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73" r:id="rId9"/>
    <p:sldId id="272" r:id="rId10"/>
    <p:sldId id="275" r:id="rId11"/>
    <p:sldId id="26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960FBE-505C-DB4D-982A-28361591A425}">
          <p14:sldIdLst>
            <p14:sldId id="256"/>
          </p14:sldIdLst>
        </p14:section>
        <p14:section name="Value Private Companies" id="{50CEC2DD-688A-4247-9977-84813B29BC90}">
          <p14:sldIdLst>
            <p14:sldId id="258"/>
            <p14:sldId id="259"/>
            <p14:sldId id="260"/>
            <p14:sldId id="261"/>
          </p14:sldIdLst>
        </p14:section>
        <p14:section name="LBO Modelling" id="{50EF1488-C1A5-0C40-8522-B4C518F2F6FD}">
          <p14:sldIdLst>
            <p14:sldId id="262"/>
            <p14:sldId id="274"/>
            <p14:sldId id="273"/>
            <p14:sldId id="272"/>
            <p14:sldId id="275"/>
          </p14:sldIdLst>
        </p14:section>
        <p14:section name="Risk and Returns in Private Equity" id="{0336AA3D-670D-1E4D-94D8-4A432D4745E0}">
          <p14:sldIdLst>
            <p14:sldId id="26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136" y="168"/>
      </p:cViewPr>
      <p:guideLst/>
    </p:cSldViewPr>
  </p:slideViewPr>
  <p:outlineViewPr>
    <p:cViewPr>
      <p:scale>
        <a:sx n="33" d="100"/>
        <a:sy n="33" d="100"/>
      </p:scale>
      <p:origin x="0" y="-795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7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4EE23-0F4A-8940-A725-B97BB944B5C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3853-743C-B348-81CB-139F28B0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2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35FF-688C-8646-9533-3C5D6326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7BD2-6ED5-FA4E-9B6F-24BB7126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B338-9500-ED41-A346-553FDF0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656D-3944-E04C-9E7C-F6B48FC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8ECC-76D1-8C4D-981C-D0089F27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6C0D-811F-1144-8CA9-20AFAD4D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8B69-41B8-9342-8B68-F243CD47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5A6-1AD7-6141-8342-422E51FC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8C77-18FB-5149-BB9B-EAD84FA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82C7-108F-254D-91F0-9502A597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D702A-703F-F343-B447-EEF786AE1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55134-9CE9-3A46-B4D6-D6F8BF8A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2275-0978-BE46-AB92-890EE518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8B2A-9C72-F744-9BEA-B06AD20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8CA6-347E-8A4E-9BFD-65591A88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9F7-3F18-8642-81D6-7F191E8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9AEA-2BA2-974A-927A-C649D6EA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D9CC-0C42-5644-BD0C-C6F718BE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BB8A-B87B-FF4A-8554-606764DE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0321-73B9-A04F-A31F-701E70E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410-40D7-ED48-8AA7-C05E2EF9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7560-340A-4F49-BA9C-0956A028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6F1B-C745-F74D-9673-538761F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1A8F-744F-7444-ABB1-B1A1A09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7A2B-A413-AB4D-99EE-C9D65B1F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9A91-691B-A54F-8B1A-0438770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F973-715F-C642-865A-D50629B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8119-B533-4040-97F1-8768E5E3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F3EF-83E4-BC46-A230-53C9E0F2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BE0-EBB9-0043-977F-0367853E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D13C-2B42-4C43-9B9F-218BDEF1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6330-262C-8F4F-9DF8-90F1B265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218-9FE3-5B4B-AD70-D192308D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9104-F46C-994C-A81B-7B4EAB1B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8DA35-66B8-5149-A12D-FC89918A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AE66-BA6D-4448-8D49-788E5AF2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E6793-0386-4644-92C6-220648E3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4C0F8-34E2-9044-A3E7-37EC63A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BB76-ADB1-3846-9A08-FA5A60E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FE44-7314-A443-A159-87CD780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26A34-21A1-C145-8FC6-9B1E3547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65B3-BB60-BE47-980E-D5B1976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057A2-413E-BA45-BABE-7C83817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A9C2-A30B-ED4F-BEE5-76072EA4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23D86-6D3D-DF47-A9DE-3B27DECA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F6480-9AEA-8340-AB94-A8E308E8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FA4E-3C52-AA42-8FDF-7326785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7D4C-2BC7-3642-9A4B-5966B79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BF1D-069B-0048-B1DF-B7063B73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099E-0167-BA42-B7E4-57B8D39B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CE32-BAB3-904E-80FC-0039D68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3AF1-92EC-C94B-BA20-1A505464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8CA-1DF0-C349-8D31-E5637D5F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BDC24-BE3B-5545-8DCE-BEB9FADBF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A8212-CD3E-FC47-AA4E-FCB4BE2D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F7B-FCCE-2048-9F8D-493F262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7FF2-E16A-C74F-A93E-65BA3447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68C1E-0957-CA46-908F-BCD142CD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F9E9B-7F8E-AE4C-8638-5A4054FF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A5E7-4A36-444A-B1D7-E98E9D6D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B986-7177-9345-9488-2D558E92B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D40C-F5B6-4747-AEA7-46806588EA6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CAC8-1C27-714B-90A7-AEDF16BF6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6BF5-F45C-E444-AC38-DE207B2D5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76F7-944E-4D49-AC10-D82627A3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0628-B30A-8D4F-831F-1F090A51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Private Equity Finance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Section 11 </a:t>
            </a:r>
            <a:r>
              <a:rPr lang="en-US"/>
              <a:t>to 13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BE22-356D-D440-874D-26184B7DE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Yang Xi’s study notes</a:t>
            </a:r>
          </a:p>
          <a:p>
            <a:endParaRPr lang="en-US" dirty="0"/>
          </a:p>
          <a:p>
            <a:r>
              <a:rPr lang="en-US" dirty="0"/>
              <a:t>Apr 2022</a:t>
            </a:r>
          </a:p>
        </p:txBody>
      </p:sp>
    </p:spTree>
    <p:extLst>
      <p:ext uri="{BB962C8B-B14F-4D97-AF65-F5344CB8AC3E}">
        <p14:creationId xmlns:p14="http://schemas.microsoft.com/office/powerpoint/2010/main" val="30254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are lots of details in processes and computations…</a:t>
            </a:r>
          </a:p>
          <a:p>
            <a:r>
              <a:rPr lang="en-US" dirty="0">
                <a:solidFill>
                  <a:srgbClr val="FF0000"/>
                </a:solidFill>
              </a:rPr>
              <a:t>I will skip it for now…</a:t>
            </a:r>
          </a:p>
        </p:txBody>
      </p:sp>
    </p:spTree>
    <p:extLst>
      <p:ext uri="{BB962C8B-B14F-4D97-AF65-F5344CB8AC3E}">
        <p14:creationId xmlns:p14="http://schemas.microsoft.com/office/powerpoint/2010/main" val="416701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Assessing Risk in PE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Recall that</a:t>
            </a:r>
          </a:p>
          <a:p>
            <a:pPr lvl="1"/>
            <a:r>
              <a:rPr lang="en-US" dirty="0"/>
              <a:t>PE uses leverage to magnify returns</a:t>
            </a:r>
          </a:p>
          <a:p>
            <a:pPr lvl="1"/>
            <a:r>
              <a:rPr lang="en-US" dirty="0"/>
              <a:t>PE actively manage their investments to improve returns</a:t>
            </a:r>
          </a:p>
          <a:p>
            <a:pPr lvl="1"/>
            <a:r>
              <a:rPr lang="en-US" dirty="0"/>
              <a:t>PE aim to buy-low-sell-high (benefit from arbitrage)</a:t>
            </a:r>
          </a:p>
          <a:p>
            <a:pPr lvl="1"/>
            <a:r>
              <a:rPr lang="en-US" dirty="0"/>
              <a:t>Active management (alpha) and external market conditions (beta) also contribute to growth</a:t>
            </a:r>
          </a:p>
          <a:p>
            <a:r>
              <a:rPr lang="en-US" dirty="0"/>
              <a:t>Risk</a:t>
            </a:r>
          </a:p>
          <a:p>
            <a:pPr lvl="1"/>
            <a:r>
              <a:rPr lang="en-US" dirty="0"/>
              <a:t>High entry barrier (capital commitment) – usually at least $250K</a:t>
            </a:r>
          </a:p>
          <a:p>
            <a:pPr lvl="1"/>
            <a:r>
              <a:rPr lang="en-US" dirty="0"/>
              <a:t>Long commitment – normally 10 years – little liquidity</a:t>
            </a:r>
          </a:p>
          <a:p>
            <a:pPr lvl="2"/>
            <a:r>
              <a:rPr lang="en-US" dirty="0"/>
              <a:t>Sell in secondary transaction usually result in a discount</a:t>
            </a:r>
          </a:p>
          <a:p>
            <a:pPr lvl="1"/>
            <a:r>
              <a:rPr lang="en-US" dirty="0"/>
              <a:t>Market risk – adverse conditions, poor management,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Default risk</a:t>
            </a:r>
          </a:p>
          <a:p>
            <a:r>
              <a:rPr lang="en-US" dirty="0"/>
              <a:t>The same points can also be applied to VC, but more risky</a:t>
            </a:r>
          </a:p>
        </p:txBody>
      </p:sp>
    </p:spTree>
    <p:extLst>
      <p:ext uri="{BB962C8B-B14F-4D97-AF65-F5344CB8AC3E}">
        <p14:creationId xmlns:p14="http://schemas.microsoft.com/office/powerpoint/2010/main" val="239737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Management Equity in LBO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It is important to incentivize the senior management in buyout</a:t>
            </a:r>
          </a:p>
          <a:p>
            <a:pPr lvl="1"/>
            <a:r>
              <a:rPr lang="en-US" dirty="0"/>
              <a:t>Rollover (usually &gt;50%) their previous stake to the buyout</a:t>
            </a:r>
          </a:p>
          <a:p>
            <a:pPr lvl="1"/>
            <a:r>
              <a:rPr lang="en-US" dirty="0"/>
              <a:t>Sweet Equity – a separate option plan with significant capital gain, about 20-30 times multiplier</a:t>
            </a:r>
          </a:p>
          <a:p>
            <a:pPr lvl="2"/>
            <a:r>
              <a:rPr lang="en-US" dirty="0"/>
              <a:t>Sweet Equity only pays out if PE firms equity also makes high return</a:t>
            </a:r>
          </a:p>
          <a:p>
            <a:pPr lvl="2"/>
            <a:r>
              <a:rPr lang="en-US" dirty="0"/>
              <a:t>There may be specified return hurdle rates – only vest unital GP has achieved hurdle return</a:t>
            </a:r>
          </a:p>
          <a:p>
            <a:pPr lvl="2"/>
            <a:r>
              <a:rPr lang="en-US"/>
              <a:t>Totally usually up to 20</a:t>
            </a:r>
            <a:r>
              <a:rPr lang="en-US" dirty="0"/>
              <a:t>% distributed among the C-Suite</a:t>
            </a:r>
          </a:p>
          <a:p>
            <a:pPr lvl="1"/>
            <a:r>
              <a:rPr lang="en-US" dirty="0"/>
              <a:t>Shareholder Loan – usually about 8% - 12% coupon</a:t>
            </a:r>
          </a:p>
        </p:txBody>
      </p:sp>
    </p:spTree>
    <p:extLst>
      <p:ext uri="{BB962C8B-B14F-4D97-AF65-F5344CB8AC3E}">
        <p14:creationId xmlns:p14="http://schemas.microsoft.com/office/powerpoint/2010/main" val="154887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Value Private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Difficult to value private companies</a:t>
            </a:r>
          </a:p>
          <a:p>
            <a:pPr lvl="1"/>
            <a:r>
              <a:rPr lang="en-US" dirty="0"/>
              <a:t>No public market of their common stock </a:t>
            </a:r>
            <a:r>
              <a:rPr lang="en-US" dirty="0">
                <a:sym typeface="Wingdings" pitchFamily="2" charset="2"/>
              </a:rPr>
              <a:t> no share price</a:t>
            </a:r>
          </a:p>
          <a:p>
            <a:pPr lvl="1"/>
            <a:r>
              <a:rPr lang="en-US" dirty="0">
                <a:sym typeface="Wingdings" pitchFamily="2" charset="2"/>
              </a:rPr>
              <a:t>Financials, including total common shares, may not be public knowledge</a:t>
            </a:r>
          </a:p>
          <a:p>
            <a:pPr lvl="1"/>
            <a:r>
              <a:rPr lang="en-US" dirty="0"/>
              <a:t>LP and GP need to know the value of their portfolio companies on a regular basis, usually </a:t>
            </a:r>
            <a:r>
              <a:rPr lang="en-US" dirty="0">
                <a:solidFill>
                  <a:schemeClr val="accent1"/>
                </a:solidFill>
              </a:rPr>
              <a:t>quarterly</a:t>
            </a:r>
          </a:p>
          <a:p>
            <a:r>
              <a:rPr lang="en-US" dirty="0"/>
              <a:t>Basic ways of valuation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Comparable Valuation</a:t>
            </a:r>
          </a:p>
          <a:p>
            <a:pPr lvl="2"/>
            <a:r>
              <a:rPr lang="en-US" dirty="0"/>
              <a:t>Use a </a:t>
            </a:r>
            <a:r>
              <a:rPr lang="en-US" dirty="0">
                <a:solidFill>
                  <a:schemeClr val="accent1"/>
                </a:solidFill>
              </a:rPr>
              <a:t>basket of public companies </a:t>
            </a:r>
            <a:r>
              <a:rPr lang="en-US" dirty="0"/>
              <a:t>to closely resemble the private company </a:t>
            </a:r>
            <a:r>
              <a:rPr lang="en-US" dirty="0">
                <a:sym typeface="Wingdings" pitchFamily="2" charset="2"/>
              </a:rPr>
              <a:t> complicated process</a:t>
            </a:r>
            <a:endParaRPr lang="en-US" dirty="0"/>
          </a:p>
          <a:p>
            <a:pPr lvl="2"/>
            <a:r>
              <a:rPr lang="en-US" dirty="0"/>
              <a:t>Consider size, sector, profitability, growth rate,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/>
              <a:t>Price-to-Earnings, Price-to-Sales, Price-to-Book, Price-to-Free Cash Flow, EBITDA Multiple</a:t>
            </a:r>
          </a:p>
          <a:p>
            <a:pPr lvl="3"/>
            <a:r>
              <a:rPr lang="en-US" dirty="0"/>
              <a:t>Enterprise Multiple (EV-to-EBIDTA)</a:t>
            </a:r>
          </a:p>
          <a:p>
            <a:pPr lvl="4"/>
            <a:r>
              <a:rPr lang="en-US" dirty="0">
                <a:solidFill>
                  <a:schemeClr val="accent1"/>
                </a:solidFill>
              </a:rPr>
              <a:t>EV</a:t>
            </a:r>
            <a:r>
              <a:rPr lang="en-US" dirty="0"/>
              <a:t> is the sum of market cap, value of debt, less minority interest and preferred shares (count as debt), deducted from cash and cash equivalents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Comparable Transactions</a:t>
            </a:r>
          </a:p>
          <a:p>
            <a:pPr lvl="2"/>
            <a:r>
              <a:rPr lang="en-US" dirty="0"/>
              <a:t>Identify comparable companies that have been acquired as reference</a:t>
            </a:r>
          </a:p>
          <a:p>
            <a:pPr lvl="3"/>
            <a:r>
              <a:rPr lang="en-US" dirty="0"/>
              <a:t>Not all transactions release price and valuation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6608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Value Private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ways of valuation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Discounted Cash Flow Analysis (DCF)</a:t>
            </a:r>
          </a:p>
          <a:p>
            <a:pPr lvl="2"/>
            <a:r>
              <a:rPr lang="en-US" dirty="0"/>
              <a:t>Make </a:t>
            </a:r>
            <a:r>
              <a:rPr lang="en-US" dirty="0">
                <a:solidFill>
                  <a:schemeClr val="accent1"/>
                </a:solidFill>
              </a:rPr>
              <a:t>assumptions about the future financial performance </a:t>
            </a:r>
            <a:r>
              <a:rPr lang="en-US" dirty="0"/>
              <a:t>for the coming 5-10 years</a:t>
            </a:r>
          </a:p>
          <a:p>
            <a:pPr lvl="3"/>
            <a:r>
              <a:rPr lang="en-US" dirty="0"/>
              <a:t>Growth in revenues, operating costs, taxes, working capital requirements,</a:t>
            </a:r>
            <a:br>
              <a:rPr lang="en-US" dirty="0"/>
            </a:br>
            <a:r>
              <a:rPr lang="en-US" dirty="0"/>
              <a:t>removal of personal expenses / owner salaries / dividends,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/>
              <a:t>Calculate free cash flow from the business after working capital and capital expenditure</a:t>
            </a:r>
          </a:p>
          <a:p>
            <a:pPr lvl="3"/>
            <a:r>
              <a:rPr lang="en-US" dirty="0"/>
              <a:t>Ignore interest payments as this is an unleveraged calculation</a:t>
            </a:r>
          </a:p>
          <a:p>
            <a:pPr lvl="3"/>
            <a:r>
              <a:rPr lang="en-US" dirty="0"/>
              <a:t>Calculate </a:t>
            </a:r>
            <a:r>
              <a:rPr lang="en-US" dirty="0">
                <a:solidFill>
                  <a:schemeClr val="accent1"/>
                </a:solidFill>
              </a:rPr>
              <a:t>cash flow available to stockholders</a:t>
            </a:r>
          </a:p>
          <a:p>
            <a:pPr lvl="3"/>
            <a:r>
              <a:rPr lang="en-US" dirty="0"/>
              <a:t>Then calculate </a:t>
            </a:r>
            <a:r>
              <a:rPr lang="en-US" dirty="0">
                <a:solidFill>
                  <a:schemeClr val="accent1"/>
                </a:solidFill>
              </a:rPr>
              <a:t>peer group’s </a:t>
            </a:r>
            <a:r>
              <a:rPr lang="en-US" dirty="0"/>
              <a:t>average beta, tax rates, debt to equity ratios</a:t>
            </a:r>
          </a:p>
          <a:p>
            <a:pPr lvl="2"/>
            <a:r>
              <a:rPr lang="en-US" dirty="0"/>
              <a:t>Then calculate </a:t>
            </a:r>
            <a:r>
              <a:rPr lang="en-US" b="1" dirty="0">
                <a:solidFill>
                  <a:schemeClr val="accent1"/>
                </a:solidFill>
              </a:rPr>
              <a:t>Weighted Average Cost of Capital (WACC)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accent1"/>
                </a:solidFill>
              </a:rPr>
              <a:t>Capital Asset Pricing Model (CAPM) </a:t>
            </a:r>
            <a:r>
              <a:rPr lang="en-US" dirty="0"/>
              <a:t>to value the </a:t>
            </a:r>
            <a:r>
              <a:rPr lang="en-US" dirty="0">
                <a:solidFill>
                  <a:schemeClr val="accent1"/>
                </a:solidFill>
              </a:rPr>
              <a:t>cost of equity</a:t>
            </a:r>
          </a:p>
          <a:p>
            <a:pPr lvl="3"/>
            <a:r>
              <a:rPr lang="en-US" dirty="0"/>
              <a:t>As private companies’ stock is not liquid – a higher risk – </a:t>
            </a:r>
            <a:r>
              <a:rPr lang="en-US" dirty="0">
                <a:solidFill>
                  <a:schemeClr val="accent1"/>
                </a:solidFill>
              </a:rPr>
              <a:t>CAPM uses a multiplier (</a:t>
            </a:r>
            <a:r>
              <a:rPr lang="en-US" b="1" dirty="0">
                <a:solidFill>
                  <a:schemeClr val="accent1"/>
                </a:solidFill>
              </a:rPr>
              <a:t>beta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to reflect the higher cost of private company equity</a:t>
            </a:r>
          </a:p>
          <a:p>
            <a:pPr lvl="4"/>
            <a:r>
              <a:rPr lang="en-US" dirty="0"/>
              <a:t>Choosing this beta is difficult and it has a significant impact on the valuation</a:t>
            </a:r>
          </a:p>
          <a:p>
            <a:pPr lvl="3"/>
            <a:r>
              <a:rPr lang="en-US" dirty="0"/>
              <a:t>Also estimate </a:t>
            </a:r>
            <a:r>
              <a:rPr lang="en-US" dirty="0">
                <a:solidFill>
                  <a:schemeClr val="accent1"/>
                </a:solidFill>
              </a:rPr>
              <a:t>cost of debt </a:t>
            </a:r>
            <a:r>
              <a:rPr lang="en-US" dirty="0"/>
              <a:t>from the company’s credit history and interest rates paying</a:t>
            </a:r>
          </a:p>
          <a:p>
            <a:pPr lvl="3"/>
            <a:r>
              <a:rPr lang="en-US" dirty="0"/>
              <a:t>Then </a:t>
            </a:r>
            <a:r>
              <a:rPr lang="en-US" dirty="0">
                <a:solidFill>
                  <a:schemeClr val="accent1"/>
                </a:solidFill>
              </a:rPr>
              <a:t>weight the cost of equity and debt </a:t>
            </a:r>
            <a:r>
              <a:rPr lang="en-US" dirty="0"/>
              <a:t>to match the gearing in the company</a:t>
            </a:r>
          </a:p>
          <a:p>
            <a:pPr lvl="2"/>
            <a:r>
              <a:rPr lang="en-US" dirty="0"/>
              <a:t>Create an </a:t>
            </a:r>
            <a:r>
              <a:rPr lang="en-US" b="1" dirty="0">
                <a:solidFill>
                  <a:schemeClr val="accent1"/>
                </a:solidFill>
              </a:rPr>
              <a:t>integrated DCF model</a:t>
            </a:r>
          </a:p>
          <a:p>
            <a:pPr lvl="3"/>
            <a:r>
              <a:rPr lang="en-US" dirty="0"/>
              <a:t>Discount future cash flows (5-10 years) to the present using the </a:t>
            </a:r>
            <a:r>
              <a:rPr lang="en-US" dirty="0">
                <a:solidFill>
                  <a:schemeClr val="accent1"/>
                </a:solidFill>
              </a:rPr>
              <a:t>WACC as the discount rate</a:t>
            </a:r>
          </a:p>
          <a:p>
            <a:pPr lvl="4"/>
            <a:r>
              <a:rPr lang="en-US" dirty="0"/>
              <a:t>Warning: the valuation is very sensitive to the discount rate</a:t>
            </a:r>
          </a:p>
          <a:p>
            <a:pPr lvl="3"/>
            <a:r>
              <a:rPr lang="en-US" dirty="0"/>
              <a:t>Calculate a </a:t>
            </a:r>
            <a:r>
              <a:rPr lang="en-US" dirty="0">
                <a:solidFill>
                  <a:schemeClr val="accent1"/>
                </a:solidFill>
              </a:rPr>
              <a:t>terminal value </a:t>
            </a:r>
            <a:r>
              <a:rPr lang="en-US" dirty="0"/>
              <a:t>for the remainder of future cash flows, and discount it back to the present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Value Private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Basic ways of valuation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EBITDA Multiples</a:t>
            </a:r>
          </a:p>
          <a:p>
            <a:pPr lvl="2"/>
            <a:r>
              <a:rPr lang="en-US" dirty="0"/>
              <a:t>PE firms may use EBITDA multiples to simplify the process. It also makes </a:t>
            </a:r>
            <a:r>
              <a:rPr lang="en-US" dirty="0">
                <a:solidFill>
                  <a:schemeClr val="accent1"/>
                </a:solidFill>
              </a:rPr>
              <a:t>price negotiation </a:t>
            </a:r>
            <a:r>
              <a:rPr lang="en-US" dirty="0"/>
              <a:t>simpler.</a:t>
            </a:r>
          </a:p>
          <a:p>
            <a:pPr lvl="3"/>
            <a:r>
              <a:rPr lang="en-US" dirty="0"/>
              <a:t>Chose of the multiple is critical, but the PE firm control this based on their “previous transactions”</a:t>
            </a:r>
          </a:p>
          <a:p>
            <a:pPr lvl="4"/>
            <a:r>
              <a:rPr lang="en-US" dirty="0"/>
              <a:t>Hard for the sellers to argue against this particular number</a:t>
            </a:r>
          </a:p>
          <a:p>
            <a:pPr lvl="2"/>
            <a:r>
              <a:rPr lang="en-US" dirty="0"/>
              <a:t>The reporting accountants will review the earnings quality, and come up with an “</a:t>
            </a:r>
            <a:r>
              <a:rPr lang="en-US" dirty="0">
                <a:solidFill>
                  <a:schemeClr val="accent1"/>
                </a:solidFill>
              </a:rPr>
              <a:t>adjusted EBITDA</a:t>
            </a:r>
            <a:r>
              <a:rPr lang="en-US" dirty="0"/>
              <a:t>” for PE firm to apply their chosen multiple.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Typically adjusted down </a:t>
            </a:r>
            <a:r>
              <a:rPr lang="en-US" dirty="0"/>
              <a:t>in favor of PE firms; while the sellers need to push back against.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3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What is EBITDA?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earnings before Interest, Tax, Depreciation and Amortization (ITDA)</a:t>
            </a:r>
          </a:p>
          <a:p>
            <a:pPr lvl="1"/>
            <a:r>
              <a:rPr lang="en-US" dirty="0"/>
              <a:t>Essentially, EBITDA is Net Income with ITDA added back</a:t>
            </a:r>
          </a:p>
          <a:p>
            <a:pPr lvl="1"/>
            <a:r>
              <a:rPr lang="en-US" dirty="0"/>
              <a:t>Enable </a:t>
            </a:r>
            <a:r>
              <a:rPr lang="en-US" dirty="0">
                <a:solidFill>
                  <a:schemeClr val="accent1"/>
                </a:solidFill>
              </a:rPr>
              <a:t>comparative profitability between companies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Eliminates the effects of financing and accounting decisions</a:t>
            </a:r>
          </a:p>
          <a:p>
            <a:pPr lvl="1"/>
            <a:r>
              <a:rPr lang="en-US" dirty="0"/>
              <a:t>Typically used for valuation ratios</a:t>
            </a:r>
          </a:p>
          <a:p>
            <a:pPr lvl="1"/>
            <a:r>
              <a:rPr lang="en-US" dirty="0"/>
              <a:t>A proxy for the company’s </a:t>
            </a:r>
            <a:r>
              <a:rPr lang="en-US" dirty="0">
                <a:solidFill>
                  <a:schemeClr val="accent1"/>
                </a:solidFill>
              </a:rPr>
              <a:t>ability to service debt </a:t>
            </a:r>
            <a:r>
              <a:rPr lang="en-US" dirty="0"/>
              <a:t>in LBO</a:t>
            </a:r>
          </a:p>
          <a:p>
            <a:pPr lvl="2"/>
            <a:r>
              <a:rPr lang="en-US" dirty="0"/>
              <a:t>Depreciation and Amortization are not cash items</a:t>
            </a:r>
          </a:p>
          <a:p>
            <a:pPr lvl="2"/>
            <a:r>
              <a:rPr lang="en-US" dirty="0"/>
              <a:t>Interest and tax are cash items. Interest is “tax sheltered”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Not a good metric for evaluating </a:t>
            </a:r>
            <a:r>
              <a:rPr lang="en-US" u="sng" dirty="0">
                <a:solidFill>
                  <a:schemeClr val="accent1"/>
                </a:solidFill>
              </a:rPr>
              <a:t>Cash Flow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Does not help to measure </a:t>
            </a:r>
            <a:r>
              <a:rPr lang="en-US" u="sng" dirty="0">
                <a:solidFill>
                  <a:schemeClr val="accent1"/>
                </a:solidFill>
              </a:rPr>
              <a:t>working capital</a:t>
            </a:r>
          </a:p>
          <a:p>
            <a:r>
              <a:rPr lang="en-US" dirty="0"/>
              <a:t>Example of Company X</a:t>
            </a:r>
          </a:p>
          <a:p>
            <a:pPr lvl="1"/>
            <a:r>
              <a:rPr lang="en-US" dirty="0"/>
              <a:t>Revenue = $200m, Product Cost = $80m, Operating Ex = $40m</a:t>
            </a:r>
          </a:p>
          <a:p>
            <a:pPr lvl="1"/>
            <a:r>
              <a:rPr lang="en-US" dirty="0"/>
              <a:t>Depreciation and Amortization Ex = $20m </a:t>
            </a:r>
            <a:r>
              <a:rPr lang="en-US" dirty="0">
                <a:sym typeface="Wingdings" pitchFamily="2" charset="2"/>
              </a:rPr>
              <a:t> Operating Profit = 200-80-40-20 = $60m</a:t>
            </a:r>
            <a:endParaRPr lang="en-US" dirty="0"/>
          </a:p>
          <a:p>
            <a:pPr lvl="1"/>
            <a:r>
              <a:rPr lang="en-US" dirty="0"/>
              <a:t>Interest Ex = $10m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Earnings before Taxes = 60-10 = $50m</a:t>
            </a:r>
          </a:p>
          <a:p>
            <a:pPr lvl="1"/>
            <a:r>
              <a:rPr lang="en-US" dirty="0"/>
              <a:t>20% Tax Rate </a:t>
            </a:r>
            <a:r>
              <a:rPr lang="en-US" dirty="0">
                <a:sym typeface="Wingdings" pitchFamily="2" charset="2"/>
              </a:rPr>
              <a:t> Net Income = 50-10 = $40m</a:t>
            </a:r>
          </a:p>
          <a:p>
            <a:pPr lvl="1"/>
            <a:r>
              <a:rPr lang="en-US" dirty="0"/>
              <a:t>EBITDA = 40+10+10+20 = $80m</a:t>
            </a:r>
          </a:p>
        </p:txBody>
      </p:sp>
    </p:spTree>
    <p:extLst>
      <p:ext uri="{BB962C8B-B14F-4D97-AF65-F5344CB8AC3E}">
        <p14:creationId xmlns:p14="http://schemas.microsoft.com/office/powerpoint/2010/main" val="287346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Introduction to LBO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LBO Modelling is a critical part of an LBO process</a:t>
            </a:r>
          </a:p>
          <a:p>
            <a:pPr lvl="1"/>
            <a:r>
              <a:rPr lang="en-US" dirty="0"/>
              <a:t>Normally done by the PE firm</a:t>
            </a:r>
          </a:p>
          <a:p>
            <a:pPr lvl="1"/>
            <a:r>
              <a:rPr lang="en-US" dirty="0"/>
              <a:t>Can also be done by the Investment Bankers if they are trying to get a deal funded</a:t>
            </a:r>
          </a:p>
          <a:p>
            <a:r>
              <a:rPr lang="en-US" dirty="0"/>
              <a:t>In essence, and LBO model has six levels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37B37-D850-F63F-D444-AC293846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71" y="2698829"/>
            <a:ext cx="10100642" cy="40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6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>
            <a:normAutofit fontScale="90000"/>
          </a:bodyPr>
          <a:lstStyle/>
          <a:p>
            <a:r>
              <a:rPr lang="en-US" dirty="0"/>
              <a:t>Navigation – Overview of an LBO Model’s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Yellow boxes (sheets): </a:t>
            </a:r>
            <a:r>
              <a:rPr lang="en-US" dirty="0">
                <a:solidFill>
                  <a:schemeClr val="accent1"/>
                </a:solidFill>
              </a:rPr>
              <a:t>inputs and calculations</a:t>
            </a:r>
          </a:p>
          <a:p>
            <a:r>
              <a:rPr lang="en-US" dirty="0"/>
              <a:t>Blue boxes (sheets): </a:t>
            </a:r>
            <a:r>
              <a:rPr lang="en-US" dirty="0">
                <a:solidFill>
                  <a:schemeClr val="accent1"/>
                </a:solidFill>
              </a:rPr>
              <a:t>outputs</a:t>
            </a:r>
          </a:p>
          <a:p>
            <a:r>
              <a:rPr lang="en-US" dirty="0">
                <a:solidFill>
                  <a:schemeClr val="accent1"/>
                </a:solidFill>
              </a:rPr>
              <a:t>Brown</a:t>
            </a:r>
            <a:r>
              <a:rPr lang="en-US" dirty="0"/>
              <a:t> boxes (sheets): presentation and report</a:t>
            </a:r>
          </a:p>
          <a:p>
            <a:r>
              <a:rPr lang="en-US" dirty="0"/>
              <a:t>Start from the </a:t>
            </a:r>
            <a:r>
              <a:rPr lang="en-US" dirty="0">
                <a:solidFill>
                  <a:schemeClr val="accent1"/>
                </a:solidFill>
              </a:rPr>
              <a:t>Global Settings</a:t>
            </a:r>
            <a:endParaRPr lang="en-US" dirty="0"/>
          </a:p>
          <a:p>
            <a:r>
              <a:rPr lang="en-US" dirty="0"/>
              <a:t>The core is to have an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integrated IS, BS &amp; CF model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build everything around it.</a:t>
            </a:r>
            <a:br>
              <a:rPr lang="en-US" dirty="0"/>
            </a:br>
            <a:r>
              <a:rPr lang="en-US" dirty="0"/>
              <a:t>It will also be presented in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financial analysis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(in blue boxes)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C2310C-5ADD-EFD9-B915-5D956468B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5"/>
          <a:stretch/>
        </p:blipFill>
        <p:spPr>
          <a:xfrm>
            <a:off x="4868930" y="2581156"/>
            <a:ext cx="7323070" cy="42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>
            <a:normAutofit fontScale="90000"/>
          </a:bodyPr>
          <a:lstStyle/>
          <a:p>
            <a:r>
              <a:rPr lang="en-US" dirty="0"/>
              <a:t>Navigation – Overview of an LBO Model’s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Opening Positions</a:t>
            </a:r>
            <a:r>
              <a:rPr lang="en-US" dirty="0"/>
              <a:t>: post deal income statement and balance sheet for the deal</a:t>
            </a:r>
          </a:p>
          <a:p>
            <a:r>
              <a:rPr lang="en-US" dirty="0">
                <a:solidFill>
                  <a:schemeClr val="accent1"/>
                </a:solidFill>
              </a:rPr>
              <a:t>Funding</a:t>
            </a:r>
            <a:r>
              <a:rPr lang="en-US" dirty="0"/>
              <a:t>: all funding inputs</a:t>
            </a:r>
          </a:p>
          <a:p>
            <a:r>
              <a:rPr lang="en-US" dirty="0"/>
              <a:t>Make </a:t>
            </a:r>
            <a:r>
              <a:rPr lang="en-US" dirty="0">
                <a:solidFill>
                  <a:schemeClr val="accent1"/>
                </a:solidFill>
              </a:rPr>
              <a:t>Working Capital (WC) assumptions </a:t>
            </a:r>
            <a:r>
              <a:rPr lang="en-US" dirty="0"/>
              <a:t>from Operating Assumptions and Opening Positions – critical </a:t>
            </a:r>
            <a:br>
              <a:rPr lang="en-US" dirty="0"/>
            </a:br>
            <a:r>
              <a:rPr lang="en-US" dirty="0"/>
              <a:t>to the forecasting of the</a:t>
            </a:r>
            <a:br>
              <a:rPr lang="en-US" dirty="0"/>
            </a:br>
            <a:r>
              <a:rPr lang="en-US" dirty="0"/>
              <a:t>balance sheet</a:t>
            </a:r>
          </a:p>
          <a:p>
            <a:r>
              <a:rPr lang="en-US" dirty="0">
                <a:solidFill>
                  <a:schemeClr val="accent1"/>
                </a:solidFill>
              </a:rPr>
              <a:t>Financing Schedule </a:t>
            </a:r>
            <a:r>
              <a:rPr lang="en-US" dirty="0"/>
              <a:t>from the</a:t>
            </a:r>
            <a:br>
              <a:rPr lang="en-US" dirty="0"/>
            </a:br>
            <a:r>
              <a:rPr lang="en-US" dirty="0"/>
              <a:t>Opening Positions and</a:t>
            </a:r>
            <a:br>
              <a:rPr lang="en-US" dirty="0"/>
            </a:br>
            <a:r>
              <a:rPr lang="en-US" dirty="0"/>
              <a:t>Funding Sheet</a:t>
            </a:r>
          </a:p>
          <a:p>
            <a:r>
              <a:rPr lang="en-US" dirty="0"/>
              <a:t>Then feed into the</a:t>
            </a:r>
            <a:br>
              <a:rPr lang="en-US" dirty="0"/>
            </a:br>
            <a:r>
              <a:rPr lang="en-US" dirty="0"/>
              <a:t>Tax sheet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C2310C-5ADD-EFD9-B915-5D956468B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5"/>
          <a:stretch/>
        </p:blipFill>
        <p:spPr>
          <a:xfrm>
            <a:off x="4868930" y="2581156"/>
            <a:ext cx="7323070" cy="42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6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4D1-F91B-5E42-9317-E38B488A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97537"/>
            <a:ext cx="11131296" cy="853439"/>
          </a:xfrm>
        </p:spPr>
        <p:txBody>
          <a:bodyPr/>
          <a:lstStyle/>
          <a:p>
            <a:r>
              <a:rPr lang="en-US" dirty="0"/>
              <a:t>Document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BE2B-AFB8-2D46-8E51-565F1B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950976"/>
            <a:ext cx="11716512" cy="5809487"/>
          </a:xfrm>
        </p:spPr>
        <p:txBody>
          <a:bodyPr>
            <a:normAutofit/>
          </a:bodyPr>
          <a:lstStyle/>
          <a:p>
            <a:r>
              <a:rPr lang="en-US" dirty="0"/>
              <a:t>In a Private Company transaction, </a:t>
            </a:r>
            <a:r>
              <a:rPr lang="en-US" dirty="0">
                <a:solidFill>
                  <a:schemeClr val="accent1"/>
                </a:solidFill>
              </a:rPr>
              <a:t>access to management </a:t>
            </a:r>
            <a:r>
              <a:rPr lang="en-US" dirty="0"/>
              <a:t>is critical</a:t>
            </a:r>
          </a:p>
          <a:p>
            <a:pPr lvl="1"/>
            <a:r>
              <a:rPr lang="en-US" dirty="0"/>
              <a:t>Public information is very limited – no substitute for management input</a:t>
            </a:r>
          </a:p>
          <a:p>
            <a:r>
              <a:rPr lang="en-US" dirty="0"/>
              <a:t>Public Companies</a:t>
            </a:r>
          </a:p>
          <a:p>
            <a:pPr lvl="1"/>
            <a:r>
              <a:rPr lang="en-US" dirty="0"/>
              <a:t>Historic Financials – a basic line is to use </a:t>
            </a:r>
            <a:r>
              <a:rPr lang="en-US" dirty="0">
                <a:solidFill>
                  <a:schemeClr val="accent1"/>
                </a:solidFill>
              </a:rPr>
              <a:t>3-year historic financials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Analyst presentations</a:t>
            </a:r>
            <a:r>
              <a:rPr lang="en-US" dirty="0"/>
              <a:t>: presentations made by management, which frequently contain detailed information on the business, including the managements' public view (often optimistic) of the future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Earnings Calls Transcripts</a:t>
            </a:r>
            <a:r>
              <a:rPr lang="en-US" dirty="0"/>
              <a:t>: frequently contain otherwise unpublished nuggets of information, often in response to questions from analysts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Equity Research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Filings</a:t>
            </a:r>
            <a:r>
              <a:rPr lang="en-US" dirty="0"/>
              <a:t>: 10K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Merge Documentation; any SEC fillings or Stock Exchange circulars</a:t>
            </a:r>
          </a:p>
          <a:p>
            <a:pPr lvl="2"/>
            <a:r>
              <a:rPr lang="en-US" dirty="0"/>
              <a:t>Any documentation with Risk Factors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Investor Relations </a:t>
            </a:r>
            <a:r>
              <a:rPr lang="en-US" dirty="0"/>
              <a:t>webpages of the company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8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1179</Words>
  <Application>Microsoft Macintosh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Private Equity Finance  Section 11 to 13</vt:lpstr>
      <vt:lpstr>Value Private Companies</vt:lpstr>
      <vt:lpstr>Value Private Companies</vt:lpstr>
      <vt:lpstr>Value Private Companies</vt:lpstr>
      <vt:lpstr>What is EBITDA?</vt:lpstr>
      <vt:lpstr>Introduction to LBO Modelling</vt:lpstr>
      <vt:lpstr>Navigation – Overview of an LBO Model’s Structure</vt:lpstr>
      <vt:lpstr>Navigation – Overview of an LBO Model’s Structure</vt:lpstr>
      <vt:lpstr>Document Sources</vt:lpstr>
      <vt:lpstr>More..</vt:lpstr>
      <vt:lpstr>Assessing Risk in PE Investment</vt:lpstr>
      <vt:lpstr>Management Equity in LBO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Yang, Xi</dc:creator>
  <cp:lastModifiedBy>Yang, Xi</cp:lastModifiedBy>
  <cp:revision>107</cp:revision>
  <dcterms:created xsi:type="dcterms:W3CDTF">2022-02-10T05:30:30Z</dcterms:created>
  <dcterms:modified xsi:type="dcterms:W3CDTF">2022-09-26T03:20:04Z</dcterms:modified>
</cp:coreProperties>
</file>