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8" r:id="rId10"/>
    <p:sldId id="264" r:id="rId11"/>
    <p:sldId id="261" r:id="rId12"/>
    <p:sldId id="265" r:id="rId13"/>
    <p:sldId id="272" r:id="rId14"/>
    <p:sldId id="266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ivers of Climate-Related Disclosure" id="{9058E63A-9276-9149-B25F-BF2B4DDE24A7}">
          <p14:sldIdLst>
            <p14:sldId id="256"/>
            <p14:sldId id="257"/>
            <p14:sldId id="258"/>
            <p14:sldId id="259"/>
          </p14:sldIdLst>
        </p14:section>
        <p14:section name="The Corporate Reporting Landscape" id="{DD7A70C6-5E5D-3748-A148-E0C70F6C34C1}">
          <p14:sldIdLst>
            <p14:sldId id="267"/>
            <p14:sldId id="260"/>
            <p14:sldId id="262"/>
            <p14:sldId id="263"/>
          </p14:sldIdLst>
        </p14:section>
        <p14:section name="Key Concepts of Climate-Related Disclosure" id="{66D6CE7A-AA82-D641-8C54-183BB476E56A}">
          <p14:sldIdLst>
            <p14:sldId id="268"/>
            <p14:sldId id="264"/>
            <p14:sldId id="261"/>
            <p14:sldId id="265"/>
          </p14:sldIdLst>
        </p14:section>
        <p14:section name="What is TCFD" id="{DF99B1BA-270A-404F-A443-D0B0B1178044}">
          <p14:sldIdLst>
            <p14:sldId id="272"/>
            <p14:sldId id="266"/>
            <p14:sldId id="269"/>
            <p14:sldId id="270"/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5"/>
    <p:restoredTop sz="94694"/>
  </p:normalViewPr>
  <p:slideViewPr>
    <p:cSldViewPr snapToGrid="0">
      <p:cViewPr varScale="1">
        <p:scale>
          <a:sx n="111" d="100"/>
          <a:sy n="111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21DB-8A1C-489C-B2D5-153D58C15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1B561-154D-58BD-6D74-FD759E7D3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4523-A442-C7E2-F978-8825805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4832-FB35-E80A-FE04-A97C2A5B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827A-A3D4-39C4-B075-0FDB5818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07C2-8D84-7115-CC61-BD7C8E41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058C-0B65-FEC3-3A40-D0CFBAB1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8FD8-01DA-21C1-E9AC-70914EB9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8C9E-44A0-6D4F-EBBD-2543581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85B6-CD5E-430F-65D8-31B846AC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CCA9D-A972-C2CE-01E1-613498BFD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B629F-BEB5-0A0F-A42D-DEAFCB65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94DC-11B1-ABC8-F403-66E8AF89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50D0-9603-CC4A-A1AD-DEA4D7D4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DE6F-D1E5-E09F-2CED-845262D8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B687-2973-2A44-A02F-77EBF6CB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C297-7208-C0FC-9E56-5F07E71A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1C83-0384-EA48-FCC1-CC6B7CCD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A08D-EB32-402A-669B-7CBED57E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E65F-FF49-AEF5-4586-F3F7AF7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2C11-5ECD-1087-BAA2-D4D3C73C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2818B-0B1E-34E4-2340-9D1A59D5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B656-0275-B027-8271-FCEC1BCC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FD8D-3D4F-ECC2-BC21-D06E4921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B876-6DFD-1E66-7DFD-F60B3F2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BBE7-E634-B0C1-BE22-FCB2B15D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BCBD-FFC8-2180-B1D8-93B236983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17124-52CD-2F21-1798-CC654B0F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C3CA-6FE7-4FF2-07B5-28B34392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A343-E608-764A-3E11-44C18F3A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040C-C0D5-9BD7-3D0E-BB57050E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998A-C896-E80B-3D86-2B11E53F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EFEF-A0AF-71C4-79D9-53B4ED6B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FB68-9176-87FA-5BC9-22E9DFD2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F3B6F-6804-E7E4-A5F7-129B869D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8E99C-0BBF-ABAA-F25A-FFDF4192F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ACACE-7E47-C841-7444-80C69FF6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841F-E479-E151-F9A1-CEFBB0C3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94D71-3542-7E8E-2958-2EEF68EF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05C6-9FA4-77B1-7A29-C8B40E65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1F000-7B48-8A33-4B8E-4796843C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1EDE-A008-1DBC-2CC0-C25FBFF1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8F7A0-48A0-0879-A4C6-89DF363D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86B8B-28FC-55FD-F856-5B79EC63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0B309-E211-C5E6-4746-742A4791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6A0E-CC40-862F-A6EF-B244DEAB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414E-AAEF-6896-FA4C-0832FD3F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6456-D230-9CAB-12AB-D21919A7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4678A-1919-A0F2-7BB1-06EC7E60D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37E78-79B3-2F07-AA9B-276053C7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5845D-F0D8-8B6F-2851-3D0C1A15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CE0E-F8C4-34A7-C15F-E8D47E8F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AD86-5C03-64D0-198B-94960A30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28F7E-C34A-5970-2484-939753436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E63D8-05F9-F21C-16A0-38130A89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C94E5-F3BF-A9CE-4E46-9B8564F4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C3283-ABD4-3534-7744-F354A029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60DD-6EAA-9F71-2D38-DCD8392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9358-2B07-D4C5-1D07-CAEE42B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6E6F-54E7-4688-35FD-3965B3B7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9987-6440-EF03-DDDF-7B7BE5ABD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8315-071A-144B-A16C-6CACD5DB9D8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BC43-22DB-41CB-DEAF-39B9DF9EE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7EEF-64DA-63DE-B6F4-7D8E78B3B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A3A1-CFD2-6548-B4B6-4823B56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poratereportingdialogue.com/publication/statement-of-common-principles-of-materialit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8D3B-D6C2-7C94-C08F-1BC8C54F9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Climate Related Disclosures: Starting the Climate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E270-BE53-C01C-1FC8-CFB240D1B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Drivers of Climate-Related Disclosure</a:t>
            </a:r>
          </a:p>
          <a:p>
            <a:endParaRPr lang="en-US" dirty="0"/>
          </a:p>
          <a:p>
            <a:r>
              <a:rPr lang="en-US" dirty="0"/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146176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Channels and Audiences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Reporting Channels</a:t>
            </a:r>
          </a:p>
          <a:p>
            <a:pPr lvl="1"/>
            <a:r>
              <a:rPr lang="en-US" dirty="0"/>
              <a:t>Mainstream report: annual report, 10-K, registration documents</a:t>
            </a:r>
          </a:p>
          <a:p>
            <a:pPr lvl="1"/>
            <a:r>
              <a:rPr lang="en-US" dirty="0"/>
              <a:t>Sustainability report</a:t>
            </a:r>
          </a:p>
          <a:p>
            <a:pPr lvl="1"/>
            <a:r>
              <a:rPr lang="en-US" dirty="0"/>
              <a:t>Specialist platforms and questionnaires</a:t>
            </a:r>
          </a:p>
          <a:p>
            <a:pPr lvl="1"/>
            <a:r>
              <a:rPr lang="en-US" dirty="0"/>
              <a:t>Integrated report</a:t>
            </a:r>
          </a:p>
          <a:p>
            <a:r>
              <a:rPr lang="en-US" dirty="0"/>
              <a:t>Audiences</a:t>
            </a:r>
          </a:p>
          <a:p>
            <a:pPr lvl="1"/>
            <a:r>
              <a:rPr lang="en-US" dirty="0"/>
              <a:t>Shareholders, creditors</a:t>
            </a:r>
          </a:p>
          <a:p>
            <a:pPr lvl="1"/>
            <a:r>
              <a:rPr lang="en-US" dirty="0"/>
              <a:t>Supply and value chain, consumers</a:t>
            </a:r>
          </a:p>
          <a:p>
            <a:pPr lvl="1"/>
            <a:r>
              <a:rPr lang="en-US" dirty="0"/>
              <a:t>Board members, employees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Other businesses</a:t>
            </a:r>
          </a:p>
          <a:p>
            <a:pPr lvl="1"/>
            <a:r>
              <a:rPr lang="en-US" dirty="0"/>
              <a:t>Non-governmental organizations (NGO)</a:t>
            </a:r>
          </a:p>
          <a:p>
            <a:pPr lvl="1"/>
            <a:r>
              <a:rPr lang="en-US" dirty="0"/>
              <a:t>General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Elements of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From interview transcript:</a:t>
            </a:r>
          </a:p>
          <a:p>
            <a:pPr lvl="1"/>
            <a:r>
              <a:rPr lang="en-US" dirty="0"/>
              <a:t>The story of how your business model creates and sustains value from climate and governance perspectives</a:t>
            </a:r>
          </a:p>
          <a:p>
            <a:pPr lvl="2"/>
            <a:r>
              <a:rPr lang="en-US" dirty="0"/>
              <a:t>Roles in the organization with responsibility to oversight climate change</a:t>
            </a:r>
          </a:p>
          <a:p>
            <a:pPr lvl="2"/>
            <a:r>
              <a:rPr lang="en-US" dirty="0"/>
              <a:t>Do you need a board committee</a:t>
            </a:r>
          </a:p>
          <a:p>
            <a:pPr lvl="1"/>
            <a:r>
              <a:rPr lang="en-US" dirty="0"/>
              <a:t>Internal and external strategies to mitigate and adapt to climate change related issues</a:t>
            </a:r>
          </a:p>
          <a:p>
            <a:pPr lvl="2"/>
            <a:r>
              <a:rPr lang="en-US" dirty="0"/>
              <a:t>Risks and opportunities brought by the transition – both positives and negatives</a:t>
            </a:r>
          </a:p>
          <a:p>
            <a:pPr lvl="1"/>
            <a:r>
              <a:rPr lang="en-US" dirty="0"/>
              <a:t>Metrics and targets, impacts and dependencies, such as natural resources usage and GHG emissions</a:t>
            </a:r>
          </a:p>
        </p:txBody>
      </p:sp>
    </p:spTree>
    <p:extLst>
      <p:ext uri="{BB962C8B-B14F-4D97-AF65-F5344CB8AC3E}">
        <p14:creationId xmlns:p14="http://schemas.microsoft.com/office/powerpoint/2010/main" val="25350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Materiality</a:t>
            </a:r>
            <a:r>
              <a:rPr lang="en-US" dirty="0"/>
              <a:t> is an important concept to climate-related reporting, while it has many different interpretations</a:t>
            </a:r>
          </a:p>
          <a:p>
            <a:pPr lvl="1"/>
            <a:r>
              <a:rPr lang="en-US" dirty="0"/>
              <a:t>In general, information is material if omitting, misstating or obscuring it could influence decision making</a:t>
            </a:r>
          </a:p>
          <a:p>
            <a:pPr lvl="1"/>
            <a:r>
              <a:rPr lang="en-US" dirty="0"/>
              <a:t>Organizations are expected to disclose climate-related information when it is important for decision-making purposes</a:t>
            </a:r>
          </a:p>
          <a:p>
            <a:pPr lvl="1"/>
            <a:r>
              <a:rPr lang="en-US" dirty="0"/>
              <a:t>Corporate Reporting Dialogue (CRD)’s common principles: </a:t>
            </a:r>
            <a:r>
              <a:rPr lang="en-US" dirty="0">
                <a:hlinkClick r:id="rId2"/>
              </a:rPr>
              <a:t>https://corporatereportingdialogue.com/publication/statement-of-common-principles-of-materiality/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Forward-looking</a:t>
            </a:r>
            <a:r>
              <a:rPr lang="en-US" dirty="0"/>
              <a:t>: companies’ future risks and opportunities which may have financial implications in the short-, medium- and long-term</a:t>
            </a:r>
          </a:p>
          <a:p>
            <a:pPr lvl="1"/>
            <a:r>
              <a:rPr lang="en-US" dirty="0"/>
              <a:t>Challenge in providing </a:t>
            </a:r>
            <a:r>
              <a:rPr lang="en-US" dirty="0">
                <a:highlight>
                  <a:srgbClr val="FFFF00"/>
                </a:highlight>
              </a:rPr>
              <a:t>forward-looking disclosures from a financial perspective</a:t>
            </a:r>
          </a:p>
        </p:txBody>
      </p:sp>
    </p:spTree>
    <p:extLst>
      <p:ext uri="{BB962C8B-B14F-4D97-AF65-F5344CB8AC3E}">
        <p14:creationId xmlns:p14="http://schemas.microsoft.com/office/powerpoint/2010/main" val="190699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8D3B-D6C2-7C94-C08F-1BC8C54F9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Recommendations of TCFD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E270-BE53-C01C-1FC8-CFB240D1B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What is TCFD?</a:t>
            </a:r>
          </a:p>
          <a:p>
            <a:endParaRPr lang="en-US" dirty="0"/>
          </a:p>
          <a:p>
            <a:r>
              <a:rPr lang="en-US" dirty="0"/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215725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TCFD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Task Force on Climate-related Financial Disclosures (TCFD)</a:t>
            </a:r>
          </a:p>
          <a:p>
            <a:pPr lvl="1"/>
            <a:r>
              <a:rPr lang="en-US" dirty="0"/>
              <a:t>Established in 2015</a:t>
            </a:r>
          </a:p>
          <a:p>
            <a:pPr lvl="1"/>
            <a:r>
              <a:rPr lang="en-US" dirty="0"/>
              <a:t>Target to develop voluntary, consistent climate-related financial disclosures, which are useful in understanding material risks related to climate change</a:t>
            </a:r>
          </a:p>
          <a:p>
            <a:pPr lvl="1"/>
            <a:r>
              <a:rPr lang="en-US" dirty="0"/>
              <a:t>TCFD recommendations are designed to help organizations to provide disclosures useful for investors, lenders and insurers to make capital allocation and risk underwriting decisions.</a:t>
            </a:r>
          </a:p>
          <a:p>
            <a:r>
              <a:rPr lang="en-US" dirty="0"/>
              <a:t>What is different about the TCFD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Link non-financial and financial information</a:t>
            </a:r>
            <a:r>
              <a:rPr lang="en-US" dirty="0"/>
              <a:t>: how climate-related risks and opportunities may impact future financial position as reflected in the financial statements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Risk and Opportunities</a:t>
            </a:r>
            <a:r>
              <a:rPr lang="en-US" dirty="0"/>
              <a:t>: transition risks and physical risks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Time horizons</a:t>
            </a:r>
            <a:r>
              <a:rPr lang="en-US" dirty="0"/>
              <a:t>: encourage organizations to disclosure short-, medium- and long-term impacts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Scenario Analysis and Forward-Looking Disclosure</a:t>
            </a:r>
            <a:r>
              <a:rPr lang="en-US" dirty="0"/>
              <a:t>: consider potential future outcomes under different scenarios vs. business-as-usual (BAU)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Financial Filings</a:t>
            </a:r>
            <a:r>
              <a:rPr lang="en-US" dirty="0"/>
              <a:t>: disclose material information in mainstream financial filings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 of the TCFD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74C71-6067-E04A-8902-7A9434CB76CC}"/>
              </a:ext>
            </a:extLst>
          </p:cNvPr>
          <p:cNvGrpSpPr/>
          <p:nvPr/>
        </p:nvGrpSpPr>
        <p:grpSpPr>
          <a:xfrm>
            <a:off x="1615712" y="681038"/>
            <a:ext cx="7597735" cy="6113345"/>
            <a:chOff x="1615712" y="681038"/>
            <a:chExt cx="7597735" cy="6113345"/>
          </a:xfrm>
        </p:grpSpPr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071C3428-E130-4B8B-20B2-EB13CBE4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5712" y="681038"/>
              <a:ext cx="7597735" cy="61133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4084DA-8412-6A7D-71B4-CD15432A0BF4}"/>
                </a:ext>
              </a:extLst>
            </p:cNvPr>
            <p:cNvSpPr/>
            <p:nvPr/>
          </p:nvSpPr>
          <p:spPr>
            <a:xfrm>
              <a:off x="3565003" y="3429000"/>
              <a:ext cx="1759351" cy="335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FFD9A7-9846-D2D2-A0C1-0F4321A22391}"/>
                </a:ext>
              </a:extLst>
            </p:cNvPr>
            <p:cNvSpPr/>
            <p:nvPr/>
          </p:nvSpPr>
          <p:spPr>
            <a:xfrm>
              <a:off x="3565002" y="5985978"/>
              <a:ext cx="1759352" cy="5768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C8E97D-4828-2601-A9B5-4CEDB28A8099}"/>
                </a:ext>
              </a:extLst>
            </p:cNvPr>
            <p:cNvSpPr/>
            <p:nvPr/>
          </p:nvSpPr>
          <p:spPr>
            <a:xfrm>
              <a:off x="7319945" y="3055717"/>
              <a:ext cx="1800906" cy="335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4BDA6A-1EB3-2B5C-DB15-04991507C0A7}"/>
                </a:ext>
              </a:extLst>
            </p:cNvPr>
            <p:cNvSpPr/>
            <p:nvPr/>
          </p:nvSpPr>
          <p:spPr>
            <a:xfrm>
              <a:off x="7319945" y="4029920"/>
              <a:ext cx="1800906" cy="7504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D361FA-EC8E-8481-A933-78FAB2A8E42D}"/>
                </a:ext>
              </a:extLst>
            </p:cNvPr>
            <p:cNvSpPr/>
            <p:nvPr/>
          </p:nvSpPr>
          <p:spPr>
            <a:xfrm>
              <a:off x="7319945" y="5185459"/>
              <a:ext cx="1800906" cy="2334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A627EF-1FD3-80F4-0EE6-7CA7A242A87A}"/>
                </a:ext>
              </a:extLst>
            </p:cNvPr>
            <p:cNvSpPr/>
            <p:nvPr/>
          </p:nvSpPr>
          <p:spPr>
            <a:xfrm>
              <a:off x="7319945" y="5985977"/>
              <a:ext cx="1800906" cy="368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4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the TCFD Recommendations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TCFD provides guidance for all sectors + supplemental guidance for certain sectors</a:t>
            </a:r>
          </a:p>
        </p:txBody>
      </p:sp>
    </p:spTree>
    <p:extLst>
      <p:ext uri="{BB962C8B-B14F-4D97-AF65-F5344CB8AC3E}">
        <p14:creationId xmlns:p14="http://schemas.microsoft.com/office/powerpoint/2010/main" val="340904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444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334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1380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Climate-Related Disclosure?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9" y="764080"/>
            <a:ext cx="11805743" cy="5928490"/>
          </a:xfrm>
        </p:spPr>
        <p:txBody>
          <a:bodyPr/>
          <a:lstStyle/>
          <a:p>
            <a:r>
              <a:rPr lang="en-US" dirty="0"/>
              <a:t>2015 UNFCCC </a:t>
            </a:r>
            <a:r>
              <a:rPr lang="en-US" dirty="0">
                <a:solidFill>
                  <a:schemeClr val="accent1"/>
                </a:solidFill>
              </a:rPr>
              <a:t>Paris Agreement</a:t>
            </a:r>
            <a:r>
              <a:rPr lang="en-US" dirty="0"/>
              <a:t>: target to minimize global warming to </a:t>
            </a:r>
            <a:r>
              <a:rPr lang="en-US" dirty="0">
                <a:solidFill>
                  <a:schemeClr val="accent1"/>
                </a:solidFill>
              </a:rPr>
              <a:t>2°C</a:t>
            </a:r>
            <a:r>
              <a:rPr lang="en-US" dirty="0"/>
              <a:t> (relative to pre-industrial levels) with an aspirational target of </a:t>
            </a:r>
            <a:r>
              <a:rPr lang="en-US" dirty="0">
                <a:solidFill>
                  <a:schemeClr val="accent1"/>
                </a:solidFill>
              </a:rPr>
              <a:t>1.5 °C</a:t>
            </a:r>
            <a:r>
              <a:rPr lang="en-US" dirty="0"/>
              <a:t>, thus preventing dangerous climate change</a:t>
            </a:r>
          </a:p>
          <a:p>
            <a:pPr lvl="1"/>
            <a:r>
              <a:rPr lang="en-US" dirty="0"/>
              <a:t>2018 UN Intergovernmental Panel on Climate Change (IPCC) special report: to limit global warming to 1.5°C, net anthropogenic CO2 emissions must decline by 45% (from 2010 levels) by 2030 and to </a:t>
            </a:r>
            <a:r>
              <a:rPr lang="en-US" dirty="0">
                <a:solidFill>
                  <a:schemeClr val="accent1"/>
                </a:solidFill>
              </a:rPr>
              <a:t>net zero by 2050</a:t>
            </a:r>
          </a:p>
          <a:p>
            <a:r>
              <a:rPr lang="en-US" dirty="0"/>
              <a:t>2019, European Commission, New guidelines on reporting climate-related information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Impact of climate change on an organization </a:t>
            </a:r>
            <a:r>
              <a:rPr lang="en-US" dirty="0"/>
              <a:t>(financial materiality): how climate-related issues might impact the organization's future financial performance</a:t>
            </a:r>
          </a:p>
          <a:p>
            <a:pPr lvl="2"/>
            <a:r>
              <a:rPr lang="en-US" dirty="0"/>
              <a:t>Financial impact, adaptation strategies, principal risks and opportunities, etc.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Contribution of an organization to the climate change agenda</a:t>
            </a:r>
            <a:r>
              <a:rPr lang="en-US" dirty="0">
                <a:sym typeface="Wingdings" pitchFamily="2" charset="2"/>
              </a:rPr>
              <a:t> (e</a:t>
            </a:r>
            <a:r>
              <a:rPr lang="en-US" dirty="0"/>
              <a:t>nvironmental &amp; social materiality)</a:t>
            </a:r>
          </a:p>
          <a:p>
            <a:pPr lvl="2"/>
            <a:r>
              <a:rPr lang="en-US" dirty="0"/>
              <a:t>Mitigation strategies, resource consumption, production of pollutants, etc.</a:t>
            </a:r>
          </a:p>
        </p:txBody>
      </p:sp>
    </p:spTree>
    <p:extLst>
      <p:ext uri="{BB962C8B-B14F-4D97-AF65-F5344CB8AC3E}">
        <p14:creationId xmlns:p14="http://schemas.microsoft.com/office/powerpoint/2010/main" val="60873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2684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5276892" cy="515608"/>
          </a:xfrm>
        </p:spPr>
        <p:txBody>
          <a:bodyPr>
            <a:noAutofit/>
          </a:bodyPr>
          <a:lstStyle/>
          <a:p>
            <a:r>
              <a:rPr lang="en-US" sz="3200" dirty="0"/>
              <a:t>Impact of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9" y="764080"/>
            <a:ext cx="5079124" cy="59284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Climate change poses a major risk to the global economy</a:t>
            </a:r>
          </a:p>
          <a:p>
            <a:pPr lvl="1"/>
            <a:r>
              <a:rPr lang="en-US" dirty="0"/>
              <a:t>The impacts are difficult and uncertain, but the uncertainty and complexity should not be used as reasons for not reporting relevant information.</a:t>
            </a:r>
          </a:p>
          <a:p>
            <a:r>
              <a:rPr lang="en-US" dirty="0">
                <a:solidFill>
                  <a:schemeClr val="accent1"/>
                </a:solidFill>
              </a:rPr>
              <a:t>Financial impact </a:t>
            </a:r>
            <a:r>
              <a:rPr lang="en-US" dirty="0"/>
              <a:t>of climate change on organizations</a:t>
            </a:r>
          </a:p>
          <a:p>
            <a:pPr lvl="1"/>
            <a:r>
              <a:rPr lang="en-US" dirty="0"/>
              <a:t>Impact of physical climate change (i.e., flooding, wildfires)</a:t>
            </a:r>
          </a:p>
          <a:p>
            <a:pPr lvl="1"/>
            <a:r>
              <a:rPr lang="en-US" dirty="0"/>
              <a:t>Adopting operations of account for climate change</a:t>
            </a:r>
          </a:p>
          <a:p>
            <a:pPr lvl="1"/>
            <a:r>
              <a:rPr lang="en-US" dirty="0"/>
              <a:t>Reducing greenhouse gas emissions</a:t>
            </a:r>
          </a:p>
          <a:p>
            <a:pPr lvl="1"/>
            <a:r>
              <a:rPr lang="en-US" dirty="0"/>
              <a:t>Increasing price of carbon</a:t>
            </a:r>
          </a:p>
          <a:p>
            <a:r>
              <a:rPr lang="en-US" dirty="0"/>
              <a:t>Climate Related Risks</a:t>
            </a:r>
          </a:p>
          <a:p>
            <a:pPr lvl="1"/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Transition Risks</a:t>
            </a:r>
          </a:p>
          <a:p>
            <a:pPr lvl="1"/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Physical Risks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026425-53C1-C2E4-0E8E-750B9FCC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41" y="0"/>
            <a:ext cx="6739059" cy="67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Investor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/>
              <a:t>Transition to a low-carbon economy will require US$90 trillion of investments by 2030</a:t>
            </a:r>
          </a:p>
          <a:p>
            <a:r>
              <a:rPr lang="en-US" dirty="0"/>
              <a:t>Investors will need to consider the risk-return profile of organizations exposed to climate-related risks</a:t>
            </a:r>
          </a:p>
          <a:p>
            <a:pPr lvl="1"/>
            <a:r>
              <a:rPr lang="en-US" dirty="0"/>
              <a:t>physical risks and transition risks</a:t>
            </a:r>
          </a:p>
          <a:p>
            <a:pPr lvl="1"/>
            <a:r>
              <a:rPr lang="en-US" dirty="0"/>
              <a:t>Impacts over short-, medium-, long-term</a:t>
            </a:r>
          </a:p>
          <a:p>
            <a:r>
              <a:rPr lang="en-US" dirty="0"/>
              <a:t>Investors need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relevant, comparable, consistent and decision-useful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1"/>
                </a:solidFill>
              </a:rPr>
              <a:t>companies and their management</a:t>
            </a:r>
            <a:r>
              <a:rPr lang="en-US" dirty="0"/>
              <a:t> of climate-related risks and opportunities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1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8D3B-D6C2-7C94-C08F-1BC8C54F9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Climate Related Disclosures: Starting the Climate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E270-BE53-C01C-1FC8-CFB240D1B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Corporate Reporting Landscape</a:t>
            </a:r>
          </a:p>
          <a:p>
            <a:endParaRPr lang="en-US" dirty="0"/>
          </a:p>
          <a:p>
            <a:r>
              <a:rPr lang="en-US" dirty="0"/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3558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Reporting Landscape?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Reporting Landscape</a:t>
            </a:r>
          </a:p>
          <a:p>
            <a:pPr lvl="1"/>
            <a:r>
              <a:rPr lang="en-US" dirty="0"/>
              <a:t>The collection of organizations, initiatives, requirements and supporting infrastructure</a:t>
            </a:r>
          </a:p>
          <a:p>
            <a:pPr lvl="1"/>
            <a:r>
              <a:rPr lang="en-US" dirty="0"/>
              <a:t>Complexity</a:t>
            </a:r>
          </a:p>
          <a:p>
            <a:pPr lvl="2"/>
            <a:r>
              <a:rPr lang="en-US" dirty="0"/>
              <a:t>Different audiences require different information</a:t>
            </a:r>
          </a:p>
          <a:p>
            <a:pPr lvl="2"/>
            <a:r>
              <a:rPr lang="en-US" dirty="0"/>
              <a:t>Many initiatives and elements</a:t>
            </a:r>
          </a:p>
          <a:p>
            <a:pPr lvl="2"/>
            <a:r>
              <a:rPr lang="en-US" dirty="0"/>
              <a:t>Various reporting standards and frameworks</a:t>
            </a:r>
          </a:p>
          <a:p>
            <a:r>
              <a:rPr lang="en-US" dirty="0"/>
              <a:t>Types of reporting requirements</a:t>
            </a:r>
          </a:p>
          <a:p>
            <a:pPr lvl="1"/>
            <a:r>
              <a:rPr lang="en-US" dirty="0"/>
              <a:t>Mandatory reporting: legislations and listing rules</a:t>
            </a:r>
          </a:p>
          <a:p>
            <a:pPr lvl="1"/>
            <a:r>
              <a:rPr lang="en-US" dirty="0"/>
              <a:t>Voluntary reporting</a:t>
            </a:r>
          </a:p>
          <a:p>
            <a:r>
              <a:rPr lang="en-US" dirty="0">
                <a:solidFill>
                  <a:schemeClr val="accent1"/>
                </a:solidFill>
              </a:rPr>
              <a:t>Organizations involved </a:t>
            </a:r>
            <a:r>
              <a:rPr lang="en-US" dirty="0"/>
              <a:t>in corporate reporting</a:t>
            </a:r>
          </a:p>
          <a:p>
            <a:pPr lvl="1"/>
            <a:r>
              <a:rPr lang="en-US" dirty="0"/>
              <a:t>Governments and Regulators: develop mandatory/voluntary reporting requirements and laws</a:t>
            </a:r>
          </a:p>
          <a:p>
            <a:pPr lvl="1"/>
            <a:r>
              <a:rPr lang="en-US" dirty="0"/>
              <a:t>Standard Setters: set the structure, content, principles and standards for reporting; such as IIRC, SASB, GRI, CDSB, CDP, FASB, IASB…</a:t>
            </a:r>
          </a:p>
          <a:p>
            <a:pPr lvl="1"/>
            <a:r>
              <a:rPr lang="en-US" dirty="0"/>
              <a:t>Stock Exchanges</a:t>
            </a:r>
          </a:p>
          <a:p>
            <a:pPr lvl="1"/>
            <a:r>
              <a:rPr lang="en-US" dirty="0"/>
              <a:t>Investors</a:t>
            </a:r>
          </a:p>
          <a:p>
            <a:pPr lvl="1"/>
            <a:r>
              <a:rPr lang="en-US" dirty="0"/>
              <a:t>Indexes/Ratings Agencies</a:t>
            </a:r>
          </a:p>
          <a:p>
            <a:pPr lvl="1"/>
            <a:r>
              <a:rPr lang="en-US" dirty="0"/>
              <a:t>Supranational Organizations: influence across national boundaries; such as UN Global Compact, OECD, UNEP Finance Initiative</a:t>
            </a:r>
          </a:p>
          <a:p>
            <a:pPr lvl="1"/>
            <a:r>
              <a:rPr lang="en-US" dirty="0"/>
              <a:t>Supporting Organizations: advocate for reporting, provide guidance, lead initiatives; such as WBCSD, WEG, Natural Capital Coalition, Climate Group</a:t>
            </a:r>
          </a:p>
        </p:txBody>
      </p:sp>
    </p:spTree>
    <p:extLst>
      <p:ext uri="{BB962C8B-B14F-4D97-AF65-F5344CB8AC3E}">
        <p14:creationId xmlns:p14="http://schemas.microsoft.com/office/powerpoint/2010/main" val="22691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Standards, Frameworks,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Corporate Reporting Dialogue (CRD)</a:t>
            </a:r>
            <a:r>
              <a:rPr lang="en-US" dirty="0"/>
              <a:t>: promote greater </a:t>
            </a:r>
            <a:r>
              <a:rPr lang="en-US" dirty="0">
                <a:solidFill>
                  <a:schemeClr val="accent1"/>
                </a:solidFill>
              </a:rPr>
              <a:t>coherence, consistency and comparability</a:t>
            </a:r>
            <a:r>
              <a:rPr lang="en-US" dirty="0"/>
              <a:t> between framework and standards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Carbon Disclosure Project (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CDP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: reporting programs on climate change and environmental risk</a:t>
            </a:r>
          </a:p>
          <a:p>
            <a:pPr lvl="1"/>
            <a:r>
              <a:rPr lang="en-US" dirty="0"/>
              <a:t>Climate Disclosure Standards Board (</a:t>
            </a:r>
            <a:r>
              <a:rPr lang="en-US" dirty="0">
                <a:solidFill>
                  <a:schemeClr val="accent1"/>
                </a:solidFill>
              </a:rPr>
              <a:t>CDSB</a:t>
            </a:r>
            <a:r>
              <a:rPr lang="en-US" dirty="0"/>
              <a:t>): CDSB provides a framework for reporting environmental information via corporate report</a:t>
            </a:r>
          </a:p>
          <a:p>
            <a:pPr lvl="1"/>
            <a:r>
              <a:rPr lang="en-US" dirty="0"/>
              <a:t>Global Reporting Initiative (</a:t>
            </a:r>
            <a:r>
              <a:rPr lang="en-US" dirty="0">
                <a:solidFill>
                  <a:schemeClr val="accent1"/>
                </a:solidFill>
              </a:rPr>
              <a:t>GRI</a:t>
            </a:r>
            <a:r>
              <a:rPr lang="en-US" dirty="0"/>
              <a:t>): GRI has a framework for reporting economic, environmental and social impacts</a:t>
            </a:r>
          </a:p>
          <a:p>
            <a:pPr lvl="1"/>
            <a:r>
              <a:rPr lang="en-US" dirty="0"/>
              <a:t>Sustainability Accounting Standards Board (</a:t>
            </a:r>
            <a:r>
              <a:rPr lang="en-US" dirty="0">
                <a:solidFill>
                  <a:schemeClr val="accent1"/>
                </a:solidFill>
              </a:rPr>
              <a:t>SASB</a:t>
            </a:r>
            <a:r>
              <a:rPr lang="en-US" dirty="0"/>
              <a:t>): SASB offers </a:t>
            </a:r>
            <a:r>
              <a:rPr lang="en-US" dirty="0">
                <a:highlight>
                  <a:srgbClr val="FFFF00"/>
                </a:highlight>
              </a:rPr>
              <a:t>sector-specific</a:t>
            </a:r>
            <a:r>
              <a:rPr lang="en-US" dirty="0"/>
              <a:t> sustainability accounting standards, and it supports SEC 10-K and 20-F fillings.</a:t>
            </a:r>
          </a:p>
          <a:p>
            <a:pPr lvl="1"/>
            <a:r>
              <a:rPr lang="en-US" dirty="0"/>
              <a:t>International Integrated Reporting Council (</a:t>
            </a:r>
            <a:r>
              <a:rPr lang="en-US" dirty="0">
                <a:solidFill>
                  <a:schemeClr val="accent1"/>
                </a:solidFill>
              </a:rPr>
              <a:t>IIRC</a:t>
            </a:r>
            <a:r>
              <a:rPr lang="en-US" dirty="0"/>
              <a:t>): Integrated Reporting (IR) framework to incorporate sustainability information with financial information</a:t>
            </a:r>
          </a:p>
          <a:p>
            <a:pPr lvl="1"/>
            <a:r>
              <a:rPr lang="en-US" dirty="0"/>
              <a:t>International Organization for Standardization (</a:t>
            </a:r>
            <a:r>
              <a:rPr lang="en-US" dirty="0">
                <a:solidFill>
                  <a:schemeClr val="accent1"/>
                </a:solidFill>
              </a:rPr>
              <a:t>ISO</a:t>
            </a:r>
            <a:r>
              <a:rPr lang="en-US" dirty="0"/>
              <a:t>): ISO 26000 on how business can operate in a socially responsible way</a:t>
            </a:r>
          </a:p>
          <a:p>
            <a:pPr lvl="1"/>
            <a:r>
              <a:rPr lang="en-US" dirty="0"/>
              <a:t>International Financial Reporting Standards (</a:t>
            </a:r>
            <a:r>
              <a:rPr lang="en-US" dirty="0">
                <a:solidFill>
                  <a:schemeClr val="accent1"/>
                </a:solidFill>
              </a:rPr>
              <a:t>IFRS</a:t>
            </a:r>
            <a:r>
              <a:rPr lang="en-US" dirty="0"/>
              <a:t>):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develop high-quality and globally accepted accounting standards, set by International Accounting Standards Board (</a:t>
            </a:r>
            <a:r>
              <a:rPr lang="en-US" dirty="0">
                <a:solidFill>
                  <a:schemeClr val="accent1"/>
                </a:solidFill>
              </a:rPr>
              <a:t>IASB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Financial Accounting Standards Board (</a:t>
            </a:r>
            <a:r>
              <a:rPr lang="en-US" dirty="0">
                <a:solidFill>
                  <a:schemeClr val="accent1"/>
                </a:solidFill>
              </a:rPr>
              <a:t>FASB</a:t>
            </a:r>
            <a:r>
              <a:rPr lang="en-US" dirty="0"/>
              <a:t>): establish accounting and reporting standards in the USA – Generally Accepted Accounting Principles (</a:t>
            </a:r>
            <a:r>
              <a:rPr lang="en-US" dirty="0">
                <a:solidFill>
                  <a:schemeClr val="accent1"/>
                </a:solidFill>
              </a:rPr>
              <a:t>GAAP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73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482-8AF5-3A23-003E-A2F11B1B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165430"/>
            <a:ext cx="11805744" cy="515608"/>
          </a:xfrm>
        </p:spPr>
        <p:txBody>
          <a:bodyPr>
            <a:normAutofit fontScale="90000"/>
          </a:bodyPr>
          <a:lstStyle/>
          <a:p>
            <a:r>
              <a:rPr lang="en-US" dirty="0"/>
              <a:t>Climate Measure Standards and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08F-4171-23BE-F0AD-3029867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764080"/>
            <a:ext cx="11805743" cy="592849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Greenhouse Gas (GHG) Protocol</a:t>
            </a:r>
            <a:r>
              <a:rPr lang="en-US" dirty="0"/>
              <a:t>: measure </a:t>
            </a:r>
            <a:r>
              <a:rPr lang="en-US" dirty="0">
                <a:highlight>
                  <a:srgbClr val="FFFF00"/>
                </a:highlight>
              </a:rPr>
              <a:t>GHG emissions </a:t>
            </a:r>
            <a:r>
              <a:rPr lang="en-US" dirty="0"/>
              <a:t>from operations, value chains and mitigation actions</a:t>
            </a:r>
          </a:p>
          <a:p>
            <a:r>
              <a:rPr lang="en-US" dirty="0">
                <a:solidFill>
                  <a:schemeClr val="accent1"/>
                </a:solidFill>
              </a:rPr>
              <a:t>Transition Pathway Initiative (TPI)</a:t>
            </a:r>
            <a:r>
              <a:rPr lang="en-US" dirty="0"/>
              <a:t>: assess </a:t>
            </a:r>
            <a:r>
              <a:rPr lang="en-US" dirty="0">
                <a:highlight>
                  <a:srgbClr val="FFFF00"/>
                </a:highlight>
              </a:rPr>
              <a:t>companies’ preparedness </a:t>
            </a:r>
            <a:r>
              <a:rPr lang="en-US" dirty="0"/>
              <a:t>for the transition to a low-carbon economy; aimed at investors and </a:t>
            </a:r>
            <a:r>
              <a:rPr lang="en-US" dirty="0">
                <a:highlight>
                  <a:srgbClr val="FFFF00"/>
                </a:highlight>
              </a:rPr>
              <a:t>free-to-use</a:t>
            </a:r>
          </a:p>
          <a:p>
            <a:r>
              <a:rPr lang="en-US" dirty="0">
                <a:solidFill>
                  <a:schemeClr val="accent1"/>
                </a:solidFill>
              </a:rPr>
              <a:t>Natural Capital Protocol (NCP)</a:t>
            </a:r>
            <a:r>
              <a:rPr lang="en-US" dirty="0"/>
              <a:t>: measure organizations direct and indirect impacts and dependencies on </a:t>
            </a:r>
            <a:r>
              <a:rPr lang="en-US" dirty="0">
                <a:highlight>
                  <a:srgbClr val="FFFF00"/>
                </a:highlight>
              </a:rPr>
              <a:t>natural capital</a:t>
            </a:r>
          </a:p>
          <a:p>
            <a:r>
              <a:rPr lang="en-US" dirty="0">
                <a:solidFill>
                  <a:schemeClr val="accent1"/>
                </a:solidFill>
              </a:rPr>
              <a:t>RE100</a:t>
            </a:r>
            <a:r>
              <a:rPr lang="en-US" dirty="0"/>
              <a:t>: bring together business committed to 100% renewable electricity to accelerate change towards zero carbon grids at global scale</a:t>
            </a:r>
          </a:p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Science Based Targets</a:t>
            </a:r>
            <a:r>
              <a:rPr lang="en-US" dirty="0">
                <a:solidFill>
                  <a:schemeClr val="accent1"/>
                </a:solidFill>
              </a:rPr>
              <a:t> Initiative (SBTI)</a:t>
            </a:r>
            <a:r>
              <a:rPr lang="en-US" dirty="0"/>
              <a:t>: target settings for companies to transit to low carbon economy</a:t>
            </a:r>
          </a:p>
          <a:p>
            <a:r>
              <a:rPr lang="en-US" dirty="0">
                <a:solidFill>
                  <a:schemeClr val="accent1"/>
                </a:solidFill>
              </a:rPr>
              <a:t>World Benchmarking Alliance (WBA)</a:t>
            </a:r>
            <a:r>
              <a:rPr lang="en-US" dirty="0"/>
              <a:t>: increase </a:t>
            </a:r>
            <a:r>
              <a:rPr lang="en-US" dirty="0">
                <a:highlight>
                  <a:srgbClr val="FFFF00"/>
                </a:highlight>
              </a:rPr>
              <a:t>private sector’s impact </a:t>
            </a:r>
            <a:r>
              <a:rPr lang="en-US" dirty="0"/>
              <a:t>towards sustainable future, with free benchmark methodologies</a:t>
            </a:r>
          </a:p>
        </p:txBody>
      </p:sp>
    </p:spTree>
    <p:extLst>
      <p:ext uri="{BB962C8B-B14F-4D97-AF65-F5344CB8AC3E}">
        <p14:creationId xmlns:p14="http://schemas.microsoft.com/office/powerpoint/2010/main" val="398472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8D3B-D6C2-7C94-C08F-1BC8C54F9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Climate Related Disclosures: Starting the Climate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E270-BE53-C01C-1FC8-CFB240D1B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Key Concepts of Climate-Related Disclosure</a:t>
            </a:r>
          </a:p>
          <a:p>
            <a:endParaRPr lang="en-US" dirty="0"/>
          </a:p>
          <a:p>
            <a:r>
              <a:rPr lang="en-US" dirty="0"/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8664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1203</Words>
  <Application>Microsoft Macintosh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Climate Related Disclosures: Starting the Climate Journey</vt:lpstr>
      <vt:lpstr>What is Climate-Related Disclosure?</vt:lpstr>
      <vt:lpstr>Impact of Climate Change</vt:lpstr>
      <vt:lpstr>Investor Perspective</vt:lpstr>
      <vt:lpstr>Introduction to Climate Related Disclosures: Starting the Climate Journey</vt:lpstr>
      <vt:lpstr>What is Reporting Landscape?</vt:lpstr>
      <vt:lpstr>Reporting Standards, Frameworks, Initiatives</vt:lpstr>
      <vt:lpstr>Climate Measure Standards and Initiatives</vt:lpstr>
      <vt:lpstr>Introduction to Climate Related Disclosures: Starting the Climate Journey</vt:lpstr>
      <vt:lpstr>Reporting Channels and Audiences</vt:lpstr>
      <vt:lpstr>Elements of Disclosure</vt:lpstr>
      <vt:lpstr>Technical Concepts</vt:lpstr>
      <vt:lpstr>Understanding the Recommendations of TCFD</vt:lpstr>
      <vt:lpstr>What is TCFD</vt:lpstr>
      <vt:lpstr>Recommendations of the TCFD</vt:lpstr>
      <vt:lpstr>How are the TCFD Recommendations Structured?</vt:lpstr>
      <vt:lpstr>A</vt:lpstr>
      <vt:lpstr>A</vt:lpstr>
      <vt:lpstr>A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Xi</dc:creator>
  <cp:lastModifiedBy>Yang, Xi</cp:lastModifiedBy>
  <cp:revision>25</cp:revision>
  <dcterms:created xsi:type="dcterms:W3CDTF">2022-11-28T05:10:33Z</dcterms:created>
  <dcterms:modified xsi:type="dcterms:W3CDTF">2022-11-28T08:23:13Z</dcterms:modified>
</cp:coreProperties>
</file>