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0" r:id="rId7"/>
    <p:sldId id="262" r:id="rId8"/>
    <p:sldId id="263" r:id="rId9"/>
    <p:sldId id="268" r:id="rId10"/>
    <p:sldId id="264" r:id="rId11"/>
    <p:sldId id="261" r:id="rId12"/>
    <p:sldId id="265" r:id="rId13"/>
    <p:sldId id="272" r:id="rId14"/>
    <p:sldId id="266" r:id="rId15"/>
    <p:sldId id="269" r:id="rId16"/>
    <p:sldId id="270" r:id="rId17"/>
    <p:sldId id="271" r:id="rId18"/>
    <p:sldId id="276" r:id="rId19"/>
    <p:sldId id="278" r:id="rId20"/>
    <p:sldId id="277" r:id="rId21"/>
    <p:sldId id="280" r:id="rId22"/>
    <p:sldId id="281" r:id="rId23"/>
    <p:sldId id="282" r:id="rId24"/>
    <p:sldId id="283" r:id="rId25"/>
    <p:sldId id="284" r:id="rId26"/>
    <p:sldId id="273" r:id="rId27"/>
    <p:sldId id="279" r:id="rId28"/>
    <p:sldId id="274"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rivers of Climate-Related Disclosure" id="{9058E63A-9276-9149-B25F-BF2B4DDE24A7}">
          <p14:sldIdLst>
            <p14:sldId id="256"/>
            <p14:sldId id="257"/>
            <p14:sldId id="258"/>
            <p14:sldId id="259"/>
          </p14:sldIdLst>
        </p14:section>
        <p14:section name="The Corporate Reporting Landscape" id="{DD7A70C6-5E5D-3748-A148-E0C70F6C34C1}">
          <p14:sldIdLst>
            <p14:sldId id="267"/>
            <p14:sldId id="260"/>
            <p14:sldId id="262"/>
            <p14:sldId id="263"/>
          </p14:sldIdLst>
        </p14:section>
        <p14:section name="Key Concepts of Climate-Related Disclosure" id="{66D6CE7A-AA82-D641-8C54-183BB476E56A}">
          <p14:sldIdLst>
            <p14:sldId id="268"/>
            <p14:sldId id="264"/>
            <p14:sldId id="261"/>
            <p14:sldId id="265"/>
          </p14:sldIdLst>
        </p14:section>
        <p14:section name="What is TCFD" id="{DF99B1BA-270A-404F-A443-D0B0B1178044}">
          <p14:sldIdLst>
            <p14:sldId id="272"/>
            <p14:sldId id="266"/>
            <p14:sldId id="269"/>
            <p14:sldId id="270"/>
            <p14:sldId id="271"/>
            <p14:sldId id="276"/>
          </p14:sldIdLst>
        </p14:section>
        <p14:section name="Deep Dive into the Recommendations&#13;Deep Dive into the Recommendations&#13;" id="{8DC0BEB0-9ED4-D143-96CE-6C5474FC327A}">
          <p14:sldIdLst>
            <p14:sldId id="278"/>
            <p14:sldId id="277"/>
            <p14:sldId id="280"/>
            <p14:sldId id="281"/>
            <p14:sldId id="282"/>
            <p14:sldId id="283"/>
          </p14:sldIdLst>
        </p14:section>
        <p14:section name="Key Elements of Climate-Related Financial Disclosure" id="{AAAD5877-02C3-FB4F-82EC-A0D22641BB1D}">
          <p14:sldIdLst>
            <p14:sldId id="284"/>
            <p14:sldId id="273"/>
            <p14:sldId id="279"/>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54"/>
    <p:restoredTop sz="94694"/>
  </p:normalViewPr>
  <p:slideViewPr>
    <p:cSldViewPr snapToGrid="0">
      <p:cViewPr varScale="1">
        <p:scale>
          <a:sx n="121" d="100"/>
          <a:sy n="121"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21DB-8A1C-489C-B2D5-153D58C158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741B561-154D-58BD-6D74-FD759E7D3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1394523-A442-C7E2-F978-88258057FBB1}"/>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5" name="Footer Placeholder 4">
            <a:extLst>
              <a:ext uri="{FF2B5EF4-FFF2-40B4-BE49-F238E27FC236}">
                <a16:creationId xmlns:a16="http://schemas.microsoft.com/office/drawing/2014/main" id="{3CF34832-FB35-E80A-FE04-A97C2A5BB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4827A-A3D4-39C4-B075-0FDB58188B89}"/>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203974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07C2-8D84-7115-CC61-BD7C8E41F7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84058C-0B65-FEC3-3A40-D0CFBAB183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E68FD8-01DA-21C1-E9AC-70914EB959CC}"/>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5" name="Footer Placeholder 4">
            <a:extLst>
              <a:ext uri="{FF2B5EF4-FFF2-40B4-BE49-F238E27FC236}">
                <a16:creationId xmlns:a16="http://schemas.microsoft.com/office/drawing/2014/main" id="{BA1F8C9E-44A0-6D4F-EBBD-2543581E8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A85B6-CD5E-430F-65D8-31B846AC0C5A}"/>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179010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CCA9D-A972-C2CE-01E1-613498BFD59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6B629F-BEB5-0A0F-A42D-DEAFCB659CD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2194DC-11B1-ABC8-F403-66E8AF898E27}"/>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5" name="Footer Placeholder 4">
            <a:extLst>
              <a:ext uri="{FF2B5EF4-FFF2-40B4-BE49-F238E27FC236}">
                <a16:creationId xmlns:a16="http://schemas.microsoft.com/office/drawing/2014/main" id="{822050D0-9603-CC4A-A1AD-DEA4D7D46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ADE6F-D1E5-E09F-2CED-845262D849A9}"/>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395733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B687-2973-2A44-A02F-77EBF6CB02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CAC297-7208-C0FC-9E56-5F07E71A90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911C83-0384-EA48-FCC1-CC6B7CCDCFE8}"/>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5" name="Footer Placeholder 4">
            <a:extLst>
              <a:ext uri="{FF2B5EF4-FFF2-40B4-BE49-F238E27FC236}">
                <a16:creationId xmlns:a16="http://schemas.microsoft.com/office/drawing/2014/main" id="{4952A08D-EB32-402A-669B-7CBED57E3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6E65F-FF49-AEF5-4586-F3F7AF712672}"/>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267418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2C11-5ECD-1087-BAA2-D4D3C73C86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12818B-0B1E-34E4-2340-9D1A59D56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68B656-0275-B027-8271-FCEC1BCCDBB1}"/>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5" name="Footer Placeholder 4">
            <a:extLst>
              <a:ext uri="{FF2B5EF4-FFF2-40B4-BE49-F238E27FC236}">
                <a16:creationId xmlns:a16="http://schemas.microsoft.com/office/drawing/2014/main" id="{8F68FD8D-3D4F-ECC2-BC21-D06E49213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DB876-6DFD-1E66-7DFD-F60B3F2A76B9}"/>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48229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BBE7-E634-B0C1-BE22-FCB2B15D11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FBBCBD-FFC8-2180-B1D8-93B23698310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6417124-52CD-2F21-1798-CC654B0F4F2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43C3CA-6FE7-4FF2-07B5-28B3439285A9}"/>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6" name="Footer Placeholder 5">
            <a:extLst>
              <a:ext uri="{FF2B5EF4-FFF2-40B4-BE49-F238E27FC236}">
                <a16:creationId xmlns:a16="http://schemas.microsoft.com/office/drawing/2014/main" id="{5088A343-E608-764A-3E11-44C18F3A1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F040C-C0D5-9BD7-3D0E-BB57050E4B1C}"/>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359323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998A-C896-E80B-3D86-2B11E53FC2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FADEFEF-A0AF-71C4-79D9-53B4ED6BC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07FB68-9176-87FA-5BC9-22E9DFD286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9BF3B6F-6804-E7E4-A5F7-129B869D2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A8E99C-0BBF-ABAA-F25A-FFDF4192F8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82ACACE-7E47-C841-7444-80C69FF6FCD6}"/>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8" name="Footer Placeholder 7">
            <a:extLst>
              <a:ext uri="{FF2B5EF4-FFF2-40B4-BE49-F238E27FC236}">
                <a16:creationId xmlns:a16="http://schemas.microsoft.com/office/drawing/2014/main" id="{BDDD841F-E479-E151-F9A1-CEFBB0C3F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94D71-3542-7E8E-2958-2EEF68EFD4B0}"/>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188588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05C6-9FA4-77B1-7A29-C8B40E6542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41F000-7B48-8A33-4B8E-4796843CD8FD}"/>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4" name="Footer Placeholder 3">
            <a:extLst>
              <a:ext uri="{FF2B5EF4-FFF2-40B4-BE49-F238E27FC236}">
                <a16:creationId xmlns:a16="http://schemas.microsoft.com/office/drawing/2014/main" id="{80B21EDE-A008-1DBC-2CC0-C25FBFF1DC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8F7A0-48A0-0879-A4C6-89DF363DEBA2}"/>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124103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86B8B-28FC-55FD-F856-5B79EC63D645}"/>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3" name="Footer Placeholder 2">
            <a:extLst>
              <a:ext uri="{FF2B5EF4-FFF2-40B4-BE49-F238E27FC236}">
                <a16:creationId xmlns:a16="http://schemas.microsoft.com/office/drawing/2014/main" id="{03C0B309-E211-C5E6-4746-742A4791D9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6A0E-CC40-862F-A6EF-B244DEAB45FE}"/>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260022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414E-AAEF-6896-FA4C-0832FD3F5B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4FD6456-D230-9CAB-12AB-D21919A76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074678A-1919-A0F2-7BB1-06EC7E60D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537E78-79B3-2F07-AA9B-276053C743C3}"/>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6" name="Footer Placeholder 5">
            <a:extLst>
              <a:ext uri="{FF2B5EF4-FFF2-40B4-BE49-F238E27FC236}">
                <a16:creationId xmlns:a16="http://schemas.microsoft.com/office/drawing/2014/main" id="{39B5845D-F0D8-8B6F-2851-3D0C1A151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8CE0E-F8C4-34A7-C15F-E8D47E8F3F69}"/>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240672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AD86-5C03-64D0-198B-94960A307D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6628F7E-C34A-5970-2484-939753436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BE63D8-05F9-F21C-16A0-38130A891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1C94E5-F3BF-A9CE-4E46-9B8564F46440}"/>
              </a:ext>
            </a:extLst>
          </p:cNvPr>
          <p:cNvSpPr>
            <a:spLocks noGrp="1"/>
          </p:cNvSpPr>
          <p:nvPr>
            <p:ph type="dt" sz="half" idx="10"/>
          </p:nvPr>
        </p:nvSpPr>
        <p:spPr/>
        <p:txBody>
          <a:bodyPr/>
          <a:lstStyle/>
          <a:p>
            <a:fld id="{2C0E8315-071A-144B-A16C-6CACD5DB9D81}" type="datetimeFigureOut">
              <a:rPr lang="en-US" smtClean="0"/>
              <a:t>11/30/22</a:t>
            </a:fld>
            <a:endParaRPr lang="en-US"/>
          </a:p>
        </p:txBody>
      </p:sp>
      <p:sp>
        <p:nvSpPr>
          <p:cNvPr id="6" name="Footer Placeholder 5">
            <a:extLst>
              <a:ext uri="{FF2B5EF4-FFF2-40B4-BE49-F238E27FC236}">
                <a16:creationId xmlns:a16="http://schemas.microsoft.com/office/drawing/2014/main" id="{297C3283-ABD4-3534-7744-F354A029C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460DD-6EAA-9F71-2D38-DCD83920971D}"/>
              </a:ext>
            </a:extLst>
          </p:cNvPr>
          <p:cNvSpPr>
            <a:spLocks noGrp="1"/>
          </p:cNvSpPr>
          <p:nvPr>
            <p:ph type="sldNum" sz="quarter" idx="12"/>
          </p:nvPr>
        </p:nvSpPr>
        <p:spPr/>
        <p:txBody>
          <a:bodyPr/>
          <a:lstStyle/>
          <a:p>
            <a:fld id="{864BA3A1-CFD2-6548-B4B6-4823B56F8379}" type="slidenum">
              <a:rPr lang="en-US" smtClean="0"/>
              <a:t>‹#›</a:t>
            </a:fld>
            <a:endParaRPr lang="en-US"/>
          </a:p>
        </p:txBody>
      </p:sp>
    </p:spTree>
    <p:extLst>
      <p:ext uri="{BB962C8B-B14F-4D97-AF65-F5344CB8AC3E}">
        <p14:creationId xmlns:p14="http://schemas.microsoft.com/office/powerpoint/2010/main" val="354594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9358-2B07-D4C5-1D07-CAEE42B330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AD6E6F-54E7-4688-35FD-3965B3B7C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CF9987-6440-EF03-DDDF-7B7BE5ABD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E8315-071A-144B-A16C-6CACD5DB9D81}" type="datetimeFigureOut">
              <a:rPr lang="en-US" smtClean="0"/>
              <a:t>11/30/22</a:t>
            </a:fld>
            <a:endParaRPr lang="en-US"/>
          </a:p>
        </p:txBody>
      </p:sp>
      <p:sp>
        <p:nvSpPr>
          <p:cNvPr id="5" name="Footer Placeholder 4">
            <a:extLst>
              <a:ext uri="{FF2B5EF4-FFF2-40B4-BE49-F238E27FC236}">
                <a16:creationId xmlns:a16="http://schemas.microsoft.com/office/drawing/2014/main" id="{5DFCBC43-22DB-41CB-DEAF-39B9DF9EE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27EEF-64DA-63DE-B6F4-7D8E78B3B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BA3A1-CFD2-6548-B4B6-4823B56F8379}" type="slidenum">
              <a:rPr lang="en-US" smtClean="0"/>
              <a:t>‹#›</a:t>
            </a:fld>
            <a:endParaRPr lang="en-US"/>
          </a:p>
        </p:txBody>
      </p:sp>
    </p:spTree>
    <p:extLst>
      <p:ext uri="{BB962C8B-B14F-4D97-AF65-F5344CB8AC3E}">
        <p14:creationId xmlns:p14="http://schemas.microsoft.com/office/powerpoint/2010/main" val="214586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rporatereportingdialogue.com/publication/statement-of-common-principles-of-material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cfdhub.org/governance/" TargetMode="External"/><Relationship Id="rId2" Type="http://schemas.openxmlformats.org/officeDocument/2006/relationships/hyperlink" Target="https://www.cdsb.net/sites/default/files/sasb_cdsb-tcfd-implementation-guide-a4-size-cdsb.pdf"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cfdhub.org/strateg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cfdhub.org/risk-managemen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cfdhub.org/metrics-and-targe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fontScale="90000"/>
          </a:bodyPr>
          <a:lstStyle/>
          <a:p>
            <a:r>
              <a:rPr lang="en-US" dirty="0"/>
              <a:t>Introduction to Climate Related Disclosures: Starting the Climate Journey</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Drivers of Climate-Related Disclosure</a:t>
            </a:r>
          </a:p>
          <a:p>
            <a:endParaRPr lang="en-US" dirty="0"/>
          </a:p>
          <a:p>
            <a:r>
              <a:rPr lang="en-US" dirty="0"/>
              <a:t>Dec 2022</a:t>
            </a:r>
          </a:p>
        </p:txBody>
      </p:sp>
    </p:spTree>
    <p:extLst>
      <p:ext uri="{BB962C8B-B14F-4D97-AF65-F5344CB8AC3E}">
        <p14:creationId xmlns:p14="http://schemas.microsoft.com/office/powerpoint/2010/main" val="146176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Reporting Channels and Audiences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Reporting Channels</a:t>
            </a:r>
          </a:p>
          <a:p>
            <a:pPr lvl="1"/>
            <a:r>
              <a:rPr lang="en-US" dirty="0"/>
              <a:t>Mainstream report: annual report, 10-K, registration documents</a:t>
            </a:r>
          </a:p>
          <a:p>
            <a:pPr lvl="1"/>
            <a:r>
              <a:rPr lang="en-US" dirty="0"/>
              <a:t>Sustainability report</a:t>
            </a:r>
          </a:p>
          <a:p>
            <a:pPr lvl="1"/>
            <a:r>
              <a:rPr lang="en-US" dirty="0"/>
              <a:t>Specialist platforms and questionnaires</a:t>
            </a:r>
          </a:p>
          <a:p>
            <a:pPr lvl="1"/>
            <a:r>
              <a:rPr lang="en-US" dirty="0"/>
              <a:t>Integrated report</a:t>
            </a:r>
          </a:p>
          <a:p>
            <a:r>
              <a:rPr lang="en-US" dirty="0"/>
              <a:t>Audiences</a:t>
            </a:r>
          </a:p>
          <a:p>
            <a:pPr lvl="1"/>
            <a:r>
              <a:rPr lang="en-US" dirty="0"/>
              <a:t>Shareholders, creditors</a:t>
            </a:r>
          </a:p>
          <a:p>
            <a:pPr lvl="1"/>
            <a:r>
              <a:rPr lang="en-US" dirty="0"/>
              <a:t>Supply and value chain, consumers</a:t>
            </a:r>
          </a:p>
          <a:p>
            <a:pPr lvl="1"/>
            <a:r>
              <a:rPr lang="en-US" dirty="0"/>
              <a:t>Board members, employees</a:t>
            </a:r>
          </a:p>
          <a:p>
            <a:pPr lvl="1"/>
            <a:r>
              <a:rPr lang="en-US" dirty="0"/>
              <a:t>Government</a:t>
            </a:r>
          </a:p>
          <a:p>
            <a:pPr lvl="1"/>
            <a:r>
              <a:rPr lang="en-US" dirty="0"/>
              <a:t>Other businesses</a:t>
            </a:r>
          </a:p>
          <a:p>
            <a:pPr lvl="1"/>
            <a:r>
              <a:rPr lang="en-US" dirty="0"/>
              <a:t>Non-governmental organizations (NGO)</a:t>
            </a:r>
          </a:p>
          <a:p>
            <a:pPr lvl="1"/>
            <a:r>
              <a:rPr lang="en-US" dirty="0"/>
              <a:t>General public</a:t>
            </a:r>
          </a:p>
          <a:p>
            <a:endParaRPr lang="en-US" dirty="0"/>
          </a:p>
        </p:txBody>
      </p:sp>
    </p:spTree>
    <p:extLst>
      <p:ext uri="{BB962C8B-B14F-4D97-AF65-F5344CB8AC3E}">
        <p14:creationId xmlns:p14="http://schemas.microsoft.com/office/powerpoint/2010/main" val="194268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Elements of Disclosure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From interview transcript:</a:t>
            </a:r>
          </a:p>
          <a:p>
            <a:pPr lvl="1"/>
            <a:r>
              <a:rPr lang="en-US" dirty="0"/>
              <a:t>The story of how your business model creates and sustains value from climate and governance perspectives</a:t>
            </a:r>
          </a:p>
          <a:p>
            <a:pPr lvl="2"/>
            <a:r>
              <a:rPr lang="en-US" dirty="0"/>
              <a:t>Roles in the organization with responsibility to oversight climate change</a:t>
            </a:r>
          </a:p>
          <a:p>
            <a:pPr lvl="2"/>
            <a:r>
              <a:rPr lang="en-US" dirty="0"/>
              <a:t>Do you need a board committee</a:t>
            </a:r>
          </a:p>
          <a:p>
            <a:pPr lvl="1"/>
            <a:r>
              <a:rPr lang="en-US" dirty="0"/>
              <a:t>Internal and external strategies to mitigate and adapt to climate change related issues</a:t>
            </a:r>
          </a:p>
          <a:p>
            <a:pPr lvl="2"/>
            <a:r>
              <a:rPr lang="en-US" dirty="0"/>
              <a:t>Risks and opportunities brought by the transition – both positives and negatives</a:t>
            </a:r>
          </a:p>
          <a:p>
            <a:pPr lvl="1"/>
            <a:r>
              <a:rPr lang="en-US" dirty="0"/>
              <a:t>Metrics and targets, impacts and dependencies, such as natural resources usage and GHG emissions</a:t>
            </a:r>
          </a:p>
        </p:txBody>
      </p:sp>
    </p:spTree>
    <p:extLst>
      <p:ext uri="{BB962C8B-B14F-4D97-AF65-F5344CB8AC3E}">
        <p14:creationId xmlns:p14="http://schemas.microsoft.com/office/powerpoint/2010/main" val="2535039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Technical Concepts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solidFill>
                  <a:schemeClr val="accent1"/>
                </a:solidFill>
                <a:highlight>
                  <a:srgbClr val="FFFF00"/>
                </a:highlight>
              </a:rPr>
              <a:t>Materiality</a:t>
            </a:r>
            <a:r>
              <a:rPr lang="en-US" dirty="0"/>
              <a:t> is an important concept to climate-related reporting, while it has many different interpretations</a:t>
            </a:r>
          </a:p>
          <a:p>
            <a:pPr lvl="1"/>
            <a:r>
              <a:rPr lang="en-US" dirty="0"/>
              <a:t>In general, information is material if omitting, misstating or obscuring it could influence decision making</a:t>
            </a:r>
          </a:p>
          <a:p>
            <a:pPr lvl="1"/>
            <a:r>
              <a:rPr lang="en-US" dirty="0"/>
              <a:t>Organizations are expected to disclose climate-related information when it is important for decision-making purposes</a:t>
            </a:r>
          </a:p>
          <a:p>
            <a:pPr lvl="1"/>
            <a:r>
              <a:rPr lang="en-US" dirty="0"/>
              <a:t>Corporate Reporting Dialogue (CRD)’s common principles: </a:t>
            </a:r>
            <a:r>
              <a:rPr lang="en-US" dirty="0">
                <a:hlinkClick r:id="rId2"/>
              </a:rPr>
              <a:t>https://corporatereportingdialogue.com/publication/statement-of-common-principles-of-materiality/</a:t>
            </a:r>
            <a:endParaRPr lang="en-US" dirty="0"/>
          </a:p>
          <a:p>
            <a:r>
              <a:rPr lang="en-US" dirty="0">
                <a:solidFill>
                  <a:schemeClr val="accent1"/>
                </a:solidFill>
              </a:rPr>
              <a:t>Forward-looking</a:t>
            </a:r>
            <a:r>
              <a:rPr lang="en-US" dirty="0"/>
              <a:t>: companies’ future risks and opportunities which may have financial implications in the short-, medium- and long-term</a:t>
            </a:r>
          </a:p>
          <a:p>
            <a:pPr lvl="1"/>
            <a:r>
              <a:rPr lang="en-US" dirty="0"/>
              <a:t>Challenge in providing </a:t>
            </a:r>
            <a:r>
              <a:rPr lang="en-US" dirty="0">
                <a:highlight>
                  <a:srgbClr val="FFFF00"/>
                </a:highlight>
              </a:rPr>
              <a:t>forward-looking disclosures from a financial perspective</a:t>
            </a:r>
          </a:p>
        </p:txBody>
      </p:sp>
    </p:spTree>
    <p:extLst>
      <p:ext uri="{BB962C8B-B14F-4D97-AF65-F5344CB8AC3E}">
        <p14:creationId xmlns:p14="http://schemas.microsoft.com/office/powerpoint/2010/main" val="190699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a:bodyPr>
          <a:lstStyle/>
          <a:p>
            <a:r>
              <a:rPr lang="en-US" dirty="0"/>
              <a:t>Understanding the Recommendations of TCFD</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What is TCFD?</a:t>
            </a:r>
          </a:p>
          <a:p>
            <a:endParaRPr lang="en-US" dirty="0"/>
          </a:p>
          <a:p>
            <a:r>
              <a:rPr lang="en-US" dirty="0"/>
              <a:t>Dec 2022</a:t>
            </a:r>
          </a:p>
        </p:txBody>
      </p:sp>
    </p:spTree>
    <p:extLst>
      <p:ext uri="{BB962C8B-B14F-4D97-AF65-F5344CB8AC3E}">
        <p14:creationId xmlns:p14="http://schemas.microsoft.com/office/powerpoint/2010/main" val="2157258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What is TCFD</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lnSpcReduction="10000"/>
          </a:bodyPr>
          <a:lstStyle/>
          <a:p>
            <a:r>
              <a:rPr lang="en-US" dirty="0"/>
              <a:t>The Task Force on Climate-related Financial Disclosures (TCFD)</a:t>
            </a:r>
          </a:p>
          <a:p>
            <a:pPr lvl="1"/>
            <a:r>
              <a:rPr lang="en-US" dirty="0"/>
              <a:t>Established in 2015</a:t>
            </a:r>
          </a:p>
          <a:p>
            <a:pPr lvl="1"/>
            <a:r>
              <a:rPr lang="en-US" dirty="0"/>
              <a:t>Target to develop voluntary, consistent climate-related financial disclosures, which are useful in understanding material risks related to climate change</a:t>
            </a:r>
          </a:p>
          <a:p>
            <a:pPr lvl="1"/>
            <a:r>
              <a:rPr lang="en-US" dirty="0"/>
              <a:t>TCFD recommendations are designed to help organizations to provide disclosures useful for investors, lenders and insurers to make capital allocation and risk underwriting decisions.</a:t>
            </a:r>
          </a:p>
          <a:p>
            <a:r>
              <a:rPr lang="en-US" dirty="0"/>
              <a:t>What is different about the TCFD</a:t>
            </a:r>
          </a:p>
          <a:p>
            <a:pPr lvl="1"/>
            <a:r>
              <a:rPr lang="en-US" dirty="0">
                <a:solidFill>
                  <a:schemeClr val="accent1"/>
                </a:solidFill>
              </a:rPr>
              <a:t>Link non-financial and financial information</a:t>
            </a:r>
            <a:r>
              <a:rPr lang="en-US" dirty="0"/>
              <a:t>: how climate-related risks and opportunities may impact future financial position as reflected in the financial statements</a:t>
            </a:r>
          </a:p>
          <a:p>
            <a:pPr lvl="1"/>
            <a:r>
              <a:rPr lang="en-US" dirty="0">
                <a:solidFill>
                  <a:schemeClr val="accent1"/>
                </a:solidFill>
              </a:rPr>
              <a:t>Risk and Opportunities</a:t>
            </a:r>
            <a:r>
              <a:rPr lang="en-US" dirty="0"/>
              <a:t>: transition risks and physical risks</a:t>
            </a:r>
          </a:p>
          <a:p>
            <a:pPr lvl="1"/>
            <a:r>
              <a:rPr lang="en-US" dirty="0">
                <a:solidFill>
                  <a:schemeClr val="accent1"/>
                </a:solidFill>
              </a:rPr>
              <a:t>Time horizons</a:t>
            </a:r>
            <a:r>
              <a:rPr lang="en-US" dirty="0"/>
              <a:t>: encourage organizations to disclosure short-, medium- and long-term impacts</a:t>
            </a:r>
          </a:p>
          <a:p>
            <a:pPr lvl="1"/>
            <a:r>
              <a:rPr lang="en-US" dirty="0">
                <a:solidFill>
                  <a:schemeClr val="accent1"/>
                </a:solidFill>
              </a:rPr>
              <a:t>Scenario Analysis and Forward-Looking Disclosure</a:t>
            </a:r>
            <a:r>
              <a:rPr lang="en-US" dirty="0"/>
              <a:t>: consider potential future outcomes under different scenarios vs. business-as-usual (BAU)</a:t>
            </a:r>
          </a:p>
          <a:p>
            <a:pPr lvl="1"/>
            <a:r>
              <a:rPr lang="en-US" dirty="0">
                <a:solidFill>
                  <a:schemeClr val="accent1"/>
                </a:solidFill>
              </a:rPr>
              <a:t>Financial Filings</a:t>
            </a:r>
            <a:r>
              <a:rPr lang="en-US" dirty="0"/>
              <a:t>: disclose material information in mainstream financial filings</a:t>
            </a:r>
          </a:p>
          <a:p>
            <a:pPr lvl="1"/>
            <a:endParaRPr lang="en-US" dirty="0"/>
          </a:p>
        </p:txBody>
      </p:sp>
    </p:spTree>
    <p:extLst>
      <p:ext uri="{BB962C8B-B14F-4D97-AF65-F5344CB8AC3E}">
        <p14:creationId xmlns:p14="http://schemas.microsoft.com/office/powerpoint/2010/main" val="331053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Recommendations of the TCFD</a:t>
            </a:r>
          </a:p>
        </p:txBody>
      </p:sp>
      <p:grpSp>
        <p:nvGrpSpPr>
          <p:cNvPr id="14" name="Group 13">
            <a:extLst>
              <a:ext uri="{FF2B5EF4-FFF2-40B4-BE49-F238E27FC236}">
                <a16:creationId xmlns:a16="http://schemas.microsoft.com/office/drawing/2014/main" id="{F5D74C71-6067-E04A-8902-7A9434CB76CC}"/>
              </a:ext>
            </a:extLst>
          </p:cNvPr>
          <p:cNvGrpSpPr/>
          <p:nvPr/>
        </p:nvGrpSpPr>
        <p:grpSpPr>
          <a:xfrm>
            <a:off x="1615712" y="681038"/>
            <a:ext cx="7597735" cy="6113345"/>
            <a:chOff x="1615712" y="681038"/>
            <a:chExt cx="7597735" cy="6113345"/>
          </a:xfrm>
        </p:grpSpPr>
        <p:pic>
          <p:nvPicPr>
            <p:cNvPr id="7" name="Picture 6" descr="Table&#10;&#10;Description automatically generated">
              <a:extLst>
                <a:ext uri="{FF2B5EF4-FFF2-40B4-BE49-F238E27FC236}">
                  <a16:creationId xmlns:a16="http://schemas.microsoft.com/office/drawing/2014/main" id="{071C3428-E130-4B8B-20B2-EB13CBE4C8FC}"/>
                </a:ext>
              </a:extLst>
            </p:cNvPr>
            <p:cNvPicPr>
              <a:picLocks noChangeAspect="1"/>
            </p:cNvPicPr>
            <p:nvPr/>
          </p:nvPicPr>
          <p:blipFill>
            <a:blip r:embed="rId2"/>
            <a:stretch>
              <a:fillRect/>
            </a:stretch>
          </p:blipFill>
          <p:spPr>
            <a:xfrm>
              <a:off x="1615712" y="681038"/>
              <a:ext cx="7597735" cy="6113345"/>
            </a:xfrm>
            <a:prstGeom prst="rect">
              <a:avLst/>
            </a:prstGeom>
          </p:spPr>
        </p:pic>
        <p:sp>
          <p:nvSpPr>
            <p:cNvPr id="8" name="Rectangle 7">
              <a:extLst>
                <a:ext uri="{FF2B5EF4-FFF2-40B4-BE49-F238E27FC236}">
                  <a16:creationId xmlns:a16="http://schemas.microsoft.com/office/drawing/2014/main" id="{AE4084DA-8412-6A7D-71B4-CD15432A0BF4}"/>
                </a:ext>
              </a:extLst>
            </p:cNvPr>
            <p:cNvSpPr/>
            <p:nvPr/>
          </p:nvSpPr>
          <p:spPr>
            <a:xfrm>
              <a:off x="3565003" y="3429000"/>
              <a:ext cx="1759351" cy="335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FFD9A7-9846-D2D2-A0C1-0F4321A22391}"/>
                </a:ext>
              </a:extLst>
            </p:cNvPr>
            <p:cNvSpPr/>
            <p:nvPr/>
          </p:nvSpPr>
          <p:spPr>
            <a:xfrm>
              <a:off x="3565002" y="5985978"/>
              <a:ext cx="1759352" cy="576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C8E97D-4828-2601-A9B5-4CEDB28A8099}"/>
                </a:ext>
              </a:extLst>
            </p:cNvPr>
            <p:cNvSpPr/>
            <p:nvPr/>
          </p:nvSpPr>
          <p:spPr>
            <a:xfrm>
              <a:off x="7319945" y="3055717"/>
              <a:ext cx="1800906" cy="335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4BDA6A-1EB3-2B5C-DB15-04991507C0A7}"/>
                </a:ext>
              </a:extLst>
            </p:cNvPr>
            <p:cNvSpPr/>
            <p:nvPr/>
          </p:nvSpPr>
          <p:spPr>
            <a:xfrm>
              <a:off x="7319945" y="4029920"/>
              <a:ext cx="1800906" cy="750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D361FA-EC8E-8481-A933-78FAB2A8E42D}"/>
                </a:ext>
              </a:extLst>
            </p:cNvPr>
            <p:cNvSpPr/>
            <p:nvPr/>
          </p:nvSpPr>
          <p:spPr>
            <a:xfrm>
              <a:off x="7319945" y="5185459"/>
              <a:ext cx="1800906" cy="2334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A627EF-1FD3-80F4-0EE6-7CA7A242A87A}"/>
                </a:ext>
              </a:extLst>
            </p:cNvPr>
            <p:cNvSpPr/>
            <p:nvPr/>
          </p:nvSpPr>
          <p:spPr>
            <a:xfrm>
              <a:off x="7319945" y="5985977"/>
              <a:ext cx="1800906" cy="3685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44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How are the TCFD Recommendations Structured?</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For each of the 4 core elements, TCFD provides</a:t>
            </a:r>
          </a:p>
          <a:p>
            <a:pPr lvl="1"/>
            <a:r>
              <a:rPr lang="en-US" dirty="0"/>
              <a:t>guidance for all sectors</a:t>
            </a:r>
          </a:p>
          <a:p>
            <a:pPr lvl="1"/>
            <a:r>
              <a:rPr lang="en-US" dirty="0"/>
              <a:t>supplemental guidance for certain sectors</a:t>
            </a:r>
          </a:p>
          <a:p>
            <a:pPr lvl="1"/>
            <a:endParaRPr lang="en-US" dirty="0"/>
          </a:p>
          <a:p>
            <a:r>
              <a:rPr lang="en-US" dirty="0"/>
              <a:t>7 principles of effective disclosure</a:t>
            </a:r>
          </a:p>
          <a:p>
            <a:pPr lvl="1"/>
            <a:r>
              <a:rPr lang="en-US" dirty="0"/>
              <a:t>Relevant information</a:t>
            </a:r>
          </a:p>
          <a:p>
            <a:pPr lvl="1"/>
            <a:r>
              <a:rPr lang="en-US" dirty="0"/>
              <a:t>Specific and complete</a:t>
            </a:r>
          </a:p>
          <a:p>
            <a:pPr lvl="1"/>
            <a:r>
              <a:rPr lang="en-US" dirty="0"/>
              <a:t>Clear, balanced, and understandable</a:t>
            </a:r>
          </a:p>
          <a:p>
            <a:pPr lvl="1"/>
            <a:r>
              <a:rPr lang="en-US" dirty="0">
                <a:solidFill>
                  <a:schemeClr val="accent1"/>
                </a:solidFill>
              </a:rPr>
              <a:t>Consistent over time</a:t>
            </a:r>
          </a:p>
          <a:p>
            <a:pPr lvl="1"/>
            <a:r>
              <a:rPr lang="en-US" dirty="0">
                <a:solidFill>
                  <a:schemeClr val="accent1"/>
                </a:solidFill>
              </a:rPr>
              <a:t>Comparable</a:t>
            </a:r>
            <a:r>
              <a:rPr lang="en-US" dirty="0"/>
              <a:t> among companies within a sector / industry / portfolio</a:t>
            </a:r>
          </a:p>
          <a:p>
            <a:pPr lvl="1"/>
            <a:r>
              <a:rPr lang="en-US" dirty="0"/>
              <a:t>Reliable, </a:t>
            </a:r>
            <a:r>
              <a:rPr lang="en-US" dirty="0">
                <a:solidFill>
                  <a:schemeClr val="accent1"/>
                </a:solidFill>
              </a:rPr>
              <a:t>verifiable</a:t>
            </a:r>
            <a:r>
              <a:rPr lang="en-US" dirty="0"/>
              <a:t>, objective</a:t>
            </a:r>
          </a:p>
          <a:p>
            <a:pPr lvl="1"/>
            <a:r>
              <a:rPr lang="en-US" dirty="0">
                <a:solidFill>
                  <a:schemeClr val="accent1"/>
                </a:solidFill>
              </a:rPr>
              <a:t>Timely</a:t>
            </a:r>
          </a:p>
          <a:p>
            <a:pPr lvl="1"/>
            <a:endParaRPr lang="en-US" dirty="0"/>
          </a:p>
        </p:txBody>
      </p:sp>
    </p:spTree>
    <p:extLst>
      <p:ext uri="{BB962C8B-B14F-4D97-AF65-F5344CB8AC3E}">
        <p14:creationId xmlns:p14="http://schemas.microsoft.com/office/powerpoint/2010/main" val="340904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Who Should be Disclosing, and Where?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Who shall disclose?</a:t>
            </a:r>
          </a:p>
          <a:p>
            <a:pPr lvl="1"/>
            <a:r>
              <a:rPr lang="en-US" dirty="0">
                <a:solidFill>
                  <a:schemeClr val="accent1"/>
                </a:solidFill>
                <a:highlight>
                  <a:srgbClr val="FFFF00"/>
                </a:highlight>
              </a:rPr>
              <a:t>Financial sector </a:t>
            </a:r>
            <a:r>
              <a:rPr lang="en-US" dirty="0"/>
              <a:t>– banks, insurers, assets owners, asset managers</a:t>
            </a:r>
          </a:p>
          <a:p>
            <a:pPr lvl="1"/>
            <a:r>
              <a:rPr lang="en-US" dirty="0">
                <a:solidFill>
                  <a:schemeClr val="accent1"/>
                </a:solidFill>
                <a:highlight>
                  <a:srgbClr val="FFFF00"/>
                </a:highlight>
              </a:rPr>
              <a:t>Non-financial sector </a:t>
            </a:r>
            <a:r>
              <a:rPr lang="en-US" dirty="0"/>
              <a:t>with large </a:t>
            </a:r>
            <a:r>
              <a:rPr lang="en-US" dirty="0">
                <a:solidFill>
                  <a:schemeClr val="accent1"/>
                </a:solidFill>
              </a:rPr>
              <a:t>GHG emissions, energy usage and water usage</a:t>
            </a:r>
          </a:p>
          <a:p>
            <a:pPr lvl="2"/>
            <a:r>
              <a:rPr lang="en-US" dirty="0">
                <a:solidFill>
                  <a:schemeClr val="accent1"/>
                </a:solidFill>
              </a:rPr>
              <a:t>Energy</a:t>
            </a:r>
            <a:r>
              <a:rPr lang="en-US" dirty="0"/>
              <a:t> – O&amp;G; coal; utilities</a:t>
            </a:r>
          </a:p>
          <a:p>
            <a:pPr lvl="2"/>
            <a:r>
              <a:rPr lang="en-US" dirty="0">
                <a:solidFill>
                  <a:schemeClr val="accent1"/>
                </a:solidFill>
              </a:rPr>
              <a:t>Transportation</a:t>
            </a:r>
            <a:r>
              <a:rPr lang="en-US" dirty="0"/>
              <a:t> – air freight; passenger air transportation; maritime; rail; trucking; automobiles</a:t>
            </a:r>
          </a:p>
          <a:p>
            <a:pPr lvl="2"/>
            <a:r>
              <a:rPr lang="en-US" dirty="0">
                <a:solidFill>
                  <a:schemeClr val="accent1"/>
                </a:solidFill>
              </a:rPr>
              <a:t>Materials</a:t>
            </a:r>
            <a:r>
              <a:rPr lang="en-US" dirty="0"/>
              <a:t> and </a:t>
            </a:r>
            <a:r>
              <a:rPr lang="en-US" dirty="0">
                <a:solidFill>
                  <a:schemeClr val="accent1"/>
                </a:solidFill>
              </a:rPr>
              <a:t>Buildings</a:t>
            </a:r>
          </a:p>
          <a:p>
            <a:pPr lvl="3"/>
            <a:r>
              <a:rPr lang="en-US" dirty="0"/>
              <a:t>Metals &amp; Mining; chemicals; construction materials</a:t>
            </a:r>
          </a:p>
          <a:p>
            <a:pPr lvl="3"/>
            <a:r>
              <a:rPr lang="en-US" dirty="0"/>
              <a:t>Real Estate management &amp; development; capital goods</a:t>
            </a:r>
          </a:p>
          <a:p>
            <a:pPr lvl="2"/>
            <a:r>
              <a:rPr lang="en-US" dirty="0">
                <a:solidFill>
                  <a:schemeClr val="accent1"/>
                </a:solidFill>
              </a:rPr>
              <a:t>Agriculture</a:t>
            </a:r>
            <a:r>
              <a:rPr lang="en-US" dirty="0"/>
              <a:t>, </a:t>
            </a:r>
            <a:r>
              <a:rPr lang="en-US" dirty="0">
                <a:solidFill>
                  <a:schemeClr val="accent1"/>
                </a:solidFill>
              </a:rPr>
              <a:t>Food</a:t>
            </a:r>
            <a:r>
              <a:rPr lang="en-US" dirty="0"/>
              <a:t> and </a:t>
            </a:r>
            <a:r>
              <a:rPr lang="en-US" dirty="0">
                <a:solidFill>
                  <a:schemeClr val="accent1"/>
                </a:solidFill>
              </a:rPr>
              <a:t>Forest</a:t>
            </a:r>
            <a:r>
              <a:rPr lang="en-US" dirty="0"/>
              <a:t> Products</a:t>
            </a:r>
          </a:p>
          <a:p>
            <a:pPr lvl="3"/>
            <a:r>
              <a:rPr lang="en-US" dirty="0"/>
              <a:t>Beverages; packaged foods and meats</a:t>
            </a:r>
          </a:p>
          <a:p>
            <a:pPr lvl="3"/>
            <a:r>
              <a:rPr lang="en-US" dirty="0"/>
              <a:t>Agriculture; paper and forest products</a:t>
            </a:r>
          </a:p>
          <a:p>
            <a:r>
              <a:rPr lang="en-US" dirty="0"/>
              <a:t>Where to disclose information?</a:t>
            </a:r>
          </a:p>
          <a:p>
            <a:pPr lvl="1"/>
            <a:r>
              <a:rPr lang="en-US" dirty="0"/>
              <a:t>Mainstream annual financial filings</a:t>
            </a:r>
          </a:p>
          <a:p>
            <a:pPr lvl="2"/>
            <a:r>
              <a:rPr lang="en-US" dirty="0"/>
              <a:t>especially for companies with public debt / equity</a:t>
            </a:r>
          </a:p>
        </p:txBody>
      </p:sp>
    </p:spTree>
    <p:extLst>
      <p:ext uri="{BB962C8B-B14F-4D97-AF65-F5344CB8AC3E}">
        <p14:creationId xmlns:p14="http://schemas.microsoft.com/office/powerpoint/2010/main" val="307444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What is Scenario Analysis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Organizations shall disclose the resilience of their strategy against a </a:t>
            </a:r>
            <a:r>
              <a:rPr lang="en-US" dirty="0">
                <a:solidFill>
                  <a:schemeClr val="accent1"/>
                </a:solidFill>
              </a:rPr>
              <a:t>2°C or lower scenario</a:t>
            </a:r>
          </a:p>
          <a:p>
            <a:pPr lvl="1"/>
            <a:r>
              <a:rPr lang="en-US" dirty="0"/>
              <a:t>A tool for developing strategic plans that are more robust to a range of plausible future states</a:t>
            </a:r>
          </a:p>
          <a:p>
            <a:pPr lvl="1"/>
            <a:r>
              <a:rPr lang="en-US" dirty="0"/>
              <a:t>Explore alternatives that may alter the basis for “business-as-usual” assumptions</a:t>
            </a:r>
          </a:p>
          <a:p>
            <a:pPr lvl="1"/>
            <a:r>
              <a:rPr lang="en-US" dirty="0"/>
              <a:t>Hypothetical (stress testing) – not forecasts / predictions / sensitivity analysis</a:t>
            </a:r>
          </a:p>
        </p:txBody>
      </p:sp>
    </p:spTree>
    <p:extLst>
      <p:ext uri="{BB962C8B-B14F-4D97-AF65-F5344CB8AC3E}">
        <p14:creationId xmlns:p14="http://schemas.microsoft.com/office/powerpoint/2010/main" val="228380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a:bodyPr>
          <a:lstStyle/>
          <a:p>
            <a:r>
              <a:rPr lang="en-US" dirty="0"/>
              <a:t>Understanding the Recommendations of TCFD</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Deep Dive into the Recommendations</a:t>
            </a:r>
          </a:p>
          <a:p>
            <a:endParaRPr lang="en-US" dirty="0"/>
          </a:p>
          <a:p>
            <a:r>
              <a:rPr lang="en-US" dirty="0"/>
              <a:t>Dec 2022</a:t>
            </a:r>
          </a:p>
        </p:txBody>
      </p:sp>
    </p:spTree>
    <p:extLst>
      <p:ext uri="{BB962C8B-B14F-4D97-AF65-F5344CB8AC3E}">
        <p14:creationId xmlns:p14="http://schemas.microsoft.com/office/powerpoint/2010/main" val="299821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What is Climate-Related Disclosure?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9" y="764080"/>
            <a:ext cx="11805743" cy="5928490"/>
          </a:xfrm>
        </p:spPr>
        <p:txBody>
          <a:bodyPr/>
          <a:lstStyle/>
          <a:p>
            <a:r>
              <a:rPr lang="en-US" dirty="0"/>
              <a:t>2015 UNFCCC </a:t>
            </a:r>
            <a:r>
              <a:rPr lang="en-US" dirty="0">
                <a:solidFill>
                  <a:schemeClr val="accent1"/>
                </a:solidFill>
              </a:rPr>
              <a:t>Paris Agreement</a:t>
            </a:r>
            <a:r>
              <a:rPr lang="en-US" dirty="0"/>
              <a:t>: target to minimize global warming to </a:t>
            </a:r>
            <a:r>
              <a:rPr lang="en-US" dirty="0">
                <a:solidFill>
                  <a:schemeClr val="accent1"/>
                </a:solidFill>
              </a:rPr>
              <a:t>2°C</a:t>
            </a:r>
            <a:r>
              <a:rPr lang="en-US" dirty="0"/>
              <a:t> (relative to pre-industrial levels) with an aspirational target of </a:t>
            </a:r>
            <a:r>
              <a:rPr lang="en-US" dirty="0">
                <a:solidFill>
                  <a:schemeClr val="accent1"/>
                </a:solidFill>
              </a:rPr>
              <a:t>1.5 °C</a:t>
            </a:r>
            <a:r>
              <a:rPr lang="en-US" dirty="0"/>
              <a:t>, thus preventing dangerous climate change</a:t>
            </a:r>
          </a:p>
          <a:p>
            <a:pPr lvl="1"/>
            <a:r>
              <a:rPr lang="en-US" dirty="0"/>
              <a:t>2018 UN Intergovernmental Panel on Climate Change (IPCC) special report: to limit global warming to 1.5°C, net anthropogenic CO2 emissions must decline by 45% (from 2010 levels) by 2030 and to </a:t>
            </a:r>
            <a:r>
              <a:rPr lang="en-US" dirty="0">
                <a:solidFill>
                  <a:schemeClr val="accent1"/>
                </a:solidFill>
              </a:rPr>
              <a:t>net zero by 2050</a:t>
            </a:r>
          </a:p>
          <a:p>
            <a:r>
              <a:rPr lang="en-US" dirty="0"/>
              <a:t>2019, European Commission, New guidelines on reporting climate-related information</a:t>
            </a:r>
          </a:p>
          <a:p>
            <a:pPr lvl="1"/>
            <a:r>
              <a:rPr lang="en-US" dirty="0">
                <a:solidFill>
                  <a:schemeClr val="accent1"/>
                </a:solidFill>
              </a:rPr>
              <a:t>Impact of climate change on an organization </a:t>
            </a:r>
            <a:r>
              <a:rPr lang="en-US" dirty="0"/>
              <a:t>(financial materiality): how climate-related issues might impact the organization's future financial performance</a:t>
            </a:r>
          </a:p>
          <a:p>
            <a:pPr lvl="2"/>
            <a:r>
              <a:rPr lang="en-US" dirty="0"/>
              <a:t>Financial impact, adaptation strategies, principal risks and opportunities, etc.</a:t>
            </a:r>
          </a:p>
          <a:p>
            <a:pPr lvl="1"/>
            <a:r>
              <a:rPr lang="en-US" dirty="0">
                <a:solidFill>
                  <a:schemeClr val="accent1"/>
                </a:solidFill>
              </a:rPr>
              <a:t>Contribution of an organization to the climate change agenda</a:t>
            </a:r>
            <a:r>
              <a:rPr lang="en-US" dirty="0">
                <a:sym typeface="Wingdings" pitchFamily="2" charset="2"/>
              </a:rPr>
              <a:t> (e</a:t>
            </a:r>
            <a:r>
              <a:rPr lang="en-US" dirty="0"/>
              <a:t>nvironmental &amp; social materiality)</a:t>
            </a:r>
          </a:p>
          <a:p>
            <a:pPr lvl="2"/>
            <a:r>
              <a:rPr lang="en-US" dirty="0"/>
              <a:t>Mitigation strategies, resource consumption, production of pollutants, etc.</a:t>
            </a:r>
          </a:p>
        </p:txBody>
      </p:sp>
    </p:spTree>
    <p:extLst>
      <p:ext uri="{BB962C8B-B14F-4D97-AF65-F5344CB8AC3E}">
        <p14:creationId xmlns:p14="http://schemas.microsoft.com/office/powerpoint/2010/main" val="608735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Overview &amp; Governance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lnSpcReduction="20000"/>
          </a:bodyPr>
          <a:lstStyle/>
          <a:p>
            <a:r>
              <a:rPr lang="en-US" dirty="0"/>
              <a:t>4 core elements, 11 recommended disclosures</a:t>
            </a:r>
          </a:p>
          <a:p>
            <a:pPr lvl="1"/>
            <a:r>
              <a:rPr lang="en-US" dirty="0"/>
              <a:t>Designed to interlink and inform one another</a:t>
            </a:r>
          </a:p>
          <a:p>
            <a:pPr lvl="1"/>
            <a:r>
              <a:rPr lang="en-US" dirty="0">
                <a:hlinkClick r:id="rId2"/>
              </a:rPr>
              <a:t>TCFD Implementation Guide </a:t>
            </a:r>
            <a:r>
              <a:rPr lang="en-US" dirty="0"/>
              <a:t>by CDSB and SASB</a:t>
            </a:r>
          </a:p>
          <a:p>
            <a:r>
              <a:rPr lang="en-US" b="1" dirty="0">
                <a:solidFill>
                  <a:schemeClr val="accent1"/>
                </a:solidFill>
              </a:rPr>
              <a:t>Governance</a:t>
            </a:r>
          </a:p>
          <a:p>
            <a:pPr lvl="1"/>
            <a:r>
              <a:rPr lang="en-US" dirty="0">
                <a:hlinkClick r:id="rId3"/>
              </a:rPr>
              <a:t>https://www.tcfdhub.org/governance/</a:t>
            </a:r>
            <a:endParaRPr lang="en-US" dirty="0"/>
          </a:p>
          <a:p>
            <a:pPr lvl="1"/>
            <a:r>
              <a:rPr lang="en-US" dirty="0"/>
              <a:t>How an organization’s governing body is involved in assessing and </a:t>
            </a:r>
            <a:br>
              <a:rPr lang="en-US" dirty="0"/>
            </a:br>
            <a:r>
              <a:rPr lang="en-US" dirty="0"/>
              <a:t>managing and overseeing climate-related issues</a:t>
            </a:r>
          </a:p>
          <a:p>
            <a:pPr lvl="1"/>
            <a:r>
              <a:rPr lang="en-US" b="1" dirty="0">
                <a:solidFill>
                  <a:schemeClr val="accent1"/>
                </a:solidFill>
              </a:rPr>
              <a:t>Board Oversight</a:t>
            </a:r>
          </a:p>
          <a:p>
            <a:pPr lvl="2"/>
            <a:r>
              <a:rPr lang="en-US" dirty="0"/>
              <a:t>Processes and frequency by which board committees are </a:t>
            </a:r>
            <a:r>
              <a:rPr lang="en-US" dirty="0">
                <a:solidFill>
                  <a:schemeClr val="accent1"/>
                </a:solidFill>
              </a:rPr>
              <a:t>informed</a:t>
            </a:r>
            <a:r>
              <a:rPr lang="en-US" dirty="0"/>
              <a:t> about climate-related issues</a:t>
            </a:r>
          </a:p>
          <a:p>
            <a:pPr lvl="2"/>
            <a:r>
              <a:rPr lang="en-US" dirty="0"/>
              <a:t>Whether the board </a:t>
            </a:r>
            <a:r>
              <a:rPr lang="en-US" dirty="0">
                <a:solidFill>
                  <a:schemeClr val="accent1"/>
                </a:solidFill>
              </a:rPr>
              <a:t>considers climate-related issues </a:t>
            </a:r>
            <a:r>
              <a:rPr lang="en-US" dirty="0"/>
              <a:t>when reviewing and guiding strategy, major plans of action, risk management policies, annual budgets, and business plans, as well as setting the organization's performance objectives, monitoring implementation and performance, and overseeing major capital expenditures, acquisitions, and divestitures.</a:t>
            </a:r>
          </a:p>
          <a:p>
            <a:pPr lvl="2"/>
            <a:r>
              <a:rPr lang="en-US" dirty="0"/>
              <a:t>How the board monitors and </a:t>
            </a:r>
            <a:r>
              <a:rPr lang="en-US" dirty="0">
                <a:solidFill>
                  <a:schemeClr val="accent1"/>
                </a:solidFill>
              </a:rPr>
              <a:t>oversees progress </a:t>
            </a:r>
            <a:r>
              <a:rPr lang="en-US" dirty="0"/>
              <a:t>against goals and targets for addressing climate-related issues.</a:t>
            </a:r>
          </a:p>
          <a:p>
            <a:pPr lvl="1"/>
            <a:r>
              <a:rPr lang="en-US" b="1" dirty="0">
                <a:solidFill>
                  <a:schemeClr val="accent1"/>
                </a:solidFill>
              </a:rPr>
              <a:t>Role of Management</a:t>
            </a:r>
          </a:p>
          <a:p>
            <a:pPr lvl="2"/>
            <a:r>
              <a:rPr lang="en-US" dirty="0"/>
              <a:t>Whether </a:t>
            </a:r>
            <a:r>
              <a:rPr lang="en-US" dirty="0">
                <a:solidFill>
                  <a:schemeClr val="accent1"/>
                </a:solidFill>
              </a:rPr>
              <a:t>climate-related responsibilities are assigned to management-level positions</a:t>
            </a:r>
            <a:r>
              <a:rPr lang="en-US" dirty="0"/>
              <a:t>; whether such management positions report to the board; whether those responsibilities include assessing and managing climate-related issues.</a:t>
            </a:r>
          </a:p>
          <a:p>
            <a:pPr lvl="2"/>
            <a:r>
              <a:rPr lang="en-US" dirty="0"/>
              <a:t>Associated </a:t>
            </a:r>
            <a:r>
              <a:rPr lang="en-US" dirty="0">
                <a:solidFill>
                  <a:schemeClr val="accent1"/>
                </a:solidFill>
              </a:rPr>
              <a:t>organizational structure(s)</a:t>
            </a:r>
          </a:p>
          <a:p>
            <a:pPr lvl="2"/>
            <a:r>
              <a:rPr lang="en-US" dirty="0"/>
              <a:t>Processes by which management is </a:t>
            </a:r>
            <a:r>
              <a:rPr lang="en-US" dirty="0">
                <a:solidFill>
                  <a:schemeClr val="accent1"/>
                </a:solidFill>
              </a:rPr>
              <a:t>informed</a:t>
            </a:r>
            <a:r>
              <a:rPr lang="en-US" dirty="0"/>
              <a:t> about climate-related issues</a:t>
            </a:r>
          </a:p>
          <a:p>
            <a:pPr lvl="2"/>
            <a:r>
              <a:rPr lang="en-US" dirty="0"/>
              <a:t>How management </a:t>
            </a:r>
            <a:r>
              <a:rPr lang="en-US" dirty="0">
                <a:solidFill>
                  <a:schemeClr val="accent1"/>
                </a:solidFill>
              </a:rPr>
              <a:t>monitors</a:t>
            </a:r>
            <a:r>
              <a:rPr lang="en-US" dirty="0"/>
              <a:t> climate-related issues.</a:t>
            </a:r>
          </a:p>
        </p:txBody>
      </p:sp>
      <p:pic>
        <p:nvPicPr>
          <p:cNvPr id="5" name="Picture 4" descr="A picture containing text, electronics&#10;&#10;Description automatically generated">
            <a:extLst>
              <a:ext uri="{FF2B5EF4-FFF2-40B4-BE49-F238E27FC236}">
                <a16:creationId xmlns:a16="http://schemas.microsoft.com/office/drawing/2014/main" id="{413DA993-B5FE-FA50-2D1C-B03DFAEB2B8F}"/>
              </a:ext>
            </a:extLst>
          </p:cNvPr>
          <p:cNvPicPr>
            <a:picLocks noChangeAspect="1"/>
          </p:cNvPicPr>
          <p:nvPr/>
        </p:nvPicPr>
        <p:blipFill rotWithShape="1">
          <a:blip r:embed="rId4"/>
          <a:srcRect r="2365"/>
          <a:stretch/>
        </p:blipFill>
        <p:spPr>
          <a:xfrm>
            <a:off x="9021451" y="0"/>
            <a:ext cx="3170549" cy="3026979"/>
          </a:xfrm>
          <a:prstGeom prst="rect">
            <a:avLst/>
          </a:prstGeom>
        </p:spPr>
      </p:pic>
    </p:spTree>
    <p:extLst>
      <p:ext uri="{BB962C8B-B14F-4D97-AF65-F5344CB8AC3E}">
        <p14:creationId xmlns:p14="http://schemas.microsoft.com/office/powerpoint/2010/main" val="56645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Strategy</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To understand the risks and opportunities an organization </a:t>
            </a:r>
            <a:br>
              <a:rPr lang="en-US" dirty="0"/>
            </a:br>
            <a:r>
              <a:rPr lang="en-US" dirty="0"/>
              <a:t>faces in relation to climate change,  over different </a:t>
            </a:r>
            <a:br>
              <a:rPr lang="en-US" dirty="0"/>
            </a:br>
            <a:r>
              <a:rPr lang="en-US" dirty="0"/>
              <a:t>time-scales</a:t>
            </a:r>
          </a:p>
          <a:p>
            <a:pPr lvl="1"/>
            <a:r>
              <a:rPr lang="en-US" dirty="0">
                <a:hlinkClick r:id="rId2"/>
              </a:rPr>
              <a:t>https://www.tcfdhub.org/strategy/</a:t>
            </a:r>
            <a:endParaRPr lang="en-US" dirty="0"/>
          </a:p>
          <a:p>
            <a:pPr lvl="1"/>
            <a:r>
              <a:rPr lang="en-US" dirty="0"/>
              <a:t>What are the relevant </a:t>
            </a:r>
            <a:r>
              <a:rPr lang="en-US" dirty="0">
                <a:solidFill>
                  <a:schemeClr val="accent1"/>
                </a:solidFill>
              </a:rPr>
              <a:t>short-, medium-, and long-term time </a:t>
            </a:r>
            <a:br>
              <a:rPr lang="en-US" dirty="0">
                <a:solidFill>
                  <a:schemeClr val="accent1"/>
                </a:solidFill>
              </a:rPr>
            </a:br>
            <a:r>
              <a:rPr lang="en-US" dirty="0">
                <a:solidFill>
                  <a:schemeClr val="accent1"/>
                </a:solidFill>
              </a:rPr>
              <a:t>horizons</a:t>
            </a:r>
            <a:r>
              <a:rPr lang="en-US" dirty="0"/>
              <a:t>, taking into consideration the useful life of the assets or </a:t>
            </a:r>
            <a:br>
              <a:rPr lang="en-US" dirty="0"/>
            </a:br>
            <a:r>
              <a:rPr lang="en-US" dirty="0"/>
              <a:t>infrastructure. For example: </a:t>
            </a:r>
            <a:r>
              <a:rPr lang="en-US" dirty="0">
                <a:solidFill>
                  <a:schemeClr val="accent1"/>
                </a:solidFill>
              </a:rPr>
              <a:t>short (&lt;2 year), medium (2-5 year), long (5-10 year)</a:t>
            </a:r>
          </a:p>
          <a:p>
            <a:pPr lvl="1"/>
            <a:r>
              <a:rPr lang="en-US" dirty="0">
                <a:solidFill>
                  <a:schemeClr val="accent1"/>
                </a:solidFill>
              </a:rPr>
              <a:t>Specific climate-related issues </a:t>
            </a:r>
            <a:r>
              <a:rPr lang="en-US" dirty="0"/>
              <a:t>for each time horizon (short, medium, and long term) that could have a material financial impact on the organization</a:t>
            </a:r>
          </a:p>
          <a:p>
            <a:pPr lvl="1"/>
            <a:r>
              <a:rPr lang="en-US" dirty="0"/>
              <a:t>Processes used to determine which </a:t>
            </a:r>
            <a:r>
              <a:rPr lang="en-US" dirty="0">
                <a:solidFill>
                  <a:schemeClr val="accent1"/>
                </a:solidFill>
              </a:rPr>
              <a:t>risks and opportunities </a:t>
            </a:r>
            <a:r>
              <a:rPr lang="en-US" dirty="0"/>
              <a:t>could have a material financial impact on the organization.</a:t>
            </a:r>
          </a:p>
          <a:p>
            <a:pPr lvl="1"/>
            <a:r>
              <a:rPr lang="en-US" dirty="0"/>
              <a:t>Describe risks and opportunities by </a:t>
            </a:r>
            <a:r>
              <a:rPr lang="en-US" dirty="0">
                <a:solidFill>
                  <a:schemeClr val="accent1"/>
                </a:solidFill>
              </a:rPr>
              <a:t>sector and/or geography</a:t>
            </a:r>
            <a:r>
              <a:rPr lang="en-US" dirty="0"/>
              <a:t>, as appropriate.</a:t>
            </a:r>
          </a:p>
          <a:p>
            <a:pPr lvl="1"/>
            <a:r>
              <a:rPr lang="en-US" dirty="0"/>
              <a:t>(continue to next page)</a:t>
            </a:r>
          </a:p>
        </p:txBody>
      </p:sp>
      <p:pic>
        <p:nvPicPr>
          <p:cNvPr id="4" name="Picture 3" descr="A picture containing text, electronics&#10;&#10;Description automatically generated">
            <a:extLst>
              <a:ext uri="{FF2B5EF4-FFF2-40B4-BE49-F238E27FC236}">
                <a16:creationId xmlns:a16="http://schemas.microsoft.com/office/drawing/2014/main" id="{F4DF05F4-821D-042F-4C70-26885963D7A7}"/>
              </a:ext>
            </a:extLst>
          </p:cNvPr>
          <p:cNvPicPr>
            <a:picLocks noChangeAspect="1"/>
          </p:cNvPicPr>
          <p:nvPr/>
        </p:nvPicPr>
        <p:blipFill rotWithShape="1">
          <a:blip r:embed="rId3"/>
          <a:srcRect r="2365"/>
          <a:stretch/>
        </p:blipFill>
        <p:spPr>
          <a:xfrm>
            <a:off x="9021451" y="0"/>
            <a:ext cx="3170549" cy="3026979"/>
          </a:xfrm>
          <a:prstGeom prst="rect">
            <a:avLst/>
          </a:prstGeom>
        </p:spPr>
      </p:pic>
    </p:spTree>
    <p:extLst>
      <p:ext uri="{BB962C8B-B14F-4D97-AF65-F5344CB8AC3E}">
        <p14:creationId xmlns:p14="http://schemas.microsoft.com/office/powerpoint/2010/main" val="106072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Strategy</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lnSpcReduction="10000"/>
          </a:bodyPr>
          <a:lstStyle/>
          <a:p>
            <a:r>
              <a:rPr lang="en-US" dirty="0"/>
              <a:t>(from previous page) What to disclose</a:t>
            </a:r>
          </a:p>
          <a:p>
            <a:pPr lvl="1"/>
            <a:r>
              <a:rPr lang="en-US" dirty="0">
                <a:solidFill>
                  <a:schemeClr val="accent1"/>
                </a:solidFill>
              </a:rPr>
              <a:t>Impact</a:t>
            </a:r>
            <a:r>
              <a:rPr lang="en-US" dirty="0"/>
              <a:t> of climate change on</a:t>
            </a:r>
          </a:p>
          <a:p>
            <a:pPr lvl="2"/>
            <a:r>
              <a:rPr lang="en-US" dirty="0"/>
              <a:t>Products and services</a:t>
            </a:r>
          </a:p>
          <a:p>
            <a:pPr lvl="2"/>
            <a:r>
              <a:rPr lang="en-US" dirty="0"/>
              <a:t>Supply chain and/or value chain</a:t>
            </a:r>
          </a:p>
          <a:p>
            <a:pPr lvl="2"/>
            <a:r>
              <a:rPr lang="en-US" dirty="0"/>
              <a:t>Adaptation and mitigation activities</a:t>
            </a:r>
          </a:p>
          <a:p>
            <a:pPr lvl="2"/>
            <a:r>
              <a:rPr lang="en-US" dirty="0"/>
              <a:t>Investment in research and development</a:t>
            </a:r>
          </a:p>
          <a:p>
            <a:pPr lvl="2"/>
            <a:r>
              <a:rPr lang="en-US" dirty="0"/>
              <a:t>Operations (including types of operations and location of facilities)</a:t>
            </a:r>
          </a:p>
          <a:p>
            <a:pPr lvl="1"/>
            <a:r>
              <a:rPr lang="en-US" dirty="0"/>
              <a:t>How climate-related issues serve as an </a:t>
            </a:r>
            <a:r>
              <a:rPr lang="en-US" dirty="0">
                <a:solidFill>
                  <a:schemeClr val="accent1"/>
                </a:solidFill>
              </a:rPr>
              <a:t>input to their financial planning </a:t>
            </a:r>
            <a:r>
              <a:rPr lang="en-US" dirty="0"/>
              <a:t>process, the time period(s) used, and how these risks and opportunities are prioritized</a:t>
            </a:r>
          </a:p>
          <a:p>
            <a:pPr lvl="2"/>
            <a:r>
              <a:rPr lang="en-US" dirty="0"/>
              <a:t>Operating costs and revenues</a:t>
            </a:r>
          </a:p>
          <a:p>
            <a:pPr lvl="2"/>
            <a:r>
              <a:rPr lang="en-US" dirty="0"/>
              <a:t>Capital expenditures and capital allocation</a:t>
            </a:r>
          </a:p>
          <a:p>
            <a:pPr lvl="2"/>
            <a:r>
              <a:rPr lang="en-US" dirty="0"/>
              <a:t>Acquisitions or divestments</a:t>
            </a:r>
          </a:p>
          <a:p>
            <a:pPr lvl="2"/>
            <a:r>
              <a:rPr lang="en-US" dirty="0"/>
              <a:t>Access to capital</a:t>
            </a:r>
          </a:p>
          <a:p>
            <a:pPr lvl="1"/>
            <a:r>
              <a:rPr lang="en-US" dirty="0">
                <a:solidFill>
                  <a:schemeClr val="accent1"/>
                </a:solidFill>
              </a:rPr>
              <a:t>Climate-related scenarios </a:t>
            </a:r>
            <a:r>
              <a:rPr lang="en-US" dirty="0"/>
              <a:t>were used to inform the organization's strategy and financial planning</a:t>
            </a:r>
          </a:p>
          <a:p>
            <a:pPr lvl="1"/>
            <a:r>
              <a:rPr lang="en-US" dirty="0"/>
              <a:t>How </a:t>
            </a:r>
            <a:r>
              <a:rPr lang="en-US" dirty="0">
                <a:solidFill>
                  <a:schemeClr val="accent1"/>
                </a:solidFill>
              </a:rPr>
              <a:t>resilient</a:t>
            </a:r>
            <a:r>
              <a:rPr lang="en-US" dirty="0"/>
              <a:t> their strategies are to climate-related risks and opportunities, taking into consideration a transition to a lower-carbon economy consistent with a </a:t>
            </a:r>
            <a:r>
              <a:rPr lang="en-US" dirty="0">
                <a:solidFill>
                  <a:schemeClr val="accent1"/>
                </a:solidFill>
              </a:rPr>
              <a:t>2°C or lower scenario</a:t>
            </a:r>
          </a:p>
          <a:p>
            <a:pPr lvl="2"/>
            <a:r>
              <a:rPr lang="en-US" dirty="0"/>
              <a:t>Where their strategies may be affected by climate-related risks and opportunities;</a:t>
            </a:r>
          </a:p>
          <a:p>
            <a:pPr lvl="2"/>
            <a:r>
              <a:rPr lang="en-US" dirty="0"/>
              <a:t>How their strategies might change to address such potential risks and opportunities;</a:t>
            </a:r>
          </a:p>
          <a:p>
            <a:pPr lvl="2"/>
            <a:r>
              <a:rPr lang="en-US" dirty="0"/>
              <a:t>The climate-related scenarios and associated time horizon(s) considered.</a:t>
            </a:r>
          </a:p>
        </p:txBody>
      </p:sp>
      <p:pic>
        <p:nvPicPr>
          <p:cNvPr id="4" name="Picture 3" descr="A picture containing text, electronics&#10;&#10;Description automatically generated">
            <a:extLst>
              <a:ext uri="{FF2B5EF4-FFF2-40B4-BE49-F238E27FC236}">
                <a16:creationId xmlns:a16="http://schemas.microsoft.com/office/drawing/2014/main" id="{F4DF05F4-821D-042F-4C70-26885963D7A7}"/>
              </a:ext>
            </a:extLst>
          </p:cNvPr>
          <p:cNvPicPr>
            <a:picLocks noChangeAspect="1"/>
          </p:cNvPicPr>
          <p:nvPr/>
        </p:nvPicPr>
        <p:blipFill rotWithShape="1">
          <a:blip r:embed="rId2"/>
          <a:srcRect r="2365"/>
          <a:stretch/>
        </p:blipFill>
        <p:spPr>
          <a:xfrm>
            <a:off x="9021451" y="0"/>
            <a:ext cx="3170549" cy="3026979"/>
          </a:xfrm>
          <a:prstGeom prst="rect">
            <a:avLst/>
          </a:prstGeom>
        </p:spPr>
      </p:pic>
    </p:spTree>
    <p:extLst>
      <p:ext uri="{BB962C8B-B14F-4D97-AF65-F5344CB8AC3E}">
        <p14:creationId xmlns:p14="http://schemas.microsoft.com/office/powerpoint/2010/main" val="894020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Risk Management</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a:bodyPr>
          <a:lstStyle/>
          <a:p>
            <a:r>
              <a:rPr lang="en-US" dirty="0"/>
              <a:t>How organizations identify, assess and manage climate-</a:t>
            </a:r>
            <a:br>
              <a:rPr lang="en-US" dirty="0"/>
            </a:br>
            <a:r>
              <a:rPr lang="en-US" dirty="0"/>
              <a:t>related risks</a:t>
            </a:r>
          </a:p>
          <a:p>
            <a:pPr lvl="1"/>
            <a:r>
              <a:rPr lang="en-US" dirty="0">
                <a:hlinkClick r:id="rId2"/>
              </a:rPr>
              <a:t>https://www.tcfdhub.org/risk-management/</a:t>
            </a:r>
            <a:endParaRPr lang="en-US" dirty="0"/>
          </a:p>
          <a:p>
            <a:pPr lvl="1"/>
            <a:r>
              <a:rPr lang="en-US" dirty="0"/>
              <a:t>Risk management processes for identifying and assessing climate-</a:t>
            </a:r>
            <a:br>
              <a:rPr lang="en-US" dirty="0"/>
            </a:br>
            <a:r>
              <a:rPr lang="en-US" dirty="0"/>
              <a:t>related risks, especially how </a:t>
            </a:r>
            <a:r>
              <a:rPr lang="en-US" dirty="0">
                <a:solidFill>
                  <a:schemeClr val="accent1"/>
                </a:solidFill>
              </a:rPr>
              <a:t>relative significance </a:t>
            </a:r>
            <a:r>
              <a:rPr lang="en-US" dirty="0"/>
              <a:t>is determined</a:t>
            </a:r>
          </a:p>
          <a:p>
            <a:pPr lvl="1"/>
            <a:r>
              <a:rPr lang="en-US" dirty="0"/>
              <a:t>Whether they consider existing and emerging </a:t>
            </a:r>
            <a:r>
              <a:rPr lang="en-US" dirty="0">
                <a:solidFill>
                  <a:schemeClr val="accent1"/>
                </a:solidFill>
              </a:rPr>
              <a:t>regulatory </a:t>
            </a:r>
            <a:br>
              <a:rPr lang="en-US" dirty="0">
                <a:solidFill>
                  <a:schemeClr val="accent1"/>
                </a:solidFill>
              </a:rPr>
            </a:br>
            <a:r>
              <a:rPr lang="en-US" dirty="0">
                <a:solidFill>
                  <a:schemeClr val="accent1"/>
                </a:solidFill>
              </a:rPr>
              <a:t>requirements </a:t>
            </a:r>
            <a:r>
              <a:rPr lang="en-US" dirty="0"/>
              <a:t>related to climate change (e.g., limits on emissions), </a:t>
            </a:r>
            <a:br>
              <a:rPr lang="en-US" dirty="0"/>
            </a:br>
            <a:r>
              <a:rPr lang="en-US" dirty="0"/>
              <a:t>as well as other relevant factors</a:t>
            </a:r>
          </a:p>
          <a:p>
            <a:pPr lvl="1"/>
            <a:r>
              <a:rPr lang="en-US" dirty="0"/>
              <a:t>Processes for assessing the potential </a:t>
            </a:r>
            <a:r>
              <a:rPr lang="en-US" dirty="0">
                <a:solidFill>
                  <a:schemeClr val="accent1"/>
                </a:solidFill>
              </a:rPr>
              <a:t>size and scope </a:t>
            </a:r>
            <a:r>
              <a:rPr lang="en-US" dirty="0"/>
              <a:t>of climate-related risks</a:t>
            </a:r>
          </a:p>
          <a:p>
            <a:pPr lvl="1"/>
            <a:r>
              <a:rPr lang="en-US" dirty="0"/>
              <a:t>Definitions of </a:t>
            </a:r>
            <a:r>
              <a:rPr lang="en-US" dirty="0">
                <a:solidFill>
                  <a:schemeClr val="accent1"/>
                </a:solidFill>
              </a:rPr>
              <a:t>risk terminology </a:t>
            </a:r>
            <a:r>
              <a:rPr lang="en-US" dirty="0"/>
              <a:t>or </a:t>
            </a:r>
            <a:r>
              <a:rPr lang="en-US" dirty="0">
                <a:solidFill>
                  <a:schemeClr val="accent1"/>
                </a:solidFill>
              </a:rPr>
              <a:t>risk classification </a:t>
            </a:r>
            <a:r>
              <a:rPr lang="en-US" dirty="0"/>
              <a:t>frameworks used</a:t>
            </a:r>
          </a:p>
          <a:p>
            <a:pPr lvl="1"/>
            <a:r>
              <a:rPr lang="en-US" dirty="0"/>
              <a:t>Processes for </a:t>
            </a:r>
            <a:r>
              <a:rPr lang="en-US" dirty="0">
                <a:solidFill>
                  <a:schemeClr val="accent1"/>
                </a:solidFill>
              </a:rPr>
              <a:t>managing</a:t>
            </a:r>
            <a:r>
              <a:rPr lang="en-US" dirty="0"/>
              <a:t> climate-related risks – how to mitigate, transfer, accept, or control</a:t>
            </a:r>
          </a:p>
          <a:p>
            <a:pPr lvl="1"/>
            <a:r>
              <a:rPr lang="en-US" dirty="0"/>
              <a:t>Processes for </a:t>
            </a:r>
            <a:r>
              <a:rPr lang="en-US" dirty="0">
                <a:solidFill>
                  <a:schemeClr val="accent1"/>
                </a:solidFill>
              </a:rPr>
              <a:t>prioritizing</a:t>
            </a:r>
            <a:r>
              <a:rPr lang="en-US" dirty="0"/>
              <a:t> climate-related risks – how to determine </a:t>
            </a:r>
            <a:r>
              <a:rPr lang="en-US" dirty="0">
                <a:solidFill>
                  <a:schemeClr val="accent1"/>
                </a:solidFill>
              </a:rPr>
              <a:t>materiality</a:t>
            </a:r>
          </a:p>
          <a:p>
            <a:pPr lvl="1"/>
            <a:r>
              <a:rPr lang="en-US" dirty="0"/>
              <a:t>how climate change is integrated into the organization’s overall </a:t>
            </a:r>
            <a:r>
              <a:rPr lang="en-US" dirty="0">
                <a:solidFill>
                  <a:schemeClr val="accent1"/>
                </a:solidFill>
              </a:rPr>
              <a:t>Enterprise Risk Management (ERM)</a:t>
            </a:r>
            <a:r>
              <a:rPr lang="en-US" dirty="0"/>
              <a:t> function</a:t>
            </a:r>
            <a:endParaRPr lang="en-US" dirty="0">
              <a:solidFill>
                <a:schemeClr val="accent1"/>
              </a:solidFill>
            </a:endParaRPr>
          </a:p>
        </p:txBody>
      </p:sp>
      <p:pic>
        <p:nvPicPr>
          <p:cNvPr id="4" name="Picture 3" descr="A picture containing text, electronics&#10;&#10;Description automatically generated">
            <a:extLst>
              <a:ext uri="{FF2B5EF4-FFF2-40B4-BE49-F238E27FC236}">
                <a16:creationId xmlns:a16="http://schemas.microsoft.com/office/drawing/2014/main" id="{F4DF05F4-821D-042F-4C70-26885963D7A7}"/>
              </a:ext>
            </a:extLst>
          </p:cNvPr>
          <p:cNvPicPr>
            <a:picLocks noChangeAspect="1"/>
          </p:cNvPicPr>
          <p:nvPr/>
        </p:nvPicPr>
        <p:blipFill rotWithShape="1">
          <a:blip r:embed="rId3"/>
          <a:srcRect r="2365"/>
          <a:stretch/>
        </p:blipFill>
        <p:spPr>
          <a:xfrm>
            <a:off x="9021451" y="0"/>
            <a:ext cx="3170549" cy="3026979"/>
          </a:xfrm>
          <a:prstGeom prst="rect">
            <a:avLst/>
          </a:prstGeom>
        </p:spPr>
      </p:pic>
    </p:spTree>
    <p:extLst>
      <p:ext uri="{BB962C8B-B14F-4D97-AF65-F5344CB8AC3E}">
        <p14:creationId xmlns:p14="http://schemas.microsoft.com/office/powerpoint/2010/main" val="450800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Metrics and Targets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lnSpcReduction="20000"/>
          </a:bodyPr>
          <a:lstStyle/>
          <a:p>
            <a:r>
              <a:rPr lang="en-US" dirty="0"/>
              <a:t>Material metrics and targets used to assess and manage </a:t>
            </a:r>
            <a:br>
              <a:rPr lang="en-US" dirty="0"/>
            </a:br>
            <a:r>
              <a:rPr lang="en-US" dirty="0"/>
              <a:t>climate-related risks and opportunities</a:t>
            </a:r>
          </a:p>
          <a:p>
            <a:pPr lvl="1"/>
            <a:r>
              <a:rPr lang="en-US" dirty="0">
                <a:hlinkClick r:id="rId2"/>
              </a:rPr>
              <a:t>https://www.tcfdhub.org/metrics-and-targets/</a:t>
            </a:r>
            <a:endParaRPr lang="en-US" dirty="0"/>
          </a:p>
          <a:p>
            <a:pPr lvl="1"/>
            <a:r>
              <a:rPr lang="en-US" b="1" dirty="0">
                <a:solidFill>
                  <a:schemeClr val="accent1"/>
                </a:solidFill>
              </a:rPr>
              <a:t>Key metrics </a:t>
            </a:r>
            <a:r>
              <a:rPr lang="en-US" dirty="0"/>
              <a:t>related to </a:t>
            </a:r>
          </a:p>
          <a:p>
            <a:pPr marL="914400" lvl="2" indent="0">
              <a:buNone/>
            </a:pPr>
            <a:r>
              <a:rPr lang="en-US" dirty="0">
                <a:solidFill>
                  <a:schemeClr val="accent1"/>
                </a:solidFill>
              </a:rPr>
              <a:t>water, energy, land use, waste </a:t>
            </a:r>
            <a:r>
              <a:rPr lang="en-US" dirty="0"/>
              <a:t>management, etc.</a:t>
            </a:r>
          </a:p>
          <a:p>
            <a:pPr lvl="2"/>
            <a:r>
              <a:rPr lang="en-US" dirty="0">
                <a:solidFill>
                  <a:schemeClr val="accent1"/>
                </a:solidFill>
              </a:rPr>
              <a:t>Scope 1 , Scope 2 and Scope 3 </a:t>
            </a:r>
            <a:r>
              <a:rPr lang="en-US" dirty="0"/>
              <a:t>(if appropriate) GHG emissions</a:t>
            </a:r>
          </a:p>
          <a:p>
            <a:pPr lvl="3"/>
            <a:r>
              <a:rPr lang="en-US" dirty="0"/>
              <a:t>In-line with </a:t>
            </a:r>
            <a:r>
              <a:rPr lang="en-US" dirty="0">
                <a:solidFill>
                  <a:schemeClr val="accent1"/>
                </a:solidFill>
              </a:rPr>
              <a:t>GHG Protocol </a:t>
            </a:r>
            <a:r>
              <a:rPr lang="en-US" dirty="0"/>
              <a:t>methodology – allow for aggregation and comparability</a:t>
            </a:r>
          </a:p>
          <a:p>
            <a:pPr lvl="3"/>
            <a:r>
              <a:rPr lang="en-US" dirty="0"/>
              <a:t>Industry-specific </a:t>
            </a:r>
            <a:r>
              <a:rPr lang="en-US" dirty="0">
                <a:solidFill>
                  <a:schemeClr val="accent1"/>
                </a:solidFill>
              </a:rPr>
              <a:t>GHG efficiency ratios</a:t>
            </a:r>
          </a:p>
          <a:p>
            <a:pPr lvl="3"/>
            <a:r>
              <a:rPr lang="en-US" dirty="0">
                <a:solidFill>
                  <a:schemeClr val="accent1"/>
                </a:solidFill>
              </a:rPr>
              <a:t>Historical data </a:t>
            </a:r>
            <a:r>
              <a:rPr lang="en-US" dirty="0"/>
              <a:t>in a comparable way; </a:t>
            </a:r>
            <a:r>
              <a:rPr lang="en-US" dirty="0">
                <a:solidFill>
                  <a:schemeClr val="accent1"/>
                </a:solidFill>
              </a:rPr>
              <a:t>trend analysis</a:t>
            </a:r>
          </a:p>
          <a:p>
            <a:pPr lvl="3"/>
            <a:r>
              <a:rPr lang="en-US" dirty="0">
                <a:solidFill>
                  <a:schemeClr val="accent1"/>
                </a:solidFill>
              </a:rPr>
              <a:t>Methodologies </a:t>
            </a:r>
            <a:r>
              <a:rPr lang="en-US" dirty="0"/>
              <a:t>to calculate or estimate climate-related metrics</a:t>
            </a:r>
          </a:p>
          <a:p>
            <a:pPr lvl="1"/>
            <a:r>
              <a:rPr lang="en-US" dirty="0"/>
              <a:t>How related performance metrics are incorporated into </a:t>
            </a:r>
            <a:r>
              <a:rPr lang="en-US" dirty="0">
                <a:solidFill>
                  <a:schemeClr val="accent1"/>
                </a:solidFill>
              </a:rPr>
              <a:t>remuneration policies</a:t>
            </a:r>
          </a:p>
          <a:p>
            <a:pPr lvl="1"/>
            <a:r>
              <a:rPr lang="en-US" dirty="0">
                <a:solidFill>
                  <a:schemeClr val="accent1"/>
                </a:solidFill>
              </a:rPr>
              <a:t>Internal carbon prices</a:t>
            </a:r>
          </a:p>
          <a:p>
            <a:pPr lvl="1"/>
            <a:r>
              <a:rPr lang="en-US" dirty="0">
                <a:solidFill>
                  <a:schemeClr val="accent1"/>
                </a:solidFill>
              </a:rPr>
              <a:t>Opportunity metrics – green revenue </a:t>
            </a:r>
            <a:r>
              <a:rPr lang="en-US" dirty="0"/>
              <a:t>from products and services designed for a lower-carbon economy</a:t>
            </a:r>
          </a:p>
          <a:p>
            <a:pPr lvl="1"/>
            <a:r>
              <a:rPr lang="en-US" b="1" dirty="0">
                <a:solidFill>
                  <a:schemeClr val="accent1"/>
                </a:solidFill>
              </a:rPr>
              <a:t>Key targets</a:t>
            </a:r>
          </a:p>
          <a:p>
            <a:pPr lvl="2"/>
            <a:r>
              <a:rPr lang="en-US" dirty="0">
                <a:solidFill>
                  <a:schemeClr val="accent1"/>
                </a:solidFill>
              </a:rPr>
              <a:t>Key performance indicators</a:t>
            </a:r>
            <a:r>
              <a:rPr lang="en-US" dirty="0"/>
              <a:t>: GHG emissions, water usage, energy usage, etc.</a:t>
            </a:r>
          </a:p>
          <a:p>
            <a:pPr lvl="2"/>
            <a:r>
              <a:rPr lang="en-US" dirty="0"/>
              <a:t>Whether the target is </a:t>
            </a:r>
            <a:r>
              <a:rPr lang="en-US" dirty="0">
                <a:solidFill>
                  <a:schemeClr val="accent1"/>
                </a:solidFill>
              </a:rPr>
              <a:t>absolute-based or intensity-based</a:t>
            </a:r>
          </a:p>
          <a:p>
            <a:pPr lvl="2"/>
            <a:r>
              <a:rPr lang="en-US" dirty="0">
                <a:solidFill>
                  <a:schemeClr val="accent1"/>
                </a:solidFill>
              </a:rPr>
              <a:t>Time frame </a:t>
            </a:r>
            <a:r>
              <a:rPr lang="en-US" dirty="0"/>
              <a:t>over which the target applies</a:t>
            </a:r>
          </a:p>
          <a:p>
            <a:pPr lvl="2"/>
            <a:r>
              <a:rPr lang="en-US" dirty="0">
                <a:solidFill>
                  <a:schemeClr val="accent1"/>
                </a:solidFill>
              </a:rPr>
              <a:t>Base year </a:t>
            </a:r>
            <a:r>
              <a:rPr lang="en-US" dirty="0"/>
              <a:t>from which progress is measured</a:t>
            </a:r>
          </a:p>
          <a:p>
            <a:pPr lvl="2"/>
            <a:r>
              <a:rPr lang="en-US" dirty="0">
                <a:solidFill>
                  <a:schemeClr val="accent1"/>
                </a:solidFill>
              </a:rPr>
              <a:t>Methodologies</a:t>
            </a:r>
            <a:r>
              <a:rPr lang="en-US" dirty="0"/>
              <a:t> used to calculate targets and measures</a:t>
            </a:r>
          </a:p>
          <a:p>
            <a:pPr lvl="2"/>
            <a:r>
              <a:rPr lang="en-US" dirty="0"/>
              <a:t>Others: efficiency / financial goals, financial tolerances, avoided GHG emissions, net green revenue goals</a:t>
            </a:r>
          </a:p>
        </p:txBody>
      </p:sp>
      <p:pic>
        <p:nvPicPr>
          <p:cNvPr id="4" name="Picture 3" descr="A picture containing text, electronics&#10;&#10;Description automatically generated">
            <a:extLst>
              <a:ext uri="{FF2B5EF4-FFF2-40B4-BE49-F238E27FC236}">
                <a16:creationId xmlns:a16="http://schemas.microsoft.com/office/drawing/2014/main" id="{F4DF05F4-821D-042F-4C70-26885963D7A7}"/>
              </a:ext>
            </a:extLst>
          </p:cNvPr>
          <p:cNvPicPr>
            <a:picLocks noChangeAspect="1"/>
          </p:cNvPicPr>
          <p:nvPr/>
        </p:nvPicPr>
        <p:blipFill rotWithShape="1">
          <a:blip r:embed="rId3"/>
          <a:srcRect r="2365"/>
          <a:stretch/>
        </p:blipFill>
        <p:spPr>
          <a:xfrm>
            <a:off x="9021451" y="0"/>
            <a:ext cx="3170549" cy="3026979"/>
          </a:xfrm>
          <a:prstGeom prst="rect">
            <a:avLst/>
          </a:prstGeom>
        </p:spPr>
      </p:pic>
    </p:spTree>
    <p:extLst>
      <p:ext uri="{BB962C8B-B14F-4D97-AF65-F5344CB8AC3E}">
        <p14:creationId xmlns:p14="http://schemas.microsoft.com/office/powerpoint/2010/main" val="1768033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a:bodyPr>
          <a:lstStyle/>
          <a:p>
            <a:r>
              <a:rPr lang="en-US" dirty="0"/>
              <a:t>Climate-Related Financial Disclosures</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Key Elements of Climate-Related Financial Disclosure</a:t>
            </a:r>
          </a:p>
          <a:p>
            <a:endParaRPr lang="en-US" dirty="0"/>
          </a:p>
          <a:p>
            <a:r>
              <a:rPr lang="en-US" dirty="0"/>
              <a:t>Dec 2022</a:t>
            </a:r>
          </a:p>
        </p:txBody>
      </p:sp>
    </p:spTree>
    <p:extLst>
      <p:ext uri="{BB962C8B-B14F-4D97-AF65-F5344CB8AC3E}">
        <p14:creationId xmlns:p14="http://schemas.microsoft.com/office/powerpoint/2010/main" val="17815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A</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A</a:t>
            </a:r>
          </a:p>
        </p:txBody>
      </p:sp>
    </p:spTree>
    <p:extLst>
      <p:ext uri="{BB962C8B-B14F-4D97-AF65-F5344CB8AC3E}">
        <p14:creationId xmlns:p14="http://schemas.microsoft.com/office/powerpoint/2010/main" val="395334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A</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A</a:t>
            </a:r>
          </a:p>
        </p:txBody>
      </p:sp>
    </p:spTree>
    <p:extLst>
      <p:ext uri="{BB962C8B-B14F-4D97-AF65-F5344CB8AC3E}">
        <p14:creationId xmlns:p14="http://schemas.microsoft.com/office/powerpoint/2010/main" val="3050174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A</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A</a:t>
            </a:r>
          </a:p>
        </p:txBody>
      </p:sp>
    </p:spTree>
    <p:extLst>
      <p:ext uri="{BB962C8B-B14F-4D97-AF65-F5344CB8AC3E}">
        <p14:creationId xmlns:p14="http://schemas.microsoft.com/office/powerpoint/2010/main" val="3413800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A</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A</a:t>
            </a:r>
          </a:p>
        </p:txBody>
      </p:sp>
    </p:spTree>
    <p:extLst>
      <p:ext uri="{BB962C8B-B14F-4D97-AF65-F5344CB8AC3E}">
        <p14:creationId xmlns:p14="http://schemas.microsoft.com/office/powerpoint/2010/main" val="342684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5276892" cy="515608"/>
          </a:xfrm>
        </p:spPr>
        <p:txBody>
          <a:bodyPr>
            <a:noAutofit/>
          </a:bodyPr>
          <a:lstStyle/>
          <a:p>
            <a:r>
              <a:rPr lang="en-US" sz="3200" dirty="0"/>
              <a:t>Impact of Climate Change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9" y="764080"/>
            <a:ext cx="5079124" cy="5928490"/>
          </a:xfrm>
        </p:spPr>
        <p:txBody>
          <a:bodyPr>
            <a:normAutofit fontScale="92500" lnSpcReduction="10000"/>
          </a:bodyPr>
          <a:lstStyle/>
          <a:p>
            <a:r>
              <a:rPr lang="en-US" dirty="0"/>
              <a:t>Climate change poses a major risk to the global economy</a:t>
            </a:r>
          </a:p>
          <a:p>
            <a:pPr lvl="1"/>
            <a:r>
              <a:rPr lang="en-US" dirty="0"/>
              <a:t>The impacts are difficult and uncertain, but the uncertainty and complexity should not be used as reasons for not reporting relevant information.</a:t>
            </a:r>
          </a:p>
          <a:p>
            <a:r>
              <a:rPr lang="en-US" dirty="0">
                <a:solidFill>
                  <a:schemeClr val="accent1"/>
                </a:solidFill>
              </a:rPr>
              <a:t>Financial impact </a:t>
            </a:r>
            <a:r>
              <a:rPr lang="en-US" dirty="0"/>
              <a:t>of climate change on organizations</a:t>
            </a:r>
          </a:p>
          <a:p>
            <a:pPr lvl="1"/>
            <a:r>
              <a:rPr lang="en-US" dirty="0"/>
              <a:t>Impact of physical climate change (i.e., flooding, wildfires)</a:t>
            </a:r>
          </a:p>
          <a:p>
            <a:pPr lvl="1"/>
            <a:r>
              <a:rPr lang="en-US" dirty="0"/>
              <a:t>Adopting operations of account for climate change</a:t>
            </a:r>
          </a:p>
          <a:p>
            <a:pPr lvl="1"/>
            <a:r>
              <a:rPr lang="en-US" dirty="0"/>
              <a:t>Reducing greenhouse gas emissions</a:t>
            </a:r>
          </a:p>
          <a:p>
            <a:pPr lvl="1"/>
            <a:r>
              <a:rPr lang="en-US" dirty="0"/>
              <a:t>Increasing price of carbon</a:t>
            </a:r>
          </a:p>
          <a:p>
            <a:r>
              <a:rPr lang="en-US" dirty="0"/>
              <a:t>Climate Related Risks</a:t>
            </a:r>
          </a:p>
          <a:p>
            <a:pPr lvl="1"/>
            <a:r>
              <a:rPr lang="en-US" dirty="0">
                <a:solidFill>
                  <a:schemeClr val="accent1"/>
                </a:solidFill>
                <a:highlight>
                  <a:srgbClr val="FFFF00"/>
                </a:highlight>
              </a:rPr>
              <a:t>Transition Risks</a:t>
            </a:r>
          </a:p>
          <a:p>
            <a:pPr lvl="1"/>
            <a:r>
              <a:rPr lang="en-US" dirty="0">
                <a:solidFill>
                  <a:schemeClr val="accent1"/>
                </a:solidFill>
                <a:highlight>
                  <a:srgbClr val="FFFF00"/>
                </a:highlight>
              </a:rPr>
              <a:t>Physical Risks</a:t>
            </a:r>
          </a:p>
        </p:txBody>
      </p:sp>
      <p:pic>
        <p:nvPicPr>
          <p:cNvPr id="5" name="Picture 4" descr="Table&#10;&#10;Description automatically generated">
            <a:extLst>
              <a:ext uri="{FF2B5EF4-FFF2-40B4-BE49-F238E27FC236}">
                <a16:creationId xmlns:a16="http://schemas.microsoft.com/office/drawing/2014/main" id="{D8026425-53C1-C2E4-0E8E-750B9FCC45F5}"/>
              </a:ext>
            </a:extLst>
          </p:cNvPr>
          <p:cNvPicPr>
            <a:picLocks noChangeAspect="1"/>
          </p:cNvPicPr>
          <p:nvPr/>
        </p:nvPicPr>
        <p:blipFill>
          <a:blip r:embed="rId2"/>
          <a:stretch>
            <a:fillRect/>
          </a:stretch>
        </p:blipFill>
        <p:spPr>
          <a:xfrm>
            <a:off x="5452941" y="0"/>
            <a:ext cx="6739059" cy="6779172"/>
          </a:xfrm>
          <a:prstGeom prst="rect">
            <a:avLst/>
          </a:prstGeom>
        </p:spPr>
      </p:pic>
    </p:spTree>
    <p:extLst>
      <p:ext uri="{BB962C8B-B14F-4D97-AF65-F5344CB8AC3E}">
        <p14:creationId xmlns:p14="http://schemas.microsoft.com/office/powerpoint/2010/main" val="421124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Investor Perspective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t>Transition to a low-carbon economy will require US$90 trillion of investments by 2030</a:t>
            </a:r>
          </a:p>
          <a:p>
            <a:r>
              <a:rPr lang="en-US" dirty="0"/>
              <a:t>Investors will need to consider the risk-return profile of organizations exposed to climate-related risks</a:t>
            </a:r>
          </a:p>
          <a:p>
            <a:pPr lvl="1"/>
            <a:r>
              <a:rPr lang="en-US" dirty="0"/>
              <a:t>physical risks and transition risks</a:t>
            </a:r>
          </a:p>
          <a:p>
            <a:pPr lvl="1"/>
            <a:r>
              <a:rPr lang="en-US" dirty="0"/>
              <a:t>Impacts over short-, medium-, long-term</a:t>
            </a:r>
          </a:p>
          <a:p>
            <a:r>
              <a:rPr lang="en-US" dirty="0"/>
              <a:t>Investors need </a:t>
            </a:r>
            <a:r>
              <a:rPr lang="en-US" dirty="0">
                <a:solidFill>
                  <a:schemeClr val="accent1"/>
                </a:solidFill>
                <a:highlight>
                  <a:srgbClr val="FFFF00"/>
                </a:highlight>
              </a:rPr>
              <a:t>relevant, comparable, consistent and decision-useful </a:t>
            </a:r>
            <a:r>
              <a:rPr lang="en-US" dirty="0"/>
              <a:t>information about </a:t>
            </a:r>
            <a:r>
              <a:rPr lang="en-US" dirty="0">
                <a:solidFill>
                  <a:schemeClr val="accent1"/>
                </a:solidFill>
              </a:rPr>
              <a:t>companies and their management</a:t>
            </a:r>
            <a:r>
              <a:rPr lang="en-US" dirty="0"/>
              <a:t> of climate-related risks and opportunities</a:t>
            </a:r>
          </a:p>
          <a:p>
            <a:pPr lvl="1"/>
            <a:endParaRPr lang="en-US" dirty="0"/>
          </a:p>
        </p:txBody>
      </p:sp>
    </p:spTree>
    <p:extLst>
      <p:ext uri="{BB962C8B-B14F-4D97-AF65-F5344CB8AC3E}">
        <p14:creationId xmlns:p14="http://schemas.microsoft.com/office/powerpoint/2010/main" val="148061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fontScale="90000"/>
          </a:bodyPr>
          <a:lstStyle/>
          <a:p>
            <a:r>
              <a:rPr lang="en-US" dirty="0"/>
              <a:t>Introduction to Climate Related Disclosures: Starting the Climate Journey</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The Corporate Reporting Landscape</a:t>
            </a:r>
          </a:p>
          <a:p>
            <a:endParaRPr lang="en-US" dirty="0"/>
          </a:p>
          <a:p>
            <a:r>
              <a:rPr lang="en-US" dirty="0"/>
              <a:t>Dec 2022</a:t>
            </a:r>
          </a:p>
        </p:txBody>
      </p:sp>
    </p:spTree>
    <p:extLst>
      <p:ext uri="{BB962C8B-B14F-4D97-AF65-F5344CB8AC3E}">
        <p14:creationId xmlns:p14="http://schemas.microsoft.com/office/powerpoint/2010/main" val="35580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What is Reporting Landscape?</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85000" lnSpcReduction="20000"/>
          </a:bodyPr>
          <a:lstStyle/>
          <a:p>
            <a:r>
              <a:rPr lang="en-US" dirty="0"/>
              <a:t>Reporting Landscape</a:t>
            </a:r>
          </a:p>
          <a:p>
            <a:pPr lvl="1"/>
            <a:r>
              <a:rPr lang="en-US" dirty="0"/>
              <a:t>The collection of organizations, initiatives, requirements and supporting infrastructure</a:t>
            </a:r>
          </a:p>
          <a:p>
            <a:pPr lvl="1"/>
            <a:r>
              <a:rPr lang="en-US" dirty="0"/>
              <a:t>Complexity</a:t>
            </a:r>
          </a:p>
          <a:p>
            <a:pPr lvl="2"/>
            <a:r>
              <a:rPr lang="en-US" dirty="0"/>
              <a:t>Different audiences require different information</a:t>
            </a:r>
          </a:p>
          <a:p>
            <a:pPr lvl="2"/>
            <a:r>
              <a:rPr lang="en-US" dirty="0"/>
              <a:t>Many initiatives and elements</a:t>
            </a:r>
          </a:p>
          <a:p>
            <a:pPr lvl="2"/>
            <a:r>
              <a:rPr lang="en-US" dirty="0"/>
              <a:t>Various reporting standards and frameworks</a:t>
            </a:r>
          </a:p>
          <a:p>
            <a:r>
              <a:rPr lang="en-US" dirty="0"/>
              <a:t>Types of reporting requirements</a:t>
            </a:r>
          </a:p>
          <a:p>
            <a:pPr lvl="1"/>
            <a:r>
              <a:rPr lang="en-US" dirty="0"/>
              <a:t>Mandatory reporting: legislations and listing rules</a:t>
            </a:r>
          </a:p>
          <a:p>
            <a:pPr lvl="1"/>
            <a:r>
              <a:rPr lang="en-US" dirty="0"/>
              <a:t>Voluntary reporting</a:t>
            </a:r>
          </a:p>
          <a:p>
            <a:r>
              <a:rPr lang="en-US" dirty="0">
                <a:solidFill>
                  <a:schemeClr val="accent1"/>
                </a:solidFill>
              </a:rPr>
              <a:t>Organizations involved </a:t>
            </a:r>
            <a:r>
              <a:rPr lang="en-US" dirty="0"/>
              <a:t>in corporate reporting</a:t>
            </a:r>
          </a:p>
          <a:p>
            <a:pPr lvl="1"/>
            <a:r>
              <a:rPr lang="en-US" dirty="0"/>
              <a:t>Governments and Regulators: develop mandatory/voluntary reporting requirements and laws</a:t>
            </a:r>
          </a:p>
          <a:p>
            <a:pPr lvl="1"/>
            <a:r>
              <a:rPr lang="en-US" dirty="0"/>
              <a:t>Standard Setters: set the structure, content, principles and standards for reporting; such as IIRC, SASB, GRI, CDSB, CDP, FASB, IASB…</a:t>
            </a:r>
          </a:p>
          <a:p>
            <a:pPr lvl="1"/>
            <a:r>
              <a:rPr lang="en-US" dirty="0"/>
              <a:t>Stock Exchanges</a:t>
            </a:r>
          </a:p>
          <a:p>
            <a:pPr lvl="1"/>
            <a:r>
              <a:rPr lang="en-US" dirty="0"/>
              <a:t>Investors</a:t>
            </a:r>
          </a:p>
          <a:p>
            <a:pPr lvl="1"/>
            <a:r>
              <a:rPr lang="en-US" dirty="0"/>
              <a:t>Indexes/Ratings Agencies</a:t>
            </a:r>
          </a:p>
          <a:p>
            <a:pPr lvl="1"/>
            <a:r>
              <a:rPr lang="en-US" dirty="0"/>
              <a:t>Supranational Organizations: influence across national boundaries; such as UN Global Compact, OECD, UNEP Finance Initiative</a:t>
            </a:r>
          </a:p>
          <a:p>
            <a:pPr lvl="1"/>
            <a:r>
              <a:rPr lang="en-US" dirty="0"/>
              <a:t>Supporting Organizations: advocate for reporting, provide guidance, lead initiatives; such as WBCSD, WEG, Natural Capital Coalition, Climate Group</a:t>
            </a:r>
          </a:p>
        </p:txBody>
      </p:sp>
    </p:spTree>
    <p:extLst>
      <p:ext uri="{BB962C8B-B14F-4D97-AF65-F5344CB8AC3E}">
        <p14:creationId xmlns:p14="http://schemas.microsoft.com/office/powerpoint/2010/main" val="226914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Reporting Standards, Frameworks, Initiatives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normAutofit fontScale="92500"/>
          </a:bodyPr>
          <a:lstStyle/>
          <a:p>
            <a:r>
              <a:rPr lang="en-US" dirty="0">
                <a:solidFill>
                  <a:schemeClr val="accent1"/>
                </a:solidFill>
              </a:rPr>
              <a:t>Corporate Reporting Dialogue (CRD)</a:t>
            </a:r>
            <a:r>
              <a:rPr lang="en-US" dirty="0"/>
              <a:t>: promote greater </a:t>
            </a:r>
            <a:r>
              <a:rPr lang="en-US" dirty="0">
                <a:solidFill>
                  <a:schemeClr val="accent1"/>
                </a:solidFill>
              </a:rPr>
              <a:t>coherence, consistency and comparability</a:t>
            </a:r>
            <a:r>
              <a:rPr lang="en-US" dirty="0"/>
              <a:t> between framework and standards</a:t>
            </a:r>
          </a:p>
          <a:p>
            <a:pPr lvl="1"/>
            <a:r>
              <a:rPr lang="en-US" dirty="0">
                <a:highlight>
                  <a:srgbClr val="FFFF00"/>
                </a:highlight>
              </a:rPr>
              <a:t>Carbon Disclosure Project (</a:t>
            </a:r>
            <a:r>
              <a:rPr lang="en-US" dirty="0">
                <a:solidFill>
                  <a:schemeClr val="accent1"/>
                </a:solidFill>
                <a:highlight>
                  <a:srgbClr val="FFFF00"/>
                </a:highlight>
              </a:rPr>
              <a:t>CDP</a:t>
            </a:r>
            <a:r>
              <a:rPr lang="en-US" dirty="0">
                <a:highlight>
                  <a:srgbClr val="FFFF00"/>
                </a:highlight>
              </a:rPr>
              <a:t>)</a:t>
            </a:r>
            <a:r>
              <a:rPr lang="en-US" dirty="0"/>
              <a:t>: reporting programs on climate change and environmental risk</a:t>
            </a:r>
          </a:p>
          <a:p>
            <a:pPr lvl="1"/>
            <a:r>
              <a:rPr lang="en-US" dirty="0"/>
              <a:t>Climate Disclosure Standards Board (</a:t>
            </a:r>
            <a:r>
              <a:rPr lang="en-US" dirty="0">
                <a:solidFill>
                  <a:schemeClr val="accent1"/>
                </a:solidFill>
              </a:rPr>
              <a:t>CDSB</a:t>
            </a:r>
            <a:r>
              <a:rPr lang="en-US" dirty="0"/>
              <a:t>): CDSB provides a framework for reporting environmental information via corporate report</a:t>
            </a:r>
          </a:p>
          <a:p>
            <a:pPr lvl="1"/>
            <a:r>
              <a:rPr lang="en-US" dirty="0"/>
              <a:t>Global Reporting Initiative (</a:t>
            </a:r>
            <a:r>
              <a:rPr lang="en-US" dirty="0">
                <a:solidFill>
                  <a:schemeClr val="accent1"/>
                </a:solidFill>
              </a:rPr>
              <a:t>GRI</a:t>
            </a:r>
            <a:r>
              <a:rPr lang="en-US" dirty="0"/>
              <a:t>): GRI has a framework for reporting economic, environmental and social impacts</a:t>
            </a:r>
          </a:p>
          <a:p>
            <a:pPr lvl="1"/>
            <a:r>
              <a:rPr lang="en-US" dirty="0"/>
              <a:t>Sustainability Accounting Standards Board (</a:t>
            </a:r>
            <a:r>
              <a:rPr lang="en-US" dirty="0">
                <a:solidFill>
                  <a:schemeClr val="accent1"/>
                </a:solidFill>
              </a:rPr>
              <a:t>SASB</a:t>
            </a:r>
            <a:r>
              <a:rPr lang="en-US" dirty="0"/>
              <a:t>): SASB offers </a:t>
            </a:r>
            <a:r>
              <a:rPr lang="en-US" dirty="0">
                <a:highlight>
                  <a:srgbClr val="FFFF00"/>
                </a:highlight>
              </a:rPr>
              <a:t>sector-specific</a:t>
            </a:r>
            <a:r>
              <a:rPr lang="en-US" dirty="0"/>
              <a:t> sustainability accounting standards, and it supports SEC 10-K and 20-F fillings.</a:t>
            </a:r>
          </a:p>
          <a:p>
            <a:pPr lvl="1"/>
            <a:r>
              <a:rPr lang="en-US" dirty="0"/>
              <a:t>International Integrated Reporting Council (</a:t>
            </a:r>
            <a:r>
              <a:rPr lang="en-US" dirty="0">
                <a:solidFill>
                  <a:schemeClr val="accent1"/>
                </a:solidFill>
              </a:rPr>
              <a:t>IIRC</a:t>
            </a:r>
            <a:r>
              <a:rPr lang="en-US" dirty="0"/>
              <a:t>): Integrated Reporting (IR) framework to incorporate sustainability information with financial information</a:t>
            </a:r>
          </a:p>
          <a:p>
            <a:pPr lvl="1"/>
            <a:r>
              <a:rPr lang="en-US" dirty="0"/>
              <a:t>International Organization for Standardization (</a:t>
            </a:r>
            <a:r>
              <a:rPr lang="en-US" dirty="0">
                <a:solidFill>
                  <a:schemeClr val="accent1"/>
                </a:solidFill>
              </a:rPr>
              <a:t>ISO</a:t>
            </a:r>
            <a:r>
              <a:rPr lang="en-US" dirty="0"/>
              <a:t>): ISO 26000 on how business can operate in a socially responsible way</a:t>
            </a:r>
          </a:p>
          <a:p>
            <a:pPr lvl="1"/>
            <a:r>
              <a:rPr lang="en-US" dirty="0"/>
              <a:t>International Financial Reporting Standards (</a:t>
            </a:r>
            <a:r>
              <a:rPr lang="en-US" dirty="0">
                <a:solidFill>
                  <a:schemeClr val="accent1"/>
                </a:solidFill>
              </a:rPr>
              <a:t>IFRS</a:t>
            </a:r>
            <a:r>
              <a:rPr lang="en-US" dirty="0"/>
              <a:t>):</a:t>
            </a:r>
            <a:r>
              <a:rPr lang="en-US" dirty="0">
                <a:solidFill>
                  <a:schemeClr val="accent1"/>
                </a:solidFill>
              </a:rPr>
              <a:t> </a:t>
            </a:r>
            <a:r>
              <a:rPr lang="en-US" dirty="0"/>
              <a:t>develop high-quality and globally accepted accounting standards, set by International Accounting Standards Board (</a:t>
            </a:r>
            <a:r>
              <a:rPr lang="en-US" dirty="0">
                <a:solidFill>
                  <a:schemeClr val="accent1"/>
                </a:solidFill>
              </a:rPr>
              <a:t>IASB</a:t>
            </a:r>
            <a:r>
              <a:rPr lang="en-US" dirty="0"/>
              <a:t>)</a:t>
            </a:r>
          </a:p>
          <a:p>
            <a:pPr lvl="1"/>
            <a:r>
              <a:rPr lang="en-US" dirty="0"/>
              <a:t>Financial Accounting Standards Board (</a:t>
            </a:r>
            <a:r>
              <a:rPr lang="en-US" dirty="0">
                <a:solidFill>
                  <a:schemeClr val="accent1"/>
                </a:solidFill>
              </a:rPr>
              <a:t>FASB</a:t>
            </a:r>
            <a:r>
              <a:rPr lang="en-US" dirty="0"/>
              <a:t>): establish accounting and reporting standards in the USA – Generally Accepted Accounting Principles (</a:t>
            </a:r>
            <a:r>
              <a:rPr lang="en-US" dirty="0">
                <a:solidFill>
                  <a:schemeClr val="accent1"/>
                </a:solidFill>
              </a:rPr>
              <a:t>GAAP</a:t>
            </a:r>
            <a:r>
              <a:rPr lang="en-US" dirty="0"/>
              <a:t>)</a:t>
            </a:r>
          </a:p>
        </p:txBody>
      </p:sp>
    </p:spTree>
    <p:extLst>
      <p:ext uri="{BB962C8B-B14F-4D97-AF65-F5344CB8AC3E}">
        <p14:creationId xmlns:p14="http://schemas.microsoft.com/office/powerpoint/2010/main" val="203735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482-8AF5-3A23-003E-A2F11B1BA6E9}"/>
              </a:ext>
            </a:extLst>
          </p:cNvPr>
          <p:cNvSpPr>
            <a:spLocks noGrp="1"/>
          </p:cNvSpPr>
          <p:nvPr>
            <p:ph type="title"/>
          </p:nvPr>
        </p:nvSpPr>
        <p:spPr>
          <a:xfrm>
            <a:off x="176049" y="165430"/>
            <a:ext cx="11805744" cy="515608"/>
          </a:xfrm>
        </p:spPr>
        <p:txBody>
          <a:bodyPr>
            <a:normAutofit fontScale="90000"/>
          </a:bodyPr>
          <a:lstStyle/>
          <a:p>
            <a:r>
              <a:rPr lang="en-US" dirty="0"/>
              <a:t>Climate Measure Standards and Initiatives</a:t>
            </a:r>
          </a:p>
        </p:txBody>
      </p:sp>
      <p:sp>
        <p:nvSpPr>
          <p:cNvPr id="3" name="Content Placeholder 2">
            <a:extLst>
              <a:ext uri="{FF2B5EF4-FFF2-40B4-BE49-F238E27FC236}">
                <a16:creationId xmlns:a16="http://schemas.microsoft.com/office/drawing/2014/main" id="{7A1FB08F-4171-23BE-F0AD-302986777063}"/>
              </a:ext>
            </a:extLst>
          </p:cNvPr>
          <p:cNvSpPr>
            <a:spLocks noGrp="1"/>
          </p:cNvSpPr>
          <p:nvPr>
            <p:ph idx="1"/>
          </p:nvPr>
        </p:nvSpPr>
        <p:spPr>
          <a:xfrm>
            <a:off x="176048" y="764080"/>
            <a:ext cx="11805743" cy="5928490"/>
          </a:xfrm>
        </p:spPr>
        <p:txBody>
          <a:bodyPr/>
          <a:lstStyle/>
          <a:p>
            <a:r>
              <a:rPr lang="en-US" dirty="0">
                <a:solidFill>
                  <a:schemeClr val="accent1"/>
                </a:solidFill>
              </a:rPr>
              <a:t>Greenhouse Gas (GHG) Protocol</a:t>
            </a:r>
            <a:r>
              <a:rPr lang="en-US" dirty="0"/>
              <a:t>: measure </a:t>
            </a:r>
            <a:r>
              <a:rPr lang="en-US" dirty="0">
                <a:highlight>
                  <a:srgbClr val="FFFF00"/>
                </a:highlight>
              </a:rPr>
              <a:t>GHG emissions </a:t>
            </a:r>
            <a:r>
              <a:rPr lang="en-US" dirty="0"/>
              <a:t>from operations, value chains and mitigation actions</a:t>
            </a:r>
          </a:p>
          <a:p>
            <a:r>
              <a:rPr lang="en-US" dirty="0">
                <a:solidFill>
                  <a:schemeClr val="accent1"/>
                </a:solidFill>
              </a:rPr>
              <a:t>Transition Pathway Initiative (TPI)</a:t>
            </a:r>
            <a:r>
              <a:rPr lang="en-US" dirty="0"/>
              <a:t>: assess </a:t>
            </a:r>
            <a:r>
              <a:rPr lang="en-US" dirty="0">
                <a:highlight>
                  <a:srgbClr val="FFFF00"/>
                </a:highlight>
              </a:rPr>
              <a:t>companies’ preparedness </a:t>
            </a:r>
            <a:r>
              <a:rPr lang="en-US" dirty="0"/>
              <a:t>for the transition to a low-carbon economy; aimed at investors and </a:t>
            </a:r>
            <a:r>
              <a:rPr lang="en-US" dirty="0">
                <a:highlight>
                  <a:srgbClr val="FFFF00"/>
                </a:highlight>
              </a:rPr>
              <a:t>free-to-use</a:t>
            </a:r>
          </a:p>
          <a:p>
            <a:r>
              <a:rPr lang="en-US" dirty="0">
                <a:solidFill>
                  <a:schemeClr val="accent1"/>
                </a:solidFill>
              </a:rPr>
              <a:t>Natural Capital Protocol (NCP)</a:t>
            </a:r>
            <a:r>
              <a:rPr lang="en-US" dirty="0"/>
              <a:t>: measure organizations direct and indirect impacts and dependencies on </a:t>
            </a:r>
            <a:r>
              <a:rPr lang="en-US" dirty="0">
                <a:highlight>
                  <a:srgbClr val="FFFF00"/>
                </a:highlight>
              </a:rPr>
              <a:t>natural capital</a:t>
            </a:r>
          </a:p>
          <a:p>
            <a:r>
              <a:rPr lang="en-US" dirty="0">
                <a:solidFill>
                  <a:schemeClr val="accent1"/>
                </a:solidFill>
              </a:rPr>
              <a:t>RE100</a:t>
            </a:r>
            <a:r>
              <a:rPr lang="en-US" dirty="0"/>
              <a:t>: bring together business committed to 100% renewable electricity to accelerate change towards zero carbon grids at global scale</a:t>
            </a:r>
          </a:p>
          <a:p>
            <a:r>
              <a:rPr lang="en-US" dirty="0">
                <a:solidFill>
                  <a:schemeClr val="accent1"/>
                </a:solidFill>
                <a:highlight>
                  <a:srgbClr val="FFFF00"/>
                </a:highlight>
              </a:rPr>
              <a:t>Science Based Targets</a:t>
            </a:r>
            <a:r>
              <a:rPr lang="en-US" dirty="0">
                <a:solidFill>
                  <a:schemeClr val="accent1"/>
                </a:solidFill>
              </a:rPr>
              <a:t> Initiative (SBTI)</a:t>
            </a:r>
            <a:r>
              <a:rPr lang="en-US" dirty="0"/>
              <a:t>: target settings for companies to transit to low carbon economy</a:t>
            </a:r>
          </a:p>
          <a:p>
            <a:r>
              <a:rPr lang="en-US" dirty="0">
                <a:solidFill>
                  <a:schemeClr val="accent1"/>
                </a:solidFill>
              </a:rPr>
              <a:t>World Benchmarking Alliance (WBA)</a:t>
            </a:r>
            <a:r>
              <a:rPr lang="en-US" dirty="0"/>
              <a:t>: increase </a:t>
            </a:r>
            <a:r>
              <a:rPr lang="en-US" dirty="0">
                <a:highlight>
                  <a:srgbClr val="FFFF00"/>
                </a:highlight>
              </a:rPr>
              <a:t>private sector’s impact </a:t>
            </a:r>
            <a:r>
              <a:rPr lang="en-US" dirty="0"/>
              <a:t>towards sustainable future, with free benchmark methodologies</a:t>
            </a:r>
          </a:p>
        </p:txBody>
      </p:sp>
    </p:spTree>
    <p:extLst>
      <p:ext uri="{BB962C8B-B14F-4D97-AF65-F5344CB8AC3E}">
        <p14:creationId xmlns:p14="http://schemas.microsoft.com/office/powerpoint/2010/main" val="398472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D3B-D6C2-7C94-C08F-1BC8C54F9BAF}"/>
              </a:ext>
            </a:extLst>
          </p:cNvPr>
          <p:cNvSpPr>
            <a:spLocks noGrp="1"/>
          </p:cNvSpPr>
          <p:nvPr>
            <p:ph type="ctrTitle"/>
          </p:nvPr>
        </p:nvSpPr>
        <p:spPr/>
        <p:txBody>
          <a:bodyPr>
            <a:normAutofit fontScale="90000"/>
          </a:bodyPr>
          <a:lstStyle/>
          <a:p>
            <a:r>
              <a:rPr lang="en-US" dirty="0"/>
              <a:t>Introduction to Climate Related Disclosures: Starting the Climate Journey</a:t>
            </a:r>
          </a:p>
        </p:txBody>
      </p:sp>
      <p:sp>
        <p:nvSpPr>
          <p:cNvPr id="3" name="Subtitle 2">
            <a:extLst>
              <a:ext uri="{FF2B5EF4-FFF2-40B4-BE49-F238E27FC236}">
                <a16:creationId xmlns:a16="http://schemas.microsoft.com/office/drawing/2014/main" id="{39B2E270-BE53-C01C-1FC8-CFB240D1B7A2}"/>
              </a:ext>
            </a:extLst>
          </p:cNvPr>
          <p:cNvSpPr>
            <a:spLocks noGrp="1"/>
          </p:cNvSpPr>
          <p:nvPr>
            <p:ph type="subTitle" idx="1"/>
          </p:nvPr>
        </p:nvSpPr>
        <p:spPr/>
        <p:txBody>
          <a:bodyPr>
            <a:normAutofit lnSpcReduction="10000"/>
          </a:bodyPr>
          <a:lstStyle/>
          <a:p>
            <a:endParaRPr lang="en-US" dirty="0"/>
          </a:p>
          <a:p>
            <a:r>
              <a:rPr lang="en-US" dirty="0"/>
              <a:t>Key Concepts of Climate-Related Disclosure</a:t>
            </a:r>
          </a:p>
          <a:p>
            <a:endParaRPr lang="en-US" dirty="0"/>
          </a:p>
          <a:p>
            <a:r>
              <a:rPr lang="en-US" dirty="0"/>
              <a:t>Dec 2022</a:t>
            </a:r>
          </a:p>
        </p:txBody>
      </p:sp>
    </p:spTree>
    <p:extLst>
      <p:ext uri="{BB962C8B-B14F-4D97-AF65-F5344CB8AC3E}">
        <p14:creationId xmlns:p14="http://schemas.microsoft.com/office/powerpoint/2010/main" val="866450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2246</Words>
  <Application>Microsoft Macintosh PowerPoint</Application>
  <PresentationFormat>Widescreen</PresentationFormat>
  <Paragraphs>244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Introduction to Climate Related Disclosures: Starting the Climate Journey</vt:lpstr>
      <vt:lpstr>What is Climate-Related Disclosure?</vt:lpstr>
      <vt:lpstr>Impact of Climate Change</vt:lpstr>
      <vt:lpstr>Investor Perspective</vt:lpstr>
      <vt:lpstr>Introduction to Climate Related Disclosures: Starting the Climate Journey</vt:lpstr>
      <vt:lpstr>What is Reporting Landscape?</vt:lpstr>
      <vt:lpstr>Reporting Standards, Frameworks, Initiatives</vt:lpstr>
      <vt:lpstr>Climate Measure Standards and Initiatives</vt:lpstr>
      <vt:lpstr>Introduction to Climate Related Disclosures: Starting the Climate Journey</vt:lpstr>
      <vt:lpstr>Reporting Channels and Audiences</vt:lpstr>
      <vt:lpstr>Elements of Disclosure</vt:lpstr>
      <vt:lpstr>Technical Concepts</vt:lpstr>
      <vt:lpstr>Understanding the Recommendations of TCFD</vt:lpstr>
      <vt:lpstr>What is TCFD</vt:lpstr>
      <vt:lpstr>Recommendations of the TCFD</vt:lpstr>
      <vt:lpstr>How are the TCFD Recommendations Structured?</vt:lpstr>
      <vt:lpstr>Who Should be Disclosing, and Where?</vt:lpstr>
      <vt:lpstr>What is Scenario Analysis</vt:lpstr>
      <vt:lpstr>Understanding the Recommendations of TCFD</vt:lpstr>
      <vt:lpstr>Overview &amp; Governance</vt:lpstr>
      <vt:lpstr>Strategy</vt:lpstr>
      <vt:lpstr>Strategy</vt:lpstr>
      <vt:lpstr>Risk Management</vt:lpstr>
      <vt:lpstr>Metrics and Targets</vt:lpstr>
      <vt:lpstr>Climate-Related Financial Disclosures</vt:lpstr>
      <vt:lpstr>A</vt:lpstr>
      <vt:lpstr>A</vt:lpstr>
      <vt:lpstr>A</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Xi</dc:creator>
  <cp:lastModifiedBy>Yang, Xi</cp:lastModifiedBy>
  <cp:revision>47</cp:revision>
  <dcterms:created xsi:type="dcterms:W3CDTF">2022-11-28T05:10:33Z</dcterms:created>
  <dcterms:modified xsi:type="dcterms:W3CDTF">2022-11-30T06:46:47Z</dcterms:modified>
</cp:coreProperties>
</file>