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59" r:id="rId6"/>
    <p:sldId id="262" r:id="rId7"/>
    <p:sldId id="268" r:id="rId8"/>
    <p:sldId id="264" r:id="rId9"/>
    <p:sldId id="260" r:id="rId10"/>
    <p:sldId id="265" r:id="rId11"/>
    <p:sldId id="271" r:id="rId12"/>
    <p:sldId id="272" r:id="rId13"/>
    <p:sldId id="267" r:id="rId14"/>
    <p:sldId id="266" r:id="rId15"/>
    <p:sldId id="273" r:id="rId16"/>
    <p:sldId id="269" r:id="rId17"/>
    <p:sldId id="270" r:id="rId18"/>
    <p:sldId id="274" r:id="rId19"/>
    <p:sldId id="275" r:id="rId20"/>
    <p:sldId id="277" r:id="rId21"/>
    <p:sldId id="279" r:id="rId22"/>
    <p:sldId id="278" r:id="rId23"/>
    <p:sldId id="276" r:id="rId24"/>
    <p:sldId id="281" r:id="rId25"/>
    <p:sldId id="280" r:id="rId26"/>
    <p:sldId id="282" r:id="rId27"/>
    <p:sldId id="284" r:id="rId28"/>
    <p:sldId id="285" r:id="rId29"/>
    <p:sldId id="283" r:id="rId30"/>
    <p:sldId id="286" r:id="rId31"/>
    <p:sldId id="289" r:id="rId32"/>
    <p:sldId id="290" r:id="rId33"/>
    <p:sldId id="287" r:id="rId34"/>
    <p:sldId id="291" r:id="rId35"/>
    <p:sldId id="288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E2E888-E30F-A449-8F99-A59F86419439}">
          <p14:sldIdLst>
            <p14:sldId id="256"/>
            <p14:sldId id="257"/>
          </p14:sldIdLst>
        </p14:section>
        <p14:section name="PE Fund Overview" id="{934520DF-2CF2-5349-B6B7-D0B70A9D714C}">
          <p14:sldIdLst>
            <p14:sldId id="258"/>
            <p14:sldId id="261"/>
            <p14:sldId id="259"/>
          </p14:sldIdLst>
        </p14:section>
        <p14:section name="Structure and Roles" id="{82E74497-5F8C-1745-864F-1C21E7CF20C2}">
          <p14:sldIdLst>
            <p14:sldId id="262"/>
            <p14:sldId id="268"/>
            <p14:sldId id="264"/>
            <p14:sldId id="260"/>
            <p14:sldId id="265"/>
          </p14:sldIdLst>
        </p14:section>
        <p14:section name="Terminologies - Investors" id="{2F976675-9D35-4E47-9221-6FC1B184291B}">
          <p14:sldIdLst>
            <p14:sldId id="271"/>
            <p14:sldId id="272"/>
            <p14:sldId id="267"/>
          </p14:sldIdLst>
        </p14:section>
        <p14:section name="Terminologies - Buyout Terms" id="{60756234-A966-3A4E-BEC1-36BA44701487}">
          <p14:sldIdLst>
            <p14:sldId id="266"/>
            <p14:sldId id="273"/>
            <p14:sldId id="269"/>
            <p14:sldId id="270"/>
            <p14:sldId id="274"/>
            <p14:sldId id="275"/>
            <p14:sldId id="277"/>
          </p14:sldIdLst>
        </p14:section>
        <p14:section name="Terminologies - Investment Terms" id="{D057314D-9166-8C48-A495-661F84F0227C}">
          <p14:sldIdLst>
            <p14:sldId id="279"/>
            <p14:sldId id="278"/>
            <p14:sldId id="276"/>
            <p14:sldId id="281"/>
            <p14:sldId id="280"/>
          </p14:sldIdLst>
        </p14:section>
        <p14:section name="Key Characteristics of PE Firms" id="{432506C0-2B4D-E846-B336-23C7F3992D3F}">
          <p14:sldIdLst>
            <p14:sldId id="282"/>
            <p14:sldId id="284"/>
            <p14:sldId id="285"/>
            <p14:sldId id="283"/>
            <p14:sldId id="286"/>
            <p14:sldId id="289"/>
            <p14:sldId id="290"/>
          </p14:sldIdLst>
        </p14:section>
        <p14:section name="Find the right PE Firm" id="{13BA9173-6F0F-114F-A236-7EAD288A1C45}">
          <p14:sldIdLst>
            <p14:sldId id="287"/>
            <p14:sldId id="291"/>
            <p14:sldId id="288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1"/>
    <p:restoredTop sz="86411"/>
  </p:normalViewPr>
  <p:slideViewPr>
    <p:cSldViewPr snapToGrid="0" snapToObjects="1">
      <p:cViewPr varScale="1">
        <p:scale>
          <a:sx n="130" d="100"/>
          <a:sy n="130" d="100"/>
        </p:scale>
        <p:origin x="1104" y="184"/>
      </p:cViewPr>
      <p:guideLst/>
    </p:cSldViewPr>
  </p:slideViewPr>
  <p:outlineViewPr>
    <p:cViewPr>
      <p:scale>
        <a:sx n="33" d="100"/>
        <a:sy n="33" d="100"/>
      </p:scale>
      <p:origin x="0" y="-795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7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4EE23-0F4A-8940-A725-B97BB944B5C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13853-743C-B348-81CB-139F28B0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2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13853-743C-B348-81CB-139F28B0FC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5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13853-743C-B348-81CB-139F28B0FC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3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35FF-688C-8646-9533-3C5D6326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7BD2-6ED5-FA4E-9B6F-24BB71261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B338-9500-ED41-A346-553FDF0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656D-3944-E04C-9E7C-F6B48FC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8ECC-76D1-8C4D-981C-D0089F27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2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6C0D-811F-1144-8CA9-20AFAD4D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8B69-41B8-9342-8B68-F243CD47B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35A6-1AD7-6141-8342-422E51FC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8C77-18FB-5149-BB9B-EAD84FA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82C7-108F-254D-91F0-9502A597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D702A-703F-F343-B447-EEF786AE1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55134-9CE9-3A46-B4D6-D6F8BF8A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2275-0978-BE46-AB92-890EE518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8B2A-9C72-F744-9BEA-B06AD20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8CA6-347E-8A4E-9BFD-65591A88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09F7-3F18-8642-81D6-7F191E8D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9AEA-2BA2-974A-927A-C649D6EA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D9CC-0C42-5644-BD0C-C6F718BE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BB8A-B87B-FF4A-8554-606764DE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0321-73B9-A04F-A31F-701E70E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410-40D7-ED48-8AA7-C05E2EF9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7560-340A-4F49-BA9C-0956A028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6F1B-C745-F74D-9673-538761F8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1A8F-744F-7444-ABB1-B1A1A09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7A2B-A413-AB4D-99EE-C9D65B1F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9A91-691B-A54F-8B1A-0438770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F973-715F-C642-865A-D50629BB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8119-B533-4040-97F1-8768E5E3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F3EF-83E4-BC46-A230-53C9E0F2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8BE0-EBB9-0043-977F-0367853E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D13C-2B42-4C43-9B9F-218BDEF1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6330-262C-8F4F-9DF8-90F1B265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AE218-9FE3-5B4B-AD70-D192308D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F9104-F46C-994C-A81B-7B4EAB1B4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8DA35-66B8-5149-A12D-FC89918A1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1AE66-BA6D-4448-8D49-788E5AF2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E6793-0386-4644-92C6-220648E3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4C0F8-34E2-9044-A3E7-37EC63A6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4BB76-ADB1-3846-9A08-FA5A60E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FE44-7314-A443-A159-87CD7805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26A34-21A1-C145-8FC6-9B1E3547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65B3-BB60-BE47-980E-D5B1976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057A2-413E-BA45-BABE-7C83817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A9C2-A30B-ED4F-BEE5-76072EA4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23D86-6D3D-DF47-A9DE-3B27DECA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F6480-9AEA-8340-AB94-A8E308E8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FA4E-3C52-AA42-8FDF-7326785A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7D4C-2BC7-3642-9A4B-5966B79A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1BF1D-069B-0048-B1DF-B7063B73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099E-0167-BA42-B7E4-57B8D39B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CCE32-BAB3-904E-80FC-0039D68E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3AF1-92EC-C94B-BA20-1A505464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18CA-1DF0-C349-8D31-E5637D5F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BDC24-BE3B-5545-8DCE-BEB9FADBF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A8212-CD3E-FC47-AA4E-FCB4BE2D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F7B-FCCE-2048-9F8D-493F262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7FF2-E16A-C74F-A93E-65BA3447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68C1E-0957-CA46-908F-BCD142CD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F9E9B-7F8E-AE4C-8638-5A4054FF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A5E7-4A36-444A-B1D7-E98E9D6D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AB986-7177-9345-9488-2D558E92B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D40C-F5B6-4747-AEA7-46806588EA6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CAC8-1C27-714B-90A7-AEDF16BF6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6BF5-F45C-E444-AC38-DE207B2D5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0628-B30A-8D4F-831F-1F090A515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Private Equity Finance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Section 1 to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BE22-356D-D440-874D-26184B7DE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Yang Xi’s study notes</a:t>
            </a:r>
          </a:p>
          <a:p>
            <a:endParaRPr lang="en-US" dirty="0"/>
          </a:p>
          <a:p>
            <a:r>
              <a:rPr lang="en-US" dirty="0"/>
              <a:t>Feb 2022</a:t>
            </a:r>
          </a:p>
        </p:txBody>
      </p:sp>
    </p:spTree>
    <p:extLst>
      <p:ext uri="{BB962C8B-B14F-4D97-AF65-F5344CB8AC3E}">
        <p14:creationId xmlns:p14="http://schemas.microsoft.com/office/powerpoint/2010/main" val="30254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Executive Roles in a PE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PE firms tend to be much smaller than Investment Banks (IB).</a:t>
            </a:r>
            <a:br>
              <a:rPr lang="en-US" dirty="0"/>
            </a:br>
            <a:r>
              <a:rPr lang="en-US" dirty="0"/>
              <a:t>The organizational structure is usually flat.</a:t>
            </a:r>
          </a:p>
          <a:p>
            <a:endParaRPr lang="en-US" dirty="0"/>
          </a:p>
          <a:p>
            <a:r>
              <a:rPr lang="en-US" dirty="0"/>
              <a:t>Senior roles usually cover</a:t>
            </a:r>
          </a:p>
          <a:p>
            <a:pPr lvl="1"/>
            <a:r>
              <a:rPr lang="en-US" dirty="0"/>
              <a:t>Deal origination, Negotiation &amp; Closing</a:t>
            </a:r>
          </a:p>
          <a:p>
            <a:pPr lvl="1"/>
            <a:r>
              <a:rPr lang="en-US" dirty="0"/>
              <a:t>Portfolio Management, Investment Decision Making</a:t>
            </a:r>
          </a:p>
          <a:p>
            <a:pPr lvl="1"/>
            <a:r>
              <a:rPr lang="en-US" dirty="0"/>
              <a:t>Fundraising</a:t>
            </a:r>
          </a:p>
          <a:p>
            <a:pPr lvl="1"/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90454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Incubator</a:t>
            </a:r>
            <a:r>
              <a:rPr lang="en-US" dirty="0"/>
              <a:t>: an organization provides start-up companies with space and resources</a:t>
            </a:r>
          </a:p>
          <a:p>
            <a:pPr lvl="1"/>
            <a:r>
              <a:rPr lang="en-US" dirty="0"/>
              <a:t>limited amount of cash (like 20 to 30 K)</a:t>
            </a:r>
          </a:p>
          <a:p>
            <a:pPr lvl="1"/>
            <a:r>
              <a:rPr lang="en-US" dirty="0"/>
              <a:t>Mentorship, network introductions, help with finding strategic partners and investors</a:t>
            </a:r>
          </a:p>
          <a:p>
            <a:r>
              <a:rPr lang="en-US" b="1" dirty="0">
                <a:solidFill>
                  <a:schemeClr val="accent1"/>
                </a:solidFill>
              </a:rPr>
              <a:t>Bootstrap</a:t>
            </a:r>
            <a:r>
              <a:rPr lang="en-US" dirty="0"/>
              <a:t>: funding your startup from your own resources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Angel Investor</a:t>
            </a:r>
          </a:p>
          <a:p>
            <a:pPr lvl="1"/>
            <a:r>
              <a:rPr lang="en-US" dirty="0"/>
              <a:t>Typically </a:t>
            </a:r>
            <a:r>
              <a:rPr lang="en-US" dirty="0">
                <a:solidFill>
                  <a:schemeClr val="accent1"/>
                </a:solidFill>
              </a:rPr>
              <a:t>high net worth individuals (HNI)</a:t>
            </a:r>
            <a:r>
              <a:rPr lang="en-US" dirty="0"/>
              <a:t>; not professional VC / PE</a:t>
            </a:r>
          </a:p>
          <a:p>
            <a:pPr lvl="1"/>
            <a:r>
              <a:rPr lang="en-US" dirty="0"/>
              <a:t>Use their own money, invest maybe $250 K to $500 K</a:t>
            </a:r>
          </a:p>
          <a:p>
            <a:pPr lvl="1"/>
            <a:r>
              <a:rPr lang="en-US" dirty="0"/>
              <a:t>Seek for large portion of equity (like 33%), often want to go on the board</a:t>
            </a:r>
          </a:p>
          <a:p>
            <a:r>
              <a:rPr lang="en-US" b="1" dirty="0">
                <a:solidFill>
                  <a:schemeClr val="accent1"/>
                </a:solidFill>
              </a:rPr>
              <a:t>Venture Capital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first tranche </a:t>
            </a:r>
            <a:r>
              <a:rPr lang="en-US" dirty="0"/>
              <a:t>of professional investors</a:t>
            </a:r>
          </a:p>
          <a:p>
            <a:pPr lvl="1"/>
            <a:r>
              <a:rPr lang="en-US" dirty="0"/>
              <a:t>Typically take a minority investment in high-growth early-stage companies</a:t>
            </a:r>
          </a:p>
          <a:p>
            <a:pPr lvl="2"/>
            <a:r>
              <a:rPr lang="en-US" dirty="0"/>
              <a:t>Usually companies post revenue, but pre-profit/positive cash flow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With negative cash flow – no access to debt – need VC investment</a:t>
            </a:r>
          </a:p>
          <a:p>
            <a:pPr lvl="1"/>
            <a:r>
              <a:rPr lang="en-US" dirty="0"/>
              <a:t>High risk, high return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DAF33-8EE9-654C-A490-878DB3FF2BA5}"/>
              </a:ext>
            </a:extLst>
          </p:cNvPr>
          <p:cNvSpPr/>
          <p:nvPr/>
        </p:nvSpPr>
        <p:spPr>
          <a:xfrm>
            <a:off x="9235439" y="5752407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“bad” financials can be seen as opportunity</a:t>
            </a:r>
          </a:p>
        </p:txBody>
      </p:sp>
    </p:spTree>
    <p:extLst>
      <p:ext uri="{BB962C8B-B14F-4D97-AF65-F5344CB8AC3E}">
        <p14:creationId xmlns:p14="http://schemas.microsoft.com/office/powerpoint/2010/main" val="195636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Growth Equity</a:t>
            </a:r>
          </a:p>
          <a:p>
            <a:pPr lvl="1"/>
            <a:r>
              <a:rPr lang="en-US" dirty="0"/>
              <a:t>A PE firm makes minority/majority investment in an early-stage company</a:t>
            </a:r>
          </a:p>
          <a:p>
            <a:pPr lvl="1"/>
            <a:r>
              <a:rPr lang="en-US" dirty="0"/>
              <a:t>Aiming to transform less mature companies into market leaders</a:t>
            </a:r>
          </a:p>
          <a:p>
            <a:pPr lvl="1"/>
            <a:r>
              <a:rPr lang="en-US" dirty="0"/>
              <a:t>Usually target companies with </a:t>
            </a:r>
            <a:r>
              <a:rPr lang="en-US" dirty="0">
                <a:solidFill>
                  <a:schemeClr val="accent1"/>
                </a:solidFill>
              </a:rPr>
              <a:t>proven product to be scaled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Mezzanine Finance </a:t>
            </a:r>
            <a:r>
              <a:rPr lang="en-US" dirty="0"/>
              <a:t>– provided by specialist PE funds</a:t>
            </a:r>
          </a:p>
          <a:p>
            <a:pPr lvl="1"/>
            <a:r>
              <a:rPr lang="en-US" dirty="0"/>
              <a:t>Focus on junior/subordinated debt – ranked below senior debt, above PE funds</a:t>
            </a:r>
          </a:p>
          <a:p>
            <a:pPr lvl="1"/>
            <a:r>
              <a:rPr lang="en-US" dirty="0"/>
              <a:t>Yield 15% +, often with equity kicker warrants (convert to equity/indeed options)</a:t>
            </a:r>
          </a:p>
          <a:p>
            <a:pPr lvl="1"/>
            <a:r>
              <a:rPr lang="en-US" dirty="0"/>
              <a:t>Used to </a:t>
            </a:r>
            <a:r>
              <a:rPr lang="en-US" dirty="0">
                <a:solidFill>
                  <a:schemeClr val="accent1"/>
                </a:solidFill>
              </a:rPr>
              <a:t>fill funding gaps</a:t>
            </a:r>
            <a:r>
              <a:rPr lang="en-US" dirty="0"/>
              <a:t>, when senior debt is not being offered to the extent required by the lead PE investor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PE firms </a:t>
            </a:r>
            <a:r>
              <a:rPr lang="en-US" dirty="0"/>
              <a:t>– range of firms focusing on various investment strategies</a:t>
            </a:r>
          </a:p>
          <a:p>
            <a:pPr lvl="1"/>
            <a:r>
              <a:rPr lang="en-US" dirty="0"/>
              <a:t>Investment size can be from millions to billions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Core center of the buyout market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1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Family Office </a:t>
            </a:r>
            <a:r>
              <a:rPr lang="en-US" dirty="0"/>
              <a:t>- Investment firm established by a wealthy family</a:t>
            </a:r>
          </a:p>
          <a:p>
            <a:pPr lvl="1"/>
            <a:r>
              <a:rPr lang="en-US" dirty="0"/>
              <a:t>Manage assets and investments of the family</a:t>
            </a:r>
          </a:p>
          <a:p>
            <a:pPr lvl="1"/>
            <a:r>
              <a:rPr lang="en-US" dirty="0"/>
              <a:t>Long time horizon - not very focus on realization, but to build up asset portfolios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Strategic Investor</a:t>
            </a:r>
          </a:p>
          <a:p>
            <a:pPr lvl="1"/>
            <a:r>
              <a:rPr lang="en-US" dirty="0"/>
              <a:t>An established company invests in early-stage companies to gain access to </a:t>
            </a:r>
            <a:r>
              <a:rPr lang="en-US" dirty="0">
                <a:solidFill>
                  <a:schemeClr val="accent1"/>
                </a:solidFill>
              </a:rPr>
              <a:t>new technology / business model</a:t>
            </a:r>
          </a:p>
          <a:p>
            <a:pPr lvl="1"/>
            <a:r>
              <a:rPr lang="en-US" dirty="0"/>
              <a:t>Often come in in-place-of a VC / a joint venture structure / option or intention to acquire the company</a:t>
            </a:r>
          </a:p>
          <a:p>
            <a:pPr lvl="1"/>
            <a:r>
              <a:rPr lang="en-US" dirty="0"/>
              <a:t>Give the founders the opportunity to grow the business before they bring it in-house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Corporate Venture Capital (CVC)</a:t>
            </a:r>
          </a:p>
          <a:p>
            <a:pPr lvl="1"/>
            <a:r>
              <a:rPr lang="en-US" dirty="0"/>
              <a:t>Established companies investing, either opportunistically or as part of a formal program, targeted at early-stage business often with innovative technology</a:t>
            </a:r>
          </a:p>
          <a:p>
            <a:pPr lvl="1"/>
            <a:r>
              <a:rPr lang="en-US" dirty="0"/>
              <a:t>Also a way to prevent competitors to take the technology</a:t>
            </a:r>
          </a:p>
          <a:p>
            <a:r>
              <a:rPr lang="en-US" b="1" dirty="0">
                <a:solidFill>
                  <a:schemeClr val="accent1"/>
                </a:solidFill>
              </a:rPr>
              <a:t>Crowdfunding</a:t>
            </a:r>
            <a:r>
              <a:rPr lang="en-US" dirty="0"/>
              <a:t> (</a:t>
            </a:r>
            <a:r>
              <a:rPr lang="en-US" dirty="0" err="1"/>
              <a:t>kickstarter</a:t>
            </a:r>
            <a:r>
              <a:rPr lang="en-US" dirty="0"/>
              <a:t>, </a:t>
            </a:r>
            <a:r>
              <a:rPr lang="en-US" dirty="0" err="1"/>
              <a:t>indiegogo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 effective way since the last 5-10 years, for startup companies to raise small amounts from large number of non-professional investors, on very informal terms</a:t>
            </a:r>
          </a:p>
        </p:txBody>
      </p:sp>
    </p:spTree>
    <p:extLst>
      <p:ext uri="{BB962C8B-B14F-4D97-AF65-F5344CB8AC3E}">
        <p14:creationId xmlns:p14="http://schemas.microsoft.com/office/powerpoint/2010/main" val="240191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Management Buyout (</a:t>
            </a:r>
            <a:r>
              <a:rPr lang="en-US" b="1" dirty="0">
                <a:solidFill>
                  <a:schemeClr val="accent1"/>
                </a:solidFill>
              </a:rPr>
              <a:t>MBO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deal in which a business is bought from its owners by its management team, financed by a PE firm.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Common opportunities</a:t>
            </a:r>
          </a:p>
          <a:p>
            <a:pPr lvl="2"/>
            <a:r>
              <a:rPr lang="en-US" dirty="0"/>
              <a:t>Corporate restructuring – to buy the non-core business spun out</a:t>
            </a:r>
          </a:p>
          <a:p>
            <a:pPr lvl="2"/>
            <a:r>
              <a:rPr lang="en-US" dirty="0"/>
              <a:t>Sellout by the controlling shareholders / founders</a:t>
            </a:r>
          </a:p>
          <a:p>
            <a:pPr lvl="2"/>
            <a:r>
              <a:rPr lang="en-US" dirty="0"/>
              <a:t>Sale of the viable part of business, from a collapsed business, by a Receiver / Administrator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Parties in the deal – each has own agenda / priorities / interests / expectations</a:t>
            </a:r>
          </a:p>
          <a:p>
            <a:pPr lvl="2"/>
            <a:r>
              <a:rPr lang="en-US" dirty="0"/>
              <a:t>The seller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Special Purpose Vehicle (SPV) company </a:t>
            </a:r>
            <a:r>
              <a:rPr lang="en-US" dirty="0"/>
              <a:t>formed to make this acquisition</a:t>
            </a:r>
          </a:p>
          <a:p>
            <a:pPr lvl="2"/>
            <a:r>
              <a:rPr lang="en-US" dirty="0"/>
              <a:t>PE and 3</a:t>
            </a:r>
            <a:r>
              <a:rPr lang="en-US" baseline="30000" dirty="0"/>
              <a:t>rd</a:t>
            </a:r>
            <a:r>
              <a:rPr lang="en-US" dirty="0"/>
              <a:t> party funders (usually banks)</a:t>
            </a:r>
          </a:p>
          <a:p>
            <a:pPr lvl="2"/>
            <a:r>
              <a:rPr lang="en-US" dirty="0"/>
              <a:t>Buyout Team – formed by different people within the party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Due Diligence Advisers </a:t>
            </a:r>
            <a:r>
              <a:rPr lang="en-US" dirty="0"/>
              <a:t>(lawyers &amp; accountants) – advise the buyers to check the quality and the correctness of the business they are buying</a:t>
            </a:r>
          </a:p>
          <a:p>
            <a:pPr lvl="2"/>
            <a:r>
              <a:rPr lang="en-US" dirty="0"/>
              <a:t>Financial Advisers</a:t>
            </a:r>
          </a:p>
          <a:p>
            <a:pPr lvl="2"/>
            <a:r>
              <a:rPr lang="en-US" dirty="0"/>
              <a:t>Tax Advisers</a:t>
            </a:r>
          </a:p>
          <a:p>
            <a:pPr lvl="2"/>
            <a:r>
              <a:rPr lang="en-US" dirty="0"/>
              <a:t>Legal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64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Management Buyout (</a:t>
            </a:r>
            <a:r>
              <a:rPr lang="en-US" b="1" dirty="0">
                <a:solidFill>
                  <a:schemeClr val="accent1"/>
                </a:solidFill>
              </a:rPr>
              <a:t>MBO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Funding</a:t>
            </a:r>
          </a:p>
          <a:p>
            <a:pPr lvl="1"/>
            <a:r>
              <a:rPr lang="en-US" dirty="0"/>
              <a:t>Debt / Equity / Working Capital Facilities (loans and overdrafts)</a:t>
            </a:r>
          </a:p>
          <a:p>
            <a:pPr lvl="1"/>
            <a:r>
              <a:rPr lang="en-US" dirty="0"/>
              <a:t>Banks normally provide </a:t>
            </a:r>
            <a:r>
              <a:rPr lang="en-US" dirty="0">
                <a:solidFill>
                  <a:schemeClr val="accent1"/>
                </a:solidFill>
              </a:rPr>
              <a:t>debt funding</a:t>
            </a:r>
          </a:p>
          <a:p>
            <a:pPr lvl="2"/>
            <a:r>
              <a:rPr lang="en-US" dirty="0"/>
              <a:t>Amount varies from each deal – can be below 10% or above 70%</a:t>
            </a:r>
          </a:p>
          <a:p>
            <a:pPr lvl="2"/>
            <a:r>
              <a:rPr lang="en-US" dirty="0"/>
              <a:t>Banks usually seek to get security over assets – low risk</a:t>
            </a:r>
          </a:p>
          <a:p>
            <a:pPr lvl="2"/>
            <a:r>
              <a:rPr lang="en-US" dirty="0"/>
              <a:t>Earn interest payments and principle repayments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Private Equity (PE)</a:t>
            </a:r>
          </a:p>
          <a:p>
            <a:pPr lvl="2"/>
            <a:r>
              <a:rPr lang="en-US" dirty="0"/>
              <a:t>Maybe 40-50%</a:t>
            </a:r>
          </a:p>
          <a:p>
            <a:pPr lvl="2"/>
            <a:r>
              <a:rPr lang="en-US" dirty="0"/>
              <a:t>Alongside management, control relationship through Shareholder Agreement, which gives them rights and </a:t>
            </a:r>
            <a:r>
              <a:rPr lang="en-US" dirty="0" err="1"/>
              <a:t>vetos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Management Equity</a:t>
            </a:r>
          </a:p>
          <a:p>
            <a:pPr lvl="2"/>
            <a:r>
              <a:rPr lang="en-US" dirty="0"/>
              <a:t>Usually the smallest amount, like 5-10%, but structured with highest potential capital gain</a:t>
            </a:r>
          </a:p>
          <a:p>
            <a:pPr lvl="2"/>
            <a:r>
              <a:rPr lang="en-US" dirty="0"/>
              <a:t>For the management to have a skin in the game</a:t>
            </a:r>
          </a:p>
          <a:p>
            <a:r>
              <a:rPr lang="en-US" dirty="0"/>
              <a:t>MBO provides the management with the opportunity to make a substantial capital gain for a relatively modest investment - </a:t>
            </a:r>
            <a:r>
              <a:rPr lang="en-US" dirty="0">
                <a:solidFill>
                  <a:schemeClr val="accent1"/>
                </a:solidFill>
              </a:rPr>
              <a:t>driven by the management</a:t>
            </a:r>
          </a:p>
        </p:txBody>
      </p:sp>
    </p:spTree>
    <p:extLst>
      <p:ext uri="{BB962C8B-B14F-4D97-AF65-F5344CB8AC3E}">
        <p14:creationId xmlns:p14="http://schemas.microsoft.com/office/powerpoint/2010/main" val="106928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Leveraged Buyout (</a:t>
            </a:r>
            <a:r>
              <a:rPr lang="en-US" b="1" dirty="0">
                <a:solidFill>
                  <a:schemeClr val="accent1"/>
                </a:solidFill>
              </a:rPr>
              <a:t>LBO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The core components of LBO are the same as MBO</a:t>
            </a:r>
          </a:p>
          <a:p>
            <a:endParaRPr lang="en-US" dirty="0"/>
          </a:p>
          <a:p>
            <a:r>
              <a:rPr lang="en-US" dirty="0"/>
              <a:t>The core difference:</a:t>
            </a:r>
          </a:p>
          <a:p>
            <a:pPr lvl="1"/>
            <a:r>
              <a:rPr lang="en-US" dirty="0"/>
              <a:t>While an MBO is driven by the management team,</a:t>
            </a:r>
            <a:br>
              <a:rPr lang="en-US" dirty="0"/>
            </a:br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LBO is driven by the PE firms </a:t>
            </a:r>
            <a:r>
              <a:rPr lang="en-US" dirty="0"/>
              <a:t>and their financial goals.</a:t>
            </a:r>
          </a:p>
          <a:p>
            <a:pPr lvl="1"/>
            <a:endParaRPr lang="en-US" dirty="0"/>
          </a:p>
          <a:p>
            <a:r>
              <a:rPr lang="en-US" dirty="0"/>
              <a:t>The basic idea</a:t>
            </a:r>
          </a:p>
          <a:p>
            <a:pPr lvl="1"/>
            <a:r>
              <a:rPr lang="en-US" dirty="0"/>
              <a:t>Use debt to leverage (multiply) the power of your cash (your own equity)</a:t>
            </a:r>
          </a:p>
          <a:p>
            <a:pPr lvl="1"/>
            <a:r>
              <a:rPr lang="en-US" dirty="0"/>
              <a:t>When you sell, you have used the cash from the business to pay down the debt</a:t>
            </a:r>
          </a:p>
          <a:p>
            <a:pPr lvl="1"/>
            <a:r>
              <a:rPr lang="en-US" dirty="0"/>
              <a:t>This can greatly enhance the value of your original equity investment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0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More opinions to the MBO myths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The management does not need to contribute millions $ in MBO – the banks and PE firms will provide the bulk of the finance.</a:t>
            </a:r>
          </a:p>
          <a:p>
            <a:pPr lvl="1"/>
            <a:r>
              <a:rPr lang="en-US" dirty="0"/>
              <a:t>This is usually structured and organized by the </a:t>
            </a:r>
            <a:r>
              <a:rPr lang="en-US" dirty="0">
                <a:solidFill>
                  <a:schemeClr val="accent1"/>
                </a:solidFill>
              </a:rPr>
              <a:t>corporate advisors</a:t>
            </a:r>
            <a:r>
              <a:rPr lang="en-US" dirty="0"/>
              <a:t>, normally an IB</a:t>
            </a:r>
          </a:p>
          <a:p>
            <a:r>
              <a:rPr lang="en-US" dirty="0"/>
              <a:t>MBO can have an advantage over Trade Buyers, especially when the seller is the founder of the business, who trends to prefer the existing management</a:t>
            </a:r>
          </a:p>
          <a:p>
            <a:r>
              <a:rPr lang="en-US" dirty="0"/>
              <a:t>Investor prefer </a:t>
            </a:r>
            <a:r>
              <a:rPr lang="en-US" dirty="0">
                <a:solidFill>
                  <a:schemeClr val="accent1"/>
                </a:solidFill>
              </a:rPr>
              <a:t>balanced team </a:t>
            </a:r>
            <a:r>
              <a:rPr lang="en-US" dirty="0"/>
              <a:t>– experience, track record, leadership – not necessarily extraordinary</a:t>
            </a:r>
          </a:p>
          <a:p>
            <a:r>
              <a:rPr lang="en-US" dirty="0"/>
              <a:t>MBOs have been seen </a:t>
            </a:r>
            <a:r>
              <a:rPr lang="en-US" dirty="0">
                <a:solidFill>
                  <a:schemeClr val="accent1"/>
                </a:solidFill>
              </a:rPr>
              <a:t>succeed in almost all sectors</a:t>
            </a:r>
            <a:r>
              <a:rPr lang="en-US" dirty="0"/>
              <a:t>.</a:t>
            </a:r>
          </a:p>
          <a:p>
            <a:r>
              <a:rPr lang="en-US" dirty="0"/>
              <a:t>Average MBO size in UK is about 25m pounds - </a:t>
            </a:r>
            <a:r>
              <a:rPr lang="en-US" dirty="0">
                <a:solidFill>
                  <a:schemeClr val="accent1"/>
                </a:solidFill>
              </a:rPr>
              <a:t>medium sized</a:t>
            </a:r>
            <a:r>
              <a:rPr lang="en-US" dirty="0"/>
              <a:t> companies, divisions / subsidiaries of large companies</a:t>
            </a:r>
          </a:p>
          <a:p>
            <a:r>
              <a:rPr lang="en-US" dirty="0"/>
              <a:t>MBOs are </a:t>
            </a:r>
            <a:r>
              <a:rPr lang="en-US" dirty="0">
                <a:solidFill>
                  <a:schemeClr val="accent1"/>
                </a:solidFill>
              </a:rPr>
              <a:t>not necessarily more risky </a:t>
            </a:r>
            <a:r>
              <a:rPr lang="en-US" dirty="0"/>
              <a:t>than other deals.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64D17-A275-D549-8D02-B7A3268C0FD3}"/>
              </a:ext>
            </a:extLst>
          </p:cNvPr>
          <p:cNvSpPr/>
          <p:nvPr/>
        </p:nvSpPr>
        <p:spPr>
          <a:xfrm>
            <a:off x="8472332" y="3622131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to define balanced team?</a:t>
            </a:r>
          </a:p>
        </p:txBody>
      </p:sp>
    </p:spTree>
    <p:extLst>
      <p:ext uri="{BB962C8B-B14F-4D97-AF65-F5344CB8AC3E}">
        <p14:creationId xmlns:p14="http://schemas.microsoft.com/office/powerpoint/2010/main" val="176258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Buyout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Leveraged Buyouts (LBO) </a:t>
            </a:r>
            <a:r>
              <a:rPr lang="en-US" dirty="0"/>
              <a:t>– this terms applies to a variety of deal types</a:t>
            </a:r>
          </a:p>
          <a:p>
            <a:pPr lvl="1"/>
            <a:r>
              <a:rPr lang="en-US" dirty="0"/>
              <a:t>Most generic – LBO is a deal predominantly funded by debt (leverage)</a:t>
            </a:r>
          </a:p>
          <a:p>
            <a:pPr lvl="1"/>
            <a:r>
              <a:rPr lang="en-US" dirty="0"/>
              <a:t>Typically more mature and established business</a:t>
            </a:r>
          </a:p>
          <a:p>
            <a:pPr lvl="1"/>
            <a:r>
              <a:rPr lang="en-US" dirty="0"/>
              <a:t>Involve the controlling acquisition and majority acquisition by a PE / buyout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Corporate Carve Out</a:t>
            </a:r>
          </a:p>
          <a:p>
            <a:pPr lvl="1"/>
            <a:r>
              <a:rPr lang="en-US" dirty="0"/>
              <a:t>A company, often public, sells a non-core division/assets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Management Buyout (MBO)</a:t>
            </a:r>
          </a:p>
          <a:p>
            <a:pPr lvl="1"/>
            <a:r>
              <a:rPr lang="en-US" dirty="0"/>
              <a:t>Transaction led by the existing management to buy the parent company with the help of a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Management Buy-In (MBI)</a:t>
            </a:r>
          </a:p>
          <a:p>
            <a:pPr lvl="1"/>
            <a:r>
              <a:rPr lang="en-US" dirty="0"/>
              <a:t>Transaction led by an external management to come-in and buyout the business</a:t>
            </a:r>
          </a:p>
          <a:p>
            <a:pPr lvl="1"/>
            <a:r>
              <a:rPr lang="en-US" dirty="0"/>
              <a:t>High risk – new management will not have intimate knowledge of the business before the deal closes.</a:t>
            </a:r>
          </a:p>
        </p:txBody>
      </p:sp>
    </p:spTree>
    <p:extLst>
      <p:ext uri="{BB962C8B-B14F-4D97-AF65-F5344CB8AC3E}">
        <p14:creationId xmlns:p14="http://schemas.microsoft.com/office/powerpoint/2010/main" val="388479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Buyout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BIMBO</a:t>
            </a:r>
            <a:r>
              <a:rPr lang="en-US" dirty="0"/>
              <a:t> – combination of MBO and MBI</a:t>
            </a:r>
          </a:p>
          <a:p>
            <a:pPr lvl="1"/>
            <a:r>
              <a:rPr lang="en-US" dirty="0"/>
              <a:t>External senior executive teams up with the existing management to buyout the company with funding from a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Middle Market Buyouts</a:t>
            </a:r>
          </a:p>
          <a:p>
            <a:pPr lvl="1"/>
            <a:r>
              <a:rPr lang="en-US" dirty="0"/>
              <a:t>Buyout market of the “middle market companies” – about $25m to $1bn revenue</a:t>
            </a:r>
          </a:p>
          <a:p>
            <a:pPr lvl="1"/>
            <a:r>
              <a:rPr lang="en-US" dirty="0"/>
              <a:t>Generic to deals around this size, not refer to any strategy</a:t>
            </a:r>
          </a:p>
          <a:p>
            <a:r>
              <a:rPr lang="en-US" b="1" dirty="0">
                <a:solidFill>
                  <a:schemeClr val="accent1"/>
                </a:solidFill>
              </a:rPr>
              <a:t>JAMBOG</a:t>
            </a:r>
            <a:r>
              <a:rPr lang="en-US" dirty="0"/>
              <a:t> - Just Another Middle Market Buyout Group</a:t>
            </a:r>
          </a:p>
          <a:p>
            <a:pPr lvl="1"/>
            <a:r>
              <a:rPr lang="en-US" dirty="0"/>
              <a:t>Not very polite term, often used by Limited Partners (LP), referring to a middle market buyout firm failed to differentiate itself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17039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What does “Private Equity (PE)” mean to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asset class</a:t>
            </a:r>
            <a:r>
              <a:rPr lang="en-US" dirty="0"/>
              <a:t> for investment</a:t>
            </a:r>
          </a:p>
          <a:p>
            <a:pPr lvl="1"/>
            <a:r>
              <a:rPr lang="en-US" dirty="0"/>
              <a:t>Arguably include Venture Capital, Growth Equity, Buyouts, Distressed Debt,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Many specialist investment strategies further fragment the asset class.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Transactions</a:t>
            </a:r>
            <a:r>
              <a:rPr lang="en-US" dirty="0"/>
              <a:t>, such as Buyout, leveraged buyout (LBO),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Venture Capital (VC) investment is usually not considered Private Equity.</a:t>
            </a:r>
            <a:br>
              <a:rPr lang="en-US" dirty="0"/>
            </a:br>
            <a:r>
              <a:rPr lang="en-US" dirty="0"/>
              <a:t>VC investments are structured very differently, as a unique investment type.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PE firms </a:t>
            </a:r>
            <a:r>
              <a:rPr lang="en-US" dirty="0"/>
              <a:t>that organize and invest in buyout transactions</a:t>
            </a:r>
          </a:p>
          <a:p>
            <a:endParaRPr lang="en-US" dirty="0"/>
          </a:p>
          <a:p>
            <a:r>
              <a:rPr lang="en-US" dirty="0"/>
              <a:t>The entire </a:t>
            </a:r>
            <a:r>
              <a:rPr lang="en-US" dirty="0">
                <a:solidFill>
                  <a:schemeClr val="accent1"/>
                </a:solidFill>
              </a:rPr>
              <a:t>industry</a:t>
            </a:r>
            <a:r>
              <a:rPr lang="en-US" dirty="0"/>
              <a:t> of buyout firms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0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Buyout Terms – Secondary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Secondary Buyout</a:t>
            </a:r>
          </a:p>
          <a:p>
            <a:pPr lvl="1"/>
            <a:r>
              <a:rPr lang="en-US" dirty="0"/>
              <a:t>Company already funded by a PE firm, is sold to another PE firm</a:t>
            </a:r>
          </a:p>
          <a:p>
            <a:pPr lvl="2"/>
            <a:r>
              <a:rPr lang="en-US" dirty="0"/>
              <a:t>Not sold to a strategic / trade purchaser</a:t>
            </a:r>
          </a:p>
          <a:p>
            <a:pPr lvl="2"/>
            <a:r>
              <a:rPr lang="en-US" dirty="0"/>
              <a:t>Advantage – provide direct liquidity for the seller, without need of IPO / trade sale</a:t>
            </a:r>
          </a:p>
          <a:p>
            <a:pPr lvl="1"/>
            <a:r>
              <a:rPr lang="en-US" dirty="0"/>
              <a:t>There are specialist firms focusing on secondary transactions</a:t>
            </a:r>
          </a:p>
          <a:p>
            <a:r>
              <a:rPr lang="en-US" b="1" dirty="0">
                <a:solidFill>
                  <a:schemeClr val="accent1"/>
                </a:solidFill>
              </a:rPr>
              <a:t>Direct Secondary Transaction</a:t>
            </a:r>
          </a:p>
          <a:p>
            <a:pPr lvl="1"/>
            <a:r>
              <a:rPr lang="en-US" dirty="0"/>
              <a:t>The stockholder, in a private company funded by a PE firm, sells its stake to another individual / LP /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LP Secondary / Fund Secondary</a:t>
            </a:r>
          </a:p>
          <a:p>
            <a:pPr lvl="1"/>
            <a:r>
              <a:rPr lang="en-US" dirty="0"/>
              <a:t>An LP sells its LP interest in the Fund / company, to a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  <a:p>
            <a:r>
              <a:rPr lang="en-US" b="1" dirty="0">
                <a:solidFill>
                  <a:schemeClr val="accent1"/>
                </a:solidFill>
              </a:rPr>
              <a:t>Synthetic Secondary</a:t>
            </a:r>
          </a:p>
          <a:p>
            <a:pPr lvl="1"/>
            <a:r>
              <a:rPr lang="en-US" dirty="0"/>
              <a:t>An LP sells its economic interest (and liabilities) without transferring legal ownership</a:t>
            </a:r>
          </a:p>
          <a:p>
            <a:r>
              <a:rPr lang="en-US" dirty="0"/>
              <a:t>Secondary transactions can also take place when a 3</a:t>
            </a:r>
            <a:r>
              <a:rPr lang="en-US" baseline="30000" dirty="0"/>
              <a:t>rd</a:t>
            </a:r>
            <a:r>
              <a:rPr lang="en-US" dirty="0"/>
              <a:t> party LP wants to buy into a PE fund. They can also occur purely for capital / cash flow / portfolio balancing reasons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E618C7-2956-6747-AB4B-94CFFC72975D}"/>
              </a:ext>
            </a:extLst>
          </p:cNvPr>
          <p:cNvSpPr/>
          <p:nvPr/>
        </p:nvSpPr>
        <p:spPr>
          <a:xfrm>
            <a:off x="9935372" y="950976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Secondary Buyout – a previous buyout can bring attention</a:t>
            </a:r>
          </a:p>
        </p:txBody>
      </p:sp>
    </p:spTree>
    <p:extLst>
      <p:ext uri="{BB962C8B-B14F-4D97-AF65-F5344CB8AC3E}">
        <p14:creationId xmlns:p14="http://schemas.microsoft.com/office/powerpoint/2010/main" val="143839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Development Capital / Growth Capital / Expansion Capital / Growth Equity</a:t>
            </a:r>
          </a:p>
          <a:p>
            <a:pPr lvl="1"/>
            <a:r>
              <a:rPr lang="en-US" dirty="0"/>
              <a:t>Minority investments by PE firms to help companies scale</a:t>
            </a:r>
          </a:p>
          <a:p>
            <a:pPr lvl="1"/>
            <a:r>
              <a:rPr lang="en-US" dirty="0"/>
              <a:t>Other first institutional round of investment – Series A</a:t>
            </a:r>
          </a:p>
          <a:p>
            <a:r>
              <a:rPr lang="en-US" b="1" dirty="0">
                <a:solidFill>
                  <a:schemeClr val="accent1"/>
                </a:solidFill>
              </a:rPr>
              <a:t>Take Private / Public to Private</a:t>
            </a:r>
          </a:p>
          <a:p>
            <a:pPr lvl="1"/>
            <a:r>
              <a:rPr lang="en-US" dirty="0"/>
              <a:t>Acquisition of a public company by a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Bridge Finance / Bridge Loan</a:t>
            </a:r>
          </a:p>
          <a:p>
            <a:pPr lvl="1"/>
            <a:r>
              <a:rPr lang="en-US" dirty="0"/>
              <a:t>Usually used to fulfill short-term financing need</a:t>
            </a:r>
          </a:p>
          <a:p>
            <a:pPr lvl="1"/>
            <a:r>
              <a:rPr lang="en-US" dirty="0"/>
              <a:t>Money made available to a company by investor, until the next financing round</a:t>
            </a:r>
          </a:p>
          <a:p>
            <a:pPr lvl="1"/>
            <a:r>
              <a:rPr lang="en-US" dirty="0"/>
              <a:t>Normally structured as convertible debt, and convert into the investment round</a:t>
            </a:r>
          </a:p>
          <a:p>
            <a:r>
              <a:rPr lang="en-US" b="1" dirty="0">
                <a:solidFill>
                  <a:schemeClr val="accent1"/>
                </a:solidFill>
              </a:rPr>
              <a:t>Club Deal </a:t>
            </a:r>
            <a:r>
              <a:rPr lang="en-US" dirty="0"/>
              <a:t>– two PE firms team up to invest in a company</a:t>
            </a:r>
          </a:p>
          <a:p>
            <a:pPr lvl="1"/>
            <a:r>
              <a:rPr lang="en-US" dirty="0"/>
              <a:t> Can be for financial reason, or complimentary expertise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Co-investment / Direct Investment</a:t>
            </a:r>
          </a:p>
          <a:p>
            <a:pPr lvl="1"/>
            <a:r>
              <a:rPr lang="en-US" dirty="0"/>
              <a:t>An LP invests directly into the company along side the PE firm, not through the fund</a:t>
            </a:r>
          </a:p>
        </p:txBody>
      </p:sp>
    </p:spTree>
    <p:extLst>
      <p:ext uri="{BB962C8B-B14F-4D97-AF65-F5344CB8AC3E}">
        <p14:creationId xmlns:p14="http://schemas.microsoft.com/office/powerpoint/2010/main" val="166262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</a:t>
            </a:r>
            <a:r>
              <a:rPr lang="en-US" dirty="0"/>
              <a:t> – Private Investment in Public Equity</a:t>
            </a:r>
          </a:p>
          <a:p>
            <a:pPr lvl="1"/>
            <a:r>
              <a:rPr lang="en-US" dirty="0"/>
              <a:t>A predominantly been limited to the US market</a:t>
            </a:r>
          </a:p>
          <a:p>
            <a:pPr lvl="1"/>
            <a:r>
              <a:rPr lang="en-US" dirty="0"/>
              <a:t>Often an un-quoted instrument, created by the public company, for the PE firm, structured to delivery PE level investment return</a:t>
            </a:r>
          </a:p>
          <a:p>
            <a:pPr lvl="1"/>
            <a:r>
              <a:rPr lang="en-US" dirty="0"/>
              <a:t>Enable the public company to access PE funds in a uniquely structured transaction</a:t>
            </a:r>
          </a:p>
          <a:p>
            <a:pPr lvl="1"/>
            <a:r>
              <a:rPr lang="en-US" dirty="0"/>
              <a:t>Often used for a particular strategy / reason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Roll Up / Buy and Build</a:t>
            </a:r>
          </a:p>
          <a:p>
            <a:pPr lvl="1"/>
            <a:r>
              <a:rPr lang="en-US" dirty="0"/>
              <a:t>A PE investment strategy – the PE firm initially buys a “</a:t>
            </a:r>
            <a:r>
              <a:rPr lang="en-US" b="1" dirty="0">
                <a:solidFill>
                  <a:schemeClr val="accent1"/>
                </a:solidFill>
              </a:rPr>
              <a:t>platform company</a:t>
            </a:r>
            <a:r>
              <a:rPr lang="en-US" dirty="0"/>
              <a:t>”, and then makes </a:t>
            </a:r>
            <a:r>
              <a:rPr lang="en-US" dirty="0">
                <a:solidFill>
                  <a:schemeClr val="accent1"/>
                </a:solidFill>
              </a:rPr>
              <a:t>a series of acquisitions </a:t>
            </a:r>
            <a:r>
              <a:rPr lang="en-US" dirty="0"/>
              <a:t>of its competitors</a:t>
            </a:r>
          </a:p>
          <a:p>
            <a:pPr lvl="1"/>
            <a:r>
              <a:rPr lang="en-US" dirty="0"/>
              <a:t>Target to achieve market leadership / higher returns from economies of scale</a:t>
            </a:r>
          </a:p>
          <a:p>
            <a:r>
              <a:rPr lang="en-US" b="1" dirty="0">
                <a:solidFill>
                  <a:schemeClr val="accent1"/>
                </a:solidFill>
              </a:rPr>
              <a:t>Bolt On / Add On</a:t>
            </a:r>
          </a:p>
          <a:p>
            <a:pPr lvl="1"/>
            <a:r>
              <a:rPr lang="en-US" dirty="0"/>
              <a:t>Similar to Buy and Build, but more opportunistic – may be a one-off M&amp;A transaction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Alternative Assets / Alternative Investments</a:t>
            </a:r>
          </a:p>
          <a:p>
            <a:pPr lvl="1"/>
            <a:r>
              <a:rPr lang="en-US" dirty="0"/>
              <a:t>A broad term for assets not cash / bonds / publicly quoted equity</a:t>
            </a:r>
          </a:p>
          <a:p>
            <a:pPr lvl="1"/>
            <a:r>
              <a:rPr lang="en-US" dirty="0"/>
              <a:t>Such as hedge funds, commodities, derivatives, etc.</a:t>
            </a:r>
          </a:p>
          <a:p>
            <a:pPr lvl="1"/>
            <a:r>
              <a:rPr lang="en-US" dirty="0"/>
              <a:t>Also include PE, VC, buyouts, mezzanine, etc.</a:t>
            </a:r>
          </a:p>
        </p:txBody>
      </p:sp>
    </p:spTree>
    <p:extLst>
      <p:ext uri="{BB962C8B-B14F-4D97-AF65-F5344CB8AC3E}">
        <p14:creationId xmlns:p14="http://schemas.microsoft.com/office/powerpoint/2010/main" val="362487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Money In</a:t>
            </a:r>
          </a:p>
          <a:p>
            <a:pPr lvl="1"/>
            <a:r>
              <a:rPr lang="en-US" dirty="0"/>
              <a:t>A development capital transaction, where money is put into the company by a PE firm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Money Out</a:t>
            </a:r>
          </a:p>
          <a:p>
            <a:pPr lvl="1"/>
            <a:r>
              <a:rPr lang="en-US" dirty="0"/>
              <a:t>PE firm acquires directly stock from a business owner, who takes the money out of the company (and puts into his own bank account)</a:t>
            </a:r>
          </a:p>
          <a:p>
            <a:r>
              <a:rPr lang="en-US" b="1" dirty="0">
                <a:solidFill>
                  <a:schemeClr val="accent1"/>
                </a:solidFill>
              </a:rPr>
              <a:t>Follow On Investment</a:t>
            </a:r>
          </a:p>
          <a:p>
            <a:pPr lvl="1"/>
            <a:r>
              <a:rPr lang="en-US" dirty="0"/>
              <a:t>An investor who has made an initial investment, invests in the next financing round</a:t>
            </a:r>
          </a:p>
          <a:p>
            <a:pPr lvl="1"/>
            <a:r>
              <a:rPr lang="en-US" dirty="0"/>
              <a:t>Often used to avoid being diluted in the deal</a:t>
            </a:r>
          </a:p>
          <a:p>
            <a:pPr lvl="1"/>
            <a:r>
              <a:rPr lang="en-US" dirty="0"/>
              <a:t>Often a right (option) specified in the terms of the original financing</a:t>
            </a:r>
          </a:p>
          <a:p>
            <a:r>
              <a:rPr lang="en-US" b="1" dirty="0">
                <a:solidFill>
                  <a:schemeClr val="accent1"/>
                </a:solidFill>
              </a:rPr>
              <a:t>Turnaround</a:t>
            </a:r>
          </a:p>
          <a:p>
            <a:pPr lvl="1"/>
            <a:r>
              <a:rPr lang="en-US" dirty="0"/>
              <a:t>A specialized investment in a financial distressed company, target to restore profitability</a:t>
            </a:r>
          </a:p>
          <a:p>
            <a:pPr lvl="1"/>
            <a:r>
              <a:rPr lang="en-US" dirty="0"/>
              <a:t>Initial cost is low, and the objective is clear – but can incur considerable cost because of financial and legal complexity</a:t>
            </a:r>
          </a:p>
        </p:txBody>
      </p:sp>
    </p:spTree>
    <p:extLst>
      <p:ext uri="{BB962C8B-B14F-4D97-AF65-F5344CB8AC3E}">
        <p14:creationId xmlns:p14="http://schemas.microsoft.com/office/powerpoint/2010/main" val="445398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Committed Capital</a:t>
            </a:r>
          </a:p>
          <a:p>
            <a:pPr lvl="1"/>
            <a:r>
              <a:rPr lang="en-US" dirty="0"/>
              <a:t>Total fund size – all commitments made by the LP</a:t>
            </a:r>
          </a:p>
          <a:p>
            <a:pPr lvl="1"/>
            <a:r>
              <a:rPr lang="en-US" dirty="0"/>
              <a:t>PE funds operate on a committed capital basis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Management fees are calculated on committed capital</a:t>
            </a:r>
          </a:p>
          <a:p>
            <a:r>
              <a:rPr lang="en-US" dirty="0"/>
              <a:t>Called Capital</a:t>
            </a:r>
          </a:p>
          <a:p>
            <a:pPr lvl="1"/>
            <a:r>
              <a:rPr lang="en-US" dirty="0"/>
              <a:t>Total amount actually paid-in by the LPs at a point in time</a:t>
            </a:r>
          </a:p>
          <a:p>
            <a:pPr lvl="1"/>
            <a:r>
              <a:rPr lang="en-US" dirty="0"/>
              <a:t>There is initial capital call, then over periods of time, further capital calls</a:t>
            </a:r>
          </a:p>
          <a:p>
            <a:r>
              <a:rPr lang="en-US" dirty="0"/>
              <a:t>Uncalled Capital = Committed Capital – Called Capital</a:t>
            </a:r>
          </a:p>
        </p:txBody>
      </p:sp>
    </p:spTree>
    <p:extLst>
      <p:ext uri="{BB962C8B-B14F-4D97-AF65-F5344CB8AC3E}">
        <p14:creationId xmlns:p14="http://schemas.microsoft.com/office/powerpoint/2010/main" val="117698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Investment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Funds of Funds</a:t>
            </a:r>
          </a:p>
          <a:p>
            <a:pPr lvl="1"/>
            <a:r>
              <a:rPr lang="en-US" dirty="0"/>
              <a:t>PE funds which invest into other PE funds</a:t>
            </a:r>
          </a:p>
          <a:p>
            <a:pPr lvl="1"/>
            <a:r>
              <a:rPr lang="en-US" dirty="0"/>
              <a:t>Usually “</a:t>
            </a:r>
            <a:r>
              <a:rPr lang="en-US" b="1" dirty="0">
                <a:solidFill>
                  <a:schemeClr val="accent1"/>
                </a:solidFill>
              </a:rPr>
              <a:t>Blind Pools</a:t>
            </a:r>
            <a:r>
              <a:rPr lang="en-US" dirty="0"/>
              <a:t>” – when an LP invests in the Fund of Funds, it will not know which PE funds this Fund of Funds will take position in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Benefits to LP</a:t>
            </a:r>
          </a:p>
          <a:p>
            <a:pPr lvl="2"/>
            <a:r>
              <a:rPr lang="en-US" dirty="0"/>
              <a:t>Diversification</a:t>
            </a:r>
          </a:p>
          <a:p>
            <a:pPr lvl="2"/>
            <a:r>
              <a:rPr lang="en-US" dirty="0"/>
              <a:t>The investment team provides expert analysis of the targeted funds</a:t>
            </a:r>
          </a:p>
          <a:p>
            <a:pPr lvl="2"/>
            <a:r>
              <a:rPr lang="en-US" dirty="0"/>
              <a:t>Often have strategic / geographic specialization</a:t>
            </a:r>
          </a:p>
          <a:p>
            <a:pPr lvl="2"/>
            <a:r>
              <a:rPr lang="en-US" dirty="0"/>
              <a:t>Remove administrative burden – capital calls, capital distributions of all forms</a:t>
            </a:r>
          </a:p>
          <a:p>
            <a:pPr lvl="2"/>
            <a:r>
              <a:rPr lang="en-US" dirty="0"/>
              <a:t>Allow a small LP to gain access to wide range of PE funds</a:t>
            </a:r>
          </a:p>
          <a:p>
            <a:pPr lvl="2"/>
            <a:r>
              <a:rPr lang="en-US" dirty="0"/>
              <a:t>Good for new LP to get onboard PE asset class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Problems</a:t>
            </a:r>
          </a:p>
          <a:p>
            <a:pPr lvl="2"/>
            <a:r>
              <a:rPr lang="en-US" dirty="0"/>
              <a:t>Pay two sets of management fees</a:t>
            </a:r>
          </a:p>
          <a:p>
            <a:pPr lvl="2"/>
            <a:r>
              <a:rPr lang="en-US" dirty="0"/>
              <a:t>Diversification can lower the risk, but also lower the return</a:t>
            </a:r>
          </a:p>
          <a:p>
            <a:pPr lvl="2"/>
            <a:r>
              <a:rPr lang="en-US" dirty="0"/>
              <a:t>LP will have less access/relationship to the fund managers in the PE funds</a:t>
            </a:r>
          </a:p>
          <a:p>
            <a:pPr lvl="2"/>
            <a:r>
              <a:rPr lang="en-US" dirty="0"/>
              <a:t>May have longer and deeper</a:t>
            </a:r>
            <a:r>
              <a:rPr lang="en-US" b="1" dirty="0">
                <a:solidFill>
                  <a:schemeClr val="accent1"/>
                </a:solidFill>
              </a:rPr>
              <a:t> J-Curve </a:t>
            </a:r>
            <a:r>
              <a:rPr lang="en-US" dirty="0"/>
              <a:t>– negative returns at early stages before turning positive</a:t>
            </a:r>
          </a:p>
          <a:p>
            <a:pPr lvl="2"/>
            <a:r>
              <a:rPr lang="en-US" dirty="0"/>
              <a:t>LP will have less information of the companies getting invested</a:t>
            </a:r>
          </a:p>
          <a:p>
            <a:pPr lvl="2"/>
            <a:r>
              <a:rPr lang="en-US" dirty="0"/>
              <a:t>Less liquid (greater discount risk) compared to LP in PE funds, which has a secondary market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B3779-388F-8A4E-9DBF-DCFA19D3703A}"/>
              </a:ext>
            </a:extLst>
          </p:cNvPr>
          <p:cNvSpPr/>
          <p:nvPr/>
        </p:nvSpPr>
        <p:spPr>
          <a:xfrm>
            <a:off x="7990193" y="477705"/>
            <a:ext cx="1835451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Users of PE firms data</a:t>
            </a:r>
          </a:p>
        </p:txBody>
      </p:sp>
    </p:spTree>
    <p:extLst>
      <p:ext uri="{BB962C8B-B14F-4D97-AF65-F5344CB8AC3E}">
        <p14:creationId xmlns:p14="http://schemas.microsoft.com/office/powerpoint/2010/main" val="3195040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Categorize PE Firms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Types of firms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Leveraged Buyout Firms</a:t>
            </a:r>
            <a:r>
              <a:rPr lang="en-US" dirty="0"/>
              <a:t>: KKR, Carlyle, TPG, Blackstone,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Normally take </a:t>
            </a:r>
            <a:r>
              <a:rPr lang="en-US" dirty="0">
                <a:solidFill>
                  <a:schemeClr val="accent1"/>
                </a:solidFill>
              </a:rPr>
              <a:t>controlling stakes </a:t>
            </a:r>
            <a:r>
              <a:rPr lang="en-US" dirty="0"/>
              <a:t>in business</a:t>
            </a:r>
          </a:p>
          <a:p>
            <a:pPr lvl="2"/>
            <a:r>
              <a:rPr lang="en-US" dirty="0"/>
              <a:t>Look for larger business with mature, ideally </a:t>
            </a:r>
            <a:r>
              <a:rPr lang="en-US" dirty="0">
                <a:solidFill>
                  <a:schemeClr val="accent1"/>
                </a:solidFill>
              </a:rPr>
              <a:t>growing cash flow </a:t>
            </a:r>
            <a:r>
              <a:rPr lang="en-US" dirty="0"/>
              <a:t>– they need the cash flow to fund the debt repayments</a:t>
            </a:r>
          </a:p>
          <a:p>
            <a:pPr lvl="2"/>
            <a:r>
              <a:rPr lang="en-US" dirty="0"/>
              <a:t>Typically financed with a mix of debt and equity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Growth Equity Firms</a:t>
            </a:r>
            <a:r>
              <a:rPr lang="en-US" dirty="0"/>
              <a:t>: Summit Partners, JMI, TA Associates</a:t>
            </a:r>
          </a:p>
          <a:p>
            <a:pPr lvl="2"/>
            <a:r>
              <a:rPr lang="en-US" dirty="0"/>
              <a:t>Looking to </a:t>
            </a:r>
            <a:r>
              <a:rPr lang="en-US" dirty="0">
                <a:solidFill>
                  <a:schemeClr val="accent1"/>
                </a:solidFill>
              </a:rPr>
              <a:t>scale up more mature business</a:t>
            </a:r>
          </a:p>
          <a:p>
            <a:pPr lvl="2"/>
            <a:r>
              <a:rPr lang="en-US" dirty="0"/>
              <a:t>Sort of bridging between VC and PE firm</a:t>
            </a:r>
          </a:p>
          <a:p>
            <a:pPr lvl="2"/>
            <a:r>
              <a:rPr lang="en-US" dirty="0"/>
              <a:t>Mix of equity &amp; debt – usually </a:t>
            </a:r>
            <a:r>
              <a:rPr lang="en-US" dirty="0">
                <a:solidFill>
                  <a:schemeClr val="accent1"/>
                </a:solidFill>
              </a:rPr>
              <a:t>limited debt </a:t>
            </a:r>
            <a:r>
              <a:rPr lang="en-US" dirty="0"/>
              <a:t>– look for grow the business rather than financial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Venture Capital Firms</a:t>
            </a:r>
            <a:r>
              <a:rPr lang="en-US" dirty="0"/>
              <a:t>: Kleiner Perkins, Sequoia, Accel, August Capital,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Tend to take </a:t>
            </a:r>
            <a:r>
              <a:rPr lang="en-US" dirty="0">
                <a:solidFill>
                  <a:schemeClr val="accent1"/>
                </a:solidFill>
              </a:rPr>
              <a:t>minority stakes </a:t>
            </a:r>
            <a:r>
              <a:rPr lang="en-US" dirty="0"/>
              <a:t>in a startup / early stage of business</a:t>
            </a:r>
          </a:p>
          <a:p>
            <a:pPr lvl="2"/>
            <a:r>
              <a:rPr lang="en-US" dirty="0"/>
              <a:t>A / B / C / D rounds - as the funding rounds happen, the mix of investors also changes</a:t>
            </a:r>
          </a:p>
          <a:p>
            <a:pPr lvl="2"/>
            <a:r>
              <a:rPr lang="en-US" dirty="0"/>
              <a:t>Look for </a:t>
            </a:r>
            <a:r>
              <a:rPr lang="en-US" dirty="0">
                <a:solidFill>
                  <a:schemeClr val="accent1"/>
                </a:solidFill>
              </a:rPr>
              <a:t>talent, IP, technology</a:t>
            </a:r>
          </a:p>
        </p:txBody>
      </p:sp>
    </p:spTree>
    <p:extLst>
      <p:ext uri="{BB962C8B-B14F-4D97-AF65-F5344CB8AC3E}">
        <p14:creationId xmlns:p14="http://schemas.microsoft.com/office/powerpoint/2010/main" val="374956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Categorize PE Firms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Scale: target company size, by </a:t>
            </a:r>
            <a:r>
              <a:rPr lang="en-US" b="1" dirty="0">
                <a:solidFill>
                  <a:schemeClr val="accent1"/>
                </a:solidFill>
              </a:rPr>
              <a:t>revenue</a:t>
            </a:r>
          </a:p>
          <a:p>
            <a:pPr lvl="1"/>
            <a:r>
              <a:rPr lang="en-US" dirty="0"/>
              <a:t>large ($1 bn) / mid market (&gt; $150m) / small</a:t>
            </a:r>
          </a:p>
          <a:p>
            <a:r>
              <a:rPr lang="en-US" b="1" dirty="0">
                <a:solidFill>
                  <a:schemeClr val="accent1"/>
                </a:solidFill>
              </a:rPr>
              <a:t>Sector</a:t>
            </a:r>
            <a:r>
              <a:rPr lang="en-US" dirty="0"/>
              <a:t> Specialization – a particularly strong theme</a:t>
            </a:r>
          </a:p>
          <a:p>
            <a:pPr lvl="1"/>
            <a:r>
              <a:rPr lang="en-US" dirty="0"/>
              <a:t>There are a few generalists, but more and more firms are becoming specialists</a:t>
            </a:r>
          </a:p>
          <a:p>
            <a:r>
              <a:rPr lang="en-US" dirty="0"/>
              <a:t>Type of deals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LBO </a:t>
            </a:r>
            <a:r>
              <a:rPr lang="en-US" dirty="0"/>
              <a:t>firms typically look for </a:t>
            </a:r>
            <a:r>
              <a:rPr lang="en-US" dirty="0">
                <a:solidFill>
                  <a:schemeClr val="accent1"/>
                </a:solidFill>
              </a:rPr>
              <a:t>carve out deals</a:t>
            </a:r>
          </a:p>
          <a:p>
            <a:pPr lvl="2"/>
            <a:r>
              <a:rPr lang="en-US" dirty="0"/>
              <a:t>Acquire a non-core / subsidiary / division of a much larger busines</a:t>
            </a:r>
          </a:p>
          <a:p>
            <a:pPr lvl="2"/>
            <a:r>
              <a:rPr lang="en-US" dirty="0"/>
              <a:t>Expect to have strong cash flow to payout the financial leverage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Buy and Build </a:t>
            </a:r>
            <a:r>
              <a:rPr lang="en-US" dirty="0"/>
              <a:t>Platforms</a:t>
            </a:r>
          </a:p>
          <a:p>
            <a:pPr lvl="2"/>
            <a:r>
              <a:rPr lang="en-US" dirty="0"/>
              <a:t>Growth Equity acquires a ”platform business” and then make acquisitions to scale it up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Public to Private </a:t>
            </a:r>
            <a:r>
              <a:rPr lang="en-US" dirty="0"/>
              <a:t>Transactions</a:t>
            </a:r>
          </a:p>
          <a:p>
            <a:pPr lvl="2"/>
            <a:r>
              <a:rPr lang="en-US" dirty="0"/>
              <a:t>Delist a public company – usually take 100% of the equity – may give management an incentive with some equity – target to grow then exist by probably re-listing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MBO/MBI </a:t>
            </a:r>
            <a:r>
              <a:rPr lang="en-US" dirty="0"/>
              <a:t>– founder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8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Categorize PE Firms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Specialist Funds</a:t>
            </a:r>
          </a:p>
          <a:p>
            <a:pPr lvl="1"/>
            <a:r>
              <a:rPr lang="en-US" dirty="0"/>
              <a:t>Specialist deals, distressed deals, turnaround/recapitalization deals, etc.</a:t>
            </a:r>
          </a:p>
          <a:p>
            <a:pPr lvl="1"/>
            <a:r>
              <a:rPr lang="en-US" dirty="0"/>
              <a:t>Real Estate</a:t>
            </a:r>
          </a:p>
          <a:p>
            <a:pPr lvl="1"/>
            <a:r>
              <a:rPr lang="en-US" dirty="0"/>
              <a:t>Mezzanine finance – a debt paying high coupon, subordinated behind the senior debt, able to convert into equity in certain circumstances, or it comes along with a warrant / coupon to give them an equity carry</a:t>
            </a:r>
          </a:p>
          <a:p>
            <a:pPr lvl="1"/>
            <a:r>
              <a:rPr lang="en-US" dirty="0"/>
              <a:t>Funds of funds</a:t>
            </a:r>
          </a:p>
          <a:p>
            <a:pPr lvl="1"/>
            <a:r>
              <a:rPr lang="en-US" dirty="0"/>
              <a:t>Secondary investors</a:t>
            </a:r>
          </a:p>
          <a:p>
            <a:pPr lvl="2"/>
            <a:r>
              <a:rPr lang="en-US" dirty="0"/>
              <a:t>buy deals from PE firms - usually do not originate their own deals</a:t>
            </a:r>
          </a:p>
          <a:p>
            <a:pPr lvl="2"/>
            <a:r>
              <a:rPr lang="en-US" dirty="0"/>
              <a:t>Often </a:t>
            </a:r>
            <a:r>
              <a:rPr lang="en-US" dirty="0">
                <a:solidFill>
                  <a:schemeClr val="accent1"/>
                </a:solidFill>
              </a:rPr>
              <a:t>towards the end of the life of a fund</a:t>
            </a:r>
            <a:r>
              <a:rPr lang="en-US" dirty="0"/>
              <a:t>, there are 1-2 business left, the fund needs to be wrapped up and exist, so the secondary fund will come in and buy those business</a:t>
            </a:r>
          </a:p>
          <a:p>
            <a:pPr lvl="1"/>
            <a:r>
              <a:rPr lang="en-US" dirty="0"/>
              <a:t>Pre-IPO funds</a:t>
            </a:r>
          </a:p>
          <a:p>
            <a:pPr lvl="2"/>
            <a:r>
              <a:rPr lang="en-US" dirty="0"/>
              <a:t>Company may need some finance before it gets to the IPO</a:t>
            </a:r>
          </a:p>
        </p:txBody>
      </p:sp>
    </p:spTree>
    <p:extLst>
      <p:ext uri="{BB962C8B-B14F-4D97-AF65-F5344CB8AC3E}">
        <p14:creationId xmlns:p14="http://schemas.microsoft.com/office/powerpoint/2010/main" val="3329679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VC vs. 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Essentially a question of deal stage</a:t>
            </a:r>
          </a:p>
          <a:p>
            <a:pPr lvl="1"/>
            <a:r>
              <a:rPr lang="en-US" dirty="0"/>
              <a:t>The dotted line is the point when the company starts </a:t>
            </a:r>
            <a:r>
              <a:rPr lang="en-US" dirty="0">
                <a:solidFill>
                  <a:schemeClr val="accent1"/>
                </a:solidFill>
              </a:rPr>
              <a:t>to generate profit (EBITDA)</a:t>
            </a:r>
          </a:p>
          <a:p>
            <a:pPr lvl="2"/>
            <a:r>
              <a:rPr lang="en-US" dirty="0"/>
              <a:t>Earnings before interest, tax, depreciation and amortization</a:t>
            </a:r>
          </a:p>
          <a:p>
            <a:pPr lvl="2"/>
            <a:r>
              <a:rPr lang="en-US" dirty="0"/>
              <a:t>Short-hand for </a:t>
            </a:r>
            <a:r>
              <a:rPr lang="en-US" dirty="0">
                <a:solidFill>
                  <a:schemeClr val="accent1"/>
                </a:solidFill>
              </a:rPr>
              <a:t>operation cash flow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When a firm has </a:t>
            </a:r>
            <a:r>
              <a:rPr lang="en-US" dirty="0">
                <a:solidFill>
                  <a:schemeClr val="accent1"/>
                </a:solidFill>
              </a:rPr>
              <a:t>12-24 months track record of historic EBITDA</a:t>
            </a:r>
            <a:r>
              <a:rPr lang="en-US" dirty="0"/>
              <a:t>, it has matured into the PE space from the VC space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19C99A4A-7CA0-AB42-82D3-6EB024F0B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53"/>
          <a:stretch/>
        </p:blipFill>
        <p:spPr>
          <a:xfrm>
            <a:off x="2456942" y="4249270"/>
            <a:ext cx="6997700" cy="21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3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Private Equity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PE fund </a:t>
            </a:r>
            <a:r>
              <a:rPr lang="en-US" dirty="0"/>
              <a:t>generally buys or invests in a company with the intention that it will improve its earnings or value, by providing capital and expertise, and then sell the investment at a profit.</a:t>
            </a:r>
          </a:p>
          <a:p>
            <a:pPr lvl="1"/>
            <a:r>
              <a:rPr lang="en-US" dirty="0"/>
              <a:t>“private” – non-public, unlisted</a:t>
            </a:r>
          </a:p>
          <a:p>
            <a:pPr lvl="1"/>
            <a:r>
              <a:rPr lang="en-US" dirty="0"/>
              <a:t>“equity” – shares, as distinct from property / financial instruments </a:t>
            </a:r>
          </a:p>
          <a:p>
            <a:pPr lvl="1"/>
            <a:r>
              <a:rPr lang="en-US" dirty="0"/>
              <a:t>Investors in a PE fund are mainly institutional investors.</a:t>
            </a:r>
          </a:p>
          <a:p>
            <a:pPr lvl="1"/>
            <a:r>
              <a:rPr lang="en-US" dirty="0"/>
              <a:t>Run by managers, on terms of investment management agreement and trust deed</a:t>
            </a:r>
          </a:p>
          <a:p>
            <a:r>
              <a:rPr lang="en-US" dirty="0"/>
              <a:t>The PE fund sells its investment in an </a:t>
            </a:r>
            <a:r>
              <a:rPr lang="en-US" b="1" dirty="0">
                <a:solidFill>
                  <a:schemeClr val="accent1"/>
                </a:solidFill>
              </a:rPr>
              <a:t>exit</a:t>
            </a:r>
            <a:r>
              <a:rPr lang="en-US" dirty="0"/>
              <a:t> transaction</a:t>
            </a:r>
          </a:p>
          <a:p>
            <a:pPr lvl="1"/>
            <a:r>
              <a:rPr lang="en-US" dirty="0"/>
              <a:t>Sale of company to a 3</a:t>
            </a:r>
            <a:r>
              <a:rPr lang="en-US" baseline="30000" dirty="0"/>
              <a:t>rd</a:t>
            </a:r>
            <a:r>
              <a:rPr lang="en-US" dirty="0"/>
              <a:t> party buyer</a:t>
            </a:r>
          </a:p>
          <a:p>
            <a:pPr lvl="1"/>
            <a:r>
              <a:rPr lang="en-US" dirty="0"/>
              <a:t>Flotation of the company on a stock exchange (IPO)</a:t>
            </a:r>
          </a:p>
          <a:p>
            <a:pPr lvl="2"/>
            <a:r>
              <a:rPr lang="en-US" dirty="0"/>
              <a:t>With a share buy back, to use some or all money raised to buy back the shared held by PE fund</a:t>
            </a:r>
          </a:p>
          <a:p>
            <a:r>
              <a:rPr lang="en-US" dirty="0"/>
              <a:t>PE funds are usually set up with a lifespan of around 10 years</a:t>
            </a:r>
          </a:p>
          <a:p>
            <a:pPr lvl="1"/>
            <a:r>
              <a:rPr lang="en-US" dirty="0"/>
              <a:t>Initial set of investments </a:t>
            </a:r>
            <a:r>
              <a:rPr lang="en-US" dirty="0">
                <a:sym typeface="Wingdings" pitchFamily="2" charset="2"/>
              </a:rPr>
              <a:t> s</a:t>
            </a:r>
            <a:r>
              <a:rPr lang="en-US" dirty="0"/>
              <a:t>everal exits after 3-4 years </a:t>
            </a:r>
            <a:r>
              <a:rPr lang="en-US" dirty="0">
                <a:sym typeface="Wingdings" pitchFamily="2" charset="2"/>
              </a:rPr>
              <a:t> another set of investments</a:t>
            </a:r>
          </a:p>
          <a:p>
            <a:pPr lvl="1"/>
            <a:r>
              <a:rPr lang="en-US" dirty="0">
                <a:sym typeface="Wingdings" pitchFamily="2" charset="2"/>
              </a:rPr>
              <a:t>Many </a:t>
            </a:r>
            <a:r>
              <a:rPr lang="en-US" b="1" dirty="0">
                <a:solidFill>
                  <a:schemeClr val="accent1"/>
                </a:solidFill>
                <a:sym typeface="Wingdings" pitchFamily="2" charset="2"/>
              </a:rPr>
              <a:t>Secondary Buyouts</a:t>
            </a:r>
            <a:r>
              <a:rPr lang="en-US" dirty="0">
                <a:sym typeface="Wingdings" pitchFamily="2" charset="2"/>
              </a:rPr>
              <a:t>: one fund buys the shares (equity) from another fund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2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PE Firm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fund is a </a:t>
            </a:r>
            <a:r>
              <a:rPr lang="en-US" dirty="0">
                <a:solidFill>
                  <a:schemeClr val="accent1"/>
                </a:solidFill>
              </a:rPr>
              <a:t>Special Purpose Vehicle (SPV)</a:t>
            </a:r>
          </a:p>
          <a:p>
            <a:pPr lvl="1"/>
            <a:r>
              <a:rPr lang="en-US" dirty="0"/>
              <a:t>A company with specific groups of investors, </a:t>
            </a:r>
            <a:br>
              <a:rPr lang="en-US" dirty="0"/>
            </a:br>
            <a:r>
              <a:rPr lang="en-US" dirty="0"/>
              <a:t>specific terms, be the investment vehicle for </a:t>
            </a:r>
            <a:br>
              <a:rPr lang="en-US" dirty="0"/>
            </a:br>
            <a:r>
              <a:rPr lang="en-US" dirty="0"/>
              <a:t>the company and its investment partners</a:t>
            </a:r>
          </a:p>
          <a:p>
            <a:r>
              <a:rPr lang="en-US" dirty="0"/>
              <a:t>Normally limited to a </a:t>
            </a:r>
            <a:r>
              <a:rPr lang="en-US" b="1" dirty="0">
                <a:solidFill>
                  <a:schemeClr val="accent1"/>
                </a:solidFill>
              </a:rPr>
              <a:t>10-year lifecycle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Raise funds </a:t>
            </a:r>
            <a:r>
              <a:rPr lang="en-US" dirty="0"/>
              <a:t>for buyouts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Invest</a:t>
            </a:r>
            <a:r>
              <a:rPr lang="en-US" dirty="0"/>
              <a:t> the money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Grow</a:t>
            </a:r>
            <a:r>
              <a:rPr lang="en-US" dirty="0"/>
              <a:t> the business</a:t>
            </a:r>
          </a:p>
          <a:p>
            <a:pPr lvl="1"/>
            <a:r>
              <a:rPr lang="en-US" dirty="0"/>
              <a:t>Sell the companies and </a:t>
            </a:r>
            <a:r>
              <a:rPr lang="en-US" dirty="0">
                <a:solidFill>
                  <a:schemeClr val="accent1"/>
                </a:solidFill>
              </a:rPr>
              <a:t>harvest</a:t>
            </a:r>
            <a:r>
              <a:rPr lang="en-US" dirty="0"/>
              <a:t> the money</a:t>
            </a:r>
          </a:p>
          <a:p>
            <a:pPr lvl="1"/>
            <a:r>
              <a:rPr lang="en-US" dirty="0"/>
              <a:t>Towards the end, around 8 years, start to </a:t>
            </a:r>
            <a:r>
              <a:rPr lang="en-US" dirty="0">
                <a:solidFill>
                  <a:schemeClr val="accent1"/>
                </a:solidFill>
              </a:rPr>
              <a:t>raise the next fund</a:t>
            </a:r>
          </a:p>
          <a:p>
            <a:pPr lvl="2"/>
            <a:r>
              <a:rPr lang="en-US" dirty="0"/>
              <a:t>Use the track record of previous funds to attract investors into the new fund</a:t>
            </a:r>
          </a:p>
          <a:p>
            <a:r>
              <a:rPr lang="en-US" dirty="0"/>
              <a:t>Illustration</a:t>
            </a:r>
          </a:p>
          <a:p>
            <a:pPr lvl="1"/>
            <a:r>
              <a:rPr lang="en-US" dirty="0"/>
              <a:t>Red – negative cash flow to make investment</a:t>
            </a:r>
          </a:p>
          <a:p>
            <a:pPr lvl="1"/>
            <a:r>
              <a:rPr lang="en-US" dirty="0"/>
              <a:t>Green – sell the investments and make a positive cash return</a:t>
            </a:r>
          </a:p>
          <a:p>
            <a:pPr lvl="2"/>
            <a:r>
              <a:rPr lang="en-US" dirty="0"/>
              <a:t>For example, company “C” was not successful, while company “B” was better</a:t>
            </a:r>
          </a:p>
          <a:p>
            <a:pPr lvl="1"/>
            <a:r>
              <a:rPr lang="en-US" dirty="0"/>
              <a:t>Company G, H, I, J – if cannot be sold, may look for a secondary fund to help exit</a:t>
            </a:r>
          </a:p>
        </p:txBody>
      </p:sp>
      <p:pic>
        <p:nvPicPr>
          <p:cNvPr id="5" name="Picture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AE1B1E9C-D5BE-AF46-98F7-E236DCBA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39" y="97537"/>
            <a:ext cx="5296525" cy="243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2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PE Value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Three core principles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Operational Improvement</a:t>
            </a:r>
          </a:p>
          <a:p>
            <a:pPr lvl="2"/>
            <a:r>
              <a:rPr lang="en-US" dirty="0"/>
              <a:t>Improving the operation to make </a:t>
            </a:r>
            <a:br>
              <a:rPr lang="en-US" dirty="0"/>
            </a:br>
            <a:r>
              <a:rPr lang="en-US" dirty="0"/>
              <a:t>it more profitable – increase </a:t>
            </a:r>
            <a:br>
              <a:rPr lang="en-US" dirty="0"/>
            </a:br>
            <a:r>
              <a:rPr lang="en-US" dirty="0"/>
              <a:t>product range, land to new </a:t>
            </a:r>
            <a:br>
              <a:rPr lang="en-US" dirty="0"/>
            </a:br>
            <a:r>
              <a:rPr lang="en-US" dirty="0"/>
              <a:t>markets, increase prices, </a:t>
            </a:r>
            <a:br>
              <a:rPr lang="en-US" dirty="0"/>
            </a:br>
            <a:r>
              <a:rPr lang="en-US" dirty="0"/>
              <a:t>cut costs, make acquisitions, </a:t>
            </a:r>
            <a:br>
              <a:rPr lang="en-US" dirty="0"/>
            </a:br>
            <a:r>
              <a:rPr lang="en-US" dirty="0"/>
              <a:t>restructure, etc.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Multiple Arbitrage </a:t>
            </a:r>
            <a:r>
              <a:rPr lang="en-US" dirty="0"/>
              <a:t>(Expansion)</a:t>
            </a:r>
          </a:p>
          <a:p>
            <a:pPr lvl="2"/>
            <a:r>
              <a:rPr lang="en-US" dirty="0"/>
              <a:t>Financial engineering - say, buy a company with 4-5x EBITDA, then sell with 6-8x EBITDA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Leverage</a:t>
            </a:r>
          </a:p>
          <a:p>
            <a:pPr lvl="2"/>
            <a:r>
              <a:rPr lang="en-US" dirty="0"/>
              <a:t>Use debt to part fund the deal, then use cash flow of the business to pay down the debt</a:t>
            </a:r>
          </a:p>
          <a:p>
            <a:pPr lvl="2"/>
            <a:r>
              <a:rPr lang="en-US" dirty="0"/>
              <a:t>Say, if you buy with 50/50 debt equity, and pay back all the debt, you have doubled the value</a:t>
            </a:r>
          </a:p>
          <a:p>
            <a:r>
              <a:rPr lang="en-US" b="1" dirty="0">
                <a:solidFill>
                  <a:schemeClr val="accent1"/>
                </a:solidFill>
              </a:rPr>
              <a:t>Evolving market</a:t>
            </a:r>
          </a:p>
          <a:p>
            <a:pPr lvl="1"/>
            <a:r>
              <a:rPr lang="en-US" dirty="0"/>
              <a:t>1980s: most value created through </a:t>
            </a:r>
            <a:r>
              <a:rPr lang="en-US" dirty="0">
                <a:solidFill>
                  <a:schemeClr val="accent1"/>
                </a:solidFill>
              </a:rPr>
              <a:t>leverage</a:t>
            </a:r>
            <a:r>
              <a:rPr lang="en-US" dirty="0"/>
              <a:t>, particularly using junk bonds</a:t>
            </a:r>
          </a:p>
          <a:p>
            <a:pPr lvl="1"/>
            <a:r>
              <a:rPr lang="en-US" dirty="0"/>
              <a:t>1990s: junk bonds got discredited – the game was </a:t>
            </a:r>
            <a:r>
              <a:rPr lang="en-US" dirty="0">
                <a:solidFill>
                  <a:schemeClr val="accent1"/>
                </a:solidFill>
              </a:rPr>
              <a:t>arbitrage</a:t>
            </a:r>
            <a:r>
              <a:rPr lang="en-US" dirty="0"/>
              <a:t> (buy-low-sell-high)</a:t>
            </a:r>
          </a:p>
          <a:p>
            <a:pPr lvl="1"/>
            <a:r>
              <a:rPr lang="en-US" dirty="0"/>
              <a:t>2000s: more focus on </a:t>
            </a:r>
            <a:r>
              <a:rPr lang="en-US" dirty="0">
                <a:solidFill>
                  <a:schemeClr val="accent1"/>
                </a:solidFill>
              </a:rPr>
              <a:t>growing earning by simple means</a:t>
            </a:r>
            <a:r>
              <a:rPr lang="en-US" dirty="0"/>
              <a:t> – cut cost, acquisition and divestiture (reduce the leverage in the business)</a:t>
            </a:r>
          </a:p>
          <a:p>
            <a:pPr lvl="1"/>
            <a:r>
              <a:rPr lang="en-US" dirty="0"/>
              <a:t>2010s: limited leverage from banks since 2008, smarter sellers and buyers, need much harder work to </a:t>
            </a:r>
            <a:r>
              <a:rPr lang="en-US" dirty="0">
                <a:solidFill>
                  <a:schemeClr val="accent1"/>
                </a:solidFill>
              </a:rPr>
              <a:t>improve the business operation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1F5B1F5-2EAB-BE45-8D92-10D24C11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686" y="0"/>
            <a:ext cx="6935778" cy="33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PE Performance and Compensation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Say, there are 10 deals in a fund’s portfolio</a:t>
            </a:r>
          </a:p>
          <a:p>
            <a:pPr lvl="1"/>
            <a:r>
              <a:rPr lang="en-US" dirty="0"/>
              <a:t>Hope to have at least 2 blockbusters – low investment, big return</a:t>
            </a:r>
          </a:p>
          <a:p>
            <a:pPr lvl="1"/>
            <a:r>
              <a:rPr lang="en-US" dirty="0"/>
              <a:t>1 with triple money</a:t>
            </a:r>
          </a:p>
          <a:p>
            <a:pPr lvl="1"/>
            <a:r>
              <a:rPr lang="en-US" dirty="0"/>
              <a:t>2 with double money</a:t>
            </a:r>
          </a:p>
          <a:p>
            <a:pPr lvl="1"/>
            <a:r>
              <a:rPr lang="en-US" dirty="0"/>
              <a:t>3 with single money – get back their money</a:t>
            </a:r>
          </a:p>
          <a:p>
            <a:pPr lvl="1"/>
            <a:r>
              <a:rPr lang="en-US" dirty="0"/>
              <a:t>2 losses money – “bank took the keys”</a:t>
            </a:r>
          </a:p>
          <a:p>
            <a:r>
              <a:rPr lang="en-US" dirty="0"/>
              <a:t>Measure of returns</a:t>
            </a:r>
          </a:p>
          <a:p>
            <a:pPr lvl="1"/>
            <a:r>
              <a:rPr lang="en-US" dirty="0"/>
              <a:t>IRR (Internal Rate of Return)</a:t>
            </a:r>
          </a:p>
          <a:p>
            <a:pPr lvl="1"/>
            <a:r>
              <a:rPr lang="en-US" dirty="0"/>
              <a:t>Cash return – double / triple</a:t>
            </a:r>
          </a:p>
          <a:p>
            <a:r>
              <a:rPr lang="en-US" dirty="0"/>
              <a:t>Compensation</a:t>
            </a:r>
          </a:p>
          <a:p>
            <a:pPr lvl="1"/>
            <a:r>
              <a:rPr lang="en-US" dirty="0"/>
              <a:t>2% management fee</a:t>
            </a:r>
          </a:p>
          <a:p>
            <a:pPr lvl="1"/>
            <a:r>
              <a:rPr lang="en-US" dirty="0"/>
              <a:t>Deal fees, director fees</a:t>
            </a:r>
          </a:p>
          <a:p>
            <a:pPr lvl="1"/>
            <a:r>
              <a:rPr lang="en-US" dirty="0"/>
              <a:t>Carried Interest: 15% to 20% of profit on distributions, above a hurdle rate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A302D-F9EF-7045-8FBA-8B48EDB8F178}"/>
              </a:ext>
            </a:extLst>
          </p:cNvPr>
          <p:cNvSpPr/>
          <p:nvPr/>
        </p:nvSpPr>
        <p:spPr>
          <a:xfrm>
            <a:off x="9550697" y="1576308"/>
            <a:ext cx="1835451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can use deal history to quantify risk of a PE</a:t>
            </a:r>
          </a:p>
        </p:txBody>
      </p:sp>
    </p:spTree>
    <p:extLst>
      <p:ext uri="{BB962C8B-B14F-4D97-AF65-F5344CB8AC3E}">
        <p14:creationId xmlns:p14="http://schemas.microsoft.com/office/powerpoint/2010/main" val="720662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Find the Right Investor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Both VC and PE have their </a:t>
            </a:r>
            <a:r>
              <a:rPr lang="en-US" b="1" dirty="0">
                <a:solidFill>
                  <a:schemeClr val="accent1"/>
                </a:solidFill>
              </a:rPr>
              <a:t>investment criteria </a:t>
            </a:r>
            <a:r>
              <a:rPr lang="en-US" dirty="0"/>
              <a:t>– </a:t>
            </a:r>
            <a:r>
              <a:rPr lang="en-US" dirty="0">
                <a:solidFill>
                  <a:schemeClr val="accent2"/>
                </a:solidFill>
              </a:rPr>
              <a:t>usually explained clearly on their website.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Industry Sector</a:t>
            </a:r>
          </a:p>
          <a:p>
            <a:pPr lvl="2"/>
            <a:r>
              <a:rPr lang="en-US" dirty="0"/>
              <a:t>Investment expertise in particular sectors, or even sub-sectors</a:t>
            </a:r>
          </a:p>
          <a:p>
            <a:pPr lvl="2"/>
            <a:r>
              <a:rPr lang="en-US" dirty="0"/>
              <a:t>There are exceptions – </a:t>
            </a:r>
            <a:r>
              <a:rPr lang="en-US" dirty="0">
                <a:solidFill>
                  <a:schemeClr val="accent1"/>
                </a:solidFill>
              </a:rPr>
              <a:t>strategies which sector is less specific</a:t>
            </a:r>
            <a:r>
              <a:rPr lang="en-US" dirty="0"/>
              <a:t>, such as pre-IPO investors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Stage of Company</a:t>
            </a:r>
          </a:p>
          <a:p>
            <a:pPr lvl="2"/>
            <a:r>
              <a:rPr lang="en-US" dirty="0"/>
              <a:t>Some only invest in early stage / Series A. Some only do companies with cash positive.</a:t>
            </a:r>
          </a:p>
          <a:p>
            <a:pPr lvl="2"/>
            <a:r>
              <a:rPr lang="en-US" dirty="0"/>
              <a:t>Some only do secondary buyout, etc.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Geography</a:t>
            </a:r>
            <a:r>
              <a:rPr lang="en-US" dirty="0"/>
              <a:t>: where the investor have got a </a:t>
            </a:r>
            <a:r>
              <a:rPr lang="en-US" dirty="0">
                <a:solidFill>
                  <a:schemeClr val="accent1"/>
                </a:solidFill>
              </a:rPr>
              <a:t>local office</a:t>
            </a:r>
          </a:p>
          <a:p>
            <a:pPr lvl="2"/>
            <a:r>
              <a:rPr lang="en-US" dirty="0"/>
              <a:t>The smaller deal / earlier stage, the closer relationship in geographical terms need to be.</a:t>
            </a:r>
          </a:p>
          <a:p>
            <a:r>
              <a:rPr lang="en-US" dirty="0"/>
              <a:t>In general, </a:t>
            </a:r>
            <a:r>
              <a:rPr lang="en-US" dirty="0">
                <a:solidFill>
                  <a:schemeClr val="accent1"/>
                </a:solidFill>
              </a:rPr>
              <a:t>demand from entrepreneurs exceeds the supply from investors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investment firm may look at 500 deals in a year, 100 in detail/with meetings, and finally invest in 5 (rarely more than 10)</a:t>
            </a:r>
          </a:p>
          <a:p>
            <a:pPr lvl="1"/>
            <a:r>
              <a:rPr lang="en-US" dirty="0"/>
              <a:t>Investment firms are swamped with unsolicited calls from entrepreneurs – mostly ignored – better to develop the relationship before you need the money!</a:t>
            </a:r>
          </a:p>
          <a:p>
            <a:pPr lvl="2"/>
            <a:r>
              <a:rPr lang="en-US" dirty="0"/>
              <a:t>Or get introduced by a trusted colleague / entrepreneur / lawyer / accountants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07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Find the Right Investor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Important! Make sure the </a:t>
            </a:r>
            <a:r>
              <a:rPr lang="en-US" dirty="0">
                <a:solidFill>
                  <a:schemeClr val="accent1"/>
                </a:solidFill>
              </a:rPr>
              <a:t>investors have NOT already invested in your direct competitor</a:t>
            </a:r>
          </a:p>
          <a:p>
            <a:pPr lvl="1"/>
            <a:r>
              <a:rPr lang="en-US" dirty="0"/>
              <a:t>If you meet such investors, they will be happy to learn your plans and secrets, to their advantage</a:t>
            </a:r>
          </a:p>
          <a:p>
            <a:pPr lvl="1"/>
            <a:r>
              <a:rPr lang="en-US" dirty="0"/>
              <a:t>But they won’t invest in you, because of conflicts of interest</a:t>
            </a:r>
          </a:p>
          <a:p>
            <a:r>
              <a:rPr lang="en-US" dirty="0"/>
              <a:t>Well-prepare your elevator pitch and investor deck</a:t>
            </a:r>
          </a:p>
          <a:p>
            <a:r>
              <a:rPr lang="en-US" dirty="0"/>
              <a:t>Not a sprint – but a marathon – </a:t>
            </a:r>
            <a:r>
              <a:rPr lang="en-US" dirty="0">
                <a:solidFill>
                  <a:schemeClr val="accent1"/>
                </a:solidFill>
              </a:rPr>
              <a:t>usually at least 6 month </a:t>
            </a:r>
            <a:r>
              <a:rPr lang="en-US" dirty="0"/>
              <a:t>– no guarantee</a:t>
            </a:r>
          </a:p>
          <a:p>
            <a:pPr lvl="1"/>
            <a:r>
              <a:rPr lang="en-US" dirty="0"/>
              <a:t>Initial meeting can take several weeks</a:t>
            </a:r>
          </a:p>
          <a:p>
            <a:pPr lvl="1"/>
            <a:r>
              <a:rPr lang="en-US" dirty="0"/>
              <a:t>Many conversations / presentations to their investment partners</a:t>
            </a:r>
          </a:p>
          <a:p>
            <a:pPr lvl="1"/>
            <a:r>
              <a:rPr lang="en-US" dirty="0"/>
              <a:t>Issuance and negotiation of a term sheet</a:t>
            </a:r>
          </a:p>
          <a:p>
            <a:pPr lvl="1"/>
            <a:r>
              <a:rPr lang="en-US" dirty="0"/>
              <a:t>Continuously doing due diligence – transaction documentations</a:t>
            </a:r>
          </a:p>
          <a:p>
            <a:r>
              <a:rPr lang="en-US" dirty="0"/>
              <a:t>Make sure you are right for each other</a:t>
            </a:r>
          </a:p>
          <a:p>
            <a:pPr lvl="1"/>
            <a:r>
              <a:rPr lang="en-US" dirty="0"/>
              <a:t>This is a relationship for about 5 years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accent1"/>
                </a:solidFill>
              </a:rPr>
              <a:t>things go wrong after the deal, likely you will leave the business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61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Is PE the Right Option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You have a number of options to get funding</a:t>
            </a:r>
          </a:p>
          <a:p>
            <a:pPr lvl="1"/>
            <a:r>
              <a:rPr lang="en-US" dirty="0"/>
              <a:t>Bootstrap, bank lender, angel investor, VC, growth equity, PE, family office, IPO …</a:t>
            </a:r>
          </a:p>
          <a:p>
            <a:pPr lvl="1"/>
            <a:r>
              <a:rPr lang="en-US" dirty="0"/>
              <a:t>Critical questions</a:t>
            </a:r>
          </a:p>
          <a:p>
            <a:pPr lvl="2"/>
            <a:r>
              <a:rPr lang="en-US" dirty="0"/>
              <a:t>Are you happy to </a:t>
            </a:r>
            <a:r>
              <a:rPr lang="en-US" dirty="0">
                <a:solidFill>
                  <a:schemeClr val="accent1"/>
                </a:solidFill>
              </a:rPr>
              <a:t>sell more than 50% </a:t>
            </a:r>
            <a:r>
              <a:rPr lang="en-US" dirty="0"/>
              <a:t>of your business?</a:t>
            </a:r>
          </a:p>
          <a:p>
            <a:pPr lvl="3"/>
            <a:r>
              <a:rPr lang="en-US" dirty="0"/>
              <a:t>Yes – PE or family office</a:t>
            </a:r>
          </a:p>
          <a:p>
            <a:pPr lvl="2"/>
            <a:r>
              <a:rPr lang="en-US" dirty="0"/>
              <a:t>Are you seeking an </a:t>
            </a:r>
            <a:r>
              <a:rPr lang="en-US" dirty="0">
                <a:solidFill>
                  <a:schemeClr val="accent1"/>
                </a:solidFill>
              </a:rPr>
              <a:t>active investor </a:t>
            </a:r>
            <a:r>
              <a:rPr lang="en-US" dirty="0"/>
              <a:t>who will take a close interest in your business and help you?</a:t>
            </a:r>
          </a:p>
          <a:p>
            <a:pPr lvl="3"/>
            <a:r>
              <a:rPr lang="en-US" dirty="0"/>
              <a:t>Yes – VC, Growth Equity, PE</a:t>
            </a:r>
          </a:p>
          <a:p>
            <a:pPr lvl="2"/>
            <a:r>
              <a:rPr lang="en-US" dirty="0"/>
              <a:t>Are you looking for a long-term investor?</a:t>
            </a:r>
          </a:p>
          <a:p>
            <a:pPr lvl="3"/>
            <a:r>
              <a:rPr lang="en-US" dirty="0"/>
              <a:t>Yes – Angel investor (3-5), PE (3-5), Family Office (can be very long), IPO</a:t>
            </a:r>
          </a:p>
          <a:p>
            <a:pPr lvl="3"/>
            <a:r>
              <a:rPr lang="en-US" dirty="0"/>
              <a:t>Angel investor and PE may also have short-term interest under some circumstances</a:t>
            </a:r>
          </a:p>
          <a:p>
            <a:pPr lvl="2"/>
            <a:r>
              <a:rPr lang="en-US" dirty="0"/>
              <a:t>Are you an early-stage company, such as pre-revenue, pre-profit, pre-positive-cash-flow?</a:t>
            </a:r>
          </a:p>
          <a:p>
            <a:pPr lvl="3"/>
            <a:r>
              <a:rPr lang="en-US" dirty="0"/>
              <a:t>Yes – Angel investor, VC, growth equity</a:t>
            </a:r>
          </a:p>
          <a:p>
            <a:pPr lvl="1"/>
            <a:r>
              <a:rPr lang="en-US" dirty="0"/>
              <a:t>Make sure your source of funds has</a:t>
            </a:r>
          </a:p>
          <a:p>
            <a:pPr lvl="2"/>
            <a:r>
              <a:rPr lang="en-US" dirty="0"/>
              <a:t>Access to funds – they don’t have to go to somebody else to raise money</a:t>
            </a:r>
          </a:p>
          <a:p>
            <a:pPr lvl="2"/>
            <a:r>
              <a:rPr lang="en-US" dirty="0"/>
              <a:t>They have the authority (right level of person in the firm) – not associate but partner</a:t>
            </a:r>
          </a:p>
        </p:txBody>
      </p:sp>
    </p:spTree>
    <p:extLst>
      <p:ext uri="{BB962C8B-B14F-4D97-AF65-F5344CB8AC3E}">
        <p14:creationId xmlns:p14="http://schemas.microsoft.com/office/powerpoint/2010/main" val="2505470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PE Checklist for Entrepreneurs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they invest in companies at your stage of development</a:t>
            </a:r>
          </a:p>
          <a:p>
            <a:pPr lvl="1"/>
            <a:r>
              <a:rPr lang="en-US" dirty="0"/>
              <a:t>Idea initiation / start up (developing first product) / prototype (proof of product) / </a:t>
            </a:r>
            <a:br>
              <a:rPr lang="en-US" dirty="0"/>
            </a:b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customer (proof of customer demand) / sales growth / cash positive / </a:t>
            </a:r>
            <a:br>
              <a:rPr lang="en-US" dirty="0"/>
            </a:br>
            <a:r>
              <a:rPr lang="en-US" dirty="0"/>
              <a:t>market share growth / scale</a:t>
            </a:r>
          </a:p>
          <a:p>
            <a:r>
              <a:rPr lang="en-US" dirty="0"/>
              <a:t>Stage of investment</a:t>
            </a:r>
          </a:p>
          <a:p>
            <a:pPr lvl="1"/>
            <a:r>
              <a:rPr lang="en-US" dirty="0"/>
              <a:t>Seed / Angel / Series A / Series B, C, </a:t>
            </a:r>
            <a:r>
              <a:rPr lang="en-US" dirty="0" err="1"/>
              <a:t>etc</a:t>
            </a:r>
            <a:r>
              <a:rPr lang="en-US" dirty="0"/>
              <a:t> / Pre IPO</a:t>
            </a:r>
          </a:p>
          <a:p>
            <a:pPr lvl="1"/>
            <a:r>
              <a:rPr lang="en-US" dirty="0"/>
              <a:t>Secondary / turnaround / MBO / MBI</a:t>
            </a:r>
          </a:p>
          <a:p>
            <a:r>
              <a:rPr lang="en-US" dirty="0"/>
              <a:t>Types of investment in later stage deals</a:t>
            </a:r>
          </a:p>
          <a:p>
            <a:pPr lvl="1"/>
            <a:r>
              <a:rPr lang="en-US" dirty="0"/>
              <a:t>Special situations / distressed / development capital / mezzanine / venture debt / junior equity</a:t>
            </a:r>
          </a:p>
          <a:p>
            <a:r>
              <a:rPr lang="en-US" dirty="0"/>
              <a:t>Sector (and sub-sector)</a:t>
            </a:r>
          </a:p>
          <a:p>
            <a:r>
              <a:rPr lang="en-US" dirty="0"/>
              <a:t>No competing companies in their portfolio</a:t>
            </a:r>
          </a:p>
          <a:p>
            <a:r>
              <a:rPr lang="en-US" dirty="0"/>
              <a:t>Geographic limitations</a:t>
            </a:r>
          </a:p>
          <a:p>
            <a:r>
              <a:rPr lang="en-US" dirty="0"/>
              <a:t>Where are their offices – proximity is important for on-going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313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Private Equity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PE funding is used by </a:t>
            </a:r>
            <a:r>
              <a:rPr lang="en-US" dirty="0">
                <a:solidFill>
                  <a:schemeClr val="accent1"/>
                </a:solidFill>
              </a:rPr>
              <a:t>companies of all sizes</a:t>
            </a:r>
          </a:p>
          <a:p>
            <a:pPr lvl="1"/>
            <a:r>
              <a:rPr lang="en-US" dirty="0"/>
              <a:t>Start-ups (VC), expansion capital, management buy-outs (MBO), public-to-private deals</a:t>
            </a:r>
          </a:p>
          <a:p>
            <a:pPr lvl="1"/>
            <a:r>
              <a:rPr lang="en-US" dirty="0"/>
              <a:t>In MBO, PE fund teams up with existing senior managers of the target company, to form a new company which acquires the target company.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Leveraging</a:t>
            </a:r>
            <a:r>
              <a:rPr lang="en-US" dirty="0"/>
              <a:t> - borrowed funds are used in acquisition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highlight>
                  <a:srgbClr val="FFFF00"/>
                </a:highlight>
              </a:rPr>
              <a:t>Ranking</a:t>
            </a:r>
            <a:r>
              <a:rPr lang="en-US" b="1" dirty="0">
                <a:highlight>
                  <a:srgbClr val="FFFF00"/>
                </a:highlight>
              </a:rPr>
              <a:t> of funds</a:t>
            </a:r>
          </a:p>
          <a:p>
            <a:pPr lvl="1"/>
            <a:r>
              <a:rPr lang="en-US" dirty="0"/>
              <a:t>Senior Debt, usually provided by a bank</a:t>
            </a:r>
          </a:p>
          <a:p>
            <a:pPr lvl="1"/>
            <a:r>
              <a:rPr lang="en-US" dirty="0"/>
              <a:t>Junior Debt (mezzanine), may be provided by a different financier</a:t>
            </a:r>
          </a:p>
          <a:p>
            <a:pPr lvl="1"/>
            <a:r>
              <a:rPr lang="en-US" dirty="0"/>
              <a:t>Subordinated Debt – another way PE fund to make part of its investment</a:t>
            </a:r>
          </a:p>
          <a:p>
            <a:pPr lvl="2"/>
            <a:r>
              <a:rPr lang="en-US" dirty="0"/>
              <a:t>May be convertible into equity</a:t>
            </a:r>
          </a:p>
          <a:p>
            <a:pPr lvl="1"/>
            <a:r>
              <a:rPr lang="en-US" dirty="0"/>
              <a:t>PE investors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0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Benefits and Risks of Getting VC and PE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Access to capital</a:t>
            </a:r>
          </a:p>
          <a:p>
            <a:pPr lvl="1"/>
            <a:r>
              <a:rPr lang="en-US" dirty="0"/>
              <a:t>Sector expertise and experience</a:t>
            </a:r>
          </a:p>
          <a:p>
            <a:pPr lvl="1"/>
            <a:r>
              <a:rPr lang="en-US" dirty="0"/>
              <a:t>Network and connections</a:t>
            </a:r>
          </a:p>
          <a:p>
            <a:pPr lvl="1"/>
            <a:r>
              <a:rPr lang="en-US" dirty="0"/>
              <a:t>Appetite for risk: a portfolio view, medium-term time horizon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Loss of control and management autonomy</a:t>
            </a:r>
          </a:p>
          <a:p>
            <a:pPr lvl="1"/>
            <a:r>
              <a:rPr lang="en-US" dirty="0"/>
              <a:t>Lengthy and complex investment process – about 6 months for a series</a:t>
            </a:r>
          </a:p>
          <a:p>
            <a:pPr lvl="1"/>
            <a:r>
              <a:rPr lang="en-US" dirty="0"/>
              <a:t>Uncertainty – there is no guarantee that an investment deal will close</a:t>
            </a:r>
          </a:p>
          <a:p>
            <a:pPr lvl="1"/>
            <a:r>
              <a:rPr lang="en-US" dirty="0"/>
              <a:t>Risk transference to management</a:t>
            </a:r>
          </a:p>
        </p:txBody>
      </p:sp>
    </p:spTree>
    <p:extLst>
      <p:ext uri="{BB962C8B-B14F-4D97-AF65-F5344CB8AC3E}">
        <p14:creationId xmlns:p14="http://schemas.microsoft.com/office/powerpoint/2010/main" val="108054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Structure of a PE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General Partner (GP) </a:t>
            </a:r>
            <a:r>
              <a:rPr lang="en-US" dirty="0"/>
              <a:t>is the PE firm.</a:t>
            </a:r>
          </a:p>
          <a:p>
            <a:pPr lvl="1"/>
            <a:r>
              <a:rPr lang="en-US" dirty="0"/>
              <a:t>GP manages the fund, makes fund investments, aligns interests of the LPs</a:t>
            </a:r>
          </a:p>
          <a:p>
            <a:pPr lvl="1"/>
            <a:r>
              <a:rPr lang="en-US" dirty="0"/>
              <a:t>GP commitment to a fund: the PE firm’s own cash</a:t>
            </a:r>
          </a:p>
          <a:p>
            <a:pPr lvl="2"/>
            <a:r>
              <a:rPr lang="en-US" dirty="0"/>
              <a:t>Typically 1%, but expected to be a meaningful amount of their personal wealth</a:t>
            </a:r>
          </a:p>
          <a:p>
            <a:pPr lvl="2"/>
            <a:r>
              <a:rPr lang="en-US" dirty="0"/>
              <a:t>“skin in the game” - help to align the interests</a:t>
            </a:r>
          </a:p>
          <a:p>
            <a:pPr lvl="2"/>
            <a:r>
              <a:rPr lang="en-US" dirty="0"/>
              <a:t>Cash – cannot be waiver of fees / indirect investment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Fully liable</a:t>
            </a:r>
            <a:r>
              <a:rPr lang="en-US" dirty="0"/>
              <a:t>, including negative returns</a:t>
            </a:r>
          </a:p>
          <a:p>
            <a:r>
              <a:rPr lang="en-US" b="1" dirty="0">
                <a:solidFill>
                  <a:schemeClr val="accent1"/>
                </a:solidFill>
              </a:rPr>
              <a:t>Limited Partners (LP) </a:t>
            </a:r>
            <a:r>
              <a:rPr lang="en-US" dirty="0"/>
              <a:t>– external investors</a:t>
            </a:r>
          </a:p>
          <a:p>
            <a:pPr lvl="1"/>
            <a:r>
              <a:rPr lang="en-US" dirty="0"/>
              <a:t>External investors, including institutional investors and accredited investors.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Passive</a:t>
            </a:r>
            <a:r>
              <a:rPr lang="en-US" dirty="0"/>
              <a:t> role – no inputs to the investment decisions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Committed Capital</a:t>
            </a:r>
            <a:r>
              <a:rPr lang="en-US" dirty="0"/>
              <a:t>: money raise from LP</a:t>
            </a:r>
          </a:p>
          <a:p>
            <a:pPr lvl="1"/>
            <a:r>
              <a:rPr lang="en-US" dirty="0"/>
              <a:t>Liable for up to the full amount they invest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Operating Partners (OP)</a:t>
            </a:r>
          </a:p>
          <a:p>
            <a:pPr lvl="1"/>
            <a:r>
              <a:rPr lang="en-US" dirty="0"/>
              <a:t>Individuals with operating and industry experience, who help with deal sourcing and portfolio company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F96E8-8615-8A48-B5C3-A3E50B04DB52}"/>
              </a:ext>
            </a:extLst>
          </p:cNvPr>
          <p:cNvSpPr/>
          <p:nvPr/>
        </p:nvSpPr>
        <p:spPr>
          <a:xfrm>
            <a:off x="9827878" y="2959375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Match LP to PE fund?</a:t>
            </a:r>
          </a:p>
        </p:txBody>
      </p:sp>
    </p:spTree>
    <p:extLst>
      <p:ext uri="{BB962C8B-B14F-4D97-AF65-F5344CB8AC3E}">
        <p14:creationId xmlns:p14="http://schemas.microsoft.com/office/powerpoint/2010/main" val="392847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Structure of a PE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 funds typically have a </a:t>
            </a:r>
            <a:r>
              <a:rPr lang="en-US" dirty="0">
                <a:solidFill>
                  <a:schemeClr val="accent1"/>
                </a:solidFill>
              </a:rPr>
              <a:t>life-cycle of about 10 years</a:t>
            </a:r>
          </a:p>
          <a:p>
            <a:pPr lvl="1"/>
            <a:r>
              <a:rPr lang="en-US" dirty="0"/>
              <a:t>Investment Cycle (5 to 7 years) and Harvest (exit) Cycle (3 to 5 years)</a:t>
            </a:r>
          </a:p>
          <a:p>
            <a:r>
              <a:rPr lang="en-US" dirty="0"/>
              <a:t>PE funds typically aim to </a:t>
            </a:r>
            <a:r>
              <a:rPr lang="en-US" dirty="0">
                <a:solidFill>
                  <a:schemeClr val="accent1"/>
                </a:solidFill>
              </a:rPr>
              <a:t>invest around 90% of the fund</a:t>
            </a:r>
          </a:p>
          <a:p>
            <a:pPr lvl="1"/>
            <a:r>
              <a:rPr lang="en-US" dirty="0"/>
              <a:t>Keep ~10% for further investment such as bolt-on acquisitions, further growth capital,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 fund will have a specific set of investment criteria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Different funds within a firm </a:t>
            </a:r>
            <a:r>
              <a:rPr lang="en-US" dirty="0"/>
              <a:t>may have different goals and objectives</a:t>
            </a:r>
          </a:p>
          <a:p>
            <a:pPr lvl="1"/>
            <a:r>
              <a:rPr lang="en-US" dirty="0"/>
              <a:t>Sector / geography /investment stage / types of deal / investment size …</a:t>
            </a:r>
          </a:p>
          <a:p>
            <a:r>
              <a:rPr lang="en-US" dirty="0"/>
              <a:t>Firms </a:t>
            </a:r>
            <a:r>
              <a:rPr lang="en-US" dirty="0">
                <a:solidFill>
                  <a:schemeClr val="accent1"/>
                </a:solidFill>
              </a:rPr>
              <a:t>rarely make cross fund investment</a:t>
            </a:r>
          </a:p>
          <a:p>
            <a:pPr lvl="1"/>
            <a:r>
              <a:rPr lang="en-US" dirty="0"/>
              <a:t>Conflicts of interest from different mix of LPs</a:t>
            </a:r>
          </a:p>
          <a:p>
            <a:r>
              <a:rPr lang="en-US" dirty="0">
                <a:solidFill>
                  <a:schemeClr val="accent1"/>
                </a:solidFill>
              </a:rPr>
              <a:t>Firms grow </a:t>
            </a:r>
            <a:r>
              <a:rPr lang="en-US" dirty="0"/>
              <a:t>by raising new funds, as existing funds approach maturity and full investment (closed).</a:t>
            </a:r>
          </a:p>
          <a:p>
            <a:r>
              <a:rPr lang="en-US" dirty="0"/>
              <a:t>Funds typically charge 2% annual management fee on committed capital.</a:t>
            </a:r>
          </a:p>
          <a:p>
            <a:r>
              <a:rPr lang="en-US" dirty="0"/>
              <a:t>Usually 20% </a:t>
            </a:r>
            <a:r>
              <a:rPr lang="en-US" b="1" dirty="0">
                <a:solidFill>
                  <a:schemeClr val="accent1"/>
                </a:solidFill>
              </a:rPr>
              <a:t>carried interest</a:t>
            </a:r>
            <a:r>
              <a:rPr lang="en-US" dirty="0"/>
              <a:t>, and LPs share 80% of the return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Hurdle rate</a:t>
            </a:r>
            <a:r>
              <a:rPr lang="en-US" dirty="0"/>
              <a:t>, usually 7% to 10%, much be achieved on-behalf of the LPs, before the GP can take some or all the performance related carried interest.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8E293-7366-414D-89C6-1424B7FCB843}"/>
              </a:ext>
            </a:extLst>
          </p:cNvPr>
          <p:cNvSpPr/>
          <p:nvPr/>
        </p:nvSpPr>
        <p:spPr>
          <a:xfrm>
            <a:off x="8952807" y="665018"/>
            <a:ext cx="1712422" cy="85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to know how long has a fund been setup</a:t>
            </a:r>
          </a:p>
        </p:txBody>
      </p:sp>
    </p:spTree>
    <p:extLst>
      <p:ext uri="{BB962C8B-B14F-4D97-AF65-F5344CB8AC3E}">
        <p14:creationId xmlns:p14="http://schemas.microsoft.com/office/powerpoint/2010/main" val="115249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Structure of a PE firm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15D9F5-7DC0-334B-99D9-A4B66B89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7" y="950976"/>
            <a:ext cx="10751986" cy="56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Limited Partnerships (LP) in 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When the Fund is raised, GP and LPs sign a </a:t>
            </a:r>
            <a:r>
              <a:rPr lang="en-US" b="1" dirty="0">
                <a:solidFill>
                  <a:schemeClr val="accent1"/>
                </a:solidFill>
              </a:rPr>
              <a:t>Limited Partnership Agreement</a:t>
            </a:r>
            <a:endParaRPr lang="en-US" b="1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LP Clawback Clause</a:t>
            </a:r>
            <a:r>
              <a:rPr lang="en-US" dirty="0"/>
              <a:t>: in case that the Fund does not have enough assets to meet liabilities, GP can claw back distributions already paid to the LPs to meet these liabilities</a:t>
            </a:r>
          </a:p>
          <a:p>
            <a:pPr lvl="1"/>
            <a:r>
              <a:rPr lang="en-US" dirty="0"/>
              <a:t>The LPA also outlines the </a:t>
            </a:r>
            <a:r>
              <a:rPr lang="en-US" dirty="0">
                <a:solidFill>
                  <a:schemeClr val="accent1"/>
                </a:solidFill>
              </a:rPr>
              <a:t>duration of the Fund </a:t>
            </a:r>
            <a:r>
              <a:rPr lang="en-US" dirty="0"/>
              <a:t>(~ 10 years).</a:t>
            </a:r>
            <a:br>
              <a:rPr lang="en-US" dirty="0"/>
            </a:br>
            <a:r>
              <a:rPr lang="en-US" dirty="0"/>
              <a:t>Funds are highly incentivized to exit within this cycle</a:t>
            </a:r>
          </a:p>
          <a:p>
            <a:pPr lvl="2"/>
            <a:r>
              <a:rPr lang="en-US" dirty="0"/>
              <a:t>Organization and Formation</a:t>
            </a:r>
          </a:p>
          <a:p>
            <a:pPr lvl="2"/>
            <a:r>
              <a:rPr lang="en-US" dirty="0"/>
              <a:t>Fund Raising ~ 2 years</a:t>
            </a:r>
          </a:p>
          <a:p>
            <a:pPr lvl="2"/>
            <a:r>
              <a:rPr lang="en-US" dirty="0"/>
              <a:t>Deal Sourcing and Investing ~ 3 years</a:t>
            </a:r>
          </a:p>
          <a:p>
            <a:pPr lvl="2"/>
            <a:r>
              <a:rPr lang="en-US" dirty="0"/>
              <a:t>Portfolio Management</a:t>
            </a:r>
          </a:p>
          <a:p>
            <a:pPr lvl="2"/>
            <a:r>
              <a:rPr lang="en-US" dirty="0"/>
              <a:t>Harvesting (exiting) ~ up to 7 years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Investment criteria</a:t>
            </a:r>
            <a:r>
              <a:rPr lang="en-US" dirty="0"/>
              <a:t>: industry, stage, deal type, geography,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Limits the </a:t>
            </a:r>
            <a:r>
              <a:rPr lang="en-US" dirty="0">
                <a:solidFill>
                  <a:schemeClr val="accent1"/>
                </a:solidFill>
              </a:rPr>
              <a:t>maximum investment </a:t>
            </a:r>
            <a:r>
              <a:rPr lang="en-US" dirty="0"/>
              <a:t>per company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Key Person Clause</a:t>
            </a:r>
            <a:r>
              <a:rPr lang="en-US" dirty="0"/>
              <a:t>: allows the investment to be paused if key person changed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Advisory Board</a:t>
            </a:r>
            <a:r>
              <a:rPr lang="en-US" dirty="0"/>
              <a:t>: Consist of LP members, appointed by GP, to give advice, especially</a:t>
            </a:r>
          </a:p>
          <a:p>
            <a:pPr lvl="2"/>
            <a:r>
              <a:rPr lang="en-US" dirty="0"/>
              <a:t>Conflict of interest, Fund term extensions, amendments to the LPA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1B36A-2032-D74D-AEB9-5666656C6586}"/>
              </a:ext>
            </a:extLst>
          </p:cNvPr>
          <p:cNvSpPr/>
          <p:nvPr/>
        </p:nvSpPr>
        <p:spPr>
          <a:xfrm>
            <a:off x="8686800" y="2394065"/>
            <a:ext cx="2295832" cy="12635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we have LPA data? Can we extract information from it?</a:t>
            </a:r>
          </a:p>
        </p:txBody>
      </p:sp>
    </p:spTree>
    <p:extLst>
      <p:ext uri="{BB962C8B-B14F-4D97-AF65-F5344CB8AC3E}">
        <p14:creationId xmlns:p14="http://schemas.microsoft.com/office/powerpoint/2010/main" val="253186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4558</Words>
  <Application>Microsoft Macintosh PowerPoint</Application>
  <PresentationFormat>Widescreen</PresentationFormat>
  <Paragraphs>453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Private Equity Finance  Section 1 to 5</vt:lpstr>
      <vt:lpstr>What does “Private Equity (PE)” mean to you?</vt:lpstr>
      <vt:lpstr>Private Equity Fund</vt:lpstr>
      <vt:lpstr>Private Equity Fund</vt:lpstr>
      <vt:lpstr>Benefits and Risks of Getting VC and PE Funding</vt:lpstr>
      <vt:lpstr>Structure of a PE firm</vt:lpstr>
      <vt:lpstr>Structure of a PE firm</vt:lpstr>
      <vt:lpstr>Structure of a PE firm</vt:lpstr>
      <vt:lpstr>Limited Partnerships (LP) in PE</vt:lpstr>
      <vt:lpstr>Executive Roles in a PE Firm</vt:lpstr>
      <vt:lpstr>Investors</vt:lpstr>
      <vt:lpstr>Investor</vt:lpstr>
      <vt:lpstr>Investors</vt:lpstr>
      <vt:lpstr>Management Buyout (MBO)</vt:lpstr>
      <vt:lpstr>Management Buyout (MBO)</vt:lpstr>
      <vt:lpstr>Leveraged Buyout (LBO)</vt:lpstr>
      <vt:lpstr>More opinions to the MBO myths</vt:lpstr>
      <vt:lpstr>Buyout Terms</vt:lpstr>
      <vt:lpstr>Buyout Terms</vt:lpstr>
      <vt:lpstr>Buyout Terms – Secondary Transactions</vt:lpstr>
      <vt:lpstr>Investment Terms</vt:lpstr>
      <vt:lpstr>Investment Terms</vt:lpstr>
      <vt:lpstr>Investment Terms</vt:lpstr>
      <vt:lpstr>Investment Terms</vt:lpstr>
      <vt:lpstr>Investment Terms</vt:lpstr>
      <vt:lpstr>Categorize PE Firms</vt:lpstr>
      <vt:lpstr>Categorize PE Firms</vt:lpstr>
      <vt:lpstr>Categorize PE Firms</vt:lpstr>
      <vt:lpstr>VC vs. PE</vt:lpstr>
      <vt:lpstr>PE Firm Lifecycle</vt:lpstr>
      <vt:lpstr>PE Value Creation</vt:lpstr>
      <vt:lpstr>PE Performance and Compensation</vt:lpstr>
      <vt:lpstr>Find the Right Investor</vt:lpstr>
      <vt:lpstr>Find the Right Investor</vt:lpstr>
      <vt:lpstr>Is PE the Right Option for You?</vt:lpstr>
      <vt:lpstr>PE Checklist for Entrepreneurs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Yang, Xi</dc:creator>
  <cp:lastModifiedBy>Yang, Xi</cp:lastModifiedBy>
  <cp:revision>44</cp:revision>
  <dcterms:created xsi:type="dcterms:W3CDTF">2022-02-10T05:30:30Z</dcterms:created>
  <dcterms:modified xsi:type="dcterms:W3CDTF">2022-02-21T02:46:07Z</dcterms:modified>
</cp:coreProperties>
</file>