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19A961-8CA3-D348-903C-F32120C5D83A}">
          <p14:sldIdLst>
            <p14:sldId id="256"/>
          </p14:sldIdLst>
        </p14:section>
        <p14:section name="Type of Funding and Exit Routes" id="{A4E1708F-1557-6047-B8C9-843192A61EEC}">
          <p14:sldIdLst>
            <p14:sldId id="258"/>
            <p14:sldId id="260"/>
          </p14:sldIdLst>
        </p14:section>
        <p14:section name="Deal Screening and Funnel" id="{2603094B-6F03-A34C-8B5E-3C87884DEE69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PE Deal Structure &amp; Preferred Rights" id="{D13FD7C0-DFB2-9D40-A07A-4E3D6A1A1008}">
          <p14:sldIdLst>
            <p14:sldId id="267"/>
            <p14:sldId id="274"/>
            <p14:sldId id="268"/>
            <p14:sldId id="269"/>
            <p14:sldId id="270"/>
            <p14:sldId id="271"/>
            <p14:sldId id="272"/>
          </p14:sldIdLst>
        </p14:section>
        <p14:section name="PE Deal Value Creation" id="{17F5F5E8-F95F-0041-A17A-719D44FB4973}">
          <p14:sldIdLst>
            <p14:sldId id="273"/>
            <p14:sldId id="275"/>
            <p14:sldId id="276"/>
          </p14:sldIdLst>
        </p14:section>
        <p14:section name="PE Deal Process" id="{7F0C0EE0-16B0-DA48-BE0A-2AB093B2565C}">
          <p14:sldIdLst>
            <p14:sldId id="277"/>
            <p14:sldId id="278"/>
            <p14:sldId id="279"/>
            <p14:sldId id="280"/>
            <p14:sldId id="281"/>
          </p14:sldIdLst>
        </p14:section>
        <p14:section name="Due Diligence" id="{3032BDD6-5984-0E4C-9B00-845D78EBC56D}">
          <p14:sldIdLst>
            <p14:sldId id="282"/>
            <p14:sldId id="283"/>
            <p14:sldId id="284"/>
            <p14:sldId id="285"/>
            <p14:sldId id="286"/>
            <p14:sldId id="289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9"/>
    <p:restoredTop sz="86408"/>
  </p:normalViewPr>
  <p:slideViewPr>
    <p:cSldViewPr snapToGrid="0" snapToObjects="1">
      <p:cViewPr varScale="1">
        <p:scale>
          <a:sx n="122" d="100"/>
          <a:sy n="122" d="100"/>
        </p:scale>
        <p:origin x="520" y="200"/>
      </p:cViewPr>
      <p:guideLst/>
    </p:cSldViewPr>
  </p:slideViewPr>
  <p:outlineViewPr>
    <p:cViewPr>
      <p:scale>
        <a:sx n="33" d="100"/>
        <a:sy n="33" d="100"/>
      </p:scale>
      <p:origin x="0" y="-79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7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EE23-0F4A-8940-A725-B97BB944B5C6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3853-743C-B348-81CB-139F28B0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13853-743C-B348-81CB-139F28B0F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Equity 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Section 6 to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Mar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Capital Structure of a PE Buyout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Use leverage (debt) to increase investment returns – need to manage financial risks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Bank/Senior debt</a:t>
            </a:r>
            <a:r>
              <a:rPr lang="en-US" dirty="0"/>
              <a:t>: 20% to 60%</a:t>
            </a:r>
          </a:p>
          <a:p>
            <a:pPr lvl="2"/>
            <a:r>
              <a:rPr lang="en-US" dirty="0"/>
              <a:t>Most Senior – lowest default risk – covenants to protect lenders – can be secured on company assets</a:t>
            </a:r>
          </a:p>
          <a:p>
            <a:pPr lvl="3"/>
            <a:r>
              <a:rPr lang="en-US" dirty="0">
                <a:solidFill>
                  <a:schemeClr val="accent2"/>
                </a:solidFill>
              </a:rPr>
              <a:t>Covenants</a:t>
            </a:r>
            <a:r>
              <a:rPr lang="en-US" dirty="0"/>
              <a:t> to ensure the company performs to acceptable levels</a:t>
            </a:r>
          </a:p>
          <a:p>
            <a:pPr lvl="4"/>
            <a:r>
              <a:rPr lang="en-US" dirty="0"/>
              <a:t>Such as </a:t>
            </a:r>
            <a:r>
              <a:rPr lang="en-US" dirty="0">
                <a:solidFill>
                  <a:schemeClr val="accent2"/>
                </a:solidFill>
              </a:rPr>
              <a:t>Interest Coverage Ratio, Debt to Cash Flow Ratio</a:t>
            </a:r>
          </a:p>
          <a:p>
            <a:pPr lvl="2"/>
            <a:r>
              <a:rPr lang="en-US" dirty="0"/>
              <a:t>Floating 3% to 8% return, lowest financing cost, dependent on cash flows from the business</a:t>
            </a:r>
          </a:p>
          <a:p>
            <a:pPr lvl="2"/>
            <a:r>
              <a:rPr lang="en-US" dirty="0"/>
              <a:t>Annual interest and principal payments – aiming to fully repay in 5 to 10 years</a:t>
            </a:r>
          </a:p>
          <a:p>
            <a:pPr lvl="2"/>
            <a:r>
              <a:rPr lang="en-US" dirty="0"/>
              <a:t>Some flexibility to increase debt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High Yield / Subordinated debt</a:t>
            </a:r>
            <a:r>
              <a:rPr lang="en-US" dirty="0"/>
              <a:t>: usually 0% to 15%, rarely up to 30%</a:t>
            </a:r>
          </a:p>
          <a:p>
            <a:pPr lvl="2"/>
            <a:r>
              <a:rPr lang="en-US" dirty="0"/>
              <a:t>Ranks behind senior debt</a:t>
            </a:r>
          </a:p>
          <a:p>
            <a:pPr lvl="2"/>
            <a:r>
              <a:rPr lang="en-US" dirty="0"/>
              <a:t>Fixed 8% to 14% yield – </a:t>
            </a:r>
            <a:r>
              <a:rPr lang="en-US" dirty="0">
                <a:solidFill>
                  <a:schemeClr val="accent1"/>
                </a:solidFill>
              </a:rPr>
              <a:t>high yield (junk) bonds </a:t>
            </a:r>
            <a:r>
              <a:rPr lang="en-US" dirty="0"/>
              <a:t>– usually interest only payments</a:t>
            </a:r>
          </a:p>
          <a:p>
            <a:pPr lvl="2"/>
            <a:r>
              <a:rPr lang="en-US" dirty="0"/>
              <a:t>Less flexible but less restrictive covenants</a:t>
            </a:r>
          </a:p>
          <a:p>
            <a:pPr lvl="2"/>
            <a:r>
              <a:rPr lang="en-US" dirty="0"/>
              <a:t>Often prepayment penalties in early years, with option to be called by the company after a few years at a premium, to enable refinancing at lower cost</a:t>
            </a:r>
          </a:p>
          <a:p>
            <a:pPr lvl="1"/>
            <a:r>
              <a:rPr lang="en-US" dirty="0"/>
              <a:t>(Continue to the next page)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137C8-497D-2042-80EE-710F42F3DE4E}"/>
              </a:ext>
            </a:extLst>
          </p:cNvPr>
          <p:cNvSpPr/>
          <p:nvPr/>
        </p:nvSpPr>
        <p:spPr>
          <a:xfrm>
            <a:off x="9964797" y="3706760"/>
            <a:ext cx="1849251" cy="1022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Covenants can contain financial health metrics used by bank lenders</a:t>
            </a:r>
          </a:p>
        </p:txBody>
      </p:sp>
    </p:spTree>
    <p:extLst>
      <p:ext uri="{BB962C8B-B14F-4D97-AF65-F5344CB8AC3E}">
        <p14:creationId xmlns:p14="http://schemas.microsoft.com/office/powerpoint/2010/main" val="372995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Capital Structure of a PE Buyout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(Continued)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Mezzanine / Quasi Equity / Bridge Financing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0% to 15% - not in every deal</a:t>
            </a:r>
          </a:p>
          <a:p>
            <a:pPr lvl="2"/>
            <a:r>
              <a:rPr lang="en-US" dirty="0"/>
              <a:t>Can yield 15% to 20%</a:t>
            </a:r>
          </a:p>
          <a:p>
            <a:pPr lvl="2"/>
            <a:r>
              <a:rPr lang="en-US" dirty="0"/>
              <a:t>Sometimes with warrants, which have a right to subscribe for equity</a:t>
            </a:r>
          </a:p>
          <a:p>
            <a:pPr lvl="2"/>
            <a:r>
              <a:rPr lang="en-US" dirty="0"/>
              <a:t>Downside protection of debt – still rank higher than equity in the downside</a:t>
            </a:r>
          </a:p>
          <a:p>
            <a:pPr lvl="2"/>
            <a:r>
              <a:rPr lang="en-US" dirty="0"/>
              <a:t>Upside potential of Equity</a:t>
            </a:r>
          </a:p>
          <a:p>
            <a:pPr lvl="3"/>
            <a:r>
              <a:rPr lang="en-US" dirty="0"/>
              <a:t>Can include Payment-In-Kind (PIK) notes (instead of pay in cash, pay in paper, such as equity) and</a:t>
            </a:r>
            <a:br>
              <a:rPr lang="en-US" dirty="0"/>
            </a:br>
            <a:r>
              <a:rPr lang="en-US" dirty="0"/>
              <a:t>convertible preferred debentures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Equity</a:t>
            </a:r>
            <a:r>
              <a:rPr lang="en-US" dirty="0"/>
              <a:t>: 15% to 50%</a:t>
            </a:r>
          </a:p>
          <a:p>
            <a:pPr lvl="2"/>
            <a:r>
              <a:rPr lang="en-US" dirty="0"/>
              <a:t>Most junior in ranking for return of assets</a:t>
            </a:r>
          </a:p>
          <a:p>
            <a:pPr lvl="2"/>
            <a:r>
              <a:rPr lang="en-US" dirty="0"/>
              <a:t>Look for 20% to 40% return, or unlimited upside - Highest risk, highest return</a:t>
            </a:r>
          </a:p>
          <a:p>
            <a:pPr lvl="2"/>
            <a:r>
              <a:rPr lang="en-US" dirty="0"/>
              <a:t>Expect to magnify the equity returns by the debt and quasi debt 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8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Deal Structuring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PE deal is normally run by a </a:t>
            </a:r>
            <a:r>
              <a:rPr lang="en-US" b="1" dirty="0">
                <a:solidFill>
                  <a:schemeClr val="accent1"/>
                </a:solidFill>
              </a:rPr>
              <a:t>Lead Investor</a:t>
            </a:r>
          </a:p>
          <a:p>
            <a:pPr lvl="1"/>
            <a:r>
              <a:rPr lang="en-US" dirty="0"/>
              <a:t>Originate the deal, run the process, establish the valuation, contribute the </a:t>
            </a:r>
            <a:r>
              <a:rPr lang="en-US" dirty="0">
                <a:solidFill>
                  <a:schemeClr val="accent1"/>
                </a:solidFill>
              </a:rPr>
              <a:t>largest portion </a:t>
            </a:r>
            <a:r>
              <a:rPr lang="en-US" dirty="0"/>
              <a:t>of equity capital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Co-investors</a:t>
            </a:r>
            <a:r>
              <a:rPr lang="en-US" dirty="0"/>
              <a:t> are usually other PE firms / institutional investors</a:t>
            </a:r>
          </a:p>
          <a:p>
            <a:pPr lvl="1"/>
            <a:r>
              <a:rPr lang="en-US" dirty="0"/>
              <a:t>Invest along side, and typically on the same terms, as the lead investor</a:t>
            </a:r>
          </a:p>
          <a:p>
            <a:pPr lvl="1"/>
            <a:r>
              <a:rPr lang="en-US" dirty="0"/>
              <a:t>Typically take a </a:t>
            </a:r>
            <a:r>
              <a:rPr lang="en-US" dirty="0">
                <a:solidFill>
                  <a:schemeClr val="accent1"/>
                </a:solidFill>
              </a:rPr>
              <a:t>minority position </a:t>
            </a:r>
            <a:r>
              <a:rPr lang="en-US" dirty="0"/>
              <a:t>in the equity financing</a:t>
            </a:r>
          </a:p>
          <a:p>
            <a:pPr lvl="1"/>
            <a:r>
              <a:rPr lang="en-US" dirty="0"/>
              <a:t>In MBO, this will include the senior management team</a:t>
            </a:r>
          </a:p>
          <a:p>
            <a:pPr lvl="2"/>
            <a:r>
              <a:rPr lang="en-US" dirty="0"/>
              <a:t>Expect to provide very limited cash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Sweet Equity </a:t>
            </a:r>
            <a:r>
              <a:rPr lang="en-US" dirty="0"/>
              <a:t>– returns are magnified by shares with generous terms attached</a:t>
            </a:r>
          </a:p>
          <a:p>
            <a:r>
              <a:rPr lang="en-US" dirty="0">
                <a:solidFill>
                  <a:schemeClr val="accent1"/>
                </a:solidFill>
              </a:rPr>
              <a:t>Target Company </a:t>
            </a:r>
            <a:r>
              <a:rPr lang="en-US" dirty="0"/>
              <a:t>is the company being acquired in the deal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NewCo</a:t>
            </a:r>
            <a:r>
              <a:rPr lang="en-US" dirty="0">
                <a:solidFill>
                  <a:schemeClr val="accent1"/>
                </a:solidFill>
              </a:rPr>
              <a:t> / Special Purpose Vehicle (SPV): </a:t>
            </a:r>
            <a:r>
              <a:rPr lang="en-US" dirty="0"/>
              <a:t>the acquisition vehicle formed for the deal</a:t>
            </a:r>
          </a:p>
          <a:p>
            <a:r>
              <a:rPr lang="en-US" dirty="0">
                <a:solidFill>
                  <a:schemeClr val="accent1"/>
                </a:solidFill>
              </a:rPr>
              <a:t>Other Peoples Money (OPM)</a:t>
            </a:r>
            <a:r>
              <a:rPr lang="en-US" dirty="0"/>
              <a:t>: any financing not provided by the PE firm</a:t>
            </a:r>
          </a:p>
          <a:p>
            <a:pPr lvl="1"/>
            <a:r>
              <a:rPr lang="en-US" dirty="0"/>
              <a:t>Debt, mezzanine, minority co-investors, vendor loans, deferred consideration, earn outs,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Five security classes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Common Stock / Ordinary Share</a:t>
            </a:r>
            <a:r>
              <a:rPr lang="en-US" dirty="0"/>
              <a:t>: most junior in the Capital Structure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Preferred Stock</a:t>
            </a:r>
            <a:r>
              <a:rPr lang="en-US" dirty="0"/>
              <a:t>: superior rights and liquidity protection to common stock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Convertible Notes</a:t>
            </a:r>
            <a:r>
              <a:rPr lang="en-US" dirty="0"/>
              <a:t>: converts (at a discount) into the next round of preferred equity financing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Stock Options: </a:t>
            </a:r>
            <a:r>
              <a:rPr lang="en-US" dirty="0"/>
              <a:t>incentive</a:t>
            </a:r>
            <a:r>
              <a:rPr lang="en-US" dirty="0">
                <a:solidFill>
                  <a:schemeClr val="accent1"/>
                </a:solidFill>
              </a:rPr>
              <a:t> employees </a:t>
            </a:r>
            <a:r>
              <a:rPr lang="en-US" dirty="0"/>
              <a:t>the right to by stocks at a pre-determined </a:t>
            </a:r>
            <a:r>
              <a:rPr lang="en-US" dirty="0">
                <a:solidFill>
                  <a:schemeClr val="accent1"/>
                </a:solidFill>
              </a:rPr>
              <a:t>strike price</a:t>
            </a:r>
          </a:p>
          <a:p>
            <a:pPr lvl="2"/>
            <a:r>
              <a:rPr lang="en-US" dirty="0"/>
              <a:t>Normally have a “vesting” condition to mature more options over time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Warrants</a:t>
            </a:r>
            <a:r>
              <a:rPr lang="en-US" dirty="0"/>
              <a:t>: similar to option but typically as part of financing round to incentivize</a:t>
            </a:r>
            <a:r>
              <a:rPr lang="en-US" dirty="0">
                <a:solidFill>
                  <a:schemeClr val="accent1"/>
                </a:solidFill>
              </a:rPr>
              <a:t> investors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8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Rights to Preferred Stockholders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Common Stock </a:t>
            </a:r>
            <a:r>
              <a:rPr lang="en-US" dirty="0"/>
              <a:t>confers ownership rights in a company</a:t>
            </a:r>
          </a:p>
          <a:p>
            <a:pPr lvl="1"/>
            <a:r>
              <a:rPr lang="en-US" dirty="0"/>
              <a:t>Elect the Board of Directors, vote at company meetings, receive dividends</a:t>
            </a:r>
          </a:p>
          <a:p>
            <a:pPr lvl="1"/>
            <a:r>
              <a:rPr lang="en-US" dirty="0"/>
              <a:t>Shareholder’s Equity forms the basis valuation of Common Stock –</a:t>
            </a:r>
            <a:r>
              <a:rPr lang="en-US" dirty="0">
                <a:solidFill>
                  <a:schemeClr val="accent1"/>
                </a:solidFill>
              </a:rPr>
              <a:t> book value</a:t>
            </a:r>
          </a:p>
          <a:p>
            <a:pPr lvl="2"/>
            <a:r>
              <a:rPr lang="en-US" dirty="0"/>
              <a:t>Money originally invested in the company</a:t>
            </a:r>
          </a:p>
          <a:p>
            <a:pPr lvl="2"/>
            <a:r>
              <a:rPr lang="en-US" dirty="0"/>
              <a:t>Retained earnings accumulated over time from the profits of the company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Preferred Stock</a:t>
            </a:r>
            <a:r>
              <a:rPr lang="en-US" b="1" dirty="0"/>
              <a:t> </a:t>
            </a:r>
            <a:r>
              <a:rPr lang="en-US" dirty="0"/>
              <a:t>– used extensively by PE investors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Additional rights and privileges over common stock – </a:t>
            </a:r>
            <a:r>
              <a:rPr lang="en-US" dirty="0">
                <a:solidFill>
                  <a:schemeClr val="accent1"/>
                </a:solidFill>
              </a:rPr>
              <a:t>usually very complicated</a:t>
            </a:r>
          </a:p>
          <a:p>
            <a:pPr lvl="1"/>
            <a:r>
              <a:rPr lang="en-US" dirty="0"/>
              <a:t>Some commonly seen rights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Cumulative</a:t>
            </a:r>
            <a:r>
              <a:rPr lang="en-US" dirty="0"/>
              <a:t>: withheld dividend accumulates and has to be paid before common stock holders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Callable</a:t>
            </a:r>
            <a:r>
              <a:rPr lang="en-US" dirty="0"/>
              <a:t> (public company): right to redeem the stock at a price and time in future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Convertible</a:t>
            </a:r>
            <a:r>
              <a:rPr lang="en-US" dirty="0"/>
              <a:t>: option to convert to common stock, usually at merger &amp; acquisition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Participating</a:t>
            </a:r>
            <a:r>
              <a:rPr lang="en-US" dirty="0"/>
              <a:t>: additional dividends fixed by formulas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Preferential Rights </a:t>
            </a:r>
            <a:r>
              <a:rPr lang="en-US" dirty="0"/>
              <a:t>(PD deals): For PE investors to protect and manage their investment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Information Rights</a:t>
            </a:r>
            <a:r>
              <a:rPr lang="en-US" dirty="0"/>
              <a:t>: financial information, capitalization table, budgets, inspection (access to offices and records)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Liquidation Preference</a:t>
            </a:r>
            <a:r>
              <a:rPr lang="en-US" dirty="0"/>
              <a:t>: after creditors, before common stock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Anti Dilution Protection</a:t>
            </a:r>
            <a:r>
              <a:rPr lang="en-US" dirty="0"/>
              <a:t>: protections against dilution during future financings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Priority Voting</a:t>
            </a:r>
            <a:r>
              <a:rPr lang="en-US" dirty="0"/>
              <a:t>: right to elect one or more directors to the Board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Protective Rights</a:t>
            </a:r>
            <a:r>
              <a:rPr lang="en-US" dirty="0"/>
              <a:t>: </a:t>
            </a:r>
            <a:r>
              <a:rPr lang="en-US" dirty="0" err="1"/>
              <a:t>vetos</a:t>
            </a:r>
            <a:r>
              <a:rPr lang="en-US" dirty="0"/>
              <a:t> over some important corporate decision</a:t>
            </a:r>
          </a:p>
        </p:txBody>
      </p:sp>
    </p:spTree>
    <p:extLst>
      <p:ext uri="{BB962C8B-B14F-4D97-AF65-F5344CB8AC3E}">
        <p14:creationId xmlns:p14="http://schemas.microsoft.com/office/powerpoint/2010/main" val="41123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Rights to Preferred Stockholders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Liquidation Preference</a:t>
            </a:r>
          </a:p>
          <a:p>
            <a:pPr lvl="1"/>
            <a:r>
              <a:rPr lang="en-US" dirty="0"/>
              <a:t>A right of preferred stockholders to receive priority payments in liquidation</a:t>
            </a:r>
          </a:p>
          <a:p>
            <a:pPr lvl="1"/>
            <a:r>
              <a:rPr lang="en-US" dirty="0"/>
              <a:t>Liquidation events</a:t>
            </a:r>
          </a:p>
          <a:p>
            <a:pPr lvl="2"/>
            <a:r>
              <a:rPr lang="en-US" dirty="0"/>
              <a:t>Failure and closure of the company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Sale of the company </a:t>
            </a:r>
            <a:r>
              <a:rPr lang="en-US" dirty="0"/>
              <a:t>– sale proceeds are applied according to the Liquidation Preference</a:t>
            </a:r>
          </a:p>
          <a:p>
            <a:pPr lvl="1"/>
            <a:r>
              <a:rPr lang="en-US" dirty="0"/>
              <a:t>Basic Liquidation Preference</a:t>
            </a:r>
          </a:p>
          <a:p>
            <a:pPr lvl="2"/>
            <a:r>
              <a:rPr lang="en-US" dirty="0"/>
              <a:t>Preferred Stockholders receive their money, or a multiple, back before common stock</a:t>
            </a:r>
          </a:p>
          <a:p>
            <a:pPr lvl="3"/>
            <a:r>
              <a:rPr lang="en-US" dirty="0"/>
              <a:t>The multiple can be 1.5x, 2x or even 3x – increasing uncommon</a:t>
            </a:r>
          </a:p>
          <a:p>
            <a:pPr lvl="2"/>
            <a:r>
              <a:rPr lang="en-US" dirty="0"/>
              <a:t>Typically include the payment of any outstanding or accrued dividends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Participating Preference</a:t>
            </a:r>
          </a:p>
          <a:p>
            <a:pPr lvl="1"/>
            <a:r>
              <a:rPr lang="en-US" dirty="0"/>
              <a:t>The preferred stockholders not only receive their payment, but also participate in the payment from the common stockholders' pool of money</a:t>
            </a:r>
          </a:p>
          <a:p>
            <a:pPr lvl="1"/>
            <a:r>
              <a:rPr lang="en-US" dirty="0"/>
              <a:t>Sometimes capped, in order to give common stockholders a better chance</a:t>
            </a:r>
          </a:p>
          <a:p>
            <a:r>
              <a:rPr lang="en-US" dirty="0">
                <a:solidFill>
                  <a:schemeClr val="accent1"/>
                </a:solidFill>
              </a:rPr>
              <a:t>Entrepreneurs and Founders are typically common stockholders</a:t>
            </a:r>
          </a:p>
          <a:p>
            <a:pPr lvl="1"/>
            <a:r>
              <a:rPr lang="en-US" dirty="0"/>
              <a:t>In the worst-case scenario, the preferred stockholders can still make a good return, but leave nothing for the common stockholders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Rights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financing rounds (A, B, C, </a:t>
            </a:r>
            <a:r>
              <a:rPr lang="en-US" dirty="0" err="1"/>
              <a:t>etc</a:t>
            </a:r>
            <a:r>
              <a:rPr lang="en-US" dirty="0"/>
              <a:t>) leads to different </a:t>
            </a:r>
            <a:r>
              <a:rPr lang="en-US" dirty="0">
                <a:solidFill>
                  <a:schemeClr val="accent1"/>
                </a:solidFill>
              </a:rPr>
              <a:t>classes of Preferred Stocks</a:t>
            </a:r>
          </a:p>
          <a:p>
            <a:pPr lvl="1"/>
            <a:r>
              <a:rPr lang="en-US" dirty="0"/>
              <a:t>Each class will have different rights, and new investors will try to protect themselves ahead of existing investors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Class Rights </a:t>
            </a:r>
            <a:r>
              <a:rPr lang="en-US" dirty="0"/>
              <a:t>– the rights of each class cannot be varied without the consent of the holders of that class</a:t>
            </a:r>
          </a:p>
          <a:p>
            <a:r>
              <a:rPr lang="en-US" dirty="0">
                <a:solidFill>
                  <a:schemeClr val="accent1"/>
                </a:solidFill>
              </a:rPr>
              <a:t>Downside Protection</a:t>
            </a:r>
            <a:r>
              <a:rPr lang="en-US" dirty="0"/>
              <a:t>: the terms for preferred stockholders to mitigate any future potential losses (downside risk)</a:t>
            </a:r>
          </a:p>
          <a:p>
            <a:r>
              <a:rPr lang="en-US" dirty="0"/>
              <a:t>Pre-emptive Rights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Right of First Offer</a:t>
            </a:r>
            <a:r>
              <a:rPr lang="en-US" dirty="0"/>
              <a:t>: investor can participate in a future investment round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Right of First Refusal</a:t>
            </a:r>
            <a:r>
              <a:rPr lang="en-US" dirty="0"/>
              <a:t>: when an existing stockholder wants to sell, other stockholders have first right to buy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 Rights</a:t>
            </a:r>
            <a:r>
              <a:rPr lang="en-US" dirty="0"/>
              <a:t>: Access to financial, information and physical access to office and records</a:t>
            </a:r>
          </a:p>
          <a:p>
            <a:r>
              <a:rPr lang="en-US" dirty="0">
                <a:solidFill>
                  <a:schemeClr val="accent1"/>
                </a:solidFill>
              </a:rPr>
              <a:t>Registration Rights</a:t>
            </a:r>
            <a:r>
              <a:rPr lang="en-US" dirty="0"/>
              <a:t>: to force the company to register an IPO after a period of time</a:t>
            </a:r>
          </a:p>
          <a:p>
            <a:r>
              <a:rPr lang="en-US" dirty="0">
                <a:solidFill>
                  <a:schemeClr val="accent1"/>
                </a:solidFill>
              </a:rPr>
              <a:t>Negative Control</a:t>
            </a:r>
            <a:r>
              <a:rPr lang="en-US" dirty="0"/>
              <a:t>: veto over certain major decisions even without majority equity</a:t>
            </a:r>
          </a:p>
          <a:p>
            <a:pPr lvl="1"/>
            <a:r>
              <a:rPr lang="en-US" dirty="0"/>
              <a:t>Directors pay, dividends, capital expenditure, borrowing, changes in business activity,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Materiality</a:t>
            </a:r>
            <a:r>
              <a:rPr lang="en-US" dirty="0"/>
              <a:t>: important, significant, substantial – test of materiality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Assessing Capital Structures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Issues such as the cost of debt, its flexibility, what you can do if things go wrong, are critical to an assessment of the right capital structure of any deal</a:t>
            </a:r>
          </a:p>
          <a:p>
            <a:pPr lvl="1"/>
            <a:r>
              <a:rPr lang="en-US" dirty="0"/>
              <a:t>You need to understand the </a:t>
            </a:r>
            <a:r>
              <a:rPr lang="en-US" dirty="0">
                <a:solidFill>
                  <a:schemeClr val="accent1"/>
                </a:solidFill>
              </a:rPr>
              <a:t>total cash flow </a:t>
            </a:r>
            <a:r>
              <a:rPr lang="en-US" dirty="0"/>
              <a:t>from the business available to finance the debt.</a:t>
            </a:r>
          </a:p>
          <a:p>
            <a:pPr lvl="1"/>
            <a:r>
              <a:rPr lang="en-US" dirty="0"/>
              <a:t>You need to make sure that you have </a:t>
            </a:r>
            <a:r>
              <a:rPr lang="en-US" dirty="0">
                <a:solidFill>
                  <a:schemeClr val="accent1"/>
                </a:solidFill>
              </a:rPr>
              <a:t>sufficient head room </a:t>
            </a:r>
            <a:r>
              <a:rPr lang="en-US" dirty="0"/>
              <a:t>– this is why Senior Debt sets covenants and thresholds for the levels of debt and the interest payment cover.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about Risk-Return trade off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Too much leverage </a:t>
            </a:r>
            <a:r>
              <a:rPr lang="en-US" dirty="0"/>
              <a:t>can destroy the deal in a downturn (downside) scenario.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Too little leverage </a:t>
            </a:r>
            <a:r>
              <a:rPr lang="en-US" dirty="0"/>
              <a:t>– less efficient structure and lower potential returns</a:t>
            </a:r>
          </a:p>
          <a:p>
            <a:pPr lvl="1"/>
            <a:r>
              <a:rPr lang="en-US" dirty="0"/>
              <a:t>Use LBO modelling to create </a:t>
            </a:r>
            <a:r>
              <a:rPr lang="en-US" dirty="0">
                <a:solidFill>
                  <a:schemeClr val="accent1"/>
                </a:solidFill>
              </a:rPr>
              <a:t>downside scenarios for stress testing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chemeClr val="accent1"/>
                </a:solidFill>
              </a:rPr>
              <a:t>negotiate the lowest cost and greatest flexibility </a:t>
            </a:r>
            <a:r>
              <a:rPr lang="en-US" dirty="0"/>
              <a:t>from debt providers – although much of this is standardized.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1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How do PE Firms Make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 firms rely on </a:t>
            </a:r>
            <a:r>
              <a:rPr lang="en-US" dirty="0">
                <a:solidFill>
                  <a:schemeClr val="accent1"/>
                </a:solidFill>
              </a:rPr>
              <a:t>deal structuring, timing </a:t>
            </a:r>
            <a:r>
              <a:rPr lang="en-US" dirty="0"/>
              <a:t>and three key principles (</a:t>
            </a:r>
            <a:r>
              <a:rPr lang="en-US" b="1" dirty="0">
                <a:solidFill>
                  <a:schemeClr val="accent2"/>
                </a:solidFill>
              </a:rPr>
              <a:t>Arbitrage, Leverage, Growth</a:t>
            </a:r>
            <a:r>
              <a:rPr lang="en-US" dirty="0"/>
              <a:t>)</a:t>
            </a:r>
          </a:p>
          <a:p>
            <a:r>
              <a:rPr lang="en-US" dirty="0"/>
              <a:t>For example, a PE firm acquires Company Inc for </a:t>
            </a:r>
            <a:r>
              <a:rPr lang="en-US" dirty="0">
                <a:solidFill>
                  <a:srgbClr val="FF0000"/>
                </a:solidFill>
              </a:rPr>
              <a:t>$100m</a:t>
            </a:r>
            <a:r>
              <a:rPr lang="en-US" dirty="0"/>
              <a:t>, which was </a:t>
            </a:r>
            <a:r>
              <a:rPr lang="en-US" dirty="0">
                <a:solidFill>
                  <a:srgbClr val="FF0000"/>
                </a:solidFill>
              </a:rPr>
              <a:t>5x</a:t>
            </a:r>
            <a:r>
              <a:rPr lang="en-US" dirty="0"/>
              <a:t> EBITDA (</a:t>
            </a:r>
            <a:r>
              <a:rPr lang="en-US" dirty="0">
                <a:solidFill>
                  <a:srgbClr val="FF0000"/>
                </a:solidFill>
              </a:rPr>
              <a:t>$20m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step is introducing leverage</a:t>
            </a:r>
          </a:p>
          <a:p>
            <a:pPr lvl="2"/>
            <a:r>
              <a:rPr lang="en-US" dirty="0"/>
              <a:t>Borrow money secured against the company’s assets and cash flow</a:t>
            </a:r>
          </a:p>
          <a:p>
            <a:pPr lvl="3"/>
            <a:r>
              <a:rPr lang="en-US" dirty="0"/>
              <a:t>The free cash needs to be high enough to meet the banking covenants, especially interest cover</a:t>
            </a:r>
          </a:p>
          <a:p>
            <a:pPr lvl="3"/>
            <a:r>
              <a:rPr lang="en-US" dirty="0"/>
              <a:t>Say, </a:t>
            </a:r>
            <a:r>
              <a:rPr lang="en-US" dirty="0">
                <a:solidFill>
                  <a:srgbClr val="FF0000"/>
                </a:solidFill>
              </a:rPr>
              <a:t>$60m </a:t>
            </a:r>
            <a:r>
              <a:rPr lang="en-US" b="1" dirty="0">
                <a:solidFill>
                  <a:schemeClr val="accent1"/>
                </a:solidFill>
              </a:rPr>
              <a:t>senior debt</a:t>
            </a:r>
            <a:r>
              <a:rPr lang="en-US" dirty="0"/>
              <a:t>, 5% coupon 10yr amortization</a:t>
            </a:r>
          </a:p>
          <a:p>
            <a:pPr lvl="4"/>
            <a:r>
              <a:rPr lang="en-US" dirty="0"/>
              <a:t>Make is simple, this is </a:t>
            </a:r>
            <a:r>
              <a:rPr lang="en-US" dirty="0">
                <a:solidFill>
                  <a:srgbClr val="FF0000"/>
                </a:solidFill>
              </a:rPr>
              <a:t>$3m </a:t>
            </a:r>
            <a:r>
              <a:rPr lang="en-US" dirty="0"/>
              <a:t>interest and </a:t>
            </a:r>
            <a:r>
              <a:rPr lang="en-US" dirty="0">
                <a:solidFill>
                  <a:srgbClr val="FF0000"/>
                </a:solidFill>
              </a:rPr>
              <a:t>$6m </a:t>
            </a:r>
            <a:r>
              <a:rPr lang="en-US" dirty="0"/>
              <a:t>amortization per year – </a:t>
            </a:r>
            <a:r>
              <a:rPr lang="en-US" dirty="0">
                <a:solidFill>
                  <a:srgbClr val="FF0000"/>
                </a:solidFill>
              </a:rPr>
              <a:t>11m </a:t>
            </a:r>
            <a:r>
              <a:rPr lang="en-US" dirty="0"/>
              <a:t>EBITDA left</a:t>
            </a:r>
          </a:p>
          <a:p>
            <a:pPr lvl="4"/>
            <a:r>
              <a:rPr lang="en-US" dirty="0"/>
              <a:t>In practice, interest and amortization is usually quarterly</a:t>
            </a:r>
          </a:p>
          <a:p>
            <a:pPr lvl="2"/>
            <a:r>
              <a:rPr lang="en-US" dirty="0"/>
              <a:t>Borrow high yield debt / mezzanine,</a:t>
            </a:r>
          </a:p>
          <a:p>
            <a:pPr lvl="3"/>
            <a:r>
              <a:rPr lang="en-US" dirty="0"/>
              <a:t>Say, </a:t>
            </a:r>
            <a:r>
              <a:rPr lang="en-US" dirty="0">
                <a:solidFill>
                  <a:srgbClr val="FF0000"/>
                </a:solidFill>
              </a:rPr>
              <a:t>$30m </a:t>
            </a:r>
            <a:r>
              <a:rPr lang="en-US" b="1" dirty="0">
                <a:solidFill>
                  <a:schemeClr val="accent1"/>
                </a:solidFill>
              </a:rPr>
              <a:t>high yield debt</a:t>
            </a:r>
            <a:r>
              <a:rPr lang="en-US" dirty="0"/>
              <a:t>, 10% coupon 5yr term, no repayment in minimum 3 </a:t>
            </a:r>
            <a:r>
              <a:rPr lang="en-US" dirty="0" err="1"/>
              <a:t>yrs</a:t>
            </a:r>
            <a:endParaRPr lang="en-US" dirty="0"/>
          </a:p>
          <a:p>
            <a:pPr lvl="4"/>
            <a:r>
              <a:rPr lang="en-US" dirty="0"/>
              <a:t>No interest payment, no amortization – </a:t>
            </a:r>
            <a:r>
              <a:rPr lang="en-US" dirty="0">
                <a:solidFill>
                  <a:schemeClr val="accent1"/>
                </a:solidFill>
              </a:rPr>
              <a:t>all accumulated – no cash flow impact in medium term</a:t>
            </a:r>
          </a:p>
          <a:p>
            <a:pPr lvl="3"/>
            <a:r>
              <a:rPr lang="en-US" dirty="0"/>
              <a:t>Mezzanine will be more completed, with convertible warrants etc.</a:t>
            </a:r>
          </a:p>
          <a:p>
            <a:pPr lvl="2"/>
            <a:r>
              <a:rPr lang="en-US" dirty="0"/>
              <a:t>The PE puts in </a:t>
            </a:r>
            <a:r>
              <a:rPr lang="en-US" dirty="0">
                <a:solidFill>
                  <a:srgbClr val="FF0000"/>
                </a:solidFill>
              </a:rPr>
              <a:t>$10m</a:t>
            </a:r>
          </a:p>
          <a:p>
            <a:pPr lvl="1"/>
            <a:r>
              <a:rPr lang="en-US" dirty="0"/>
              <a:t>After 5 years, look at the </a:t>
            </a:r>
            <a:r>
              <a:rPr lang="en-US" b="1" dirty="0">
                <a:solidFill>
                  <a:schemeClr val="accent1"/>
                </a:solidFill>
              </a:rPr>
              <a:t>leverage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$</a:t>
            </a:r>
            <a:r>
              <a:rPr lang="en-US" dirty="0">
                <a:solidFill>
                  <a:srgbClr val="FF0000"/>
                </a:solidFill>
              </a:rPr>
              <a:t>36m</a:t>
            </a:r>
            <a:r>
              <a:rPr lang="en-US" dirty="0"/>
              <a:t> Senior Debt + </a:t>
            </a:r>
            <a:r>
              <a:rPr lang="en-US" dirty="0">
                <a:solidFill>
                  <a:srgbClr val="FF0000"/>
                </a:solidFill>
              </a:rPr>
              <a:t>$45m </a:t>
            </a:r>
            <a:r>
              <a:rPr lang="en-US" dirty="0"/>
              <a:t>high yield (rolled-up) = </a:t>
            </a:r>
            <a:r>
              <a:rPr lang="en-US" dirty="0">
                <a:solidFill>
                  <a:srgbClr val="FF0000"/>
                </a:solidFill>
              </a:rPr>
              <a:t>$81m </a:t>
            </a:r>
            <a:r>
              <a:rPr lang="en-US" dirty="0"/>
              <a:t>total debt</a:t>
            </a:r>
          </a:p>
          <a:p>
            <a:pPr lvl="3"/>
            <a:r>
              <a:rPr lang="en-US" dirty="0"/>
              <a:t>Frequently Senior Debt is re-capitalized to repay the high-yield debt, to keep the cash</a:t>
            </a:r>
          </a:p>
          <a:p>
            <a:pPr lvl="2"/>
            <a:r>
              <a:rPr lang="en-US" dirty="0"/>
              <a:t>Assuming no change in valuation, equity worth $100m - $81m = </a:t>
            </a:r>
            <a:r>
              <a:rPr lang="en-US" dirty="0">
                <a:solidFill>
                  <a:srgbClr val="FF0000"/>
                </a:solidFill>
              </a:rPr>
              <a:t>$19m</a:t>
            </a:r>
            <a:r>
              <a:rPr lang="en-US" dirty="0"/>
              <a:t>, which is 1.9x PE’s investment</a:t>
            </a:r>
          </a:p>
          <a:p>
            <a:pPr lvl="2"/>
            <a:r>
              <a:rPr lang="en-US" dirty="0"/>
              <a:t>Add the accumulated cash </a:t>
            </a:r>
            <a:r>
              <a:rPr lang="en-US" dirty="0">
                <a:solidFill>
                  <a:srgbClr val="FF0000"/>
                </a:solidFill>
              </a:rPr>
              <a:t>$58m </a:t>
            </a:r>
            <a:r>
              <a:rPr lang="en-US" dirty="0"/>
              <a:t>+ $19m = </a:t>
            </a:r>
            <a:r>
              <a:rPr lang="en-US" dirty="0">
                <a:solidFill>
                  <a:srgbClr val="FF0000"/>
                </a:solidFill>
              </a:rPr>
              <a:t>$77m</a:t>
            </a:r>
            <a:r>
              <a:rPr lang="en-US" dirty="0"/>
              <a:t>, now it is </a:t>
            </a:r>
            <a:r>
              <a:rPr lang="en-US" dirty="0">
                <a:solidFill>
                  <a:srgbClr val="FF0000"/>
                </a:solidFill>
              </a:rPr>
              <a:t>7.7x</a:t>
            </a:r>
            <a:r>
              <a:rPr lang="en-US" dirty="0"/>
              <a:t> return</a:t>
            </a:r>
          </a:p>
          <a:p>
            <a:pPr lvl="1"/>
            <a:r>
              <a:rPr lang="en-US" dirty="0"/>
              <a:t>Now the </a:t>
            </a:r>
            <a:r>
              <a:rPr lang="en-US" b="1" dirty="0">
                <a:solidFill>
                  <a:schemeClr val="accent1"/>
                </a:solidFill>
              </a:rPr>
              <a:t>Growth</a:t>
            </a:r>
            <a:r>
              <a:rPr lang="en-US" dirty="0"/>
              <a:t> part – assume EBITDA has grown from $20m to </a:t>
            </a:r>
            <a:r>
              <a:rPr lang="en-US" dirty="0">
                <a:solidFill>
                  <a:srgbClr val="FF0000"/>
                </a:solidFill>
              </a:rPr>
              <a:t>$32m</a:t>
            </a:r>
          </a:p>
          <a:p>
            <a:pPr lvl="2"/>
            <a:r>
              <a:rPr lang="en-US" dirty="0"/>
              <a:t>With same </a:t>
            </a:r>
            <a:r>
              <a:rPr lang="en-US" dirty="0">
                <a:solidFill>
                  <a:srgbClr val="FF0000"/>
                </a:solidFill>
              </a:rPr>
              <a:t>5x</a:t>
            </a:r>
            <a:r>
              <a:rPr lang="en-US" dirty="0"/>
              <a:t> valuation, 5x EBITDA + </a:t>
            </a:r>
            <a:r>
              <a:rPr lang="en-US" dirty="0">
                <a:solidFill>
                  <a:srgbClr val="FF0000"/>
                </a:solidFill>
              </a:rPr>
              <a:t>$67m </a:t>
            </a:r>
            <a:r>
              <a:rPr lang="en-US" dirty="0"/>
              <a:t>cash - $81m total debt = </a:t>
            </a:r>
            <a:r>
              <a:rPr lang="en-US" dirty="0">
                <a:solidFill>
                  <a:srgbClr val="FF0000"/>
                </a:solidFill>
              </a:rPr>
              <a:t>$147m</a:t>
            </a:r>
            <a:r>
              <a:rPr lang="en-US" dirty="0"/>
              <a:t>, which is </a:t>
            </a:r>
            <a:r>
              <a:rPr lang="en-US" dirty="0">
                <a:solidFill>
                  <a:srgbClr val="FF0000"/>
                </a:solidFill>
              </a:rPr>
              <a:t>14.7x</a:t>
            </a:r>
            <a:r>
              <a:rPr lang="en-US" dirty="0"/>
              <a:t> return</a:t>
            </a:r>
          </a:p>
          <a:p>
            <a:pPr lvl="3"/>
            <a:r>
              <a:rPr lang="en-US" dirty="0"/>
              <a:t>Accumulated cash amount is higher because of the growth of EBITDA</a:t>
            </a:r>
          </a:p>
          <a:p>
            <a:pPr lvl="1"/>
            <a:r>
              <a:rPr lang="en-US" dirty="0"/>
              <a:t>Now the </a:t>
            </a:r>
            <a:r>
              <a:rPr lang="en-US" b="1" dirty="0">
                <a:solidFill>
                  <a:schemeClr val="accent1"/>
                </a:solidFill>
              </a:rPr>
              <a:t>Arbitrage</a:t>
            </a:r>
            <a:r>
              <a:rPr lang="en-US" dirty="0"/>
              <a:t> part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7x </a:t>
            </a:r>
            <a:r>
              <a:rPr lang="en-US" dirty="0"/>
              <a:t>valuation, it adds another $64m to $70m, which makes it </a:t>
            </a:r>
            <a:r>
              <a:rPr lang="en-US" dirty="0">
                <a:solidFill>
                  <a:srgbClr val="FF0000"/>
                </a:solidFill>
              </a:rPr>
              <a:t>20x </a:t>
            </a:r>
            <a:r>
              <a:rPr lang="en-US" dirty="0"/>
              <a:t>return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Much more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Capital </a:t>
            </a:r>
            <a:r>
              <a:rPr lang="en-US" dirty="0"/>
              <a:t>– as business grow, they need more cash to operate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Working capital adjustment </a:t>
            </a:r>
            <a:r>
              <a:rPr lang="en-US" dirty="0"/>
              <a:t>– an importance on-going practice</a:t>
            </a:r>
          </a:p>
          <a:p>
            <a:r>
              <a:rPr lang="en-US" dirty="0">
                <a:solidFill>
                  <a:schemeClr val="accent1"/>
                </a:solidFill>
              </a:rPr>
              <a:t>Assets</a:t>
            </a:r>
            <a:r>
              <a:rPr lang="en-US" dirty="0"/>
              <a:t> – investment required, ability to sell and lease back – a whole game to play</a:t>
            </a:r>
          </a:p>
          <a:p>
            <a:r>
              <a:rPr lang="en-US" dirty="0"/>
              <a:t>After 5 years of a deal, the PE firm could </a:t>
            </a:r>
            <a:r>
              <a:rPr lang="en-US" dirty="0">
                <a:solidFill>
                  <a:schemeClr val="accent1"/>
                </a:solidFill>
              </a:rPr>
              <a:t>recapitalize</a:t>
            </a:r>
            <a:r>
              <a:rPr lang="en-US" dirty="0"/>
              <a:t> the whole deal, take a big dividends payout, then run the deal for another 5 years</a:t>
            </a:r>
          </a:p>
          <a:p>
            <a:r>
              <a:rPr lang="en-US" dirty="0">
                <a:solidFill>
                  <a:schemeClr val="accent1"/>
                </a:solidFill>
              </a:rPr>
              <a:t>Tax planning </a:t>
            </a:r>
            <a:r>
              <a:rPr lang="en-US" dirty="0"/>
              <a:t>is a core element of any deal</a:t>
            </a:r>
          </a:p>
          <a:p>
            <a:r>
              <a:rPr lang="en-US" dirty="0">
                <a:solidFill>
                  <a:schemeClr val="accent1"/>
                </a:solidFill>
              </a:rPr>
              <a:t>Remuneration</a:t>
            </a:r>
            <a:r>
              <a:rPr lang="en-US" dirty="0"/>
              <a:t> to senior management team / employees (via option pool)</a:t>
            </a:r>
          </a:p>
          <a:p>
            <a:r>
              <a:rPr lang="en-US" dirty="0">
                <a:solidFill>
                  <a:schemeClr val="accent1"/>
                </a:solidFill>
              </a:rPr>
              <a:t>Previous shareholders </a:t>
            </a:r>
            <a:r>
              <a:rPr lang="en-US" dirty="0"/>
              <a:t>who may hold a minority position</a:t>
            </a:r>
          </a:p>
          <a:p>
            <a:r>
              <a:rPr lang="en-US" dirty="0"/>
              <a:t>Practically very complex </a:t>
            </a:r>
            <a:r>
              <a:rPr lang="en-US" dirty="0">
                <a:solidFill>
                  <a:schemeClr val="accent1"/>
                </a:solidFill>
              </a:rPr>
              <a:t>Equity Capitalization table</a:t>
            </a:r>
          </a:p>
          <a:p>
            <a:r>
              <a:rPr lang="en-US" dirty="0">
                <a:solidFill>
                  <a:schemeClr val="accent2"/>
                </a:solidFill>
              </a:rPr>
              <a:t>EBIDTA is profit, not cash flow </a:t>
            </a:r>
            <a:r>
              <a:rPr lang="en-US" dirty="0"/>
              <a:t>– cash flow is the focus and more complicated</a:t>
            </a:r>
          </a:p>
          <a:p>
            <a:r>
              <a:rPr lang="en-US" dirty="0">
                <a:solidFill>
                  <a:schemeClr val="accent1"/>
                </a:solidFill>
              </a:rPr>
              <a:t>Greater leverage, greater risk </a:t>
            </a:r>
            <a:r>
              <a:rPr lang="en-US" dirty="0"/>
              <a:t>– much detailed deal structuring to protect the PE firm from downside risks</a:t>
            </a:r>
          </a:p>
          <a:p>
            <a:r>
              <a:rPr lang="en-US" dirty="0">
                <a:solidFill>
                  <a:schemeClr val="accent1"/>
                </a:solidFill>
              </a:rPr>
              <a:t>Internal Rate of Return (IRR) </a:t>
            </a:r>
            <a:r>
              <a:rPr lang="en-US" dirty="0"/>
              <a:t>– time based measure of deal success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Value Create for a Portfolio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deal is not all about arbitrage and leverage. The hard work to </a:t>
            </a:r>
            <a:r>
              <a:rPr lang="en-US" dirty="0">
                <a:solidFill>
                  <a:schemeClr val="accent1"/>
                </a:solidFill>
              </a:rPr>
              <a:t>grow the business</a:t>
            </a:r>
            <a:r>
              <a:rPr lang="en-US" dirty="0"/>
              <a:t> is what creates real return to investors</a:t>
            </a:r>
          </a:p>
          <a:p>
            <a:pPr lvl="1"/>
            <a:r>
              <a:rPr lang="en-US" dirty="0"/>
              <a:t>PE investment teams work closely with the management teams of their portfolio companies</a:t>
            </a:r>
          </a:p>
          <a:p>
            <a:pPr lvl="2"/>
            <a:r>
              <a:rPr lang="en-US" dirty="0"/>
              <a:t>They always take at </a:t>
            </a:r>
            <a:r>
              <a:rPr lang="en-US" dirty="0">
                <a:solidFill>
                  <a:schemeClr val="accent1"/>
                </a:solidFill>
              </a:rPr>
              <a:t>least one seat on the Board </a:t>
            </a:r>
            <a:r>
              <a:rPr lang="en-US" dirty="0"/>
              <a:t>and attend monthly and/or quarterly board meetings</a:t>
            </a:r>
          </a:p>
          <a:p>
            <a:pPr lvl="2"/>
            <a:r>
              <a:rPr lang="en-US" dirty="0"/>
              <a:t>They try </a:t>
            </a:r>
            <a:r>
              <a:rPr lang="en-US" dirty="0">
                <a:solidFill>
                  <a:schemeClr val="accent1"/>
                </a:solidFill>
              </a:rPr>
              <a:t>NOT to interfere in the day to day running </a:t>
            </a:r>
            <a:r>
              <a:rPr lang="en-US" dirty="0"/>
              <a:t>of the company</a:t>
            </a:r>
          </a:p>
          <a:p>
            <a:pPr lvl="2"/>
            <a:r>
              <a:rPr lang="en-US" dirty="0"/>
              <a:t>They do make a concerted effort to add value to their investments</a:t>
            </a:r>
          </a:p>
          <a:p>
            <a:pPr lvl="3"/>
            <a:r>
              <a:rPr lang="en-US" dirty="0"/>
              <a:t>This is the </a:t>
            </a:r>
            <a:r>
              <a:rPr lang="en-US" b="1" dirty="0">
                <a:solidFill>
                  <a:schemeClr val="accent1"/>
                </a:solidFill>
              </a:rPr>
              <a:t>alpha return</a:t>
            </a:r>
            <a:r>
              <a:rPr lang="en-US" dirty="0"/>
              <a:t>, as opposite to </a:t>
            </a:r>
            <a:r>
              <a:rPr lang="en-US" dirty="0">
                <a:solidFill>
                  <a:schemeClr val="accent1"/>
                </a:solidFill>
              </a:rPr>
              <a:t>beta return </a:t>
            </a:r>
            <a:r>
              <a:rPr lang="en-US" dirty="0"/>
              <a:t>down to market conditions</a:t>
            </a:r>
          </a:p>
          <a:p>
            <a:pPr lvl="3"/>
            <a:r>
              <a:rPr lang="en-US" dirty="0"/>
              <a:t>They look at financial, strategic and operating initiatives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– extensive networks in both industry and finance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Operating experience </a:t>
            </a:r>
            <a:r>
              <a:rPr lang="en-US" dirty="0"/>
              <a:t>– years of running investments, practically management skills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Business transformation </a:t>
            </a:r>
            <a:r>
              <a:rPr lang="en-US" dirty="0"/>
              <a:t>– strategic changes to product, services or operations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Acquisitions</a:t>
            </a:r>
            <a:r>
              <a:rPr lang="en-US" dirty="0"/>
              <a:t> – identify, execute, integrate acquisitions, buy-and-built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Exit Timing and Value Maximization </a:t>
            </a:r>
            <a:r>
              <a:rPr lang="en-US" dirty="0"/>
              <a:t>– optimize sales value, prepare track record,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</a:rPr>
              <a:t>Financial Engineering </a:t>
            </a:r>
            <a:r>
              <a:rPr lang="en-US" dirty="0"/>
              <a:t>– continuously optimize the capital structures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Type of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Seed finance</a:t>
            </a:r>
          </a:p>
          <a:p>
            <a:pPr lvl="1"/>
            <a:r>
              <a:rPr lang="en-US" dirty="0"/>
              <a:t>Prototype development – turning </a:t>
            </a:r>
            <a:r>
              <a:rPr lang="en-US" dirty="0">
                <a:solidFill>
                  <a:schemeClr val="accent1"/>
                </a:solidFill>
              </a:rPr>
              <a:t>idea into product or service</a:t>
            </a:r>
          </a:p>
          <a:p>
            <a:pPr lvl="1"/>
            <a:r>
              <a:rPr lang="en-US" dirty="0"/>
              <a:t>Friends, family, angel investors</a:t>
            </a:r>
          </a:p>
          <a:p>
            <a:pPr lvl="1"/>
            <a:r>
              <a:rPr lang="en-US" dirty="0"/>
              <a:t>Typically less than $250 K; rarely reach $500 K.</a:t>
            </a:r>
          </a:p>
          <a:p>
            <a:r>
              <a:rPr lang="en-US" dirty="0">
                <a:solidFill>
                  <a:schemeClr val="accent1"/>
                </a:solidFill>
              </a:rPr>
              <a:t>Start up finance</a:t>
            </a:r>
          </a:p>
          <a:p>
            <a:pPr lvl="1"/>
            <a:r>
              <a:rPr lang="en-US" dirty="0"/>
              <a:t>Bring product to market – </a:t>
            </a:r>
            <a:r>
              <a:rPr lang="en-US" dirty="0">
                <a:solidFill>
                  <a:schemeClr val="accent1"/>
                </a:solidFill>
              </a:rPr>
              <a:t>sale to the first customer</a:t>
            </a:r>
          </a:p>
          <a:p>
            <a:pPr lvl="1"/>
            <a:r>
              <a:rPr lang="en-US" dirty="0"/>
              <a:t>Angel investors or very early stage VCs</a:t>
            </a:r>
          </a:p>
          <a:p>
            <a:pPr lvl="1"/>
            <a:r>
              <a:rPr lang="en-US" dirty="0"/>
              <a:t>Typically less than $ 1 M</a:t>
            </a:r>
          </a:p>
          <a:p>
            <a:r>
              <a:rPr lang="en-US" dirty="0">
                <a:solidFill>
                  <a:schemeClr val="accent1"/>
                </a:solidFill>
              </a:rPr>
              <a:t>First stage (Series A) finance</a:t>
            </a:r>
          </a:p>
          <a:p>
            <a:pPr lvl="1"/>
            <a:r>
              <a:rPr lang="en-US" dirty="0"/>
              <a:t>Prove of market – </a:t>
            </a:r>
            <a:r>
              <a:rPr lang="en-US" dirty="0">
                <a:solidFill>
                  <a:schemeClr val="accent1"/>
                </a:solidFill>
              </a:rPr>
              <a:t>scale up to multiple customers</a:t>
            </a:r>
          </a:p>
          <a:p>
            <a:pPr lvl="1"/>
            <a:r>
              <a:rPr lang="en-US" dirty="0"/>
              <a:t>Initial growth – still cash negative</a:t>
            </a:r>
          </a:p>
          <a:p>
            <a:pPr lvl="1"/>
            <a:r>
              <a:rPr lang="en-US" dirty="0"/>
              <a:t>Usually $ 1m to $ 10 m</a:t>
            </a:r>
          </a:p>
          <a:p>
            <a:pPr lvl="1"/>
            <a:r>
              <a:rPr lang="en-US" dirty="0"/>
              <a:t>Can be successive rounds – Series B, C, 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Second Stage – Growth Finance</a:t>
            </a:r>
          </a:p>
          <a:p>
            <a:pPr lvl="1"/>
            <a:r>
              <a:rPr lang="en-US" dirty="0"/>
              <a:t>Moving into PE domain</a:t>
            </a:r>
          </a:p>
          <a:p>
            <a:pPr lvl="1"/>
            <a:r>
              <a:rPr lang="en-US" dirty="0"/>
              <a:t>Cash positive</a:t>
            </a:r>
          </a:p>
          <a:p>
            <a:pPr lvl="1"/>
            <a:r>
              <a:rPr lang="en-US" dirty="0"/>
              <a:t>Growth and scale-up</a:t>
            </a:r>
          </a:p>
          <a:p>
            <a:pPr lvl="1"/>
            <a:r>
              <a:rPr lang="en-US" dirty="0"/>
              <a:t>Usually more than $5 M</a:t>
            </a:r>
          </a:p>
          <a:p>
            <a:r>
              <a:rPr lang="en-US" dirty="0">
                <a:solidFill>
                  <a:schemeClr val="accent1"/>
                </a:solidFill>
              </a:rPr>
              <a:t>Bridge Finance </a:t>
            </a:r>
            <a:r>
              <a:rPr lang="en-US" dirty="0"/>
              <a:t>– to an exit / IPO</a:t>
            </a:r>
          </a:p>
          <a:p>
            <a:r>
              <a:rPr lang="en-US" dirty="0">
                <a:solidFill>
                  <a:schemeClr val="accent1"/>
                </a:solidFill>
              </a:rPr>
              <a:t>Acquisition Finance </a:t>
            </a:r>
            <a:r>
              <a:rPr lang="en-US" dirty="0"/>
              <a:t>– help company to acquire competitors</a:t>
            </a:r>
          </a:p>
          <a:p>
            <a:r>
              <a:rPr lang="en-US" dirty="0">
                <a:solidFill>
                  <a:schemeClr val="accent1"/>
                </a:solidFill>
              </a:rPr>
              <a:t>Management Buyout / Leverage Finance</a:t>
            </a:r>
          </a:p>
        </p:txBody>
      </p:sp>
    </p:spTree>
    <p:extLst>
      <p:ext uri="{BB962C8B-B14F-4D97-AF65-F5344CB8AC3E}">
        <p14:creationId xmlns:p14="http://schemas.microsoft.com/office/powerpoint/2010/main" val="266088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Key Steps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Deal origination involves analysis, networking, research, cold callings/meeting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Proprietary Deals</a:t>
            </a:r>
            <a:r>
              <a:rPr lang="en-US" dirty="0"/>
              <a:t>: deals source in-house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Deals brought to PE</a:t>
            </a:r>
            <a:r>
              <a:rPr lang="en-US" dirty="0"/>
              <a:t>, such as an investment bank selling a company</a:t>
            </a:r>
          </a:p>
          <a:p>
            <a:pPr lvl="2"/>
            <a:r>
              <a:rPr lang="en-US" dirty="0"/>
              <a:t>PE buyers need to compete with strategic or industry buyers</a:t>
            </a:r>
          </a:p>
          <a:p>
            <a:pPr lvl="2"/>
            <a:r>
              <a:rPr lang="en-US" dirty="0"/>
              <a:t>Often done by a controlled auction process – usually </a:t>
            </a:r>
            <a:r>
              <a:rPr lang="en-US" dirty="0">
                <a:solidFill>
                  <a:schemeClr val="accent1"/>
                </a:solidFill>
              </a:rPr>
              <a:t>force PE firms to pay more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Larger PE </a:t>
            </a:r>
            <a:r>
              <a:rPr lang="en-US" dirty="0"/>
              <a:t>firms tend to involve in more competitive processes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Smaller PE </a:t>
            </a:r>
            <a:r>
              <a:rPr lang="en-US" dirty="0"/>
              <a:t>firm tend to seek out proprietary deals</a:t>
            </a:r>
          </a:p>
          <a:p>
            <a:r>
              <a:rPr lang="en-US" dirty="0"/>
              <a:t>Initial Stages in PE deals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 confidential information exchange</a:t>
            </a:r>
          </a:p>
          <a:p>
            <a:pPr lvl="2"/>
            <a:r>
              <a:rPr lang="en-US" dirty="0"/>
              <a:t>If IB handling the sale, IB will circulate a 1-2 page summary of the company – a </a:t>
            </a:r>
            <a:r>
              <a:rPr lang="en-US" b="1" dirty="0">
                <a:solidFill>
                  <a:schemeClr val="accent1"/>
                </a:solidFill>
              </a:rPr>
              <a:t>Teaser</a:t>
            </a:r>
          </a:p>
          <a:p>
            <a:pPr lvl="2"/>
            <a:r>
              <a:rPr lang="en-US" dirty="0"/>
              <a:t>In a proprietary deal, acquire limited amount of confidential information from the company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 Due Diligence and management presentation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Industry research</a:t>
            </a:r>
          </a:p>
          <a:p>
            <a:pPr lvl="2"/>
            <a:r>
              <a:rPr lang="en-US" dirty="0"/>
              <a:t>Initial </a:t>
            </a:r>
            <a:r>
              <a:rPr lang="en-US" dirty="0">
                <a:solidFill>
                  <a:schemeClr val="accent2"/>
                </a:solidFill>
              </a:rPr>
              <a:t>LBO financial model </a:t>
            </a:r>
            <a:r>
              <a:rPr lang="en-US" dirty="0"/>
              <a:t>with the management’s projections</a:t>
            </a:r>
          </a:p>
          <a:p>
            <a:pPr lvl="2"/>
            <a:r>
              <a:rPr lang="en-US" dirty="0"/>
              <a:t>Initial enquiries regarding the </a:t>
            </a:r>
            <a:r>
              <a:rPr lang="en-US" dirty="0">
                <a:solidFill>
                  <a:schemeClr val="accent1"/>
                </a:solidFill>
              </a:rPr>
              <a:t>potential bank debt </a:t>
            </a:r>
            <a:r>
              <a:rPr lang="en-US" dirty="0"/>
              <a:t>available – types and terms</a:t>
            </a:r>
          </a:p>
          <a:p>
            <a:pPr lvl="2"/>
            <a:r>
              <a:rPr lang="en-US" dirty="0"/>
              <a:t>Initial </a:t>
            </a:r>
            <a:r>
              <a:rPr lang="en-US" dirty="0">
                <a:solidFill>
                  <a:schemeClr val="accent1"/>
                </a:solidFill>
              </a:rPr>
              <a:t>Due Diligence Information Request List</a:t>
            </a:r>
          </a:p>
          <a:p>
            <a:pPr lvl="2"/>
            <a:r>
              <a:rPr lang="en-US" dirty="0"/>
              <a:t>If IB led, the management would deliver a presentation to a limited number of potential buyers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PE Investment Committee Presentation</a:t>
            </a:r>
          </a:p>
          <a:p>
            <a:pPr lvl="2"/>
            <a:r>
              <a:rPr lang="en-US" dirty="0"/>
              <a:t>A presentation make by the investment team to the PE Firm’s investment committee</a:t>
            </a:r>
          </a:p>
          <a:p>
            <a:pPr lvl="2"/>
            <a:r>
              <a:rPr lang="en-US" dirty="0"/>
              <a:t>Usually backed by 2-3 page </a:t>
            </a:r>
            <a:r>
              <a:rPr lang="en-US" dirty="0">
                <a:solidFill>
                  <a:schemeClr val="accent1"/>
                </a:solidFill>
              </a:rPr>
              <a:t>summary of the deal opportunity</a:t>
            </a:r>
          </a:p>
          <a:p>
            <a:pPr lvl="2"/>
            <a:r>
              <a:rPr lang="en-US" dirty="0"/>
              <a:t>Target to authorize the </a:t>
            </a:r>
            <a:r>
              <a:rPr lang="en-US" dirty="0">
                <a:solidFill>
                  <a:schemeClr val="accent1"/>
                </a:solidFill>
              </a:rPr>
              <a:t>first-round bid, initial due diligence limited budget </a:t>
            </a:r>
            <a:r>
              <a:rPr lang="en-US" dirty="0"/>
              <a:t>(cost of PE firm, not LP)</a:t>
            </a:r>
          </a:p>
        </p:txBody>
      </p:sp>
    </p:spTree>
    <p:extLst>
      <p:ext uri="{BB962C8B-B14F-4D97-AF65-F5344CB8AC3E}">
        <p14:creationId xmlns:p14="http://schemas.microsoft.com/office/powerpoint/2010/main" val="164556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Key Steps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Non-Binding Letter-of-Intent (LOI)</a:t>
            </a:r>
          </a:p>
          <a:p>
            <a:pPr lvl="1"/>
            <a:r>
              <a:rPr lang="en-US" dirty="0"/>
              <a:t>Non-binding: more about confidential on both sides</a:t>
            </a:r>
          </a:p>
          <a:p>
            <a:pPr lvl="1"/>
            <a:r>
              <a:rPr lang="en-US" dirty="0"/>
              <a:t>The IB and selling company evaluate the LOI against other competing offers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Price / initial value range</a:t>
            </a:r>
            <a:r>
              <a:rPr lang="en-US" dirty="0"/>
              <a:t>, proposed </a:t>
            </a:r>
            <a:r>
              <a:rPr lang="en-US" dirty="0">
                <a:solidFill>
                  <a:schemeClr val="accent1"/>
                </a:solidFill>
              </a:rPr>
              <a:t>capital structure</a:t>
            </a:r>
            <a:r>
              <a:rPr lang="en-US" dirty="0"/>
              <a:t>, key </a:t>
            </a:r>
            <a:r>
              <a:rPr lang="en-US" dirty="0">
                <a:solidFill>
                  <a:schemeClr val="accent1"/>
                </a:solidFill>
              </a:rPr>
              <a:t>assumptions</a:t>
            </a:r>
            <a:r>
              <a:rPr lang="en-US" dirty="0"/>
              <a:t> of offer</a:t>
            </a:r>
          </a:p>
          <a:p>
            <a:pPr lvl="2"/>
            <a:r>
              <a:rPr lang="en-US" dirty="0"/>
              <a:t>Key areas of </a:t>
            </a:r>
            <a:r>
              <a:rPr lang="en-US" dirty="0">
                <a:solidFill>
                  <a:schemeClr val="accent1"/>
                </a:solidFill>
              </a:rPr>
              <a:t>due diligence </a:t>
            </a:r>
            <a:r>
              <a:rPr lang="en-US" dirty="0"/>
              <a:t>required, </a:t>
            </a:r>
            <a:r>
              <a:rPr lang="en-US" dirty="0">
                <a:solidFill>
                  <a:schemeClr val="accent1"/>
                </a:solidFill>
              </a:rPr>
              <a:t>timing and conditions </a:t>
            </a:r>
            <a:r>
              <a:rPr lang="en-US" dirty="0"/>
              <a:t>to bind the offer</a:t>
            </a:r>
          </a:p>
          <a:p>
            <a:pPr lvl="2"/>
            <a:r>
              <a:rPr lang="en-US" dirty="0"/>
              <a:t>Why </a:t>
            </a:r>
            <a:r>
              <a:rPr lang="en-US" dirty="0">
                <a:solidFill>
                  <a:schemeClr val="accent1"/>
                </a:solidFill>
              </a:rPr>
              <a:t>PE firm </a:t>
            </a:r>
            <a:r>
              <a:rPr lang="en-US" dirty="0"/>
              <a:t>is a good buyer, intentions towards </a:t>
            </a:r>
            <a:r>
              <a:rPr lang="en-US" dirty="0">
                <a:solidFill>
                  <a:schemeClr val="accent1"/>
                </a:solidFill>
              </a:rPr>
              <a:t>management and employees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Authorizations</a:t>
            </a:r>
            <a:r>
              <a:rPr lang="en-US" dirty="0"/>
              <a:t> needed to close the deal</a:t>
            </a:r>
          </a:p>
          <a:p>
            <a:r>
              <a:rPr lang="en-US" dirty="0">
                <a:solidFill>
                  <a:schemeClr val="accent1"/>
                </a:solidFill>
              </a:rPr>
              <a:t>Further Due Diligence </a:t>
            </a:r>
            <a:r>
              <a:rPr lang="en-US" dirty="0"/>
              <a:t>– the deeper you go, the more data you get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Room</a:t>
            </a:r>
            <a:r>
              <a:rPr lang="en-US" dirty="0"/>
              <a:t>: more extensive </a:t>
            </a:r>
            <a:r>
              <a:rPr lang="en-US" dirty="0">
                <a:solidFill>
                  <a:schemeClr val="accent1"/>
                </a:solidFill>
              </a:rPr>
              <a:t>confidential</a:t>
            </a:r>
            <a:r>
              <a:rPr lang="en-US" dirty="0"/>
              <a:t> company information provided</a:t>
            </a:r>
          </a:p>
          <a:p>
            <a:pPr lvl="2"/>
            <a:r>
              <a:rPr lang="en-US" dirty="0"/>
              <a:t>In the old days, this is a real room with lots of files and strict access control</a:t>
            </a:r>
          </a:p>
          <a:p>
            <a:pPr lvl="2"/>
            <a:r>
              <a:rPr lang="en-US" dirty="0"/>
              <a:t>Comprehensive – financial, legal, product, environmental,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Analysis data and a series of calls of Q&amp;A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baseline="30000" dirty="0">
                <a:solidFill>
                  <a:schemeClr val="accent2"/>
                </a:solidFill>
              </a:rPr>
              <a:t>rd</a:t>
            </a:r>
            <a:r>
              <a:rPr lang="en-US" dirty="0">
                <a:solidFill>
                  <a:schemeClr val="accent2"/>
                </a:solidFill>
              </a:rPr>
              <a:t> party consultants may be recruited </a:t>
            </a:r>
            <a:r>
              <a:rPr lang="en-US" dirty="0"/>
              <a:t>to present reports on the </a:t>
            </a:r>
            <a:r>
              <a:rPr lang="en-US" dirty="0">
                <a:solidFill>
                  <a:schemeClr val="accent2"/>
                </a:solidFill>
              </a:rPr>
              <a:t>products, markets, competition and other issues</a:t>
            </a:r>
            <a:r>
              <a:rPr lang="en-US" dirty="0"/>
              <a:t> critical to the deal</a:t>
            </a:r>
          </a:p>
          <a:p>
            <a:r>
              <a:rPr lang="en-US" dirty="0">
                <a:solidFill>
                  <a:schemeClr val="accent1"/>
                </a:solidFill>
              </a:rPr>
              <a:t>Financial Operating Model</a:t>
            </a:r>
          </a:p>
          <a:p>
            <a:pPr lvl="1"/>
            <a:r>
              <a:rPr lang="en-US" dirty="0"/>
              <a:t>Create a detailed operating model of the business</a:t>
            </a:r>
          </a:p>
          <a:p>
            <a:pPr lvl="2"/>
            <a:r>
              <a:rPr lang="en-US" dirty="0"/>
              <a:t>Key </a:t>
            </a:r>
            <a:r>
              <a:rPr lang="en-US" dirty="0">
                <a:solidFill>
                  <a:schemeClr val="accent1"/>
                </a:solidFill>
              </a:rPr>
              <a:t>drivers, prices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revenue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costs</a:t>
            </a:r>
            <a:r>
              <a:rPr lang="en-US" dirty="0"/>
              <a:t>, base case </a:t>
            </a:r>
            <a:r>
              <a:rPr lang="en-US" dirty="0">
                <a:solidFill>
                  <a:schemeClr val="accent1"/>
                </a:solidFill>
              </a:rPr>
              <a:t>assumptions</a:t>
            </a:r>
          </a:p>
          <a:p>
            <a:pPr lvl="2"/>
            <a:r>
              <a:rPr lang="en-US" dirty="0"/>
              <a:t>Leveraged </a:t>
            </a:r>
            <a:r>
              <a:rPr lang="en-US" dirty="0">
                <a:solidFill>
                  <a:schemeClr val="accent1"/>
                </a:solidFill>
              </a:rPr>
              <a:t>financial structure</a:t>
            </a:r>
            <a:r>
              <a:rPr lang="en-US" dirty="0"/>
              <a:t>, Deal out comes and returns </a:t>
            </a:r>
            <a:r>
              <a:rPr lang="en-US" dirty="0">
                <a:solidFill>
                  <a:schemeClr val="accent1"/>
                </a:solidFill>
              </a:rPr>
              <a:t>forecast</a:t>
            </a:r>
            <a:r>
              <a:rPr lang="en-US" dirty="0"/>
              <a:t> (5 to 10 years)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8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Key Steps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Preliminary Investment Memorandum</a:t>
            </a:r>
          </a:p>
          <a:p>
            <a:pPr lvl="1"/>
            <a:r>
              <a:rPr lang="en-US" dirty="0"/>
              <a:t>A 30-40page document for consideration by the investment committee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Company Info</a:t>
            </a:r>
            <a:r>
              <a:rPr lang="en-US" dirty="0"/>
              <a:t>: </a:t>
            </a:r>
            <a:r>
              <a:rPr lang="en-US" u="sng" dirty="0">
                <a:solidFill>
                  <a:schemeClr val="accent2"/>
                </a:solidFill>
              </a:rPr>
              <a:t>history</a:t>
            </a:r>
            <a:r>
              <a:rPr lang="en-US" dirty="0">
                <a:solidFill>
                  <a:schemeClr val="accent2"/>
                </a:solidFill>
              </a:rPr>
              <a:t>, description, product and services, customers, suppliers, competitors, </a:t>
            </a:r>
            <a:r>
              <a:rPr lang="en-US" u="sng" dirty="0">
                <a:solidFill>
                  <a:schemeClr val="accent2"/>
                </a:solidFill>
              </a:rPr>
              <a:t>organization structure</a:t>
            </a:r>
            <a:r>
              <a:rPr lang="en-US" dirty="0">
                <a:solidFill>
                  <a:schemeClr val="accent2"/>
                </a:solidFill>
              </a:rPr>
              <a:t>, management team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Industry Overview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market growth rates and trends, </a:t>
            </a:r>
            <a:r>
              <a:rPr lang="en-US" u="sng" dirty="0">
                <a:solidFill>
                  <a:schemeClr val="accent2"/>
                </a:solidFill>
              </a:rPr>
              <a:t>market position relative to competitors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Financial Summary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historical and prospective income statement, balance sheet, cash flows,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u="sng" dirty="0">
                <a:solidFill>
                  <a:schemeClr val="accent2"/>
                </a:solidFill>
              </a:rPr>
              <a:t>financial analysis of the operating model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Risk and Due Diligence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business risks, industry risks, due diligence covered / outstanding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Valuation</a:t>
            </a:r>
            <a:r>
              <a:rPr lang="en-US" dirty="0"/>
              <a:t>: </a:t>
            </a:r>
            <a:r>
              <a:rPr lang="en-US" u="sng" dirty="0">
                <a:solidFill>
                  <a:schemeClr val="accent2"/>
                </a:solidFill>
              </a:rPr>
              <a:t>comparable company </a:t>
            </a:r>
            <a:r>
              <a:rPr lang="en-US" dirty="0">
                <a:solidFill>
                  <a:schemeClr val="accent2"/>
                </a:solidFill>
              </a:rPr>
              <a:t>analysis, precedent M&amp;A transactions, DCF analysis, </a:t>
            </a:r>
            <a:br>
              <a:rPr lang="en-US" dirty="0"/>
            </a:br>
            <a:r>
              <a:rPr lang="en-US" u="sng" dirty="0">
                <a:solidFill>
                  <a:schemeClr val="accent2"/>
                </a:solidFill>
              </a:rPr>
              <a:t>LBO model </a:t>
            </a:r>
            <a:r>
              <a:rPr lang="en-US" dirty="0">
                <a:solidFill>
                  <a:schemeClr val="accent2"/>
                </a:solidFill>
              </a:rPr>
              <a:t>assumptions and outputs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Exits Plan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potential </a:t>
            </a:r>
            <a:r>
              <a:rPr lang="en-US" u="sng" dirty="0">
                <a:solidFill>
                  <a:schemeClr val="accent2"/>
                </a:solidFill>
              </a:rPr>
              <a:t>exits and likely timing</a:t>
            </a:r>
          </a:p>
          <a:p>
            <a:pPr lvl="2"/>
            <a:r>
              <a:rPr lang="en-US" dirty="0"/>
              <a:t>Wraps up with </a:t>
            </a:r>
            <a:r>
              <a:rPr lang="en-US" dirty="0">
                <a:solidFill>
                  <a:schemeClr val="accent1"/>
                </a:solidFill>
              </a:rPr>
              <a:t>Recommendations and Proposed Project Plan</a:t>
            </a:r>
          </a:p>
          <a:p>
            <a:pPr lvl="3"/>
            <a:r>
              <a:rPr lang="en-US" dirty="0"/>
              <a:t>Recommendation to proceed based on a narrow value range</a:t>
            </a:r>
          </a:p>
          <a:p>
            <a:pPr lvl="3"/>
            <a:r>
              <a:rPr lang="en-US" dirty="0"/>
              <a:t>Budget for investment committee approval</a:t>
            </a:r>
          </a:p>
          <a:p>
            <a:pPr lvl="3"/>
            <a:r>
              <a:rPr lang="en-US" dirty="0"/>
              <a:t>Approvals to hire 3</a:t>
            </a:r>
            <a:r>
              <a:rPr lang="en-US" baseline="30000" dirty="0"/>
              <a:t>rd</a:t>
            </a:r>
            <a:r>
              <a:rPr lang="en-US" dirty="0"/>
              <a:t> part consultants to conduct further commercial / financial / legal due diligence</a:t>
            </a:r>
          </a:p>
          <a:p>
            <a:r>
              <a:rPr lang="en-US" dirty="0"/>
              <a:t>Other activities for now</a:t>
            </a:r>
          </a:p>
          <a:p>
            <a:pPr lvl="1"/>
            <a:r>
              <a:rPr lang="en-US" dirty="0"/>
              <a:t>Start discussion with potential finance providers (senior debt, mezzanine/junior debt)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Due diligence is expensive </a:t>
            </a:r>
            <a:r>
              <a:rPr lang="en-US" dirty="0"/>
              <a:t>– keep to a minimum at this point in the process</a:t>
            </a:r>
          </a:p>
          <a:p>
            <a:pPr lvl="2"/>
            <a:r>
              <a:rPr lang="en-US" dirty="0"/>
              <a:t>Usually left as late in the process as possible – this is a </a:t>
            </a:r>
            <a:r>
              <a:rPr lang="en-US" dirty="0">
                <a:solidFill>
                  <a:schemeClr val="accent1"/>
                </a:solidFill>
              </a:rPr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135986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Key Steps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 Due Diligence</a:t>
            </a:r>
          </a:p>
          <a:p>
            <a:pPr lvl="1"/>
            <a:r>
              <a:rPr lang="en-US" dirty="0"/>
              <a:t>Now the investment team focuses exclusively on this deal</a:t>
            </a:r>
          </a:p>
          <a:p>
            <a:pPr lvl="1"/>
            <a:r>
              <a:rPr lang="en-US" dirty="0"/>
              <a:t>Request information to address any unanswered deal issues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baseline="30000" dirty="0">
                <a:solidFill>
                  <a:schemeClr val="accent2"/>
                </a:solidFill>
              </a:rPr>
              <a:t>rd</a:t>
            </a:r>
            <a:r>
              <a:rPr lang="en-US" dirty="0">
                <a:solidFill>
                  <a:schemeClr val="accent2"/>
                </a:solidFill>
              </a:rPr>
              <a:t> party consultants’ reports on commercial, financial and legal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Substantial and very valuable reports</a:t>
            </a:r>
            <a:r>
              <a:rPr lang="en-US" dirty="0"/>
              <a:t>, often with very interesting reading</a:t>
            </a:r>
          </a:p>
          <a:p>
            <a:pPr lvl="2"/>
            <a:r>
              <a:rPr lang="en-US" dirty="0"/>
              <a:t>These reports have an influence on the future of the business and PE’s strategies</a:t>
            </a:r>
          </a:p>
          <a:p>
            <a:pPr lvl="1"/>
            <a:r>
              <a:rPr lang="en-US" dirty="0"/>
              <a:t>Update the investment committee, re-present the key deal issues and terms</a:t>
            </a:r>
          </a:p>
          <a:p>
            <a:r>
              <a:rPr lang="en-US" dirty="0"/>
              <a:t>Initial draft of </a:t>
            </a:r>
            <a:r>
              <a:rPr lang="en-US" dirty="0">
                <a:solidFill>
                  <a:schemeClr val="accent1"/>
                </a:solidFill>
              </a:rPr>
              <a:t>Sale and Purchase Agreement </a:t>
            </a:r>
            <a:r>
              <a:rPr lang="en-US" dirty="0"/>
              <a:t>by the PE Firms legal advisors</a:t>
            </a:r>
          </a:p>
          <a:p>
            <a:pPr lvl="1"/>
            <a:r>
              <a:rPr lang="en-US" dirty="0"/>
              <a:t>Never draft by the seller – in the favor of the PE firm – legal negotiation</a:t>
            </a:r>
          </a:p>
          <a:p>
            <a:r>
              <a:rPr lang="en-US" dirty="0"/>
              <a:t>Advance with potential debt providers on amount, terms and due diligence</a:t>
            </a:r>
          </a:p>
          <a:p>
            <a:r>
              <a:rPr lang="en-US" dirty="0">
                <a:solidFill>
                  <a:schemeClr val="accent1"/>
                </a:solidFill>
              </a:rPr>
              <a:t>Final Investment Memorandum</a:t>
            </a:r>
          </a:p>
          <a:p>
            <a:pPr lvl="1"/>
            <a:r>
              <a:rPr lang="en-US" dirty="0"/>
              <a:t>Includes the final specific acquisition price and deal structure</a:t>
            </a:r>
          </a:p>
          <a:p>
            <a:pPr lvl="1"/>
            <a:r>
              <a:rPr lang="en-US" dirty="0"/>
              <a:t>Approval of the investment committee – Go or No-Go decision</a:t>
            </a:r>
          </a:p>
          <a:p>
            <a:r>
              <a:rPr lang="en-US" dirty="0">
                <a:solidFill>
                  <a:schemeClr val="accent1"/>
                </a:solidFill>
              </a:rPr>
              <a:t>Final Binding Offer </a:t>
            </a:r>
            <a:r>
              <a:rPr lang="en-US" dirty="0"/>
              <a:t>for the company, includes</a:t>
            </a:r>
          </a:p>
          <a:p>
            <a:pPr lvl="1"/>
            <a:r>
              <a:rPr lang="en-US" dirty="0"/>
              <a:t>Fully committed bank financing for the debt</a:t>
            </a:r>
          </a:p>
          <a:p>
            <a:pPr lvl="1"/>
            <a:r>
              <a:rPr lang="en-US" dirty="0"/>
              <a:t>Updated Sale and Purchase Agreement for final final negotiation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Key Steps in PE 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Finalize the transaction</a:t>
            </a:r>
          </a:p>
          <a:p>
            <a:pPr lvl="1"/>
            <a:r>
              <a:rPr lang="en-US" dirty="0"/>
              <a:t>Both sides jointly issue a </a:t>
            </a:r>
            <a:r>
              <a:rPr lang="en-US" dirty="0">
                <a:solidFill>
                  <a:schemeClr val="accent1"/>
                </a:solidFill>
              </a:rPr>
              <a:t>press release</a:t>
            </a:r>
          </a:p>
          <a:p>
            <a:pPr lvl="1"/>
            <a:r>
              <a:rPr lang="en-US" dirty="0"/>
              <a:t>Then work together to close the transaction – can take up to a year - depending on the size, complexity of the deal, whether the target company is public, any regulatory or other approvals required</a:t>
            </a:r>
          </a:p>
          <a:p>
            <a:pPr lvl="1"/>
            <a:r>
              <a:rPr lang="en-US" dirty="0"/>
              <a:t>Management’s equity interest may need to be negotiated – such as roll over from existing equity positions, creating an option pool</a:t>
            </a:r>
          </a:p>
          <a:p>
            <a:pPr lvl="2"/>
            <a:r>
              <a:rPr lang="en-US" dirty="0"/>
              <a:t>In a public transaction, the PE Firm are prohibited from having any compensation discussion with the management until a deal is signed</a:t>
            </a:r>
          </a:p>
          <a:p>
            <a:r>
              <a:rPr lang="en-US" dirty="0">
                <a:solidFill>
                  <a:schemeClr val="accent1"/>
                </a:solidFill>
              </a:rPr>
              <a:t>Finalize Debt Financing</a:t>
            </a:r>
          </a:p>
          <a:p>
            <a:pPr lvl="1"/>
            <a:r>
              <a:rPr lang="en-US" dirty="0"/>
              <a:t>Agree on terms, coordinate timing of the </a:t>
            </a:r>
            <a:r>
              <a:rPr lang="en-US" dirty="0">
                <a:solidFill>
                  <a:schemeClr val="accent1"/>
                </a:solidFill>
              </a:rPr>
              <a:t>draw down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flow of funds </a:t>
            </a:r>
            <a:r>
              <a:rPr lang="en-US" dirty="0"/>
              <a:t>(can be very complicated) – led by the legal teams</a:t>
            </a:r>
          </a:p>
          <a:p>
            <a:r>
              <a:rPr lang="en-US" dirty="0">
                <a:solidFill>
                  <a:schemeClr val="accent1"/>
                </a:solidFill>
              </a:rPr>
              <a:t>Deal Closing</a:t>
            </a:r>
          </a:p>
          <a:p>
            <a:pPr lvl="1"/>
            <a:r>
              <a:rPr lang="en-US" dirty="0"/>
              <a:t>All documentation finalized and signed</a:t>
            </a:r>
          </a:p>
          <a:p>
            <a:pPr lvl="1"/>
            <a:r>
              <a:rPr lang="en-US" dirty="0"/>
              <a:t>Coordinate all transactions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8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Areas of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Due Diligence is a </a:t>
            </a:r>
            <a:r>
              <a:rPr lang="en-US" dirty="0">
                <a:solidFill>
                  <a:schemeClr val="accent1"/>
                </a:solidFill>
              </a:rPr>
              <a:t>process of investigation </a:t>
            </a:r>
            <a:r>
              <a:rPr lang="en-US" dirty="0"/>
              <a:t>- a critical part of PE investment</a:t>
            </a:r>
          </a:p>
          <a:p>
            <a:pPr lvl="1"/>
            <a:r>
              <a:rPr lang="en-US" dirty="0"/>
              <a:t>You want to know </a:t>
            </a:r>
            <a:r>
              <a:rPr lang="en-US" dirty="0">
                <a:solidFill>
                  <a:schemeClr val="accent1"/>
                </a:solidFill>
              </a:rPr>
              <a:t>what you are buying </a:t>
            </a:r>
            <a:r>
              <a:rPr lang="en-US" dirty="0"/>
              <a:t>– how do you find out? Ask!</a:t>
            </a:r>
          </a:p>
          <a:p>
            <a:pPr lvl="1"/>
            <a:r>
              <a:rPr lang="en-US" dirty="0"/>
              <a:t>This process has to be well organized, structured and very detailed.</a:t>
            </a:r>
          </a:p>
          <a:p>
            <a:pPr lvl="1"/>
            <a:r>
              <a:rPr lang="en-US" dirty="0"/>
              <a:t>To find out </a:t>
            </a:r>
            <a:r>
              <a:rPr lang="en-US" dirty="0">
                <a:solidFill>
                  <a:schemeClr val="accent2"/>
                </a:solidFill>
              </a:rPr>
              <a:t>whether there is anything wrong </a:t>
            </a:r>
            <a:r>
              <a:rPr lang="en-US" dirty="0"/>
              <a:t>with the business you are buying?</a:t>
            </a:r>
          </a:p>
          <a:p>
            <a:pPr lvl="2"/>
            <a:r>
              <a:rPr lang="en-US" dirty="0"/>
              <a:t>Like a car sells – he won’t tell you where the problems are – you need to ask the right question</a:t>
            </a:r>
          </a:p>
          <a:p>
            <a:r>
              <a:rPr lang="en-US" dirty="0"/>
              <a:t>Areas of Due Diligence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Commercial Due Diligence </a:t>
            </a:r>
            <a:r>
              <a:rPr lang="en-US" dirty="0"/>
              <a:t>– perhaps the most difficult</a:t>
            </a:r>
          </a:p>
          <a:p>
            <a:pPr lvl="2"/>
            <a:r>
              <a:rPr lang="en-US" dirty="0"/>
              <a:t>Covers everything the company is doing – operating as a business, creating sales, profits, value</a:t>
            </a:r>
          </a:p>
          <a:p>
            <a:pPr lvl="2"/>
            <a:r>
              <a:rPr lang="en-US" dirty="0"/>
              <a:t>Management / selling company / shareholders will represent the business in the best way</a:t>
            </a:r>
          </a:p>
          <a:p>
            <a:pPr lvl="2"/>
            <a:r>
              <a:rPr lang="en-US" dirty="0"/>
              <a:t>You need to find out yourself the reality</a:t>
            </a:r>
          </a:p>
          <a:p>
            <a:pPr lvl="2"/>
            <a:r>
              <a:rPr lang="en-US" dirty="0"/>
              <a:t>Very often you need help from specially appointed advisers, like accountants or consultants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Financial Due Diligence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Legal Due Diligence</a:t>
            </a:r>
          </a:p>
          <a:p>
            <a:pPr lvl="2"/>
            <a:r>
              <a:rPr lang="en-US" dirty="0"/>
              <a:t>More confirmatory – if seller disclose all information in an honest and truthful manner, the recourse against them in the Sale and Purchase Agreement is drastically reduced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Commercial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Competition and Markets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 Proposition</a:t>
            </a:r>
          </a:p>
          <a:p>
            <a:pPr lvl="2"/>
            <a:r>
              <a:rPr lang="en-US" dirty="0"/>
              <a:t>How sustainable is the </a:t>
            </a:r>
            <a:r>
              <a:rPr lang="en-US" dirty="0">
                <a:solidFill>
                  <a:schemeClr val="accent2"/>
                </a:solidFill>
              </a:rPr>
              <a:t>business model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Where is it positioned in relation to its competition?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Competitive Advantage </a:t>
            </a:r>
            <a:r>
              <a:rPr lang="en-US" dirty="0"/>
              <a:t>(Product and Services, Market Position)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(Michael Porter) </a:t>
            </a:r>
            <a:r>
              <a:rPr lang="en-US" dirty="0"/>
              <a:t>products, technology, price, branding, distribution channels, geographic markets, disrupting market?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(Miles and Snow Organizational Strategies) </a:t>
            </a:r>
            <a:r>
              <a:rPr lang="en-US" dirty="0"/>
              <a:t>Defender / Prospector / Analyzer / Reactor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Barriers to Entry? Switching costs </a:t>
            </a:r>
            <a:r>
              <a:rPr lang="en-US" dirty="0"/>
              <a:t>for customers?</a:t>
            </a:r>
          </a:p>
          <a:p>
            <a:pPr lvl="2"/>
            <a:r>
              <a:rPr lang="en-US" dirty="0"/>
              <a:t>Position in </a:t>
            </a:r>
            <a:r>
              <a:rPr lang="en-US" dirty="0">
                <a:solidFill>
                  <a:schemeClr val="accent2"/>
                </a:solidFill>
              </a:rPr>
              <a:t>industry value </a:t>
            </a:r>
            <a:r>
              <a:rPr lang="en-US" dirty="0"/>
              <a:t>chain (upstream / downstream / middle) 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Historical performance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 and market trends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Industry trends and developments </a:t>
            </a:r>
            <a:r>
              <a:rPr lang="en-US" dirty="0"/>
              <a:t>over the past 5 years?</a:t>
            </a:r>
          </a:p>
          <a:p>
            <a:pPr lvl="2"/>
            <a:r>
              <a:rPr lang="en-US" dirty="0"/>
              <a:t>Future expected changes and developments in the next 5 years?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Main competitors</a:t>
            </a:r>
          </a:p>
          <a:p>
            <a:pPr lvl="2"/>
            <a:r>
              <a:rPr lang="en-US" dirty="0"/>
              <a:t>Relative changes in </a:t>
            </a:r>
            <a:r>
              <a:rPr lang="en-US" dirty="0">
                <a:solidFill>
                  <a:schemeClr val="accent2"/>
                </a:solidFill>
              </a:rPr>
              <a:t>market share </a:t>
            </a:r>
            <a:r>
              <a:rPr lang="en-US" dirty="0"/>
              <a:t>over time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(BCG matrix / growth-share matrix) </a:t>
            </a:r>
            <a:r>
              <a:rPr lang="en-US" dirty="0"/>
              <a:t>stars, cash cows, dogs, question marks?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Structure of the market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Fragmented / consolidated / oligopolistic</a:t>
            </a:r>
          </a:p>
          <a:p>
            <a:pPr lvl="2"/>
            <a:r>
              <a:rPr lang="en-US" dirty="0"/>
              <a:t>How </a:t>
            </a:r>
            <a:r>
              <a:rPr lang="en-US" dirty="0">
                <a:solidFill>
                  <a:schemeClr val="accent2"/>
                </a:solidFill>
              </a:rPr>
              <a:t>saturated</a:t>
            </a:r>
            <a:r>
              <a:rPr lang="en-US" dirty="0"/>
              <a:t> is the market</a:t>
            </a:r>
          </a:p>
          <a:p>
            <a:pPr lvl="2"/>
            <a:r>
              <a:rPr lang="en-US" dirty="0"/>
              <a:t>Business and market </a:t>
            </a:r>
            <a:r>
              <a:rPr lang="en-US" dirty="0">
                <a:solidFill>
                  <a:schemeClr val="accent2"/>
                </a:solidFill>
              </a:rPr>
              <a:t>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Commercial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Sector Growth </a:t>
            </a:r>
            <a:r>
              <a:rPr lang="en-US" dirty="0"/>
              <a:t>– market environment and external factors</a:t>
            </a:r>
          </a:p>
          <a:p>
            <a:pPr lvl="1"/>
            <a:r>
              <a:rPr lang="en-US" dirty="0"/>
              <a:t>Historical </a:t>
            </a:r>
            <a:r>
              <a:rPr lang="en-US" dirty="0">
                <a:solidFill>
                  <a:schemeClr val="accent2"/>
                </a:solidFill>
              </a:rPr>
              <a:t>market growth</a:t>
            </a:r>
            <a:r>
              <a:rPr lang="en-US" dirty="0"/>
              <a:t>, future market growth potential</a:t>
            </a:r>
          </a:p>
          <a:p>
            <a:pPr lvl="1"/>
            <a:r>
              <a:rPr lang="en-US" dirty="0"/>
              <a:t>Total </a:t>
            </a:r>
            <a:r>
              <a:rPr lang="en-US" dirty="0">
                <a:solidFill>
                  <a:schemeClr val="accent2"/>
                </a:solidFill>
              </a:rPr>
              <a:t>addressable market</a:t>
            </a:r>
          </a:p>
          <a:p>
            <a:pPr lvl="1"/>
            <a:r>
              <a:rPr lang="en-US" dirty="0"/>
              <a:t>Level of </a:t>
            </a:r>
            <a:r>
              <a:rPr lang="en-US" dirty="0">
                <a:solidFill>
                  <a:schemeClr val="accent2"/>
                </a:solidFill>
              </a:rPr>
              <a:t>industry maturity</a:t>
            </a:r>
          </a:p>
          <a:p>
            <a:pPr lvl="1"/>
            <a:r>
              <a:rPr lang="en-US" dirty="0"/>
              <a:t>What are the fast </a:t>
            </a:r>
            <a:r>
              <a:rPr lang="en-US" dirty="0">
                <a:solidFill>
                  <a:schemeClr val="accent2"/>
                </a:solidFill>
              </a:rPr>
              <a:t>growing / lagging segments </a:t>
            </a:r>
            <a:r>
              <a:rPr lang="en-US" dirty="0"/>
              <a:t>– where is the business now/future?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Industry landscape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Disruptive new entrants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Consolidation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Horizontal/vertical integration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Supply/demand imbalances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Regulator or environmental </a:t>
            </a:r>
            <a:r>
              <a:rPr lang="en-US" dirty="0"/>
              <a:t>concerns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Macro economic </a:t>
            </a:r>
            <a:r>
              <a:rPr lang="en-US" dirty="0"/>
              <a:t>drivers of the business – short/long-term trends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Commercial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Customers and Suppliers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Customer – loyalty and retention</a:t>
            </a:r>
          </a:p>
          <a:p>
            <a:pPr lvl="2"/>
            <a:r>
              <a:rPr lang="en-US" dirty="0"/>
              <a:t>Number of </a:t>
            </a:r>
            <a:r>
              <a:rPr lang="en-US" dirty="0">
                <a:solidFill>
                  <a:schemeClr val="accent2"/>
                </a:solidFill>
              </a:rPr>
              <a:t>concentration</a:t>
            </a:r>
            <a:r>
              <a:rPr lang="en-US" dirty="0"/>
              <a:t> – ideally, no single customer should be responsible for above 10% sales</a:t>
            </a:r>
          </a:p>
          <a:p>
            <a:pPr lvl="2"/>
            <a:r>
              <a:rPr lang="en-US" dirty="0"/>
              <a:t>Concentration in top 50 customers</a:t>
            </a:r>
          </a:p>
          <a:p>
            <a:pPr lvl="2"/>
            <a:r>
              <a:rPr lang="en-US" dirty="0"/>
              <a:t>Customer </a:t>
            </a:r>
            <a:r>
              <a:rPr lang="en-US" dirty="0">
                <a:solidFill>
                  <a:schemeClr val="accent2"/>
                </a:solidFill>
              </a:rPr>
              <a:t>contract length, renewal rates</a:t>
            </a:r>
            <a:r>
              <a:rPr lang="en-US" dirty="0"/>
              <a:t>; customer </a:t>
            </a:r>
            <a:r>
              <a:rPr lang="en-US" dirty="0">
                <a:solidFill>
                  <a:schemeClr val="accent2"/>
                </a:solidFill>
              </a:rPr>
              <a:t>lifetime value</a:t>
            </a:r>
          </a:p>
          <a:p>
            <a:pPr lvl="2"/>
            <a:r>
              <a:rPr lang="en-US" dirty="0"/>
              <a:t>% customers taking </a:t>
            </a:r>
            <a:r>
              <a:rPr lang="en-US" dirty="0">
                <a:solidFill>
                  <a:schemeClr val="accent2"/>
                </a:solidFill>
              </a:rPr>
              <a:t>multiple products</a:t>
            </a:r>
          </a:p>
          <a:p>
            <a:pPr lvl="2"/>
            <a:r>
              <a:rPr lang="en-US" dirty="0"/>
              <a:t>Who are the key decision makers inside customers? </a:t>
            </a:r>
            <a:r>
              <a:rPr lang="en-US" dirty="0">
                <a:solidFill>
                  <a:schemeClr val="accent2"/>
                </a:solidFill>
              </a:rPr>
              <a:t>Multiple layers of relationship </a:t>
            </a:r>
            <a:r>
              <a:rPr lang="en-US" dirty="0"/>
              <a:t>– not depending on a single individual to maintain customer relationships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Buying dynamics </a:t>
            </a:r>
            <a:r>
              <a:rPr lang="en-US" dirty="0"/>
              <a:t>(how customers decide to buy), length of </a:t>
            </a:r>
            <a:r>
              <a:rPr lang="en-US" dirty="0">
                <a:solidFill>
                  <a:schemeClr val="accent2"/>
                </a:solidFill>
              </a:rPr>
              <a:t>sales cycle </a:t>
            </a:r>
            <a:r>
              <a:rPr lang="en-US" dirty="0"/>
              <a:t>to close a contract</a:t>
            </a:r>
          </a:p>
          <a:p>
            <a:pPr lvl="2"/>
            <a:r>
              <a:rPr lang="en-US" dirty="0"/>
              <a:t>Summarize recent </a:t>
            </a:r>
            <a:r>
              <a:rPr lang="en-US" dirty="0">
                <a:solidFill>
                  <a:schemeClr val="accent2"/>
                </a:solidFill>
              </a:rPr>
              <a:t>customer wins and losses </a:t>
            </a:r>
            <a:r>
              <a:rPr lang="en-US" dirty="0"/>
              <a:t>– what were the </a:t>
            </a:r>
            <a:r>
              <a:rPr lang="en-US" dirty="0">
                <a:solidFill>
                  <a:schemeClr val="accent2"/>
                </a:solidFill>
              </a:rPr>
              <a:t>driving factors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Supplier dependence</a:t>
            </a:r>
          </a:p>
          <a:p>
            <a:pPr lvl="2"/>
            <a:r>
              <a:rPr lang="en-US" dirty="0"/>
              <a:t>Number of suppliers, degree of </a:t>
            </a:r>
            <a:r>
              <a:rPr lang="en-US" dirty="0">
                <a:solidFill>
                  <a:schemeClr val="accent2"/>
                </a:solidFill>
              </a:rPr>
              <a:t>concentration</a:t>
            </a:r>
          </a:p>
          <a:p>
            <a:pPr lvl="2"/>
            <a:r>
              <a:rPr lang="en-US" dirty="0"/>
              <a:t>Length of </a:t>
            </a:r>
            <a:r>
              <a:rPr lang="en-US" dirty="0">
                <a:solidFill>
                  <a:schemeClr val="accent2"/>
                </a:solidFill>
              </a:rPr>
              <a:t>relationship / contract</a:t>
            </a:r>
            <a:r>
              <a:rPr lang="en-US" dirty="0"/>
              <a:t>, how are contracts negotiated?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Margin pressure </a:t>
            </a:r>
            <a:r>
              <a:rPr lang="en-US" dirty="0"/>
              <a:t>- if supplier increase price, can the business pass on to their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3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Commercial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Requirements</a:t>
            </a:r>
          </a:p>
          <a:p>
            <a:pPr lvl="1"/>
            <a:r>
              <a:rPr lang="en-US" dirty="0"/>
              <a:t>Capital is critical to the functioning of every business – working capital, </a:t>
            </a:r>
            <a:r>
              <a:rPr lang="en-US" dirty="0" err="1"/>
              <a:t>OpEx</a:t>
            </a:r>
            <a:r>
              <a:rPr lang="en-US" dirty="0"/>
              <a:t>, </a:t>
            </a:r>
            <a:r>
              <a:rPr lang="en-US" dirty="0" err="1"/>
              <a:t>CapEx</a:t>
            </a: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chemeClr val="accent2"/>
                </a:solidFill>
              </a:rPr>
              <a:t>capital intensive </a:t>
            </a:r>
            <a:r>
              <a:rPr lang="en-US" dirty="0"/>
              <a:t>is the business?</a:t>
            </a:r>
          </a:p>
          <a:p>
            <a:pPr lvl="2"/>
            <a:r>
              <a:rPr lang="en-US" dirty="0"/>
              <a:t>PE typically don’t like capital intensive companies</a:t>
            </a:r>
          </a:p>
          <a:p>
            <a:pPr lvl="2"/>
            <a:r>
              <a:rPr lang="en-US" dirty="0" err="1"/>
              <a:t>CapEx</a:t>
            </a:r>
            <a:r>
              <a:rPr lang="en-US" dirty="0"/>
              <a:t>? Growth Capital? Replacement Capital?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Capital Cycle from cash flow statement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Business cyclicality / seasonality </a:t>
            </a:r>
            <a:r>
              <a:rPr lang="en-US" dirty="0"/>
              <a:t>– critical to cash management</a:t>
            </a:r>
          </a:p>
          <a:p>
            <a:pPr lvl="1"/>
            <a:r>
              <a:rPr lang="en-US" dirty="0"/>
              <a:t>COGS </a:t>
            </a:r>
            <a:r>
              <a:rPr lang="en-US" dirty="0">
                <a:solidFill>
                  <a:schemeClr val="accent2"/>
                </a:solidFill>
              </a:rPr>
              <a:t>cost structure</a:t>
            </a:r>
          </a:p>
          <a:p>
            <a:pPr lvl="2"/>
            <a:r>
              <a:rPr lang="en-US" dirty="0"/>
              <a:t>Split between fixed and variable</a:t>
            </a:r>
          </a:p>
          <a:p>
            <a:pPr lvl="2"/>
            <a:r>
              <a:rPr lang="en-US" dirty="0"/>
              <a:t>Breakdown of operating expenses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Working Capital Efficiency</a:t>
            </a:r>
          </a:p>
          <a:p>
            <a:pPr lvl="2"/>
            <a:r>
              <a:rPr lang="en-US" dirty="0"/>
              <a:t>What </a:t>
            </a:r>
            <a:r>
              <a:rPr lang="en-US" dirty="0">
                <a:solidFill>
                  <a:schemeClr val="accent2"/>
                </a:solidFill>
              </a:rPr>
              <a:t>level of cash is required </a:t>
            </a:r>
            <a:r>
              <a:rPr lang="en-US" dirty="0"/>
              <a:t>to run the business for a year?</a:t>
            </a:r>
          </a:p>
          <a:p>
            <a:pPr lvl="2"/>
            <a:r>
              <a:rPr lang="en-US" dirty="0"/>
              <a:t>An important factor during deal negotiation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Turn around in-efficient working capital </a:t>
            </a:r>
            <a:r>
              <a:rPr lang="en-US" dirty="0"/>
              <a:t>can immediately make lots of cash for the PE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Capacity</a:t>
            </a:r>
            <a:r>
              <a:rPr lang="en-US" dirty="0"/>
              <a:t> of the business – how quickly can it be adjusted if demand goes up / down?</a:t>
            </a:r>
          </a:p>
          <a:p>
            <a:pPr lvl="1"/>
            <a:r>
              <a:rPr lang="en-US" dirty="0"/>
              <a:t>What would be your </a:t>
            </a:r>
            <a:r>
              <a:rPr lang="en-US" dirty="0">
                <a:solidFill>
                  <a:schemeClr val="accent1"/>
                </a:solidFill>
              </a:rPr>
              <a:t>biggest concern in a downside scenario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Exit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 Public Offering (IPO)</a:t>
            </a:r>
          </a:p>
          <a:p>
            <a:r>
              <a:rPr lang="en-US" dirty="0">
                <a:solidFill>
                  <a:schemeClr val="accent1"/>
                </a:solidFill>
              </a:rPr>
              <a:t>Promoter Buyback</a:t>
            </a:r>
          </a:p>
          <a:p>
            <a:pPr lvl="1"/>
            <a:r>
              <a:rPr lang="en-US" dirty="0"/>
              <a:t>People internal to the company, such as managements, buyout other investors</a:t>
            </a:r>
          </a:p>
          <a:p>
            <a:r>
              <a:rPr lang="en-US" dirty="0">
                <a:solidFill>
                  <a:schemeClr val="accent1"/>
                </a:solidFill>
              </a:rPr>
              <a:t>Trade Sale</a:t>
            </a:r>
          </a:p>
          <a:p>
            <a:pPr lvl="1"/>
            <a:r>
              <a:rPr lang="en-US" dirty="0"/>
              <a:t>A large competitor acquire your company</a:t>
            </a:r>
          </a:p>
          <a:p>
            <a:r>
              <a:rPr lang="en-US" dirty="0">
                <a:solidFill>
                  <a:schemeClr val="accent1"/>
                </a:solidFill>
              </a:rPr>
              <a:t>Secondary sale </a:t>
            </a:r>
            <a:r>
              <a:rPr lang="en-US" dirty="0"/>
              <a:t>to another strategic investor</a:t>
            </a:r>
          </a:p>
          <a:p>
            <a:pPr lvl="1"/>
            <a:r>
              <a:rPr lang="en-US" dirty="0"/>
              <a:t>Growing in last decade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8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Commercial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Financial Performance</a:t>
            </a:r>
          </a:p>
          <a:p>
            <a:pPr lvl="1"/>
            <a:r>
              <a:rPr lang="en-US" dirty="0"/>
              <a:t>Critical to financial modelling (operational and LBO)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chemeClr val="accent1"/>
                </a:solidFill>
              </a:rPr>
              <a:t>realistic are the company’s projections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Compare </a:t>
            </a:r>
            <a:r>
              <a:rPr lang="en-US" dirty="0">
                <a:solidFill>
                  <a:schemeClr val="accent2"/>
                </a:solidFill>
              </a:rPr>
              <a:t>performance to management budgets </a:t>
            </a:r>
            <a:r>
              <a:rPr lang="en-US" dirty="0"/>
              <a:t>for the past 5 years</a:t>
            </a:r>
          </a:p>
          <a:p>
            <a:pPr lvl="2"/>
            <a:r>
              <a:rPr lang="en-US" dirty="0"/>
              <a:t>Reasons for exceeding or missing budget projections?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KPIs</a:t>
            </a:r>
            <a:r>
              <a:rPr lang="en-US" dirty="0"/>
              <a:t> used by management for monitoring the performance of the business</a:t>
            </a:r>
          </a:p>
          <a:p>
            <a:pPr lvl="1"/>
            <a:r>
              <a:rPr lang="en-US" dirty="0"/>
              <a:t>Break out the </a:t>
            </a:r>
            <a:r>
              <a:rPr lang="en-US" dirty="0">
                <a:solidFill>
                  <a:schemeClr val="accent2"/>
                </a:solidFill>
              </a:rPr>
              <a:t>organic growth </a:t>
            </a:r>
            <a:r>
              <a:rPr lang="en-US" dirty="0"/>
              <a:t>of the business over the last 5 years, excluding the impact of any acquisitions</a:t>
            </a:r>
          </a:p>
          <a:p>
            <a:pPr lvl="1"/>
            <a:r>
              <a:rPr lang="en-US" dirty="0"/>
              <a:t>Key </a:t>
            </a:r>
            <a:r>
              <a:rPr lang="en-US" dirty="0">
                <a:solidFill>
                  <a:schemeClr val="accent2"/>
                </a:solidFill>
              </a:rPr>
              <a:t>growth drivers </a:t>
            </a:r>
            <a:r>
              <a:rPr lang="en-US" dirty="0"/>
              <a:t>and key </a:t>
            </a:r>
            <a:r>
              <a:rPr lang="en-US" dirty="0">
                <a:solidFill>
                  <a:schemeClr val="accent2"/>
                </a:solidFill>
              </a:rPr>
              <a:t>assumptions in projections</a:t>
            </a:r>
            <a:r>
              <a:rPr lang="en-US" dirty="0"/>
              <a:t> for growth, margins, KPI changes</a:t>
            </a:r>
          </a:p>
          <a:p>
            <a:pPr lvl="1"/>
            <a:r>
              <a:rPr lang="en-US" dirty="0"/>
              <a:t>Primary </a:t>
            </a:r>
            <a:r>
              <a:rPr lang="en-US" dirty="0">
                <a:solidFill>
                  <a:schemeClr val="accent2"/>
                </a:solidFill>
              </a:rPr>
              <a:t>risks to the financial forecast</a:t>
            </a:r>
          </a:p>
          <a:p>
            <a:pPr lvl="2"/>
            <a:r>
              <a:rPr lang="en-US" dirty="0"/>
              <a:t>Depend on new product &amp; services / new geographies &amp; markets?</a:t>
            </a:r>
          </a:p>
          <a:p>
            <a:pPr lvl="2"/>
            <a:r>
              <a:rPr lang="en-US" dirty="0"/>
              <a:t>Level of customer concentration?</a:t>
            </a:r>
          </a:p>
          <a:p>
            <a:pPr lvl="2"/>
            <a:r>
              <a:rPr lang="en-US" dirty="0"/>
              <a:t>New hires?</a:t>
            </a:r>
          </a:p>
          <a:p>
            <a:pPr lvl="2"/>
            <a:r>
              <a:rPr lang="en-US" dirty="0"/>
              <a:t>Depend on R&amp;D expenditure and success?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0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Financial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Confirm the </a:t>
            </a:r>
            <a:r>
              <a:rPr lang="en-US" dirty="0">
                <a:solidFill>
                  <a:schemeClr val="accent1"/>
                </a:solidFill>
              </a:rPr>
              <a:t>accuracy of the financial information </a:t>
            </a:r>
            <a:r>
              <a:rPr lang="en-US" dirty="0"/>
              <a:t>provided by the business</a:t>
            </a:r>
          </a:p>
          <a:p>
            <a:pPr lvl="1"/>
            <a:r>
              <a:rPr lang="en-US" dirty="0"/>
              <a:t>PE firms will hire accountants to review all the financial information.</a:t>
            </a:r>
          </a:p>
          <a:p>
            <a:pPr lvl="1"/>
            <a:r>
              <a:rPr lang="en-US" dirty="0"/>
              <a:t>Main areas for investigation: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Quality of Earning</a:t>
            </a:r>
          </a:p>
          <a:p>
            <a:pPr lvl="3"/>
            <a:r>
              <a:rPr lang="en-US" dirty="0"/>
              <a:t>Confirm real-level of historic earnings, after </a:t>
            </a:r>
            <a:r>
              <a:rPr lang="en-US" dirty="0">
                <a:solidFill>
                  <a:schemeClr val="accent1"/>
                </a:solidFill>
              </a:rPr>
              <a:t>stripping out non-recurring costs and expenses</a:t>
            </a:r>
          </a:p>
          <a:p>
            <a:pPr lvl="3"/>
            <a:r>
              <a:rPr lang="en-US" dirty="0"/>
              <a:t>Focuses on </a:t>
            </a:r>
            <a:r>
              <a:rPr lang="en-US" dirty="0">
                <a:solidFill>
                  <a:schemeClr val="accent2"/>
                </a:solidFill>
              </a:rPr>
              <a:t>EBITDA</a:t>
            </a:r>
            <a:r>
              <a:rPr lang="en-US" dirty="0"/>
              <a:t> – a major driver of the valuation – </a:t>
            </a:r>
            <a:r>
              <a:rPr lang="en-US" u="sng" dirty="0">
                <a:solidFill>
                  <a:schemeClr val="accent2"/>
                </a:solidFill>
              </a:rPr>
              <a:t>Adjusted</a:t>
            </a:r>
            <a:r>
              <a:rPr lang="en-US" dirty="0">
                <a:solidFill>
                  <a:schemeClr val="accent2"/>
                </a:solidFill>
              </a:rPr>
              <a:t> EBITDA x multiple = Valuation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Management adjustments</a:t>
            </a:r>
            <a:r>
              <a:rPr lang="en-US" dirty="0"/>
              <a:t>: compensation or expenses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Business related adjustments</a:t>
            </a:r>
            <a:r>
              <a:rPr lang="en-US" dirty="0"/>
              <a:t>: accounting related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Pro Forma adjustments</a:t>
            </a:r>
            <a:r>
              <a:rPr lang="en-US" dirty="0"/>
              <a:t>: impact of acquisitions or divestitures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Debt</a:t>
            </a:r>
          </a:p>
          <a:p>
            <a:pPr lvl="3"/>
            <a:r>
              <a:rPr lang="en-US" dirty="0"/>
              <a:t>Level of </a:t>
            </a:r>
            <a:r>
              <a:rPr lang="en-US" dirty="0">
                <a:solidFill>
                  <a:schemeClr val="accent2"/>
                </a:solidFill>
              </a:rPr>
              <a:t>existing debt and debt-like items </a:t>
            </a:r>
            <a:r>
              <a:rPr lang="en-US" dirty="0"/>
              <a:t>– remove from value – PE doesn’t want to pay for it twice!</a:t>
            </a:r>
          </a:p>
          <a:p>
            <a:pPr lvl="4"/>
            <a:r>
              <a:rPr lang="en-US" dirty="0"/>
              <a:t>Unpaid </a:t>
            </a:r>
            <a:r>
              <a:rPr lang="en-US" dirty="0" err="1"/>
              <a:t>CapEx</a:t>
            </a:r>
            <a:r>
              <a:rPr lang="en-US" dirty="0"/>
              <a:t> or ordered machinery, Deferred compensation, Accounts payable, Tax related liabilities, legal settlements, historic and future tax liabilities, liabilities from cash transactions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Normalized Working Capital</a:t>
            </a:r>
          </a:p>
          <a:p>
            <a:pPr lvl="3"/>
            <a:r>
              <a:rPr lang="en-US" dirty="0"/>
              <a:t>Ensure the company has sufficient working capital to keep operating.</a:t>
            </a:r>
          </a:p>
          <a:p>
            <a:pPr lvl="4"/>
            <a:r>
              <a:rPr lang="en-US" dirty="0"/>
              <a:t>Usually, any shortfall will be deducted from the sale proceeds, assuming the sellers have artificially reduced the working capital levels.</a:t>
            </a:r>
          </a:p>
          <a:p>
            <a:pPr lvl="3"/>
            <a:r>
              <a:rPr lang="en-US" dirty="0"/>
              <a:t>Understand </a:t>
            </a:r>
            <a:r>
              <a:rPr lang="en-US" dirty="0">
                <a:solidFill>
                  <a:schemeClr val="accent1"/>
                </a:solidFill>
              </a:rPr>
              <a:t>economic cycle </a:t>
            </a:r>
            <a:r>
              <a:rPr lang="en-US" dirty="0"/>
              <a:t>to ensure the company is not acquired when the working capital requirement is artificially 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Tax Structure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Resources </a:t>
            </a:r>
            <a:r>
              <a:rPr lang="en-US" dirty="0"/>
              <a:t>- core of business performance reporting</a:t>
            </a:r>
          </a:p>
          <a:p>
            <a:pPr lvl="3"/>
            <a:r>
              <a:rPr lang="en-US" dirty="0"/>
              <a:t>If IT does not work – inaccurate information – may take considerable investment to fix it up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HR</a:t>
            </a:r>
            <a:r>
              <a:rPr lang="en-US" dirty="0"/>
              <a:t> – information of payroll and associated tax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Financial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Largely a matter of confirmation</a:t>
            </a:r>
          </a:p>
          <a:p>
            <a:pPr lvl="1"/>
            <a:r>
              <a:rPr lang="en-US" dirty="0"/>
              <a:t>The company is not subject to any future liabilities including </a:t>
            </a:r>
            <a:r>
              <a:rPr lang="en-US" dirty="0">
                <a:solidFill>
                  <a:schemeClr val="accent1"/>
                </a:solidFill>
              </a:rPr>
              <a:t>regulatory, litigation, onerous contract provisions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Corporate Filing</a:t>
            </a:r>
          </a:p>
          <a:p>
            <a:pPr lvl="2"/>
            <a:r>
              <a:rPr lang="en-US" dirty="0"/>
              <a:t>All corporate fillings have been submitted correctly</a:t>
            </a:r>
          </a:p>
          <a:p>
            <a:pPr lvl="2"/>
            <a:r>
              <a:rPr lang="en-US" dirty="0"/>
              <a:t>Understand the legal organization of the company – nothing unusual or irregular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Material Contracts</a:t>
            </a:r>
          </a:p>
          <a:p>
            <a:pPr lvl="2"/>
            <a:r>
              <a:rPr lang="en-US" dirty="0"/>
              <a:t>Review of all past and present material contracts – debt, acquisition, other liabilities, key customer/supplier/partnership agreements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Property Plant and Equipment (PPE)</a:t>
            </a:r>
          </a:p>
          <a:p>
            <a:pPr lvl="2"/>
            <a:r>
              <a:rPr lang="en-US" dirty="0"/>
              <a:t>Review of assets and liabilities</a:t>
            </a:r>
          </a:p>
          <a:p>
            <a:pPr lvl="2"/>
            <a:r>
              <a:rPr lang="en-US" dirty="0"/>
              <a:t>Operating and capital leases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Human Resources</a:t>
            </a:r>
          </a:p>
          <a:p>
            <a:pPr lvl="2"/>
            <a:r>
              <a:rPr lang="en-US" dirty="0"/>
              <a:t>Management team and employees, employment terms and contracts, collective agreements, compensation structure, executive compensation and incentives</a:t>
            </a:r>
          </a:p>
          <a:p>
            <a:pPr lvl="2"/>
            <a:r>
              <a:rPr lang="en-US" dirty="0"/>
              <a:t>severance payments due in the event of key person changes arising from the deal</a:t>
            </a:r>
          </a:p>
          <a:p>
            <a:pPr lvl="2"/>
            <a:r>
              <a:rPr lang="en-US" dirty="0"/>
              <a:t>Health, welfare, retirement plans – regulations and legal issues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related </a:t>
            </a:r>
            <a:r>
              <a:rPr lang="en-US" dirty="0"/>
              <a:t>agreements and contracts, service level agreements, license agreements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Lawsuits and Litigations </a:t>
            </a:r>
            <a:r>
              <a:rPr lang="en-US" dirty="0"/>
              <a:t>– pending / outstanding legal actions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Environmental</a:t>
            </a:r>
            <a:r>
              <a:rPr lang="en-US" dirty="0"/>
              <a:t> – potential environmental liabilities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2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 Good Buyout Target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VC are focused on identifying investment can give potentially 10x returns or become a </a:t>
            </a:r>
            <a:r>
              <a:rPr lang="en-US" dirty="0" err="1"/>
              <a:t>Unicorm</a:t>
            </a:r>
            <a:r>
              <a:rPr lang="en-US" dirty="0"/>
              <a:t> (billion $ valuation)</a:t>
            </a:r>
          </a:p>
          <a:p>
            <a:r>
              <a:rPr lang="en-US" dirty="0">
                <a:solidFill>
                  <a:schemeClr val="accent1"/>
                </a:solidFill>
              </a:rPr>
              <a:t>PE Deals </a:t>
            </a:r>
            <a:r>
              <a:rPr lang="en-US" dirty="0"/>
              <a:t>are focused on growing and scaling more mature businesses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Market leadership, sustainable </a:t>
            </a:r>
            <a:r>
              <a:rPr lang="en-US" b="1" dirty="0">
                <a:solidFill>
                  <a:schemeClr val="accent2"/>
                </a:solidFill>
              </a:rPr>
              <a:t>competitive advantage</a:t>
            </a:r>
          </a:p>
          <a:p>
            <a:pPr lvl="2"/>
            <a:r>
              <a:rPr lang="en-US" dirty="0"/>
              <a:t>High </a:t>
            </a:r>
            <a:r>
              <a:rPr lang="en-US" dirty="0">
                <a:solidFill>
                  <a:schemeClr val="accent2"/>
                </a:solidFill>
              </a:rPr>
              <a:t>barriers to entry</a:t>
            </a:r>
            <a:r>
              <a:rPr lang="en-US" dirty="0"/>
              <a:t>, high </a:t>
            </a:r>
            <a:r>
              <a:rPr lang="en-US" dirty="0">
                <a:solidFill>
                  <a:schemeClr val="accent2"/>
                </a:solidFill>
              </a:rPr>
              <a:t>switching costs</a:t>
            </a:r>
            <a:r>
              <a:rPr lang="en-US" dirty="0"/>
              <a:t>, strong </a:t>
            </a:r>
            <a:r>
              <a:rPr lang="en-US" dirty="0">
                <a:solidFill>
                  <a:schemeClr val="accent2"/>
                </a:solidFill>
              </a:rPr>
              <a:t>customer relationship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power over suppliers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Multiple</a:t>
            </a:r>
            <a:r>
              <a:rPr lang="en-US" dirty="0">
                <a:solidFill>
                  <a:schemeClr val="accent2"/>
                </a:solidFill>
              </a:rPr>
              <a:t> growth options</a:t>
            </a:r>
          </a:p>
          <a:p>
            <a:pPr lvl="2"/>
            <a:r>
              <a:rPr lang="en-US" dirty="0"/>
              <a:t>Not dependent on one strategy – products, customers, markets</a:t>
            </a:r>
          </a:p>
          <a:p>
            <a:pPr lvl="3"/>
            <a:r>
              <a:rPr lang="en-US" dirty="0"/>
              <a:t>Upsells to existing customers, up/down stream extension, acquisitions</a:t>
            </a:r>
          </a:p>
          <a:p>
            <a:pPr lvl="2"/>
            <a:r>
              <a:rPr lang="en-US" dirty="0"/>
              <a:t>Opportunities to grow the firm without too much capital expenditure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Stable recurring cash flow</a:t>
            </a:r>
          </a:p>
          <a:p>
            <a:pPr lvl="2"/>
            <a:r>
              <a:rPr lang="en-US" dirty="0"/>
              <a:t>Cash flow is needed to support the financing structure and to convince lenders to enable borrowing</a:t>
            </a:r>
          </a:p>
          <a:p>
            <a:pPr lvl="2"/>
            <a:r>
              <a:rPr lang="en-US" dirty="0"/>
              <a:t>Cash flow to service both interest and capital repayments</a:t>
            </a:r>
          </a:p>
          <a:p>
            <a:pPr lvl="2"/>
            <a:r>
              <a:rPr lang="en-US" dirty="0"/>
              <a:t>Cash flow with </a:t>
            </a:r>
            <a:r>
              <a:rPr lang="en-US" dirty="0">
                <a:solidFill>
                  <a:schemeClr val="accent2"/>
                </a:solidFill>
              </a:rPr>
              <a:t>low seasonality and cyclicality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Low capital expenditure</a:t>
            </a:r>
          </a:p>
          <a:p>
            <a:pPr lvl="2"/>
            <a:r>
              <a:rPr lang="en-US" dirty="0"/>
              <a:t>Better to invest in growth opportunities than on maintenance / replacement expenditure</a:t>
            </a:r>
          </a:p>
          <a:p>
            <a:pPr lvl="2"/>
            <a:r>
              <a:rPr lang="en-US" dirty="0"/>
              <a:t>Thus, capital intensive business should expect lower valuations from PE</a:t>
            </a:r>
          </a:p>
          <a:p>
            <a:pPr lvl="1"/>
            <a:r>
              <a:rPr lang="en-US" dirty="0"/>
              <a:t>Positive long-term trends: an </a:t>
            </a:r>
            <a:r>
              <a:rPr lang="en-US" dirty="0">
                <a:solidFill>
                  <a:schemeClr val="accent2"/>
                </a:solidFill>
              </a:rPr>
              <a:t>up-turn industry</a:t>
            </a:r>
          </a:p>
          <a:p>
            <a:pPr lvl="2"/>
            <a:r>
              <a:rPr lang="en-US" dirty="0"/>
              <a:t>Seek opportunities to benefit from positive growth in markets and industries</a:t>
            </a:r>
          </a:p>
          <a:p>
            <a:pPr lvl="2"/>
            <a:r>
              <a:rPr lang="en-US" dirty="0"/>
              <a:t>Things like disruption, digitalization, automation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85AE3-D3E5-3A40-A99E-1C871DB74ECF}"/>
              </a:ext>
            </a:extLst>
          </p:cNvPr>
          <p:cNvSpPr/>
          <p:nvPr/>
        </p:nvSpPr>
        <p:spPr>
          <a:xfrm>
            <a:off x="9272729" y="171798"/>
            <a:ext cx="2541319" cy="709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Convert descriptive measures into health scores</a:t>
            </a:r>
          </a:p>
        </p:txBody>
      </p:sp>
    </p:spTree>
    <p:extLst>
      <p:ext uri="{BB962C8B-B14F-4D97-AF65-F5344CB8AC3E}">
        <p14:creationId xmlns:p14="http://schemas.microsoft.com/office/powerpoint/2010/main" val="394428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 Good Buyout Target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Strong management team</a:t>
            </a:r>
          </a:p>
          <a:p>
            <a:pPr lvl="1"/>
            <a:r>
              <a:rPr lang="en-US" dirty="0"/>
              <a:t>Dependent on inside view</a:t>
            </a:r>
          </a:p>
          <a:p>
            <a:pPr lvl="1"/>
            <a:r>
              <a:rPr lang="en-US" dirty="0"/>
              <a:t>No significant hiring gaps</a:t>
            </a:r>
          </a:p>
          <a:p>
            <a:pPr lvl="1"/>
            <a:r>
              <a:rPr lang="en-US" dirty="0"/>
              <a:t>Key to strategic execution of the buyout strategy</a:t>
            </a:r>
          </a:p>
          <a:p>
            <a:pPr lvl="1"/>
            <a:r>
              <a:rPr lang="en-US" u="sng" dirty="0"/>
              <a:t>Replacing management is a highly risky process for PE</a:t>
            </a:r>
          </a:p>
          <a:p>
            <a:r>
              <a:rPr lang="en-US" dirty="0"/>
              <a:t>Financial Engineering and value-adding opportunities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Sale of under performing assets</a:t>
            </a:r>
          </a:p>
          <a:p>
            <a:pPr lvl="2"/>
            <a:r>
              <a:rPr lang="en-US" dirty="0"/>
              <a:t>Under managed business, redundant assets / </a:t>
            </a:r>
            <a:r>
              <a:rPr lang="en-US" dirty="0" err="1"/>
              <a:t>propertieis</a:t>
            </a:r>
            <a:endParaRPr lang="en-US" dirty="0"/>
          </a:p>
          <a:p>
            <a:pPr lvl="2"/>
            <a:r>
              <a:rPr lang="en-US" dirty="0"/>
              <a:t>Sale and lease back of property to save on infrastructure and operational efficiencies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Pricing optimization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Customer diversification and growth</a:t>
            </a:r>
          </a:p>
          <a:p>
            <a:r>
              <a:rPr lang="en-US" dirty="0"/>
              <a:t>It is always difficult to find the right business at the right time</a:t>
            </a:r>
          </a:p>
          <a:p>
            <a:pPr lvl="1"/>
            <a:r>
              <a:rPr lang="en-US" dirty="0"/>
              <a:t>PE firms review opportunities continuously, but do very few deals</a:t>
            </a:r>
          </a:p>
          <a:p>
            <a:pPr lvl="1"/>
            <a:r>
              <a:rPr lang="en-US" dirty="0"/>
              <a:t>Over a 10-year fund cycle, only need 10-15 companies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C9037-4173-8040-8A2C-65A69F08B9F6}"/>
              </a:ext>
            </a:extLst>
          </p:cNvPr>
          <p:cNvSpPr/>
          <p:nvPr/>
        </p:nvSpPr>
        <p:spPr>
          <a:xfrm>
            <a:off x="9272729" y="171798"/>
            <a:ext cx="2541319" cy="709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Convert descriptive measures into health scores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A87BD-19BB-5247-9DF5-216E6B3D0CE0}"/>
              </a:ext>
            </a:extLst>
          </p:cNvPr>
          <p:cNvSpPr/>
          <p:nvPr/>
        </p:nvSpPr>
        <p:spPr>
          <a:xfrm>
            <a:off x="9272728" y="4646816"/>
            <a:ext cx="2541319" cy="709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Relevant data – pricing? Customers? Suppliers?</a:t>
            </a:r>
          </a:p>
        </p:txBody>
      </p:sp>
    </p:spTree>
    <p:extLst>
      <p:ext uri="{BB962C8B-B14F-4D97-AF65-F5344CB8AC3E}">
        <p14:creationId xmlns:p14="http://schemas.microsoft.com/office/powerpoint/2010/main" val="6367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Deal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with solid </a:t>
            </a:r>
            <a:r>
              <a:rPr lang="en-US" dirty="0">
                <a:solidFill>
                  <a:schemeClr val="accent1"/>
                </a:solidFill>
              </a:rPr>
              <a:t>sector expertise</a:t>
            </a:r>
          </a:p>
          <a:p>
            <a:pPr lvl="1"/>
            <a:r>
              <a:rPr lang="en-US" dirty="0"/>
              <a:t>Clear understanding of sub-sectors and their constituents</a:t>
            </a:r>
          </a:p>
          <a:p>
            <a:pPr lvl="1"/>
            <a:r>
              <a:rPr lang="en-US" dirty="0"/>
              <a:t>The deeper into the industry hierarchy, the more niche companies can there be</a:t>
            </a:r>
          </a:p>
          <a:p>
            <a:r>
              <a:rPr lang="en-US" dirty="0">
                <a:solidFill>
                  <a:schemeClr val="accent2"/>
                </a:solidFill>
              </a:rPr>
              <a:t>Background of the companies</a:t>
            </a:r>
          </a:p>
          <a:p>
            <a:pPr lvl="1"/>
            <a:r>
              <a:rPr lang="en-US" dirty="0"/>
              <a:t>Public / Private?</a:t>
            </a:r>
          </a:p>
          <a:p>
            <a:pPr lvl="1"/>
            <a:r>
              <a:rPr lang="en-US" dirty="0"/>
              <a:t>VC/PE Backed?</a:t>
            </a:r>
          </a:p>
          <a:p>
            <a:pPr lvl="1"/>
            <a:r>
              <a:rPr lang="en-US" dirty="0"/>
              <a:t>Subsidiaries of large companies? Foreign owned companies?</a:t>
            </a:r>
          </a:p>
          <a:p>
            <a:pPr lvl="1"/>
            <a:r>
              <a:rPr lang="en-US" dirty="0"/>
              <a:t>Early-stage disruptors?</a:t>
            </a:r>
          </a:p>
          <a:p>
            <a:r>
              <a:rPr lang="en-US" dirty="0"/>
              <a:t>Complex </a:t>
            </a:r>
            <a:r>
              <a:rPr lang="en-US" dirty="0">
                <a:solidFill>
                  <a:schemeClr val="accent2"/>
                </a:solidFill>
              </a:rPr>
              <a:t>industry dynamics</a:t>
            </a:r>
            <a:r>
              <a:rPr lang="en-US" dirty="0"/>
              <a:t>, for example, UK - Software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Big cross-board deals</a:t>
            </a:r>
            <a:r>
              <a:rPr lang="en-US" dirty="0"/>
              <a:t>: US / Euro software companies seeking deals</a:t>
            </a:r>
          </a:p>
          <a:p>
            <a:pPr lvl="2"/>
            <a:r>
              <a:rPr lang="en-US" dirty="0"/>
              <a:t>You can look for the top 500 firms to have an idea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VC/PE funds</a:t>
            </a:r>
            <a:r>
              <a:rPr lang="en-US" dirty="0"/>
              <a:t>, including secondary / tertiary deals</a:t>
            </a:r>
          </a:p>
          <a:p>
            <a:pPr lvl="2"/>
            <a:r>
              <a:rPr lang="en-US" dirty="0"/>
              <a:t>You can look for the top 100 VC/PE to have an idea</a:t>
            </a:r>
          </a:p>
          <a:p>
            <a:pPr lvl="1"/>
            <a:r>
              <a:rPr lang="en-US" dirty="0"/>
              <a:t>Asian software companies seeking cross border deals, usually financially strong but limited in number</a:t>
            </a:r>
          </a:p>
          <a:p>
            <a:pPr lvl="1"/>
            <a:r>
              <a:rPr lang="en-US" dirty="0"/>
              <a:t>UK </a:t>
            </a:r>
            <a:r>
              <a:rPr lang="en-US" dirty="0">
                <a:solidFill>
                  <a:schemeClr val="accent1"/>
                </a:solidFill>
              </a:rPr>
              <a:t>domestic technology companies </a:t>
            </a:r>
            <a:r>
              <a:rPr lang="en-US" dirty="0"/>
              <a:t>seeking to consolidate the market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CB899-CBD1-7A49-A153-3BFF180E7C13}"/>
              </a:ext>
            </a:extLst>
          </p:cNvPr>
          <p:cNvSpPr/>
          <p:nvPr/>
        </p:nvSpPr>
        <p:spPr>
          <a:xfrm>
            <a:off x="8979218" y="2519887"/>
            <a:ext cx="2541319" cy="709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interesting measures</a:t>
            </a:r>
          </a:p>
        </p:txBody>
      </p:sp>
    </p:spTree>
    <p:extLst>
      <p:ext uri="{BB962C8B-B14F-4D97-AF65-F5344CB8AC3E}">
        <p14:creationId xmlns:p14="http://schemas.microsoft.com/office/powerpoint/2010/main" val="34826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Deal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Financial hurdles</a:t>
            </a:r>
          </a:p>
          <a:p>
            <a:pPr lvl="1"/>
            <a:r>
              <a:rPr lang="en-US" dirty="0"/>
              <a:t>Every deal needs </a:t>
            </a:r>
            <a:r>
              <a:rPr lang="en-US" dirty="0">
                <a:solidFill>
                  <a:schemeClr val="accent1"/>
                </a:solidFill>
              </a:rPr>
              <a:t>detailed financial analysis</a:t>
            </a:r>
            <a:r>
              <a:rPr lang="en-US" dirty="0"/>
              <a:t>, but data is not always available</a:t>
            </a:r>
          </a:p>
          <a:p>
            <a:pPr lvl="2"/>
            <a:r>
              <a:rPr lang="en-US" dirty="0"/>
              <a:t>Balance sheet, P&amp;L, Cash flow / break even analysis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Funding requirement </a:t>
            </a:r>
            <a:r>
              <a:rPr lang="en-US" dirty="0"/>
              <a:t>of the business and the deal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Financial runway</a:t>
            </a:r>
            <a:r>
              <a:rPr lang="en-US" dirty="0"/>
              <a:t>, especially </a:t>
            </a:r>
            <a:r>
              <a:rPr lang="en-US"/>
              <a:t>for early-stage </a:t>
            </a:r>
            <a:r>
              <a:rPr lang="en-US" dirty="0"/>
              <a:t>companies, how much money they have got and how long it can last.</a:t>
            </a:r>
          </a:p>
          <a:p>
            <a:r>
              <a:rPr lang="en-US" dirty="0">
                <a:solidFill>
                  <a:schemeClr val="accent1"/>
                </a:solidFill>
              </a:rPr>
              <a:t>Geography</a:t>
            </a:r>
            <a:r>
              <a:rPr lang="en-US" dirty="0"/>
              <a:t> – earlier stages are more sensitive to geography</a:t>
            </a:r>
          </a:p>
          <a:p>
            <a:pPr lvl="1"/>
            <a:r>
              <a:rPr lang="en-US" dirty="0"/>
              <a:t>For very large buy-out, may not be an issue</a:t>
            </a:r>
          </a:p>
          <a:p>
            <a:pPr lvl="1"/>
            <a:r>
              <a:rPr lang="en-US" dirty="0"/>
              <a:t>For angel / VC, this is usually very import, at least in the same country</a:t>
            </a:r>
          </a:p>
          <a:p>
            <a:r>
              <a:rPr lang="en-US" dirty="0">
                <a:solidFill>
                  <a:schemeClr val="accent1"/>
                </a:solidFill>
              </a:rPr>
              <a:t>Business model </a:t>
            </a:r>
            <a:r>
              <a:rPr lang="en-US" dirty="0"/>
              <a:t>– what makes the company special strategically?</a:t>
            </a:r>
          </a:p>
          <a:p>
            <a:pPr lvl="1"/>
            <a:r>
              <a:rPr lang="en-US" dirty="0"/>
              <a:t>IP / Technology</a:t>
            </a:r>
          </a:p>
          <a:p>
            <a:pPr lvl="1"/>
            <a:r>
              <a:rPr lang="en-US" dirty="0"/>
              <a:t>Pricing strategy</a:t>
            </a:r>
          </a:p>
          <a:p>
            <a:pPr lvl="1"/>
            <a:r>
              <a:rPr lang="en-US" dirty="0"/>
              <a:t>Market leadership</a:t>
            </a:r>
          </a:p>
          <a:p>
            <a:pPr lvl="1"/>
            <a:r>
              <a:rPr lang="en-US" dirty="0"/>
              <a:t>Niche player?</a:t>
            </a:r>
          </a:p>
          <a:p>
            <a:pPr lvl="1"/>
            <a:r>
              <a:rPr lang="en-US" dirty="0"/>
              <a:t>Unique selling point (USP)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Deal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Management Team Quality </a:t>
            </a:r>
            <a:r>
              <a:rPr lang="en-US" dirty="0"/>
              <a:t>– core to all buyout deal</a:t>
            </a:r>
            <a:br>
              <a:rPr lang="en-US" dirty="0"/>
            </a:br>
            <a:r>
              <a:rPr lang="en-US" i="1" dirty="0"/>
              <a:t>“Not investing in the business, but investing in the management team”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Experience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Deal history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Relationships</a:t>
            </a:r>
            <a:r>
              <a:rPr lang="en-US" dirty="0"/>
              <a:t> in industry and in finance</a:t>
            </a:r>
          </a:p>
          <a:p>
            <a:r>
              <a:rPr lang="en-US" dirty="0">
                <a:solidFill>
                  <a:schemeClr val="accent2"/>
                </a:solidFill>
              </a:rPr>
              <a:t>Owners / Founders</a:t>
            </a:r>
          </a:p>
          <a:p>
            <a:pPr lvl="1"/>
            <a:r>
              <a:rPr lang="en-US" dirty="0"/>
              <a:t>Age, Succession plan</a:t>
            </a:r>
          </a:p>
          <a:p>
            <a:pPr lvl="1"/>
            <a:r>
              <a:rPr lang="en-US" dirty="0"/>
              <a:t>Exit timing, price expectations</a:t>
            </a:r>
          </a:p>
          <a:p>
            <a:pPr lvl="1"/>
            <a:r>
              <a:rPr lang="en-US" dirty="0"/>
              <a:t>Implicating of </a:t>
            </a:r>
            <a:r>
              <a:rPr lang="en-US" dirty="0">
                <a:solidFill>
                  <a:schemeClr val="accent1"/>
                </a:solidFill>
              </a:rPr>
              <a:t>3Ds</a:t>
            </a:r>
            <a:r>
              <a:rPr lang="en-US" dirty="0"/>
              <a:t> (death/divorce/disease) – very often triggers of deals</a:t>
            </a:r>
          </a:p>
          <a:p>
            <a:r>
              <a:rPr lang="en-US" dirty="0"/>
              <a:t>Deal Types Matching</a:t>
            </a:r>
          </a:p>
          <a:p>
            <a:pPr lvl="1"/>
            <a:r>
              <a:rPr lang="en-US" dirty="0"/>
              <a:t>VC, growth, MBO/MBI, P2P (public to provide), 2BO (secondary BO), LBO, pre-IPO,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Is there </a:t>
            </a:r>
            <a:r>
              <a:rPr lang="en-US" b="1" dirty="0">
                <a:solidFill>
                  <a:schemeClr val="accent1"/>
                </a:solidFill>
              </a:rPr>
              <a:t>a real motivation </a:t>
            </a:r>
            <a:r>
              <a:rPr lang="en-US" dirty="0"/>
              <a:t>to have a deal done?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Timing</a:t>
            </a:r>
            <a:r>
              <a:rPr lang="en-US" dirty="0"/>
              <a:t>: Desire to exist / retire, fund age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Need for capital</a:t>
            </a:r>
            <a:r>
              <a:rPr lang="en-US" dirty="0"/>
              <a:t>:  Financial stress / distress, cash flow squeeze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2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Deal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Looking for a needle in a haystack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10 to 20 deals in first 5 years of a fund </a:t>
            </a:r>
            <a:r>
              <a:rPr lang="en-US" dirty="0"/>
              <a:t>- maximum 2 to 4 deals a year</a:t>
            </a:r>
          </a:p>
          <a:p>
            <a:r>
              <a:rPr lang="en-US" dirty="0"/>
              <a:t>The deal funnel</a:t>
            </a:r>
          </a:p>
          <a:p>
            <a:pPr lvl="1"/>
            <a:r>
              <a:rPr lang="en-US" dirty="0"/>
              <a:t>In 1 year, review </a:t>
            </a:r>
            <a:r>
              <a:rPr lang="en-US" dirty="0">
                <a:solidFill>
                  <a:schemeClr val="accent1"/>
                </a:solidFill>
              </a:rPr>
              <a:t>300-500 teasers </a:t>
            </a:r>
            <a:r>
              <a:rPr lang="en-US" dirty="0"/>
              <a:t>/ possible deals summary – briefly filter by 1-2 pages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chemeClr val="accent1"/>
                </a:solidFill>
              </a:rPr>
              <a:t>100 pitch books </a:t>
            </a:r>
            <a:r>
              <a:rPr lang="en-US" dirty="0"/>
              <a:t>/ business plans, such as 20-50 pages presentation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Meeting 20 companies’ </a:t>
            </a:r>
            <a:r>
              <a:rPr lang="en-US" dirty="0"/>
              <a:t>advisers and management teams</a:t>
            </a:r>
          </a:p>
          <a:p>
            <a:pPr lvl="1"/>
            <a:r>
              <a:rPr lang="en-US" dirty="0"/>
              <a:t>Sign less than </a:t>
            </a:r>
            <a:r>
              <a:rPr lang="en-US" dirty="0">
                <a:solidFill>
                  <a:schemeClr val="accent1"/>
                </a:solidFill>
              </a:rPr>
              <a:t>10 Letters of Intent (LOIs)</a:t>
            </a:r>
          </a:p>
          <a:p>
            <a:pPr lvl="2"/>
            <a:r>
              <a:rPr lang="en-US" dirty="0"/>
              <a:t>LOI means to put into due diligence efforts &amp; cost – lawyers, accountants,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Close </a:t>
            </a:r>
            <a:r>
              <a:rPr lang="en-US" dirty="0">
                <a:solidFill>
                  <a:schemeClr val="accent1"/>
                </a:solidFill>
              </a:rPr>
              <a:t>1 to 4 deals </a:t>
            </a:r>
            <a:r>
              <a:rPr lang="en-US" dirty="0"/>
              <a:t>(4 is very optimistic)</a:t>
            </a:r>
          </a:p>
          <a:p>
            <a:r>
              <a:rPr lang="en-US" dirty="0"/>
              <a:t>The most efficient thing PE can do is to </a:t>
            </a:r>
            <a:r>
              <a:rPr lang="en-US" dirty="0">
                <a:solidFill>
                  <a:schemeClr val="accent2"/>
                </a:solidFill>
              </a:rPr>
              <a:t>rule out poor deals quickly</a:t>
            </a:r>
          </a:p>
          <a:p>
            <a:pPr lvl="1"/>
            <a:r>
              <a:rPr lang="en-US" dirty="0"/>
              <a:t>If it does not tick ALL the boxes – kill it and move on to the next deal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3F4DF-0562-514E-A0BA-E884AD2A1AF0}"/>
              </a:ext>
            </a:extLst>
          </p:cNvPr>
          <p:cNvSpPr/>
          <p:nvPr/>
        </p:nvSpPr>
        <p:spPr>
          <a:xfrm>
            <a:off x="9964797" y="5270089"/>
            <a:ext cx="1849251" cy="1022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is need for PE to be able to filter out companies quickly</a:t>
            </a:r>
          </a:p>
        </p:txBody>
      </p:sp>
    </p:spTree>
    <p:extLst>
      <p:ext uri="{BB962C8B-B14F-4D97-AF65-F5344CB8AC3E}">
        <p14:creationId xmlns:p14="http://schemas.microsoft.com/office/powerpoint/2010/main" val="18710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5090</Words>
  <Application>Microsoft Macintosh PowerPoint</Application>
  <PresentationFormat>Widescreen</PresentationFormat>
  <Paragraphs>512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Private Equity Finance  Section 6 to 10</vt:lpstr>
      <vt:lpstr>Type of Funding</vt:lpstr>
      <vt:lpstr>Exit Routes</vt:lpstr>
      <vt:lpstr>A Good Buyout Target Firm</vt:lpstr>
      <vt:lpstr>A Good Buyout Target Firm</vt:lpstr>
      <vt:lpstr>PE Deal Screening</vt:lpstr>
      <vt:lpstr>PE Deal Screening</vt:lpstr>
      <vt:lpstr>PE Deal Screening</vt:lpstr>
      <vt:lpstr>PE Deal Funnel</vt:lpstr>
      <vt:lpstr>Capital Structure of a PE Buyout</vt:lpstr>
      <vt:lpstr>Capital Structure of a PE Buyout</vt:lpstr>
      <vt:lpstr>Deal Structuring Terms</vt:lpstr>
      <vt:lpstr>Rights to Preferred Stockholders</vt:lpstr>
      <vt:lpstr>Rights to Preferred Stockholders</vt:lpstr>
      <vt:lpstr>Rights in PE Deals</vt:lpstr>
      <vt:lpstr>Assessing Capital Structures in PE deals</vt:lpstr>
      <vt:lpstr>How do PE Firms Make Money?</vt:lpstr>
      <vt:lpstr>Much more complexity</vt:lpstr>
      <vt:lpstr>Value Create for a Portfolio Company</vt:lpstr>
      <vt:lpstr>Key Steps in PE Deals</vt:lpstr>
      <vt:lpstr>Key Steps in PE Deals</vt:lpstr>
      <vt:lpstr>Key Steps in PE Deals</vt:lpstr>
      <vt:lpstr>Key Steps in PE Deals</vt:lpstr>
      <vt:lpstr>Key Steps in PE Deals</vt:lpstr>
      <vt:lpstr>Areas of Due Diligence</vt:lpstr>
      <vt:lpstr>Commercial Due Diligence</vt:lpstr>
      <vt:lpstr>Commercial Due Diligence</vt:lpstr>
      <vt:lpstr>Commercial Due Diligence</vt:lpstr>
      <vt:lpstr>Commercial Due Diligence</vt:lpstr>
      <vt:lpstr>Commercial Due Diligence</vt:lpstr>
      <vt:lpstr>Financial Due Diligence</vt:lpstr>
      <vt:lpstr>Financial Due Diligence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92</cp:revision>
  <dcterms:created xsi:type="dcterms:W3CDTF">2022-02-10T05:30:30Z</dcterms:created>
  <dcterms:modified xsi:type="dcterms:W3CDTF">2022-03-26T08:13:09Z</dcterms:modified>
</cp:coreProperties>
</file>