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70" r:id="rId7"/>
    <p:sldId id="266" r:id="rId8"/>
    <p:sldId id="271" r:id="rId9"/>
    <p:sldId id="272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0"/>
    <p:restoredTop sz="94694"/>
  </p:normalViewPr>
  <p:slideViewPr>
    <p:cSldViewPr snapToGrid="0">
      <p:cViewPr varScale="1">
        <p:scale>
          <a:sx n="121" d="100"/>
          <a:sy n="12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4969-3D39-4E25-9A85-E6D7EDC17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F7C8C-E9FE-4DC8-8E21-477B04C2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C7EE1-D339-415A-9301-25AB4C68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6FB06-B662-49FA-9D23-60D8DA6B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5A6EC-D567-4CEC-AE4F-B4E0AA04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0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B6C6-2804-4A86-8A32-ABE64177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F1017-336D-471D-8EF3-3CF587E7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4D825-C1AE-4AAB-A5BE-0EF18F86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344D6-4A08-4B0D-BFC3-3BC7994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BC950-CFF8-41A1-8022-F87209A0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48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19B55D-651A-46A6-A3C5-6080322F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618C7-C5D8-4138-B6FE-0646D3D7D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6D6A1-621B-4CDE-A08E-E35B50FA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0ED23-9E40-4054-B6F8-3D62EE3B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74AE0-8049-47BD-AF0E-CAF864B9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7A1B8-B2F7-423C-91CD-E145F558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497E5-2EC2-4C99-91A1-0EE061EB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682E4-8735-4676-99B2-2436F5F0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EBCBC-B3C4-4AFF-8FE0-10772E60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F93D4-88C7-4F84-87FA-DD7C094E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09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7AC0C-D5FD-450D-928F-ECB6B24C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245A7-D7AB-41DC-B4F3-C3DEBB4F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48076-F0C7-4D1E-8146-91AB2BD5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5153E-00D9-412E-8207-459D24B5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78199-D5CE-41A7-B483-F39EC04A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67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856E5-8F55-47D9-B4B5-3D19BBD5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413EA-0603-49E2-942B-5A9D2AAEE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69FF4-595E-4FB0-A4EB-530408399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189B2-A935-4A5F-B319-5BEA1C41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851CB-FDB1-40A7-B5AB-7EF63FE5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16B88-82EA-46A9-9E73-6E6A6302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09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4ADDC-0E4E-4B45-ABDF-2373A681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4EE7F-F089-4917-9E43-EB7B6552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E8D93-4873-4442-9DB7-F1233B790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68C3B4-863D-453F-A5A9-4C1074409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A3505-DE8B-4017-BC03-A0CF007C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7003FE-D07D-48D8-BFF9-6B6201D8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B1438B-43E4-439C-AFD9-D75233F9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46F790-EB59-4740-8E7D-45AB7CE6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32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6C619-16FA-4420-A24D-384BA0DA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B6130D-ECC7-4F4F-8DC2-B65256D3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509D3-E831-4FC8-B5D3-E1E03C44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9C3F24-AE71-4A3D-B51E-CF0C9637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837BD8-0415-4F6B-A095-91FD53FA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1B2052-94CB-4BFB-B9BE-DD5FEFC1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D6112-DD33-4959-A818-8434265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046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FCF1-90EA-4D85-A49F-B391508D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06BF-B4C0-48DD-830A-F2232755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8B44B-F173-4F95-897E-B0940FC4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8C6A6-9917-4FFF-A8FC-E02038D0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AA81A-3188-44E8-86D5-0F86AFEC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2867F-6DB8-4F37-9E22-91EE9AE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55827-16B8-4141-B516-90B4D5B8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66F6DF-C206-462E-9AA5-C3337F4D9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5AEBD-2EDC-47D5-AE16-A7BA9B665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F32FD-E475-43DD-90E3-9F45CC19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540C6-DB08-472B-A0CE-4DEF22F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CA357-A1A0-4809-8398-E88E964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29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9D1F4-701E-4CCA-A46B-86A9D8EC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05EC2-C083-4078-8090-190B0CF9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CECD-3C8C-4657-93A6-CD941780B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6456-27EE-48F9-A5F4-AC62AFC7A08A}" type="datetimeFigureOut">
              <a:rPr lang="en-SG" smtClean="0"/>
              <a:t>17/2/22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4F1C4-98EA-42F6-9020-8930D48BC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04307-ED33-4F30-8199-B8241FF86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A9B6-3C49-46E8-9F01-FFD07F1E1C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5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westyang/grandma_stock_valu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6B1D6-443D-4502-A6FF-8F6C64F4A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Grandma Stock Valuation</a:t>
            </a:r>
            <a:br>
              <a:rPr lang="en-US" dirty="0"/>
            </a:br>
            <a:br>
              <a:rPr lang="en-US" sz="4400" dirty="0"/>
            </a:br>
            <a:r>
              <a:rPr lang="en-US" sz="4400" dirty="0"/>
              <a:t>An Open Source Project</a:t>
            </a:r>
            <a:endParaRPr lang="en-SG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8FB3D-E682-4DF3-81C9-C2F64E4C7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Yang Xi</a:t>
            </a:r>
          </a:p>
          <a:p>
            <a:endParaRPr lang="en-US" dirty="0"/>
          </a:p>
          <a:p>
            <a:r>
              <a:rPr lang="en-US" dirty="0"/>
              <a:t>Feb 2022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872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5 years back test – adjust allocation monthly</a:t>
            </a:r>
          </a:p>
          <a:p>
            <a:pPr lvl="1"/>
            <a:r>
              <a:rPr lang="en-US" dirty="0"/>
              <a:t>NOT target to “beat the return of XXX”</a:t>
            </a:r>
          </a:p>
          <a:p>
            <a:pPr lvl="1"/>
            <a:r>
              <a:rPr lang="en-US" dirty="0"/>
              <a:t>Flexibility to invest with your interest, and back your decisions with quantitative techniques.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66E8C4-D983-4061-80A6-4FDFEDDF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2990850"/>
            <a:ext cx="1009790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6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Important Notes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Grandma Stock Valuation model is most suitable for </a:t>
            </a:r>
            <a:r>
              <a:rPr lang="en-US" b="1" dirty="0">
                <a:solidFill>
                  <a:schemeClr val="accent1"/>
                </a:solidFill>
              </a:rPr>
              <a:t>broad equity ETF </a:t>
            </a:r>
            <a:r>
              <a:rPr lang="en-US" dirty="0"/>
              <a:t>(country / region level ETF, without derivative application)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The portfolio allocator only works on stocks with </a:t>
            </a:r>
            <a:r>
              <a:rPr lang="en-US" b="1" dirty="0">
                <a:solidFill>
                  <a:schemeClr val="accent1"/>
                </a:solidFill>
              </a:rPr>
              <a:t>sufficient positive growth</a:t>
            </a:r>
            <a:br>
              <a:rPr lang="en-US" dirty="0"/>
            </a:br>
            <a:r>
              <a:rPr lang="en-US" dirty="0"/>
              <a:t>(at least 1% historical annualized growth)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Key Risk </a:t>
            </a:r>
            <a:r>
              <a:rPr lang="en-US" dirty="0"/>
              <a:t>- this model does not tell you when to sell your stocks</a:t>
            </a:r>
          </a:p>
        </p:txBody>
      </p:sp>
    </p:spTree>
    <p:extLst>
      <p:ext uri="{BB962C8B-B14F-4D97-AF65-F5344CB8AC3E}">
        <p14:creationId xmlns:p14="http://schemas.microsoft.com/office/powerpoint/2010/main" val="358662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Project Page: </a:t>
            </a:r>
            <a:r>
              <a:rPr lang="en-US" dirty="0">
                <a:hlinkClick r:id="rId2"/>
              </a:rPr>
              <a:t>https://github.com/gowestyang/grandma_stock_valuation</a:t>
            </a:r>
            <a:endParaRPr lang="en-US" dirty="0"/>
          </a:p>
          <a:p>
            <a:pPr lvl="1"/>
            <a:r>
              <a:rPr lang="en-US" dirty="0"/>
              <a:t>All codes – load data, valuate stocks, visualize result, construct a portfolio</a:t>
            </a:r>
          </a:p>
          <a:p>
            <a:pPr lvl="1"/>
            <a:r>
              <a:rPr lang="en-US" dirty="0"/>
              <a:t>Notebook (with code) to illustrate all the steps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An interactive webpage for non-coders</a:t>
            </a:r>
          </a:p>
          <a:p>
            <a:pPr lvl="1"/>
            <a:r>
              <a:rPr lang="en-US" dirty="0"/>
              <a:t>Follow my </a:t>
            </a:r>
            <a:r>
              <a:rPr lang="en-US" dirty="0" err="1"/>
              <a:t>Github</a:t>
            </a:r>
            <a:r>
              <a:rPr lang="en-US" dirty="0"/>
              <a:t> / LinkedIn to keep updated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BF90C-9AEC-D142-AECE-7370C3C0A46D}"/>
              </a:ext>
            </a:extLst>
          </p:cNvPr>
          <p:cNvSpPr/>
          <p:nvPr/>
        </p:nvSpPr>
        <p:spPr>
          <a:xfrm>
            <a:off x="1261241" y="5074853"/>
            <a:ext cx="2628572" cy="935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Also a summary</a:t>
            </a:r>
          </a:p>
        </p:txBody>
      </p:sp>
    </p:spTree>
    <p:extLst>
      <p:ext uri="{BB962C8B-B14F-4D97-AF65-F5344CB8AC3E}">
        <p14:creationId xmlns:p14="http://schemas.microsoft.com/office/powerpoint/2010/main" val="70897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A414-A9B4-4674-827D-907BBDD3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Grandma Stock Valuation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778EC-B1F6-45C3-9AAB-B8A7E3D2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925"/>
            <a:ext cx="10515600" cy="3348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A simple, manageable stock valuation and portfolio allocation tool</a:t>
            </a:r>
            <a:br>
              <a:rPr lang="en-US" i="1" dirty="0"/>
            </a:br>
            <a:r>
              <a:rPr lang="en-US" i="1" dirty="0"/>
              <a:t>for retail investors</a:t>
            </a:r>
          </a:p>
          <a:p>
            <a:pPr marL="0" indent="0" algn="ctr">
              <a:buNone/>
            </a:pPr>
            <a:endParaRPr lang="en-US" i="1" dirty="0"/>
          </a:p>
          <a:p>
            <a:pPr algn="ctr">
              <a:buFontTx/>
              <a:buChar char="-"/>
            </a:pPr>
            <a:r>
              <a:rPr lang="en-US" i="1" dirty="0"/>
              <a:t>Even grandma can use it!</a:t>
            </a:r>
          </a:p>
          <a:p>
            <a:pPr algn="ctr">
              <a:buFontTx/>
              <a:buChar char="-"/>
            </a:pPr>
            <a:endParaRPr lang="en-SG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10101-CAB9-9348-88F4-0CB6A805D308}"/>
              </a:ext>
            </a:extLst>
          </p:cNvPr>
          <p:cNvSpPr/>
          <p:nvPr/>
        </p:nvSpPr>
        <p:spPr>
          <a:xfrm>
            <a:off x="1261241" y="5074853"/>
            <a:ext cx="2628572" cy="935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agenda</a:t>
            </a:r>
          </a:p>
        </p:txBody>
      </p:sp>
    </p:spTree>
    <p:extLst>
      <p:ext uri="{BB962C8B-B14F-4D97-AF65-F5344CB8AC3E}">
        <p14:creationId xmlns:p14="http://schemas.microsoft.com/office/powerpoint/2010/main" val="123141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FFC809-D536-46CB-B248-74B87A7E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3" y="923413"/>
            <a:ext cx="4716459" cy="508686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AB17687-46B3-424D-94AE-E018AFE844B2}"/>
              </a:ext>
            </a:extLst>
          </p:cNvPr>
          <p:cNvSpPr/>
          <p:nvPr/>
        </p:nvSpPr>
        <p:spPr>
          <a:xfrm>
            <a:off x="509575" y="609599"/>
            <a:ext cx="3462349" cy="1419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Chasing news and medias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ACB3F-32CD-4583-AF3E-378B0A7847AD}"/>
              </a:ext>
            </a:extLst>
          </p:cNvPr>
          <p:cNvSpPr/>
          <p:nvPr/>
        </p:nvSpPr>
        <p:spPr>
          <a:xfrm>
            <a:off x="6962774" y="800099"/>
            <a:ext cx="3462349" cy="1419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time to follow the price movement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0275E7-6088-41D6-B55D-6E281FB6AC9A}"/>
              </a:ext>
            </a:extLst>
          </p:cNvPr>
          <p:cNvSpPr/>
          <p:nvPr/>
        </p:nvSpPr>
        <p:spPr>
          <a:xfrm>
            <a:off x="7716042" y="4238625"/>
            <a:ext cx="3292482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Peace-of-mind in times of volatility?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E5AA74-D19F-4540-A030-175CDADDAAD5}"/>
              </a:ext>
            </a:extLst>
          </p:cNvPr>
          <p:cNvSpPr/>
          <p:nvPr/>
        </p:nvSpPr>
        <p:spPr>
          <a:xfrm>
            <a:off x="679442" y="2943225"/>
            <a:ext cx="3292482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Lack of sophisticated investment knowledge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2ACCEE-A26D-4539-A709-A99FEBB9A8A9}"/>
              </a:ext>
            </a:extLst>
          </p:cNvPr>
          <p:cNvSpPr/>
          <p:nvPr/>
        </p:nvSpPr>
        <p:spPr>
          <a:xfrm>
            <a:off x="8007742" y="2619375"/>
            <a:ext cx="3195241" cy="12382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have I bought? Where is my money?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B6385-BE01-554F-A403-0D3D5E7D1368}"/>
              </a:ext>
            </a:extLst>
          </p:cNvPr>
          <p:cNvSpPr/>
          <p:nvPr/>
        </p:nvSpPr>
        <p:spPr>
          <a:xfrm>
            <a:off x="1261241" y="5074853"/>
            <a:ext cx="2628572" cy="935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animation</a:t>
            </a:r>
          </a:p>
        </p:txBody>
      </p:sp>
    </p:spTree>
    <p:extLst>
      <p:ext uri="{BB962C8B-B14F-4D97-AF65-F5344CB8AC3E}">
        <p14:creationId xmlns:p14="http://schemas.microsoft.com/office/powerpoint/2010/main" val="16089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How to invest?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638800"/>
          </a:xfrm>
        </p:spPr>
        <p:txBody>
          <a:bodyPr/>
          <a:lstStyle/>
          <a:p>
            <a:r>
              <a:rPr lang="en-US" dirty="0"/>
              <a:t>A portfolio view</a:t>
            </a:r>
          </a:p>
          <a:p>
            <a:pPr lvl="1"/>
            <a:r>
              <a:rPr lang="en-US" dirty="0"/>
              <a:t>The question is NOT </a:t>
            </a:r>
            <a:r>
              <a:rPr lang="en-US" i="1" dirty="0"/>
              <a:t>“How much should I buy/sell this stock?”</a:t>
            </a:r>
          </a:p>
          <a:p>
            <a:pPr lvl="1"/>
            <a:r>
              <a:rPr lang="en-US" dirty="0"/>
              <a:t>The question is </a:t>
            </a:r>
            <a:r>
              <a:rPr lang="en-US" i="1" dirty="0"/>
              <a:t>“How should I distribute my money among a group of stocks, to achieve diversification AND growth?”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example, you have $10K to invest in a group of stocks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Valuation</a:t>
            </a:r>
            <a:r>
              <a:rPr lang="en-US" dirty="0"/>
              <a:t>: which stocks are over-valued? Which are under-valued?</a:t>
            </a:r>
            <a:br>
              <a:rPr lang="en-US" dirty="0"/>
            </a:br>
            <a:r>
              <a:rPr lang="en-US" dirty="0"/>
              <a:t>By how much?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Allocation</a:t>
            </a:r>
            <a:r>
              <a:rPr lang="en-US" dirty="0"/>
              <a:t>: how much $ to invest in each stock?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084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Grandma Stock Valuation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Simple idea in action with quantitative techniques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SP500 ETF, 10 years (2012-02-13 to 2022-02-11) daily close price</a:t>
            </a:r>
          </a:p>
          <a:p>
            <a:r>
              <a:rPr lang="en-US" dirty="0"/>
              <a:t>Log-linear trend line – mathematical representation of “% growth”</a:t>
            </a:r>
          </a:p>
          <a:p>
            <a:r>
              <a:rPr lang="en-US" dirty="0"/>
              <a:t>Filter out outliers – periods with extreme price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7CCE1B-1D3F-4772-A20F-D536C7EF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38300"/>
            <a:ext cx="11029950" cy="27574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9228AE-FF84-6A45-946B-36331AC34496}"/>
              </a:ext>
            </a:extLst>
          </p:cNvPr>
          <p:cNvSpPr/>
          <p:nvPr/>
        </p:nvSpPr>
        <p:spPr>
          <a:xfrm>
            <a:off x="8944303" y="409903"/>
            <a:ext cx="2628572" cy="935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Better to show an SP500 prices without outlier/trend first</a:t>
            </a:r>
          </a:p>
        </p:txBody>
      </p:sp>
    </p:spTree>
    <p:extLst>
      <p:ext uri="{BB962C8B-B14F-4D97-AF65-F5344CB8AC3E}">
        <p14:creationId xmlns:p14="http://schemas.microsoft.com/office/powerpoint/2010/main" val="16473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Grandma Stock Valuation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Simple idea in action with quantitative techniques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trend line tells us</a:t>
            </a:r>
          </a:p>
          <a:p>
            <a:pPr lvl="1"/>
            <a:r>
              <a:rPr lang="en-US" dirty="0"/>
              <a:t>This SP500 ETF had </a:t>
            </a:r>
            <a:r>
              <a:rPr lang="en-US" dirty="0">
                <a:solidFill>
                  <a:schemeClr val="accent1"/>
                </a:solidFill>
              </a:rPr>
              <a:t>annualized return of 13.41%</a:t>
            </a:r>
          </a:p>
          <a:p>
            <a:pPr lvl="1"/>
            <a:r>
              <a:rPr lang="en-US" dirty="0"/>
              <a:t>The current price is $442.35, the estimated fair price is $408.99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8.2% over-valued</a:t>
            </a:r>
          </a:p>
          <a:p>
            <a:pPr lvl="1"/>
            <a:r>
              <a:rPr lang="en-US" dirty="0"/>
              <a:t>Considering the high annualized return, it is over-valued by </a:t>
            </a:r>
            <a:r>
              <a:rPr lang="en-US" dirty="0">
                <a:solidFill>
                  <a:schemeClr val="accent1"/>
                </a:solidFill>
              </a:rPr>
              <a:t>0.6 years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7CCE1B-1D3F-4772-A20F-D536C7EF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38300"/>
            <a:ext cx="11029950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Portfolio Allocation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Now I have the valuation of several stocks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much shall I invest in each stock?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4CB18-DCDA-41C8-8C4B-D43E3BAA3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33804"/>
              </p:ext>
            </p:extLst>
          </p:nvPr>
        </p:nvGraphicFramePr>
        <p:xfrm>
          <a:off x="1720452" y="1700741"/>
          <a:ext cx="70080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603">
                  <a:extLst>
                    <a:ext uri="{9D8B030D-6E8A-4147-A177-3AD203B41FA5}">
                      <a16:colId xmlns:a16="http://schemas.microsoft.com/office/drawing/2014/main" val="753165781"/>
                    </a:ext>
                  </a:extLst>
                </a:gridCol>
                <a:gridCol w="2160341">
                  <a:extLst>
                    <a:ext uri="{9D8B030D-6E8A-4147-A177-3AD203B41FA5}">
                      <a16:colId xmlns:a16="http://schemas.microsoft.com/office/drawing/2014/main" val="1300753655"/>
                    </a:ext>
                  </a:extLst>
                </a:gridCol>
                <a:gridCol w="2124076">
                  <a:extLst>
                    <a:ext uri="{9D8B030D-6E8A-4147-A177-3AD203B41FA5}">
                      <a16:colId xmlns:a16="http://schemas.microsoft.com/office/drawing/2014/main" val="399992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Annualized Return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Over-Value (years)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SP500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13.4%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Developed Europe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China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 Asia-Pacific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6.8%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Southeast Asia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5.90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3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10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Portfolio Allocation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Allocate bigger portion to more under-valued stocks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Quantitative considerations behind the number</a:t>
            </a:r>
          </a:p>
          <a:p>
            <a:pPr lvl="1"/>
            <a:r>
              <a:rPr lang="en-US" dirty="0"/>
              <a:t>Invest more in under-valued stocks; also catch the upper trend of over-valued stocks.</a:t>
            </a:r>
          </a:p>
          <a:p>
            <a:pPr lvl="1"/>
            <a:r>
              <a:rPr lang="en-US" dirty="0"/>
              <a:t>Larger number of stocks, more sensitive to valuation – to focus on several key stocks.</a:t>
            </a:r>
          </a:p>
          <a:p>
            <a:pPr lvl="1"/>
            <a:endParaRPr lang="en-US" dirty="0"/>
          </a:p>
          <a:p>
            <a:r>
              <a:rPr lang="en-US" dirty="0"/>
              <a:t>You can adjust your allocation monthly / quarterly.</a:t>
            </a:r>
          </a:p>
          <a:p>
            <a:pPr lvl="1"/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4CB18-DCDA-41C8-8C4B-D43E3BAA3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99849"/>
              </p:ext>
            </p:extLst>
          </p:nvPr>
        </p:nvGraphicFramePr>
        <p:xfrm>
          <a:off x="1720452" y="1700741"/>
          <a:ext cx="90999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016">
                  <a:extLst>
                    <a:ext uri="{9D8B030D-6E8A-4147-A177-3AD203B41FA5}">
                      <a16:colId xmlns:a16="http://schemas.microsoft.com/office/drawing/2014/main" val="753165781"/>
                    </a:ext>
                  </a:extLst>
                </a:gridCol>
                <a:gridCol w="2152736">
                  <a:extLst>
                    <a:ext uri="{9D8B030D-6E8A-4147-A177-3AD203B41FA5}">
                      <a16:colId xmlns:a16="http://schemas.microsoft.com/office/drawing/2014/main" val="1300753655"/>
                    </a:ext>
                  </a:extLst>
                </a:gridCol>
                <a:gridCol w="2116598">
                  <a:extLst>
                    <a:ext uri="{9D8B030D-6E8A-4147-A177-3AD203B41FA5}">
                      <a16:colId xmlns:a16="http://schemas.microsoft.com/office/drawing/2014/main" val="3999927642"/>
                    </a:ext>
                  </a:extLst>
                </a:gridCol>
                <a:gridCol w="2116598">
                  <a:extLst>
                    <a:ext uri="{9D8B030D-6E8A-4147-A177-3AD203B41FA5}">
                      <a16:colId xmlns:a16="http://schemas.microsoft.com/office/drawing/2014/main" val="109998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Annualized Return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Over-Value (years)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Allocation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SP500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13.4%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Developed Europe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China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 Asia-Pacific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6.8%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Southeast Asia ETF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3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3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566B-3208-4CF5-8479-3730F76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039475" cy="761999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A9D26-4E8E-438F-BC05-578BFDAA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4425"/>
            <a:ext cx="11487150" cy="5372100"/>
          </a:xfrm>
        </p:spPr>
        <p:txBody>
          <a:bodyPr/>
          <a:lstStyle/>
          <a:p>
            <a:r>
              <a:rPr lang="en-US" dirty="0"/>
              <a:t>5 years back test – adjust allocation monthly</a:t>
            </a:r>
          </a:p>
          <a:p>
            <a:pPr lvl="1"/>
            <a:r>
              <a:rPr lang="en-US" dirty="0"/>
              <a:t>Close to SP500 growth</a:t>
            </a:r>
          </a:p>
          <a:p>
            <a:pPr lvl="1"/>
            <a:r>
              <a:rPr lang="en-US" dirty="0"/>
              <a:t>Global diversification</a:t>
            </a:r>
          </a:p>
          <a:p>
            <a:pPr lvl="2"/>
            <a:r>
              <a:rPr lang="en-US" dirty="0"/>
              <a:t>SP500 (40%), SE Asia (18%), Europe (16%), Developed Asia-Pacific (14%), Greater China (11%)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66E8C4-D983-4061-80A6-4FDFEDDF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2990850"/>
            <a:ext cx="1009790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1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613</Words>
  <Application>Microsoft Macintosh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Grandma Stock Valuation  An Open Source Project</vt:lpstr>
      <vt:lpstr>Grandma Stock Valuation</vt:lpstr>
      <vt:lpstr>PowerPoint Presentation</vt:lpstr>
      <vt:lpstr>How to invest?</vt:lpstr>
      <vt:lpstr>Grandma Stock Valuation</vt:lpstr>
      <vt:lpstr>Grandma Stock Valuation</vt:lpstr>
      <vt:lpstr>Portfolio Allocation</vt:lpstr>
      <vt:lpstr>Portfolio Allocation</vt:lpstr>
      <vt:lpstr>Performance</vt:lpstr>
      <vt:lpstr>Performance</vt:lpstr>
      <vt:lpstr>Important Notes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Grandma Stock Valuation  An Open Source Project</dc:title>
  <dc:creator>Yang Xi</dc:creator>
  <cp:lastModifiedBy>Yang, Xi</cp:lastModifiedBy>
  <cp:revision>32</cp:revision>
  <dcterms:created xsi:type="dcterms:W3CDTF">2022-02-15T05:31:36Z</dcterms:created>
  <dcterms:modified xsi:type="dcterms:W3CDTF">2022-02-16T16:10:49Z</dcterms:modified>
</cp:coreProperties>
</file>