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0111E83-D04D-4B5D-9F0F-1546A2220984}">
  <a:tblStyle styleId="{60111E83-D04D-4B5D-9F0F-1546A222098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Security:</a:t>
            </a:r>
          </a:p>
          <a:p>
            <a:pPr indent="-292100" lvl="0" marL="457200" rtl="0">
              <a:spcBef>
                <a:spcPts val="0"/>
              </a:spcBef>
              <a:buSzPct val="100000"/>
              <a:buFont typeface="Average"/>
              <a:buChar char="-"/>
            </a:pPr>
            <a:r>
              <a:rPr lang="fi" sz="1000">
                <a:latin typeface="Average"/>
                <a:ea typeface="Average"/>
                <a:cs typeface="Average"/>
                <a:sym typeface="Average"/>
              </a:rPr>
              <a:t>TLS/SSL for all HTTP connections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verage"/>
              <a:buChar char="-"/>
            </a:pPr>
            <a:r>
              <a:rPr lang="fi" sz="1000">
                <a:latin typeface="Average"/>
                <a:ea typeface="Average"/>
                <a:cs typeface="Average"/>
                <a:sym typeface="Average"/>
              </a:rPr>
              <a:t>Token based authentication between UBI display and main server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verage"/>
              <a:buChar char="-"/>
            </a:pPr>
            <a:r>
              <a:rPr lang="fi" sz="1000">
                <a:latin typeface="Average"/>
                <a:ea typeface="Average"/>
                <a:cs typeface="Average"/>
                <a:sym typeface="Average"/>
              </a:rPr>
              <a:t>Credential based authentication from mobile to main server</a:t>
            </a:r>
          </a:p>
          <a:p>
            <a:pPr indent="-2921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verage"/>
              <a:buChar char="-"/>
            </a:pPr>
            <a:r>
              <a:rPr lang="fi" sz="1000">
                <a:latin typeface="Average"/>
                <a:ea typeface="Average"/>
                <a:cs typeface="Average"/>
                <a:sym typeface="Average"/>
              </a:rPr>
              <a:t>API key authentication for external APIs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User control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Match to the real world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Efficiency of use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Aesthetic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List of goals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Let them solve the problem themselves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Answer questions they have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Graph: Too personal content for a public space.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Map: Too less content focused only on navigation left not much room for more personalisation.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Last: Personalisation for groups and visualisations from users form far.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Last: Most of the screen was still focused on navigation.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i"/>
              <a:t>We then tried to make new designs based on this ideas and reflexions.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People liked the bubble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People liked titles but color coded content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They liked the navigation bar on the 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Bulletin boards had a similar idea, so we made some research on them and continued as a personalised digital bulletin board.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Event recomendations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Initial interaction: </a:t>
            </a:r>
            <a:r>
              <a:rPr b="1" lang="fi"/>
              <a:t>tap</a:t>
            </a:r>
            <a:r>
              <a:rPr lang="fi"/>
              <a:t> (We didn’t entice tapping by text but by animation)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Arrows were maybe ambiguous -&gt; They will be 3D arrows that are interactive.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First glance: </a:t>
            </a:r>
            <a:r>
              <a:rPr b="1" lang="fi"/>
              <a:t>top</a:t>
            </a:r>
            <a:r>
              <a:rPr lang="fi"/>
              <a:t> either the arrows or the top right bubble or the center -&gt; animation will be specially on the arrows and bubble, but also on content that changes.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i"/>
              <a:t>They want to decide which displays should be personalised (ex. city center vs. university).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Menu screen was unnecessary</a:t>
            </a:r>
            <a:br>
              <a:rPr lang="fi"/>
            </a:br>
            <a:r>
              <a:rPr lang="fi"/>
              <a:t>Navigation didn’t seem intuitive</a:t>
            </a:r>
          </a:p>
          <a:p>
            <a:pPr lvl="0">
              <a:spcBef>
                <a:spcPts val="0"/>
              </a:spcBef>
              <a:buNone/>
            </a:pPr>
            <a:r>
              <a:rPr lang="fi"/>
              <a:t>Use calendar not clear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Content is color coded and has a specific title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Removed Menu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Added settings icon</a:t>
            </a:r>
          </a:p>
          <a:p>
            <a:pPr lvl="0">
              <a:spcBef>
                <a:spcPts val="0"/>
              </a:spcBef>
              <a:buNone/>
            </a:pPr>
            <a:r>
              <a:rPr lang="fi"/>
              <a:t>Changed text of calendar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Hard to find useful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Hard to find changes</a:t>
            </a:r>
          </a:p>
          <a:p>
            <a:pPr lvl="0">
              <a:spcBef>
                <a:spcPts val="0"/>
              </a:spcBef>
              <a:buNone/>
            </a:pPr>
            <a:r>
              <a:rPr lang="fi"/>
              <a:t>DIfficult to update changes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Feedback to local government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Queue estimations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Micro tasks (as workstations)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More into our topic: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i"/>
              <a:t>Personalise content: Google search, Youtube videos, songs, images,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i"/>
              <a:t>Focused on security, how to communicate and find public displays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News non-actionable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Reminder actionable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Actionable has deadline and incites people to act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i"/>
              <a:t>Discount, exam registration…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i"/>
              <a:t>Non-actionable has no deadline and no action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fi"/>
              <a:t>Normal news or announcements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i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599" cy="10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Personalized Public Displays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187807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5200">
                <a:solidFill>
                  <a:schemeClr val="dk1"/>
                </a:solidFill>
              </a:rPr>
              <a:t>Design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561650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200">
                <a:solidFill>
                  <a:schemeClr val="dk1"/>
                </a:solidFill>
              </a:rPr>
              <a:t>Juan Camilo Garcia          Henri Koski          Yifei Zuo          Haejong Dong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Personas &amp; Scenarios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416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Student Charlie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25 year old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Has general experience in computer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Has used the system a few times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Looking for a job offer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Looking for a lecture room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Requirements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Statement of needs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CCCCCC"/>
              </a:buClr>
              <a:buSzPct val="100000"/>
              <a:buAutoNum type="arabicPeriod"/>
            </a:pPr>
            <a:r>
              <a:rPr b="1" lang="fi" sz="1400">
                <a:solidFill>
                  <a:srgbClr val="CCCCCC"/>
                </a:solidFill>
              </a:rPr>
              <a:t>Student 1: </a:t>
            </a:r>
            <a:r>
              <a:rPr lang="fi" sz="1400">
                <a:solidFill>
                  <a:srgbClr val="CCCCCC"/>
                </a:solidFill>
              </a:rPr>
              <a:t> looking for a lecture room for his/her course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CCCCCC"/>
              </a:buClr>
              <a:buAutoNum type="alphaLcPeriod"/>
            </a:pPr>
            <a:r>
              <a:rPr b="1" i="1" lang="fi">
                <a:solidFill>
                  <a:srgbClr val="CCCCCC"/>
                </a:solidFill>
              </a:rPr>
              <a:t>navigator</a:t>
            </a:r>
            <a:r>
              <a:rPr i="1" lang="fi">
                <a:solidFill>
                  <a:srgbClr val="CCCCCC"/>
                </a:solidFill>
              </a:rPr>
              <a:t> (on mobile) </a:t>
            </a:r>
            <a:r>
              <a:rPr lang="fi">
                <a:solidFill>
                  <a:srgbClr val="CCCCCC"/>
                </a:solidFill>
              </a:rPr>
              <a:t>that directs him/her to the rough direction of the lecture room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CCCCCC"/>
              </a:buClr>
              <a:buAutoNum type="alphaLcPeriod"/>
            </a:pPr>
            <a:r>
              <a:rPr b="1" i="1" lang="fi">
                <a:solidFill>
                  <a:srgbClr val="CCCCCC"/>
                </a:solidFill>
              </a:rPr>
              <a:t>navigation</a:t>
            </a:r>
            <a:r>
              <a:rPr lang="fi">
                <a:solidFill>
                  <a:srgbClr val="CCCCCC"/>
                </a:solidFill>
              </a:rPr>
              <a:t> </a:t>
            </a:r>
            <a:r>
              <a:rPr i="1" lang="fi">
                <a:solidFill>
                  <a:srgbClr val="CCCCCC"/>
                </a:solidFill>
              </a:rPr>
              <a:t>(on display)</a:t>
            </a:r>
            <a:r>
              <a:rPr lang="fi">
                <a:solidFill>
                  <a:srgbClr val="CCCCCC"/>
                </a:solidFill>
              </a:rPr>
              <a:t> that comes with an indoor map of the university and with a marker at the location of the room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CCCCCC"/>
              </a:buClr>
              <a:buSzPct val="100000"/>
              <a:buAutoNum type="arabicPeriod"/>
            </a:pPr>
            <a:r>
              <a:rPr b="1" lang="fi" sz="1400">
                <a:solidFill>
                  <a:srgbClr val="CCCCCC"/>
                </a:solidFill>
              </a:rPr>
              <a:t>Student 2:</a:t>
            </a:r>
            <a:r>
              <a:rPr lang="fi" sz="1400">
                <a:solidFill>
                  <a:srgbClr val="CCCCCC"/>
                </a:solidFill>
              </a:rPr>
              <a:t> looking for information 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CCCCCC"/>
              </a:buClr>
              <a:buSzPct val="100000"/>
              <a:buAutoNum type="alphaLcPeriod"/>
            </a:pPr>
            <a:r>
              <a:rPr lang="fi" sz="1400">
                <a:solidFill>
                  <a:srgbClr val="CCCCCC"/>
                </a:solidFill>
              </a:rPr>
              <a:t>provided personalized information in a form of bulletin boards in the university campus</a:t>
            </a:r>
            <a:r>
              <a:rPr lang="fi">
                <a:solidFill>
                  <a:srgbClr val="CCCCCC"/>
                </a:solidFill>
              </a:rPr>
              <a:t> such as job offer</a:t>
            </a:r>
            <a:r>
              <a:rPr lang="fi" sz="1100">
                <a:solidFill>
                  <a:srgbClr val="CCCCCC"/>
                </a:solidFill>
              </a:rPr>
              <a:t>  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Calibri"/>
              <a:buAutoNum type="alphaLcPeriod"/>
            </a:pPr>
            <a:r>
              <a:rPr lang="fi" sz="1400">
                <a:solidFill>
                  <a:srgbClr val="CCCCCC"/>
                </a:solidFill>
              </a:rPr>
              <a:t>provided recommendations for public events and other useful information that are underlying his/her interest such as </a:t>
            </a:r>
            <a:r>
              <a:rPr lang="fi">
                <a:solidFill>
                  <a:srgbClr val="CCCCCC"/>
                </a:solidFill>
              </a:rPr>
              <a:t>schedule reminder as well as general information above</a:t>
            </a:r>
            <a:r>
              <a:rPr lang="fi" sz="1400">
                <a:solidFill>
                  <a:srgbClr val="CCCCCC"/>
                </a:solidFill>
              </a:rPr>
              <a:t>.</a:t>
            </a:r>
            <a:r>
              <a:rPr lang="fi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Requirements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Functional / non-functional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This will specify </a:t>
            </a:r>
            <a:r>
              <a:rPr b="1" lang="fi"/>
              <a:t>general requirements</a:t>
            </a:r>
            <a:r>
              <a:rPr lang="fi"/>
              <a:t> enumerated in SON by categorizing into mobile system and display system;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on mobile system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i"/>
              <a:t>users shall be able to find history of opened contents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i"/>
              <a:t>users shall be able to see details of contents chosen on the display …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on display system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i"/>
              <a:t>system shall be able to detect users nearby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i"/>
              <a:t>users shall be able to find direction of the lecture room that she/he is heading 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Requirements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Privacy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The information we intend to display is untenable with regard to privacy revelation, therefore we have added some of the additional </a:t>
            </a:r>
            <a:r>
              <a:rPr b="1" lang="fi"/>
              <a:t>requirements to ensure violation in revealing personal data</a:t>
            </a:r>
            <a:r>
              <a:rPr lang="fi"/>
              <a:t> against user agreement that are such as;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users configure sharing in sensitive data (social media, calendar etc.)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personal data on the display will fade off as the user leaves the place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users configure in which displays he/she would NOT like to involve to show the data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Requirements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Interface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fi"/>
              <a:t>As the system is used in a busy area, it needs to have such </a:t>
            </a:r>
            <a:r>
              <a:rPr b="1" lang="fi"/>
              <a:t>attractive design</a:t>
            </a:r>
            <a:r>
              <a:rPr lang="fi"/>
              <a:t> to motivate users stop and interact with.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mobile design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display design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fi"/>
              <a:t>aimed to be intuitive so that passersby recognize that the system is a responsive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Requirements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Usability requirements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/>
              <a:t>As the respective devices performs as a whole within the system, each </a:t>
            </a:r>
            <a:r>
              <a:rPr b="1" lang="fi"/>
              <a:t>system needs to be instructive.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providing guidance on the mobile at the first time use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pop-up window that implies the display could perform with the mobile application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Requirements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Performance requirements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/>
              <a:t>For the better user experience, </a:t>
            </a:r>
            <a:r>
              <a:rPr b="1" lang="fi"/>
              <a:t>server needs to be up to date with the latest data</a:t>
            </a:r>
            <a:r>
              <a:rPr lang="fi"/>
              <a:t> from mobile users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2709599" cy="212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Use case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fi" sz="1400"/>
              <a:t>Local server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45684" l="3581" r="43048" t="1561"/>
          <a:stretch/>
        </p:blipFill>
        <p:spPr>
          <a:xfrm>
            <a:off x="2014175" y="106925"/>
            <a:ext cx="3662949" cy="468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2014175" y="316825"/>
            <a:ext cx="3778800" cy="28647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8" name="Shape 178"/>
          <p:cNvCxnSpPr>
            <a:stCxn id="177" idx="6"/>
          </p:cNvCxnSpPr>
          <p:nvPr/>
        </p:nvCxnSpPr>
        <p:spPr>
          <a:xfrm>
            <a:off x="5792975" y="1749175"/>
            <a:ext cx="383400" cy="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6229675" y="316825"/>
            <a:ext cx="2629199" cy="4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Main functionalities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display personalized information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detect mobile clients nearby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communication mobile clients nearby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show “</a:t>
            </a:r>
            <a:r>
              <a:rPr b="1" i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navigator</a:t>
            </a: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2709599" cy="212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Use case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fi" sz="1400"/>
              <a:t>Remote server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45684" l="3581" r="43048" t="1561"/>
          <a:stretch/>
        </p:blipFill>
        <p:spPr>
          <a:xfrm>
            <a:off x="2014175" y="106925"/>
            <a:ext cx="3662949" cy="468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2014175" y="2758800"/>
            <a:ext cx="2459699" cy="16617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4473875" y="3584250"/>
            <a:ext cx="1693499" cy="1079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6229675" y="316825"/>
            <a:ext cx="2629199" cy="4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Main functionalities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display personalized information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detect mobile clients nearby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communication mobile clients nearby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show “</a:t>
            </a:r>
            <a:r>
              <a:rPr b="1" i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navigator</a:t>
            </a: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229675" y="3217325"/>
            <a:ext cx="2629199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Main functionalities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data personalize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send data to the local servers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2709599" cy="212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Use case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fi" sz="1400"/>
              <a:t>mobile</a:t>
            </a:r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5588000" y="1800500"/>
            <a:ext cx="588299" cy="869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 txBox="1"/>
          <p:nvPr/>
        </p:nvSpPr>
        <p:spPr>
          <a:xfrm>
            <a:off x="6229675" y="316825"/>
            <a:ext cx="2629199" cy="4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Main functionalities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show contents</a:t>
            </a: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sent from display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configure settings</a:t>
            </a: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for data provision to the server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show history</a:t>
            </a: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of contents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rabicPeriod"/>
            </a:pP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show “</a:t>
            </a:r>
            <a:r>
              <a:rPr b="1" i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navigation</a:t>
            </a:r>
            <a:r>
              <a:rPr b="1"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to the lecture room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27578" r="2462" t="6507"/>
          <a:stretch/>
        </p:blipFill>
        <p:spPr>
          <a:xfrm>
            <a:off x="2254800" y="0"/>
            <a:ext cx="297420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2219150" y="0"/>
            <a:ext cx="3092700" cy="5143499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Table of contents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Motivation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Design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State of the 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Personas &amp; Scenarios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Use 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System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Evaluation &amp; Prototypes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Risk assessment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Contributions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System design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375" y="1093902"/>
            <a:ext cx="6977172" cy="38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Evaluation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403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fi" sz="1400"/>
              <a:t>10 Heuristics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 sz="1400"/>
              <a:t>• Visibility of system status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 sz="1400"/>
              <a:t>• Match between system and the real world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 sz="1400"/>
              <a:t>• User control and freedom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 sz="1400"/>
              <a:t>• Consistency and standards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i" sz="1400"/>
              <a:t>• Error prevention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937825" y="1152475"/>
            <a:ext cx="409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 sz="1400"/>
              <a:t>• Recognition rather than recall</a:t>
            </a:r>
          </a:p>
          <a:p>
            <a:pPr lvl="0" rtl="0">
              <a:spcBef>
                <a:spcPts val="0"/>
              </a:spcBef>
              <a:buNone/>
            </a:pPr>
            <a:r>
              <a:rPr lang="fi" sz="1400"/>
              <a:t>• Flexibility and efficiency of use </a:t>
            </a:r>
          </a:p>
          <a:p>
            <a:pPr lvl="0" rtl="0">
              <a:spcBef>
                <a:spcPts val="0"/>
              </a:spcBef>
              <a:buNone/>
            </a:pPr>
            <a:r>
              <a:rPr lang="fi" sz="1400"/>
              <a:t>• Aesthetic and minimalist design </a:t>
            </a:r>
          </a:p>
          <a:p>
            <a:pPr lvl="0" rtl="0">
              <a:spcBef>
                <a:spcPts val="0"/>
              </a:spcBef>
              <a:buNone/>
            </a:pPr>
            <a:r>
              <a:rPr lang="fi" sz="1400"/>
              <a:t>• Help users recognize, diagnose, recover from error</a:t>
            </a:r>
          </a:p>
          <a:p>
            <a:pPr lvl="0" rtl="0">
              <a:spcBef>
                <a:spcPts val="0"/>
              </a:spcBef>
              <a:buNone/>
            </a:pPr>
            <a:r>
              <a:rPr lang="fi" sz="1400"/>
              <a:t>• Help and documentation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Evaluation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403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i" sz="1400"/>
              <a:t>Heuristics</a:t>
            </a:r>
            <a:r>
              <a:rPr lang="fi" sz="1400"/>
              <a:t> </a:t>
            </a:r>
            <a:r>
              <a:rPr b="1" i="1" lang="fi" sz="1400"/>
              <a:t>evaluation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i" sz="1400"/>
              <a:t>Methods: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fi" sz="1400"/>
              <a:t>recruit participants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fi" sz="1400"/>
              <a:t>provide them 10 Heuristics to regard with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fi" sz="1400"/>
              <a:t>provide them a list of goals to achieve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fi" sz="1400"/>
              <a:t>observe participants and write down comments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fi" sz="1400"/>
              <a:t>provide a sheet of questionnaire to fill up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fi" sz="1400"/>
              <a:t>collect general opinions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937825" y="1152475"/>
            <a:ext cx="409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fi" sz="1400"/>
              <a:t>Think-aloud protocol</a:t>
            </a:r>
          </a:p>
          <a:p>
            <a:pPr lvl="0" rtl="0">
              <a:spcBef>
                <a:spcPts val="0"/>
              </a:spcBef>
              <a:buNone/>
            </a:pPr>
            <a:r>
              <a:rPr lang="fi" sz="1400"/>
              <a:t>Methods: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fi" sz="1400"/>
              <a:t>recruit participants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fi" sz="1400"/>
              <a:t>provide them a list of tasks to perform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fi" sz="1400"/>
              <a:t>observe and write down comments and answer the questions if has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fi" sz="1400"/>
              <a:t>provide a sheet of questionnaire to fill up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fi" sz="1400"/>
              <a:t>collect general opinions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Wireframes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258"/>
            <a:ext cx="3540499" cy="187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726" y="1086250"/>
            <a:ext cx="3339571" cy="18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475" y="2965125"/>
            <a:ext cx="3125049" cy="207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Sketches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71" y="1685612"/>
            <a:ext cx="3843125" cy="26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8" y="1685625"/>
            <a:ext cx="3743217" cy="26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Paper prototypes: Public displays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00" y="1206150"/>
            <a:ext cx="5400999" cy="37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Paper prototype: Mobile application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48" y="1474173"/>
            <a:ext cx="1574550" cy="284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050" y="1474175"/>
            <a:ext cx="1609010" cy="28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500" y="1483075"/>
            <a:ext cx="1608999" cy="282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1950" y="1478536"/>
            <a:ext cx="1574550" cy="283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1949" y="1478625"/>
            <a:ext cx="1608999" cy="283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38400" y="4424200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First Home Screen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000200" y="4424200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Menu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784650" y="4424200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Settings Screen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51875" y="4424200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Event from display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330900" y="4424200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Home Screen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High fidelity prototype: Public display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62" y="1138450"/>
            <a:ext cx="6752674" cy="3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High fidelity prototype: Smartphone application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4" y="1374411"/>
            <a:ext cx="1597849" cy="28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374" y="1374424"/>
            <a:ext cx="1597849" cy="2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074" y="1374424"/>
            <a:ext cx="1597849" cy="2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449" y="1374424"/>
            <a:ext cx="1597849" cy="2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762" y="1374424"/>
            <a:ext cx="1597849" cy="2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23250" y="4280525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First Home Screen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053950" y="4280525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Settings Screen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784650" y="4280525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Add Tags Screen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515350" y="4280525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Event from display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246050" y="4280525"/>
            <a:ext cx="1574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i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Home Screen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Risk assessment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fi"/>
              <a:t>Schedule flaws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For some parts of the project it’s hard to make accurate time estimations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Likely to happen but fairly easy to prevent with realistic goals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i"/>
              <a:t>Communication problems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Too little communication inside group / with 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Not that likely to happen when PM organizes regular meeting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i"/>
              <a:t>Technical risks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Choosing technologies that the group is not familiar with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Technical difficulties with 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fi"/>
              <a:t>Likely to happen in some scale but can be prevented with thorough background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Motivation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49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Public displays' popularity has been </a:t>
            </a:r>
            <a:br>
              <a:rPr lang="fi"/>
            </a:br>
            <a:r>
              <a:rPr lang="fi"/>
              <a:t>increasing.</a:t>
            </a:r>
            <a:br>
              <a:rPr lang="fi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Most of the content is almost entirely non-interactive and consists of displaying announcements.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Bulletin boards are messy public spaces.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00" y="1309237"/>
            <a:ext cx="3955776" cy="29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Contributions</a:t>
            </a:r>
          </a:p>
        </p:txBody>
      </p:sp>
      <p:graphicFrame>
        <p:nvGraphicFramePr>
          <p:cNvPr id="287" name="Shape 287"/>
          <p:cNvGraphicFramePr/>
          <p:nvPr/>
        </p:nvGraphicFramePr>
        <p:xfrm>
          <a:off x="1168700" y="13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{60111E83-D04D-4B5D-9F0F-1546A2220984}</a:tableStyleId>
              </a:tblPr>
              <a:tblGrid>
                <a:gridCol w="1746825"/>
                <a:gridCol w="4107800"/>
                <a:gridCol w="951950"/>
              </a:tblGrid>
              <a:tr h="546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fi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fi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Contribution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fi" sz="2000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Hours</a:t>
                      </a:r>
                    </a:p>
                  </a:txBody>
                  <a:tcPr marT="91425" marB="91425" marR="91425" marL="91425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Haejong Dong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Design, Prototype, Evaluation,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62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Juan Camilo García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Design, Prototype, Evaluation, Report Writing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52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Henri Koski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Evaluation, Report Writing, System Design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19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Yifei Zuo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Design, Prototype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</a:t>
                      </a:r>
                    </a:p>
                  </a:txBody>
                  <a:tcPr marT="91425" marB="91425" marR="91425" marL="91425" anchor="ctr"/>
                </a:tc>
              </a:tr>
              <a:tr h="51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Simo Hosio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Feedback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i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N/A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Thank you for your time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State of the art: Public displays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56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Civic engagement for young people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Crowdsourcing data or tasks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Broadcasting content via Bluetooth 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Tacita: Architecture to personalise displays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State of the art: Personalisation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i"/>
              <a:t>Three types of personalisation levels:</a:t>
            </a:r>
            <a:br>
              <a:rPr lang="fi"/>
            </a:b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Information that </a:t>
            </a:r>
            <a:r>
              <a:rPr b="1" lang="fi" u="sng"/>
              <a:t>can be shown if no direct links</a:t>
            </a:r>
            <a:r>
              <a:rPr lang="fi"/>
              <a:t> to the source exist.</a:t>
            </a:r>
            <a:br>
              <a:rPr lang="fi"/>
            </a:br>
            <a:r>
              <a:rPr lang="fi" sz="1200"/>
              <a:t>Songs in a bar.</a:t>
            </a:r>
            <a:br>
              <a:rPr lang="fi" sz="1400"/>
            </a:b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Information that </a:t>
            </a:r>
            <a:r>
              <a:rPr b="1" lang="fi" u="sng"/>
              <a:t>must not be shown</a:t>
            </a:r>
            <a:r>
              <a:rPr lang="fi"/>
              <a:t> in the public.</a:t>
            </a:r>
            <a:br>
              <a:rPr lang="fi"/>
            </a:br>
            <a:r>
              <a:rPr lang="fi" sz="1200"/>
              <a:t>Medical records.</a:t>
            </a:r>
            <a:br>
              <a:rPr lang="fi" sz="1200"/>
            </a:b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Information that </a:t>
            </a:r>
            <a:r>
              <a:rPr b="1" lang="fi" u="sng"/>
              <a:t>can be shown</a:t>
            </a:r>
            <a:r>
              <a:rPr lang="fi"/>
              <a:t> in the public.</a:t>
            </a:r>
            <a:br>
              <a:rPr lang="fi"/>
            </a:br>
            <a:r>
              <a:rPr lang="fi" sz="1200"/>
              <a:t>Wind forecast in favorite city to kite surf.</a:t>
            </a:r>
            <a:br>
              <a:rPr lang="fi" sz="1200"/>
            </a:br>
          </a:p>
          <a:p>
            <a:pPr indent="-228600" lvl="0" marL="457200" rtl="0">
              <a:spcBef>
                <a:spcPts val="0"/>
              </a:spcBef>
            </a:pPr>
            <a:r>
              <a:rPr lang="fi"/>
              <a:t>Reminder display and News display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Actionable content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i"/>
              <a:t>Non-actionable content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425" y="2038062"/>
            <a:ext cx="1662100" cy="106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5281867" y="2825325"/>
            <a:ext cx="2405158" cy="949931"/>
            <a:chOff x="3048000" y="2305898"/>
            <a:chExt cx="3525075" cy="1325424"/>
          </a:xfrm>
        </p:grpSpPr>
        <p:sp>
          <p:nvSpPr>
            <p:cNvPr id="89" name="Shape 89"/>
            <p:cNvSpPr/>
            <p:nvPr/>
          </p:nvSpPr>
          <p:spPr>
            <a:xfrm>
              <a:off x="3048000" y="2305900"/>
              <a:ext cx="3524999" cy="13253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0" name="Shape 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8000" y="2305898"/>
              <a:ext cx="3525075" cy="13254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150" y="1643479"/>
            <a:ext cx="531275" cy="106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8425" y="1550500"/>
            <a:ext cx="253601" cy="2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025" y="1270625"/>
            <a:ext cx="253601" cy="2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25" y="1270625"/>
            <a:ext cx="253601" cy="2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"/>
              <a:t>Design process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725"/>
            <a:ext cx="4482774" cy="38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387100" y="1779975"/>
            <a:ext cx="1059599" cy="92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2446825" y="1952300"/>
            <a:ext cx="2420999" cy="8699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4971200" y="1185500"/>
            <a:ext cx="3825299" cy="36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CCCCCC"/>
              </a:buClr>
              <a:buSzPct val="100000"/>
              <a:buFont typeface="Average"/>
              <a:buAutoNum type="arabicPeriod"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Research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Brainstorming ideas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identify capacity of the given devices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Idea decision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identify stakeholders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identify usability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identify viability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identify needs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Literature review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study similar systems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Specify goals and features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what are the requirements?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Design process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725"/>
            <a:ext cx="4482774" cy="38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2410650" y="1797175"/>
            <a:ext cx="1059599" cy="92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3470375" y="1969500"/>
            <a:ext cx="1483799" cy="1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4971200" y="1185500"/>
            <a:ext cx="3825299" cy="36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verage"/>
              <a:buAutoNum type="arabicPeriod" startAt="2"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Strategy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Clarify requirements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categorize requirements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Identify possible issues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privacy issue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technical issue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reported issues from similar systems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Suggest solutions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solutions to proposed issues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Design process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725"/>
            <a:ext cx="4482774" cy="38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2926700" y="2691700"/>
            <a:ext cx="1059599" cy="92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3986425" y="2864025"/>
            <a:ext cx="847499" cy="5399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4971200" y="1185500"/>
            <a:ext cx="3825299" cy="36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verage"/>
              <a:buAutoNum type="arabicPeriod" startAt="3"/>
            </a:pPr>
            <a:r>
              <a:rPr lang="fi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Implement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Initial prototyping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hand-drawn wireframe for mobile system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hand-drawn wireframe for display system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Drawing system architecture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alpha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Create high-fidelity wireframe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verage"/>
              <a:buAutoNum type="romanLcPeriod"/>
            </a:pPr>
            <a:r>
              <a:rPr lang="fi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using HTML/CSS, Powerpoint or other variety of tools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Personas &amp; Scenarios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416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Student Esa Kokkoniemi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30 year old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Has expertise in general computer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Has least experience in Android application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First time use the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Looking for a job offer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813300" y="1278150"/>
            <a:ext cx="416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i"/>
              <a:t>Student Olli Saarela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20 year old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Has general experience only to deal with mobile application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First time use the system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i"/>
              <a:t>Need to be reminded about his courses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