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4"/><Relationship Target="../media/image19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inyurl.com/ojw4ggn" Type="http://schemas.openxmlformats.org/officeDocument/2006/relationships/hyperlink" TargetMode="External" Id="rId4"/><Relationship Target="http://tinyurl.com/onvvps4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6.png" Type="http://schemas.openxmlformats.org/officeDocument/2006/relationships/image" Id="rId3"/><Relationship Target="../media/image09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2.pn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278550" x="685800"/>
            <a:ext cy="1159799" cx="82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fi"/>
              <a:t>AWARE Collapse Detection System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3992003" x="77927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fi"/>
              <a:t>Zeyun Zhu,Pratyush Pandab,Perttu Pitkänen,Haejong Dong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3530" b="0" r="0" l="0"/>
          <a:stretch/>
        </p:blipFill>
        <p:spPr>
          <a:xfrm>
            <a:off y="520250" x="2577350"/>
            <a:ext cy="4720850" cx="42246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System design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Sequence Diagram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88725" x="1541925"/>
            <a:ext cy="5035776" cx="602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t="6751" b="0" r="0" l="2353"/>
          <a:stretch/>
        </p:blipFill>
        <p:spPr>
          <a:xfrm>
            <a:off y="241625" x="2245175"/>
            <a:ext cy="4796124" cx="496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Flow diagrams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-1670" b="1670" r="978" l="2178"/>
          <a:stretch/>
        </p:blipFill>
        <p:spPr>
          <a:xfrm>
            <a:off y="-76200" x="773200"/>
            <a:ext cy="5389873" cx="62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t="0" b="0" r="2824" l="1436"/>
          <a:stretch/>
        </p:blipFill>
        <p:spPr>
          <a:xfrm>
            <a:off y="0" x="2252375"/>
            <a:ext cy="5143498" cx="45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t="7697" b="15255" r="0" l="29148"/>
          <a:stretch/>
        </p:blipFill>
        <p:spPr>
          <a:xfrm>
            <a:off y="1188925" x="4610200"/>
            <a:ext cy="3286849" cx="453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t="0" b="0" r="16095" l="22660"/>
          <a:stretch/>
        </p:blipFill>
        <p:spPr>
          <a:xfrm>
            <a:off y="857400" x="851653"/>
            <a:ext cy="4132299" cx="3205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y="4807300" x="1154200"/>
            <a:ext cy="381000" cx="231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i"/>
              <a:t>Phone UI for end users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4807300" x="5183825"/>
            <a:ext cy="381000" cx="270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Web UI for researchers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/>
        </p:nvSpPr>
        <p:spPr>
          <a:xfrm>
            <a:off y="1249300" x="607775"/>
            <a:ext cy="3725399" cx="835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fi"/>
              <a:t>Mobile  UI</a:t>
            </a:r>
          </a:p>
          <a:p>
            <a:pPr rtl="0">
              <a:spcBef>
                <a:spcPts val="0"/>
              </a:spcBef>
              <a:buNone/>
            </a:pPr>
            <a:r>
              <a:rPr u="sng" sz="2400" lang="fi">
                <a:solidFill>
                  <a:schemeClr val="hlink"/>
                </a:solidFill>
                <a:hlinkClick r:id="rId3"/>
              </a:rPr>
              <a:t>http://tinyurl.com/onvvps4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fi">
                <a:solidFill>
                  <a:schemeClr val="dk1"/>
                </a:solidFill>
              </a:rPr>
              <a:t>Web UI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u="sng" sz="2400" lang="fi">
                <a:solidFill>
                  <a:schemeClr val="hlink"/>
                </a:solidFill>
                <a:hlinkClick r:id="rId4"/>
              </a:rPr>
              <a:t>http://tinyurl.com/ojw4ggn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0" b="2467" r="0" l="0"/>
          <a:stretch/>
        </p:blipFill>
        <p:spPr>
          <a:xfrm>
            <a:off y="888725" x="4677275"/>
            <a:ext cy="4254774" cx="29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48400" x="792350"/>
            <a:ext cy="4362450" cx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Phone UI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46775" x="372300"/>
            <a:ext cy="3906225" cx="24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46775" x="6256359"/>
            <a:ext cy="3906224" cx="261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846775" x="3211121"/>
            <a:ext cy="3906225" cx="2721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Phone UI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64925" x="351273"/>
            <a:ext cy="3997200" cx="244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64925" x="3052487"/>
            <a:ext cy="3734375" cx="26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864925" x="6005975"/>
            <a:ext cy="3670749" cx="29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Phone UI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/>
        </p:nvSpPr>
        <p:spPr>
          <a:xfrm>
            <a:off y="228450" x="1258950"/>
            <a:ext cy="4589699" cx="662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2400" lang="fi"/>
              <a:t>Motivation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2400" lang="fi"/>
              <a:t>Design Process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2400" lang="fi"/>
              <a:t>System  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2400" lang="fi"/>
              <a:t>Prototypes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2400" lang="fi"/>
              <a:t>Evaluation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2400" lang="fi"/>
              <a:t>Challenges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2400" lang="fi"/>
              <a:t>Next steps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92125" x="5213525"/>
            <a:ext cy="3894350" cx="30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02525" x="671650"/>
            <a:ext cy="3952324" cx="280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Phone UI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Web UI</a:t>
            </a:r>
          </a:p>
        </p:txBody>
      </p:sp>
      <p:sp>
        <p:nvSpPr>
          <p:cNvPr id="159" name="Shape 159"/>
          <p:cNvSpPr/>
          <p:nvPr/>
        </p:nvSpPr>
        <p:spPr>
          <a:xfrm>
            <a:off y="814500" x="1848900"/>
            <a:ext cy="3514499" cx="5446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4950" x="1930733"/>
            <a:ext cy="3333599" cx="528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/>
        </p:nvSpPr>
        <p:spPr>
          <a:xfrm>
            <a:off y="814500" x="1848900"/>
            <a:ext cy="3514499" cx="5446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8550" x="1936400"/>
            <a:ext cy="3326399" cx="52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Web UI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/>
        </p:nvSpPr>
        <p:spPr>
          <a:xfrm>
            <a:off y="814500" x="1848900"/>
            <a:ext cy="3514499" cx="5446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8550" x="1936400"/>
            <a:ext cy="3326399" cx="52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Web UI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/>
        </p:nvSpPr>
        <p:spPr>
          <a:xfrm>
            <a:off y="814500" x="1848900"/>
            <a:ext cy="3514499" cx="5446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14900" x="1946475"/>
            <a:ext cy="3313700" cx="52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Web UI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/>
        </p:nvSpPr>
        <p:spPr>
          <a:xfrm>
            <a:off y="814500" x="1848900"/>
            <a:ext cy="3514499" cx="5446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4625" x="1930200"/>
            <a:ext cy="3334250" cx="52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Web UI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/>
        </p:nvSpPr>
        <p:spPr>
          <a:xfrm>
            <a:off y="814500" x="1848900"/>
            <a:ext cy="3514499" cx="5446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4900" x="1930625"/>
            <a:ext cy="3333699" cx="52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Prototypes: Web UI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i"/>
              <a:t>Quick and Dirty Expert evaluation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Neilson Heuristics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Evaluation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Threshold values for fall detection and collapse area.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Simulating 1000 phones.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i"/>
              <a:t>Aware Implementation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Orientation of phones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Time synchronization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Free-fall of phones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i"/>
              <a:t>Server side Implementation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Fall detection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Communication services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Next steps: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i"/>
              <a:t>Motivation 1/2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987250" x="401175"/>
            <a:ext cy="4066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fi"/>
              <a:t>The biggest cause of deaths are the building collapses.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fi"/>
              <a:t>Building collapses happen even in countries that build their buildings earthquake resistant.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fi"/>
              <a:t>Our system could be great help for people living in high earthquake risk areas, providing help and guidance in the time of crisis.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fi"/>
              <a:t>The system would also provide the location of collapsed buildings to the emergency response units for their rapid deployment.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i"/>
              <a:t>User evaluation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Concurrent Think Aloud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i"/>
              <a:t>Technical evaluation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Speed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Consistency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Accuracy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fi"/>
              <a:t>Reliability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Next steps: Evaluation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Adaptive thresholding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Monitoring earthquakes seismic waves to increase the reliability of the fall detection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Additional functionalities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/>
        </p:nvSpPr>
        <p:spPr>
          <a:xfrm>
            <a:off y="834625" x="272400"/>
            <a:ext cy="4064700" cx="85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fi"/>
              <a:t>The earthquake in Kobe City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fi"/>
              <a:t>Number of deaths 6308 of which about 5000 were because of collapsed buildings 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fi"/>
              <a:t>many people were injured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0375" x="457199"/>
            <a:ext cy="2294324" cx="54364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9" name="Shape 49"/>
          <p:cNvSpPr/>
          <p:nvPr/>
        </p:nvSpPr>
        <p:spPr>
          <a:xfrm>
            <a:off y="4482350" x="2711825"/>
            <a:ext cy="213000" cx="5489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Motivation 2/2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t="9146" b="1527" r="3429" l="-3429"/>
          <a:stretch/>
        </p:blipFill>
        <p:spPr>
          <a:xfrm>
            <a:off y="448250" x="841425"/>
            <a:ext cy="4594274" cx="654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Design process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/>
        </p:nvSpPr>
        <p:spPr>
          <a:xfrm>
            <a:off y="919750" x="330400"/>
            <a:ext cy="4027199" cx="835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sz="3000" lang="fi">
                <a:solidFill>
                  <a:schemeClr val="dk1"/>
                </a:solidFill>
              </a:rPr>
              <a:t>Key findings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>
                <a:solidFill>
                  <a:schemeClr val="dk1"/>
                </a:solidFill>
              </a:rPr>
              <a:t>Damage assessment takes time. 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>
                <a:solidFill>
                  <a:schemeClr val="dk1"/>
                </a:solidFill>
              </a:rPr>
              <a:t>Traditional high fidelity seismic sensors generate low resolution maps and are sparsely distributed (10 Km. in case of SCSN).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>
                <a:solidFill>
                  <a:schemeClr val="dk1"/>
                </a:solidFill>
              </a:rPr>
              <a:t>Increasing the density of such networks is expensive.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>
                <a:solidFill>
                  <a:schemeClr val="dk1"/>
                </a:solidFill>
              </a:rPr>
              <a:t>Mobile crowdsourcing is promising (project “did you feel it” produced over 40 000 entries).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>
                <a:solidFill>
                  <a:schemeClr val="dk1"/>
                </a:solidFill>
              </a:rPr>
              <a:t>Data entry is not the first priority of users.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>
                <a:solidFill>
                  <a:schemeClr val="dk1"/>
                </a:solidFill>
              </a:rPr>
              <a:t>Low cost MEMS are now in built into smartphones.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>
                <a:solidFill>
                  <a:schemeClr val="dk1"/>
                </a:solidFill>
              </a:rPr>
              <a:t>It is difficult to model human behaviour.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Literature review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888725" x="3473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i"/>
              <a:t>State of the art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Earthquakes are monitored effectively with high fidelity seismic sensors.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Systems to detect earthquake with smartphones exists. These systems do not detect building collapses.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One approach is to detect building collapses from aerial photographs.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There are no systems that are used to detect building collapses with smartphones.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fi"/>
              <a:t>Collapsing building is studied only by the architect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Literature review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6575" x="1841162"/>
            <a:ext cy="4500550" cx="54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Use cases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i"/>
              <a:t>Overview of the system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i"/>
              <a:t>Sequence diagram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i"/>
              <a:t>flow diagram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41625" x="347375"/>
            <a:ext cy="647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i"/>
              <a:t>System design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