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jpeg" ContentType="image/jpeg"/>
  <Override PartName="/ppt/media/image24.jpeg" ContentType="image/jpeg"/>
  <Override PartName="/ppt/media/image21.png" ContentType="image/png"/>
  <Override PartName="/ppt/media/image20.jpeg" ContentType="image/jpe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27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r>
              <a:rPr lang="fi-FI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084416B-0B39-4122-90F2-600B48B819F0}" type="slidenum">
              <a:rPr lang="fi-FI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i-FI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i-FI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i-FI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fi-FI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i-FI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D25C806-22DE-40AB-A587-F2AD82DCD7CC}" type="slidenum">
              <a:rPr lang="fi-FI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891000" y="910800"/>
            <a:ext cx="7772040" cy="12211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000">
                <a:solidFill>
                  <a:srgbClr val="ffffff"/>
                </a:solidFill>
                <a:latin typeface="Arial"/>
                <a:ea typeface="Arial"/>
              </a:rPr>
              <a:t>SMARTPHONE INSTRUMENTATION FOR COLLAPSE DETECTION OF BUILDINGS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fi-FI" sz="1400">
                <a:solidFill>
                  <a:srgbClr val="2388db"/>
                </a:solidFill>
                <a:latin typeface="Arial"/>
                <a:ea typeface="Arial"/>
              </a:rPr>
              <a:t>A MOBILE CROWD-SOURCING APPROACH TOWARDS EARTHQUAKE DETECTION AND EARLY WARNING SYSTEM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Client Behavior</a:t>
            </a:r>
            <a:endParaRPr/>
          </a:p>
        </p:txBody>
      </p:sp>
      <p:pic>
        <p:nvPicPr>
          <p:cNvPr id="99" name="Shape 12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9760" y="1244520"/>
            <a:ext cx="5853240" cy="35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Client Behavior</a:t>
            </a:r>
            <a:endParaRPr/>
          </a:p>
        </p:txBody>
      </p:sp>
      <p:pic>
        <p:nvPicPr>
          <p:cNvPr id="101" name="Picture 1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7200" y="1280160"/>
            <a:ext cx="5523120" cy="373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User Interface</a:t>
            </a:r>
            <a:endParaRPr/>
          </a:p>
        </p:txBody>
      </p:sp>
      <p:pic>
        <p:nvPicPr>
          <p:cNvPr id="103" name="Shape 15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1640" y="1321560"/>
            <a:ext cx="1998720" cy="3367800"/>
          </a:xfrm>
          <a:prstGeom prst="rect">
            <a:avLst/>
          </a:prstGeom>
          <a:ln>
            <a:noFill/>
          </a:ln>
        </p:spPr>
      </p:pic>
      <p:pic>
        <p:nvPicPr>
          <p:cNvPr id="104" name="Shape 15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55560" y="1346760"/>
            <a:ext cx="2071440" cy="3317040"/>
          </a:xfrm>
          <a:prstGeom prst="rect">
            <a:avLst/>
          </a:prstGeom>
          <a:ln>
            <a:noFill/>
          </a:ln>
        </p:spPr>
      </p:pic>
      <p:pic>
        <p:nvPicPr>
          <p:cNvPr id="105" name="Shape 15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12400" y="1335240"/>
            <a:ext cx="1897560" cy="3367800"/>
          </a:xfrm>
          <a:prstGeom prst="rect">
            <a:avLst/>
          </a:prstGeom>
          <a:ln>
            <a:noFill/>
          </a:ln>
        </p:spPr>
      </p:pic>
      <p:pic>
        <p:nvPicPr>
          <p:cNvPr id="106" name="Shape 15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09480" y="1404000"/>
            <a:ext cx="1862640" cy="330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User Interface</a:t>
            </a:r>
            <a:endParaRPr/>
          </a:p>
        </p:txBody>
      </p:sp>
      <p:pic>
        <p:nvPicPr>
          <p:cNvPr id="108" name="Shape 16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309320"/>
            <a:ext cx="2100600" cy="3712680"/>
          </a:xfrm>
          <a:prstGeom prst="rect">
            <a:avLst/>
          </a:prstGeom>
          <a:ln>
            <a:noFill/>
          </a:ln>
        </p:spPr>
      </p:pic>
      <p:pic>
        <p:nvPicPr>
          <p:cNvPr id="109" name="Shape 16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40280" y="1309320"/>
            <a:ext cx="2028960" cy="361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Data Structure</a:t>
            </a:r>
            <a:endParaRPr/>
          </a:p>
        </p:txBody>
      </p:sp>
      <p:pic>
        <p:nvPicPr>
          <p:cNvPr id="111" name="Shape 17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40280" y="2534040"/>
            <a:ext cx="2199960" cy="704520"/>
          </a:xfrm>
          <a:prstGeom prst="rect">
            <a:avLst/>
          </a:prstGeom>
          <a:ln>
            <a:noFill/>
          </a:ln>
        </p:spPr>
      </p:pic>
      <p:pic>
        <p:nvPicPr>
          <p:cNvPr id="112" name="Shape 17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9640" y="2197080"/>
            <a:ext cx="2847600" cy="122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fi-FI" sz="3600">
                <a:solidFill>
                  <a:srgbClr val="ffffff"/>
                </a:solidFill>
                <a:latin typeface="Arial"/>
              </a:rPr>
              <a:t>Assumptions and constraints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i-FI" sz="2400">
                <a:latin typeface="Arial"/>
              </a:rPr>
              <a:t>Assumptions: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400">
                <a:latin typeface="Arial"/>
              </a:rPr>
              <a:t>Smartphone will be stationary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400">
                <a:latin typeface="Arial"/>
              </a:rPr>
              <a:t>Fall detection threshold 0.3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400">
                <a:latin typeface="Arial"/>
              </a:rPr>
              <a:t>Phone will be in free fall during collapse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 sz="2400">
                <a:latin typeface="Arial"/>
              </a:rPr>
              <a:t>Constraint: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400">
                <a:latin typeface="Arial"/>
              </a:rPr>
              <a:t>Demanding calculations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Server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Server Class Diagram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Server Behavior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Data Structure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Server Class Diagram</a:t>
            </a:r>
            <a:endParaRPr/>
          </a:p>
        </p:txBody>
      </p:sp>
      <p:pic>
        <p:nvPicPr>
          <p:cNvPr id="118" name="Shape 8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5520" y="1241280"/>
            <a:ext cx="7930080" cy="383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Server Behavior</a:t>
            </a:r>
            <a:endParaRPr/>
          </a:p>
        </p:txBody>
      </p:sp>
      <p:pic>
        <p:nvPicPr>
          <p:cNvPr id="120" name="Shape 13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96760" y="1495800"/>
            <a:ext cx="6357600" cy="3440520"/>
          </a:xfrm>
          <a:prstGeom prst="rect">
            <a:avLst/>
          </a:prstGeom>
          <a:ln>
            <a:noFill/>
          </a:ln>
        </p:spPr>
      </p:pic>
      <p:pic>
        <p:nvPicPr>
          <p:cNvPr id="121" name="Shape 13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60" y="1297800"/>
            <a:ext cx="2281680" cy="37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Server Behavior</a:t>
            </a:r>
            <a:endParaRPr/>
          </a:p>
        </p:txBody>
      </p:sp>
      <p:pic>
        <p:nvPicPr>
          <p:cNvPr id="123" name="Shape 14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9000" y="1183680"/>
            <a:ext cx="5828760" cy="4120200"/>
          </a:xfrm>
          <a:prstGeom prst="rect">
            <a:avLst/>
          </a:prstGeom>
          <a:ln>
            <a:noFill/>
          </a:ln>
        </p:spPr>
      </p:pic>
      <p:pic>
        <p:nvPicPr>
          <p:cNvPr id="124" name="Shape 14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6480" y="1294920"/>
            <a:ext cx="2281680" cy="37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System Organization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A two-tier mobile client-backend server architecture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Monitor and detect the collapse of buildings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Server Behavior</a:t>
            </a:r>
            <a:endParaRPr/>
          </a:p>
        </p:txBody>
      </p:sp>
      <p:pic>
        <p:nvPicPr>
          <p:cNvPr id="126" name="Shape 14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6480" y="1294920"/>
            <a:ext cx="2281680" cy="3704400"/>
          </a:xfrm>
          <a:prstGeom prst="rect">
            <a:avLst/>
          </a:prstGeom>
          <a:ln>
            <a:noFill/>
          </a:ln>
        </p:spPr>
      </p:pic>
      <p:pic>
        <p:nvPicPr>
          <p:cNvPr id="127" name="Shape 15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62920" y="1357200"/>
            <a:ext cx="6354360" cy="37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Collapse Detect Algorithm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40080" y="224784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30" name="CustomShape 3"/>
          <p:cNvSpPr/>
          <p:nvPr/>
        </p:nvSpPr>
        <p:spPr>
          <a:xfrm>
            <a:off x="1371600" y="224784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31" name="CustomShape 4"/>
          <p:cNvSpPr/>
          <p:nvPr/>
        </p:nvSpPr>
        <p:spPr>
          <a:xfrm>
            <a:off x="1038960" y="282132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32" name="CustomShape 5"/>
          <p:cNvSpPr/>
          <p:nvPr/>
        </p:nvSpPr>
        <p:spPr>
          <a:xfrm>
            <a:off x="1188720" y="276732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6"/>
          <p:cNvSpPr/>
          <p:nvPr/>
        </p:nvSpPr>
        <p:spPr>
          <a:xfrm>
            <a:off x="1920240" y="277992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4" name="CustomShape 7"/>
          <p:cNvSpPr/>
          <p:nvPr/>
        </p:nvSpPr>
        <p:spPr>
          <a:xfrm>
            <a:off x="1587600" y="334116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5" name="CustomShape 8"/>
          <p:cNvSpPr/>
          <p:nvPr/>
        </p:nvSpPr>
        <p:spPr>
          <a:xfrm>
            <a:off x="3535560" y="258876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36" name="CustomShape 9"/>
          <p:cNvSpPr/>
          <p:nvPr/>
        </p:nvSpPr>
        <p:spPr>
          <a:xfrm>
            <a:off x="3743640" y="253476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37" name="CustomShape 10"/>
          <p:cNvSpPr/>
          <p:nvPr/>
        </p:nvSpPr>
        <p:spPr>
          <a:xfrm>
            <a:off x="4292280" y="305424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1"/>
          <p:cNvSpPr/>
          <p:nvPr/>
        </p:nvSpPr>
        <p:spPr>
          <a:xfrm>
            <a:off x="4084200" y="311940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2"/>
          <p:cNvSpPr/>
          <p:nvPr/>
        </p:nvSpPr>
        <p:spPr>
          <a:xfrm>
            <a:off x="5828400" y="214668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40" name="CustomShape 13"/>
          <p:cNvSpPr/>
          <p:nvPr/>
        </p:nvSpPr>
        <p:spPr>
          <a:xfrm>
            <a:off x="6377040" y="266616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4"/>
          <p:cNvSpPr/>
          <p:nvPr/>
        </p:nvSpPr>
        <p:spPr>
          <a:xfrm>
            <a:off x="5774400" y="258876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42" name="CustomShape 15"/>
          <p:cNvSpPr/>
          <p:nvPr/>
        </p:nvSpPr>
        <p:spPr>
          <a:xfrm>
            <a:off x="6323040" y="310824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6"/>
          <p:cNvSpPr/>
          <p:nvPr/>
        </p:nvSpPr>
        <p:spPr>
          <a:xfrm>
            <a:off x="7568640" y="2980080"/>
            <a:ext cx="1204920" cy="11469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44" name="CustomShape 17"/>
          <p:cNvSpPr/>
          <p:nvPr/>
        </p:nvSpPr>
        <p:spPr>
          <a:xfrm>
            <a:off x="8117280" y="3499560"/>
            <a:ext cx="107640" cy="107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Line 18"/>
          <p:cNvSpPr/>
          <p:nvPr/>
        </p:nvSpPr>
        <p:spPr>
          <a:xfrm flipV="1">
            <a:off x="2012400" y="2415600"/>
            <a:ext cx="387720" cy="379800"/>
          </a:xfrm>
          <a:prstGeom prst="line">
            <a:avLst/>
          </a:prstGeom>
          <a:ln w="12600">
            <a:solidFill>
              <a:srgbClr val="00b050"/>
            </a:solidFill>
            <a:round/>
          </a:ln>
        </p:spPr>
      </p:sp>
      <p:sp>
        <p:nvSpPr>
          <p:cNvPr id="146" name="CustomShape 19"/>
          <p:cNvSpPr/>
          <p:nvPr/>
        </p:nvSpPr>
        <p:spPr>
          <a:xfrm>
            <a:off x="2209320" y="2146680"/>
            <a:ext cx="9460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i-FI" sz="1200">
                <a:solidFill>
                  <a:srgbClr val="000000"/>
                </a:solidFill>
                <a:latin typeface="Arial"/>
                <a:ea typeface="Arial"/>
              </a:rPr>
              <a:t>125 meters</a:t>
            </a:r>
            <a:endParaRPr/>
          </a:p>
        </p:txBody>
      </p:sp>
      <p:sp>
        <p:nvSpPr>
          <p:cNvPr id="147" name="CustomShape 20"/>
          <p:cNvSpPr/>
          <p:nvPr/>
        </p:nvSpPr>
        <p:spPr>
          <a:xfrm>
            <a:off x="1042560" y="1687320"/>
            <a:ext cx="78444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i-FI" sz="1400">
                <a:solidFill>
                  <a:srgbClr val="000000"/>
                </a:solidFill>
                <a:latin typeface="Arial"/>
                <a:ea typeface="Arial"/>
              </a:rPr>
              <a:t>Case A</a:t>
            </a:r>
            <a:endParaRPr/>
          </a:p>
        </p:txBody>
      </p:sp>
      <p:sp>
        <p:nvSpPr>
          <p:cNvPr id="148" name="CustomShape 21"/>
          <p:cNvSpPr/>
          <p:nvPr/>
        </p:nvSpPr>
        <p:spPr>
          <a:xfrm>
            <a:off x="3832920" y="1689120"/>
            <a:ext cx="78444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i-FI" sz="1400">
                <a:solidFill>
                  <a:srgbClr val="000000"/>
                </a:solidFill>
                <a:latin typeface="Arial"/>
                <a:ea typeface="Arial"/>
              </a:rPr>
              <a:t>Case B</a:t>
            </a:r>
            <a:endParaRPr/>
          </a:p>
        </p:txBody>
      </p:sp>
      <p:sp>
        <p:nvSpPr>
          <p:cNvPr id="149" name="CustomShape 22"/>
          <p:cNvSpPr/>
          <p:nvPr/>
        </p:nvSpPr>
        <p:spPr>
          <a:xfrm>
            <a:off x="6983640" y="1689120"/>
            <a:ext cx="78444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i-FI" sz="1400">
                <a:solidFill>
                  <a:srgbClr val="000000"/>
                </a:solidFill>
                <a:latin typeface="Arial"/>
                <a:ea typeface="Arial"/>
              </a:rPr>
              <a:t>Case C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Data Structure</a:t>
            </a:r>
            <a:endParaRPr/>
          </a:p>
        </p:txBody>
      </p:sp>
      <p:pic>
        <p:nvPicPr>
          <p:cNvPr id="151" name="Shape 17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5240" y="1399320"/>
            <a:ext cx="4485960" cy="300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fi-FI" sz="3600">
                <a:solidFill>
                  <a:srgbClr val="ffffff"/>
                </a:solidFill>
                <a:latin typeface="Arial"/>
              </a:rPr>
              <a:t>Assumptions and constraints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i-FI" sz="2600">
                <a:latin typeface="Arial"/>
              </a:rPr>
              <a:t>Assumptions: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600">
                <a:latin typeface="Arial"/>
              </a:rPr>
              <a:t>125 m radius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600">
                <a:latin typeface="Arial"/>
              </a:rPr>
              <a:t>10 second time window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600">
                <a:latin typeface="Arial"/>
              </a:rPr>
              <a:t>Number of events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 sz="2600">
                <a:latin typeface="Arial"/>
              </a:rPr>
              <a:t>Constraints: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600">
                <a:latin typeface="Arial"/>
              </a:rPr>
              <a:t>Too few phones in building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Security and Privacy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518040" y="1437840"/>
            <a:ext cx="8125560" cy="333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Data encryption using shared key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Client prepare a new shared key, send it to the server on an hourly basis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Sever maintain all the shared keys and keep it up to date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Data transmission will require encryption and decryption using the shared key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○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Crypto Cipher , base64 Library used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Risk Assessment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18040" y="1437840"/>
            <a:ext cx="8125560" cy="3330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One group member left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Lack of experience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Time management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fi-FI" sz="3600">
                <a:solidFill>
                  <a:srgbClr val="ffffff"/>
                </a:solidFill>
                <a:latin typeface="Arial"/>
              </a:rPr>
              <a:t>Future work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i-FI" sz="2600">
                <a:latin typeface="Arial"/>
              </a:rPr>
              <a:t>Time syncronization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 sz="2600">
                <a:latin typeface="Arial"/>
              </a:rPr>
              <a:t>Encryption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 sz="2600">
                <a:latin typeface="Arial"/>
              </a:rPr>
              <a:t>Warning message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 sz="2600">
                <a:latin typeface="Arial"/>
              </a:rPr>
              <a:t>Web user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i-FI" sz="2600">
                <a:latin typeface="Arial"/>
              </a:rPr>
              <a:t>More features: News reporting etc.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Contribution</a:t>
            </a:r>
            <a:endParaRPr/>
          </a:p>
        </p:txBody>
      </p:sp>
      <p:graphicFrame>
        <p:nvGraphicFramePr>
          <p:cNvPr id="161" name="Table 2"/>
          <p:cNvGraphicFramePr/>
          <p:nvPr/>
        </p:nvGraphicFramePr>
        <p:xfrm>
          <a:off x="1472040" y="1804680"/>
          <a:ext cx="6067080" cy="2351160"/>
        </p:xfrm>
        <a:graphic>
          <a:graphicData uri="http://schemas.openxmlformats.org/drawingml/2006/table">
            <a:tbl>
              <a:tblPr/>
              <a:tblGrid>
                <a:gridCol w="2009520"/>
                <a:gridCol w="2000160"/>
                <a:gridCol w="2057400"/>
              </a:tblGrid>
              <a:tr h="688680"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Name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 Work in Hours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Contribution to the Total (%)</a:t>
                      </a:r>
                      <a:endParaRPr/>
                    </a:p>
                  </a:txBody>
                  <a:tcPr/>
                </a:tc>
              </a:tr>
              <a:tr h="422280"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Zeyun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127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40 %</a:t>
                      </a:r>
                      <a:endParaRPr/>
                    </a:p>
                  </a:txBody>
                  <a:tcPr/>
                </a:tc>
              </a:tr>
              <a:tr h="422280"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Haejong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29 %</a:t>
                      </a:r>
                      <a:endParaRPr/>
                    </a:p>
                  </a:txBody>
                  <a:tcPr/>
                </a:tc>
              </a:tr>
              <a:tr h="422280"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Perttu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98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lang="fi-FI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31 %</a:t>
                      </a:r>
                      <a:endParaRPr/>
                    </a:p>
                  </a:txBody>
                  <a:tcPr/>
                </a:tc>
              </a:tr>
              <a:tr h="395640"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fi-FI" sz="12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fi-FI" sz="12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317</a:t>
                      </a:r>
                      <a:endParaRPr/>
                    </a:p>
                  </a:txBody>
                  <a:tcPr/>
                </a:tc>
                <a:tc>
                  <a:txBody>
                    <a:bodyPr lIns="68400" rIns="68400" tIns="91080" bIns="9108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fi-FI" sz="12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683440" y="2268000"/>
            <a:ext cx="3776760" cy="1580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fi-FI" sz="4800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Implementation Process</a:t>
            </a:r>
            <a:endParaRPr/>
          </a:p>
        </p:txBody>
      </p:sp>
      <p:pic>
        <p:nvPicPr>
          <p:cNvPr id="83" name="Shape 5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2400" y="1265760"/>
            <a:ext cx="2348280" cy="369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Software Architecture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732240" y="1527120"/>
            <a:ext cx="7813080" cy="3285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Class Diagram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Component Architecture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System Behavior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Data Structure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Use case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813200" y="1714680"/>
            <a:ext cx="4053960" cy="299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  <a:buFont typeface="Courier New"/>
              <a:buChar char="o"/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Plugin ‹‹system››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Get sensor data</a:t>
            </a: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Check phone fallen</a:t>
            </a: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Send data to server</a:t>
            </a: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Show Info Panel</a:t>
            </a: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Show ESM question</a:t>
            </a:r>
            <a:endParaRPr/>
          </a:p>
          <a:p>
            <a:pPr>
              <a:lnSpc>
                <a:spcPct val="100000"/>
              </a:lnSpc>
            </a:pP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fi-FI" sz="2400">
                <a:solidFill>
                  <a:srgbClr val="000000"/>
                </a:solidFill>
                <a:latin typeface="Arial"/>
                <a:ea typeface="Arial"/>
              </a:rPr>
              <a:t>Show map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Shape 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7560" y="1294920"/>
            <a:ext cx="3486600" cy="35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Client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Client Class Diagram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Client Component Architecture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Client Behavior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fi-FI" sz="3000">
                <a:solidFill>
                  <a:srgbClr val="000000"/>
                </a:solidFill>
                <a:latin typeface="Arial"/>
                <a:ea typeface="Arial"/>
              </a:rPr>
              <a:t>Data Structure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Client Class Diagram</a:t>
            </a:r>
            <a:endParaRPr/>
          </a:p>
        </p:txBody>
      </p:sp>
      <p:pic>
        <p:nvPicPr>
          <p:cNvPr id="92" name="Shape 7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0480" y="1142280"/>
            <a:ext cx="7554240" cy="400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Component Architecture</a:t>
            </a:r>
            <a:endParaRPr/>
          </a:p>
        </p:txBody>
      </p:sp>
      <p:pic>
        <p:nvPicPr>
          <p:cNvPr id="9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6240" y="1205280"/>
            <a:ext cx="6135480" cy="378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fi-FI" sz="3600">
                <a:solidFill>
                  <a:srgbClr val="ffffff"/>
                </a:solidFill>
                <a:latin typeface="Arial"/>
                <a:ea typeface="Arial"/>
              </a:rPr>
              <a:t>Architecture</a:t>
            </a:r>
            <a:endParaRPr/>
          </a:p>
        </p:txBody>
      </p:sp>
      <p:pic>
        <p:nvPicPr>
          <p:cNvPr id="96" name="Shape 1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200" y="1250280"/>
            <a:ext cx="5010480" cy="370548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5241600" y="1682280"/>
            <a:ext cx="3481560" cy="299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o Platform –Android</a:t>
            </a:r>
            <a:endParaRPr/>
          </a:p>
          <a:p>
            <a:pPr>
              <a:lnSpc>
                <a:spcPct val="100000"/>
              </a:lnSpc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o Logging, sharing, and reusing</a:t>
            </a:r>
            <a:endParaRPr/>
          </a:p>
          <a:p>
            <a:pPr>
              <a:lnSpc>
                <a:spcPct val="100000"/>
              </a:lnSpc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o Easy Data storage and access</a:t>
            </a:r>
            <a:endParaRPr/>
          </a:p>
          <a:p>
            <a:pPr>
              <a:lnSpc>
                <a:spcPct val="100000"/>
              </a:lnSpc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o Supports plugin development</a:t>
            </a:r>
            <a:endParaRPr/>
          </a:p>
          <a:p>
            <a:pPr>
              <a:lnSpc>
                <a:spcPct val="100000"/>
              </a:lnSpc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o Intuitive dashboard for conducting research studies</a:t>
            </a:r>
            <a:endParaRPr/>
          </a:p>
          <a:p>
            <a:pPr>
              <a:lnSpc>
                <a:spcPct val="100000"/>
              </a:lnSpc>
            </a:pPr>
            <a:r>
              <a:rPr lang="fi-FI">
                <a:solidFill>
                  <a:srgbClr val="000000"/>
                </a:solidFill>
                <a:latin typeface="Arial"/>
                <a:ea typeface="Arial"/>
              </a:rPr>
              <a:t>o Programmed in Java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