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41FC2C-53B5-494E-8DC7-DB119B0B8680}">
  <a:tblStyle styleId="{2241FC2C-53B5-494E-8DC7-DB119B0B868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wikihow.com/Check-What-Android-Version-You-Have" TargetMode="External"/><Relationship Id="rId4" Type="http://schemas.openxmlformats.org/officeDocument/2006/relationships/hyperlink" Target="http://www.wikihow.com/Check-What-Android-Version-You-Hav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2388DB"/>
                </a:solidFill>
              </a:rPr>
              <a:t>A MOBILE CROWD-SOURCING APPROACH TOWARDS EARTHQUAKE DETECTION AND EARLY WARNING SYSTEM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767950" y="991200"/>
            <a:ext cx="81528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FFFFFF"/>
                </a:solidFill>
              </a:rPr>
              <a:t>SMARTPHONE INSTRUMENTATION FOR COLLAPSE DETECTION OF BUILDINGS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FFFFFF"/>
                </a:solidFill>
              </a:rPr>
              <a:t>EVALUATION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Battery consumption tests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15450" y="1458600"/>
            <a:ext cx="82296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h-CN" sz="2400">
                <a:solidFill>
                  <a:schemeClr val="dk1"/>
                </a:solidFill>
              </a:rPr>
              <a:t>Run the plugin with all the different accelerometer modes: Fastest, Game, UI and Normal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h-CN" sz="2400">
                <a:solidFill>
                  <a:schemeClr val="dk1"/>
                </a:solidFill>
              </a:rPr>
              <a:t>Completed with same device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h-CN" sz="2400">
                <a:solidFill>
                  <a:schemeClr val="dk1"/>
                </a:solidFill>
              </a:rPr>
              <a:t>Each of the modes were used for 3 hours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zh-CN" sz="2400">
                <a:solidFill>
                  <a:schemeClr val="dk1"/>
                </a:solidFill>
              </a:rPr>
              <a:t>onitored the percentage of the battery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Environment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User environment (smart phones)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Wireless internet and GPS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Installed Google Maps and Aware system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Android phone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Developers environment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Server software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Android development tools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zh-CN"/>
              <a:t>Testing environment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zh-CN"/>
              <a:t>External libraries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Participants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zh-CN"/>
              <a:t>7 users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1 female and 6 males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age from 22 to 31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live near oulu university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4/7 users are used to ride bicycle</a:t>
            </a:r>
          </a:p>
          <a:p>
            <a:pPr indent="-228600" lvl="1" marL="914400" rtl="0">
              <a:spcBef>
                <a:spcPts val="0"/>
              </a:spcBef>
              <a:buChar char="➢"/>
            </a:pPr>
            <a:r>
              <a:rPr lang="zh-CN"/>
              <a:t>2/7 users often go to gym</a:t>
            </a:r>
          </a:p>
          <a:p>
            <a:pPr indent="-228600" lvl="1" marL="914400">
              <a:spcBef>
                <a:spcPts val="0"/>
              </a:spcBef>
              <a:buChar char="➢"/>
            </a:pPr>
            <a:r>
              <a:rPr lang="zh-CN"/>
              <a:t>smartphone users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Data collection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Accelerometer value,location, phone id and timestamp are collected by passive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Questionnaire based on user experience by mail and phone calls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Questionnaire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78600" y="1410900"/>
            <a:ext cx="8036700" cy="3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What kind of phone do you have (model)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What version of Android do you have? Instructions:</a:t>
            </a:r>
            <a:r>
              <a:rPr lang="zh-CN" sz="1100">
                <a:solidFill>
                  <a:schemeClr val="dk1"/>
                </a:solidFill>
                <a:hlinkClick r:id="rId3"/>
              </a:rPr>
              <a:t>   </a:t>
            </a:r>
            <a:r>
              <a:rPr lang="zh-CN" sz="1100" u="sng">
                <a:solidFill>
                  <a:srgbClr val="1155CC"/>
                </a:solidFill>
                <a:hlinkClick r:id="rId4"/>
              </a:rPr>
              <a:t>http://www.wikihow.com/Check-What-Android-Version-You-Have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What kind of activity triggers the fall pop up message the most (bicycling, running, dropped the phone, inside backpack, place it on a table…)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How often do you drop your mobile?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What do you think of the battery consumption, did you notice any difference with different accelerometer delays (Fastest, normal, game, UI) which would you prefer?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Do you think the accelerometer delay affected the amount of detected falls?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Do you think the used threshold affected the amount of detected falls?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How often you turn on the app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Have you ever turned off the app that was already running, if yes of what specific reason?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If you live/lived in high earthquake risk area would you voluntarily install this app?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How could the app be improved to make it more attractive?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Did you have any problems during the installation?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Did any crashes happen during the app usage and for what reason?</a:t>
            </a:r>
          </a:p>
          <a:p>
            <a:pPr indent="-298450" lvl="0" marL="45720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zh-CN" sz="1100">
                <a:solidFill>
                  <a:schemeClr val="dk1"/>
                </a:solidFill>
              </a:rPr>
              <a:t>Any other comments?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Questionnaire data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Pop up messages triggered by dropping phone on bed, on table, on floor, dismounting from bicycle, riding bicycle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Accidentally dropping phone from longer heights is pretty rare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5/7 users dislike the fastest accelerometer delay mode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6/7 launched the plugin at least once a week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All people were glad to install the app 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zh-CN" sz="1800"/>
              <a:t>Some people meet problem when installing the app because their phone was old or Aware did not recognize the plugin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31625" y="1090562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Range of fall event accelerometer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87" y="2295775"/>
            <a:ext cx="7656025" cy="20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58950" y="1200150"/>
            <a:ext cx="8427899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Amount of fall events per day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25975"/>
            <a:ext cx="3195049" cy="24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607350" y="4616650"/>
            <a:ext cx="100889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000"/>
              <a:t>Fastest mode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75" y="2025975"/>
            <a:ext cx="3984850" cy="239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028150" y="4572600"/>
            <a:ext cx="100889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000"/>
              <a:t>Game mode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58950" y="1200150"/>
            <a:ext cx="8427899" cy="3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Amount of fall events per 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607350" y="4616650"/>
            <a:ext cx="100889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000"/>
              <a:t>Normal mode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028150" y="4572600"/>
            <a:ext cx="1008899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000"/>
              <a:t>UI  mode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96525"/>
            <a:ext cx="3492599" cy="239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50" y="2096525"/>
            <a:ext cx="3595324" cy="24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Accuracy data(15cm)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860" y="1686625"/>
            <a:ext cx="4934280" cy="3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Problems tested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Accelerometer delay mode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Threshold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Battery consumption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Server stress test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Accuracy data(70cm)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825" y="1737350"/>
            <a:ext cx="4922600" cy="31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Stress testing on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800" y="1763500"/>
            <a:ext cx="2074824" cy="30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825" y="2133175"/>
            <a:ext cx="4429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Data and Results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Battery consumption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6" name="Shape 186"/>
          <p:cNvGraphicFramePr/>
          <p:nvPr/>
        </p:nvGraphicFramePr>
        <p:xfrm>
          <a:off x="448137" y="220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{2241FC2C-53B5-494E-8DC7-DB119B0B8680}</a:tableStyleId>
              </a:tblPr>
              <a:tblGrid>
                <a:gridCol w="1513475"/>
                <a:gridCol w="2423150"/>
                <a:gridCol w="2023850"/>
                <a:gridCol w="2089050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Mode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Percentage battery consumption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Date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Time range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Fastest mode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14%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2015-5-30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6:02 pm-9:02 pm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Game mode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13%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2015-5-30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9:04 pm-12:04 pm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Normal mode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13%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2015-5-31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10:00 am-1:00 pm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UI mode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17%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2015-5-31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1:02 pm-4:02 pm</a:t>
                      </a:r>
                    </a:p>
                  </a:txBody>
                  <a:tcPr marT="28575" marB="28575" marR="28575" marL="2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Overview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Threshold tests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In theory, the accelerometer should be 0 during free fall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In real life,the range of accelerometer varies from 0.2 to 0.6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More falls occur with the higher threshold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Overview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Accuracy results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The higher height falls was easier to detect with lower delays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Difficult to predict the height or trajectory phone will experience during an actual building collapse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For thresholds higher than 0.3, the fastest and game modes performed the best in both lower and higher drop heights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Overview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Server computing time results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Resolving computing time issue is critial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A new algorithm required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Generating multiple threads assigned one for each set of data to be calculated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While data is put into calculation applying pre-defined assumption could reduce computing time remarkablaly by removing isolated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Scalability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CN" sz="1800"/>
              <a:t>Extension of the system onto smartwatch platform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CN" sz="1800"/>
              <a:t>Webpage for other stakeholders such as researcher or emergency organization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zh-CN" sz="1800"/>
              <a:t>Multiple server centers over targeted area or a country to minimize data travel time and also stable, high speed and reliable network infrastructure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Overview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Battery consumption results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Some feedback was given about high battery consumption with faster accelerometer modes from user tests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Test results did not match the expected results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The slower accelerometer delays seems to consume more battery than the faster ones from the results.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zh-CN" sz="1800"/>
              <a:t>Small data sample for an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Fault tolenrance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Major causes of falls placing phone on a surface or while riding a bicycle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If plugin is crashed, user needs to restart plugin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Back up server is ready to take up the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Analysis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58950" y="1063375"/>
            <a:ext cx="8427899" cy="4169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Security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Security level is basic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Both server and client required to have two types of keys private and public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zh-CN" sz="1800"/>
              <a:t>Need to improve security level in the future (e.g. tolerant in DDoS attack)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Evaluation Process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0" y="1183850"/>
            <a:ext cx="5164100" cy="39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928925" y="2491375"/>
            <a:ext cx="3447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Set Up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92925" y="1709125"/>
            <a:ext cx="8229600" cy="28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Test types and objectives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Test procedure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Environment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Participants</a:t>
            </a:r>
          </a:p>
          <a:p>
            <a:pPr indent="-228600" lvl="0" marL="457200">
              <a:spcBef>
                <a:spcPts val="0"/>
              </a:spcBef>
              <a:buChar char="➢"/>
            </a:pPr>
            <a:r>
              <a:rPr lang="zh-CN"/>
              <a:t>Data collection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 types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Accelerometer range tests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Accelerometer delay tests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Accurary test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Battery consumption tests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 procedure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42575" y="1200150"/>
            <a:ext cx="8883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Users launched the plugin and continued their daily activities normally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Conduct accelerometer delay and threshold tests as the plugin ran in the background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Test subjects were able to answer a questionnaire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Accuracy was tested with different threshold-delay pairs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zh-CN" sz="2400"/>
              <a:t>Heuristic evaluation in a free form question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Accelerometer range tests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Test a few phone drops were completed with threshold 0.8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zh-CN"/>
              <a:t>Majority of those drops repeated values in the range of 0.2 to 0.6.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Accelerometer delay tests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Fatest mode: 6 days 7 hours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Game mode: 5 days 11hours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UI mode: 6 days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Normal mode: 10 days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Accurary test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" y="1303600"/>
            <a:ext cx="4250525" cy="35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536275" y="1160850"/>
            <a:ext cx="4732800" cy="37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zh-CN" sz="2400"/>
              <a:t>Phone Models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OnePlus One, Galaxy Nexus, Galaxy S4 mini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CN" sz="2400">
                <a:solidFill>
                  <a:schemeClr val="dk1"/>
                </a:solidFill>
              </a:rPr>
              <a:t>Way to test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zh-CN">
                <a:solidFill>
                  <a:schemeClr val="dk1"/>
                </a:solidFill>
              </a:rPr>
              <a:t>Tested with three difference phones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zh-CN">
                <a:solidFill>
                  <a:schemeClr val="dk1"/>
                </a:solidFill>
              </a:rPr>
              <a:t>Height,accelerometer delay and threshold are considered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zh-CN">
                <a:solidFill>
                  <a:schemeClr val="dk1"/>
                </a:solidFill>
              </a:rPr>
              <a:t>In each case phones were dropped 40 times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zh-CN">
                <a:solidFill>
                  <a:schemeClr val="dk1"/>
                </a:solidFill>
              </a:rPr>
              <a:t>Drop on a soft surface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