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6" r:id="rId33"/>
  </p:sldIdLst>
  <p:sldSz cx="9144000" cy="5143500" type="screen16x9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0" y="34966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fi-FI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2CAC5768-9299-4F18-8563-FF722EA7E69F}" type="slidenum">
              <a:rPr lang="fi-FI" sz="1300">
                <a:solidFill>
                  <a:srgbClr val="2388DB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i-FI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i-FI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i-FI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i-FI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fi-FI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i-FI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D2D5AE69-FC5C-4EF5-8A72-EA8478D0D493}" type="slidenum">
              <a:rPr lang="fi-FI" sz="1300">
                <a:solidFill>
                  <a:srgbClr val="2388DB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fi-FI" sz="1400">
                <a:solidFill>
                  <a:srgbClr val="2388DB"/>
                </a:solidFill>
                <a:latin typeface="Arial"/>
                <a:ea typeface="Arial"/>
              </a:rPr>
              <a:t>A MOBILE CROWD-SOURCING APPROACH TOWARDS EARTHQUAKE DETECTION AND EARLY WARNING SYSTEM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32000" y="1208160"/>
            <a:ext cx="8152560" cy="1383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fi-FI" sz="3000" b="1">
                <a:solidFill>
                  <a:srgbClr val="FFFFFF"/>
                </a:solidFill>
                <a:latin typeface="Arial"/>
                <a:ea typeface="Arial"/>
              </a:rPr>
              <a:t>SMARTPHONE INSTRUMENTATION FOR COLLAPSE DETECTION OF BUILDINGS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i-FI" sz="3000" b="1">
                <a:solidFill>
                  <a:srgbClr val="FFFFFF"/>
                </a:solidFill>
                <a:latin typeface="Arial"/>
                <a:ea typeface="Arial"/>
              </a:rPr>
              <a:t>EVALUATION 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Battery consumption tests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515520" y="1458720"/>
            <a:ext cx="8229240" cy="325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Run the plugin with all the different accelerometer modes: Fastest, Game, UI and Normal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Completed with same device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Each of the modes were used for 3 hours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Monitored the percentage of the battery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Environment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User environment (smart phones)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Wireless internet and GPS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Installed Google Maps and Aware system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Android phone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Developers environment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Server software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Android development tools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Testing environment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External libraries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Participants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❖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7 users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1 female and 6 males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Age from 22 to 31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Live near Oulu university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4/7 users are used to ride bicycle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2/7 users often go to gym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Smartphone users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Data collection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Accelerometer value, location, phone id and timestamp are collected by passive testing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Questionnaire based on user experience by mail and phone calls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Questionnaire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78560" y="1410840"/>
            <a:ext cx="8036280" cy="3651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What kind of phone do you have (model)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What version of Android do you have? Instructions:</a:t>
            </a:r>
            <a:r>
              <a:rPr lang="fi-FI" sz="1100" u="sng">
                <a:solidFill>
                  <a:srgbClr val="185DA2"/>
                </a:solidFill>
                <a:latin typeface="Arial"/>
                <a:ea typeface="Arial"/>
              </a:rPr>
              <a:t>   http://www.wikihow.com/Check-What-Android-Version-You-Have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What kind of activity triggers the fall pop up message the most (bicycling, running, dropped the phone, inside backpack, place it on a table…)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How often do you drop your mobile?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What do you think of the battery consumption, did you notice any difference with different accelerometer delays (Fastest, normal, game, UI) which would you prefer?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Do you think the accelerometer delay affected the amount of detected falls?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Do you think the used threshold affected the amount of detected falls?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How often you turn on the app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Have you ever turned off the app that was already running, if yes of what specific reason?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If you live/lived in high earthquake risk area would you voluntarily install this app?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How could the app be improved to make it more attractive?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Did you have any problems during the installation?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Did any crashes happen during the app usage and for what reason?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fi-FI" sz="1100">
                <a:solidFill>
                  <a:srgbClr val="000000"/>
                </a:solidFill>
                <a:latin typeface="Arial"/>
                <a:ea typeface="Arial"/>
              </a:rPr>
              <a:t>Any other comments?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Data and Results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Questionnaire data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Pop up messages triggered by dropping phone on bed, on table, on floor, dismounting from bicycle, riding bicycle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Accidentally dropping phone from longer heights is pretty rare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5/7 users dislike the fastest accelerometer delay mode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6/7 launched the plugin at least once a week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All people were glad to install the app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Some people meet problem when installing the app because their phone was old or Aware did not recognize the plugin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Data and Results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231480" y="10904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Range of fall event accelerometer 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1" name="Shape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744120" y="2295720"/>
            <a:ext cx="7655760" cy="200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Data and Results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258840" y="1200240"/>
            <a:ext cx="8427600" cy="3880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Amount of fall events per day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4" name="Shap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26080"/>
            <a:ext cx="3194640" cy="243864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1607400" y="4616640"/>
            <a:ext cx="1008360" cy="374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1000">
                <a:solidFill>
                  <a:srgbClr val="000000"/>
                </a:solidFill>
                <a:latin typeface="Arial"/>
                <a:ea typeface="Arial"/>
              </a:rPr>
              <a:t>Fastest mode</a:t>
            </a:r>
            <a:endParaRPr/>
          </a:p>
        </p:txBody>
      </p:sp>
      <p:pic>
        <p:nvPicPr>
          <p:cNvPr id="116" name="Shape 142"/>
          <p:cNvPicPr/>
          <p:nvPr/>
        </p:nvPicPr>
        <p:blipFill>
          <a:blip r:embed="rId3"/>
          <a:stretch>
            <a:fillRect/>
          </a:stretch>
        </p:blipFill>
        <p:spPr>
          <a:xfrm>
            <a:off x="4624560" y="2026080"/>
            <a:ext cx="3984480" cy="239400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6028200" y="4572720"/>
            <a:ext cx="1008360" cy="374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1000">
                <a:solidFill>
                  <a:srgbClr val="000000"/>
                </a:solidFill>
                <a:latin typeface="Arial"/>
                <a:ea typeface="Arial"/>
              </a:rPr>
              <a:t>Game mode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Data and Results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258840" y="1200240"/>
            <a:ext cx="8427600" cy="3880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Amount of fall events per day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1607400" y="4616640"/>
            <a:ext cx="1008360" cy="374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1000">
                <a:solidFill>
                  <a:srgbClr val="000000"/>
                </a:solidFill>
                <a:latin typeface="Arial"/>
                <a:ea typeface="Arial"/>
              </a:rPr>
              <a:t>Normal mode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6028200" y="4572720"/>
            <a:ext cx="1008360" cy="374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1000">
                <a:solidFill>
                  <a:srgbClr val="000000"/>
                </a:solidFill>
                <a:latin typeface="Arial"/>
                <a:ea typeface="Arial"/>
              </a:rPr>
              <a:t>UI  mode</a:t>
            </a:r>
            <a:endParaRPr/>
          </a:p>
        </p:txBody>
      </p:sp>
      <p:pic>
        <p:nvPicPr>
          <p:cNvPr id="122" name="Shape 15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96640"/>
            <a:ext cx="3492360" cy="2394720"/>
          </a:xfrm>
          <a:prstGeom prst="rect">
            <a:avLst/>
          </a:prstGeom>
          <a:ln>
            <a:noFill/>
          </a:ln>
        </p:spPr>
      </p:pic>
      <p:pic>
        <p:nvPicPr>
          <p:cNvPr id="123" name="Shape 153"/>
          <p:cNvPicPr/>
          <p:nvPr/>
        </p:nvPicPr>
        <p:blipFill>
          <a:blip r:embed="rId3"/>
          <a:stretch>
            <a:fillRect/>
          </a:stretch>
        </p:blipFill>
        <p:spPr>
          <a:xfrm>
            <a:off x="4637880" y="2096640"/>
            <a:ext cx="3594960" cy="243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Data and Results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Accuracy data(15cm)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6" name="Shape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2104920" y="1686600"/>
            <a:ext cx="4933800" cy="301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Problems tested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Accelerometer delay mode</a:t>
            </a:r>
            <a:endParaRPr/>
          </a:p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Threshold</a:t>
            </a:r>
            <a:endParaRPr/>
          </a:p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Battery consumption</a:t>
            </a:r>
            <a:endParaRPr/>
          </a:p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Server stress test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Data and Results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Accuracy data(70cm)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9" name="Shape 167"/>
          <p:cNvPicPr/>
          <p:nvPr/>
        </p:nvPicPr>
        <p:blipFill>
          <a:blip r:embed="rId2"/>
          <a:stretch>
            <a:fillRect/>
          </a:stretch>
        </p:blipFill>
        <p:spPr>
          <a:xfrm>
            <a:off x="2172960" y="1737360"/>
            <a:ext cx="4922280" cy="31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Data and Results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Stress testing on server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2" name="Shape 17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40" y="1763640"/>
            <a:ext cx="2074320" cy="3047040"/>
          </a:xfrm>
          <a:prstGeom prst="rect">
            <a:avLst/>
          </a:prstGeom>
          <a:ln>
            <a:noFill/>
          </a:ln>
        </p:spPr>
      </p:pic>
      <p:pic>
        <p:nvPicPr>
          <p:cNvPr id="133" name="Shape 175"/>
          <p:cNvPicPr/>
          <p:nvPr/>
        </p:nvPicPr>
        <p:blipFill>
          <a:blip r:embed="rId3"/>
          <a:stretch>
            <a:fillRect/>
          </a:stretch>
        </p:blipFill>
        <p:spPr>
          <a:xfrm>
            <a:off x="3951720" y="2133000"/>
            <a:ext cx="4428720" cy="256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Data and Results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Battery consumption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6" name="Picture 135"/>
          <p:cNvPicPr/>
          <p:nvPr/>
        </p:nvPicPr>
        <p:blipFill>
          <a:blip r:embed="rId2"/>
          <a:stretch>
            <a:fillRect/>
          </a:stretch>
        </p:blipFill>
        <p:spPr>
          <a:xfrm>
            <a:off x="682560" y="2016000"/>
            <a:ext cx="7597440" cy="234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Analysis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Threshold tests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In theory, the accelerometer should be 0 during free fall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In real life,the range of accelerometer varies from 0.2 to 0.6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More falls occur with the higher threshold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Analysis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Accuracy results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The higher height falls was easier to detect with lower delays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Difficult to predict the height or trajectory phone will experience during an actual building collapse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For thresholds higher than 0.3, the fastest and game modes performed the best in both lower and higher drop heights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Analysis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Server computing time results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Resolving computing time issue is critial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A new algorithm required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Generating multiple threads assigned one for each set of data to be calculated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While data is put into calculation applying pre-defined assumption could reduce computing time remarkablaly by removing isolated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Analysis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Scalability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Extension of the system onto smartwatch platform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Webpage for other stakeholders such as researcher or emergency organization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Multiple server centers over targeted area or a country to minimize data travel time and also stable, high speed and reliable network infrastructure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Analysis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 dirty="0" err="1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 dirty="0" err="1">
                <a:solidFill>
                  <a:srgbClr val="000000"/>
                </a:solidFill>
                <a:latin typeface="Arial"/>
                <a:ea typeface="Arial"/>
              </a:rPr>
              <a:t>Battery</a:t>
            </a:r>
            <a:r>
              <a:rPr lang="fi-FI" sz="24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sz="2400" dirty="0" err="1">
                <a:solidFill>
                  <a:srgbClr val="000000"/>
                </a:solidFill>
                <a:latin typeface="Arial"/>
                <a:ea typeface="Arial"/>
              </a:rPr>
              <a:t>consumption</a:t>
            </a:r>
            <a:r>
              <a:rPr lang="fi-FI" sz="24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sz="2400" dirty="0" err="1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Some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feedback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was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given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about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high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battery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consumption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faster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accelerometer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modes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user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tests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did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not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match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expected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slower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accelerometer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delays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seems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consume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more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battery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than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faster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ones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dirty="0"/>
              <a:t>Small data sample for an 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Analysis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 dirty="0" err="1">
                <a:solidFill>
                  <a:srgbClr val="000000"/>
                </a:solidFill>
                <a:latin typeface="Arial"/>
                <a:ea typeface="Arial"/>
              </a:rPr>
              <a:t>Fault</a:t>
            </a:r>
            <a:r>
              <a:rPr lang="fi-FI" sz="30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sz="3000" dirty="0" err="1">
                <a:solidFill>
                  <a:srgbClr val="000000"/>
                </a:solidFill>
                <a:latin typeface="Arial"/>
                <a:ea typeface="Arial"/>
              </a:rPr>
              <a:t>tolenrance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Major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wrong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cause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falls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such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as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while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placing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phone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quickly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on a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surface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while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riding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bicycles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need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be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fixed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adding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exceptions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conditions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so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plugin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is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crashed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system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should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notify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user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restart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plugin</a:t>
            </a:r>
            <a:endParaRPr lang="fi-FI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buFont typeface="Arial"/>
              <a:buChar char="●"/>
            </a:pPr>
            <a:r>
              <a:rPr lang="en-US" dirty="0"/>
              <a:t>Back up server is </a:t>
            </a:r>
            <a:r>
              <a:rPr lang="en-US" dirty="0" smtClean="0"/>
              <a:t>ready to </a:t>
            </a:r>
            <a:r>
              <a:rPr lang="en-US" dirty="0"/>
              <a:t>take up the task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Analysis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258840" y="1063440"/>
            <a:ext cx="8427600" cy="4169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 dirty="0">
                <a:solidFill>
                  <a:srgbClr val="000000"/>
                </a:solidFill>
                <a:latin typeface="Arial"/>
                <a:ea typeface="Arial"/>
              </a:rPr>
              <a:t>Security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Security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is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basic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Both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required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have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types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of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keys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which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private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public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Need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fi-FI" dirty="0" err="1" smtClean="0">
                <a:solidFill>
                  <a:srgbClr val="000000"/>
                </a:solidFill>
                <a:latin typeface="Arial"/>
                <a:ea typeface="Arial"/>
              </a:rPr>
              <a:t>improve</a:t>
            </a:r>
            <a:r>
              <a:rPr lang="fi-FI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security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future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e.g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tolerant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DDoS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  <a:ea typeface="Arial"/>
              </a:rPr>
              <a:t>attack</a:t>
            </a:r>
            <a:r>
              <a:rPr lang="fi-FI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Evaluation Process</a:t>
            </a:r>
            <a:endParaRPr/>
          </a:p>
        </p:txBody>
      </p:sp>
      <p:pic>
        <p:nvPicPr>
          <p:cNvPr id="83" name="Shap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000" y="1183680"/>
            <a:ext cx="5163840" cy="395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buFont typeface="Arial"/>
              <a:buChar char="●"/>
            </a:pPr>
            <a:r>
              <a:rPr lang="en-US" sz="3000" dirty="0" smtClean="0">
                <a:solidFill>
                  <a:srgbClr val="000000"/>
                </a:solidFill>
                <a:ea typeface="Arial"/>
              </a:rPr>
              <a:t>Set </a:t>
            </a:r>
            <a:r>
              <a:rPr lang="en-US" sz="3000" dirty="0">
                <a:solidFill>
                  <a:srgbClr val="000000"/>
                </a:solidFill>
                <a:ea typeface="Arial"/>
              </a:rPr>
              <a:t>the modes and thresholds to match for the best </a:t>
            </a:r>
            <a:r>
              <a:rPr lang="en-US" sz="3000" dirty="0" smtClean="0">
                <a:solidFill>
                  <a:srgbClr val="000000"/>
                </a:solidFill>
                <a:ea typeface="Arial"/>
              </a:rPr>
              <a:t>performance</a:t>
            </a:r>
          </a:p>
          <a:p>
            <a:pPr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Arial"/>
              </a:rPr>
              <a:t>Find the times when users are more active</a:t>
            </a:r>
            <a:endParaRPr lang="en-US" sz="3200" dirty="0"/>
          </a:p>
          <a:p>
            <a:pPr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Arial"/>
              </a:rPr>
              <a:t>Use fastest mode when phone is </a:t>
            </a:r>
            <a:r>
              <a:rPr lang="en-US" sz="3200" dirty="0" smtClean="0">
                <a:solidFill>
                  <a:srgbClr val="000000"/>
                </a:solidFill>
                <a:ea typeface="Arial"/>
              </a:rPr>
              <a:t>charging</a:t>
            </a:r>
          </a:p>
          <a:p>
            <a:pPr>
              <a:buFont typeface="Arial"/>
              <a:buChar char="●"/>
            </a:pPr>
            <a:r>
              <a:rPr lang="fi-FI" sz="3200" dirty="0" err="1">
                <a:solidFill>
                  <a:srgbClr val="000000"/>
                </a:solidFill>
                <a:ea typeface="Arial"/>
              </a:rPr>
              <a:t>Implement</a:t>
            </a:r>
            <a:r>
              <a:rPr lang="fi-FI" sz="3200" dirty="0">
                <a:solidFill>
                  <a:srgbClr val="000000"/>
                </a:solidFill>
                <a:ea typeface="Arial"/>
              </a:rPr>
              <a:t> </a:t>
            </a:r>
            <a:r>
              <a:rPr lang="fi-FI" sz="3200" dirty="0" err="1">
                <a:solidFill>
                  <a:srgbClr val="000000"/>
                </a:solidFill>
                <a:ea typeface="Arial"/>
              </a:rPr>
              <a:t>new</a:t>
            </a:r>
            <a:r>
              <a:rPr lang="fi-FI" sz="3200" dirty="0">
                <a:solidFill>
                  <a:srgbClr val="000000"/>
                </a:solidFill>
                <a:ea typeface="Arial"/>
              </a:rPr>
              <a:t> </a:t>
            </a:r>
            <a:r>
              <a:rPr lang="fi-FI" sz="3200" dirty="0" err="1">
                <a:solidFill>
                  <a:srgbClr val="000000"/>
                </a:solidFill>
                <a:ea typeface="Arial"/>
              </a:rPr>
              <a:t>features</a:t>
            </a:r>
            <a:endParaRPr lang="fi-FI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i-FI" sz="3200" dirty="0">
                <a:solidFill>
                  <a:srgbClr val="000000"/>
                </a:solidFill>
                <a:ea typeface="Arial"/>
              </a:rPr>
              <a:t>Web </a:t>
            </a:r>
            <a:r>
              <a:rPr lang="fi-FI" sz="3200" dirty="0" err="1" smtClean="0">
                <a:solidFill>
                  <a:srgbClr val="000000"/>
                </a:solidFill>
                <a:ea typeface="Arial"/>
              </a:rPr>
              <a:t>service</a:t>
            </a:r>
            <a:r>
              <a:rPr lang="fi-FI" sz="3200" dirty="0" smtClean="0">
                <a:solidFill>
                  <a:srgbClr val="000000"/>
                </a:solidFill>
                <a:ea typeface="Arial"/>
              </a:rPr>
              <a:t>, </a:t>
            </a:r>
            <a:r>
              <a:rPr lang="fi-FI" sz="3200" dirty="0">
                <a:solidFill>
                  <a:srgbClr val="000000"/>
                </a:solidFill>
                <a:ea typeface="Arial"/>
              </a:rPr>
              <a:t>news </a:t>
            </a:r>
            <a:r>
              <a:rPr lang="fi-FI" sz="3200" dirty="0" err="1">
                <a:solidFill>
                  <a:srgbClr val="000000"/>
                </a:solidFill>
                <a:ea typeface="Arial"/>
              </a:rPr>
              <a:t>reporting</a:t>
            </a:r>
            <a:r>
              <a:rPr lang="fi-FI" sz="3200" dirty="0" smtClean="0">
                <a:solidFill>
                  <a:srgbClr val="000000"/>
                </a:solidFill>
                <a:ea typeface="Arial"/>
              </a:rPr>
              <a:t>...</a:t>
            </a:r>
            <a:endParaRPr lang="en-US" sz="3200" dirty="0" smtClean="0">
              <a:solidFill>
                <a:srgbClr val="000000"/>
              </a:solidFill>
              <a:ea typeface="Arial"/>
            </a:endParaRPr>
          </a:p>
          <a:p>
            <a:pPr>
              <a:buFont typeface="Arial"/>
              <a:buChar char="●"/>
            </a:pPr>
            <a:r>
              <a:rPr lang="fi-FI" sz="3200" dirty="0" err="1">
                <a:solidFill>
                  <a:srgbClr val="000000"/>
                </a:solidFill>
                <a:ea typeface="Arial"/>
              </a:rPr>
              <a:t>Support</a:t>
            </a:r>
            <a:r>
              <a:rPr lang="fi-FI" sz="3200" dirty="0">
                <a:solidFill>
                  <a:srgbClr val="000000"/>
                </a:solidFill>
                <a:ea typeface="Arial"/>
              </a:rPr>
              <a:t> </a:t>
            </a:r>
            <a:r>
              <a:rPr lang="fi-FI" sz="3200" dirty="0" err="1">
                <a:solidFill>
                  <a:srgbClr val="000000"/>
                </a:solidFill>
                <a:ea typeface="Arial"/>
              </a:rPr>
              <a:t>more</a:t>
            </a:r>
            <a:r>
              <a:rPr lang="fi-FI" sz="3200" dirty="0">
                <a:solidFill>
                  <a:srgbClr val="000000"/>
                </a:solidFill>
                <a:ea typeface="Arial"/>
              </a:rPr>
              <a:t> </a:t>
            </a:r>
            <a:r>
              <a:rPr lang="fi-FI" sz="3200" dirty="0" err="1" smtClean="0">
                <a:solidFill>
                  <a:srgbClr val="000000"/>
                </a:solidFill>
                <a:ea typeface="Arial"/>
              </a:rPr>
              <a:t>devices</a:t>
            </a:r>
            <a:endParaRPr lang="en-US" sz="3200" dirty="0"/>
          </a:p>
        </p:txBody>
      </p:sp>
      <p:sp>
        <p:nvSpPr>
          <p:cNvPr id="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fi-FI" sz="3600" b="1" dirty="0" err="1">
                <a:solidFill>
                  <a:srgbClr val="FFFFFF"/>
                </a:solidFill>
                <a:latin typeface="Arial"/>
                <a:ea typeface="Arial"/>
              </a:rPr>
              <a:t>Future</a:t>
            </a:r>
            <a:r>
              <a:rPr lang="fi-FI" sz="3600" b="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fi-FI" sz="3600" b="1" dirty="0" err="1">
                <a:solidFill>
                  <a:srgbClr val="FFFFFF"/>
                </a:solidFill>
                <a:latin typeface="Arial"/>
                <a:ea typeface="Arial"/>
              </a:rPr>
              <a:t>work</a:t>
            </a:r>
            <a:r>
              <a:rPr lang="fi-FI" sz="3600" b="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fi-FI" sz="3600" b="1" dirty="0" err="1">
                <a:solidFill>
                  <a:srgbClr val="FFFFFF"/>
                </a:solidFill>
                <a:latin typeface="Arial"/>
                <a:ea typeface="Arial"/>
              </a:rPr>
              <a:t>ideas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178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928960" y="2491200"/>
            <a:ext cx="3446640" cy="830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Set Up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92840" y="1709280"/>
            <a:ext cx="8229240" cy="28177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➢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Test types and objectives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Test procedure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Environment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Participants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Data collection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Test types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Accelerometer range tests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Accelerometer delay tests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Accurary test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Battery consumption tests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Server stress test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Test procedure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42560" y="1200240"/>
            <a:ext cx="888300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Users launched the plugin and continued their daily activities normally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Conduct accelerometer delay and threshold tests as the plugin ran in the background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Test subjects were able to answer a questionnaire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Accuracy was tested with different threshold-delay pairs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Heuristic evaluation in a free form question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Stress test script was made for server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Accelerometer range tests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Test a few phone drops were completed with threshold 0.8</a:t>
            </a:r>
            <a:endParaRPr/>
          </a:p>
          <a:p>
            <a:pPr algn="just">
              <a:lnSpc>
                <a:spcPct val="115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Majority of those drops repeated values in the range of 0.2 to 0.6.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Accelerometer delay tests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Fatest mode: 6 days 7 hours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Game mode: 5 days 11hours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UI mode: 6 days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Normal mode: 10 days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fi-FI" sz="3600" b="1">
                <a:solidFill>
                  <a:srgbClr val="FFFFFF"/>
                </a:solidFill>
                <a:latin typeface="Arial"/>
                <a:ea typeface="Arial"/>
              </a:rPr>
              <a:t>Accurary test</a:t>
            </a:r>
            <a:endParaRPr/>
          </a:p>
        </p:txBody>
      </p:sp>
      <p:pic>
        <p:nvPicPr>
          <p:cNvPr id="95" name="Shape 89"/>
          <p:cNvPicPr/>
          <p:nvPr/>
        </p:nvPicPr>
        <p:blipFill>
          <a:blip r:embed="rId2"/>
          <a:stretch>
            <a:fillRect/>
          </a:stretch>
        </p:blipFill>
        <p:spPr>
          <a:xfrm>
            <a:off x="169560" y="1303560"/>
            <a:ext cx="4250160" cy="358056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4536360" y="1161000"/>
            <a:ext cx="4732560" cy="3785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Phone Models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1400">
                <a:solidFill>
                  <a:srgbClr val="000000"/>
                </a:solidFill>
                <a:latin typeface="Arial"/>
                <a:ea typeface="Arial"/>
              </a:rPr>
              <a:t>OnePlus One, Galaxy Nexus, Galaxy S4 mini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Way to test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1400">
                <a:solidFill>
                  <a:srgbClr val="000000"/>
                </a:solidFill>
                <a:latin typeface="Arial"/>
                <a:ea typeface="Arial"/>
              </a:rPr>
              <a:t>Tested with three difference phones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1400">
                <a:solidFill>
                  <a:srgbClr val="000000"/>
                </a:solidFill>
                <a:latin typeface="Arial"/>
                <a:ea typeface="Arial"/>
              </a:rPr>
              <a:t>Height,accelerometer delay and threshold are considered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1400">
                <a:solidFill>
                  <a:srgbClr val="000000"/>
                </a:solidFill>
                <a:latin typeface="Arial"/>
                <a:ea typeface="Arial"/>
              </a:rPr>
              <a:t>In each case phones were dropped 40 times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1400">
                <a:solidFill>
                  <a:srgbClr val="000000"/>
                </a:solidFill>
                <a:latin typeface="Arial"/>
                <a:ea typeface="Arial"/>
              </a:rPr>
              <a:t>Drop on a soft surface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1037</Words>
  <Application>Microsoft Office PowerPoint</Application>
  <PresentationFormat>On-screen Show (16:9)</PresentationFormat>
  <Paragraphs>174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Courier New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Dong Haejong</cp:lastModifiedBy>
  <cp:revision>5</cp:revision>
  <dcterms:modified xsi:type="dcterms:W3CDTF">2015-06-02T10:54:39Z</dcterms:modified>
</cp:coreProperties>
</file>