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27" r:id="rId2"/>
    <p:sldId id="508" r:id="rId3"/>
    <p:sldId id="540" r:id="rId4"/>
    <p:sldId id="518" r:id="rId5"/>
    <p:sldId id="515" r:id="rId6"/>
    <p:sldId id="541" r:id="rId7"/>
    <p:sldId id="542" r:id="rId8"/>
    <p:sldId id="549" r:id="rId9"/>
    <p:sldId id="514" r:id="rId10"/>
    <p:sldId id="511" r:id="rId11"/>
    <p:sldId id="543" r:id="rId12"/>
    <p:sldId id="522" r:id="rId13"/>
    <p:sldId id="544" r:id="rId14"/>
    <p:sldId id="523" r:id="rId15"/>
    <p:sldId id="527" r:id="rId16"/>
    <p:sldId id="529" r:id="rId17"/>
    <p:sldId id="531" r:id="rId18"/>
    <p:sldId id="530" r:id="rId19"/>
    <p:sldId id="545" r:id="rId20"/>
    <p:sldId id="548" r:id="rId21"/>
    <p:sldId id="533" r:id="rId22"/>
    <p:sldId id="552" r:id="rId23"/>
    <p:sldId id="553" r:id="rId24"/>
    <p:sldId id="534" r:id="rId25"/>
    <p:sldId id="536" r:id="rId26"/>
    <p:sldId id="550" r:id="rId27"/>
    <p:sldId id="551" r:id="rId28"/>
    <p:sldId id="538" r:id="rId29"/>
    <p:sldId id="539" r:id="rId30"/>
    <p:sldId id="554" r:id="rId31"/>
    <p:sldId id="555" r:id="rId32"/>
    <p:sldId id="556" r:id="rId33"/>
    <p:sldId id="512" r:id="rId34"/>
  </p:sldIdLst>
  <p:sldSz cx="9144000" cy="6858000" type="screen4x3"/>
  <p:notesSz cx="6669088" cy="98298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FF"/>
    <a:srgbClr val="6699FF"/>
    <a:srgbClr val="CCE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5093" autoAdjust="0"/>
  </p:normalViewPr>
  <p:slideViewPr>
    <p:cSldViewPr>
      <p:cViewPr>
        <p:scale>
          <a:sx n="100" d="100"/>
          <a:sy n="100" d="100"/>
        </p:scale>
        <p:origin x="-270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149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149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4165249A-1E97-49B2-8FC7-437424CDF663}" type="datetimeFigureOut">
              <a:rPr lang="ko-KR" altLang="en-US" smtClean="0"/>
              <a:pPr/>
              <a:t>2013-11-18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7888" y="736600"/>
            <a:ext cx="4913312" cy="3686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669155"/>
            <a:ext cx="5335270" cy="442341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36606"/>
            <a:ext cx="2889938" cy="49149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7" y="9336606"/>
            <a:ext cx="2889938" cy="49149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268A3A76-3EA1-4489-9DE9-8DF830AFD7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84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A3A76-3EA1-4489-9DE9-8DF830AFD75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A3A76-3EA1-4489-9DE9-8DF830AFD75B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A3A76-3EA1-4489-9DE9-8DF830AFD75B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A3A76-3EA1-4489-9DE9-8DF830AFD75B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A3A76-3EA1-4489-9DE9-8DF830AFD75B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A3A76-3EA1-4489-9DE9-8DF830AFD75B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24" y="3886200"/>
            <a:ext cx="7429552" cy="1257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152400" y="457200"/>
            <a:ext cx="8839200" cy="5943600"/>
          </a:xfrm>
          <a:prstGeom prst="rect">
            <a:avLst/>
          </a:prstGeom>
          <a:noFill/>
          <a:ln w="5715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lang="ko-KR" altLang="en-US">
              <a:ea typeface="굴림" pitchFamily="50" charset="-127"/>
              <a:cs typeface="Courier New" pitchFamily="49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 userDrawn="1"/>
        </p:nvSpPr>
        <p:spPr bwMode="auto">
          <a:xfrm>
            <a:off x="228600" y="533400"/>
            <a:ext cx="8686800" cy="5791200"/>
          </a:xfrm>
          <a:prstGeom prst="rect">
            <a:avLst/>
          </a:prstGeom>
          <a:noFill/>
          <a:ln w="5715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lang="ko-KR" altLang="en-US">
              <a:ea typeface="굴림" pitchFamily="50" charset="-127"/>
              <a:cs typeface="Courier New" pitchFamily="49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8286776" y="6510666"/>
            <a:ext cx="812775" cy="2462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1" i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굴림" pitchFamily="50" charset="-127"/>
                <a:cs typeface="Courier New" pitchFamily="49" charset="0"/>
              </a:rPr>
              <a:t>.NET</a:t>
            </a:r>
            <a:r>
              <a:rPr lang="en-US" altLang="ko-KR" sz="1000" b="1" i="1" baseline="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000" b="1" i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굴림" pitchFamily="50" charset="-127"/>
                <a:cs typeface="Courier New" pitchFamily="49" charset="0"/>
              </a:rPr>
              <a:t>Lab</a:t>
            </a:r>
            <a:r>
              <a:rPr lang="en-US" altLang="ko-KR" sz="1000" b="1" i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굴림" pitchFamily="50" charset="-127"/>
                <a:cs typeface="Courier New" pitchFamily="49" charset="0"/>
              </a:rPr>
              <a:t>.</a:t>
            </a:r>
          </a:p>
        </p:txBody>
      </p:sp>
      <p:cxnSp>
        <p:nvCxnSpPr>
          <p:cNvPr id="17" name="직선 연결선 16"/>
          <p:cNvCxnSpPr>
            <a:endCxn id="15" idx="1"/>
          </p:cNvCxnSpPr>
          <p:nvPr userDrawn="1"/>
        </p:nvCxnSpPr>
        <p:spPr bwMode="auto">
          <a:xfrm flipV="1">
            <a:off x="142844" y="6633777"/>
            <a:ext cx="8143932" cy="18284"/>
          </a:xfrm>
          <a:prstGeom prst="line">
            <a:avLst/>
          </a:prstGeom>
          <a:noFill/>
          <a:ln w="19050" algn="ctr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48" y="857232"/>
            <a:ext cx="7715304" cy="2214578"/>
          </a:xfrm>
          <a:prstGeom prst="rect">
            <a:avLst/>
          </a:prstGeom>
          <a:gradFill rotWithShape="0">
            <a:gsLst>
              <a:gs pos="0">
                <a:srgbClr val="003399">
                  <a:gamma/>
                  <a:shade val="46275"/>
                  <a:invGamma/>
                </a:srgbClr>
              </a:gs>
              <a:gs pos="100000">
                <a:srgbClr val="0033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600"/>
            </a:lvl1pPr>
          </a:lstStyle>
          <a:p>
            <a:pPr lvl="0"/>
            <a:r>
              <a:rPr lang="ko-KR" altLang="en-US" dirty="0" smtClean="0"/>
              <a:t>마스터 제목 유형 편집</a:t>
            </a:r>
          </a:p>
        </p:txBody>
      </p:sp>
      <p:sp>
        <p:nvSpPr>
          <p:cNvPr id="18" name="Line 8"/>
          <p:cNvSpPr>
            <a:spLocks noChangeShapeType="1"/>
          </p:cNvSpPr>
          <p:nvPr userDrawn="1"/>
        </p:nvSpPr>
        <p:spPr bwMode="auto">
          <a:xfrm flipH="1" flipV="1">
            <a:off x="152400" y="304800"/>
            <a:ext cx="8458200" cy="0"/>
          </a:xfrm>
          <a:prstGeom prst="line">
            <a:avLst/>
          </a:prstGeom>
          <a:noFill/>
          <a:ln w="28575">
            <a:solidFill>
              <a:srgbClr val="003399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굴림" pitchFamily="50" charset="-127"/>
              <a:cs typeface="Courier New" pitchFamily="49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8588375" y="10795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fld id="{8FEF1EEC-A7C7-4DED-91B6-00DADEF7B7CA}" type="slidenum">
              <a:rPr lang="en-US" altLang="ko-KR" sz="1600" b="1">
                <a:latin typeface="Tahoma" pitchFamily="34" charset="0"/>
                <a:ea typeface="굴림" pitchFamily="50" charset="-127"/>
                <a:cs typeface="Courier New" pitchFamily="49" charset="0"/>
              </a:rPr>
              <a:pPr algn="r">
                <a:defRPr/>
              </a:pPr>
              <a:t>‹#›</a:t>
            </a:fld>
            <a:endParaRPr lang="en-US" altLang="ko-KR" sz="1600" b="1">
              <a:latin typeface="Tahoma" pitchFamily="34" charset="0"/>
              <a:ea typeface="굴림" pitchFamily="50" charset="-127"/>
              <a:cs typeface="Courier New" pitchFamily="49" charset="0"/>
            </a:endParaRPr>
          </a:p>
        </p:txBody>
      </p:sp>
      <p:pic>
        <p:nvPicPr>
          <p:cNvPr id="165990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226" y="77431"/>
            <a:ext cx="16478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533400"/>
          </a:xfrm>
          <a:prstGeom prst="rect">
            <a:avLst/>
          </a:prstGeom>
          <a:gradFill rotWithShape="0">
            <a:gsLst>
              <a:gs pos="0">
                <a:srgbClr val="003399">
                  <a:gamma/>
                  <a:shade val="46275"/>
                  <a:invGamma/>
                </a:srgbClr>
              </a:gs>
              <a:gs pos="100000">
                <a:srgbClr val="0033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 편집</a:t>
            </a:r>
          </a:p>
        </p:txBody>
      </p:sp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457200" y="1185863"/>
            <a:ext cx="8229600" cy="0"/>
          </a:xfrm>
          <a:prstGeom prst="line">
            <a:avLst/>
          </a:prstGeom>
          <a:noFill/>
          <a:ln w="38100" cap="sq">
            <a:solidFill>
              <a:srgbClr val="0000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굴림" pitchFamily="50" charset="-127"/>
              <a:cs typeface="Courier New" pitchFamily="49" charset="0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8313" y="1341438"/>
            <a:ext cx="8207375" cy="4895850"/>
          </a:xfrm>
          <a:prstGeom prst="rect">
            <a:avLst/>
          </a:prstGeom>
        </p:spPr>
        <p:txBody>
          <a:bodyPr>
            <a:normAutofit/>
          </a:bodyPr>
          <a:lstStyle>
            <a:lvl3pPr>
              <a:defRPr sz="1800"/>
            </a:lvl3pPr>
            <a:lvl6pPr>
              <a:defRPr sz="1300"/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533400"/>
          </a:xfrm>
          <a:prstGeom prst="rect">
            <a:avLst/>
          </a:prstGeom>
          <a:gradFill rotWithShape="0">
            <a:gsLst>
              <a:gs pos="0">
                <a:srgbClr val="003399">
                  <a:gamma/>
                  <a:shade val="46275"/>
                  <a:invGamma/>
                </a:srgbClr>
              </a:gs>
              <a:gs pos="100000">
                <a:srgbClr val="0033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 편집</a:t>
            </a: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457200" y="1185863"/>
            <a:ext cx="8229600" cy="0"/>
          </a:xfrm>
          <a:prstGeom prst="line">
            <a:avLst/>
          </a:prstGeom>
          <a:noFill/>
          <a:ln w="38100" cap="sq">
            <a:solidFill>
              <a:srgbClr val="0000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굴림" pitchFamily="50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gif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ne 8"/>
          <p:cNvSpPr>
            <a:spLocks noChangeShapeType="1"/>
          </p:cNvSpPr>
          <p:nvPr userDrawn="1"/>
        </p:nvSpPr>
        <p:spPr bwMode="auto">
          <a:xfrm flipH="1" flipV="1">
            <a:off x="152400" y="304800"/>
            <a:ext cx="8458200" cy="0"/>
          </a:xfrm>
          <a:prstGeom prst="line">
            <a:avLst/>
          </a:prstGeom>
          <a:noFill/>
          <a:ln w="28575">
            <a:solidFill>
              <a:srgbClr val="003399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굴림" pitchFamily="50" charset="-127"/>
              <a:cs typeface="Courier New" pitchFamily="49" charset="0"/>
            </a:endParaRPr>
          </a:p>
        </p:txBody>
      </p:sp>
      <p:sp>
        <p:nvSpPr>
          <p:cNvPr id="37" name="Rectangle 11"/>
          <p:cNvSpPr>
            <a:spLocks noChangeArrowheads="1"/>
          </p:cNvSpPr>
          <p:nvPr userDrawn="1"/>
        </p:nvSpPr>
        <p:spPr bwMode="auto">
          <a:xfrm>
            <a:off x="8588375" y="10795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fld id="{8FEF1EEC-A7C7-4DED-91B6-00DADEF7B7CA}" type="slidenum">
              <a:rPr lang="en-US" altLang="ko-KR" sz="1600" b="1">
                <a:latin typeface="Tahoma" pitchFamily="34" charset="0"/>
                <a:ea typeface="굴림" pitchFamily="50" charset="-127"/>
                <a:cs typeface="Courier New" pitchFamily="49" charset="0"/>
              </a:rPr>
              <a:pPr algn="r">
                <a:defRPr/>
              </a:pPr>
              <a:t>‹#›</a:t>
            </a:fld>
            <a:endParaRPr lang="en-US" altLang="ko-KR" sz="1600" b="1">
              <a:latin typeface="Tahoma" pitchFamily="34" charset="0"/>
              <a:ea typeface="굴림" pitchFamily="50" charset="-127"/>
              <a:cs typeface="Courier New" pitchFamily="49" charset="0"/>
            </a:endParaRPr>
          </a:p>
        </p:txBody>
      </p:sp>
      <p:sp>
        <p:nvSpPr>
          <p:cNvPr id="38" name="Rectangle 13"/>
          <p:cNvSpPr>
            <a:spLocks noChangeArrowheads="1"/>
          </p:cNvSpPr>
          <p:nvPr userDrawn="1"/>
        </p:nvSpPr>
        <p:spPr bwMode="auto">
          <a:xfrm>
            <a:off x="152400" y="457200"/>
            <a:ext cx="8839200" cy="5943600"/>
          </a:xfrm>
          <a:prstGeom prst="rect">
            <a:avLst/>
          </a:prstGeom>
          <a:noFill/>
          <a:ln w="5715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lang="ko-KR" altLang="en-US">
              <a:ea typeface="굴림" pitchFamily="50" charset="-127"/>
              <a:cs typeface="Courier New" pitchFamily="49" charset="0"/>
            </a:endParaRPr>
          </a:p>
        </p:txBody>
      </p:sp>
      <p:sp>
        <p:nvSpPr>
          <p:cNvPr id="39" name="Rectangle 14"/>
          <p:cNvSpPr>
            <a:spLocks noChangeArrowheads="1"/>
          </p:cNvSpPr>
          <p:nvPr userDrawn="1"/>
        </p:nvSpPr>
        <p:spPr bwMode="auto">
          <a:xfrm>
            <a:off x="228600" y="533400"/>
            <a:ext cx="8686800" cy="5791200"/>
          </a:xfrm>
          <a:prstGeom prst="rect">
            <a:avLst/>
          </a:prstGeom>
          <a:noFill/>
          <a:ln w="5715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lang="ko-KR" altLang="en-US">
              <a:ea typeface="굴림" pitchFamily="50" charset="-127"/>
              <a:cs typeface="Courier New" pitchFamily="49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4226" y="77431"/>
            <a:ext cx="16478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8286776" y="6510666"/>
            <a:ext cx="812775" cy="2462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1" i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굴림" pitchFamily="50" charset="-127"/>
                <a:cs typeface="Courier New" pitchFamily="49" charset="0"/>
              </a:rPr>
              <a:t>.NET</a:t>
            </a:r>
            <a:r>
              <a:rPr lang="en-US" altLang="ko-KR" sz="1000" b="1" i="1" baseline="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000" b="1" i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굴림" pitchFamily="50" charset="-127"/>
                <a:cs typeface="Courier New" pitchFamily="49" charset="0"/>
              </a:rPr>
              <a:t>Lab</a:t>
            </a:r>
            <a:r>
              <a:rPr lang="en-US" altLang="ko-KR" sz="1000" b="1" i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굴림" pitchFamily="50" charset="-127"/>
                <a:cs typeface="Courier New" pitchFamily="49" charset="0"/>
              </a:rPr>
              <a:t>.</a:t>
            </a:r>
          </a:p>
        </p:txBody>
      </p:sp>
      <p:cxnSp>
        <p:nvCxnSpPr>
          <p:cNvPr id="14" name="직선 연결선 13"/>
          <p:cNvCxnSpPr>
            <a:endCxn id="13" idx="1"/>
          </p:cNvCxnSpPr>
          <p:nvPr userDrawn="1"/>
        </p:nvCxnSpPr>
        <p:spPr bwMode="auto">
          <a:xfrm flipV="1">
            <a:off x="142844" y="6633777"/>
            <a:ext cx="8143932" cy="18284"/>
          </a:xfrm>
          <a:prstGeom prst="line">
            <a:avLst/>
          </a:prstGeom>
          <a:noFill/>
          <a:ln w="19050" algn="ctr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Blip>
          <a:blip r:embed="rId6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Blip>
          <a:blip r:embed="rId8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tomcat.apache.org/download-70.cg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eclipse.org/downloads/packages/eclipse-standard-431/keplersr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127.0.0.1:8081/apex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857224" y="4000504"/>
            <a:ext cx="7429552" cy="125731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prstClr val="black"/>
                </a:solidFill>
                <a:latin typeface="Arial Black" pitchFamily="34" charset="0"/>
              </a:rPr>
              <a:t>20081691 </a:t>
            </a:r>
            <a:r>
              <a:rPr lang="ko-KR" altLang="en-US" sz="2000" b="1" dirty="0" smtClean="0">
                <a:solidFill>
                  <a:prstClr val="black"/>
                </a:solidFill>
                <a:latin typeface="Arial Black" pitchFamily="34" charset="0"/>
              </a:rPr>
              <a:t>이 준 호</a:t>
            </a:r>
            <a:endParaRPr lang="en-US" altLang="ko-KR" sz="2000" b="1" dirty="0" smtClean="0">
              <a:solidFill>
                <a:prstClr val="black"/>
              </a:solidFill>
              <a:latin typeface="Arial Black" pitchFamily="34" charset="0"/>
            </a:endParaRPr>
          </a:p>
          <a:p>
            <a:pPr lvl="0"/>
            <a:endParaRPr lang="en-US" altLang="ko-KR" sz="2000" b="1" dirty="0" smtClean="0">
              <a:solidFill>
                <a:prstClr val="black"/>
              </a:solidFill>
              <a:latin typeface="Arial Black" pitchFamily="34" charset="0"/>
            </a:endParaRPr>
          </a:p>
          <a:p>
            <a:pPr lvl="0"/>
            <a:endParaRPr lang="en-US" altLang="ko-KR" sz="2000" b="1" dirty="0" smtClean="0">
              <a:solidFill>
                <a:prstClr val="black"/>
              </a:solidFill>
              <a:latin typeface="Arial Black" pitchFamily="34" charset="0"/>
            </a:endParaRPr>
          </a:p>
          <a:p>
            <a:pPr lvl="0"/>
            <a:r>
              <a:rPr lang="en-US" altLang="ko-KR" sz="1300" i="1" dirty="0" smtClean="0">
                <a:solidFill>
                  <a:prstClr val="black"/>
                </a:solidFill>
                <a:latin typeface="Arial Black" pitchFamily="34" charset="0"/>
              </a:rPr>
              <a:t>.NET Lab., Dept. of multimedia Engineering</a:t>
            </a:r>
          </a:p>
          <a:p>
            <a:pPr lvl="0"/>
            <a:r>
              <a:rPr lang="en-US" altLang="ko-KR" sz="1800" b="1" dirty="0" err="1" smtClean="0">
                <a:solidFill>
                  <a:srgbClr val="800000"/>
                </a:solidFill>
                <a:latin typeface="Bookman Old Style" pitchFamily="18" charset="0"/>
                <a:ea typeface="바탕" pitchFamily="18" charset="-127"/>
                <a:cs typeface="Times New Roman" pitchFamily="18" charset="0"/>
              </a:rPr>
              <a:t>Dongseo</a:t>
            </a:r>
            <a:r>
              <a:rPr lang="en-US" altLang="ko-KR" sz="1800" b="1" dirty="0" smtClean="0">
                <a:solidFill>
                  <a:srgbClr val="800000"/>
                </a:solidFill>
                <a:latin typeface="Bookman Old Style" pitchFamily="18" charset="0"/>
                <a:ea typeface="바탕" pitchFamily="18" charset="-127"/>
                <a:cs typeface="Times New Roman" pitchFamily="18" charset="0"/>
              </a:rPr>
              <a:t> University, Republic of Korea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JSP&amp;DB </a:t>
            </a:r>
            <a:r>
              <a:rPr lang="ko-KR" altLang="en-US" smtClean="0"/>
              <a:t>연동 </a:t>
            </a:r>
            <a:r>
              <a:rPr lang="en-US" altLang="ko-KR" smtClean="0"/>
              <a:t>Sample </a:t>
            </a:r>
            <a:r>
              <a:rPr lang="ko-KR" altLang="en-US" smtClean="0"/>
              <a:t>게시판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Oracle </a:t>
            </a:r>
            <a:r>
              <a:rPr lang="en-US" altLang="ko-KR" smtClean="0"/>
              <a:t>10gXE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테이블 생성</a:t>
            </a:r>
            <a:endParaRPr lang="en-US" altLang="ko-KR" smtClean="0"/>
          </a:p>
          <a:p>
            <a:pPr lvl="1"/>
            <a:r>
              <a:rPr lang="ko-KR" altLang="en-US" smtClean="0"/>
              <a:t>로그아웃</a:t>
            </a:r>
            <a:r>
              <a:rPr lang="en-US" altLang="ko-KR" smtClean="0"/>
              <a:t> -» </a:t>
            </a:r>
            <a:r>
              <a:rPr lang="ko-KR" altLang="en-US" smtClean="0"/>
              <a:t>로그인 </a:t>
            </a:r>
            <a:r>
              <a:rPr lang="en-US" altLang="ko-KR" smtClean="0"/>
              <a:t>-» </a:t>
            </a:r>
            <a:r>
              <a:rPr lang="ko-KR" altLang="en-US" smtClean="0"/>
              <a:t>객체 브라우저 </a:t>
            </a:r>
            <a:r>
              <a:rPr lang="en-US" altLang="ko-KR" smtClean="0"/>
              <a:t>-» </a:t>
            </a:r>
            <a:r>
              <a:rPr lang="ko-KR" altLang="en-US" smtClean="0"/>
              <a:t>생성 </a:t>
            </a:r>
            <a:r>
              <a:rPr lang="en-US" altLang="ko-KR" smtClean="0"/>
              <a:t>-» </a:t>
            </a:r>
            <a:r>
              <a:rPr lang="ko-KR" altLang="en-US" smtClean="0"/>
              <a:t>테이블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8424" y="6525344"/>
            <a:ext cx="57606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7581576" cy="353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Oracle </a:t>
            </a:r>
            <a:r>
              <a:rPr lang="en-US" altLang="ko-KR" smtClean="0"/>
              <a:t>10gXE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테이블 생성</a:t>
            </a:r>
            <a:endParaRPr lang="en-US" altLang="ko-KR" smtClean="0"/>
          </a:p>
          <a:p>
            <a:pPr lvl="1"/>
            <a:r>
              <a:rPr lang="ko-KR" altLang="en-US" smtClean="0"/>
              <a:t>로그아웃</a:t>
            </a:r>
            <a:r>
              <a:rPr lang="en-US" altLang="ko-KR" smtClean="0"/>
              <a:t> -» </a:t>
            </a:r>
            <a:r>
              <a:rPr lang="ko-KR" altLang="en-US" smtClean="0"/>
              <a:t>로그인 </a:t>
            </a:r>
            <a:r>
              <a:rPr lang="en-US" altLang="ko-KR" smtClean="0"/>
              <a:t>-» </a:t>
            </a:r>
            <a:r>
              <a:rPr lang="ko-KR" altLang="en-US" smtClean="0"/>
              <a:t>객체 브라우저 </a:t>
            </a:r>
            <a:r>
              <a:rPr lang="en-US" altLang="ko-KR" smtClean="0"/>
              <a:t>-» </a:t>
            </a:r>
            <a:r>
              <a:rPr lang="ko-KR" altLang="en-US" smtClean="0"/>
              <a:t>생성 </a:t>
            </a:r>
            <a:r>
              <a:rPr lang="en-US" altLang="ko-KR" smtClean="0"/>
              <a:t>-» </a:t>
            </a:r>
            <a:r>
              <a:rPr lang="ko-KR" altLang="en-US" smtClean="0"/>
              <a:t>테이블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8424" y="6525344"/>
            <a:ext cx="57606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2100893"/>
            <a:ext cx="7596844" cy="291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55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웹 프로젝트 생성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톰캣 연동</a:t>
            </a:r>
            <a:endParaRPr lang="en-US" altLang="ko-KR" smtClean="0"/>
          </a:p>
          <a:p>
            <a:pPr lvl="1"/>
            <a:r>
              <a:rPr lang="en-US" altLang="ko-KR" smtClean="0"/>
              <a:t>Project Explorer </a:t>
            </a:r>
            <a:r>
              <a:rPr lang="ko-KR" altLang="en-US" smtClean="0"/>
              <a:t>오른쪽 마우스 클릭 </a:t>
            </a:r>
            <a:r>
              <a:rPr lang="en-US" altLang="ko-KR" smtClean="0"/>
              <a:t>-» </a:t>
            </a:r>
            <a:r>
              <a:rPr lang="ko-KR" altLang="en-US"/>
              <a:t> </a:t>
            </a:r>
            <a:r>
              <a:rPr lang="en-US" altLang="ko-KR" smtClean="0"/>
              <a:t>New-&gt; Other -» Server -»</a:t>
            </a:r>
          </a:p>
          <a:p>
            <a:pPr marL="457200" lvl="1" indent="0">
              <a:buNone/>
            </a:pPr>
            <a:r>
              <a:rPr lang="en-US" altLang="ko-KR"/>
              <a:t>     Server </a:t>
            </a:r>
            <a:r>
              <a:rPr lang="en-US" altLang="ko-KR" smtClean="0"/>
              <a:t>-» Apache -» Tomcat v7.0 Server 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388424" y="6525344"/>
            <a:ext cx="57606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415" y="2473346"/>
            <a:ext cx="3369171" cy="376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887415" y="3519825"/>
            <a:ext cx="33691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28310" y="3501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①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80390" y="4023881"/>
            <a:ext cx="33691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21285" y="4005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70107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웹 프로젝트 생성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톰캣 연동</a:t>
            </a:r>
            <a:endParaRPr lang="en-US" altLang="ko-KR" smtClean="0"/>
          </a:p>
          <a:p>
            <a:pPr lvl="1"/>
            <a:r>
              <a:rPr lang="ko-KR" altLang="en-US" smtClean="0"/>
              <a:t>결과화면</a:t>
            </a:r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464" y="2204864"/>
            <a:ext cx="5031072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 2"/>
          <p:cNvSpPr/>
          <p:nvPr/>
        </p:nvSpPr>
        <p:spPr>
          <a:xfrm>
            <a:off x="2064240" y="2492896"/>
            <a:ext cx="49153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432392" y="5013176"/>
            <a:ext cx="128362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88424" y="6525344"/>
            <a:ext cx="57606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웹 프로젝트 생성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웹 프로젝트 생성</a:t>
            </a:r>
            <a:endParaRPr lang="en-US" altLang="ko-KR" smtClean="0"/>
          </a:p>
          <a:p>
            <a:pPr lvl="1"/>
            <a:r>
              <a:rPr lang="ko-KR" altLang="en-US" smtClean="0"/>
              <a:t>오른쪽 마우스 클릭 </a:t>
            </a:r>
            <a:r>
              <a:rPr lang="en-US" altLang="ko-KR" smtClean="0"/>
              <a:t>-» </a:t>
            </a:r>
            <a:r>
              <a:rPr lang="ko-KR" altLang="en-US"/>
              <a:t> </a:t>
            </a:r>
            <a:r>
              <a:rPr lang="en-US" altLang="ko-KR" smtClean="0"/>
              <a:t>New </a:t>
            </a:r>
            <a:r>
              <a:rPr lang="en-US" altLang="ko-KR"/>
              <a:t>-»</a:t>
            </a:r>
            <a:r>
              <a:rPr lang="en-US" altLang="ko-KR" smtClean="0"/>
              <a:t> Dynamic Web Project</a:t>
            </a:r>
            <a:endParaRPr lang="en-US" altLang="ko-KR"/>
          </a:p>
        </p:txBody>
      </p:sp>
      <p:sp>
        <p:nvSpPr>
          <p:cNvPr id="8" name="타원 7"/>
          <p:cNvSpPr/>
          <p:nvPr/>
        </p:nvSpPr>
        <p:spPr>
          <a:xfrm>
            <a:off x="3576408" y="5085184"/>
            <a:ext cx="128362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464" y="2204865"/>
            <a:ext cx="5031072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388424" y="6525344"/>
            <a:ext cx="57606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2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웹 프로젝트 생성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라이브러리 등록</a:t>
            </a:r>
            <a:endParaRPr lang="en-US" altLang="ko-KR" smtClean="0"/>
          </a:p>
          <a:p>
            <a:pPr lvl="1"/>
            <a:r>
              <a:rPr lang="en-US" altLang="ko-KR" smtClean="0"/>
              <a:t>jdbc : </a:t>
            </a:r>
            <a:r>
              <a:rPr lang="ko-KR" altLang="en-US" smtClean="0"/>
              <a:t>자바프로그램 안에서 </a:t>
            </a:r>
            <a:r>
              <a:rPr lang="en-US" altLang="ko-KR" smtClean="0"/>
              <a:t>SQL</a:t>
            </a:r>
            <a:r>
              <a:rPr lang="ko-KR" altLang="en-US" smtClean="0"/>
              <a:t>을 실행하기 위해 데이터베이스를 연결해주는 응용프로그램 인터페이스</a:t>
            </a:r>
            <a:endParaRPr lang="en-US" altLang="ko-KR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77" y="2525205"/>
            <a:ext cx="7832279" cy="364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852936"/>
            <a:ext cx="4824536" cy="303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 8"/>
          <p:cNvSpPr/>
          <p:nvPr/>
        </p:nvSpPr>
        <p:spPr>
          <a:xfrm>
            <a:off x="4932040" y="3619593"/>
            <a:ext cx="576064" cy="4773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9" idx="2"/>
          </p:cNvCxnSpPr>
          <p:nvPr/>
        </p:nvCxnSpPr>
        <p:spPr>
          <a:xfrm flipH="1">
            <a:off x="1619672" y="3858257"/>
            <a:ext cx="3312368" cy="362831"/>
          </a:xfrm>
          <a:prstGeom prst="straightConnector1">
            <a:avLst/>
          </a:prstGeom>
          <a:ln w="28575">
            <a:solidFill>
              <a:srgbClr val="0000FF"/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8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게시판 만들기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68313" y="1341438"/>
            <a:ext cx="8207375" cy="4895850"/>
          </a:xfrm>
        </p:spPr>
        <p:txBody>
          <a:bodyPr/>
          <a:lstStyle/>
          <a:p>
            <a:r>
              <a:rPr lang="ko-KR" altLang="en-US" smtClean="0"/>
              <a:t>게시글 리스트</a:t>
            </a:r>
            <a:r>
              <a:rPr lang="en-US" altLang="ko-KR" smtClean="0"/>
              <a:t>(index.jsp)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42403"/>
              </p:ext>
            </p:extLst>
          </p:nvPr>
        </p:nvGraphicFramePr>
        <p:xfrm>
          <a:off x="323528" y="1844824"/>
          <a:ext cx="8352928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3888432"/>
              </a:tblGrid>
              <a:tr h="42484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1" i="0" kern="120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&lt;%@ page language="java" contentType="text/html; charset=EUC-KR"  pageEncoding="EUC-KR"%&gt;</a:t>
                      </a:r>
                      <a:endParaRPr lang="en-US" altLang="ko-KR" sz="1000" i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&lt;!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DOCTYPE 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html </a:t>
                      </a:r>
                      <a:r>
                        <a:rPr lang="en-US" altLang="ko-KR" sz="1000" smtClean="0">
                          <a:solidFill>
                            <a:srgbClr val="808080"/>
                          </a:solidFill>
                          <a:latin typeface="Consolas"/>
                        </a:rPr>
                        <a:t>PUBLIC 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"-//W3C//DTD HTML 4.01 Transitional//EN" </a:t>
                      </a:r>
                      <a:r>
                        <a:rPr lang="en-US" altLang="ko-KR" sz="1000" smtClean="0">
                          <a:solidFill>
                            <a:srgbClr val="3F7F5F"/>
                          </a:solidFill>
                          <a:latin typeface="Consolas"/>
                        </a:rPr>
                        <a:t>"http://www.w3.org/TR/html4/loose.dtd"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html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head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fr-FR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fr-FR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meta </a:t>
                      </a:r>
                      <a:r>
                        <a:rPr lang="fr-FR" altLang="ko-KR" sz="1000" smtClean="0">
                          <a:solidFill>
                            <a:srgbClr val="7F007F"/>
                          </a:solidFill>
                          <a:latin typeface="Consolas"/>
                        </a:rPr>
                        <a:t>http-equiv</a:t>
                      </a:r>
                      <a:r>
                        <a:rPr lang="fr-FR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fr-FR" altLang="ko-KR" sz="1000" i="1" smtClean="0">
                          <a:solidFill>
                            <a:srgbClr val="2A00FF"/>
                          </a:solidFill>
                          <a:latin typeface="Consolas"/>
                        </a:rPr>
                        <a:t>"Content-Type" </a:t>
                      </a:r>
                      <a:r>
                        <a:rPr lang="fr-FR" altLang="ko-KR" sz="1000" i="1" smtClean="0">
                          <a:solidFill>
                            <a:srgbClr val="7F007F"/>
                          </a:solidFill>
                          <a:latin typeface="Consolas"/>
                        </a:rPr>
                        <a:t>content</a:t>
                      </a:r>
                      <a:r>
                        <a:rPr lang="fr-FR" altLang="ko-KR" sz="1000" i="1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fr-FR" altLang="ko-KR" sz="1000" i="1" smtClean="0">
                          <a:solidFill>
                            <a:srgbClr val="2A00FF"/>
                          </a:solidFill>
                          <a:latin typeface="Consolas"/>
                        </a:rPr>
                        <a:t>"text/html; charset=EUC-KR"</a:t>
                      </a:r>
                      <a:r>
                        <a:rPr lang="fr-FR" altLang="ko-KR" sz="1000" i="1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title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게시글 리스트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title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endParaRPr lang="en-US" altLang="ko-KR" sz="1000" smtClean="0">
                        <a:solidFill>
                          <a:srgbClr val="3F5FBF"/>
                        </a:solidFill>
                        <a:latin typeface="Consolas"/>
                      </a:endParaRP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head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body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endParaRPr lang="en-US" altLang="ko-KR" sz="1000" smtClean="0">
                        <a:solidFill>
                          <a:srgbClr val="3F5FBF"/>
                        </a:solidFill>
                        <a:latin typeface="Consolas"/>
                      </a:endParaRP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h1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게시글 리스트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h1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endParaRPr lang="en-US" altLang="ko-KR" sz="1000" smtClean="0">
                        <a:solidFill>
                          <a:srgbClr val="3F5FBF"/>
                        </a:solidFill>
                        <a:latin typeface="Consolas"/>
                      </a:endParaRP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table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endParaRPr lang="en-US" altLang="ko-KR" sz="1000" smtClean="0">
                        <a:solidFill>
                          <a:srgbClr val="3F5FBF"/>
                        </a:solidFill>
                        <a:latin typeface="Consolas"/>
                      </a:endParaRP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tr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endParaRPr lang="en-US" altLang="ko-KR" sz="1000" smtClean="0">
                        <a:solidFill>
                          <a:srgbClr val="3F5FBF"/>
                        </a:solidFill>
                        <a:latin typeface="Consolas"/>
                      </a:endParaRP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th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번호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th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            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th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제목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th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endParaRPr lang="en-US" altLang="ko-KR" sz="100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            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th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작성자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th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th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날짜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th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th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조회수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th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tr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        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tr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            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1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endParaRPr lang="en-US" altLang="ko-KR" sz="1000" u="sng" smtClean="0">
                        <a:solidFill>
                          <a:srgbClr val="3F5FBF"/>
                        </a:solidFill>
                        <a:latin typeface="Consolas"/>
                      </a:endParaRP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            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td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Consolas"/>
                        </a:rPr>
                        <a:t>&gt;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Consolas"/>
                        </a:rPr>
                        <a:t>게시판</a:t>
                      </a:r>
                      <a:r>
                        <a:rPr lang="en-US" altLang="ko-KR" sz="1000" i="1" smtClean="0">
                          <a:solidFill>
                            <a:schemeClr val="tx1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i="1" smtClean="0">
                          <a:solidFill>
                            <a:srgbClr val="3F7F7F"/>
                          </a:solidFill>
                          <a:latin typeface="Consolas"/>
                        </a:rPr>
                        <a:t>td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            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짜기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!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            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today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            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100000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        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tr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table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body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html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endParaRPr lang="ko-KR" altLang="en-US" sz="1000" smtClean="0">
                        <a:latin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000" smtClean="0">
                        <a:latin typeface="Consolas"/>
                      </a:endParaRPr>
                    </a:p>
                    <a:p>
                      <a:pPr algn="l"/>
                      <a:endParaRPr lang="en-US" altLang="ko-KR" sz="1000" smtClean="0">
                        <a:latin typeface="Consolas"/>
                      </a:endParaRPr>
                    </a:p>
                    <a:p>
                      <a:pPr algn="l"/>
                      <a:endParaRPr lang="en-US" altLang="ko-KR" sz="1000" smtClean="0">
                        <a:latin typeface="Consolas"/>
                      </a:endParaRPr>
                    </a:p>
                    <a:p>
                      <a:pPr algn="l"/>
                      <a:endParaRPr lang="en-US" altLang="ko-KR" sz="1000" smtClean="0">
                        <a:latin typeface="Consolas"/>
                      </a:endParaRPr>
                    </a:p>
                    <a:p>
                      <a:pPr algn="l"/>
                      <a:endParaRPr lang="en-US" altLang="ko-KR" sz="1000" smtClean="0">
                        <a:latin typeface="Consolas"/>
                      </a:endParaRPr>
                    </a:p>
                    <a:p>
                      <a:pPr algn="l"/>
                      <a:endParaRPr lang="en-US" altLang="ko-KR" sz="1000" smtClean="0">
                        <a:latin typeface="Consolas"/>
                      </a:endParaRP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3F5FBF"/>
                          </a:solidFill>
                          <a:latin typeface="Consolas"/>
                        </a:rPr>
                        <a:t>&lt;!-- </a:t>
                      </a:r>
                      <a:r>
                        <a:rPr lang="ko-KR" altLang="en-US" sz="1000" smtClean="0">
                          <a:solidFill>
                            <a:srgbClr val="3F5FBF"/>
                          </a:solidFill>
                          <a:latin typeface="Consolas"/>
                        </a:rPr>
                        <a:t>윈도우 상단에 뜨는 내용</a:t>
                      </a:r>
                      <a:r>
                        <a:rPr lang="en-US" altLang="ko-KR" sz="1000" smtClean="0">
                          <a:solidFill>
                            <a:srgbClr val="3F5FBF"/>
                          </a:solidFill>
                          <a:latin typeface="Consolas"/>
                        </a:rPr>
                        <a:t> --&gt;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3F5FBF"/>
                          </a:solidFill>
                          <a:latin typeface="Consolas"/>
                        </a:rPr>
                        <a:t>&lt;!-- HTML</a:t>
                      </a:r>
                      <a:r>
                        <a:rPr lang="ko-KR" altLang="en-US" sz="1000" smtClean="0">
                          <a:solidFill>
                            <a:srgbClr val="3F5FBF"/>
                          </a:solidFill>
                          <a:latin typeface="Consolas"/>
                        </a:rPr>
                        <a:t>문서의 주 내용이 들어가는 부분</a:t>
                      </a:r>
                      <a:r>
                        <a:rPr lang="en-US" altLang="ko-KR" sz="1000" smtClean="0">
                          <a:solidFill>
                            <a:srgbClr val="3F5FBF"/>
                          </a:solidFill>
                          <a:latin typeface="Consolas"/>
                        </a:rPr>
                        <a:t> --&gt;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3F5FBF"/>
                          </a:solidFill>
                          <a:latin typeface="Consolas"/>
                        </a:rPr>
                        <a:t>&lt;!-- </a:t>
                      </a:r>
                      <a:r>
                        <a:rPr lang="ko-KR" altLang="en-US" sz="1000" smtClean="0">
                          <a:solidFill>
                            <a:srgbClr val="3F5FBF"/>
                          </a:solidFill>
                          <a:latin typeface="Consolas"/>
                        </a:rPr>
                        <a:t>헤드라인 글씨를 표현하는 태그</a:t>
                      </a:r>
                      <a:r>
                        <a:rPr lang="en-US" altLang="ko-KR" sz="1000" smtClean="0">
                          <a:solidFill>
                            <a:srgbClr val="3F5FBF"/>
                          </a:solidFill>
                          <a:latin typeface="Consolas"/>
                        </a:rPr>
                        <a:t> --&gt;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3F5FBF"/>
                          </a:solidFill>
                          <a:latin typeface="Consolas"/>
                        </a:rPr>
                        <a:t>&lt;!-- </a:t>
                      </a:r>
                      <a:r>
                        <a:rPr lang="ko-KR" altLang="en-US" sz="1000" smtClean="0">
                          <a:solidFill>
                            <a:srgbClr val="3F5FBF"/>
                          </a:solidFill>
                          <a:latin typeface="Consolas"/>
                        </a:rPr>
                        <a:t>표 형식의 데이터를 표현하는 태그</a:t>
                      </a:r>
                      <a:r>
                        <a:rPr lang="en-US" altLang="ko-KR" sz="1000" smtClean="0">
                          <a:solidFill>
                            <a:srgbClr val="3F5FBF"/>
                          </a:solidFill>
                          <a:latin typeface="Consolas"/>
                        </a:rPr>
                        <a:t> --&gt;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3F5FBF"/>
                          </a:solidFill>
                          <a:latin typeface="Consolas"/>
                        </a:rPr>
                        <a:t>&lt;!-- table</a:t>
                      </a:r>
                      <a:r>
                        <a:rPr lang="ko-KR" altLang="en-US" sz="1000" smtClean="0">
                          <a:solidFill>
                            <a:srgbClr val="3F5FBF"/>
                          </a:solidFill>
                          <a:latin typeface="Consolas"/>
                        </a:rPr>
                        <a:t>태그 내에서 행을 정의할때 쓰는 태그</a:t>
                      </a:r>
                      <a:r>
                        <a:rPr lang="en-US" altLang="ko-KR" sz="1000" smtClean="0">
                          <a:solidFill>
                            <a:srgbClr val="3F5FBF"/>
                          </a:solidFill>
                          <a:latin typeface="Consolas"/>
                        </a:rPr>
                        <a:t> --&gt;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rgbClr val="3F5FBF"/>
                          </a:solidFill>
                          <a:latin typeface="Consolas"/>
                        </a:rPr>
                        <a:t>&lt;!-- Table Header</a:t>
                      </a:r>
                      <a:r>
                        <a:rPr lang="ko-KR" altLang="en-US" sz="1000" smtClean="0">
                          <a:solidFill>
                            <a:srgbClr val="3F5FBF"/>
                          </a:solidFill>
                          <a:latin typeface="Consolas"/>
                        </a:rPr>
                        <a:t>의 약자로 </a:t>
                      </a:r>
                      <a:r>
                        <a:rPr lang="en-US" altLang="ko-KR" sz="1000" smtClean="0">
                          <a:solidFill>
                            <a:srgbClr val="3F5FBF"/>
                          </a:solidFill>
                          <a:latin typeface="Consolas"/>
                        </a:rPr>
                        <a:t>table</a:t>
                      </a:r>
                      <a:r>
                        <a:rPr lang="ko-KR" altLang="en-US" sz="1000" smtClean="0">
                          <a:solidFill>
                            <a:srgbClr val="3F5FBF"/>
                          </a:solidFill>
                          <a:latin typeface="Consolas"/>
                        </a:rPr>
                        <a:t>태그 내에서 </a:t>
                      </a:r>
                      <a:r>
                        <a:rPr lang="en-US" altLang="ko-KR" sz="1000" smtClean="0">
                          <a:solidFill>
                            <a:srgbClr val="3F5FBF"/>
                          </a:solidFill>
                          <a:latin typeface="Consolas"/>
                        </a:rPr>
                        <a:t>--&gt;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rgbClr val="3F5FBF"/>
                          </a:solidFill>
                          <a:latin typeface="Consolas"/>
                        </a:rPr>
                        <a:t>&lt;!-- </a:t>
                      </a:r>
                      <a:r>
                        <a:rPr lang="ko-KR" altLang="en-US" sz="1000" smtClean="0">
                          <a:solidFill>
                            <a:srgbClr val="3F5FBF"/>
                          </a:solidFill>
                          <a:latin typeface="Consolas"/>
                        </a:rPr>
                        <a:t>강조하고싶은 컬럼을 나타낼때 쓰는 태그</a:t>
                      </a:r>
                      <a:r>
                        <a:rPr lang="en-US" altLang="ko-KR" sz="1000" smtClean="0">
                          <a:solidFill>
                            <a:srgbClr val="3F5FBF"/>
                          </a:solidFill>
                          <a:latin typeface="Consolas"/>
                        </a:rPr>
                        <a:t> --&gt;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smtClean="0">
                        <a:solidFill>
                          <a:srgbClr val="3F5FBF"/>
                        </a:solidFill>
                        <a:latin typeface="Consolas"/>
                      </a:endParaRPr>
                    </a:p>
                    <a:p>
                      <a:pPr algn="l"/>
                      <a:endParaRPr lang="en-US" altLang="ko-KR" sz="1000" smtClean="0">
                        <a:latin typeface="Consolas"/>
                      </a:endParaRPr>
                    </a:p>
                    <a:p>
                      <a:pPr algn="l"/>
                      <a:endParaRPr lang="en-US" altLang="ko-KR" sz="1000" smtClean="0">
                        <a:latin typeface="Consolas"/>
                      </a:endParaRPr>
                    </a:p>
                    <a:p>
                      <a:pPr algn="l"/>
                      <a:endParaRPr lang="en-US" altLang="ko-KR" sz="1000" smtClean="0">
                        <a:latin typeface="Consolas"/>
                      </a:endParaRPr>
                    </a:p>
                    <a:p>
                      <a:pPr algn="l"/>
                      <a:endParaRPr lang="en-US" altLang="ko-KR" sz="1000" smtClean="0">
                        <a:latin typeface="Consolas"/>
                      </a:endParaRPr>
                    </a:p>
                    <a:p>
                      <a:pPr algn="l"/>
                      <a:endParaRPr lang="en-US" altLang="ko-KR" sz="1000" smtClean="0">
                        <a:latin typeface="Consolas"/>
                      </a:endParaRP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3F5FBF"/>
                          </a:solidFill>
                          <a:latin typeface="Consolas"/>
                        </a:rPr>
                        <a:t>&lt;!– </a:t>
                      </a:r>
                      <a:r>
                        <a:rPr lang="ko-KR" altLang="en-US" sz="1000" u="sng" smtClean="0">
                          <a:solidFill>
                            <a:srgbClr val="3F5FBF"/>
                          </a:solidFill>
                          <a:latin typeface="Consolas"/>
                        </a:rPr>
                        <a:t>일반적인 테이블 데이터를</a:t>
                      </a:r>
                      <a:r>
                        <a:rPr lang="ko-KR" altLang="en-US" sz="1000" u="sng" baseline="0" smtClean="0">
                          <a:solidFill>
                            <a:srgbClr val="3F5FBF"/>
                          </a:solidFill>
                          <a:latin typeface="Consolas"/>
                        </a:rPr>
                        <a:t> 넣을때 쓰는 태그</a:t>
                      </a:r>
                      <a:r>
                        <a:rPr lang="en-US" altLang="ko-KR" sz="1000" u="sng" smtClean="0">
                          <a:solidFill>
                            <a:srgbClr val="3F5FBF"/>
                          </a:solidFill>
                          <a:latin typeface="Consolas"/>
                        </a:rPr>
                        <a:t>--&gt;</a:t>
                      </a:r>
                      <a:endParaRPr lang="ko-KR" altLang="en-US" sz="1000" smtClean="0">
                        <a:latin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5013176"/>
            <a:ext cx="1944216" cy="120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6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게시판 만들기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68313" y="1341438"/>
            <a:ext cx="8207375" cy="4895850"/>
          </a:xfrm>
        </p:spPr>
        <p:txBody>
          <a:bodyPr/>
          <a:lstStyle/>
          <a:p>
            <a:r>
              <a:rPr lang="ko-KR" altLang="en-US" smtClean="0"/>
              <a:t>글입력폼</a:t>
            </a:r>
            <a:r>
              <a:rPr lang="en-US" altLang="ko-KR" smtClean="0"/>
              <a:t>(write.jsp)</a:t>
            </a:r>
          </a:p>
          <a:p>
            <a:pPr lvl="1"/>
            <a:r>
              <a:rPr lang="en-US" altLang="ko-KR" smtClean="0"/>
              <a:t>input.jsp</a:t>
            </a:r>
            <a:r>
              <a:rPr lang="ko-KR" altLang="en-US" smtClean="0"/>
              <a:t> 파일에 닫히는 테이블태그 밑에</a:t>
            </a:r>
            <a:r>
              <a:rPr lang="en-US" altLang="ko-KR" smtClean="0"/>
              <a:t>(&lt;/table&gt;) </a:t>
            </a:r>
            <a:r>
              <a:rPr lang="ko-KR" altLang="en-US" smtClean="0"/>
              <a:t>소스 추가</a:t>
            </a:r>
            <a:endParaRPr lang="en-US" altLang="ko-KR" smtClean="0"/>
          </a:p>
          <a:p>
            <a:pPr lvl="2"/>
            <a:r>
              <a:rPr lang="en-US" altLang="ko-KR"/>
              <a:t>&lt;a href="</a:t>
            </a:r>
            <a:r>
              <a:rPr lang="en-US" altLang="ko-KR" smtClean="0"/>
              <a:t>write.jsp"&gt;</a:t>
            </a:r>
            <a:r>
              <a:rPr lang="ko-KR" altLang="en-US"/>
              <a:t>글쓰기</a:t>
            </a:r>
            <a:r>
              <a:rPr lang="en-US" altLang="ko-KR"/>
              <a:t>&lt;/a</a:t>
            </a:r>
            <a:r>
              <a:rPr lang="en-US" altLang="ko-KR" smtClean="0"/>
              <a:t>&gt;</a:t>
            </a:r>
          </a:p>
          <a:p>
            <a:pPr lvl="2"/>
            <a:endParaRPr lang="en-US" altLang="ko-KR">
              <a:effectLst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515212"/>
              </p:ext>
            </p:extLst>
          </p:nvPr>
        </p:nvGraphicFramePr>
        <p:xfrm>
          <a:off x="457200" y="2492896"/>
          <a:ext cx="3754760" cy="371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760"/>
              </a:tblGrid>
              <a:tr h="37158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kern="120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&lt;%@ page language="java" contentType="text/html; charset=EUC-KR"  pageEncoding="EUC-KR"%&gt;</a:t>
                      </a:r>
                      <a:endParaRPr lang="en-US" altLang="ko-KR" sz="1000" smtClean="0">
                        <a:solidFill>
                          <a:srgbClr val="008080"/>
                        </a:solidFill>
                        <a:latin typeface="Consolas"/>
                      </a:endParaRP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&lt;!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DOCTYPE 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html </a:t>
                      </a:r>
                      <a:r>
                        <a:rPr lang="en-US" altLang="ko-KR" sz="1000" smtClean="0">
                          <a:solidFill>
                            <a:srgbClr val="808080"/>
                          </a:solidFill>
                          <a:latin typeface="Consolas"/>
                        </a:rPr>
                        <a:t>PUBLIC 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"-//W3C//DTD HTML 4.01 Transitional//EN" </a:t>
                      </a:r>
                      <a:r>
                        <a:rPr lang="en-US" altLang="ko-KR" sz="1000" smtClean="0">
                          <a:solidFill>
                            <a:srgbClr val="3F7F5F"/>
                          </a:solidFill>
                          <a:latin typeface="Consolas"/>
                        </a:rPr>
                        <a:t>"http://www.w3.org/TR/html4/loose.dtd"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html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head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fr-FR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fr-FR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meta </a:t>
                      </a:r>
                      <a:r>
                        <a:rPr lang="fr-FR" altLang="ko-KR" sz="1000" smtClean="0">
                          <a:solidFill>
                            <a:srgbClr val="7F007F"/>
                          </a:solidFill>
                          <a:latin typeface="Consolas"/>
                        </a:rPr>
                        <a:t>http-equiv</a:t>
                      </a:r>
                      <a:r>
                        <a:rPr lang="fr-FR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fr-FR" altLang="ko-KR" sz="1000" i="1" smtClean="0">
                          <a:solidFill>
                            <a:srgbClr val="2A00FF"/>
                          </a:solidFill>
                          <a:latin typeface="Consolas"/>
                        </a:rPr>
                        <a:t>"Content-Type" </a:t>
                      </a:r>
                      <a:r>
                        <a:rPr lang="fr-FR" altLang="ko-KR" sz="1000" i="1" smtClean="0">
                          <a:solidFill>
                            <a:srgbClr val="7F007F"/>
                          </a:solidFill>
                          <a:latin typeface="Consolas"/>
                        </a:rPr>
                        <a:t>content</a:t>
                      </a:r>
                      <a:r>
                        <a:rPr lang="fr-FR" altLang="ko-KR" sz="1000" i="1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fr-FR" altLang="ko-KR" sz="1000" i="1" smtClean="0">
                          <a:solidFill>
                            <a:srgbClr val="2A00FF"/>
                          </a:solidFill>
                          <a:latin typeface="Consolas"/>
                        </a:rPr>
                        <a:t>"text/html; charset=EUC-KR"</a:t>
                      </a:r>
                      <a:r>
                        <a:rPr lang="fr-FR" altLang="ko-KR" sz="1000" i="1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title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게시글 입력폼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title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head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body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form </a:t>
                      </a:r>
                      <a:r>
                        <a:rPr lang="en-US" altLang="ko-KR" sz="1000" smtClean="0">
                          <a:solidFill>
                            <a:srgbClr val="7F007F"/>
                          </a:solidFill>
                          <a:latin typeface="Consolas"/>
                        </a:rPr>
                        <a:t>action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/>
                        </a:rPr>
                        <a:t>"index.jsp" </a:t>
                      </a:r>
                      <a:r>
                        <a:rPr lang="en-US" altLang="ko-KR" sz="1000" i="1" smtClean="0">
                          <a:solidFill>
                            <a:srgbClr val="7F007F"/>
                          </a:solidFill>
                          <a:latin typeface="Consolas"/>
                        </a:rPr>
                        <a:t>method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en-US" altLang="ko-KR" sz="1000" b="0" i="1" smtClean="0">
                          <a:solidFill>
                            <a:srgbClr val="2A00FF"/>
                          </a:solidFill>
                          <a:latin typeface="Consolas"/>
                        </a:rPr>
                        <a:t>"post"</a:t>
                      </a:r>
                      <a:r>
                        <a:rPr lang="en-US" altLang="ko-KR" sz="1000" b="0" i="1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ko-KR" altLang="en-US" sz="1000" b="0" smtClean="0">
                          <a:solidFill>
                            <a:srgbClr val="000000"/>
                          </a:solidFill>
                          <a:latin typeface="Consolas"/>
                        </a:rPr>
                        <a:t>제목 </a:t>
                      </a:r>
                      <a:r>
                        <a:rPr lang="en-US" altLang="ko-KR" sz="1000" b="0" smtClean="0">
                          <a:solidFill>
                            <a:srgbClr val="000000"/>
                          </a:solidFill>
                          <a:latin typeface="Consolas"/>
                        </a:rPr>
                        <a:t>: </a:t>
                      </a:r>
                      <a:r>
                        <a:rPr lang="en-US" altLang="ko-KR" sz="1000" b="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b="0" smtClean="0">
                          <a:solidFill>
                            <a:srgbClr val="3F7F7F"/>
                          </a:solidFill>
                          <a:latin typeface="Consolas"/>
                        </a:rPr>
                        <a:t>input </a:t>
                      </a:r>
                      <a:r>
                        <a:rPr lang="en-US" altLang="ko-KR" sz="1000" b="0" smtClean="0">
                          <a:solidFill>
                            <a:srgbClr val="7F007F"/>
                          </a:solidFill>
                          <a:latin typeface="Consolas"/>
                        </a:rPr>
                        <a:t>type</a:t>
                      </a:r>
                      <a:r>
                        <a:rPr lang="en-US" altLang="ko-KR" sz="1000" b="0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en-US" altLang="ko-KR" sz="1000" b="0" i="1" smtClean="0">
                          <a:solidFill>
                            <a:srgbClr val="2A00FF"/>
                          </a:solidFill>
                          <a:latin typeface="Consolas"/>
                        </a:rPr>
                        <a:t>"text" </a:t>
                      </a:r>
                      <a:r>
                        <a:rPr lang="en-US" altLang="ko-KR" sz="1000" b="0" i="1" smtClean="0">
                          <a:solidFill>
                            <a:srgbClr val="7F007F"/>
                          </a:solidFill>
                          <a:latin typeface="Consolas"/>
                        </a:rPr>
                        <a:t>name</a:t>
                      </a:r>
                      <a:r>
                        <a:rPr lang="en-US" altLang="ko-KR" sz="1000" b="0" i="1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en-US" altLang="ko-KR" sz="1000" b="0" i="1" smtClean="0">
                          <a:solidFill>
                            <a:srgbClr val="2A00FF"/>
                          </a:solidFill>
                          <a:latin typeface="Consolas"/>
                        </a:rPr>
                        <a:t>"title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/>
                        </a:rPr>
                        <a:t>"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/>
                        </a:rPr>
                        <a:t>/&gt;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i="1" smtClean="0">
                          <a:solidFill>
                            <a:srgbClr val="3F7F7F"/>
                          </a:solidFill>
                          <a:latin typeface="Consolas"/>
                        </a:rPr>
                        <a:t>br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/>
                        </a:rPr>
                        <a:t>/&gt;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작성자 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: 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input </a:t>
                      </a:r>
                      <a:r>
                        <a:rPr lang="en-US" altLang="ko-KR" sz="1000" smtClean="0">
                          <a:solidFill>
                            <a:srgbClr val="7F007F"/>
                          </a:solidFill>
                          <a:latin typeface="Consolas"/>
                        </a:rPr>
                        <a:t>type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/>
                        </a:rPr>
                        <a:t>"text" </a:t>
                      </a:r>
                      <a:r>
                        <a:rPr lang="en-US" altLang="ko-KR" sz="1000" i="1" smtClean="0">
                          <a:solidFill>
                            <a:srgbClr val="7F007F"/>
                          </a:solidFill>
                          <a:latin typeface="Consolas"/>
                        </a:rPr>
                        <a:t>name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/>
                        </a:rPr>
                        <a:t>"writer"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/>
                        </a:rPr>
                        <a:t>/&gt;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i="1" smtClean="0">
                          <a:solidFill>
                            <a:srgbClr val="3F7F7F"/>
                          </a:solidFill>
                          <a:latin typeface="Consolas"/>
                        </a:rPr>
                        <a:t>br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/>
                        </a:rPr>
                        <a:t>/&gt;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내용 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: 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input </a:t>
                      </a:r>
                      <a:r>
                        <a:rPr lang="en-US" altLang="ko-KR" sz="1000" smtClean="0">
                          <a:solidFill>
                            <a:srgbClr val="7F007F"/>
                          </a:solidFill>
                          <a:latin typeface="Consolas"/>
                        </a:rPr>
                        <a:t>type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/>
                        </a:rPr>
                        <a:t>"text" </a:t>
                      </a:r>
                      <a:r>
                        <a:rPr lang="en-US" altLang="ko-KR" sz="1000" i="1" smtClean="0">
                          <a:solidFill>
                            <a:srgbClr val="7F007F"/>
                          </a:solidFill>
                          <a:latin typeface="Consolas"/>
                        </a:rPr>
                        <a:t>name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/>
                        </a:rPr>
                        <a:t>"content"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/>
                        </a:rPr>
                        <a:t>/&gt;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i="1" smtClean="0">
                          <a:solidFill>
                            <a:srgbClr val="3F7F7F"/>
                          </a:solidFill>
                          <a:latin typeface="Consolas"/>
                        </a:rPr>
                        <a:t>br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/>
                        </a:rPr>
                        <a:t>/&gt;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날짜 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: 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input </a:t>
                      </a:r>
                      <a:r>
                        <a:rPr lang="en-US" altLang="ko-KR" sz="1000" smtClean="0">
                          <a:solidFill>
                            <a:srgbClr val="7F007F"/>
                          </a:solidFill>
                          <a:latin typeface="Consolas"/>
                        </a:rPr>
                        <a:t>type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/>
                        </a:rPr>
                        <a:t>"text" </a:t>
                      </a:r>
                      <a:r>
                        <a:rPr lang="en-US" altLang="ko-KR" sz="1000" i="1" smtClean="0">
                          <a:solidFill>
                            <a:srgbClr val="7F007F"/>
                          </a:solidFill>
                          <a:latin typeface="Consolas"/>
                        </a:rPr>
                        <a:t>name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/>
                        </a:rPr>
                        <a:t>"regdate"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/>
                        </a:rPr>
                        <a:t>/&gt;</a:t>
                      </a:r>
                      <a:r>
                        <a:rPr lang="en-US" altLang="ko-KR" sz="1000" i="1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i="1" smtClean="0">
                          <a:solidFill>
                            <a:srgbClr val="3F7F7F"/>
                          </a:solidFill>
                          <a:latin typeface="Consolas"/>
                        </a:rPr>
                        <a:t>br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/>
                        </a:rPr>
                        <a:t>/&gt;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input </a:t>
                      </a:r>
                      <a:r>
                        <a:rPr lang="en-US" altLang="ko-KR" sz="1000" smtClean="0">
                          <a:solidFill>
                            <a:srgbClr val="7F007F"/>
                          </a:solidFill>
                          <a:latin typeface="Consolas"/>
                        </a:rPr>
                        <a:t>type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en-US" altLang="ko-KR" sz="1000" i="1" smtClean="0">
                          <a:solidFill>
                            <a:srgbClr val="2A00FF"/>
                          </a:solidFill>
                          <a:latin typeface="Consolas"/>
                        </a:rPr>
                        <a:t>"submit" </a:t>
                      </a:r>
                      <a:r>
                        <a:rPr lang="en-US" altLang="ko-KR" sz="1000" i="1" smtClean="0">
                          <a:solidFill>
                            <a:srgbClr val="008080"/>
                          </a:solidFill>
                          <a:latin typeface="Consolas"/>
                        </a:rPr>
                        <a:t>/&gt;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form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body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html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endParaRPr lang="ko-KR" altLang="en-US" sz="1000" smtClean="0">
                        <a:latin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47348" y="2492896"/>
            <a:ext cx="47436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action</a:t>
            </a:r>
            <a:r>
              <a:rPr lang="ko-KR" altLang="en-US" smtClean="0"/>
              <a:t>속성</a:t>
            </a:r>
            <a:r>
              <a:rPr lang="en-US" altLang="ko-KR" smtClean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데이터를 가진 </a:t>
            </a:r>
            <a:r>
              <a:rPr lang="en-US" altLang="ko-KR" smtClean="0"/>
              <a:t>form</a:t>
            </a:r>
            <a:r>
              <a:rPr lang="ko-KR" altLang="en-US" smtClean="0"/>
              <a:t>을 </a:t>
            </a:r>
            <a:r>
              <a:rPr lang="en-US" altLang="ko-KR" smtClean="0"/>
              <a:t>action</a:t>
            </a:r>
            <a:r>
              <a:rPr lang="ko-KR" altLang="en-US" smtClean="0"/>
              <a:t>에</a:t>
            </a:r>
            <a:r>
              <a:rPr lang="en-US" altLang="ko-KR" smtClean="0"/>
              <a:t> </a:t>
            </a:r>
            <a:r>
              <a:rPr lang="ko-KR" altLang="en-US" smtClean="0"/>
              <a:t>지정된</a:t>
            </a:r>
            <a:endParaRPr lang="en-US" altLang="ko-KR" smtClean="0"/>
          </a:p>
          <a:p>
            <a:r>
              <a:rPr lang="ko-KR" altLang="en-US" smtClean="0"/>
              <a:t>    페이지로 보내주겠다는 것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method</a:t>
            </a:r>
            <a:r>
              <a:rPr lang="ko-KR" altLang="en-US" smtClean="0"/>
              <a:t>속성 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get</a:t>
            </a:r>
            <a:r>
              <a:rPr lang="ko-KR" altLang="en-US" smtClean="0"/>
              <a:t>속성 </a:t>
            </a:r>
            <a:r>
              <a:rPr lang="en-US" altLang="ko-KR" smtClean="0"/>
              <a:t>: </a:t>
            </a:r>
            <a:r>
              <a:rPr lang="ko-KR" altLang="en-US" smtClean="0"/>
              <a:t>단순한 값을 보낼 때 쓴다</a:t>
            </a:r>
            <a:r>
              <a:rPr lang="en-US" altLang="ko-KR" smtClean="0"/>
              <a:t>. URL</a:t>
            </a:r>
            <a:r>
              <a:rPr lang="ko-KR" altLang="en-US" smtClean="0"/>
              <a:t>에</a:t>
            </a:r>
            <a:endParaRPr lang="en-US" altLang="ko-KR" smtClean="0"/>
          </a:p>
          <a:p>
            <a:r>
              <a:rPr lang="en-US" altLang="ko-KR" smtClean="0"/>
              <a:t>                      query string</a:t>
            </a:r>
            <a:r>
              <a:rPr lang="ko-KR" altLang="en-US" smtClean="0"/>
              <a:t>형식으로 전달된다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post</a:t>
            </a:r>
            <a:r>
              <a:rPr lang="ko-KR" altLang="en-US" smtClean="0"/>
              <a:t>속성 </a:t>
            </a:r>
            <a:r>
              <a:rPr lang="en-US" altLang="ko-KR" smtClean="0"/>
              <a:t>: </a:t>
            </a:r>
            <a:r>
              <a:rPr lang="ko-KR" altLang="en-US" smtClean="0"/>
              <a:t>다수의 값 또는 상대적으로 많은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                   </a:t>
            </a:r>
            <a:r>
              <a:rPr lang="ko-KR" altLang="en-US" smtClean="0"/>
              <a:t>데이터를 보낼 때 쓴다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273076" y="4341862"/>
            <a:ext cx="1089645" cy="220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7"/>
            <a:endCxn id="7" idx="1"/>
          </p:cNvCxnSpPr>
          <p:nvPr/>
        </p:nvCxnSpPr>
        <p:spPr>
          <a:xfrm flipV="1">
            <a:off x="3203146" y="3785558"/>
            <a:ext cx="1044202" cy="58855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67545" y="4364587"/>
            <a:ext cx="930070" cy="187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5" idx="7"/>
          </p:cNvCxnSpPr>
          <p:nvPr/>
        </p:nvCxnSpPr>
        <p:spPr>
          <a:xfrm flipV="1">
            <a:off x="1261409" y="2708920"/>
            <a:ext cx="3094567" cy="168319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034" y="5021069"/>
            <a:ext cx="2069206" cy="1233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0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게시판 만들기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68313" y="1341438"/>
            <a:ext cx="8207375" cy="4895850"/>
          </a:xfrm>
        </p:spPr>
        <p:txBody>
          <a:bodyPr/>
          <a:lstStyle/>
          <a:p>
            <a:r>
              <a:rPr lang="en-US" altLang="ko-KR" smtClean="0"/>
              <a:t>form </a:t>
            </a:r>
            <a:r>
              <a:rPr lang="ko-KR" altLang="en-US" smtClean="0"/>
              <a:t>파라미터 받기</a:t>
            </a:r>
            <a:r>
              <a:rPr lang="en-US" altLang="ko-KR" smtClean="0"/>
              <a:t>(index.jsp)</a:t>
            </a:r>
          </a:p>
          <a:p>
            <a:pPr lvl="2"/>
            <a:endParaRPr lang="en-US" altLang="ko-KR">
              <a:effectLst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876882"/>
              </p:ext>
            </p:extLst>
          </p:nvPr>
        </p:nvGraphicFramePr>
        <p:xfrm>
          <a:off x="457200" y="1844824"/>
          <a:ext cx="3754760" cy="436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760"/>
              </a:tblGrid>
              <a:tr h="43638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head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body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endParaRPr lang="en-US" altLang="ko-KR" sz="1000" smtClean="0">
                        <a:solidFill>
                          <a:srgbClr val="3F5FBF"/>
                        </a:solidFill>
                        <a:latin typeface="Consolas"/>
                      </a:endParaRP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BF5F3F"/>
                          </a:solidFill>
                          <a:latin typeface="Consolas"/>
                        </a:rPr>
                        <a:t>&lt;%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rgbClr val="000000"/>
                          </a:solidFill>
                          <a:highlight>
                            <a:srgbClr val="E8F2FE"/>
                          </a:highlight>
                          <a:latin typeface="Consolas"/>
                        </a:rPr>
                        <a:t>   request.setCharacterEncoding(</a:t>
                      </a:r>
                      <a:r>
                        <a:rPr lang="en-US" altLang="ko-KR" sz="1000" smtClean="0">
                          <a:solidFill>
                            <a:srgbClr val="2A00FF"/>
                          </a:solidFill>
                          <a:highlight>
                            <a:srgbClr val="E8F2FE"/>
                          </a:highlight>
                          <a:latin typeface="Consolas"/>
                        </a:rPr>
                        <a:t>"euc-kr"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highlight>
                            <a:srgbClr val="E8F2FE"/>
                          </a:highlight>
                          <a:latin typeface="Consolas"/>
                        </a:rPr>
                        <a:t>);</a:t>
                      </a:r>
                      <a:endParaRPr lang="en-US" altLang="ko-KR" sz="1000" smtClean="0">
                        <a:solidFill>
                          <a:srgbClr val="BF5F3F"/>
                        </a:solidFill>
                        <a:latin typeface="Consolas"/>
                      </a:endParaRPr>
                    </a:p>
                    <a:p>
                      <a:pPr algn="l"/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/>
                        </a:rPr>
                        <a:t>   int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/>
                        </a:rPr>
                        <a:t> idx = 1;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   String title = request.getParameter(</a:t>
                      </a:r>
                      <a:r>
                        <a:rPr lang="en-US" altLang="ko-KR" sz="1000" smtClean="0">
                          <a:solidFill>
                            <a:srgbClr val="2A00FF"/>
                          </a:solidFill>
                          <a:latin typeface="Consolas"/>
                        </a:rPr>
                        <a:t>"title"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   String writer = request.getParameter(</a:t>
                      </a:r>
                      <a:r>
                        <a:rPr lang="en-US" altLang="ko-KR" sz="1000" smtClean="0">
                          <a:solidFill>
                            <a:srgbClr val="2A00FF"/>
                          </a:solidFill>
                          <a:latin typeface="Consolas"/>
                        </a:rPr>
                        <a:t>"writer"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   String regdate = request.getParameter(</a:t>
                      </a:r>
                      <a:r>
                        <a:rPr lang="en-US" altLang="ko-KR" sz="1000" smtClean="0">
                          <a:solidFill>
                            <a:srgbClr val="2A00FF"/>
                          </a:solidFill>
                          <a:latin typeface="Consolas"/>
                        </a:rPr>
                        <a:t>"regdate"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000" b="1" smtClean="0">
                          <a:solidFill>
                            <a:srgbClr val="7F0055"/>
                          </a:solidFill>
                          <a:latin typeface="Consolas"/>
                        </a:rPr>
                        <a:t>   int</a:t>
                      </a:r>
                      <a:r>
                        <a:rPr lang="en-US" altLang="ko-KR" sz="1000" b="1" smtClean="0">
                          <a:solidFill>
                            <a:srgbClr val="000000"/>
                          </a:solidFill>
                          <a:latin typeface="Consolas"/>
                        </a:rPr>
                        <a:t> count = 10000;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   String content = request.getParameter(</a:t>
                      </a:r>
                      <a:r>
                        <a:rPr lang="en-US" altLang="ko-KR" sz="1000" smtClean="0">
                          <a:solidFill>
                            <a:srgbClr val="2A00FF"/>
                          </a:solidFill>
                          <a:latin typeface="Consolas"/>
                        </a:rPr>
                        <a:t>"content"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BF5F3F"/>
                          </a:solidFill>
                          <a:latin typeface="Consolas"/>
                        </a:rPr>
                        <a:t>%&gt;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BF5F3F"/>
                          </a:solidFill>
                          <a:latin typeface="Consolas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BF5F3F"/>
                          </a:solidFill>
                          <a:latin typeface="Consolas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BF5F3F"/>
                          </a:solidFill>
                          <a:latin typeface="Consolas"/>
                        </a:rPr>
                        <a:t>.</a:t>
                      </a:r>
                      <a:endParaRPr lang="ko-KR" altLang="en-US" sz="800" smtClean="0">
                        <a:latin typeface="Consolas"/>
                      </a:endParaRP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tr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      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en-US" altLang="ko-KR" sz="1000" smtClean="0">
                          <a:solidFill>
                            <a:srgbClr val="BF5F3F"/>
                          </a:solidFill>
                          <a:latin typeface="Consolas"/>
                        </a:rPr>
                        <a:t>&lt;%=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idx </a:t>
                      </a:r>
                      <a:r>
                        <a:rPr lang="en-US" altLang="ko-KR" sz="1000" smtClean="0">
                          <a:solidFill>
                            <a:srgbClr val="BF5F3F"/>
                          </a:solidFill>
                          <a:latin typeface="Consolas"/>
                        </a:rPr>
                        <a:t>%&gt;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      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en-US" altLang="ko-KR" sz="1000" smtClean="0">
                          <a:solidFill>
                            <a:srgbClr val="BF5F3F"/>
                          </a:solidFill>
                          <a:latin typeface="Consolas"/>
                        </a:rPr>
                        <a:t>&lt;%=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title </a:t>
                      </a:r>
                      <a:r>
                        <a:rPr lang="en-US" altLang="ko-KR" sz="1000" smtClean="0">
                          <a:solidFill>
                            <a:srgbClr val="BF5F3F"/>
                          </a:solidFill>
                          <a:latin typeface="Consolas"/>
                        </a:rPr>
                        <a:t>%&gt;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      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en-US" altLang="ko-KR" sz="1000" smtClean="0">
                          <a:solidFill>
                            <a:srgbClr val="BF5F3F"/>
                          </a:solidFill>
                          <a:latin typeface="Consolas"/>
                        </a:rPr>
                        <a:t>&lt;%=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writer </a:t>
                      </a:r>
                      <a:r>
                        <a:rPr lang="en-US" altLang="ko-KR" sz="1000" smtClean="0">
                          <a:solidFill>
                            <a:srgbClr val="BF5F3F"/>
                          </a:solidFill>
                          <a:latin typeface="Consolas"/>
                        </a:rPr>
                        <a:t>%&gt;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      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en-US" altLang="ko-KR" sz="1000" smtClean="0">
                          <a:solidFill>
                            <a:srgbClr val="BF5F3F"/>
                          </a:solidFill>
                          <a:latin typeface="Consolas"/>
                        </a:rPr>
                        <a:t>&lt;%=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regdate </a:t>
                      </a:r>
                      <a:r>
                        <a:rPr lang="en-US" altLang="ko-KR" sz="1000" smtClean="0">
                          <a:solidFill>
                            <a:srgbClr val="BF5F3F"/>
                          </a:solidFill>
                          <a:latin typeface="Consolas"/>
                        </a:rPr>
                        <a:t>%&gt;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      &lt;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en-US" altLang="ko-KR" sz="1000" smtClean="0">
                          <a:solidFill>
                            <a:srgbClr val="BF5F3F"/>
                          </a:solidFill>
                          <a:latin typeface="Consolas"/>
                        </a:rPr>
                        <a:t>&lt;%=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count </a:t>
                      </a:r>
                      <a:r>
                        <a:rPr lang="en-US" altLang="ko-KR" sz="1000" smtClean="0">
                          <a:solidFill>
                            <a:srgbClr val="BF5F3F"/>
                          </a:solidFill>
                          <a:latin typeface="Consolas"/>
                        </a:rPr>
                        <a:t>%&gt;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td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smtClean="0">
                          <a:solidFill>
                            <a:srgbClr val="3F7F7F"/>
                          </a:solidFill>
                          <a:latin typeface="Consolas"/>
                        </a:rPr>
                        <a:t>tr</a:t>
                      </a:r>
                      <a:r>
                        <a:rPr lang="en-US" altLang="ko-KR" sz="100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endParaRPr lang="ko-KR" altLang="en-US" sz="800" smtClean="0">
                        <a:latin typeface="Consola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>
                        <a:latin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47348" y="1844824"/>
            <a:ext cx="44935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스크립틀릿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&lt;% %&gt;, &lt;%= %&gt;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jsp</a:t>
            </a:r>
            <a:r>
              <a:rPr lang="ko-KR" altLang="en-US" smtClean="0"/>
              <a:t>파일에 자바코드를 넣을 수 있는 역할</a:t>
            </a:r>
            <a:endParaRPr lang="en-US" altLang="ko-KR" smtClean="0"/>
          </a:p>
          <a:p>
            <a:pPr marL="285750" indent="-285750">
              <a:buFontTx/>
              <a:buChar char="-"/>
            </a:pPr>
            <a:endParaRPr lang="en-US" altLang="ko-KR" smtClean="0"/>
          </a:p>
          <a:p>
            <a:r>
              <a:rPr lang="en-US" altLang="ko-KR" smtClean="0"/>
              <a:t>HttpServletRequest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http </a:t>
            </a:r>
            <a:r>
              <a:rPr lang="ko-KR" altLang="en-US" smtClean="0"/>
              <a:t>즉 웹요청을 </a:t>
            </a:r>
            <a:r>
              <a:rPr lang="en-US" altLang="ko-KR" smtClean="0"/>
              <a:t>Servlet</a:t>
            </a:r>
            <a:r>
              <a:rPr lang="ko-KR" altLang="en-US" smtClean="0"/>
              <a:t>에서 받아서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처리하기 위해 사용하는 객체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http://cfile1.uf.tistory.com/image/1228C6454FD4A2342E3A3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306" y="4005064"/>
            <a:ext cx="4033153" cy="221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06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게시판 만들기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68313" y="1341438"/>
            <a:ext cx="8207375" cy="4895850"/>
          </a:xfrm>
        </p:spPr>
        <p:txBody>
          <a:bodyPr/>
          <a:lstStyle/>
          <a:p>
            <a:r>
              <a:rPr lang="en-US" altLang="ko-KR"/>
              <a:t>Database </a:t>
            </a:r>
            <a:r>
              <a:rPr lang="ko-KR" altLang="en-US"/>
              <a:t>접속 및 </a:t>
            </a:r>
            <a:r>
              <a:rPr lang="en-US" altLang="ko-KR"/>
              <a:t>Select(insert.jsp)</a:t>
            </a:r>
          </a:p>
          <a:p>
            <a:pPr lvl="1"/>
            <a:r>
              <a:rPr lang="en-US" altLang="ko-KR"/>
              <a:t>Write.jsp</a:t>
            </a:r>
            <a:r>
              <a:rPr lang="ko-KR" altLang="en-US"/>
              <a:t>에서  폼의 </a:t>
            </a:r>
            <a:r>
              <a:rPr lang="en-US" altLang="ko-KR"/>
              <a:t>action</a:t>
            </a:r>
            <a:r>
              <a:rPr lang="ko-KR" altLang="en-US"/>
              <a:t>을 </a:t>
            </a:r>
            <a:r>
              <a:rPr lang="en-US" altLang="ko-KR"/>
              <a:t>insert.jsp</a:t>
            </a:r>
            <a:r>
              <a:rPr lang="ko-KR" altLang="en-US"/>
              <a:t>로 변경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00624"/>
              </p:ext>
            </p:extLst>
          </p:nvPr>
        </p:nvGraphicFramePr>
        <p:xfrm>
          <a:off x="323528" y="2204864"/>
          <a:ext cx="8352928" cy="416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3888432"/>
              </a:tblGrid>
              <a:tr h="416776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rgbClr val="5F5035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&lt;%@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page import=</a:t>
                      </a:r>
                      <a:r>
                        <a:rPr lang="en-US" altLang="ko-KR" sz="1000" smtClean="0">
                          <a:solidFill>
                            <a:srgbClr val="0000E6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"java.util.regex.Pattern"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smtClean="0">
                          <a:solidFill>
                            <a:srgbClr val="5F5035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%&gt;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5F5035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&lt;%@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 page language=</a:t>
                      </a:r>
                      <a:r>
                        <a:rPr lang="en-US" altLang="ko-KR" sz="1000" smtClean="0">
                          <a:solidFill>
                            <a:srgbClr val="0000E6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"java"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 contentType=</a:t>
                      </a:r>
                      <a:r>
                        <a:rPr lang="en-US" altLang="ko-KR" sz="1000" smtClean="0">
                          <a:solidFill>
                            <a:srgbClr val="0000E6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"text/</a:t>
                      </a:r>
                      <a:r>
                        <a:rPr lang="en-US" altLang="ko-KR" sz="1000" u="sng" smtClean="0">
                          <a:solidFill>
                            <a:srgbClr val="0000E6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html; charset=EUC-KR"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    pageEncoding=</a:t>
                      </a:r>
                      <a:r>
                        <a:rPr lang="en-US" altLang="ko-KR" sz="1000" smtClean="0">
                          <a:solidFill>
                            <a:srgbClr val="0000E6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"EUC-KR"</a:t>
                      </a:r>
                      <a:r>
                        <a:rPr lang="en-US" altLang="ko-KR" sz="1000" smtClean="0">
                          <a:solidFill>
                            <a:srgbClr val="5F5035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%&gt;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5F5035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&lt;%@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page import=</a:t>
                      </a:r>
                      <a:r>
                        <a:rPr lang="en-US" altLang="ko-KR" sz="1000" smtClean="0">
                          <a:solidFill>
                            <a:srgbClr val="0000E6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"java.sql.*"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smtClean="0">
                          <a:solidFill>
                            <a:srgbClr val="5F5035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%&gt;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04A43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&lt;!DOCTYPE </a:t>
                      </a:r>
                      <a:r>
                        <a:rPr lang="en-US" altLang="ko-KR" sz="1000" u="sng" smtClean="0">
                          <a:solidFill>
                            <a:srgbClr val="004A43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html PUBLIC "-//W3C//DTD HTML 4.01 Transitional//EN" "</a:t>
                      </a:r>
                      <a:r>
                        <a:rPr lang="en-US" altLang="ko-KR" sz="1000" u="sng" smtClean="0">
                          <a:solidFill>
                            <a:srgbClr val="5555DD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http://www.w3.org/TR/html4/loose.dtd</a:t>
                      </a:r>
                      <a:r>
                        <a:rPr lang="en-US" altLang="ko-KR" sz="1000" u="sng" smtClean="0">
                          <a:solidFill>
                            <a:srgbClr val="004A43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"&gt;</a:t>
                      </a:r>
                    </a:p>
                    <a:p>
                      <a:pPr algn="l"/>
                      <a:r>
                        <a:rPr lang="en-US" altLang="ko-KR" sz="1000" u="sng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u="sng" smtClean="0">
                          <a:solidFill>
                            <a:srgbClr val="8000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html</a:t>
                      </a:r>
                      <a:r>
                        <a:rPr lang="en-US" altLang="ko-KR" sz="1000" b="1" u="sng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smtClean="0">
                          <a:solidFill>
                            <a:srgbClr val="8001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head</a:t>
                      </a:r>
                      <a:r>
                        <a:rPr lang="en-US" altLang="ko-KR" sz="1000" b="1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fr-FR" altLang="ko-KR" sz="1000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&lt;</a:t>
                      </a:r>
                      <a:r>
                        <a:rPr lang="fr-FR" altLang="ko-KR" sz="1000" b="1" smtClean="0">
                          <a:solidFill>
                            <a:srgbClr val="8001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meta</a:t>
                      </a:r>
                      <a:r>
                        <a:rPr lang="fr-FR" altLang="ko-KR" sz="1000" b="1" smtClean="0">
                          <a:solidFill>
                            <a:srgbClr val="284796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 </a:t>
                      </a:r>
                      <a:r>
                        <a:rPr lang="fr-FR" altLang="ko-KR" sz="1000" b="1" u="sng" smtClean="0">
                          <a:solidFill>
                            <a:srgbClr val="084727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http-equiv</a:t>
                      </a:r>
                      <a:r>
                        <a:rPr lang="fr-FR" altLang="ko-KR" sz="1000" b="1" u="sng" smtClean="0">
                          <a:solidFill>
                            <a:srgbClr val="80803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=</a:t>
                      </a:r>
                      <a:r>
                        <a:rPr lang="fr-FR" altLang="ko-KR" sz="1000" b="1" u="sng" smtClean="0">
                          <a:solidFill>
                            <a:srgbClr val="0101E6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"Content-Type"</a:t>
                      </a:r>
                      <a:r>
                        <a:rPr lang="fr-FR" altLang="ko-KR" sz="1000" b="1" u="sng" smtClean="0">
                          <a:solidFill>
                            <a:srgbClr val="284796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 </a:t>
                      </a:r>
                      <a:r>
                        <a:rPr lang="fr-FR" altLang="ko-KR" sz="1000" b="1" u="sng" smtClean="0">
                          <a:solidFill>
                            <a:srgbClr val="084727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content</a:t>
                      </a:r>
                      <a:r>
                        <a:rPr lang="fr-FR" altLang="ko-KR" sz="1000" b="1" u="sng" smtClean="0">
                          <a:solidFill>
                            <a:srgbClr val="80803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=</a:t>
                      </a:r>
                      <a:r>
                        <a:rPr lang="fr-FR" altLang="ko-KR" sz="1000" b="1" u="sng" smtClean="0">
                          <a:solidFill>
                            <a:srgbClr val="0101E6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"text/html; charset=EUC-KR"</a:t>
                      </a:r>
                      <a:r>
                        <a:rPr lang="fr-FR" altLang="ko-KR" sz="1000" b="1" u="sng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smtClean="0">
                          <a:solidFill>
                            <a:srgbClr val="8001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title</a:t>
                      </a:r>
                      <a:r>
                        <a:rPr lang="en-US" altLang="ko-KR" sz="1000" b="1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&gt;Insert title here&lt;/</a:t>
                      </a:r>
                      <a:r>
                        <a:rPr lang="en-US" altLang="ko-KR" sz="1000" b="1" smtClean="0">
                          <a:solidFill>
                            <a:srgbClr val="8001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title</a:t>
                      </a:r>
                      <a:r>
                        <a:rPr lang="en-US" altLang="ko-KR" sz="1000" b="1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smtClean="0">
                          <a:solidFill>
                            <a:srgbClr val="8000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head</a:t>
                      </a:r>
                      <a:r>
                        <a:rPr lang="en-US" altLang="ko-KR" sz="1000" b="1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5F5036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&lt;%</a:t>
                      </a:r>
                    </a:p>
                    <a:p>
                      <a:pPr algn="l"/>
                      <a:r>
                        <a:rPr lang="en-US" altLang="ko-KR" sz="1000" b="1" smtClean="0">
                          <a:solidFill>
                            <a:srgbClr val="BB7977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String</a:t>
                      </a:r>
                      <a:r>
                        <a:rPr lang="en-US" altLang="ko-KR" sz="1000" b="1" smtClean="0">
                          <a:solidFill>
                            <a:srgbClr val="01010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 title </a:t>
                      </a:r>
                      <a:r>
                        <a:rPr lang="en-US" altLang="ko-KR" sz="1000" b="1" smtClean="0">
                          <a:solidFill>
                            <a:srgbClr val="80803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smtClean="0">
                          <a:solidFill>
                            <a:srgbClr val="01010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 request</a:t>
                      </a:r>
                      <a:r>
                        <a:rPr lang="en-US" altLang="ko-KR" sz="1000" b="1" smtClean="0">
                          <a:solidFill>
                            <a:srgbClr val="80803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b="1" smtClean="0">
                          <a:solidFill>
                            <a:srgbClr val="01010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getParameter</a:t>
                      </a:r>
                      <a:r>
                        <a:rPr lang="en-US" altLang="ko-KR" sz="1000" b="1" smtClean="0">
                          <a:solidFill>
                            <a:srgbClr val="80803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b="1" smtClean="0">
                          <a:solidFill>
                            <a:srgbClr val="0101E6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"title"</a:t>
                      </a:r>
                      <a:r>
                        <a:rPr lang="en-US" altLang="ko-KR" sz="1000" b="1" smtClean="0">
                          <a:solidFill>
                            <a:srgbClr val="80803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b="1" smtClean="0">
                          <a:solidFill>
                            <a:srgbClr val="800180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000" b="1" smtClean="0">
                          <a:solidFill>
                            <a:srgbClr val="BB7977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String</a:t>
                      </a:r>
                      <a:r>
                        <a:rPr lang="en-US" altLang="ko-KR" sz="1000" b="1" smtClean="0">
                          <a:solidFill>
                            <a:srgbClr val="01010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 writer </a:t>
                      </a:r>
                      <a:r>
                        <a:rPr lang="en-US" altLang="ko-KR" sz="1000" b="1" smtClean="0">
                          <a:solidFill>
                            <a:srgbClr val="80803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smtClean="0">
                          <a:solidFill>
                            <a:srgbClr val="01010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 request</a:t>
                      </a:r>
                      <a:r>
                        <a:rPr lang="en-US" altLang="ko-KR" sz="1000" b="1" smtClean="0">
                          <a:solidFill>
                            <a:srgbClr val="80803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b="1" smtClean="0">
                          <a:solidFill>
                            <a:srgbClr val="01010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getParameter</a:t>
                      </a:r>
                      <a:r>
                        <a:rPr lang="en-US" altLang="ko-KR" sz="1000" b="1" smtClean="0">
                          <a:solidFill>
                            <a:srgbClr val="80803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b="1" smtClean="0">
                          <a:solidFill>
                            <a:srgbClr val="0101E6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"writer"</a:t>
                      </a:r>
                      <a:r>
                        <a:rPr lang="en-US" altLang="ko-KR" sz="1000" b="1" smtClean="0">
                          <a:solidFill>
                            <a:srgbClr val="80803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b="1" smtClean="0">
                          <a:solidFill>
                            <a:srgbClr val="800180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000" b="1" smtClean="0">
                          <a:solidFill>
                            <a:srgbClr val="BB7977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String</a:t>
                      </a:r>
                      <a:r>
                        <a:rPr lang="en-US" altLang="ko-KR" sz="1000" b="1" smtClean="0">
                          <a:solidFill>
                            <a:srgbClr val="01010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smtClean="0">
                          <a:solidFill>
                            <a:srgbClr val="01010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regdate </a:t>
                      </a:r>
                      <a:r>
                        <a:rPr lang="en-US" altLang="ko-KR" sz="1000" b="1" u="sng" smtClean="0">
                          <a:solidFill>
                            <a:srgbClr val="80803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u="sng" smtClean="0">
                          <a:solidFill>
                            <a:srgbClr val="01010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 request</a:t>
                      </a:r>
                      <a:r>
                        <a:rPr lang="en-US" altLang="ko-KR" sz="1000" b="1" u="sng" smtClean="0">
                          <a:solidFill>
                            <a:srgbClr val="80803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b="1" u="sng" smtClean="0">
                          <a:solidFill>
                            <a:srgbClr val="01010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getParameter</a:t>
                      </a:r>
                      <a:r>
                        <a:rPr lang="en-US" altLang="ko-KR" sz="1000" b="1" u="sng" smtClean="0">
                          <a:solidFill>
                            <a:srgbClr val="80803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b="1" u="sng" smtClean="0">
                          <a:solidFill>
                            <a:srgbClr val="0101E6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"regdate"</a:t>
                      </a:r>
                      <a:r>
                        <a:rPr lang="en-US" altLang="ko-KR" sz="1000" b="1" u="sng" smtClean="0">
                          <a:solidFill>
                            <a:srgbClr val="80803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b="1" u="sng" smtClean="0">
                          <a:solidFill>
                            <a:srgbClr val="800180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000" b="1" smtClean="0">
                          <a:solidFill>
                            <a:srgbClr val="BB7977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String</a:t>
                      </a:r>
                      <a:r>
                        <a:rPr lang="en-US" altLang="ko-KR" sz="1000" b="1" smtClean="0">
                          <a:solidFill>
                            <a:srgbClr val="01010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 content </a:t>
                      </a:r>
                      <a:r>
                        <a:rPr lang="en-US" altLang="ko-KR" sz="1000" b="1" smtClean="0">
                          <a:solidFill>
                            <a:srgbClr val="80803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smtClean="0">
                          <a:solidFill>
                            <a:srgbClr val="01010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 request</a:t>
                      </a:r>
                      <a:r>
                        <a:rPr lang="en-US" altLang="ko-KR" sz="1000" b="1" smtClean="0">
                          <a:solidFill>
                            <a:srgbClr val="80803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b="1" smtClean="0">
                          <a:solidFill>
                            <a:srgbClr val="01010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getParameter</a:t>
                      </a:r>
                      <a:r>
                        <a:rPr lang="en-US" altLang="ko-KR" sz="1000" b="1" smtClean="0">
                          <a:solidFill>
                            <a:srgbClr val="80803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b="1" smtClean="0">
                          <a:solidFill>
                            <a:srgbClr val="0101E6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"content"</a:t>
                      </a:r>
                      <a:r>
                        <a:rPr lang="en-US" altLang="ko-KR" sz="1000" b="1" smtClean="0">
                          <a:solidFill>
                            <a:srgbClr val="80803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b="1" smtClean="0">
                          <a:solidFill>
                            <a:srgbClr val="800180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endParaRPr lang="ko-KR" altLang="en-US" sz="1000" smtClean="0">
                        <a:latin typeface="Consolas"/>
                      </a:endParaRPr>
                    </a:p>
                    <a:p>
                      <a:pPr algn="l"/>
                      <a:r>
                        <a:rPr lang="en-US" altLang="ko-KR" sz="1000" b="1" smtClean="0">
                          <a:solidFill>
                            <a:srgbClr val="80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try</a:t>
                      </a:r>
                      <a:r>
                        <a:rPr lang="en-US" altLang="ko-KR" sz="1000" b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{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BB7A78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String</a:t>
                      </a:r>
                      <a:r>
                        <a:rPr lang="ko-KR" altLang="en-US" sz="1000" b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driverName </a:t>
                      </a:r>
                      <a:r>
                        <a:rPr lang="en-US" altLang="ko-KR" sz="1000" b="1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=</a:t>
                      </a:r>
                      <a:r>
                        <a:rPr lang="ko-KR" altLang="en-US" sz="1000" b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"oracle.jdbc.driver.OracleDriver"</a:t>
                      </a:r>
                      <a:r>
                        <a:rPr lang="en-US" altLang="ko-KR" sz="1000" b="1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;</a:t>
                      </a:r>
                      <a:r>
                        <a:rPr lang="ko-KR" altLang="en-US" sz="1000" b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endParaRPr lang="en-US" altLang="ko-KR" sz="1000" b="1" smtClean="0">
                        <a:solidFill>
                          <a:srgbClr val="6A6A6A"/>
                        </a:solidFill>
                        <a:highlight>
                          <a:srgbClr val="FAFAE4"/>
                        </a:highlight>
                        <a:latin typeface="Consolas"/>
                      </a:endParaRP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BB7A78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String</a:t>
                      </a:r>
                      <a:r>
                        <a:rPr lang="ko-KR" altLang="en-US" sz="1000" b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url </a:t>
                      </a:r>
                      <a:r>
                        <a:rPr lang="en-US" altLang="ko-KR" sz="1000" b="1" u="sng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=</a:t>
                      </a:r>
                      <a:r>
                        <a:rPr lang="ko-KR" altLang="en-US" sz="1000" b="1" u="sng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"jdbc:oracle:thin:@localhost:1521:XE"</a:t>
                      </a:r>
                      <a:r>
                        <a:rPr lang="en-US" altLang="ko-KR" sz="1000" b="1" u="sng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;</a:t>
                      </a:r>
                      <a:r>
                        <a:rPr lang="ko-KR" altLang="en-US" sz="1000" b="1" u="sng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           </a:t>
                      </a:r>
                      <a:endParaRPr lang="en-US" altLang="ko-KR" sz="1000" b="1" u="sng" smtClean="0">
                        <a:solidFill>
                          <a:srgbClr val="6A6A6A"/>
                        </a:solidFill>
                        <a:highlight>
                          <a:srgbClr val="FAFAE4"/>
                        </a:highlight>
                        <a:latin typeface="Consolas"/>
                      </a:endParaRPr>
                    </a:p>
                    <a:p>
                      <a:pPr algn="l"/>
                      <a:r>
                        <a:rPr lang="en-US" altLang="ko-KR" sz="1000" b="1" smtClean="0">
                          <a:solidFill>
                            <a:srgbClr val="BB7A78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Class</a:t>
                      </a:r>
                      <a:r>
                        <a:rPr lang="en-US" altLang="ko-KR" sz="1000" b="1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b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forName</a:t>
                      </a:r>
                      <a:r>
                        <a:rPr lang="en-US" altLang="ko-KR" sz="1000" b="1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b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driverName</a:t>
                      </a:r>
                      <a:r>
                        <a:rPr lang="en-US" altLang="ko-KR" sz="1000" b="1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b="1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000" b="1" smtClean="0">
                          <a:solidFill>
                            <a:srgbClr val="BB7A78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Connection</a:t>
                      </a:r>
                      <a:r>
                        <a:rPr lang="en-US" altLang="ko-KR" sz="1000" b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con </a:t>
                      </a:r>
                      <a:r>
                        <a:rPr lang="en-US" altLang="ko-KR" sz="1000" b="1" u="sng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u="sng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smtClean="0">
                          <a:solidFill>
                            <a:srgbClr val="BB7A78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DriverManager</a:t>
                      </a:r>
                      <a:r>
                        <a:rPr lang="en-US" altLang="ko-KR" sz="1000" b="1" u="sng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b="1" u="sng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getConnection</a:t>
                      </a:r>
                      <a:r>
                        <a:rPr lang="en-US" altLang="ko-KR" sz="1000" b="1" u="sng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b="1" u="sng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url</a:t>
                      </a:r>
                      <a:r>
                        <a:rPr lang="en-US" altLang="ko-KR" sz="1000" b="1" u="sng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,</a:t>
                      </a:r>
                      <a:r>
                        <a:rPr lang="en-US" altLang="ko-KR" sz="1000" b="1" u="sng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"test"</a:t>
                      </a:r>
                      <a:r>
                        <a:rPr lang="en-US" altLang="ko-KR" sz="1000" b="1" u="sng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,</a:t>
                      </a:r>
                      <a:r>
                        <a:rPr lang="en-US" altLang="ko-KR" sz="1000" b="1" u="sng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"1234"</a:t>
                      </a:r>
                      <a:r>
                        <a:rPr lang="en-US" altLang="ko-KR" sz="1000" b="1" u="sng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b="1" u="sng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;</a:t>
                      </a:r>
                      <a:r>
                        <a:rPr lang="en-US" altLang="ko-KR" sz="1000" b="1" u="sng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out</a:t>
                      </a:r>
                      <a:r>
                        <a:rPr lang="en-US" altLang="ko-KR" sz="100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println</a:t>
                      </a:r>
                      <a:r>
                        <a:rPr lang="en-US" altLang="ko-KR" sz="100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"Oracle </a:t>
                      </a:r>
                      <a:r>
                        <a:rPr lang="ko-KR" altLang="en-US" sz="1000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데이터베이스 </a:t>
                      </a:r>
                      <a:r>
                        <a:rPr lang="en-US" altLang="ko-KR" sz="1000" u="sng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db</a:t>
                      </a:r>
                      <a:r>
                        <a:rPr lang="ko-KR" altLang="en-US" sz="1000" u="sng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에 성공적으로 접속했습니다</a:t>
                      </a:r>
                      <a:r>
                        <a:rPr lang="en-US" altLang="ko-KR" sz="1000" u="sng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000" u="sng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u="sng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r>
                        <a:rPr lang="en-US" altLang="ko-KR" sz="1000" b="1" smtClean="0">
                          <a:solidFill>
                            <a:srgbClr val="6A6A6A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//</a:t>
                      </a:r>
                      <a:r>
                        <a:rPr lang="ko-KR" altLang="en-US" sz="1000" b="1" smtClean="0">
                          <a:solidFill>
                            <a:srgbClr val="6A6A6A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데이터베이스에 접속하기위한 드라이버를 로드합니다</a:t>
                      </a:r>
                      <a:r>
                        <a:rPr lang="en-US" altLang="ko-KR" sz="1000" b="1" smtClean="0">
                          <a:solidFill>
                            <a:srgbClr val="6A6A6A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1000" b="1" u="sng" smtClean="0">
                          <a:solidFill>
                            <a:srgbClr val="6A6A6A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//</a:t>
                      </a:r>
                      <a:r>
                        <a:rPr lang="ko-KR" altLang="en-US" sz="1000" b="1" u="sng" smtClean="0">
                          <a:solidFill>
                            <a:srgbClr val="6A6A6A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접속 </a:t>
                      </a:r>
                      <a:r>
                        <a:rPr lang="en-US" altLang="ko-KR" sz="1000" b="1" u="sng" smtClean="0">
                          <a:solidFill>
                            <a:srgbClr val="6A6A6A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URL</a:t>
                      </a:r>
                      <a:r>
                        <a:rPr lang="ko-KR" altLang="en-US" sz="1000" b="1" u="sng" smtClean="0">
                          <a:solidFill>
                            <a:srgbClr val="6A6A6A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정보와 포트번호</a:t>
                      </a:r>
                      <a:r>
                        <a:rPr lang="en-US" altLang="ko-KR" sz="1000" b="1" u="sng" smtClean="0">
                          <a:solidFill>
                            <a:srgbClr val="6A6A6A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(oracle</a:t>
                      </a:r>
                      <a:r>
                        <a:rPr lang="ko-KR" altLang="en-US" sz="1000" b="1" u="sng" smtClean="0">
                          <a:solidFill>
                            <a:srgbClr val="6A6A6A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포트</a:t>
                      </a:r>
                      <a:r>
                        <a:rPr lang="en-US" altLang="ko-KR" sz="1000" b="1" u="sng" smtClean="0">
                          <a:solidFill>
                            <a:srgbClr val="6A6A6A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), sid(oracle</a:t>
                      </a:r>
                      <a:r>
                        <a:rPr lang="ko-KR" altLang="en-US" sz="1000" b="1" u="sng" smtClean="0">
                          <a:solidFill>
                            <a:srgbClr val="6A6A6A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버전</a:t>
                      </a:r>
                      <a:r>
                        <a:rPr lang="en-US" altLang="ko-KR" sz="1000" b="1" u="sng" smtClean="0">
                          <a:solidFill>
                            <a:srgbClr val="6A6A6A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)</a:t>
                      </a:r>
                    </a:p>
                    <a:p>
                      <a:pPr algn="l"/>
                      <a:endParaRPr lang="en-US" altLang="ko-KR" sz="1000" b="1" u="sng" smtClean="0">
                        <a:solidFill>
                          <a:srgbClr val="6A6A6A"/>
                        </a:solidFill>
                        <a:highlight>
                          <a:srgbClr val="FAFAE4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6A6A6A"/>
                        </a:solidFill>
                        <a:highlight>
                          <a:srgbClr val="FAFAE4"/>
                        </a:highlight>
                        <a:latin typeface="Consola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sng" smtClean="0">
                          <a:solidFill>
                            <a:srgbClr val="6A6A6A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// getCo... : </a:t>
                      </a:r>
                      <a:r>
                        <a:rPr lang="ko-KR" altLang="en-US" sz="1000" b="1" u="sng" smtClean="0">
                          <a:solidFill>
                            <a:srgbClr val="6A6A6A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계정정보 </a:t>
                      </a:r>
                      <a:r>
                        <a:rPr lang="en-US" altLang="ko-KR" sz="1000" b="1" u="sng" smtClean="0">
                          <a:solidFill>
                            <a:srgbClr val="6A6A6A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url, id, pw</a:t>
                      </a: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9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341438"/>
            <a:ext cx="8207375" cy="4895850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mtClean="0"/>
              <a:t>1. </a:t>
            </a:r>
            <a:r>
              <a:rPr lang="ko-KR" altLang="en-US" smtClean="0"/>
              <a:t>개발툴 설치</a:t>
            </a:r>
            <a:endParaRPr lang="en-US" altLang="ko-KR" smtClean="0"/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	</a:t>
            </a:r>
            <a:r>
              <a:rPr lang="en-US" altLang="ko-KR" smtClean="0"/>
              <a:t>2. Oracle 10gXE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	</a:t>
            </a:r>
            <a:r>
              <a:rPr lang="en-US" altLang="ko-KR" smtClean="0"/>
              <a:t>3. </a:t>
            </a:r>
            <a:r>
              <a:rPr lang="ko-KR" altLang="en-US" smtClean="0"/>
              <a:t>웹 프로젝트 생성</a:t>
            </a:r>
            <a:endParaRPr lang="en-US" altLang="ko-KR" smtClean="0"/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 </a:t>
            </a:r>
            <a:r>
              <a:rPr lang="en-US" altLang="ko-KR" smtClean="0"/>
              <a:t>    4. </a:t>
            </a:r>
            <a:r>
              <a:rPr lang="ko-KR" altLang="en-US" smtClean="0"/>
              <a:t>게시판 만들기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8424" y="6525344"/>
            <a:ext cx="57606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게시판 만들기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68313" y="1341438"/>
            <a:ext cx="8207375" cy="4895850"/>
          </a:xfrm>
        </p:spPr>
        <p:txBody>
          <a:bodyPr/>
          <a:lstStyle/>
          <a:p>
            <a:r>
              <a:rPr lang="en-US" altLang="ko-KR"/>
              <a:t>Database </a:t>
            </a:r>
            <a:r>
              <a:rPr lang="ko-KR" altLang="en-US"/>
              <a:t>접속 및 </a:t>
            </a:r>
            <a:r>
              <a:rPr lang="en-US" altLang="ko-KR"/>
              <a:t>Select(insert.jsp)</a:t>
            </a:r>
          </a:p>
          <a:p>
            <a:pPr lvl="1"/>
            <a:r>
              <a:rPr lang="en-US" altLang="ko-KR"/>
              <a:t>Write.jsp</a:t>
            </a:r>
            <a:r>
              <a:rPr lang="ko-KR" altLang="en-US"/>
              <a:t>에서  폼의 </a:t>
            </a:r>
            <a:r>
              <a:rPr lang="en-US" altLang="ko-KR"/>
              <a:t>action</a:t>
            </a:r>
            <a:r>
              <a:rPr lang="ko-KR" altLang="en-US"/>
              <a:t>을 </a:t>
            </a:r>
            <a:r>
              <a:rPr lang="en-US" altLang="ko-KR"/>
              <a:t>insert.jsp</a:t>
            </a:r>
            <a:r>
              <a:rPr lang="ko-KR" altLang="en-US"/>
              <a:t>로 변경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6559"/>
              </p:ext>
            </p:extLst>
          </p:nvPr>
        </p:nvGraphicFramePr>
        <p:xfrm>
          <a:off x="323528" y="2204864"/>
          <a:ext cx="8352928" cy="416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3888432"/>
              </a:tblGrid>
              <a:tr h="416776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1" smtClean="0">
                          <a:solidFill>
                            <a:srgbClr val="BB7A78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Statement</a:t>
                      </a:r>
                      <a:r>
                        <a:rPr lang="en-US" altLang="ko-KR" sz="1000" b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stmt </a:t>
                      </a:r>
                      <a:r>
                        <a:rPr lang="en-US" altLang="ko-KR" sz="1000" b="1" u="sng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u="sng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con</a:t>
                      </a:r>
                      <a:r>
                        <a:rPr lang="en-US" altLang="ko-KR" sz="1000" b="1" u="sng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b="1" u="sng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createStatement</a:t>
                      </a:r>
                      <a:r>
                        <a:rPr lang="en-US" altLang="ko-KR" sz="1000" b="1" u="sng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()</a:t>
                      </a:r>
                      <a:r>
                        <a:rPr lang="en-US" altLang="ko-KR" sz="1000" b="1" u="sng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;</a:t>
                      </a:r>
                      <a:r>
                        <a:rPr lang="en-US" altLang="ko-KR" sz="1000" b="1" u="sng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           </a:t>
                      </a:r>
                      <a:endParaRPr lang="ko-KR" altLang="en-US" sz="1000" b="1" u="sng" smtClean="0">
                        <a:solidFill>
                          <a:srgbClr val="6A6A6A"/>
                        </a:solidFill>
                        <a:highlight>
                          <a:srgbClr val="FAFAE4"/>
                        </a:highlight>
                        <a:latin typeface="Consolas"/>
                      </a:endParaRPr>
                    </a:p>
                    <a:p>
                      <a:pPr algn="l"/>
                      <a:r>
                        <a:rPr lang="en-US" altLang="ko-KR" sz="1000" b="1" smtClean="0">
                          <a:solidFill>
                            <a:srgbClr val="BB7A78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String</a:t>
                      </a:r>
                      <a:r>
                        <a:rPr lang="en-US" altLang="ko-KR" sz="1000" b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sql </a:t>
                      </a:r>
                      <a:r>
                        <a:rPr lang="en-US" altLang="ko-KR" sz="1000" b="1" u="sng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u="sng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"INSERT INTO BOARD "</a:t>
                      </a:r>
                      <a:r>
                        <a:rPr lang="en-US" altLang="ko-KR" sz="1000" b="1" u="sng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+</a:t>
                      </a:r>
                      <a:r>
                        <a:rPr lang="en-US" altLang="ko-KR" sz="1000" b="1" u="sng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"(IDX, TITLE, WRITER, REGDATE, COUNT, CONTENT) "</a:t>
                      </a:r>
                      <a:r>
                        <a:rPr lang="en-US" altLang="ko-KR" sz="100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+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"VALUES (board_seq.nextval, '"</a:t>
                      </a:r>
                      <a:r>
                        <a:rPr lang="en-US" altLang="ko-KR" sz="100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+</a:t>
                      </a:r>
                      <a:r>
                        <a:rPr lang="en-US" altLang="ko-KR" sz="100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title</a:t>
                      </a:r>
                      <a:r>
                        <a:rPr lang="en-US" altLang="ko-KR" sz="100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+</a:t>
                      </a:r>
                      <a:r>
                        <a:rPr lang="en-US" altLang="ko-KR" sz="1000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"', '"</a:t>
                      </a:r>
                      <a:r>
                        <a:rPr lang="en-US" altLang="ko-KR" sz="100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+</a:t>
                      </a:r>
                      <a:r>
                        <a:rPr lang="en-US" altLang="ko-KR" sz="100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writer</a:t>
                      </a:r>
                      <a:r>
                        <a:rPr lang="en-US" altLang="ko-KR" sz="100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+</a:t>
                      </a:r>
                      <a:r>
                        <a:rPr lang="en-US" altLang="ko-KR" sz="1000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"', </a:t>
                      </a:r>
                      <a:r>
                        <a:rPr lang="en-US" altLang="ko-KR" sz="1000" u="sng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sysdate, '1', '"</a:t>
                      </a:r>
                      <a:r>
                        <a:rPr lang="en-US" altLang="ko-KR" sz="1000" u="sng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+</a:t>
                      </a:r>
                      <a:r>
                        <a:rPr lang="en-US" altLang="ko-KR" sz="1000" u="sng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content</a:t>
                      </a:r>
                      <a:r>
                        <a:rPr lang="en-US" altLang="ko-KR" sz="1000" u="sng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+</a:t>
                      </a:r>
                      <a:r>
                        <a:rPr lang="en-US" altLang="ko-KR" sz="1000" u="sng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"')"</a:t>
                      </a:r>
                      <a:r>
                        <a:rPr lang="en-US" altLang="ko-KR" sz="1000" u="sng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;</a:t>
                      </a:r>
                      <a:r>
                        <a:rPr lang="en-US" altLang="ko-KR" sz="1000" u="sng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stmt</a:t>
                      </a:r>
                      <a:r>
                        <a:rPr lang="en-US" altLang="ko-KR" sz="100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executeUpdate</a:t>
                      </a:r>
                      <a:r>
                        <a:rPr lang="en-US" altLang="ko-KR" sz="100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u="sng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sql</a:t>
                      </a:r>
                      <a:r>
                        <a:rPr lang="en-US" altLang="ko-KR" sz="1000" u="sng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u="sng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;</a:t>
                      </a:r>
                      <a:r>
                        <a:rPr lang="en-US" altLang="ko-KR" sz="1000" u="sng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con</a:t>
                      </a:r>
                      <a:r>
                        <a:rPr lang="en-US" altLang="ko-KR" sz="100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close</a:t>
                      </a:r>
                      <a:r>
                        <a:rPr lang="en-US" altLang="ko-KR" sz="100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()</a:t>
                      </a:r>
                      <a:r>
                        <a:rPr lang="en-US" altLang="ko-KR" sz="1000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}</a:t>
                      </a:r>
                      <a:r>
                        <a:rPr lang="en-US" altLang="ko-KR" sz="100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80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catch</a:t>
                      </a:r>
                      <a:r>
                        <a:rPr lang="en-US" altLang="ko-KR" sz="1000" b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b="1" smtClean="0">
                          <a:solidFill>
                            <a:srgbClr val="BB7A78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Exception</a:t>
                      </a:r>
                      <a:r>
                        <a:rPr lang="en-US" altLang="ko-KR" sz="1000" b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e</a:t>
                      </a:r>
                      <a:r>
                        <a:rPr lang="en-US" altLang="ko-KR" sz="1000" b="1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b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{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out</a:t>
                      </a:r>
                      <a:r>
                        <a:rPr lang="en-US" altLang="ko-KR" sz="100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println</a:t>
                      </a:r>
                      <a:r>
                        <a:rPr lang="en-US" altLang="ko-KR" sz="100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"Oracle </a:t>
                      </a:r>
                      <a:r>
                        <a:rPr lang="ko-KR" altLang="en-US" sz="1000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데이터베이스 </a:t>
                      </a:r>
                      <a:r>
                        <a:rPr lang="en-US" altLang="ko-KR" sz="1000" u="sng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db </a:t>
                      </a:r>
                      <a:r>
                        <a:rPr lang="ko-KR" altLang="en-US" sz="1000" u="sng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접속에 문제가 있습니다</a:t>
                      </a:r>
                      <a:r>
                        <a:rPr lang="en-US" altLang="ko-KR" sz="1000" u="sng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. &lt;hr&gt;"</a:t>
                      </a:r>
                      <a:r>
                        <a:rPr lang="en-US" altLang="ko-KR" sz="1000" u="sng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u="sng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out</a:t>
                      </a:r>
                      <a:r>
                        <a:rPr lang="en-US" altLang="ko-KR" sz="100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println</a:t>
                      </a:r>
                      <a:r>
                        <a:rPr lang="en-US" altLang="ko-KR" sz="100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e</a:t>
                      </a:r>
                      <a:r>
                        <a:rPr lang="en-US" altLang="ko-KR" sz="100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getMessage</a:t>
                      </a:r>
                      <a:r>
                        <a:rPr lang="en-US" altLang="ko-KR" sz="100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())</a:t>
                      </a:r>
                      <a:r>
                        <a:rPr lang="en-US" altLang="ko-KR" sz="1000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e</a:t>
                      </a:r>
                      <a:r>
                        <a:rPr lang="en-US" altLang="ko-KR" sz="100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printStackTrace</a:t>
                      </a:r>
                      <a:r>
                        <a:rPr lang="en-US" altLang="ko-KR" sz="100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()</a:t>
                      </a:r>
                      <a:r>
                        <a:rPr lang="en-US" altLang="ko-KR" sz="1000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}</a:t>
                      </a:r>
                      <a:r>
                        <a:rPr lang="en-US" altLang="ko-KR" sz="100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smtClean="0">
                          <a:solidFill>
                            <a:srgbClr val="80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finally</a:t>
                      </a:r>
                      <a:r>
                        <a:rPr lang="en-US" altLang="ko-KR" sz="1000" b="1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   out</a:t>
                      </a:r>
                      <a:r>
                        <a:rPr lang="en-US" altLang="ko-KR" sz="100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print</a:t>
                      </a:r>
                      <a:r>
                        <a:rPr lang="en-US" altLang="ko-KR" sz="100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"&lt;script&gt;location.href='index.jsp';&lt;/script&gt;"</a:t>
                      </a:r>
                      <a:r>
                        <a:rPr lang="en-US" altLang="ko-KR" sz="100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800180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5F5035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%&gt;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smtClean="0">
                          <a:solidFill>
                            <a:srgbClr val="8001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body</a:t>
                      </a:r>
                      <a:r>
                        <a:rPr lang="en-US" altLang="ko-KR" sz="1000" b="1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smtClean="0">
                          <a:solidFill>
                            <a:srgbClr val="8000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body</a:t>
                      </a:r>
                      <a:r>
                        <a:rPr lang="en-US" altLang="ko-KR" sz="1000" b="1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u="sng" smtClean="0">
                          <a:solidFill>
                            <a:srgbClr val="A657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u="sng" smtClean="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html</a:t>
                      </a:r>
                      <a:r>
                        <a:rPr lang="en-US" altLang="ko-KR" sz="1000" b="1" u="sng" smtClean="0">
                          <a:solidFill>
                            <a:srgbClr val="A657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sng" smtClean="0">
                          <a:solidFill>
                            <a:srgbClr val="6A6A6A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// SQL </a:t>
                      </a:r>
                      <a:r>
                        <a:rPr lang="ko-KR" altLang="en-US" sz="1000" b="1" u="sng" smtClean="0">
                          <a:solidFill>
                            <a:srgbClr val="6A6A6A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쿼리를 날리기위한 </a:t>
                      </a:r>
                      <a:r>
                        <a:rPr lang="en-US" altLang="ko-KR" sz="1000" b="1" u="sng" smtClean="0">
                          <a:solidFill>
                            <a:srgbClr val="6A6A6A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Statement </a:t>
                      </a:r>
                      <a:r>
                        <a:rPr lang="ko-KR" altLang="en-US" sz="1000" b="1" u="sng" smtClean="0">
                          <a:solidFill>
                            <a:srgbClr val="6A6A6A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객체 생성</a:t>
                      </a:r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게시판 만들기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68313" y="1341438"/>
            <a:ext cx="8207375" cy="4895850"/>
          </a:xfrm>
        </p:spPr>
        <p:txBody>
          <a:bodyPr/>
          <a:lstStyle/>
          <a:p>
            <a:r>
              <a:rPr lang="en-US" altLang="ko-KR" smtClean="0"/>
              <a:t>Database </a:t>
            </a:r>
            <a:r>
              <a:rPr lang="ko-KR" altLang="en-US" smtClean="0"/>
              <a:t>접속 및 </a:t>
            </a:r>
            <a:r>
              <a:rPr lang="en-US" altLang="ko-KR" smtClean="0"/>
              <a:t>Select(insert.jsp)</a:t>
            </a:r>
          </a:p>
          <a:p>
            <a:pPr lvl="1"/>
            <a:r>
              <a:rPr lang="en-US" altLang="ko-KR" smtClean="0"/>
              <a:t>Write.jsp</a:t>
            </a:r>
            <a:r>
              <a:rPr lang="ko-KR" altLang="en-US" smtClean="0"/>
              <a:t>에서  폼의 </a:t>
            </a:r>
            <a:r>
              <a:rPr lang="en-US" altLang="ko-KR" smtClean="0"/>
              <a:t>action</a:t>
            </a:r>
            <a:r>
              <a:rPr lang="ko-KR" altLang="en-US" smtClean="0"/>
              <a:t>을 </a:t>
            </a:r>
            <a:r>
              <a:rPr lang="en-US" altLang="ko-KR" smtClean="0"/>
              <a:t>insert.jsp</a:t>
            </a:r>
            <a:r>
              <a:rPr lang="ko-KR" altLang="en-US" smtClean="0"/>
              <a:t>로 변경</a:t>
            </a:r>
            <a:endParaRPr lang="en-US" altLang="ko-KR">
              <a:effectLst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31" y="2204864"/>
            <a:ext cx="4303285" cy="39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788024" y="2204864"/>
            <a:ext cx="422423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mtClean="0"/>
              <a:t>Currval</a:t>
            </a:r>
            <a:r>
              <a:rPr lang="ko-KR" altLang="en-US" smtClean="0"/>
              <a:t>은 </a:t>
            </a:r>
            <a:r>
              <a:rPr lang="en-US" altLang="ko-KR" smtClean="0"/>
              <a:t>current value</a:t>
            </a:r>
            <a:r>
              <a:rPr lang="ko-KR" altLang="en-US" smtClean="0"/>
              <a:t>를 뜻하며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 </a:t>
            </a:r>
            <a:r>
              <a:rPr lang="ko-KR" altLang="en-US" smtClean="0"/>
              <a:t>최근값을 말한다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Nextval</a:t>
            </a:r>
            <a:r>
              <a:rPr lang="ko-KR" altLang="en-US" smtClean="0"/>
              <a:t>은 </a:t>
            </a:r>
            <a:r>
              <a:rPr lang="en-US" altLang="ko-KR" smtClean="0"/>
              <a:t>next value</a:t>
            </a:r>
            <a:r>
              <a:rPr lang="ko-KR" altLang="en-US" smtClean="0"/>
              <a:t>를 뜻하며 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 </a:t>
            </a:r>
            <a:r>
              <a:rPr lang="ko-KR" altLang="en-US" smtClean="0"/>
              <a:t>현재값에 증분</a:t>
            </a:r>
            <a:r>
              <a:rPr lang="en-US" altLang="ko-KR" smtClean="0"/>
              <a:t>(</a:t>
            </a:r>
            <a:r>
              <a:rPr lang="ko-KR" altLang="en-US" smtClean="0"/>
              <a:t>지금은 디폴트로 설정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 </a:t>
            </a:r>
            <a:r>
              <a:rPr lang="ko-KR" altLang="en-US" smtClean="0"/>
              <a:t>하였기 때문에 </a:t>
            </a:r>
            <a:r>
              <a:rPr lang="en-US" altLang="ko-KR" smtClean="0"/>
              <a:t>1)</a:t>
            </a:r>
            <a:r>
              <a:rPr lang="ko-KR" altLang="en-US" smtClean="0"/>
              <a:t>으로 설정한 값을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 더한 값을 말한다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Sysdate</a:t>
            </a:r>
            <a:r>
              <a:rPr lang="ko-KR" altLang="en-US" smtClean="0"/>
              <a:t>는 데이터베이스의 시간을</a:t>
            </a:r>
            <a:endParaRPr lang="en-US" altLang="ko-KR" smtClean="0"/>
          </a:p>
          <a:p>
            <a:r>
              <a:rPr lang="en-US" altLang="ko-KR" smtClean="0"/>
              <a:t>     </a:t>
            </a:r>
            <a:r>
              <a:rPr lang="ko-KR" altLang="en-US" smtClean="0"/>
              <a:t>넣는 구문이다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- Insert</a:t>
            </a:r>
            <a:r>
              <a:rPr lang="ko-KR" altLang="en-US" smtClean="0"/>
              <a:t>가 되었으면 </a:t>
            </a:r>
            <a:r>
              <a:rPr lang="en-US" altLang="ko-KR" smtClean="0"/>
              <a:t>index.jsp</a:t>
            </a:r>
            <a:r>
              <a:rPr lang="ko-KR" altLang="en-US" smtClean="0"/>
              <a:t>로 돌아간다</a:t>
            </a:r>
            <a:r>
              <a:rPr lang="en-US" altLang="ko-KR" smtClean="0"/>
              <a:t>.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771800" y="5661248"/>
            <a:ext cx="2016224" cy="28803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2771800" y="4653136"/>
            <a:ext cx="201622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게시판 만들기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68313" y="1341438"/>
            <a:ext cx="8207375" cy="4895850"/>
          </a:xfrm>
        </p:spPr>
        <p:txBody>
          <a:bodyPr/>
          <a:lstStyle/>
          <a:p>
            <a:r>
              <a:rPr lang="en-US" altLang="ko-KR" dirty="0"/>
              <a:t>Database </a:t>
            </a:r>
            <a:r>
              <a:rPr lang="ko-KR" altLang="en-US" dirty="0"/>
              <a:t>접속 및 </a:t>
            </a:r>
            <a:r>
              <a:rPr lang="en-US" altLang="ko-KR" dirty="0" smtClean="0"/>
              <a:t>Select(index.jsp)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44037"/>
              </p:ext>
            </p:extLst>
          </p:nvPr>
        </p:nvGraphicFramePr>
        <p:xfrm>
          <a:off x="323528" y="2204864"/>
          <a:ext cx="8352928" cy="416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3888432"/>
              </a:tblGrid>
              <a:tr h="416776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rgbClr val="BF5F3F"/>
                          </a:solidFill>
                          <a:latin typeface="Consolas"/>
                        </a:rPr>
                        <a:t>&lt;%@</a:t>
                      </a:r>
                      <a:r>
                        <a:rPr lang="en-US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page </a:t>
                      </a:r>
                      <a:r>
                        <a:rPr lang="en-US" altLang="ko-KR" sz="1000" dirty="0" smtClean="0">
                          <a:solidFill>
                            <a:srgbClr val="7F007F"/>
                          </a:solidFill>
                          <a:latin typeface="Consolas"/>
                        </a:rPr>
                        <a:t>import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en-US" altLang="ko-KR" sz="10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</a:t>
                      </a:r>
                      <a:r>
                        <a:rPr lang="en-US" altLang="ko-KR" sz="1000" i="1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java.util.regex.Pattern</a:t>
                      </a:r>
                      <a:r>
                        <a:rPr lang="en-US" altLang="ko-KR" sz="10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</a:t>
                      </a:r>
                      <a:r>
                        <a:rPr lang="en-US" altLang="ko-KR" sz="1000" i="1" dirty="0" smtClean="0">
                          <a:solidFill>
                            <a:srgbClr val="BF5F3F"/>
                          </a:solidFill>
                          <a:latin typeface="Consolas"/>
                        </a:rPr>
                        <a:t>%&gt;</a:t>
                      </a:r>
                      <a:r>
                        <a:rPr lang="en-US" altLang="ko-KR" sz="10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BF5F3F"/>
                          </a:solidFill>
                          <a:latin typeface="Consolas"/>
                        </a:rPr>
                        <a:t>&lt;%@ </a:t>
                      </a:r>
                      <a:r>
                        <a:rPr lang="en-US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page </a:t>
                      </a:r>
                      <a:r>
                        <a:rPr lang="en-US" altLang="ko-KR" sz="1000" dirty="0" smtClean="0">
                          <a:solidFill>
                            <a:srgbClr val="7F007F"/>
                          </a:solidFill>
                          <a:latin typeface="Consolas"/>
                        </a:rPr>
                        <a:t>language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en-US" altLang="ko-KR" sz="10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"java" </a:t>
                      </a:r>
                      <a:r>
                        <a:rPr lang="en-US" altLang="ko-KR" sz="1000" i="1" dirty="0" err="1" smtClean="0">
                          <a:solidFill>
                            <a:srgbClr val="7F007F"/>
                          </a:solidFill>
                          <a:latin typeface="Consolas"/>
                        </a:rPr>
                        <a:t>contentType</a:t>
                      </a:r>
                      <a:r>
                        <a:rPr lang="en-US" altLang="ko-KR" sz="10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en-US" altLang="ko-KR" sz="10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"text/html; </a:t>
                      </a:r>
                      <a:r>
                        <a:rPr lang="en-US" altLang="ko-KR" sz="1000" i="1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charset</a:t>
                      </a:r>
                      <a:r>
                        <a:rPr lang="en-US" altLang="ko-KR" sz="10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=EUC-KR"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latin typeface="Consolas"/>
                        </a:rPr>
                        <a:t>    </a:t>
                      </a:r>
                      <a:r>
                        <a:rPr lang="en-US" altLang="ko-KR" sz="1000" dirty="0" err="1" smtClean="0">
                          <a:solidFill>
                            <a:srgbClr val="7F007F"/>
                          </a:solidFill>
                          <a:latin typeface="Consolas"/>
                        </a:rPr>
                        <a:t>pageEncoding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en-US" altLang="ko-KR" sz="10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"EUC-KR"</a:t>
                      </a:r>
                      <a:r>
                        <a:rPr lang="en-US" altLang="ko-KR" sz="1000" i="1" dirty="0" smtClean="0">
                          <a:solidFill>
                            <a:srgbClr val="BF5F3F"/>
                          </a:solidFill>
                          <a:latin typeface="Consolas"/>
                        </a:rPr>
                        <a:t>%&gt;</a:t>
                      </a:r>
                      <a:r>
                        <a:rPr lang="en-US" altLang="ko-KR" sz="10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BF5F3F"/>
                          </a:solidFill>
                          <a:latin typeface="Consolas"/>
                        </a:rPr>
                        <a:t>&lt;%@ </a:t>
                      </a:r>
                      <a:r>
                        <a:rPr lang="en-US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page </a:t>
                      </a:r>
                      <a:r>
                        <a:rPr lang="en-US" altLang="ko-KR" sz="1000" dirty="0" smtClean="0">
                          <a:solidFill>
                            <a:srgbClr val="7F007F"/>
                          </a:solidFill>
                          <a:latin typeface="Consolas"/>
                        </a:rPr>
                        <a:t>import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en-US" altLang="ko-KR" sz="10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"java.sql.*" </a:t>
                      </a:r>
                      <a:r>
                        <a:rPr lang="en-US" altLang="ko-KR" sz="1000" i="1" dirty="0" smtClean="0">
                          <a:solidFill>
                            <a:srgbClr val="BF5F3F"/>
                          </a:solidFill>
                          <a:latin typeface="Consolas"/>
                        </a:rPr>
                        <a:t>%&gt;</a:t>
                      </a:r>
                    </a:p>
                    <a:p>
                      <a:pPr algn="l"/>
                      <a:endParaRPr lang="ko-KR" altLang="en-US" sz="1000" dirty="0" smtClean="0">
                        <a:latin typeface="Consolas"/>
                      </a:endParaRP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&lt;!</a:t>
                      </a:r>
                      <a:r>
                        <a:rPr lang="en-US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DOCTYPE 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html </a:t>
                      </a:r>
                      <a:r>
                        <a:rPr lang="en-US" altLang="ko-KR" sz="1000" dirty="0" smtClean="0">
                          <a:solidFill>
                            <a:srgbClr val="808080"/>
                          </a:solidFill>
                          <a:latin typeface="Consolas"/>
                        </a:rPr>
                        <a:t>PUBLIC 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"-//W3C//DTD HTML 4.01 Transitional//EN" </a:t>
                      </a:r>
                      <a:r>
                        <a:rPr lang="en-US" altLang="ko-KR" sz="1000" dirty="0" smtClean="0">
                          <a:solidFill>
                            <a:srgbClr val="3F7F5F"/>
                          </a:solidFill>
                          <a:latin typeface="Consolas"/>
                        </a:rPr>
                        <a:t>"http://www.w3.org/TR/html4/loose.dtd"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html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head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fr-FR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fr-FR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meta </a:t>
                      </a:r>
                      <a:r>
                        <a:rPr lang="fr-FR" altLang="ko-KR" sz="1000" dirty="0" smtClean="0">
                          <a:solidFill>
                            <a:srgbClr val="7F007F"/>
                          </a:solidFill>
                          <a:latin typeface="Consolas"/>
                        </a:rPr>
                        <a:t>http-equiv</a:t>
                      </a:r>
                      <a:r>
                        <a:rPr lang="fr-FR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fr-FR" altLang="ko-KR" sz="10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"Content-Type" </a:t>
                      </a:r>
                      <a:r>
                        <a:rPr lang="fr-FR" altLang="ko-KR" sz="1000" i="1" dirty="0" smtClean="0">
                          <a:solidFill>
                            <a:srgbClr val="7F007F"/>
                          </a:solidFill>
                          <a:latin typeface="Consolas"/>
                        </a:rPr>
                        <a:t>content</a:t>
                      </a:r>
                      <a:r>
                        <a:rPr lang="fr-FR" altLang="ko-KR" sz="10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fr-FR" altLang="ko-KR" sz="10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"text/html; charset=EUC-KR"</a:t>
                      </a:r>
                      <a:r>
                        <a:rPr lang="fr-FR" altLang="ko-KR" sz="1000" i="1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title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리스트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title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head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body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BF5F3F"/>
                          </a:solidFill>
                          <a:latin typeface="Consolas"/>
                        </a:rPr>
                        <a:t>&lt;%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altLang="ko-KR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try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{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String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driverName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</a:t>
                      </a:r>
                      <a:r>
                        <a:rPr lang="en-US" altLang="ko-KR" sz="1000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oracle.jdbc.driver.OracleDriver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String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url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</a:t>
                      </a:r>
                      <a:r>
                        <a:rPr lang="en-US" altLang="ko-KR" sz="1000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jdbc:oracle:thin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:@localhost:1521:XE"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ResultSet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rs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altLang="ko-KR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null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Class.forName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driverName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Connection con = </a:t>
                      </a:r>
                      <a:r>
                        <a:rPr lang="en-US" altLang="ko-KR" sz="1000" err="1" smtClean="0">
                          <a:solidFill>
                            <a:srgbClr val="000000"/>
                          </a:solidFill>
                          <a:latin typeface="Consolas"/>
                        </a:rPr>
                        <a:t>DriverManager.getConnection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ko-KR" sz="1000" err="1" smtClean="0">
                          <a:solidFill>
                            <a:srgbClr val="000000"/>
                          </a:solidFill>
                          <a:latin typeface="Consolas"/>
                        </a:rPr>
                        <a:t>url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altLang="ko-KR" sz="1000" smtClean="0">
                          <a:solidFill>
                            <a:srgbClr val="2A00FF"/>
                          </a:solidFill>
                          <a:latin typeface="Consolas"/>
                        </a:rPr>
                        <a:t>“test"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altLang="ko-KR" sz="1000" smtClean="0">
                          <a:solidFill>
                            <a:srgbClr val="2A00FF"/>
                          </a:solidFill>
                          <a:latin typeface="Consolas"/>
                        </a:rPr>
                        <a:t>“1234"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out.println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"Oracle Database Connection Success."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Statement stmt =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con.createStatement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();       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String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sql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"select * from board order by </a:t>
                      </a:r>
                      <a:r>
                        <a:rPr lang="en-US" altLang="ko-KR" sz="1000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idx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desc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rs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stmt.executeQuery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sql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BF5F3F"/>
                          </a:solidFill>
                          <a:latin typeface="Consolas"/>
                        </a:rPr>
                        <a:t>%&gt;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h1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리스트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h1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table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3F7F7F"/>
                          </a:solidFill>
                          <a:latin typeface="Consolas"/>
                        </a:rPr>
                        <a:t>tr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3F7F7F"/>
                          </a:solidFill>
                          <a:latin typeface="Consolas"/>
                        </a:rPr>
                        <a:t>th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번호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dirty="0" err="1" smtClean="0">
                          <a:solidFill>
                            <a:srgbClr val="3F7F7F"/>
                          </a:solidFill>
                          <a:latin typeface="Consolas"/>
                        </a:rPr>
                        <a:t>th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3F7F7F"/>
                          </a:solidFill>
                          <a:latin typeface="Consolas"/>
                        </a:rPr>
                        <a:t>th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제목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dirty="0" err="1" smtClean="0">
                          <a:solidFill>
                            <a:srgbClr val="3F7F7F"/>
                          </a:solidFill>
                          <a:latin typeface="Consolas"/>
                        </a:rPr>
                        <a:t>th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3F7F7F"/>
                          </a:solidFill>
                          <a:latin typeface="Consolas"/>
                        </a:rPr>
                        <a:t>th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작성자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dirty="0" err="1" smtClean="0">
                          <a:solidFill>
                            <a:srgbClr val="3F7F7F"/>
                          </a:solidFill>
                          <a:latin typeface="Consolas"/>
                        </a:rPr>
                        <a:t>th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3F7F7F"/>
                          </a:solidFill>
                          <a:latin typeface="Consolas"/>
                        </a:rPr>
                        <a:t>th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날짜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dirty="0" err="1" smtClean="0">
                          <a:solidFill>
                            <a:srgbClr val="3F7F7F"/>
                          </a:solidFill>
                          <a:latin typeface="Consolas"/>
                        </a:rPr>
                        <a:t>th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3F7F7F"/>
                          </a:solidFill>
                          <a:latin typeface="Consolas"/>
                        </a:rPr>
                        <a:t>th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조회수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dirty="0" err="1" smtClean="0">
                          <a:solidFill>
                            <a:srgbClr val="3F7F7F"/>
                          </a:solidFill>
                          <a:latin typeface="Consolas"/>
                        </a:rPr>
                        <a:t>th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dirty="0" err="1" smtClean="0">
                          <a:solidFill>
                            <a:srgbClr val="3F7F7F"/>
                          </a:solidFill>
                          <a:latin typeface="Consolas"/>
                        </a:rPr>
                        <a:t>tr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게시판 만들기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68313" y="1341438"/>
            <a:ext cx="8207375" cy="4895850"/>
          </a:xfrm>
        </p:spPr>
        <p:txBody>
          <a:bodyPr/>
          <a:lstStyle/>
          <a:p>
            <a:r>
              <a:rPr lang="en-US" altLang="ko-KR" dirty="0"/>
              <a:t>Database </a:t>
            </a:r>
            <a:r>
              <a:rPr lang="ko-KR" altLang="en-US" dirty="0"/>
              <a:t>접속 및 </a:t>
            </a:r>
            <a:r>
              <a:rPr lang="en-US" altLang="ko-KR" dirty="0" smtClean="0"/>
              <a:t>Select(index.jsp)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47896"/>
              </p:ext>
            </p:extLst>
          </p:nvPr>
        </p:nvGraphicFramePr>
        <p:xfrm>
          <a:off x="323528" y="2204864"/>
          <a:ext cx="835292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3888432"/>
              </a:tblGrid>
              <a:tr h="416776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rgbClr val="BF5F3F"/>
                          </a:solidFill>
                          <a:latin typeface="Consolas"/>
                        </a:rPr>
                        <a:t>&lt;%@</a:t>
                      </a:r>
                      <a:r>
                        <a:rPr lang="en-US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page </a:t>
                      </a:r>
                      <a:r>
                        <a:rPr lang="en-US" altLang="ko-KR" sz="1000" dirty="0" smtClean="0">
                          <a:solidFill>
                            <a:srgbClr val="7F007F"/>
                          </a:solidFill>
                          <a:latin typeface="Consolas"/>
                        </a:rPr>
                        <a:t>import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en-US" altLang="ko-KR" sz="10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</a:t>
                      </a:r>
                      <a:r>
                        <a:rPr lang="en-US" altLang="ko-KR" sz="1000" i="1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java.util.regex.Pattern</a:t>
                      </a:r>
                      <a:r>
                        <a:rPr lang="en-US" altLang="ko-KR" sz="10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</a:t>
                      </a:r>
                      <a:r>
                        <a:rPr lang="en-US" altLang="ko-KR" sz="1000" i="1" dirty="0" smtClean="0">
                          <a:solidFill>
                            <a:srgbClr val="BF5F3F"/>
                          </a:solidFill>
                          <a:latin typeface="Consolas"/>
                        </a:rPr>
                        <a:t>%&gt;</a:t>
                      </a:r>
                      <a:r>
                        <a:rPr lang="en-US" altLang="ko-KR" sz="10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BF5F3F"/>
                          </a:solidFill>
                          <a:latin typeface="Consolas"/>
                        </a:rPr>
                        <a:t>&lt;%@ </a:t>
                      </a:r>
                      <a:r>
                        <a:rPr lang="en-US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page </a:t>
                      </a:r>
                      <a:r>
                        <a:rPr lang="en-US" altLang="ko-KR" sz="1000" dirty="0" smtClean="0">
                          <a:solidFill>
                            <a:srgbClr val="7F007F"/>
                          </a:solidFill>
                          <a:latin typeface="Consolas"/>
                        </a:rPr>
                        <a:t>language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en-US" altLang="ko-KR" sz="10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"java" </a:t>
                      </a:r>
                      <a:r>
                        <a:rPr lang="en-US" altLang="ko-KR" sz="1000" i="1" dirty="0" err="1" smtClean="0">
                          <a:solidFill>
                            <a:srgbClr val="7F007F"/>
                          </a:solidFill>
                          <a:latin typeface="Consolas"/>
                        </a:rPr>
                        <a:t>contentType</a:t>
                      </a:r>
                      <a:r>
                        <a:rPr lang="en-US" altLang="ko-KR" sz="10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en-US" altLang="ko-KR" sz="10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"text/html; </a:t>
                      </a:r>
                      <a:r>
                        <a:rPr lang="en-US" altLang="ko-KR" sz="1000" i="1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charset</a:t>
                      </a:r>
                      <a:r>
                        <a:rPr lang="en-US" altLang="ko-KR" sz="10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=EUC-KR"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latin typeface="Consolas"/>
                        </a:rPr>
                        <a:t>    </a:t>
                      </a:r>
                      <a:r>
                        <a:rPr lang="en-US" altLang="ko-KR" sz="1000" dirty="0" err="1" smtClean="0">
                          <a:solidFill>
                            <a:srgbClr val="7F007F"/>
                          </a:solidFill>
                          <a:latin typeface="Consolas"/>
                        </a:rPr>
                        <a:t>pageEncoding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en-US" altLang="ko-KR" sz="10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"EUC-KR"</a:t>
                      </a:r>
                      <a:r>
                        <a:rPr lang="en-US" altLang="ko-KR" sz="1000" i="1" dirty="0" smtClean="0">
                          <a:solidFill>
                            <a:srgbClr val="BF5F3F"/>
                          </a:solidFill>
                          <a:latin typeface="Consolas"/>
                        </a:rPr>
                        <a:t>%&gt;</a:t>
                      </a:r>
                      <a:r>
                        <a:rPr lang="en-US" altLang="ko-KR" sz="10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BF5F3F"/>
                          </a:solidFill>
                          <a:latin typeface="Consolas"/>
                        </a:rPr>
                        <a:t>&lt;%@ </a:t>
                      </a:r>
                      <a:r>
                        <a:rPr lang="en-US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page </a:t>
                      </a:r>
                      <a:r>
                        <a:rPr lang="en-US" altLang="ko-KR" sz="1000" dirty="0" smtClean="0">
                          <a:solidFill>
                            <a:srgbClr val="7F007F"/>
                          </a:solidFill>
                          <a:latin typeface="Consolas"/>
                        </a:rPr>
                        <a:t>import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en-US" altLang="ko-KR" sz="10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"java.sql.*" </a:t>
                      </a:r>
                      <a:r>
                        <a:rPr lang="en-US" altLang="ko-KR" sz="1000" i="1" dirty="0" smtClean="0">
                          <a:solidFill>
                            <a:srgbClr val="BF5F3F"/>
                          </a:solidFill>
                          <a:latin typeface="Consolas"/>
                        </a:rPr>
                        <a:t>%&gt;</a:t>
                      </a:r>
                    </a:p>
                    <a:p>
                      <a:pPr algn="l"/>
                      <a:endParaRPr lang="ko-KR" altLang="en-US" sz="1000" dirty="0" smtClean="0">
                        <a:latin typeface="Consolas"/>
                      </a:endParaRP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&lt;!</a:t>
                      </a:r>
                      <a:r>
                        <a:rPr lang="en-US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DOCTYPE 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html </a:t>
                      </a:r>
                      <a:r>
                        <a:rPr lang="en-US" altLang="ko-KR" sz="1000" dirty="0" smtClean="0">
                          <a:solidFill>
                            <a:srgbClr val="808080"/>
                          </a:solidFill>
                          <a:latin typeface="Consolas"/>
                        </a:rPr>
                        <a:t>PUBLIC 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"-//W3C//DTD HTML 4.01 Transitional//EN" </a:t>
                      </a:r>
                      <a:r>
                        <a:rPr lang="en-US" altLang="ko-KR" sz="1000" dirty="0" smtClean="0">
                          <a:solidFill>
                            <a:srgbClr val="3F7F5F"/>
                          </a:solidFill>
                          <a:latin typeface="Consolas"/>
                        </a:rPr>
                        <a:t>"http://www.w3.org/TR/html4/loose.dtd"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html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head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fr-FR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fr-FR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meta </a:t>
                      </a:r>
                      <a:r>
                        <a:rPr lang="fr-FR" altLang="ko-KR" sz="1000" dirty="0" smtClean="0">
                          <a:solidFill>
                            <a:srgbClr val="7F007F"/>
                          </a:solidFill>
                          <a:latin typeface="Consolas"/>
                        </a:rPr>
                        <a:t>http-equiv</a:t>
                      </a:r>
                      <a:r>
                        <a:rPr lang="fr-FR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fr-FR" altLang="ko-KR" sz="10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"Content-Type" </a:t>
                      </a:r>
                      <a:r>
                        <a:rPr lang="fr-FR" altLang="ko-KR" sz="1000" i="1" dirty="0" smtClean="0">
                          <a:solidFill>
                            <a:srgbClr val="7F007F"/>
                          </a:solidFill>
                          <a:latin typeface="Consolas"/>
                        </a:rPr>
                        <a:t>content</a:t>
                      </a:r>
                      <a:r>
                        <a:rPr lang="fr-FR" altLang="ko-KR" sz="10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fr-FR" altLang="ko-KR" sz="10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"text/html; charset=EUC-KR"</a:t>
                      </a:r>
                      <a:r>
                        <a:rPr lang="fr-FR" altLang="ko-KR" sz="1000" i="1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title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리스트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title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head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body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BF5F3F"/>
                          </a:solidFill>
                          <a:latin typeface="Consolas"/>
                        </a:rPr>
                        <a:t>&lt;%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altLang="ko-KR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try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{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String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driverName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</a:t>
                      </a:r>
                      <a:r>
                        <a:rPr lang="en-US" altLang="ko-KR" sz="1000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oracle.jdbc.driver.OracleDriver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String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url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</a:t>
                      </a:r>
                      <a:r>
                        <a:rPr lang="en-US" altLang="ko-KR" sz="1000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jdbc:oracle:thin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:@localhost:1521:XE"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ResultSet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rs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altLang="ko-KR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null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Class.forName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driverName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Connection con = </a:t>
                      </a:r>
                      <a:r>
                        <a:rPr lang="en-US" altLang="ko-KR" sz="1000" err="1" smtClean="0">
                          <a:solidFill>
                            <a:srgbClr val="000000"/>
                          </a:solidFill>
                          <a:latin typeface="Consolas"/>
                        </a:rPr>
                        <a:t>DriverManager.getConnection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ko-KR" sz="1000" err="1" smtClean="0">
                          <a:solidFill>
                            <a:srgbClr val="000000"/>
                          </a:solidFill>
                          <a:latin typeface="Consolas"/>
                        </a:rPr>
                        <a:t>url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altLang="ko-KR" sz="1000" smtClean="0">
                          <a:solidFill>
                            <a:srgbClr val="2A00FF"/>
                          </a:solidFill>
                          <a:latin typeface="Consolas"/>
                        </a:rPr>
                        <a:t>“test"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altLang="ko-KR" sz="1000" smtClean="0">
                          <a:solidFill>
                            <a:srgbClr val="2A00FF"/>
                          </a:solidFill>
                          <a:latin typeface="Consolas"/>
                        </a:rPr>
                        <a:t>“1234"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out.println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"Oracle Database Connection Success."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rgbClr val="BF5F3F"/>
                          </a:solidFill>
                          <a:latin typeface="Consolas"/>
                        </a:rPr>
                        <a:t>&lt;%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altLang="ko-KR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while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ko-KR" sz="10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rs.next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()){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out.print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"&lt;</a:t>
                      </a:r>
                      <a:r>
                        <a:rPr lang="en-US" altLang="ko-KR" sz="1000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tr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&gt;"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out.print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"&lt;td&gt;"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+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rs.getString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(1) + 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"&lt;/td&gt;"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out.print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"&lt;td&gt;"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+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rs.getString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(2) + 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"&lt;/td&gt;"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out.print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"&lt;td&gt;"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+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rs.getString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(3) + 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"&lt;/td&gt;"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out.print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"&lt;td&gt;"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+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rs.getString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(4) + 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"&lt;/td&gt;"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out.print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"&lt;td&gt;"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+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rs.getString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(5) + 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"&lt;/td&gt;"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out.print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"&lt;/</a:t>
                      </a:r>
                      <a:r>
                        <a:rPr lang="en-US" altLang="ko-KR" sz="1000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tr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&gt;"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BF5F3F"/>
                          </a:solidFill>
                          <a:latin typeface="Consolas"/>
                        </a:rPr>
                        <a:t>%&gt;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table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</a:t>
                      </a:r>
                      <a:r>
                        <a:rPr lang="en-US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a </a:t>
                      </a:r>
                      <a:r>
                        <a:rPr lang="en-US" altLang="ko-KR" sz="1000" dirty="0" err="1" smtClean="0">
                          <a:solidFill>
                            <a:srgbClr val="7F007F"/>
                          </a:solidFill>
                          <a:latin typeface="Consolas"/>
                        </a:rPr>
                        <a:t>href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en-US" altLang="ko-KR" sz="10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"write.jsp"</a:t>
                      </a:r>
                      <a:r>
                        <a:rPr lang="en-US" altLang="ko-KR" sz="1000" i="1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  <a:r>
                        <a:rPr lang="ko-KR" altLang="en-US" sz="10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글쓰기</a:t>
                      </a:r>
                      <a:r>
                        <a:rPr lang="en-US" altLang="ko-KR" sz="1000" i="1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i="1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a</a:t>
                      </a:r>
                      <a:r>
                        <a:rPr lang="en-US" altLang="ko-KR" sz="1000" i="1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BF5F3F"/>
                          </a:solidFill>
                          <a:latin typeface="Consolas"/>
                        </a:rPr>
                        <a:t>&lt;%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con.close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();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}</a:t>
                      </a:r>
                      <a:r>
                        <a:rPr lang="en-US" altLang="ko-KR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catch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(Exception e) {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out.println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ko-KR" sz="10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"Oracle Database Connection Something Problem. &lt;hr&gt;"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out.println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e.getMessage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());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e.printStackTrace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();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BF5F3F"/>
                          </a:solidFill>
                          <a:latin typeface="Consolas"/>
                        </a:rPr>
                        <a:t>%&gt;</a:t>
                      </a:r>
                      <a:endParaRPr lang="ko-KR" altLang="en-US" sz="1000" dirty="0" smtClean="0">
                        <a:latin typeface="Consolas"/>
                      </a:endParaRP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body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&lt;/</a:t>
                      </a:r>
                      <a:r>
                        <a:rPr lang="en-US" altLang="ko-KR" sz="1000" dirty="0" smtClean="0">
                          <a:solidFill>
                            <a:srgbClr val="3F7F7F"/>
                          </a:solidFill>
                          <a:latin typeface="Consolas"/>
                        </a:rPr>
                        <a:t>html</a:t>
                      </a:r>
                      <a:r>
                        <a:rPr lang="en-US" altLang="ko-KR" sz="1000" dirty="0" smtClean="0">
                          <a:solidFill>
                            <a:srgbClr val="008080"/>
                          </a:solidFill>
                          <a:latin typeface="Consolas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게시판 만들기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68313" y="1341438"/>
            <a:ext cx="8207375" cy="4895850"/>
          </a:xfrm>
        </p:spPr>
        <p:txBody>
          <a:bodyPr/>
          <a:lstStyle/>
          <a:p>
            <a:r>
              <a:rPr lang="en-US" altLang="ko-KR" smtClean="0"/>
              <a:t>Database </a:t>
            </a:r>
            <a:r>
              <a:rPr lang="ko-KR" altLang="en-US" smtClean="0"/>
              <a:t>접속 및 </a:t>
            </a:r>
            <a:r>
              <a:rPr lang="en-US" altLang="ko-KR" smtClean="0"/>
              <a:t>Select</a:t>
            </a:r>
          </a:p>
          <a:p>
            <a:pPr lvl="1"/>
            <a:r>
              <a:rPr lang="ko-KR" altLang="en-US" smtClean="0">
                <a:effectLst/>
              </a:rPr>
              <a:t>결과창</a:t>
            </a:r>
            <a:endParaRPr lang="en-US" altLang="ko-KR">
              <a:effectLst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35" y="4365104"/>
            <a:ext cx="4238625" cy="1279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35" y="2222510"/>
            <a:ext cx="5550197" cy="203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게시판 만들기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68313" y="1341438"/>
            <a:ext cx="8207375" cy="489585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조회기능 및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Index.jsp</a:t>
            </a:r>
            <a:r>
              <a:rPr lang="ko-KR" altLang="en-US" dirty="0" smtClean="0"/>
              <a:t>에 글번호를 표시해주는 코드인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(“&lt;</a:t>
            </a:r>
            <a:r>
              <a:rPr lang="en-US" altLang="ko-KR" dirty="0"/>
              <a:t>td&gt;” + </a:t>
            </a:r>
            <a:r>
              <a:rPr lang="en-US" altLang="ko-KR" dirty="0" err="1"/>
              <a:t>rs.getString</a:t>
            </a:r>
            <a:r>
              <a:rPr lang="en-US" altLang="ko-KR" dirty="0"/>
              <a:t>(1) + “&lt;/td&gt;”)</a:t>
            </a:r>
            <a:r>
              <a:rPr lang="ko-KR" altLang="en-US" dirty="0"/>
              <a:t>을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(“&lt;td&gt;” + &lt;a </a:t>
            </a:r>
            <a:r>
              <a:rPr lang="en-US" altLang="ko-KR" dirty="0" err="1"/>
              <a:t>href</a:t>
            </a:r>
            <a:r>
              <a:rPr lang="en-US" altLang="ko-KR" dirty="0"/>
              <a:t>=‘</a:t>
            </a:r>
            <a:r>
              <a:rPr lang="en-US" altLang="ko-KR" dirty="0" err="1"/>
              <a:t>content.j</a:t>
            </a:r>
            <a:r>
              <a:rPr lang="ko-KR" altLang="en-US" dirty="0"/>
              <a:t> </a:t>
            </a:r>
            <a:r>
              <a:rPr lang="en-US" altLang="ko-KR" dirty="0"/>
              <a:t>sp’&gt;”+</a:t>
            </a:r>
            <a:r>
              <a:rPr lang="en-US" altLang="ko-KR" dirty="0" err="1"/>
              <a:t>rs.getString</a:t>
            </a:r>
            <a:r>
              <a:rPr lang="en-US" altLang="ko-KR" dirty="0"/>
              <a:t>(“title”)+” &lt;/a&gt;&lt;/td&gt;”)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으로 변경하면 링크는 걸리지만 폼 </a:t>
            </a:r>
            <a:r>
              <a:rPr lang="ko-KR" altLang="en-US" dirty="0" err="1"/>
              <a:t>테그를</a:t>
            </a:r>
            <a:r>
              <a:rPr lang="ko-KR" altLang="en-US" dirty="0"/>
              <a:t> 사용하는 것도 아니고   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글 번호를 </a:t>
            </a:r>
            <a:r>
              <a:rPr lang="ko-KR" altLang="en-US" dirty="0" err="1"/>
              <a:t>넘길수가</a:t>
            </a:r>
            <a:r>
              <a:rPr lang="ko-KR" altLang="en-US" dirty="0"/>
              <a:t> 없다</a:t>
            </a:r>
            <a:r>
              <a:rPr lang="en-US" altLang="ko-KR" dirty="0"/>
              <a:t>. </a:t>
            </a:r>
            <a:r>
              <a:rPr lang="ko-KR" altLang="en-US" dirty="0"/>
              <a:t>어떻게 해야 글 번호를 넘길 수 있을까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이 때 </a:t>
            </a:r>
            <a:r>
              <a:rPr lang="en-US" altLang="ko-KR" dirty="0">
                <a:solidFill>
                  <a:srgbClr val="FF0000"/>
                </a:solidFill>
              </a:rPr>
              <a:t>GET </a:t>
            </a:r>
            <a:r>
              <a:rPr lang="ko-KR" altLang="en-US" dirty="0">
                <a:solidFill>
                  <a:srgbClr val="FF0000"/>
                </a:solidFill>
              </a:rPr>
              <a:t>방식</a:t>
            </a:r>
            <a:r>
              <a:rPr lang="ko-KR" altLang="en-US" dirty="0"/>
              <a:t>이 등장한다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GET </a:t>
            </a:r>
            <a:r>
              <a:rPr lang="ko-KR" altLang="en-US" dirty="0" smtClean="0"/>
              <a:t>방식은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파라미터를 넘기는 방식으로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의 끝에 </a:t>
            </a:r>
            <a:r>
              <a:rPr lang="en-US" altLang="ko-KR" dirty="0" smtClean="0"/>
              <a:t>“?”</a:t>
            </a:r>
            <a:r>
              <a:rPr lang="ko-KR" altLang="en-US" dirty="0" smtClean="0"/>
              <a:t>를 추가하고 </a:t>
            </a:r>
            <a:r>
              <a:rPr lang="en-US" altLang="ko-KR" dirty="0" smtClean="0"/>
              <a:t>name=value </a:t>
            </a:r>
            <a:r>
              <a:rPr lang="ko-KR" altLang="en-US" dirty="0" smtClean="0"/>
              <a:t>형식으로 추가되며 두 개 이상은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를 붙여 </a:t>
            </a:r>
            <a:r>
              <a:rPr lang="en-US" altLang="ko-KR" dirty="0"/>
              <a:t>?name=</a:t>
            </a:r>
            <a:r>
              <a:rPr lang="en-US" altLang="ko-KR" dirty="0" err="1"/>
              <a:t>value&amp;name</a:t>
            </a:r>
            <a:r>
              <a:rPr lang="en-US" altLang="ko-KR" dirty="0"/>
              <a:t>=</a:t>
            </a:r>
            <a:r>
              <a:rPr lang="en-US" altLang="ko-KR" dirty="0" err="1"/>
              <a:t>value&amp;name</a:t>
            </a:r>
            <a:r>
              <a:rPr lang="en-US" altLang="ko-KR" dirty="0"/>
              <a:t>=value.... </a:t>
            </a:r>
            <a:r>
              <a:rPr lang="ko-KR" altLang="en-US" dirty="0"/>
              <a:t>로 다수의 </a:t>
            </a:r>
            <a:r>
              <a:rPr lang="ko-KR" altLang="en-US" dirty="0" err="1"/>
              <a:t>파라미터를</a:t>
            </a:r>
            <a:r>
              <a:rPr lang="ko-KR" altLang="en-US" dirty="0"/>
              <a:t> 넘길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그럼 직접 해당 방식을 적용해보면 </a:t>
            </a:r>
            <a:r>
              <a:rPr lang="en-US" altLang="ko-KR" dirty="0" err="1" smtClean="0">
                <a:solidFill>
                  <a:srgbClr val="FF0000"/>
                </a:solidFill>
              </a:rPr>
              <a:t>content.jsp?idx</a:t>
            </a:r>
            <a:r>
              <a:rPr lang="en-US" altLang="ko-KR" dirty="0">
                <a:solidFill>
                  <a:srgbClr val="FF0000"/>
                </a:solidFill>
              </a:rPr>
              <a:t>=#</a:t>
            </a:r>
            <a:r>
              <a:rPr lang="ko-KR" altLang="en-US" dirty="0" err="1">
                <a:solidFill>
                  <a:srgbClr val="FF0000"/>
                </a:solidFill>
              </a:rPr>
              <a:t>글번호</a:t>
            </a:r>
            <a:r>
              <a:rPr lang="en-US" altLang="ko-KR" dirty="0" smtClean="0">
                <a:solidFill>
                  <a:srgbClr val="FF0000"/>
                </a:solidFill>
              </a:rPr>
              <a:t># </a:t>
            </a:r>
            <a:r>
              <a:rPr lang="ko-KR" altLang="en-US" dirty="0" smtClean="0"/>
              <a:t>가 된다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name</a:t>
            </a:r>
            <a:r>
              <a:rPr lang="ko-KR" altLang="en-US" dirty="0"/>
              <a:t>은 변수명이라고 </a:t>
            </a:r>
            <a:r>
              <a:rPr lang="ko-KR" altLang="en-US" dirty="0" smtClean="0"/>
              <a:t>생각하면 </a:t>
            </a:r>
            <a:r>
              <a:rPr lang="ko-KR" altLang="en-US" dirty="0"/>
              <a:t>되는데</a:t>
            </a:r>
            <a:r>
              <a:rPr lang="en-US" altLang="ko-KR" dirty="0"/>
              <a:t>, </a:t>
            </a:r>
            <a:r>
              <a:rPr lang="ko-KR" altLang="en-US" dirty="0"/>
              <a:t>보통 일치시켜 작업합니다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코드에 </a:t>
            </a:r>
            <a:r>
              <a:rPr lang="ko-KR" altLang="en-US" dirty="0"/>
              <a:t>적용하려면 </a:t>
            </a:r>
            <a:r>
              <a:rPr lang="ko-KR" altLang="en-US" dirty="0" err="1"/>
              <a:t>다음과같이</a:t>
            </a:r>
            <a:r>
              <a:rPr lang="ko-KR" altLang="en-US" dirty="0"/>
              <a:t> </a:t>
            </a:r>
            <a:r>
              <a:rPr lang="ko-KR" altLang="en-US" dirty="0" smtClean="0"/>
              <a:t>적어준다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out.print</a:t>
            </a:r>
            <a:r>
              <a:rPr lang="en-US" altLang="ko-KR" dirty="0"/>
              <a:t>("&lt;td&gt; &lt;a </a:t>
            </a:r>
            <a:r>
              <a:rPr lang="en-US" altLang="ko-KR" dirty="0" err="1"/>
              <a:t>href</a:t>
            </a:r>
            <a:r>
              <a:rPr lang="en-US" altLang="ko-KR" dirty="0"/>
              <a:t>='</a:t>
            </a:r>
            <a:r>
              <a:rPr lang="en-US" altLang="ko-KR" dirty="0" err="1"/>
              <a:t>content.jsp?idx</a:t>
            </a:r>
            <a:r>
              <a:rPr lang="en-US" altLang="ko-KR" dirty="0"/>
              <a:t>="+ </a:t>
            </a:r>
            <a:r>
              <a:rPr lang="en-US" altLang="ko-KR" dirty="0" err="1"/>
              <a:t>rs.getString</a:t>
            </a:r>
            <a:r>
              <a:rPr lang="en-US" altLang="ko-KR" dirty="0"/>
              <a:t>("</a:t>
            </a:r>
            <a:r>
              <a:rPr lang="en-US" altLang="ko-KR" dirty="0" err="1"/>
              <a:t>idx</a:t>
            </a:r>
            <a:r>
              <a:rPr lang="en-US" altLang="ko-KR" dirty="0"/>
              <a:t>") +"'&gt;" + </a:t>
            </a:r>
            <a:r>
              <a:rPr lang="en-US" altLang="ko-KR" dirty="0" smtClean="0"/>
              <a:t>   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rs.getString</a:t>
            </a:r>
            <a:r>
              <a:rPr lang="en-US" altLang="ko-KR" dirty="0"/>
              <a:t>("title") + " &lt;/a&gt;&lt;/td&gt;");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0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게시판 만들기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68313" y="1341438"/>
            <a:ext cx="8207375" cy="4895850"/>
          </a:xfrm>
        </p:spPr>
        <p:txBody>
          <a:bodyPr/>
          <a:lstStyle/>
          <a:p>
            <a:r>
              <a:rPr lang="en-US" altLang="ko-KR" dirty="0"/>
              <a:t>Database </a:t>
            </a:r>
            <a:r>
              <a:rPr lang="ko-KR" altLang="en-US" dirty="0"/>
              <a:t>접속 및 </a:t>
            </a:r>
            <a:r>
              <a:rPr lang="en-US" altLang="ko-KR" dirty="0" smtClean="0"/>
              <a:t>Select(content.jsp)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459847"/>
              </p:ext>
            </p:extLst>
          </p:nvPr>
        </p:nvGraphicFramePr>
        <p:xfrm>
          <a:off x="323528" y="2204864"/>
          <a:ext cx="8352928" cy="416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3888432"/>
              </a:tblGrid>
              <a:tr h="416776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rgbClr val="5F5035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&lt;%@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page import=</a:t>
                      </a:r>
                      <a:r>
                        <a:rPr lang="en-US" altLang="ko-KR" sz="1000" dirty="0" smtClean="0">
                          <a:solidFill>
                            <a:srgbClr val="0000E6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000" dirty="0" err="1" smtClean="0">
                          <a:solidFill>
                            <a:srgbClr val="0000E6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java.util.regex.Pattern</a:t>
                      </a:r>
                      <a:r>
                        <a:rPr lang="en-US" altLang="ko-KR" sz="1000" dirty="0" smtClean="0">
                          <a:solidFill>
                            <a:srgbClr val="0000E6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000" dirty="0" smtClean="0">
                          <a:solidFill>
                            <a:srgbClr val="5F5035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%&gt;</a:t>
                      </a:r>
                      <a:r>
                        <a:rPr lang="en-US" altLang="ko-KR" sz="1000" dirty="0" smtClean="0">
                          <a:solidFill>
                            <a:srgbClr val="5F5035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5F5035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&lt;%@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 page language=</a:t>
                      </a:r>
                      <a:r>
                        <a:rPr lang="en-US" altLang="ko-KR" sz="1000" dirty="0" smtClean="0">
                          <a:solidFill>
                            <a:srgbClr val="0000E6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"java"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contentType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dirty="0" smtClean="0">
                          <a:solidFill>
                            <a:srgbClr val="0000E6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"text/</a:t>
                      </a:r>
                      <a:r>
                        <a:rPr lang="en-US" altLang="ko-KR" sz="1000" u="sng" dirty="0" smtClean="0">
                          <a:solidFill>
                            <a:srgbClr val="0000E6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html; </a:t>
                      </a:r>
                      <a:r>
                        <a:rPr lang="en-US" altLang="ko-KR" sz="1000" u="sng" dirty="0" err="1" smtClean="0">
                          <a:solidFill>
                            <a:srgbClr val="0000E6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charset</a:t>
                      </a:r>
                      <a:r>
                        <a:rPr lang="en-US" altLang="ko-KR" sz="1000" u="sng" dirty="0" smtClean="0">
                          <a:solidFill>
                            <a:srgbClr val="0000E6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=EUC-KR"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pageEncoding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dirty="0" smtClean="0">
                          <a:solidFill>
                            <a:srgbClr val="0000E6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"EUC-KR"</a:t>
                      </a:r>
                      <a:r>
                        <a:rPr lang="en-US" altLang="ko-KR" sz="1000" dirty="0" smtClean="0">
                          <a:solidFill>
                            <a:srgbClr val="5F5035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%&gt;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5F5035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&lt;%@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 page import=</a:t>
                      </a:r>
                      <a:r>
                        <a:rPr lang="en-US" altLang="ko-KR" sz="1000" dirty="0" smtClean="0">
                          <a:solidFill>
                            <a:srgbClr val="0000E6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"java.sql.*"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5F5035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%&gt;</a:t>
                      </a:r>
                      <a:r>
                        <a:rPr lang="en-US" altLang="ko-KR" sz="1000" dirty="0" smtClean="0">
                          <a:solidFill>
                            <a:srgbClr val="5F5035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4A43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&lt;!DOCTYPE </a:t>
                      </a:r>
                      <a:r>
                        <a:rPr lang="en-US" altLang="ko-KR" sz="1000" u="sng" dirty="0" smtClean="0">
                          <a:solidFill>
                            <a:srgbClr val="004A43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html PUBLIC "-//W3C//DTD HTML 4.01 Transitional//EN" "</a:t>
                      </a:r>
                      <a:r>
                        <a:rPr lang="en-US" altLang="ko-KR" sz="1000" u="sng" dirty="0" smtClean="0">
                          <a:solidFill>
                            <a:srgbClr val="5555DD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http://www.w3.org/TR/html4/loose.dtd</a:t>
                      </a:r>
                      <a:r>
                        <a:rPr lang="en-US" altLang="ko-KR" sz="1000" u="sng" dirty="0" smtClean="0">
                          <a:solidFill>
                            <a:srgbClr val="004A43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"&gt;</a:t>
                      </a:r>
                    </a:p>
                    <a:p>
                      <a:pPr algn="l"/>
                      <a:r>
                        <a:rPr lang="en-US" altLang="ko-KR" sz="1000" u="sng" dirty="0" smtClean="0">
                          <a:solidFill>
                            <a:srgbClr val="A657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u="sng" dirty="0" smtClean="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html</a:t>
                      </a:r>
                      <a:r>
                        <a:rPr lang="en-US" altLang="ko-KR" sz="1000" b="1" u="sng" dirty="0" smtClean="0">
                          <a:solidFill>
                            <a:srgbClr val="A657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dirty="0" smtClean="0">
                          <a:solidFill>
                            <a:srgbClr val="8000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head</a:t>
                      </a:r>
                      <a:r>
                        <a:rPr lang="en-US" altLang="ko-KR" sz="1000" b="1" dirty="0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fr-FR" altLang="ko-KR" sz="1000" dirty="0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&lt;</a:t>
                      </a:r>
                      <a:r>
                        <a:rPr lang="fr-FR" altLang="ko-KR" sz="1000" b="1" dirty="0" smtClean="0">
                          <a:solidFill>
                            <a:srgbClr val="8000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meta</a:t>
                      </a:r>
                      <a:r>
                        <a:rPr lang="fr-FR" altLang="ko-KR" sz="1000" b="1" dirty="0" smtClean="0">
                          <a:solidFill>
                            <a:srgbClr val="274796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 </a:t>
                      </a:r>
                      <a:r>
                        <a:rPr lang="fr-FR" altLang="ko-KR" sz="1000" b="1" u="sng" dirty="0" smtClean="0">
                          <a:solidFill>
                            <a:srgbClr val="074726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http-equiv</a:t>
                      </a:r>
                      <a:r>
                        <a:rPr lang="fr-FR" altLang="ko-KR" sz="1000" b="1" u="sng" dirty="0" smtClean="0">
                          <a:solidFill>
                            <a:srgbClr val="80803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=</a:t>
                      </a:r>
                      <a:r>
                        <a:rPr lang="fr-FR" altLang="ko-KR" sz="1000" b="1" u="sng" dirty="0" smtClean="0">
                          <a:solidFill>
                            <a:srgbClr val="0000E6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"Content-Type"</a:t>
                      </a:r>
                      <a:r>
                        <a:rPr lang="fr-FR" altLang="ko-KR" sz="1000" b="1" u="sng" dirty="0" smtClean="0">
                          <a:solidFill>
                            <a:srgbClr val="274796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 </a:t>
                      </a:r>
                      <a:r>
                        <a:rPr lang="fr-FR" altLang="ko-KR" sz="1000" b="1" u="sng" dirty="0" smtClean="0">
                          <a:solidFill>
                            <a:srgbClr val="074726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content</a:t>
                      </a:r>
                      <a:r>
                        <a:rPr lang="fr-FR" altLang="ko-KR" sz="1000" b="1" u="sng" dirty="0" smtClean="0">
                          <a:solidFill>
                            <a:srgbClr val="80803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=</a:t>
                      </a:r>
                      <a:r>
                        <a:rPr lang="fr-FR" altLang="ko-KR" sz="1000" b="1" u="sng" dirty="0" smtClean="0">
                          <a:solidFill>
                            <a:srgbClr val="0000E6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"text/html; charset=EUC-KR"</a:t>
                      </a:r>
                      <a:r>
                        <a:rPr lang="fr-FR" altLang="ko-KR" sz="1000" b="1" u="sng" dirty="0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dirty="0" smtClean="0">
                          <a:solidFill>
                            <a:srgbClr val="8000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title</a:t>
                      </a:r>
                      <a:r>
                        <a:rPr lang="en-US" altLang="ko-KR" sz="1000" b="1" dirty="0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&gt;</a:t>
                      </a:r>
                      <a:r>
                        <a:rPr lang="ko-KR" altLang="en-US" sz="1000" b="1" dirty="0" err="1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게시글</a:t>
                      </a:r>
                      <a:r>
                        <a:rPr lang="ko-KR" altLang="en-US" sz="1000" b="1" dirty="0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 조회</a:t>
                      </a:r>
                      <a:r>
                        <a:rPr lang="en-US" altLang="ko-KR" sz="1000" b="1" dirty="0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dirty="0" smtClean="0">
                          <a:solidFill>
                            <a:srgbClr val="8000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title</a:t>
                      </a:r>
                      <a:r>
                        <a:rPr lang="en-US" altLang="ko-KR" sz="1000" b="1" dirty="0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&gt;    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A657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dirty="0" smtClean="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head</a:t>
                      </a:r>
                      <a:r>
                        <a:rPr lang="en-US" altLang="ko-KR" sz="1000" b="1" dirty="0" smtClean="0">
                          <a:solidFill>
                            <a:srgbClr val="A657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&gt;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5F5035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&lt;%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000" b="1" dirty="0" smtClean="0">
                          <a:solidFill>
                            <a:srgbClr val="BB7977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String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err="1" smtClean="0">
                          <a:solidFill>
                            <a:srgbClr val="00000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idx</a:t>
                      </a:r>
                      <a:r>
                        <a:rPr lang="en-US" altLang="ko-KR" sz="1000" b="1" u="sng" dirty="0" smtClean="0">
                          <a:solidFill>
                            <a:srgbClr val="00000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smtClean="0">
                          <a:solidFill>
                            <a:srgbClr val="80803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u="sng" dirty="0" smtClean="0">
                          <a:solidFill>
                            <a:srgbClr val="00000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err="1" smtClean="0">
                          <a:solidFill>
                            <a:srgbClr val="00000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request</a:t>
                      </a:r>
                      <a:r>
                        <a:rPr lang="en-US" altLang="ko-KR" sz="1000" b="1" u="sng" dirty="0" err="1" smtClean="0">
                          <a:solidFill>
                            <a:srgbClr val="80803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b="1" u="sng" dirty="0" err="1" smtClean="0">
                          <a:solidFill>
                            <a:srgbClr val="00000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getParameter</a:t>
                      </a:r>
                      <a:r>
                        <a:rPr lang="en-US" altLang="ko-KR" sz="1000" b="1" u="sng" dirty="0" smtClean="0">
                          <a:solidFill>
                            <a:srgbClr val="80803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b="1" u="sng" dirty="0" smtClean="0">
                          <a:solidFill>
                            <a:srgbClr val="0000E6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000" b="1" u="sng" dirty="0" err="1" smtClean="0">
                          <a:solidFill>
                            <a:srgbClr val="0000E6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idx</a:t>
                      </a:r>
                      <a:r>
                        <a:rPr lang="en-US" altLang="ko-KR" sz="1000" b="1" u="sng" dirty="0" smtClean="0">
                          <a:solidFill>
                            <a:srgbClr val="0000E6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000" b="1" u="sng" dirty="0" smtClean="0">
                          <a:solidFill>
                            <a:srgbClr val="80803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b="1" u="sng" dirty="0" smtClean="0">
                          <a:solidFill>
                            <a:srgbClr val="80008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000" b="1" dirty="0" smtClean="0">
                          <a:solidFill>
                            <a:srgbClr val="8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try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rgbClr val="80008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b="1" dirty="0" smtClean="0">
                          <a:solidFill>
                            <a:srgbClr val="BB7977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String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dirty="0" err="1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driverName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rgbClr val="0000E6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000" b="1" dirty="0" err="1" smtClean="0">
                          <a:solidFill>
                            <a:srgbClr val="0000E6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oracle.jdbc.driver.OracleDriver</a:t>
                      </a:r>
                      <a:r>
                        <a:rPr lang="en-US" altLang="ko-KR" sz="1000" b="1" dirty="0" smtClean="0">
                          <a:solidFill>
                            <a:srgbClr val="0000E6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000" b="1" dirty="0" smtClean="0">
                          <a:solidFill>
                            <a:srgbClr val="80008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;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b="1" dirty="0" smtClean="0">
                          <a:solidFill>
                            <a:srgbClr val="BB7977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String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err="1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url</a:t>
                      </a:r>
                      <a:r>
                        <a:rPr lang="en-US" altLang="ko-KR" sz="1000" b="1" u="sng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u="sng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smtClean="0">
                          <a:solidFill>
                            <a:srgbClr val="0000E6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000" b="1" u="sng" dirty="0" err="1" smtClean="0">
                          <a:solidFill>
                            <a:srgbClr val="0000E6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jdbc:oracle:thin</a:t>
                      </a:r>
                      <a:r>
                        <a:rPr lang="en-US" altLang="ko-KR" sz="1000" b="1" u="sng" dirty="0" smtClean="0">
                          <a:solidFill>
                            <a:srgbClr val="0000E6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:@localhost:1521:XE"</a:t>
                      </a:r>
                      <a:r>
                        <a:rPr lang="en-US" altLang="ko-KR" sz="1000" b="1" u="sng" dirty="0" smtClean="0">
                          <a:solidFill>
                            <a:srgbClr val="80008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b="1" dirty="0" err="1" smtClean="0">
                          <a:solidFill>
                            <a:srgbClr val="BB7977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ResultSet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err="1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rs</a:t>
                      </a:r>
                      <a:r>
                        <a:rPr lang="en-US" altLang="ko-KR" sz="1000" b="1" u="sng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u="sng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smtClean="0">
                          <a:solidFill>
                            <a:srgbClr val="8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null</a:t>
                      </a:r>
                      <a:r>
                        <a:rPr lang="en-US" altLang="ko-KR" sz="1000" b="1" u="sng" dirty="0" smtClean="0">
                          <a:solidFill>
                            <a:srgbClr val="80008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    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b="1" dirty="0" err="1" smtClean="0">
                          <a:solidFill>
                            <a:srgbClr val="BB7977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Class</a:t>
                      </a:r>
                      <a:r>
                        <a:rPr lang="en-US" altLang="ko-KR" sz="1000" b="1" dirty="0" err="1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b="1" dirty="0" err="1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forName</a:t>
                      </a:r>
                      <a:r>
                        <a:rPr lang="en-US" altLang="ko-KR" sz="1000" b="1" dirty="0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b="1" dirty="0" err="1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driverName</a:t>
                      </a:r>
                      <a:r>
                        <a:rPr lang="en-US" altLang="ko-KR" sz="1000" b="1" dirty="0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b="1" dirty="0" smtClean="0">
                          <a:solidFill>
                            <a:srgbClr val="80008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b="1" dirty="0" smtClean="0">
                          <a:solidFill>
                            <a:srgbClr val="BB7977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Connection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con </a:t>
                      </a:r>
                      <a:r>
                        <a:rPr lang="en-US" altLang="ko-KR" sz="1000" b="1" u="sng" dirty="0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u="sng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err="1" smtClean="0">
                          <a:solidFill>
                            <a:srgbClr val="BB7977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DriverManager</a:t>
                      </a:r>
                      <a:r>
                        <a:rPr lang="en-US" altLang="ko-KR" sz="1000" b="1" u="sng" dirty="0" err="1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b="1" u="sng" dirty="0" err="1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getConnection</a:t>
                      </a:r>
                      <a:r>
                        <a:rPr lang="en-US" altLang="ko-KR" sz="1000" b="1" u="sng" dirty="0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b="1" u="sng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url</a:t>
                      </a:r>
                      <a:r>
                        <a:rPr lang="en-US" altLang="ko-KR" sz="1000" b="1" u="sng" dirty="0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,</a:t>
                      </a:r>
                      <a:r>
                        <a:rPr lang="en-US" altLang="ko-KR" sz="1000" b="1" u="sng" dirty="0" smtClean="0">
                          <a:solidFill>
                            <a:srgbClr val="0000E6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"test"</a:t>
                      </a:r>
                      <a:r>
                        <a:rPr lang="en-US" altLang="ko-KR" sz="1000" b="1" u="sng" dirty="0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,</a:t>
                      </a:r>
                      <a:r>
                        <a:rPr lang="en-US" altLang="ko-KR" sz="1000" b="1" u="sng" dirty="0" smtClean="0">
                          <a:solidFill>
                            <a:srgbClr val="0000E6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"1234"</a:t>
                      </a:r>
                      <a:r>
                        <a:rPr lang="en-US" altLang="ko-KR" sz="1000" b="1" u="sng" dirty="0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b="1" u="sng" dirty="0" smtClean="0">
                          <a:solidFill>
                            <a:srgbClr val="80008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out</a:t>
                      </a:r>
                      <a:r>
                        <a:rPr lang="en-US" altLang="ko-KR" sz="1000" dirty="0" err="1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println</a:t>
                      </a:r>
                      <a:r>
                        <a:rPr lang="en-US" altLang="ko-KR" sz="1000" dirty="0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dirty="0" smtClean="0">
                          <a:solidFill>
                            <a:srgbClr val="0000E6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"Oracle Database Connection Success."</a:t>
                      </a:r>
                      <a:r>
                        <a:rPr lang="en-US" altLang="ko-KR" sz="1000" dirty="0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dirty="0" smtClean="0">
                          <a:solidFill>
                            <a:srgbClr val="80008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    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       </a:t>
                      </a:r>
                      <a:endParaRPr lang="en-US" altLang="ko-KR" sz="1000" b="1" u="sng" dirty="0" smtClean="0">
                        <a:solidFill>
                          <a:srgbClr val="A65701"/>
                        </a:solidFill>
                        <a:highlight>
                          <a:srgbClr val="FCFCFC"/>
                        </a:highlight>
                        <a:latin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① 넘겨온 글번호 파라미터를 받는다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커넥션을 한다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③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해당 파라미터로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select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쿼리를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만든다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④ 해당 게시글을 표시할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HTML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파트를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만든다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altLang="ko-KR" sz="1000" b="1" u="sng" smtClean="0">
                        <a:solidFill>
                          <a:srgbClr val="A65701"/>
                        </a:solidFill>
                        <a:highlight>
                          <a:srgbClr val="FCFCFC"/>
                        </a:highlight>
                        <a:latin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게시판 만들기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68313" y="1341438"/>
            <a:ext cx="8207375" cy="4895850"/>
          </a:xfrm>
        </p:spPr>
        <p:txBody>
          <a:bodyPr/>
          <a:lstStyle/>
          <a:p>
            <a:r>
              <a:rPr lang="en-US" altLang="ko-KR" dirty="0"/>
              <a:t>Database </a:t>
            </a:r>
            <a:r>
              <a:rPr lang="ko-KR" altLang="en-US" dirty="0"/>
              <a:t>접속 및 </a:t>
            </a:r>
            <a:r>
              <a:rPr lang="en-US" altLang="ko-KR" dirty="0" smtClean="0"/>
              <a:t>Select(content.jsp)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735522"/>
              </p:ext>
            </p:extLst>
          </p:nvPr>
        </p:nvGraphicFramePr>
        <p:xfrm>
          <a:off x="323528" y="2204864"/>
          <a:ext cx="8352928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3888432"/>
              </a:tblGrid>
              <a:tr h="416776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b="1" dirty="0" smtClean="0">
                          <a:solidFill>
                            <a:srgbClr val="BB7977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Statement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stmt </a:t>
                      </a:r>
                      <a:r>
                        <a:rPr lang="en-US" altLang="ko-KR" sz="1000" b="1" u="sng" dirty="0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u="sng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err="1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con</a:t>
                      </a:r>
                      <a:r>
                        <a:rPr lang="en-US" altLang="ko-KR" sz="1000" b="1" u="sng" dirty="0" err="1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b="1" u="sng" dirty="0" err="1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createStatement</a:t>
                      </a:r>
                      <a:r>
                        <a:rPr lang="en-US" altLang="ko-KR" sz="1000" b="1" u="sng" dirty="0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()</a:t>
                      </a:r>
                      <a:r>
                        <a:rPr lang="en-US" altLang="ko-KR" sz="1000" b="1" u="sng" dirty="0" smtClean="0">
                          <a:solidFill>
                            <a:srgbClr val="80008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;</a:t>
                      </a:r>
                      <a:r>
                        <a:rPr lang="en-US" altLang="ko-KR" sz="1000" b="1" u="sng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      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b="1" dirty="0" smtClean="0">
                          <a:solidFill>
                            <a:srgbClr val="BB7977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String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err="1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sql</a:t>
                      </a:r>
                      <a:r>
                        <a:rPr lang="en-US" altLang="ko-KR" sz="1000" b="1" u="sng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u="sng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smtClean="0">
                          <a:solidFill>
                            <a:srgbClr val="0000E6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"select * from board where </a:t>
                      </a:r>
                      <a:r>
                        <a:rPr lang="en-US" altLang="ko-KR" sz="1000" b="1" u="sng" dirty="0" err="1" smtClean="0">
                          <a:solidFill>
                            <a:srgbClr val="0000E6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idx</a:t>
                      </a:r>
                      <a:r>
                        <a:rPr lang="en-US" altLang="ko-KR" sz="1000" b="1" u="sng" dirty="0" smtClean="0">
                          <a:solidFill>
                            <a:srgbClr val="0000E6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= "</a:t>
                      </a:r>
                      <a:r>
                        <a:rPr lang="en-US" altLang="ko-KR" sz="1000" b="1" u="sng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+</a:t>
                      </a:r>
                      <a:r>
                        <a:rPr lang="en-US" altLang="ko-KR" sz="1000" b="1" u="sng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err="1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idx</a:t>
                      </a:r>
                      <a:r>
                        <a:rPr lang="en-US" altLang="ko-KR" sz="1000" b="1" u="sng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smtClean="0">
                          <a:solidFill>
                            <a:srgbClr val="80008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u="sng" dirty="0" err="1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rs</a:t>
                      </a:r>
                      <a:r>
                        <a:rPr lang="en-US" altLang="ko-KR" sz="1000" u="sng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u="sng" dirty="0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u="sng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u="sng" dirty="0" err="1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stmt</a:t>
                      </a:r>
                      <a:r>
                        <a:rPr lang="en-US" altLang="ko-KR" sz="1000" u="sng" dirty="0" err="1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u="sng" dirty="0" err="1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executeQuery</a:t>
                      </a:r>
                      <a:r>
                        <a:rPr lang="en-US" altLang="ko-KR" sz="1000" u="sng" dirty="0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u="sng" dirty="0" err="1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sql</a:t>
                      </a:r>
                      <a:r>
                        <a:rPr lang="en-US" altLang="ko-KR" sz="1000" u="sng" dirty="0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u="sng" dirty="0" smtClean="0">
                          <a:solidFill>
                            <a:srgbClr val="80008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CFCE6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b="1" dirty="0" smtClean="0">
                          <a:solidFill>
                            <a:srgbClr val="800101"/>
                          </a:solidFill>
                          <a:highlight>
                            <a:srgbClr val="FCFCE6"/>
                          </a:highlight>
                          <a:latin typeface="Consolas"/>
                        </a:rPr>
                        <a:t>while</a:t>
                      </a:r>
                      <a:r>
                        <a:rPr lang="en-US" altLang="ko-KR" sz="1000" b="1" dirty="0" smtClean="0">
                          <a:solidFill>
                            <a:srgbClr val="808030"/>
                          </a:solidFill>
                          <a:highlight>
                            <a:srgbClr val="FCFCE6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b="1" dirty="0" err="1" smtClean="0">
                          <a:solidFill>
                            <a:srgbClr val="010101"/>
                          </a:solidFill>
                          <a:highlight>
                            <a:srgbClr val="FCFCE6"/>
                          </a:highlight>
                          <a:latin typeface="Consolas"/>
                        </a:rPr>
                        <a:t>rs</a:t>
                      </a:r>
                      <a:r>
                        <a:rPr lang="en-US" altLang="ko-KR" sz="1000" b="1" dirty="0" err="1" smtClean="0">
                          <a:solidFill>
                            <a:srgbClr val="808030"/>
                          </a:solidFill>
                          <a:highlight>
                            <a:srgbClr val="FCFCE6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b="1" dirty="0" err="1" smtClean="0">
                          <a:solidFill>
                            <a:srgbClr val="010101"/>
                          </a:solidFill>
                          <a:highlight>
                            <a:srgbClr val="FCFCE6"/>
                          </a:highlight>
                          <a:latin typeface="Consolas"/>
                        </a:rPr>
                        <a:t>next</a:t>
                      </a:r>
                      <a:r>
                        <a:rPr lang="en-US" altLang="ko-KR" sz="1000" b="1" dirty="0" smtClean="0">
                          <a:solidFill>
                            <a:srgbClr val="808030"/>
                          </a:solidFill>
                          <a:highlight>
                            <a:srgbClr val="FCFCE6"/>
                          </a:highlight>
                          <a:latin typeface="Consolas"/>
                        </a:rPr>
                        <a:t>())</a:t>
                      </a:r>
                      <a:r>
                        <a:rPr lang="en-US" altLang="ko-KR" sz="1000" b="1" dirty="0" smtClean="0">
                          <a:solidFill>
                            <a:srgbClr val="800180"/>
                          </a:solidFill>
                          <a:highlight>
                            <a:srgbClr val="FCFCE6"/>
                          </a:highlight>
                          <a:latin typeface="Consolas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5F5036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%&gt;</a:t>
                      </a:r>
                      <a:r>
                        <a:rPr lang="ko-KR" altLang="en-US" sz="1000" dirty="0" smtClean="0">
                          <a:solidFill>
                            <a:srgbClr val="0101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dirty="0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body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                              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000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dirty="0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h1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ko-KR" altLang="en-US" sz="1000" b="1" dirty="0" err="1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게시글</a:t>
                      </a:r>
                      <a:r>
                        <a:rPr lang="ko-KR" altLang="en-US" sz="1000" b="1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조회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dirty="0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h1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        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000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dirty="0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table</a:t>
                      </a:r>
                      <a:r>
                        <a:rPr lang="ko-KR" altLang="en-US" sz="1000" b="1" dirty="0" smtClean="0">
                          <a:solidFill>
                            <a:srgbClr val="28489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rgbClr val="084827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border</a:t>
                      </a:r>
                      <a:r>
                        <a:rPr lang="en-US" altLang="ko-KR" sz="1000" b="1" dirty="0" smtClean="0">
                          <a:solidFill>
                            <a:srgbClr val="80803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dirty="0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"1"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ko-KR" altLang="en-US" sz="1000" b="1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                </a:t>
                      </a:r>
                      <a:r>
                        <a:rPr lang="en-US" altLang="ko-KR" sz="1000" b="1" dirty="0" smtClean="0">
                          <a:solidFill>
                            <a:srgbClr val="6A6A6A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&lt;!-- </a:t>
                      </a:r>
                      <a:r>
                        <a:rPr lang="en-US" altLang="ko-KR" sz="1000" b="1" u="sng" dirty="0" smtClean="0">
                          <a:solidFill>
                            <a:srgbClr val="6A6A6A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border</a:t>
                      </a:r>
                      <a:r>
                        <a:rPr lang="ko-KR" altLang="en-US" sz="1000" b="1" u="sng" dirty="0" smtClean="0">
                          <a:solidFill>
                            <a:srgbClr val="6A6A6A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은 테두리를 표시하는 속성입니다</a:t>
                      </a:r>
                      <a:r>
                        <a:rPr lang="en-US" altLang="ko-KR" sz="1000" b="1" u="sng" dirty="0" smtClean="0">
                          <a:solidFill>
                            <a:srgbClr val="6A6A6A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. --&gt;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dirty="0" err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tr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                    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</a:t>
                      </a:r>
                      <a:r>
                        <a:rPr lang="en-US" altLang="ko-KR" sz="1000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dirty="0" err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th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ko-KR" altLang="en-US" sz="1000" b="1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번호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dirty="0" err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th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       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</a:t>
                      </a:r>
                      <a:r>
                        <a:rPr lang="en-US" altLang="ko-KR" sz="1000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dirty="0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td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rgbClr val="60513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&lt;%</a:t>
                      </a:r>
                      <a:r>
                        <a:rPr lang="en-US" altLang="ko-KR" sz="1000" b="1" dirty="0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dirty="0" err="1" smtClean="0">
                          <a:solidFill>
                            <a:srgbClr val="01010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rs</a:t>
                      </a:r>
                      <a:r>
                        <a:rPr lang="en-US" altLang="ko-KR" sz="1000" b="1" dirty="0" err="1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b="1" dirty="0" err="1" smtClean="0">
                          <a:solidFill>
                            <a:srgbClr val="01010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getString</a:t>
                      </a:r>
                      <a:r>
                        <a:rPr lang="en-US" altLang="ko-KR" sz="1000" b="1" dirty="0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b="1" dirty="0" smtClean="0">
                          <a:solidFill>
                            <a:srgbClr val="0101E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000" b="1" u="sng" dirty="0" err="1" smtClean="0">
                          <a:solidFill>
                            <a:srgbClr val="0101E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idx</a:t>
                      </a:r>
                      <a:r>
                        <a:rPr lang="en-US" altLang="ko-KR" sz="1000" b="1" u="sng" dirty="0" smtClean="0">
                          <a:solidFill>
                            <a:srgbClr val="0101E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b="1" u="sng" dirty="0" smtClean="0">
                          <a:solidFill>
                            <a:srgbClr val="60513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%&gt;</a:t>
                      </a:r>
                      <a:r>
                        <a:rPr lang="en-US" altLang="ko-KR" sz="1000" b="1" u="sng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u="sng" dirty="0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td</a:t>
                      </a:r>
                      <a:r>
                        <a:rPr lang="en-US" altLang="ko-KR" sz="1000" b="1" u="sng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</a:t>
                      </a:r>
                      <a:r>
                        <a:rPr lang="en-US" altLang="ko-KR" sz="1000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dirty="0" err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th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ko-KR" altLang="en-US" sz="1000" b="1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작성자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dirty="0" err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th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</a:t>
                      </a:r>
                      <a:r>
                        <a:rPr lang="en-US" altLang="ko-KR" sz="1000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dirty="0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td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rgbClr val="60513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&lt;%</a:t>
                      </a:r>
                      <a:r>
                        <a:rPr lang="en-US" altLang="ko-KR" sz="1000" b="1" dirty="0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dirty="0" err="1" smtClean="0">
                          <a:solidFill>
                            <a:srgbClr val="01010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rs</a:t>
                      </a:r>
                      <a:r>
                        <a:rPr lang="en-US" altLang="ko-KR" sz="1000" b="1" dirty="0" err="1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b="1" dirty="0" err="1" smtClean="0">
                          <a:solidFill>
                            <a:srgbClr val="01010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getString</a:t>
                      </a:r>
                      <a:r>
                        <a:rPr lang="en-US" altLang="ko-KR" sz="1000" b="1" dirty="0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b="1" dirty="0" smtClean="0">
                          <a:solidFill>
                            <a:srgbClr val="0101E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"writer"</a:t>
                      </a:r>
                      <a:r>
                        <a:rPr lang="en-US" altLang="ko-KR" sz="1000" b="1" dirty="0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b="1" dirty="0" smtClean="0">
                          <a:solidFill>
                            <a:srgbClr val="60513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%&gt;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dirty="0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td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</a:t>
                      </a:r>
                      <a:r>
                        <a:rPr lang="en-US" altLang="ko-KR" sz="1000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dirty="0" err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th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ko-KR" altLang="en-US" sz="1000" b="1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날짜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dirty="0" err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th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</a:t>
                      </a:r>
                      <a:r>
                        <a:rPr lang="en-US" altLang="ko-KR" sz="1000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dirty="0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td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rgbClr val="60513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&lt;%</a:t>
                      </a:r>
                      <a:r>
                        <a:rPr lang="en-US" altLang="ko-KR" sz="1000" b="1" dirty="0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dirty="0" err="1" smtClean="0">
                          <a:solidFill>
                            <a:srgbClr val="01010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rs</a:t>
                      </a:r>
                      <a:r>
                        <a:rPr lang="en-US" altLang="ko-KR" sz="1000" b="1" dirty="0" err="1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b="1" dirty="0" err="1" smtClean="0">
                          <a:solidFill>
                            <a:srgbClr val="01010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getString</a:t>
                      </a:r>
                      <a:r>
                        <a:rPr lang="en-US" altLang="ko-KR" sz="1000" b="1" dirty="0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b="1" dirty="0" smtClean="0">
                          <a:solidFill>
                            <a:srgbClr val="0101E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000" b="1" u="sng" dirty="0" err="1" smtClean="0">
                          <a:solidFill>
                            <a:srgbClr val="0101E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regdate</a:t>
                      </a:r>
                      <a:r>
                        <a:rPr lang="en-US" altLang="ko-KR" sz="1000" b="1" u="sng" dirty="0" smtClean="0">
                          <a:solidFill>
                            <a:srgbClr val="0101E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b="1" u="sng" dirty="0" smtClean="0">
                          <a:solidFill>
                            <a:srgbClr val="60513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%&gt;</a:t>
                      </a:r>
                      <a:r>
                        <a:rPr lang="en-US" altLang="ko-KR" sz="1000" b="1" u="sng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u="sng" dirty="0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td</a:t>
                      </a:r>
                      <a:r>
                        <a:rPr lang="en-US" altLang="ko-KR" sz="1000" b="1" u="sng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</a:t>
                      </a:r>
                      <a:r>
                        <a:rPr lang="en-US" altLang="ko-KR" sz="1000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dirty="0" err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th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ko-KR" altLang="en-US" sz="1000" b="1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조회수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dirty="0" err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th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</a:t>
                      </a:r>
                      <a:r>
                        <a:rPr lang="en-US" altLang="ko-KR" sz="1000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dirty="0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td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rgbClr val="60513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&lt;%</a:t>
                      </a:r>
                      <a:r>
                        <a:rPr lang="en-US" altLang="ko-KR" sz="1000" b="1" dirty="0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dirty="0" err="1" smtClean="0">
                          <a:solidFill>
                            <a:srgbClr val="01010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rs</a:t>
                      </a:r>
                      <a:r>
                        <a:rPr lang="en-US" altLang="ko-KR" sz="1000" b="1" dirty="0" err="1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b="1" dirty="0" err="1" smtClean="0">
                          <a:solidFill>
                            <a:srgbClr val="01010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getString</a:t>
                      </a:r>
                      <a:r>
                        <a:rPr lang="en-US" altLang="ko-KR" sz="1000" b="1" dirty="0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b="1" dirty="0" smtClean="0">
                          <a:solidFill>
                            <a:srgbClr val="0101E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"count"</a:t>
                      </a:r>
                      <a:r>
                        <a:rPr lang="en-US" altLang="ko-KR" sz="1000" b="1" dirty="0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b="1" dirty="0" smtClean="0">
                          <a:solidFill>
                            <a:srgbClr val="60513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%&gt;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dirty="0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td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dirty="0" err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tr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</a:t>
                      </a:r>
                      <a:endParaRPr lang="en-US" altLang="ko-KR" sz="1000" b="1" u="sng" dirty="0" smtClean="0">
                        <a:solidFill>
                          <a:srgbClr val="A65701"/>
                        </a:solidFill>
                        <a:highlight>
                          <a:srgbClr val="FCFCFC"/>
                        </a:highlight>
                        <a:latin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dirty="0" err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tr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</a:t>
                      </a:r>
                      <a:r>
                        <a:rPr lang="en-US" altLang="ko-KR" sz="1000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dirty="0" err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th</a:t>
                      </a:r>
                      <a:r>
                        <a:rPr lang="en-US" altLang="ko-KR" sz="1000" b="1" dirty="0" smtClean="0">
                          <a:solidFill>
                            <a:srgbClr val="28489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err="1" smtClean="0">
                          <a:solidFill>
                            <a:srgbClr val="084827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colspan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u="sng" dirty="0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"2"</a:t>
                      </a:r>
                      <a:r>
                        <a:rPr lang="en-US" altLang="ko-KR" sz="1000" b="1" u="sng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ko-KR" altLang="en-US" sz="1000" b="1" u="sng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제목</a:t>
                      </a:r>
                      <a:r>
                        <a:rPr lang="en-US" altLang="ko-KR" sz="1000" b="1" u="sng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u="sng" dirty="0" err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th</a:t>
                      </a:r>
                      <a:r>
                        <a:rPr lang="en-US" altLang="ko-KR" sz="1000" b="1" u="sng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en-US" altLang="ko-KR" sz="1000" b="1" u="sng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         </a:t>
                      </a:r>
                      <a:r>
                        <a:rPr lang="en-US" altLang="ko-KR" sz="1000" b="1" u="sng" dirty="0" smtClean="0">
                          <a:solidFill>
                            <a:srgbClr val="6A6A6A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&lt;!-- </a:t>
                      </a:r>
                      <a:r>
                        <a:rPr lang="en-US" altLang="ko-KR" sz="1000" b="1" u="sng" dirty="0" err="1" smtClean="0">
                          <a:solidFill>
                            <a:srgbClr val="6A6A6A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colspan</a:t>
                      </a:r>
                      <a:r>
                        <a:rPr lang="ko-KR" altLang="en-US" sz="1000" b="1" u="sng" dirty="0" smtClean="0">
                          <a:solidFill>
                            <a:srgbClr val="6A6A6A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은 행병합 속성입니다</a:t>
                      </a:r>
                      <a:r>
                        <a:rPr lang="en-US" altLang="ko-KR" sz="1000" b="1" u="sng" dirty="0" smtClean="0">
                          <a:solidFill>
                            <a:srgbClr val="6A6A6A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. --&gt;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</a:t>
                      </a:r>
                      <a:r>
                        <a:rPr lang="en-US" altLang="ko-KR" sz="1000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dirty="0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td</a:t>
                      </a:r>
                      <a:r>
                        <a:rPr lang="en-US" altLang="ko-KR" sz="1000" b="1" dirty="0" smtClean="0">
                          <a:solidFill>
                            <a:srgbClr val="28489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err="1" smtClean="0">
                          <a:solidFill>
                            <a:srgbClr val="084827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colspan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u="sng" dirty="0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"6"</a:t>
                      </a:r>
                      <a:r>
                        <a:rPr lang="en-US" altLang="ko-KR" sz="1000" b="1" u="sng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en-US" altLang="ko-KR" sz="1000" b="1" u="sng" dirty="0" smtClean="0">
                          <a:solidFill>
                            <a:srgbClr val="60513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&lt;%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u="sng" dirty="0" smtClean="0">
                          <a:solidFill>
                            <a:srgbClr val="01010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err="1" smtClean="0">
                          <a:solidFill>
                            <a:srgbClr val="01010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rs</a:t>
                      </a:r>
                      <a:r>
                        <a:rPr lang="en-US" altLang="ko-KR" sz="1000" b="1" u="sng" dirty="0" err="1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b="1" u="sng" dirty="0" err="1" smtClean="0">
                          <a:solidFill>
                            <a:srgbClr val="01010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getString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b="1" u="sng" dirty="0" smtClean="0">
                          <a:solidFill>
                            <a:srgbClr val="0101E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"title"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b="1" u="sng" dirty="0" smtClean="0">
                          <a:solidFill>
                            <a:srgbClr val="60513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%&gt;</a:t>
                      </a:r>
                      <a:r>
                        <a:rPr lang="en-US" altLang="ko-KR" sz="1000" b="1" u="sng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u="sng" dirty="0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td</a:t>
                      </a:r>
                      <a:r>
                        <a:rPr lang="en-US" altLang="ko-KR" sz="1000" b="1" u="sng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dirty="0" err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tr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dirty="0" err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tr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</a:t>
                      </a:r>
                      <a:r>
                        <a:rPr lang="en-US" altLang="ko-KR" sz="1000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dirty="0" err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th</a:t>
                      </a:r>
                      <a:r>
                        <a:rPr lang="en-US" altLang="ko-KR" sz="1000" b="1" dirty="0" smtClean="0">
                          <a:solidFill>
                            <a:srgbClr val="28489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err="1" smtClean="0">
                          <a:solidFill>
                            <a:srgbClr val="084827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colspan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u="sng" dirty="0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"2"</a:t>
                      </a:r>
                      <a:r>
                        <a:rPr lang="en-US" altLang="ko-KR" sz="1000" b="1" u="sng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ko-KR" altLang="en-US" sz="1000" b="1" u="sng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내용</a:t>
                      </a:r>
                      <a:r>
                        <a:rPr lang="en-US" altLang="ko-KR" sz="1000" b="1" u="sng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u="sng" dirty="0" err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th</a:t>
                      </a:r>
                      <a:r>
                        <a:rPr lang="en-US" altLang="ko-KR" sz="1000" b="1" u="sng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en-US" altLang="ko-KR" sz="1000" b="1" u="sng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       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</a:t>
                      </a:r>
                      <a:r>
                        <a:rPr lang="en-US" altLang="ko-KR" sz="1000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dirty="0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td</a:t>
                      </a:r>
                      <a:r>
                        <a:rPr lang="en-US" altLang="ko-KR" sz="1000" b="1" dirty="0" smtClean="0">
                          <a:solidFill>
                            <a:srgbClr val="28489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err="1" smtClean="0">
                          <a:solidFill>
                            <a:srgbClr val="084827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colspan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u="sng" dirty="0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"6"</a:t>
                      </a:r>
                      <a:r>
                        <a:rPr lang="en-US" altLang="ko-KR" sz="1000" b="1" u="sng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en-US" altLang="ko-KR" sz="1000" b="1" u="sng" dirty="0" smtClean="0">
                          <a:solidFill>
                            <a:srgbClr val="60513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&lt;%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u="sng" dirty="0" smtClean="0">
                          <a:solidFill>
                            <a:srgbClr val="01010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err="1" smtClean="0">
                          <a:solidFill>
                            <a:srgbClr val="01010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rs</a:t>
                      </a:r>
                      <a:r>
                        <a:rPr lang="en-US" altLang="ko-KR" sz="1000" b="1" u="sng" dirty="0" err="1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b="1" u="sng" dirty="0" err="1" smtClean="0">
                          <a:solidFill>
                            <a:srgbClr val="01010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getString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b="1" u="sng" dirty="0" smtClean="0">
                          <a:solidFill>
                            <a:srgbClr val="0101E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"content"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b="1" u="sng" dirty="0" smtClean="0">
                          <a:solidFill>
                            <a:srgbClr val="60513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%&gt;</a:t>
                      </a:r>
                      <a:r>
                        <a:rPr lang="en-US" altLang="ko-KR" sz="1000" b="1" u="sng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u="sng" dirty="0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td</a:t>
                      </a:r>
                      <a:r>
                        <a:rPr lang="en-US" altLang="ko-KR" sz="1000" b="1" u="sng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dirty="0" err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tr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000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dirty="0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table</a:t>
                      </a:r>
                      <a:r>
                        <a:rPr lang="en-US" altLang="ko-KR" sz="1000" b="1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000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dirty="0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a</a:t>
                      </a:r>
                      <a:r>
                        <a:rPr lang="en-US" altLang="ko-KR" sz="1000" b="1" dirty="0" smtClean="0">
                          <a:solidFill>
                            <a:srgbClr val="28489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err="1" smtClean="0">
                          <a:solidFill>
                            <a:srgbClr val="084827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href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u="sng" dirty="0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000" b="1" u="sng" dirty="0" err="1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delete.jsp?idx</a:t>
                      </a:r>
                      <a:r>
                        <a:rPr lang="en-US" altLang="ko-KR" sz="1000" b="1" u="sng" dirty="0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u="sng" dirty="0" smtClean="0">
                          <a:solidFill>
                            <a:srgbClr val="60513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&lt;%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u="sng" dirty="0" err="1" smtClean="0">
                          <a:solidFill>
                            <a:srgbClr val="01010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rs</a:t>
                      </a:r>
                      <a:r>
                        <a:rPr lang="en-US" altLang="ko-KR" sz="1000" b="1" u="sng" dirty="0" err="1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b="1" u="sng" dirty="0" err="1" smtClean="0">
                          <a:solidFill>
                            <a:srgbClr val="01010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getString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b="1" u="sng" dirty="0" smtClean="0">
                          <a:solidFill>
                            <a:srgbClr val="0101E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000" b="1" u="sng" dirty="0" err="1" smtClean="0">
                          <a:solidFill>
                            <a:srgbClr val="0101E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idx</a:t>
                      </a:r>
                      <a:r>
                        <a:rPr lang="en-US" altLang="ko-KR" sz="1000" b="1" u="sng" dirty="0" smtClean="0">
                          <a:solidFill>
                            <a:srgbClr val="0101E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b="1" u="sng" dirty="0" smtClean="0">
                          <a:solidFill>
                            <a:srgbClr val="60513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%&gt;</a:t>
                      </a:r>
                      <a:r>
                        <a:rPr lang="en-US" altLang="ko-KR" sz="1000" b="1" u="sng" dirty="0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000" b="1" u="sng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ko-KR" altLang="en-US" sz="1000" b="1" u="sng" dirty="0" err="1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게시글삭제</a:t>
                      </a:r>
                      <a:r>
                        <a:rPr lang="en-US" altLang="ko-KR" sz="1000" b="1" u="sng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u="sng" dirty="0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a</a:t>
                      </a:r>
                      <a:r>
                        <a:rPr lang="en-US" altLang="ko-KR" sz="1000" b="1" u="sng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000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dirty="0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a</a:t>
                      </a:r>
                      <a:r>
                        <a:rPr lang="en-US" altLang="ko-KR" sz="1000" b="1" dirty="0" smtClean="0">
                          <a:solidFill>
                            <a:srgbClr val="28489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err="1" smtClean="0">
                          <a:solidFill>
                            <a:srgbClr val="084827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href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u="sng" dirty="0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"index.jsp"</a:t>
                      </a:r>
                      <a:r>
                        <a:rPr lang="en-US" altLang="ko-KR" sz="1000" b="1" u="sng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ko-KR" altLang="en-US" sz="1000" b="1" u="sng" dirty="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목록으로</a:t>
                      </a:r>
                      <a:r>
                        <a:rPr lang="en-US" altLang="ko-KR" sz="1000" b="1" u="sng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u="sng" dirty="0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a</a:t>
                      </a:r>
                      <a:r>
                        <a:rPr lang="en-US" altLang="ko-KR" sz="1000" b="1" u="sng" dirty="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60513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&lt;%</a:t>
                      </a:r>
                      <a:r>
                        <a:rPr lang="ko-KR" altLang="en-US" sz="1000" dirty="0" smtClean="0">
                          <a:solidFill>
                            <a:srgbClr val="020202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     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rgbClr val="020202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b="1" i="1" u="sng" dirty="0" smtClean="0">
                          <a:solidFill>
                            <a:srgbClr val="FFFFFF"/>
                          </a:solidFill>
                          <a:highlight>
                            <a:srgbClr val="D90000"/>
                          </a:highlight>
                          <a:latin typeface="Consolas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20202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rgbClr val="020202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con</a:t>
                      </a:r>
                      <a:r>
                        <a:rPr lang="en-US" altLang="ko-KR" sz="1000" dirty="0" err="1" smtClean="0">
                          <a:solidFill>
                            <a:srgbClr val="8181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dirty="0" err="1" smtClean="0">
                          <a:solidFill>
                            <a:srgbClr val="020202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close</a:t>
                      </a:r>
                      <a:r>
                        <a:rPr lang="en-US" altLang="ko-KR" sz="1000" dirty="0" smtClean="0">
                          <a:solidFill>
                            <a:srgbClr val="8181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()</a:t>
                      </a:r>
                      <a:r>
                        <a:rPr lang="en-US" altLang="ko-KR" sz="1000" dirty="0" smtClean="0">
                          <a:solidFill>
                            <a:srgbClr val="81028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20202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000" b="1" i="1" u="sng" dirty="0" smtClean="0">
                          <a:solidFill>
                            <a:srgbClr val="FFFFFF"/>
                          </a:solidFill>
                          <a:highlight>
                            <a:srgbClr val="D80000"/>
                          </a:highlight>
                          <a:latin typeface="Consolas"/>
                        </a:rPr>
                        <a:t>}</a:t>
                      </a:r>
                      <a:r>
                        <a:rPr lang="en-US" altLang="ko-KR" sz="1000" b="1" i="1" u="sng" dirty="0" smtClean="0">
                          <a:solidFill>
                            <a:srgbClr val="810202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catch</a:t>
                      </a:r>
                      <a:r>
                        <a:rPr lang="en-US" altLang="ko-KR" sz="1000" b="1" i="1" u="sng" dirty="0" smtClean="0">
                          <a:solidFill>
                            <a:srgbClr val="020202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i="1" u="sng" dirty="0" smtClean="0">
                          <a:solidFill>
                            <a:srgbClr val="818131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b="1" i="1" u="sng" dirty="0" smtClean="0">
                          <a:solidFill>
                            <a:srgbClr val="BB7A78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Exception</a:t>
                      </a:r>
                      <a:r>
                        <a:rPr lang="en-US" altLang="ko-KR" sz="1000" b="1" i="1" u="sng" dirty="0" smtClean="0">
                          <a:solidFill>
                            <a:srgbClr val="020202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 e</a:t>
                      </a:r>
                      <a:r>
                        <a:rPr lang="en-US" altLang="ko-KR" sz="1000" b="1" i="1" u="sng" dirty="0" smtClean="0">
                          <a:solidFill>
                            <a:srgbClr val="818131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b="1" i="1" u="sng" dirty="0" smtClean="0">
                          <a:solidFill>
                            <a:srgbClr val="020202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i="1" u="sng" dirty="0" smtClean="0">
                          <a:solidFill>
                            <a:srgbClr val="810281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20202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rgbClr val="020202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out</a:t>
                      </a:r>
                      <a:r>
                        <a:rPr lang="en-US" altLang="ko-KR" sz="1000" dirty="0" err="1" smtClean="0">
                          <a:solidFill>
                            <a:srgbClr val="818131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dirty="0" err="1" smtClean="0">
                          <a:solidFill>
                            <a:srgbClr val="020202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println</a:t>
                      </a:r>
                      <a:r>
                        <a:rPr lang="en-US" altLang="ko-KR" sz="1000" dirty="0" smtClean="0">
                          <a:solidFill>
                            <a:srgbClr val="818131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dirty="0" smtClean="0">
                          <a:solidFill>
                            <a:srgbClr val="0202E6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"Oracle Database Connection Something Problem. &lt;hr&gt;"</a:t>
                      </a:r>
                      <a:r>
                        <a:rPr lang="en-US" altLang="ko-KR" sz="1000" dirty="0" smtClean="0">
                          <a:solidFill>
                            <a:srgbClr val="818131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dirty="0" smtClean="0">
                          <a:solidFill>
                            <a:srgbClr val="810281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20202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rgbClr val="020202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out</a:t>
                      </a:r>
                      <a:r>
                        <a:rPr lang="en-US" altLang="ko-KR" sz="1000" dirty="0" err="1" smtClean="0">
                          <a:solidFill>
                            <a:srgbClr val="818131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dirty="0" err="1" smtClean="0">
                          <a:solidFill>
                            <a:srgbClr val="020202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println</a:t>
                      </a:r>
                      <a:r>
                        <a:rPr lang="en-US" altLang="ko-KR" sz="1000" dirty="0" smtClean="0">
                          <a:solidFill>
                            <a:srgbClr val="818131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rgbClr val="020202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e</a:t>
                      </a:r>
                      <a:r>
                        <a:rPr lang="en-US" altLang="ko-KR" sz="1000" dirty="0" err="1" smtClean="0">
                          <a:solidFill>
                            <a:srgbClr val="818131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dirty="0" err="1" smtClean="0">
                          <a:solidFill>
                            <a:srgbClr val="020202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getMessage</a:t>
                      </a:r>
                      <a:r>
                        <a:rPr lang="en-US" altLang="ko-KR" sz="1000" dirty="0" smtClean="0">
                          <a:solidFill>
                            <a:srgbClr val="818131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())</a:t>
                      </a:r>
                      <a:r>
                        <a:rPr lang="en-US" altLang="ko-KR" sz="1000" dirty="0" smtClean="0">
                          <a:solidFill>
                            <a:srgbClr val="810281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20202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rgbClr val="020202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e</a:t>
                      </a:r>
                      <a:r>
                        <a:rPr lang="en-US" altLang="ko-KR" sz="1000" dirty="0" err="1" smtClean="0">
                          <a:solidFill>
                            <a:srgbClr val="818131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dirty="0" err="1" smtClean="0">
                          <a:solidFill>
                            <a:srgbClr val="020202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printStackTrace</a:t>
                      </a:r>
                      <a:r>
                        <a:rPr lang="en-US" altLang="ko-KR" sz="1000" dirty="0" smtClean="0">
                          <a:solidFill>
                            <a:srgbClr val="818131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()</a:t>
                      </a:r>
                      <a:r>
                        <a:rPr lang="en-US" altLang="ko-KR" sz="1000" dirty="0" smtClean="0">
                          <a:solidFill>
                            <a:srgbClr val="810281"/>
                          </a:solidFill>
                          <a:highlight>
                            <a:srgbClr val="F9F9E3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rgbClr val="020202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000" dirty="0" smtClean="0">
                          <a:solidFill>
                            <a:srgbClr val="81028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60513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%&gt;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dirty="0" smtClean="0">
                          <a:solidFill>
                            <a:srgbClr val="8001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body</a:t>
                      </a:r>
                      <a:r>
                        <a:rPr lang="en-US" altLang="ko-KR" sz="1000" b="1" dirty="0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u="sng" dirty="0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u="sng" dirty="0" smtClean="0">
                          <a:solidFill>
                            <a:srgbClr val="8001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html</a:t>
                      </a:r>
                      <a:r>
                        <a:rPr lang="en-US" altLang="ko-KR" sz="1000" b="1" u="sng" dirty="0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endParaRPr lang="en-US" altLang="ko-KR" sz="1000" b="1" u="sng" dirty="0" smtClean="0">
                        <a:solidFill>
                          <a:srgbClr val="A65701"/>
                        </a:solidFill>
                        <a:highlight>
                          <a:srgbClr val="FCFCFC"/>
                        </a:highlight>
                        <a:latin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39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게시판 만들기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68313" y="1341438"/>
            <a:ext cx="8207375" cy="4895850"/>
          </a:xfrm>
        </p:spPr>
        <p:txBody>
          <a:bodyPr>
            <a:normAutofit/>
          </a:bodyPr>
          <a:lstStyle/>
          <a:p>
            <a:r>
              <a:rPr lang="ko-KR" altLang="en-US" smtClean="0"/>
              <a:t>게시글 조회기능 및 게시글 삭제</a:t>
            </a:r>
            <a:r>
              <a:rPr lang="en-US" altLang="ko-KR" smtClean="0"/>
              <a:t>(delete.jsp)</a:t>
            </a:r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78669"/>
              </p:ext>
            </p:extLst>
          </p:nvPr>
        </p:nvGraphicFramePr>
        <p:xfrm>
          <a:off x="323528" y="2204864"/>
          <a:ext cx="8352928" cy="416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3888432"/>
              </a:tblGrid>
              <a:tr h="416776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rgbClr val="5F5035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&lt;%@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 page language=</a:t>
                      </a:r>
                      <a:r>
                        <a:rPr lang="en-US" altLang="ko-KR" sz="1000" dirty="0" smtClean="0">
                          <a:solidFill>
                            <a:srgbClr val="0000E6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"java"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contentType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dirty="0" smtClean="0">
                          <a:solidFill>
                            <a:srgbClr val="0000E6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"text/</a:t>
                      </a:r>
                      <a:r>
                        <a:rPr lang="en-US" altLang="ko-KR" sz="1000" u="sng" dirty="0" smtClean="0">
                          <a:solidFill>
                            <a:srgbClr val="0000E6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html; </a:t>
                      </a:r>
                      <a:r>
                        <a:rPr lang="en-US" altLang="ko-KR" sz="1000" u="sng" dirty="0" err="1" smtClean="0">
                          <a:solidFill>
                            <a:srgbClr val="0000E6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charset</a:t>
                      </a:r>
                      <a:r>
                        <a:rPr lang="en-US" altLang="ko-KR" sz="1000" u="sng" dirty="0" smtClean="0">
                          <a:solidFill>
                            <a:srgbClr val="0000E6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=EUC-KR"</a:t>
                      </a:r>
                      <a:r>
                        <a:rPr lang="en-US" altLang="ko-KR" sz="1000" u="sng" dirty="0" smtClean="0">
                          <a:solidFill>
                            <a:srgbClr val="00000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pageEncoding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dirty="0" smtClean="0">
                          <a:solidFill>
                            <a:srgbClr val="0000E6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"EUC-KR"</a:t>
                      </a:r>
                      <a:r>
                        <a:rPr lang="en-US" altLang="ko-KR" sz="1000" dirty="0" smtClean="0">
                          <a:solidFill>
                            <a:srgbClr val="5F5035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%&gt;</a:t>
                      </a:r>
                      <a:r>
                        <a:rPr lang="en-US" altLang="ko-KR" sz="1000" dirty="0" smtClean="0">
                          <a:solidFill>
                            <a:srgbClr val="5F5035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5F5035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&lt;%@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 page import=</a:t>
                      </a:r>
                      <a:r>
                        <a:rPr lang="en-US" altLang="ko-KR" sz="1000" dirty="0" smtClean="0">
                          <a:solidFill>
                            <a:srgbClr val="0000E6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"java.sql.*"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5F5035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%&gt;</a:t>
                      </a:r>
                      <a:r>
                        <a:rPr lang="en-US" altLang="ko-KR" sz="1000" dirty="0" smtClean="0">
                          <a:solidFill>
                            <a:srgbClr val="5F5035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04A43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&lt;!DOCTYPE </a:t>
                      </a:r>
                      <a:r>
                        <a:rPr lang="en-US" altLang="ko-KR" sz="1000" u="sng" dirty="0" smtClean="0">
                          <a:solidFill>
                            <a:srgbClr val="004A43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html PUBLIC "-//W3C//DTD HTML 4.01 Transitional//EN" "</a:t>
                      </a:r>
                      <a:r>
                        <a:rPr lang="en-US" altLang="ko-KR" sz="1000" u="sng" dirty="0" smtClean="0">
                          <a:solidFill>
                            <a:srgbClr val="5555DD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http://www.w3.org/TR/html4/loose.dtd</a:t>
                      </a:r>
                      <a:r>
                        <a:rPr lang="en-US" altLang="ko-KR" sz="1000" u="sng" dirty="0" smtClean="0">
                          <a:solidFill>
                            <a:srgbClr val="004A43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"&gt;</a:t>
                      </a:r>
                    </a:p>
                    <a:p>
                      <a:pPr algn="l"/>
                      <a:r>
                        <a:rPr lang="en-US" altLang="ko-KR" sz="1000" u="sng" dirty="0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u="sng" dirty="0" smtClean="0">
                          <a:solidFill>
                            <a:srgbClr val="8000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html</a:t>
                      </a:r>
                      <a:r>
                        <a:rPr lang="en-US" altLang="ko-KR" sz="1000" b="1" u="sng" dirty="0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dirty="0" smtClean="0">
                          <a:solidFill>
                            <a:srgbClr val="8001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head</a:t>
                      </a:r>
                      <a:r>
                        <a:rPr lang="en-US" altLang="ko-KR" sz="1000" b="1" dirty="0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fr-FR" altLang="ko-KR" sz="1000" dirty="0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&lt;</a:t>
                      </a:r>
                      <a:r>
                        <a:rPr lang="fr-FR" altLang="ko-KR" sz="1000" b="1" dirty="0" smtClean="0">
                          <a:solidFill>
                            <a:srgbClr val="8001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meta</a:t>
                      </a:r>
                      <a:r>
                        <a:rPr lang="fr-FR" altLang="ko-KR" sz="1000" b="1" dirty="0" smtClean="0">
                          <a:solidFill>
                            <a:srgbClr val="284796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 </a:t>
                      </a:r>
                      <a:r>
                        <a:rPr lang="fr-FR" altLang="ko-KR" sz="1000" b="1" u="sng" dirty="0" smtClean="0">
                          <a:solidFill>
                            <a:srgbClr val="084727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http-equiv</a:t>
                      </a:r>
                      <a:r>
                        <a:rPr lang="fr-FR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=</a:t>
                      </a:r>
                      <a:r>
                        <a:rPr lang="fr-FR" altLang="ko-KR" sz="1000" b="1" u="sng" dirty="0" smtClean="0">
                          <a:solidFill>
                            <a:srgbClr val="0101E6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"Content-Type"</a:t>
                      </a:r>
                      <a:r>
                        <a:rPr lang="fr-FR" altLang="ko-KR" sz="1000" b="1" u="sng" dirty="0" smtClean="0">
                          <a:solidFill>
                            <a:srgbClr val="284796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 </a:t>
                      </a:r>
                      <a:r>
                        <a:rPr lang="fr-FR" altLang="ko-KR" sz="1000" b="1" u="sng" dirty="0" smtClean="0">
                          <a:solidFill>
                            <a:srgbClr val="084727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content</a:t>
                      </a:r>
                      <a:r>
                        <a:rPr lang="fr-FR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=</a:t>
                      </a:r>
                      <a:r>
                        <a:rPr lang="fr-FR" altLang="ko-KR" sz="1000" b="1" u="sng" dirty="0" smtClean="0">
                          <a:solidFill>
                            <a:srgbClr val="0101E6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"text/html; charset=EUC-KR"</a:t>
                      </a:r>
                      <a:r>
                        <a:rPr lang="fr-FR" altLang="ko-KR" sz="1000" b="1" u="sng" dirty="0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dirty="0" smtClean="0">
                          <a:solidFill>
                            <a:srgbClr val="8001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title</a:t>
                      </a:r>
                      <a:r>
                        <a:rPr lang="en-US" altLang="ko-KR" sz="1000" b="1" dirty="0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&gt;</a:t>
                      </a:r>
                      <a:r>
                        <a:rPr lang="ko-KR" altLang="en-US" sz="1000" b="1" dirty="0" err="1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게시글</a:t>
                      </a:r>
                      <a:r>
                        <a:rPr lang="ko-KR" altLang="en-US" sz="1000" b="1" dirty="0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 삭제</a:t>
                      </a:r>
                      <a:r>
                        <a:rPr lang="en-US" altLang="ko-KR" sz="1000" b="1" dirty="0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dirty="0" smtClean="0">
                          <a:solidFill>
                            <a:srgbClr val="8001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title</a:t>
                      </a:r>
                      <a:r>
                        <a:rPr lang="en-US" altLang="ko-KR" sz="1000" b="1" dirty="0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&gt;   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dirty="0" smtClean="0">
                          <a:solidFill>
                            <a:srgbClr val="8000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head</a:t>
                      </a:r>
                      <a:r>
                        <a:rPr lang="en-US" altLang="ko-KR" sz="1000" b="1" dirty="0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5F5036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&lt;%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000" b="1" dirty="0" smtClean="0">
                          <a:solidFill>
                            <a:srgbClr val="BB7977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String</a:t>
                      </a:r>
                      <a:r>
                        <a:rPr lang="en-US" altLang="ko-KR" sz="1000" b="1" dirty="0" smtClean="0">
                          <a:solidFill>
                            <a:srgbClr val="01010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err="1" smtClean="0">
                          <a:solidFill>
                            <a:srgbClr val="01010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idx</a:t>
                      </a:r>
                      <a:r>
                        <a:rPr lang="en-US" altLang="ko-KR" sz="1000" b="1" u="sng" dirty="0" smtClean="0">
                          <a:solidFill>
                            <a:srgbClr val="01010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u="sng" dirty="0" smtClean="0">
                          <a:solidFill>
                            <a:srgbClr val="01010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err="1" smtClean="0">
                          <a:solidFill>
                            <a:srgbClr val="01010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request</a:t>
                      </a:r>
                      <a:r>
                        <a:rPr lang="en-US" altLang="ko-KR" sz="1000" b="1" u="sng" dirty="0" err="1" smtClean="0">
                          <a:solidFill>
                            <a:srgbClr val="80803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b="1" u="sng" dirty="0" err="1" smtClean="0">
                          <a:solidFill>
                            <a:srgbClr val="01010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getParameter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b="1" u="sng" dirty="0" smtClean="0">
                          <a:solidFill>
                            <a:srgbClr val="0101E6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000" b="1" u="sng" dirty="0" err="1" smtClean="0">
                          <a:solidFill>
                            <a:srgbClr val="0101E6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idx</a:t>
                      </a:r>
                      <a:r>
                        <a:rPr lang="en-US" altLang="ko-KR" sz="1000" b="1" u="sng" dirty="0" smtClean="0">
                          <a:solidFill>
                            <a:srgbClr val="0101E6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b="1" u="sng" dirty="0" smtClean="0">
                          <a:solidFill>
                            <a:srgbClr val="800180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000" b="1" dirty="0" smtClean="0">
                          <a:solidFill>
                            <a:srgbClr val="80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try</a:t>
                      </a:r>
                      <a:r>
                        <a:rPr lang="en-US" altLang="ko-KR" sz="1000" b="1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b="1" dirty="0" smtClean="0">
                          <a:solidFill>
                            <a:srgbClr val="BB7A78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String</a:t>
                      </a:r>
                      <a:r>
                        <a:rPr lang="en-US" altLang="ko-KR" sz="1000" b="1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dirty="0" err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driverName</a:t>
                      </a:r>
                      <a:r>
                        <a:rPr lang="en-US" altLang="ko-KR" sz="1000" b="1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000" b="1" dirty="0" err="1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oracle.jdbc.driver.OracleDriver</a:t>
                      </a:r>
                      <a:r>
                        <a:rPr lang="en-US" altLang="ko-KR" sz="1000" b="1" dirty="0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000" b="1" dirty="0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;</a:t>
                      </a:r>
                      <a:r>
                        <a:rPr lang="en-US" altLang="ko-KR" sz="1000" b="1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b="1" dirty="0" smtClean="0">
                          <a:solidFill>
                            <a:srgbClr val="BB7A78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String</a:t>
                      </a:r>
                      <a:r>
                        <a:rPr lang="en-US" altLang="ko-KR" sz="1000" b="1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err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url</a:t>
                      </a:r>
                      <a:r>
                        <a:rPr lang="en-US" altLang="ko-KR" sz="1000" b="1" u="sng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u="sng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000" b="1" u="sng" dirty="0" err="1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jdbc:oracle:thin</a:t>
                      </a:r>
                      <a:r>
                        <a:rPr lang="en-US" altLang="ko-KR" sz="1000" b="1" u="sng" dirty="0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:@localhost:1521:XE"</a:t>
                      </a:r>
                      <a:r>
                        <a:rPr lang="en-US" altLang="ko-KR" sz="1000" b="1" u="sng" dirty="0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    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b="1" dirty="0" err="1" smtClean="0">
                          <a:solidFill>
                            <a:srgbClr val="BB7A78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Class</a:t>
                      </a:r>
                      <a:r>
                        <a:rPr lang="en-US" altLang="ko-KR" sz="1000" b="1" dirty="0" err="1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b="1" dirty="0" err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forName</a:t>
                      </a:r>
                      <a:r>
                        <a:rPr lang="en-US" altLang="ko-KR" sz="1000" b="1" dirty="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b="1" dirty="0" err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driverName</a:t>
                      </a:r>
                      <a:r>
                        <a:rPr lang="en-US" altLang="ko-KR" sz="1000" b="1" dirty="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b="1" dirty="0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b="1" dirty="0" smtClean="0">
                          <a:solidFill>
                            <a:srgbClr val="BB7A78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Connection</a:t>
                      </a:r>
                      <a:r>
                        <a:rPr lang="en-US" altLang="ko-KR" sz="1000" b="1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con 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u="sng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err="1" smtClean="0">
                          <a:solidFill>
                            <a:srgbClr val="BB7A78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DriverManager</a:t>
                      </a:r>
                      <a:r>
                        <a:rPr lang="en-US" altLang="ko-KR" sz="1000" b="1" u="sng" dirty="0" err="1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b="1" u="sng" dirty="0" err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getConnection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b="1" u="sng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url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,</a:t>
                      </a:r>
                      <a:r>
                        <a:rPr lang="en-US" altLang="ko-KR" sz="1000" b="1" u="sng" dirty="0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"test"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,</a:t>
                      </a:r>
                      <a:r>
                        <a:rPr lang="en-US" altLang="ko-KR" sz="1000" b="1" u="sng" dirty="0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"1234"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b="1" u="sng" dirty="0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out</a:t>
                      </a:r>
                      <a:r>
                        <a:rPr lang="en-US" altLang="ko-KR" sz="1000" dirty="0" err="1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dirty="0" err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println</a:t>
                      </a:r>
                      <a:r>
                        <a:rPr lang="en-US" altLang="ko-KR" sz="1000" dirty="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dirty="0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"Oracle Database Connection Success."</a:t>
                      </a:r>
                      <a:r>
                        <a:rPr lang="en-US" altLang="ko-KR" sz="1000" dirty="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dirty="0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    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b="1" dirty="0" smtClean="0">
                          <a:solidFill>
                            <a:srgbClr val="BB7A78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Statement</a:t>
                      </a:r>
                      <a:r>
                        <a:rPr lang="en-US" altLang="ko-KR" sz="1000" b="1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stmt 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u="sng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err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con</a:t>
                      </a:r>
                      <a:r>
                        <a:rPr lang="en-US" altLang="ko-KR" sz="1000" b="1" u="sng" dirty="0" err="1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b="1" u="sng" dirty="0" err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createStatement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()</a:t>
                      </a:r>
                      <a:r>
                        <a:rPr lang="en-US" altLang="ko-KR" sz="1000" b="1" u="sng" dirty="0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;</a:t>
                      </a:r>
                      <a:r>
                        <a:rPr lang="en-US" altLang="ko-KR" sz="1000" b="1" u="sng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      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b="1" dirty="0" smtClean="0">
                          <a:solidFill>
                            <a:srgbClr val="BB7A78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String</a:t>
                      </a:r>
                      <a:r>
                        <a:rPr lang="en-US" altLang="ko-KR" sz="1000" b="1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err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sql</a:t>
                      </a:r>
                      <a:r>
                        <a:rPr lang="en-US" altLang="ko-KR" sz="1000" b="1" u="sng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b="1" u="sng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"delete from board where </a:t>
                      </a:r>
                      <a:r>
                        <a:rPr lang="en-US" altLang="ko-KR" sz="1000" b="1" u="sng" dirty="0" err="1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idx</a:t>
                      </a:r>
                      <a:r>
                        <a:rPr lang="en-US" altLang="ko-KR" sz="1000" b="1" u="sng" dirty="0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= "</a:t>
                      </a:r>
                      <a:r>
                        <a:rPr lang="en-US" altLang="ko-KR" sz="1000" b="1" u="sng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+</a:t>
                      </a:r>
                      <a:r>
                        <a:rPr lang="en-US" altLang="ko-KR" sz="1000" b="1" u="sng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err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idx</a:t>
                      </a:r>
                      <a:r>
                        <a:rPr lang="en-US" altLang="ko-KR" sz="1000" b="1" u="sng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u="sng" dirty="0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;</a:t>
                      </a:r>
                      <a:r>
                        <a:rPr lang="en-US" altLang="ko-KR" sz="1000" b="1" u="sng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  </a:t>
                      </a:r>
                      <a:r>
                        <a:rPr lang="en-US" altLang="ko-KR" sz="1000" b="1" u="sng" dirty="0" smtClean="0">
                          <a:solidFill>
                            <a:srgbClr val="6A6A6A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// </a:t>
                      </a:r>
                      <a:r>
                        <a:rPr lang="ko-KR" altLang="en-US" sz="1000" b="1" u="sng" dirty="0" smtClean="0">
                          <a:solidFill>
                            <a:srgbClr val="6A6A6A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삭제 쿼리입니다</a:t>
                      </a:r>
                      <a:r>
                        <a:rPr lang="en-US" altLang="ko-KR" sz="1000" b="1" u="sng" dirty="0" smtClean="0">
                          <a:solidFill>
                            <a:srgbClr val="6A6A6A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stmt</a:t>
                      </a:r>
                      <a:r>
                        <a:rPr lang="en-US" altLang="ko-KR" sz="1000" dirty="0" err="1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dirty="0" err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executeQuery</a:t>
                      </a:r>
                      <a:r>
                        <a:rPr lang="en-US" altLang="ko-KR" sz="1000" dirty="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u="sng" dirty="0" err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sql</a:t>
                      </a:r>
                      <a:r>
                        <a:rPr lang="en-US" altLang="ko-KR" sz="1000" u="sng" dirty="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u="sng" dirty="0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con</a:t>
                      </a:r>
                      <a:r>
                        <a:rPr lang="en-US" altLang="ko-KR" sz="1000" dirty="0" err="1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dirty="0" err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close</a:t>
                      </a:r>
                      <a:r>
                        <a:rPr lang="en-US" altLang="ko-KR" sz="1000" dirty="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()</a:t>
                      </a:r>
                      <a:r>
                        <a:rPr lang="en-US" altLang="ko-KR" sz="1000" dirty="0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000" dirty="0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}</a:t>
                      </a:r>
                      <a:r>
                        <a:rPr lang="en-US" altLang="ko-KR" sz="1000" b="1" dirty="0" smtClean="0">
                          <a:solidFill>
                            <a:srgbClr val="80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catch</a:t>
                      </a:r>
                      <a:r>
                        <a:rPr lang="en-US" altLang="ko-KR" sz="1000" b="1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b="1" dirty="0" smtClean="0">
                          <a:solidFill>
                            <a:srgbClr val="BB7A78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Exception</a:t>
                      </a:r>
                      <a:r>
                        <a:rPr lang="en-US" altLang="ko-KR" sz="1000" b="1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e</a:t>
                      </a:r>
                      <a:r>
                        <a:rPr lang="en-US" altLang="ko-KR" sz="1000" b="1" dirty="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b="1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out</a:t>
                      </a:r>
                      <a:r>
                        <a:rPr lang="en-US" altLang="ko-KR" sz="1000" dirty="0" err="1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dirty="0" err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println</a:t>
                      </a:r>
                      <a:r>
                        <a:rPr lang="en-US" altLang="ko-KR" sz="1000" dirty="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dirty="0" smtClean="0">
                          <a:solidFill>
                            <a:srgbClr val="0101E6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"Oracle Database Connection Something Problem. &lt;hr&gt;"</a:t>
                      </a:r>
                      <a:r>
                        <a:rPr lang="en-US" altLang="ko-KR" sz="1000" dirty="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dirty="0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out</a:t>
                      </a:r>
                      <a:r>
                        <a:rPr lang="en-US" altLang="ko-KR" sz="1000" dirty="0" err="1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dirty="0" err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println</a:t>
                      </a:r>
                      <a:r>
                        <a:rPr lang="en-US" altLang="ko-KR" sz="1000" dirty="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e</a:t>
                      </a:r>
                      <a:r>
                        <a:rPr lang="en-US" altLang="ko-KR" sz="1000" dirty="0" err="1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dirty="0" err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getMessage</a:t>
                      </a:r>
                      <a:r>
                        <a:rPr lang="en-US" altLang="ko-KR" sz="1000" dirty="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())</a:t>
                      </a:r>
                      <a:r>
                        <a:rPr lang="en-US" altLang="ko-KR" sz="1000" dirty="0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e</a:t>
                      </a:r>
                      <a:r>
                        <a:rPr lang="en-US" altLang="ko-KR" sz="1000" dirty="0" err="1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000" dirty="0" err="1" smtClean="0">
                          <a:solidFill>
                            <a:srgbClr val="01010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printStackTrace</a:t>
                      </a:r>
                      <a:r>
                        <a:rPr lang="en-US" altLang="ko-KR" sz="1000" dirty="0" smtClean="0">
                          <a:solidFill>
                            <a:srgbClr val="808031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()</a:t>
                      </a:r>
                      <a:r>
                        <a:rPr lang="en-US" altLang="ko-KR" sz="1000" dirty="0" smtClean="0">
                          <a:solidFill>
                            <a:srgbClr val="800180"/>
                          </a:solidFill>
                          <a:highlight>
                            <a:srgbClr val="FAFAE4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rgbClr val="010101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000" dirty="0" smtClean="0">
                          <a:solidFill>
                            <a:srgbClr val="800180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5F5035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%&gt;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dirty="0" smtClean="0">
                          <a:solidFill>
                            <a:srgbClr val="8001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script</a:t>
                      </a:r>
                      <a:r>
                        <a:rPr lang="en-US" altLang="ko-KR" sz="1000" b="1" dirty="0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highlight>
                            <a:srgbClr val="FCFCFC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000" dirty="0" smtClean="0">
                          <a:highlight>
                            <a:srgbClr val="FCFCFC"/>
                          </a:highlight>
                          <a:latin typeface="Consolas"/>
                        </a:rPr>
                        <a:t>alert</a:t>
                      </a:r>
                      <a:r>
                        <a:rPr lang="en-US" altLang="ko-KR" sz="1000" dirty="0" smtClean="0">
                          <a:solidFill>
                            <a:srgbClr val="80803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000" dirty="0" smtClean="0">
                          <a:solidFill>
                            <a:srgbClr val="8001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"</a:t>
                      </a:r>
                      <a:r>
                        <a:rPr lang="ko-KR" altLang="en-US" sz="1000" dirty="0" err="1" smtClean="0">
                          <a:solidFill>
                            <a:srgbClr val="0101E6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게시글이</a:t>
                      </a:r>
                      <a:r>
                        <a:rPr lang="ko-KR" altLang="en-US" sz="1000" dirty="0" smtClean="0">
                          <a:solidFill>
                            <a:srgbClr val="0101E6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 삭제되었습니다</a:t>
                      </a:r>
                      <a:r>
                        <a:rPr lang="en-US" altLang="ko-KR" sz="1000" dirty="0" smtClean="0">
                          <a:solidFill>
                            <a:srgbClr val="8001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000" dirty="0" smtClean="0">
                          <a:solidFill>
                            <a:srgbClr val="80803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000" dirty="0" smtClean="0">
                          <a:solidFill>
                            <a:srgbClr val="800180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;  </a:t>
                      </a:r>
                      <a:r>
                        <a:rPr lang="en-US" altLang="ko-KR" sz="1000" dirty="0" smtClean="0">
                          <a:solidFill>
                            <a:srgbClr val="696969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// </a:t>
                      </a:r>
                      <a:r>
                        <a:rPr lang="ko-KR" altLang="en-US" sz="1000" dirty="0" err="1" smtClean="0">
                          <a:solidFill>
                            <a:srgbClr val="696969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게시글이</a:t>
                      </a:r>
                      <a:r>
                        <a:rPr lang="ko-KR" altLang="en-US" sz="1000" dirty="0" smtClean="0">
                          <a:solidFill>
                            <a:srgbClr val="696969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 삭제되었다는 </a:t>
                      </a:r>
                      <a:r>
                        <a:rPr lang="ko-KR" altLang="en-US" sz="1000" dirty="0" err="1" smtClean="0">
                          <a:solidFill>
                            <a:srgbClr val="696969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경고창을</a:t>
                      </a:r>
                      <a:r>
                        <a:rPr lang="ko-KR" altLang="en-US" sz="1000" dirty="0" smtClean="0">
                          <a:solidFill>
                            <a:srgbClr val="696969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 띄워주고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highlight>
                            <a:srgbClr val="FCFCFC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000" dirty="0" err="1" smtClean="0">
                          <a:highlight>
                            <a:srgbClr val="FCFCFC"/>
                          </a:highlight>
                          <a:latin typeface="Consolas"/>
                        </a:rPr>
                        <a:t>location</a:t>
                      </a:r>
                      <a:r>
                        <a:rPr lang="en-US" altLang="ko-KR" sz="1000" dirty="0" err="1" smtClean="0">
                          <a:solidFill>
                            <a:srgbClr val="80803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.href</a:t>
                      </a:r>
                      <a:r>
                        <a:rPr lang="en-US" altLang="ko-KR" sz="1000" dirty="0" smtClean="0">
                          <a:solidFill>
                            <a:srgbClr val="80803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000" dirty="0" smtClean="0">
                          <a:solidFill>
                            <a:srgbClr val="8001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000" dirty="0" smtClean="0">
                          <a:solidFill>
                            <a:srgbClr val="0101E6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redirect.jsp</a:t>
                      </a:r>
                      <a:r>
                        <a:rPr lang="en-US" altLang="ko-KR" sz="1000" dirty="0" smtClean="0">
                          <a:solidFill>
                            <a:srgbClr val="8001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000" dirty="0" smtClean="0">
                          <a:solidFill>
                            <a:srgbClr val="800180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;          </a:t>
                      </a:r>
                      <a:r>
                        <a:rPr lang="en-US" altLang="ko-KR" sz="1000" dirty="0" smtClean="0">
                          <a:solidFill>
                            <a:srgbClr val="696969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// </a:t>
                      </a:r>
                      <a:r>
                        <a:rPr lang="ko-KR" altLang="en-US" sz="1000" dirty="0" smtClean="0">
                          <a:solidFill>
                            <a:srgbClr val="696969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리스트페이지로 이동합니다</a:t>
                      </a:r>
                      <a:r>
                        <a:rPr lang="en-US" altLang="ko-KR" sz="1000" dirty="0" smtClean="0">
                          <a:solidFill>
                            <a:srgbClr val="696969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dirty="0" smtClean="0">
                          <a:solidFill>
                            <a:srgbClr val="8000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script</a:t>
                      </a:r>
                      <a:r>
                        <a:rPr lang="en-US" altLang="ko-KR" sz="1000" b="1" dirty="0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000" b="1" dirty="0" smtClean="0">
                          <a:solidFill>
                            <a:srgbClr val="8001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body</a:t>
                      </a:r>
                      <a:r>
                        <a:rPr lang="en-US" altLang="ko-KR" sz="1000" b="1" dirty="0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&gt;                                          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dirty="0" smtClean="0">
                          <a:solidFill>
                            <a:srgbClr val="8000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body</a:t>
                      </a:r>
                      <a:r>
                        <a:rPr lang="en-US" altLang="ko-KR" sz="1000" b="1" dirty="0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000" u="sng" dirty="0" smtClean="0">
                          <a:solidFill>
                            <a:srgbClr val="A657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000" b="1" u="sng" dirty="0" smtClean="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html</a:t>
                      </a:r>
                      <a:r>
                        <a:rPr lang="en-US" altLang="ko-KR" sz="1000" b="1" u="sng" dirty="0" smtClean="0">
                          <a:solidFill>
                            <a:srgbClr val="A657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5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게시판 만들기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68313" y="1341438"/>
            <a:ext cx="8207375" cy="489585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조회기능 및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(delete.jsp)</a:t>
            </a:r>
          </a:p>
          <a:p>
            <a:pPr lvl="1"/>
            <a:r>
              <a:rPr lang="ko-KR" altLang="en-US" dirty="0" smtClean="0"/>
              <a:t>여기서 문제점 </a:t>
            </a:r>
            <a:r>
              <a:rPr lang="en-US" altLang="ko-KR" dirty="0" smtClean="0"/>
              <a:t>! </a:t>
            </a:r>
            <a:r>
              <a:rPr lang="ko-KR" altLang="en-US" dirty="0" smtClean="0"/>
              <a:t>해당 작업이 끝난 후 사용자가 </a:t>
            </a:r>
            <a:r>
              <a:rPr lang="ko-KR" altLang="en-US" dirty="0" err="1" smtClean="0"/>
              <a:t>뒤로가기를</a:t>
            </a:r>
            <a:r>
              <a:rPr lang="ko-KR" altLang="en-US" dirty="0" smtClean="0"/>
              <a:t> 호출을 하면 </a:t>
            </a:r>
            <a:r>
              <a:rPr lang="en-US" altLang="ko-KR" dirty="0" smtClean="0"/>
              <a:t>delete </a:t>
            </a:r>
            <a:r>
              <a:rPr lang="ko-KR" altLang="en-US" dirty="0" smtClean="0"/>
              <a:t>연산이 실행되는 페이지를 호출하게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작업이 다시 한번 수행되게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막기 위해 중간단계의 페이지를 추가하고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수행될 수 없게끔 해준다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redirect </a:t>
            </a:r>
            <a:r>
              <a:rPr lang="ko-KR" altLang="en-US" dirty="0" smtClean="0"/>
              <a:t>페이지라고 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구체적으로 </a:t>
            </a:r>
            <a:r>
              <a:rPr lang="en-US" altLang="ko-KR" dirty="0" smtClean="0"/>
              <a:t>delete.jsp</a:t>
            </a:r>
            <a:r>
              <a:rPr lang="ko-KR" altLang="en-US" dirty="0" smtClean="0"/>
              <a:t>작업이 끝나면 바로 </a:t>
            </a:r>
            <a:r>
              <a:rPr lang="en-US" altLang="ko-KR" dirty="0" smtClean="0"/>
              <a:t>index.jsp</a:t>
            </a:r>
            <a:r>
              <a:rPr lang="ko-KR" altLang="en-US" dirty="0" smtClean="0"/>
              <a:t>페이지를 호출하는 것이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 매개 역할을 하는 </a:t>
            </a:r>
            <a:r>
              <a:rPr lang="en-US" altLang="ko-KR" dirty="0" smtClean="0"/>
              <a:t>redirect.jsp</a:t>
            </a:r>
            <a:r>
              <a:rPr lang="ko-KR" altLang="en-US" dirty="0" smtClean="0"/>
              <a:t>페이지를 추가한다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err="1" smtClean="0"/>
              <a:t>redirect.j</a:t>
            </a:r>
            <a:r>
              <a:rPr lang="en-US" altLang="ko-KR" dirty="0" smtClean="0"/>
              <a:t> sp</a:t>
            </a:r>
          </a:p>
          <a:p>
            <a:pPr lvl="1"/>
            <a:r>
              <a:rPr lang="en-US" altLang="ko-KR" dirty="0" smtClean="0"/>
              <a:t>delete.jsp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93096"/>
            <a:ext cx="58007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869160"/>
            <a:ext cx="54387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1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개발툴 설치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22" name="내용 개체 틀 4"/>
          <p:cNvSpPr>
            <a:spLocks noGrp="1"/>
          </p:cNvSpPr>
          <p:nvPr>
            <p:ph idx="1"/>
          </p:nvPr>
        </p:nvSpPr>
        <p:spPr>
          <a:xfrm>
            <a:off x="468313" y="1341438"/>
            <a:ext cx="8280151" cy="4895850"/>
          </a:xfrm>
        </p:spPr>
        <p:txBody>
          <a:bodyPr/>
          <a:lstStyle/>
          <a:p>
            <a:r>
              <a:rPr lang="en-US" altLang="ko-KR" smtClean="0"/>
              <a:t>JDK (Java Development Kit)</a:t>
            </a:r>
            <a:r>
              <a:rPr lang="ko-KR" altLang="en-US" smtClean="0"/>
              <a:t>설치</a:t>
            </a:r>
            <a:endParaRPr lang="en-US" altLang="ko-KR" smtClean="0"/>
          </a:p>
          <a:p>
            <a:pPr lvl="1"/>
            <a:r>
              <a:rPr lang="en-US" altLang="ko-KR" smtClean="0"/>
              <a:t>JDK</a:t>
            </a:r>
            <a:r>
              <a:rPr lang="ko-KR" altLang="en-US" smtClean="0"/>
              <a:t>를 개발자 사용자 환경에 맞춰 설치한다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웹 다운로드</a:t>
            </a:r>
            <a:endParaRPr lang="en-US" altLang="ko-KR" smtClean="0"/>
          </a:p>
          <a:p>
            <a:pPr lvl="2"/>
            <a:r>
              <a:rPr lang="en-US" altLang="ko-KR">
                <a:hlinkClick r:id="rId2"/>
              </a:rPr>
              <a:t>http://</a:t>
            </a:r>
            <a:r>
              <a:rPr lang="en-US" altLang="ko-KR" smtClean="0">
                <a:hlinkClick r:id="rId2"/>
              </a:rPr>
              <a:t>www.oracle.com/technetwork/java/javase/downloads/index.html</a:t>
            </a:r>
            <a:endParaRPr lang="en-US" altLang="ko-KR" smtClean="0"/>
          </a:p>
          <a:p>
            <a:pPr lvl="1"/>
            <a:r>
              <a:rPr lang="ko-KR" altLang="en-US" smtClean="0"/>
              <a:t>설치</a:t>
            </a:r>
            <a:endParaRPr lang="en-US" altLang="ko-KR" smtClean="0"/>
          </a:p>
          <a:p>
            <a:pPr lvl="2"/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Lee\Desktop\캡처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05522"/>
            <a:ext cx="7416824" cy="201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11660" y="4725144"/>
            <a:ext cx="71647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게시판 만들기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68313" y="1341438"/>
            <a:ext cx="8207375" cy="4895850"/>
          </a:xfrm>
        </p:spPr>
        <p:txBody>
          <a:bodyPr>
            <a:normAutofit/>
          </a:bodyPr>
          <a:lstStyle/>
          <a:p>
            <a:r>
              <a:rPr lang="ko-KR" altLang="en-US" err="1" smtClean="0"/>
              <a:t>게시글</a:t>
            </a:r>
            <a:r>
              <a:rPr lang="ko-KR" altLang="en-US" smtClean="0"/>
              <a:t> </a:t>
            </a:r>
            <a:r>
              <a:rPr lang="ko-KR" altLang="en-US" smtClean="0"/>
              <a:t>수정</a:t>
            </a:r>
            <a:r>
              <a:rPr lang="en-US" altLang="ko-KR" smtClean="0"/>
              <a:t>(</a:t>
            </a:r>
            <a:r>
              <a:rPr lang="en-US" altLang="ko-KR" smtClean="0"/>
              <a:t>update</a:t>
            </a:r>
            <a:r>
              <a:rPr lang="en-US" altLang="ko-KR" smtClean="0"/>
              <a:t>.jsp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smtClean="0"/>
              <a:t>content.jsp</a:t>
            </a:r>
            <a:r>
              <a:rPr lang="ko-KR" altLang="en-US" smtClean="0"/>
              <a:t>파일에 </a:t>
            </a:r>
            <a:r>
              <a:rPr lang="en-US" altLang="ko-KR"/>
              <a:t>&lt;</a:t>
            </a:r>
            <a:r>
              <a:rPr lang="en-US" altLang="ko-KR" b="1"/>
              <a:t>a </a:t>
            </a:r>
            <a:r>
              <a:rPr lang="en-US" altLang="ko-KR" b="1" u="sng" smtClean="0"/>
              <a:t>href</a:t>
            </a:r>
            <a:r>
              <a:rPr lang="en-US" altLang="ko-KR" b="1" u="sng"/>
              <a:t>="</a:t>
            </a:r>
            <a:r>
              <a:rPr lang="en-US" altLang="ko-KR" b="1" u="sng"/>
              <a:t>delete.jsp?idx</a:t>
            </a:r>
            <a:r>
              <a:rPr lang="en-US" altLang="ko-KR" b="1" u="sng" smtClean="0"/>
              <a:t>=&lt;%=</a:t>
            </a:r>
            <a:r>
              <a:rPr lang="en-US" altLang="ko-KR" b="1" u="sng"/>
              <a:t>rs.getString("</a:t>
            </a:r>
            <a:r>
              <a:rPr lang="en-US" altLang="ko-KR" b="1" u="sng"/>
              <a:t>idx</a:t>
            </a:r>
            <a:r>
              <a:rPr lang="en-US" altLang="ko-KR" b="1" u="sng" smtClean="0"/>
              <a:t>")</a:t>
            </a:r>
          </a:p>
          <a:p>
            <a:pPr marL="457200" lvl="1" indent="0">
              <a:buNone/>
            </a:pPr>
            <a:r>
              <a:rPr lang="en-US" altLang="ko-KR" b="1" u="sng" smtClean="0"/>
              <a:t>     %&gt;"&gt;</a:t>
            </a:r>
            <a:r>
              <a:rPr lang="ko-KR" altLang="en-US" b="1" u="sng" smtClean="0"/>
              <a:t>게시글삭제</a:t>
            </a:r>
            <a:r>
              <a:rPr lang="en-US" altLang="ko-KR" b="1" u="sng"/>
              <a:t>&lt;/</a:t>
            </a:r>
            <a:r>
              <a:rPr lang="en-US" altLang="ko-KR" b="1" u="sng"/>
              <a:t>a</a:t>
            </a:r>
            <a:r>
              <a:rPr lang="en-US" altLang="ko-KR" b="1" u="sng" smtClean="0"/>
              <a:t>&gt;</a:t>
            </a:r>
            <a:r>
              <a:rPr lang="en-US" altLang="ko-KR" b="1" smtClean="0"/>
              <a:t>  </a:t>
            </a:r>
            <a:r>
              <a:rPr lang="ko-KR" altLang="en-US" b="1" smtClean="0"/>
              <a:t>밑에 </a:t>
            </a:r>
            <a:r>
              <a:rPr lang="en-US" altLang="ko-KR" b="1" smtClean="0"/>
              <a:t> </a:t>
            </a:r>
            <a:r>
              <a:rPr lang="en-US" altLang="ko-KR"/>
              <a:t>&lt;</a:t>
            </a:r>
            <a:r>
              <a:rPr lang="en-US" altLang="ko-KR" b="1"/>
              <a:t>a </a:t>
            </a:r>
            <a:r>
              <a:rPr lang="en-US" altLang="ko-KR" b="1" u="sng"/>
              <a:t>href="</a:t>
            </a:r>
            <a:r>
              <a:rPr lang="en-US" altLang="ko-KR" b="1" u="sng"/>
              <a:t>update.jsp?idx</a:t>
            </a:r>
            <a:r>
              <a:rPr lang="en-US" altLang="ko-KR" b="1" u="sng" smtClean="0"/>
              <a:t>=</a:t>
            </a:r>
          </a:p>
          <a:p>
            <a:pPr marL="457200" lvl="1" indent="0">
              <a:buNone/>
            </a:pPr>
            <a:r>
              <a:rPr lang="en-US" altLang="ko-KR" b="1" u="sng" smtClean="0"/>
              <a:t>&lt;%=</a:t>
            </a:r>
            <a:r>
              <a:rPr lang="en-US" altLang="ko-KR" b="1" u="sng"/>
              <a:t>rs.getString("idx")%&gt;"&gt;</a:t>
            </a:r>
            <a:r>
              <a:rPr lang="ko-KR" altLang="en-US" b="1" u="sng"/>
              <a:t>게시글수정</a:t>
            </a:r>
            <a:r>
              <a:rPr lang="en-US" altLang="ko-KR" b="1" u="sng"/>
              <a:t>&lt;/</a:t>
            </a:r>
            <a:r>
              <a:rPr lang="en-US" altLang="ko-KR" b="1" u="sng"/>
              <a:t>a</a:t>
            </a:r>
            <a:r>
              <a:rPr lang="en-US" altLang="ko-KR" b="1" u="sng" smtClean="0"/>
              <a:t>&gt; </a:t>
            </a:r>
            <a:r>
              <a:rPr lang="ko-KR" altLang="en-US" b="1" smtClean="0"/>
              <a:t>추가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098087"/>
              </p:ext>
            </p:extLst>
          </p:nvPr>
        </p:nvGraphicFramePr>
        <p:xfrm>
          <a:off x="323528" y="2924944"/>
          <a:ext cx="8352928" cy="344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3888432"/>
              </a:tblGrid>
              <a:tr h="34476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smtClean="0">
                          <a:solidFill>
                            <a:srgbClr val="5F5035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&lt;%@</a:t>
                      </a:r>
                      <a:r>
                        <a:rPr lang="en-US" altLang="ko-KR" sz="120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page import=</a:t>
                      </a:r>
                      <a:r>
                        <a:rPr lang="en-US" altLang="ko-KR" sz="1200" smtClean="0">
                          <a:solidFill>
                            <a:srgbClr val="0000E6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"java.util.regex.Pattern"</a:t>
                      </a:r>
                      <a:r>
                        <a:rPr lang="en-US" altLang="ko-KR" sz="1200" smtClean="0">
                          <a:solidFill>
                            <a:srgbClr val="5F5035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%&gt;</a:t>
                      </a:r>
                      <a:r>
                        <a:rPr lang="en-US" altLang="ko-KR" sz="1200" smtClean="0">
                          <a:solidFill>
                            <a:srgbClr val="5F5035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5F5035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&lt;%@</a:t>
                      </a:r>
                      <a:r>
                        <a:rPr lang="en-US" altLang="ko-KR" sz="120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 page language=</a:t>
                      </a:r>
                      <a:r>
                        <a:rPr lang="en-US" altLang="ko-KR" sz="1200" smtClean="0">
                          <a:solidFill>
                            <a:srgbClr val="0000E6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"java"</a:t>
                      </a:r>
                      <a:r>
                        <a:rPr lang="en-US" altLang="ko-KR" sz="120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 contentType=</a:t>
                      </a:r>
                      <a:r>
                        <a:rPr lang="en-US" altLang="ko-KR" sz="1200" smtClean="0">
                          <a:solidFill>
                            <a:srgbClr val="0000E6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"text/</a:t>
                      </a:r>
                      <a:r>
                        <a:rPr lang="en-US" altLang="ko-KR" sz="1200" u="sng" smtClean="0">
                          <a:solidFill>
                            <a:srgbClr val="0000E6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html; charset=EUC-KR"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    pageEncoding=</a:t>
                      </a:r>
                      <a:r>
                        <a:rPr lang="en-US" altLang="ko-KR" sz="1200" smtClean="0">
                          <a:solidFill>
                            <a:srgbClr val="0000E6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"EUC-KR"</a:t>
                      </a:r>
                      <a:r>
                        <a:rPr lang="en-US" altLang="ko-KR" sz="1200" smtClean="0">
                          <a:solidFill>
                            <a:srgbClr val="5F5035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%&gt;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5F5035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&lt;%@</a:t>
                      </a:r>
                      <a:r>
                        <a:rPr lang="en-US" altLang="ko-KR" sz="120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 page import=</a:t>
                      </a:r>
                      <a:r>
                        <a:rPr lang="en-US" altLang="ko-KR" sz="1200" smtClean="0">
                          <a:solidFill>
                            <a:srgbClr val="0000E6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"java.sql.*"</a:t>
                      </a:r>
                      <a:r>
                        <a:rPr lang="en-US" altLang="ko-KR" sz="120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smtClean="0">
                          <a:solidFill>
                            <a:srgbClr val="5F5035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%&gt;</a:t>
                      </a:r>
                      <a:r>
                        <a:rPr lang="en-US" altLang="ko-KR" sz="1200" smtClean="0">
                          <a:solidFill>
                            <a:srgbClr val="5F5035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 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04A43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&lt;!DOCTYPE </a:t>
                      </a:r>
                      <a:r>
                        <a:rPr lang="en-US" altLang="ko-KR" sz="1200" u="sng" smtClean="0">
                          <a:solidFill>
                            <a:srgbClr val="004A43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html PUBLIC "-//W3C//DTD HTML 4.01 Transitional//EN" "</a:t>
                      </a:r>
                      <a:r>
                        <a:rPr lang="en-US" altLang="ko-KR" sz="1200" u="sng" smtClean="0">
                          <a:solidFill>
                            <a:srgbClr val="5555DD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http://www.w3.org/TR/html4/loose.dtd</a:t>
                      </a:r>
                      <a:r>
                        <a:rPr lang="en-US" altLang="ko-KR" sz="1200" u="sng" smtClean="0">
                          <a:solidFill>
                            <a:srgbClr val="004A43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"&gt;</a:t>
                      </a:r>
                    </a:p>
                    <a:p>
                      <a:pPr algn="l"/>
                      <a:r>
                        <a:rPr lang="en-US" altLang="ko-KR" sz="1200" u="sng" smtClean="0">
                          <a:solidFill>
                            <a:srgbClr val="A657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200" b="1" u="sng" smtClean="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html</a:t>
                      </a:r>
                      <a:r>
                        <a:rPr lang="en-US" altLang="ko-KR" sz="1200" b="1" u="sng" smtClean="0">
                          <a:solidFill>
                            <a:srgbClr val="A657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200" b="1" smtClean="0">
                          <a:solidFill>
                            <a:srgbClr val="8000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head</a:t>
                      </a:r>
                      <a:r>
                        <a:rPr lang="en-US" altLang="ko-KR" sz="1200" b="1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fr-FR" altLang="ko-KR" sz="1200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&lt;</a:t>
                      </a:r>
                      <a:r>
                        <a:rPr lang="fr-FR" altLang="ko-KR" sz="1200" b="1" smtClean="0">
                          <a:solidFill>
                            <a:srgbClr val="8000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meta</a:t>
                      </a:r>
                      <a:r>
                        <a:rPr lang="fr-FR" altLang="ko-KR" sz="1200" b="1" smtClean="0">
                          <a:solidFill>
                            <a:srgbClr val="274796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 </a:t>
                      </a:r>
                      <a:r>
                        <a:rPr lang="fr-FR" altLang="ko-KR" sz="1200" b="1" u="sng" smtClean="0">
                          <a:solidFill>
                            <a:srgbClr val="074726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http-equiv</a:t>
                      </a:r>
                      <a:r>
                        <a:rPr lang="fr-FR" altLang="ko-KR" sz="1200" b="1" u="sng" smtClean="0">
                          <a:solidFill>
                            <a:srgbClr val="80803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=</a:t>
                      </a:r>
                      <a:r>
                        <a:rPr lang="fr-FR" altLang="ko-KR" sz="1200" b="1" u="sng" smtClean="0">
                          <a:solidFill>
                            <a:srgbClr val="0000E6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"Content-Type"</a:t>
                      </a:r>
                      <a:r>
                        <a:rPr lang="fr-FR" altLang="ko-KR" sz="1200" b="1" u="sng" smtClean="0">
                          <a:solidFill>
                            <a:srgbClr val="274796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 </a:t>
                      </a:r>
                      <a:r>
                        <a:rPr lang="fr-FR" altLang="ko-KR" sz="1200" b="1" u="sng" smtClean="0">
                          <a:solidFill>
                            <a:srgbClr val="074726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content</a:t>
                      </a:r>
                      <a:r>
                        <a:rPr lang="fr-FR" altLang="ko-KR" sz="1200" b="1" u="sng" smtClean="0">
                          <a:solidFill>
                            <a:srgbClr val="80803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=</a:t>
                      </a:r>
                      <a:r>
                        <a:rPr lang="fr-FR" altLang="ko-KR" sz="1200" b="1" u="sng" smtClean="0">
                          <a:solidFill>
                            <a:srgbClr val="0000E6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"text/html; charset=EUC-KR"</a:t>
                      </a:r>
                      <a:r>
                        <a:rPr lang="fr-FR" altLang="ko-KR" sz="1200" b="1" u="sng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200" b="1" smtClean="0">
                          <a:solidFill>
                            <a:srgbClr val="8000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title</a:t>
                      </a:r>
                      <a:r>
                        <a:rPr lang="en-US" altLang="ko-KR" sz="1200" b="1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&gt;</a:t>
                      </a:r>
                      <a:r>
                        <a:rPr lang="ko-KR" altLang="en-US" sz="1200" b="1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게시글 조회</a:t>
                      </a:r>
                      <a:r>
                        <a:rPr lang="en-US" altLang="ko-KR" sz="1200" b="1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200" b="1" smtClean="0">
                          <a:solidFill>
                            <a:srgbClr val="8000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title</a:t>
                      </a:r>
                      <a:r>
                        <a:rPr lang="en-US" altLang="ko-KR" sz="1200" b="1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&gt;     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A657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200" b="1" smtClean="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head</a:t>
                      </a:r>
                      <a:r>
                        <a:rPr lang="en-US" altLang="ko-KR" sz="1200" b="1" smtClean="0">
                          <a:solidFill>
                            <a:srgbClr val="A657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&gt;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smtClean="0">
                          <a:solidFill>
                            <a:srgbClr val="5F5035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&lt;%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0000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200" b="1" smtClean="0">
                          <a:solidFill>
                            <a:srgbClr val="BB7977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String</a:t>
                      </a:r>
                      <a:r>
                        <a:rPr lang="en-US" altLang="ko-KR" sz="1200" b="1" smtClean="0">
                          <a:solidFill>
                            <a:srgbClr val="00000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0000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idx </a:t>
                      </a:r>
                      <a:r>
                        <a:rPr lang="en-US" altLang="ko-KR" sz="1200" b="1" u="sng" smtClean="0">
                          <a:solidFill>
                            <a:srgbClr val="80803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u="sng" smtClean="0">
                          <a:solidFill>
                            <a:srgbClr val="00000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 request</a:t>
                      </a:r>
                      <a:r>
                        <a:rPr lang="en-US" altLang="ko-KR" sz="1200" b="1" u="sng" smtClean="0">
                          <a:solidFill>
                            <a:srgbClr val="80803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b="1" u="sng" smtClean="0">
                          <a:solidFill>
                            <a:srgbClr val="00000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getParameter</a:t>
                      </a:r>
                      <a:r>
                        <a:rPr lang="en-US" altLang="ko-KR" sz="1200" b="1" u="sng" smtClean="0">
                          <a:solidFill>
                            <a:srgbClr val="80803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b="1" u="sng" smtClean="0">
                          <a:solidFill>
                            <a:srgbClr val="0000E6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"idx"</a:t>
                      </a:r>
                      <a:r>
                        <a:rPr lang="en-US" altLang="ko-KR" sz="1200" b="1" u="sng" smtClean="0">
                          <a:solidFill>
                            <a:srgbClr val="80803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200" b="1" u="sng" smtClean="0">
                          <a:solidFill>
                            <a:srgbClr val="80008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200" b="1" smtClean="0">
                          <a:solidFill>
                            <a:srgbClr val="8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try</a:t>
                      </a:r>
                      <a:r>
                        <a:rPr lang="en-US" altLang="ko-KR" sz="1200" b="1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smtClean="0">
                          <a:solidFill>
                            <a:srgbClr val="80008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200" b="1" smtClean="0">
                          <a:solidFill>
                            <a:srgbClr val="BB7977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String</a:t>
                      </a:r>
                      <a:r>
                        <a:rPr lang="en-US" altLang="ko-KR" sz="1200" b="1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driverName </a:t>
                      </a:r>
                      <a:r>
                        <a:rPr lang="en-US" altLang="ko-KR" sz="1200" b="1" smtClean="0">
                          <a:solidFill>
                            <a:srgbClr val="80803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smtClean="0">
                          <a:solidFill>
                            <a:srgbClr val="0000E6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"oracle.jdbc.driver.OracleDriver"</a:t>
                      </a:r>
                      <a:r>
                        <a:rPr lang="en-US" altLang="ko-KR" sz="1200" b="1" smtClean="0">
                          <a:solidFill>
                            <a:srgbClr val="80008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;</a:t>
                      </a:r>
                      <a:r>
                        <a:rPr lang="en-US" altLang="ko-KR" sz="1200" b="1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200" b="1" smtClean="0">
                          <a:solidFill>
                            <a:srgbClr val="BB7977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String</a:t>
                      </a:r>
                      <a:r>
                        <a:rPr lang="en-US" altLang="ko-KR" sz="1200" b="1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url </a:t>
                      </a:r>
                      <a:r>
                        <a:rPr lang="en-US" altLang="ko-KR" sz="1200" b="1" u="sng" smtClean="0">
                          <a:solidFill>
                            <a:srgbClr val="80803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u="sng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000E6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"jdbc:oracle:thin:@localhost:1521:XE"</a:t>
                      </a:r>
                      <a:r>
                        <a:rPr lang="en-US" altLang="ko-KR" sz="1200" b="1" u="sng" smtClean="0">
                          <a:solidFill>
                            <a:srgbClr val="80008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200" b="1" smtClean="0">
                          <a:solidFill>
                            <a:srgbClr val="BB7977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ResultSet</a:t>
                      </a:r>
                      <a:r>
                        <a:rPr lang="en-US" altLang="ko-KR" sz="1200" b="1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rs </a:t>
                      </a:r>
                      <a:r>
                        <a:rPr lang="en-US" altLang="ko-KR" sz="1200" b="1" u="sng" smtClean="0">
                          <a:solidFill>
                            <a:srgbClr val="80803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u="sng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8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null</a:t>
                      </a:r>
                      <a:r>
                        <a:rPr lang="en-US" altLang="ko-KR" sz="1200" b="1" u="sng" smtClean="0">
                          <a:solidFill>
                            <a:srgbClr val="80008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ko-KR" altLang="en-US" sz="1200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     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200" b="1" smtClean="0">
                          <a:solidFill>
                            <a:srgbClr val="BB7977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Class</a:t>
                      </a:r>
                      <a:r>
                        <a:rPr lang="en-US" altLang="ko-KR" sz="1200" b="1" smtClean="0">
                          <a:solidFill>
                            <a:srgbClr val="80803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b="1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forName</a:t>
                      </a:r>
                      <a:r>
                        <a:rPr lang="en-US" altLang="ko-KR" sz="1200" b="1" smtClean="0">
                          <a:solidFill>
                            <a:srgbClr val="80803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b="1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driverName</a:t>
                      </a:r>
                      <a:r>
                        <a:rPr lang="en-US" altLang="ko-KR" sz="1200" b="1" smtClean="0">
                          <a:solidFill>
                            <a:srgbClr val="80803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200" b="1" smtClean="0">
                          <a:solidFill>
                            <a:srgbClr val="80008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200" b="1" smtClean="0">
                          <a:solidFill>
                            <a:srgbClr val="BB7977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Connection</a:t>
                      </a:r>
                      <a:r>
                        <a:rPr lang="en-US" altLang="ko-KR" sz="1200" b="1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con </a:t>
                      </a:r>
                      <a:r>
                        <a:rPr lang="en-US" altLang="ko-KR" sz="1200" b="1" u="sng" smtClean="0">
                          <a:solidFill>
                            <a:srgbClr val="80803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u="sng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BB7977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DriverManager</a:t>
                      </a:r>
                      <a:r>
                        <a:rPr lang="en-US" altLang="ko-KR" sz="1200" b="1" u="sng" smtClean="0">
                          <a:solidFill>
                            <a:srgbClr val="80803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b="1" u="sng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getConnection</a:t>
                      </a:r>
                      <a:r>
                        <a:rPr lang="en-US" altLang="ko-KR" sz="1200" b="1" u="sng" smtClean="0">
                          <a:solidFill>
                            <a:srgbClr val="80803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b="1" u="sng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url</a:t>
                      </a:r>
                      <a:r>
                        <a:rPr lang="en-US" altLang="ko-KR" sz="1200" b="1" u="sng" smtClean="0">
                          <a:solidFill>
                            <a:srgbClr val="80803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,</a:t>
                      </a:r>
                      <a:r>
                        <a:rPr lang="en-US" altLang="ko-KR" sz="1200" b="1" u="sng" smtClean="0">
                          <a:solidFill>
                            <a:srgbClr val="0000E6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"test"</a:t>
                      </a:r>
                      <a:r>
                        <a:rPr lang="en-US" altLang="ko-KR" sz="1200" b="1" u="sng" smtClean="0">
                          <a:solidFill>
                            <a:srgbClr val="80803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,</a:t>
                      </a:r>
                      <a:r>
                        <a:rPr lang="en-US" altLang="ko-KR" sz="1200" b="1" u="sng" smtClean="0">
                          <a:solidFill>
                            <a:srgbClr val="0000E6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"1234"</a:t>
                      </a:r>
                      <a:r>
                        <a:rPr lang="en-US" altLang="ko-KR" sz="1200" b="1" u="sng" smtClean="0">
                          <a:solidFill>
                            <a:srgbClr val="80803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200" b="1" u="sng" smtClean="0">
                          <a:solidFill>
                            <a:srgbClr val="80008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       out</a:t>
                      </a:r>
                      <a:r>
                        <a:rPr lang="en-US" altLang="ko-KR" sz="1200" smtClean="0">
                          <a:solidFill>
                            <a:srgbClr val="80803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println</a:t>
                      </a:r>
                      <a:r>
                        <a:rPr lang="en-US" altLang="ko-KR" sz="1200" smtClean="0">
                          <a:solidFill>
                            <a:srgbClr val="80803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smtClean="0">
                          <a:solidFill>
                            <a:srgbClr val="0000E6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"Oracle Database Connection Success."</a:t>
                      </a:r>
                      <a:r>
                        <a:rPr lang="en-US" altLang="ko-KR" sz="1200" smtClean="0">
                          <a:solidFill>
                            <a:srgbClr val="80803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200" smtClean="0">
                          <a:solidFill>
                            <a:srgbClr val="80008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ko-KR" altLang="en-US" sz="1200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     </a:t>
                      </a:r>
                    </a:p>
                    <a:p>
                      <a:pPr algn="l"/>
                      <a:endParaRPr lang="en-US" altLang="ko-KR" sz="1200" b="1" u="sng" smtClean="0">
                        <a:solidFill>
                          <a:srgbClr val="A65701"/>
                        </a:solidFill>
                        <a:highlight>
                          <a:srgbClr val="FCFCFC"/>
                        </a:highlight>
                        <a:latin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7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게시판 만들기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68313" y="1341438"/>
            <a:ext cx="8207375" cy="4895850"/>
          </a:xfrm>
        </p:spPr>
        <p:txBody>
          <a:bodyPr>
            <a:normAutofit/>
          </a:bodyPr>
          <a:lstStyle/>
          <a:p>
            <a:r>
              <a:rPr lang="ko-KR" altLang="en-US" err="1" smtClean="0"/>
              <a:t>게시글</a:t>
            </a:r>
            <a:r>
              <a:rPr lang="ko-KR" altLang="en-US" smtClean="0"/>
              <a:t> </a:t>
            </a:r>
            <a:r>
              <a:rPr lang="ko-KR" altLang="en-US" smtClean="0"/>
              <a:t>수정</a:t>
            </a:r>
            <a:r>
              <a:rPr lang="en-US" altLang="ko-KR" smtClean="0"/>
              <a:t>(</a:t>
            </a:r>
            <a:r>
              <a:rPr lang="en-US" altLang="ko-KR" smtClean="0"/>
              <a:t>update</a:t>
            </a:r>
            <a:r>
              <a:rPr lang="en-US" altLang="ko-KR" smtClean="0"/>
              <a:t>.jsp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smtClean="0"/>
              <a:t>  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408045"/>
              </p:ext>
            </p:extLst>
          </p:nvPr>
        </p:nvGraphicFramePr>
        <p:xfrm>
          <a:off x="323528" y="1844824"/>
          <a:ext cx="8352928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3888432"/>
              </a:tblGrid>
              <a:tr h="50120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smtClean="0">
                          <a:solidFill>
                            <a:srgbClr val="BB7977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       Statement</a:t>
                      </a:r>
                      <a:r>
                        <a:rPr lang="en-US" altLang="ko-KR" sz="1200" b="1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stmt </a:t>
                      </a:r>
                      <a:r>
                        <a:rPr lang="en-US" altLang="ko-KR" sz="1200" b="1" u="sng" smtClean="0">
                          <a:solidFill>
                            <a:srgbClr val="80803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u="sng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con</a:t>
                      </a:r>
                      <a:r>
                        <a:rPr lang="en-US" altLang="ko-KR" sz="1200" b="1" u="sng" smtClean="0">
                          <a:solidFill>
                            <a:srgbClr val="80803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b="1" u="sng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createStatement</a:t>
                      </a:r>
                      <a:r>
                        <a:rPr lang="en-US" altLang="ko-KR" sz="1200" b="1" u="sng" smtClean="0">
                          <a:solidFill>
                            <a:srgbClr val="80803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()</a:t>
                      </a:r>
                      <a:r>
                        <a:rPr lang="en-US" altLang="ko-KR" sz="1200" b="1" u="sng" smtClean="0">
                          <a:solidFill>
                            <a:srgbClr val="80008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;</a:t>
                      </a:r>
                      <a:r>
                        <a:rPr lang="en-US" altLang="ko-KR" sz="1200" b="1" u="sng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       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200" b="1" smtClean="0">
                          <a:solidFill>
                            <a:srgbClr val="BB7977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String</a:t>
                      </a:r>
                      <a:r>
                        <a:rPr lang="en-US" altLang="ko-KR" sz="1200" b="1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sql </a:t>
                      </a:r>
                      <a:r>
                        <a:rPr lang="en-US" altLang="ko-KR" sz="1200" b="1" u="sng" smtClean="0">
                          <a:solidFill>
                            <a:srgbClr val="80803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u="sng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000E6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"select * from board where idx = "</a:t>
                      </a:r>
                      <a:r>
                        <a:rPr lang="en-US" altLang="ko-KR" sz="1200" b="1" u="sng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80803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+</a:t>
                      </a:r>
                      <a:r>
                        <a:rPr lang="en-US" altLang="ko-KR" sz="1200" b="1" u="sng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idx </a:t>
                      </a:r>
                      <a:r>
                        <a:rPr lang="en-US" altLang="ko-KR" sz="1200" b="1" u="sng" smtClean="0">
                          <a:solidFill>
                            <a:srgbClr val="80008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200" u="sng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rs </a:t>
                      </a:r>
                      <a:r>
                        <a:rPr lang="en-US" altLang="ko-KR" sz="1200" u="sng" smtClean="0">
                          <a:solidFill>
                            <a:srgbClr val="80803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u="sng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stmt</a:t>
                      </a:r>
                      <a:r>
                        <a:rPr lang="en-US" altLang="ko-KR" sz="1200" u="sng" smtClean="0">
                          <a:solidFill>
                            <a:srgbClr val="80803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u="sng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executeQuery</a:t>
                      </a:r>
                      <a:r>
                        <a:rPr lang="en-US" altLang="ko-KR" sz="1200" u="sng" smtClean="0">
                          <a:solidFill>
                            <a:srgbClr val="80803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u="sng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sql</a:t>
                      </a:r>
                      <a:r>
                        <a:rPr lang="en-US" altLang="ko-KR" sz="1200" u="sng" smtClean="0">
                          <a:solidFill>
                            <a:srgbClr val="80803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200" u="sng" smtClean="0">
                          <a:solidFill>
                            <a:srgbClr val="80008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ko-KR" altLang="en-US" sz="1200" smtClean="0">
                          <a:solidFill>
                            <a:srgbClr val="000000"/>
                          </a:solidFill>
                          <a:highlight>
                            <a:srgbClr val="FDFDE7"/>
                          </a:highlight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while</a:t>
                      </a:r>
                      <a:r>
                        <a:rPr lang="en-US" altLang="ko-KR" sz="1200" b="1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rs</a:t>
                      </a:r>
                      <a:r>
                        <a:rPr lang="en-US" altLang="ko-KR" sz="1200" b="1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next</a:t>
                      </a:r>
                      <a:r>
                        <a:rPr lang="en-US" altLang="ko-KR" sz="1200" b="1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())</a:t>
                      </a:r>
                      <a:r>
                        <a:rPr lang="en-US" altLang="ko-KR" sz="1200" b="1" smtClean="0">
                          <a:solidFill>
                            <a:srgbClr val="80018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5F5036"/>
                          </a:solidFill>
                          <a:highlight>
                            <a:srgbClr val="FCFCE5"/>
                          </a:highlight>
                          <a:latin typeface="Consolas"/>
                        </a:rPr>
                        <a:t>%&gt;</a:t>
                      </a:r>
                      <a:r>
                        <a:rPr lang="ko-KR" altLang="en-US" sz="1200" smtClean="0">
                          <a:solidFill>
                            <a:srgbClr val="0101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body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                               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20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h1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ko-KR" altLang="en-US" sz="1200" b="1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게시글 조회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h1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ko-KR" altLang="en-US" sz="120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</a:t>
                      </a:r>
                    </a:p>
                    <a:p>
                      <a:pPr algn="l"/>
                      <a:r>
                        <a:rPr lang="ko-KR" altLang="en-US" sz="120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20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table</a:t>
                      </a:r>
                      <a:r>
                        <a:rPr lang="ko-KR" altLang="en-US" sz="1200" b="1" smtClean="0">
                          <a:solidFill>
                            <a:srgbClr val="28489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smtClean="0">
                          <a:solidFill>
                            <a:srgbClr val="084827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border</a:t>
                      </a:r>
                      <a:r>
                        <a:rPr lang="en-US" altLang="ko-KR" sz="1200" b="1" smtClean="0">
                          <a:solidFill>
                            <a:srgbClr val="80803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"1"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ko-KR" altLang="en-US" sz="1200" b="1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                </a:t>
                      </a:r>
                      <a:r>
                        <a:rPr lang="en-US" altLang="ko-KR" sz="1200" b="1" smtClean="0">
                          <a:solidFill>
                            <a:srgbClr val="696969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&lt;!-- </a:t>
                      </a:r>
                      <a:r>
                        <a:rPr lang="en-US" altLang="ko-KR" sz="1200" b="1" u="sng" smtClean="0">
                          <a:solidFill>
                            <a:srgbClr val="696969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border</a:t>
                      </a:r>
                      <a:r>
                        <a:rPr lang="ko-KR" altLang="en-US" sz="1200" b="1" u="sng" smtClean="0">
                          <a:solidFill>
                            <a:srgbClr val="696969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은 테두리를 표시하는 속성입니다</a:t>
                      </a:r>
                      <a:r>
                        <a:rPr lang="en-US" altLang="ko-KR" sz="1200" b="1" u="sng" smtClean="0">
                          <a:solidFill>
                            <a:srgbClr val="696969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. --&gt;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20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tr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                     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</a:t>
                      </a:r>
                      <a:r>
                        <a:rPr lang="en-US" altLang="ko-KR" sz="120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th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ko-KR" altLang="en-US" sz="1200" b="1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번호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th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        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</a:t>
                      </a:r>
                      <a:r>
                        <a:rPr lang="en-US" altLang="ko-KR" sz="120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td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en-US" altLang="ko-KR" sz="1200" b="1" smtClean="0">
                          <a:solidFill>
                            <a:srgbClr val="60513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&lt;%</a:t>
                      </a:r>
                      <a:r>
                        <a:rPr lang="en-US" altLang="ko-KR" sz="1200" b="1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rs</a:t>
                      </a:r>
                      <a:r>
                        <a:rPr lang="en-US" altLang="ko-KR" sz="1200" b="1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getString</a:t>
                      </a:r>
                      <a:r>
                        <a:rPr lang="en-US" altLang="ko-KR" sz="1200" b="1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b="1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idx"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200" b="1" u="sng" smtClean="0">
                          <a:solidFill>
                            <a:srgbClr val="60513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%&gt;</a:t>
                      </a:r>
                      <a:r>
                        <a:rPr lang="en-US" altLang="ko-KR" sz="1200" b="1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200" b="1" u="sng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td</a:t>
                      </a:r>
                      <a:r>
                        <a:rPr lang="en-US" altLang="ko-KR" sz="1200" b="1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</a:t>
                      </a:r>
                      <a:r>
                        <a:rPr lang="en-US" altLang="ko-KR" sz="120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th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ko-KR" altLang="en-US" sz="1200" b="1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작성자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th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</a:t>
                      </a:r>
                      <a:r>
                        <a:rPr lang="en-US" altLang="ko-KR" sz="120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td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en-US" altLang="ko-KR" sz="1200" b="1" smtClean="0">
                          <a:solidFill>
                            <a:srgbClr val="60513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&lt;%</a:t>
                      </a:r>
                      <a:r>
                        <a:rPr lang="en-US" altLang="ko-KR" sz="1200" b="1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rs</a:t>
                      </a:r>
                      <a:r>
                        <a:rPr lang="en-US" altLang="ko-KR" sz="1200" b="1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getString</a:t>
                      </a:r>
                      <a:r>
                        <a:rPr lang="en-US" altLang="ko-KR" sz="1200" b="1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b="1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"writer"</a:t>
                      </a:r>
                      <a:r>
                        <a:rPr lang="en-US" altLang="ko-KR" sz="1200" b="1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200" b="1" smtClean="0">
                          <a:solidFill>
                            <a:srgbClr val="60513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%&gt;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td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&lt;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td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en-US" altLang="ko-KR" sz="1200" b="1" smtClean="0">
                          <a:solidFill>
                            <a:srgbClr val="60513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&lt;%</a:t>
                      </a:r>
                      <a:r>
                        <a:rPr lang="en-US" altLang="ko-KR" sz="1200" b="1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rs</a:t>
                      </a:r>
                      <a:r>
                        <a:rPr lang="en-US" altLang="ko-KR" sz="1200" b="1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getString</a:t>
                      </a:r>
                      <a:r>
                        <a:rPr lang="en-US" altLang="ko-KR" sz="1200" b="1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b="1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regdate"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200" b="1" u="sng" smtClean="0">
                          <a:solidFill>
                            <a:srgbClr val="60513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%&gt;</a:t>
                      </a:r>
                      <a:r>
                        <a:rPr lang="en-US" altLang="ko-KR" sz="1200" b="1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200" b="1" u="sng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td</a:t>
                      </a:r>
                      <a:r>
                        <a:rPr lang="en-US" altLang="ko-KR" sz="1200" b="1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</a:t>
                      </a:r>
                      <a:r>
                        <a:rPr lang="en-US" altLang="ko-KR" sz="120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th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ko-KR" altLang="en-US" sz="1200" b="1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조회수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th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</a:t>
                      </a:r>
                      <a:r>
                        <a:rPr lang="en-US" altLang="ko-KR" sz="120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td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en-US" altLang="ko-KR" sz="1200" b="1" smtClean="0">
                          <a:solidFill>
                            <a:srgbClr val="60513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&lt;%</a:t>
                      </a:r>
                      <a:r>
                        <a:rPr lang="en-US" altLang="ko-KR" sz="1200" b="1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rs</a:t>
                      </a:r>
                      <a:r>
                        <a:rPr lang="en-US" altLang="ko-KR" sz="1200" b="1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getString</a:t>
                      </a:r>
                      <a:r>
                        <a:rPr lang="en-US" altLang="ko-KR" sz="1200" b="1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b="1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"count"</a:t>
                      </a:r>
                      <a:r>
                        <a:rPr lang="en-US" altLang="ko-KR" sz="1200" b="1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200" b="1" smtClean="0">
                          <a:solidFill>
                            <a:srgbClr val="60513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%&gt;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td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20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tr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200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200" b="1" u="sng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form</a:t>
                      </a:r>
                      <a:r>
                        <a:rPr lang="en-US" altLang="ko-KR" sz="1200" b="1" u="sng" smtClean="0">
                          <a:solidFill>
                            <a:srgbClr val="28489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84827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action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"updateOK.jsp"</a:t>
                      </a:r>
                      <a:r>
                        <a:rPr lang="en-US" altLang="ko-KR" sz="1200" b="1" u="sng" smtClean="0">
                          <a:solidFill>
                            <a:srgbClr val="28489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84827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method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"post"</a:t>
                      </a:r>
                      <a:r>
                        <a:rPr lang="en-US" altLang="ko-KR" sz="1200" b="1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200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200" b="1" u="sng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tr</a:t>
                      </a:r>
                      <a:r>
                        <a:rPr lang="en-US" altLang="ko-KR" sz="1200" b="1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</a:t>
                      </a:r>
                      <a:r>
                        <a:rPr lang="en-US" altLang="ko-KR" sz="120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th</a:t>
                      </a:r>
                      <a:r>
                        <a:rPr lang="en-US" altLang="ko-KR" sz="1200" b="1" smtClean="0">
                          <a:solidFill>
                            <a:srgbClr val="28489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84827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colspan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"2"</a:t>
                      </a:r>
                      <a:r>
                        <a:rPr lang="en-US" altLang="ko-KR" sz="1200" b="1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ko-KR" altLang="en-US" sz="1200" b="1" u="sng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제목</a:t>
                      </a:r>
                      <a:r>
                        <a:rPr lang="en-US" altLang="ko-KR" sz="1200" b="1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200" b="1" u="sng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th</a:t>
                      </a:r>
                      <a:r>
                        <a:rPr lang="en-US" altLang="ko-KR" sz="1200" b="1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         </a:t>
                      </a:r>
                      <a:r>
                        <a:rPr lang="en-US" altLang="ko-KR" sz="1200" b="1" u="sng" smtClean="0">
                          <a:solidFill>
                            <a:srgbClr val="696969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&lt;!-- colspan</a:t>
                      </a:r>
                      <a:r>
                        <a:rPr lang="ko-KR" altLang="en-US" sz="1200" b="1" u="sng" smtClean="0">
                          <a:solidFill>
                            <a:srgbClr val="696969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은 행병합 속성입니다</a:t>
                      </a:r>
                      <a:r>
                        <a:rPr lang="en-US" altLang="ko-KR" sz="1200" b="1" u="sng" smtClean="0">
                          <a:solidFill>
                            <a:srgbClr val="696969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. --&gt;</a:t>
                      </a:r>
                    </a:p>
                    <a:p>
                      <a:pPr algn="l"/>
                      <a:endParaRPr lang="en-US" altLang="ko-KR" sz="1200" b="1" u="sng" smtClean="0">
                        <a:solidFill>
                          <a:srgbClr val="A65801"/>
                        </a:solidFill>
                        <a:highlight>
                          <a:srgbClr val="FBFBFB"/>
                        </a:highlight>
                        <a:latin typeface="Consolas"/>
                      </a:endParaRPr>
                    </a:p>
                    <a:p>
                      <a:pPr algn="l"/>
                      <a:endParaRPr lang="en-US" altLang="ko-KR" sz="1200" b="1" smtClean="0">
                        <a:solidFill>
                          <a:srgbClr val="A65801"/>
                        </a:solidFill>
                        <a:highlight>
                          <a:srgbClr val="FBFBFB"/>
                        </a:highlight>
                        <a:latin typeface="Consolas"/>
                      </a:endParaRP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</a:t>
                      </a:r>
                      <a:endParaRPr lang="en-US" altLang="ko-KR" sz="1200" b="1" u="sng" smtClean="0">
                        <a:solidFill>
                          <a:srgbClr val="A65701"/>
                        </a:solidFill>
                        <a:highlight>
                          <a:srgbClr val="FCFCFC"/>
                        </a:highlight>
                        <a:latin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td</a:t>
                      </a:r>
                      <a:r>
                        <a:rPr lang="en-US" altLang="ko-KR" sz="1200" b="1" smtClean="0">
                          <a:solidFill>
                            <a:srgbClr val="28489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84827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colspan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"6"</a:t>
                      </a:r>
                      <a:r>
                        <a:rPr lang="en-US" altLang="ko-KR" sz="1200" b="1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&gt;&lt;</a:t>
                      </a:r>
                      <a:r>
                        <a:rPr lang="en-US" altLang="ko-KR" sz="1200" b="1" u="sng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input</a:t>
                      </a:r>
                      <a:r>
                        <a:rPr lang="en-US" altLang="ko-KR" sz="1200" b="1" u="sng" smtClean="0">
                          <a:solidFill>
                            <a:srgbClr val="28489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84827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type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"text"</a:t>
                      </a:r>
                      <a:r>
                        <a:rPr lang="en-US" altLang="ko-KR" sz="1200" b="1" u="sng" smtClean="0">
                          <a:solidFill>
                            <a:srgbClr val="28489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84827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name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"uTitle"</a:t>
                      </a:r>
                      <a:r>
                        <a:rPr lang="en-US" altLang="ko-KR" sz="1200" b="1" u="sng" smtClean="0">
                          <a:solidFill>
                            <a:srgbClr val="28489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84827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value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200" b="1" u="sng" smtClean="0">
                          <a:solidFill>
                            <a:srgbClr val="60513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&lt;%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rs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getString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"title"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200" b="1" u="sng" smtClean="0">
                          <a:solidFill>
                            <a:srgbClr val="60513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%&gt;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200" b="1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/&gt;&lt;/</a:t>
                      </a:r>
                      <a:r>
                        <a:rPr lang="en-US" altLang="ko-KR" sz="1200" b="1" u="sng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td</a:t>
                      </a:r>
                      <a:r>
                        <a:rPr lang="en-US" altLang="ko-KR" sz="1200" b="1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20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tr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200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200" b="1" u="sng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tr</a:t>
                      </a:r>
                      <a:r>
                        <a:rPr lang="en-US" altLang="ko-KR" sz="1200" b="1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</a:t>
                      </a:r>
                      <a:r>
                        <a:rPr lang="en-US" altLang="ko-KR" sz="120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th</a:t>
                      </a:r>
                      <a:r>
                        <a:rPr lang="en-US" altLang="ko-KR" sz="1200" b="1" smtClean="0">
                          <a:solidFill>
                            <a:srgbClr val="28489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84827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colspan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"2"</a:t>
                      </a:r>
                      <a:r>
                        <a:rPr lang="en-US" altLang="ko-KR" sz="1200" b="1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ko-KR" altLang="en-US" sz="1200" b="1" u="sng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내용</a:t>
                      </a:r>
                      <a:r>
                        <a:rPr lang="en-US" altLang="ko-KR" sz="1200" b="1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200" b="1" u="sng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th</a:t>
                      </a:r>
                      <a:r>
                        <a:rPr lang="en-US" altLang="ko-KR" sz="1200" b="1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        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    </a:t>
                      </a:r>
                      <a:r>
                        <a:rPr lang="en-US" altLang="ko-KR" sz="120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td</a:t>
                      </a:r>
                      <a:r>
                        <a:rPr lang="en-US" altLang="ko-KR" sz="1200" b="1" smtClean="0">
                          <a:solidFill>
                            <a:srgbClr val="28489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84827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colspan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"6"</a:t>
                      </a:r>
                      <a:r>
                        <a:rPr lang="en-US" altLang="ko-KR" sz="1200" b="1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&gt;&lt;</a:t>
                      </a:r>
                      <a:r>
                        <a:rPr lang="en-US" altLang="ko-KR" sz="1200" b="1" u="sng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input</a:t>
                      </a:r>
                      <a:r>
                        <a:rPr lang="en-US" altLang="ko-KR" sz="1200" b="1" u="sng" smtClean="0">
                          <a:solidFill>
                            <a:srgbClr val="28489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84827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type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"text"</a:t>
                      </a:r>
                      <a:r>
                        <a:rPr lang="en-US" altLang="ko-KR" sz="1200" b="1" u="sng" smtClean="0">
                          <a:solidFill>
                            <a:srgbClr val="28489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84827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name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"uContent"</a:t>
                      </a:r>
                      <a:r>
                        <a:rPr lang="en-US" altLang="ko-KR" sz="1200" b="1" u="sng" smtClean="0">
                          <a:solidFill>
                            <a:srgbClr val="28489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84827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value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200" b="1" u="sng" smtClean="0">
                          <a:solidFill>
                            <a:srgbClr val="60513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&lt;%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rs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getString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"content"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200" b="1" u="sng" smtClean="0">
                          <a:solidFill>
                            <a:srgbClr val="60513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%&gt;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200" b="1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/&gt;&lt;/</a:t>
                      </a:r>
                      <a:r>
                        <a:rPr lang="en-US" altLang="ko-KR" sz="1200" b="1" u="sng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td</a:t>
                      </a:r>
                      <a:r>
                        <a:rPr lang="en-US" altLang="ko-KR" sz="1200" b="1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20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tr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table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20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input</a:t>
                      </a:r>
                      <a:r>
                        <a:rPr lang="en-US" altLang="ko-KR" sz="1200" b="1" smtClean="0">
                          <a:solidFill>
                            <a:srgbClr val="28489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smtClean="0">
                          <a:solidFill>
                            <a:srgbClr val="084827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type</a:t>
                      </a:r>
                      <a:r>
                        <a:rPr lang="en-US" altLang="ko-KR" sz="1200" b="1" smtClean="0">
                          <a:solidFill>
                            <a:srgbClr val="80803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smtClean="0">
                          <a:solidFill>
                            <a:srgbClr val="084827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hidden</a:t>
                      </a:r>
                      <a:r>
                        <a:rPr lang="en-US" altLang="ko-KR" sz="1200" b="1" smtClean="0">
                          <a:solidFill>
                            <a:srgbClr val="28489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smtClean="0">
                          <a:solidFill>
                            <a:srgbClr val="084827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name</a:t>
                      </a:r>
                      <a:r>
                        <a:rPr lang="en-US" altLang="ko-KR" sz="1200" b="1" smtClean="0">
                          <a:solidFill>
                            <a:srgbClr val="80803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idx"</a:t>
                      </a:r>
                      <a:r>
                        <a:rPr lang="en-US" altLang="ko-KR" sz="1200" b="1" u="sng" smtClean="0">
                          <a:solidFill>
                            <a:srgbClr val="28489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84827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value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200" b="1" u="sng" smtClean="0">
                          <a:solidFill>
                            <a:srgbClr val="60513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&lt;%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rs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getString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"idx"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200" b="1" u="sng" smtClean="0">
                          <a:solidFill>
                            <a:srgbClr val="60513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%&gt;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200" b="1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20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input</a:t>
                      </a:r>
                      <a:r>
                        <a:rPr lang="en-US" altLang="ko-KR" sz="1200" b="1" smtClean="0">
                          <a:solidFill>
                            <a:srgbClr val="28489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smtClean="0">
                          <a:solidFill>
                            <a:srgbClr val="084827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type</a:t>
                      </a:r>
                      <a:r>
                        <a:rPr lang="en-US" altLang="ko-KR" sz="1200" b="1" smtClean="0">
                          <a:solidFill>
                            <a:srgbClr val="80803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"submit"</a:t>
                      </a:r>
                      <a:r>
                        <a:rPr lang="en-US" altLang="ko-KR" sz="1200" b="1" smtClean="0">
                          <a:solidFill>
                            <a:srgbClr val="28489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/&gt;</a:t>
                      </a:r>
                    </a:p>
                    <a:p>
                      <a:pPr algn="l"/>
                      <a:r>
                        <a:rPr lang="en-US" altLang="ko-KR" sz="1200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200" b="1" u="sng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form</a:t>
                      </a:r>
                      <a:r>
                        <a:rPr lang="en-US" altLang="ko-KR" sz="1200" b="1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200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a</a:t>
                      </a:r>
                      <a:r>
                        <a:rPr lang="en-US" altLang="ko-KR" sz="1200" b="1" smtClean="0">
                          <a:solidFill>
                            <a:srgbClr val="28489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84827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href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"index.jsp"</a:t>
                      </a:r>
                      <a:r>
                        <a:rPr lang="en-US" altLang="ko-KR" sz="1200" b="1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  <a:r>
                        <a:rPr lang="ko-KR" altLang="en-US" sz="1200" b="1" u="sng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목록으로</a:t>
                      </a:r>
                      <a:r>
                        <a:rPr lang="en-US" altLang="ko-KR" sz="1200" b="1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200" b="1" u="sng" smtClean="0">
                          <a:solidFill>
                            <a:srgbClr val="80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a</a:t>
                      </a:r>
                      <a:r>
                        <a:rPr lang="en-US" altLang="ko-KR" sz="1200" b="1" u="sng" smtClean="0">
                          <a:solidFill>
                            <a:srgbClr val="A658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605136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&lt;%</a:t>
                      </a:r>
                      <a:r>
                        <a:rPr lang="ko-KR" altLang="en-US" sz="1200" smtClean="0">
                          <a:solidFill>
                            <a:srgbClr val="01010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      </a:t>
                      </a:r>
                    </a:p>
                    <a:p>
                      <a:pPr algn="l"/>
                      <a:r>
                        <a:rPr lang="ko-KR" altLang="en-US" sz="1200" smtClean="0">
                          <a:solidFill>
                            <a:srgbClr val="01010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        </a:t>
                      </a:r>
                      <a:r>
                        <a:rPr lang="en-US" altLang="ko-KR" sz="1200" b="1" i="1" u="sng" smtClean="0">
                          <a:solidFill>
                            <a:srgbClr val="FFFFFF"/>
                          </a:solidFill>
                          <a:highlight>
                            <a:srgbClr val="D90000"/>
                          </a:highlight>
                          <a:latin typeface="Consolas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        con</a:t>
                      </a:r>
                      <a:r>
                        <a:rPr lang="en-US" altLang="ko-KR" sz="1200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close</a:t>
                      </a:r>
                      <a:r>
                        <a:rPr lang="en-US" altLang="ko-KR" sz="1200" smtClean="0">
                          <a:solidFill>
                            <a:srgbClr val="80803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()</a:t>
                      </a:r>
                      <a:r>
                        <a:rPr lang="en-US" altLang="ko-KR" sz="1200" smtClean="0">
                          <a:solidFill>
                            <a:srgbClr val="800180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20202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200" b="1" i="1" u="sng" smtClean="0">
                          <a:solidFill>
                            <a:srgbClr val="FFFFFF"/>
                          </a:solidFill>
                          <a:highlight>
                            <a:srgbClr val="D90000"/>
                          </a:highlight>
                          <a:latin typeface="Consolas"/>
                        </a:rPr>
                        <a:t>}</a:t>
                      </a:r>
                      <a:r>
                        <a:rPr lang="en-US" altLang="ko-KR" sz="1200" b="1" i="1" u="sng" smtClean="0">
                          <a:solidFill>
                            <a:srgbClr val="810202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catch</a:t>
                      </a:r>
                      <a:r>
                        <a:rPr lang="en-US" altLang="ko-KR" sz="1200" b="1" i="1" u="sng" smtClean="0">
                          <a:solidFill>
                            <a:srgbClr val="020202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i="1" u="sng" smtClean="0">
                          <a:solidFill>
                            <a:srgbClr val="818131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b="1" i="1" u="sng" smtClean="0">
                          <a:solidFill>
                            <a:srgbClr val="BB7A78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Exception</a:t>
                      </a:r>
                      <a:r>
                        <a:rPr lang="en-US" altLang="ko-KR" sz="1200" b="1" i="1" u="sng" smtClean="0">
                          <a:solidFill>
                            <a:srgbClr val="020202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 e</a:t>
                      </a:r>
                      <a:r>
                        <a:rPr lang="en-US" altLang="ko-KR" sz="1200" b="1" i="1" u="sng" smtClean="0">
                          <a:solidFill>
                            <a:srgbClr val="818131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200" b="1" i="1" u="sng" smtClean="0">
                          <a:solidFill>
                            <a:srgbClr val="020202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i="1" u="sng" smtClean="0">
                          <a:solidFill>
                            <a:srgbClr val="810281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20202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        out</a:t>
                      </a:r>
                      <a:r>
                        <a:rPr lang="en-US" altLang="ko-KR" sz="1200" smtClean="0">
                          <a:solidFill>
                            <a:srgbClr val="818131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smtClean="0">
                          <a:solidFill>
                            <a:srgbClr val="020202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println</a:t>
                      </a:r>
                      <a:r>
                        <a:rPr lang="en-US" altLang="ko-KR" sz="1200" smtClean="0">
                          <a:solidFill>
                            <a:srgbClr val="818131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smtClean="0">
                          <a:solidFill>
                            <a:srgbClr val="0202E6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"Oracle Database Connection Something Problem. &lt;hr&gt;"</a:t>
                      </a:r>
                      <a:r>
                        <a:rPr lang="en-US" altLang="ko-KR" sz="1200" smtClean="0">
                          <a:solidFill>
                            <a:srgbClr val="818131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200" smtClean="0">
                          <a:solidFill>
                            <a:srgbClr val="810281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20202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        out</a:t>
                      </a:r>
                      <a:r>
                        <a:rPr lang="en-US" altLang="ko-KR" sz="1200" smtClean="0">
                          <a:solidFill>
                            <a:srgbClr val="818131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smtClean="0">
                          <a:solidFill>
                            <a:srgbClr val="020202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println</a:t>
                      </a:r>
                      <a:r>
                        <a:rPr lang="en-US" altLang="ko-KR" sz="1200" smtClean="0">
                          <a:solidFill>
                            <a:srgbClr val="818131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smtClean="0">
                          <a:solidFill>
                            <a:srgbClr val="020202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e</a:t>
                      </a:r>
                      <a:r>
                        <a:rPr lang="en-US" altLang="ko-KR" sz="1200" smtClean="0">
                          <a:solidFill>
                            <a:srgbClr val="818131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smtClean="0">
                          <a:solidFill>
                            <a:srgbClr val="020202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getMessage</a:t>
                      </a:r>
                      <a:r>
                        <a:rPr lang="en-US" altLang="ko-KR" sz="1200" smtClean="0">
                          <a:solidFill>
                            <a:srgbClr val="818131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())</a:t>
                      </a:r>
                      <a:r>
                        <a:rPr lang="en-US" altLang="ko-KR" sz="1200" smtClean="0">
                          <a:solidFill>
                            <a:srgbClr val="810281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20202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        e</a:t>
                      </a:r>
                      <a:r>
                        <a:rPr lang="en-US" altLang="ko-KR" sz="1200" smtClean="0">
                          <a:solidFill>
                            <a:srgbClr val="818131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smtClean="0">
                          <a:solidFill>
                            <a:srgbClr val="020202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printStackTrace</a:t>
                      </a:r>
                      <a:r>
                        <a:rPr lang="en-US" altLang="ko-KR" sz="1200" smtClean="0">
                          <a:solidFill>
                            <a:srgbClr val="818131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()</a:t>
                      </a:r>
                      <a:r>
                        <a:rPr lang="en-US" altLang="ko-KR" sz="1200" smtClean="0">
                          <a:solidFill>
                            <a:srgbClr val="810281"/>
                          </a:solidFill>
                          <a:highlight>
                            <a:srgbClr val="FAFAE3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ko-KR" altLang="en-US" sz="1200" smtClean="0">
                          <a:solidFill>
                            <a:srgbClr val="010101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200" smtClean="0">
                          <a:solidFill>
                            <a:srgbClr val="800180"/>
                          </a:solidFill>
                          <a:highlight>
                            <a:srgbClr val="FBFBE4"/>
                          </a:highlight>
                          <a:latin typeface="Consolas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60513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%&gt;</a:t>
                      </a:r>
                      <a:r>
                        <a:rPr lang="en-US" altLang="ko-KR" sz="1200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body</a:t>
                      </a:r>
                      <a:r>
                        <a:rPr lang="en-US" altLang="ko-KR" sz="1200" b="1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&gt;</a:t>
                      </a:r>
                      <a:r>
                        <a:rPr lang="en-US" altLang="ko-KR" sz="1200" u="sng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200" b="1" u="sng" smtClean="0">
                          <a:solidFill>
                            <a:srgbClr val="8001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html</a:t>
                      </a:r>
                      <a:r>
                        <a:rPr lang="en-US" altLang="ko-KR" sz="1200" b="1" u="sng" smtClean="0">
                          <a:solidFill>
                            <a:srgbClr val="A65701"/>
                          </a:solidFill>
                          <a:highlight>
                            <a:srgbClr val="FCFCFC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endParaRPr lang="en-US" altLang="ko-KR" sz="1200" b="1" smtClean="0">
                        <a:solidFill>
                          <a:srgbClr val="A65801"/>
                        </a:solidFill>
                        <a:highlight>
                          <a:srgbClr val="FBFBFB"/>
                        </a:highlight>
                        <a:latin typeface="Consolas"/>
                      </a:endParaRP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FB"/>
                          </a:highlight>
                          <a:latin typeface="Consolas"/>
                        </a:rPr>
                        <a:t>    </a:t>
                      </a:r>
                      <a:endParaRPr lang="en-US" altLang="ko-KR" sz="1200" b="1" u="sng" smtClean="0">
                        <a:solidFill>
                          <a:srgbClr val="A65701"/>
                        </a:solidFill>
                        <a:highlight>
                          <a:srgbClr val="FCFCFC"/>
                        </a:highlight>
                        <a:latin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3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게시판 만들기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68313" y="1341438"/>
            <a:ext cx="8207375" cy="4895850"/>
          </a:xfrm>
        </p:spPr>
        <p:txBody>
          <a:bodyPr>
            <a:normAutofit/>
          </a:bodyPr>
          <a:lstStyle/>
          <a:p>
            <a:r>
              <a:rPr lang="ko-KR" altLang="en-US" err="1" smtClean="0"/>
              <a:t>게시글</a:t>
            </a:r>
            <a:r>
              <a:rPr lang="ko-KR" altLang="en-US" smtClean="0"/>
              <a:t> </a:t>
            </a:r>
            <a:r>
              <a:rPr lang="ko-KR" altLang="en-US" smtClean="0"/>
              <a:t>수정</a:t>
            </a:r>
            <a:r>
              <a:rPr lang="en-US" altLang="ko-KR" smtClean="0"/>
              <a:t>(</a:t>
            </a:r>
            <a:r>
              <a:rPr lang="en-US" altLang="ko-KR" smtClean="0"/>
              <a:t>updateOK</a:t>
            </a:r>
            <a:r>
              <a:rPr lang="en-US" altLang="ko-KR" smtClean="0"/>
              <a:t>.jsp)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6899"/>
              </p:ext>
            </p:extLst>
          </p:nvPr>
        </p:nvGraphicFramePr>
        <p:xfrm>
          <a:off x="323528" y="1772816"/>
          <a:ext cx="835292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3888432"/>
              </a:tblGrid>
              <a:tr h="459981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smtClean="0">
                          <a:solidFill>
                            <a:srgbClr val="5F5035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&lt;%@</a:t>
                      </a:r>
                      <a:r>
                        <a:rPr lang="en-US" altLang="ko-KR" sz="120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page import=</a:t>
                      </a:r>
                      <a:r>
                        <a:rPr lang="en-US" altLang="ko-KR" sz="1200" smtClean="0">
                          <a:solidFill>
                            <a:srgbClr val="0000E6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"java.util.regex.Pattern"</a:t>
                      </a:r>
                      <a:r>
                        <a:rPr lang="en-US" altLang="ko-KR" sz="120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smtClean="0">
                          <a:solidFill>
                            <a:srgbClr val="5F5035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%&gt;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5F5035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&lt;%@</a:t>
                      </a:r>
                      <a:r>
                        <a:rPr lang="en-US" altLang="ko-KR" sz="1200" smtClean="0">
                          <a:solidFill>
                            <a:srgbClr val="00000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 page language=</a:t>
                      </a:r>
                      <a:r>
                        <a:rPr lang="en-US" altLang="ko-KR" sz="1200" smtClean="0">
                          <a:solidFill>
                            <a:srgbClr val="0000E6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"java"</a:t>
                      </a:r>
                      <a:r>
                        <a:rPr lang="en-US" altLang="ko-KR" sz="1200" smtClean="0">
                          <a:solidFill>
                            <a:srgbClr val="000000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 contentType=</a:t>
                      </a:r>
                      <a:r>
                        <a:rPr lang="en-US" altLang="ko-KR" sz="1200" smtClean="0">
                          <a:solidFill>
                            <a:srgbClr val="0000E6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"text/</a:t>
                      </a:r>
                      <a:r>
                        <a:rPr lang="en-US" altLang="ko-KR" sz="1200" u="sng" smtClean="0">
                          <a:solidFill>
                            <a:srgbClr val="0000E6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html; charset=EUC-KR"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    pageEncoding=</a:t>
                      </a:r>
                      <a:r>
                        <a:rPr lang="en-US" altLang="ko-KR" sz="1200" smtClean="0">
                          <a:solidFill>
                            <a:srgbClr val="0000E6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"EUC-KR"</a:t>
                      </a:r>
                      <a:r>
                        <a:rPr lang="en-US" altLang="ko-KR" sz="1200" smtClean="0">
                          <a:solidFill>
                            <a:srgbClr val="5F5035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%&gt;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5F5035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&lt;%@</a:t>
                      </a:r>
                      <a:r>
                        <a:rPr lang="en-US" altLang="ko-KR" sz="120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page import=</a:t>
                      </a:r>
                      <a:r>
                        <a:rPr lang="en-US" altLang="ko-KR" sz="1200" smtClean="0">
                          <a:solidFill>
                            <a:srgbClr val="0000E6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"java.sql.*"</a:t>
                      </a:r>
                      <a:r>
                        <a:rPr lang="en-US" altLang="ko-KR" sz="1200" smtClean="0">
                          <a:solidFill>
                            <a:srgbClr val="000000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smtClean="0">
                          <a:solidFill>
                            <a:srgbClr val="5F5035"/>
                          </a:solidFill>
                          <a:highlight>
                            <a:srgbClr val="FFFFE8"/>
                          </a:highlight>
                          <a:latin typeface="Consolas"/>
                        </a:rPr>
                        <a:t>%&gt;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04A43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&lt;!DOCTYPE </a:t>
                      </a:r>
                      <a:r>
                        <a:rPr lang="en-US" altLang="ko-KR" sz="1200" u="sng" smtClean="0">
                          <a:solidFill>
                            <a:srgbClr val="004A43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html PUBLIC "-//W3C//DTD HTML 4.01 Transitional//EN" "</a:t>
                      </a:r>
                      <a:r>
                        <a:rPr lang="en-US" altLang="ko-KR" sz="1200" u="sng" smtClean="0">
                          <a:solidFill>
                            <a:srgbClr val="5555DD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http://www.w3.org/TR/html4/loose.dtd</a:t>
                      </a:r>
                      <a:r>
                        <a:rPr lang="en-US" altLang="ko-KR" sz="1200" u="sng" smtClean="0">
                          <a:solidFill>
                            <a:srgbClr val="004A43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"&gt;</a:t>
                      </a:r>
                    </a:p>
                    <a:p>
                      <a:pPr algn="l"/>
                      <a:r>
                        <a:rPr lang="en-US" altLang="ko-KR" sz="1200" u="sng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200" b="1" u="sng" smtClean="0">
                          <a:solidFill>
                            <a:srgbClr val="8000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html</a:t>
                      </a:r>
                      <a:r>
                        <a:rPr lang="en-US" altLang="ko-KR" sz="1200" b="1" u="sng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A65701"/>
                          </a:solidFill>
                          <a:highlight>
                            <a:srgbClr val="FDFDFD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DFDFD"/>
                          </a:highlight>
                          <a:latin typeface="Consolas"/>
                        </a:rPr>
                        <a:t>head</a:t>
                      </a:r>
                      <a:r>
                        <a:rPr lang="en-US" altLang="ko-KR" sz="1200" b="1" smtClean="0">
                          <a:solidFill>
                            <a:srgbClr val="A65701"/>
                          </a:solidFill>
                          <a:highlight>
                            <a:srgbClr val="FDFDFD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fr-FR" altLang="ko-KR" sz="1200" smtClean="0">
                          <a:solidFill>
                            <a:srgbClr val="A65701"/>
                          </a:solidFill>
                          <a:highlight>
                            <a:srgbClr val="FDFDFD"/>
                          </a:highlight>
                          <a:latin typeface="Consolas"/>
                        </a:rPr>
                        <a:t>&lt;</a:t>
                      </a:r>
                      <a:r>
                        <a:rPr lang="fr-FR" altLang="ko-KR" sz="1200" b="1" smtClean="0">
                          <a:solidFill>
                            <a:srgbClr val="800101"/>
                          </a:solidFill>
                          <a:highlight>
                            <a:srgbClr val="FDFDFD"/>
                          </a:highlight>
                          <a:latin typeface="Consolas"/>
                        </a:rPr>
                        <a:t>meta</a:t>
                      </a:r>
                      <a:r>
                        <a:rPr lang="fr-FR" altLang="ko-KR" sz="1200" b="1" smtClean="0">
                          <a:solidFill>
                            <a:srgbClr val="274796"/>
                          </a:solidFill>
                          <a:highlight>
                            <a:srgbClr val="FDFDFD"/>
                          </a:highlight>
                          <a:latin typeface="Consolas"/>
                        </a:rPr>
                        <a:t> </a:t>
                      </a:r>
                      <a:r>
                        <a:rPr lang="fr-FR" altLang="ko-KR" sz="1200" b="1" u="sng" smtClean="0">
                          <a:solidFill>
                            <a:srgbClr val="084726"/>
                          </a:solidFill>
                          <a:highlight>
                            <a:srgbClr val="FDFDFD"/>
                          </a:highlight>
                          <a:latin typeface="Consolas"/>
                        </a:rPr>
                        <a:t>http-equiv</a:t>
                      </a:r>
                      <a:r>
                        <a:rPr lang="fr-FR" altLang="ko-KR" sz="1200" b="1" u="sng" smtClean="0">
                          <a:solidFill>
                            <a:srgbClr val="808030"/>
                          </a:solidFill>
                          <a:highlight>
                            <a:srgbClr val="FDFDFD"/>
                          </a:highlight>
                          <a:latin typeface="Consolas"/>
                        </a:rPr>
                        <a:t>=</a:t>
                      </a:r>
                      <a:r>
                        <a:rPr lang="fr-FR" altLang="ko-KR" sz="1200" b="1" u="sng" smtClean="0">
                          <a:solidFill>
                            <a:srgbClr val="0101E6"/>
                          </a:solidFill>
                          <a:highlight>
                            <a:srgbClr val="FDFDFD"/>
                          </a:highlight>
                          <a:latin typeface="Consolas"/>
                        </a:rPr>
                        <a:t>"Content-Type"</a:t>
                      </a:r>
                      <a:r>
                        <a:rPr lang="fr-FR" altLang="ko-KR" sz="1200" b="1" u="sng" smtClean="0">
                          <a:solidFill>
                            <a:srgbClr val="274796"/>
                          </a:solidFill>
                          <a:highlight>
                            <a:srgbClr val="FDFDFD"/>
                          </a:highlight>
                          <a:latin typeface="Consolas"/>
                        </a:rPr>
                        <a:t> </a:t>
                      </a:r>
                      <a:r>
                        <a:rPr lang="fr-FR" altLang="ko-KR" sz="1200" b="1" u="sng" smtClean="0">
                          <a:solidFill>
                            <a:srgbClr val="084726"/>
                          </a:solidFill>
                          <a:highlight>
                            <a:srgbClr val="FDFDFD"/>
                          </a:highlight>
                          <a:latin typeface="Consolas"/>
                        </a:rPr>
                        <a:t>content</a:t>
                      </a:r>
                      <a:r>
                        <a:rPr lang="fr-FR" altLang="ko-KR" sz="1200" b="1" u="sng" smtClean="0">
                          <a:solidFill>
                            <a:srgbClr val="808030"/>
                          </a:solidFill>
                          <a:highlight>
                            <a:srgbClr val="FDFDFD"/>
                          </a:highlight>
                          <a:latin typeface="Consolas"/>
                        </a:rPr>
                        <a:t>=</a:t>
                      </a:r>
                      <a:r>
                        <a:rPr lang="fr-FR" altLang="ko-KR" sz="1200" b="1" u="sng" smtClean="0">
                          <a:solidFill>
                            <a:srgbClr val="0101E6"/>
                          </a:solidFill>
                          <a:highlight>
                            <a:srgbClr val="FDFDFD"/>
                          </a:highlight>
                          <a:latin typeface="Consolas"/>
                        </a:rPr>
                        <a:t>"text/html; charset=EUC-KR"</a:t>
                      </a:r>
                      <a:r>
                        <a:rPr lang="fr-FR" altLang="ko-KR" sz="1200" b="1" u="sng" smtClean="0">
                          <a:solidFill>
                            <a:srgbClr val="A65701"/>
                          </a:solidFill>
                          <a:highlight>
                            <a:srgbClr val="FDFDFD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A65701"/>
                          </a:solidFill>
                          <a:highlight>
                            <a:srgbClr val="FDFDFD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DFDFD"/>
                          </a:highlight>
                          <a:latin typeface="Consolas"/>
                        </a:rPr>
                        <a:t>title</a:t>
                      </a:r>
                      <a:r>
                        <a:rPr lang="en-US" altLang="ko-KR" sz="1200" b="1" smtClean="0">
                          <a:solidFill>
                            <a:srgbClr val="A65701"/>
                          </a:solidFill>
                          <a:highlight>
                            <a:srgbClr val="FDFDFD"/>
                          </a:highlight>
                          <a:latin typeface="Consolas"/>
                        </a:rPr>
                        <a:t>&gt;Insert title here&lt;/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DFDFD"/>
                          </a:highlight>
                          <a:latin typeface="Consolas"/>
                        </a:rPr>
                        <a:t>title</a:t>
                      </a:r>
                      <a:r>
                        <a:rPr lang="en-US" altLang="ko-KR" sz="1200" b="1" smtClean="0">
                          <a:solidFill>
                            <a:srgbClr val="A65701"/>
                          </a:solidFill>
                          <a:highlight>
                            <a:srgbClr val="FDFDFD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200" b="1" smtClean="0">
                          <a:solidFill>
                            <a:srgbClr val="8000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head</a:t>
                      </a:r>
                      <a:r>
                        <a:rPr lang="en-US" altLang="ko-KR" sz="1200" b="1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5F5035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&lt;%</a:t>
                      </a:r>
                    </a:p>
                    <a:p>
                      <a:pPr algn="l"/>
                      <a:r>
                        <a:rPr lang="en-US" altLang="ko-KR" sz="1200" b="1" smtClean="0">
                          <a:solidFill>
                            <a:srgbClr val="BB7977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String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idx </a:t>
                      </a:r>
                      <a:r>
                        <a:rPr lang="en-US" altLang="ko-KR" sz="1200" b="1" u="sng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request</a:t>
                      </a:r>
                      <a:r>
                        <a:rPr lang="en-US" altLang="ko-KR" sz="1200" b="1" u="sng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getParameter</a:t>
                      </a:r>
                      <a:r>
                        <a:rPr lang="en-US" altLang="ko-KR" sz="1200" b="1" u="sng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"idx"</a:t>
                      </a:r>
                      <a:r>
                        <a:rPr lang="en-US" altLang="ko-KR" sz="1200" b="1" u="sng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200" b="1" u="sng" smtClean="0">
                          <a:solidFill>
                            <a:srgbClr val="80018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200" b="1" smtClean="0">
                          <a:solidFill>
                            <a:srgbClr val="BB7977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System</a:t>
                      </a:r>
                      <a:r>
                        <a:rPr lang="en-US" altLang="ko-KR" sz="1200" b="1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out</a:t>
                      </a:r>
                      <a:r>
                        <a:rPr lang="en-US" altLang="ko-KR" sz="1200" b="1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println</a:t>
                      </a:r>
                      <a:r>
                        <a:rPr lang="en-US" altLang="ko-KR" sz="1200" b="1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idx</a:t>
                      </a:r>
                      <a:r>
                        <a:rPr lang="en-US" altLang="ko-KR" sz="1200" b="1" u="sng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200" b="1" u="sng" smtClean="0">
                          <a:solidFill>
                            <a:srgbClr val="80018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200" u="sng" smtClean="0">
                          <a:solidFill>
                            <a:srgbClr val="BB7977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int</a:t>
                      </a:r>
                      <a:r>
                        <a:rPr lang="en-US" altLang="ko-KR" sz="1200" u="sng" smtClean="0">
                          <a:solidFill>
                            <a:srgbClr val="010101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iIdx </a:t>
                      </a:r>
                      <a:r>
                        <a:rPr lang="en-US" altLang="ko-KR" sz="1200" u="sng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u="sng" smtClean="0">
                          <a:solidFill>
                            <a:srgbClr val="010101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BB7977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Integer</a:t>
                      </a:r>
                      <a:r>
                        <a:rPr lang="en-US" altLang="ko-KR" sz="1200" b="1" u="sng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parseInt</a:t>
                      </a:r>
                      <a:r>
                        <a:rPr lang="en-US" altLang="ko-KR" sz="1200" b="1" u="sng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idx</a:t>
                      </a:r>
                      <a:r>
                        <a:rPr lang="en-US" altLang="ko-KR" sz="1200" b="1" u="sng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200" b="1" u="sng" smtClean="0">
                          <a:solidFill>
                            <a:srgbClr val="80018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;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 </a:t>
                      </a:r>
                    </a:p>
                    <a:p>
                      <a:pPr algn="l"/>
                      <a:r>
                        <a:rPr lang="en-US" altLang="ko-KR" sz="1200" b="1" smtClean="0">
                          <a:solidFill>
                            <a:srgbClr val="BB7977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String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title </a:t>
                      </a:r>
                      <a:r>
                        <a:rPr lang="en-US" altLang="ko-KR" sz="1200" b="1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request</a:t>
                      </a:r>
                      <a:r>
                        <a:rPr lang="en-US" altLang="ko-KR" sz="1200" b="1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getParameter</a:t>
                      </a:r>
                      <a:r>
                        <a:rPr lang="en-US" altLang="ko-KR" sz="1200" b="1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b="1" smtClean="0">
                          <a:solidFill>
                            <a:srgbClr val="0101E6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"uTitle"</a:t>
                      </a:r>
                      <a:r>
                        <a:rPr lang="en-US" altLang="ko-KR" sz="1200" b="1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200" b="1" smtClean="0">
                          <a:solidFill>
                            <a:srgbClr val="80018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200" b="1" smtClean="0">
                          <a:solidFill>
                            <a:srgbClr val="BB7977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String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content </a:t>
                      </a:r>
                      <a:r>
                        <a:rPr lang="en-US" altLang="ko-KR" sz="1200" b="1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 request</a:t>
                      </a:r>
                      <a:r>
                        <a:rPr lang="en-US" altLang="ko-KR" sz="1200" b="1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getParameter</a:t>
                      </a:r>
                      <a:r>
                        <a:rPr lang="en-US" altLang="ko-KR" sz="1200" b="1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b="1" smtClean="0">
                          <a:solidFill>
                            <a:srgbClr val="0101E6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"uContent"</a:t>
                      </a:r>
                      <a:r>
                        <a:rPr lang="en-US" altLang="ko-KR" sz="1200" b="1" smtClean="0">
                          <a:solidFill>
                            <a:srgbClr val="80803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200" b="1" smtClean="0">
                          <a:solidFill>
                            <a:srgbClr val="80018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endParaRPr lang="ko-KR" altLang="en-US" sz="1200" smtClean="0">
                        <a:latin typeface="Consolas"/>
                      </a:endParaRPr>
                    </a:p>
                    <a:p>
                      <a:pPr algn="l"/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try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smtClean="0">
                          <a:solidFill>
                            <a:srgbClr val="800180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{</a:t>
                      </a:r>
                    </a:p>
                    <a:p>
                      <a:pPr algn="l"/>
                      <a:r>
                        <a:rPr lang="ko-KR" altLang="en-US" sz="1200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smtClean="0">
                          <a:solidFill>
                            <a:srgbClr val="BB7977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String</a:t>
                      </a:r>
                      <a:r>
                        <a:rPr lang="ko-KR" altLang="en-US" sz="1200" b="1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driverName </a:t>
                      </a:r>
                      <a:r>
                        <a:rPr lang="en-US" altLang="ko-KR" sz="1200" b="1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=</a:t>
                      </a:r>
                      <a:r>
                        <a:rPr lang="ko-KR" altLang="en-US" sz="1200" b="1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"oracle.jdbc.driver.OracleDriver"</a:t>
                      </a:r>
                      <a:r>
                        <a:rPr lang="en-US" altLang="ko-KR" sz="1200" b="1" smtClean="0">
                          <a:solidFill>
                            <a:srgbClr val="800180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;</a:t>
                      </a:r>
                      <a:r>
                        <a:rPr lang="ko-KR" altLang="en-US" sz="1200" b="1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smtClean="0">
                          <a:solidFill>
                            <a:srgbClr val="696969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//</a:t>
                      </a:r>
                      <a:r>
                        <a:rPr lang="ko-KR" altLang="en-US" sz="1200" b="1" smtClean="0">
                          <a:solidFill>
                            <a:srgbClr val="696969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데이터베이스에 접속하기위한 드라이버를 로드합니다</a:t>
                      </a:r>
                      <a:r>
                        <a:rPr lang="en-US" altLang="ko-KR" sz="1200" b="1" smtClean="0">
                          <a:solidFill>
                            <a:srgbClr val="696969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.</a:t>
                      </a:r>
                    </a:p>
                    <a:p>
                      <a:pPr algn="l"/>
                      <a:r>
                        <a:rPr lang="ko-KR" altLang="en-US" sz="1200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</a:t>
                      </a:r>
                      <a:endParaRPr lang="en-US" altLang="ko-KR" sz="12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smtClean="0">
                          <a:solidFill>
                            <a:srgbClr val="BB7977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String</a:t>
                      </a:r>
                      <a:r>
                        <a:rPr lang="ko-KR" altLang="en-US" sz="1200" b="1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url 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=</a:t>
                      </a:r>
                      <a:r>
                        <a:rPr lang="ko-KR" altLang="en-US" sz="1200" b="1" u="sng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"jdbc:oracle:thin:@localhost:1521:XE"</a:t>
                      </a:r>
                      <a:r>
                        <a:rPr lang="en-US" altLang="ko-KR" sz="1200" b="1" u="sng" smtClean="0">
                          <a:solidFill>
                            <a:srgbClr val="800180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;</a:t>
                      </a:r>
                      <a:r>
                        <a:rPr lang="ko-KR" altLang="en-US" sz="1200" b="1" u="sng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           </a:t>
                      </a:r>
                      <a:r>
                        <a:rPr lang="en-US" altLang="ko-KR" sz="1200" b="1" u="sng" smtClean="0">
                          <a:solidFill>
                            <a:srgbClr val="696969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//</a:t>
                      </a:r>
                      <a:r>
                        <a:rPr lang="ko-KR" altLang="en-US" sz="1200" b="1" u="sng" smtClean="0">
                          <a:solidFill>
                            <a:srgbClr val="696969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접속 </a:t>
                      </a:r>
                      <a:r>
                        <a:rPr lang="en-US" altLang="ko-KR" sz="1200" b="1" u="sng" smtClean="0">
                          <a:solidFill>
                            <a:srgbClr val="696969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URL</a:t>
                      </a:r>
                      <a:r>
                        <a:rPr lang="ko-KR" altLang="en-US" sz="1200" b="1" u="sng" smtClean="0">
                          <a:solidFill>
                            <a:srgbClr val="696969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정보와 포트번호</a:t>
                      </a:r>
                      <a:r>
                        <a:rPr lang="en-US" altLang="ko-KR" sz="1200" b="1" u="sng" smtClean="0">
                          <a:solidFill>
                            <a:srgbClr val="696969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(oracle</a:t>
                      </a:r>
                      <a:r>
                        <a:rPr lang="ko-KR" altLang="en-US" sz="1200" b="1" u="sng" smtClean="0">
                          <a:solidFill>
                            <a:srgbClr val="696969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포트</a:t>
                      </a:r>
                      <a:r>
                        <a:rPr lang="en-US" altLang="ko-KR" sz="1200" b="1" u="sng" smtClean="0">
                          <a:solidFill>
                            <a:srgbClr val="696969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), sid(oracle</a:t>
                      </a:r>
                      <a:r>
                        <a:rPr lang="ko-KR" altLang="en-US" sz="1200" b="1" u="sng" smtClean="0">
                          <a:solidFill>
                            <a:srgbClr val="696969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버전</a:t>
                      </a:r>
                      <a:r>
                        <a:rPr lang="en-US" altLang="ko-KR" sz="1200" b="1" u="sng" smtClean="0">
                          <a:solidFill>
                            <a:srgbClr val="696969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1200" b="1" smtClean="0">
                          <a:solidFill>
                            <a:srgbClr val="BB7977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Class</a:t>
                      </a:r>
                      <a:r>
                        <a:rPr lang="en-US" altLang="ko-KR" sz="1200" b="1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forName</a:t>
                      </a:r>
                      <a:r>
                        <a:rPr lang="en-US" altLang="ko-KR" sz="1200" b="1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driverName</a:t>
                      </a:r>
                      <a:r>
                        <a:rPr lang="en-US" altLang="ko-KR" sz="1200" b="1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200" b="1" smtClean="0">
                          <a:solidFill>
                            <a:srgbClr val="800180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200" b="1" smtClean="0">
                          <a:solidFill>
                            <a:srgbClr val="BB7977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Connection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con 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BB7977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DriverManager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getConnection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url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,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"test"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,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"1234"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200" b="1" u="sng" smtClean="0">
                          <a:solidFill>
                            <a:srgbClr val="800180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;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   </a:t>
                      </a:r>
                      <a:r>
                        <a:rPr lang="en-US" altLang="ko-KR" sz="1200" b="1" u="sng" smtClean="0">
                          <a:solidFill>
                            <a:srgbClr val="696969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// getCo... : </a:t>
                      </a:r>
                      <a:r>
                        <a:rPr lang="ko-KR" altLang="en-US" sz="1200" b="1" u="sng" smtClean="0">
                          <a:solidFill>
                            <a:srgbClr val="696969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계정정보 </a:t>
                      </a:r>
                      <a:r>
                        <a:rPr lang="en-US" altLang="ko-KR" sz="1200" b="1" u="sng" smtClean="0">
                          <a:solidFill>
                            <a:srgbClr val="696969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url, id, pw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out</a:t>
                      </a:r>
                      <a:r>
                        <a:rPr lang="en-US" altLang="ko-KR" sz="1200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println</a:t>
                      </a:r>
                      <a:r>
                        <a:rPr lang="en-US" altLang="ko-KR" sz="1200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"Oracle </a:t>
                      </a:r>
                      <a:r>
                        <a:rPr lang="ko-KR" altLang="en-US" sz="1200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데이터베이스 </a:t>
                      </a:r>
                      <a:r>
                        <a:rPr lang="en-US" altLang="ko-KR" sz="1200" u="sng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db</a:t>
                      </a:r>
                      <a:r>
                        <a:rPr lang="ko-KR" altLang="en-US" sz="1200" u="sng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에 성공적으로 접속했습니다</a:t>
                      </a:r>
                      <a:r>
                        <a:rPr lang="en-US" altLang="ko-KR" sz="1200" u="sng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"</a:t>
                      </a:r>
                      <a:r>
                        <a:rPr lang="en-US" altLang="ko-KR" sz="1200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200" u="sng" smtClean="0">
                          <a:solidFill>
                            <a:srgbClr val="800180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200" b="1" smtClean="0">
                          <a:solidFill>
                            <a:srgbClr val="BB7977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Statement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stmt 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con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createStatement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()</a:t>
                      </a:r>
                      <a:r>
                        <a:rPr lang="en-US" altLang="ko-KR" sz="1200" b="1" u="sng" smtClean="0">
                          <a:solidFill>
                            <a:srgbClr val="800180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;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           </a:t>
                      </a:r>
                      <a:r>
                        <a:rPr lang="en-US" altLang="ko-KR" sz="1200" b="1" u="sng" smtClean="0">
                          <a:solidFill>
                            <a:srgbClr val="696969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// SQL </a:t>
                      </a:r>
                      <a:r>
                        <a:rPr lang="ko-KR" altLang="en-US" sz="1200" b="1" u="sng" smtClean="0">
                          <a:solidFill>
                            <a:srgbClr val="696969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쿼리를 날리기위한 </a:t>
                      </a:r>
                      <a:r>
                        <a:rPr lang="en-US" altLang="ko-KR" sz="1200" b="1" u="sng" smtClean="0">
                          <a:solidFill>
                            <a:srgbClr val="696969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Statement </a:t>
                      </a:r>
                      <a:r>
                        <a:rPr lang="ko-KR" altLang="en-US" sz="1200" b="1" u="sng" smtClean="0">
                          <a:solidFill>
                            <a:srgbClr val="696969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객체 생성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smtClean="0">
                          <a:solidFill>
                            <a:srgbClr val="BB7977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String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sql 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=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"update board set title='"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+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title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+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"' ,content='"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+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content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+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"' where idx='"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+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iIdx</a:t>
                      </a:r>
                      <a:r>
                        <a:rPr lang="en-US" altLang="ko-KR" sz="1200" b="1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+</a:t>
                      </a:r>
                      <a:r>
                        <a:rPr lang="en-US" altLang="ko-KR" sz="1200" b="1" u="sng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"'"</a:t>
                      </a:r>
                      <a:r>
                        <a:rPr lang="en-US" altLang="ko-KR" sz="1200" b="1" u="sng" smtClean="0">
                          <a:solidFill>
                            <a:srgbClr val="800180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;</a:t>
                      </a:r>
                      <a:r>
                        <a:rPr lang="en-US" altLang="ko-KR" sz="1200" b="1" u="sng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  </a:t>
                      </a:r>
                      <a:r>
                        <a:rPr lang="en-US" altLang="ko-KR" sz="1200" b="1" u="sng" smtClean="0">
                          <a:solidFill>
                            <a:srgbClr val="696969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// </a:t>
                      </a:r>
                      <a:r>
                        <a:rPr lang="ko-KR" altLang="en-US" sz="1200" b="1" u="sng" smtClean="0">
                          <a:solidFill>
                            <a:srgbClr val="696969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수정 쿼리입니다</a:t>
                      </a:r>
                      <a:r>
                        <a:rPr lang="en-US" altLang="ko-KR" sz="1200" b="1" u="sng" smtClean="0">
                          <a:solidFill>
                            <a:srgbClr val="696969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stmt</a:t>
                      </a:r>
                      <a:r>
                        <a:rPr lang="en-US" altLang="ko-KR" sz="1200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executeUpdate</a:t>
                      </a:r>
                      <a:r>
                        <a:rPr lang="en-US" altLang="ko-KR" sz="1200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u="sng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sql</a:t>
                      </a:r>
                      <a:r>
                        <a:rPr lang="en-US" altLang="ko-KR" sz="1200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200" u="sng" smtClean="0">
                          <a:solidFill>
                            <a:srgbClr val="800180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;</a:t>
                      </a:r>
                      <a:r>
                        <a:rPr lang="en-US" altLang="ko-KR" sz="1200" u="sng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con</a:t>
                      </a:r>
                      <a:r>
                        <a:rPr lang="en-US" altLang="ko-KR" sz="1200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close</a:t>
                      </a:r>
                      <a:r>
                        <a:rPr lang="en-US" altLang="ko-KR" sz="1200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()</a:t>
                      </a:r>
                      <a:r>
                        <a:rPr lang="en-US" altLang="ko-KR" sz="1200" smtClean="0">
                          <a:solidFill>
                            <a:srgbClr val="800180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800180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}</a:t>
                      </a:r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catch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b="1" smtClean="0">
                          <a:solidFill>
                            <a:srgbClr val="BB7977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Exception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e</a:t>
                      </a:r>
                      <a:r>
                        <a:rPr lang="en-US" altLang="ko-KR" sz="1200" b="1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200" b="1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smtClean="0">
                          <a:solidFill>
                            <a:srgbClr val="800180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{</a:t>
                      </a:r>
                    </a:p>
                    <a:p>
                      <a:pPr algn="l"/>
                      <a:r>
                        <a:rPr lang="ko-KR" altLang="en-US" sz="1200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out</a:t>
                      </a:r>
                      <a:r>
                        <a:rPr lang="en-US" altLang="ko-KR" sz="1200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println</a:t>
                      </a:r>
                      <a:r>
                        <a:rPr lang="en-US" altLang="ko-KR" sz="1200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"Oracle </a:t>
                      </a:r>
                      <a:r>
                        <a:rPr lang="ko-KR" altLang="en-US" sz="1200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데이터베이스 </a:t>
                      </a:r>
                      <a:r>
                        <a:rPr lang="en-US" altLang="ko-KR" sz="1200" u="sng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db </a:t>
                      </a:r>
                      <a:r>
                        <a:rPr lang="ko-KR" altLang="en-US" sz="1200" u="sng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접속에 문제가 있습니다</a:t>
                      </a:r>
                      <a:r>
                        <a:rPr lang="en-US" altLang="ko-KR" sz="1200" u="sng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. &lt;hr&gt;"</a:t>
                      </a:r>
                      <a:r>
                        <a:rPr lang="en-US" altLang="ko-KR" sz="1200" u="sng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200" u="sng" smtClean="0">
                          <a:solidFill>
                            <a:srgbClr val="800180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out</a:t>
                      </a:r>
                      <a:r>
                        <a:rPr lang="en-US" altLang="ko-KR" sz="1200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println</a:t>
                      </a:r>
                      <a:r>
                        <a:rPr lang="en-US" altLang="ko-KR" sz="1200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e</a:t>
                      </a:r>
                      <a:r>
                        <a:rPr lang="en-US" altLang="ko-KR" sz="1200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getMessage</a:t>
                      </a:r>
                      <a:r>
                        <a:rPr lang="en-US" altLang="ko-KR" sz="1200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())</a:t>
                      </a:r>
                      <a:r>
                        <a:rPr lang="en-US" altLang="ko-KR" sz="1200" smtClean="0">
                          <a:solidFill>
                            <a:srgbClr val="800180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e</a:t>
                      </a:r>
                      <a:r>
                        <a:rPr lang="en-US" altLang="ko-KR" sz="1200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printStackTrace</a:t>
                      </a:r>
                      <a:r>
                        <a:rPr lang="en-US" altLang="ko-KR" sz="1200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()</a:t>
                      </a:r>
                      <a:r>
                        <a:rPr lang="en-US" altLang="ko-KR" sz="1200" smtClean="0">
                          <a:solidFill>
                            <a:srgbClr val="800180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800180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}</a:t>
                      </a:r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finally</a:t>
                      </a:r>
                      <a:r>
                        <a:rPr lang="en-US" altLang="ko-KR" sz="1200" b="1" smtClean="0">
                          <a:solidFill>
                            <a:srgbClr val="800180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    out</a:t>
                      </a:r>
                      <a:r>
                        <a:rPr lang="en-US" altLang="ko-KR" sz="1200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.</a:t>
                      </a:r>
                      <a:r>
                        <a:rPr lang="en-US" altLang="ko-KR" sz="1200" smtClean="0">
                          <a:solidFill>
                            <a:srgbClr val="01010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print</a:t>
                      </a:r>
                      <a:r>
                        <a:rPr lang="en-US" altLang="ko-KR" sz="1200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(</a:t>
                      </a:r>
                      <a:r>
                        <a:rPr lang="en-US" altLang="ko-KR" sz="1200" smtClean="0">
                          <a:solidFill>
                            <a:srgbClr val="0101E6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"&lt;script&gt;location.href='index.jsp';&lt;/script&gt;"</a:t>
                      </a:r>
                      <a:r>
                        <a:rPr lang="en-US" altLang="ko-KR" sz="1200" smtClean="0">
                          <a:solidFill>
                            <a:srgbClr val="808031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)</a:t>
                      </a:r>
                      <a:r>
                        <a:rPr lang="en-US" altLang="ko-KR" sz="1200" smtClean="0">
                          <a:solidFill>
                            <a:srgbClr val="800180"/>
                          </a:solidFill>
                          <a:highlight>
                            <a:srgbClr val="FBFBE5"/>
                          </a:highlight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200" smtClean="0">
                          <a:solidFill>
                            <a:srgbClr val="800180"/>
                          </a:solidFill>
                          <a:highlight>
                            <a:srgbClr val="FDFDE6"/>
                          </a:highlight>
                          <a:latin typeface="Consolas"/>
                        </a:rPr>
                        <a:t>}</a:t>
                      </a:r>
                      <a:r>
                        <a:rPr lang="en-US" altLang="ko-KR" sz="1200" smtClean="0">
                          <a:solidFill>
                            <a:srgbClr val="5F5035"/>
                          </a:solidFill>
                          <a:highlight>
                            <a:srgbClr val="FEFEE7"/>
                          </a:highlight>
                          <a:latin typeface="Consolas"/>
                        </a:rPr>
                        <a:t>%&gt;</a:t>
                      </a:r>
                      <a:r>
                        <a:rPr lang="en-US" altLang="ko-KR" sz="1200" smtClean="0">
                          <a:solidFill>
                            <a:srgbClr val="A65701"/>
                          </a:solidFill>
                          <a:highlight>
                            <a:srgbClr val="FDFDFD"/>
                          </a:highlight>
                          <a:latin typeface="Consolas"/>
                        </a:rPr>
                        <a:t>&lt;</a:t>
                      </a:r>
                      <a:r>
                        <a:rPr lang="en-US" altLang="ko-KR" sz="1200" b="1" smtClean="0">
                          <a:solidFill>
                            <a:srgbClr val="800101"/>
                          </a:solidFill>
                          <a:highlight>
                            <a:srgbClr val="FDFDFD"/>
                          </a:highlight>
                          <a:latin typeface="Consolas"/>
                        </a:rPr>
                        <a:t>body</a:t>
                      </a:r>
                      <a:r>
                        <a:rPr lang="en-US" altLang="ko-KR" sz="1200" b="1" smtClean="0">
                          <a:solidFill>
                            <a:srgbClr val="A65701"/>
                          </a:solidFill>
                          <a:highlight>
                            <a:srgbClr val="FDFDFD"/>
                          </a:highlight>
                          <a:latin typeface="Consolas"/>
                        </a:rPr>
                        <a:t>&gt;</a:t>
                      </a:r>
                      <a:r>
                        <a:rPr lang="en-US" altLang="ko-KR" sz="1200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200" b="1" smtClean="0">
                          <a:solidFill>
                            <a:srgbClr val="8000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body</a:t>
                      </a:r>
                      <a:r>
                        <a:rPr lang="en-US" altLang="ko-KR" sz="1200" b="1" smtClean="0">
                          <a:solidFill>
                            <a:srgbClr val="A65700"/>
                          </a:solidFill>
                          <a:highlight>
                            <a:srgbClr val="FEFEFE"/>
                          </a:highlight>
                          <a:latin typeface="Consolas"/>
                        </a:rPr>
                        <a:t>&gt;</a:t>
                      </a:r>
                      <a:r>
                        <a:rPr lang="en-US" altLang="ko-KR" sz="1200" u="sng" smtClean="0">
                          <a:solidFill>
                            <a:srgbClr val="A657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&lt;/</a:t>
                      </a:r>
                      <a:r>
                        <a:rPr lang="en-US" altLang="ko-KR" sz="1200" b="1" u="sng" smtClean="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html</a:t>
                      </a:r>
                      <a:r>
                        <a:rPr lang="en-US" altLang="ko-KR" sz="1200" b="1" u="sng" smtClean="0">
                          <a:solidFill>
                            <a:srgbClr val="A657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&gt;</a:t>
                      </a:r>
                      <a:endParaRPr lang="en-US" altLang="ko-KR" sz="1200" b="1" u="sng" smtClean="0">
                        <a:solidFill>
                          <a:srgbClr val="A657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69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End</a:t>
            </a:r>
            <a:endParaRPr lang="en-US" dirty="0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763713" y="2924175"/>
            <a:ext cx="5545137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6000" b="1">
                <a:latin typeface="Times New Roman" pitchFamily="18" charset="0"/>
              </a:rPr>
              <a:t>Thank you!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개발툴 설치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22" name="내용 개체 틀 4"/>
          <p:cNvSpPr>
            <a:spLocks noGrp="1"/>
          </p:cNvSpPr>
          <p:nvPr>
            <p:ph idx="1"/>
          </p:nvPr>
        </p:nvSpPr>
        <p:spPr>
          <a:xfrm>
            <a:off x="468313" y="1341438"/>
            <a:ext cx="8207375" cy="4895850"/>
          </a:xfrm>
        </p:spPr>
        <p:txBody>
          <a:bodyPr/>
          <a:lstStyle/>
          <a:p>
            <a:r>
              <a:rPr lang="ko-KR" altLang="en-US" smtClean="0"/>
              <a:t>톰캣 </a:t>
            </a:r>
            <a:r>
              <a:rPr lang="en-US" altLang="ko-KR" smtClean="0"/>
              <a:t>7.0 </a:t>
            </a:r>
            <a:r>
              <a:rPr lang="ko-KR" altLang="en-US" smtClean="0"/>
              <a:t>설치</a:t>
            </a:r>
            <a:endParaRPr lang="en-US" altLang="ko-KR" smtClean="0"/>
          </a:p>
          <a:p>
            <a:pPr lvl="1"/>
            <a:r>
              <a:rPr lang="ko-KR" altLang="en-US" smtClean="0"/>
              <a:t>톰캣 </a:t>
            </a:r>
            <a:r>
              <a:rPr lang="en-US" altLang="ko-KR" smtClean="0"/>
              <a:t>7.0</a:t>
            </a:r>
            <a:r>
              <a:rPr lang="ko-KR" altLang="en-US" smtClean="0"/>
              <a:t>을 개발자 환경에 맞춰 설치한다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웹 다운로드</a:t>
            </a:r>
            <a:endParaRPr lang="en-US" altLang="ko-KR" smtClean="0"/>
          </a:p>
          <a:p>
            <a:pPr lvl="2"/>
            <a:r>
              <a:rPr lang="en-US" altLang="ko-KR">
                <a:hlinkClick r:id="rId2"/>
              </a:rPr>
              <a:t>http://</a:t>
            </a:r>
            <a:r>
              <a:rPr lang="en-US" altLang="ko-KR" smtClean="0">
                <a:hlinkClick r:id="rId2"/>
              </a:rPr>
              <a:t>tomcat.apache.org/download-70.cgi</a:t>
            </a:r>
            <a:endParaRPr lang="en-US" altLang="ko-KR" smtClean="0"/>
          </a:p>
          <a:p>
            <a:pPr lvl="2"/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8388424" y="6525344"/>
            <a:ext cx="57606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 descr="C:\Users\Lee\Desktop\캡처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05522"/>
            <a:ext cx="7416824" cy="201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511660" y="3933056"/>
            <a:ext cx="71647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86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개발툴 설치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22" name="내용 개체 틀 4"/>
          <p:cNvSpPr>
            <a:spLocks noGrp="1"/>
          </p:cNvSpPr>
          <p:nvPr>
            <p:ph idx="1"/>
          </p:nvPr>
        </p:nvSpPr>
        <p:spPr>
          <a:xfrm>
            <a:off x="468313" y="1341438"/>
            <a:ext cx="8280151" cy="4895850"/>
          </a:xfrm>
        </p:spPr>
        <p:txBody>
          <a:bodyPr/>
          <a:lstStyle/>
          <a:p>
            <a:r>
              <a:rPr lang="ko-KR" altLang="en-US" smtClean="0"/>
              <a:t>이클립스 설치</a:t>
            </a:r>
            <a:endParaRPr lang="en-US" altLang="ko-KR" smtClean="0"/>
          </a:p>
          <a:p>
            <a:pPr lvl="1"/>
            <a:r>
              <a:rPr lang="ko-KR" altLang="en-US" smtClean="0"/>
              <a:t>이클립스 </a:t>
            </a:r>
            <a:r>
              <a:rPr lang="en-US" altLang="ko-KR" smtClean="0"/>
              <a:t>IDE for Java EE Developers</a:t>
            </a:r>
            <a:r>
              <a:rPr lang="ko-KR" altLang="en-US" smtClean="0"/>
              <a:t>를 개발자 </a:t>
            </a:r>
            <a:r>
              <a:rPr lang="en-US" altLang="ko-KR" smtClean="0"/>
              <a:t>PC</a:t>
            </a:r>
            <a:r>
              <a:rPr lang="ko-KR" altLang="en-US" smtClean="0"/>
              <a:t>에 맞춰 설치한다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웹 다운로드</a:t>
            </a:r>
            <a:endParaRPr lang="en-US" altLang="ko-KR" smtClean="0"/>
          </a:p>
          <a:p>
            <a:pPr lvl="2"/>
            <a:r>
              <a:rPr lang="en-US" altLang="ko-KR" smtClean="0">
                <a:hlinkClick r:id="rId2"/>
              </a:rPr>
              <a:t>http</a:t>
            </a:r>
            <a:r>
              <a:rPr lang="en-US" altLang="ko-KR">
                <a:hlinkClick r:id="rId2"/>
              </a:rPr>
              <a:t>://</a:t>
            </a:r>
            <a:r>
              <a:rPr lang="en-US" altLang="ko-KR" smtClean="0">
                <a:hlinkClick r:id="rId2"/>
              </a:rPr>
              <a:t>www.eclipse.org/downloads/packages/eclipse-standard-431/keplersr1</a:t>
            </a:r>
            <a:endParaRPr lang="en-US" altLang="ko-KR" smtClean="0"/>
          </a:p>
          <a:p>
            <a:pPr lvl="1"/>
            <a:r>
              <a:rPr lang="ko-KR" altLang="en-US" smtClean="0"/>
              <a:t>설치 </a:t>
            </a:r>
            <a:r>
              <a:rPr lang="en-US" altLang="ko-KR" smtClean="0"/>
              <a:t>- </a:t>
            </a:r>
            <a:r>
              <a:rPr lang="ko-KR" altLang="en-US" smtClean="0"/>
              <a:t>압축풀기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 descr="C:\Users\Lee\Desktop\캡처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05522"/>
            <a:ext cx="7416824" cy="201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511660" y="4437112"/>
            <a:ext cx="71647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개발툴 설치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22" name="내용 개체 틀 4"/>
          <p:cNvSpPr>
            <a:spLocks noGrp="1"/>
          </p:cNvSpPr>
          <p:nvPr>
            <p:ph idx="1"/>
          </p:nvPr>
        </p:nvSpPr>
        <p:spPr>
          <a:xfrm>
            <a:off x="468313" y="1341438"/>
            <a:ext cx="8207375" cy="4895850"/>
          </a:xfrm>
        </p:spPr>
        <p:txBody>
          <a:bodyPr/>
          <a:lstStyle/>
          <a:p>
            <a:r>
              <a:rPr lang="en-US" altLang="ko-KR" smtClean="0"/>
              <a:t>Oracle 10g Express Edition </a:t>
            </a:r>
            <a:r>
              <a:rPr lang="ko-KR" altLang="en-US" smtClean="0"/>
              <a:t>설치</a:t>
            </a:r>
            <a:endParaRPr lang="en-US" altLang="ko-KR" smtClean="0"/>
          </a:p>
          <a:p>
            <a:pPr lvl="1"/>
            <a:r>
              <a:rPr lang="en-US" altLang="ko-KR" smtClean="0"/>
              <a:t>Oracle 10g Express Edition</a:t>
            </a:r>
            <a:r>
              <a:rPr lang="ko-KR" altLang="en-US" smtClean="0"/>
              <a:t>을 설치한다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설치</a:t>
            </a:r>
            <a:endParaRPr lang="en-US" altLang="ko-KR" smtClean="0"/>
          </a:p>
          <a:p>
            <a:pPr lvl="2"/>
            <a:r>
              <a:rPr lang="ko-KR" altLang="en-US" smtClean="0"/>
              <a:t>비밀번호 기억할 것</a:t>
            </a:r>
            <a:r>
              <a:rPr lang="en-US" altLang="ko-KR" smtClean="0"/>
              <a:t>!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88424" y="6525344"/>
            <a:ext cx="57606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 descr="C:\Users\Lee\Desktop\캡처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05522"/>
            <a:ext cx="7416824" cy="201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511660" y="4941168"/>
            <a:ext cx="71647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2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개발툴 설치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22" name="내용 개체 틀 4"/>
          <p:cNvSpPr>
            <a:spLocks noGrp="1"/>
          </p:cNvSpPr>
          <p:nvPr>
            <p:ph idx="1"/>
          </p:nvPr>
        </p:nvSpPr>
        <p:spPr>
          <a:xfrm>
            <a:off x="468313" y="1341438"/>
            <a:ext cx="8207375" cy="4895850"/>
          </a:xfrm>
        </p:spPr>
        <p:txBody>
          <a:bodyPr/>
          <a:lstStyle/>
          <a:p>
            <a:r>
              <a:rPr lang="ko-KR" altLang="en-US" smtClean="0"/>
              <a:t>충돌하는 포트 변경</a:t>
            </a:r>
            <a:endParaRPr lang="en-US" altLang="ko-KR" smtClean="0"/>
          </a:p>
          <a:p>
            <a:pPr lvl="1"/>
            <a:r>
              <a:rPr lang="ko-KR" altLang="en-US" smtClean="0"/>
              <a:t>시작 </a:t>
            </a:r>
            <a:r>
              <a:rPr lang="en-US" altLang="ko-KR" smtClean="0"/>
              <a:t>- cmd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88424" y="6525344"/>
            <a:ext cx="57606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Lee\Desktop\캡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546" y="2170534"/>
            <a:ext cx="5240686" cy="392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475656" y="2708920"/>
            <a:ext cx="49685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75656" y="3501008"/>
            <a:ext cx="49685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75656" y="4268712"/>
            <a:ext cx="4968552" cy="528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75656" y="5132809"/>
            <a:ext cx="4968552" cy="672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1600" y="26901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34575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②</a:t>
            </a:r>
            <a:endParaRPr lang="en-US" altLang="ko-KR" smtClean="0"/>
          </a:p>
        </p:txBody>
      </p:sp>
      <p:sp>
        <p:nvSpPr>
          <p:cNvPr id="15" name="TextBox 14"/>
          <p:cNvSpPr txBox="1"/>
          <p:nvPr/>
        </p:nvSpPr>
        <p:spPr>
          <a:xfrm>
            <a:off x="971600" y="43558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③</a:t>
            </a:r>
            <a:endParaRPr lang="en-US" altLang="ko-KR" smtClean="0"/>
          </a:p>
        </p:txBody>
      </p:sp>
      <p:sp>
        <p:nvSpPr>
          <p:cNvPr id="16" name="TextBox 15"/>
          <p:cNvSpPr txBox="1"/>
          <p:nvPr/>
        </p:nvSpPr>
        <p:spPr>
          <a:xfrm>
            <a:off x="971600" y="5229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④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1675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개발툴 설치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22" name="내용 개체 틀 4"/>
          <p:cNvSpPr>
            <a:spLocks noGrp="1"/>
          </p:cNvSpPr>
          <p:nvPr>
            <p:ph idx="1"/>
          </p:nvPr>
        </p:nvSpPr>
        <p:spPr>
          <a:xfrm>
            <a:off x="468313" y="1341438"/>
            <a:ext cx="8280151" cy="4895850"/>
          </a:xfrm>
        </p:spPr>
        <p:txBody>
          <a:bodyPr/>
          <a:lstStyle/>
          <a:p>
            <a:r>
              <a:rPr lang="ko-KR" altLang="en-US" smtClean="0"/>
              <a:t>흐름</a:t>
            </a:r>
            <a:endParaRPr lang="en-US" altLang="ko-KR" smtClean="0"/>
          </a:p>
          <a:p>
            <a:pPr lvl="2"/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lient, window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ase, hardware, pc, serv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2088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java, text, x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42088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atabas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94116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602066" y="3140968"/>
            <a:ext cx="165618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27784" y="220486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Response(</a:t>
            </a:r>
            <a:r>
              <a:rPr lang="ko-KR" altLang="en-US" smtClean="0"/>
              <a:t>응</a:t>
            </a:r>
            <a:r>
              <a:rPr lang="ko-KR" altLang="en-US"/>
              <a:t>답</a:t>
            </a:r>
            <a:r>
              <a:rPr lang="en-US" altLang="ko-KR" smtClean="0"/>
              <a:t>)</a:t>
            </a:r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584556" y="2708920"/>
            <a:ext cx="160157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84556" y="327075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Request(</a:t>
            </a:r>
            <a:r>
              <a:rPr lang="ko-KR" altLang="en-US" smtClean="0"/>
              <a:t>요청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78746" y="371703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Client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519106" y="371703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Server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010278" y="3578532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Servlet</a:t>
            </a:r>
            <a:br>
              <a:rPr lang="en-US" altLang="ko-KR" smtClean="0"/>
            </a:br>
            <a:r>
              <a:rPr lang="en-US" altLang="ko-KR" smtClean="0"/>
              <a:t>Container</a:t>
            </a:r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5306501" y="2708920"/>
            <a:ext cx="160157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53289" y="22362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결과반</a:t>
            </a:r>
            <a:r>
              <a:rPr lang="ko-KR" altLang="en-US"/>
              <a:t>환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306501" y="3140968"/>
            <a:ext cx="165618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09019" y="327075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서블릿 호출</a:t>
            </a:r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7410208" y="4260075"/>
            <a:ext cx="0" cy="6810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7785645" y="4224863"/>
            <a:ext cx="0" cy="64429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00288" y="539237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DB</a:t>
            </a:r>
            <a:endParaRPr lang="ko-KR" altLang="en-US"/>
          </a:p>
        </p:txBody>
      </p:sp>
      <p:cxnSp>
        <p:nvCxnSpPr>
          <p:cNvPr id="31" name="직선 화살표 연결선 30"/>
          <p:cNvCxnSpPr>
            <a:stCxn id="20" idx="1"/>
            <a:endCxn id="20" idx="1"/>
          </p:cNvCxnSpPr>
          <p:nvPr/>
        </p:nvCxnSpPr>
        <p:spPr>
          <a:xfrm>
            <a:off x="7010278" y="3901698"/>
            <a:ext cx="0" cy="0"/>
          </a:xfrm>
          <a:prstGeom prst="straightConnector1">
            <a:avLst/>
          </a:prstGeom>
          <a:ln w="28575">
            <a:solidFill>
              <a:srgbClr val="0000FF"/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" idx="1"/>
          </p:cNvCxnSpPr>
          <p:nvPr/>
        </p:nvCxnSpPr>
        <p:spPr>
          <a:xfrm flipH="1">
            <a:off x="3707904" y="3901698"/>
            <a:ext cx="3302374" cy="967462"/>
          </a:xfrm>
          <a:prstGeom prst="straightConnector1">
            <a:avLst/>
          </a:prstGeom>
          <a:ln w="28575">
            <a:solidFill>
              <a:srgbClr val="0000FF"/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71600" y="4950668"/>
            <a:ext cx="4249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Servlet : </a:t>
            </a:r>
            <a:r>
              <a:rPr lang="ko-KR" altLang="en-US" smtClean="0"/>
              <a:t>동적인 콘텐츠를 생성하기 위해 </a:t>
            </a:r>
            <a:endParaRPr lang="en-US" altLang="ko-KR" smtClean="0"/>
          </a:p>
          <a:p>
            <a:r>
              <a:rPr lang="ko-KR" altLang="en-US" smtClean="0"/>
              <a:t>자바로 작성된 웹 컨포넌트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smtClean="0"/>
              <a:t>. Oracle 10gXE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68313" y="1341438"/>
            <a:ext cx="8207375" cy="4895850"/>
          </a:xfrm>
        </p:spPr>
        <p:txBody>
          <a:bodyPr/>
          <a:lstStyle/>
          <a:p>
            <a:r>
              <a:rPr lang="ko-KR" altLang="en-US" smtClean="0"/>
              <a:t>오라클 </a:t>
            </a:r>
            <a:r>
              <a:rPr lang="en-US" altLang="ko-KR" smtClean="0"/>
              <a:t>10gXE </a:t>
            </a:r>
            <a:r>
              <a:rPr lang="ko-KR" altLang="en-US" smtClean="0"/>
              <a:t>계정 생성</a:t>
            </a:r>
            <a:r>
              <a:rPr lang="en-US" altLang="ko-KR" smtClean="0"/>
              <a:t>(</a:t>
            </a:r>
            <a:r>
              <a:rPr lang="en-US" altLang="ko-KR">
                <a:hlinkClick r:id="rId2"/>
              </a:rPr>
              <a:t>http://127.0.0.1:8081/apex</a:t>
            </a:r>
            <a:r>
              <a:rPr lang="en-US" altLang="ko-KR" smtClean="0">
                <a:hlinkClick r:id="rId2"/>
              </a:rPr>
              <a:t>/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system </a:t>
            </a:r>
            <a:r>
              <a:rPr lang="ko-KR" altLang="en-US" smtClean="0"/>
              <a:t>계정 로그인</a:t>
            </a:r>
            <a:r>
              <a:rPr lang="en-US" altLang="ko-KR" smtClean="0"/>
              <a:t>(</a:t>
            </a:r>
            <a:r>
              <a:rPr lang="ko-KR" altLang="en-US" smtClean="0"/>
              <a:t>설치 시 설정한 비밀번호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r>
              <a:rPr lang="en-US" altLang="ko-KR" smtClean="0"/>
              <a:t>-» </a:t>
            </a:r>
            <a:r>
              <a:rPr lang="ko-KR" altLang="en-US" smtClean="0"/>
              <a:t>관리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   </a:t>
            </a:r>
            <a:r>
              <a:rPr lang="en-US" altLang="ko-KR"/>
              <a:t> </a:t>
            </a:r>
            <a:r>
              <a:rPr lang="en-US" altLang="ko-KR" smtClean="0"/>
              <a:t>     -» </a:t>
            </a:r>
            <a:r>
              <a:rPr lang="ko-KR" altLang="en-US" smtClean="0"/>
              <a:t>데이터베이스 사용자</a:t>
            </a:r>
            <a:r>
              <a:rPr lang="en-US" altLang="ko-KR"/>
              <a:t> </a:t>
            </a:r>
            <a:r>
              <a:rPr lang="en-US" altLang="ko-KR" smtClean="0"/>
              <a:t>-» </a:t>
            </a:r>
            <a:r>
              <a:rPr lang="ko-KR" altLang="en-US" smtClean="0"/>
              <a:t>생성</a:t>
            </a:r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8388424" y="6525344"/>
            <a:ext cx="57606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88424" y="6525344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497832"/>
            <a:ext cx="3888432" cy="290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562170" y="5373216"/>
            <a:ext cx="60196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CREATE TABLE             :     </a:t>
            </a:r>
            <a:r>
              <a:rPr lang="ko-KR" altLang="en-US"/>
              <a:t>테이블을 생성할 수 있는 권한</a:t>
            </a:r>
          </a:p>
          <a:p>
            <a:r>
              <a:rPr lang="en-US" altLang="ko-KR"/>
              <a:t>CREATE VIEW               :     VIEW</a:t>
            </a:r>
            <a:r>
              <a:rPr lang="ko-KR" altLang="en-US"/>
              <a:t>를 생성할 수 있는 권한</a:t>
            </a:r>
          </a:p>
          <a:p>
            <a:r>
              <a:rPr lang="en-US" altLang="ko-KR"/>
              <a:t>CREATE SEQUENCE      :     </a:t>
            </a:r>
            <a:r>
              <a:rPr lang="ko-KR" altLang="en-US"/>
              <a:t>시퀀스를 생성할 수 있는 권한</a:t>
            </a:r>
          </a:p>
          <a:p>
            <a:endParaRPr lang="ko-KR" altLang="en-US"/>
          </a:p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0000FF"/>
          </a:solidFill>
          <a:prstDash val="sysDot"/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18112</TotalTime>
  <Words>3517</Words>
  <Application>Microsoft Office PowerPoint</Application>
  <PresentationFormat>화면 슬라이드 쇼(4:3)</PresentationFormat>
  <Paragraphs>651</Paragraphs>
  <Slides>33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JSP&amp;DB 연동 Sample 게시판 </vt:lpstr>
      <vt:lpstr>CONTENTS</vt:lpstr>
      <vt:lpstr>1. 개발툴 설치 </vt:lpstr>
      <vt:lpstr>1. 개발툴 설치 </vt:lpstr>
      <vt:lpstr>1. 개발툴 설치 </vt:lpstr>
      <vt:lpstr>1. 개발툴 설치 </vt:lpstr>
      <vt:lpstr>1. 개발툴 설치 </vt:lpstr>
      <vt:lpstr>1. 개발툴 설치 </vt:lpstr>
      <vt:lpstr>2. Oracle 10gXE</vt:lpstr>
      <vt:lpstr>2. Oracle 10gXE</vt:lpstr>
      <vt:lpstr>2. Oracle 10gXE</vt:lpstr>
      <vt:lpstr>3. 웹 프로젝트 생성</vt:lpstr>
      <vt:lpstr>3. 웹 프로젝트 생성</vt:lpstr>
      <vt:lpstr>3. 웹 프로젝트 생성</vt:lpstr>
      <vt:lpstr>3. 웹 프로젝트 생성</vt:lpstr>
      <vt:lpstr>4. 게시판 만들기</vt:lpstr>
      <vt:lpstr>4. 게시판 만들기</vt:lpstr>
      <vt:lpstr>4. 게시판 만들기</vt:lpstr>
      <vt:lpstr>4. 게시판 만들기</vt:lpstr>
      <vt:lpstr>4. 게시판 만들기</vt:lpstr>
      <vt:lpstr>4. 게시판 만들기</vt:lpstr>
      <vt:lpstr>4. 게시판 만들기</vt:lpstr>
      <vt:lpstr>4. 게시판 만들기</vt:lpstr>
      <vt:lpstr>4. 게시판 만들기</vt:lpstr>
      <vt:lpstr>4. 게시판 만들기</vt:lpstr>
      <vt:lpstr>4. 게시판 만들기</vt:lpstr>
      <vt:lpstr>4. 게시판 만들기</vt:lpstr>
      <vt:lpstr>4. 게시판 만들기</vt:lpstr>
      <vt:lpstr>4. 게시판 만들기</vt:lpstr>
      <vt:lpstr>4. 게시판 만들기</vt:lpstr>
      <vt:lpstr>4. 게시판 만들기</vt:lpstr>
      <vt:lpstr>4. 게시판 만들기</vt:lpstr>
      <vt:lpstr>End</vt:lpstr>
    </vt:vector>
  </TitlesOfParts>
  <Company>WinXP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Lee</cp:lastModifiedBy>
  <cp:revision>1404</cp:revision>
  <dcterms:created xsi:type="dcterms:W3CDTF">2008-06-24T02:45:18Z</dcterms:created>
  <dcterms:modified xsi:type="dcterms:W3CDTF">2013-11-18T04:58:14Z</dcterms:modified>
</cp:coreProperties>
</file>