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89" r:id="rId2"/>
    <p:sldId id="310" r:id="rId3"/>
    <p:sldId id="306" r:id="rId4"/>
    <p:sldId id="293" r:id="rId5"/>
    <p:sldId id="307" r:id="rId6"/>
    <p:sldId id="294" r:id="rId7"/>
    <p:sldId id="309" r:id="rId8"/>
    <p:sldId id="295" r:id="rId9"/>
    <p:sldId id="311" r:id="rId10"/>
    <p:sldId id="297" r:id="rId11"/>
    <p:sldId id="263" r:id="rId12"/>
  </p:sldIdLst>
  <p:sldSz cx="12192000" cy="6858000"/>
  <p:notesSz cx="6858000" cy="9144000"/>
  <p:embeddedFontLst>
    <p:embeddedFont>
      <p:font typeface="KoPub돋움체 Medium" panose="020B0600000101010101" charset="-127"/>
      <p:regular r:id="rId14"/>
    </p:embeddedFont>
    <p:embeddedFont>
      <p:font typeface="KoPubWorld돋움체_Pro Light" panose="00000300000000000000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여기어때 잘난체" panose="020B0600000101010101" pitchFamily="50" charset="-12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C0E8"/>
    <a:srgbClr val="F58787"/>
    <a:srgbClr val="E74A61"/>
    <a:srgbClr val="000000"/>
    <a:srgbClr val="D9D9D9"/>
    <a:srgbClr val="E7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 autoAdjust="0"/>
    <p:restoredTop sz="94515" autoAdjust="0"/>
  </p:normalViewPr>
  <p:slideViewPr>
    <p:cSldViewPr snapToGrid="0" showGuides="1">
      <p:cViewPr varScale="1">
        <p:scale>
          <a:sx n="104" d="100"/>
          <a:sy n="104" d="100"/>
        </p:scale>
        <p:origin x="5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pP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</a:rPr>
              <a:t>2018</a:t>
            </a:r>
            <a:r>
              <a:rPr lang="en-US" altLang="ko-KR" baseline="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</a:rPr>
              <a:t> ~ 2022</a:t>
            </a:r>
            <a:r>
              <a:rPr lang="ko-KR" altLang="en-US" baseline="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</a:rPr>
              <a:t>년</a:t>
            </a:r>
            <a:endParaRPr lang="en-US" altLang="ko-KR" baseline="0" dirty="0">
              <a:latin typeface="KoPubWorld돋움체_Pro Light" panose="00000300000000000000" pitchFamily="50" charset="-127"/>
              <a:ea typeface="KoPubWorld돋움체_Pro Light" panose="00000300000000000000" pitchFamily="50" charset="-127"/>
            </a:endParaRPr>
          </a:p>
          <a:p>
            <a: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pPr>
            <a:r>
              <a:rPr lang="ko-KR" altLang="en-US" baseline="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</a:rPr>
              <a:t>중증 응급환자 적정 시간 내 응급실 미 도착 현황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환자 수</c:v>
                </c:pt>
              </c:strCache>
            </c:strRef>
          </c:tx>
          <c:spPr>
            <a:solidFill>
              <a:srgbClr val="E74A6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2018년</c:v>
                </c:pt>
                <c:pt idx="1">
                  <c:v>2019년</c:v>
                </c:pt>
                <c:pt idx="2">
                  <c:v>2020년</c:v>
                </c:pt>
                <c:pt idx="3">
                  <c:v>2021년</c:v>
                </c:pt>
                <c:pt idx="4">
                  <c:v>2022년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299483</c:v>
                </c:pt>
                <c:pt idx="1">
                  <c:v>313588</c:v>
                </c:pt>
                <c:pt idx="2">
                  <c:v>278705</c:v>
                </c:pt>
                <c:pt idx="3">
                  <c:v>278926</c:v>
                </c:pt>
                <c:pt idx="4">
                  <c:v>281036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E5-45AD-B171-AD55659A36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적정시간 내 미도착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2018년</c:v>
                </c:pt>
                <c:pt idx="1">
                  <c:v>2019년</c:v>
                </c:pt>
                <c:pt idx="2">
                  <c:v>2020년</c:v>
                </c:pt>
                <c:pt idx="3">
                  <c:v>2021년</c:v>
                </c:pt>
                <c:pt idx="4">
                  <c:v>2022년</c:v>
                </c:pt>
              </c:strCache>
            </c:strRef>
          </c:cat>
          <c:val>
            <c:numRef>
              <c:f>Sheet1!$C$2:$C$6</c:f>
              <c:numCache>
                <c:formatCode>#,##0</c:formatCode>
                <c:ptCount val="5"/>
                <c:pt idx="0" formatCode="General">
                  <c:v>141316</c:v>
                </c:pt>
                <c:pt idx="1">
                  <c:v>148227</c:v>
                </c:pt>
                <c:pt idx="2">
                  <c:v>134901</c:v>
                </c:pt>
                <c:pt idx="3">
                  <c:v>141783</c:v>
                </c:pt>
                <c:pt idx="4">
                  <c:v>146543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E5-45AD-B171-AD55659A36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49016976"/>
        <c:axId val="63880350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비율</c:v>
                </c:pt>
              </c:strCache>
            </c:strRef>
          </c:tx>
          <c:spPr>
            <a:ln w="28575" cap="rnd">
              <a:solidFill>
                <a:srgbClr val="4FC0E8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2018년</c:v>
                </c:pt>
                <c:pt idx="1">
                  <c:v>2019년</c:v>
                </c:pt>
                <c:pt idx="2">
                  <c:v>2020년</c:v>
                </c:pt>
                <c:pt idx="3">
                  <c:v>2021년</c:v>
                </c:pt>
                <c:pt idx="4">
                  <c:v>2022년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47.2</c:v>
                </c:pt>
                <c:pt idx="1">
                  <c:v>47.3</c:v>
                </c:pt>
                <c:pt idx="2">
                  <c:v>48.4</c:v>
                </c:pt>
                <c:pt idx="3">
                  <c:v>50.8</c:v>
                </c:pt>
                <c:pt idx="4">
                  <c:v>52.1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86-433C-BCD7-046911386F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9463312"/>
        <c:axId val="1519461392"/>
      </c:lineChart>
      <c:catAx>
        <c:axId val="64901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8803504"/>
        <c:crosses val="autoZero"/>
        <c:auto val="1"/>
        <c:lblAlgn val="ctr"/>
        <c:lblOffset val="100"/>
        <c:noMultiLvlLbl val="0"/>
      </c:catAx>
      <c:valAx>
        <c:axId val="638803504"/>
        <c:scaling>
          <c:orientation val="minMax"/>
        </c:scaling>
        <c:delete val="0"/>
        <c:axPos val="l"/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pPr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</a:rPr>
                  <a:t>환자수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9016976"/>
        <c:crosses val="autoZero"/>
        <c:crossBetween val="between"/>
      </c:valAx>
      <c:valAx>
        <c:axId val="151946139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19463312"/>
        <c:crosses val="max"/>
        <c:crossBetween val="between"/>
      </c:valAx>
      <c:catAx>
        <c:axId val="15194633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194613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pPr>
            <a:r>
              <a:rPr lang="ko-KR" altLang="en-US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</a:rPr>
              <a:t>재이송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</a:rPr>
              <a:t> 사유 현황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응급실 병상 부족</c:v>
                </c:pt>
              </c:strCache>
            </c:strRef>
          </c:tx>
          <c:spPr>
            <a:solidFill>
              <a:srgbClr val="E74A6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서울</c:v>
                </c:pt>
                <c:pt idx="1">
                  <c:v>부산</c:v>
                </c:pt>
                <c:pt idx="2">
                  <c:v>광주</c:v>
                </c:pt>
                <c:pt idx="3">
                  <c:v>경기</c:v>
                </c:pt>
                <c:pt idx="4">
                  <c:v>전북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360</c:v>
                </c:pt>
                <c:pt idx="1">
                  <c:v>12</c:v>
                </c:pt>
                <c:pt idx="2">
                  <c:v>8</c:v>
                </c:pt>
                <c:pt idx="3">
                  <c:v>142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E5-45AD-B171-AD55659A36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전문의 부재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서울</c:v>
                </c:pt>
                <c:pt idx="1">
                  <c:v>부산</c:v>
                </c:pt>
                <c:pt idx="2">
                  <c:v>광주</c:v>
                </c:pt>
                <c:pt idx="3">
                  <c:v>경기</c:v>
                </c:pt>
                <c:pt idx="4">
                  <c:v>전북</c:v>
                </c:pt>
              </c:strCache>
            </c:strRef>
          </c:cat>
          <c:val>
            <c:numRef>
              <c:f>Sheet1!$C$2:$C$6</c:f>
              <c:numCache>
                <c:formatCode>#,##0</c:formatCode>
                <c:ptCount val="5"/>
                <c:pt idx="0" formatCode="General">
                  <c:v>316</c:v>
                </c:pt>
                <c:pt idx="1">
                  <c:v>58</c:v>
                </c:pt>
                <c:pt idx="2">
                  <c:v>28</c:v>
                </c:pt>
                <c:pt idx="3">
                  <c:v>628</c:v>
                </c:pt>
                <c:pt idx="4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E5-45AD-B171-AD55659A36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49016976"/>
        <c:axId val="638803504"/>
      </c:barChart>
      <c:lineChart>
        <c:grouping val="standard"/>
        <c:varyColors val="0"/>
        <c:ser>
          <c:idx val="2"/>
          <c:order val="2"/>
          <c:tx>
            <c:strRef>
              <c:f>Sheet1!$E$1</c:f>
              <c:strCache>
                <c:ptCount val="1"/>
                <c:pt idx="0">
                  <c:v>비율</c:v>
                </c:pt>
              </c:strCache>
            </c:strRef>
          </c:tx>
          <c:spPr>
            <a:ln w="28575" cap="rnd">
              <a:solidFill>
                <a:srgbClr val="4FC0E8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서울</c:v>
                </c:pt>
                <c:pt idx="1">
                  <c:v>부산</c:v>
                </c:pt>
                <c:pt idx="2">
                  <c:v>광주</c:v>
                </c:pt>
                <c:pt idx="3">
                  <c:v>경기</c:v>
                </c:pt>
                <c:pt idx="4">
                  <c:v>전북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54.1</c:v>
                </c:pt>
                <c:pt idx="1">
                  <c:v>31.8</c:v>
                </c:pt>
                <c:pt idx="2">
                  <c:v>30.7</c:v>
                </c:pt>
                <c:pt idx="3">
                  <c:v>42.2</c:v>
                </c:pt>
                <c:pt idx="4">
                  <c:v>33.5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D5-4DD4-A3ED-AF04856A7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3155216"/>
        <c:axId val="1040687920"/>
      </c:lineChart>
      <c:catAx>
        <c:axId val="64901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8803504"/>
        <c:crosses val="autoZero"/>
        <c:auto val="1"/>
        <c:lblAlgn val="ctr"/>
        <c:lblOffset val="100"/>
        <c:noMultiLvlLbl val="0"/>
      </c:catAx>
      <c:valAx>
        <c:axId val="638803504"/>
        <c:scaling>
          <c:orientation val="minMax"/>
          <c:max val="700"/>
        </c:scaling>
        <c:delete val="0"/>
        <c:axPos val="l"/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pPr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</a:rPr>
                  <a:t>환자수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9016976"/>
        <c:crosses val="autoZero"/>
        <c:crossBetween val="between"/>
      </c:valAx>
      <c:valAx>
        <c:axId val="104068792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3155216"/>
        <c:crosses val="max"/>
        <c:crossBetween val="between"/>
      </c:valAx>
      <c:catAx>
        <c:axId val="13131552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068792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2A6C7-A947-4FB2-8BE2-2FAC3958C231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6CD3F-0AF9-48DB-B702-C4C2B7757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A%B5%AC%EA%B8%89%EC%B0%A8-%EC%B0%A8-%EC%95%84%EC%9D%B4%EC%86%8C%EB%A9%94%ED%8A%B8%EB%A6%AD-%EC%9D%98%EB%A3%8C-2025651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hlinkClick r:id="rId3"/>
              </a:rPr>
              <a:t>구급차 차 </a:t>
            </a:r>
            <a:r>
              <a:rPr lang="ko-KR" altLang="en-US" dirty="0" err="1">
                <a:hlinkClick r:id="rId3"/>
              </a:rPr>
              <a:t>아이소메트릭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- </a:t>
            </a:r>
            <a:r>
              <a:rPr lang="en-US" altLang="ko-KR" dirty="0" err="1">
                <a:hlinkClick r:id="rId3"/>
              </a:rPr>
              <a:t>Pixabay</a:t>
            </a:r>
            <a:r>
              <a:rPr lang="ko-KR" altLang="en-US" dirty="0">
                <a:hlinkClick r:id="rId3"/>
              </a:rPr>
              <a:t>의 무료 벡터 그래픽 </a:t>
            </a:r>
            <a:r>
              <a:rPr lang="en-US" altLang="ko-KR" dirty="0">
                <a:hlinkClick r:id="rId3"/>
              </a:rPr>
              <a:t>- </a:t>
            </a:r>
            <a:r>
              <a:rPr lang="en-US" altLang="ko-KR" dirty="0" err="1">
                <a:hlinkClick r:id="rId3"/>
              </a:rPr>
              <a:t>Pixabay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6CD3F-0AF9-48DB-B702-C4C2B77575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885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6CD3F-0AF9-48DB-B702-C4C2B775752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1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A711A-99D6-4A9A-9DB0-BEC7A0469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61F8AB-55B8-4965-8831-8702CE3CF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22E22-1AAB-4D1B-AC53-60852AFF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1C1A-0415-487A-A3CF-9E3F59C1D1F1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0E4B4-BEB2-4BAC-97F8-DB6B1D9F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86894-3815-4BAB-A47E-4FCCEAC8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77DE-FA01-40F0-9E80-338C817BE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8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90032-48DA-4B8E-8826-A5F652C9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1DA727-E089-43CC-AF3C-D50A02B4C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152C3-32FE-4159-98FE-25E5118E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D115-FDB1-4942-9F10-B487E50E5FD3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23BE5-6E27-4D42-8EA3-910574D2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B79EE-5D0A-453B-BF28-2041C15B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77DE-FA01-40F0-9E80-338C817BE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3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A8A3CC-4DCE-4BD3-8338-CC2D85BDF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E865A-F24E-4180-8759-DB2CCEDB0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116FF-471B-4D34-92E1-0C3B61D5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0601-D29F-4FF6-901E-7658D13BE145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F1792-E48C-45DE-A66E-F4AAB6CB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32601-F45F-4461-836D-99097532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77DE-FA01-40F0-9E80-338C817BE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8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E4E9F-5B25-476B-A0F8-6AEEF1F1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7A0C2-E021-43FD-B17E-53B40DCD7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4EB83-6DDB-4158-A910-FB36D102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13AE-1C82-40B0-AD4E-5924446B539D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433EAC-024D-43DE-B5E0-E7BB3982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735B2-B6DB-40A0-BC68-3D90DC2E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77DE-FA01-40F0-9E80-338C817BE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06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330AE-5BE2-4005-A0B3-A94982F9B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13865-D476-459E-9DA7-77D81EB6F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575F6-FE80-4A63-86D4-E2892CF9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356B-FAE5-4498-BA7E-0DF62D70B7A7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3E061-BF40-4661-BD89-60691D00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2D2AD-4152-4F58-BE0F-4415B5FE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77DE-FA01-40F0-9E80-338C817BE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92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306D2-ED90-4F35-BAF4-CB8692D3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812E6-E78D-49C9-8B7E-5E933F036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5EEB2D-DC3E-4AFF-B1DE-5C15C0D88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CCE6A-243F-4B55-A1E2-7C026B8E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FDBB-3B57-4F26-9E29-6D30EC4BB2C9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7037D-8EF3-4829-8880-74E43590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109B39-5545-4EDF-8C73-54BA3912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77DE-FA01-40F0-9E80-338C817BE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2C54A-BEE0-41C7-B98D-4A2F1CA7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B97A29-B109-4963-902C-0001DAAD0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14B1E3-182F-4443-93DA-4735630C6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B73839-0A10-47C4-84DF-2C9596B4B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93B78E-D063-4983-A612-39E152FBF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7FDD2C-6D80-4A44-B66D-2300594A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64C1-5E13-4BB4-A2F3-1CF204038376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E71B26-375B-461A-A19A-8A43557B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87E1A7-361D-479A-A9CC-5B59EAB4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77DE-FA01-40F0-9E80-338C817BE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3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D6B91-C708-4AF1-88B6-0F1A3BE4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1CA3F2-7DA6-451D-ABE7-0F36A4C8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5E7F-5AF4-4562-BFA7-1AD1B565392E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8ACF5C-E38D-4D92-9543-32574FF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461B20-EB5C-48A8-A5A8-E942B839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77DE-FA01-40F0-9E80-338C817BE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10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D10E3A-944A-4C40-B5FE-F4F0FF29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8403-D6DB-447C-832E-35AC15DBDE4B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97D7FA-369B-4126-A473-D0E49031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E6BD20-2C31-4F3A-AED1-CE86B812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77DE-FA01-40F0-9E80-338C817BE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70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56F0-F07E-48D5-81C3-825C517B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E46B6-D2EA-4939-AD7A-0285E7E6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00D057-6F8E-4A85-AD25-5AB37EB19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9EC34F-D00C-4DC7-98BE-3B882776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1D76-B987-4E66-BBE0-44BAF20C7E62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79B2F0-90EE-4514-9183-2737DAD6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40EB93-83BD-438E-BD1B-104D2F59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77DE-FA01-40F0-9E80-338C817BE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1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37200-D48C-4608-9811-A0354BA0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A547B7-CEEA-499C-BB2F-FB1E9692A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94A4C-587F-4423-A832-316A28F8F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1544B-6F3A-45E5-8D06-D1555DD8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A262-B7A3-4FCF-8902-EFC97CC2907C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3263F1-9475-41E5-A313-6D5DA49B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2899B-FC20-4EA0-93C1-EB92AA12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77DE-FA01-40F0-9E80-338C817BE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6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A3228C-BE8F-4E34-89F3-FBF7E507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704FE-1AF0-4F06-84A7-BD537E6C8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F7CD1-6E1B-4815-BE9E-71264057B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591B3-1DC1-4F11-A566-60AA58F89754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08953-F1DC-47E5-9387-884AFDEF8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263FC-B483-47BB-97B2-091E88981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377DE-FA01-40F0-9E80-338C817BE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42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6.pn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7A9D7B-69D8-4434-B07F-56DAF2D4D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"/>
            <a:ext cx="12192000" cy="68572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E3C165-89A0-4ED8-BCA4-9CC470B25CC7}"/>
              </a:ext>
            </a:extLst>
          </p:cNvPr>
          <p:cNvSpPr txBox="1"/>
          <p:nvPr/>
        </p:nvSpPr>
        <p:spPr>
          <a:xfrm>
            <a:off x="5407354" y="4471733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 w="3175">
                  <a:solidFill>
                    <a:prstClr val="black">
                      <a:lumMod val="50000"/>
                      <a:lumOff val="50000"/>
                      <a:alpha val="2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</a:rPr>
              <a:t>11</a:t>
            </a:r>
            <a:r>
              <a:rPr kumimoji="0" lang="ko-KR" altLang="en-US" sz="1600" b="0" i="0" u="none" strike="noStrike" kern="1200" cap="none" spc="0" normalizeH="0" baseline="0" noProof="0" dirty="0">
                <a:ln w="3175">
                  <a:solidFill>
                    <a:prstClr val="black">
                      <a:lumMod val="50000"/>
                      <a:lumOff val="50000"/>
                      <a:alpha val="2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</a:rPr>
              <a:t>회 </a:t>
            </a:r>
            <a:r>
              <a:rPr kumimoji="0" lang="en-US" altLang="ko-KR" sz="1600" b="0" i="0" u="none" strike="noStrike" kern="1200" cap="none" spc="0" normalizeH="0" baseline="0" noProof="0" dirty="0">
                <a:ln w="3175">
                  <a:solidFill>
                    <a:prstClr val="black">
                      <a:lumMod val="50000"/>
                      <a:lumOff val="50000"/>
                      <a:alpha val="2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</a:rPr>
              <a:t>K </a:t>
            </a:r>
            <a:r>
              <a:rPr kumimoji="0" lang="ko-KR" altLang="en-US" sz="1600" b="0" i="0" u="none" strike="noStrike" kern="1200" cap="none" spc="0" normalizeH="0" baseline="0" noProof="0" dirty="0" err="1">
                <a:ln w="3175">
                  <a:solidFill>
                    <a:prstClr val="black">
                      <a:lumMod val="50000"/>
                      <a:lumOff val="50000"/>
                      <a:alpha val="2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</a:rPr>
              <a:t>해커톤</a:t>
            </a:r>
            <a:endParaRPr kumimoji="0" lang="ko-KR" altLang="en-US" sz="1600" b="0" i="0" u="none" strike="noStrike" kern="1200" cap="none" spc="0" normalizeH="0" baseline="0" noProof="0" dirty="0">
              <a:ln w="3175">
                <a:solidFill>
                  <a:prstClr val="black">
                    <a:lumMod val="50000"/>
                    <a:lumOff val="50000"/>
                    <a:alpha val="2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oPubWorld돋움체_Pro Light" panose="00000300000000000000" pitchFamily="50" charset="-127"/>
              <a:ea typeface="KoPubWorld돋움체_Pro Light" panose="000003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754713-1E8D-4F95-B859-CA3D86F80FC7}"/>
              </a:ext>
            </a:extLst>
          </p:cNvPr>
          <p:cNvSpPr txBox="1"/>
          <p:nvPr/>
        </p:nvSpPr>
        <p:spPr>
          <a:xfrm>
            <a:off x="5801694" y="5739143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 w="3175">
                  <a:solidFill>
                    <a:srgbClr val="E74A61">
                      <a:alpha val="20000"/>
                    </a:srgbClr>
                  </a:solidFill>
                </a:ln>
                <a:solidFill>
                  <a:srgbClr val="E74A61"/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</a:rPr>
              <a:t>단세포</a:t>
            </a:r>
          </a:p>
        </p:txBody>
      </p:sp>
      <p:sp>
        <p:nvSpPr>
          <p:cNvPr id="31" name="제목 72">
            <a:extLst>
              <a:ext uri="{FF2B5EF4-FFF2-40B4-BE49-F238E27FC236}">
                <a16:creationId xmlns:a16="http://schemas.microsoft.com/office/drawing/2014/main" id="{7C2FD12D-63C3-4CE2-BB9E-3AD808E33476}"/>
              </a:ext>
            </a:extLst>
          </p:cNvPr>
          <p:cNvSpPr txBox="1">
            <a:spLocks/>
          </p:cNvSpPr>
          <p:nvPr/>
        </p:nvSpPr>
        <p:spPr>
          <a:xfrm>
            <a:off x="4068245" y="6516031"/>
            <a:ext cx="4055509" cy="17578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211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9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2114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Copyright ⓒ 2019. PTNDY All rights Reserved 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853C0BD-2E5B-474F-B845-198E74F395AC}"/>
              </a:ext>
            </a:extLst>
          </p:cNvPr>
          <p:cNvSpPr/>
          <p:nvPr/>
        </p:nvSpPr>
        <p:spPr>
          <a:xfrm>
            <a:off x="4352677" y="4857720"/>
            <a:ext cx="3513851" cy="66471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0ABC3CFD-FB07-4039-AD16-AC37F591005A}"/>
              </a:ext>
            </a:extLst>
          </p:cNvPr>
          <p:cNvSpPr/>
          <p:nvPr/>
        </p:nvSpPr>
        <p:spPr>
          <a:xfrm>
            <a:off x="6096912" y="4857720"/>
            <a:ext cx="1769617" cy="664714"/>
          </a:xfrm>
          <a:custGeom>
            <a:avLst/>
            <a:gdLst>
              <a:gd name="connsiteX0" fmla="*/ 0 w 1896533"/>
              <a:gd name="connsiteY0" fmla="*/ 0 h 664714"/>
              <a:gd name="connsiteX1" fmla="*/ 1564176 w 1896533"/>
              <a:gd name="connsiteY1" fmla="*/ 0 h 664714"/>
              <a:gd name="connsiteX2" fmla="*/ 1896533 w 1896533"/>
              <a:gd name="connsiteY2" fmla="*/ 332357 h 664714"/>
              <a:gd name="connsiteX3" fmla="*/ 1564176 w 1896533"/>
              <a:gd name="connsiteY3" fmla="*/ 664714 h 664714"/>
              <a:gd name="connsiteX4" fmla="*/ 0 w 1896533"/>
              <a:gd name="connsiteY4" fmla="*/ 664714 h 664714"/>
              <a:gd name="connsiteX5" fmla="*/ 0 w 1896533"/>
              <a:gd name="connsiteY5" fmla="*/ 0 h 664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533" h="664714">
                <a:moveTo>
                  <a:pt x="0" y="0"/>
                </a:moveTo>
                <a:lnTo>
                  <a:pt x="1564176" y="0"/>
                </a:lnTo>
                <a:cubicBezTo>
                  <a:pt x="1747732" y="0"/>
                  <a:pt x="1896533" y="148801"/>
                  <a:pt x="1896533" y="332357"/>
                </a:cubicBezTo>
                <a:cubicBezTo>
                  <a:pt x="1896533" y="515913"/>
                  <a:pt x="1747732" y="664714"/>
                  <a:pt x="1564176" y="664714"/>
                </a:cubicBezTo>
                <a:lnTo>
                  <a:pt x="0" y="664714"/>
                </a:lnTo>
                <a:lnTo>
                  <a:pt x="0" y="0"/>
                </a:lnTo>
                <a:close/>
              </a:path>
            </a:pathLst>
          </a:custGeom>
          <a:solidFill>
            <a:srgbClr val="E7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047824-72B7-4612-8D04-B7849A41691D}"/>
              </a:ext>
            </a:extLst>
          </p:cNvPr>
          <p:cNvSpPr txBox="1"/>
          <p:nvPr/>
        </p:nvSpPr>
        <p:spPr>
          <a:xfrm>
            <a:off x="5128706" y="4857719"/>
            <a:ext cx="1941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rgbClr val="E74A61"/>
                </a:solidFill>
                <a:effectLst>
                  <a:outerShdw dist="50800" dir="5400000" algn="t" rotWithShape="0">
                    <a:schemeClr val="tx1">
                      <a:lumMod val="65000"/>
                      <a:lumOff val="35000"/>
                      <a:alpha val="24000"/>
                    </a:scheme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solidFill>
                  <a:prstClr val="white"/>
                </a:solidFill>
                <a:effectLst>
                  <a:outerShdw dist="50800" dir="5400000" algn="t" rotWithShape="0">
                    <a:prstClr val="black">
                      <a:lumMod val="65000"/>
                      <a:lumOff val="35000"/>
                      <a:alpha val="24000"/>
                    </a:prstClr>
                  </a:outerShdw>
                </a:effectLst>
              </a:rPr>
              <a:t>삐뽀</a:t>
            </a:r>
            <a:r>
              <a:rPr lang="ko-KR" altLang="en-US" dirty="0">
                <a:solidFill>
                  <a:prstClr val="white"/>
                </a:solidFill>
                <a:effectLst>
                  <a:outerShdw dist="50800" dir="5400000" algn="t" rotWithShape="0">
                    <a:prstClr val="black">
                      <a:lumMod val="65000"/>
                      <a:lumOff val="35000"/>
                      <a:alpha val="24000"/>
                    </a:prstClr>
                  </a:outerShdw>
                </a:effectLst>
              </a:rPr>
              <a:t> </a:t>
            </a:r>
            <a:r>
              <a:rPr lang="ko-KR" altLang="en-US" dirty="0" err="1">
                <a:solidFill>
                  <a:prstClr val="white"/>
                </a:solidFill>
                <a:effectLst>
                  <a:outerShdw dist="50800" dir="5400000" algn="t" rotWithShape="0">
                    <a:prstClr val="black">
                      <a:lumMod val="65000"/>
                      <a:lumOff val="35000"/>
                      <a:alpha val="24000"/>
                    </a:prstClr>
                  </a:outerShdw>
                </a:effectLst>
              </a:rPr>
              <a:t>삐뽀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dist="50800" dir="5400000" algn="t" rotWithShape="0">
                  <a:prstClr val="black">
                    <a:lumMod val="65000"/>
                    <a:lumOff val="35000"/>
                    <a:alpha val="24000"/>
                  </a:prstClr>
                </a:outerShdw>
              </a:effectLst>
              <a:uLnTx/>
              <a:uFillTx/>
              <a:latin typeface="여기어때 잘난체" panose="020B0600000101010101" pitchFamily="50" charset="-127"/>
              <a:ea typeface="여기어때 잘난체" panose="020B0600000101010101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3784E8-62ED-198E-C905-F26C48D2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77DE-FA01-40F0-9E80-338C817BEB49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0045C03-2895-1193-469C-DE5082160403}"/>
              </a:ext>
            </a:extLst>
          </p:cNvPr>
          <p:cNvGrpSpPr/>
          <p:nvPr/>
        </p:nvGrpSpPr>
        <p:grpSpPr>
          <a:xfrm>
            <a:off x="4642333" y="1263389"/>
            <a:ext cx="3005993" cy="3005993"/>
            <a:chOff x="4642333" y="1263389"/>
            <a:chExt cx="3005993" cy="300599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D4C4D45-D159-D2B0-4114-B912DA79483D}"/>
                </a:ext>
              </a:extLst>
            </p:cNvPr>
            <p:cNvSpPr/>
            <p:nvPr/>
          </p:nvSpPr>
          <p:spPr>
            <a:xfrm>
              <a:off x="4642333" y="1263389"/>
              <a:ext cx="3005993" cy="3005993"/>
            </a:xfrm>
            <a:prstGeom prst="ellipse">
              <a:avLst/>
            </a:prstGeom>
            <a:solidFill>
              <a:srgbClr val="D9D9D9"/>
            </a:solidFill>
            <a:ln w="76200">
              <a:solidFill>
                <a:srgbClr val="E7E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구급차, 차, 아이소메트릭, 의료, 차량">
              <a:extLst>
                <a:ext uri="{FF2B5EF4-FFF2-40B4-BE49-F238E27FC236}">
                  <a16:creationId xmlns:a16="http://schemas.microsoft.com/office/drawing/2014/main" id="{DC4B2D2D-23A6-DBDE-7976-193FE1760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1889" y="1555179"/>
              <a:ext cx="2268222" cy="2346999"/>
            </a:xfrm>
            <a:prstGeom prst="rect">
              <a:avLst/>
            </a:prstGeom>
            <a:noFill/>
            <a:effectLst>
              <a:outerShdw dist="38100" dir="2700000" sx="108000" sy="108000" algn="tl" rotWithShape="0">
                <a:prstClr val="black">
                  <a:alpha val="13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72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73C0637B-1C04-DBA3-4053-C0DF1ED2BCF0}"/>
              </a:ext>
            </a:extLst>
          </p:cNvPr>
          <p:cNvSpPr/>
          <p:nvPr/>
        </p:nvSpPr>
        <p:spPr>
          <a:xfrm>
            <a:off x="4226158" y="453789"/>
            <a:ext cx="3498717" cy="3387925"/>
          </a:xfrm>
          <a:prstGeom prst="ellipse">
            <a:avLst/>
          </a:prstGeom>
          <a:solidFill>
            <a:schemeClr val="tx1">
              <a:lumMod val="95000"/>
              <a:lumOff val="5000"/>
              <a:alpha val="15000"/>
            </a:schemeClr>
          </a:solidFill>
          <a:ln>
            <a:solidFill>
              <a:srgbClr val="E74A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신속한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응급상황 대응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D8C94E5-26A9-F843-508B-0162FF4A48EE}"/>
              </a:ext>
            </a:extLst>
          </p:cNvPr>
          <p:cNvSpPr/>
          <p:nvPr/>
        </p:nvSpPr>
        <p:spPr>
          <a:xfrm>
            <a:off x="2687074" y="2531796"/>
            <a:ext cx="3727465" cy="3630919"/>
          </a:xfrm>
          <a:prstGeom prst="ellipse">
            <a:avLst/>
          </a:prstGeom>
          <a:solidFill>
            <a:srgbClr val="E74A61">
              <a:alpha val="20000"/>
            </a:srgbClr>
          </a:solidFill>
          <a:ln>
            <a:solidFill>
              <a:srgbClr val="E74A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효율적인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의료 자원 활용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555E31D-ED88-DB95-2C2D-21D0B8852874}"/>
              </a:ext>
            </a:extLst>
          </p:cNvPr>
          <p:cNvSpPr/>
          <p:nvPr/>
        </p:nvSpPr>
        <p:spPr>
          <a:xfrm>
            <a:off x="5640582" y="2497037"/>
            <a:ext cx="3793126" cy="3630919"/>
          </a:xfrm>
          <a:prstGeom prst="ellipse">
            <a:avLst/>
          </a:prstGeom>
          <a:solidFill>
            <a:srgbClr val="4FC0E8">
              <a:alpha val="20000"/>
            </a:srgbClr>
          </a:solidFill>
          <a:ln>
            <a:solidFill>
              <a:srgbClr val="E74A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의료서비스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신뢰 증대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의료 질 향상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2998469-34CA-4FEE-8C1F-EB51D9BFB708}"/>
              </a:ext>
            </a:extLst>
          </p:cNvPr>
          <p:cNvGrpSpPr/>
          <p:nvPr/>
        </p:nvGrpSpPr>
        <p:grpSpPr>
          <a:xfrm>
            <a:off x="-9351" y="-3740"/>
            <a:ext cx="278624" cy="6861584"/>
            <a:chOff x="-9351" y="-3740"/>
            <a:chExt cx="278624" cy="686158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2074488-0BD5-4A6D-A8CF-DF4ACF22C238}"/>
                </a:ext>
              </a:extLst>
            </p:cNvPr>
            <p:cNvSpPr/>
            <p:nvPr/>
          </p:nvSpPr>
          <p:spPr>
            <a:xfrm rot="5400000">
              <a:off x="-3300829" y="3287743"/>
              <a:ext cx="6861579" cy="27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25F0238-FE71-414D-81ED-F9A47DE2B0C3}"/>
                </a:ext>
              </a:extLst>
            </p:cNvPr>
            <p:cNvSpPr/>
            <p:nvPr/>
          </p:nvSpPr>
          <p:spPr>
            <a:xfrm rot="5400000" flipV="1">
              <a:off x="-3236671" y="3403996"/>
              <a:ext cx="6861579" cy="461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2DE085-3F8E-48CE-8447-F9027A36DE80}"/>
              </a:ext>
            </a:extLst>
          </p:cNvPr>
          <p:cNvGrpSpPr/>
          <p:nvPr/>
        </p:nvGrpSpPr>
        <p:grpSpPr>
          <a:xfrm rot="10800000">
            <a:off x="11913376" y="-3740"/>
            <a:ext cx="278624" cy="6861584"/>
            <a:chOff x="-9351" y="-3740"/>
            <a:chExt cx="278624" cy="686158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696E403-A0D8-417E-9283-4FA8B6ABD81B}"/>
                </a:ext>
              </a:extLst>
            </p:cNvPr>
            <p:cNvSpPr/>
            <p:nvPr/>
          </p:nvSpPr>
          <p:spPr>
            <a:xfrm rot="5400000">
              <a:off x="-3300829" y="3287743"/>
              <a:ext cx="6861579" cy="27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DC3F07-D6D0-44BF-A1F7-B2A4E18901EE}"/>
                </a:ext>
              </a:extLst>
            </p:cNvPr>
            <p:cNvSpPr/>
            <p:nvPr/>
          </p:nvSpPr>
          <p:spPr>
            <a:xfrm rot="5400000" flipV="1">
              <a:off x="-3236671" y="3403996"/>
              <a:ext cx="6861579" cy="461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03B6473-A328-4741-ADC8-A4C325FCEFA0}"/>
              </a:ext>
            </a:extLst>
          </p:cNvPr>
          <p:cNvGrpSpPr/>
          <p:nvPr/>
        </p:nvGrpSpPr>
        <p:grpSpPr>
          <a:xfrm>
            <a:off x="568060" y="261199"/>
            <a:ext cx="474096" cy="474096"/>
            <a:chOff x="3962646" y="990600"/>
            <a:chExt cx="4266706" cy="4266706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3183B06-A046-48D2-8705-FE9AF9D2553E}"/>
                </a:ext>
              </a:extLst>
            </p:cNvPr>
            <p:cNvSpPr/>
            <p:nvPr/>
          </p:nvSpPr>
          <p:spPr>
            <a:xfrm>
              <a:off x="3962646" y="990600"/>
              <a:ext cx="4266706" cy="426670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705ACEB-8C68-4FB2-AE7A-073D9A983DE7}"/>
                </a:ext>
              </a:extLst>
            </p:cNvPr>
            <p:cNvSpPr/>
            <p:nvPr/>
          </p:nvSpPr>
          <p:spPr>
            <a:xfrm>
              <a:off x="4106332" y="1100665"/>
              <a:ext cx="3979336" cy="397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9326095-524F-4DAA-8D57-BEE6766940C7}"/>
                </a:ext>
              </a:extLst>
            </p:cNvPr>
            <p:cNvSpPr/>
            <p:nvPr/>
          </p:nvSpPr>
          <p:spPr>
            <a:xfrm>
              <a:off x="4753535" y="2790265"/>
              <a:ext cx="3305702" cy="2289736"/>
            </a:xfrm>
            <a:custGeom>
              <a:avLst/>
              <a:gdLst>
                <a:gd name="connsiteX0" fmla="*/ 3045759 w 3305702"/>
                <a:gd name="connsiteY0" fmla="*/ 0 h 2289736"/>
                <a:gd name="connsiteX1" fmla="*/ 3305702 w 3305702"/>
                <a:gd name="connsiteY1" fmla="*/ 609374 h 2289736"/>
                <a:gd name="connsiteX2" fmla="*/ 3291709 w 3305702"/>
                <a:gd name="connsiteY2" fmla="*/ 701055 h 2289736"/>
                <a:gd name="connsiteX3" fmla="*/ 1342464 w 3305702"/>
                <a:gd name="connsiteY3" fmla="*/ 2289736 h 2289736"/>
                <a:gd name="connsiteX4" fmla="*/ 941477 w 3305702"/>
                <a:gd name="connsiteY4" fmla="*/ 2249313 h 2289736"/>
                <a:gd name="connsiteX5" fmla="*/ 774863 w 3305702"/>
                <a:gd name="connsiteY5" fmla="*/ 2206472 h 2289736"/>
                <a:gd name="connsiteX6" fmla="*/ 0 w 3305702"/>
                <a:gd name="connsiteY6" fmla="*/ 1277470 h 2289736"/>
                <a:gd name="connsiteX7" fmla="*/ 3045759 w 3305702"/>
                <a:gd name="connsiteY7" fmla="*/ 0 h 228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5702" h="2289736">
                  <a:moveTo>
                    <a:pt x="3045759" y="0"/>
                  </a:moveTo>
                  <a:lnTo>
                    <a:pt x="3305702" y="609374"/>
                  </a:lnTo>
                  <a:lnTo>
                    <a:pt x="3291709" y="701055"/>
                  </a:lnTo>
                  <a:cubicBezTo>
                    <a:pt x="3106180" y="1607714"/>
                    <a:pt x="2303969" y="2289736"/>
                    <a:pt x="1342464" y="2289736"/>
                  </a:cubicBezTo>
                  <a:cubicBezTo>
                    <a:pt x="1205106" y="2289736"/>
                    <a:pt x="1070999" y="2275817"/>
                    <a:pt x="941477" y="2249313"/>
                  </a:cubicBezTo>
                  <a:lnTo>
                    <a:pt x="774863" y="2206472"/>
                  </a:lnTo>
                  <a:lnTo>
                    <a:pt x="0" y="1277470"/>
                  </a:lnTo>
                  <a:lnTo>
                    <a:pt x="3045759" y="0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9EA0FAA-2375-413C-B392-B2A4D58B2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228" y="2055439"/>
              <a:ext cx="3471336" cy="2137028"/>
            </a:xfrm>
            <a:prstGeom prst="rect">
              <a:avLst/>
            </a:prstGeom>
          </p:spPr>
        </p:pic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447FA09-561E-46A9-9D89-A2ECDF184291}"/>
              </a:ext>
            </a:extLst>
          </p:cNvPr>
          <p:cNvSpPr/>
          <p:nvPr/>
        </p:nvSpPr>
        <p:spPr>
          <a:xfrm>
            <a:off x="1206989" y="353228"/>
            <a:ext cx="3136411" cy="343546"/>
          </a:xfrm>
          <a:prstGeom prst="roundRect">
            <a:avLst>
              <a:gd name="adj" fmla="val 50000"/>
            </a:avLst>
          </a:prstGeom>
          <a:solidFill>
            <a:srgbClr val="E7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effectLst>
                  <a:outerShdw dist="50800" dir="5400000" algn="t" rotWithShape="0">
                    <a:prstClr val="black">
                      <a:lumMod val="65000"/>
                      <a:lumOff val="35000"/>
                      <a:alpha val="24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서비스 장점 및 영향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E67D49-D585-2AD9-7ADF-C9B2443F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77DE-FA01-40F0-9E80-338C817BEB4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3" name="그래픽 12" descr="시계 방향으로 굽은 화살표 단색으로 채워진">
            <a:extLst>
              <a:ext uri="{FF2B5EF4-FFF2-40B4-BE49-F238E27FC236}">
                <a16:creationId xmlns:a16="http://schemas.microsoft.com/office/drawing/2014/main" id="{7E7FCFED-2471-664F-5B02-7A0340C82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030463">
            <a:off x="6005910" y="794696"/>
            <a:ext cx="2466656" cy="3656245"/>
          </a:xfrm>
          <a:prstGeom prst="rect">
            <a:avLst/>
          </a:prstGeom>
        </p:spPr>
      </p:pic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1CAF7D9F-11E0-729B-ECA4-9429B7D46C18}"/>
              </a:ext>
            </a:extLst>
          </p:cNvPr>
          <p:cNvSpPr/>
          <p:nvPr/>
        </p:nvSpPr>
        <p:spPr>
          <a:xfrm>
            <a:off x="5768110" y="3327582"/>
            <a:ext cx="494145" cy="413146"/>
          </a:xfrm>
          <a:prstGeom prst="triangle">
            <a:avLst/>
          </a:prstGeom>
          <a:solidFill>
            <a:srgbClr val="E74A61"/>
          </a:solidFill>
          <a:ln w="190500" cap="rnd">
            <a:solidFill>
              <a:srgbClr val="E74A6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DD22B-2511-E5EE-D398-7D67B92A8646}"/>
              </a:ext>
            </a:extLst>
          </p:cNvPr>
          <p:cNvSpPr txBox="1"/>
          <p:nvPr/>
        </p:nvSpPr>
        <p:spPr>
          <a:xfrm>
            <a:off x="8510437" y="1562976"/>
            <a:ext cx="2605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rgbClr val="4FC0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종합 서비스</a:t>
            </a:r>
            <a:endParaRPr lang="en-US" altLang="ko-KR" sz="3200" dirty="0">
              <a:ln w="3175">
                <a:solidFill>
                  <a:schemeClr val="bg1">
                    <a:lumMod val="50000"/>
                    <a:alpha val="18000"/>
                  </a:schemeClr>
                </a:solidFill>
              </a:ln>
              <a:solidFill>
                <a:srgbClr val="4FC0E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여기어때 잘난체" panose="020B0600000101010101" pitchFamily="50" charset="-127"/>
              <a:ea typeface="여기어때 잘난체" panose="020B0600000101010101" pitchFamily="50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B65D3DE-3F61-2836-5594-057DE2630C76}"/>
              </a:ext>
            </a:extLst>
          </p:cNvPr>
          <p:cNvGrpSpPr/>
          <p:nvPr/>
        </p:nvGrpSpPr>
        <p:grpSpPr>
          <a:xfrm>
            <a:off x="561975" y="273429"/>
            <a:ext cx="503464" cy="503464"/>
            <a:chOff x="4642333" y="1263389"/>
            <a:chExt cx="3005993" cy="300599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9E89695-E3FF-083D-8D75-169FAC3CC7BD}"/>
                </a:ext>
              </a:extLst>
            </p:cNvPr>
            <p:cNvSpPr/>
            <p:nvPr/>
          </p:nvSpPr>
          <p:spPr>
            <a:xfrm>
              <a:off x="4642333" y="1263389"/>
              <a:ext cx="3005993" cy="3005993"/>
            </a:xfrm>
            <a:prstGeom prst="ellipse">
              <a:avLst/>
            </a:prstGeom>
            <a:solidFill>
              <a:srgbClr val="D9D9D9"/>
            </a:solidFill>
            <a:ln w="76200">
              <a:solidFill>
                <a:srgbClr val="E7E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Picture 2" descr="구급차, 차, 아이소메트릭, 의료, 차량">
              <a:extLst>
                <a:ext uri="{FF2B5EF4-FFF2-40B4-BE49-F238E27FC236}">
                  <a16:creationId xmlns:a16="http://schemas.microsoft.com/office/drawing/2014/main" id="{C85EE21E-FC22-1BCD-EDB1-6FFC7CF95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1889" y="1555179"/>
              <a:ext cx="2268222" cy="2346999"/>
            </a:xfrm>
            <a:prstGeom prst="rect">
              <a:avLst/>
            </a:prstGeom>
            <a:noFill/>
            <a:effectLst>
              <a:outerShdw dist="38100" dir="2700000" sx="108000" sy="108000" algn="tl" rotWithShape="0">
                <a:prstClr val="black">
                  <a:alpha val="13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097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72">
            <a:extLst>
              <a:ext uri="{FF2B5EF4-FFF2-40B4-BE49-F238E27FC236}">
                <a16:creationId xmlns:a16="http://schemas.microsoft.com/office/drawing/2014/main" id="{7C2FD12D-63C3-4CE2-BB9E-3AD808E33476}"/>
              </a:ext>
            </a:extLst>
          </p:cNvPr>
          <p:cNvSpPr txBox="1">
            <a:spLocks/>
          </p:cNvSpPr>
          <p:nvPr/>
        </p:nvSpPr>
        <p:spPr>
          <a:xfrm>
            <a:off x="4068245" y="6516031"/>
            <a:ext cx="4055509" cy="17578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211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9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2114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Copyright ⓒ 2019. PTNDY All rights Reserved 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853C0BD-2E5B-474F-B845-198E74F395AC}"/>
              </a:ext>
            </a:extLst>
          </p:cNvPr>
          <p:cNvSpPr/>
          <p:nvPr/>
        </p:nvSpPr>
        <p:spPr>
          <a:xfrm>
            <a:off x="4352677" y="4857720"/>
            <a:ext cx="3513851" cy="66471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0ABC3CFD-FB07-4039-AD16-AC37F591005A}"/>
              </a:ext>
            </a:extLst>
          </p:cNvPr>
          <p:cNvSpPr/>
          <p:nvPr/>
        </p:nvSpPr>
        <p:spPr>
          <a:xfrm>
            <a:off x="6096912" y="4857720"/>
            <a:ext cx="1769617" cy="664714"/>
          </a:xfrm>
          <a:custGeom>
            <a:avLst/>
            <a:gdLst>
              <a:gd name="connsiteX0" fmla="*/ 0 w 1896533"/>
              <a:gd name="connsiteY0" fmla="*/ 0 h 664714"/>
              <a:gd name="connsiteX1" fmla="*/ 1564176 w 1896533"/>
              <a:gd name="connsiteY1" fmla="*/ 0 h 664714"/>
              <a:gd name="connsiteX2" fmla="*/ 1896533 w 1896533"/>
              <a:gd name="connsiteY2" fmla="*/ 332357 h 664714"/>
              <a:gd name="connsiteX3" fmla="*/ 1564176 w 1896533"/>
              <a:gd name="connsiteY3" fmla="*/ 664714 h 664714"/>
              <a:gd name="connsiteX4" fmla="*/ 0 w 1896533"/>
              <a:gd name="connsiteY4" fmla="*/ 664714 h 664714"/>
              <a:gd name="connsiteX5" fmla="*/ 0 w 1896533"/>
              <a:gd name="connsiteY5" fmla="*/ 0 h 664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533" h="664714">
                <a:moveTo>
                  <a:pt x="0" y="0"/>
                </a:moveTo>
                <a:lnTo>
                  <a:pt x="1564176" y="0"/>
                </a:lnTo>
                <a:cubicBezTo>
                  <a:pt x="1747732" y="0"/>
                  <a:pt x="1896533" y="148801"/>
                  <a:pt x="1896533" y="332357"/>
                </a:cubicBezTo>
                <a:cubicBezTo>
                  <a:pt x="1896533" y="515913"/>
                  <a:pt x="1747732" y="664714"/>
                  <a:pt x="1564176" y="664714"/>
                </a:cubicBezTo>
                <a:lnTo>
                  <a:pt x="0" y="664714"/>
                </a:lnTo>
                <a:lnTo>
                  <a:pt x="0" y="0"/>
                </a:lnTo>
                <a:close/>
              </a:path>
            </a:pathLst>
          </a:custGeom>
          <a:solidFill>
            <a:srgbClr val="E7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047824-72B7-4612-8D04-B7849A41691D}"/>
              </a:ext>
            </a:extLst>
          </p:cNvPr>
          <p:cNvSpPr txBox="1"/>
          <p:nvPr/>
        </p:nvSpPr>
        <p:spPr>
          <a:xfrm>
            <a:off x="4981231" y="485771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rgbClr val="E74A61"/>
                </a:solidFill>
                <a:effectLst>
                  <a:outerShdw dist="50800" dir="5400000" algn="t" rotWithShape="0">
                    <a:schemeClr val="tx1">
                      <a:lumMod val="65000"/>
                      <a:lumOff val="35000"/>
                      <a:alpha val="24000"/>
                    </a:scheme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white"/>
                </a:solidFill>
                <a:effectLst>
                  <a:outerShdw dist="50800" dir="5400000" algn="t" rotWithShape="0">
                    <a:prstClr val="black">
                      <a:lumMod val="65000"/>
                      <a:lumOff val="35000"/>
                      <a:alpha val="24000"/>
                    </a:prstClr>
                  </a:outerShdw>
                </a:effectLst>
              </a:rPr>
              <a:t>감사합니다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dist="50800" dir="5400000" algn="t" rotWithShape="0">
                  <a:prstClr val="black">
                    <a:lumMod val="65000"/>
                    <a:lumOff val="35000"/>
                    <a:alpha val="24000"/>
                  </a:prstClr>
                </a:outerShdw>
              </a:effectLst>
              <a:uLnTx/>
              <a:uFillTx/>
              <a:latin typeface="여기어때 잘난체" panose="020B0600000101010101" pitchFamily="50" charset="-127"/>
              <a:ea typeface="여기어때 잘난체" panose="020B0600000101010101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68D15D-5BA6-9EDE-9E14-02825410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77DE-FA01-40F0-9E80-338C817BEB49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F0D72C-09E5-688D-E260-866C6729B367}"/>
              </a:ext>
            </a:extLst>
          </p:cNvPr>
          <p:cNvGrpSpPr/>
          <p:nvPr/>
        </p:nvGrpSpPr>
        <p:grpSpPr>
          <a:xfrm>
            <a:off x="4642333" y="1263389"/>
            <a:ext cx="3005993" cy="3005993"/>
            <a:chOff x="4642333" y="1263389"/>
            <a:chExt cx="3005993" cy="300599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5A4392C-F574-0425-386F-1B7030D07A5B}"/>
                </a:ext>
              </a:extLst>
            </p:cNvPr>
            <p:cNvSpPr/>
            <p:nvPr/>
          </p:nvSpPr>
          <p:spPr>
            <a:xfrm>
              <a:off x="4642333" y="1263389"/>
              <a:ext cx="3005993" cy="3005993"/>
            </a:xfrm>
            <a:prstGeom prst="ellipse">
              <a:avLst/>
            </a:prstGeom>
            <a:solidFill>
              <a:srgbClr val="D9D9D9"/>
            </a:solidFill>
            <a:ln w="76200">
              <a:solidFill>
                <a:srgbClr val="E7E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Picture 2" descr="구급차, 차, 아이소메트릭, 의료, 차량">
              <a:extLst>
                <a:ext uri="{FF2B5EF4-FFF2-40B4-BE49-F238E27FC236}">
                  <a16:creationId xmlns:a16="http://schemas.microsoft.com/office/drawing/2014/main" id="{A2087E6E-7192-C416-46F8-9DF38CCBCB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1889" y="1555179"/>
              <a:ext cx="2268222" cy="2346999"/>
            </a:xfrm>
            <a:prstGeom prst="rect">
              <a:avLst/>
            </a:prstGeom>
            <a:noFill/>
            <a:effectLst>
              <a:outerShdw dist="38100" dir="2700000" sx="108000" sy="108000" algn="tl" rotWithShape="0">
                <a:prstClr val="black">
                  <a:alpha val="13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98C47F7-D16B-9ECB-22F7-4C5C3B1098DD}"/>
              </a:ext>
            </a:extLst>
          </p:cNvPr>
          <p:cNvGrpSpPr/>
          <p:nvPr/>
        </p:nvGrpSpPr>
        <p:grpSpPr>
          <a:xfrm>
            <a:off x="0" y="0"/>
            <a:ext cx="12191998" cy="6866475"/>
            <a:chOff x="0" y="0"/>
            <a:chExt cx="12191998" cy="68664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2E283F2-0E11-5FE3-4B59-4B6829804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000"/>
            <a:stretch/>
          </p:blipFill>
          <p:spPr>
            <a:xfrm flipH="1">
              <a:off x="10363236" y="0"/>
              <a:ext cx="1828762" cy="6866475"/>
            </a:xfrm>
            <a:prstGeom prst="rect">
              <a:avLst/>
            </a:prstGeom>
            <a:solidFill>
              <a:srgbClr val="EF021F"/>
            </a:solidFill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9F7ED65-19C6-731E-D50D-B1B693058E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000"/>
            <a:stretch/>
          </p:blipFill>
          <p:spPr>
            <a:xfrm>
              <a:off x="0" y="380"/>
              <a:ext cx="1828762" cy="6857239"/>
            </a:xfrm>
            <a:prstGeom prst="rect">
              <a:avLst/>
            </a:prstGeom>
            <a:solidFill>
              <a:srgbClr val="EF021F"/>
            </a:solidFill>
          </p:spPr>
        </p:pic>
      </p:grpSp>
    </p:spTree>
    <p:extLst>
      <p:ext uri="{BB962C8B-B14F-4D97-AF65-F5344CB8AC3E}">
        <p14:creationId xmlns:p14="http://schemas.microsoft.com/office/powerpoint/2010/main" val="360870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2C59E2E-8384-4B3F-9FAC-C74BA54BE2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"/>
            <a:ext cx="12192000" cy="68572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E8A7E8-3A55-4606-9295-CB2992DD8E8E}"/>
              </a:ext>
            </a:extLst>
          </p:cNvPr>
          <p:cNvSpPr txBox="1"/>
          <p:nvPr/>
        </p:nvSpPr>
        <p:spPr>
          <a:xfrm>
            <a:off x="5394526" y="307792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 w="3175">
                  <a:solidFill>
                    <a:srgbClr val="FF7C80">
                      <a:alpha val="15000"/>
                    </a:srgbClr>
                  </a:solidFill>
                </a:ln>
                <a:solidFill>
                  <a:srgbClr val="E74A61"/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서비스 배경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8565A4-BD18-4E86-BCB4-59DCBB674D7E}"/>
              </a:ext>
            </a:extLst>
          </p:cNvPr>
          <p:cNvSpPr txBox="1"/>
          <p:nvPr/>
        </p:nvSpPr>
        <p:spPr>
          <a:xfrm>
            <a:off x="5508335" y="395993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 w="3175">
                  <a:solidFill>
                    <a:srgbClr val="FF7C80">
                      <a:alpha val="15000"/>
                    </a:srgbClr>
                  </a:solidFill>
                </a:ln>
                <a:solidFill>
                  <a:srgbClr val="E74A6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근거 자료</a:t>
            </a:r>
            <a:endParaRPr kumimoji="0" lang="ko-KR" altLang="en-US" sz="1800" b="0" i="0" u="none" strike="noStrike" kern="1200" cap="none" spc="0" normalizeH="0" baseline="0" noProof="0" dirty="0">
              <a:ln w="3175">
                <a:solidFill>
                  <a:srgbClr val="FF7C80">
                    <a:alpha val="15000"/>
                  </a:srgbClr>
                </a:solidFill>
              </a:ln>
              <a:solidFill>
                <a:srgbClr val="E74A61"/>
              </a:solidFill>
              <a:effectLst/>
              <a:uLnTx/>
              <a:uFillTx/>
              <a:latin typeface="여기어때 잘난체" panose="020B0600000101010101" pitchFamily="50" charset="-127"/>
              <a:ea typeface="여기어때 잘난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B00F2A-CE3C-434A-90B7-1B4F346E7E46}"/>
              </a:ext>
            </a:extLst>
          </p:cNvPr>
          <p:cNvSpPr txBox="1"/>
          <p:nvPr/>
        </p:nvSpPr>
        <p:spPr>
          <a:xfrm>
            <a:off x="5362462" y="572912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 w="3175">
                  <a:solidFill>
                    <a:srgbClr val="FF7C80">
                      <a:alpha val="15000"/>
                    </a:srgbClr>
                  </a:solidFill>
                </a:ln>
                <a:solidFill>
                  <a:srgbClr val="E74A6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장점 및 영향</a:t>
            </a:r>
            <a:endParaRPr kumimoji="0" lang="ko-KR" altLang="en-US" sz="1800" b="0" i="0" u="none" strike="noStrike" kern="1200" cap="none" spc="0" normalizeH="0" baseline="0" noProof="0" dirty="0">
              <a:ln w="3175">
                <a:solidFill>
                  <a:srgbClr val="FF7C80">
                    <a:alpha val="15000"/>
                  </a:srgbClr>
                </a:solidFill>
              </a:ln>
              <a:solidFill>
                <a:srgbClr val="E74A61"/>
              </a:solidFill>
              <a:effectLst/>
              <a:uLnTx/>
              <a:uFillTx/>
              <a:latin typeface="여기어때 잘난체" panose="020B0600000101010101" pitchFamily="50" charset="-127"/>
              <a:ea typeface="여기어때 잘난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5" name="십자형 24">
            <a:extLst>
              <a:ext uri="{FF2B5EF4-FFF2-40B4-BE49-F238E27FC236}">
                <a16:creationId xmlns:a16="http://schemas.microsoft.com/office/drawing/2014/main" id="{2116A6D7-DF32-449C-8543-116A02C62183}"/>
              </a:ext>
            </a:extLst>
          </p:cNvPr>
          <p:cNvSpPr/>
          <p:nvPr/>
        </p:nvSpPr>
        <p:spPr>
          <a:xfrm>
            <a:off x="4874829" y="3161088"/>
            <a:ext cx="186267" cy="186267"/>
          </a:xfrm>
          <a:prstGeom prst="plus">
            <a:avLst>
              <a:gd name="adj" fmla="val 30455"/>
            </a:avLst>
          </a:prstGeom>
          <a:solidFill>
            <a:srgbClr val="E7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>
            <a:extLst>
              <a:ext uri="{FF2B5EF4-FFF2-40B4-BE49-F238E27FC236}">
                <a16:creationId xmlns:a16="http://schemas.microsoft.com/office/drawing/2014/main" id="{D26DBE55-DEEE-4480-B402-F55C1C3ADBE8}"/>
              </a:ext>
            </a:extLst>
          </p:cNvPr>
          <p:cNvSpPr/>
          <p:nvPr/>
        </p:nvSpPr>
        <p:spPr>
          <a:xfrm>
            <a:off x="4874829" y="4049870"/>
            <a:ext cx="186267" cy="186267"/>
          </a:xfrm>
          <a:prstGeom prst="plus">
            <a:avLst>
              <a:gd name="adj" fmla="val 30455"/>
            </a:avLst>
          </a:prstGeom>
          <a:solidFill>
            <a:srgbClr val="E7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>
            <a:extLst>
              <a:ext uri="{FF2B5EF4-FFF2-40B4-BE49-F238E27FC236}">
                <a16:creationId xmlns:a16="http://schemas.microsoft.com/office/drawing/2014/main" id="{16FC1B44-71B6-46B9-A75F-0E7DE5DC1674}"/>
              </a:ext>
            </a:extLst>
          </p:cNvPr>
          <p:cNvSpPr/>
          <p:nvPr/>
        </p:nvSpPr>
        <p:spPr>
          <a:xfrm>
            <a:off x="4874829" y="4938651"/>
            <a:ext cx="186267" cy="186267"/>
          </a:xfrm>
          <a:prstGeom prst="plus">
            <a:avLst>
              <a:gd name="adj" fmla="val 30455"/>
            </a:avLst>
          </a:prstGeom>
          <a:solidFill>
            <a:srgbClr val="E7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5F1B0DD-EDB5-4552-9FDF-0CA6809C6F93}"/>
              </a:ext>
            </a:extLst>
          </p:cNvPr>
          <p:cNvSpPr/>
          <p:nvPr/>
        </p:nvSpPr>
        <p:spPr>
          <a:xfrm>
            <a:off x="4874829" y="5827433"/>
            <a:ext cx="186267" cy="186267"/>
          </a:xfrm>
          <a:prstGeom prst="plus">
            <a:avLst>
              <a:gd name="adj" fmla="val 30455"/>
            </a:avLst>
          </a:prstGeom>
          <a:solidFill>
            <a:srgbClr val="E7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슬라이드 번호 개체 틀 42">
            <a:extLst>
              <a:ext uri="{FF2B5EF4-FFF2-40B4-BE49-F238E27FC236}">
                <a16:creationId xmlns:a16="http://schemas.microsoft.com/office/drawing/2014/main" id="{74F5CE42-DC7F-AC9F-177D-CBE4AFF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77DE-FA01-40F0-9E80-338C817BEB4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A348D-28A7-3E9F-39E9-0FDF42B9DD43}"/>
              </a:ext>
            </a:extLst>
          </p:cNvPr>
          <p:cNvSpPr txBox="1"/>
          <p:nvPr/>
        </p:nvSpPr>
        <p:spPr>
          <a:xfrm>
            <a:off x="5394526" y="482324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 w="3175">
                  <a:solidFill>
                    <a:srgbClr val="FF7C80">
                      <a:alpha val="15000"/>
                    </a:srgbClr>
                  </a:solidFill>
                </a:ln>
                <a:solidFill>
                  <a:srgbClr val="E74A6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목적과 기능</a:t>
            </a:r>
            <a:endParaRPr kumimoji="0" lang="ko-KR" altLang="en-US" sz="1800" b="0" i="0" u="none" strike="noStrike" kern="1200" cap="none" spc="0" normalizeH="0" baseline="0" noProof="0" dirty="0">
              <a:ln w="3175">
                <a:solidFill>
                  <a:srgbClr val="FF7C80">
                    <a:alpha val="15000"/>
                  </a:srgbClr>
                </a:solidFill>
              </a:ln>
              <a:solidFill>
                <a:srgbClr val="E74A61"/>
              </a:solidFill>
              <a:effectLst/>
              <a:uLnTx/>
              <a:uFillTx/>
              <a:latin typeface="여기어때 잘난체" panose="020B0600000101010101" pitchFamily="50" charset="-127"/>
              <a:ea typeface="여기어때 잘난체" panose="020B0600000101010101" pitchFamily="50" charset="-127"/>
              <a:cs typeface="KoPubWorld돋움체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E3504D-494F-E8C0-5E19-B7491B3D8ABC}"/>
              </a:ext>
            </a:extLst>
          </p:cNvPr>
          <p:cNvGrpSpPr/>
          <p:nvPr/>
        </p:nvGrpSpPr>
        <p:grpSpPr>
          <a:xfrm>
            <a:off x="4728116" y="1128871"/>
            <a:ext cx="479702" cy="479702"/>
            <a:chOff x="4642333" y="1263389"/>
            <a:chExt cx="3005993" cy="300599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6800563-4FD9-4533-B3E5-CC1EA866E5BA}"/>
                </a:ext>
              </a:extLst>
            </p:cNvPr>
            <p:cNvSpPr/>
            <p:nvPr/>
          </p:nvSpPr>
          <p:spPr>
            <a:xfrm>
              <a:off x="4642333" y="1263389"/>
              <a:ext cx="3005993" cy="3005993"/>
            </a:xfrm>
            <a:prstGeom prst="ellipse">
              <a:avLst/>
            </a:prstGeom>
            <a:solidFill>
              <a:srgbClr val="D9D9D9"/>
            </a:solidFill>
            <a:ln w="76200">
              <a:solidFill>
                <a:srgbClr val="E7E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Picture 2" descr="구급차, 차, 아이소메트릭, 의료, 차량">
              <a:extLst>
                <a:ext uri="{FF2B5EF4-FFF2-40B4-BE49-F238E27FC236}">
                  <a16:creationId xmlns:a16="http://schemas.microsoft.com/office/drawing/2014/main" id="{2F0300A0-1C74-F3EC-496A-7B5CB3FD9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1889" y="1555179"/>
              <a:ext cx="2268222" cy="2346999"/>
            </a:xfrm>
            <a:prstGeom prst="rect">
              <a:avLst/>
            </a:prstGeom>
            <a:noFill/>
            <a:effectLst>
              <a:outerShdw dist="38100" dir="2700000" sx="108000" sy="108000" algn="tl" rotWithShape="0">
                <a:prstClr val="black">
                  <a:alpha val="13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9122B9-EC59-EFC5-E75C-F9801903896D}"/>
              </a:ext>
            </a:extLst>
          </p:cNvPr>
          <p:cNvGrpSpPr/>
          <p:nvPr/>
        </p:nvGrpSpPr>
        <p:grpSpPr>
          <a:xfrm>
            <a:off x="7022855" y="1136140"/>
            <a:ext cx="479702" cy="479702"/>
            <a:chOff x="4642333" y="1263389"/>
            <a:chExt cx="3005993" cy="3005993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8F9F0D4-C253-C4B3-6741-9CAF2B72F0AB}"/>
                </a:ext>
              </a:extLst>
            </p:cNvPr>
            <p:cNvSpPr/>
            <p:nvPr/>
          </p:nvSpPr>
          <p:spPr>
            <a:xfrm>
              <a:off x="4642333" y="1263389"/>
              <a:ext cx="3005993" cy="3005993"/>
            </a:xfrm>
            <a:prstGeom prst="ellipse">
              <a:avLst/>
            </a:prstGeom>
            <a:solidFill>
              <a:srgbClr val="D9D9D9"/>
            </a:solidFill>
            <a:ln w="76200">
              <a:solidFill>
                <a:srgbClr val="E7E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2" descr="구급차, 차, 아이소메트릭, 의료, 차량">
              <a:extLst>
                <a:ext uri="{FF2B5EF4-FFF2-40B4-BE49-F238E27FC236}">
                  <a16:creationId xmlns:a16="http://schemas.microsoft.com/office/drawing/2014/main" id="{D9106458-F0BE-6E2C-AA84-9322D6746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1889" y="1555179"/>
              <a:ext cx="2268222" cy="2346999"/>
            </a:xfrm>
            <a:prstGeom prst="rect">
              <a:avLst/>
            </a:prstGeom>
            <a:noFill/>
            <a:effectLst>
              <a:outerShdw dist="38100" dir="2700000" sx="108000" sy="108000" algn="tl" rotWithShape="0">
                <a:prstClr val="black">
                  <a:alpha val="13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F90DA17-837B-6BAE-CC9C-575924088DB1}"/>
              </a:ext>
            </a:extLst>
          </p:cNvPr>
          <p:cNvSpPr txBox="1"/>
          <p:nvPr/>
        </p:nvSpPr>
        <p:spPr>
          <a:xfrm>
            <a:off x="5625360" y="220016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 w="3175">
                  <a:solidFill>
                    <a:srgbClr val="FF7C80">
                      <a:alpha val="15000"/>
                    </a:srgbClr>
                  </a:solidFill>
                </a:ln>
                <a:solidFill>
                  <a:srgbClr val="E74A61"/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팀 소개</a:t>
            </a:r>
          </a:p>
        </p:txBody>
      </p:sp>
      <p:sp>
        <p:nvSpPr>
          <p:cNvPr id="11" name="십자형 10">
            <a:extLst>
              <a:ext uri="{FF2B5EF4-FFF2-40B4-BE49-F238E27FC236}">
                <a16:creationId xmlns:a16="http://schemas.microsoft.com/office/drawing/2014/main" id="{A9366C94-FAC5-0F84-E8D2-D2D5E441A41E}"/>
              </a:ext>
            </a:extLst>
          </p:cNvPr>
          <p:cNvSpPr/>
          <p:nvPr/>
        </p:nvSpPr>
        <p:spPr>
          <a:xfrm>
            <a:off x="4874829" y="2283323"/>
            <a:ext cx="186267" cy="186267"/>
          </a:xfrm>
          <a:prstGeom prst="plus">
            <a:avLst>
              <a:gd name="adj" fmla="val 30455"/>
            </a:avLst>
          </a:prstGeom>
          <a:solidFill>
            <a:srgbClr val="E7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19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2998469-34CA-4FEE-8C1F-EB51D9BFB708}"/>
              </a:ext>
            </a:extLst>
          </p:cNvPr>
          <p:cNvGrpSpPr/>
          <p:nvPr/>
        </p:nvGrpSpPr>
        <p:grpSpPr>
          <a:xfrm>
            <a:off x="-9351" y="-3740"/>
            <a:ext cx="278624" cy="6861584"/>
            <a:chOff x="-9351" y="-3740"/>
            <a:chExt cx="278624" cy="686158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2074488-0BD5-4A6D-A8CF-DF4ACF22C238}"/>
                </a:ext>
              </a:extLst>
            </p:cNvPr>
            <p:cNvSpPr/>
            <p:nvPr/>
          </p:nvSpPr>
          <p:spPr>
            <a:xfrm rot="5400000">
              <a:off x="-3300829" y="3287743"/>
              <a:ext cx="6861579" cy="27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25F0238-FE71-414D-81ED-F9A47DE2B0C3}"/>
                </a:ext>
              </a:extLst>
            </p:cNvPr>
            <p:cNvSpPr/>
            <p:nvPr/>
          </p:nvSpPr>
          <p:spPr>
            <a:xfrm rot="5400000" flipV="1">
              <a:off x="-3236671" y="3403996"/>
              <a:ext cx="6861579" cy="461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2DE085-3F8E-48CE-8447-F9027A36DE80}"/>
              </a:ext>
            </a:extLst>
          </p:cNvPr>
          <p:cNvGrpSpPr/>
          <p:nvPr/>
        </p:nvGrpSpPr>
        <p:grpSpPr>
          <a:xfrm rot="10800000">
            <a:off x="11913376" y="-3740"/>
            <a:ext cx="278624" cy="6861584"/>
            <a:chOff x="-9351" y="-3740"/>
            <a:chExt cx="278624" cy="686158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696E403-A0D8-417E-9283-4FA8B6ABD81B}"/>
                </a:ext>
              </a:extLst>
            </p:cNvPr>
            <p:cNvSpPr/>
            <p:nvPr/>
          </p:nvSpPr>
          <p:spPr>
            <a:xfrm rot="5400000">
              <a:off x="-3300829" y="3287743"/>
              <a:ext cx="6861579" cy="27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DC3F07-D6D0-44BF-A1F7-B2A4E18901EE}"/>
                </a:ext>
              </a:extLst>
            </p:cNvPr>
            <p:cNvSpPr/>
            <p:nvPr/>
          </p:nvSpPr>
          <p:spPr>
            <a:xfrm rot="5400000" flipV="1">
              <a:off x="-3236671" y="3403996"/>
              <a:ext cx="6861579" cy="461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03B6473-A328-4741-ADC8-A4C325FCEFA0}"/>
              </a:ext>
            </a:extLst>
          </p:cNvPr>
          <p:cNvGrpSpPr/>
          <p:nvPr/>
        </p:nvGrpSpPr>
        <p:grpSpPr>
          <a:xfrm>
            <a:off x="568060" y="261199"/>
            <a:ext cx="474096" cy="474096"/>
            <a:chOff x="3962646" y="990600"/>
            <a:chExt cx="4266706" cy="4266706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3183B06-A046-48D2-8705-FE9AF9D2553E}"/>
                </a:ext>
              </a:extLst>
            </p:cNvPr>
            <p:cNvSpPr/>
            <p:nvPr/>
          </p:nvSpPr>
          <p:spPr>
            <a:xfrm>
              <a:off x="3962646" y="990600"/>
              <a:ext cx="4266706" cy="426670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705ACEB-8C68-4FB2-AE7A-073D9A983DE7}"/>
                </a:ext>
              </a:extLst>
            </p:cNvPr>
            <p:cNvSpPr/>
            <p:nvPr/>
          </p:nvSpPr>
          <p:spPr>
            <a:xfrm>
              <a:off x="4106332" y="1100665"/>
              <a:ext cx="3979336" cy="397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9326095-524F-4DAA-8D57-BEE6766940C7}"/>
                </a:ext>
              </a:extLst>
            </p:cNvPr>
            <p:cNvSpPr/>
            <p:nvPr/>
          </p:nvSpPr>
          <p:spPr>
            <a:xfrm>
              <a:off x="4753535" y="2790265"/>
              <a:ext cx="3305702" cy="2289736"/>
            </a:xfrm>
            <a:custGeom>
              <a:avLst/>
              <a:gdLst>
                <a:gd name="connsiteX0" fmla="*/ 3045759 w 3305702"/>
                <a:gd name="connsiteY0" fmla="*/ 0 h 2289736"/>
                <a:gd name="connsiteX1" fmla="*/ 3305702 w 3305702"/>
                <a:gd name="connsiteY1" fmla="*/ 609374 h 2289736"/>
                <a:gd name="connsiteX2" fmla="*/ 3291709 w 3305702"/>
                <a:gd name="connsiteY2" fmla="*/ 701055 h 2289736"/>
                <a:gd name="connsiteX3" fmla="*/ 1342464 w 3305702"/>
                <a:gd name="connsiteY3" fmla="*/ 2289736 h 2289736"/>
                <a:gd name="connsiteX4" fmla="*/ 941477 w 3305702"/>
                <a:gd name="connsiteY4" fmla="*/ 2249313 h 2289736"/>
                <a:gd name="connsiteX5" fmla="*/ 774863 w 3305702"/>
                <a:gd name="connsiteY5" fmla="*/ 2206472 h 2289736"/>
                <a:gd name="connsiteX6" fmla="*/ 0 w 3305702"/>
                <a:gd name="connsiteY6" fmla="*/ 1277470 h 2289736"/>
                <a:gd name="connsiteX7" fmla="*/ 3045759 w 3305702"/>
                <a:gd name="connsiteY7" fmla="*/ 0 h 228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5702" h="2289736">
                  <a:moveTo>
                    <a:pt x="3045759" y="0"/>
                  </a:moveTo>
                  <a:lnTo>
                    <a:pt x="3305702" y="609374"/>
                  </a:lnTo>
                  <a:lnTo>
                    <a:pt x="3291709" y="701055"/>
                  </a:lnTo>
                  <a:cubicBezTo>
                    <a:pt x="3106180" y="1607714"/>
                    <a:pt x="2303969" y="2289736"/>
                    <a:pt x="1342464" y="2289736"/>
                  </a:cubicBezTo>
                  <a:cubicBezTo>
                    <a:pt x="1205106" y="2289736"/>
                    <a:pt x="1070999" y="2275817"/>
                    <a:pt x="941477" y="2249313"/>
                  </a:cubicBezTo>
                  <a:lnTo>
                    <a:pt x="774863" y="2206472"/>
                  </a:lnTo>
                  <a:lnTo>
                    <a:pt x="0" y="1277470"/>
                  </a:lnTo>
                  <a:lnTo>
                    <a:pt x="3045759" y="0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9EA0FAA-2375-413C-B392-B2A4D58B2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228" y="2055439"/>
              <a:ext cx="3471336" cy="2137028"/>
            </a:xfrm>
            <a:prstGeom prst="rect">
              <a:avLst/>
            </a:prstGeom>
          </p:spPr>
        </p:pic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447FA09-561E-46A9-9D89-A2ECDF184291}"/>
              </a:ext>
            </a:extLst>
          </p:cNvPr>
          <p:cNvSpPr/>
          <p:nvPr/>
        </p:nvSpPr>
        <p:spPr>
          <a:xfrm>
            <a:off x="1206989" y="353228"/>
            <a:ext cx="3136411" cy="343546"/>
          </a:xfrm>
          <a:prstGeom prst="roundRect">
            <a:avLst>
              <a:gd name="adj" fmla="val 50000"/>
            </a:avLst>
          </a:prstGeom>
          <a:solidFill>
            <a:srgbClr val="E7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effectLst>
                  <a:outerShdw dist="50800" dir="5400000" algn="t" rotWithShape="0">
                    <a:prstClr val="black">
                      <a:lumMod val="65000"/>
                      <a:lumOff val="35000"/>
                      <a:alpha val="24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</a:t>
            </a:r>
            <a:r>
              <a:rPr lang="en-US" altLang="ko-KR" sz="1600" dirty="0">
                <a:solidFill>
                  <a:prstClr val="white"/>
                </a:solidFill>
                <a:effectLst>
                  <a:outerShdw dist="50800" dir="5400000" algn="t" rotWithShape="0">
                    <a:prstClr val="black">
                      <a:lumMod val="65000"/>
                      <a:lumOff val="35000"/>
                      <a:alpha val="24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1600" dirty="0">
                <a:solidFill>
                  <a:prstClr val="white"/>
                </a:solidFill>
                <a:effectLst>
                  <a:outerShdw dist="50800" dir="5400000" algn="t" rotWithShape="0">
                    <a:prstClr val="black">
                      <a:lumMod val="65000"/>
                      <a:lumOff val="35000"/>
                      <a:alpha val="24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단세포</a:t>
            </a:r>
            <a:r>
              <a:rPr lang="en-US" altLang="ko-KR" sz="1600" dirty="0">
                <a:solidFill>
                  <a:prstClr val="white"/>
                </a:solidFill>
                <a:effectLst>
                  <a:outerShdw dist="50800" dir="5400000" algn="t" rotWithShape="0">
                    <a:prstClr val="black">
                      <a:lumMod val="65000"/>
                      <a:lumOff val="35000"/>
                      <a:alpha val="24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r>
              <a:rPr lang="ko-KR" altLang="en-US" sz="1600" dirty="0">
                <a:solidFill>
                  <a:prstClr val="white"/>
                </a:solidFill>
                <a:effectLst>
                  <a:outerShdw dist="50800" dir="5400000" algn="t" rotWithShape="0">
                    <a:prstClr val="black">
                      <a:lumMod val="65000"/>
                      <a:lumOff val="35000"/>
                      <a:alpha val="24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소개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E57BFA-894B-739C-407E-D317802A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77DE-FA01-40F0-9E80-338C817BEB4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9175A-2D0C-D321-33CB-1D698A3B7389}"/>
              </a:ext>
            </a:extLst>
          </p:cNvPr>
          <p:cNvSpPr txBox="1"/>
          <p:nvPr/>
        </p:nvSpPr>
        <p:spPr>
          <a:xfrm>
            <a:off x="942672" y="4019652"/>
            <a:ext cx="1847146" cy="82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김동우</a:t>
            </a:r>
            <a:endParaRPr lang="en-US" altLang="ko-KR" sz="2000" dirty="0">
              <a:ln w="3175">
                <a:solidFill>
                  <a:schemeClr val="bg1">
                    <a:lumMod val="50000"/>
                    <a:alpha val="18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KoPubWorld돋움체 Bold" panose="000008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총 관리자</a:t>
            </a:r>
            <a:endParaRPr lang="en-US" altLang="ko-KR" sz="1400" dirty="0">
              <a:ln w="3175">
                <a:solidFill>
                  <a:schemeClr val="bg1">
                    <a:lumMod val="50000"/>
                    <a:alpha val="18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7" name="그림 16" descr="클립아트, 디자인이(가) 표시된 사진&#10;&#10;자동 생성된 설명">
            <a:extLst>
              <a:ext uri="{FF2B5EF4-FFF2-40B4-BE49-F238E27FC236}">
                <a16:creationId xmlns:a16="http://schemas.microsoft.com/office/drawing/2014/main" id="{81F2A0CC-8012-A108-9886-BA8902454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79" y="2371703"/>
            <a:ext cx="1436509" cy="1436509"/>
          </a:xfrm>
          <a:prstGeom prst="rect">
            <a:avLst/>
          </a:prstGeom>
        </p:spPr>
      </p:pic>
      <p:pic>
        <p:nvPicPr>
          <p:cNvPr id="43" name="그림 42" descr="스크린샷, 직사각형, 상징, 디자인이(가) 표시된 사진&#10;&#10;자동 생성된 설명">
            <a:extLst>
              <a:ext uri="{FF2B5EF4-FFF2-40B4-BE49-F238E27FC236}">
                <a16:creationId xmlns:a16="http://schemas.microsoft.com/office/drawing/2014/main" id="{ED2E1B3A-E317-4752-D511-66BF9E13C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873" y="2264163"/>
            <a:ext cx="1339471" cy="1339471"/>
          </a:xfrm>
          <a:prstGeom prst="rect">
            <a:avLst/>
          </a:prstGeom>
        </p:spPr>
      </p:pic>
      <p:pic>
        <p:nvPicPr>
          <p:cNvPr id="44" name="그림 43" descr="스크린샷, 직사각형, 상징, 디자인이(가) 표시된 사진&#10;&#10;자동 생성된 설명">
            <a:extLst>
              <a:ext uri="{FF2B5EF4-FFF2-40B4-BE49-F238E27FC236}">
                <a16:creationId xmlns:a16="http://schemas.microsoft.com/office/drawing/2014/main" id="{4658D05D-0A5D-9BBF-C576-B34A43E16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21" y="2264162"/>
            <a:ext cx="1339471" cy="1339471"/>
          </a:xfrm>
          <a:prstGeom prst="rect">
            <a:avLst/>
          </a:prstGeom>
        </p:spPr>
      </p:pic>
      <p:pic>
        <p:nvPicPr>
          <p:cNvPr id="45" name="그림 44" descr="스크린샷, 직사각형, 상징, 디자인이(가) 표시된 사진&#10;&#10;자동 생성된 설명">
            <a:extLst>
              <a:ext uri="{FF2B5EF4-FFF2-40B4-BE49-F238E27FC236}">
                <a16:creationId xmlns:a16="http://schemas.microsoft.com/office/drawing/2014/main" id="{F6D12639-5817-A2B6-0338-C84C07D58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902" y="2269098"/>
            <a:ext cx="1339471" cy="1339471"/>
          </a:xfrm>
          <a:prstGeom prst="rect">
            <a:avLst/>
          </a:prstGeom>
        </p:spPr>
      </p:pic>
      <p:pic>
        <p:nvPicPr>
          <p:cNvPr id="46" name="그림 45" descr="스크린샷, 직사각형, 상징, 디자인이(가) 표시된 사진&#10;&#10;자동 생성된 설명">
            <a:extLst>
              <a:ext uri="{FF2B5EF4-FFF2-40B4-BE49-F238E27FC236}">
                <a16:creationId xmlns:a16="http://schemas.microsoft.com/office/drawing/2014/main" id="{AC6454B4-36C8-ACB4-304C-8DEDC58D9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724" y="2264162"/>
            <a:ext cx="1339471" cy="133947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DA48531-80C7-B608-B392-E36CFB97804C}"/>
              </a:ext>
            </a:extLst>
          </p:cNvPr>
          <p:cNvSpPr txBox="1"/>
          <p:nvPr/>
        </p:nvSpPr>
        <p:spPr>
          <a:xfrm>
            <a:off x="1300924" y="1746806"/>
            <a:ext cx="1112165" cy="39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rgbClr val="E74A61"/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팀장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7BC202-2C41-5D29-E922-E7541F5C1D84}"/>
              </a:ext>
            </a:extLst>
          </p:cNvPr>
          <p:cNvSpPr txBox="1"/>
          <p:nvPr/>
        </p:nvSpPr>
        <p:spPr>
          <a:xfrm>
            <a:off x="3520072" y="1746806"/>
            <a:ext cx="1224597" cy="39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rgbClr val="4FC0E8"/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팀원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9C4611-0A78-1027-C4DA-7F8DA9892A68}"/>
              </a:ext>
            </a:extLst>
          </p:cNvPr>
          <p:cNvGrpSpPr/>
          <p:nvPr/>
        </p:nvGrpSpPr>
        <p:grpSpPr>
          <a:xfrm>
            <a:off x="561975" y="273429"/>
            <a:ext cx="503464" cy="503464"/>
            <a:chOff x="4642333" y="1263389"/>
            <a:chExt cx="3005993" cy="300599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2533A97-E752-57D1-4FFB-9514A693D44B}"/>
                </a:ext>
              </a:extLst>
            </p:cNvPr>
            <p:cNvSpPr/>
            <p:nvPr/>
          </p:nvSpPr>
          <p:spPr>
            <a:xfrm>
              <a:off x="4642333" y="1263389"/>
              <a:ext cx="3005993" cy="3005993"/>
            </a:xfrm>
            <a:prstGeom prst="ellipse">
              <a:avLst/>
            </a:prstGeom>
            <a:solidFill>
              <a:srgbClr val="D9D9D9"/>
            </a:solidFill>
            <a:ln w="76200">
              <a:solidFill>
                <a:srgbClr val="E7E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Picture 2" descr="구급차, 차, 아이소메트릭, 의료, 차량">
              <a:extLst>
                <a:ext uri="{FF2B5EF4-FFF2-40B4-BE49-F238E27FC236}">
                  <a16:creationId xmlns:a16="http://schemas.microsoft.com/office/drawing/2014/main" id="{5711E2F5-2BC3-9DD6-B5FA-EBEFE56F6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1889" y="1555179"/>
              <a:ext cx="2268222" cy="2346999"/>
            </a:xfrm>
            <a:prstGeom prst="rect">
              <a:avLst/>
            </a:prstGeom>
            <a:noFill/>
            <a:effectLst>
              <a:outerShdw dist="38100" dir="2700000" sx="108000" sy="108000" algn="tl" rotWithShape="0">
                <a:prstClr val="black">
                  <a:alpha val="13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D03F07-AA2A-6BF0-0D66-BC402B051EAE}"/>
              </a:ext>
            </a:extLst>
          </p:cNvPr>
          <p:cNvSpPr txBox="1"/>
          <p:nvPr/>
        </p:nvSpPr>
        <p:spPr>
          <a:xfrm>
            <a:off x="3208797" y="4019652"/>
            <a:ext cx="1847146" cy="114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류정인</a:t>
            </a:r>
            <a:endParaRPr kumimoji="0" lang="en-US" altLang="ko-KR" sz="2000" b="0" i="0" u="none" strike="noStrike" kern="1200" cap="none" spc="0" normalizeH="0" baseline="0" noProof="0" dirty="0">
              <a:ln w="3175">
                <a:solidFill>
                  <a:schemeClr val="bg1">
                    <a:lumMod val="50000"/>
                    <a:alpha val="18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여기어때 잘난체" panose="020B0600000101010101" pitchFamily="50" charset="-127"/>
              <a:ea typeface="여기어때 잘난체" panose="020B0600000101010101" pitchFamily="50" charset="-127"/>
              <a:cs typeface="KoPubWorld돋움체 Bold" panose="000008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PPT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자료조사</a:t>
            </a:r>
            <a:r>
              <a:rPr lang="en-US" altLang="ko-KR" sz="14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4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영상편집</a:t>
            </a:r>
            <a:endParaRPr kumimoji="0" lang="ko-KR" altLang="en-US" sz="1400" b="0" i="0" u="none" strike="noStrike" kern="1200" cap="none" spc="0" normalizeH="0" baseline="0" noProof="0" dirty="0">
              <a:ln w="3175">
                <a:solidFill>
                  <a:schemeClr val="bg1">
                    <a:lumMod val="50000"/>
                    <a:alpha val="18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여기어때 잘난체" panose="020B0600000101010101" pitchFamily="50" charset="-127"/>
              <a:ea typeface="여기어때 잘난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6E1E2-CF24-E40D-2E19-AD00C5A4F093}"/>
              </a:ext>
            </a:extLst>
          </p:cNvPr>
          <p:cNvSpPr txBox="1"/>
          <p:nvPr/>
        </p:nvSpPr>
        <p:spPr>
          <a:xfrm>
            <a:off x="5250790" y="4019652"/>
            <a:ext cx="1847146" cy="114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신동환</a:t>
            </a:r>
            <a:endParaRPr lang="en-US" altLang="ko-KR" sz="2000" dirty="0">
              <a:ln w="3175">
                <a:solidFill>
                  <a:schemeClr val="bg1">
                    <a:lumMod val="50000"/>
                    <a:alpha val="18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KoPubWorld돋움체 Bold" panose="000008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발표</a:t>
            </a:r>
            <a:endParaRPr kumimoji="0" lang="en-US" altLang="ko-KR" sz="1400" b="0" i="0" u="none" strike="noStrike" kern="1200" cap="none" spc="0" normalizeH="0" baseline="0" noProof="0" dirty="0">
              <a:ln w="3175">
                <a:solidFill>
                  <a:schemeClr val="bg1">
                    <a:lumMod val="50000"/>
                    <a:alpha val="18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여기어때 잘난체" panose="020B0600000101010101" pitchFamily="50" charset="-127"/>
              <a:ea typeface="여기어때 잘난체" panose="020B0600000101010101" pitchFamily="50" charset="-127"/>
              <a:cs typeface="KoPubWorld돋움체 Bold" panose="000008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자료조사</a:t>
            </a: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문서작업</a:t>
            </a:r>
            <a:endParaRPr kumimoji="0" lang="en-US" altLang="ko-KR" sz="1400" b="0" i="0" u="none" strike="noStrike" kern="1200" cap="none" spc="0" normalizeH="0" baseline="0" noProof="0" dirty="0">
              <a:ln w="3175">
                <a:solidFill>
                  <a:schemeClr val="bg1">
                    <a:lumMod val="50000"/>
                    <a:alpha val="18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여기어때 잘난체" panose="020B0600000101010101" pitchFamily="50" charset="-127"/>
              <a:ea typeface="여기어때 잘난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8A8BF2-58A8-69B7-7898-B616ED5F3C2A}"/>
              </a:ext>
            </a:extLst>
          </p:cNvPr>
          <p:cNvSpPr txBox="1"/>
          <p:nvPr/>
        </p:nvSpPr>
        <p:spPr>
          <a:xfrm>
            <a:off x="7292783" y="4019652"/>
            <a:ext cx="1847146" cy="82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err="1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정예진</a:t>
            </a:r>
            <a:br>
              <a:rPr lang="en-US" altLang="ko-KR" sz="20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</a:br>
            <a:r>
              <a:rPr lang="ko-KR" altLang="en-US" sz="14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자료조사</a:t>
            </a:r>
            <a:r>
              <a:rPr lang="en-US" altLang="ko-KR" sz="14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4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문서작업</a:t>
            </a:r>
            <a:endParaRPr lang="en-US" altLang="ko-KR" sz="1400" dirty="0">
              <a:ln w="3175">
                <a:solidFill>
                  <a:schemeClr val="bg1">
                    <a:lumMod val="50000"/>
                    <a:alpha val="18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8A649-8E89-0CA5-601D-BC765F5C5F91}"/>
              </a:ext>
            </a:extLst>
          </p:cNvPr>
          <p:cNvSpPr txBox="1"/>
          <p:nvPr/>
        </p:nvSpPr>
        <p:spPr>
          <a:xfrm>
            <a:off x="9334776" y="4019652"/>
            <a:ext cx="1847146" cy="114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err="1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홍세은</a:t>
            </a:r>
            <a:br>
              <a:rPr lang="en-US" altLang="ko-KR" sz="20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</a:br>
            <a:r>
              <a:rPr lang="ko-KR" altLang="en-US" sz="14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자료조사</a:t>
            </a:r>
            <a:r>
              <a:rPr lang="en-US" altLang="ko-KR" sz="14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4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문서작업</a:t>
            </a:r>
            <a:endParaRPr lang="en-US" altLang="ko-KR" sz="1400" dirty="0">
              <a:ln w="3175">
                <a:solidFill>
                  <a:schemeClr val="bg1">
                    <a:lumMod val="50000"/>
                    <a:alpha val="18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KoPubWorld돋움체 Bold" panose="000008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디자인</a:t>
            </a:r>
            <a:r>
              <a:rPr kumimoji="0" lang="en-US" altLang="ko-KR" sz="14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개발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8D1FCE-3CC6-543D-5447-44D4C9A87491}"/>
              </a:ext>
            </a:extLst>
          </p:cNvPr>
          <p:cNvSpPr txBox="1"/>
          <p:nvPr/>
        </p:nvSpPr>
        <p:spPr>
          <a:xfrm>
            <a:off x="5545149" y="1746805"/>
            <a:ext cx="1224597" cy="39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rgbClr val="4FC0E8"/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팀원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CFB14-6FE2-52AB-F67E-E808853A1644}"/>
              </a:ext>
            </a:extLst>
          </p:cNvPr>
          <p:cNvSpPr txBox="1"/>
          <p:nvPr/>
        </p:nvSpPr>
        <p:spPr>
          <a:xfrm>
            <a:off x="7570226" y="1746804"/>
            <a:ext cx="1224597" cy="39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rgbClr val="4FC0E8"/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팀원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034AA-A57E-7590-E018-4BF2796639D8}"/>
              </a:ext>
            </a:extLst>
          </p:cNvPr>
          <p:cNvSpPr txBox="1"/>
          <p:nvPr/>
        </p:nvSpPr>
        <p:spPr>
          <a:xfrm>
            <a:off x="9595303" y="1746803"/>
            <a:ext cx="1224597" cy="39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rgbClr val="4FC0E8"/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324875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2998469-34CA-4FEE-8C1F-EB51D9BFB708}"/>
              </a:ext>
            </a:extLst>
          </p:cNvPr>
          <p:cNvGrpSpPr/>
          <p:nvPr/>
        </p:nvGrpSpPr>
        <p:grpSpPr>
          <a:xfrm>
            <a:off x="-9351" y="-3740"/>
            <a:ext cx="278624" cy="6861584"/>
            <a:chOff x="-9351" y="-3740"/>
            <a:chExt cx="278624" cy="686158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2074488-0BD5-4A6D-A8CF-DF4ACF22C238}"/>
                </a:ext>
              </a:extLst>
            </p:cNvPr>
            <p:cNvSpPr/>
            <p:nvPr/>
          </p:nvSpPr>
          <p:spPr>
            <a:xfrm rot="5400000">
              <a:off x="-3300829" y="3287743"/>
              <a:ext cx="6861579" cy="27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25F0238-FE71-414D-81ED-F9A47DE2B0C3}"/>
                </a:ext>
              </a:extLst>
            </p:cNvPr>
            <p:cNvSpPr/>
            <p:nvPr/>
          </p:nvSpPr>
          <p:spPr>
            <a:xfrm rot="5400000" flipV="1">
              <a:off x="-3236671" y="3403996"/>
              <a:ext cx="6861579" cy="461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2DE085-3F8E-48CE-8447-F9027A36DE80}"/>
              </a:ext>
            </a:extLst>
          </p:cNvPr>
          <p:cNvGrpSpPr/>
          <p:nvPr/>
        </p:nvGrpSpPr>
        <p:grpSpPr>
          <a:xfrm rot="10800000">
            <a:off x="11913376" y="-3740"/>
            <a:ext cx="278624" cy="6861584"/>
            <a:chOff x="-9351" y="-3740"/>
            <a:chExt cx="278624" cy="686158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696E403-A0D8-417E-9283-4FA8B6ABD81B}"/>
                </a:ext>
              </a:extLst>
            </p:cNvPr>
            <p:cNvSpPr/>
            <p:nvPr/>
          </p:nvSpPr>
          <p:spPr>
            <a:xfrm rot="5400000">
              <a:off x="-3300829" y="3287743"/>
              <a:ext cx="6861579" cy="27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DC3F07-D6D0-44BF-A1F7-B2A4E18901EE}"/>
                </a:ext>
              </a:extLst>
            </p:cNvPr>
            <p:cNvSpPr/>
            <p:nvPr/>
          </p:nvSpPr>
          <p:spPr>
            <a:xfrm rot="5400000" flipV="1">
              <a:off x="-3236671" y="3403996"/>
              <a:ext cx="6861579" cy="461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03B6473-A328-4741-ADC8-A4C325FCEFA0}"/>
              </a:ext>
            </a:extLst>
          </p:cNvPr>
          <p:cNvGrpSpPr/>
          <p:nvPr/>
        </p:nvGrpSpPr>
        <p:grpSpPr>
          <a:xfrm>
            <a:off x="568060" y="261199"/>
            <a:ext cx="474096" cy="474096"/>
            <a:chOff x="3962646" y="990600"/>
            <a:chExt cx="4266706" cy="4266706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3183B06-A046-48D2-8705-FE9AF9D2553E}"/>
                </a:ext>
              </a:extLst>
            </p:cNvPr>
            <p:cNvSpPr/>
            <p:nvPr/>
          </p:nvSpPr>
          <p:spPr>
            <a:xfrm>
              <a:off x="3962646" y="990600"/>
              <a:ext cx="4266706" cy="426670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705ACEB-8C68-4FB2-AE7A-073D9A983DE7}"/>
                </a:ext>
              </a:extLst>
            </p:cNvPr>
            <p:cNvSpPr/>
            <p:nvPr/>
          </p:nvSpPr>
          <p:spPr>
            <a:xfrm>
              <a:off x="4106332" y="1100665"/>
              <a:ext cx="3979336" cy="397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9326095-524F-4DAA-8D57-BEE6766940C7}"/>
                </a:ext>
              </a:extLst>
            </p:cNvPr>
            <p:cNvSpPr/>
            <p:nvPr/>
          </p:nvSpPr>
          <p:spPr>
            <a:xfrm>
              <a:off x="4753535" y="2790265"/>
              <a:ext cx="3305702" cy="2289736"/>
            </a:xfrm>
            <a:custGeom>
              <a:avLst/>
              <a:gdLst>
                <a:gd name="connsiteX0" fmla="*/ 3045759 w 3305702"/>
                <a:gd name="connsiteY0" fmla="*/ 0 h 2289736"/>
                <a:gd name="connsiteX1" fmla="*/ 3305702 w 3305702"/>
                <a:gd name="connsiteY1" fmla="*/ 609374 h 2289736"/>
                <a:gd name="connsiteX2" fmla="*/ 3291709 w 3305702"/>
                <a:gd name="connsiteY2" fmla="*/ 701055 h 2289736"/>
                <a:gd name="connsiteX3" fmla="*/ 1342464 w 3305702"/>
                <a:gd name="connsiteY3" fmla="*/ 2289736 h 2289736"/>
                <a:gd name="connsiteX4" fmla="*/ 941477 w 3305702"/>
                <a:gd name="connsiteY4" fmla="*/ 2249313 h 2289736"/>
                <a:gd name="connsiteX5" fmla="*/ 774863 w 3305702"/>
                <a:gd name="connsiteY5" fmla="*/ 2206472 h 2289736"/>
                <a:gd name="connsiteX6" fmla="*/ 0 w 3305702"/>
                <a:gd name="connsiteY6" fmla="*/ 1277470 h 2289736"/>
                <a:gd name="connsiteX7" fmla="*/ 3045759 w 3305702"/>
                <a:gd name="connsiteY7" fmla="*/ 0 h 228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5702" h="2289736">
                  <a:moveTo>
                    <a:pt x="3045759" y="0"/>
                  </a:moveTo>
                  <a:lnTo>
                    <a:pt x="3305702" y="609374"/>
                  </a:lnTo>
                  <a:lnTo>
                    <a:pt x="3291709" y="701055"/>
                  </a:lnTo>
                  <a:cubicBezTo>
                    <a:pt x="3106180" y="1607714"/>
                    <a:pt x="2303969" y="2289736"/>
                    <a:pt x="1342464" y="2289736"/>
                  </a:cubicBezTo>
                  <a:cubicBezTo>
                    <a:pt x="1205106" y="2289736"/>
                    <a:pt x="1070999" y="2275817"/>
                    <a:pt x="941477" y="2249313"/>
                  </a:cubicBezTo>
                  <a:lnTo>
                    <a:pt x="774863" y="2206472"/>
                  </a:lnTo>
                  <a:lnTo>
                    <a:pt x="0" y="1277470"/>
                  </a:lnTo>
                  <a:lnTo>
                    <a:pt x="3045759" y="0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9EA0FAA-2375-413C-B392-B2A4D58B2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228" y="2055439"/>
              <a:ext cx="3471336" cy="2137028"/>
            </a:xfrm>
            <a:prstGeom prst="rect">
              <a:avLst/>
            </a:prstGeom>
          </p:spPr>
        </p:pic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447FA09-561E-46A9-9D89-A2ECDF184291}"/>
              </a:ext>
            </a:extLst>
          </p:cNvPr>
          <p:cNvSpPr/>
          <p:nvPr/>
        </p:nvSpPr>
        <p:spPr>
          <a:xfrm>
            <a:off x="1206989" y="353228"/>
            <a:ext cx="3136411" cy="343546"/>
          </a:xfrm>
          <a:prstGeom prst="roundRect">
            <a:avLst>
              <a:gd name="adj" fmla="val 50000"/>
            </a:avLst>
          </a:prstGeom>
          <a:solidFill>
            <a:srgbClr val="E7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effectLst>
                  <a:outerShdw dist="50800" dir="5400000" algn="t" rotWithShape="0">
                    <a:prstClr val="black">
                      <a:lumMod val="65000"/>
                      <a:lumOff val="35000"/>
                      <a:alpha val="24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서비스 배경</a:t>
            </a:r>
          </a:p>
        </p:txBody>
      </p:sp>
      <p:pic>
        <p:nvPicPr>
          <p:cNvPr id="5" name="그림 4" descr="텍스트, 차량, 자동차, 스크린샷이(가) 표시된 사진&#10;&#10;자동 생성된 설명">
            <a:extLst>
              <a:ext uri="{FF2B5EF4-FFF2-40B4-BE49-F238E27FC236}">
                <a16:creationId xmlns:a16="http://schemas.microsoft.com/office/drawing/2014/main" id="{52D37C90-AE18-3416-C9A3-5A4CE5098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55" y="735295"/>
            <a:ext cx="4446328" cy="2531553"/>
          </a:xfrm>
          <a:prstGeom prst="rect">
            <a:avLst/>
          </a:prstGeom>
        </p:spPr>
      </p:pic>
      <p:pic>
        <p:nvPicPr>
          <p:cNvPr id="7" name="그림 6" descr="텍스트, 그래픽 디자인, 광고, 전단지이(가) 표시된 사진&#10;&#10;자동 생성된 설명">
            <a:extLst>
              <a:ext uri="{FF2B5EF4-FFF2-40B4-BE49-F238E27FC236}">
                <a16:creationId xmlns:a16="http://schemas.microsoft.com/office/drawing/2014/main" id="{4068B6B3-12BD-1B74-9745-FACE0AE7A5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41" y="766802"/>
            <a:ext cx="4410075" cy="2543175"/>
          </a:xfrm>
          <a:prstGeom prst="rect">
            <a:avLst/>
          </a:prstGeom>
        </p:spPr>
      </p:pic>
      <p:pic>
        <p:nvPicPr>
          <p:cNvPr id="9" name="그림 8" descr="텍스트, 전자제품, 스크린샷, 폰트이(가) 표시된 사진&#10;&#10;자동 생성된 설명">
            <a:extLst>
              <a:ext uri="{FF2B5EF4-FFF2-40B4-BE49-F238E27FC236}">
                <a16:creationId xmlns:a16="http://schemas.microsoft.com/office/drawing/2014/main" id="{40B1B3C2-80C7-8DEA-C4AF-6C92DDBF0F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67" y="3309977"/>
            <a:ext cx="4391467" cy="2500046"/>
          </a:xfrm>
          <a:prstGeom prst="rect">
            <a:avLst/>
          </a:prstGeom>
        </p:spPr>
      </p:pic>
      <p:pic>
        <p:nvPicPr>
          <p:cNvPr id="11" name="그림 10" descr="텍스트, 스크린샷, 브랜드, 광고이(가) 표시된 사진&#10;&#10;자동 생성된 설명">
            <a:extLst>
              <a:ext uri="{FF2B5EF4-FFF2-40B4-BE49-F238E27FC236}">
                <a16:creationId xmlns:a16="http://schemas.microsoft.com/office/drawing/2014/main" id="{6BB9347B-A110-2916-443E-5108E2394A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983" y="3309977"/>
            <a:ext cx="4438650" cy="2562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403E1B-4FB3-3C66-793E-A3F1572ECB6A}"/>
              </a:ext>
            </a:extLst>
          </p:cNvPr>
          <p:cNvSpPr txBox="1"/>
          <p:nvPr/>
        </p:nvSpPr>
        <p:spPr>
          <a:xfrm>
            <a:off x="1185843" y="5945083"/>
            <a:ext cx="9578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 Bold" panose="00000800000000000000" pitchFamily="2" charset="-127"/>
              </a:rPr>
              <a:t>최근 들어 응급상황 시 병원에서 병원으로</a:t>
            </a:r>
            <a:r>
              <a:rPr lang="en-US" altLang="ko-KR" sz="20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 Bold" panose="00000800000000000000" pitchFamily="2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 Bold" panose="00000800000000000000" pitchFamily="2" charset="-127"/>
              </a:rPr>
              <a:t>재 이송하는 사례가 늘고 있다는 소식</a:t>
            </a:r>
            <a:r>
              <a:rPr kumimoji="0" lang="ko-KR" altLang="en-US" sz="20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Bold" panose="00000800000000000000" pitchFamily="2" charset="-127"/>
              </a:rPr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4383C28-8142-D0C2-3402-9E1B84DCB9DC}"/>
              </a:ext>
            </a:extLst>
          </p:cNvPr>
          <p:cNvGrpSpPr/>
          <p:nvPr/>
        </p:nvGrpSpPr>
        <p:grpSpPr>
          <a:xfrm>
            <a:off x="561975" y="273429"/>
            <a:ext cx="503464" cy="503464"/>
            <a:chOff x="4642333" y="1263389"/>
            <a:chExt cx="3005993" cy="300599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4EEB083-05C8-E7D7-F9C4-ED589AED0C0C}"/>
                </a:ext>
              </a:extLst>
            </p:cNvPr>
            <p:cNvSpPr/>
            <p:nvPr/>
          </p:nvSpPr>
          <p:spPr>
            <a:xfrm>
              <a:off x="4642333" y="1263389"/>
              <a:ext cx="3005993" cy="3005993"/>
            </a:xfrm>
            <a:prstGeom prst="ellipse">
              <a:avLst/>
            </a:prstGeom>
            <a:solidFill>
              <a:srgbClr val="D9D9D9"/>
            </a:solidFill>
            <a:ln w="76200">
              <a:solidFill>
                <a:srgbClr val="E7E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Picture 2" descr="구급차, 차, 아이소메트릭, 의료, 차량">
              <a:extLst>
                <a:ext uri="{FF2B5EF4-FFF2-40B4-BE49-F238E27FC236}">
                  <a16:creationId xmlns:a16="http://schemas.microsoft.com/office/drawing/2014/main" id="{609E8D02-F8FF-6C2C-09BF-776E69B7A6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1889" y="1555179"/>
              <a:ext cx="2268222" cy="2346999"/>
            </a:xfrm>
            <a:prstGeom prst="rect">
              <a:avLst/>
            </a:prstGeom>
            <a:noFill/>
            <a:effectLst>
              <a:outerShdw dist="38100" dir="2700000" sx="108000" sy="108000" algn="tl" rotWithShape="0">
                <a:prstClr val="black">
                  <a:alpha val="13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슬라이드 번호 개체 틀 42">
            <a:extLst>
              <a:ext uri="{FF2B5EF4-FFF2-40B4-BE49-F238E27FC236}">
                <a16:creationId xmlns:a16="http://schemas.microsoft.com/office/drawing/2014/main" id="{3CF91EC3-EA20-A54C-6DE5-AF01ADFD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1272" y="6356350"/>
            <a:ext cx="362527" cy="365125"/>
          </a:xfrm>
        </p:spPr>
        <p:txBody>
          <a:bodyPr/>
          <a:lstStyle/>
          <a:p>
            <a:fld id="{6B3377DE-FA01-40F0-9E80-338C817BEB49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19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2998469-34CA-4FEE-8C1F-EB51D9BFB708}"/>
              </a:ext>
            </a:extLst>
          </p:cNvPr>
          <p:cNvGrpSpPr/>
          <p:nvPr/>
        </p:nvGrpSpPr>
        <p:grpSpPr>
          <a:xfrm>
            <a:off x="-9351" y="-3740"/>
            <a:ext cx="278624" cy="6861584"/>
            <a:chOff x="-9351" y="-3740"/>
            <a:chExt cx="278624" cy="686158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2074488-0BD5-4A6D-A8CF-DF4ACF22C238}"/>
                </a:ext>
              </a:extLst>
            </p:cNvPr>
            <p:cNvSpPr/>
            <p:nvPr/>
          </p:nvSpPr>
          <p:spPr>
            <a:xfrm rot="5400000">
              <a:off x="-3300829" y="3287743"/>
              <a:ext cx="6861579" cy="27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25F0238-FE71-414D-81ED-F9A47DE2B0C3}"/>
                </a:ext>
              </a:extLst>
            </p:cNvPr>
            <p:cNvSpPr/>
            <p:nvPr/>
          </p:nvSpPr>
          <p:spPr>
            <a:xfrm rot="5400000" flipV="1">
              <a:off x="-3236671" y="3403996"/>
              <a:ext cx="6861579" cy="461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2DE085-3F8E-48CE-8447-F9027A36DE80}"/>
              </a:ext>
            </a:extLst>
          </p:cNvPr>
          <p:cNvGrpSpPr/>
          <p:nvPr/>
        </p:nvGrpSpPr>
        <p:grpSpPr>
          <a:xfrm rot="10800000">
            <a:off x="11913376" y="-3740"/>
            <a:ext cx="278624" cy="6861584"/>
            <a:chOff x="-9351" y="-3740"/>
            <a:chExt cx="278624" cy="686158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696E403-A0D8-417E-9283-4FA8B6ABD81B}"/>
                </a:ext>
              </a:extLst>
            </p:cNvPr>
            <p:cNvSpPr/>
            <p:nvPr/>
          </p:nvSpPr>
          <p:spPr>
            <a:xfrm rot="5400000">
              <a:off x="-3300829" y="3287743"/>
              <a:ext cx="6861579" cy="27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DC3F07-D6D0-44BF-A1F7-B2A4E18901EE}"/>
                </a:ext>
              </a:extLst>
            </p:cNvPr>
            <p:cNvSpPr/>
            <p:nvPr/>
          </p:nvSpPr>
          <p:spPr>
            <a:xfrm rot="5400000" flipV="1">
              <a:off x="-3236671" y="3403996"/>
              <a:ext cx="6861579" cy="461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03B6473-A328-4741-ADC8-A4C325FCEFA0}"/>
              </a:ext>
            </a:extLst>
          </p:cNvPr>
          <p:cNvGrpSpPr/>
          <p:nvPr/>
        </p:nvGrpSpPr>
        <p:grpSpPr>
          <a:xfrm>
            <a:off x="568060" y="261199"/>
            <a:ext cx="474096" cy="474096"/>
            <a:chOff x="3962646" y="990600"/>
            <a:chExt cx="4266706" cy="4266706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3183B06-A046-48D2-8705-FE9AF9D2553E}"/>
                </a:ext>
              </a:extLst>
            </p:cNvPr>
            <p:cNvSpPr/>
            <p:nvPr/>
          </p:nvSpPr>
          <p:spPr>
            <a:xfrm>
              <a:off x="3962646" y="990600"/>
              <a:ext cx="4266706" cy="426670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705ACEB-8C68-4FB2-AE7A-073D9A983DE7}"/>
                </a:ext>
              </a:extLst>
            </p:cNvPr>
            <p:cNvSpPr/>
            <p:nvPr/>
          </p:nvSpPr>
          <p:spPr>
            <a:xfrm>
              <a:off x="4106332" y="1100665"/>
              <a:ext cx="3979336" cy="397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9326095-524F-4DAA-8D57-BEE6766940C7}"/>
                </a:ext>
              </a:extLst>
            </p:cNvPr>
            <p:cNvSpPr/>
            <p:nvPr/>
          </p:nvSpPr>
          <p:spPr>
            <a:xfrm>
              <a:off x="4753535" y="2790265"/>
              <a:ext cx="3305702" cy="2289736"/>
            </a:xfrm>
            <a:custGeom>
              <a:avLst/>
              <a:gdLst>
                <a:gd name="connsiteX0" fmla="*/ 3045759 w 3305702"/>
                <a:gd name="connsiteY0" fmla="*/ 0 h 2289736"/>
                <a:gd name="connsiteX1" fmla="*/ 3305702 w 3305702"/>
                <a:gd name="connsiteY1" fmla="*/ 609374 h 2289736"/>
                <a:gd name="connsiteX2" fmla="*/ 3291709 w 3305702"/>
                <a:gd name="connsiteY2" fmla="*/ 701055 h 2289736"/>
                <a:gd name="connsiteX3" fmla="*/ 1342464 w 3305702"/>
                <a:gd name="connsiteY3" fmla="*/ 2289736 h 2289736"/>
                <a:gd name="connsiteX4" fmla="*/ 941477 w 3305702"/>
                <a:gd name="connsiteY4" fmla="*/ 2249313 h 2289736"/>
                <a:gd name="connsiteX5" fmla="*/ 774863 w 3305702"/>
                <a:gd name="connsiteY5" fmla="*/ 2206472 h 2289736"/>
                <a:gd name="connsiteX6" fmla="*/ 0 w 3305702"/>
                <a:gd name="connsiteY6" fmla="*/ 1277470 h 2289736"/>
                <a:gd name="connsiteX7" fmla="*/ 3045759 w 3305702"/>
                <a:gd name="connsiteY7" fmla="*/ 0 h 228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5702" h="2289736">
                  <a:moveTo>
                    <a:pt x="3045759" y="0"/>
                  </a:moveTo>
                  <a:lnTo>
                    <a:pt x="3305702" y="609374"/>
                  </a:lnTo>
                  <a:lnTo>
                    <a:pt x="3291709" y="701055"/>
                  </a:lnTo>
                  <a:cubicBezTo>
                    <a:pt x="3106180" y="1607714"/>
                    <a:pt x="2303969" y="2289736"/>
                    <a:pt x="1342464" y="2289736"/>
                  </a:cubicBezTo>
                  <a:cubicBezTo>
                    <a:pt x="1205106" y="2289736"/>
                    <a:pt x="1070999" y="2275817"/>
                    <a:pt x="941477" y="2249313"/>
                  </a:cubicBezTo>
                  <a:lnTo>
                    <a:pt x="774863" y="2206472"/>
                  </a:lnTo>
                  <a:lnTo>
                    <a:pt x="0" y="1277470"/>
                  </a:lnTo>
                  <a:lnTo>
                    <a:pt x="3045759" y="0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9EA0FAA-2375-413C-B392-B2A4D58B2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228" y="2055439"/>
              <a:ext cx="3471336" cy="2137028"/>
            </a:xfrm>
            <a:prstGeom prst="rect">
              <a:avLst/>
            </a:prstGeom>
          </p:spPr>
        </p:pic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447FA09-561E-46A9-9D89-A2ECDF184291}"/>
              </a:ext>
            </a:extLst>
          </p:cNvPr>
          <p:cNvSpPr/>
          <p:nvPr/>
        </p:nvSpPr>
        <p:spPr>
          <a:xfrm>
            <a:off x="1206989" y="353228"/>
            <a:ext cx="3136411" cy="343546"/>
          </a:xfrm>
          <a:prstGeom prst="roundRect">
            <a:avLst>
              <a:gd name="adj" fmla="val 50000"/>
            </a:avLst>
          </a:prstGeom>
          <a:solidFill>
            <a:srgbClr val="E7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effectLst>
                  <a:outerShdw dist="50800" dir="5400000" algn="t" rotWithShape="0">
                    <a:prstClr val="black">
                      <a:lumMod val="65000"/>
                      <a:lumOff val="35000"/>
                      <a:alpha val="24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근거 자료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0A6A5C-049D-1166-49E5-C2CC29C2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77DE-FA01-40F0-9E80-338C817BEB49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E3610F4-49BE-3ADB-0216-3C7265FD3579}"/>
              </a:ext>
            </a:extLst>
          </p:cNvPr>
          <p:cNvGrpSpPr/>
          <p:nvPr/>
        </p:nvGrpSpPr>
        <p:grpSpPr>
          <a:xfrm>
            <a:off x="561975" y="273429"/>
            <a:ext cx="503464" cy="503464"/>
            <a:chOff x="4642333" y="1263389"/>
            <a:chExt cx="3005993" cy="300599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75114B6-E7F0-498D-94F2-DAD8CACB54EE}"/>
                </a:ext>
              </a:extLst>
            </p:cNvPr>
            <p:cNvSpPr/>
            <p:nvPr/>
          </p:nvSpPr>
          <p:spPr>
            <a:xfrm>
              <a:off x="4642333" y="1263389"/>
              <a:ext cx="3005993" cy="3005993"/>
            </a:xfrm>
            <a:prstGeom prst="ellipse">
              <a:avLst/>
            </a:prstGeom>
            <a:solidFill>
              <a:srgbClr val="D9D9D9"/>
            </a:solidFill>
            <a:ln w="76200">
              <a:solidFill>
                <a:srgbClr val="E7E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2" descr="구급차, 차, 아이소메트릭, 의료, 차량">
              <a:extLst>
                <a:ext uri="{FF2B5EF4-FFF2-40B4-BE49-F238E27FC236}">
                  <a16:creationId xmlns:a16="http://schemas.microsoft.com/office/drawing/2014/main" id="{CC1E8395-79A7-C261-D11F-229F29F8D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1889" y="1555179"/>
              <a:ext cx="2268222" cy="2346999"/>
            </a:xfrm>
            <a:prstGeom prst="rect">
              <a:avLst/>
            </a:prstGeom>
            <a:noFill/>
            <a:effectLst>
              <a:outerShdw dist="38100" dir="2700000" sx="108000" sy="108000" algn="tl" rotWithShape="0">
                <a:prstClr val="black">
                  <a:alpha val="13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그림 10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D8C81E99-34A3-1851-9BE3-01D4F888B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20" y="865962"/>
            <a:ext cx="6985359" cy="5042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4BF4AC-DF92-FC83-FC25-17BB9DD85143}"/>
              </a:ext>
            </a:extLst>
          </p:cNvPr>
          <p:cNvSpPr txBox="1"/>
          <p:nvPr/>
        </p:nvSpPr>
        <p:spPr>
          <a:xfrm>
            <a:off x="568060" y="5800923"/>
            <a:ext cx="298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 Bold" panose="00000800000000000000" pitchFamily="2" charset="-127"/>
              </a:rPr>
              <a:t>출처 </a:t>
            </a:r>
            <a:r>
              <a:rPr kumimoji="0" lang="en-US" altLang="ko-KR" sz="10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 Bold" panose="00000800000000000000" pitchFamily="2" charset="-127"/>
              </a:rPr>
              <a:t>: 119 </a:t>
            </a:r>
            <a:r>
              <a:rPr lang="ko-KR" altLang="en-US" sz="10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 Bold" panose="00000800000000000000" pitchFamily="2" charset="-127"/>
              </a:rPr>
              <a:t>통계연보</a:t>
            </a:r>
            <a:r>
              <a:rPr kumimoji="0" lang="ko-KR" altLang="en-US" sz="20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Bold" panose="000008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671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2998469-34CA-4FEE-8C1F-EB51D9BFB708}"/>
              </a:ext>
            </a:extLst>
          </p:cNvPr>
          <p:cNvGrpSpPr/>
          <p:nvPr/>
        </p:nvGrpSpPr>
        <p:grpSpPr>
          <a:xfrm>
            <a:off x="-9351" y="-3740"/>
            <a:ext cx="278624" cy="6861584"/>
            <a:chOff x="-9351" y="-3740"/>
            <a:chExt cx="278624" cy="686158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2074488-0BD5-4A6D-A8CF-DF4ACF22C238}"/>
                </a:ext>
              </a:extLst>
            </p:cNvPr>
            <p:cNvSpPr/>
            <p:nvPr/>
          </p:nvSpPr>
          <p:spPr>
            <a:xfrm rot="5400000">
              <a:off x="-3300829" y="3287743"/>
              <a:ext cx="6861579" cy="27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25F0238-FE71-414D-81ED-F9A47DE2B0C3}"/>
                </a:ext>
              </a:extLst>
            </p:cNvPr>
            <p:cNvSpPr/>
            <p:nvPr/>
          </p:nvSpPr>
          <p:spPr>
            <a:xfrm rot="5400000" flipV="1">
              <a:off x="-3236671" y="3403996"/>
              <a:ext cx="6861579" cy="461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2DE085-3F8E-48CE-8447-F9027A36DE80}"/>
              </a:ext>
            </a:extLst>
          </p:cNvPr>
          <p:cNvGrpSpPr/>
          <p:nvPr/>
        </p:nvGrpSpPr>
        <p:grpSpPr>
          <a:xfrm rot="10800000">
            <a:off x="11913376" y="-3740"/>
            <a:ext cx="278624" cy="6861584"/>
            <a:chOff x="-9351" y="-3740"/>
            <a:chExt cx="278624" cy="686158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696E403-A0D8-417E-9283-4FA8B6ABD81B}"/>
                </a:ext>
              </a:extLst>
            </p:cNvPr>
            <p:cNvSpPr/>
            <p:nvPr/>
          </p:nvSpPr>
          <p:spPr>
            <a:xfrm rot="5400000">
              <a:off x="-3300829" y="3287743"/>
              <a:ext cx="6861579" cy="27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DC3F07-D6D0-44BF-A1F7-B2A4E18901EE}"/>
                </a:ext>
              </a:extLst>
            </p:cNvPr>
            <p:cNvSpPr/>
            <p:nvPr/>
          </p:nvSpPr>
          <p:spPr>
            <a:xfrm rot="5400000" flipV="1">
              <a:off x="-3236671" y="3403996"/>
              <a:ext cx="6861579" cy="461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03B6473-A328-4741-ADC8-A4C325FCEFA0}"/>
              </a:ext>
            </a:extLst>
          </p:cNvPr>
          <p:cNvGrpSpPr/>
          <p:nvPr/>
        </p:nvGrpSpPr>
        <p:grpSpPr>
          <a:xfrm>
            <a:off x="568060" y="261199"/>
            <a:ext cx="474096" cy="474096"/>
            <a:chOff x="3962646" y="990600"/>
            <a:chExt cx="4266706" cy="4266706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3183B06-A046-48D2-8705-FE9AF9D2553E}"/>
                </a:ext>
              </a:extLst>
            </p:cNvPr>
            <p:cNvSpPr/>
            <p:nvPr/>
          </p:nvSpPr>
          <p:spPr>
            <a:xfrm>
              <a:off x="3962646" y="990600"/>
              <a:ext cx="4266706" cy="426670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705ACEB-8C68-4FB2-AE7A-073D9A983DE7}"/>
                </a:ext>
              </a:extLst>
            </p:cNvPr>
            <p:cNvSpPr/>
            <p:nvPr/>
          </p:nvSpPr>
          <p:spPr>
            <a:xfrm>
              <a:off x="4106332" y="1100665"/>
              <a:ext cx="3979336" cy="397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9326095-524F-4DAA-8D57-BEE6766940C7}"/>
                </a:ext>
              </a:extLst>
            </p:cNvPr>
            <p:cNvSpPr/>
            <p:nvPr/>
          </p:nvSpPr>
          <p:spPr>
            <a:xfrm>
              <a:off x="4753535" y="2790265"/>
              <a:ext cx="3305702" cy="2289736"/>
            </a:xfrm>
            <a:custGeom>
              <a:avLst/>
              <a:gdLst>
                <a:gd name="connsiteX0" fmla="*/ 3045759 w 3305702"/>
                <a:gd name="connsiteY0" fmla="*/ 0 h 2289736"/>
                <a:gd name="connsiteX1" fmla="*/ 3305702 w 3305702"/>
                <a:gd name="connsiteY1" fmla="*/ 609374 h 2289736"/>
                <a:gd name="connsiteX2" fmla="*/ 3291709 w 3305702"/>
                <a:gd name="connsiteY2" fmla="*/ 701055 h 2289736"/>
                <a:gd name="connsiteX3" fmla="*/ 1342464 w 3305702"/>
                <a:gd name="connsiteY3" fmla="*/ 2289736 h 2289736"/>
                <a:gd name="connsiteX4" fmla="*/ 941477 w 3305702"/>
                <a:gd name="connsiteY4" fmla="*/ 2249313 h 2289736"/>
                <a:gd name="connsiteX5" fmla="*/ 774863 w 3305702"/>
                <a:gd name="connsiteY5" fmla="*/ 2206472 h 2289736"/>
                <a:gd name="connsiteX6" fmla="*/ 0 w 3305702"/>
                <a:gd name="connsiteY6" fmla="*/ 1277470 h 2289736"/>
                <a:gd name="connsiteX7" fmla="*/ 3045759 w 3305702"/>
                <a:gd name="connsiteY7" fmla="*/ 0 h 228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5702" h="2289736">
                  <a:moveTo>
                    <a:pt x="3045759" y="0"/>
                  </a:moveTo>
                  <a:lnTo>
                    <a:pt x="3305702" y="609374"/>
                  </a:lnTo>
                  <a:lnTo>
                    <a:pt x="3291709" y="701055"/>
                  </a:lnTo>
                  <a:cubicBezTo>
                    <a:pt x="3106180" y="1607714"/>
                    <a:pt x="2303969" y="2289736"/>
                    <a:pt x="1342464" y="2289736"/>
                  </a:cubicBezTo>
                  <a:cubicBezTo>
                    <a:pt x="1205106" y="2289736"/>
                    <a:pt x="1070999" y="2275817"/>
                    <a:pt x="941477" y="2249313"/>
                  </a:cubicBezTo>
                  <a:lnTo>
                    <a:pt x="774863" y="2206472"/>
                  </a:lnTo>
                  <a:lnTo>
                    <a:pt x="0" y="1277470"/>
                  </a:lnTo>
                  <a:lnTo>
                    <a:pt x="3045759" y="0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9EA0FAA-2375-413C-B392-B2A4D58B2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228" y="2055439"/>
              <a:ext cx="3471336" cy="2137028"/>
            </a:xfrm>
            <a:prstGeom prst="rect">
              <a:avLst/>
            </a:prstGeom>
          </p:spPr>
        </p:pic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447FA09-561E-46A9-9D89-A2ECDF184291}"/>
              </a:ext>
            </a:extLst>
          </p:cNvPr>
          <p:cNvSpPr/>
          <p:nvPr/>
        </p:nvSpPr>
        <p:spPr>
          <a:xfrm>
            <a:off x="1206989" y="353228"/>
            <a:ext cx="3136411" cy="343546"/>
          </a:xfrm>
          <a:prstGeom prst="roundRect">
            <a:avLst>
              <a:gd name="adj" fmla="val 50000"/>
            </a:avLst>
          </a:prstGeom>
          <a:solidFill>
            <a:srgbClr val="E7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effectLst>
                  <a:outerShdw dist="50800" dir="5400000" algn="t" rotWithShape="0">
                    <a:prstClr val="black">
                      <a:lumMod val="65000"/>
                      <a:lumOff val="35000"/>
                      <a:alpha val="24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근거 자료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0A6A5C-049D-1166-49E5-C2CC29C2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77DE-FA01-40F0-9E80-338C817BEB49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56403C72-C5D0-04A9-E23C-DEDB32713FED}"/>
              </a:ext>
            </a:extLst>
          </p:cNvPr>
          <p:cNvGraphicFramePr/>
          <p:nvPr/>
        </p:nvGraphicFramePr>
        <p:xfrm>
          <a:off x="1277240" y="795752"/>
          <a:ext cx="977336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197E0DD-9D3A-0DF2-3791-FAABC233DA39}"/>
              </a:ext>
            </a:extLst>
          </p:cNvPr>
          <p:cNvSpPr txBox="1"/>
          <p:nvPr/>
        </p:nvSpPr>
        <p:spPr>
          <a:xfrm>
            <a:off x="568060" y="5800923"/>
            <a:ext cx="298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 Bold" panose="00000800000000000000" pitchFamily="2" charset="-127"/>
              </a:rPr>
              <a:t>국립중앙의료원 제출자료</a:t>
            </a:r>
            <a:r>
              <a:rPr kumimoji="0" lang="ko-KR" altLang="en-US" sz="20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Bold" panose="00000800000000000000" pitchFamily="2" charset="-127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2BA189-D337-5FD5-940F-F3BC52264339}"/>
              </a:ext>
            </a:extLst>
          </p:cNvPr>
          <p:cNvSpPr/>
          <p:nvPr/>
        </p:nvSpPr>
        <p:spPr>
          <a:xfrm>
            <a:off x="10635834" y="1623416"/>
            <a:ext cx="557852" cy="3946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E3610F4-49BE-3ADB-0216-3C7265FD3579}"/>
              </a:ext>
            </a:extLst>
          </p:cNvPr>
          <p:cNvGrpSpPr/>
          <p:nvPr/>
        </p:nvGrpSpPr>
        <p:grpSpPr>
          <a:xfrm>
            <a:off x="561975" y="273429"/>
            <a:ext cx="503464" cy="503464"/>
            <a:chOff x="4642333" y="1263389"/>
            <a:chExt cx="3005993" cy="300599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75114B6-E7F0-498D-94F2-DAD8CACB54EE}"/>
                </a:ext>
              </a:extLst>
            </p:cNvPr>
            <p:cNvSpPr/>
            <p:nvPr/>
          </p:nvSpPr>
          <p:spPr>
            <a:xfrm>
              <a:off x="4642333" y="1263389"/>
              <a:ext cx="3005993" cy="3005993"/>
            </a:xfrm>
            <a:prstGeom prst="ellipse">
              <a:avLst/>
            </a:prstGeom>
            <a:solidFill>
              <a:srgbClr val="D9D9D9"/>
            </a:solidFill>
            <a:ln w="76200">
              <a:solidFill>
                <a:srgbClr val="E7E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2" descr="구급차, 차, 아이소메트릭, 의료, 차량">
              <a:extLst>
                <a:ext uri="{FF2B5EF4-FFF2-40B4-BE49-F238E27FC236}">
                  <a16:creationId xmlns:a16="http://schemas.microsoft.com/office/drawing/2014/main" id="{CC1E8395-79A7-C261-D11F-229F29F8D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1889" y="1555179"/>
              <a:ext cx="2268222" cy="2346999"/>
            </a:xfrm>
            <a:prstGeom prst="rect">
              <a:avLst/>
            </a:prstGeom>
            <a:noFill/>
            <a:effectLst>
              <a:outerShdw dist="38100" dir="2700000" sx="108000" sy="108000" algn="tl" rotWithShape="0">
                <a:prstClr val="black">
                  <a:alpha val="13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8265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2998469-34CA-4FEE-8C1F-EB51D9BFB708}"/>
              </a:ext>
            </a:extLst>
          </p:cNvPr>
          <p:cNvGrpSpPr/>
          <p:nvPr/>
        </p:nvGrpSpPr>
        <p:grpSpPr>
          <a:xfrm>
            <a:off x="-9351" y="-3740"/>
            <a:ext cx="278624" cy="6861584"/>
            <a:chOff x="-9351" y="-3740"/>
            <a:chExt cx="278624" cy="686158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2074488-0BD5-4A6D-A8CF-DF4ACF22C238}"/>
                </a:ext>
              </a:extLst>
            </p:cNvPr>
            <p:cNvSpPr/>
            <p:nvPr/>
          </p:nvSpPr>
          <p:spPr>
            <a:xfrm rot="5400000">
              <a:off x="-3300829" y="3287743"/>
              <a:ext cx="6861579" cy="27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25F0238-FE71-414D-81ED-F9A47DE2B0C3}"/>
                </a:ext>
              </a:extLst>
            </p:cNvPr>
            <p:cNvSpPr/>
            <p:nvPr/>
          </p:nvSpPr>
          <p:spPr>
            <a:xfrm rot="5400000" flipV="1">
              <a:off x="-3236671" y="3403996"/>
              <a:ext cx="6861579" cy="461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2DE085-3F8E-48CE-8447-F9027A36DE80}"/>
              </a:ext>
            </a:extLst>
          </p:cNvPr>
          <p:cNvGrpSpPr/>
          <p:nvPr/>
        </p:nvGrpSpPr>
        <p:grpSpPr>
          <a:xfrm rot="10800000">
            <a:off x="11913376" y="-3740"/>
            <a:ext cx="278624" cy="6861584"/>
            <a:chOff x="-9351" y="-3740"/>
            <a:chExt cx="278624" cy="686158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696E403-A0D8-417E-9283-4FA8B6ABD81B}"/>
                </a:ext>
              </a:extLst>
            </p:cNvPr>
            <p:cNvSpPr/>
            <p:nvPr/>
          </p:nvSpPr>
          <p:spPr>
            <a:xfrm rot="5400000">
              <a:off x="-3300829" y="3287743"/>
              <a:ext cx="6861579" cy="27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DC3F07-D6D0-44BF-A1F7-B2A4E18901EE}"/>
                </a:ext>
              </a:extLst>
            </p:cNvPr>
            <p:cNvSpPr/>
            <p:nvPr/>
          </p:nvSpPr>
          <p:spPr>
            <a:xfrm rot="5400000" flipV="1">
              <a:off x="-3236671" y="3403996"/>
              <a:ext cx="6861579" cy="461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03B6473-A328-4741-ADC8-A4C325FCEFA0}"/>
              </a:ext>
            </a:extLst>
          </p:cNvPr>
          <p:cNvGrpSpPr/>
          <p:nvPr/>
        </p:nvGrpSpPr>
        <p:grpSpPr>
          <a:xfrm>
            <a:off x="568060" y="261199"/>
            <a:ext cx="474096" cy="474096"/>
            <a:chOff x="3962646" y="990600"/>
            <a:chExt cx="4266706" cy="4266706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3183B06-A046-48D2-8705-FE9AF9D2553E}"/>
                </a:ext>
              </a:extLst>
            </p:cNvPr>
            <p:cNvSpPr/>
            <p:nvPr/>
          </p:nvSpPr>
          <p:spPr>
            <a:xfrm>
              <a:off x="3962646" y="990600"/>
              <a:ext cx="4266706" cy="426670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705ACEB-8C68-4FB2-AE7A-073D9A983DE7}"/>
                </a:ext>
              </a:extLst>
            </p:cNvPr>
            <p:cNvSpPr/>
            <p:nvPr/>
          </p:nvSpPr>
          <p:spPr>
            <a:xfrm>
              <a:off x="4106332" y="1100665"/>
              <a:ext cx="3979336" cy="397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9326095-524F-4DAA-8D57-BEE6766940C7}"/>
                </a:ext>
              </a:extLst>
            </p:cNvPr>
            <p:cNvSpPr/>
            <p:nvPr/>
          </p:nvSpPr>
          <p:spPr>
            <a:xfrm>
              <a:off x="4753535" y="2790265"/>
              <a:ext cx="3305702" cy="2289736"/>
            </a:xfrm>
            <a:custGeom>
              <a:avLst/>
              <a:gdLst>
                <a:gd name="connsiteX0" fmla="*/ 3045759 w 3305702"/>
                <a:gd name="connsiteY0" fmla="*/ 0 h 2289736"/>
                <a:gd name="connsiteX1" fmla="*/ 3305702 w 3305702"/>
                <a:gd name="connsiteY1" fmla="*/ 609374 h 2289736"/>
                <a:gd name="connsiteX2" fmla="*/ 3291709 w 3305702"/>
                <a:gd name="connsiteY2" fmla="*/ 701055 h 2289736"/>
                <a:gd name="connsiteX3" fmla="*/ 1342464 w 3305702"/>
                <a:gd name="connsiteY3" fmla="*/ 2289736 h 2289736"/>
                <a:gd name="connsiteX4" fmla="*/ 941477 w 3305702"/>
                <a:gd name="connsiteY4" fmla="*/ 2249313 h 2289736"/>
                <a:gd name="connsiteX5" fmla="*/ 774863 w 3305702"/>
                <a:gd name="connsiteY5" fmla="*/ 2206472 h 2289736"/>
                <a:gd name="connsiteX6" fmla="*/ 0 w 3305702"/>
                <a:gd name="connsiteY6" fmla="*/ 1277470 h 2289736"/>
                <a:gd name="connsiteX7" fmla="*/ 3045759 w 3305702"/>
                <a:gd name="connsiteY7" fmla="*/ 0 h 228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5702" h="2289736">
                  <a:moveTo>
                    <a:pt x="3045759" y="0"/>
                  </a:moveTo>
                  <a:lnTo>
                    <a:pt x="3305702" y="609374"/>
                  </a:lnTo>
                  <a:lnTo>
                    <a:pt x="3291709" y="701055"/>
                  </a:lnTo>
                  <a:cubicBezTo>
                    <a:pt x="3106180" y="1607714"/>
                    <a:pt x="2303969" y="2289736"/>
                    <a:pt x="1342464" y="2289736"/>
                  </a:cubicBezTo>
                  <a:cubicBezTo>
                    <a:pt x="1205106" y="2289736"/>
                    <a:pt x="1070999" y="2275817"/>
                    <a:pt x="941477" y="2249313"/>
                  </a:cubicBezTo>
                  <a:lnTo>
                    <a:pt x="774863" y="2206472"/>
                  </a:lnTo>
                  <a:lnTo>
                    <a:pt x="0" y="1277470"/>
                  </a:lnTo>
                  <a:lnTo>
                    <a:pt x="3045759" y="0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9EA0FAA-2375-413C-B392-B2A4D58B2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228" y="2055439"/>
              <a:ext cx="3471336" cy="2137028"/>
            </a:xfrm>
            <a:prstGeom prst="rect">
              <a:avLst/>
            </a:prstGeom>
          </p:spPr>
        </p:pic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447FA09-561E-46A9-9D89-A2ECDF184291}"/>
              </a:ext>
            </a:extLst>
          </p:cNvPr>
          <p:cNvSpPr/>
          <p:nvPr/>
        </p:nvSpPr>
        <p:spPr>
          <a:xfrm>
            <a:off x="1206989" y="353228"/>
            <a:ext cx="3136411" cy="343546"/>
          </a:xfrm>
          <a:prstGeom prst="roundRect">
            <a:avLst>
              <a:gd name="adj" fmla="val 50000"/>
            </a:avLst>
          </a:prstGeom>
          <a:solidFill>
            <a:srgbClr val="E7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effectLst>
                  <a:outerShdw dist="50800" dir="5400000" algn="t" rotWithShape="0">
                    <a:prstClr val="black">
                      <a:lumMod val="65000"/>
                      <a:lumOff val="35000"/>
                      <a:alpha val="24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근거 자료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0A6A5C-049D-1166-49E5-C2CC29C2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77DE-FA01-40F0-9E80-338C817BEB49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56403C72-C5D0-04A9-E23C-DEDB32713F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277482"/>
              </p:ext>
            </p:extLst>
          </p:nvPr>
        </p:nvGraphicFramePr>
        <p:xfrm>
          <a:off x="1277240" y="795752"/>
          <a:ext cx="9773368" cy="5005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197E0DD-9D3A-0DF2-3791-FAABC233DA39}"/>
              </a:ext>
            </a:extLst>
          </p:cNvPr>
          <p:cNvSpPr txBox="1"/>
          <p:nvPr/>
        </p:nvSpPr>
        <p:spPr>
          <a:xfrm>
            <a:off x="568060" y="5800923"/>
            <a:ext cx="298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 Bold" panose="00000800000000000000" pitchFamily="2" charset="-127"/>
              </a:rPr>
              <a:t>출처 </a:t>
            </a:r>
            <a:r>
              <a:rPr kumimoji="0" lang="en-US" altLang="ko-KR" sz="10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 Bold" panose="00000800000000000000" pitchFamily="2" charset="-127"/>
              </a:rPr>
              <a:t>: 119 </a:t>
            </a:r>
            <a:r>
              <a:rPr lang="ko-KR" altLang="en-US" sz="10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 Bold" panose="00000800000000000000" pitchFamily="2" charset="-127"/>
              </a:rPr>
              <a:t>통계연보</a:t>
            </a:r>
            <a:r>
              <a:rPr kumimoji="0" lang="ko-KR" altLang="en-US" sz="20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Bold" panose="00000800000000000000" pitchFamily="2" charset="-127"/>
              </a:rPr>
              <a:t>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E3610F4-49BE-3ADB-0216-3C7265FD3579}"/>
              </a:ext>
            </a:extLst>
          </p:cNvPr>
          <p:cNvGrpSpPr/>
          <p:nvPr/>
        </p:nvGrpSpPr>
        <p:grpSpPr>
          <a:xfrm>
            <a:off x="561975" y="273429"/>
            <a:ext cx="503464" cy="503464"/>
            <a:chOff x="4642333" y="1263389"/>
            <a:chExt cx="3005993" cy="300599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75114B6-E7F0-498D-94F2-DAD8CACB54EE}"/>
                </a:ext>
              </a:extLst>
            </p:cNvPr>
            <p:cNvSpPr/>
            <p:nvPr/>
          </p:nvSpPr>
          <p:spPr>
            <a:xfrm>
              <a:off x="4642333" y="1263389"/>
              <a:ext cx="3005993" cy="3005993"/>
            </a:xfrm>
            <a:prstGeom prst="ellipse">
              <a:avLst/>
            </a:prstGeom>
            <a:solidFill>
              <a:srgbClr val="D9D9D9"/>
            </a:solidFill>
            <a:ln w="76200">
              <a:solidFill>
                <a:srgbClr val="E7E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2" descr="구급차, 차, 아이소메트릭, 의료, 차량">
              <a:extLst>
                <a:ext uri="{FF2B5EF4-FFF2-40B4-BE49-F238E27FC236}">
                  <a16:creationId xmlns:a16="http://schemas.microsoft.com/office/drawing/2014/main" id="{CC1E8395-79A7-C261-D11F-229F29F8D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1889" y="1555179"/>
              <a:ext cx="2268222" cy="2346999"/>
            </a:xfrm>
            <a:prstGeom prst="rect">
              <a:avLst/>
            </a:prstGeom>
            <a:noFill/>
            <a:effectLst>
              <a:outerShdw dist="38100" dir="2700000" sx="108000" sy="108000" algn="tl" rotWithShape="0">
                <a:prstClr val="black">
                  <a:alpha val="13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396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2998469-34CA-4FEE-8C1F-EB51D9BFB708}"/>
              </a:ext>
            </a:extLst>
          </p:cNvPr>
          <p:cNvGrpSpPr/>
          <p:nvPr/>
        </p:nvGrpSpPr>
        <p:grpSpPr>
          <a:xfrm>
            <a:off x="-9351" y="-3740"/>
            <a:ext cx="278624" cy="6861584"/>
            <a:chOff x="-9351" y="-3740"/>
            <a:chExt cx="278624" cy="686158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2074488-0BD5-4A6D-A8CF-DF4ACF22C238}"/>
                </a:ext>
              </a:extLst>
            </p:cNvPr>
            <p:cNvSpPr/>
            <p:nvPr/>
          </p:nvSpPr>
          <p:spPr>
            <a:xfrm rot="5400000">
              <a:off x="-3300829" y="3287743"/>
              <a:ext cx="6861579" cy="27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25F0238-FE71-414D-81ED-F9A47DE2B0C3}"/>
                </a:ext>
              </a:extLst>
            </p:cNvPr>
            <p:cNvSpPr/>
            <p:nvPr/>
          </p:nvSpPr>
          <p:spPr>
            <a:xfrm rot="5400000" flipV="1">
              <a:off x="-3236671" y="3403996"/>
              <a:ext cx="6861579" cy="461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2DE085-3F8E-48CE-8447-F9027A36DE80}"/>
              </a:ext>
            </a:extLst>
          </p:cNvPr>
          <p:cNvGrpSpPr/>
          <p:nvPr/>
        </p:nvGrpSpPr>
        <p:grpSpPr>
          <a:xfrm rot="10800000">
            <a:off x="11913376" y="-3740"/>
            <a:ext cx="278624" cy="6861584"/>
            <a:chOff x="-9351" y="-3740"/>
            <a:chExt cx="278624" cy="686158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696E403-A0D8-417E-9283-4FA8B6ABD81B}"/>
                </a:ext>
              </a:extLst>
            </p:cNvPr>
            <p:cNvSpPr/>
            <p:nvPr/>
          </p:nvSpPr>
          <p:spPr>
            <a:xfrm rot="5400000">
              <a:off x="-3300829" y="3287743"/>
              <a:ext cx="6861579" cy="27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DC3F07-D6D0-44BF-A1F7-B2A4E18901EE}"/>
                </a:ext>
              </a:extLst>
            </p:cNvPr>
            <p:cNvSpPr/>
            <p:nvPr/>
          </p:nvSpPr>
          <p:spPr>
            <a:xfrm rot="5400000" flipV="1">
              <a:off x="-3236671" y="3403996"/>
              <a:ext cx="6861579" cy="461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03B6473-A328-4741-ADC8-A4C325FCEFA0}"/>
              </a:ext>
            </a:extLst>
          </p:cNvPr>
          <p:cNvGrpSpPr/>
          <p:nvPr/>
        </p:nvGrpSpPr>
        <p:grpSpPr>
          <a:xfrm>
            <a:off x="568060" y="261199"/>
            <a:ext cx="474096" cy="474096"/>
            <a:chOff x="3962646" y="990600"/>
            <a:chExt cx="4266706" cy="4266706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3183B06-A046-48D2-8705-FE9AF9D2553E}"/>
                </a:ext>
              </a:extLst>
            </p:cNvPr>
            <p:cNvSpPr/>
            <p:nvPr/>
          </p:nvSpPr>
          <p:spPr>
            <a:xfrm>
              <a:off x="3962646" y="990600"/>
              <a:ext cx="4266706" cy="426670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705ACEB-8C68-4FB2-AE7A-073D9A983DE7}"/>
                </a:ext>
              </a:extLst>
            </p:cNvPr>
            <p:cNvSpPr/>
            <p:nvPr/>
          </p:nvSpPr>
          <p:spPr>
            <a:xfrm>
              <a:off x="4106332" y="1100665"/>
              <a:ext cx="3979336" cy="397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9326095-524F-4DAA-8D57-BEE6766940C7}"/>
                </a:ext>
              </a:extLst>
            </p:cNvPr>
            <p:cNvSpPr/>
            <p:nvPr/>
          </p:nvSpPr>
          <p:spPr>
            <a:xfrm>
              <a:off x="4753535" y="2790265"/>
              <a:ext cx="3305702" cy="2289736"/>
            </a:xfrm>
            <a:custGeom>
              <a:avLst/>
              <a:gdLst>
                <a:gd name="connsiteX0" fmla="*/ 3045759 w 3305702"/>
                <a:gd name="connsiteY0" fmla="*/ 0 h 2289736"/>
                <a:gd name="connsiteX1" fmla="*/ 3305702 w 3305702"/>
                <a:gd name="connsiteY1" fmla="*/ 609374 h 2289736"/>
                <a:gd name="connsiteX2" fmla="*/ 3291709 w 3305702"/>
                <a:gd name="connsiteY2" fmla="*/ 701055 h 2289736"/>
                <a:gd name="connsiteX3" fmla="*/ 1342464 w 3305702"/>
                <a:gd name="connsiteY3" fmla="*/ 2289736 h 2289736"/>
                <a:gd name="connsiteX4" fmla="*/ 941477 w 3305702"/>
                <a:gd name="connsiteY4" fmla="*/ 2249313 h 2289736"/>
                <a:gd name="connsiteX5" fmla="*/ 774863 w 3305702"/>
                <a:gd name="connsiteY5" fmla="*/ 2206472 h 2289736"/>
                <a:gd name="connsiteX6" fmla="*/ 0 w 3305702"/>
                <a:gd name="connsiteY6" fmla="*/ 1277470 h 2289736"/>
                <a:gd name="connsiteX7" fmla="*/ 3045759 w 3305702"/>
                <a:gd name="connsiteY7" fmla="*/ 0 h 228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5702" h="2289736">
                  <a:moveTo>
                    <a:pt x="3045759" y="0"/>
                  </a:moveTo>
                  <a:lnTo>
                    <a:pt x="3305702" y="609374"/>
                  </a:lnTo>
                  <a:lnTo>
                    <a:pt x="3291709" y="701055"/>
                  </a:lnTo>
                  <a:cubicBezTo>
                    <a:pt x="3106180" y="1607714"/>
                    <a:pt x="2303969" y="2289736"/>
                    <a:pt x="1342464" y="2289736"/>
                  </a:cubicBezTo>
                  <a:cubicBezTo>
                    <a:pt x="1205106" y="2289736"/>
                    <a:pt x="1070999" y="2275817"/>
                    <a:pt x="941477" y="2249313"/>
                  </a:cubicBezTo>
                  <a:lnTo>
                    <a:pt x="774863" y="2206472"/>
                  </a:lnTo>
                  <a:lnTo>
                    <a:pt x="0" y="1277470"/>
                  </a:lnTo>
                  <a:lnTo>
                    <a:pt x="3045759" y="0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9EA0FAA-2375-413C-B392-B2A4D58B2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228" y="2055439"/>
              <a:ext cx="3471336" cy="2137028"/>
            </a:xfrm>
            <a:prstGeom prst="rect">
              <a:avLst/>
            </a:prstGeom>
          </p:spPr>
        </p:pic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447FA09-561E-46A9-9D89-A2ECDF184291}"/>
              </a:ext>
            </a:extLst>
          </p:cNvPr>
          <p:cNvSpPr/>
          <p:nvPr/>
        </p:nvSpPr>
        <p:spPr>
          <a:xfrm>
            <a:off x="1206989" y="353228"/>
            <a:ext cx="3136411" cy="343546"/>
          </a:xfrm>
          <a:prstGeom prst="roundRect">
            <a:avLst>
              <a:gd name="adj" fmla="val 50000"/>
            </a:avLst>
          </a:prstGeom>
          <a:solidFill>
            <a:srgbClr val="E7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effectLst>
                  <a:outerShdw dist="50800" dir="5400000" algn="t" rotWithShape="0">
                    <a:prstClr val="black">
                      <a:lumMod val="65000"/>
                      <a:lumOff val="35000"/>
                      <a:alpha val="24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목적과 기능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E57BFA-894B-739C-407E-D317802A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77DE-FA01-40F0-9E80-338C817BEB4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9175A-2D0C-D321-33CB-1D698A3B7389}"/>
              </a:ext>
            </a:extLst>
          </p:cNvPr>
          <p:cNvSpPr txBox="1"/>
          <p:nvPr/>
        </p:nvSpPr>
        <p:spPr>
          <a:xfrm>
            <a:off x="5524645" y="6295194"/>
            <a:ext cx="1557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환자 발생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0144914-EA17-733C-4A30-2F0DB330E16E}"/>
              </a:ext>
            </a:extLst>
          </p:cNvPr>
          <p:cNvSpPr/>
          <p:nvPr/>
        </p:nvSpPr>
        <p:spPr>
          <a:xfrm>
            <a:off x="6162155" y="4765041"/>
            <a:ext cx="384585" cy="245612"/>
          </a:xfrm>
          <a:prstGeom prst="triangle">
            <a:avLst/>
          </a:prstGeom>
          <a:solidFill>
            <a:srgbClr val="E74A61"/>
          </a:solidFill>
          <a:ln w="190500" cap="rnd">
            <a:solidFill>
              <a:srgbClr val="E74A6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클립아트, 디자인이(가) 표시된 사진&#10;&#10;자동 생성된 설명">
            <a:extLst>
              <a:ext uri="{FF2B5EF4-FFF2-40B4-BE49-F238E27FC236}">
                <a16:creationId xmlns:a16="http://schemas.microsoft.com/office/drawing/2014/main" id="{81F2A0CC-8012-A108-9886-BA8902454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07" y="2821747"/>
            <a:ext cx="1436509" cy="1436509"/>
          </a:xfrm>
          <a:prstGeom prst="rect">
            <a:avLst/>
          </a:prstGeom>
        </p:spPr>
      </p:pic>
      <p:pic>
        <p:nvPicPr>
          <p:cNvPr id="22" name="그림 21" descr="클립아트, 그래픽, 화이트, 로고이(가) 표시된 사진&#10;&#10;자동 생성된 설명">
            <a:extLst>
              <a:ext uri="{FF2B5EF4-FFF2-40B4-BE49-F238E27FC236}">
                <a16:creationId xmlns:a16="http://schemas.microsoft.com/office/drawing/2014/main" id="{10C50143-9BBA-D5FF-AC81-A8ADB0B6CF8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715" y="5116042"/>
            <a:ext cx="1318088" cy="1318088"/>
          </a:xfrm>
          <a:prstGeom prst="rect">
            <a:avLst/>
          </a:prstGeom>
        </p:spPr>
      </p:pic>
      <p:pic>
        <p:nvPicPr>
          <p:cNvPr id="43" name="그림 42" descr="스크린샷, 직사각형, 상징, 디자인이(가) 표시된 사진&#10;&#10;자동 생성된 설명">
            <a:extLst>
              <a:ext uri="{FF2B5EF4-FFF2-40B4-BE49-F238E27FC236}">
                <a16:creationId xmlns:a16="http://schemas.microsoft.com/office/drawing/2014/main" id="{ED2E1B3A-E317-4752-D511-66BF9E13C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34" y="4583197"/>
            <a:ext cx="1339471" cy="1339471"/>
          </a:xfrm>
          <a:prstGeom prst="rect">
            <a:avLst/>
          </a:prstGeom>
        </p:spPr>
      </p:pic>
      <p:pic>
        <p:nvPicPr>
          <p:cNvPr id="44" name="그림 43" descr="스크린샷, 직사각형, 상징, 디자인이(가) 표시된 사진&#10;&#10;자동 생성된 설명">
            <a:extLst>
              <a:ext uri="{FF2B5EF4-FFF2-40B4-BE49-F238E27FC236}">
                <a16:creationId xmlns:a16="http://schemas.microsoft.com/office/drawing/2014/main" id="{4658D05D-0A5D-9BBF-C576-B34A43E16A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33" y="872695"/>
            <a:ext cx="1339471" cy="1339471"/>
          </a:xfrm>
          <a:prstGeom prst="rect">
            <a:avLst/>
          </a:prstGeom>
        </p:spPr>
      </p:pic>
      <p:pic>
        <p:nvPicPr>
          <p:cNvPr id="45" name="그림 44" descr="스크린샷, 직사각형, 상징, 디자인이(가) 표시된 사진&#10;&#10;자동 생성된 설명">
            <a:extLst>
              <a:ext uri="{FF2B5EF4-FFF2-40B4-BE49-F238E27FC236}">
                <a16:creationId xmlns:a16="http://schemas.microsoft.com/office/drawing/2014/main" id="{F6D12639-5817-A2B6-0338-C84C07D587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374" y="878826"/>
            <a:ext cx="1339471" cy="1339471"/>
          </a:xfrm>
          <a:prstGeom prst="rect">
            <a:avLst/>
          </a:prstGeom>
        </p:spPr>
      </p:pic>
      <p:pic>
        <p:nvPicPr>
          <p:cNvPr id="46" name="그림 45" descr="스크린샷, 직사각형, 상징, 디자인이(가) 표시된 사진&#10;&#10;자동 생성된 설명">
            <a:extLst>
              <a:ext uri="{FF2B5EF4-FFF2-40B4-BE49-F238E27FC236}">
                <a16:creationId xmlns:a16="http://schemas.microsoft.com/office/drawing/2014/main" id="{AC6454B4-36C8-ACB4-304C-8DEDC58D9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314" y="4095304"/>
            <a:ext cx="1339471" cy="133947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0D2537A-DAC8-79CD-9CEB-120F12534C9F}"/>
              </a:ext>
            </a:extLst>
          </p:cNvPr>
          <p:cNvGrpSpPr/>
          <p:nvPr/>
        </p:nvGrpSpPr>
        <p:grpSpPr>
          <a:xfrm rot="20805536">
            <a:off x="4438819" y="3990543"/>
            <a:ext cx="1135827" cy="1182315"/>
            <a:chOff x="4328257" y="3890908"/>
            <a:chExt cx="1135827" cy="1182315"/>
          </a:xfrm>
        </p:grpSpPr>
        <p:pic>
          <p:nvPicPr>
            <p:cNvPr id="39" name="그래픽 38" descr="뒤로 단색으로 채워진">
              <a:extLst>
                <a:ext uri="{FF2B5EF4-FFF2-40B4-BE49-F238E27FC236}">
                  <a16:creationId xmlns:a16="http://schemas.microsoft.com/office/drawing/2014/main" id="{45C054EB-7F6E-381F-5D2B-C94F5D65D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930448">
              <a:off x="4328257" y="3890908"/>
              <a:ext cx="914400" cy="914400"/>
            </a:xfrm>
            <a:prstGeom prst="rect">
              <a:avLst/>
            </a:prstGeom>
          </p:spPr>
        </p:pic>
        <p:pic>
          <p:nvPicPr>
            <p:cNvPr id="47" name="그래픽 46" descr="뒤로 단색으로 채워진">
              <a:extLst>
                <a:ext uri="{FF2B5EF4-FFF2-40B4-BE49-F238E27FC236}">
                  <a16:creationId xmlns:a16="http://schemas.microsoft.com/office/drawing/2014/main" id="{7A579A46-5C99-92B9-1F5D-8A3FD8430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8030035">
              <a:off x="4545917" y="4155057"/>
              <a:ext cx="893877" cy="942456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89AC0C5-0802-A8B9-B676-8D743C335AA4}"/>
              </a:ext>
            </a:extLst>
          </p:cNvPr>
          <p:cNvGrpSpPr/>
          <p:nvPr/>
        </p:nvGrpSpPr>
        <p:grpSpPr>
          <a:xfrm rot="21141215">
            <a:off x="4331670" y="1994223"/>
            <a:ext cx="1166850" cy="1118148"/>
            <a:chOff x="4708332" y="2670277"/>
            <a:chExt cx="1166850" cy="1118148"/>
          </a:xfrm>
        </p:grpSpPr>
        <p:pic>
          <p:nvPicPr>
            <p:cNvPr id="32" name="그래픽 31" descr="시계 방향으로 굽은 화살표 단색으로 채워진">
              <a:extLst>
                <a:ext uri="{FF2B5EF4-FFF2-40B4-BE49-F238E27FC236}">
                  <a16:creationId xmlns:a16="http://schemas.microsoft.com/office/drawing/2014/main" id="{C2F6404B-4A03-F9E3-5DB3-F68DC8096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60782" y="2670277"/>
              <a:ext cx="914400" cy="914400"/>
            </a:xfrm>
            <a:prstGeom prst="rect">
              <a:avLst/>
            </a:prstGeom>
          </p:spPr>
        </p:pic>
        <p:pic>
          <p:nvPicPr>
            <p:cNvPr id="48" name="그래픽 47" descr="뒤로 단색으로 채워진">
              <a:extLst>
                <a:ext uri="{FF2B5EF4-FFF2-40B4-BE49-F238E27FC236}">
                  <a16:creationId xmlns:a16="http://schemas.microsoft.com/office/drawing/2014/main" id="{742DA435-E998-6B03-B659-F062CB1C6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836294">
              <a:off x="4708332" y="2845969"/>
              <a:ext cx="893877" cy="942456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6A55B86-222D-42D2-AAAA-B5E75165D157}"/>
              </a:ext>
            </a:extLst>
          </p:cNvPr>
          <p:cNvGrpSpPr/>
          <p:nvPr/>
        </p:nvGrpSpPr>
        <p:grpSpPr>
          <a:xfrm>
            <a:off x="7032572" y="1915538"/>
            <a:ext cx="1308145" cy="1033965"/>
            <a:chOff x="6892777" y="2067280"/>
            <a:chExt cx="1308145" cy="1033965"/>
          </a:xfrm>
        </p:grpSpPr>
        <p:pic>
          <p:nvPicPr>
            <p:cNvPr id="25" name="그래픽 24" descr="조금 굽은 화살표 단색으로 채워진">
              <a:extLst>
                <a:ext uri="{FF2B5EF4-FFF2-40B4-BE49-F238E27FC236}">
                  <a16:creationId xmlns:a16="http://schemas.microsoft.com/office/drawing/2014/main" id="{084453EB-9C60-45D9-398B-1F1AFEA2C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8238775">
              <a:off x="7286522" y="2186845"/>
              <a:ext cx="914400" cy="914400"/>
            </a:xfrm>
            <a:prstGeom prst="rect">
              <a:avLst/>
            </a:prstGeom>
          </p:spPr>
        </p:pic>
        <p:pic>
          <p:nvPicPr>
            <p:cNvPr id="49" name="그래픽 48" descr="뒤로 단색으로 채워진">
              <a:extLst>
                <a:ext uri="{FF2B5EF4-FFF2-40B4-BE49-F238E27FC236}">
                  <a16:creationId xmlns:a16="http://schemas.microsoft.com/office/drawing/2014/main" id="{36BB29A1-EF50-DBC6-925D-1FDF722A7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7123408">
              <a:off x="6917066" y="2042991"/>
              <a:ext cx="893877" cy="942456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F7BD71-34D8-0A7D-E6F0-81ECCDDA3AAD}"/>
              </a:ext>
            </a:extLst>
          </p:cNvPr>
          <p:cNvGrpSpPr/>
          <p:nvPr/>
        </p:nvGrpSpPr>
        <p:grpSpPr>
          <a:xfrm>
            <a:off x="7095151" y="3844050"/>
            <a:ext cx="1128379" cy="1314933"/>
            <a:chOff x="7095151" y="3844050"/>
            <a:chExt cx="1128379" cy="1314933"/>
          </a:xfrm>
        </p:grpSpPr>
        <p:pic>
          <p:nvPicPr>
            <p:cNvPr id="29" name="그래픽 28" descr="시계 방향으로 굽은 화살표 단색으로 채워진">
              <a:extLst>
                <a:ext uri="{FF2B5EF4-FFF2-40B4-BE49-F238E27FC236}">
                  <a16:creationId xmlns:a16="http://schemas.microsoft.com/office/drawing/2014/main" id="{8F0F4AC8-CF1E-7737-2142-98907AB71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8133368">
              <a:off x="7309130" y="3844050"/>
              <a:ext cx="914400" cy="914400"/>
            </a:xfrm>
            <a:prstGeom prst="rect">
              <a:avLst/>
            </a:prstGeom>
          </p:spPr>
        </p:pic>
        <p:pic>
          <p:nvPicPr>
            <p:cNvPr id="50" name="그래픽 49" descr="뒤로 단색으로 채워진">
              <a:extLst>
                <a:ext uri="{FF2B5EF4-FFF2-40B4-BE49-F238E27FC236}">
                  <a16:creationId xmlns:a16="http://schemas.microsoft.com/office/drawing/2014/main" id="{123A9D93-4A78-E010-7980-2B47A0C50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993335" flipV="1">
              <a:off x="7083016" y="4196644"/>
              <a:ext cx="974474" cy="950203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DA48531-80C7-B608-B392-E36CFB97804C}"/>
              </a:ext>
            </a:extLst>
          </p:cNvPr>
          <p:cNvSpPr txBox="1"/>
          <p:nvPr/>
        </p:nvSpPr>
        <p:spPr>
          <a:xfrm>
            <a:off x="1403987" y="2669660"/>
            <a:ext cx="3053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rgbClr val="E74A61"/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원활한 환자 이송</a:t>
            </a:r>
            <a:endParaRPr kumimoji="0" lang="en-US" altLang="ko-KR" sz="2000" b="0" i="0" u="none" strike="noStrike" kern="1200" cap="none" spc="0" normalizeH="0" baseline="0" noProof="0" dirty="0">
              <a:ln w="3175">
                <a:solidFill>
                  <a:schemeClr val="bg1">
                    <a:lumMod val="50000"/>
                    <a:alpha val="18000"/>
                  </a:schemeClr>
                </a:solidFill>
              </a:ln>
              <a:solidFill>
                <a:srgbClr val="E74A61"/>
              </a:solidFill>
              <a:effectLst/>
              <a:uLnTx/>
              <a:uFillTx/>
              <a:latin typeface="여기어때 잘난체" panose="020B0600000101010101" pitchFamily="50" charset="-127"/>
              <a:ea typeface="여기어때 잘난체" panose="020B0600000101010101" pitchFamily="50" charset="-127"/>
              <a:cs typeface="KoPubWorld돋움체 Bold" panose="00000800000000000000" pitchFamily="2" charset="-127"/>
            </a:endParaRPr>
          </a:p>
          <a:p>
            <a:pPr marL="342900" marR="0" lvl="0" indent="-34290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 err="1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rgbClr val="E74A6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재이송</a:t>
            </a:r>
            <a:r>
              <a:rPr lang="ko-KR" altLang="en-US" sz="20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rgbClr val="E74A6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 경우 최소화</a:t>
            </a:r>
            <a:endParaRPr kumimoji="0" lang="ko-KR" altLang="en-US" sz="2000" b="0" i="0" u="none" strike="noStrike" kern="1200" cap="none" spc="0" normalizeH="0" baseline="0" noProof="0" dirty="0">
              <a:ln w="3175">
                <a:solidFill>
                  <a:schemeClr val="bg1">
                    <a:lumMod val="50000"/>
                    <a:alpha val="18000"/>
                  </a:schemeClr>
                </a:solidFill>
              </a:ln>
              <a:solidFill>
                <a:srgbClr val="E74A61"/>
              </a:solidFill>
              <a:effectLst/>
              <a:uLnTx/>
              <a:uFillTx/>
              <a:latin typeface="여기어때 잘난체" panose="020B0600000101010101" pitchFamily="50" charset="-127"/>
              <a:ea typeface="여기어때 잘난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7BC202-2C41-5D29-E922-E7541F5C1D84}"/>
              </a:ext>
            </a:extLst>
          </p:cNvPr>
          <p:cNvSpPr txBox="1"/>
          <p:nvPr/>
        </p:nvSpPr>
        <p:spPr>
          <a:xfrm>
            <a:off x="1119075" y="3432555"/>
            <a:ext cx="3368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20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rgbClr val="4FC0E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- </a:t>
            </a:r>
            <a:r>
              <a:rPr lang="ko-KR" altLang="en-US" sz="20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rgbClr val="4FC0E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사건 발생 근처 병원 추천</a:t>
            </a:r>
            <a:endParaRPr kumimoji="0" lang="en-US" altLang="ko-KR" sz="2000" b="0" i="0" u="none" strike="noStrike" kern="1200" cap="none" spc="0" normalizeH="0" baseline="0" noProof="0" dirty="0">
              <a:ln w="3175">
                <a:solidFill>
                  <a:schemeClr val="bg1">
                    <a:lumMod val="50000"/>
                    <a:alpha val="18000"/>
                  </a:schemeClr>
                </a:solidFill>
              </a:ln>
              <a:solidFill>
                <a:srgbClr val="4FC0E8"/>
              </a:solidFill>
              <a:effectLst/>
              <a:uLnTx/>
              <a:uFillTx/>
              <a:latin typeface="여기어때 잘난체" panose="020B0600000101010101" pitchFamily="50" charset="-127"/>
              <a:ea typeface="여기어때 잘난체" panose="020B0600000101010101" pitchFamily="50" charset="-127"/>
              <a:cs typeface="KoPubWorld돋움체 Bold" panose="00000800000000000000" pitchFamily="2" charset="-127"/>
            </a:endParaRPr>
          </a:p>
          <a:p>
            <a:pPr algn="r"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rgbClr val="4FC0E8"/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- </a:t>
            </a:r>
            <a:r>
              <a:rPr kumimoji="0" lang="ko-KR" altLang="en-US" sz="2000" b="0" i="0" u="none" strike="noStrike" kern="1200" cap="none" spc="0" normalizeH="0" baseline="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rgbClr val="4FC0E8"/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현재 교통정보 현황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9C4611-0A78-1027-C4DA-7F8DA9892A68}"/>
              </a:ext>
            </a:extLst>
          </p:cNvPr>
          <p:cNvGrpSpPr/>
          <p:nvPr/>
        </p:nvGrpSpPr>
        <p:grpSpPr>
          <a:xfrm>
            <a:off x="561975" y="273429"/>
            <a:ext cx="503464" cy="503464"/>
            <a:chOff x="4642333" y="1263389"/>
            <a:chExt cx="3005993" cy="300599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2533A97-E752-57D1-4FFB-9514A693D44B}"/>
                </a:ext>
              </a:extLst>
            </p:cNvPr>
            <p:cNvSpPr/>
            <p:nvPr/>
          </p:nvSpPr>
          <p:spPr>
            <a:xfrm>
              <a:off x="4642333" y="1263389"/>
              <a:ext cx="3005993" cy="3005993"/>
            </a:xfrm>
            <a:prstGeom prst="ellipse">
              <a:avLst/>
            </a:prstGeom>
            <a:solidFill>
              <a:srgbClr val="D9D9D9"/>
            </a:solidFill>
            <a:ln w="76200">
              <a:solidFill>
                <a:srgbClr val="E7E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Picture 2" descr="구급차, 차, 아이소메트릭, 의료, 차량">
              <a:extLst>
                <a:ext uri="{FF2B5EF4-FFF2-40B4-BE49-F238E27FC236}">
                  <a16:creationId xmlns:a16="http://schemas.microsoft.com/office/drawing/2014/main" id="{5711E2F5-2BC3-9DD6-B5FA-EBEFE56F6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1889" y="1555179"/>
              <a:ext cx="2268222" cy="2346999"/>
            </a:xfrm>
            <a:prstGeom prst="rect">
              <a:avLst/>
            </a:prstGeom>
            <a:noFill/>
            <a:effectLst>
              <a:outerShdw dist="38100" dir="2700000" sx="108000" sy="108000" algn="tl" rotWithShape="0">
                <a:prstClr val="black">
                  <a:alpha val="13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411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1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2998469-34CA-4FEE-8C1F-EB51D9BFB708}"/>
              </a:ext>
            </a:extLst>
          </p:cNvPr>
          <p:cNvGrpSpPr/>
          <p:nvPr/>
        </p:nvGrpSpPr>
        <p:grpSpPr>
          <a:xfrm>
            <a:off x="-9351" y="-3740"/>
            <a:ext cx="278624" cy="6861584"/>
            <a:chOff x="-9351" y="-3740"/>
            <a:chExt cx="278624" cy="686158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2074488-0BD5-4A6D-A8CF-DF4ACF22C238}"/>
                </a:ext>
              </a:extLst>
            </p:cNvPr>
            <p:cNvSpPr/>
            <p:nvPr/>
          </p:nvSpPr>
          <p:spPr>
            <a:xfrm rot="5400000">
              <a:off x="-3300829" y="3287743"/>
              <a:ext cx="6861579" cy="27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25F0238-FE71-414D-81ED-F9A47DE2B0C3}"/>
                </a:ext>
              </a:extLst>
            </p:cNvPr>
            <p:cNvSpPr/>
            <p:nvPr/>
          </p:nvSpPr>
          <p:spPr>
            <a:xfrm rot="5400000" flipV="1">
              <a:off x="-3236671" y="3403996"/>
              <a:ext cx="6861579" cy="461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2DE085-3F8E-48CE-8447-F9027A36DE80}"/>
              </a:ext>
            </a:extLst>
          </p:cNvPr>
          <p:cNvGrpSpPr/>
          <p:nvPr/>
        </p:nvGrpSpPr>
        <p:grpSpPr>
          <a:xfrm rot="10800000">
            <a:off x="11913376" y="-3740"/>
            <a:ext cx="278624" cy="6861584"/>
            <a:chOff x="-9351" y="-3740"/>
            <a:chExt cx="278624" cy="686158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696E403-A0D8-417E-9283-4FA8B6ABD81B}"/>
                </a:ext>
              </a:extLst>
            </p:cNvPr>
            <p:cNvSpPr/>
            <p:nvPr/>
          </p:nvSpPr>
          <p:spPr>
            <a:xfrm rot="5400000">
              <a:off x="-3300829" y="3287743"/>
              <a:ext cx="6861579" cy="27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DC3F07-D6D0-44BF-A1F7-B2A4E18901EE}"/>
                </a:ext>
              </a:extLst>
            </p:cNvPr>
            <p:cNvSpPr/>
            <p:nvPr/>
          </p:nvSpPr>
          <p:spPr>
            <a:xfrm rot="5400000" flipV="1">
              <a:off x="-3236671" y="3403996"/>
              <a:ext cx="6861579" cy="461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03B6473-A328-4741-ADC8-A4C325FCEFA0}"/>
              </a:ext>
            </a:extLst>
          </p:cNvPr>
          <p:cNvGrpSpPr/>
          <p:nvPr/>
        </p:nvGrpSpPr>
        <p:grpSpPr>
          <a:xfrm>
            <a:off x="568060" y="261199"/>
            <a:ext cx="474096" cy="474096"/>
            <a:chOff x="3962646" y="990600"/>
            <a:chExt cx="4266706" cy="4266706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3183B06-A046-48D2-8705-FE9AF9D2553E}"/>
                </a:ext>
              </a:extLst>
            </p:cNvPr>
            <p:cNvSpPr/>
            <p:nvPr/>
          </p:nvSpPr>
          <p:spPr>
            <a:xfrm>
              <a:off x="3962646" y="990600"/>
              <a:ext cx="4266706" cy="426670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705ACEB-8C68-4FB2-AE7A-073D9A983DE7}"/>
                </a:ext>
              </a:extLst>
            </p:cNvPr>
            <p:cNvSpPr/>
            <p:nvPr/>
          </p:nvSpPr>
          <p:spPr>
            <a:xfrm>
              <a:off x="4106332" y="1100665"/>
              <a:ext cx="3979336" cy="397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9326095-524F-4DAA-8D57-BEE6766940C7}"/>
                </a:ext>
              </a:extLst>
            </p:cNvPr>
            <p:cNvSpPr/>
            <p:nvPr/>
          </p:nvSpPr>
          <p:spPr>
            <a:xfrm>
              <a:off x="4753535" y="2790265"/>
              <a:ext cx="3305702" cy="2289736"/>
            </a:xfrm>
            <a:custGeom>
              <a:avLst/>
              <a:gdLst>
                <a:gd name="connsiteX0" fmla="*/ 3045759 w 3305702"/>
                <a:gd name="connsiteY0" fmla="*/ 0 h 2289736"/>
                <a:gd name="connsiteX1" fmla="*/ 3305702 w 3305702"/>
                <a:gd name="connsiteY1" fmla="*/ 609374 h 2289736"/>
                <a:gd name="connsiteX2" fmla="*/ 3291709 w 3305702"/>
                <a:gd name="connsiteY2" fmla="*/ 701055 h 2289736"/>
                <a:gd name="connsiteX3" fmla="*/ 1342464 w 3305702"/>
                <a:gd name="connsiteY3" fmla="*/ 2289736 h 2289736"/>
                <a:gd name="connsiteX4" fmla="*/ 941477 w 3305702"/>
                <a:gd name="connsiteY4" fmla="*/ 2249313 h 2289736"/>
                <a:gd name="connsiteX5" fmla="*/ 774863 w 3305702"/>
                <a:gd name="connsiteY5" fmla="*/ 2206472 h 2289736"/>
                <a:gd name="connsiteX6" fmla="*/ 0 w 3305702"/>
                <a:gd name="connsiteY6" fmla="*/ 1277470 h 2289736"/>
                <a:gd name="connsiteX7" fmla="*/ 3045759 w 3305702"/>
                <a:gd name="connsiteY7" fmla="*/ 0 h 228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5702" h="2289736">
                  <a:moveTo>
                    <a:pt x="3045759" y="0"/>
                  </a:moveTo>
                  <a:lnTo>
                    <a:pt x="3305702" y="609374"/>
                  </a:lnTo>
                  <a:lnTo>
                    <a:pt x="3291709" y="701055"/>
                  </a:lnTo>
                  <a:cubicBezTo>
                    <a:pt x="3106180" y="1607714"/>
                    <a:pt x="2303969" y="2289736"/>
                    <a:pt x="1342464" y="2289736"/>
                  </a:cubicBezTo>
                  <a:cubicBezTo>
                    <a:pt x="1205106" y="2289736"/>
                    <a:pt x="1070999" y="2275817"/>
                    <a:pt x="941477" y="2249313"/>
                  </a:cubicBezTo>
                  <a:lnTo>
                    <a:pt x="774863" y="2206472"/>
                  </a:lnTo>
                  <a:lnTo>
                    <a:pt x="0" y="1277470"/>
                  </a:lnTo>
                  <a:lnTo>
                    <a:pt x="3045759" y="0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9EA0FAA-2375-413C-B392-B2A4D58B2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228" y="2055439"/>
              <a:ext cx="3471336" cy="2137028"/>
            </a:xfrm>
            <a:prstGeom prst="rect">
              <a:avLst/>
            </a:prstGeom>
          </p:spPr>
        </p:pic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447FA09-561E-46A9-9D89-A2ECDF184291}"/>
              </a:ext>
            </a:extLst>
          </p:cNvPr>
          <p:cNvSpPr/>
          <p:nvPr/>
        </p:nvSpPr>
        <p:spPr>
          <a:xfrm>
            <a:off x="1206989" y="353228"/>
            <a:ext cx="3136411" cy="343546"/>
          </a:xfrm>
          <a:prstGeom prst="roundRect">
            <a:avLst>
              <a:gd name="adj" fmla="val 50000"/>
            </a:avLst>
          </a:prstGeom>
          <a:solidFill>
            <a:srgbClr val="E7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effectLst>
                  <a:outerShdw dist="50800" dir="5400000" algn="t" rotWithShape="0">
                    <a:prstClr val="black">
                      <a:lumMod val="65000"/>
                      <a:lumOff val="35000"/>
                      <a:alpha val="24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목적과 기능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E57BFA-894B-739C-407E-D317802A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77DE-FA01-40F0-9E80-338C817BEB49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9C4611-0A78-1027-C4DA-7F8DA9892A68}"/>
              </a:ext>
            </a:extLst>
          </p:cNvPr>
          <p:cNvGrpSpPr/>
          <p:nvPr/>
        </p:nvGrpSpPr>
        <p:grpSpPr>
          <a:xfrm>
            <a:off x="561975" y="273429"/>
            <a:ext cx="503464" cy="503464"/>
            <a:chOff x="4642333" y="1263389"/>
            <a:chExt cx="3005993" cy="300599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2533A97-E752-57D1-4FFB-9514A693D44B}"/>
                </a:ext>
              </a:extLst>
            </p:cNvPr>
            <p:cNvSpPr/>
            <p:nvPr/>
          </p:nvSpPr>
          <p:spPr>
            <a:xfrm>
              <a:off x="4642333" y="1263389"/>
              <a:ext cx="3005993" cy="3005993"/>
            </a:xfrm>
            <a:prstGeom prst="ellipse">
              <a:avLst/>
            </a:prstGeom>
            <a:solidFill>
              <a:srgbClr val="D9D9D9"/>
            </a:solidFill>
            <a:ln w="76200">
              <a:solidFill>
                <a:srgbClr val="E7E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Picture 2" descr="구급차, 차, 아이소메트릭, 의료, 차량">
              <a:extLst>
                <a:ext uri="{FF2B5EF4-FFF2-40B4-BE49-F238E27FC236}">
                  <a16:creationId xmlns:a16="http://schemas.microsoft.com/office/drawing/2014/main" id="{5711E2F5-2BC3-9DD6-B5FA-EBEFE56F6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1889" y="1555179"/>
              <a:ext cx="2268222" cy="2346999"/>
            </a:xfrm>
            <a:prstGeom prst="rect">
              <a:avLst/>
            </a:prstGeom>
            <a:noFill/>
            <a:effectLst>
              <a:outerShdw dist="38100" dir="2700000" sx="108000" sy="108000" algn="tl" rotWithShape="0">
                <a:prstClr val="black">
                  <a:alpha val="13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그림 11" descr="클립아트, 디자인이(가) 표시된 사진&#10;&#10;자동 생성된 설명">
            <a:extLst>
              <a:ext uri="{FF2B5EF4-FFF2-40B4-BE49-F238E27FC236}">
                <a16:creationId xmlns:a16="http://schemas.microsoft.com/office/drawing/2014/main" id="{746E6038-81D1-7DDD-705F-4766824E7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89" y="2708794"/>
            <a:ext cx="1436509" cy="1436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71732B-FBBA-46B6-CFAC-C3E00F76F799}"/>
              </a:ext>
            </a:extLst>
          </p:cNvPr>
          <p:cNvSpPr txBox="1"/>
          <p:nvPr/>
        </p:nvSpPr>
        <p:spPr>
          <a:xfrm>
            <a:off x="3810656" y="2506773"/>
            <a:ext cx="4204256" cy="232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noProof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rgbClr val="4FC0E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환자를 이송할 병원을 신속하게 확인</a:t>
            </a:r>
            <a:endParaRPr lang="en-US" altLang="ko-KR" sz="2000" noProof="0" dirty="0">
              <a:ln w="3175">
                <a:solidFill>
                  <a:schemeClr val="bg1">
                    <a:lumMod val="50000"/>
                    <a:alpha val="18000"/>
                  </a:schemeClr>
                </a:solidFill>
              </a:ln>
              <a:solidFill>
                <a:srgbClr val="4FC0E8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2000" b="0" i="0" u="none" strike="noStrike" kern="1200" cap="none" spc="0" normalizeH="0" baseline="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rgbClr val="4FC0E8"/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병원을 찾는 시간과 노력 최소화</a:t>
            </a:r>
            <a:endParaRPr kumimoji="0" lang="en-US" altLang="ko-KR" sz="2000" b="0" i="0" u="none" strike="noStrike" kern="1200" cap="none" spc="0" normalizeH="0" baseline="0" dirty="0">
              <a:ln w="3175">
                <a:solidFill>
                  <a:schemeClr val="bg1">
                    <a:lumMod val="50000"/>
                    <a:alpha val="18000"/>
                  </a:schemeClr>
                </a:solidFill>
              </a:ln>
              <a:solidFill>
                <a:srgbClr val="4FC0E8"/>
              </a:solidFill>
              <a:effectLst/>
              <a:uLnTx/>
              <a:uFillTx/>
              <a:latin typeface="여기어때 잘난체" panose="020B0600000101010101" pitchFamily="50" charset="-127"/>
              <a:ea typeface="여기어때 잘난체" panose="020B0600000101010101" pitchFamily="50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rgbClr val="4FC0E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응급 환자에게 적절한 </a:t>
            </a:r>
            <a:br>
              <a:rPr lang="en-US" altLang="ko-KR" sz="20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rgbClr val="4FC0E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</a:br>
            <a:r>
              <a:rPr lang="ko-KR" altLang="en-US" sz="2000" dirty="0">
                <a:ln w="3175">
                  <a:solidFill>
                    <a:schemeClr val="bg1">
                      <a:lumMod val="50000"/>
                      <a:alpha val="18000"/>
                    </a:schemeClr>
                  </a:solidFill>
                </a:ln>
                <a:solidFill>
                  <a:srgbClr val="4FC0E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KoPubWorld돋움체 Bold" panose="00000800000000000000" pitchFamily="2" charset="-127"/>
              </a:rPr>
              <a:t>의료 서비스 빠르게 제공</a:t>
            </a:r>
            <a:endParaRPr kumimoji="0" lang="ko-KR" altLang="en-US" sz="2000" b="0" i="0" u="none" strike="noStrike" kern="1200" cap="none" spc="0" normalizeH="0" baseline="0" noProof="0" dirty="0">
              <a:ln w="3175">
                <a:solidFill>
                  <a:schemeClr val="bg1">
                    <a:lumMod val="50000"/>
                    <a:alpha val="18000"/>
                  </a:schemeClr>
                </a:solidFill>
              </a:ln>
              <a:solidFill>
                <a:srgbClr val="4FC0E8"/>
              </a:solidFill>
              <a:effectLst/>
              <a:uLnTx/>
              <a:uFillTx/>
              <a:latin typeface="여기어때 잘난체" panose="020B0600000101010101" pitchFamily="50" charset="-127"/>
              <a:ea typeface="여기어때 잘난체" panose="020B0600000101010101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5" name="그림 14" descr="스크린샷, 직사각형, 상징, 디자인이(가) 표시된 사진&#10;&#10;자동 생성된 설명">
            <a:extLst>
              <a:ext uri="{FF2B5EF4-FFF2-40B4-BE49-F238E27FC236}">
                <a16:creationId xmlns:a16="http://schemas.microsoft.com/office/drawing/2014/main" id="{E9FEB5A6-971E-D4DA-B040-ADB6AD78B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464" y="2708794"/>
            <a:ext cx="1339471" cy="1339471"/>
          </a:xfrm>
          <a:prstGeom prst="rect">
            <a:avLst/>
          </a:prstGeom>
        </p:spPr>
      </p:pic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9E8164D4-C060-9191-2007-1C9EF6A10D62}"/>
              </a:ext>
            </a:extLst>
          </p:cNvPr>
          <p:cNvSpPr/>
          <p:nvPr/>
        </p:nvSpPr>
        <p:spPr>
          <a:xfrm rot="5400000">
            <a:off x="3081925" y="3448016"/>
            <a:ext cx="384585" cy="245612"/>
          </a:xfrm>
          <a:prstGeom prst="triangle">
            <a:avLst/>
          </a:prstGeom>
          <a:solidFill>
            <a:srgbClr val="E74A61"/>
          </a:solidFill>
          <a:ln w="190500" cap="rnd">
            <a:solidFill>
              <a:srgbClr val="E74A6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93C01600-A3A1-B941-DE5C-5FE23E28E824}"/>
              </a:ext>
            </a:extLst>
          </p:cNvPr>
          <p:cNvSpPr/>
          <p:nvPr/>
        </p:nvSpPr>
        <p:spPr>
          <a:xfrm rot="5400000">
            <a:off x="8541114" y="3449040"/>
            <a:ext cx="384585" cy="245612"/>
          </a:xfrm>
          <a:prstGeom prst="triangle">
            <a:avLst/>
          </a:prstGeom>
          <a:solidFill>
            <a:srgbClr val="E74A61"/>
          </a:solidFill>
          <a:ln w="190500" cap="rnd">
            <a:solidFill>
              <a:srgbClr val="E74A6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7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 animBg="1"/>
      <p:bldP spid="26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202</Words>
  <Application>Microsoft Office PowerPoint</Application>
  <PresentationFormat>와이드스크린</PresentationFormat>
  <Paragraphs>74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KoPubWorld돋움체_Pro Light</vt:lpstr>
      <vt:lpstr>KoPub돋움체 Medium</vt:lpstr>
      <vt:lpstr>여기어때 잘난체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eunzy choi</dc:creator>
  <cp:lastModifiedBy>홍세은</cp:lastModifiedBy>
  <cp:revision>81</cp:revision>
  <dcterms:created xsi:type="dcterms:W3CDTF">2019-10-09T08:14:42Z</dcterms:created>
  <dcterms:modified xsi:type="dcterms:W3CDTF">2023-07-04T05:23:20Z</dcterms:modified>
</cp:coreProperties>
</file>