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77"/>
  </p:notesMasterIdLst>
  <p:handoutMasterIdLst>
    <p:handoutMasterId r:id="rId78"/>
  </p:handoutMasterIdLst>
  <p:sldIdLst>
    <p:sldId id="1426" r:id="rId2"/>
    <p:sldId id="1488" r:id="rId3"/>
    <p:sldId id="1487" r:id="rId4"/>
    <p:sldId id="1479" r:id="rId5"/>
    <p:sldId id="1434" r:id="rId6"/>
    <p:sldId id="1389" r:id="rId7"/>
    <p:sldId id="1391" r:id="rId8"/>
    <p:sldId id="1392" r:id="rId9"/>
    <p:sldId id="1393" r:id="rId10"/>
    <p:sldId id="1394" r:id="rId11"/>
    <p:sldId id="1395" r:id="rId12"/>
    <p:sldId id="1435" r:id="rId13"/>
    <p:sldId id="1396" r:id="rId14"/>
    <p:sldId id="1397" r:id="rId15"/>
    <p:sldId id="1418" r:id="rId16"/>
    <p:sldId id="1398" r:id="rId17"/>
    <p:sldId id="1419" r:id="rId18"/>
    <p:sldId id="1428" r:id="rId19"/>
    <p:sldId id="1420" r:id="rId20"/>
    <p:sldId id="1421" r:id="rId21"/>
    <p:sldId id="1403" r:id="rId22"/>
    <p:sldId id="1429" r:id="rId23"/>
    <p:sldId id="1404" r:id="rId24"/>
    <p:sldId id="1424" r:id="rId25"/>
    <p:sldId id="1407" r:id="rId26"/>
    <p:sldId id="1408" r:id="rId27"/>
    <p:sldId id="1409" r:id="rId28"/>
    <p:sldId id="1410" r:id="rId29"/>
    <p:sldId id="1411" r:id="rId30"/>
    <p:sldId id="1412" r:id="rId31"/>
    <p:sldId id="1413" r:id="rId32"/>
    <p:sldId id="1414" r:id="rId33"/>
    <p:sldId id="1415" r:id="rId34"/>
    <p:sldId id="1416" r:id="rId35"/>
    <p:sldId id="1436" r:id="rId36"/>
    <p:sldId id="1438" r:id="rId37"/>
    <p:sldId id="1437" r:id="rId38"/>
    <p:sldId id="1491" r:id="rId39"/>
    <p:sldId id="1430" r:id="rId40"/>
    <p:sldId id="1431" r:id="rId41"/>
    <p:sldId id="1492" r:id="rId42"/>
    <p:sldId id="1432" r:id="rId43"/>
    <p:sldId id="1493" r:id="rId44"/>
    <p:sldId id="1494" r:id="rId45"/>
    <p:sldId id="1458" r:id="rId46"/>
    <p:sldId id="1457" r:id="rId47"/>
    <p:sldId id="1495" r:id="rId48"/>
    <p:sldId id="1459" r:id="rId49"/>
    <p:sldId id="1433" r:id="rId50"/>
    <p:sldId id="1460" r:id="rId51"/>
    <p:sldId id="1461" r:id="rId52"/>
    <p:sldId id="1462" r:id="rId53"/>
    <p:sldId id="1463" r:id="rId54"/>
    <p:sldId id="1464" r:id="rId55"/>
    <p:sldId id="1484" r:id="rId56"/>
    <p:sldId id="1485" r:id="rId57"/>
    <p:sldId id="1486" r:id="rId58"/>
    <p:sldId id="1465" r:id="rId59"/>
    <p:sldId id="1466" r:id="rId60"/>
    <p:sldId id="1467" r:id="rId61"/>
    <p:sldId id="1468" r:id="rId62"/>
    <p:sldId id="1469" r:id="rId63"/>
    <p:sldId id="1470" r:id="rId64"/>
    <p:sldId id="1471" r:id="rId65"/>
    <p:sldId id="1472" r:id="rId66"/>
    <p:sldId id="1473" r:id="rId67"/>
    <p:sldId id="1474" r:id="rId68"/>
    <p:sldId id="1439" r:id="rId69"/>
    <p:sldId id="1443" r:id="rId70"/>
    <p:sldId id="1447" r:id="rId71"/>
    <p:sldId id="1448" r:id="rId72"/>
    <p:sldId id="1449" r:id="rId73"/>
    <p:sldId id="1480" r:id="rId74"/>
    <p:sldId id="1425" r:id="rId75"/>
    <p:sldId id="1481" r:id="rId76"/>
  </p:sldIdLst>
  <p:sldSz cx="9144000" cy="6858000" type="screen4x3"/>
  <p:notesSz cx="7302500" cy="9586913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D5F1CF"/>
    <a:srgbClr val="EBAFAF"/>
    <a:srgbClr val="F1C7C7"/>
    <a:srgbClr val="990000"/>
    <a:srgbClr val="F6F5BD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7" autoAdjust="0"/>
    <p:restoredTop sz="87664" autoAdjust="0"/>
  </p:normalViewPr>
  <p:slideViewPr>
    <p:cSldViewPr snapToObjects="1">
      <p:cViewPr varScale="1">
        <p:scale>
          <a:sx n="97" d="100"/>
          <a:sy n="97" d="100"/>
        </p:scale>
        <p:origin x="1104" y="90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5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8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7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9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6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Programmers use </a:t>
            </a:r>
            <a:r>
              <a:rPr lang="en-US" sz="2000" i="1" dirty="0">
                <a:solidFill>
                  <a:srgbClr val="990000"/>
                </a:solidFill>
              </a:rPr>
              <a:t>dynamic memory allocators </a:t>
            </a:r>
            <a:r>
              <a:rPr lang="en-US" sz="2000" dirty="0"/>
              <a:t>(such as </a:t>
            </a:r>
            <a:r>
              <a:rPr lang="en-US" sz="2000" dirty="0">
                <a:latin typeface="Courier New"/>
                <a:cs typeface="Courier New"/>
              </a:rPr>
              <a:t>malloc</a:t>
            </a:r>
            <a:r>
              <a:rPr lang="en-US" sz="2000" dirty="0"/>
              <a:t>) to acquire VM at run time. </a:t>
            </a:r>
          </a:p>
          <a:p>
            <a:pPr lvl="1"/>
            <a:r>
              <a:rPr lang="en-US" sz="1800" dirty="0"/>
              <a:t>For data structures whose size is only known at runtime.</a:t>
            </a:r>
          </a:p>
          <a:p>
            <a:r>
              <a:rPr lang="en-US" sz="2000" dirty="0"/>
              <a:t>Dynamic memory allocators manage an area of process virtual memory known as the </a:t>
            </a:r>
            <a:r>
              <a:rPr lang="en-US" sz="2000" i="1" dirty="0">
                <a:solidFill>
                  <a:srgbClr val="990000"/>
                </a:solidFill>
              </a:rPr>
              <a:t>heap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5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1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8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8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3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06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6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46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5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9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8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0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6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99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2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1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63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6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8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4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43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5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76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83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75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0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692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34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06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38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97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5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4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68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5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43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49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34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63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7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6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1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0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1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9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7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CS33 Lecture 12</a:t>
            </a:r>
            <a:br>
              <a:rPr lang="en-US" dirty="0"/>
            </a:br>
            <a:r>
              <a:rPr lang="en-US" dirty="0"/>
              <a:t>Dynamic Memory Allocation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Nowatzki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992437" y="1614488"/>
            <a:ext cx="51816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3400" y="1582738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992437" y="2501901"/>
            <a:ext cx="51816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247015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92437" y="3389313"/>
            <a:ext cx="51816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33400" y="3357563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92437" y="4276726"/>
            <a:ext cx="51816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92437" y="5164138"/>
            <a:ext cx="51816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533400" y="5132388"/>
            <a:ext cx="2111773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8-byte (x86) or 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How to Implement a Dynamic </a:t>
            </a:r>
            <a:r>
              <a:rPr lang="en-US" dirty="0" err="1"/>
              <a:t>Allcoator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6208"/>
            <a:ext cx="5638799" cy="5133192"/>
          </a:xfrm>
        </p:spPr>
        <p:txBody>
          <a:bodyPr/>
          <a:lstStyle/>
          <a:p>
            <a:r>
              <a:rPr lang="en-US" dirty="0"/>
              <a:t>Role of Operating System</a:t>
            </a:r>
          </a:p>
          <a:p>
            <a:pPr lvl="1"/>
            <a:r>
              <a:rPr lang="en-US" dirty="0"/>
              <a:t>OS controls how much virtual memory a process has access to</a:t>
            </a:r>
          </a:p>
          <a:p>
            <a:pPr lvl="1"/>
            <a:r>
              <a:rPr lang="en-US" dirty="0"/>
              <a:t>Program can request more virtual memory </a:t>
            </a:r>
          </a:p>
          <a:p>
            <a:pPr lvl="2"/>
            <a:r>
              <a:rPr lang="en-US" dirty="0" err="1"/>
              <a:t>sbrk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 system call</a:t>
            </a:r>
          </a:p>
          <a:p>
            <a:pPr lvl="2"/>
            <a:r>
              <a:rPr lang="en-US" dirty="0"/>
              <a:t>Argument “x”: how many bytes more virtual memory this process wants.</a:t>
            </a:r>
          </a:p>
          <a:p>
            <a:pPr lvl="1"/>
            <a:endParaRPr lang="en-US" sz="1050" dirty="0"/>
          </a:p>
          <a:p>
            <a:r>
              <a:rPr lang="en-US" dirty="0"/>
              <a:t>How do we decide which parts of the virtual memory to assign to which requests?</a:t>
            </a:r>
          </a:p>
          <a:p>
            <a:pPr lvl="2"/>
            <a:r>
              <a:rPr lang="en-US" dirty="0"/>
              <a:t>Need some data-structures to manage.</a:t>
            </a:r>
          </a:p>
          <a:p>
            <a:pPr lvl="2"/>
            <a:r>
              <a:rPr lang="en-US" dirty="0"/>
              <a:t>Performance and memory overhead of these are critical!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01789" y="1281670"/>
            <a:ext cx="1890259" cy="2967663"/>
            <a:chOff x="6019800" y="1143294"/>
            <a:chExt cx="1705339" cy="5108895"/>
          </a:xfrm>
        </p:grpSpPr>
        <p:grpSp>
          <p:nvGrpSpPr>
            <p:cNvPr id="4" name="Group 3"/>
            <p:cNvGrpSpPr/>
            <p:nvPr/>
          </p:nvGrpSpPr>
          <p:grpSpPr>
            <a:xfrm>
              <a:off x="6032057" y="1799405"/>
              <a:ext cx="1693082" cy="4452784"/>
              <a:chOff x="5066395" y="957263"/>
              <a:chExt cx="2789238" cy="5447770"/>
            </a:xfrm>
          </p:grpSpPr>
          <p:sp>
            <p:nvSpPr>
              <p:cNvPr id="5" name="Rectangle 14"/>
              <p:cNvSpPr>
                <a:spLocks noChangeArrowheads="1"/>
              </p:cNvSpPr>
              <p:nvPr/>
            </p:nvSpPr>
            <p:spPr bwMode="auto">
              <a:xfrm>
                <a:off x="5066395" y="957263"/>
                <a:ext cx="2789237" cy="487362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Kernel mem.</a:t>
                </a:r>
              </a:p>
            </p:txBody>
          </p:sp>
          <p:sp>
            <p:nvSpPr>
              <p:cNvPr id="6" name="Rectangle 17"/>
              <p:cNvSpPr>
                <a:spLocks noChangeArrowheads="1"/>
              </p:cNvSpPr>
              <p:nvPr/>
            </p:nvSpPr>
            <p:spPr bwMode="auto">
              <a:xfrm>
                <a:off x="5066396" y="4046008"/>
                <a:ext cx="2789237" cy="1962150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b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Runtime Heap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dirty="0">
                    <a:latin typeface="Calibri" pitchFamily="34" charset="0"/>
                    <a:ea typeface="msgothic" charset="0"/>
                    <a:cs typeface="msgothic" charset="0"/>
                  </a:rPr>
                  <a:t>(</a:t>
                </a:r>
                <a:r>
                  <a:rPr lang="en-GB" sz="1600" dirty="0" err="1">
                    <a:latin typeface="Calibri" pitchFamily="34" charset="0"/>
                    <a:ea typeface="msgothic" charset="0"/>
                    <a:cs typeface="msgothic" charset="0"/>
                  </a:rPr>
                  <a:t>dyn</a:t>
                </a:r>
                <a:r>
                  <a:rPr lang="en-GB" sz="1600" dirty="0">
                    <a:latin typeface="Calibri" pitchFamily="34" charset="0"/>
                    <a:ea typeface="msgothic" charset="0"/>
                    <a:cs typeface="msgothic" charset="0"/>
                  </a:rPr>
                  <a:t>. mem)</a:t>
                </a: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7" name="Rectangle 18"/>
              <p:cNvSpPr>
                <a:spLocks noChangeArrowheads="1"/>
              </p:cNvSpPr>
              <p:nvPr/>
            </p:nvSpPr>
            <p:spPr bwMode="auto">
              <a:xfrm>
                <a:off x="5066395" y="1978025"/>
                <a:ext cx="2789237" cy="20679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 flipV="1">
                <a:off x="6456516" y="3652838"/>
                <a:ext cx="1588" cy="384175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5066395" y="1414463"/>
                <a:ext cx="2789237" cy="563562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User stack</a:t>
                </a:r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5066395" y="6008158"/>
                <a:ext cx="2789238" cy="3968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0" dirty="0">
                    <a:latin typeface="Calibri" pitchFamily="34" charset="0"/>
                    <a:ea typeface="msgothic" charset="0"/>
                    <a:cs typeface="msgothic" charset="0"/>
                  </a:rPr>
                  <a:t>Unused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019800" y="1143294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Virtual Memory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 flipH="1">
            <a:off x="7892048" y="3125024"/>
            <a:ext cx="319541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196349" y="294462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brk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max</a:t>
            </a:r>
            <a:r>
              <a:rPr lang="en-GB" i="1" baseline="-25000" dirty="0"/>
              <a:t>i&lt;=k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97237" y="2470150"/>
            <a:ext cx="51816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38200" y="2438400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97237" y="3079751"/>
            <a:ext cx="51816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838200" y="304800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97237" y="3689350"/>
            <a:ext cx="51816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297237" y="4298951"/>
            <a:ext cx="51816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838200" y="4267200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838200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ourier New" pitchFamily="49" charset="0"/>
              </a:rPr>
              <a:t>(6)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 (what would happen now?)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pick a block to use for allocation – many free blocks might fit?</a:t>
            </a:r>
          </a:p>
          <a:p>
            <a:endParaRPr lang="en-US" dirty="0"/>
          </a:p>
          <a:p>
            <a:r>
              <a:rPr lang="en-US" dirty="0"/>
              <a:t>If you pick a block that is too big, what do we do with the extra space?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9624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1169208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9955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lock 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858726" cy="3366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2672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5720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rot="16200000" flipV="1">
            <a:off x="5179695" y="51041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rot="16200000" flipV="1">
            <a:off x="5876212" y="4712413"/>
            <a:ext cx="457200" cy="7859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rot="16200000" flipV="1">
            <a:off x="6028612" y="4864813"/>
            <a:ext cx="457200" cy="4811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rot="16200000" flipV="1">
            <a:off x="6181012" y="5017213"/>
            <a:ext cx="457200" cy="1763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rot="5400000" flipH="1" flipV="1">
            <a:off x="6333412" y="5041187"/>
            <a:ext cx="457200" cy="12842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9B2D-0082-4BC5-8603-E28D9B5B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1B14E-B88D-498A-8DA9-F684D2C505C3}"/>
              </a:ext>
            </a:extLst>
          </p:cNvPr>
          <p:cNvSpPr/>
          <p:nvPr/>
        </p:nvSpPr>
        <p:spPr>
          <a:xfrm>
            <a:off x="403712" y="2329594"/>
            <a:ext cx="2989921" cy="2554545"/>
          </a:xfrm>
          <a:prstGeom prst="rect">
            <a:avLst/>
          </a:prstGeom>
          <a:solidFill>
            <a:srgbClr val="F7F5CD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 {</a:t>
            </a:r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x, y;};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func1() {</a:t>
            </a: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point* x = </a:t>
            </a: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malloc</a:t>
            </a:r>
            <a:r>
              <a:rPr lang="en-US" sz="1600" b="0" dirty="0"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latin typeface="Consolas" panose="020B0609020204030204" pitchFamily="49" charset="0"/>
              </a:rPr>
              <a:t>(point));</a:t>
            </a:r>
          </a:p>
          <a:p>
            <a:r>
              <a:rPr lang="en-US" sz="1600" b="0" dirty="0"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…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free(x);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93D4A-BDB8-498E-B93A-10EFAB7EACDA}"/>
              </a:ext>
            </a:extLst>
          </p:cNvPr>
          <p:cNvSpPr txBox="1"/>
          <p:nvPr/>
        </p:nvSpPr>
        <p:spPr>
          <a:xfrm>
            <a:off x="3628249" y="2268038"/>
            <a:ext cx="4829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Often have memory items that we don’t know whether and how large they will be until run time…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Dynamic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Stored on heap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So how do we manage these?</a:t>
            </a:r>
          </a:p>
        </p:txBody>
      </p:sp>
    </p:spTree>
    <p:extLst>
      <p:ext uri="{BB962C8B-B14F-4D97-AF65-F5344CB8AC3E}">
        <p14:creationId xmlns:p14="http://schemas.microsoft.com/office/powerpoint/2010/main" val="1251288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Double-word</a:t>
            </a: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38200" y="1961886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292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dirty="0" err="1">
                <a:latin typeface="Calibri" pitchFamily="34" charset="0"/>
              </a:rPr>
              <a:t>unshaded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labeled with size in bytes/allocated bit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1430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1375" y="4875668"/>
            <a:ext cx="2194263" cy="458332"/>
            <a:chOff x="841375" y="4875668"/>
            <a:chExt cx="2194263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292639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</a:rPr>
                <a:t>malloc</a:t>
              </a:r>
              <a:r>
                <a:rPr lang="en-GB" sz="1600" b="1" dirty="0"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943313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rgbClr val="C00000"/>
                  </a:solidFill>
                  <a:latin typeface="Calibri" pitchFamily="34" charset="0"/>
                </a:rPr>
                <a:t>Oops!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0513" y="5802868"/>
            <a:ext cx="8350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319689" y="1220788"/>
            <a:ext cx="8307387" cy="54864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43800" y="2535827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rot="10800000" flipV="1">
            <a:off x="6173204" y="2889769"/>
            <a:ext cx="1370596" cy="508231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sz="3200" dirty="0"/>
              <a:t>How does the system manage dynamic memory?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712" y="2329594"/>
            <a:ext cx="2989921" cy="2554545"/>
          </a:xfrm>
          <a:prstGeom prst="rect">
            <a:avLst/>
          </a:prstGeom>
          <a:solidFill>
            <a:srgbClr val="F7F5CD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 {</a:t>
            </a:r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x, y;};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func1() {</a:t>
            </a: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point* x = </a:t>
            </a: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malloc</a:t>
            </a:r>
            <a:r>
              <a:rPr lang="en-US" sz="1600" b="0" dirty="0"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latin typeface="Consolas" panose="020B0609020204030204" pitchFamily="49" charset="0"/>
              </a:rPr>
              <a:t>(point));</a:t>
            </a:r>
          </a:p>
          <a:p>
            <a:r>
              <a:rPr lang="en-US" sz="1600" b="0" dirty="0"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…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free(x);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519" y="1728789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Programmer’s Perspective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74097" y="1997890"/>
            <a:ext cx="2060459" cy="2937377"/>
            <a:chOff x="5066395" y="1414463"/>
            <a:chExt cx="2789238" cy="4990570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5066396" y="4046008"/>
              <a:ext cx="2789237" cy="19621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b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dyn</a:t>
              </a: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. mem)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066395" y="1978025"/>
              <a:ext cx="2789237" cy="206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456516" y="36528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066395" y="1414463"/>
              <a:ext cx="2789237" cy="1101801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t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066395" y="60081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7537" y="1478370"/>
            <a:ext cx="221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Virtual Memory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357018" y="5026635"/>
            <a:ext cx="8710782" cy="175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kern="0" dirty="0"/>
              <a:t>Virtual Memory is precious, how do we manage it?</a:t>
            </a:r>
          </a:p>
        </p:txBody>
      </p:sp>
      <p:sp>
        <p:nvSpPr>
          <p:cNvPr id="32" name="Rectangle 388"/>
          <p:cNvSpPr>
            <a:spLocks noChangeArrowheads="1"/>
          </p:cNvSpPr>
          <p:nvPr/>
        </p:nvSpPr>
        <p:spPr bwMode="auto">
          <a:xfrm>
            <a:off x="3977761" y="3684299"/>
            <a:ext cx="2056793" cy="3484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39312" y="2215869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5135024" y="2549912"/>
            <a:ext cx="453483" cy="1115122"/>
          </a:xfrm>
          <a:custGeom>
            <a:avLst/>
            <a:gdLst>
              <a:gd name="connsiteX0" fmla="*/ 0 w 453483"/>
              <a:gd name="connsiteY0" fmla="*/ 0 h 1115122"/>
              <a:gd name="connsiteX1" fmla="*/ 364273 w 453483"/>
              <a:gd name="connsiteY1" fmla="*/ 438615 h 1115122"/>
              <a:gd name="connsiteX2" fmla="*/ 453483 w 453483"/>
              <a:gd name="connsiteY2" fmla="*/ 1115122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483" h="1115122">
                <a:moveTo>
                  <a:pt x="0" y="0"/>
                </a:moveTo>
                <a:cubicBezTo>
                  <a:pt x="144346" y="126380"/>
                  <a:pt x="288693" y="252761"/>
                  <a:pt x="364273" y="438615"/>
                </a:cubicBezTo>
                <a:cubicBezTo>
                  <a:pt x="439854" y="624469"/>
                  <a:pt x="446668" y="869795"/>
                  <a:pt x="453483" y="1115122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http://www.cliparts101.com/files/291/0384778EE294BD6578F86D74B89526DC/RAM__computer_memory.png">
            <a:extLst>
              <a:ext uri="{FF2B5EF4-FFF2-40B4-BE49-F238E27FC236}">
                <a16:creationId xmlns:a16="http://schemas.microsoft.com/office/drawing/2014/main" id="{346711BD-3D89-420C-B1EE-B06E9FB0D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" t="35293" r="333" b="38040"/>
          <a:stretch/>
        </p:blipFill>
        <p:spPr bwMode="auto">
          <a:xfrm rot="5400000">
            <a:off x="6010016" y="3098505"/>
            <a:ext cx="2728320" cy="7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FA1B72-2053-454C-ABA5-A523CD17549B}"/>
              </a:ext>
            </a:extLst>
          </p:cNvPr>
          <p:cNvCxnSpPr/>
          <p:nvPr/>
        </p:nvCxnSpPr>
        <p:spPr bwMode="auto">
          <a:xfrm flipV="1">
            <a:off x="6019800" y="4114800"/>
            <a:ext cx="914400" cy="381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4E4E3D-7273-4B51-9B8C-489F29FB90E8}"/>
              </a:ext>
            </a:extLst>
          </p:cNvPr>
          <p:cNvCxnSpPr/>
          <p:nvPr/>
        </p:nvCxnSpPr>
        <p:spPr bwMode="auto">
          <a:xfrm>
            <a:off x="6021659" y="2272790"/>
            <a:ext cx="914400" cy="277122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64A0B2-8927-459F-857F-FD89C509E2EB}"/>
              </a:ext>
            </a:extLst>
          </p:cNvPr>
          <p:cNvSpPr txBox="1"/>
          <p:nvPr/>
        </p:nvSpPr>
        <p:spPr>
          <a:xfrm>
            <a:off x="7696200" y="300061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Later 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29835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2" grpId="0" animBg="1"/>
      <p:bldP spid="25" grpId="0"/>
      <p:bldP spid="2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379413" y="11430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 (if block is too big…)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free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4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6003209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1643589" y="4484687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3777189" y="44084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1338789" y="50434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7"/>
          <p:cNvSpPr>
            <a:spLocks/>
          </p:cNvSpPr>
          <p:nvPr/>
        </p:nvSpPr>
        <p:spPr bwMode="auto">
          <a:xfrm>
            <a:off x="4386789" y="50434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26777" y="42052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(next) links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12527" y="53419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(</a:t>
            </a:r>
            <a:r>
              <a:rPr lang="en-GB" sz="1600" b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7647514" y="49609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4081989" y="39862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186389" y="50434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624539" y="45815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7207777" y="45862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86789" y="51974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6412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487480" y="3649663"/>
            <a:ext cx="7607300" cy="282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67105" y="5181600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567104" y="3810000"/>
            <a:ext cx="761999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1576505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1652705" y="4799013"/>
            <a:ext cx="914400" cy="1374775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395905" y="4495800"/>
            <a:ext cx="1828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567105" y="4495800"/>
            <a:ext cx="1828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472105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2643305" y="3886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 flipV="1">
            <a:off x="2948105" y="5257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2643305" y="5257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flipV="1">
            <a:off x="2948105" y="3886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552097" y="3657600"/>
            <a:ext cx="74045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flipV="1">
            <a:off x="4776905" y="4572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Freeform 66"/>
          <p:cNvSpPr>
            <a:spLocks/>
          </p:cNvSpPr>
          <p:nvPr/>
        </p:nvSpPr>
        <p:spPr bwMode="auto">
          <a:xfrm>
            <a:off x="2719505" y="39624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Freeform 67"/>
          <p:cNvSpPr>
            <a:spLocks/>
          </p:cNvSpPr>
          <p:nvPr/>
        </p:nvSpPr>
        <p:spPr bwMode="auto">
          <a:xfrm flipH="1">
            <a:off x="2719505" y="46482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1762243" y="5972175"/>
            <a:ext cx="212013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= malloc(…)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6086043" y="3657600"/>
            <a:ext cx="196746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(with splitting)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329105" y="37338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Freeform 69"/>
          <p:cNvSpPr>
            <a:spLocks/>
          </p:cNvSpPr>
          <p:nvPr/>
        </p:nvSpPr>
        <p:spPr bwMode="auto">
          <a:xfrm>
            <a:off x="3176704" y="4038600"/>
            <a:ext cx="1684339" cy="596900"/>
          </a:xfrm>
          <a:custGeom>
            <a:avLst/>
            <a:gdLst/>
            <a:ahLst/>
            <a:cxnLst>
              <a:cxn ang="0">
                <a:pos x="965" y="424"/>
              </a:cxn>
              <a:cxn ang="0">
                <a:pos x="758" y="126"/>
              </a:cxn>
              <a:cxn ang="0">
                <a:pos x="263" y="76"/>
              </a:cxn>
              <a:cxn ang="0">
                <a:pos x="0" y="0"/>
              </a:cxn>
            </a:cxnLst>
            <a:rect l="0" t="0" r="r" b="b"/>
            <a:pathLst>
              <a:path w="965" h="424">
                <a:moveTo>
                  <a:pt x="965" y="424"/>
                </a:moveTo>
                <a:cubicBezTo>
                  <a:pt x="930" y="374"/>
                  <a:pt x="875" y="184"/>
                  <a:pt x="758" y="126"/>
                </a:cubicBezTo>
                <a:cubicBezTo>
                  <a:pt x="641" y="68"/>
                  <a:pt x="389" y="97"/>
                  <a:pt x="263" y="76"/>
                </a:cubicBezTo>
                <a:cubicBezTo>
                  <a:pt x="137" y="55"/>
                  <a:pt x="55" y="16"/>
                  <a:pt x="0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9105" y="51054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Freeform 68"/>
          <p:cNvSpPr>
            <a:spLocks/>
          </p:cNvSpPr>
          <p:nvPr/>
        </p:nvSpPr>
        <p:spPr bwMode="auto">
          <a:xfrm>
            <a:off x="3024305" y="4800600"/>
            <a:ext cx="18288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318" y="184"/>
              </a:cxn>
              <a:cxn ang="0">
                <a:pos x="955" y="154"/>
              </a:cxn>
              <a:cxn ang="0">
                <a:pos x="1152" y="0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53" y="311"/>
                  <a:pt x="159" y="214"/>
                  <a:pt x="318" y="184"/>
                </a:cubicBezTo>
                <a:cubicBezTo>
                  <a:pt x="477" y="154"/>
                  <a:pt x="816" y="185"/>
                  <a:pt x="955" y="154"/>
                </a:cubicBezTo>
                <a:cubicBezTo>
                  <a:pt x="1094" y="123"/>
                  <a:pt x="1111" y="32"/>
                  <a:pt x="1152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LIFO (last-in-first-out)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</a:t>
            </a:r>
          </a:p>
          <a:p>
            <a:pPr lvl="1">
              <a:lnSpc>
                <a:spcPct val="107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How to deal with dynamic memory?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356" y="2329594"/>
            <a:ext cx="298992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 {</a:t>
            </a:r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x, y;};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func1() {</a:t>
            </a: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point* x = </a:t>
            </a: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malloc</a:t>
            </a:r>
            <a:r>
              <a:rPr lang="en-US" sz="1600" b="0" dirty="0"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latin typeface="Consolas" panose="020B0609020204030204" pitchFamily="49" charset="0"/>
              </a:rPr>
              <a:t>(point));</a:t>
            </a:r>
          </a:p>
          <a:p>
            <a:r>
              <a:rPr lang="en-US" sz="1600" b="0" dirty="0"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…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free(x);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63" y="1728789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Programmer’s Perspective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0741" y="1997890"/>
            <a:ext cx="2060459" cy="2937377"/>
            <a:chOff x="5066395" y="1414463"/>
            <a:chExt cx="2789238" cy="4990570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5066396" y="4046008"/>
              <a:ext cx="2789237" cy="19621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b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dyn</a:t>
              </a: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. mem)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066395" y="1978025"/>
              <a:ext cx="2789237" cy="206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456516" y="36528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066395" y="1414463"/>
              <a:ext cx="2789237" cy="1101801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t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066395" y="60081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61658" y="1231567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Virtual Memory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357018" y="5026635"/>
            <a:ext cx="8710782" cy="175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kern="0" dirty="0"/>
              <a:t>Two Precious Resources:</a:t>
            </a:r>
          </a:p>
          <a:p>
            <a:pPr algn="ctr"/>
            <a:r>
              <a:rPr lang="en-US" kern="0" dirty="0"/>
              <a:t>Virtual Memory, Physical Memory</a:t>
            </a:r>
          </a:p>
          <a:p>
            <a:pPr algn="ctr"/>
            <a:r>
              <a:rPr lang="en-US" kern="0" dirty="0"/>
              <a:t>How should we manage them?</a:t>
            </a:r>
          </a:p>
        </p:txBody>
      </p:sp>
      <p:sp>
        <p:nvSpPr>
          <p:cNvPr id="32" name="Rectangle 388"/>
          <p:cNvSpPr>
            <a:spLocks noChangeArrowheads="1"/>
          </p:cNvSpPr>
          <p:nvPr/>
        </p:nvSpPr>
        <p:spPr bwMode="auto">
          <a:xfrm>
            <a:off x="3734405" y="3684299"/>
            <a:ext cx="2056793" cy="3484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95956" y="2215869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4891668" y="2549912"/>
            <a:ext cx="453483" cy="1115122"/>
          </a:xfrm>
          <a:custGeom>
            <a:avLst/>
            <a:gdLst>
              <a:gd name="connsiteX0" fmla="*/ 0 w 453483"/>
              <a:gd name="connsiteY0" fmla="*/ 0 h 1115122"/>
              <a:gd name="connsiteX1" fmla="*/ 364273 w 453483"/>
              <a:gd name="connsiteY1" fmla="*/ 438615 h 1115122"/>
              <a:gd name="connsiteX2" fmla="*/ 453483 w 453483"/>
              <a:gd name="connsiteY2" fmla="*/ 1115122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483" h="1115122">
                <a:moveTo>
                  <a:pt x="0" y="0"/>
                </a:moveTo>
                <a:cubicBezTo>
                  <a:pt x="144346" y="126380"/>
                  <a:pt x="288693" y="252761"/>
                  <a:pt x="364273" y="438615"/>
                </a:cubicBezTo>
                <a:cubicBezTo>
                  <a:pt x="439854" y="624469"/>
                  <a:pt x="446668" y="869795"/>
                  <a:pt x="453483" y="1115122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cliparts101.com/files/291/0384778EE294BD6578F86D74B89526DC/RAM__computer_memor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" t="35293" r="333" b="38040"/>
          <a:stretch/>
        </p:blipFill>
        <p:spPr bwMode="auto">
          <a:xfrm rot="5400000">
            <a:off x="6010016" y="3098505"/>
            <a:ext cx="2728320" cy="7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 bwMode="auto">
          <a:xfrm flipV="1">
            <a:off x="6019800" y="4114800"/>
            <a:ext cx="914400" cy="381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021659" y="2272790"/>
            <a:ext cx="914400" cy="277122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96200" y="3000616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Two lectures from now</a:t>
            </a:r>
          </a:p>
        </p:txBody>
      </p:sp>
    </p:spTree>
    <p:extLst>
      <p:ext uri="{BB962C8B-B14F-4D97-AF65-F5344CB8AC3E}">
        <p14:creationId xmlns:p14="http://schemas.microsoft.com/office/powerpoint/2010/main" val="19927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1" grpId="0"/>
      <p:bldP spid="32" grpId="0" animBg="1"/>
      <p:bldP spid="12" grpId="0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4243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4558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7941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6162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8448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7686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7780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9304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0066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2276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4562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1514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4641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6400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2530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4620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4243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3800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0149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29608" y="1104515"/>
            <a:ext cx="540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 – not showing headers for simplicity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7476" y="4575175"/>
            <a:ext cx="8151812" cy="2130425"/>
            <a:chOff x="397476" y="4575175"/>
            <a:chExt cx="8151812" cy="2130425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5751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137275"/>
              <a:ext cx="1065213" cy="455613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145088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765675"/>
              <a:ext cx="1065213" cy="455613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49180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4994275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2880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527675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451475"/>
              <a:ext cx="1065213" cy="455613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680075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603875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603875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326063"/>
              <a:ext cx="3213100" cy="35401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656263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2896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49164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476875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5832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235575"/>
              <a:ext cx="2662238" cy="436563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498975"/>
            <a:ext cx="8151812" cy="2130425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since needs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lists is in conjunction with 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4535664"/>
            <a:ext cx="8061325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2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2625" y="1220788"/>
            <a:ext cx="8307387" cy="525621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</a:t>
            </a:r>
            <a:r>
              <a:rPr lang="en-GB" i="1" dirty="0">
                <a:solidFill>
                  <a:srgbClr val="C00000"/>
                </a:solidFill>
              </a:rPr>
              <a:t>size 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blocks has its own free list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Often have separate classes for each small size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larger sizes: One class for each two-power size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94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5641790"/>
            <a:ext cx="835025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0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here: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methods of doing this – very deep field</a:t>
            </a:r>
          </a:p>
          <a:p>
            <a:r>
              <a:rPr lang="en-US" dirty="0"/>
              <a:t>Fact that there is so many methods means there’s no one best method…  variable sized memory allocation is fundamentally challenging</a:t>
            </a:r>
          </a:p>
          <a:p>
            <a:pPr lvl="1"/>
            <a:r>
              <a:rPr lang="en-US" dirty="0"/>
              <a:t>This is partly why other memory allocators (</a:t>
            </a:r>
            <a:r>
              <a:rPr lang="en-US" dirty="0" err="1"/>
              <a:t>eg</a:t>
            </a:r>
            <a:r>
              <a:rPr lang="en-US" dirty="0"/>
              <a:t>. For physical memory) use more simple fixed size chunks.</a:t>
            </a:r>
          </a:p>
        </p:txBody>
      </p:sp>
    </p:spTree>
    <p:extLst>
      <p:ext uri="{BB962C8B-B14F-4D97-AF65-F5344CB8AC3E}">
        <p14:creationId xmlns:p14="http://schemas.microsoft.com/office/powerpoint/2010/main" val="207430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 garbage collection in Java, ML, and Lisp</a:t>
            </a:r>
          </a:p>
        </p:txBody>
      </p:sp>
    </p:spTree>
    <p:extLst>
      <p:ext uri="{BB962C8B-B14F-4D97-AF65-F5344CB8AC3E}">
        <p14:creationId xmlns:p14="http://schemas.microsoft.com/office/powerpoint/2010/main" val="275676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be responsible?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help is required</a:t>
            </a:r>
          </a:p>
          <a:p>
            <a:pPr lvl="1"/>
            <a:r>
              <a:rPr lang="en-US" dirty="0"/>
              <a:t>We need some way of manipulating the page table when we want memory that we have never accessed before.</a:t>
            </a:r>
          </a:p>
          <a:p>
            <a:r>
              <a:rPr lang="en-US" dirty="0"/>
              <a:t>Want talk to operating system as little as possible!</a:t>
            </a:r>
          </a:p>
          <a:p>
            <a:pPr lvl="1"/>
            <a:r>
              <a:rPr lang="en-US" dirty="0"/>
              <a:t>Taking a kernel trap (system call interface) is extremely expensive for performance due to context switch</a:t>
            </a:r>
          </a:p>
          <a:p>
            <a:r>
              <a:rPr lang="en-US" dirty="0"/>
              <a:t>Consequences:</a:t>
            </a:r>
          </a:p>
          <a:p>
            <a:pPr lvl="1"/>
            <a:r>
              <a:rPr lang="en-US" dirty="0"/>
              <a:t>Interface for requesting virtual memory from the operating system is very coarse grained! </a:t>
            </a:r>
          </a:p>
          <a:p>
            <a:pPr lvl="2"/>
            <a:r>
              <a:rPr lang="en-US" dirty="0" err="1"/>
              <a:t>sbrk</a:t>
            </a:r>
            <a:r>
              <a:rPr lang="en-US" dirty="0"/>
              <a:t>() system call === “give me x bytes total virtual memory”</a:t>
            </a:r>
          </a:p>
          <a:p>
            <a:pPr lvl="1"/>
            <a:r>
              <a:rPr lang="en-US" dirty="0"/>
              <a:t>Need user level code to manage user-level allocation of virtual memory to programming-language objects: </a:t>
            </a:r>
          </a:p>
          <a:p>
            <a:pPr lvl="2"/>
            <a:r>
              <a:rPr lang="en-US" b="1" dirty="0"/>
              <a:t>Dynamic Memory Allocators</a:t>
            </a:r>
          </a:p>
        </p:txBody>
      </p:sp>
    </p:spTree>
    <p:extLst>
      <p:ext uri="{BB962C8B-B14F-4D97-AF65-F5344CB8AC3E}">
        <p14:creationId xmlns:p14="http://schemas.microsoft.com/office/powerpoint/2010/main" val="41165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038" y="2671221"/>
            <a:ext cx="191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Ie</a:t>
            </a:r>
            <a:r>
              <a:rPr lang="en-US" sz="1800" dirty="0">
                <a:latin typeface="Calibri" pitchFamily="34" charset="0"/>
              </a:rPr>
              <a:t>. Your program is now leaking memory….</a:t>
            </a:r>
          </a:p>
        </p:txBody>
      </p:sp>
    </p:spTree>
    <p:extLst>
      <p:ext uri="{BB962C8B-B14F-4D97-AF65-F5344CB8AC3E}">
        <p14:creationId xmlns:p14="http://schemas.microsoft.com/office/powerpoint/2010/main" val="360158216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58997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3518510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344861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2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0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Associativity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  </a:t>
            </a:r>
            <a:r>
              <a:rPr lang="en-US" sz="1800" dirty="0">
                <a:latin typeface="Courier New" pitchFamily="49" charset="0"/>
              </a:rPr>
              <a:t>.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1832" y="6477000"/>
            <a:ext cx="216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</a:t>
            </a:r>
          </a:p>
        </p:txBody>
      </p:sp>
    </p:spTree>
    <p:extLst>
      <p:ext uri="{BB962C8B-B14F-4D97-AF65-F5344CB8AC3E}">
        <p14:creationId xmlns:p14="http://schemas.microsoft.com/office/powerpoint/2010/main" val="305294579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10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4921250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of pointers to functions returning int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5715000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returning pointers to array[5] of 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19615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+=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44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383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723343"/>
            <a:ext cx="4403725" cy="4067134"/>
          </a:xfrm>
        </p:spPr>
        <p:txBody>
          <a:bodyPr/>
          <a:lstStyle/>
          <a:p>
            <a:r>
              <a:rPr lang="en-US" sz="2000" dirty="0"/>
              <a:t>Programmers use </a:t>
            </a:r>
            <a:r>
              <a:rPr lang="en-US" sz="2000" i="1" dirty="0">
                <a:solidFill>
                  <a:srgbClr val="990000"/>
                </a:solidFill>
              </a:rPr>
              <a:t>dynamic memory allocators </a:t>
            </a:r>
            <a:r>
              <a:rPr lang="en-US" sz="2000" dirty="0"/>
              <a:t>(such as </a:t>
            </a:r>
            <a:r>
              <a:rPr lang="en-US" sz="2000" dirty="0" err="1">
                <a:latin typeface="Courier New"/>
                <a:cs typeface="Courier New"/>
              </a:rPr>
              <a:t>malloc</a:t>
            </a:r>
            <a:r>
              <a:rPr lang="en-US" sz="2000" dirty="0"/>
              <a:t>) to acquire VM at run time. </a:t>
            </a:r>
          </a:p>
          <a:p>
            <a:pPr lvl="1"/>
            <a:r>
              <a:rPr lang="en-US" sz="1800" dirty="0"/>
              <a:t>For data structures whose size is only known at runtime.</a:t>
            </a:r>
          </a:p>
          <a:p>
            <a:r>
              <a:rPr lang="en-US" sz="2000" dirty="0"/>
              <a:t>Dynamic memory allocators manage an area of process virtual memory known as the </a:t>
            </a:r>
            <a:r>
              <a:rPr lang="en-US" sz="2000" i="1" dirty="0">
                <a:solidFill>
                  <a:srgbClr val="990000"/>
                </a:solidFill>
              </a:rPr>
              <a:t>heap</a:t>
            </a:r>
            <a:r>
              <a:rPr lang="en-US" sz="2000" dirty="0"/>
              <a:t>. </a:t>
            </a:r>
          </a:p>
          <a:p>
            <a:r>
              <a:rPr lang="en-US" sz="2000" dirty="0"/>
              <a:t>Allocator maintains heap as collection of variable sized </a:t>
            </a:r>
            <a:r>
              <a:rPr lang="en-US" sz="2000" i="1" dirty="0">
                <a:solidFill>
                  <a:srgbClr val="990000"/>
                </a:solidFill>
              </a:rPr>
              <a:t>blocks</a:t>
            </a:r>
            <a:r>
              <a:rPr lang="en-US" sz="2000" dirty="0">
                <a:solidFill>
                  <a:srgbClr val="000000"/>
                </a:solidFill>
              </a:rPr>
              <a:t>, which are either </a:t>
            </a:r>
            <a:r>
              <a:rPr lang="en-US" sz="2000" i="1" dirty="0">
                <a:solidFill>
                  <a:srgbClr val="990000"/>
                </a:solidFill>
              </a:rPr>
              <a:t>allocated</a:t>
            </a:r>
            <a:r>
              <a:rPr lang="en-US" sz="2000" dirty="0">
                <a:solidFill>
                  <a:srgbClr val="000000"/>
                </a:solidFill>
              </a:rPr>
              <a:t> or </a:t>
            </a:r>
            <a:r>
              <a:rPr lang="en-US" sz="2000" i="1" dirty="0">
                <a:solidFill>
                  <a:srgbClr val="990000"/>
                </a:solidFill>
              </a:rPr>
              <a:t>free</a:t>
            </a:r>
          </a:p>
          <a:p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32057" y="1799405"/>
            <a:ext cx="1693082" cy="4452784"/>
            <a:chOff x="5066395" y="957263"/>
            <a:chExt cx="2789238" cy="5447770"/>
          </a:xfrm>
        </p:grpSpPr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066395" y="957263"/>
              <a:ext cx="2789237" cy="487362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mem.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066396" y="4046008"/>
              <a:ext cx="2789237" cy="19621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b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dyn</a:t>
              </a: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. mem)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066395" y="1978025"/>
              <a:ext cx="2789237" cy="206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6456516" y="36528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5066395" y="1414463"/>
              <a:ext cx="2789237" cy="563562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5066395" y="60081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19800" y="1371600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Virtual Memory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Off-by-one error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&lt;=N;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108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Referencing </a:t>
            </a:r>
            <a:r>
              <a:rPr lang="en-GB" dirty="0" err="1"/>
              <a:t>Nonexistent</a:t>
            </a:r>
            <a:r>
              <a:rPr lang="en-GB" dirty="0"/>
              <a:t>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&amp;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564607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2534745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x[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810528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/>
      <p:bldP spid="3686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988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  <p:bldP spid="37890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free(head);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733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105054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42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78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9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97859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(“%d”,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669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8338752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Target Interface: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an 8-byte (x86) or  16-byte (x86-64) boundary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s[8];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8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  <p:bldP spid="32770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(*p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978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2015273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041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85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6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08476" y="445223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20534" y="3677038"/>
            <a:ext cx="1223005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8476" y="483323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80076" y="445223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285656" y="4444142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087776" y="4604630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78481" y="3544174"/>
            <a:ext cx="1258078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17526" y="4425397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317526" y="4806397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689126" y="4425397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315939" y="6086981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7689126" y="6086981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502963" y="6060607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96826" y="62541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4994706" y="4417309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5796826" y="45777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673581" y="445223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81151" y="443243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171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How about from programmers perspective?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948" y="2818006"/>
            <a:ext cx="298992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 {</a:t>
            </a:r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x, y;};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 err="1">
                <a:latin typeface="Consolas" panose="020B0609020204030204" pitchFamily="49" charset="0"/>
                <a:cs typeface="Courier New"/>
              </a:rPr>
              <a:t>struct</a:t>
            </a:r>
            <a:r>
              <a:rPr lang="en-US" sz="1600" b="0" dirty="0">
                <a:latin typeface="Consolas" panose="020B0609020204030204" pitchFamily="49" charset="0"/>
                <a:cs typeface="Courier New"/>
              </a:rPr>
              <a:t> point x = </a:t>
            </a: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malloc</a:t>
            </a:r>
            <a:r>
              <a:rPr lang="en-US" sz="1600" b="0" dirty="0"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latin typeface="Consolas" panose="020B0609020204030204" pitchFamily="49" charset="0"/>
              </a:rPr>
              <a:t>(point));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urier New"/>
              </a:rPr>
              <a:t>…</a:t>
            </a:r>
          </a:p>
          <a:p>
            <a:endParaRPr lang="en-US" sz="1600" b="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free(x);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63" y="1728789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Programmer’s Perspective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0741" y="1728789"/>
            <a:ext cx="1219199" cy="3206478"/>
            <a:chOff x="5066395" y="957263"/>
            <a:chExt cx="2789238" cy="5447770"/>
          </a:xfrm>
        </p:grpSpPr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5066395" y="957263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mem.</a:t>
              </a: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5066396" y="4046008"/>
              <a:ext cx="2789237" cy="19621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b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dyn</a:t>
              </a: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. mem)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066395" y="1978025"/>
              <a:ext cx="2789237" cy="206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456516" y="36528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066395" y="1414463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066395" y="60081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550140" y="2396869"/>
            <a:ext cx="1217255" cy="1934557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61658" y="1231567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Virtual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04333" y="2015643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Physical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962004" y="3643919"/>
            <a:ext cx="2805390" cy="324804"/>
            <a:chOff x="6184264" y="3643919"/>
            <a:chExt cx="2805390" cy="736888"/>
          </a:xfrm>
          <a:solidFill>
            <a:srgbClr val="D5F1CF"/>
          </a:solidFill>
        </p:grpSpPr>
        <p:sp>
          <p:nvSpPr>
            <p:cNvPr id="19" name="Rectangle 390"/>
            <p:cNvSpPr>
              <a:spLocks noChangeArrowheads="1"/>
            </p:cNvSpPr>
            <p:nvPr/>
          </p:nvSpPr>
          <p:spPr bwMode="auto">
            <a:xfrm>
              <a:off x="7779759" y="4109322"/>
              <a:ext cx="1209895" cy="2714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98"/>
            <p:cNvSpPr>
              <a:spLocks noChangeShapeType="1"/>
            </p:cNvSpPr>
            <p:nvPr/>
          </p:nvSpPr>
          <p:spPr bwMode="auto">
            <a:xfrm flipH="1" flipV="1">
              <a:off x="6184264" y="3643919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399"/>
            <p:cNvSpPr>
              <a:spLocks noChangeShapeType="1"/>
            </p:cNvSpPr>
            <p:nvPr/>
          </p:nvSpPr>
          <p:spPr bwMode="auto">
            <a:xfrm flipH="1" flipV="1">
              <a:off x="6184264" y="3915404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57022" y="3887138"/>
            <a:ext cx="2805390" cy="324804"/>
            <a:chOff x="6184264" y="3643919"/>
            <a:chExt cx="2805390" cy="736888"/>
          </a:xfrm>
          <a:solidFill>
            <a:srgbClr val="D5F1CF"/>
          </a:solidFill>
        </p:grpSpPr>
        <p:sp>
          <p:nvSpPr>
            <p:cNvPr id="24" name="Rectangle 390"/>
            <p:cNvSpPr>
              <a:spLocks noChangeArrowheads="1"/>
            </p:cNvSpPr>
            <p:nvPr/>
          </p:nvSpPr>
          <p:spPr bwMode="auto">
            <a:xfrm>
              <a:off x="7779759" y="4109322"/>
              <a:ext cx="1209895" cy="2714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98"/>
            <p:cNvSpPr>
              <a:spLocks noChangeShapeType="1"/>
            </p:cNvSpPr>
            <p:nvPr/>
          </p:nvSpPr>
          <p:spPr bwMode="auto">
            <a:xfrm flipH="1" flipV="1">
              <a:off x="6184264" y="3643919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399"/>
            <p:cNvSpPr>
              <a:spLocks noChangeShapeType="1"/>
            </p:cNvSpPr>
            <p:nvPr/>
          </p:nvSpPr>
          <p:spPr bwMode="auto">
            <a:xfrm flipH="1" flipV="1">
              <a:off x="6184264" y="3915404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7021" y="1875825"/>
            <a:ext cx="2805391" cy="965176"/>
            <a:chOff x="4957021" y="1875825"/>
            <a:chExt cx="2805391" cy="965176"/>
          </a:xfrm>
        </p:grpSpPr>
        <p:sp>
          <p:nvSpPr>
            <p:cNvPr id="28" name="Rectangle 390"/>
            <p:cNvSpPr>
              <a:spLocks noChangeArrowheads="1"/>
            </p:cNvSpPr>
            <p:nvPr/>
          </p:nvSpPr>
          <p:spPr bwMode="auto">
            <a:xfrm>
              <a:off x="6552517" y="2721336"/>
              <a:ext cx="1209895" cy="119665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98"/>
            <p:cNvSpPr>
              <a:spLocks noChangeShapeType="1"/>
            </p:cNvSpPr>
            <p:nvPr/>
          </p:nvSpPr>
          <p:spPr bwMode="auto">
            <a:xfrm flipH="1" flipV="1">
              <a:off x="4957022" y="1875825"/>
              <a:ext cx="1588136" cy="845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99"/>
            <p:cNvSpPr>
              <a:spLocks noChangeShapeType="1"/>
            </p:cNvSpPr>
            <p:nvPr/>
          </p:nvSpPr>
          <p:spPr bwMode="auto">
            <a:xfrm flipH="1" flipV="1">
              <a:off x="4957021" y="1995490"/>
              <a:ext cx="1602579" cy="827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 bwMode="auto">
          <a:xfrm>
            <a:off x="357018" y="5192887"/>
            <a:ext cx="8710782" cy="107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kern="0" dirty="0"/>
              <a:t>If programmer doesn’t need to worry about allocation, how does it work?</a:t>
            </a:r>
          </a:p>
        </p:txBody>
      </p:sp>
      <p:sp>
        <p:nvSpPr>
          <p:cNvPr id="32" name="Rectangle 388"/>
          <p:cNvSpPr>
            <a:spLocks noChangeArrowheads="1"/>
          </p:cNvSpPr>
          <p:nvPr/>
        </p:nvSpPr>
        <p:spPr bwMode="auto">
          <a:xfrm>
            <a:off x="3734406" y="3684299"/>
            <a:ext cx="1221566" cy="3484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15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1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perror(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"malloc"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//shows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error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in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errno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....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Assumptions Made in This Lecture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/>
              <a:t>-sized.</a:t>
            </a:r>
            <a:endParaRPr lang="en-GB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3548882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67200" y="3548882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(3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382268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4203683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3822683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4203683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2743200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716780" y="2901182"/>
            <a:ext cx="182880" cy="86868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4" id="{3B466650-392D-42BD-AABE-E0C799CFC2DE}" vid="{A740E4B2-7ACB-494B-9ED2-31BF811DA5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cs33_4</Template>
  <TotalTime>15851</TotalTime>
  <Words>4398</Words>
  <Application>Microsoft Office PowerPoint</Application>
  <PresentationFormat>On-screen Show (4:3)</PresentationFormat>
  <Paragraphs>1064</Paragraphs>
  <Slides>75</Slides>
  <Notes>63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ＭＳ Ｐゴシック</vt:lpstr>
      <vt:lpstr>Arial</vt:lpstr>
      <vt:lpstr>Arial Narrow</vt:lpstr>
      <vt:lpstr>Calibri</vt:lpstr>
      <vt:lpstr>Consolas</vt:lpstr>
      <vt:lpstr>Courier New</vt:lpstr>
      <vt:lpstr>Helvetica</vt:lpstr>
      <vt:lpstr>Menlo-Regular</vt:lpstr>
      <vt:lpstr>msgothic</vt:lpstr>
      <vt:lpstr>Times New Roman</vt:lpstr>
      <vt:lpstr>Wingdings</vt:lpstr>
      <vt:lpstr>Wingdings 2</vt:lpstr>
      <vt:lpstr>cs33_4</vt:lpstr>
      <vt:lpstr>CS33 Lecture 12 Dynamic Memory Allocation  </vt:lpstr>
      <vt:lpstr>PowerPoint Presentation</vt:lpstr>
      <vt:lpstr>How does the system manage dynamic memory?</vt:lpstr>
      <vt:lpstr>How to deal with dynamic memory?</vt:lpstr>
      <vt:lpstr>Who should be responsible?</vt:lpstr>
      <vt:lpstr>Dynamic Memory Allocation </vt:lpstr>
      <vt:lpstr>Target Interface: malloc package</vt:lpstr>
      <vt:lpstr>malloc Example</vt:lpstr>
      <vt:lpstr>Assumptions Made in This Lecture</vt:lpstr>
      <vt:lpstr>Allocation Example</vt:lpstr>
      <vt:lpstr>Constraints</vt:lpstr>
      <vt:lpstr>How to Implement a Dynamic Allcoator?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Summary of Key Allocator Policies</vt:lpstr>
      <vt:lpstr>Implicit Lists: Summary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Explicit List Summary</vt:lpstr>
      <vt:lpstr>Keeping Track of Free Blocks</vt:lpstr>
      <vt:lpstr>Segregated List (Seglist) Allocators</vt:lpstr>
      <vt:lpstr>Keeping Track of Free Blocks</vt:lpstr>
      <vt:lpstr>Lesson here:</vt:lpstr>
      <vt:lpstr>Dynamic Memory Allocation</vt:lpstr>
      <vt:lpstr>Implicit Memory Management: Garbage Collection</vt:lpstr>
      <vt:lpstr>Garbage Collection</vt:lpstr>
      <vt:lpstr>Classical GC Algorithms</vt:lpstr>
      <vt:lpstr>Memory as a Graph</vt:lpstr>
      <vt:lpstr>Fun Bugs</vt:lpstr>
      <vt:lpstr>Memory-Related Perils and Pitfalls</vt:lpstr>
      <vt:lpstr>C operators</vt:lpstr>
      <vt:lpstr>C Pointer Declarations: Test Yourself!</vt:lpstr>
      <vt:lpstr>Reading Uninitialized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PowerPoint Presentation</vt:lpstr>
      <vt:lpstr>Dealing With Memory Bugs</vt:lpstr>
      <vt:lpstr>More Fun Stuff</vt:lpstr>
      <vt:lpstr>Dereferencing Bad Pointers</vt:lpstr>
      <vt:lpstr>Overwriting Memory</vt:lpstr>
      <vt:lpstr>Overwriting Memory</vt:lpstr>
      <vt:lpstr>Overwriting Memory</vt:lpstr>
      <vt:lpstr>Extra</vt:lpstr>
      <vt:lpstr>Disadvantages of Boundary Tags</vt:lpstr>
      <vt:lpstr>How about from programmers perspective?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695</cp:revision>
  <cp:lastPrinted>1999-09-20T15:19:18Z</cp:lastPrinted>
  <dcterms:created xsi:type="dcterms:W3CDTF">2012-10-29T21:36:53Z</dcterms:created>
  <dcterms:modified xsi:type="dcterms:W3CDTF">2019-11-14T21:57:40Z</dcterms:modified>
</cp:coreProperties>
</file>