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77"/>
  </p:notesMasterIdLst>
  <p:handoutMasterIdLst>
    <p:handoutMasterId r:id="rId78"/>
  </p:handoutMasterIdLst>
  <p:sldIdLst>
    <p:sldId id="542" r:id="rId2"/>
    <p:sldId id="1500" r:id="rId3"/>
    <p:sldId id="1499" r:id="rId4"/>
    <p:sldId id="1501" r:id="rId5"/>
    <p:sldId id="1262" r:id="rId6"/>
    <p:sldId id="1484" r:id="rId7"/>
    <p:sldId id="1264" r:id="rId8"/>
    <p:sldId id="1482" r:id="rId9"/>
    <p:sldId id="1433" r:id="rId10"/>
    <p:sldId id="1286" r:id="rId11"/>
    <p:sldId id="1435" r:id="rId12"/>
    <p:sldId id="1268" r:id="rId13"/>
    <p:sldId id="1289" r:id="rId14"/>
    <p:sldId id="1290" r:id="rId15"/>
    <p:sldId id="1502" r:id="rId16"/>
    <p:sldId id="1503" r:id="rId17"/>
    <p:sldId id="1291" r:id="rId18"/>
    <p:sldId id="1292" r:id="rId19"/>
    <p:sldId id="1293" r:id="rId20"/>
    <p:sldId id="1294" r:id="rId21"/>
    <p:sldId id="1430" r:id="rId22"/>
    <p:sldId id="1448" r:id="rId23"/>
    <p:sldId id="1449" r:id="rId24"/>
    <p:sldId id="1450" r:id="rId25"/>
    <p:sldId id="1496" r:id="rId26"/>
    <p:sldId id="1495" r:id="rId27"/>
    <p:sldId id="1447" r:id="rId28"/>
    <p:sldId id="1424" r:id="rId29"/>
    <p:sldId id="1425" r:id="rId30"/>
    <p:sldId id="1429" r:id="rId31"/>
    <p:sldId id="1452" r:id="rId32"/>
    <p:sldId id="1445" r:id="rId33"/>
    <p:sldId id="1446" r:id="rId34"/>
    <p:sldId id="1444" r:id="rId35"/>
    <p:sldId id="1494" r:id="rId36"/>
    <p:sldId id="1507" r:id="rId37"/>
    <p:sldId id="1508" r:id="rId38"/>
    <p:sldId id="635" r:id="rId39"/>
    <p:sldId id="636" r:id="rId40"/>
    <p:sldId id="637" r:id="rId41"/>
    <p:sldId id="1498" r:id="rId42"/>
    <p:sldId id="1475" r:id="rId43"/>
    <p:sldId id="1476" r:id="rId44"/>
    <p:sldId id="1477" r:id="rId45"/>
    <p:sldId id="1478" r:id="rId46"/>
    <p:sldId id="1479" r:id="rId47"/>
    <p:sldId id="1480" r:id="rId48"/>
    <p:sldId id="1504" r:id="rId49"/>
    <p:sldId id="1505" r:id="rId50"/>
    <p:sldId id="1437" r:id="rId51"/>
    <p:sldId id="1441" r:id="rId52"/>
    <p:sldId id="1438" r:id="rId53"/>
    <p:sldId id="1439" r:id="rId54"/>
    <p:sldId id="1489" r:id="rId55"/>
    <p:sldId id="1490" r:id="rId56"/>
    <p:sldId id="1491" r:id="rId57"/>
    <p:sldId id="1509" r:id="rId58"/>
    <p:sldId id="1426" r:id="rId59"/>
    <p:sldId id="1483" r:id="rId60"/>
    <p:sldId id="1506" r:id="rId61"/>
    <p:sldId id="1455" r:id="rId62"/>
    <p:sldId id="1457" r:id="rId63"/>
    <p:sldId id="1458" r:id="rId64"/>
    <p:sldId id="1459" r:id="rId65"/>
    <p:sldId id="1460" r:id="rId66"/>
    <p:sldId id="1461" r:id="rId67"/>
    <p:sldId id="1462" r:id="rId68"/>
    <p:sldId id="1463" r:id="rId69"/>
    <p:sldId id="1464" r:id="rId70"/>
    <p:sldId id="1470" r:id="rId71"/>
    <p:sldId id="1471" r:id="rId72"/>
    <p:sldId id="1472" r:id="rId73"/>
    <p:sldId id="1493" r:id="rId74"/>
    <p:sldId id="1473" r:id="rId75"/>
    <p:sldId id="1474" r:id="rId76"/>
  </p:sldIdLst>
  <p:sldSz cx="9144000" cy="6858000" type="screen4x3"/>
  <p:notesSz cx="7302500" cy="9586913"/>
  <p:custDataLst>
    <p:tags r:id="rId7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F1CF"/>
    <a:srgbClr val="EBEBEB"/>
    <a:srgbClr val="DEDFF5"/>
    <a:srgbClr val="F5F5F5"/>
    <a:srgbClr val="FFFFFF"/>
    <a:srgbClr val="DBF2DA"/>
    <a:srgbClr val="F6D2D2"/>
    <a:srgbClr val="990000"/>
    <a:srgbClr val="F6F5BD"/>
    <a:srgbClr val="F1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2" autoAdjust="0"/>
    <p:restoredTop sz="83013" autoAdjust="0"/>
  </p:normalViewPr>
  <p:slideViewPr>
    <p:cSldViewPr snapToObjects="1">
      <p:cViewPr varScale="1">
        <p:scale>
          <a:sx n="91" d="100"/>
          <a:sy n="91" d="100"/>
        </p:scale>
        <p:origin x="858" y="90"/>
      </p:cViewPr>
      <p:guideLst>
        <p:guide orient="horz" pos="33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40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6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3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6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 dirty="0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02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210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05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 dirty="0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97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 dirty="0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6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 dirty="0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14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 dirty="0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494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602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 dirty="0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000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 dirty="0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47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11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 dirty="0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24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 dirty="0"/>
          </a:p>
        </p:txBody>
      </p:sp>
      <p:sp>
        <p:nvSpPr>
          <p:cNvPr id="819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136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 dirty="0"/>
          </a:p>
        </p:txBody>
      </p:sp>
      <p:sp>
        <p:nvSpPr>
          <p:cNvPr id="829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2092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1264660" y="726233"/>
            <a:ext cx="4774840" cy="35819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924" tIns="47462" rIns="94924" bIns="47462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397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2560" y="4554112"/>
            <a:ext cx="5357380" cy="431640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288" tIns="45644" rIns="91288" bIns="45644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406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 dirty="0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186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 dirty="0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4295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489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128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 dirty="0"/>
          </a:p>
        </p:txBody>
      </p:sp>
      <p:sp>
        <p:nvSpPr>
          <p:cNvPr id="829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315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1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 dirty="0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297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Page table miss causes an exception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760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778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143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814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669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684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356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090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Remember in the attack lab???  For </a:t>
            </a:r>
            <a:r>
              <a:rPr lang="en-US" dirty="0" err="1"/>
              <a:t>Rtarget</a:t>
            </a:r>
            <a:r>
              <a:rPr lang="en-US" dirty="0"/>
              <a:t>, we set the exec. Bits to off…</a:t>
            </a:r>
          </a:p>
        </p:txBody>
      </p:sp>
    </p:spTree>
    <p:extLst>
      <p:ext uri="{BB962C8B-B14F-4D97-AF65-F5344CB8AC3E}">
        <p14:creationId xmlns:p14="http://schemas.microsoft.com/office/powerpoint/2010/main" val="20811155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51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995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923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599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864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908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158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82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07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618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4670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66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842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884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73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547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969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4871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2291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8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Important</a:t>
            </a:r>
            <a:r>
              <a:rPr lang="en-US" baseline="0" dirty="0"/>
              <a:t> Points: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Physical Address space includes disk – disk is much slower than memory, so we will try to use disk only when we have to.</a:t>
            </a:r>
          </a:p>
        </p:txBody>
      </p:sp>
    </p:spTree>
    <p:extLst>
      <p:ext uri="{BB962C8B-B14F-4D97-AF65-F5344CB8AC3E}">
        <p14:creationId xmlns:p14="http://schemas.microsoft.com/office/powerpoint/2010/main" val="2643876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02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75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 dirty="0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16031" y="6629400"/>
            <a:ext cx="5371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Adapted</a:t>
            </a:r>
            <a:r>
              <a:rPr lang="en-US" sz="1000" b="0" i="0" baseline="0" dirty="0">
                <a:latin typeface="Calibri" pitchFamily="34" charset="0"/>
              </a:rPr>
              <a:t> from </a:t>
            </a:r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67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3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41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71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8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3284BF"/>
              </a:buClr>
              <a:defRPr>
                <a:latin typeface="Calibri" pitchFamily="34" charset="0"/>
              </a:defRPr>
            </a:lvl1pPr>
            <a:lvl2pPr>
              <a:buClr>
                <a:srgbClr val="3284BF"/>
              </a:buCl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1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456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0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4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05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739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236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558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3284B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077200" y="-26988"/>
            <a:ext cx="1130300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CS</a:t>
            </a:r>
            <a:r>
              <a:rPr lang="en-US" sz="1200" baseline="0" dirty="0">
                <a:solidFill>
                  <a:schemeClr val="bg1"/>
                </a:solidFill>
                <a:latin typeface="Times New Roman" pitchFamily="18" charset="0"/>
              </a:rPr>
              <a:t> 33: UCLA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poll.ucla.edu/polls/3731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CS33 Lecture 14:</a:t>
            </a:r>
            <a:br>
              <a:rPr lang="en-US" dirty="0"/>
            </a:br>
            <a:r>
              <a:rPr lang="en-US" dirty="0"/>
              <a:t>Virtual Memory:</a:t>
            </a:r>
            <a:endParaRPr lang="en-US" sz="2000" b="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Tony Nowatzki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849998" y="2280692"/>
            <a:ext cx="3749615" cy="11493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350837" y="381000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 System Using Virtual Addressing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455612" y="5443537"/>
            <a:ext cx="8307388" cy="1262063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all modern servers, laptops, and smart phones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One of the great ideas in computer science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324600" y="438626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018213" y="18176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018213" y="2046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779402" y="4338638"/>
            <a:ext cx="58483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M-1: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6056313" y="1524000"/>
            <a:ext cx="138884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429000" y="2619808"/>
            <a:ext cx="1066800" cy="53340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6019800" y="2274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6018213" y="25034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324600" y="18224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6324600" y="20510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6324600" y="22796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6324600" y="25082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6324600" y="27368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6324600" y="29654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6018213" y="27320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6018213" y="29606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6324600" y="31940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6324600" y="34226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6018213" y="3189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6019800" y="3417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6324600" y="416242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557652" y="2378791"/>
            <a:ext cx="1395808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Physical address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(PA)</a:t>
            </a:r>
          </a:p>
        </p:txBody>
      </p:sp>
      <p:sp>
        <p:nvSpPr>
          <p:cNvPr id="9247" name="AutoShape 31"/>
          <p:cNvSpPr>
            <a:spLocks/>
          </p:cNvSpPr>
          <p:nvPr/>
        </p:nvSpPr>
        <p:spPr bwMode="auto">
          <a:xfrm>
            <a:off x="7315201" y="2736850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4000500" y="5000625"/>
            <a:ext cx="95697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 word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6324600" y="3651701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6018213" y="365283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6400800" y="3886200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...</a:t>
            </a:r>
          </a:p>
        </p:txBody>
      </p:sp>
      <p:cxnSp>
        <p:nvCxnSpPr>
          <p:cNvPr id="40" name="Straight Arrow Connector 39"/>
          <p:cNvCxnSpPr>
            <a:stCxn id="9226" idx="3"/>
            <a:endCxn id="9239" idx="1"/>
          </p:cNvCxnSpPr>
          <p:nvPr/>
        </p:nvCxnSpPr>
        <p:spPr bwMode="auto">
          <a:xfrm flipV="1">
            <a:off x="4495800" y="2885132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10800000" flipH="1">
            <a:off x="7467601" y="3194050"/>
            <a:ext cx="533399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5400000">
            <a:off x="7080250" y="4109244"/>
            <a:ext cx="1839912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>
            <a:endCxn id="37" idx="2"/>
          </p:cNvCxnSpPr>
          <p:nvPr/>
        </p:nvCxnSpPr>
        <p:spPr bwMode="auto">
          <a:xfrm rot="10800000">
            <a:off x="1524000" y="3153695"/>
            <a:ext cx="6475412" cy="187630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990600" y="2620295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057400" y="2882426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2057839" y="2378791"/>
            <a:ext cx="1305078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Virtual address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(VA)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2000" y="19767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05400" y="2868898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ourier New"/>
                <a:cs typeface="Courier New"/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362200" y="2882426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ourier New"/>
                <a:cs typeface="Courier New"/>
              </a:rPr>
              <a:t>4100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26099" y="3409225"/>
            <a:ext cx="202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(memory management unit)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Basic Strategy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149494" y="1346610"/>
            <a:ext cx="6186487" cy="497681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Paging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Logically divide memory into chunks called “Pages”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Make Decision of where to put memory on Page Granularity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Size: typically 4 KB, sometimes larger (2 MB)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Flexible Translation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Any virtual page (VP) can be mapped to any physical page (PP)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Fully associative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Requires a “large” mapping function – different from cache memories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Too complicated and open-ended to be implemented in hardware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8099834" y="262362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099834" y="2879210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099834" y="3137706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099834" y="339083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099834" y="364641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099834" y="390491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099834" y="4160501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099834" y="442006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099834" y="4675652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8099834" y="493414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077200" y="1358627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6708775" y="1302642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6525163" y="2474753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19" name="Rectangle 26"/>
          <p:cNvSpPr>
            <a:spLocks noChangeArrowheads="1"/>
          </p:cNvSpPr>
          <p:nvPr/>
        </p:nvSpPr>
        <p:spPr bwMode="auto">
          <a:xfrm>
            <a:off x="6357582" y="3774380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781800" y="263006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81800" y="288564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781800" y="3137706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81800" y="3647649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4" name="Text Box 38"/>
          <p:cNvSpPr txBox="1">
            <a:spLocks noChangeArrowheads="1"/>
          </p:cNvSpPr>
          <p:nvPr/>
        </p:nvSpPr>
        <p:spPr bwMode="auto">
          <a:xfrm>
            <a:off x="7003961" y="3266625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cxnSp>
        <p:nvCxnSpPr>
          <p:cNvPr id="25" name="Straight Arrow Connector 24"/>
          <p:cNvCxnSpPr>
            <a:stCxn id="21" idx="3"/>
            <a:endCxn id="8" idx="1"/>
          </p:cNvCxnSpPr>
          <p:nvPr/>
        </p:nvCxnSpPr>
        <p:spPr bwMode="auto">
          <a:xfrm>
            <a:off x="7696200" y="3013443"/>
            <a:ext cx="403634" cy="25205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22" idx="3"/>
            <a:endCxn id="12" idx="1"/>
          </p:cNvCxnSpPr>
          <p:nvPr/>
        </p:nvCxnSpPr>
        <p:spPr bwMode="auto">
          <a:xfrm>
            <a:off x="7696200" y="3265500"/>
            <a:ext cx="403634" cy="102279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81036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Enabling Data Structure: Page Table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290513" y="1147763"/>
            <a:ext cx="8307387" cy="12906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</a:t>
            </a:r>
            <a:r>
              <a:rPr lang="en-GB" i="1" dirty="0">
                <a:solidFill>
                  <a:srgbClr val="C00000"/>
                </a:solidFill>
              </a:rPr>
              <a:t>page table </a:t>
            </a:r>
            <a:r>
              <a:rPr lang="en-GB" dirty="0"/>
              <a:t>is an array of page table entries (PTEs) that maps virtual pages to physical pages.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Per-process kernel data structure in DRAM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120900" y="46767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120900" y="4905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120900" y="4448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120900" y="3305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2120900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120900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2120900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2120900" y="42195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2073631" y="51751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5348288" y="23622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5465763" y="34006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5465763" y="36099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2946400" y="47974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2946400" y="34274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2971800" y="31988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2921000" y="29702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1816100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1816100" y="4905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1816100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1816100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1816100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1816100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1816100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1816100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1587500" y="30003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1824127" y="32750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1824920" y="35079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1824127" y="39737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1824920" y="41808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1824127" y="44202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1824920" y="48796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1824127" y="46467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1824920" y="37408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2187575" y="25114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1209497" y="32399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1206322" y="48528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6831013" y="29098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5465763" y="31750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546576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2895600" y="50038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2895600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2895600" y="38671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2895600" y="3632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6843713" y="3570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5473700" y="49879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5473700" y="52984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5473700" y="59194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5473700" y="62299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5473700" y="65405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2895600" y="40763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2908300" y="41210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2895600" y="4286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2940050" y="36433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5473700" y="56089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66821" y="3400692"/>
            <a:ext cx="1076179" cy="5308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0" name="Shape 60"/>
          <p:cNvCxnSpPr>
            <a:stCxn id="59" idx="2"/>
            <a:endCxn id="14363" idx="1"/>
          </p:cNvCxnSpPr>
          <p:nvPr/>
        </p:nvCxnSpPr>
        <p:spPr bwMode="auto">
          <a:xfrm rot="16200000" flipH="1">
            <a:off x="1009317" y="3527091"/>
            <a:ext cx="402377" cy="121118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 Box 19"/>
          <p:cNvSpPr txBox="1">
            <a:spLocks noChangeArrowheads="1"/>
          </p:cNvSpPr>
          <p:nvPr/>
        </p:nvSpPr>
        <p:spPr bwMode="auto">
          <a:xfrm>
            <a:off x="5885116" y="4537539"/>
            <a:ext cx="54083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" grpId="0"/>
      <p:bldP spid="14349" grpId="0" animBg="1"/>
      <p:bldP spid="14350" grpId="0" animBg="1"/>
      <p:bldP spid="14351" grpId="0" animBg="1"/>
      <p:bldP spid="14352" grpId="0" animBg="1"/>
      <p:bldP spid="14353" grpId="0" animBg="1"/>
      <p:bldP spid="14354" grpId="0" animBg="1"/>
      <p:bldP spid="14376" grpId="0"/>
      <p:bldP spid="14377" grpId="0" animBg="1"/>
      <p:bldP spid="14378" grpId="0" animBg="1"/>
      <p:bldP spid="14383" grpId="0"/>
      <p:bldP spid="14384" grpId="0" animBg="1"/>
      <p:bldP spid="14385" grpId="0" animBg="1"/>
      <p:bldP spid="14386" grpId="0" animBg="1"/>
      <p:bldP spid="14387" grpId="0" animBg="1"/>
      <p:bldP spid="14388" grpId="0" animBg="1"/>
      <p:bldP spid="14390" grpId="0" animBg="1"/>
      <p:bldP spid="14392" grpId="0" animBg="1"/>
      <p:bldP spid="1439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Page Hit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309830" y="1147763"/>
            <a:ext cx="8307387" cy="6048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Page hit: </a:t>
            </a:r>
            <a:r>
              <a:rPr lang="en-GB" dirty="0"/>
              <a:t>reference to VM word that is in physical memory (DRAM cache hit)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849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1849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1849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1849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1849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1849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1849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1849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1376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123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5298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5298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104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10440" y="3279321"/>
            <a:ext cx="2501900" cy="1532389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035839" y="3059931"/>
            <a:ext cx="2493963" cy="608781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3985039" y="2824981"/>
            <a:ext cx="2533652" cy="61830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8801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8801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8801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8801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8801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8801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8801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8801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6515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8881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8889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8881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8889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8881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8889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8881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8889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2516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2735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2703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8950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5298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5298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39596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39596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39596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39596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077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5377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5377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5377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5377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5377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39596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39723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39596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04089" y="3495675"/>
            <a:ext cx="2525713" cy="592138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5377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81000" y="24384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1" name="Shape 60"/>
          <p:cNvCxnSpPr>
            <a:stCxn id="59" idx="2"/>
            <a:endCxn id="14372" idx="1"/>
          </p:cNvCxnSpPr>
          <p:nvPr/>
        </p:nvCxnSpPr>
        <p:spPr bwMode="auto">
          <a:xfrm rot="16200000" flipH="1">
            <a:off x="1543358" y="2319029"/>
            <a:ext cx="983343" cy="170785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Text Box 19"/>
          <p:cNvSpPr txBox="1">
            <a:spLocks noChangeArrowheads="1"/>
          </p:cNvSpPr>
          <p:nvPr/>
        </p:nvSpPr>
        <p:spPr bwMode="auto">
          <a:xfrm>
            <a:off x="6889405" y="4448175"/>
            <a:ext cx="54083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3225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Page fault: </a:t>
            </a:r>
            <a:r>
              <a:rPr lang="en-GB" dirty="0"/>
              <a:t>reference to VM word that is not in physical memory (DRAM cache miss)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7025355" y="4466909"/>
            <a:ext cx="54083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48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0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762000" y="3581400"/>
            <a:ext cx="57150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652" y="587375"/>
            <a:ext cx="7893050" cy="555625"/>
          </a:xfrm>
          <a:noFill/>
          <a:ln/>
        </p:spPr>
        <p:txBody>
          <a:bodyPr/>
          <a:lstStyle/>
          <a:p>
            <a:r>
              <a:rPr lang="en-US" dirty="0"/>
              <a:t>Fault Example: Page Fault</a:t>
            </a:r>
          </a:p>
        </p:txBody>
      </p:sp>
      <p:sp>
        <p:nvSpPr>
          <p:cNvPr id="481297" name="Rectangle 17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153400" cy="1066800"/>
          </a:xfrm>
        </p:spPr>
        <p:txBody>
          <a:bodyPr/>
          <a:lstStyle/>
          <a:p>
            <a:r>
              <a:rPr lang="en-US" sz="2000" b="0" dirty="0"/>
              <a:t>User writes to memory location</a:t>
            </a:r>
          </a:p>
          <a:p>
            <a:r>
              <a:rPr lang="en-US" sz="2000" b="0" dirty="0"/>
              <a:t>That portion (page) of user’s memory </a:t>
            </a:r>
            <a:br>
              <a:rPr lang="en-US" sz="2000" b="0" dirty="0"/>
            </a:br>
            <a:r>
              <a:rPr lang="en-US" sz="2000" b="0" dirty="0"/>
              <a:t>is currently on disk (or unallocated)</a:t>
            </a:r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pPr marL="0" indent="0">
              <a:buNone/>
            </a:pPr>
            <a:endParaRPr lang="en-US" sz="2000" b="0" dirty="0"/>
          </a:p>
        </p:txBody>
      </p:sp>
      <p:sp>
        <p:nvSpPr>
          <p:cNvPr id="481298" name="Text Box 18"/>
          <p:cNvSpPr txBox="1">
            <a:spLocks noChangeArrowheads="1"/>
          </p:cNvSpPr>
          <p:nvPr/>
        </p:nvSpPr>
        <p:spPr bwMode="auto">
          <a:xfrm>
            <a:off x="6113354" y="1022350"/>
            <a:ext cx="2165350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a[1000];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main ()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a[500] = 13;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81299" name="Text Box 19"/>
          <p:cNvSpPr txBox="1">
            <a:spLocks noChangeArrowheads="1"/>
          </p:cNvSpPr>
          <p:nvPr/>
        </p:nvSpPr>
        <p:spPr bwMode="auto">
          <a:xfrm>
            <a:off x="228503" y="2620161"/>
            <a:ext cx="868699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onsolas" panose="020B0609020204030204" pitchFamily="49" charset="0"/>
              </a:rPr>
              <a:t> 80483b7:	c7 05 10 9d 04 08 0d 	</a:t>
            </a:r>
            <a:r>
              <a:rPr lang="en-US" sz="2000" dirty="0" err="1">
                <a:latin typeface="Consolas" panose="020B0609020204030204" pitchFamily="49" charset="0"/>
              </a:rPr>
              <a:t>movl</a:t>
            </a:r>
            <a:r>
              <a:rPr lang="en-US" sz="2000" dirty="0">
                <a:latin typeface="Consolas" panose="020B0609020204030204" pitchFamily="49" charset="0"/>
              </a:rPr>
              <a:t>   $0xd,0x8049d10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838200" y="3633951"/>
            <a:ext cx="1511126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code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3581400" y="3633951"/>
            <a:ext cx="1746317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1652588" y="4156238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1658938" y="4761076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4471988" y="4767426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H="1" flipV="1">
            <a:off x="1658937" y="4817920"/>
            <a:ext cx="2819399" cy="5591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1652588" y="4857912"/>
            <a:ext cx="6350" cy="933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2124964" y="4395951"/>
            <a:ext cx="221311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Exception: page fault</a:t>
            </a: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4502150" y="4740166"/>
            <a:ext cx="1974850" cy="64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Allocate a page of memory</a:t>
            </a: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2520951" y="5147442"/>
            <a:ext cx="1817130" cy="64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Return and </a:t>
            </a:r>
            <a:r>
              <a:rPr lang="en-US" sz="1800" b="0" i="1" dirty="0" err="1">
                <a:latin typeface="Calibri" pitchFamily="34" charset="0"/>
              </a:rPr>
              <a:t>reexecute</a:t>
            </a:r>
            <a:r>
              <a:rPr lang="en-US" sz="1800" b="0" i="1" dirty="0">
                <a:latin typeface="Calibri" pitchFamily="34" charset="0"/>
              </a:rPr>
              <a:t> </a:t>
            </a:r>
            <a:r>
              <a:rPr lang="en-US" sz="1800" b="0" i="1" dirty="0" err="1">
                <a:latin typeface="Calibri" pitchFamily="34" charset="0"/>
              </a:rPr>
              <a:t>movl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1098332" y="4595649"/>
            <a:ext cx="544573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movl</a:t>
            </a:r>
            <a:endParaRPr lang="en-US" sz="1400" b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764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686800" cy="555625"/>
          </a:xfrm>
          <a:noFill/>
          <a:ln/>
        </p:spPr>
        <p:txBody>
          <a:bodyPr/>
          <a:lstStyle/>
          <a:p>
            <a:r>
              <a:rPr lang="en-US" dirty="0"/>
              <a:t>Fault Example: Invalid Memory Reference</a:t>
            </a:r>
          </a:p>
        </p:txBody>
      </p:sp>
      <p:sp>
        <p:nvSpPr>
          <p:cNvPr id="482318" name="Rectangle 14"/>
          <p:cNvSpPr>
            <a:spLocks noGrp="1" noChangeArrowheads="1"/>
          </p:cNvSpPr>
          <p:nvPr>
            <p:ph idx="1"/>
          </p:nvPr>
        </p:nvSpPr>
        <p:spPr>
          <a:xfrm>
            <a:off x="517634" y="5525815"/>
            <a:ext cx="6705600" cy="874985"/>
          </a:xfrm>
        </p:spPr>
        <p:txBody>
          <a:bodyPr/>
          <a:lstStyle/>
          <a:p>
            <a:r>
              <a:rPr lang="en-US" sz="2000" b="0" dirty="0"/>
              <a:t>Sends </a:t>
            </a:r>
            <a:r>
              <a:rPr lang="en-US" sz="2000" dirty="0">
                <a:latin typeface="Courier New" pitchFamily="49" charset="0"/>
              </a:rPr>
              <a:t>SIGSEGV</a:t>
            </a:r>
            <a:r>
              <a:rPr lang="en-US" sz="2000" b="0" dirty="0"/>
              <a:t> signal to user process</a:t>
            </a:r>
          </a:p>
          <a:p>
            <a:r>
              <a:rPr lang="en-US" sz="2000" b="0" dirty="0"/>
              <a:t>User process exits with “segmentation fault”</a:t>
            </a:r>
          </a:p>
        </p:txBody>
      </p:sp>
      <p:sp>
        <p:nvSpPr>
          <p:cNvPr id="482319" name="Text Box 15"/>
          <p:cNvSpPr txBox="1">
            <a:spLocks noChangeArrowheads="1"/>
          </p:cNvSpPr>
          <p:nvPr/>
        </p:nvSpPr>
        <p:spPr bwMode="auto">
          <a:xfrm>
            <a:off x="959068" y="1219200"/>
            <a:ext cx="2287588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 a[1000];</a:t>
            </a:r>
          </a:p>
          <a:p>
            <a:r>
              <a:rPr lang="en-US" sz="1600" dirty="0" err="1">
                <a:latin typeface="Courier New" pitchFamily="49" charset="0"/>
              </a:rPr>
              <a:t>main ()</a:t>
            </a:r>
          </a:p>
          <a:p>
            <a:r>
              <a:rPr lang="en-US" sz="1600" dirty="0" err="1">
                <a:latin typeface="Courier New" pitchFamily="49" charset="0"/>
              </a:rPr>
              <a:t>{</a:t>
            </a:r>
          </a:p>
          <a:p>
            <a:r>
              <a:rPr lang="en-US" sz="1600" dirty="0" err="1">
                <a:latin typeface="Courier New" pitchFamily="49" charset="0"/>
              </a:rPr>
              <a:t>    a[5000] = 13;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  <p:sp>
        <p:nvSpPr>
          <p:cNvPr id="482320" name="Text Box 16"/>
          <p:cNvSpPr txBox="1">
            <a:spLocks noChangeArrowheads="1"/>
          </p:cNvSpPr>
          <p:nvPr/>
        </p:nvSpPr>
        <p:spPr bwMode="auto">
          <a:xfrm>
            <a:off x="959068" y="2667000"/>
            <a:ext cx="739337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 80483b7:	c7 05 60 e3 04 08 0d 	movl   $0xd,0x804e360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959068" y="3276600"/>
            <a:ext cx="7270532" cy="20574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60450" y="3276600"/>
            <a:ext cx="1511126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code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810000" y="3276600"/>
            <a:ext cx="1746317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1874838" y="37988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1881188" y="44037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>
            <a:off x="4694238" y="44100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2277364" y="4038600"/>
            <a:ext cx="221311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Exception: page fault</a:t>
            </a: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4724400" y="4495800"/>
            <a:ext cx="22860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Detect invalid address</a:t>
            </a: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1319049" y="4240574"/>
            <a:ext cx="544573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movl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4708634" y="5005551"/>
            <a:ext cx="17683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6477000" y="4814841"/>
            <a:ext cx="1600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Signal process</a:t>
            </a:r>
          </a:p>
        </p:txBody>
      </p:sp>
    </p:spTree>
    <p:extLst>
      <p:ext uri="{BB962C8B-B14F-4D97-AF65-F5344CB8AC3E}">
        <p14:creationId xmlns:p14="http://schemas.microsoft.com/office/powerpoint/2010/main" val="19733168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18" grpId="0" build="p"/>
      <p:bldP spid="18" grpId="0" animBg="1"/>
      <p:bldP spid="19" grpId="0"/>
      <p:bldP spid="20" grpId="0"/>
      <p:bldP spid="21" grpId="0" animBg="1"/>
      <p:bldP spid="22" grpId="0" animBg="1"/>
      <p:bldP spid="23" grpId="0" animBg="1"/>
      <p:bldP spid="26" grpId="0"/>
      <p:bldP spid="27" grpId="0"/>
      <p:bldP spid="29" grpId="0"/>
      <p:bldP spid="31" grpId="0" animBg="1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miss causes page fault (an exception)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7041230" y="4130675"/>
            <a:ext cx="54083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48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0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fault handler selects a victim to be evicted (here VP 4)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rgbClr val="F1C7C7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48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0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0" name="Shape 59"/>
          <p:cNvCxnSpPr>
            <a:stCxn id="59" idx="2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Text Box 19"/>
          <p:cNvSpPr txBox="1">
            <a:spLocks noChangeArrowheads="1"/>
          </p:cNvSpPr>
          <p:nvPr/>
        </p:nvSpPr>
        <p:spPr bwMode="auto">
          <a:xfrm>
            <a:off x="7041230" y="4130675"/>
            <a:ext cx="54083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fault handler selects a victim to be evicted (here VP 4)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FF0000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80289" y="4087812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6639" y="34432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0" name="Shape 59"/>
          <p:cNvCxnSpPr>
            <a:stCxn id="59" idx="2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Text Box 19"/>
          <p:cNvSpPr txBox="1">
            <a:spLocks noChangeArrowheads="1"/>
          </p:cNvSpPr>
          <p:nvPr/>
        </p:nvSpPr>
        <p:spPr bwMode="auto">
          <a:xfrm>
            <a:off x="7041230" y="4130675"/>
            <a:ext cx="54083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5FEB-AFA7-43CB-8195-A5F11F3C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9EAF5-0812-48C2-8E88-33060A8CB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2971799"/>
            <a:ext cx="4937125" cy="1331541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Large linear address space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Independent of physical memory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Unique to each process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D4E7094-AA2C-49E0-8A42-028DF5A9DADF}"/>
              </a:ext>
            </a:extLst>
          </p:cNvPr>
          <p:cNvGrpSpPr/>
          <p:nvPr/>
        </p:nvGrpSpPr>
        <p:grpSpPr>
          <a:xfrm>
            <a:off x="5518943" y="1946091"/>
            <a:ext cx="2295958" cy="3631273"/>
            <a:chOff x="3576683" y="1062832"/>
            <a:chExt cx="2793954" cy="4157699"/>
          </a:xfrm>
        </p:grpSpPr>
        <p:sp>
          <p:nvSpPr>
            <p:cNvPr id="5" name="Rectangle 18">
              <a:extLst>
                <a:ext uri="{FF2B5EF4-FFF2-40B4-BE49-F238E27FC236}">
                  <a16:creationId xmlns:a16="http://schemas.microsoft.com/office/drawing/2014/main" id="{3A9946D1-BB2A-435F-8D73-478FC737C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683" y="1062832"/>
              <a:ext cx="2793954" cy="41576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7187C0A-8515-4F56-95AD-E79AC8BCFD04}"/>
                </a:ext>
              </a:extLst>
            </p:cNvPr>
            <p:cNvGrpSpPr/>
            <p:nvPr/>
          </p:nvGrpSpPr>
          <p:grpSpPr>
            <a:xfrm>
              <a:off x="3576683" y="1062832"/>
              <a:ext cx="2789238" cy="3817311"/>
              <a:chOff x="5066395" y="957263"/>
              <a:chExt cx="2789238" cy="3817311"/>
            </a:xfrm>
          </p:grpSpPr>
          <p:sp>
            <p:nvSpPr>
              <p:cNvPr id="7" name="Rectangle 14">
                <a:extLst>
                  <a:ext uri="{FF2B5EF4-FFF2-40B4-BE49-F238E27FC236}">
                    <a16:creationId xmlns:a16="http://schemas.microsoft.com/office/drawing/2014/main" id="{05AEE890-8BB9-4412-B270-F634E861E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6395" y="957263"/>
                <a:ext cx="2789237" cy="487362"/>
              </a:xfrm>
              <a:prstGeom prst="rect">
                <a:avLst/>
              </a:prstGeom>
              <a:solidFill>
                <a:srgbClr val="F1C7C7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  <a:ea typeface="msgothic" charset="0"/>
                    <a:cs typeface="msgothic" charset="0"/>
                  </a:rPr>
                  <a:t>Kernel memory</a:t>
                </a:r>
              </a:p>
            </p:txBody>
          </p:sp>
          <p:sp>
            <p:nvSpPr>
              <p:cNvPr id="8" name="Rectangle 17">
                <a:extLst>
                  <a:ext uri="{FF2B5EF4-FFF2-40B4-BE49-F238E27FC236}">
                    <a16:creationId xmlns:a16="http://schemas.microsoft.com/office/drawing/2014/main" id="{62D2B1C6-8404-4AA3-B3E0-6DC2FF8F7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6396" y="3331537"/>
                <a:ext cx="2789237" cy="776292"/>
              </a:xfrm>
              <a:prstGeom prst="rect">
                <a:avLst/>
              </a:prstGeom>
              <a:solidFill>
                <a:srgbClr val="D5F1C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  <a:ea typeface="msgothic" charset="0"/>
                    <a:cs typeface="msgothic" charset="0"/>
                  </a:rPr>
                  <a:t>Run-time heap</a:t>
                </a:r>
              </a:p>
            </p:txBody>
          </p:sp>
          <p:sp>
            <p:nvSpPr>
              <p:cNvPr id="9" name="Line 19">
                <a:extLst>
                  <a:ext uri="{FF2B5EF4-FFF2-40B4-BE49-F238E27FC236}">
                    <a16:creationId xmlns:a16="http://schemas.microsoft.com/office/drawing/2014/main" id="{64456F82-1206-4741-A3FA-D8F180462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454927" y="2979383"/>
                <a:ext cx="1588" cy="352153"/>
              </a:xfrm>
              <a:prstGeom prst="line">
                <a:avLst/>
              </a:prstGeom>
              <a:noFill/>
              <a:ln w="324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Rectangle 20">
                <a:extLst>
                  <a:ext uri="{FF2B5EF4-FFF2-40B4-BE49-F238E27FC236}">
                    <a16:creationId xmlns:a16="http://schemas.microsoft.com/office/drawing/2014/main" id="{5572482F-3158-441A-AD1F-1F6A301C2B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6395" y="1414463"/>
                <a:ext cx="2789237" cy="563562"/>
              </a:xfrm>
              <a:prstGeom prst="rect">
                <a:avLst/>
              </a:prstGeom>
              <a:solidFill>
                <a:srgbClr val="D5F1C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  <a:ea typeface="msgothic" charset="0"/>
                    <a:cs typeface="msgothic" charset="0"/>
                  </a:rPr>
                  <a:t>User stack</a:t>
                </a:r>
              </a:p>
            </p:txBody>
          </p:sp>
          <p:sp>
            <p:nvSpPr>
              <p:cNvPr id="11" name="Line 22">
                <a:extLst>
                  <a:ext uri="{FF2B5EF4-FFF2-40B4-BE49-F238E27FC236}">
                    <a16:creationId xmlns:a16="http://schemas.microsoft.com/office/drawing/2014/main" id="{0B69F066-461B-4C65-AC0F-778C13E36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56516" y="1978025"/>
                <a:ext cx="1588" cy="228600"/>
              </a:xfrm>
              <a:prstGeom prst="line">
                <a:avLst/>
              </a:prstGeom>
              <a:noFill/>
              <a:ln w="324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Rectangle 34">
                <a:extLst>
                  <a:ext uri="{FF2B5EF4-FFF2-40B4-BE49-F238E27FC236}">
                    <a16:creationId xmlns:a16="http://schemas.microsoft.com/office/drawing/2014/main" id="{B171B61F-7884-4902-B31E-14BBF4F1AA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6395" y="4189643"/>
                <a:ext cx="2789238" cy="5849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  <a:ea typeface="msgothic" charset="0"/>
                    <a:cs typeface="msgothic" charset="0"/>
                  </a:rPr>
                  <a:t>Global Data </a:t>
                </a:r>
                <a:r>
                  <a:rPr lang="en-GB" sz="1600" b="0" dirty="0">
                    <a:latin typeface="Calibri" pitchFamily="34" charset="0"/>
                    <a:ea typeface="msgothic" charset="0"/>
                    <a:cs typeface="msgothic" charset="0"/>
                  </a:rPr>
                  <a:t>(code, </a:t>
                </a:r>
              </a:p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0" dirty="0">
                    <a:latin typeface="Calibri" pitchFamily="34" charset="0"/>
                    <a:ea typeface="msgothic" charset="0"/>
                    <a:cs typeface="msgothic" charset="0"/>
                  </a:rPr>
                  <a:t>global arrays, etc)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2271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fault handler selects a victim to be evicted (here VP 4)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>
                <a:solidFill>
                  <a:srgbClr val="FF0000"/>
                </a:solidFill>
              </a:rPr>
              <a:t>Offending instruction is restarted: page hit!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3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80289" y="4087812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6639" y="34432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309831" y="5791200"/>
            <a:ext cx="5786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Key point</a:t>
            </a:r>
            <a:r>
              <a:rPr lang="en-US" sz="1800" dirty="0">
                <a:latin typeface="Calibri" pitchFamily="34" charset="0"/>
              </a:rPr>
              <a:t>: Waiting until the miss to copy the page to DRAM is known as </a:t>
            </a:r>
            <a:r>
              <a:rPr lang="en-US" sz="1800" i="1" dirty="0">
                <a:solidFill>
                  <a:srgbClr val="FF0000"/>
                </a:solidFill>
                <a:latin typeface="Calibri" pitchFamily="34" charset="0"/>
              </a:rPr>
              <a:t>demand paging</a:t>
            </a:r>
          </a:p>
        </p:txBody>
      </p:sp>
      <p:sp>
        <p:nvSpPr>
          <p:cNvPr id="62" name="Text Box 19"/>
          <p:cNvSpPr txBox="1">
            <a:spLocks noChangeArrowheads="1"/>
          </p:cNvSpPr>
          <p:nvPr/>
        </p:nvSpPr>
        <p:spPr bwMode="auto">
          <a:xfrm>
            <a:off x="7041230" y="4130675"/>
            <a:ext cx="54083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3261139" y="38512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Allocating a new page (VP 5) of virtual memory.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61139" y="40798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61139" y="43084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61139" y="27082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61139" y="29368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61139" y="31654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61139" y="33940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261139" y="36226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213870" y="45782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488527" y="17653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606002" y="28037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606002" y="30130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3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086639" y="4200525"/>
            <a:ext cx="2519363" cy="173736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4086639" y="2911021"/>
            <a:ext cx="2519363" cy="1532391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4112039" y="26019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4061239" y="23733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956339" y="40798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956339" y="43084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956339" y="38512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956339" y="27082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956339" y="29368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956339" y="31654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956339" y="33940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956339" y="36226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2727739" y="24034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2964366" y="26781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2965159" y="29110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964366" y="33768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965159" y="35839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2964366" y="38233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2965159" y="42827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2964366" y="40498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2965159" y="31439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3327814" y="19145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2349736" y="26430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2346561" y="42559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7971252" y="23129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6606002" y="25781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606002" y="23495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4035839" y="44069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4035839" y="41783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4035839" y="3270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4035839" y="30353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7983952" y="29733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6613939" y="43910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6613939" y="47015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6613939" y="53225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613939" y="59378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613939" y="62484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4035839" y="34794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>
            <a:off x="4080289" y="3719512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4035839" y="36893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7" name="Line 56"/>
          <p:cNvSpPr>
            <a:spLocks noChangeShapeType="1"/>
          </p:cNvSpPr>
          <p:nvPr/>
        </p:nvSpPr>
        <p:spPr bwMode="auto">
          <a:xfrm flipV="1">
            <a:off x="4086639" y="30749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6613939" y="50120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6613939" y="56273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5</a:t>
            </a:r>
          </a:p>
        </p:txBody>
      </p:sp>
      <p:sp>
        <p:nvSpPr>
          <p:cNvPr id="63" name="Line 15"/>
          <p:cNvSpPr>
            <a:spLocks noChangeShapeType="1"/>
          </p:cNvSpPr>
          <p:nvPr/>
        </p:nvSpPr>
        <p:spPr bwMode="auto">
          <a:xfrm>
            <a:off x="4094576" y="3932835"/>
            <a:ext cx="2519363" cy="173736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4043776" y="391061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6" name="Text Box 19"/>
          <p:cNvSpPr txBox="1">
            <a:spLocks noChangeArrowheads="1"/>
          </p:cNvSpPr>
          <p:nvPr/>
        </p:nvSpPr>
        <p:spPr bwMode="auto">
          <a:xfrm>
            <a:off x="7041230" y="3975741"/>
            <a:ext cx="54083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6875" y="6166485"/>
            <a:ext cx="5226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Translation happens in chunks!</a:t>
            </a:r>
          </a:p>
        </p:txBody>
      </p:sp>
    </p:spTree>
    <p:extLst>
      <p:ext uri="{BB962C8B-B14F-4D97-AF65-F5344CB8AC3E}">
        <p14:creationId xmlns:p14="http://schemas.microsoft.com/office/powerpoint/2010/main" val="170193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With a Page Table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753117" y="1840468"/>
            <a:ext cx="2514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latin typeface="+mn-lt"/>
              </a:rPr>
              <a:t>Virtual page number (VPN)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267717" y="1840468"/>
            <a:ext cx="2133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latin typeface="+mn-lt"/>
              </a:rPr>
              <a:t>Virtual page offset (VPO)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753117" y="32120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372117" y="32120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753117" y="35168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372117" y="3516868"/>
            <a:ext cx="381000" cy="304800"/>
          </a:xfrm>
          <a:prstGeom prst="rect">
            <a:avLst/>
          </a:prstGeom>
          <a:solidFill>
            <a:srgbClr val="8DBA8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753117" y="38216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372117" y="38216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3753117" y="41264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372117" y="41264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3753117" y="57266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Physical page number (PPN)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267717" y="5726668"/>
            <a:ext cx="2133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latin typeface="+mn-lt"/>
              </a:rPr>
              <a:t>Physical page offset (PPO)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53117" y="1207070"/>
            <a:ext cx="16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53117" y="6031468"/>
            <a:ext cx="175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address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85355" y="2939463"/>
            <a:ext cx="554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Valid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20703" y="2940531"/>
            <a:ext cx="227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Physical page number (PPN)</a:t>
            </a:r>
          </a:p>
        </p:txBody>
      </p:sp>
      <p:cxnSp>
        <p:nvCxnSpPr>
          <p:cNvPr id="24" name="Elbow Connector 23"/>
          <p:cNvCxnSpPr>
            <a:stCxn id="3" idx="1"/>
            <a:endCxn id="8" idx="1"/>
          </p:cNvCxnSpPr>
          <p:nvPr/>
        </p:nvCxnSpPr>
        <p:spPr bwMode="auto">
          <a:xfrm rot="10800000" flipV="1">
            <a:off x="3372117" y="1992868"/>
            <a:ext cx="381000" cy="1676400"/>
          </a:xfrm>
          <a:prstGeom prst="bentConnector3">
            <a:avLst>
              <a:gd name="adj1" fmla="val 25802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4" idx="2"/>
            <a:endCxn id="14" idx="0"/>
          </p:cNvCxnSpPr>
          <p:nvPr/>
        </p:nvCxnSpPr>
        <p:spPr bwMode="auto">
          <a:xfrm rot="5400000">
            <a:off x="5543817" y="3935968"/>
            <a:ext cx="3581400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3976677" y="4692134"/>
            <a:ext cx="2069068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453279" y="1633336"/>
            <a:ext cx="1524000" cy="719063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Page table </a:t>
            </a:r>
            <a:br>
              <a:rPr lang="en-US" sz="1400" dirty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base register</a:t>
            </a:r>
          </a:p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(PTBR)</a:t>
            </a:r>
          </a:p>
        </p:txBody>
      </p:sp>
      <p:cxnSp>
        <p:nvCxnSpPr>
          <p:cNvPr id="38" name="Shape 37"/>
          <p:cNvCxnSpPr/>
          <p:nvPr/>
        </p:nvCxnSpPr>
        <p:spPr bwMode="auto">
          <a:xfrm rot="5400000">
            <a:off x="2286267" y="3459719"/>
            <a:ext cx="1066800" cy="148590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hape 39"/>
          <p:cNvCxnSpPr>
            <a:stCxn id="36" idx="2"/>
          </p:cNvCxnSpPr>
          <p:nvPr/>
        </p:nvCxnSpPr>
        <p:spPr bwMode="auto">
          <a:xfrm rot="16200000" flipH="1">
            <a:off x="1863863" y="1703814"/>
            <a:ext cx="859669" cy="2156837"/>
          </a:xfrm>
          <a:prstGeom prst="bentConnector2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3272477" y="2639892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3279" y="3196475"/>
            <a:ext cx="19030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Physical page table </a:t>
            </a:r>
          </a:p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address for the current</a:t>
            </a:r>
          </a:p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process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8992" y="4371965"/>
            <a:ext cx="16997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Calibri" pitchFamily="34" charset="0"/>
              </a:rPr>
              <a:t>Valid bit = 0:</a:t>
            </a:r>
          </a:p>
          <a:p>
            <a:pPr algn="r"/>
            <a:r>
              <a:rPr lang="en-US" sz="1400" dirty="0">
                <a:latin typeface="Calibri" pitchFamily="34" charset="0"/>
              </a:rPr>
              <a:t>Page not in memory</a:t>
            </a:r>
          </a:p>
          <a:p>
            <a:pPr algn="r"/>
            <a:r>
              <a:rPr lang="en-US" sz="1400" dirty="0">
                <a:latin typeface="Calibri" pitchFamily="34" charset="0"/>
              </a:rPr>
              <a:t>(page fault)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9600" y="1551801"/>
            <a:ext cx="298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37045" y="1551801"/>
            <a:ext cx="42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p-1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57354" y="1551801"/>
            <a:ext cx="301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753117" y="1551801"/>
            <a:ext cx="42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n-1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35796" y="5450463"/>
            <a:ext cx="298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43241" y="5450463"/>
            <a:ext cx="42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p-1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22765" y="5450463"/>
            <a:ext cx="301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718528" y="5450463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m-1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53000" y="4691628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Calibri" pitchFamily="34" charset="0"/>
              </a:rPr>
              <a:t>Valid bit = 1</a:t>
            </a:r>
          </a:p>
        </p:txBody>
      </p:sp>
    </p:spTree>
    <p:extLst>
      <p:ext uri="{BB962C8B-B14F-4D97-AF65-F5344CB8AC3E}">
        <p14:creationId xmlns:p14="http://schemas.microsoft.com/office/powerpoint/2010/main" val="247039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1" grpId="0"/>
      <p:bldP spid="22" grpId="0"/>
      <p:bldP spid="36" grpId="0" animBg="1"/>
      <p:bldP spid="41" grpId="0"/>
      <p:bldP spid="42" grpId="0"/>
      <p:bldP spid="43" grpId="0"/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572895"/>
            <a:ext cx="3749615" cy="16774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Translation: Page Hit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419600"/>
            <a:ext cx="6781800" cy="2057400"/>
          </a:xfrm>
          <a:ln/>
        </p:spPr>
        <p:txBody>
          <a:bodyPr/>
          <a:lstStyle/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1) Processor sends virtual address to MMU 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2-3) MMU fetches PTE from page table in memory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4) MMU sends physical address to cache/memory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5) Cache/memory sends data word to processor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1809754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1524728"/>
            <a:ext cx="914400" cy="22844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606298" y="2631411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887787" y="3580538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5030787" y="28842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2162233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592387" y="2424364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049587" y="2157277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90151" y="1577141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5513388" y="1717011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PTEA</a:t>
            </a: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5030787" y="19698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5566800" y="2021811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 flipV="1">
            <a:off x="5030787" y="22746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2058988" y="2695634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107266" y="1921934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5656358" y="1469495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5656358" y="2324630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5656358" y="2951163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021666" y="3865564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85142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3" grpId="0"/>
      <p:bldP spid="47" grpId="0"/>
      <p:bldP spid="52" grpId="0" animBg="1"/>
      <p:bldP spid="53" grpId="0" animBg="1"/>
      <p:bldP spid="54" grpId="0" animBg="1"/>
      <p:bldP spid="5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609600" y="2237000"/>
            <a:ext cx="3749615" cy="16774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Translation: Page Fault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563033" y="4343032"/>
            <a:ext cx="8001000" cy="2286000"/>
          </a:xfrm>
          <a:ln/>
        </p:spPr>
        <p:txBody>
          <a:bodyPr/>
          <a:lstStyle/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1) Processor sends virtual address to MMU 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2-3) MMU fetches PTE from page table in memory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4) Valid bit is zero, so MMU triggers page fault exception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5) Handler identifies victim (and, if dirty, pages it out to disk)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6) Handler pages in new page and updates PTE in memory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7) Handler returns to original process, restarting faulting instruction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188602" y="2473859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5777815" y="2188833"/>
            <a:ext cx="914400" cy="1925967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750202" y="282633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1817002" y="3088469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2274202" y="2829849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4766" y="224124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4738003" y="2394344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PTEA</a:t>
            </a: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4255402" y="2647203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4791415" y="2835472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 flipV="1">
            <a:off x="4255402" y="3104403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2330387" y="2594506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4880973" y="2146828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4880973" y="3154363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4563533" y="155416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7192962" y="2700868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7924800" y="2192866"/>
            <a:ext cx="914400" cy="1925967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Disk</a:t>
            </a: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5760880" y="1219200"/>
            <a:ext cx="2527985" cy="5334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Page fault handler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(running on CPU)</a:t>
            </a:r>
          </a:p>
        </p:txBody>
      </p:sp>
      <p:cxnSp>
        <p:nvCxnSpPr>
          <p:cNvPr id="27" name="Shape 26"/>
          <p:cNvCxnSpPr>
            <a:stCxn id="9226" idx="0"/>
            <a:endCxn id="25" idx="1"/>
          </p:cNvCxnSpPr>
          <p:nvPr/>
        </p:nvCxnSpPr>
        <p:spPr bwMode="auto">
          <a:xfrm rot="5400000" flipH="1" flipV="1">
            <a:off x="4247462" y="960441"/>
            <a:ext cx="987959" cy="2038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6707187" y="2633132"/>
            <a:ext cx="1217613" cy="221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10800000">
            <a:off x="6707188" y="3580024"/>
            <a:ext cx="12176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Down Arrow 33"/>
          <p:cNvSpPr/>
          <p:nvPr/>
        </p:nvSpPr>
        <p:spPr bwMode="auto">
          <a:xfrm>
            <a:off x="7086600" y="1752600"/>
            <a:ext cx="457200" cy="628516"/>
          </a:xfrm>
          <a:prstGeom prst="downArrow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6773333" y="2353733"/>
            <a:ext cx="105828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Victim page</a:t>
            </a:r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6858000" y="3302001"/>
            <a:ext cx="91952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New page</a:t>
            </a:r>
          </a:p>
        </p:txBody>
      </p:sp>
      <p:sp>
        <p:nvSpPr>
          <p:cNvPr id="39" name="Text Box 9"/>
          <p:cNvSpPr txBox="1">
            <a:spLocks noChangeArrowheads="1"/>
          </p:cNvSpPr>
          <p:nvPr/>
        </p:nvSpPr>
        <p:spPr bwMode="auto">
          <a:xfrm>
            <a:off x="4267200" y="1180238"/>
            <a:ext cx="90791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Exception</a:t>
            </a:r>
          </a:p>
        </p:txBody>
      </p:sp>
      <p:sp>
        <p:nvSpPr>
          <p:cNvPr id="42" name="Oval 21"/>
          <p:cNvSpPr>
            <a:spLocks noChangeArrowheads="1"/>
          </p:cNvSpPr>
          <p:nvPr/>
        </p:nvSpPr>
        <p:spPr bwMode="auto">
          <a:xfrm>
            <a:off x="7205132" y="3662362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49" name="Oval 21"/>
          <p:cNvSpPr>
            <a:spLocks noChangeArrowheads="1"/>
          </p:cNvSpPr>
          <p:nvPr/>
        </p:nvSpPr>
        <p:spPr bwMode="auto">
          <a:xfrm>
            <a:off x="2330386" y="317314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8888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25" grpId="0" animBg="1"/>
      <p:bldP spid="34" grpId="0" animBg="1"/>
      <p:bldP spid="35" grpId="0"/>
      <p:bldP spid="36" grpId="0"/>
      <p:bldP spid="39" grpId="0"/>
      <p:bldP spid="42" grpId="0" animBg="1"/>
      <p:bldP spid="4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Problems?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This system is really slow!  (disk)  </a:t>
            </a:r>
          </a:p>
          <a:p>
            <a:r>
              <a:rPr lang="en-US" sz="3200" dirty="0"/>
              <a:t>The memory overhead is huge!</a:t>
            </a:r>
          </a:p>
        </p:txBody>
      </p:sp>
    </p:spTree>
    <p:extLst>
      <p:ext uri="{BB962C8B-B14F-4D97-AF65-F5344CB8AC3E}">
        <p14:creationId xmlns:p14="http://schemas.microsoft.com/office/powerpoint/2010/main" val="1557919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3603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Isn’t the disk super slow? Yes but…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328738"/>
            <a:ext cx="8307387" cy="5224462"/>
          </a:xfrm>
          <a:ln/>
        </p:spPr>
        <p:txBody>
          <a:bodyPr/>
          <a:lstStyle/>
          <a:p>
            <a:pPr>
              <a:lnSpc>
                <a:spcPct val="83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At any point in time, programs tend to access a set of active virtual pages called the </a:t>
            </a:r>
            <a:r>
              <a:rPr lang="en-GB" i="1" dirty="0">
                <a:solidFill>
                  <a:srgbClr val="C00000"/>
                </a:solidFill>
              </a:rPr>
              <a:t>working set</a:t>
            </a:r>
            <a:endParaRPr lang="en-GB" dirty="0">
              <a:solidFill>
                <a:srgbClr val="C00000"/>
              </a:solidFill>
            </a:endParaRP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Programs with better temporal locality will have smaller working sets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(working set size &lt; main memory size)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Good performance for one process after compulsory misses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( SUM(working set sizes) &gt; main memory size )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  <a:ea typeface="+mn-ea"/>
                <a:cs typeface="+mn-cs"/>
              </a:rPr>
              <a:t>Thrashing:</a:t>
            </a:r>
            <a:r>
              <a:rPr lang="en-GB" i="1" dirty="0"/>
              <a:t> </a:t>
            </a:r>
            <a:r>
              <a:rPr lang="en-GB" dirty="0"/>
              <a:t>Performance meltdown</a:t>
            </a:r>
            <a:r>
              <a:rPr lang="en-GB" i="1" dirty="0"/>
              <a:t> </a:t>
            </a:r>
            <a:r>
              <a:rPr lang="en-GB" dirty="0"/>
              <a:t>where pages are swapped (copied) in and out continuously</a:t>
            </a:r>
          </a:p>
        </p:txBody>
      </p:sp>
    </p:spTree>
    <p:extLst>
      <p:ext uri="{BB962C8B-B14F-4D97-AF65-F5344CB8AC3E}">
        <p14:creationId xmlns:p14="http://schemas.microsoft.com/office/powerpoint/2010/main" val="22251693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28600"/>
            <a:ext cx="7592093" cy="762000"/>
          </a:xfrm>
        </p:spPr>
        <p:txBody>
          <a:bodyPr/>
          <a:lstStyle/>
          <a:p>
            <a:r>
              <a:rPr lang="en-US" dirty="0"/>
              <a:t>What about memory overhead?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012762"/>
            <a:ext cx="8318214" cy="2676525"/>
          </a:xfrm>
        </p:spPr>
        <p:txBody>
          <a:bodyPr/>
          <a:lstStyle/>
          <a:p>
            <a:r>
              <a:rPr lang="en-US" dirty="0"/>
              <a:t>Supporting a large space is hard…</a:t>
            </a:r>
          </a:p>
          <a:p>
            <a:pPr lvl="1"/>
            <a:r>
              <a:rPr lang="en-US" dirty="0"/>
              <a:t>Assume 48-bit address space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(modern OS only support this much…)</a:t>
            </a:r>
          </a:p>
          <a:p>
            <a:pPr lvl="1"/>
            <a:r>
              <a:rPr lang="en-US" dirty="0"/>
              <a:t>Each page requires an entry</a:t>
            </a:r>
          </a:p>
          <a:p>
            <a:pPr lvl="1"/>
            <a:r>
              <a:rPr lang="en-US" dirty="0"/>
              <a:t>#Entries = Address Space Size / Page Size   =  2^48 / 2^12 = 2^36 </a:t>
            </a:r>
          </a:p>
          <a:p>
            <a:r>
              <a:rPr lang="en-US" dirty="0"/>
              <a:t>But, the address space is sparse!</a:t>
            </a:r>
          </a:p>
          <a:p>
            <a:pPr lvl="1"/>
            <a:r>
              <a:rPr lang="en-US" dirty="0"/>
              <a:t>No programs *actually* use 2^48 bytes</a:t>
            </a:r>
          </a:p>
          <a:p>
            <a:pPr lvl="1"/>
            <a:r>
              <a:rPr lang="en-US" dirty="0"/>
              <a:t>Need a better representation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913238" y="4773871"/>
            <a:ext cx="1139185" cy="16779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13238" y="5443055"/>
            <a:ext cx="1139185" cy="16779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913238" y="5610844"/>
            <a:ext cx="1139185" cy="1677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13238" y="3934923"/>
            <a:ext cx="1139185" cy="16779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13238" y="4102712"/>
            <a:ext cx="1139185" cy="1677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13238" y="4270502"/>
            <a:ext cx="1139185" cy="1677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913238" y="4438292"/>
            <a:ext cx="1139185" cy="1677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913238" y="4606081"/>
            <a:ext cx="1139185" cy="16779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696250" y="5857755"/>
            <a:ext cx="1472497" cy="727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508977" y="3242790"/>
            <a:ext cx="248883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 (DRAM)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294452" y="4005030"/>
            <a:ext cx="982095" cy="1677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VP 7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294452" y="4158642"/>
            <a:ext cx="982095" cy="1677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VP 3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5524645" y="4024643"/>
            <a:ext cx="1775458" cy="1652761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2000" dirty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5518995" y="3856854"/>
            <a:ext cx="1781107" cy="51269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2000" dirty="0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5482830" y="3689064"/>
            <a:ext cx="1817272" cy="515021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20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696250" y="5443055"/>
            <a:ext cx="216988" cy="16779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696250" y="5610844"/>
            <a:ext cx="216988" cy="16779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696250" y="4773871"/>
            <a:ext cx="216988" cy="16779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696250" y="3934923"/>
            <a:ext cx="216988" cy="16779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696250" y="4102712"/>
            <a:ext cx="216988" cy="16779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696250" y="4270502"/>
            <a:ext cx="216988" cy="16779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696250" y="4438292"/>
            <a:ext cx="216988" cy="16779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696250" y="4606081"/>
            <a:ext cx="216988" cy="16779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4533509" y="3711203"/>
            <a:ext cx="609741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4701964" y="3912784"/>
            <a:ext cx="260305" cy="275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4702528" y="4083738"/>
            <a:ext cx="260305" cy="275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4701964" y="4425641"/>
            <a:ext cx="260305" cy="275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4702528" y="4577687"/>
            <a:ext cx="260305" cy="275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4701964" y="4753367"/>
            <a:ext cx="260305" cy="275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4702528" y="5591939"/>
            <a:ext cx="260305" cy="275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4701964" y="5420989"/>
            <a:ext cx="260305" cy="275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4702528" y="4254689"/>
            <a:ext cx="260305" cy="275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4697730" y="3456615"/>
            <a:ext cx="1653830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</a:t>
            </a: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4135708" y="3857425"/>
            <a:ext cx="585202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4106198" y="5559088"/>
            <a:ext cx="612453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N</a:t>
            </a: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8209526" y="3615192"/>
            <a:ext cx="50556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7294452" y="3839375"/>
            <a:ext cx="982095" cy="1677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VP 2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7294452" y="3671585"/>
            <a:ext cx="982095" cy="1677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VP 1</a:t>
            </a: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5464748" y="5683087"/>
            <a:ext cx="54247" cy="5593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5464748" y="5515298"/>
            <a:ext cx="54247" cy="5593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5464748" y="4347405"/>
            <a:ext cx="54247" cy="5593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5464748" y="4174954"/>
            <a:ext cx="54247" cy="5593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8218567" y="4099919"/>
            <a:ext cx="50556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5464748" y="4500952"/>
            <a:ext cx="54247" cy="5593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5464748" y="4655020"/>
            <a:ext cx="54247" cy="5593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57" name="Line 56"/>
          <p:cNvSpPr>
            <a:spLocks noChangeShapeType="1"/>
          </p:cNvSpPr>
          <p:nvPr/>
        </p:nvSpPr>
        <p:spPr bwMode="auto">
          <a:xfrm flipV="1">
            <a:off x="5500913" y="4204084"/>
            <a:ext cx="1799190" cy="318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2000" dirty="0"/>
          </a:p>
        </p:txBody>
      </p:sp>
      <p:sp>
        <p:nvSpPr>
          <p:cNvPr id="61" name="Oval 60"/>
          <p:cNvSpPr>
            <a:spLocks noChangeArrowheads="1"/>
          </p:cNvSpPr>
          <p:nvPr/>
        </p:nvSpPr>
        <p:spPr bwMode="auto">
          <a:xfrm>
            <a:off x="5470398" y="4836792"/>
            <a:ext cx="54247" cy="5593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62" name="Text Box 11">
            <a:extLst>
              <a:ext uri="{FF2B5EF4-FFF2-40B4-BE49-F238E27FC236}">
                <a16:creationId xmlns:a16="http://schemas.microsoft.com/office/drawing/2014/main" id="{76513303-6EE6-4A9C-90BD-D01175793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492" y="5017245"/>
            <a:ext cx="309998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3341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Multi-Level Page Tables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>
          <a:xfrm>
            <a:off x="396875" y="1295400"/>
            <a:ext cx="6918325" cy="4972050"/>
          </a:xfrm>
        </p:spPr>
        <p:txBody>
          <a:bodyPr/>
          <a:lstStyle/>
          <a:p>
            <a:r>
              <a:rPr lang="en-GB" dirty="0"/>
              <a:t>Common solution: Multi-level page table</a:t>
            </a:r>
          </a:p>
          <a:p>
            <a:r>
              <a:rPr lang="en-GB" dirty="0"/>
              <a:t>Example: 2-level page table</a:t>
            </a:r>
          </a:p>
          <a:p>
            <a:pPr lvl="1"/>
            <a:r>
              <a:rPr lang="en-GB" dirty="0"/>
              <a:t>Level 1 table: each PTE points to a page table (always memory resident)</a:t>
            </a:r>
          </a:p>
          <a:p>
            <a:pPr lvl="1"/>
            <a:r>
              <a:rPr lang="en-GB" dirty="0"/>
              <a:t>Level 2 table: each PTE points to a page </a:t>
            </a:r>
            <a:br>
              <a:rPr lang="en-GB" dirty="0"/>
            </a:br>
            <a:r>
              <a:rPr lang="en-GB" dirty="0"/>
              <a:t>(paged in and out like any other data)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938943" y="2819404"/>
            <a:ext cx="842857" cy="666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Level 1</a:t>
            </a:r>
          </a:p>
          <a:p>
            <a:pPr algn="ctr"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Table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6022447" y="3462872"/>
            <a:ext cx="758952" cy="1143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7865534" y="2091272"/>
            <a:ext cx="700088" cy="1143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7865534" y="3462872"/>
            <a:ext cx="700088" cy="1143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7865534" y="4986872"/>
            <a:ext cx="700088" cy="1143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7767743" y="1432977"/>
            <a:ext cx="842857" cy="666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Level 2</a:t>
            </a:r>
          </a:p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Tables</a:t>
            </a:r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 flipV="1">
            <a:off x="6570134" y="2089685"/>
            <a:ext cx="1295400" cy="1450975"/>
          </a:xfrm>
          <a:prstGeom prst="line">
            <a:avLst/>
          </a:prstGeom>
          <a:noFill/>
          <a:ln w="25273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 flipV="1">
            <a:off x="6570134" y="3461285"/>
            <a:ext cx="1295400" cy="231775"/>
          </a:xfrm>
          <a:prstGeom prst="line">
            <a:avLst/>
          </a:prstGeom>
          <a:noFill/>
          <a:ln w="25273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>
            <a:off x="6722534" y="4523322"/>
            <a:ext cx="1143000" cy="463550"/>
          </a:xfrm>
          <a:prstGeom prst="line">
            <a:avLst/>
          </a:prstGeom>
          <a:noFill/>
          <a:ln w="25273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>
            <a:off x="6028267" y="3615272"/>
            <a:ext cx="762000" cy="1588"/>
          </a:xfrm>
          <a:prstGeom prst="line">
            <a:avLst/>
          </a:prstGeom>
          <a:noFill/>
          <a:ln w="19080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6028267" y="3767672"/>
            <a:ext cx="762000" cy="1588"/>
          </a:xfrm>
          <a:prstGeom prst="line">
            <a:avLst/>
          </a:prstGeom>
          <a:noFill/>
          <a:ln w="19080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0975" name="Line 15"/>
          <p:cNvSpPr>
            <a:spLocks noChangeShapeType="1"/>
          </p:cNvSpPr>
          <p:nvPr/>
        </p:nvSpPr>
        <p:spPr bwMode="auto">
          <a:xfrm>
            <a:off x="6028267" y="4453472"/>
            <a:ext cx="762000" cy="1588"/>
          </a:xfrm>
          <a:prstGeom prst="line">
            <a:avLst/>
          </a:prstGeom>
          <a:noFill/>
          <a:ln w="19080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6043613" y="3778250"/>
            <a:ext cx="728662" cy="669925"/>
          </a:xfrm>
          <a:prstGeom prst="rect">
            <a:avLst/>
          </a:prstGeom>
          <a:solidFill>
            <a:srgbClr val="D5F1CF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latin typeface="Calibri" pitchFamily="34" charset="0"/>
              </a:rPr>
              <a:t>gap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2841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 Two-Level Page Table Hierarchy</a:t>
            </a: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800886" y="1106488"/>
            <a:ext cx="1205715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Level 1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5858933" y="6426198"/>
            <a:ext cx="507510" cy="3346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>
            <a:spAutoFit/>
          </a:bodyPr>
          <a:lstStyle/>
          <a:p>
            <a:pPr rtl="1"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</a:rPr>
              <a:t>...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121025" y="1112838"/>
            <a:ext cx="1297085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Level 2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tables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5538788" y="1779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0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5538788" y="2084388"/>
            <a:ext cx="990600" cy="304800"/>
          </a:xfrm>
          <a:prstGeom prst="rect">
            <a:avLst/>
          </a:prstGeom>
          <a:solidFill>
            <a:schemeClr val="bg1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5538788" y="23891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1023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5538788" y="26939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1024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5538788" y="2998788"/>
            <a:ext cx="990600" cy="304800"/>
          </a:xfrm>
          <a:prstGeom prst="rect">
            <a:avLst/>
          </a:prstGeom>
          <a:solidFill>
            <a:schemeClr val="bg1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5538788" y="3303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2047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538788" y="17795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5538788" y="26939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5538788" y="3608388"/>
            <a:ext cx="990600" cy="1841500"/>
          </a:xfrm>
          <a:prstGeom prst="rect">
            <a:avLst/>
          </a:prstGeom>
          <a:solidFill>
            <a:srgbClr val="F6F5BD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Gap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6473825" y="1641475"/>
            <a:ext cx="2667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3252788" y="21732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3252788" y="2478088"/>
            <a:ext cx="990600" cy="304800"/>
          </a:xfrm>
          <a:prstGeom prst="rect">
            <a:avLst/>
          </a:prstGeom>
          <a:solidFill>
            <a:schemeClr val="bg1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3252788" y="2782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3252788" y="2173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3252788" y="3544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3252788" y="3849688"/>
            <a:ext cx="990600" cy="304800"/>
          </a:xfrm>
          <a:prstGeom prst="rect">
            <a:avLst/>
          </a:prstGeom>
          <a:solidFill>
            <a:schemeClr val="bg1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3252788" y="4154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252788" y="3544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3252788" y="4840288"/>
            <a:ext cx="990600" cy="609600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null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PTEs</a:t>
            </a:r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3252788" y="5449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3252788" y="4840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5538788" y="5449888"/>
            <a:ext cx="990600" cy="609600"/>
          </a:xfrm>
          <a:prstGeom prst="rect">
            <a:avLst/>
          </a:prstGeom>
          <a:solidFill>
            <a:srgbClr val="DEDFF5"/>
          </a:solidFill>
          <a:ln w="12600">
            <a:solidFill>
              <a:srgbClr val="DEDFF5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unallocated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pages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5538788" y="6059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9215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5538788" y="5449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5537199" y="1106488"/>
            <a:ext cx="982256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memory</a:t>
            </a:r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 flipV="1">
            <a:off x="4243388" y="1790700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 flipV="1">
            <a:off x="4243388" y="2400300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2016" name="Line 32"/>
          <p:cNvSpPr>
            <a:spLocks noChangeShapeType="1"/>
          </p:cNvSpPr>
          <p:nvPr/>
        </p:nvSpPr>
        <p:spPr bwMode="auto">
          <a:xfrm flipV="1">
            <a:off x="4243388" y="2705100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2017" name="Line 33"/>
          <p:cNvSpPr>
            <a:spLocks noChangeShapeType="1"/>
          </p:cNvSpPr>
          <p:nvPr/>
        </p:nvSpPr>
        <p:spPr bwMode="auto">
          <a:xfrm flipV="1">
            <a:off x="4243388" y="3314700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>
            <a:off x="4243388" y="5602288"/>
            <a:ext cx="1219200" cy="457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 flipV="1">
            <a:off x="1957388" y="2171700"/>
            <a:ext cx="1243012" cy="231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1957388" y="2706688"/>
            <a:ext cx="1295400" cy="838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>
            <a:off x="1957388" y="4840288"/>
            <a:ext cx="1295400" cy="15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838200" y="4992688"/>
            <a:ext cx="1119188" cy="8382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(1K - 9)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null PTEs </a:t>
            </a:r>
          </a:p>
        </p:txBody>
      </p:sp>
      <p:sp>
        <p:nvSpPr>
          <p:cNvPr id="42023" name="Rectangle 39"/>
          <p:cNvSpPr>
            <a:spLocks noChangeArrowheads="1"/>
          </p:cNvSpPr>
          <p:nvPr/>
        </p:nvSpPr>
        <p:spPr bwMode="auto">
          <a:xfrm>
            <a:off x="838200" y="22494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24" name="Rectangle 40"/>
          <p:cNvSpPr>
            <a:spLocks noChangeArrowheads="1"/>
          </p:cNvSpPr>
          <p:nvPr/>
        </p:nvSpPr>
        <p:spPr bwMode="auto">
          <a:xfrm>
            <a:off x="838200" y="25542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</a:t>
            </a:r>
          </a:p>
        </p:txBody>
      </p:sp>
      <p:sp>
        <p:nvSpPr>
          <p:cNvPr id="42025" name="Rectangle 41"/>
          <p:cNvSpPr>
            <a:spLocks noChangeArrowheads="1"/>
          </p:cNvSpPr>
          <p:nvPr/>
        </p:nvSpPr>
        <p:spPr bwMode="auto">
          <a:xfrm>
            <a:off x="838200" y="2859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2 (null)</a:t>
            </a:r>
          </a:p>
        </p:txBody>
      </p:sp>
      <p:sp>
        <p:nvSpPr>
          <p:cNvPr id="42026" name="Rectangle 42"/>
          <p:cNvSpPr>
            <a:spLocks noChangeArrowheads="1"/>
          </p:cNvSpPr>
          <p:nvPr/>
        </p:nvSpPr>
        <p:spPr bwMode="auto">
          <a:xfrm>
            <a:off x="838200" y="31638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3 (null)</a:t>
            </a:r>
          </a:p>
        </p:txBody>
      </p:sp>
      <p:sp>
        <p:nvSpPr>
          <p:cNvPr id="42027" name="Rectangle 43"/>
          <p:cNvSpPr>
            <a:spLocks noChangeArrowheads="1"/>
          </p:cNvSpPr>
          <p:nvPr/>
        </p:nvSpPr>
        <p:spPr bwMode="auto">
          <a:xfrm>
            <a:off x="838200" y="34686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4 (null)</a:t>
            </a:r>
          </a:p>
        </p:txBody>
      </p:sp>
      <p:sp>
        <p:nvSpPr>
          <p:cNvPr id="42028" name="Rectangle 44"/>
          <p:cNvSpPr>
            <a:spLocks noChangeArrowheads="1"/>
          </p:cNvSpPr>
          <p:nvPr/>
        </p:nvSpPr>
        <p:spPr bwMode="auto">
          <a:xfrm>
            <a:off x="838200" y="37734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5 (null)</a:t>
            </a:r>
          </a:p>
        </p:txBody>
      </p:sp>
      <p:sp>
        <p:nvSpPr>
          <p:cNvPr id="42029" name="Rectangle 45"/>
          <p:cNvSpPr>
            <a:spLocks noChangeArrowheads="1"/>
          </p:cNvSpPr>
          <p:nvPr/>
        </p:nvSpPr>
        <p:spPr bwMode="auto">
          <a:xfrm>
            <a:off x="838200" y="40782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6 (null)</a:t>
            </a:r>
          </a:p>
        </p:txBody>
      </p:sp>
      <p:sp>
        <p:nvSpPr>
          <p:cNvPr id="42030" name="Rectangle 46"/>
          <p:cNvSpPr>
            <a:spLocks noChangeArrowheads="1"/>
          </p:cNvSpPr>
          <p:nvPr/>
        </p:nvSpPr>
        <p:spPr bwMode="auto">
          <a:xfrm>
            <a:off x="838200" y="4383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7 (null)</a:t>
            </a:r>
          </a:p>
        </p:txBody>
      </p:sp>
      <p:sp>
        <p:nvSpPr>
          <p:cNvPr id="42031" name="Rectangle 47"/>
          <p:cNvSpPr>
            <a:spLocks noChangeArrowheads="1"/>
          </p:cNvSpPr>
          <p:nvPr/>
        </p:nvSpPr>
        <p:spPr bwMode="auto">
          <a:xfrm>
            <a:off x="838200" y="46878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8</a:t>
            </a:r>
          </a:p>
        </p:txBody>
      </p:sp>
      <p:sp>
        <p:nvSpPr>
          <p:cNvPr id="42032" name="Rectangle 48"/>
          <p:cNvSpPr>
            <a:spLocks noChangeArrowheads="1"/>
          </p:cNvSpPr>
          <p:nvPr/>
        </p:nvSpPr>
        <p:spPr bwMode="auto">
          <a:xfrm>
            <a:off x="838200" y="2249488"/>
            <a:ext cx="1119188" cy="3581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033" name="AutoShape 49"/>
          <p:cNvSpPr>
            <a:spLocks/>
          </p:cNvSpPr>
          <p:nvPr/>
        </p:nvSpPr>
        <p:spPr bwMode="auto">
          <a:xfrm>
            <a:off x="6665678" y="17922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>
            <a:off x="6918090" y="2403475"/>
            <a:ext cx="1885942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2K allocated VM pages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code and data</a:t>
            </a:r>
          </a:p>
        </p:txBody>
      </p:sp>
      <p:sp>
        <p:nvSpPr>
          <p:cNvPr id="42035" name="AutoShape 51"/>
          <p:cNvSpPr>
            <a:spLocks/>
          </p:cNvSpPr>
          <p:nvPr/>
        </p:nvSpPr>
        <p:spPr bwMode="auto">
          <a:xfrm>
            <a:off x="6665678" y="36210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036" name="Text Box 52"/>
          <p:cNvSpPr txBox="1">
            <a:spLocks noChangeArrowheads="1"/>
          </p:cNvSpPr>
          <p:nvPr/>
        </p:nvSpPr>
        <p:spPr bwMode="auto">
          <a:xfrm>
            <a:off x="6916503" y="4306888"/>
            <a:ext cx="207509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6K unallocated VM pages</a:t>
            </a:r>
          </a:p>
        </p:txBody>
      </p:sp>
      <p:sp>
        <p:nvSpPr>
          <p:cNvPr id="42037" name="AutoShape 53"/>
          <p:cNvSpPr>
            <a:spLocks/>
          </p:cNvSpPr>
          <p:nvPr/>
        </p:nvSpPr>
        <p:spPr bwMode="auto">
          <a:xfrm>
            <a:off x="6589478" y="5449888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038" name="Text Box 54"/>
          <p:cNvSpPr txBox="1">
            <a:spLocks noChangeArrowheads="1"/>
          </p:cNvSpPr>
          <p:nvPr/>
        </p:nvSpPr>
        <p:spPr bwMode="auto">
          <a:xfrm>
            <a:off x="6916503" y="5588000"/>
            <a:ext cx="198853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1023 unallocated  pages</a:t>
            </a:r>
          </a:p>
        </p:txBody>
      </p:sp>
      <p:sp>
        <p:nvSpPr>
          <p:cNvPr id="42039" name="AutoShape 55"/>
          <p:cNvSpPr>
            <a:spLocks/>
          </p:cNvSpPr>
          <p:nvPr/>
        </p:nvSpPr>
        <p:spPr bwMode="auto">
          <a:xfrm>
            <a:off x="6589478" y="6059488"/>
            <a:ext cx="304800" cy="30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040" name="Text Box 56"/>
          <p:cNvSpPr txBox="1">
            <a:spLocks noChangeArrowheads="1"/>
          </p:cNvSpPr>
          <p:nvPr/>
        </p:nvSpPr>
        <p:spPr bwMode="auto">
          <a:xfrm>
            <a:off x="6918090" y="6000750"/>
            <a:ext cx="1717627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 allocated VM page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the stack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1000" y="6324600"/>
            <a:ext cx="410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32 bit addresses, 4KB pages, 4-byte PTEs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8B8AB-B73C-46DB-AF72-38C2554DB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dirty="0"/>
              <a:t>Managing Virtual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84E00-233C-4C09-842F-E669F2326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62075"/>
            <a:ext cx="3561466" cy="5249794"/>
          </a:xfrm>
        </p:spPr>
        <p:txBody>
          <a:bodyPr/>
          <a:lstStyle/>
          <a:p>
            <a:r>
              <a:rPr lang="en-US" dirty="0"/>
              <a:t>Software Perspective</a:t>
            </a:r>
          </a:p>
          <a:p>
            <a:pPr lvl="1"/>
            <a:r>
              <a:rPr lang="en-US" b="1" dirty="0"/>
              <a:t>How to use virtual memory from program?</a:t>
            </a:r>
          </a:p>
          <a:p>
            <a:pPr lvl="1"/>
            <a:r>
              <a:rPr lang="en-US" b="1" dirty="0"/>
              <a:t>Stack: </a:t>
            </a:r>
            <a:r>
              <a:rPr lang="en-US" dirty="0" err="1"/>
              <a:t>alloc</a:t>
            </a:r>
            <a:r>
              <a:rPr lang="en-US" dirty="0"/>
              <a:t>/</a:t>
            </a:r>
            <a:r>
              <a:rPr lang="en-US" dirty="0" err="1"/>
              <a:t>dealloc</a:t>
            </a:r>
            <a:r>
              <a:rPr lang="en-US" dirty="0"/>
              <a:t>. With function calls</a:t>
            </a:r>
          </a:p>
          <a:p>
            <a:pPr lvl="1"/>
            <a:r>
              <a:rPr lang="en-US" b="1" dirty="0"/>
              <a:t>Heap: </a:t>
            </a:r>
            <a:r>
              <a:rPr lang="en-US" dirty="0"/>
              <a:t>Malloc library decides (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Global Data: </a:t>
            </a:r>
            <a:r>
              <a:rPr lang="en-US" dirty="0"/>
              <a:t>Allocate when program is loaded</a:t>
            </a:r>
          </a:p>
          <a:p>
            <a:r>
              <a:rPr lang="en-US" b="1" dirty="0"/>
              <a:t>Hardware Perspective:</a:t>
            </a:r>
          </a:p>
          <a:p>
            <a:pPr lvl="1"/>
            <a:r>
              <a:rPr lang="en-US" b="1" dirty="0"/>
              <a:t>How to map virtual memory onto physical memory?</a:t>
            </a:r>
          </a:p>
          <a:p>
            <a:pPr lvl="1"/>
            <a:r>
              <a:rPr lang="en-US" b="1" dirty="0"/>
              <a:t>Another allocation problem!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27DAC5-AE39-4116-BF1E-D4C6911FA369}"/>
              </a:ext>
            </a:extLst>
          </p:cNvPr>
          <p:cNvGrpSpPr/>
          <p:nvPr/>
        </p:nvGrpSpPr>
        <p:grpSpPr>
          <a:xfrm>
            <a:off x="4413393" y="1472811"/>
            <a:ext cx="2295958" cy="3631273"/>
            <a:chOff x="3576683" y="1062832"/>
            <a:chExt cx="2793954" cy="4157699"/>
          </a:xfrm>
        </p:grpSpPr>
        <p:sp>
          <p:nvSpPr>
            <p:cNvPr id="4" name="Rectangle 18">
              <a:extLst>
                <a:ext uri="{FF2B5EF4-FFF2-40B4-BE49-F238E27FC236}">
                  <a16:creationId xmlns:a16="http://schemas.microsoft.com/office/drawing/2014/main" id="{049F1A70-E146-491A-9C26-CDDA06774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683" y="1062832"/>
              <a:ext cx="2793954" cy="41576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B4AFC2E-6015-4751-B61A-3B8FC0C79973}"/>
                </a:ext>
              </a:extLst>
            </p:cNvPr>
            <p:cNvGrpSpPr/>
            <p:nvPr/>
          </p:nvGrpSpPr>
          <p:grpSpPr>
            <a:xfrm>
              <a:off x="3576683" y="1062832"/>
              <a:ext cx="2789238" cy="3817311"/>
              <a:chOff x="5066395" y="957263"/>
              <a:chExt cx="2789238" cy="3817311"/>
            </a:xfrm>
          </p:grpSpPr>
          <p:sp>
            <p:nvSpPr>
              <p:cNvPr id="6" name="Rectangle 14">
                <a:extLst>
                  <a:ext uri="{FF2B5EF4-FFF2-40B4-BE49-F238E27FC236}">
                    <a16:creationId xmlns:a16="http://schemas.microsoft.com/office/drawing/2014/main" id="{2A7D1790-170D-423A-BC05-3789DBE8D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6395" y="957263"/>
                <a:ext cx="2789237" cy="487362"/>
              </a:xfrm>
              <a:prstGeom prst="rect">
                <a:avLst/>
              </a:prstGeom>
              <a:solidFill>
                <a:srgbClr val="F1C7C7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  <a:ea typeface="msgothic" charset="0"/>
                    <a:cs typeface="msgothic" charset="0"/>
                  </a:rPr>
                  <a:t>Kernel memory</a:t>
                </a:r>
              </a:p>
            </p:txBody>
          </p:sp>
          <p:sp>
            <p:nvSpPr>
              <p:cNvPr id="9" name="Rectangle 17">
                <a:extLst>
                  <a:ext uri="{FF2B5EF4-FFF2-40B4-BE49-F238E27FC236}">
                    <a16:creationId xmlns:a16="http://schemas.microsoft.com/office/drawing/2014/main" id="{3200D7D6-77EB-40A5-A252-07BAA9328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6396" y="3331537"/>
                <a:ext cx="2789237" cy="776292"/>
              </a:xfrm>
              <a:prstGeom prst="rect">
                <a:avLst/>
              </a:prstGeom>
              <a:solidFill>
                <a:srgbClr val="D5F1C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  <a:ea typeface="msgothic" charset="0"/>
                    <a:cs typeface="msgothic" charset="0"/>
                  </a:rPr>
                  <a:t>Run-time heap</a:t>
                </a:r>
              </a:p>
            </p:txBody>
          </p:sp>
          <p:sp>
            <p:nvSpPr>
              <p:cNvPr id="11" name="Line 19">
                <a:extLst>
                  <a:ext uri="{FF2B5EF4-FFF2-40B4-BE49-F238E27FC236}">
                    <a16:creationId xmlns:a16="http://schemas.microsoft.com/office/drawing/2014/main" id="{83F98C40-F63C-419E-9240-B6BB07A1D2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454927" y="2979383"/>
                <a:ext cx="1588" cy="352153"/>
              </a:xfrm>
              <a:prstGeom prst="line">
                <a:avLst/>
              </a:prstGeom>
              <a:noFill/>
              <a:ln w="324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Rectangle 20">
                <a:extLst>
                  <a:ext uri="{FF2B5EF4-FFF2-40B4-BE49-F238E27FC236}">
                    <a16:creationId xmlns:a16="http://schemas.microsoft.com/office/drawing/2014/main" id="{ED9319F9-CE3F-4BFA-9754-A9FBCE9A9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6395" y="1414463"/>
                <a:ext cx="2789237" cy="563562"/>
              </a:xfrm>
              <a:prstGeom prst="rect">
                <a:avLst/>
              </a:prstGeom>
              <a:solidFill>
                <a:srgbClr val="D5F1C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  <a:ea typeface="msgothic" charset="0"/>
                    <a:cs typeface="msgothic" charset="0"/>
                  </a:rPr>
                  <a:t>User stack</a:t>
                </a:r>
              </a:p>
            </p:txBody>
          </p:sp>
          <p:sp>
            <p:nvSpPr>
              <p:cNvPr id="14" name="Line 22">
                <a:extLst>
                  <a:ext uri="{FF2B5EF4-FFF2-40B4-BE49-F238E27FC236}">
                    <a16:creationId xmlns:a16="http://schemas.microsoft.com/office/drawing/2014/main" id="{EA57744C-778F-4DC0-8AD2-5746BFE668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56516" y="1978025"/>
                <a:ext cx="1588" cy="228600"/>
              </a:xfrm>
              <a:prstGeom prst="line">
                <a:avLst/>
              </a:prstGeom>
              <a:noFill/>
              <a:ln w="324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34">
                <a:extLst>
                  <a:ext uri="{FF2B5EF4-FFF2-40B4-BE49-F238E27FC236}">
                    <a16:creationId xmlns:a16="http://schemas.microsoft.com/office/drawing/2014/main" id="{DE58E4BE-56DA-477E-8446-AC1785425B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6395" y="4189643"/>
                <a:ext cx="2789238" cy="5849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  <a:ea typeface="msgothic" charset="0"/>
                    <a:cs typeface="msgothic" charset="0"/>
                  </a:rPr>
                  <a:t>Global Data </a:t>
                </a:r>
                <a:r>
                  <a:rPr lang="en-GB" sz="1600" b="0" dirty="0">
                    <a:latin typeface="Calibri" pitchFamily="34" charset="0"/>
                    <a:ea typeface="msgothic" charset="0"/>
                    <a:cs typeface="msgothic" charset="0"/>
                  </a:rPr>
                  <a:t>(code, </a:t>
                </a:r>
              </a:p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0" dirty="0">
                    <a:latin typeface="Calibri" pitchFamily="34" charset="0"/>
                    <a:ea typeface="msgothic" charset="0"/>
                    <a:cs typeface="msgothic" charset="0"/>
                  </a:rPr>
                  <a:t>global arrays, etc) </a:t>
                </a: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6098D1B-9F92-40E2-A68F-631955D26D90}"/>
              </a:ext>
            </a:extLst>
          </p:cNvPr>
          <p:cNvGrpSpPr/>
          <p:nvPr/>
        </p:nvGrpSpPr>
        <p:grpSpPr>
          <a:xfrm>
            <a:off x="4433752" y="5232367"/>
            <a:ext cx="1066800" cy="1010170"/>
            <a:chOff x="3576683" y="1062832"/>
            <a:chExt cx="2793954" cy="5447770"/>
          </a:xfrm>
        </p:grpSpPr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88AD24A5-DB6D-4DF0-858A-2C83537D2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1066800"/>
              <a:ext cx="2789237" cy="5443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790FBF-F879-4458-9323-D0B9B1DADBD3}"/>
                </a:ext>
              </a:extLst>
            </p:cNvPr>
            <p:cNvGrpSpPr/>
            <p:nvPr/>
          </p:nvGrpSpPr>
          <p:grpSpPr>
            <a:xfrm>
              <a:off x="3576683" y="1062832"/>
              <a:ext cx="2789238" cy="4425420"/>
              <a:chOff x="5066395" y="957263"/>
              <a:chExt cx="2789238" cy="4425420"/>
            </a:xfrm>
          </p:grpSpPr>
          <p:sp>
            <p:nvSpPr>
              <p:cNvPr id="22" name="Rectangle 14">
                <a:extLst>
                  <a:ext uri="{FF2B5EF4-FFF2-40B4-BE49-F238E27FC236}">
                    <a16:creationId xmlns:a16="http://schemas.microsoft.com/office/drawing/2014/main" id="{7570F160-E95F-4A9D-8C81-CE70EA324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6395" y="957263"/>
                <a:ext cx="2789237" cy="487362"/>
              </a:xfrm>
              <a:prstGeom prst="rect">
                <a:avLst/>
              </a:prstGeom>
              <a:solidFill>
                <a:srgbClr val="F1C7C7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sz="1600" b="1" dirty="0">
                  <a:latin typeface="Calibri" pitchFamily="34" charset="0"/>
                  <a:ea typeface="msgothic" charset="0"/>
                  <a:cs typeface="msgothic" charset="0"/>
                </a:endParaRPr>
              </a:p>
            </p:txBody>
          </p:sp>
          <p:sp>
            <p:nvSpPr>
              <p:cNvPr id="23" name="Rectangle 17">
                <a:extLst>
                  <a:ext uri="{FF2B5EF4-FFF2-40B4-BE49-F238E27FC236}">
                    <a16:creationId xmlns:a16="http://schemas.microsoft.com/office/drawing/2014/main" id="{BE442781-4DE5-426C-AF12-F093F0B20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6396" y="3826842"/>
                <a:ext cx="2789237" cy="889091"/>
              </a:xfrm>
              <a:prstGeom prst="rect">
                <a:avLst/>
              </a:prstGeom>
              <a:solidFill>
                <a:srgbClr val="D5F1C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sz="1600" b="1" dirty="0">
                  <a:latin typeface="Calibri" pitchFamily="34" charset="0"/>
                  <a:ea typeface="msgothic" charset="0"/>
                  <a:cs typeface="msgothic" charset="0"/>
                </a:endParaRPr>
              </a:p>
            </p:txBody>
          </p:sp>
          <p:sp>
            <p:nvSpPr>
              <p:cNvPr id="25" name="Rectangle 20">
                <a:extLst>
                  <a:ext uri="{FF2B5EF4-FFF2-40B4-BE49-F238E27FC236}">
                    <a16:creationId xmlns:a16="http://schemas.microsoft.com/office/drawing/2014/main" id="{F2C517C6-5A7B-4A8B-81BB-7E35A6FF9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6395" y="1414463"/>
                <a:ext cx="2789237" cy="563562"/>
              </a:xfrm>
              <a:prstGeom prst="rect">
                <a:avLst/>
              </a:prstGeom>
              <a:solidFill>
                <a:srgbClr val="D5F1C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sz="1600" b="1" dirty="0">
                  <a:latin typeface="Calibri" pitchFamily="34" charset="0"/>
                  <a:ea typeface="msgothic" charset="0"/>
                  <a:cs typeface="msgothic" charset="0"/>
                </a:endParaRPr>
              </a:p>
            </p:txBody>
          </p:sp>
          <p:sp>
            <p:nvSpPr>
              <p:cNvPr id="27" name="Rectangle 34">
                <a:extLst>
                  <a:ext uri="{FF2B5EF4-FFF2-40B4-BE49-F238E27FC236}">
                    <a16:creationId xmlns:a16="http://schemas.microsoft.com/office/drawing/2014/main" id="{A745BFF7-8B56-4242-ADD4-7AF3AAC88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6395" y="4712758"/>
                <a:ext cx="2789238" cy="66992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sz="1600" b="1" dirty="0">
                  <a:latin typeface="Calibri" pitchFamily="34" charset="0"/>
                  <a:ea typeface="msgothic" charset="0"/>
                  <a:cs typeface="msgothic" charset="0"/>
                </a:endParaRP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AD7EBF-8D8E-40D6-9DA5-826BB29E7AC6}"/>
              </a:ext>
            </a:extLst>
          </p:cNvPr>
          <p:cNvGrpSpPr/>
          <p:nvPr/>
        </p:nvGrpSpPr>
        <p:grpSpPr>
          <a:xfrm>
            <a:off x="5642550" y="5225166"/>
            <a:ext cx="1066800" cy="1010170"/>
            <a:chOff x="3576683" y="1062832"/>
            <a:chExt cx="2793954" cy="5447770"/>
          </a:xfrm>
        </p:grpSpPr>
        <p:sp>
          <p:nvSpPr>
            <p:cNvPr id="29" name="Rectangle 18">
              <a:extLst>
                <a:ext uri="{FF2B5EF4-FFF2-40B4-BE49-F238E27FC236}">
                  <a16:creationId xmlns:a16="http://schemas.microsoft.com/office/drawing/2014/main" id="{63A33C52-5BCA-4238-8EE6-5BC9A4E5C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1066800"/>
              <a:ext cx="2789237" cy="5443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EA1B4E3-525E-4D9F-BED0-4DD23F0A6BC3}"/>
                </a:ext>
              </a:extLst>
            </p:cNvPr>
            <p:cNvGrpSpPr/>
            <p:nvPr/>
          </p:nvGrpSpPr>
          <p:grpSpPr>
            <a:xfrm>
              <a:off x="3576683" y="1062832"/>
              <a:ext cx="2789238" cy="4425420"/>
              <a:chOff x="5066395" y="957263"/>
              <a:chExt cx="2789238" cy="4425420"/>
            </a:xfrm>
          </p:grpSpPr>
          <p:sp>
            <p:nvSpPr>
              <p:cNvPr id="31" name="Rectangle 14">
                <a:extLst>
                  <a:ext uri="{FF2B5EF4-FFF2-40B4-BE49-F238E27FC236}">
                    <a16:creationId xmlns:a16="http://schemas.microsoft.com/office/drawing/2014/main" id="{A9F5149A-2DC1-408D-A2D1-F6FCE85250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6395" y="957263"/>
                <a:ext cx="2789237" cy="487362"/>
              </a:xfrm>
              <a:prstGeom prst="rect">
                <a:avLst/>
              </a:prstGeom>
              <a:solidFill>
                <a:srgbClr val="F1C7C7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sz="1600" b="1" dirty="0">
                  <a:latin typeface="Calibri" pitchFamily="34" charset="0"/>
                  <a:ea typeface="msgothic" charset="0"/>
                  <a:cs typeface="msgothic" charset="0"/>
                </a:endParaRPr>
              </a:p>
            </p:txBody>
          </p:sp>
          <p:sp>
            <p:nvSpPr>
              <p:cNvPr id="32" name="Rectangle 17">
                <a:extLst>
                  <a:ext uri="{FF2B5EF4-FFF2-40B4-BE49-F238E27FC236}">
                    <a16:creationId xmlns:a16="http://schemas.microsoft.com/office/drawing/2014/main" id="{03D30F02-104F-4D21-803B-B2114C9E0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6396" y="3826842"/>
                <a:ext cx="2789237" cy="889091"/>
              </a:xfrm>
              <a:prstGeom prst="rect">
                <a:avLst/>
              </a:prstGeom>
              <a:solidFill>
                <a:srgbClr val="D5F1C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sz="1600" b="1" dirty="0">
                  <a:latin typeface="Calibri" pitchFamily="34" charset="0"/>
                  <a:ea typeface="msgothic" charset="0"/>
                  <a:cs typeface="msgothic" charset="0"/>
                </a:endParaRPr>
              </a:p>
            </p:txBody>
          </p:sp>
          <p:sp>
            <p:nvSpPr>
              <p:cNvPr id="34" name="Rectangle 20">
                <a:extLst>
                  <a:ext uri="{FF2B5EF4-FFF2-40B4-BE49-F238E27FC236}">
                    <a16:creationId xmlns:a16="http://schemas.microsoft.com/office/drawing/2014/main" id="{EB01D95B-60ED-4FB7-84E8-A3C424A58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6395" y="1414463"/>
                <a:ext cx="2789237" cy="563562"/>
              </a:xfrm>
              <a:prstGeom prst="rect">
                <a:avLst/>
              </a:prstGeom>
              <a:solidFill>
                <a:srgbClr val="D5F1C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sz="1600" b="1" dirty="0">
                  <a:latin typeface="Calibri" pitchFamily="34" charset="0"/>
                  <a:ea typeface="msgothic" charset="0"/>
                  <a:cs typeface="msgothic" charset="0"/>
                </a:endParaRPr>
              </a:p>
            </p:txBody>
          </p:sp>
          <p:sp>
            <p:nvSpPr>
              <p:cNvPr id="36" name="Rectangle 34">
                <a:extLst>
                  <a:ext uri="{FF2B5EF4-FFF2-40B4-BE49-F238E27FC236}">
                    <a16:creationId xmlns:a16="http://schemas.microsoft.com/office/drawing/2014/main" id="{A784944F-3A8E-4996-B917-F86B1F228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6395" y="4712758"/>
                <a:ext cx="2789238" cy="66992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sz="1600" b="1" dirty="0">
                  <a:latin typeface="Calibri" pitchFamily="34" charset="0"/>
                  <a:ea typeface="msgothic" charset="0"/>
                  <a:cs typeface="msgothic" charset="0"/>
                </a:endParaRP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E51C898-85DF-4811-A6D2-E351CC10E307}"/>
              </a:ext>
            </a:extLst>
          </p:cNvPr>
          <p:cNvSpPr txBox="1"/>
          <p:nvPr/>
        </p:nvSpPr>
        <p:spPr>
          <a:xfrm>
            <a:off x="4278325" y="1104704"/>
            <a:ext cx="272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Process 1 Virtual Memory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55FB7B-5EF2-499B-9190-060C700EE4C8}"/>
              </a:ext>
            </a:extLst>
          </p:cNvPr>
          <p:cNvSpPr txBox="1"/>
          <p:nvPr/>
        </p:nvSpPr>
        <p:spPr>
          <a:xfrm>
            <a:off x="4343731" y="6242537"/>
            <a:ext cx="107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Process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AB8C7A-2470-4D3C-9E50-7144C4FA5348}"/>
              </a:ext>
            </a:extLst>
          </p:cNvPr>
          <p:cNvSpPr txBox="1"/>
          <p:nvPr/>
        </p:nvSpPr>
        <p:spPr>
          <a:xfrm>
            <a:off x="5544602" y="6222082"/>
            <a:ext cx="125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Process 3…</a:t>
            </a:r>
          </a:p>
        </p:txBody>
      </p:sp>
      <p:sp>
        <p:nvSpPr>
          <p:cNvPr id="41" name="Rectangle 19">
            <a:extLst>
              <a:ext uri="{FF2B5EF4-FFF2-40B4-BE49-F238E27FC236}">
                <a16:creationId xmlns:a16="http://schemas.microsoft.com/office/drawing/2014/main" id="{8A712BF8-E78F-4884-881F-2A02E4C20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5003" y="1971992"/>
            <a:ext cx="748398" cy="2576267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FCAF3C-E052-45C9-BE77-5BDAC2A4223A}"/>
              </a:ext>
            </a:extLst>
          </p:cNvPr>
          <p:cNvSpPr txBox="1"/>
          <p:nvPr/>
        </p:nvSpPr>
        <p:spPr>
          <a:xfrm>
            <a:off x="6970882" y="1484216"/>
            <a:ext cx="187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Physical Memory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29FF14-FFE6-400F-A5CB-80060D7DD6E1}"/>
              </a:ext>
            </a:extLst>
          </p:cNvPr>
          <p:cNvCxnSpPr>
            <a:cxnSpLocks/>
            <a:stCxn id="9" idx="3"/>
          </p:cNvCxnSpPr>
          <p:nvPr/>
        </p:nvCxnSpPr>
        <p:spPr bwMode="auto">
          <a:xfrm flipV="1">
            <a:off x="6705476" y="3144540"/>
            <a:ext cx="695650" cy="740928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B689E05-E1DE-4E3D-A2E9-24A3F8FA9EB4}"/>
              </a:ext>
            </a:extLst>
          </p:cNvPr>
          <p:cNvCxnSpPr>
            <a:cxnSpLocks/>
            <a:stCxn id="12" idx="3"/>
          </p:cNvCxnSpPr>
          <p:nvPr/>
        </p:nvCxnSpPr>
        <p:spPr bwMode="auto">
          <a:xfrm>
            <a:off x="6705475" y="2118227"/>
            <a:ext cx="695651" cy="199656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497BDBA-D8AB-4D80-9E85-37AB499AADE4}"/>
              </a:ext>
            </a:extLst>
          </p:cNvPr>
          <p:cNvCxnSpPr>
            <a:cxnSpLocks/>
            <a:stCxn id="6" idx="3"/>
          </p:cNvCxnSpPr>
          <p:nvPr/>
        </p:nvCxnSpPr>
        <p:spPr bwMode="auto">
          <a:xfrm>
            <a:off x="6705475" y="1685639"/>
            <a:ext cx="695651" cy="492207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718342E-B43A-4464-8453-437360FB8BD3}"/>
              </a:ext>
            </a:extLst>
          </p:cNvPr>
          <p:cNvCxnSpPr>
            <a:cxnSpLocks/>
            <a:stCxn id="16" idx="3"/>
          </p:cNvCxnSpPr>
          <p:nvPr/>
        </p:nvCxnSpPr>
        <p:spPr bwMode="auto">
          <a:xfrm flipV="1">
            <a:off x="6705476" y="3666485"/>
            <a:ext cx="695650" cy="884874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1A10C68-5A07-4971-96D4-A3315FB6312C}"/>
              </a:ext>
            </a:extLst>
          </p:cNvPr>
          <p:cNvCxnSpPr>
            <a:cxnSpLocks/>
            <a:stCxn id="34" idx="3"/>
          </p:cNvCxnSpPr>
          <p:nvPr/>
        </p:nvCxnSpPr>
        <p:spPr bwMode="auto">
          <a:xfrm flipV="1">
            <a:off x="6707549" y="4016415"/>
            <a:ext cx="717813" cy="1345779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C572F63-0797-4AC4-A999-95D531D7CFF8}"/>
              </a:ext>
            </a:extLst>
          </p:cNvPr>
          <p:cNvCxnSpPr>
            <a:cxnSpLocks/>
            <a:stCxn id="32" idx="3"/>
          </p:cNvCxnSpPr>
          <p:nvPr/>
        </p:nvCxnSpPr>
        <p:spPr bwMode="auto">
          <a:xfrm flipV="1">
            <a:off x="6707549" y="4461464"/>
            <a:ext cx="693577" cy="1378235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67" name="Picture 2" descr="http://www.cliparts101.com/files/291/0384778EE294BD6578F86D74B89526DC/RAM__computer_memory.png">
            <a:extLst>
              <a:ext uri="{FF2B5EF4-FFF2-40B4-BE49-F238E27FC236}">
                <a16:creationId xmlns:a16="http://schemas.microsoft.com/office/drawing/2014/main" id="{822E3E67-E56E-4519-B3CF-ADA867A51A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3" t="35293" r="333" b="38040"/>
          <a:stretch/>
        </p:blipFill>
        <p:spPr bwMode="auto">
          <a:xfrm>
            <a:off x="7456781" y="4728313"/>
            <a:ext cx="1419580" cy="37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65336FAC-030D-4035-B3FE-BF1761A226D8}"/>
              </a:ext>
            </a:extLst>
          </p:cNvPr>
          <p:cNvSpPr txBox="1"/>
          <p:nvPr/>
        </p:nvSpPr>
        <p:spPr>
          <a:xfrm>
            <a:off x="7592069" y="5067543"/>
            <a:ext cx="1201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(usually in DRAM)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>
            <a:off x="7405003" y="2133202"/>
            <a:ext cx="748398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7405003" y="2294412"/>
            <a:ext cx="748398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7405003" y="2455622"/>
            <a:ext cx="748398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7405003" y="2616832"/>
            <a:ext cx="748398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>
            <a:off x="7405003" y="2778042"/>
            <a:ext cx="748398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7405003" y="2939252"/>
            <a:ext cx="748398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7405003" y="3100462"/>
            <a:ext cx="748398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7405003" y="3261672"/>
            <a:ext cx="748398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>
            <a:off x="7405003" y="3422882"/>
            <a:ext cx="748398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7405003" y="3584092"/>
            <a:ext cx="748398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7405003" y="3745302"/>
            <a:ext cx="748398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7405003" y="3906512"/>
            <a:ext cx="748398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7405003" y="4067722"/>
            <a:ext cx="748398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405003" y="4228932"/>
            <a:ext cx="748398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7405003" y="4390142"/>
            <a:ext cx="748398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0366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  <p:bldP spid="6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Translating with a k-level Page Table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177800" y="1833361"/>
            <a:ext cx="1524000" cy="719063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Page table </a:t>
            </a:r>
            <a:br>
              <a:rPr lang="en-US" sz="1600" dirty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base register</a:t>
            </a:r>
          </a:p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(PTBR)</a:t>
            </a:r>
          </a:p>
        </p:txBody>
      </p:sp>
      <p:cxnSp>
        <p:nvCxnSpPr>
          <p:cNvPr id="5" name="Straight Connector 4"/>
          <p:cNvCxnSpPr>
            <a:stCxn id="51" idx="2"/>
          </p:cNvCxnSpPr>
          <p:nvPr/>
        </p:nvCxnSpPr>
        <p:spPr bwMode="auto">
          <a:xfrm>
            <a:off x="939800" y="2552424"/>
            <a:ext cx="0" cy="148617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939800" y="4038600"/>
            <a:ext cx="1193800" cy="95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4" name="Rectangle 379"/>
          <p:cNvSpPr>
            <a:spLocks noChangeArrowheads="1"/>
          </p:cNvSpPr>
          <p:nvPr/>
        </p:nvSpPr>
        <p:spPr bwMode="auto">
          <a:xfrm>
            <a:off x="1630362" y="2981325"/>
            <a:ext cx="123983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VPN 1</a:t>
            </a:r>
          </a:p>
        </p:txBody>
      </p:sp>
      <p:sp>
        <p:nvSpPr>
          <p:cNvPr id="105" name="Text Box 381"/>
          <p:cNvSpPr txBox="1">
            <a:spLocks noChangeArrowheads="1"/>
          </p:cNvSpPr>
          <p:nvPr/>
        </p:nvSpPr>
        <p:spPr bwMode="auto">
          <a:xfrm>
            <a:off x="7388225" y="2692986"/>
            <a:ext cx="2782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/>
              <a:t>0</a:t>
            </a:r>
          </a:p>
        </p:txBody>
      </p:sp>
      <p:sp>
        <p:nvSpPr>
          <p:cNvPr id="106" name="Text Box 382"/>
          <p:cNvSpPr txBox="1">
            <a:spLocks noChangeArrowheads="1"/>
          </p:cNvSpPr>
          <p:nvPr/>
        </p:nvSpPr>
        <p:spPr bwMode="auto">
          <a:xfrm>
            <a:off x="6559550" y="2692986"/>
            <a:ext cx="4370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/>
              <a:t>p-1</a:t>
            </a:r>
          </a:p>
        </p:txBody>
      </p:sp>
      <p:sp>
        <p:nvSpPr>
          <p:cNvPr id="107" name="Text Box 384"/>
          <p:cNvSpPr txBox="1">
            <a:spLocks noChangeArrowheads="1"/>
          </p:cNvSpPr>
          <p:nvPr/>
        </p:nvSpPr>
        <p:spPr bwMode="auto">
          <a:xfrm>
            <a:off x="1524000" y="2654886"/>
            <a:ext cx="4370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/>
              <a:t>n-1</a:t>
            </a:r>
          </a:p>
        </p:txBody>
      </p:sp>
      <p:sp>
        <p:nvSpPr>
          <p:cNvPr id="108" name="Rectangle 385"/>
          <p:cNvSpPr>
            <a:spLocks noChangeArrowheads="1"/>
          </p:cNvSpPr>
          <p:nvPr/>
        </p:nvSpPr>
        <p:spPr bwMode="auto">
          <a:xfrm>
            <a:off x="6610350" y="2981325"/>
            <a:ext cx="919162" cy="304800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 dirty="0"/>
              <a:t>VPO</a:t>
            </a:r>
          </a:p>
        </p:txBody>
      </p:sp>
      <p:sp>
        <p:nvSpPr>
          <p:cNvPr id="109" name="Rectangle 390"/>
          <p:cNvSpPr>
            <a:spLocks noChangeArrowheads="1"/>
          </p:cNvSpPr>
          <p:nvPr/>
        </p:nvSpPr>
        <p:spPr bwMode="auto">
          <a:xfrm>
            <a:off x="2879725" y="2981325"/>
            <a:ext cx="1239837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VPN 2</a:t>
            </a:r>
          </a:p>
        </p:txBody>
      </p:sp>
      <p:sp>
        <p:nvSpPr>
          <p:cNvPr id="110" name="Rectangle 391"/>
          <p:cNvSpPr>
            <a:spLocks noChangeArrowheads="1"/>
          </p:cNvSpPr>
          <p:nvPr/>
        </p:nvSpPr>
        <p:spPr bwMode="auto">
          <a:xfrm>
            <a:off x="4124325" y="2981325"/>
            <a:ext cx="1239837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...</a:t>
            </a:r>
          </a:p>
        </p:txBody>
      </p:sp>
      <p:sp>
        <p:nvSpPr>
          <p:cNvPr id="111" name="Rectangle 392"/>
          <p:cNvSpPr>
            <a:spLocks noChangeArrowheads="1"/>
          </p:cNvSpPr>
          <p:nvPr/>
        </p:nvSpPr>
        <p:spPr bwMode="auto">
          <a:xfrm>
            <a:off x="5364162" y="2981325"/>
            <a:ext cx="123983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VPN k</a:t>
            </a:r>
          </a:p>
        </p:txBody>
      </p:sp>
      <p:sp>
        <p:nvSpPr>
          <p:cNvPr id="112" name="Line 393"/>
          <p:cNvSpPr>
            <a:spLocks noChangeShapeType="1"/>
          </p:cNvSpPr>
          <p:nvPr/>
        </p:nvSpPr>
        <p:spPr bwMode="auto">
          <a:xfrm>
            <a:off x="1820862" y="3143250"/>
            <a:ext cx="0" cy="13451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 dirty="0"/>
          </a:p>
        </p:txBody>
      </p:sp>
      <p:sp>
        <p:nvSpPr>
          <p:cNvPr id="113" name="Rectangle 395"/>
          <p:cNvSpPr>
            <a:spLocks noChangeArrowheads="1"/>
          </p:cNvSpPr>
          <p:nvPr/>
        </p:nvSpPr>
        <p:spPr bwMode="auto">
          <a:xfrm>
            <a:off x="21637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 dirty="0"/>
          </a:p>
        </p:txBody>
      </p:sp>
      <p:sp>
        <p:nvSpPr>
          <p:cNvPr id="114" name="Line 396"/>
          <p:cNvSpPr>
            <a:spLocks noChangeShapeType="1"/>
          </p:cNvSpPr>
          <p:nvPr/>
        </p:nvSpPr>
        <p:spPr bwMode="auto">
          <a:xfrm>
            <a:off x="1820862" y="44884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 dirty="0"/>
          </a:p>
        </p:txBody>
      </p:sp>
      <p:sp>
        <p:nvSpPr>
          <p:cNvPr id="115" name="Rectangle 397"/>
          <p:cNvSpPr>
            <a:spLocks noChangeArrowheads="1"/>
          </p:cNvSpPr>
          <p:nvPr/>
        </p:nvSpPr>
        <p:spPr bwMode="auto">
          <a:xfrm>
            <a:off x="2163762" y="4424948"/>
            <a:ext cx="520700" cy="114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 dirty="0"/>
          </a:p>
        </p:txBody>
      </p:sp>
      <p:sp>
        <p:nvSpPr>
          <p:cNvPr id="116" name="Line 398"/>
          <p:cNvSpPr>
            <a:spLocks noChangeShapeType="1"/>
          </p:cNvSpPr>
          <p:nvPr/>
        </p:nvSpPr>
        <p:spPr bwMode="auto">
          <a:xfrm>
            <a:off x="3027362" y="3143250"/>
            <a:ext cx="0" cy="11038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 dirty="0"/>
          </a:p>
        </p:txBody>
      </p:sp>
      <p:sp>
        <p:nvSpPr>
          <p:cNvPr id="117" name="Rectangle 399"/>
          <p:cNvSpPr>
            <a:spLocks noChangeArrowheads="1"/>
          </p:cNvSpPr>
          <p:nvPr/>
        </p:nvSpPr>
        <p:spPr bwMode="auto">
          <a:xfrm>
            <a:off x="33702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 dirty="0"/>
          </a:p>
        </p:txBody>
      </p:sp>
      <p:sp>
        <p:nvSpPr>
          <p:cNvPr id="118" name="Line 400"/>
          <p:cNvSpPr>
            <a:spLocks noChangeShapeType="1"/>
          </p:cNvSpPr>
          <p:nvPr/>
        </p:nvSpPr>
        <p:spPr bwMode="auto">
          <a:xfrm>
            <a:off x="3027362" y="42471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 dirty="0"/>
          </a:p>
        </p:txBody>
      </p:sp>
      <p:sp>
        <p:nvSpPr>
          <p:cNvPr id="119" name="Rectangle 401"/>
          <p:cNvSpPr>
            <a:spLocks noChangeArrowheads="1"/>
          </p:cNvSpPr>
          <p:nvPr/>
        </p:nvSpPr>
        <p:spPr bwMode="auto">
          <a:xfrm>
            <a:off x="3370262" y="4196348"/>
            <a:ext cx="520700" cy="114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 dirty="0"/>
          </a:p>
        </p:txBody>
      </p:sp>
      <p:sp>
        <p:nvSpPr>
          <p:cNvPr id="120" name="Line 402"/>
          <p:cNvSpPr>
            <a:spLocks noChangeShapeType="1"/>
          </p:cNvSpPr>
          <p:nvPr/>
        </p:nvSpPr>
        <p:spPr bwMode="auto">
          <a:xfrm>
            <a:off x="5541962" y="3143250"/>
            <a:ext cx="0" cy="14848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 dirty="0"/>
          </a:p>
        </p:txBody>
      </p:sp>
      <p:sp>
        <p:nvSpPr>
          <p:cNvPr id="121" name="Rectangle 403"/>
          <p:cNvSpPr>
            <a:spLocks noChangeArrowheads="1"/>
          </p:cNvSpPr>
          <p:nvPr/>
        </p:nvSpPr>
        <p:spPr bwMode="auto">
          <a:xfrm>
            <a:off x="58848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 dirty="0"/>
          </a:p>
        </p:txBody>
      </p:sp>
      <p:sp>
        <p:nvSpPr>
          <p:cNvPr id="122" name="Line 404"/>
          <p:cNvSpPr>
            <a:spLocks noChangeShapeType="1"/>
          </p:cNvSpPr>
          <p:nvPr/>
        </p:nvSpPr>
        <p:spPr bwMode="auto">
          <a:xfrm>
            <a:off x="5541962" y="46281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 dirty="0"/>
          </a:p>
        </p:txBody>
      </p:sp>
      <p:sp>
        <p:nvSpPr>
          <p:cNvPr id="123" name="Rectangle 405"/>
          <p:cNvSpPr>
            <a:spLocks noChangeArrowheads="1"/>
          </p:cNvSpPr>
          <p:nvPr/>
        </p:nvSpPr>
        <p:spPr bwMode="auto">
          <a:xfrm>
            <a:off x="5884862" y="4539248"/>
            <a:ext cx="520700" cy="152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 dirty="0"/>
              <a:t>PPN</a:t>
            </a:r>
          </a:p>
        </p:txBody>
      </p:sp>
      <p:sp>
        <p:nvSpPr>
          <p:cNvPr id="124" name="Text Box 407"/>
          <p:cNvSpPr txBox="1">
            <a:spLocks noChangeArrowheads="1"/>
          </p:cNvSpPr>
          <p:nvPr/>
        </p:nvSpPr>
        <p:spPr bwMode="auto">
          <a:xfrm>
            <a:off x="7388225" y="5101809"/>
            <a:ext cx="2782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/>
              <a:t>0</a:t>
            </a:r>
          </a:p>
        </p:txBody>
      </p:sp>
      <p:sp>
        <p:nvSpPr>
          <p:cNvPr id="125" name="Text Box 408"/>
          <p:cNvSpPr txBox="1">
            <a:spLocks noChangeArrowheads="1"/>
          </p:cNvSpPr>
          <p:nvPr/>
        </p:nvSpPr>
        <p:spPr bwMode="auto">
          <a:xfrm>
            <a:off x="6559550" y="5101809"/>
            <a:ext cx="4370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/>
              <a:t>p-1</a:t>
            </a:r>
          </a:p>
        </p:txBody>
      </p:sp>
      <p:sp>
        <p:nvSpPr>
          <p:cNvPr id="126" name="Text Box 409"/>
          <p:cNvSpPr txBox="1">
            <a:spLocks noChangeArrowheads="1"/>
          </p:cNvSpPr>
          <p:nvPr/>
        </p:nvSpPr>
        <p:spPr bwMode="auto">
          <a:xfrm>
            <a:off x="2751137" y="5098634"/>
            <a:ext cx="4838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/>
              <a:t>m-1</a:t>
            </a:r>
          </a:p>
        </p:txBody>
      </p:sp>
      <p:sp>
        <p:nvSpPr>
          <p:cNvPr id="127" name="Rectangle 410"/>
          <p:cNvSpPr>
            <a:spLocks noChangeArrowheads="1"/>
          </p:cNvSpPr>
          <p:nvPr/>
        </p:nvSpPr>
        <p:spPr bwMode="auto">
          <a:xfrm>
            <a:off x="6610350" y="5390148"/>
            <a:ext cx="919162" cy="304800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 dirty="0"/>
              <a:t>PPO</a:t>
            </a:r>
          </a:p>
        </p:txBody>
      </p:sp>
      <p:sp>
        <p:nvSpPr>
          <p:cNvPr id="128" name="Rectangle 411"/>
          <p:cNvSpPr>
            <a:spLocks noChangeArrowheads="1"/>
          </p:cNvSpPr>
          <p:nvPr/>
        </p:nvSpPr>
        <p:spPr bwMode="auto">
          <a:xfrm>
            <a:off x="2879725" y="5390148"/>
            <a:ext cx="372427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 dirty="0"/>
              <a:t>PPN</a:t>
            </a:r>
          </a:p>
        </p:txBody>
      </p:sp>
      <p:sp>
        <p:nvSpPr>
          <p:cNvPr id="129" name="Line 414"/>
          <p:cNvSpPr>
            <a:spLocks noChangeShapeType="1"/>
          </p:cNvSpPr>
          <p:nvPr/>
        </p:nvSpPr>
        <p:spPr bwMode="auto">
          <a:xfrm>
            <a:off x="2570162" y="448844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 dirty="0"/>
          </a:p>
        </p:txBody>
      </p:sp>
      <p:sp>
        <p:nvSpPr>
          <p:cNvPr id="130" name="Line 415"/>
          <p:cNvSpPr>
            <a:spLocks noChangeShapeType="1"/>
          </p:cNvSpPr>
          <p:nvPr/>
        </p:nvSpPr>
        <p:spPr bwMode="auto">
          <a:xfrm flipH="1" flipV="1">
            <a:off x="2874962" y="4034423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 dirty="0"/>
          </a:p>
        </p:txBody>
      </p:sp>
      <p:sp>
        <p:nvSpPr>
          <p:cNvPr id="131" name="Line 416"/>
          <p:cNvSpPr>
            <a:spLocks noChangeShapeType="1"/>
          </p:cNvSpPr>
          <p:nvPr/>
        </p:nvSpPr>
        <p:spPr bwMode="auto">
          <a:xfrm>
            <a:off x="2879725" y="4031248"/>
            <a:ext cx="490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 dirty="0"/>
          </a:p>
        </p:txBody>
      </p:sp>
      <p:sp>
        <p:nvSpPr>
          <p:cNvPr id="132" name="Line 417"/>
          <p:cNvSpPr>
            <a:spLocks noChangeShapeType="1"/>
          </p:cNvSpPr>
          <p:nvPr/>
        </p:nvSpPr>
        <p:spPr bwMode="auto">
          <a:xfrm>
            <a:off x="3789362" y="424714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 dirty="0"/>
          </a:p>
        </p:txBody>
      </p:sp>
      <p:sp>
        <p:nvSpPr>
          <p:cNvPr id="133" name="Line 418"/>
          <p:cNvSpPr>
            <a:spLocks noChangeShapeType="1"/>
          </p:cNvSpPr>
          <p:nvPr/>
        </p:nvSpPr>
        <p:spPr bwMode="auto">
          <a:xfrm flipV="1">
            <a:off x="4090987" y="4031248"/>
            <a:ext cx="4763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 dirty="0"/>
          </a:p>
        </p:txBody>
      </p:sp>
      <p:sp>
        <p:nvSpPr>
          <p:cNvPr id="134" name="Line 419"/>
          <p:cNvSpPr>
            <a:spLocks noChangeShapeType="1"/>
          </p:cNvSpPr>
          <p:nvPr/>
        </p:nvSpPr>
        <p:spPr bwMode="auto">
          <a:xfrm>
            <a:off x="4098925" y="4031248"/>
            <a:ext cx="490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 dirty="0"/>
          </a:p>
        </p:txBody>
      </p:sp>
      <p:sp>
        <p:nvSpPr>
          <p:cNvPr id="135" name="Text Box 420"/>
          <p:cNvSpPr txBox="1">
            <a:spLocks noChangeArrowheads="1"/>
          </p:cNvSpPr>
          <p:nvPr/>
        </p:nvSpPr>
        <p:spPr bwMode="auto">
          <a:xfrm>
            <a:off x="3695700" y="2548523"/>
            <a:ext cx="17748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/>
              <a:t>VIRTUAL ADDRESS</a:t>
            </a:r>
          </a:p>
        </p:txBody>
      </p:sp>
      <p:sp>
        <p:nvSpPr>
          <p:cNvPr id="136" name="Text Box 421"/>
          <p:cNvSpPr txBox="1">
            <a:spLocks noChangeArrowheads="1"/>
          </p:cNvSpPr>
          <p:nvPr/>
        </p:nvSpPr>
        <p:spPr bwMode="auto">
          <a:xfrm>
            <a:off x="4200525" y="5757446"/>
            <a:ext cx="19030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/>
              <a:t>PHYSICAL ADDRESS</a:t>
            </a:r>
          </a:p>
        </p:txBody>
      </p:sp>
      <p:sp>
        <p:nvSpPr>
          <p:cNvPr id="137" name="Line 422"/>
          <p:cNvSpPr>
            <a:spLocks noChangeShapeType="1"/>
          </p:cNvSpPr>
          <p:nvPr/>
        </p:nvSpPr>
        <p:spPr bwMode="auto">
          <a:xfrm flipH="1">
            <a:off x="7062787" y="3419475"/>
            <a:ext cx="0" cy="197067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 dirty="0"/>
          </a:p>
        </p:txBody>
      </p:sp>
      <p:sp>
        <p:nvSpPr>
          <p:cNvPr id="138" name="Line 423"/>
          <p:cNvSpPr>
            <a:spLocks noChangeShapeType="1"/>
          </p:cNvSpPr>
          <p:nvPr/>
        </p:nvSpPr>
        <p:spPr bwMode="auto">
          <a:xfrm>
            <a:off x="6557962" y="4609098"/>
            <a:ext cx="2206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 dirty="0"/>
          </a:p>
        </p:txBody>
      </p:sp>
      <p:sp>
        <p:nvSpPr>
          <p:cNvPr id="139" name="Line 424"/>
          <p:cNvSpPr>
            <a:spLocks noChangeShapeType="1"/>
          </p:cNvSpPr>
          <p:nvPr/>
        </p:nvSpPr>
        <p:spPr bwMode="auto">
          <a:xfrm>
            <a:off x="6773862" y="4613861"/>
            <a:ext cx="0" cy="534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 dirty="0"/>
          </a:p>
        </p:txBody>
      </p:sp>
      <p:sp>
        <p:nvSpPr>
          <p:cNvPr id="140" name="Line 425"/>
          <p:cNvSpPr>
            <a:spLocks noChangeShapeType="1"/>
          </p:cNvSpPr>
          <p:nvPr/>
        </p:nvSpPr>
        <p:spPr bwMode="auto">
          <a:xfrm flipH="1">
            <a:off x="4779962" y="5145673"/>
            <a:ext cx="1993900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 dirty="0"/>
          </a:p>
        </p:txBody>
      </p:sp>
      <p:sp>
        <p:nvSpPr>
          <p:cNvPr id="141" name="Line 426"/>
          <p:cNvSpPr>
            <a:spLocks noChangeShapeType="1"/>
          </p:cNvSpPr>
          <p:nvPr/>
        </p:nvSpPr>
        <p:spPr bwMode="auto">
          <a:xfrm>
            <a:off x="4779962" y="5148848"/>
            <a:ext cx="0" cy="241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 dirty="0"/>
          </a:p>
        </p:txBody>
      </p:sp>
      <p:sp>
        <p:nvSpPr>
          <p:cNvPr id="142" name="Line 427"/>
          <p:cNvSpPr>
            <a:spLocks noChangeShapeType="1"/>
          </p:cNvSpPr>
          <p:nvPr/>
        </p:nvSpPr>
        <p:spPr bwMode="auto">
          <a:xfrm>
            <a:off x="5186362" y="4031248"/>
            <a:ext cx="71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 dirty="0"/>
          </a:p>
        </p:txBody>
      </p:sp>
      <p:sp>
        <p:nvSpPr>
          <p:cNvPr id="143" name="Text Box 428"/>
          <p:cNvSpPr txBox="1">
            <a:spLocks noChangeArrowheads="1"/>
          </p:cNvSpPr>
          <p:nvPr/>
        </p:nvSpPr>
        <p:spPr bwMode="auto">
          <a:xfrm>
            <a:off x="4525962" y="3801646"/>
            <a:ext cx="3250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/>
              <a:t>...</a:t>
            </a:r>
          </a:p>
        </p:txBody>
      </p:sp>
      <p:sp>
        <p:nvSpPr>
          <p:cNvPr id="144" name="Text Box 429"/>
          <p:cNvSpPr txBox="1">
            <a:spLocks noChangeArrowheads="1"/>
          </p:cNvSpPr>
          <p:nvPr/>
        </p:nvSpPr>
        <p:spPr bwMode="auto">
          <a:xfrm>
            <a:off x="4894262" y="3801646"/>
            <a:ext cx="3250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/>
              <a:t>...</a:t>
            </a:r>
          </a:p>
        </p:txBody>
      </p:sp>
      <p:sp>
        <p:nvSpPr>
          <p:cNvPr id="145" name="Text Box 430"/>
          <p:cNvSpPr txBox="1">
            <a:spLocks noChangeArrowheads="1"/>
          </p:cNvSpPr>
          <p:nvPr/>
        </p:nvSpPr>
        <p:spPr bwMode="auto">
          <a:xfrm>
            <a:off x="1957387" y="3371562"/>
            <a:ext cx="1016925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/>
              <a:t>Level 1</a:t>
            </a:r>
          </a:p>
          <a:p>
            <a:pPr algn="ctr"/>
            <a:r>
              <a:rPr lang="en-US" sz="1600" dirty="0"/>
              <a:t>page table</a:t>
            </a:r>
          </a:p>
        </p:txBody>
      </p:sp>
      <p:sp>
        <p:nvSpPr>
          <p:cNvPr id="146" name="Text Box 431"/>
          <p:cNvSpPr txBox="1">
            <a:spLocks noChangeArrowheads="1"/>
          </p:cNvSpPr>
          <p:nvPr/>
        </p:nvSpPr>
        <p:spPr bwMode="auto">
          <a:xfrm>
            <a:off x="3176587" y="3362037"/>
            <a:ext cx="1016925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/>
              <a:t>Level 2</a:t>
            </a:r>
          </a:p>
          <a:p>
            <a:pPr algn="ctr"/>
            <a:r>
              <a:rPr lang="en-US" sz="1600" dirty="0"/>
              <a:t>page table</a:t>
            </a:r>
          </a:p>
        </p:txBody>
      </p:sp>
      <p:sp>
        <p:nvSpPr>
          <p:cNvPr id="147" name="Text Box 432"/>
          <p:cNvSpPr txBox="1">
            <a:spLocks noChangeArrowheads="1"/>
          </p:cNvSpPr>
          <p:nvPr/>
        </p:nvSpPr>
        <p:spPr bwMode="auto">
          <a:xfrm>
            <a:off x="5681662" y="3352512"/>
            <a:ext cx="1016925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/>
              <a:t>Level k</a:t>
            </a:r>
          </a:p>
          <a:p>
            <a:pPr algn="ctr"/>
            <a:r>
              <a:rPr lang="en-US" sz="1600" dirty="0"/>
              <a:t>page table</a:t>
            </a:r>
          </a:p>
        </p:txBody>
      </p:sp>
      <p:sp>
        <p:nvSpPr>
          <p:cNvPr id="148" name="AutoShape 433"/>
          <p:cNvSpPr>
            <a:spLocks/>
          </p:cNvSpPr>
          <p:nvPr/>
        </p:nvSpPr>
        <p:spPr bwMode="auto">
          <a:xfrm rot="5400000">
            <a:off x="7014369" y="2905919"/>
            <a:ext cx="112712" cy="914400"/>
          </a:xfrm>
          <a:prstGeom prst="rightBrace">
            <a:avLst>
              <a:gd name="adj1" fmla="val 6760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 dirty="0"/>
          </a:p>
        </p:txBody>
      </p:sp>
      <p:sp>
        <p:nvSpPr>
          <p:cNvPr id="149" name="AutoShape 434"/>
          <p:cNvSpPr>
            <a:spLocks/>
          </p:cNvSpPr>
          <p:nvPr/>
        </p:nvSpPr>
        <p:spPr bwMode="auto">
          <a:xfrm>
            <a:off x="6446837" y="4539248"/>
            <a:ext cx="74613" cy="142875"/>
          </a:xfrm>
          <a:prstGeom prst="rightBrace">
            <a:avLst>
              <a:gd name="adj1" fmla="val 1595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20713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Wait, isn’t this slow again?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to access memory K times for each original memory operation (load/store)!!!!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 We need another Cache!</a:t>
            </a:r>
          </a:p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Solution: </a:t>
            </a:r>
            <a:r>
              <a:rPr lang="en-GB" i="1" dirty="0">
                <a:solidFill>
                  <a:srgbClr val="C00000"/>
                </a:solidFill>
              </a:rPr>
              <a:t>Translation Lookaside Buffer</a:t>
            </a:r>
            <a:r>
              <a:rPr lang="en-GB" dirty="0"/>
              <a:t> (TLB)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Small set-associative hardware cache in MMU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Maps virtual page numbers to  physical page numbers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Contains complete page table entries for small number of pages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9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752600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TLB Hit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3007259"/>
            <a:ext cx="1066800" cy="1237384"/>
          </a:xfrm>
          <a:prstGeom prst="rect">
            <a:avLst/>
          </a:prstGeom>
          <a:solidFill>
            <a:srgbClr val="DBF2DA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3359738"/>
            <a:ext cx="1066800" cy="533400"/>
          </a:xfrm>
          <a:prstGeom prst="rect">
            <a:avLst/>
          </a:prstGeom>
          <a:solidFill>
            <a:srgbClr val="F6D2D2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90151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92387" y="3119439"/>
            <a:ext cx="1370013" cy="541005"/>
            <a:chOff x="2592387" y="3119439"/>
            <a:chExt cx="1370013" cy="541005"/>
          </a:xfrm>
        </p:grpSpPr>
        <p:cxnSp>
          <p:nvCxnSpPr>
            <p:cNvPr id="38" name="Straight Arrow Connector 37"/>
            <p:cNvCxnSpPr>
              <a:stCxn id="37" idx="3"/>
            </p:cNvCxnSpPr>
            <p:nvPr/>
          </p:nvCxnSpPr>
          <p:spPr bwMode="auto">
            <a:xfrm flipV="1">
              <a:off x="2592387" y="3621869"/>
              <a:ext cx="1370013" cy="456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3049587" y="3354782"/>
              <a:ext cx="387007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VA</a:t>
              </a:r>
            </a:p>
          </p:txBody>
        </p:sp>
        <p:sp>
          <p:nvSpPr>
            <p:cNvPr id="51" name="Oval 4"/>
            <p:cNvSpPr>
              <a:spLocks noChangeArrowheads="1"/>
            </p:cNvSpPr>
            <p:nvPr/>
          </p:nvSpPr>
          <p:spPr bwMode="auto">
            <a:xfrm>
              <a:off x="3107266" y="3119439"/>
              <a:ext cx="274637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030787" y="3352800"/>
            <a:ext cx="1522413" cy="594390"/>
            <a:chOff x="5030787" y="3352800"/>
            <a:chExt cx="1522413" cy="594390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5606298" y="3352800"/>
              <a:ext cx="374759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PA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 flipV="1">
              <a:off x="5030787" y="3605659"/>
              <a:ext cx="1522413" cy="137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4" name="Oval 20"/>
            <p:cNvSpPr>
              <a:spLocks noChangeArrowheads="1"/>
            </p:cNvSpPr>
            <p:nvPr/>
          </p:nvSpPr>
          <p:spPr bwMode="auto">
            <a:xfrm>
              <a:off x="5656358" y="3672552"/>
              <a:ext cx="274638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chemeClr val="bg1"/>
                  </a:solidFill>
                  <a:latin typeface="Calibri" pitchFamily="34" charset="0"/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058988" y="3893139"/>
            <a:ext cx="4494213" cy="1444567"/>
            <a:chOff x="2058988" y="3893139"/>
            <a:chExt cx="4494213" cy="1444567"/>
          </a:xfrm>
        </p:grpSpPr>
        <p:sp>
          <p:nvSpPr>
            <p:cNvPr id="9248" name="Text Box 32"/>
            <p:cNvSpPr txBox="1">
              <a:spLocks noChangeArrowheads="1"/>
            </p:cNvSpPr>
            <p:nvPr/>
          </p:nvSpPr>
          <p:spPr bwMode="auto">
            <a:xfrm>
              <a:off x="3887787" y="4778043"/>
              <a:ext cx="531020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Data</a:t>
              </a:r>
            </a:p>
          </p:txBody>
        </p:sp>
        <p:cxnSp>
          <p:nvCxnSpPr>
            <p:cNvPr id="50" name="Shape 49"/>
            <p:cNvCxnSpPr>
              <a:endCxn id="37" idx="2"/>
            </p:cNvCxnSpPr>
            <p:nvPr/>
          </p:nvCxnSpPr>
          <p:spPr bwMode="auto">
            <a:xfrm rot="10800000">
              <a:off x="2058988" y="3893139"/>
              <a:ext cx="4494213" cy="884905"/>
            </a:xfrm>
            <a:prstGeom prst="bentConnector2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6" name="Oval 21"/>
            <p:cNvSpPr>
              <a:spLocks noChangeArrowheads="1"/>
            </p:cNvSpPr>
            <p:nvPr/>
          </p:nvSpPr>
          <p:spPr bwMode="auto">
            <a:xfrm>
              <a:off x="4021666" y="5063069"/>
              <a:ext cx="274638" cy="2746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chemeClr val="bg1"/>
                  </a:solidFill>
                  <a:latin typeface="Calibri" pitchFamily="34" charset="0"/>
                </a:rPr>
                <a:t>5</a:t>
              </a:r>
            </a:p>
          </p:txBody>
        </p:sp>
      </p:grp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506411" y="5822950"/>
            <a:ext cx="718978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 TLB hit eliminates a memory access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962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TLB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28532" y="2286000"/>
            <a:ext cx="502358" cy="721259"/>
            <a:chOff x="3928532" y="2286000"/>
            <a:chExt cx="502358" cy="721259"/>
          </a:xfrm>
        </p:grpSpPr>
        <p:sp>
          <p:nvSpPr>
            <p:cNvPr id="52" name="Oval 18"/>
            <p:cNvSpPr>
              <a:spLocks noChangeArrowheads="1"/>
            </p:cNvSpPr>
            <p:nvPr/>
          </p:nvSpPr>
          <p:spPr bwMode="auto">
            <a:xfrm>
              <a:off x="4038600" y="2362200"/>
              <a:ext cx="274638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rot="16200000" flipV="1">
              <a:off x="4058177" y="2645836"/>
              <a:ext cx="721259" cy="158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3928532" y="2667000"/>
              <a:ext cx="502358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VPN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46613" y="2286000"/>
            <a:ext cx="455342" cy="721259"/>
            <a:chOff x="4646613" y="2286000"/>
            <a:chExt cx="455342" cy="721259"/>
          </a:xfrm>
        </p:grpSpPr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4648200" y="2311401"/>
              <a:ext cx="453755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PTE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 rot="5400000">
              <a:off x="4286777" y="2645836"/>
              <a:ext cx="721259" cy="158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3" name="Oval 19"/>
            <p:cNvSpPr>
              <a:spLocks noChangeArrowheads="1"/>
            </p:cNvSpPr>
            <p:nvPr/>
          </p:nvSpPr>
          <p:spPr bwMode="auto">
            <a:xfrm>
              <a:off x="4737628" y="2633132"/>
              <a:ext cx="274638" cy="2746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48596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724358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TLB Miss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3007259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576700" y="3810000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887787" y="4778043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5030787" y="4062859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335973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592387" y="3621869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049587" y="3354782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90151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5537202" y="2361338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2058988" y="3893139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107266" y="3119439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4038600" y="2362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5626760" y="412975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021666" y="506306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962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TLB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 rot="16200000" flipV="1">
            <a:off x="4058177" y="2645836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4286777" y="2645836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3928532" y="2667000"/>
            <a:ext cx="502358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VPN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5626760" y="2121431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513388" y="3371716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PTEA</a:t>
            </a: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5030787" y="3624575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Oval 18"/>
          <p:cNvSpPr>
            <a:spLocks noChangeArrowheads="1"/>
          </p:cNvSpPr>
          <p:nvPr/>
        </p:nvSpPr>
        <p:spPr bwMode="auto">
          <a:xfrm>
            <a:off x="5626760" y="3124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34" name="Elbow Connector 33"/>
          <p:cNvCxnSpPr/>
          <p:nvPr/>
        </p:nvCxnSpPr>
        <p:spPr bwMode="auto">
          <a:xfrm rot="10800000">
            <a:off x="4648200" y="2636839"/>
            <a:ext cx="1905000" cy="482601"/>
          </a:xfrm>
          <a:prstGeom prst="bentConnector3">
            <a:avLst>
              <a:gd name="adj1" fmla="val 21556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519113" y="5715000"/>
            <a:ext cx="77104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" pitchFamily="2" charset="2"/>
              <a:buNone/>
              <a:tabLst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 TLB miss incurs an additional memory access (the PTE)</a:t>
            </a:r>
            <a:b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b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Fortunately, TLB misses are rare. Why?</a:t>
            </a:r>
          </a:p>
        </p:txBody>
      </p:sp>
    </p:spTree>
    <p:extLst>
      <p:ext uri="{BB962C8B-B14F-4D97-AF65-F5344CB8AC3E}">
        <p14:creationId xmlns:p14="http://schemas.microsoft.com/office/powerpoint/2010/main" val="18066768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7" grpId="0"/>
      <p:bldP spid="54" grpId="0" animBg="1"/>
      <p:bldP spid="56" grpId="0" animBg="1"/>
      <p:bldP spid="53" grpId="0" animBg="1"/>
      <p:bldP spid="27" grpId="0"/>
      <p:bldP spid="3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TLB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847725"/>
          </a:xfrm>
        </p:spPr>
        <p:txBody>
          <a:bodyPr/>
          <a:lstStyle/>
          <a:p>
            <a:r>
              <a:rPr lang="en-US" dirty="0"/>
              <a:t>MMU uses the VPN portion of the virtual address to access the TLB: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4454526" y="2908300"/>
            <a:ext cx="1658937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800" dirty="0"/>
              <a:t>TLB tag (TLBT)</a:t>
            </a:r>
          </a:p>
        </p:txBody>
      </p:sp>
      <p:sp>
        <p:nvSpPr>
          <p:cNvPr id="5" name="Rectangle 380"/>
          <p:cNvSpPr>
            <a:spLocks noChangeArrowheads="1"/>
          </p:cNvSpPr>
          <p:nvPr/>
        </p:nvSpPr>
        <p:spPr bwMode="auto">
          <a:xfrm>
            <a:off x="6108701" y="2908300"/>
            <a:ext cx="177006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/>
              <a:t>TLB index (TLBI)</a:t>
            </a:r>
          </a:p>
        </p:txBody>
      </p:sp>
      <p:sp>
        <p:nvSpPr>
          <p:cNvPr id="6" name="Text Box 381"/>
          <p:cNvSpPr txBox="1">
            <a:spLocks noChangeArrowheads="1"/>
          </p:cNvSpPr>
          <p:nvPr/>
        </p:nvSpPr>
        <p:spPr bwMode="auto">
          <a:xfrm>
            <a:off x="8670926" y="2607261"/>
            <a:ext cx="2782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7" name="Text Box 382"/>
          <p:cNvSpPr txBox="1">
            <a:spLocks noChangeArrowheads="1"/>
          </p:cNvSpPr>
          <p:nvPr/>
        </p:nvSpPr>
        <p:spPr bwMode="auto">
          <a:xfrm>
            <a:off x="7842251" y="2607261"/>
            <a:ext cx="4370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 dirty="0"/>
              <a:t>p-1</a:t>
            </a:r>
          </a:p>
        </p:txBody>
      </p:sp>
      <p:sp>
        <p:nvSpPr>
          <p:cNvPr id="8" name="Text Box 383"/>
          <p:cNvSpPr txBox="1">
            <a:spLocks noChangeArrowheads="1"/>
          </p:cNvSpPr>
          <p:nvPr/>
        </p:nvSpPr>
        <p:spPr bwMode="auto">
          <a:xfrm>
            <a:off x="7637463" y="2607261"/>
            <a:ext cx="2874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9" name="Text Box 384"/>
          <p:cNvSpPr txBox="1">
            <a:spLocks noChangeArrowheads="1"/>
          </p:cNvSpPr>
          <p:nvPr/>
        </p:nvSpPr>
        <p:spPr bwMode="auto">
          <a:xfrm>
            <a:off x="4343400" y="2607261"/>
            <a:ext cx="4370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 dirty="0"/>
              <a:t>n-1</a:t>
            </a:r>
          </a:p>
        </p:txBody>
      </p:sp>
      <p:sp>
        <p:nvSpPr>
          <p:cNvPr id="10" name="Rectangle 385"/>
          <p:cNvSpPr>
            <a:spLocks noChangeArrowheads="1"/>
          </p:cNvSpPr>
          <p:nvPr/>
        </p:nvSpPr>
        <p:spPr bwMode="auto">
          <a:xfrm>
            <a:off x="7880351" y="2908300"/>
            <a:ext cx="91916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/>
              <a:t>VPO</a:t>
            </a:r>
          </a:p>
        </p:txBody>
      </p:sp>
      <p:sp>
        <p:nvSpPr>
          <p:cNvPr id="11" name="AutoShape 386"/>
          <p:cNvSpPr>
            <a:spLocks/>
          </p:cNvSpPr>
          <p:nvPr/>
        </p:nvSpPr>
        <p:spPr bwMode="auto">
          <a:xfrm rot="5400000" flipV="1">
            <a:off x="6056313" y="869950"/>
            <a:ext cx="177800" cy="3403600"/>
          </a:xfrm>
          <a:prstGeom prst="leftBrace">
            <a:avLst>
              <a:gd name="adj1" fmla="val 159524"/>
              <a:gd name="adj2" fmla="val 49949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dirty="0"/>
          </a:p>
        </p:txBody>
      </p:sp>
      <p:sp>
        <p:nvSpPr>
          <p:cNvPr id="12" name="Text Box 387"/>
          <p:cNvSpPr txBox="1">
            <a:spLocks noChangeArrowheads="1"/>
          </p:cNvSpPr>
          <p:nvPr/>
        </p:nvSpPr>
        <p:spPr bwMode="auto">
          <a:xfrm>
            <a:off x="5840413" y="2113518"/>
            <a:ext cx="5737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 dirty="0"/>
              <a:t>VPN</a:t>
            </a:r>
          </a:p>
        </p:txBody>
      </p:sp>
      <p:sp>
        <p:nvSpPr>
          <p:cNvPr id="13" name="Text Box 388"/>
          <p:cNvSpPr txBox="1">
            <a:spLocks noChangeArrowheads="1"/>
          </p:cNvSpPr>
          <p:nvPr/>
        </p:nvSpPr>
        <p:spPr bwMode="auto">
          <a:xfrm>
            <a:off x="6107113" y="2607261"/>
            <a:ext cx="5913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 dirty="0"/>
              <a:t>p+t-1</a:t>
            </a:r>
          </a:p>
        </p:txBody>
      </p:sp>
      <p:sp>
        <p:nvSpPr>
          <p:cNvPr id="14" name="Text Box 389"/>
          <p:cNvSpPr txBox="1">
            <a:spLocks noChangeArrowheads="1"/>
          </p:cNvSpPr>
          <p:nvPr/>
        </p:nvSpPr>
        <p:spPr bwMode="auto">
          <a:xfrm>
            <a:off x="5749926" y="2607261"/>
            <a:ext cx="44174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 dirty="0" err="1"/>
              <a:t>p+t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838200" y="3739782"/>
            <a:ext cx="52578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987607" y="3815985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280925" y="3914651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PTE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501788" y="3914651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096928" y="3914651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08" name="TextBox 107"/>
          <p:cNvSpPr txBox="1"/>
          <p:nvPr/>
        </p:nvSpPr>
        <p:spPr>
          <a:xfrm rot="16200000">
            <a:off x="3050943" y="4994139"/>
            <a:ext cx="549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libri" pitchFamily="34" charset="0"/>
              </a:rPr>
              <a:t>…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3540307" y="3815985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4833625" y="3914651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PTE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4054488" y="3914651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3649628" y="3914651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03200" y="3847561"/>
            <a:ext cx="65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Set 0</a:t>
            </a:r>
          </a:p>
        </p:txBody>
      </p:sp>
      <p:sp>
        <p:nvSpPr>
          <p:cNvPr id="114" name="Rectangle 113"/>
          <p:cNvSpPr/>
          <p:nvPr/>
        </p:nvSpPr>
        <p:spPr bwMode="auto">
          <a:xfrm>
            <a:off x="863600" y="4520968"/>
            <a:ext cx="52578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013007" y="4597171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2306325" y="4695837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PTE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1527188" y="4695837"/>
            <a:ext cx="61978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1122328" y="4695837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3565707" y="4597171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4859025" y="4695837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PTE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4079888" y="4695837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3675028" y="4695837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28600" y="4628747"/>
            <a:ext cx="65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Set 1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863600" y="5559357"/>
            <a:ext cx="52578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1013007" y="5635560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2306325" y="5734226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PTE</a:t>
            </a:r>
          </a:p>
        </p:txBody>
      </p:sp>
      <p:sp>
        <p:nvSpPr>
          <p:cNvPr id="127" name="Rectangle 126"/>
          <p:cNvSpPr/>
          <p:nvPr/>
        </p:nvSpPr>
        <p:spPr bwMode="auto">
          <a:xfrm>
            <a:off x="1527188" y="57342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1122328" y="57342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3565707" y="5635560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4859025" y="5734226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PTE</a:t>
            </a:r>
          </a:p>
        </p:txBody>
      </p:sp>
      <p:sp>
        <p:nvSpPr>
          <p:cNvPr id="131" name="Rectangle 130"/>
          <p:cNvSpPr/>
          <p:nvPr/>
        </p:nvSpPr>
        <p:spPr bwMode="auto">
          <a:xfrm>
            <a:off x="4079888" y="57342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3675028" y="57342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0" y="5667136"/>
            <a:ext cx="844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Set T-1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7377610" y="192885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T = 2</a:t>
            </a:r>
            <a:r>
              <a:rPr lang="en-US" sz="1800" baseline="30000" dirty="0">
                <a:latin typeface="Calibri" pitchFamily="34" charset="0"/>
              </a:rPr>
              <a:t>t</a:t>
            </a:r>
            <a:r>
              <a:rPr lang="en-US" sz="1800" dirty="0">
                <a:latin typeface="Calibri" pitchFamily="34" charset="0"/>
              </a:rPr>
              <a:t> sets</a:t>
            </a:r>
            <a:endParaRPr lang="en-US" sz="1800" baseline="30000" dirty="0">
              <a:latin typeface="Calibri" pitchFamily="34" charset="0"/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6121401" y="3213100"/>
            <a:ext cx="2967558" cy="1663700"/>
            <a:chOff x="6121401" y="3213100"/>
            <a:chExt cx="2967558" cy="1663700"/>
          </a:xfrm>
        </p:grpSpPr>
        <p:cxnSp>
          <p:nvCxnSpPr>
            <p:cNvPr id="136" name="Straight Connector 135"/>
            <p:cNvCxnSpPr>
              <a:stCxn id="5" idx="2"/>
            </p:cNvCxnSpPr>
            <p:nvPr/>
          </p:nvCxnSpPr>
          <p:spPr bwMode="auto">
            <a:xfrm>
              <a:off x="6993732" y="3213100"/>
              <a:ext cx="0" cy="16637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Arrow Connector 139"/>
            <p:cNvCxnSpPr/>
            <p:nvPr/>
          </p:nvCxnSpPr>
          <p:spPr bwMode="auto">
            <a:xfrm flipH="1">
              <a:off x="6121401" y="4876800"/>
              <a:ext cx="87233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3" name="TextBox 142"/>
            <p:cNvSpPr txBox="1"/>
            <p:nvPr/>
          </p:nvSpPr>
          <p:spPr>
            <a:xfrm>
              <a:off x="7086600" y="4177761"/>
              <a:ext cx="2002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TLBI selects the set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1828800" y="2395319"/>
            <a:ext cx="2625726" cy="2300518"/>
            <a:chOff x="1828800" y="2395319"/>
            <a:chExt cx="2625726" cy="2300518"/>
          </a:xfrm>
        </p:grpSpPr>
        <p:cxnSp>
          <p:nvCxnSpPr>
            <p:cNvPr id="145" name="Straight Connector 144"/>
            <p:cNvCxnSpPr>
              <a:stCxn id="4" idx="1"/>
            </p:cNvCxnSpPr>
            <p:nvPr/>
          </p:nvCxnSpPr>
          <p:spPr bwMode="auto">
            <a:xfrm flipH="1" flipV="1">
              <a:off x="1828800" y="3048000"/>
              <a:ext cx="2625726" cy="127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Arrow Connector 146"/>
            <p:cNvCxnSpPr>
              <a:endCxn id="117" idx="0"/>
            </p:cNvCxnSpPr>
            <p:nvPr/>
          </p:nvCxnSpPr>
          <p:spPr bwMode="auto">
            <a:xfrm>
              <a:off x="1828800" y="3048000"/>
              <a:ext cx="8283" cy="164783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8" name="TextBox 147"/>
            <p:cNvSpPr txBox="1"/>
            <p:nvPr/>
          </p:nvSpPr>
          <p:spPr>
            <a:xfrm>
              <a:off x="2281787" y="2395319"/>
              <a:ext cx="20616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TLBT matches tag of line within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648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3086100"/>
            <a:ext cx="7592093" cy="762000"/>
          </a:xfrm>
        </p:spPr>
        <p:txBody>
          <a:bodyPr/>
          <a:lstStyle/>
          <a:p>
            <a:r>
              <a:rPr lang="en-US" dirty="0"/>
              <a:t>Virtual Memory + Caching</a:t>
            </a:r>
          </a:p>
        </p:txBody>
      </p:sp>
    </p:spTree>
    <p:extLst>
      <p:ext uri="{BB962C8B-B14F-4D97-AF65-F5344CB8AC3E}">
        <p14:creationId xmlns:p14="http://schemas.microsoft.com/office/powerpoint/2010/main" val="999879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97586" y="360362"/>
            <a:ext cx="8693239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Review: Enabling Data Structure: Page Table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290513" y="1147763"/>
            <a:ext cx="8307387" cy="12906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</a:t>
            </a:r>
            <a:r>
              <a:rPr lang="en-GB" i="1" dirty="0">
                <a:solidFill>
                  <a:srgbClr val="C00000"/>
                </a:solidFill>
              </a:rPr>
              <a:t>page table </a:t>
            </a:r>
            <a:r>
              <a:rPr lang="en-GB" dirty="0"/>
              <a:t>is an array of page table entries (PTEs) that maps virtual pages to physical pages.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Per-process kernel data structure in DRAM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120900" y="46767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120900" y="4905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120900" y="4448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120900" y="3305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2120900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120900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2120900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2120900" y="42195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2073631" y="51751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5348288" y="23622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5465763" y="34006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5465763" y="36099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2946400" y="47974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2946400" y="34274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2971800" y="31988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2921000" y="29702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1816100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1816100" y="4905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1816100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1816100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1816100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1816100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1816100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1816100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1587500" y="30003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1824127" y="32750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1824920" y="35079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1824127" y="39737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1824920" y="41808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1824127" y="44202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1824920" y="48796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1824127" y="46467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1824920" y="37408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2187575" y="25114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1209497" y="32399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1206322" y="48528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6831013" y="29098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5465763" y="31750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546576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2895600" y="50038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2895600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2895600" y="38671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2895600" y="3632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6843713" y="3570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5473700" y="49879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5473700" y="52984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5473700" y="59194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5473700" y="62299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5473700" y="65405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2895600" y="40763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2908300" y="41210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2895600" y="4286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2940050" y="36433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5473700" y="56089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66821" y="3400692"/>
            <a:ext cx="1076179" cy="5308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0" name="Shape 60"/>
          <p:cNvCxnSpPr>
            <a:stCxn id="59" idx="2"/>
            <a:endCxn id="14363" idx="1"/>
          </p:cNvCxnSpPr>
          <p:nvPr/>
        </p:nvCxnSpPr>
        <p:spPr bwMode="auto">
          <a:xfrm rot="16200000" flipH="1">
            <a:off x="1009317" y="3527091"/>
            <a:ext cx="402377" cy="121118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 Box 19"/>
          <p:cNvSpPr txBox="1">
            <a:spLocks noChangeArrowheads="1"/>
          </p:cNvSpPr>
          <p:nvPr/>
        </p:nvSpPr>
        <p:spPr bwMode="auto">
          <a:xfrm>
            <a:off x="5885116" y="4537539"/>
            <a:ext cx="54083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</a:t>
            </a:r>
          </a:p>
        </p:txBody>
      </p:sp>
    </p:spTree>
    <p:extLst>
      <p:ext uri="{BB962C8B-B14F-4D97-AF65-F5344CB8AC3E}">
        <p14:creationId xmlns:p14="http://schemas.microsoft.com/office/powerpoint/2010/main" val="13332763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" grpId="0"/>
      <p:bldP spid="14349" grpId="0" animBg="1"/>
      <p:bldP spid="14350" grpId="0" animBg="1"/>
      <p:bldP spid="14351" grpId="0" animBg="1"/>
      <p:bldP spid="14352" grpId="0" animBg="1"/>
      <p:bldP spid="14353" grpId="0" animBg="1"/>
      <p:bldP spid="14354" grpId="0" animBg="1"/>
      <p:bldP spid="14376" grpId="0"/>
      <p:bldP spid="14377" grpId="0" animBg="1"/>
      <p:bldP spid="14378" grpId="0" animBg="1"/>
      <p:bldP spid="14383" grpId="0"/>
      <p:bldP spid="14384" grpId="0" animBg="1"/>
      <p:bldP spid="14385" grpId="0" animBg="1"/>
      <p:bldP spid="14386" grpId="0" animBg="1"/>
      <p:bldP spid="14387" grpId="0" animBg="1"/>
      <p:bldP spid="14388" grpId="0" animBg="1"/>
      <p:bldP spid="14390" grpId="0" animBg="1"/>
      <p:bldP spid="14392" grpId="0" animBg="1"/>
      <p:bldP spid="1439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276322" y="2841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Review: A Two-Level Page Table Hierarchy</a:t>
            </a: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800886" y="1106488"/>
            <a:ext cx="1205715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Level 1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5858933" y="6426198"/>
            <a:ext cx="507510" cy="3346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>
            <a:spAutoFit/>
          </a:bodyPr>
          <a:lstStyle/>
          <a:p>
            <a:pPr rtl="1"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</a:rPr>
              <a:t>...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121025" y="1112838"/>
            <a:ext cx="1297085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Level 2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tables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5538788" y="1779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0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5538788" y="2084388"/>
            <a:ext cx="990600" cy="304800"/>
          </a:xfrm>
          <a:prstGeom prst="rect">
            <a:avLst/>
          </a:prstGeom>
          <a:solidFill>
            <a:schemeClr val="bg1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5538788" y="23891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1023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5538788" y="26939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1024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5538788" y="2998788"/>
            <a:ext cx="990600" cy="304800"/>
          </a:xfrm>
          <a:prstGeom prst="rect">
            <a:avLst/>
          </a:prstGeom>
          <a:solidFill>
            <a:schemeClr val="bg1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5538788" y="3303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2047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538788" y="17795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5538788" y="26939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5538788" y="3608388"/>
            <a:ext cx="990600" cy="1841500"/>
          </a:xfrm>
          <a:prstGeom prst="rect">
            <a:avLst/>
          </a:prstGeom>
          <a:solidFill>
            <a:srgbClr val="F6F5BD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Gap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6473825" y="1641475"/>
            <a:ext cx="2667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3252788" y="21732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3252788" y="2478088"/>
            <a:ext cx="990600" cy="304800"/>
          </a:xfrm>
          <a:prstGeom prst="rect">
            <a:avLst/>
          </a:prstGeom>
          <a:solidFill>
            <a:schemeClr val="bg1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3252788" y="2782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3252788" y="2173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3252788" y="3544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3252788" y="3849688"/>
            <a:ext cx="990600" cy="304800"/>
          </a:xfrm>
          <a:prstGeom prst="rect">
            <a:avLst/>
          </a:prstGeom>
          <a:solidFill>
            <a:schemeClr val="bg1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3252788" y="4154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252788" y="3544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3252788" y="4840288"/>
            <a:ext cx="990600" cy="609600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null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PTEs</a:t>
            </a:r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3252788" y="5449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3252788" y="4840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5538788" y="5449888"/>
            <a:ext cx="990600" cy="609600"/>
          </a:xfrm>
          <a:prstGeom prst="rect">
            <a:avLst/>
          </a:prstGeom>
          <a:solidFill>
            <a:srgbClr val="DEDFF5"/>
          </a:solidFill>
          <a:ln w="12600">
            <a:solidFill>
              <a:srgbClr val="DEDFF5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unallocated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pages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5538788" y="6059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9215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5538788" y="5449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5537199" y="1106488"/>
            <a:ext cx="982256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memory</a:t>
            </a:r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 flipV="1">
            <a:off x="4243388" y="1790700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 flipV="1">
            <a:off x="4243388" y="2400300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2016" name="Line 32"/>
          <p:cNvSpPr>
            <a:spLocks noChangeShapeType="1"/>
          </p:cNvSpPr>
          <p:nvPr/>
        </p:nvSpPr>
        <p:spPr bwMode="auto">
          <a:xfrm flipV="1">
            <a:off x="4243388" y="2705100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2017" name="Line 33"/>
          <p:cNvSpPr>
            <a:spLocks noChangeShapeType="1"/>
          </p:cNvSpPr>
          <p:nvPr/>
        </p:nvSpPr>
        <p:spPr bwMode="auto">
          <a:xfrm flipV="1">
            <a:off x="4243388" y="3314700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>
            <a:off x="4243388" y="5602288"/>
            <a:ext cx="1219200" cy="457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 flipV="1">
            <a:off x="1957388" y="2171700"/>
            <a:ext cx="1243012" cy="231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1957388" y="2706688"/>
            <a:ext cx="1295400" cy="838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>
            <a:off x="1957388" y="4840288"/>
            <a:ext cx="1295400" cy="15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838200" y="4992688"/>
            <a:ext cx="1119188" cy="8382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(1K - 9)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null PTEs </a:t>
            </a:r>
          </a:p>
        </p:txBody>
      </p:sp>
      <p:sp>
        <p:nvSpPr>
          <p:cNvPr id="42023" name="Rectangle 39"/>
          <p:cNvSpPr>
            <a:spLocks noChangeArrowheads="1"/>
          </p:cNvSpPr>
          <p:nvPr/>
        </p:nvSpPr>
        <p:spPr bwMode="auto">
          <a:xfrm>
            <a:off x="838200" y="22494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24" name="Rectangle 40"/>
          <p:cNvSpPr>
            <a:spLocks noChangeArrowheads="1"/>
          </p:cNvSpPr>
          <p:nvPr/>
        </p:nvSpPr>
        <p:spPr bwMode="auto">
          <a:xfrm>
            <a:off x="838200" y="25542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</a:t>
            </a:r>
          </a:p>
        </p:txBody>
      </p:sp>
      <p:sp>
        <p:nvSpPr>
          <p:cNvPr id="42025" name="Rectangle 41"/>
          <p:cNvSpPr>
            <a:spLocks noChangeArrowheads="1"/>
          </p:cNvSpPr>
          <p:nvPr/>
        </p:nvSpPr>
        <p:spPr bwMode="auto">
          <a:xfrm>
            <a:off x="838200" y="2859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2 (null)</a:t>
            </a:r>
          </a:p>
        </p:txBody>
      </p:sp>
      <p:sp>
        <p:nvSpPr>
          <p:cNvPr id="42026" name="Rectangle 42"/>
          <p:cNvSpPr>
            <a:spLocks noChangeArrowheads="1"/>
          </p:cNvSpPr>
          <p:nvPr/>
        </p:nvSpPr>
        <p:spPr bwMode="auto">
          <a:xfrm>
            <a:off x="838200" y="31638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3 (null)</a:t>
            </a:r>
          </a:p>
        </p:txBody>
      </p:sp>
      <p:sp>
        <p:nvSpPr>
          <p:cNvPr id="42027" name="Rectangle 43"/>
          <p:cNvSpPr>
            <a:spLocks noChangeArrowheads="1"/>
          </p:cNvSpPr>
          <p:nvPr/>
        </p:nvSpPr>
        <p:spPr bwMode="auto">
          <a:xfrm>
            <a:off x="838200" y="34686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4 (null)</a:t>
            </a:r>
          </a:p>
        </p:txBody>
      </p:sp>
      <p:sp>
        <p:nvSpPr>
          <p:cNvPr id="42028" name="Rectangle 44"/>
          <p:cNvSpPr>
            <a:spLocks noChangeArrowheads="1"/>
          </p:cNvSpPr>
          <p:nvPr/>
        </p:nvSpPr>
        <p:spPr bwMode="auto">
          <a:xfrm>
            <a:off x="838200" y="37734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5 (null)</a:t>
            </a:r>
          </a:p>
        </p:txBody>
      </p:sp>
      <p:sp>
        <p:nvSpPr>
          <p:cNvPr id="42029" name="Rectangle 45"/>
          <p:cNvSpPr>
            <a:spLocks noChangeArrowheads="1"/>
          </p:cNvSpPr>
          <p:nvPr/>
        </p:nvSpPr>
        <p:spPr bwMode="auto">
          <a:xfrm>
            <a:off x="838200" y="40782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6 (null)</a:t>
            </a:r>
          </a:p>
        </p:txBody>
      </p:sp>
      <p:sp>
        <p:nvSpPr>
          <p:cNvPr id="42030" name="Rectangle 46"/>
          <p:cNvSpPr>
            <a:spLocks noChangeArrowheads="1"/>
          </p:cNvSpPr>
          <p:nvPr/>
        </p:nvSpPr>
        <p:spPr bwMode="auto">
          <a:xfrm>
            <a:off x="838200" y="4383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7 (null)</a:t>
            </a:r>
          </a:p>
        </p:txBody>
      </p:sp>
      <p:sp>
        <p:nvSpPr>
          <p:cNvPr id="42031" name="Rectangle 47"/>
          <p:cNvSpPr>
            <a:spLocks noChangeArrowheads="1"/>
          </p:cNvSpPr>
          <p:nvPr/>
        </p:nvSpPr>
        <p:spPr bwMode="auto">
          <a:xfrm>
            <a:off x="838200" y="46878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8</a:t>
            </a:r>
          </a:p>
        </p:txBody>
      </p:sp>
      <p:sp>
        <p:nvSpPr>
          <p:cNvPr id="42032" name="Rectangle 48"/>
          <p:cNvSpPr>
            <a:spLocks noChangeArrowheads="1"/>
          </p:cNvSpPr>
          <p:nvPr/>
        </p:nvSpPr>
        <p:spPr bwMode="auto">
          <a:xfrm>
            <a:off x="838200" y="2249488"/>
            <a:ext cx="1119188" cy="3581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033" name="AutoShape 49"/>
          <p:cNvSpPr>
            <a:spLocks/>
          </p:cNvSpPr>
          <p:nvPr/>
        </p:nvSpPr>
        <p:spPr bwMode="auto">
          <a:xfrm>
            <a:off x="6665678" y="17922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>
            <a:off x="6918090" y="2403475"/>
            <a:ext cx="1885942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2K allocated VM pages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code and data</a:t>
            </a:r>
          </a:p>
        </p:txBody>
      </p:sp>
      <p:sp>
        <p:nvSpPr>
          <p:cNvPr id="42035" name="AutoShape 51"/>
          <p:cNvSpPr>
            <a:spLocks/>
          </p:cNvSpPr>
          <p:nvPr/>
        </p:nvSpPr>
        <p:spPr bwMode="auto">
          <a:xfrm>
            <a:off x="6665678" y="36210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036" name="Text Box 52"/>
          <p:cNvSpPr txBox="1">
            <a:spLocks noChangeArrowheads="1"/>
          </p:cNvSpPr>
          <p:nvPr/>
        </p:nvSpPr>
        <p:spPr bwMode="auto">
          <a:xfrm>
            <a:off x="6916503" y="4306888"/>
            <a:ext cx="207509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6K unallocated VM pages</a:t>
            </a:r>
          </a:p>
        </p:txBody>
      </p:sp>
      <p:sp>
        <p:nvSpPr>
          <p:cNvPr id="42037" name="AutoShape 53"/>
          <p:cNvSpPr>
            <a:spLocks/>
          </p:cNvSpPr>
          <p:nvPr/>
        </p:nvSpPr>
        <p:spPr bwMode="auto">
          <a:xfrm>
            <a:off x="6589478" y="5449888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038" name="Text Box 54"/>
          <p:cNvSpPr txBox="1">
            <a:spLocks noChangeArrowheads="1"/>
          </p:cNvSpPr>
          <p:nvPr/>
        </p:nvSpPr>
        <p:spPr bwMode="auto">
          <a:xfrm>
            <a:off x="6916503" y="5588000"/>
            <a:ext cx="198853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1023 unallocated  pages</a:t>
            </a:r>
          </a:p>
        </p:txBody>
      </p:sp>
      <p:sp>
        <p:nvSpPr>
          <p:cNvPr id="42039" name="AutoShape 55"/>
          <p:cNvSpPr>
            <a:spLocks/>
          </p:cNvSpPr>
          <p:nvPr/>
        </p:nvSpPr>
        <p:spPr bwMode="auto">
          <a:xfrm>
            <a:off x="6589478" y="6059488"/>
            <a:ext cx="304800" cy="30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040" name="Text Box 56"/>
          <p:cNvSpPr txBox="1">
            <a:spLocks noChangeArrowheads="1"/>
          </p:cNvSpPr>
          <p:nvPr/>
        </p:nvSpPr>
        <p:spPr bwMode="auto">
          <a:xfrm>
            <a:off x="6918090" y="6000750"/>
            <a:ext cx="1717627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 allocated VM page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the stack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1000" y="6324600"/>
            <a:ext cx="410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32 bit addresses, 4KB pages, 4-byte PTEs</a:t>
            </a:r>
          </a:p>
        </p:txBody>
      </p:sp>
    </p:spTree>
    <p:extLst>
      <p:ext uri="{BB962C8B-B14F-4D97-AF65-F5344CB8AC3E}">
        <p14:creationId xmlns:p14="http://schemas.microsoft.com/office/powerpoint/2010/main" val="24358957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reeform 113"/>
          <p:cNvSpPr/>
          <p:nvPr/>
        </p:nvSpPr>
        <p:spPr bwMode="auto">
          <a:xfrm>
            <a:off x="3519341" y="411097"/>
            <a:ext cx="4342816" cy="1630252"/>
          </a:xfrm>
          <a:custGeom>
            <a:avLst/>
            <a:gdLst>
              <a:gd name="connsiteX0" fmla="*/ 161388 w 4342816"/>
              <a:gd name="connsiteY0" fmla="*/ 1519353 h 1630252"/>
              <a:gd name="connsiteX1" fmla="*/ 553274 w 4342816"/>
              <a:gd name="connsiteY1" fmla="*/ 1359695 h 1630252"/>
              <a:gd name="connsiteX2" fmla="*/ 437159 w 4342816"/>
              <a:gd name="connsiteY2" fmla="*/ 967810 h 1630252"/>
              <a:gd name="connsiteX3" fmla="*/ 1731 w 4342816"/>
              <a:gd name="connsiteY3" fmla="*/ 750095 h 1630252"/>
              <a:gd name="connsiteX4" fmla="*/ 321045 w 4342816"/>
              <a:gd name="connsiteY4" fmla="*/ 198553 h 1630252"/>
              <a:gd name="connsiteX5" fmla="*/ 1162874 w 4342816"/>
              <a:gd name="connsiteY5" fmla="*/ 9867 h 1630252"/>
              <a:gd name="connsiteX6" fmla="*/ 2846531 w 4342816"/>
              <a:gd name="connsiteY6" fmla="*/ 67924 h 1630252"/>
              <a:gd name="connsiteX7" fmla="*/ 4094759 w 4342816"/>
              <a:gd name="connsiteY7" fmla="*/ 416267 h 1630252"/>
              <a:gd name="connsiteX8" fmla="*/ 4138302 w 4342816"/>
              <a:gd name="connsiteY8" fmla="*/ 1519353 h 1630252"/>
              <a:gd name="connsiteX9" fmla="*/ 1903102 w 4342816"/>
              <a:gd name="connsiteY9" fmla="*/ 1591924 h 1630252"/>
              <a:gd name="connsiteX10" fmla="*/ 858074 w 4342816"/>
              <a:gd name="connsiteY10" fmla="*/ 1519353 h 1630252"/>
              <a:gd name="connsiteX11" fmla="*/ 132359 w 4342816"/>
              <a:gd name="connsiteY11" fmla="*/ 1606438 h 163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42816" h="1630252">
                <a:moveTo>
                  <a:pt x="161388" y="1519353"/>
                </a:moveTo>
                <a:cubicBezTo>
                  <a:pt x="334350" y="1485486"/>
                  <a:pt x="507312" y="1451619"/>
                  <a:pt x="553274" y="1359695"/>
                </a:cubicBezTo>
                <a:cubicBezTo>
                  <a:pt x="599236" y="1267771"/>
                  <a:pt x="529083" y="1069410"/>
                  <a:pt x="437159" y="967810"/>
                </a:cubicBezTo>
                <a:cubicBezTo>
                  <a:pt x="345235" y="866210"/>
                  <a:pt x="21083" y="878304"/>
                  <a:pt x="1731" y="750095"/>
                </a:cubicBezTo>
                <a:cubicBezTo>
                  <a:pt x="-17621" y="621886"/>
                  <a:pt x="127521" y="321924"/>
                  <a:pt x="321045" y="198553"/>
                </a:cubicBezTo>
                <a:cubicBezTo>
                  <a:pt x="514569" y="75182"/>
                  <a:pt x="741960" y="31639"/>
                  <a:pt x="1162874" y="9867"/>
                </a:cubicBezTo>
                <a:cubicBezTo>
                  <a:pt x="1583788" y="-11905"/>
                  <a:pt x="2357884" y="191"/>
                  <a:pt x="2846531" y="67924"/>
                </a:cubicBezTo>
                <a:cubicBezTo>
                  <a:pt x="3335179" y="135657"/>
                  <a:pt x="3879464" y="174362"/>
                  <a:pt x="4094759" y="416267"/>
                </a:cubicBezTo>
                <a:cubicBezTo>
                  <a:pt x="4310054" y="658172"/>
                  <a:pt x="4503578" y="1323410"/>
                  <a:pt x="4138302" y="1519353"/>
                </a:cubicBezTo>
                <a:cubicBezTo>
                  <a:pt x="3773026" y="1715296"/>
                  <a:pt x="2449807" y="1591924"/>
                  <a:pt x="1903102" y="1591924"/>
                </a:cubicBezTo>
                <a:cubicBezTo>
                  <a:pt x="1356397" y="1591924"/>
                  <a:pt x="1153198" y="1516934"/>
                  <a:pt x="858074" y="1519353"/>
                </a:cubicBezTo>
                <a:cubicBezTo>
                  <a:pt x="562950" y="1521772"/>
                  <a:pt x="347654" y="1564105"/>
                  <a:pt x="132359" y="1606438"/>
                </a:cubicBezTo>
              </a:path>
            </a:pathLst>
          </a:custGeom>
          <a:solidFill>
            <a:srgbClr val="EBAFAF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3981355" cy="762000"/>
          </a:xfrm>
        </p:spPr>
        <p:txBody>
          <a:bodyPr/>
          <a:lstStyle/>
          <a:p>
            <a:r>
              <a:rPr lang="en-US" dirty="0"/>
              <a:t>Review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91127" y="1903010"/>
            <a:ext cx="1219199" cy="3206478"/>
            <a:chOff x="5066395" y="957263"/>
            <a:chExt cx="2789238" cy="5447770"/>
          </a:xfrm>
        </p:grpSpPr>
        <p:sp>
          <p:nvSpPr>
            <p:cNvPr id="5" name="Rectangle 14"/>
            <p:cNvSpPr>
              <a:spLocks noChangeArrowheads="1"/>
            </p:cNvSpPr>
            <p:nvPr/>
          </p:nvSpPr>
          <p:spPr bwMode="auto">
            <a:xfrm>
              <a:off x="5066395" y="957263"/>
              <a:ext cx="2789237" cy="487362"/>
            </a:xfrm>
            <a:prstGeom prst="rect">
              <a:avLst/>
            </a:prstGeom>
            <a:solidFill>
              <a:srgbClr val="F1C7C7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Kernel mem.</a:t>
              </a:r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5066396" y="4046008"/>
              <a:ext cx="2789237" cy="196215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b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Runtime Heap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  <a:ea typeface="msgothic" charset="0"/>
                  <a:cs typeface="msgothic" charset="0"/>
                </a:rPr>
                <a:t>(</a:t>
              </a:r>
              <a:r>
                <a:rPr lang="en-GB" sz="1600" dirty="0" err="1">
                  <a:latin typeface="Calibri" pitchFamily="34" charset="0"/>
                  <a:ea typeface="msgothic" charset="0"/>
                  <a:cs typeface="msgothic" charset="0"/>
                </a:rPr>
                <a:t>dyn</a:t>
              </a:r>
              <a:r>
                <a:rPr lang="en-GB" sz="1600" dirty="0">
                  <a:latin typeface="Calibri" pitchFamily="34" charset="0"/>
                  <a:ea typeface="msgothic" charset="0"/>
                  <a:cs typeface="msgothic" charset="0"/>
                </a:rPr>
                <a:t>. mem)</a:t>
              </a:r>
              <a:endParaRPr lang="en-GB" sz="1600" b="1" dirty="0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5066395" y="1978025"/>
              <a:ext cx="2789237" cy="20679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 flipV="1">
              <a:off x="6456516" y="3652838"/>
              <a:ext cx="1588" cy="3841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5066395" y="1414463"/>
              <a:ext cx="2789237" cy="563562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User stack</a:t>
              </a:r>
            </a:p>
          </p:txBody>
        </p:sp>
        <p:sp>
          <p:nvSpPr>
            <p:cNvPr id="14" name="Rectangle 23"/>
            <p:cNvSpPr>
              <a:spLocks noChangeArrowheads="1"/>
            </p:cNvSpPr>
            <p:nvPr/>
          </p:nvSpPr>
          <p:spPr bwMode="auto">
            <a:xfrm>
              <a:off x="5066395" y="6008158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</p:grp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5310526" y="2571090"/>
            <a:ext cx="1217255" cy="1934557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2488915" y="5265666"/>
            <a:ext cx="1219199" cy="534924"/>
            <a:chOff x="5066395" y="957263"/>
            <a:chExt cx="2789238" cy="5447770"/>
          </a:xfrm>
        </p:grpSpPr>
        <p:sp>
          <p:nvSpPr>
            <p:cNvPr id="27" name="Rectangle 14"/>
            <p:cNvSpPr>
              <a:spLocks noChangeArrowheads="1"/>
            </p:cNvSpPr>
            <p:nvPr/>
          </p:nvSpPr>
          <p:spPr bwMode="auto">
            <a:xfrm>
              <a:off x="5066395" y="957263"/>
              <a:ext cx="2789237" cy="487362"/>
            </a:xfrm>
            <a:prstGeom prst="rect">
              <a:avLst/>
            </a:prstGeom>
            <a:solidFill>
              <a:srgbClr val="F1C7C7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28" name="Rectangle 17"/>
            <p:cNvSpPr>
              <a:spLocks noChangeArrowheads="1"/>
            </p:cNvSpPr>
            <p:nvPr/>
          </p:nvSpPr>
          <p:spPr bwMode="auto">
            <a:xfrm>
              <a:off x="5066396" y="4046008"/>
              <a:ext cx="2789237" cy="196215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29" name="Rectangle 18"/>
            <p:cNvSpPr>
              <a:spLocks noChangeArrowheads="1"/>
            </p:cNvSpPr>
            <p:nvPr/>
          </p:nvSpPr>
          <p:spPr bwMode="auto">
            <a:xfrm>
              <a:off x="5066395" y="1978025"/>
              <a:ext cx="2789237" cy="20679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0"/>
            <p:cNvSpPr>
              <a:spLocks noChangeArrowheads="1"/>
            </p:cNvSpPr>
            <p:nvPr/>
          </p:nvSpPr>
          <p:spPr bwMode="auto">
            <a:xfrm>
              <a:off x="5066395" y="1414463"/>
              <a:ext cx="2789237" cy="563562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5066395" y="6008158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488915" y="5883676"/>
            <a:ext cx="1219199" cy="534924"/>
            <a:chOff x="5066395" y="957263"/>
            <a:chExt cx="2789238" cy="5447770"/>
          </a:xfrm>
        </p:grpSpPr>
        <p:sp>
          <p:nvSpPr>
            <p:cNvPr id="33" name="Rectangle 14"/>
            <p:cNvSpPr>
              <a:spLocks noChangeArrowheads="1"/>
            </p:cNvSpPr>
            <p:nvPr/>
          </p:nvSpPr>
          <p:spPr bwMode="auto">
            <a:xfrm>
              <a:off x="5066395" y="957263"/>
              <a:ext cx="2789237" cy="487362"/>
            </a:xfrm>
            <a:prstGeom prst="rect">
              <a:avLst/>
            </a:prstGeom>
            <a:solidFill>
              <a:srgbClr val="F1C7C7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5066396" y="4046008"/>
              <a:ext cx="2789237" cy="196215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5066395" y="1978025"/>
              <a:ext cx="2789237" cy="20679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20"/>
            <p:cNvSpPr>
              <a:spLocks noChangeArrowheads="1"/>
            </p:cNvSpPr>
            <p:nvPr/>
          </p:nvSpPr>
          <p:spPr bwMode="auto">
            <a:xfrm>
              <a:off x="5066395" y="1414463"/>
              <a:ext cx="2789237" cy="563562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37" name="Rectangle 23"/>
            <p:cNvSpPr>
              <a:spLocks noChangeArrowheads="1"/>
            </p:cNvSpPr>
            <p:nvPr/>
          </p:nvSpPr>
          <p:spPr bwMode="auto">
            <a:xfrm>
              <a:off x="5066395" y="6008158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322044" y="1405788"/>
            <a:ext cx="1705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Virtual Memory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1700092" y="5700421"/>
            <a:ext cx="1288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(other </a:t>
            </a:r>
            <a:r>
              <a:rPr lang="en-US" sz="1600" dirty="0" err="1">
                <a:latin typeface="Calibri" pitchFamily="34" charset="0"/>
              </a:rPr>
              <a:t>procs</a:t>
            </a:r>
            <a:r>
              <a:rPr lang="en-US" sz="1600" dirty="0">
                <a:latin typeface="Calibri" pitchFamily="34" charset="0"/>
              </a:rPr>
              <a:t>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64719" y="2189864"/>
            <a:ext cx="1820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Physical Memory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00824" y="3818140"/>
            <a:ext cx="4026956" cy="324804"/>
            <a:chOff x="4962698" y="3643919"/>
            <a:chExt cx="4026956" cy="736888"/>
          </a:xfrm>
          <a:solidFill>
            <a:srgbClr val="D5F1CF"/>
          </a:solidFill>
        </p:grpSpPr>
        <p:sp>
          <p:nvSpPr>
            <p:cNvPr id="43" name="Rectangle 388"/>
            <p:cNvSpPr>
              <a:spLocks noChangeArrowheads="1"/>
            </p:cNvSpPr>
            <p:nvPr/>
          </p:nvSpPr>
          <p:spPr bwMode="auto">
            <a:xfrm>
              <a:off x="4962698" y="3643919"/>
              <a:ext cx="1221566" cy="27148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390"/>
            <p:cNvSpPr>
              <a:spLocks noChangeArrowheads="1"/>
            </p:cNvSpPr>
            <p:nvPr/>
          </p:nvSpPr>
          <p:spPr bwMode="auto">
            <a:xfrm>
              <a:off x="7779759" y="4109322"/>
              <a:ext cx="1209895" cy="27148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398"/>
            <p:cNvSpPr>
              <a:spLocks noChangeShapeType="1"/>
            </p:cNvSpPr>
            <p:nvPr/>
          </p:nvSpPr>
          <p:spPr bwMode="auto">
            <a:xfrm flipH="1" flipV="1">
              <a:off x="6184264" y="3643919"/>
              <a:ext cx="1595497" cy="465403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399"/>
            <p:cNvSpPr>
              <a:spLocks noChangeShapeType="1"/>
            </p:cNvSpPr>
            <p:nvPr/>
          </p:nvSpPr>
          <p:spPr bwMode="auto">
            <a:xfrm flipH="1" flipV="1">
              <a:off x="6184264" y="3915404"/>
              <a:ext cx="1595497" cy="465403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495842" y="4061359"/>
            <a:ext cx="4026956" cy="324804"/>
            <a:chOff x="4962698" y="3643919"/>
            <a:chExt cx="4026956" cy="736888"/>
          </a:xfrm>
          <a:solidFill>
            <a:srgbClr val="D5F1CF"/>
          </a:solidFill>
        </p:grpSpPr>
        <p:sp>
          <p:nvSpPr>
            <p:cNvPr id="50" name="Rectangle 388"/>
            <p:cNvSpPr>
              <a:spLocks noChangeArrowheads="1"/>
            </p:cNvSpPr>
            <p:nvPr/>
          </p:nvSpPr>
          <p:spPr bwMode="auto">
            <a:xfrm>
              <a:off x="4962698" y="3643919"/>
              <a:ext cx="1221566" cy="27148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390"/>
            <p:cNvSpPr>
              <a:spLocks noChangeArrowheads="1"/>
            </p:cNvSpPr>
            <p:nvPr/>
          </p:nvSpPr>
          <p:spPr bwMode="auto">
            <a:xfrm>
              <a:off x="7779759" y="4109322"/>
              <a:ext cx="1209895" cy="27148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398"/>
            <p:cNvSpPr>
              <a:spLocks noChangeShapeType="1"/>
            </p:cNvSpPr>
            <p:nvPr/>
          </p:nvSpPr>
          <p:spPr bwMode="auto">
            <a:xfrm flipH="1" flipV="1">
              <a:off x="6184264" y="3643919"/>
              <a:ext cx="1595497" cy="465403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399"/>
            <p:cNvSpPr>
              <a:spLocks noChangeShapeType="1"/>
            </p:cNvSpPr>
            <p:nvPr/>
          </p:nvSpPr>
          <p:spPr bwMode="auto">
            <a:xfrm flipH="1" flipV="1">
              <a:off x="6184264" y="3915404"/>
              <a:ext cx="1595497" cy="465403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82F7249-8DDC-4F50-B1E6-9F08CD25ECEA}"/>
              </a:ext>
            </a:extLst>
          </p:cNvPr>
          <p:cNvGrpSpPr/>
          <p:nvPr/>
        </p:nvGrpSpPr>
        <p:grpSpPr>
          <a:xfrm>
            <a:off x="4031285" y="4742295"/>
            <a:ext cx="4465851" cy="1915433"/>
            <a:chOff x="4031285" y="5053574"/>
            <a:chExt cx="3740097" cy="1604152"/>
          </a:xfrm>
        </p:grpSpPr>
        <p:sp>
          <p:nvSpPr>
            <p:cNvPr id="58" name="Rectangle 10"/>
            <p:cNvSpPr>
              <a:spLocks noChangeArrowheads="1"/>
            </p:cNvSpPr>
            <p:nvPr/>
          </p:nvSpPr>
          <p:spPr bwMode="auto">
            <a:xfrm>
              <a:off x="5407550" y="5592599"/>
              <a:ext cx="733966" cy="634725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MMU</a:t>
              </a:r>
            </a:p>
          </p:txBody>
        </p:sp>
        <p:sp>
          <p:nvSpPr>
            <p:cNvPr id="59" name="Rectangle 17"/>
            <p:cNvSpPr>
              <a:spLocks noChangeArrowheads="1"/>
            </p:cNvSpPr>
            <p:nvPr/>
          </p:nvSpPr>
          <p:spPr bwMode="auto">
            <a:xfrm>
              <a:off x="6735706" y="5446393"/>
              <a:ext cx="1035676" cy="1171805"/>
            </a:xfrm>
            <a:prstGeom prst="rect">
              <a:avLst/>
            </a:prstGeom>
            <a:noFill/>
            <a:ln w="1908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dirty="0">
                  <a:latin typeface="Calibri" pitchFamily="34" charset="0"/>
                </a:rPr>
                <a:t>Cache</a:t>
              </a:r>
            </a:p>
            <a:p>
              <a:r>
                <a:rPr lang="en-US" sz="1600" dirty="0">
                  <a:latin typeface="Calibri" pitchFamily="34" charset="0"/>
                </a:rPr>
                <a:t>(physical</a:t>
              </a:r>
            </a:p>
            <a:p>
              <a:r>
                <a:rPr lang="en-US" sz="1600" dirty="0">
                  <a:latin typeface="Calibri" pitchFamily="34" charset="0"/>
                </a:rPr>
                <a:t>addresses)</a:t>
              </a:r>
            </a:p>
            <a:p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60" name="Rectangle 10"/>
            <p:cNvSpPr>
              <a:spLocks noChangeArrowheads="1"/>
            </p:cNvSpPr>
            <p:nvPr/>
          </p:nvSpPr>
          <p:spPr bwMode="auto">
            <a:xfrm>
              <a:off x="4031285" y="5761620"/>
              <a:ext cx="672693" cy="285397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>
                  <a:latin typeface="Calibri" pitchFamily="34" charset="0"/>
                </a:rPr>
                <a:t>CPU</a:t>
              </a:r>
              <a:endParaRPr lang="en-GB" sz="1800" dirty="0">
                <a:latin typeface="Calibri" pitchFamily="34" charset="0"/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4582836" y="5650606"/>
              <a:ext cx="945045" cy="305662"/>
              <a:chOff x="2356223" y="3120346"/>
              <a:chExt cx="1842347" cy="595882"/>
            </a:xfrm>
          </p:grpSpPr>
          <p:cxnSp>
            <p:nvCxnSpPr>
              <p:cNvPr id="63" name="Straight Arrow Connector 62"/>
              <p:cNvCxnSpPr>
                <a:cxnSpLocks/>
                <a:stCxn id="60" idx="3"/>
              </p:cNvCxnSpPr>
              <p:nvPr/>
            </p:nvCxnSpPr>
            <p:spPr bwMode="auto">
              <a:xfrm>
                <a:off x="2592387" y="3614954"/>
                <a:ext cx="1370013" cy="6915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64" name="Text Box 9"/>
              <p:cNvSpPr txBox="1">
                <a:spLocks noChangeArrowheads="1"/>
              </p:cNvSpPr>
              <p:nvPr/>
            </p:nvSpPr>
            <p:spPr bwMode="auto">
              <a:xfrm>
                <a:off x="2356223" y="3120346"/>
                <a:ext cx="1842347" cy="59588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 err="1">
                    <a:latin typeface="Calibri" pitchFamily="34" charset="0"/>
                  </a:rPr>
                  <a:t>Virt</a:t>
                </a:r>
                <a:r>
                  <a:rPr lang="en-GB" sz="1400" dirty="0">
                    <a:latin typeface="Calibri" pitchFamily="34" charset="0"/>
                  </a:rPr>
                  <a:t>. </a:t>
                </a:r>
                <a:r>
                  <a:rPr lang="en-GB" sz="1400" dirty="0" err="1">
                    <a:latin typeface="Calibri" pitchFamily="34" charset="0"/>
                  </a:rPr>
                  <a:t>Addr</a:t>
                </a:r>
                <a:r>
                  <a:rPr lang="en-GB" sz="1400" dirty="0">
                    <a:latin typeface="Calibri" pitchFamily="34" charset="0"/>
                  </a:rPr>
                  <a:t>.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6141516" y="5668110"/>
              <a:ext cx="594191" cy="432821"/>
              <a:chOff x="5394837" y="3154464"/>
              <a:chExt cx="1158363" cy="843775"/>
            </a:xfrm>
          </p:grpSpPr>
          <p:sp>
            <p:nvSpPr>
              <p:cNvPr id="67" name="Text Box 9"/>
              <p:cNvSpPr txBox="1">
                <a:spLocks noChangeArrowheads="1"/>
              </p:cNvSpPr>
              <p:nvPr/>
            </p:nvSpPr>
            <p:spPr bwMode="auto">
              <a:xfrm>
                <a:off x="5408927" y="3154464"/>
                <a:ext cx="938585" cy="843775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>
                    <a:latin typeface="Calibri" pitchFamily="34" charset="0"/>
                  </a:rPr>
                  <a:t>Phys.</a:t>
                </a:r>
              </a:p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 err="1">
                    <a:latin typeface="Calibri" pitchFamily="34" charset="0"/>
                  </a:rPr>
                  <a:t>Addr</a:t>
                </a:r>
                <a:r>
                  <a:rPr lang="en-GB" sz="1400" dirty="0">
                    <a:latin typeface="Calibri" pitchFamily="34" charset="0"/>
                  </a:rPr>
                  <a:t>.</a:t>
                </a:r>
              </a:p>
            </p:txBody>
          </p:sp>
          <p:cxnSp>
            <p:nvCxnSpPr>
              <p:cNvPr id="68" name="Straight Arrow Connector 67"/>
              <p:cNvCxnSpPr>
                <a:cxnSpLocks/>
                <a:stCxn id="58" idx="3"/>
              </p:cNvCxnSpPr>
              <p:nvPr/>
            </p:nvCxnSpPr>
            <p:spPr bwMode="auto">
              <a:xfrm flipV="1">
                <a:off x="5394837" y="3605661"/>
                <a:ext cx="1158363" cy="20284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70" name="Group 69"/>
            <p:cNvGrpSpPr/>
            <p:nvPr/>
          </p:nvGrpSpPr>
          <p:grpSpPr>
            <a:xfrm>
              <a:off x="4367633" y="6047017"/>
              <a:ext cx="2368077" cy="610709"/>
              <a:chOff x="1936689" y="3893139"/>
              <a:chExt cx="4616518" cy="1190566"/>
            </a:xfrm>
          </p:grpSpPr>
          <p:sp>
            <p:nvSpPr>
              <p:cNvPr id="71" name="Text Box 32"/>
              <p:cNvSpPr txBox="1">
                <a:spLocks noChangeArrowheads="1"/>
              </p:cNvSpPr>
              <p:nvPr/>
            </p:nvSpPr>
            <p:spPr bwMode="auto">
              <a:xfrm>
                <a:off x="3887786" y="4778042"/>
                <a:ext cx="531020" cy="30566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>
                    <a:latin typeface="Calibri" pitchFamily="34" charset="0"/>
                  </a:rPr>
                  <a:t>Data</a:t>
                </a:r>
              </a:p>
            </p:txBody>
          </p:sp>
          <p:cxnSp>
            <p:nvCxnSpPr>
              <p:cNvPr id="72" name="Shape 49"/>
              <p:cNvCxnSpPr>
                <a:cxnSpLocks/>
                <a:endCxn id="60" idx="2"/>
              </p:cNvCxnSpPr>
              <p:nvPr/>
            </p:nvCxnSpPr>
            <p:spPr bwMode="auto">
              <a:xfrm rot="10800000">
                <a:off x="1936689" y="3893139"/>
                <a:ext cx="4616518" cy="884905"/>
              </a:xfrm>
              <a:prstGeom prst="bentConnector2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74" name="Rectangle 10"/>
            <p:cNvSpPr>
              <a:spLocks noChangeArrowheads="1"/>
            </p:cNvSpPr>
            <p:nvPr/>
          </p:nvSpPr>
          <p:spPr bwMode="auto">
            <a:xfrm>
              <a:off x="5406735" y="5053574"/>
              <a:ext cx="715335" cy="156792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TLB</a:t>
              </a: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5329192" y="5222624"/>
              <a:ext cx="312068" cy="369975"/>
              <a:chOff x="3811230" y="2286000"/>
              <a:chExt cx="608370" cy="721259"/>
            </a:xfrm>
          </p:grpSpPr>
          <p:cxnSp>
            <p:nvCxnSpPr>
              <p:cNvPr id="77" name="Straight Arrow Connector 76"/>
              <p:cNvCxnSpPr/>
              <p:nvPr/>
            </p:nvCxnSpPr>
            <p:spPr bwMode="auto">
              <a:xfrm rot="16200000" flipV="1">
                <a:off x="4058177" y="2645836"/>
                <a:ext cx="721259" cy="1587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78" name="Text Box 9"/>
              <p:cNvSpPr txBox="1">
                <a:spLocks noChangeArrowheads="1"/>
              </p:cNvSpPr>
              <p:nvPr/>
            </p:nvSpPr>
            <p:spPr bwMode="auto">
              <a:xfrm>
                <a:off x="3811230" y="2587729"/>
                <a:ext cx="502357" cy="30566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>
                    <a:latin typeface="Calibri" pitchFamily="34" charset="0"/>
                  </a:rPr>
                  <a:t>VPN</a:t>
                </a: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5924282" y="5222623"/>
              <a:ext cx="322740" cy="369975"/>
              <a:chOff x="4971334" y="2285999"/>
              <a:chExt cx="629174" cy="721259"/>
            </a:xfrm>
          </p:grpSpPr>
          <p:sp>
            <p:nvSpPr>
              <p:cNvPr id="80" name="Text Box 9"/>
              <p:cNvSpPr txBox="1">
                <a:spLocks noChangeArrowheads="1"/>
              </p:cNvSpPr>
              <p:nvPr/>
            </p:nvSpPr>
            <p:spPr bwMode="auto">
              <a:xfrm>
                <a:off x="5146755" y="2489843"/>
                <a:ext cx="453753" cy="30566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>
                    <a:latin typeface="Calibri" pitchFamily="34" charset="0"/>
                  </a:rPr>
                  <a:t>PTE</a:t>
                </a: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 bwMode="auto">
              <a:xfrm rot="5400000">
                <a:off x="4611498" y="2645835"/>
                <a:ext cx="721259" cy="1587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cxnSp>
        <p:nvCxnSpPr>
          <p:cNvPr id="84" name="Shape 49"/>
          <p:cNvCxnSpPr>
            <a:cxnSpLocks/>
            <a:stCxn id="59" idx="0"/>
            <a:endCxn id="90" idx="3"/>
          </p:cNvCxnSpPr>
          <p:nvPr/>
        </p:nvCxnSpPr>
        <p:spPr bwMode="auto">
          <a:xfrm rot="16200000" flipV="1">
            <a:off x="6072832" y="3405357"/>
            <a:ext cx="2255949" cy="135601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grpSp>
        <p:nvGrpSpPr>
          <p:cNvPr id="93" name="Group 92"/>
          <p:cNvGrpSpPr/>
          <p:nvPr/>
        </p:nvGrpSpPr>
        <p:grpSpPr>
          <a:xfrm>
            <a:off x="3717406" y="2050046"/>
            <a:ext cx="2805392" cy="972123"/>
            <a:chOff x="4957020" y="1875825"/>
            <a:chExt cx="2805392" cy="972123"/>
          </a:xfrm>
        </p:grpSpPr>
        <p:sp>
          <p:nvSpPr>
            <p:cNvPr id="90" name="Rectangle 390"/>
            <p:cNvSpPr>
              <a:spLocks noChangeArrowheads="1"/>
            </p:cNvSpPr>
            <p:nvPr/>
          </p:nvSpPr>
          <p:spPr bwMode="auto">
            <a:xfrm>
              <a:off x="6552517" y="2721336"/>
              <a:ext cx="1209895" cy="119665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398"/>
            <p:cNvSpPr>
              <a:spLocks noChangeShapeType="1"/>
            </p:cNvSpPr>
            <p:nvPr/>
          </p:nvSpPr>
          <p:spPr bwMode="auto">
            <a:xfrm flipH="1" flipV="1">
              <a:off x="4957022" y="1875825"/>
              <a:ext cx="1588136" cy="8455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399"/>
            <p:cNvSpPr>
              <a:spLocks noChangeShapeType="1"/>
            </p:cNvSpPr>
            <p:nvPr/>
          </p:nvSpPr>
          <p:spPr bwMode="auto">
            <a:xfrm flipH="1" flipV="1">
              <a:off x="4957020" y="1995489"/>
              <a:ext cx="1611786" cy="852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3583654" y="459134"/>
            <a:ext cx="3800969" cy="1318495"/>
            <a:chOff x="4823268" y="284913"/>
            <a:chExt cx="3800969" cy="1318495"/>
          </a:xfrm>
        </p:grpSpPr>
        <p:grpSp>
          <p:nvGrpSpPr>
            <p:cNvPr id="109" name="Group 108"/>
            <p:cNvGrpSpPr/>
            <p:nvPr/>
          </p:nvGrpSpPr>
          <p:grpSpPr>
            <a:xfrm>
              <a:off x="5463801" y="284913"/>
              <a:ext cx="3160436" cy="1318495"/>
              <a:chOff x="5218989" y="-9683"/>
              <a:chExt cx="3563328" cy="1486576"/>
            </a:xfrm>
          </p:grpSpPr>
          <p:sp>
            <p:nvSpPr>
              <p:cNvPr id="95" name="Rectangle 94"/>
              <p:cNvSpPr/>
              <p:nvPr/>
            </p:nvSpPr>
            <p:spPr bwMode="auto">
              <a:xfrm>
                <a:off x="6267717" y="562493"/>
                <a:ext cx="2514600" cy="3048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6" name="Rectangle 95"/>
              <p:cNvSpPr/>
              <p:nvPr/>
            </p:nvSpPr>
            <p:spPr bwMode="auto">
              <a:xfrm>
                <a:off x="5886717" y="562493"/>
                <a:ext cx="381000" cy="3048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7" name="Rectangle 96"/>
              <p:cNvSpPr/>
              <p:nvPr/>
            </p:nvSpPr>
            <p:spPr bwMode="auto">
              <a:xfrm>
                <a:off x="6267717" y="867293"/>
                <a:ext cx="2514600" cy="3048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8" name="Rectangle 97"/>
              <p:cNvSpPr/>
              <p:nvPr/>
            </p:nvSpPr>
            <p:spPr bwMode="auto">
              <a:xfrm>
                <a:off x="5886717" y="867293"/>
                <a:ext cx="381000" cy="3048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9" name="Rectangle 98"/>
              <p:cNvSpPr/>
              <p:nvPr/>
            </p:nvSpPr>
            <p:spPr bwMode="auto">
              <a:xfrm>
                <a:off x="6267717" y="1172093"/>
                <a:ext cx="2514600" cy="3048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5886717" y="1172093"/>
                <a:ext cx="381000" cy="3048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5799955" y="289889"/>
                <a:ext cx="567871" cy="312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alibri" pitchFamily="34" charset="0"/>
                  </a:rPr>
                  <a:t>Flags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6435303" y="290956"/>
                <a:ext cx="2227166" cy="312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alibri" pitchFamily="34" charset="0"/>
                  </a:rPr>
                  <a:t>Physical page number (PPN)</a:t>
                </a:r>
              </a:p>
            </p:txBody>
          </p:sp>
          <p:cxnSp>
            <p:nvCxnSpPr>
              <p:cNvPr id="105" name="Elbow Connector 104"/>
              <p:cNvCxnSpPr>
                <a:stCxn id="110" idx="2"/>
                <a:endCxn id="98" idx="1"/>
              </p:cNvCxnSpPr>
              <p:nvPr/>
            </p:nvCxnSpPr>
            <p:spPr bwMode="auto">
              <a:xfrm rot="16200000" flipH="1">
                <a:off x="5483444" y="616421"/>
                <a:ext cx="138818" cy="667727"/>
              </a:xfrm>
              <a:prstGeom prst="bentConnector2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06" name="Rectangle 105"/>
              <p:cNvSpPr/>
              <p:nvPr/>
            </p:nvSpPr>
            <p:spPr>
              <a:xfrm>
                <a:off x="5787077" y="-9683"/>
                <a:ext cx="1295400" cy="3817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latin typeface="Calibri" pitchFamily="34" charset="0"/>
                  </a:rPr>
                  <a:t>Page table </a:t>
                </a:r>
              </a:p>
            </p:txBody>
          </p:sp>
        </p:grpSp>
        <p:sp>
          <p:nvSpPr>
            <p:cNvPr id="110" name="Rectangle 109"/>
            <p:cNvSpPr/>
            <p:nvPr/>
          </p:nvSpPr>
          <p:spPr>
            <a:xfrm>
              <a:off x="4823268" y="551560"/>
              <a:ext cx="12810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Virtual page number (VPN)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AA7C9C5-BDB8-4FE0-A8B7-4B7FD6852785}"/>
              </a:ext>
            </a:extLst>
          </p:cNvPr>
          <p:cNvSpPr txBox="1"/>
          <p:nvPr/>
        </p:nvSpPr>
        <p:spPr>
          <a:xfrm>
            <a:off x="6847069" y="2541178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Lookup Page Table</a:t>
            </a:r>
          </a:p>
        </p:txBody>
      </p:sp>
    </p:spTree>
    <p:extLst>
      <p:ext uri="{BB962C8B-B14F-4D97-AF65-F5344CB8AC3E}">
        <p14:creationId xmlns:p14="http://schemas.microsoft.com/office/powerpoint/2010/main" val="93170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7" grpId="0" animBg="1"/>
      <p:bldP spid="40" grpId="0"/>
      <p:bldP spid="41" grpId="0"/>
      <p:bldP spid="1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4787-E618-4E54-B076-972F5A3FD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D3421-E677-4D17-9ADC-1D2661B9C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236226"/>
            <a:ext cx="7896225" cy="5410200"/>
          </a:xfrm>
        </p:spPr>
        <p:txBody>
          <a:bodyPr/>
          <a:lstStyle/>
          <a:p>
            <a:r>
              <a:rPr lang="en-US" dirty="0"/>
              <a:t>Page table questions:</a:t>
            </a:r>
          </a:p>
          <a:p>
            <a:pPr lvl="1"/>
            <a:r>
              <a:rPr lang="en-US" dirty="0"/>
              <a:t>Who manages the page table?</a:t>
            </a:r>
          </a:p>
          <a:p>
            <a:r>
              <a:rPr lang="en-US" dirty="0"/>
              <a:t>TLB Questions:</a:t>
            </a:r>
          </a:p>
          <a:p>
            <a:pPr lvl="1"/>
            <a:r>
              <a:rPr lang="en-US" dirty="0"/>
              <a:t>Where is the TLB?  (on-chip or off-chip?)</a:t>
            </a:r>
          </a:p>
          <a:p>
            <a:pPr lvl="1"/>
            <a:r>
              <a:rPr lang="en-US" dirty="0"/>
              <a:t>What is it indexed by?</a:t>
            </a:r>
          </a:p>
          <a:p>
            <a:pPr lvl="1"/>
            <a:r>
              <a:rPr lang="en-US" dirty="0"/>
              <a:t>Which kind of instructions cause a TLB access? (arithmetic, loads stores, branches?)</a:t>
            </a:r>
          </a:p>
          <a:p>
            <a:r>
              <a:rPr lang="en-US" dirty="0"/>
              <a:t>Which of the following causes an exception?</a:t>
            </a:r>
          </a:p>
          <a:p>
            <a:pPr lvl="1"/>
            <a:r>
              <a:rPr lang="en-US" dirty="0"/>
              <a:t>Cache miss</a:t>
            </a:r>
          </a:p>
          <a:p>
            <a:pPr lvl="1"/>
            <a:r>
              <a:rPr lang="en-US" dirty="0"/>
              <a:t>TLB Miss</a:t>
            </a:r>
          </a:p>
          <a:p>
            <a:pPr lvl="1"/>
            <a:r>
              <a:rPr lang="en-US" dirty="0"/>
              <a:t>Page Table Miss</a:t>
            </a:r>
          </a:p>
          <a:p>
            <a:r>
              <a:rPr lang="en-US" dirty="0"/>
              <a:t>What kind of exception is it?</a:t>
            </a:r>
          </a:p>
          <a:p>
            <a:r>
              <a:rPr lang="en-US" dirty="0"/>
              <a:t>Why does the operating system need to get involved?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5EBA2A-B524-4470-AE2C-6413791DD58C}"/>
              </a:ext>
            </a:extLst>
          </p:cNvPr>
          <p:cNvSpPr/>
          <p:nvPr/>
        </p:nvSpPr>
        <p:spPr>
          <a:xfrm>
            <a:off x="5105400" y="4435366"/>
            <a:ext cx="3855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https://onlinepoll.ucla.edu/polls/3731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481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A24B-3EEC-4C6C-A687-7C975FB7B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18" y="2362200"/>
            <a:ext cx="7592093" cy="1219200"/>
          </a:xfrm>
        </p:spPr>
        <p:txBody>
          <a:bodyPr/>
          <a:lstStyle/>
          <a:p>
            <a:r>
              <a:rPr lang="en-US" dirty="0"/>
              <a:t>Virtual memory is hard – do we have to use it?</a:t>
            </a:r>
          </a:p>
        </p:txBody>
      </p:sp>
    </p:spTree>
    <p:extLst>
      <p:ext uri="{BB962C8B-B14F-4D97-AF65-F5344CB8AC3E}">
        <p14:creationId xmlns:p14="http://schemas.microsoft.com/office/powerpoint/2010/main" val="27721255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7C06-3412-4FAE-B596-3DDBA134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25104-4B4F-4CF5-B90D-5FAD5EE00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</a:t>
            </a:r>
          </a:p>
          <a:p>
            <a:pPr lvl="1"/>
            <a:r>
              <a:rPr lang="en-US" dirty="0"/>
              <a:t>For allocating memory to programs (malloc library) we use variable sized chunks.</a:t>
            </a:r>
          </a:p>
          <a:p>
            <a:pPr lvl="1"/>
            <a:r>
              <a:rPr lang="en-US" dirty="0"/>
              <a:t>For allocating physical to virtual memory, we use fixed sized chunks.</a:t>
            </a:r>
          </a:p>
          <a:p>
            <a:endParaRPr lang="en-US" dirty="0"/>
          </a:p>
          <a:p>
            <a:r>
              <a:rPr lang="en-US" dirty="0"/>
              <a:t>Why not use variable sized chunks for allocating virtual to physical memory?</a:t>
            </a:r>
          </a:p>
          <a:p>
            <a:endParaRPr lang="en-US" dirty="0"/>
          </a:p>
          <a:p>
            <a:r>
              <a:rPr lang="en-US" dirty="0"/>
              <a:t>Why not use fixed sized chunks for allocating memory to programs?</a:t>
            </a:r>
          </a:p>
        </p:txBody>
      </p:sp>
    </p:spTree>
    <p:extLst>
      <p:ext uri="{BB962C8B-B14F-4D97-AF65-F5344CB8AC3E}">
        <p14:creationId xmlns:p14="http://schemas.microsoft.com/office/powerpoint/2010/main" val="3310531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for Example</a:t>
            </a:r>
          </a:p>
        </p:txBody>
      </p:sp>
      <p:sp>
        <p:nvSpPr>
          <p:cNvPr id="43" name="Rectangle 406"/>
          <p:cNvSpPr>
            <a:spLocks noChangeArrowheads="1"/>
          </p:cNvSpPr>
          <p:nvPr/>
        </p:nvSpPr>
        <p:spPr bwMode="auto">
          <a:xfrm>
            <a:off x="512763" y="2600289"/>
            <a:ext cx="1481137" cy="1133509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d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-cache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16 Sets,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+mn-lt"/>
              </a:rPr>
              <a:t>4-byte block,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Direct mapped</a:t>
            </a:r>
          </a:p>
        </p:txBody>
      </p:sp>
      <p:sp>
        <p:nvSpPr>
          <p:cNvPr id="45" name="Line 409"/>
          <p:cNvSpPr>
            <a:spLocks noChangeShapeType="1"/>
          </p:cNvSpPr>
          <p:nvPr/>
        </p:nvSpPr>
        <p:spPr bwMode="auto">
          <a:xfrm>
            <a:off x="1257300" y="2302251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6" name="Line 410"/>
          <p:cNvSpPr>
            <a:spLocks noChangeShapeType="1"/>
          </p:cNvSpPr>
          <p:nvPr/>
        </p:nvSpPr>
        <p:spPr bwMode="auto">
          <a:xfrm>
            <a:off x="1676400" y="3733800"/>
            <a:ext cx="1371600" cy="169873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7" name="Line 411"/>
          <p:cNvSpPr>
            <a:spLocks noChangeShapeType="1"/>
          </p:cNvSpPr>
          <p:nvPr/>
        </p:nvSpPr>
        <p:spPr bwMode="auto">
          <a:xfrm>
            <a:off x="2938462" y="3070876"/>
            <a:ext cx="465137" cy="236165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9" name="Rectangle 427"/>
          <p:cNvSpPr>
            <a:spLocks noChangeArrowheads="1"/>
          </p:cNvSpPr>
          <p:nvPr/>
        </p:nvSpPr>
        <p:spPr bwMode="auto">
          <a:xfrm>
            <a:off x="2730501" y="5432532"/>
            <a:ext cx="2781300" cy="554247"/>
          </a:xfrm>
          <a:prstGeom prst="rect">
            <a:avLst/>
          </a:prstGeom>
          <a:solidFill>
            <a:srgbClr val="E5E6F6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Main memory</a:t>
            </a:r>
          </a:p>
        </p:txBody>
      </p:sp>
      <p:sp>
        <p:nvSpPr>
          <p:cNvPr id="50" name="Line 432"/>
          <p:cNvSpPr>
            <a:spLocks noChangeShapeType="1"/>
          </p:cNvSpPr>
          <p:nvPr/>
        </p:nvSpPr>
        <p:spPr bwMode="auto">
          <a:xfrm>
            <a:off x="2938463" y="231793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1" name="Rectangle 434"/>
          <p:cNvSpPr>
            <a:spLocks noChangeArrowheads="1"/>
          </p:cNvSpPr>
          <p:nvPr/>
        </p:nvSpPr>
        <p:spPr bwMode="auto">
          <a:xfrm>
            <a:off x="754063" y="1836892"/>
            <a:ext cx="1054100" cy="470587"/>
          </a:xfrm>
          <a:prstGeom prst="rect">
            <a:avLst/>
          </a:prstGeom>
          <a:solidFill>
            <a:srgbClr val="DBF2DA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Registers</a:t>
            </a:r>
          </a:p>
        </p:txBody>
      </p:sp>
      <p:sp>
        <p:nvSpPr>
          <p:cNvPr id="52" name="Rectangle 435"/>
          <p:cNvSpPr>
            <a:spLocks noChangeArrowheads="1"/>
          </p:cNvSpPr>
          <p:nvPr/>
        </p:nvSpPr>
        <p:spPr bwMode="auto">
          <a:xfrm>
            <a:off x="4064000" y="2600289"/>
            <a:ext cx="1824038" cy="1133511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d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-TLB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16-Entries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+mn-lt"/>
              </a:rPr>
              <a:t>4-Way Assoc.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64-byte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pages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5" name="Line 439"/>
          <p:cNvSpPr>
            <a:spLocks noChangeShapeType="1"/>
          </p:cNvSpPr>
          <p:nvPr/>
        </p:nvSpPr>
        <p:spPr bwMode="auto">
          <a:xfrm flipH="1">
            <a:off x="4419598" y="3733800"/>
            <a:ext cx="500063" cy="169873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7" name="Rectangle 441"/>
          <p:cNvSpPr>
            <a:spLocks noChangeArrowheads="1"/>
          </p:cNvSpPr>
          <p:nvPr/>
        </p:nvSpPr>
        <p:spPr bwMode="auto">
          <a:xfrm>
            <a:off x="2201863" y="2610747"/>
            <a:ext cx="1481137" cy="470587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i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-cache</a:t>
            </a:r>
          </a:p>
        </p:txBody>
      </p:sp>
      <p:sp>
        <p:nvSpPr>
          <p:cNvPr id="58" name="Line 442"/>
          <p:cNvSpPr>
            <a:spLocks noChangeShapeType="1"/>
          </p:cNvSpPr>
          <p:nvPr/>
        </p:nvSpPr>
        <p:spPr bwMode="auto">
          <a:xfrm>
            <a:off x="4995863" y="2302251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0" name="Rectangle 445"/>
          <p:cNvSpPr>
            <a:spLocks noChangeArrowheads="1"/>
          </p:cNvSpPr>
          <p:nvPr/>
        </p:nvSpPr>
        <p:spPr bwMode="auto">
          <a:xfrm>
            <a:off x="4092716" y="1847350"/>
            <a:ext cx="2336800" cy="470587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MMU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addr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translation)</a:t>
            </a:r>
          </a:p>
        </p:txBody>
      </p:sp>
      <p:sp>
        <p:nvSpPr>
          <p:cNvPr id="61" name="Rectangle 450"/>
          <p:cNvSpPr>
            <a:spLocks noChangeArrowheads="1"/>
          </p:cNvSpPr>
          <p:nvPr/>
        </p:nvSpPr>
        <p:spPr bwMode="auto">
          <a:xfrm>
            <a:off x="2405063" y="1836892"/>
            <a:ext cx="1054100" cy="470587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Instruction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fetch</a:t>
            </a:r>
          </a:p>
        </p:txBody>
      </p:sp>
      <p:sp>
        <p:nvSpPr>
          <p:cNvPr id="62" name="Rectangle 452"/>
          <p:cNvSpPr>
            <a:spLocks noChangeArrowheads="1"/>
          </p:cNvSpPr>
          <p:nvPr/>
        </p:nvSpPr>
        <p:spPr bwMode="auto">
          <a:xfrm>
            <a:off x="368300" y="1763690"/>
            <a:ext cx="7607300" cy="311633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Text Box 458">
            <a:extLst>
              <a:ext uri="{FF2B5EF4-FFF2-40B4-BE49-F238E27FC236}">
                <a16:creationId xmlns:a16="http://schemas.microsoft.com/office/drawing/2014/main" id="{3A1AEC19-6DFF-4FD0-87B3-DFED3AFBA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289" y="1447800"/>
            <a:ext cx="119651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CPU Chip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02F108-E2FA-481E-9A91-2D5313030FCC}"/>
              </a:ext>
            </a:extLst>
          </p:cNvPr>
          <p:cNvSpPr/>
          <p:nvPr/>
        </p:nvSpPr>
        <p:spPr bwMode="auto">
          <a:xfrm>
            <a:off x="5226957" y="5839848"/>
            <a:ext cx="1089948" cy="70732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itchFamily="34" charset="0"/>
              </a:rPr>
              <a:t>Page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itchFamily="34" charset="0"/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5151063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510647"/>
            <a:ext cx="730885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Simple Memory System Example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15827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Addressing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14-bit virtual addresses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12-bit physical address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Page size = 64 bytes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960438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96043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13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1447800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144780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12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1935163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1935163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2422525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2422525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2909888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290988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3397250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339725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3884613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3884613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4371975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4371975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4859338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485933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5346700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534670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5834063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5834063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3830" name="Rectangle 38"/>
          <p:cNvSpPr>
            <a:spLocks noChangeArrowheads="1"/>
          </p:cNvSpPr>
          <p:nvPr/>
        </p:nvSpPr>
        <p:spPr bwMode="auto">
          <a:xfrm>
            <a:off x="6321425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6321425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3833" name="Rectangle 41"/>
          <p:cNvSpPr>
            <a:spLocks noChangeArrowheads="1"/>
          </p:cNvSpPr>
          <p:nvPr/>
        </p:nvSpPr>
        <p:spPr bwMode="auto">
          <a:xfrm>
            <a:off x="6808788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4" name="Rectangle 42"/>
          <p:cNvSpPr>
            <a:spLocks noChangeArrowheads="1"/>
          </p:cNvSpPr>
          <p:nvPr/>
        </p:nvSpPr>
        <p:spPr bwMode="auto">
          <a:xfrm>
            <a:off x="680878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3836" name="Rectangle 44"/>
          <p:cNvSpPr>
            <a:spLocks noChangeArrowheads="1"/>
          </p:cNvSpPr>
          <p:nvPr/>
        </p:nvSpPr>
        <p:spPr bwMode="auto">
          <a:xfrm>
            <a:off x="7296150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7" name="Rectangle 45"/>
          <p:cNvSpPr>
            <a:spLocks noChangeArrowheads="1"/>
          </p:cNvSpPr>
          <p:nvPr/>
        </p:nvSpPr>
        <p:spPr bwMode="auto">
          <a:xfrm>
            <a:off x="729615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33840" name="Rectangle 48"/>
          <p:cNvSpPr>
            <a:spLocks noChangeArrowheads="1"/>
          </p:cNvSpPr>
          <p:nvPr/>
        </p:nvSpPr>
        <p:spPr bwMode="auto">
          <a:xfrm>
            <a:off x="1935163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1" name="Rectangle 49"/>
          <p:cNvSpPr>
            <a:spLocks noChangeArrowheads="1"/>
          </p:cNvSpPr>
          <p:nvPr/>
        </p:nvSpPr>
        <p:spPr bwMode="auto">
          <a:xfrm>
            <a:off x="1935163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3843" name="Rectangle 51"/>
          <p:cNvSpPr>
            <a:spLocks noChangeArrowheads="1"/>
          </p:cNvSpPr>
          <p:nvPr/>
        </p:nvSpPr>
        <p:spPr bwMode="auto">
          <a:xfrm>
            <a:off x="2422525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4" name="Rectangle 52"/>
          <p:cNvSpPr>
            <a:spLocks noChangeArrowheads="1"/>
          </p:cNvSpPr>
          <p:nvPr/>
        </p:nvSpPr>
        <p:spPr bwMode="auto">
          <a:xfrm>
            <a:off x="2422525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3846" name="Rectangle 54"/>
          <p:cNvSpPr>
            <a:spLocks noChangeArrowheads="1"/>
          </p:cNvSpPr>
          <p:nvPr/>
        </p:nvSpPr>
        <p:spPr bwMode="auto">
          <a:xfrm>
            <a:off x="2909888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7" name="Rectangle 55"/>
          <p:cNvSpPr>
            <a:spLocks noChangeArrowheads="1"/>
          </p:cNvSpPr>
          <p:nvPr/>
        </p:nvSpPr>
        <p:spPr bwMode="auto">
          <a:xfrm>
            <a:off x="2909888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3849" name="Rectangle 57"/>
          <p:cNvSpPr>
            <a:spLocks noChangeArrowheads="1"/>
          </p:cNvSpPr>
          <p:nvPr/>
        </p:nvSpPr>
        <p:spPr bwMode="auto">
          <a:xfrm>
            <a:off x="3397250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0" name="Rectangle 58"/>
          <p:cNvSpPr>
            <a:spLocks noChangeArrowheads="1"/>
          </p:cNvSpPr>
          <p:nvPr/>
        </p:nvSpPr>
        <p:spPr bwMode="auto">
          <a:xfrm>
            <a:off x="3397250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3852" name="Rectangle 60"/>
          <p:cNvSpPr>
            <a:spLocks noChangeArrowheads="1"/>
          </p:cNvSpPr>
          <p:nvPr/>
        </p:nvSpPr>
        <p:spPr bwMode="auto">
          <a:xfrm>
            <a:off x="3884613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3" name="Rectangle 61"/>
          <p:cNvSpPr>
            <a:spLocks noChangeArrowheads="1"/>
          </p:cNvSpPr>
          <p:nvPr/>
        </p:nvSpPr>
        <p:spPr bwMode="auto">
          <a:xfrm>
            <a:off x="3884613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3855" name="Rectangle 63"/>
          <p:cNvSpPr>
            <a:spLocks noChangeArrowheads="1"/>
          </p:cNvSpPr>
          <p:nvPr/>
        </p:nvSpPr>
        <p:spPr bwMode="auto">
          <a:xfrm>
            <a:off x="4371975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6" name="Rectangle 64"/>
          <p:cNvSpPr>
            <a:spLocks noChangeArrowheads="1"/>
          </p:cNvSpPr>
          <p:nvPr/>
        </p:nvSpPr>
        <p:spPr bwMode="auto">
          <a:xfrm>
            <a:off x="4371975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3858" name="Rectangle 66"/>
          <p:cNvSpPr>
            <a:spLocks noChangeArrowheads="1"/>
          </p:cNvSpPr>
          <p:nvPr/>
        </p:nvSpPr>
        <p:spPr bwMode="auto">
          <a:xfrm>
            <a:off x="4859338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9" name="Rectangle 67"/>
          <p:cNvSpPr>
            <a:spLocks noChangeArrowheads="1"/>
          </p:cNvSpPr>
          <p:nvPr/>
        </p:nvSpPr>
        <p:spPr bwMode="auto">
          <a:xfrm>
            <a:off x="4859338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3861" name="Rectangle 69"/>
          <p:cNvSpPr>
            <a:spLocks noChangeArrowheads="1"/>
          </p:cNvSpPr>
          <p:nvPr/>
        </p:nvSpPr>
        <p:spPr bwMode="auto">
          <a:xfrm>
            <a:off x="5346700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2" name="Rectangle 70"/>
          <p:cNvSpPr>
            <a:spLocks noChangeArrowheads="1"/>
          </p:cNvSpPr>
          <p:nvPr/>
        </p:nvSpPr>
        <p:spPr bwMode="auto">
          <a:xfrm>
            <a:off x="5346700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3864" name="Rectangle 72"/>
          <p:cNvSpPr>
            <a:spLocks noChangeArrowheads="1"/>
          </p:cNvSpPr>
          <p:nvPr/>
        </p:nvSpPr>
        <p:spPr bwMode="auto">
          <a:xfrm>
            <a:off x="5834063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5" name="Rectangle 73"/>
          <p:cNvSpPr>
            <a:spLocks noChangeArrowheads="1"/>
          </p:cNvSpPr>
          <p:nvPr/>
        </p:nvSpPr>
        <p:spPr bwMode="auto">
          <a:xfrm>
            <a:off x="5834063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3867" name="Rectangle 75"/>
          <p:cNvSpPr>
            <a:spLocks noChangeArrowheads="1"/>
          </p:cNvSpPr>
          <p:nvPr/>
        </p:nvSpPr>
        <p:spPr bwMode="auto">
          <a:xfrm>
            <a:off x="6321425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8" name="Rectangle 76"/>
          <p:cNvSpPr>
            <a:spLocks noChangeArrowheads="1"/>
          </p:cNvSpPr>
          <p:nvPr/>
        </p:nvSpPr>
        <p:spPr bwMode="auto">
          <a:xfrm>
            <a:off x="6321425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3870" name="Rectangle 78"/>
          <p:cNvSpPr>
            <a:spLocks noChangeArrowheads="1"/>
          </p:cNvSpPr>
          <p:nvPr/>
        </p:nvSpPr>
        <p:spPr bwMode="auto">
          <a:xfrm>
            <a:off x="6808788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71" name="Rectangle 79"/>
          <p:cNvSpPr>
            <a:spLocks noChangeArrowheads="1"/>
          </p:cNvSpPr>
          <p:nvPr/>
        </p:nvSpPr>
        <p:spPr bwMode="auto">
          <a:xfrm>
            <a:off x="6808788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3873" name="Rectangle 81"/>
          <p:cNvSpPr>
            <a:spLocks noChangeArrowheads="1"/>
          </p:cNvSpPr>
          <p:nvPr/>
        </p:nvSpPr>
        <p:spPr bwMode="auto">
          <a:xfrm>
            <a:off x="7296150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74" name="Rectangle 82"/>
          <p:cNvSpPr>
            <a:spLocks noChangeArrowheads="1"/>
          </p:cNvSpPr>
          <p:nvPr/>
        </p:nvSpPr>
        <p:spPr bwMode="auto">
          <a:xfrm>
            <a:off x="7296150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4859337" y="3860800"/>
            <a:ext cx="2924174" cy="333375"/>
            <a:chOff x="3061" y="2261"/>
            <a:chExt cx="1842" cy="210"/>
          </a:xfrm>
        </p:grpSpPr>
        <p:sp>
          <p:nvSpPr>
            <p:cNvPr id="33876" name="Line 84"/>
            <p:cNvSpPr>
              <a:spLocks noChangeShapeType="1"/>
            </p:cNvSpPr>
            <p:nvPr/>
          </p:nvSpPr>
          <p:spPr bwMode="auto">
            <a:xfrm>
              <a:off x="3061" y="23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77" name="Text Box 85"/>
            <p:cNvSpPr txBox="1">
              <a:spLocks noChangeArrowheads="1"/>
            </p:cNvSpPr>
            <p:nvPr/>
          </p:nvSpPr>
          <p:spPr bwMode="auto">
            <a:xfrm>
              <a:off x="3768" y="22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4876801" y="5813425"/>
            <a:ext cx="2924176" cy="333375"/>
            <a:chOff x="3072" y="3312"/>
            <a:chExt cx="1842" cy="210"/>
          </a:xfrm>
        </p:grpSpPr>
        <p:sp>
          <p:nvSpPr>
            <p:cNvPr id="33879" name="Line 87"/>
            <p:cNvSpPr>
              <a:spLocks noChangeShapeType="1"/>
            </p:cNvSpPr>
            <p:nvPr/>
          </p:nvSpPr>
          <p:spPr bwMode="auto">
            <a:xfrm>
              <a:off x="3072" y="340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0" name="Text Box 88"/>
            <p:cNvSpPr txBox="1">
              <a:spLocks noChangeArrowheads="1"/>
            </p:cNvSpPr>
            <p:nvPr/>
          </p:nvSpPr>
          <p:spPr bwMode="auto">
            <a:xfrm>
              <a:off x="3779" y="331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1981200" y="5813425"/>
            <a:ext cx="2924176" cy="333375"/>
            <a:chOff x="1248" y="3312"/>
            <a:chExt cx="1842" cy="210"/>
          </a:xfrm>
        </p:grpSpPr>
        <p:sp>
          <p:nvSpPr>
            <p:cNvPr id="33882" name="Line 90"/>
            <p:cNvSpPr>
              <a:spLocks noChangeShapeType="1"/>
            </p:cNvSpPr>
            <p:nvPr/>
          </p:nvSpPr>
          <p:spPr bwMode="auto">
            <a:xfrm>
              <a:off x="1248" y="340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3" name="Text Box 91"/>
            <p:cNvSpPr txBox="1">
              <a:spLocks noChangeArrowheads="1"/>
            </p:cNvSpPr>
            <p:nvPr/>
          </p:nvSpPr>
          <p:spPr bwMode="auto">
            <a:xfrm>
              <a:off x="1955" y="331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960438" y="3852862"/>
            <a:ext cx="3916363" cy="333375"/>
            <a:chOff x="605" y="2256"/>
            <a:chExt cx="2467" cy="210"/>
          </a:xfrm>
        </p:grpSpPr>
        <p:sp>
          <p:nvSpPr>
            <p:cNvPr id="33885" name="Line 93"/>
            <p:cNvSpPr>
              <a:spLocks noChangeShapeType="1"/>
            </p:cNvSpPr>
            <p:nvPr/>
          </p:nvSpPr>
          <p:spPr bwMode="auto">
            <a:xfrm>
              <a:off x="605" y="23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6" name="Text Box 94"/>
            <p:cNvSpPr txBox="1">
              <a:spLocks noChangeArrowheads="1"/>
            </p:cNvSpPr>
            <p:nvPr/>
          </p:nvSpPr>
          <p:spPr bwMode="auto">
            <a:xfrm>
              <a:off x="1553" y="22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3887" name="Text Box 95"/>
          <p:cNvSpPr txBox="1">
            <a:spLocks noChangeArrowheads="1"/>
          </p:cNvSpPr>
          <p:nvPr/>
        </p:nvSpPr>
        <p:spPr bwMode="auto">
          <a:xfrm>
            <a:off x="1657352" y="4289425"/>
            <a:ext cx="217444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Page Number</a:t>
            </a:r>
          </a:p>
        </p:txBody>
      </p:sp>
      <p:sp>
        <p:nvSpPr>
          <p:cNvPr id="33888" name="Text Box 96"/>
          <p:cNvSpPr txBox="1">
            <a:spLocks noChangeArrowheads="1"/>
          </p:cNvSpPr>
          <p:nvPr/>
        </p:nvSpPr>
        <p:spPr bwMode="auto">
          <a:xfrm>
            <a:off x="5291668" y="4278312"/>
            <a:ext cx="197663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Page Offset</a:t>
            </a:r>
          </a:p>
        </p:txBody>
      </p:sp>
      <p:sp>
        <p:nvSpPr>
          <p:cNvPr id="33889" name="Text Box 97"/>
          <p:cNvSpPr txBox="1">
            <a:spLocks noChangeArrowheads="1"/>
          </p:cNvSpPr>
          <p:nvPr/>
        </p:nvSpPr>
        <p:spPr bwMode="auto">
          <a:xfrm>
            <a:off x="2203983" y="6162675"/>
            <a:ext cx="228928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Page Number</a:t>
            </a:r>
          </a:p>
        </p:txBody>
      </p:sp>
      <p:sp>
        <p:nvSpPr>
          <p:cNvPr id="33890" name="Text Box 98"/>
          <p:cNvSpPr txBox="1">
            <a:spLocks noChangeArrowheads="1"/>
          </p:cNvSpPr>
          <p:nvPr/>
        </p:nvSpPr>
        <p:spPr bwMode="auto">
          <a:xfrm>
            <a:off x="5232399" y="6194425"/>
            <a:ext cx="2091469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Page Offset</a:t>
            </a:r>
          </a:p>
        </p:txBody>
      </p:sp>
    </p:spTree>
    <p:extLst>
      <p:ext uri="{BB962C8B-B14F-4D97-AF65-F5344CB8AC3E}">
        <p14:creationId xmlns:p14="http://schemas.microsoft.com/office/powerpoint/2010/main" val="16444185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87" grpId="0"/>
      <p:bldP spid="33888" grpId="0"/>
      <p:bldP spid="33889" grpId="0"/>
      <p:bldP spid="3389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69448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1. Simple Memory System TLB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179512"/>
            <a:ext cx="8307387" cy="5221288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16 entries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4-way associative</a:t>
            </a:r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2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125538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1125538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13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1612900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1612900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12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2100263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2100263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2587625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2587625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3074988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3074988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3562350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3562350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4049713" y="327501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4049713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4537075" y="327501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4537075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5024438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5024438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5511800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5511800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5999163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7" name="Rectangle 37"/>
          <p:cNvSpPr>
            <a:spLocks noChangeArrowheads="1"/>
          </p:cNvSpPr>
          <p:nvPr/>
        </p:nvSpPr>
        <p:spPr bwMode="auto">
          <a:xfrm>
            <a:off x="5999163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5879" name="Rectangle 39"/>
          <p:cNvSpPr>
            <a:spLocks noChangeArrowheads="1"/>
          </p:cNvSpPr>
          <p:nvPr/>
        </p:nvSpPr>
        <p:spPr bwMode="auto">
          <a:xfrm>
            <a:off x="6486525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0" name="Rectangle 40"/>
          <p:cNvSpPr>
            <a:spLocks noChangeArrowheads="1"/>
          </p:cNvSpPr>
          <p:nvPr/>
        </p:nvSpPr>
        <p:spPr bwMode="auto">
          <a:xfrm>
            <a:off x="6486525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5882" name="Rectangle 42"/>
          <p:cNvSpPr>
            <a:spLocks noChangeArrowheads="1"/>
          </p:cNvSpPr>
          <p:nvPr/>
        </p:nvSpPr>
        <p:spPr bwMode="auto">
          <a:xfrm>
            <a:off x="6973888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3" name="Rectangle 43"/>
          <p:cNvSpPr>
            <a:spLocks noChangeArrowheads="1"/>
          </p:cNvSpPr>
          <p:nvPr/>
        </p:nvSpPr>
        <p:spPr bwMode="auto">
          <a:xfrm>
            <a:off x="6973888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5885" name="Rectangle 45"/>
          <p:cNvSpPr>
            <a:spLocks noChangeArrowheads="1"/>
          </p:cNvSpPr>
          <p:nvPr/>
        </p:nvSpPr>
        <p:spPr bwMode="auto">
          <a:xfrm>
            <a:off x="7461250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6" name="Rectangle 46"/>
          <p:cNvSpPr>
            <a:spLocks noChangeArrowheads="1"/>
          </p:cNvSpPr>
          <p:nvPr/>
        </p:nvSpPr>
        <p:spPr bwMode="auto">
          <a:xfrm>
            <a:off x="7461250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5024437" y="3731683"/>
            <a:ext cx="2924175" cy="333375"/>
            <a:chOff x="3061" y="2140"/>
            <a:chExt cx="1842" cy="210"/>
          </a:xfrm>
        </p:grpSpPr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>
              <a:off x="3061" y="2231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89" name="Text Box 49"/>
            <p:cNvSpPr txBox="1">
              <a:spLocks noChangeArrowheads="1"/>
            </p:cNvSpPr>
            <p:nvPr/>
          </p:nvSpPr>
          <p:spPr bwMode="auto">
            <a:xfrm>
              <a:off x="3768" y="2140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1117071" y="3732212"/>
            <a:ext cx="3916362" cy="333375"/>
            <a:chOff x="605" y="2135"/>
            <a:chExt cx="2467" cy="210"/>
          </a:xfrm>
        </p:grpSpPr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>
              <a:off x="605" y="2226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2" name="Text Box 52"/>
            <p:cNvSpPr txBox="1">
              <a:spLocks noChangeArrowheads="1"/>
            </p:cNvSpPr>
            <p:nvPr/>
          </p:nvSpPr>
          <p:spPr bwMode="auto">
            <a:xfrm>
              <a:off x="1553" y="2135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VPN</a:t>
              </a:r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4046538" y="2708803"/>
            <a:ext cx="992187" cy="306388"/>
            <a:chOff x="2445" y="1501"/>
            <a:chExt cx="625" cy="193"/>
          </a:xfrm>
        </p:grpSpPr>
        <p:sp>
          <p:nvSpPr>
            <p:cNvPr id="35894" name="Line 54"/>
            <p:cNvSpPr>
              <a:spLocks noChangeShapeType="1"/>
            </p:cNvSpPr>
            <p:nvPr/>
          </p:nvSpPr>
          <p:spPr bwMode="auto">
            <a:xfrm>
              <a:off x="2445" y="1579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5" name="Text Box 55"/>
            <p:cNvSpPr txBox="1">
              <a:spLocks noChangeArrowheads="1"/>
            </p:cNvSpPr>
            <p:nvPr/>
          </p:nvSpPr>
          <p:spPr bwMode="auto">
            <a:xfrm>
              <a:off x="2586" y="1501"/>
              <a:ext cx="340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TLBI</a:t>
              </a:r>
            </a:p>
          </p:txBody>
        </p: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1125538" y="2705099"/>
            <a:ext cx="2925762" cy="306388"/>
            <a:chOff x="605" y="1488"/>
            <a:chExt cx="1843" cy="193"/>
          </a:xfrm>
        </p:grpSpPr>
        <p:sp>
          <p:nvSpPr>
            <p:cNvPr id="35897" name="Line 57"/>
            <p:cNvSpPr>
              <a:spLocks noChangeShapeType="1"/>
            </p:cNvSpPr>
            <p:nvPr/>
          </p:nvSpPr>
          <p:spPr bwMode="auto">
            <a:xfrm>
              <a:off x="605" y="1566"/>
              <a:ext cx="184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8" name="Text Box 58"/>
            <p:cNvSpPr txBox="1">
              <a:spLocks noChangeArrowheads="1"/>
            </p:cNvSpPr>
            <p:nvPr/>
          </p:nvSpPr>
          <p:spPr bwMode="auto">
            <a:xfrm>
              <a:off x="1387" y="1488"/>
              <a:ext cx="367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TLBT</a:t>
              </a:r>
            </a:p>
          </p:txBody>
        </p:sp>
      </p:grpSp>
      <p:sp>
        <p:nvSpPr>
          <p:cNvPr id="35900" name="Rectangle 60"/>
          <p:cNvSpPr>
            <a:spLocks noChangeArrowheads="1"/>
          </p:cNvSpPr>
          <p:nvPr/>
        </p:nvSpPr>
        <p:spPr bwMode="auto">
          <a:xfrm>
            <a:off x="8062912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01" name="Rectangle 61"/>
          <p:cNvSpPr>
            <a:spLocks noChangeArrowheads="1"/>
          </p:cNvSpPr>
          <p:nvPr/>
        </p:nvSpPr>
        <p:spPr bwMode="auto">
          <a:xfrm>
            <a:off x="7432675" y="6024563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02" name="Rectangle 62"/>
          <p:cNvSpPr>
            <a:spLocks noChangeArrowheads="1"/>
          </p:cNvSpPr>
          <p:nvPr/>
        </p:nvSpPr>
        <p:spPr bwMode="auto">
          <a:xfrm>
            <a:off x="6807200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5903" name="Rectangle 63"/>
          <p:cNvSpPr>
            <a:spLocks noChangeArrowheads="1"/>
          </p:cNvSpPr>
          <p:nvPr/>
        </p:nvSpPr>
        <p:spPr bwMode="auto">
          <a:xfrm>
            <a:off x="6178550" y="6024563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04" name="Rectangle 64"/>
          <p:cNvSpPr>
            <a:spLocks noChangeArrowheads="1"/>
          </p:cNvSpPr>
          <p:nvPr/>
        </p:nvSpPr>
        <p:spPr bwMode="auto">
          <a:xfrm>
            <a:off x="5553075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34</a:t>
            </a:r>
          </a:p>
        </p:txBody>
      </p:sp>
      <p:sp>
        <p:nvSpPr>
          <p:cNvPr id="35905" name="Rectangle 65"/>
          <p:cNvSpPr>
            <a:spLocks noChangeArrowheads="1"/>
          </p:cNvSpPr>
          <p:nvPr/>
        </p:nvSpPr>
        <p:spPr bwMode="auto">
          <a:xfrm>
            <a:off x="4926012" y="6024563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0A</a:t>
            </a:r>
          </a:p>
        </p:txBody>
      </p:sp>
      <p:sp>
        <p:nvSpPr>
          <p:cNvPr id="35906" name="Rectangle 66"/>
          <p:cNvSpPr>
            <a:spLocks noChangeArrowheads="1"/>
          </p:cNvSpPr>
          <p:nvPr/>
        </p:nvSpPr>
        <p:spPr bwMode="auto">
          <a:xfrm>
            <a:off x="4297362" y="6024563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07" name="Rectangle 67"/>
          <p:cNvSpPr>
            <a:spLocks noChangeArrowheads="1"/>
          </p:cNvSpPr>
          <p:nvPr/>
        </p:nvSpPr>
        <p:spPr bwMode="auto">
          <a:xfrm>
            <a:off x="3670300" y="6024563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0D</a:t>
            </a:r>
          </a:p>
        </p:txBody>
      </p:sp>
      <p:sp>
        <p:nvSpPr>
          <p:cNvPr id="35908" name="Rectangle 68"/>
          <p:cNvSpPr>
            <a:spLocks noChangeArrowheads="1"/>
          </p:cNvSpPr>
          <p:nvPr/>
        </p:nvSpPr>
        <p:spPr bwMode="auto">
          <a:xfrm>
            <a:off x="3044825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5909" name="Rectangle 69"/>
          <p:cNvSpPr>
            <a:spLocks noChangeArrowheads="1"/>
          </p:cNvSpPr>
          <p:nvPr/>
        </p:nvSpPr>
        <p:spPr bwMode="auto">
          <a:xfrm>
            <a:off x="2416175" y="6024563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10" name="Rectangle 70"/>
          <p:cNvSpPr>
            <a:spLocks noChangeArrowheads="1"/>
          </p:cNvSpPr>
          <p:nvPr/>
        </p:nvSpPr>
        <p:spPr bwMode="auto">
          <a:xfrm>
            <a:off x="1790700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11" name="Rectangle 71"/>
          <p:cNvSpPr>
            <a:spLocks noChangeArrowheads="1"/>
          </p:cNvSpPr>
          <p:nvPr/>
        </p:nvSpPr>
        <p:spPr bwMode="auto">
          <a:xfrm>
            <a:off x="1160462" y="6024563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07</a:t>
            </a:r>
          </a:p>
        </p:txBody>
      </p:sp>
      <p:sp>
        <p:nvSpPr>
          <p:cNvPr id="35912" name="Rectangle 72"/>
          <p:cNvSpPr>
            <a:spLocks noChangeArrowheads="1"/>
          </p:cNvSpPr>
          <p:nvPr/>
        </p:nvSpPr>
        <p:spPr bwMode="auto">
          <a:xfrm>
            <a:off x="534987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5913" name="Rectangle 73"/>
          <p:cNvSpPr>
            <a:spLocks noChangeArrowheads="1"/>
          </p:cNvSpPr>
          <p:nvPr/>
        </p:nvSpPr>
        <p:spPr bwMode="auto">
          <a:xfrm>
            <a:off x="8062912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14" name="Rectangle 74"/>
          <p:cNvSpPr>
            <a:spLocks noChangeArrowheads="1"/>
          </p:cNvSpPr>
          <p:nvPr/>
        </p:nvSpPr>
        <p:spPr bwMode="auto">
          <a:xfrm>
            <a:off x="7432675" y="5699125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15" name="Rectangle 75"/>
          <p:cNvSpPr>
            <a:spLocks noChangeArrowheads="1"/>
          </p:cNvSpPr>
          <p:nvPr/>
        </p:nvSpPr>
        <p:spPr bwMode="auto">
          <a:xfrm>
            <a:off x="6807200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5916" name="Rectangle 76"/>
          <p:cNvSpPr>
            <a:spLocks noChangeArrowheads="1"/>
          </p:cNvSpPr>
          <p:nvPr/>
        </p:nvSpPr>
        <p:spPr bwMode="auto">
          <a:xfrm>
            <a:off x="6178550" y="5699125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17" name="Rectangle 77"/>
          <p:cNvSpPr>
            <a:spLocks noChangeArrowheads="1"/>
          </p:cNvSpPr>
          <p:nvPr/>
        </p:nvSpPr>
        <p:spPr bwMode="auto">
          <a:xfrm>
            <a:off x="5553075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18" name="Rectangle 78"/>
          <p:cNvSpPr>
            <a:spLocks noChangeArrowheads="1"/>
          </p:cNvSpPr>
          <p:nvPr/>
        </p:nvSpPr>
        <p:spPr bwMode="auto">
          <a:xfrm>
            <a:off x="4926012" y="5699125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06</a:t>
            </a:r>
          </a:p>
        </p:txBody>
      </p:sp>
      <p:sp>
        <p:nvSpPr>
          <p:cNvPr id="35919" name="Rectangle 79"/>
          <p:cNvSpPr>
            <a:spLocks noChangeArrowheads="1"/>
          </p:cNvSpPr>
          <p:nvPr/>
        </p:nvSpPr>
        <p:spPr bwMode="auto">
          <a:xfrm>
            <a:off x="4297362" y="5699125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20" name="Rectangle 80"/>
          <p:cNvSpPr>
            <a:spLocks noChangeArrowheads="1"/>
          </p:cNvSpPr>
          <p:nvPr/>
        </p:nvSpPr>
        <p:spPr bwMode="auto">
          <a:xfrm>
            <a:off x="3670300" y="5699125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21" name="Rectangle 81"/>
          <p:cNvSpPr>
            <a:spLocks noChangeArrowheads="1"/>
          </p:cNvSpPr>
          <p:nvPr/>
        </p:nvSpPr>
        <p:spPr bwMode="auto">
          <a:xfrm>
            <a:off x="3044825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08</a:t>
            </a:r>
          </a:p>
        </p:txBody>
      </p:sp>
      <p:sp>
        <p:nvSpPr>
          <p:cNvPr id="35922" name="Rectangle 82"/>
          <p:cNvSpPr>
            <a:spLocks noChangeArrowheads="1"/>
          </p:cNvSpPr>
          <p:nvPr/>
        </p:nvSpPr>
        <p:spPr bwMode="auto">
          <a:xfrm>
            <a:off x="2416175" y="5699125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23" name="Rectangle 83"/>
          <p:cNvSpPr>
            <a:spLocks noChangeArrowheads="1"/>
          </p:cNvSpPr>
          <p:nvPr/>
        </p:nvSpPr>
        <p:spPr bwMode="auto">
          <a:xfrm>
            <a:off x="1790700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24" name="Rectangle 84"/>
          <p:cNvSpPr>
            <a:spLocks noChangeArrowheads="1"/>
          </p:cNvSpPr>
          <p:nvPr/>
        </p:nvSpPr>
        <p:spPr bwMode="auto">
          <a:xfrm>
            <a:off x="1160462" y="5699125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5925" name="Rectangle 85"/>
          <p:cNvSpPr>
            <a:spLocks noChangeArrowheads="1"/>
          </p:cNvSpPr>
          <p:nvPr/>
        </p:nvSpPr>
        <p:spPr bwMode="auto">
          <a:xfrm>
            <a:off x="534987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5926" name="Rectangle 86"/>
          <p:cNvSpPr>
            <a:spLocks noChangeArrowheads="1"/>
          </p:cNvSpPr>
          <p:nvPr/>
        </p:nvSpPr>
        <p:spPr bwMode="auto">
          <a:xfrm>
            <a:off x="8062912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27" name="Rectangle 87"/>
          <p:cNvSpPr>
            <a:spLocks noChangeArrowheads="1"/>
          </p:cNvSpPr>
          <p:nvPr/>
        </p:nvSpPr>
        <p:spPr bwMode="auto">
          <a:xfrm>
            <a:off x="7432675" y="5375275"/>
            <a:ext cx="630238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28" name="Rectangle 88"/>
          <p:cNvSpPr>
            <a:spLocks noChangeArrowheads="1"/>
          </p:cNvSpPr>
          <p:nvPr/>
        </p:nvSpPr>
        <p:spPr bwMode="auto">
          <a:xfrm>
            <a:off x="6807200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0A</a:t>
            </a:r>
          </a:p>
        </p:txBody>
      </p:sp>
      <p:sp>
        <p:nvSpPr>
          <p:cNvPr id="35929" name="Rectangle 89"/>
          <p:cNvSpPr>
            <a:spLocks noChangeArrowheads="1"/>
          </p:cNvSpPr>
          <p:nvPr/>
        </p:nvSpPr>
        <p:spPr bwMode="auto">
          <a:xfrm>
            <a:off x="6178550" y="5375275"/>
            <a:ext cx="6286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30" name="Rectangle 90"/>
          <p:cNvSpPr>
            <a:spLocks noChangeArrowheads="1"/>
          </p:cNvSpPr>
          <p:nvPr/>
        </p:nvSpPr>
        <p:spPr bwMode="auto">
          <a:xfrm>
            <a:off x="5553075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31" name="Rectangle 91"/>
          <p:cNvSpPr>
            <a:spLocks noChangeArrowheads="1"/>
          </p:cNvSpPr>
          <p:nvPr/>
        </p:nvSpPr>
        <p:spPr bwMode="auto">
          <a:xfrm>
            <a:off x="4926012" y="5375275"/>
            <a:ext cx="627063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35932" name="Rectangle 92"/>
          <p:cNvSpPr>
            <a:spLocks noChangeArrowheads="1"/>
          </p:cNvSpPr>
          <p:nvPr/>
        </p:nvSpPr>
        <p:spPr bwMode="auto">
          <a:xfrm>
            <a:off x="4297362" y="5375275"/>
            <a:ext cx="6286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33" name="Rectangle 93"/>
          <p:cNvSpPr>
            <a:spLocks noChangeArrowheads="1"/>
          </p:cNvSpPr>
          <p:nvPr/>
        </p:nvSpPr>
        <p:spPr bwMode="auto">
          <a:xfrm>
            <a:off x="3670300" y="5375275"/>
            <a:ext cx="627063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34" name="Rectangle 94"/>
          <p:cNvSpPr>
            <a:spLocks noChangeArrowheads="1"/>
          </p:cNvSpPr>
          <p:nvPr/>
        </p:nvSpPr>
        <p:spPr bwMode="auto">
          <a:xfrm>
            <a:off x="3044825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5935" name="Rectangle 95"/>
          <p:cNvSpPr>
            <a:spLocks noChangeArrowheads="1"/>
          </p:cNvSpPr>
          <p:nvPr/>
        </p:nvSpPr>
        <p:spPr bwMode="auto">
          <a:xfrm>
            <a:off x="2416175" y="5375275"/>
            <a:ext cx="6286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36" name="Rectangle 96"/>
          <p:cNvSpPr>
            <a:spLocks noChangeArrowheads="1"/>
          </p:cNvSpPr>
          <p:nvPr/>
        </p:nvSpPr>
        <p:spPr bwMode="auto">
          <a:xfrm>
            <a:off x="1790700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2D</a:t>
            </a:r>
          </a:p>
        </p:txBody>
      </p:sp>
      <p:sp>
        <p:nvSpPr>
          <p:cNvPr id="35937" name="Rectangle 97"/>
          <p:cNvSpPr>
            <a:spLocks noChangeArrowheads="1"/>
          </p:cNvSpPr>
          <p:nvPr/>
        </p:nvSpPr>
        <p:spPr bwMode="auto">
          <a:xfrm>
            <a:off x="1160462" y="5375275"/>
            <a:ext cx="630238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5938" name="Rectangle 98"/>
          <p:cNvSpPr>
            <a:spLocks noChangeArrowheads="1"/>
          </p:cNvSpPr>
          <p:nvPr/>
        </p:nvSpPr>
        <p:spPr bwMode="auto">
          <a:xfrm>
            <a:off x="534987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5939" name="Rectangle 99"/>
          <p:cNvSpPr>
            <a:spLocks noChangeArrowheads="1"/>
          </p:cNvSpPr>
          <p:nvPr/>
        </p:nvSpPr>
        <p:spPr bwMode="auto">
          <a:xfrm>
            <a:off x="8062912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40" name="Rectangle 100"/>
          <p:cNvSpPr>
            <a:spLocks noChangeArrowheads="1"/>
          </p:cNvSpPr>
          <p:nvPr/>
        </p:nvSpPr>
        <p:spPr bwMode="auto">
          <a:xfrm>
            <a:off x="7432675" y="5049838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5941" name="Rectangle 101"/>
          <p:cNvSpPr>
            <a:spLocks noChangeArrowheads="1"/>
          </p:cNvSpPr>
          <p:nvPr/>
        </p:nvSpPr>
        <p:spPr bwMode="auto">
          <a:xfrm>
            <a:off x="6807200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07</a:t>
            </a:r>
          </a:p>
        </p:txBody>
      </p:sp>
      <p:sp>
        <p:nvSpPr>
          <p:cNvPr id="35942" name="Rectangle 102"/>
          <p:cNvSpPr>
            <a:spLocks noChangeArrowheads="1"/>
          </p:cNvSpPr>
          <p:nvPr/>
        </p:nvSpPr>
        <p:spPr bwMode="auto">
          <a:xfrm>
            <a:off x="6178550" y="5049838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43" name="Rectangle 103"/>
          <p:cNvSpPr>
            <a:spLocks noChangeArrowheads="1"/>
          </p:cNvSpPr>
          <p:nvPr/>
        </p:nvSpPr>
        <p:spPr bwMode="auto">
          <a:xfrm>
            <a:off x="5553075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44" name="Rectangle 104"/>
          <p:cNvSpPr>
            <a:spLocks noChangeArrowheads="1"/>
          </p:cNvSpPr>
          <p:nvPr/>
        </p:nvSpPr>
        <p:spPr bwMode="auto">
          <a:xfrm>
            <a:off x="4926012" y="5049838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35945" name="Rectangle 105"/>
          <p:cNvSpPr>
            <a:spLocks noChangeArrowheads="1"/>
          </p:cNvSpPr>
          <p:nvPr/>
        </p:nvSpPr>
        <p:spPr bwMode="auto">
          <a:xfrm>
            <a:off x="4297362" y="5049838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46" name="Rectangle 106"/>
          <p:cNvSpPr>
            <a:spLocks noChangeArrowheads="1"/>
          </p:cNvSpPr>
          <p:nvPr/>
        </p:nvSpPr>
        <p:spPr bwMode="auto">
          <a:xfrm>
            <a:off x="3670300" y="5049838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0D</a:t>
            </a:r>
          </a:p>
        </p:txBody>
      </p:sp>
      <p:sp>
        <p:nvSpPr>
          <p:cNvPr id="35947" name="Rectangle 107"/>
          <p:cNvSpPr>
            <a:spLocks noChangeArrowheads="1"/>
          </p:cNvSpPr>
          <p:nvPr/>
        </p:nvSpPr>
        <p:spPr bwMode="auto">
          <a:xfrm>
            <a:off x="3044825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09</a:t>
            </a:r>
          </a:p>
        </p:txBody>
      </p:sp>
      <p:sp>
        <p:nvSpPr>
          <p:cNvPr id="35948" name="Rectangle 108"/>
          <p:cNvSpPr>
            <a:spLocks noChangeArrowheads="1"/>
          </p:cNvSpPr>
          <p:nvPr/>
        </p:nvSpPr>
        <p:spPr bwMode="auto">
          <a:xfrm>
            <a:off x="2416175" y="5049838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49" name="Rectangle 109"/>
          <p:cNvSpPr>
            <a:spLocks noChangeArrowheads="1"/>
          </p:cNvSpPr>
          <p:nvPr/>
        </p:nvSpPr>
        <p:spPr bwMode="auto">
          <a:xfrm>
            <a:off x="1790700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50" name="Rectangle 110"/>
          <p:cNvSpPr>
            <a:spLocks noChangeArrowheads="1"/>
          </p:cNvSpPr>
          <p:nvPr/>
        </p:nvSpPr>
        <p:spPr bwMode="auto">
          <a:xfrm>
            <a:off x="1160462" y="5049838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5951" name="Rectangle 111"/>
          <p:cNvSpPr>
            <a:spLocks noChangeArrowheads="1"/>
          </p:cNvSpPr>
          <p:nvPr/>
        </p:nvSpPr>
        <p:spPr bwMode="auto">
          <a:xfrm>
            <a:off x="534987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5952" name="Rectangle 112"/>
          <p:cNvSpPr>
            <a:spLocks noChangeArrowheads="1"/>
          </p:cNvSpPr>
          <p:nvPr/>
        </p:nvSpPr>
        <p:spPr bwMode="auto">
          <a:xfrm>
            <a:off x="8062912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5953" name="Rectangle 113"/>
          <p:cNvSpPr>
            <a:spLocks noChangeArrowheads="1"/>
          </p:cNvSpPr>
          <p:nvPr/>
        </p:nvSpPr>
        <p:spPr bwMode="auto">
          <a:xfrm>
            <a:off x="7432675" y="4724400"/>
            <a:ext cx="630238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5954" name="Rectangle 114"/>
          <p:cNvSpPr>
            <a:spLocks noChangeArrowheads="1"/>
          </p:cNvSpPr>
          <p:nvPr/>
        </p:nvSpPr>
        <p:spPr bwMode="auto">
          <a:xfrm>
            <a:off x="6807200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5955" name="Rectangle 115"/>
          <p:cNvSpPr>
            <a:spLocks noChangeArrowheads="1"/>
          </p:cNvSpPr>
          <p:nvPr/>
        </p:nvSpPr>
        <p:spPr bwMode="auto">
          <a:xfrm>
            <a:off x="6178550" y="4724400"/>
            <a:ext cx="628650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5956" name="Rectangle 116"/>
          <p:cNvSpPr>
            <a:spLocks noChangeArrowheads="1"/>
          </p:cNvSpPr>
          <p:nvPr/>
        </p:nvSpPr>
        <p:spPr bwMode="auto">
          <a:xfrm>
            <a:off x="5553075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5957" name="Rectangle 117"/>
          <p:cNvSpPr>
            <a:spLocks noChangeArrowheads="1"/>
          </p:cNvSpPr>
          <p:nvPr/>
        </p:nvSpPr>
        <p:spPr bwMode="auto">
          <a:xfrm>
            <a:off x="4926012" y="4724400"/>
            <a:ext cx="627063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5958" name="Rectangle 118"/>
          <p:cNvSpPr>
            <a:spLocks noChangeArrowheads="1"/>
          </p:cNvSpPr>
          <p:nvPr/>
        </p:nvSpPr>
        <p:spPr bwMode="auto">
          <a:xfrm>
            <a:off x="4297362" y="4724400"/>
            <a:ext cx="628650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5959" name="Rectangle 119"/>
          <p:cNvSpPr>
            <a:spLocks noChangeArrowheads="1"/>
          </p:cNvSpPr>
          <p:nvPr/>
        </p:nvSpPr>
        <p:spPr bwMode="auto">
          <a:xfrm>
            <a:off x="3670300" y="4724400"/>
            <a:ext cx="627063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5960" name="Rectangle 120"/>
          <p:cNvSpPr>
            <a:spLocks noChangeArrowheads="1"/>
          </p:cNvSpPr>
          <p:nvPr/>
        </p:nvSpPr>
        <p:spPr bwMode="auto">
          <a:xfrm>
            <a:off x="3044825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5961" name="Rectangle 121"/>
          <p:cNvSpPr>
            <a:spLocks noChangeArrowheads="1"/>
          </p:cNvSpPr>
          <p:nvPr/>
        </p:nvSpPr>
        <p:spPr bwMode="auto">
          <a:xfrm>
            <a:off x="2416175" y="4724400"/>
            <a:ext cx="628650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5962" name="Rectangle 122"/>
          <p:cNvSpPr>
            <a:spLocks noChangeArrowheads="1"/>
          </p:cNvSpPr>
          <p:nvPr/>
        </p:nvSpPr>
        <p:spPr bwMode="auto">
          <a:xfrm>
            <a:off x="1790700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5963" name="Rectangle 123"/>
          <p:cNvSpPr>
            <a:spLocks noChangeArrowheads="1"/>
          </p:cNvSpPr>
          <p:nvPr/>
        </p:nvSpPr>
        <p:spPr bwMode="auto">
          <a:xfrm>
            <a:off x="1160462" y="4724400"/>
            <a:ext cx="630238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5964" name="Rectangle 124"/>
          <p:cNvSpPr>
            <a:spLocks noChangeArrowheads="1"/>
          </p:cNvSpPr>
          <p:nvPr/>
        </p:nvSpPr>
        <p:spPr bwMode="auto">
          <a:xfrm>
            <a:off x="534987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Set</a:t>
            </a:r>
          </a:p>
        </p:txBody>
      </p:sp>
      <p:sp>
        <p:nvSpPr>
          <p:cNvPr id="35965" name="Line 125"/>
          <p:cNvSpPr>
            <a:spLocks noChangeShapeType="1"/>
          </p:cNvSpPr>
          <p:nvPr/>
        </p:nvSpPr>
        <p:spPr bwMode="auto">
          <a:xfrm>
            <a:off x="534987" y="5049838"/>
            <a:ext cx="8153401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5966" name="Line 126"/>
          <p:cNvSpPr>
            <a:spLocks noChangeShapeType="1"/>
          </p:cNvSpPr>
          <p:nvPr/>
        </p:nvSpPr>
        <p:spPr bwMode="auto">
          <a:xfrm>
            <a:off x="534987" y="5375275"/>
            <a:ext cx="8153401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67" name="Line 127"/>
          <p:cNvSpPr>
            <a:spLocks noChangeShapeType="1"/>
          </p:cNvSpPr>
          <p:nvPr/>
        </p:nvSpPr>
        <p:spPr bwMode="auto">
          <a:xfrm>
            <a:off x="534987" y="5699125"/>
            <a:ext cx="8153401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68" name="Line 128"/>
          <p:cNvSpPr>
            <a:spLocks noChangeShapeType="1"/>
          </p:cNvSpPr>
          <p:nvPr/>
        </p:nvSpPr>
        <p:spPr bwMode="auto">
          <a:xfrm>
            <a:off x="534987" y="6024563"/>
            <a:ext cx="8153401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69" name="Line 129"/>
          <p:cNvSpPr>
            <a:spLocks noChangeShapeType="1"/>
          </p:cNvSpPr>
          <p:nvPr/>
        </p:nvSpPr>
        <p:spPr bwMode="auto">
          <a:xfrm>
            <a:off x="1790700" y="4724400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0" name="Line 130"/>
          <p:cNvSpPr>
            <a:spLocks noChangeShapeType="1"/>
          </p:cNvSpPr>
          <p:nvPr/>
        </p:nvSpPr>
        <p:spPr bwMode="auto">
          <a:xfrm>
            <a:off x="2416175" y="4724400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1" name="Line 131"/>
          <p:cNvSpPr>
            <a:spLocks noChangeShapeType="1"/>
          </p:cNvSpPr>
          <p:nvPr/>
        </p:nvSpPr>
        <p:spPr bwMode="auto">
          <a:xfrm>
            <a:off x="3670300" y="4724400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2" name="Line 132"/>
          <p:cNvSpPr>
            <a:spLocks noChangeShapeType="1"/>
          </p:cNvSpPr>
          <p:nvPr/>
        </p:nvSpPr>
        <p:spPr bwMode="auto">
          <a:xfrm>
            <a:off x="4297362" y="4724400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3" name="Line 133"/>
          <p:cNvSpPr>
            <a:spLocks noChangeShapeType="1"/>
          </p:cNvSpPr>
          <p:nvPr/>
        </p:nvSpPr>
        <p:spPr bwMode="auto">
          <a:xfrm>
            <a:off x="5553075" y="4724400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4" name="Line 134"/>
          <p:cNvSpPr>
            <a:spLocks noChangeShapeType="1"/>
          </p:cNvSpPr>
          <p:nvPr/>
        </p:nvSpPr>
        <p:spPr bwMode="auto">
          <a:xfrm>
            <a:off x="6178550" y="4724400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5" name="Line 135"/>
          <p:cNvSpPr>
            <a:spLocks noChangeShapeType="1"/>
          </p:cNvSpPr>
          <p:nvPr/>
        </p:nvSpPr>
        <p:spPr bwMode="auto">
          <a:xfrm>
            <a:off x="7432675" y="4724400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6" name="Line 136"/>
          <p:cNvSpPr>
            <a:spLocks noChangeShapeType="1"/>
          </p:cNvSpPr>
          <p:nvPr/>
        </p:nvSpPr>
        <p:spPr bwMode="auto">
          <a:xfrm>
            <a:off x="8062912" y="4724400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7" name="Line 137"/>
          <p:cNvSpPr>
            <a:spLocks noChangeShapeType="1"/>
          </p:cNvSpPr>
          <p:nvPr/>
        </p:nvSpPr>
        <p:spPr bwMode="auto">
          <a:xfrm>
            <a:off x="1160462" y="4724400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8" name="Line 138"/>
          <p:cNvSpPr>
            <a:spLocks noChangeShapeType="1"/>
          </p:cNvSpPr>
          <p:nvPr/>
        </p:nvSpPr>
        <p:spPr bwMode="auto">
          <a:xfrm>
            <a:off x="3044825" y="4724400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9" name="Line 139"/>
          <p:cNvSpPr>
            <a:spLocks noChangeShapeType="1"/>
          </p:cNvSpPr>
          <p:nvPr/>
        </p:nvSpPr>
        <p:spPr bwMode="auto">
          <a:xfrm>
            <a:off x="534987" y="4724400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80" name="Line 140"/>
          <p:cNvSpPr>
            <a:spLocks noChangeShapeType="1"/>
          </p:cNvSpPr>
          <p:nvPr/>
        </p:nvSpPr>
        <p:spPr bwMode="auto">
          <a:xfrm>
            <a:off x="4926012" y="4724400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81" name="Line 141"/>
          <p:cNvSpPr>
            <a:spLocks noChangeShapeType="1"/>
          </p:cNvSpPr>
          <p:nvPr/>
        </p:nvSpPr>
        <p:spPr bwMode="auto">
          <a:xfrm>
            <a:off x="6807200" y="4724400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82" name="Line 142"/>
          <p:cNvSpPr>
            <a:spLocks noChangeShapeType="1"/>
          </p:cNvSpPr>
          <p:nvPr/>
        </p:nvSpPr>
        <p:spPr bwMode="auto">
          <a:xfrm>
            <a:off x="534987" y="4724400"/>
            <a:ext cx="8153401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5983" name="Line 143"/>
          <p:cNvSpPr>
            <a:spLocks noChangeShapeType="1"/>
          </p:cNvSpPr>
          <p:nvPr/>
        </p:nvSpPr>
        <p:spPr bwMode="auto">
          <a:xfrm>
            <a:off x="8688388" y="4724400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84" name="Line 144"/>
          <p:cNvSpPr>
            <a:spLocks noChangeShapeType="1"/>
          </p:cNvSpPr>
          <p:nvPr/>
        </p:nvSpPr>
        <p:spPr bwMode="auto">
          <a:xfrm>
            <a:off x="534987" y="6350001"/>
            <a:ext cx="8153401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154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31799" y="241300"/>
            <a:ext cx="8110538" cy="1054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2. Simple Memory System Page Table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1745" y="1298575"/>
            <a:ext cx="8307387" cy="454025"/>
          </a:xfrm>
          <a:ln/>
        </p:spPr>
        <p:txBody>
          <a:bodyPr/>
          <a:lstStyle/>
          <a:p>
            <a:pPr>
              <a:buNone/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000" b="0" dirty="0"/>
              <a:t>Only show first 16 entries (out of 256)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6110288" y="47815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5418138" y="47815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0D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4724400" y="478155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0F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6110288" y="447516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5418138" y="447516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11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4724400" y="4475163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0E</a:t>
            </a: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6110288" y="41687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5418138" y="41687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2D</a:t>
            </a:r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4724400" y="416877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0D</a:t>
            </a:r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6110288" y="386080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5418138" y="386080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4724400" y="386080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0C</a:t>
            </a:r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6110288" y="355282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5418138" y="355282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34846" name="Rectangle 30"/>
          <p:cNvSpPr>
            <a:spLocks noChangeArrowheads="1"/>
          </p:cNvSpPr>
          <p:nvPr/>
        </p:nvSpPr>
        <p:spPr bwMode="auto">
          <a:xfrm>
            <a:off x="4724400" y="355282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0B</a:t>
            </a:r>
          </a:p>
        </p:txBody>
      </p:sp>
      <p:sp>
        <p:nvSpPr>
          <p:cNvPr id="34850" name="Rectangle 34"/>
          <p:cNvSpPr>
            <a:spLocks noChangeArrowheads="1"/>
          </p:cNvSpPr>
          <p:nvPr/>
        </p:nvSpPr>
        <p:spPr bwMode="auto">
          <a:xfrm>
            <a:off x="6110288" y="324643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51" name="Rectangle 35"/>
          <p:cNvSpPr>
            <a:spLocks noChangeArrowheads="1"/>
          </p:cNvSpPr>
          <p:nvPr/>
        </p:nvSpPr>
        <p:spPr bwMode="auto">
          <a:xfrm>
            <a:off x="5418138" y="324643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09</a:t>
            </a:r>
          </a:p>
        </p:txBody>
      </p:sp>
      <p:sp>
        <p:nvSpPr>
          <p:cNvPr id="34852" name="Rectangle 36"/>
          <p:cNvSpPr>
            <a:spLocks noChangeArrowheads="1"/>
          </p:cNvSpPr>
          <p:nvPr/>
        </p:nvSpPr>
        <p:spPr bwMode="auto">
          <a:xfrm>
            <a:off x="4724400" y="3246438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0A</a:t>
            </a:r>
          </a:p>
        </p:txBody>
      </p:sp>
      <p:sp>
        <p:nvSpPr>
          <p:cNvPr id="34856" name="Rectangle 40"/>
          <p:cNvSpPr>
            <a:spLocks noChangeArrowheads="1"/>
          </p:cNvSpPr>
          <p:nvPr/>
        </p:nvSpPr>
        <p:spPr bwMode="auto">
          <a:xfrm>
            <a:off x="6110288" y="29400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57" name="Rectangle 41"/>
          <p:cNvSpPr>
            <a:spLocks noChangeArrowheads="1"/>
          </p:cNvSpPr>
          <p:nvPr/>
        </p:nvSpPr>
        <p:spPr bwMode="auto">
          <a:xfrm>
            <a:off x="5418138" y="29400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17</a:t>
            </a:r>
          </a:p>
        </p:txBody>
      </p:sp>
      <p:sp>
        <p:nvSpPr>
          <p:cNvPr id="34858" name="Rectangle 42"/>
          <p:cNvSpPr>
            <a:spLocks noChangeArrowheads="1"/>
          </p:cNvSpPr>
          <p:nvPr/>
        </p:nvSpPr>
        <p:spPr bwMode="auto">
          <a:xfrm>
            <a:off x="4724400" y="294005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09</a:t>
            </a:r>
          </a:p>
        </p:txBody>
      </p:sp>
      <p:sp>
        <p:nvSpPr>
          <p:cNvPr id="34862" name="Rectangle 46"/>
          <p:cNvSpPr>
            <a:spLocks noChangeArrowheads="1"/>
          </p:cNvSpPr>
          <p:nvPr/>
        </p:nvSpPr>
        <p:spPr bwMode="auto">
          <a:xfrm>
            <a:off x="6110288" y="26320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63" name="Rectangle 47"/>
          <p:cNvSpPr>
            <a:spLocks noChangeArrowheads="1"/>
          </p:cNvSpPr>
          <p:nvPr/>
        </p:nvSpPr>
        <p:spPr bwMode="auto">
          <a:xfrm>
            <a:off x="5418138" y="26320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13</a:t>
            </a:r>
          </a:p>
        </p:txBody>
      </p:sp>
      <p:sp>
        <p:nvSpPr>
          <p:cNvPr id="34864" name="Rectangle 48"/>
          <p:cNvSpPr>
            <a:spLocks noChangeArrowheads="1"/>
          </p:cNvSpPr>
          <p:nvPr/>
        </p:nvSpPr>
        <p:spPr bwMode="auto">
          <a:xfrm>
            <a:off x="4724400" y="263207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08</a:t>
            </a:r>
          </a:p>
        </p:txBody>
      </p:sp>
      <p:sp>
        <p:nvSpPr>
          <p:cNvPr id="34868" name="Rectangle 52"/>
          <p:cNvSpPr>
            <a:spLocks noChangeArrowheads="1"/>
          </p:cNvSpPr>
          <p:nvPr/>
        </p:nvSpPr>
        <p:spPr bwMode="auto">
          <a:xfrm>
            <a:off x="6110288" y="232568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4869" name="Rectangle 53"/>
          <p:cNvSpPr>
            <a:spLocks noChangeArrowheads="1"/>
          </p:cNvSpPr>
          <p:nvPr/>
        </p:nvSpPr>
        <p:spPr bwMode="auto">
          <a:xfrm>
            <a:off x="5418138" y="232568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auto">
          <a:xfrm>
            <a:off x="4724400" y="2325688"/>
            <a:ext cx="693738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VPN</a:t>
            </a:r>
          </a:p>
        </p:txBody>
      </p:sp>
      <p:sp>
        <p:nvSpPr>
          <p:cNvPr id="34874" name="Line 58"/>
          <p:cNvSpPr>
            <a:spLocks noChangeShapeType="1"/>
          </p:cNvSpPr>
          <p:nvPr/>
        </p:nvSpPr>
        <p:spPr bwMode="auto">
          <a:xfrm>
            <a:off x="4724400" y="2632076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5" name="Line 59"/>
          <p:cNvSpPr>
            <a:spLocks noChangeShapeType="1"/>
          </p:cNvSpPr>
          <p:nvPr/>
        </p:nvSpPr>
        <p:spPr bwMode="auto">
          <a:xfrm>
            <a:off x="4724400" y="294005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6" name="Line 60"/>
          <p:cNvSpPr>
            <a:spLocks noChangeShapeType="1"/>
          </p:cNvSpPr>
          <p:nvPr/>
        </p:nvSpPr>
        <p:spPr bwMode="auto">
          <a:xfrm>
            <a:off x="4724400" y="324961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7" name="Line 61"/>
          <p:cNvSpPr>
            <a:spLocks noChangeShapeType="1"/>
          </p:cNvSpPr>
          <p:nvPr/>
        </p:nvSpPr>
        <p:spPr bwMode="auto">
          <a:xfrm>
            <a:off x="4724400" y="3552826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8" name="Line 62"/>
          <p:cNvSpPr>
            <a:spLocks noChangeShapeType="1"/>
          </p:cNvSpPr>
          <p:nvPr/>
        </p:nvSpPr>
        <p:spPr bwMode="auto">
          <a:xfrm>
            <a:off x="4724400" y="386080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9" name="Line 63"/>
          <p:cNvSpPr>
            <a:spLocks noChangeShapeType="1"/>
          </p:cNvSpPr>
          <p:nvPr/>
        </p:nvSpPr>
        <p:spPr bwMode="auto">
          <a:xfrm>
            <a:off x="4724400" y="4157135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0" name="Line 64"/>
          <p:cNvSpPr>
            <a:spLocks noChangeShapeType="1"/>
          </p:cNvSpPr>
          <p:nvPr/>
        </p:nvSpPr>
        <p:spPr bwMode="auto">
          <a:xfrm>
            <a:off x="4724400" y="4475163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1" name="Line 65"/>
          <p:cNvSpPr>
            <a:spLocks noChangeShapeType="1"/>
          </p:cNvSpPr>
          <p:nvPr/>
        </p:nvSpPr>
        <p:spPr bwMode="auto">
          <a:xfrm>
            <a:off x="4724400" y="478155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4" name="Line 68"/>
          <p:cNvSpPr>
            <a:spLocks noChangeShapeType="1"/>
          </p:cNvSpPr>
          <p:nvPr/>
        </p:nvSpPr>
        <p:spPr bwMode="auto">
          <a:xfrm>
            <a:off x="5418138" y="232568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5" name="Line 69"/>
          <p:cNvSpPr>
            <a:spLocks noChangeShapeType="1"/>
          </p:cNvSpPr>
          <p:nvPr/>
        </p:nvSpPr>
        <p:spPr bwMode="auto">
          <a:xfrm>
            <a:off x="6110288" y="232568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8" name="Line 72"/>
          <p:cNvSpPr>
            <a:spLocks noChangeShapeType="1"/>
          </p:cNvSpPr>
          <p:nvPr/>
        </p:nvSpPr>
        <p:spPr bwMode="auto">
          <a:xfrm>
            <a:off x="4724400" y="2325688"/>
            <a:ext cx="2103120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9" name="Line 73"/>
          <p:cNvSpPr>
            <a:spLocks noChangeShapeType="1"/>
          </p:cNvSpPr>
          <p:nvPr/>
        </p:nvSpPr>
        <p:spPr bwMode="auto">
          <a:xfrm>
            <a:off x="6810905" y="2325688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90" name="Line 74"/>
          <p:cNvSpPr>
            <a:spLocks noChangeShapeType="1"/>
          </p:cNvSpPr>
          <p:nvPr/>
        </p:nvSpPr>
        <p:spPr bwMode="auto">
          <a:xfrm>
            <a:off x="4724400" y="5089526"/>
            <a:ext cx="2103120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" name="Line 73"/>
          <p:cNvSpPr>
            <a:spLocks noChangeShapeType="1"/>
          </p:cNvSpPr>
          <p:nvPr/>
        </p:nvSpPr>
        <p:spPr bwMode="auto">
          <a:xfrm>
            <a:off x="4724400" y="2333095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" name="Rectangle 7"/>
          <p:cNvSpPr>
            <a:spLocks noChangeArrowheads="1"/>
          </p:cNvSpPr>
          <p:nvPr/>
        </p:nvSpPr>
        <p:spPr bwMode="auto">
          <a:xfrm>
            <a:off x="3290888" y="47815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49" name="Rectangle 8"/>
          <p:cNvSpPr>
            <a:spLocks noChangeArrowheads="1"/>
          </p:cNvSpPr>
          <p:nvPr/>
        </p:nvSpPr>
        <p:spPr bwMode="auto">
          <a:xfrm>
            <a:off x="2598738" y="47815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0" name="Rectangle 9"/>
          <p:cNvSpPr>
            <a:spLocks noChangeArrowheads="1"/>
          </p:cNvSpPr>
          <p:nvPr/>
        </p:nvSpPr>
        <p:spPr bwMode="auto">
          <a:xfrm>
            <a:off x="1905000" y="478155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07</a:t>
            </a:r>
          </a:p>
        </p:txBody>
      </p:sp>
      <p:sp>
        <p:nvSpPr>
          <p:cNvPr id="151" name="Rectangle 13"/>
          <p:cNvSpPr>
            <a:spLocks noChangeArrowheads="1"/>
          </p:cNvSpPr>
          <p:nvPr/>
        </p:nvSpPr>
        <p:spPr bwMode="auto">
          <a:xfrm>
            <a:off x="3290888" y="447516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52" name="Rectangle 14"/>
          <p:cNvSpPr>
            <a:spLocks noChangeArrowheads="1"/>
          </p:cNvSpPr>
          <p:nvPr/>
        </p:nvSpPr>
        <p:spPr bwMode="auto">
          <a:xfrm>
            <a:off x="2598738" y="447516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3" name="Rectangle 15"/>
          <p:cNvSpPr>
            <a:spLocks noChangeArrowheads="1"/>
          </p:cNvSpPr>
          <p:nvPr/>
        </p:nvSpPr>
        <p:spPr bwMode="auto">
          <a:xfrm>
            <a:off x="1905000" y="4475163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06</a:t>
            </a:r>
          </a:p>
        </p:txBody>
      </p:sp>
      <p:sp>
        <p:nvSpPr>
          <p:cNvPr id="154" name="Rectangle 19"/>
          <p:cNvSpPr>
            <a:spLocks noChangeArrowheads="1"/>
          </p:cNvSpPr>
          <p:nvPr/>
        </p:nvSpPr>
        <p:spPr bwMode="auto">
          <a:xfrm>
            <a:off x="3290888" y="41687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55" name="Rectangle 20"/>
          <p:cNvSpPr>
            <a:spLocks noChangeArrowheads="1"/>
          </p:cNvSpPr>
          <p:nvPr/>
        </p:nvSpPr>
        <p:spPr bwMode="auto">
          <a:xfrm>
            <a:off x="2598738" y="41687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16</a:t>
            </a:r>
          </a:p>
        </p:txBody>
      </p:sp>
      <p:sp>
        <p:nvSpPr>
          <p:cNvPr id="156" name="Rectangle 21"/>
          <p:cNvSpPr>
            <a:spLocks noChangeArrowheads="1"/>
          </p:cNvSpPr>
          <p:nvPr/>
        </p:nvSpPr>
        <p:spPr bwMode="auto">
          <a:xfrm>
            <a:off x="1905000" y="416877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05</a:t>
            </a:r>
          </a:p>
        </p:txBody>
      </p:sp>
      <p:sp>
        <p:nvSpPr>
          <p:cNvPr id="157" name="Rectangle 25"/>
          <p:cNvSpPr>
            <a:spLocks noChangeArrowheads="1"/>
          </p:cNvSpPr>
          <p:nvPr/>
        </p:nvSpPr>
        <p:spPr bwMode="auto">
          <a:xfrm>
            <a:off x="3290888" y="386080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58" name="Rectangle 26"/>
          <p:cNvSpPr>
            <a:spLocks noChangeArrowheads="1"/>
          </p:cNvSpPr>
          <p:nvPr/>
        </p:nvSpPr>
        <p:spPr bwMode="auto">
          <a:xfrm>
            <a:off x="2598738" y="386080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9" name="Rectangle 27"/>
          <p:cNvSpPr>
            <a:spLocks noChangeArrowheads="1"/>
          </p:cNvSpPr>
          <p:nvPr/>
        </p:nvSpPr>
        <p:spPr bwMode="auto">
          <a:xfrm>
            <a:off x="1905000" y="386080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04</a:t>
            </a:r>
          </a:p>
        </p:txBody>
      </p:sp>
      <p:sp>
        <p:nvSpPr>
          <p:cNvPr id="160" name="Rectangle 31"/>
          <p:cNvSpPr>
            <a:spLocks noChangeArrowheads="1"/>
          </p:cNvSpPr>
          <p:nvPr/>
        </p:nvSpPr>
        <p:spPr bwMode="auto">
          <a:xfrm>
            <a:off x="3290888" y="355282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61" name="Rectangle 32"/>
          <p:cNvSpPr>
            <a:spLocks noChangeArrowheads="1"/>
          </p:cNvSpPr>
          <p:nvPr/>
        </p:nvSpPr>
        <p:spPr bwMode="auto">
          <a:xfrm>
            <a:off x="2598738" y="355282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02</a:t>
            </a:r>
          </a:p>
        </p:txBody>
      </p:sp>
      <p:sp>
        <p:nvSpPr>
          <p:cNvPr id="162" name="Rectangle 33"/>
          <p:cNvSpPr>
            <a:spLocks noChangeArrowheads="1"/>
          </p:cNvSpPr>
          <p:nvPr/>
        </p:nvSpPr>
        <p:spPr bwMode="auto">
          <a:xfrm>
            <a:off x="1905000" y="355282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03</a:t>
            </a:r>
          </a:p>
        </p:txBody>
      </p:sp>
      <p:sp>
        <p:nvSpPr>
          <p:cNvPr id="163" name="Rectangle 37"/>
          <p:cNvSpPr>
            <a:spLocks noChangeArrowheads="1"/>
          </p:cNvSpPr>
          <p:nvPr/>
        </p:nvSpPr>
        <p:spPr bwMode="auto">
          <a:xfrm>
            <a:off x="3290888" y="324643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64" name="Rectangle 38"/>
          <p:cNvSpPr>
            <a:spLocks noChangeArrowheads="1"/>
          </p:cNvSpPr>
          <p:nvPr/>
        </p:nvSpPr>
        <p:spPr bwMode="auto">
          <a:xfrm>
            <a:off x="2598738" y="324643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33</a:t>
            </a:r>
          </a:p>
        </p:txBody>
      </p:sp>
      <p:sp>
        <p:nvSpPr>
          <p:cNvPr id="165" name="Rectangle 39"/>
          <p:cNvSpPr>
            <a:spLocks noChangeArrowheads="1"/>
          </p:cNvSpPr>
          <p:nvPr/>
        </p:nvSpPr>
        <p:spPr bwMode="auto">
          <a:xfrm>
            <a:off x="1905000" y="3246438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02</a:t>
            </a:r>
          </a:p>
        </p:txBody>
      </p:sp>
      <p:sp>
        <p:nvSpPr>
          <p:cNvPr id="166" name="Rectangle 43"/>
          <p:cNvSpPr>
            <a:spLocks noChangeArrowheads="1"/>
          </p:cNvSpPr>
          <p:nvPr/>
        </p:nvSpPr>
        <p:spPr bwMode="auto">
          <a:xfrm>
            <a:off x="3290888" y="29400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67" name="Rectangle 44"/>
          <p:cNvSpPr>
            <a:spLocks noChangeArrowheads="1"/>
          </p:cNvSpPr>
          <p:nvPr/>
        </p:nvSpPr>
        <p:spPr bwMode="auto">
          <a:xfrm>
            <a:off x="2598738" y="294005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68" name="Rectangle 45"/>
          <p:cNvSpPr>
            <a:spLocks noChangeArrowheads="1"/>
          </p:cNvSpPr>
          <p:nvPr/>
        </p:nvSpPr>
        <p:spPr bwMode="auto">
          <a:xfrm>
            <a:off x="1905000" y="2940051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01</a:t>
            </a:r>
          </a:p>
        </p:txBody>
      </p:sp>
      <p:sp>
        <p:nvSpPr>
          <p:cNvPr id="169" name="Rectangle 49"/>
          <p:cNvSpPr>
            <a:spLocks noChangeArrowheads="1"/>
          </p:cNvSpPr>
          <p:nvPr/>
        </p:nvSpPr>
        <p:spPr bwMode="auto">
          <a:xfrm>
            <a:off x="3290888" y="26320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70" name="Rectangle 50"/>
          <p:cNvSpPr>
            <a:spLocks noChangeArrowheads="1"/>
          </p:cNvSpPr>
          <p:nvPr/>
        </p:nvSpPr>
        <p:spPr bwMode="auto">
          <a:xfrm>
            <a:off x="2598738" y="263207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28</a:t>
            </a:r>
          </a:p>
        </p:txBody>
      </p:sp>
      <p:sp>
        <p:nvSpPr>
          <p:cNvPr id="171" name="Rectangle 51"/>
          <p:cNvSpPr>
            <a:spLocks noChangeArrowheads="1"/>
          </p:cNvSpPr>
          <p:nvPr/>
        </p:nvSpPr>
        <p:spPr bwMode="auto">
          <a:xfrm>
            <a:off x="1905000" y="2632076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00</a:t>
            </a:r>
          </a:p>
        </p:txBody>
      </p:sp>
      <p:sp>
        <p:nvSpPr>
          <p:cNvPr id="172" name="Rectangle 55"/>
          <p:cNvSpPr>
            <a:spLocks noChangeArrowheads="1"/>
          </p:cNvSpPr>
          <p:nvPr/>
        </p:nvSpPr>
        <p:spPr bwMode="auto">
          <a:xfrm>
            <a:off x="3290888" y="232568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73" name="Rectangle 56"/>
          <p:cNvSpPr>
            <a:spLocks noChangeArrowheads="1"/>
          </p:cNvSpPr>
          <p:nvPr/>
        </p:nvSpPr>
        <p:spPr bwMode="auto">
          <a:xfrm>
            <a:off x="2598738" y="232568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174" name="Rectangle 57"/>
          <p:cNvSpPr>
            <a:spLocks noChangeArrowheads="1"/>
          </p:cNvSpPr>
          <p:nvPr/>
        </p:nvSpPr>
        <p:spPr bwMode="auto">
          <a:xfrm>
            <a:off x="1905000" y="2325688"/>
            <a:ext cx="693738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VPN</a:t>
            </a:r>
          </a:p>
        </p:txBody>
      </p:sp>
      <p:sp>
        <p:nvSpPr>
          <p:cNvPr id="175" name="Line 58"/>
          <p:cNvSpPr>
            <a:spLocks noChangeShapeType="1"/>
          </p:cNvSpPr>
          <p:nvPr/>
        </p:nvSpPr>
        <p:spPr bwMode="auto">
          <a:xfrm>
            <a:off x="1905000" y="2632076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" name="Line 59"/>
          <p:cNvSpPr>
            <a:spLocks noChangeShapeType="1"/>
          </p:cNvSpPr>
          <p:nvPr/>
        </p:nvSpPr>
        <p:spPr bwMode="auto">
          <a:xfrm>
            <a:off x="1905000" y="294005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" name="Line 60"/>
          <p:cNvSpPr>
            <a:spLocks noChangeShapeType="1"/>
          </p:cNvSpPr>
          <p:nvPr/>
        </p:nvSpPr>
        <p:spPr bwMode="auto">
          <a:xfrm>
            <a:off x="1905000" y="324961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8" name="Line 61"/>
          <p:cNvSpPr>
            <a:spLocks noChangeShapeType="1"/>
          </p:cNvSpPr>
          <p:nvPr/>
        </p:nvSpPr>
        <p:spPr bwMode="auto">
          <a:xfrm>
            <a:off x="1905000" y="3552826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" name="Line 62"/>
          <p:cNvSpPr>
            <a:spLocks noChangeShapeType="1"/>
          </p:cNvSpPr>
          <p:nvPr/>
        </p:nvSpPr>
        <p:spPr bwMode="auto">
          <a:xfrm>
            <a:off x="1905000" y="386080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" name="Line 63"/>
          <p:cNvSpPr>
            <a:spLocks noChangeShapeType="1"/>
          </p:cNvSpPr>
          <p:nvPr/>
        </p:nvSpPr>
        <p:spPr bwMode="auto">
          <a:xfrm>
            <a:off x="1905000" y="4172478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1" name="Line 64"/>
          <p:cNvSpPr>
            <a:spLocks noChangeShapeType="1"/>
          </p:cNvSpPr>
          <p:nvPr/>
        </p:nvSpPr>
        <p:spPr bwMode="auto">
          <a:xfrm>
            <a:off x="1905000" y="4475163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" name="Line 65"/>
          <p:cNvSpPr>
            <a:spLocks noChangeShapeType="1"/>
          </p:cNvSpPr>
          <p:nvPr/>
        </p:nvSpPr>
        <p:spPr bwMode="auto">
          <a:xfrm>
            <a:off x="1905000" y="478155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3" name="Line 66"/>
          <p:cNvSpPr>
            <a:spLocks noChangeShapeType="1"/>
          </p:cNvSpPr>
          <p:nvPr/>
        </p:nvSpPr>
        <p:spPr bwMode="auto">
          <a:xfrm>
            <a:off x="2589212" y="232568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" name="Line 67"/>
          <p:cNvSpPr>
            <a:spLocks noChangeShapeType="1"/>
          </p:cNvSpPr>
          <p:nvPr/>
        </p:nvSpPr>
        <p:spPr bwMode="auto">
          <a:xfrm>
            <a:off x="3290888" y="232568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5" name="Line 70"/>
          <p:cNvSpPr>
            <a:spLocks noChangeShapeType="1"/>
          </p:cNvSpPr>
          <p:nvPr/>
        </p:nvSpPr>
        <p:spPr bwMode="auto">
          <a:xfrm>
            <a:off x="1905000" y="2325688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6" name="Line 72"/>
          <p:cNvSpPr>
            <a:spLocks noChangeShapeType="1"/>
          </p:cNvSpPr>
          <p:nvPr/>
        </p:nvSpPr>
        <p:spPr bwMode="auto">
          <a:xfrm>
            <a:off x="1905000" y="2325688"/>
            <a:ext cx="2075688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" name="Line 74"/>
          <p:cNvSpPr>
            <a:spLocks noChangeShapeType="1"/>
          </p:cNvSpPr>
          <p:nvPr/>
        </p:nvSpPr>
        <p:spPr bwMode="auto">
          <a:xfrm>
            <a:off x="1905000" y="5089526"/>
            <a:ext cx="2075688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8" name="Line 70"/>
          <p:cNvSpPr>
            <a:spLocks noChangeShapeType="1"/>
          </p:cNvSpPr>
          <p:nvPr/>
        </p:nvSpPr>
        <p:spPr bwMode="auto">
          <a:xfrm>
            <a:off x="3989386" y="2316480"/>
            <a:ext cx="1588" cy="2788920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090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385284" y="417512"/>
            <a:ext cx="7285038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3. Simple Memory System Cache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068387"/>
            <a:ext cx="8307387" cy="1446213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16 lines, 4-byte block size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Physically addressed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Direct mapped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711325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1711325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2198688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2198688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686051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2686051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3173414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3173414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3660777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3660777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4148140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4148140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4635503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4635503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5122866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5122866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5610229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5610229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6097591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8" name="Rectangle 34"/>
          <p:cNvSpPr>
            <a:spLocks noChangeArrowheads="1"/>
          </p:cNvSpPr>
          <p:nvPr/>
        </p:nvSpPr>
        <p:spPr bwMode="auto">
          <a:xfrm>
            <a:off x="6097591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6584953" y="3125787"/>
            <a:ext cx="4873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1" name="Rectangle 37"/>
          <p:cNvSpPr>
            <a:spLocks noChangeArrowheads="1"/>
          </p:cNvSpPr>
          <p:nvPr/>
        </p:nvSpPr>
        <p:spPr bwMode="auto">
          <a:xfrm>
            <a:off x="6584953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6903" name="Rectangle 39"/>
          <p:cNvSpPr>
            <a:spLocks noChangeArrowheads="1"/>
          </p:cNvSpPr>
          <p:nvPr/>
        </p:nvSpPr>
        <p:spPr bwMode="auto">
          <a:xfrm>
            <a:off x="7072312" y="3125787"/>
            <a:ext cx="4873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4" name="Rectangle 40"/>
          <p:cNvSpPr>
            <a:spLocks noChangeArrowheads="1"/>
          </p:cNvSpPr>
          <p:nvPr/>
        </p:nvSpPr>
        <p:spPr bwMode="auto">
          <a:xfrm>
            <a:off x="7072312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4652964" y="3478212"/>
            <a:ext cx="2924175" cy="333375"/>
            <a:chOff x="2931" y="2156"/>
            <a:chExt cx="1842" cy="210"/>
          </a:xfrm>
        </p:grpSpPr>
        <p:sp>
          <p:nvSpPr>
            <p:cNvPr id="36906" name="Line 42"/>
            <p:cNvSpPr>
              <a:spLocks noChangeShapeType="1"/>
            </p:cNvSpPr>
            <p:nvPr/>
          </p:nvSpPr>
          <p:spPr bwMode="auto">
            <a:xfrm>
              <a:off x="2931" y="2247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Text Box 43"/>
            <p:cNvSpPr txBox="1">
              <a:spLocks noChangeArrowheads="1"/>
            </p:cNvSpPr>
            <p:nvPr/>
          </p:nvSpPr>
          <p:spPr bwMode="auto">
            <a:xfrm>
              <a:off x="3638" y="2156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757364" y="3478212"/>
            <a:ext cx="2924175" cy="333375"/>
            <a:chOff x="1107" y="2156"/>
            <a:chExt cx="1842" cy="210"/>
          </a:xfrm>
        </p:grpSpPr>
        <p:sp>
          <p:nvSpPr>
            <p:cNvPr id="36909" name="Line 45"/>
            <p:cNvSpPr>
              <a:spLocks noChangeShapeType="1"/>
            </p:cNvSpPr>
            <p:nvPr/>
          </p:nvSpPr>
          <p:spPr bwMode="auto">
            <a:xfrm>
              <a:off x="1107" y="2247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Text Box 46"/>
            <p:cNvSpPr txBox="1">
              <a:spLocks noChangeArrowheads="1"/>
            </p:cNvSpPr>
            <p:nvPr/>
          </p:nvSpPr>
          <p:spPr bwMode="auto">
            <a:xfrm>
              <a:off x="1814" y="2156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6556382" y="2523067"/>
            <a:ext cx="992189" cy="306388"/>
            <a:chOff x="4130" y="1501"/>
            <a:chExt cx="625" cy="193"/>
          </a:xfrm>
        </p:grpSpPr>
        <p:sp>
          <p:nvSpPr>
            <p:cNvPr id="36912" name="Line 48"/>
            <p:cNvSpPr>
              <a:spLocks noChangeShapeType="1"/>
            </p:cNvSpPr>
            <p:nvPr/>
          </p:nvSpPr>
          <p:spPr bwMode="auto">
            <a:xfrm>
              <a:off x="4130" y="1579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3" name="Text Box 49"/>
            <p:cNvSpPr txBox="1">
              <a:spLocks noChangeArrowheads="1"/>
            </p:cNvSpPr>
            <p:nvPr/>
          </p:nvSpPr>
          <p:spPr bwMode="auto">
            <a:xfrm>
              <a:off x="4316" y="1501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4627033" y="2519363"/>
            <a:ext cx="1927225" cy="306388"/>
            <a:chOff x="2920" y="1488"/>
            <a:chExt cx="1214" cy="193"/>
          </a:xfrm>
        </p:grpSpPr>
        <p:sp>
          <p:nvSpPr>
            <p:cNvPr id="36915" name="Line 51"/>
            <p:cNvSpPr>
              <a:spLocks noChangeShapeType="1"/>
            </p:cNvSpPr>
            <p:nvPr/>
          </p:nvSpPr>
          <p:spPr bwMode="auto">
            <a:xfrm>
              <a:off x="2920" y="1566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6" name="Text Box 52"/>
            <p:cNvSpPr txBox="1">
              <a:spLocks noChangeArrowheads="1"/>
            </p:cNvSpPr>
            <p:nvPr/>
          </p:nvSpPr>
          <p:spPr bwMode="auto">
            <a:xfrm>
              <a:off x="3460" y="1488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1711325" y="2514600"/>
            <a:ext cx="2894013" cy="306388"/>
            <a:chOff x="1078" y="1501"/>
            <a:chExt cx="1823" cy="193"/>
          </a:xfrm>
        </p:grpSpPr>
        <p:sp>
          <p:nvSpPr>
            <p:cNvPr id="36918" name="Line 54"/>
            <p:cNvSpPr>
              <a:spLocks noChangeShapeType="1"/>
            </p:cNvSpPr>
            <p:nvPr/>
          </p:nvSpPr>
          <p:spPr bwMode="auto">
            <a:xfrm>
              <a:off x="1078" y="1579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9" name="Text Box 55"/>
            <p:cNvSpPr txBox="1">
              <a:spLocks noChangeArrowheads="1"/>
            </p:cNvSpPr>
            <p:nvPr/>
          </p:nvSpPr>
          <p:spPr bwMode="auto">
            <a:xfrm>
              <a:off x="1928" y="1501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6928" name="Rectangle 64"/>
          <p:cNvSpPr>
            <a:spLocks noChangeArrowheads="1"/>
          </p:cNvSpPr>
          <p:nvPr/>
        </p:nvSpPr>
        <p:spPr bwMode="auto">
          <a:xfrm>
            <a:off x="387508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6929" name="Rectangle 65"/>
          <p:cNvSpPr>
            <a:spLocks noChangeArrowheads="1"/>
          </p:cNvSpPr>
          <p:nvPr/>
        </p:nvSpPr>
        <p:spPr bwMode="auto">
          <a:xfrm>
            <a:off x="325596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DF</a:t>
            </a:r>
          </a:p>
        </p:txBody>
      </p:sp>
      <p:sp>
        <p:nvSpPr>
          <p:cNvPr id="36930" name="Rectangle 66"/>
          <p:cNvSpPr>
            <a:spLocks noChangeArrowheads="1"/>
          </p:cNvSpPr>
          <p:nvPr/>
        </p:nvSpPr>
        <p:spPr bwMode="auto">
          <a:xfrm>
            <a:off x="2635250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C2</a:t>
            </a:r>
          </a:p>
        </p:txBody>
      </p:sp>
      <p:sp>
        <p:nvSpPr>
          <p:cNvPr id="36931" name="Rectangle 67"/>
          <p:cNvSpPr>
            <a:spLocks noChangeArrowheads="1"/>
          </p:cNvSpPr>
          <p:nvPr/>
        </p:nvSpPr>
        <p:spPr bwMode="auto">
          <a:xfrm>
            <a:off x="2012950" y="635000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6932" name="Rectangle 68"/>
          <p:cNvSpPr>
            <a:spLocks noChangeArrowheads="1"/>
          </p:cNvSpPr>
          <p:nvPr/>
        </p:nvSpPr>
        <p:spPr bwMode="auto">
          <a:xfrm>
            <a:off x="139223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33" name="Rectangle 69"/>
          <p:cNvSpPr>
            <a:spLocks noChangeArrowheads="1"/>
          </p:cNvSpPr>
          <p:nvPr/>
        </p:nvSpPr>
        <p:spPr bwMode="auto">
          <a:xfrm>
            <a:off x="77311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16</a:t>
            </a:r>
          </a:p>
        </p:txBody>
      </p:sp>
      <p:sp>
        <p:nvSpPr>
          <p:cNvPr id="36934" name="Rectangle 70"/>
          <p:cNvSpPr>
            <a:spLocks noChangeArrowheads="1"/>
          </p:cNvSpPr>
          <p:nvPr/>
        </p:nvSpPr>
        <p:spPr bwMode="auto">
          <a:xfrm>
            <a:off x="152400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6942" name="Rectangle 78"/>
          <p:cNvSpPr>
            <a:spLocks noChangeArrowheads="1"/>
          </p:cNvSpPr>
          <p:nvPr/>
        </p:nvSpPr>
        <p:spPr bwMode="auto">
          <a:xfrm>
            <a:off x="387508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3" name="Rectangle 79"/>
          <p:cNvSpPr>
            <a:spLocks noChangeArrowheads="1"/>
          </p:cNvSpPr>
          <p:nvPr/>
        </p:nvSpPr>
        <p:spPr bwMode="auto">
          <a:xfrm>
            <a:off x="325596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4" name="Rectangle 80"/>
          <p:cNvSpPr>
            <a:spLocks noChangeArrowheads="1"/>
          </p:cNvSpPr>
          <p:nvPr/>
        </p:nvSpPr>
        <p:spPr bwMode="auto">
          <a:xfrm>
            <a:off x="2635250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5" name="Rectangle 81"/>
          <p:cNvSpPr>
            <a:spLocks noChangeArrowheads="1"/>
          </p:cNvSpPr>
          <p:nvPr/>
        </p:nvSpPr>
        <p:spPr bwMode="auto">
          <a:xfrm>
            <a:off x="2012950" y="606901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6" name="Rectangle 82"/>
          <p:cNvSpPr>
            <a:spLocks noChangeArrowheads="1"/>
          </p:cNvSpPr>
          <p:nvPr/>
        </p:nvSpPr>
        <p:spPr bwMode="auto">
          <a:xfrm>
            <a:off x="139223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6947" name="Rectangle 83"/>
          <p:cNvSpPr>
            <a:spLocks noChangeArrowheads="1"/>
          </p:cNvSpPr>
          <p:nvPr/>
        </p:nvSpPr>
        <p:spPr bwMode="auto">
          <a:xfrm>
            <a:off x="77311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31</a:t>
            </a:r>
          </a:p>
        </p:txBody>
      </p:sp>
      <p:sp>
        <p:nvSpPr>
          <p:cNvPr id="36948" name="Rectangle 84"/>
          <p:cNvSpPr>
            <a:spLocks noChangeArrowheads="1"/>
          </p:cNvSpPr>
          <p:nvPr/>
        </p:nvSpPr>
        <p:spPr bwMode="auto">
          <a:xfrm>
            <a:off x="152400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6956" name="Rectangle 92"/>
          <p:cNvSpPr>
            <a:spLocks noChangeArrowheads="1"/>
          </p:cNvSpPr>
          <p:nvPr/>
        </p:nvSpPr>
        <p:spPr bwMode="auto">
          <a:xfrm>
            <a:off x="387508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1D</a:t>
            </a:r>
          </a:p>
        </p:txBody>
      </p:sp>
      <p:sp>
        <p:nvSpPr>
          <p:cNvPr id="36957" name="Rectangle 93"/>
          <p:cNvSpPr>
            <a:spLocks noChangeArrowheads="1"/>
          </p:cNvSpPr>
          <p:nvPr/>
        </p:nvSpPr>
        <p:spPr bwMode="auto">
          <a:xfrm>
            <a:off x="325596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F0</a:t>
            </a:r>
          </a:p>
        </p:txBody>
      </p:sp>
      <p:sp>
        <p:nvSpPr>
          <p:cNvPr id="36958" name="Rectangle 94"/>
          <p:cNvSpPr>
            <a:spLocks noChangeArrowheads="1"/>
          </p:cNvSpPr>
          <p:nvPr/>
        </p:nvSpPr>
        <p:spPr bwMode="auto">
          <a:xfrm>
            <a:off x="2635250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72</a:t>
            </a:r>
          </a:p>
        </p:txBody>
      </p:sp>
      <p:sp>
        <p:nvSpPr>
          <p:cNvPr id="36959" name="Rectangle 95"/>
          <p:cNvSpPr>
            <a:spLocks noChangeArrowheads="1"/>
          </p:cNvSpPr>
          <p:nvPr/>
        </p:nvSpPr>
        <p:spPr bwMode="auto">
          <a:xfrm>
            <a:off x="2012950" y="578802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36</a:t>
            </a:r>
          </a:p>
        </p:txBody>
      </p:sp>
      <p:sp>
        <p:nvSpPr>
          <p:cNvPr id="36960" name="Rectangle 96"/>
          <p:cNvSpPr>
            <a:spLocks noChangeArrowheads="1"/>
          </p:cNvSpPr>
          <p:nvPr/>
        </p:nvSpPr>
        <p:spPr bwMode="auto">
          <a:xfrm>
            <a:off x="139223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61" name="Rectangle 97"/>
          <p:cNvSpPr>
            <a:spLocks noChangeArrowheads="1"/>
          </p:cNvSpPr>
          <p:nvPr/>
        </p:nvSpPr>
        <p:spPr bwMode="auto">
          <a:xfrm>
            <a:off x="77311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0D</a:t>
            </a:r>
          </a:p>
        </p:txBody>
      </p:sp>
      <p:sp>
        <p:nvSpPr>
          <p:cNvPr id="36962" name="Rectangle 98"/>
          <p:cNvSpPr>
            <a:spLocks noChangeArrowheads="1"/>
          </p:cNvSpPr>
          <p:nvPr/>
        </p:nvSpPr>
        <p:spPr bwMode="auto">
          <a:xfrm>
            <a:off x="152400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6970" name="Rectangle 106"/>
          <p:cNvSpPr>
            <a:spLocks noChangeArrowheads="1"/>
          </p:cNvSpPr>
          <p:nvPr/>
        </p:nvSpPr>
        <p:spPr bwMode="auto">
          <a:xfrm>
            <a:off x="387508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09</a:t>
            </a:r>
          </a:p>
        </p:txBody>
      </p:sp>
      <p:sp>
        <p:nvSpPr>
          <p:cNvPr id="36971" name="Rectangle 107"/>
          <p:cNvSpPr>
            <a:spLocks noChangeArrowheads="1"/>
          </p:cNvSpPr>
          <p:nvPr/>
        </p:nvSpPr>
        <p:spPr bwMode="auto">
          <a:xfrm>
            <a:off x="325596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8F</a:t>
            </a:r>
          </a:p>
        </p:txBody>
      </p:sp>
      <p:sp>
        <p:nvSpPr>
          <p:cNvPr id="36972" name="Rectangle 108"/>
          <p:cNvSpPr>
            <a:spLocks noChangeArrowheads="1"/>
          </p:cNvSpPr>
          <p:nvPr/>
        </p:nvSpPr>
        <p:spPr bwMode="auto">
          <a:xfrm>
            <a:off x="2635250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6D</a:t>
            </a:r>
          </a:p>
        </p:txBody>
      </p:sp>
      <p:sp>
        <p:nvSpPr>
          <p:cNvPr id="36973" name="Rectangle 109"/>
          <p:cNvSpPr>
            <a:spLocks noChangeArrowheads="1"/>
          </p:cNvSpPr>
          <p:nvPr/>
        </p:nvSpPr>
        <p:spPr bwMode="auto">
          <a:xfrm>
            <a:off x="2012950" y="5481638"/>
            <a:ext cx="6223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43</a:t>
            </a:r>
          </a:p>
        </p:txBody>
      </p:sp>
      <p:sp>
        <p:nvSpPr>
          <p:cNvPr id="36974" name="Rectangle 110"/>
          <p:cNvSpPr>
            <a:spLocks noChangeArrowheads="1"/>
          </p:cNvSpPr>
          <p:nvPr/>
        </p:nvSpPr>
        <p:spPr bwMode="auto">
          <a:xfrm>
            <a:off x="139223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75" name="Rectangle 111"/>
          <p:cNvSpPr>
            <a:spLocks noChangeArrowheads="1"/>
          </p:cNvSpPr>
          <p:nvPr/>
        </p:nvSpPr>
        <p:spPr bwMode="auto">
          <a:xfrm>
            <a:off x="77311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32</a:t>
            </a:r>
          </a:p>
        </p:txBody>
      </p:sp>
      <p:sp>
        <p:nvSpPr>
          <p:cNvPr id="36976" name="Rectangle 112"/>
          <p:cNvSpPr>
            <a:spLocks noChangeArrowheads="1"/>
          </p:cNvSpPr>
          <p:nvPr/>
        </p:nvSpPr>
        <p:spPr bwMode="auto">
          <a:xfrm>
            <a:off x="152400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6984" name="Rectangle 120"/>
          <p:cNvSpPr>
            <a:spLocks noChangeArrowheads="1"/>
          </p:cNvSpPr>
          <p:nvPr/>
        </p:nvSpPr>
        <p:spPr bwMode="auto">
          <a:xfrm>
            <a:off x="387508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5" name="Rectangle 121"/>
          <p:cNvSpPr>
            <a:spLocks noChangeArrowheads="1"/>
          </p:cNvSpPr>
          <p:nvPr/>
        </p:nvSpPr>
        <p:spPr bwMode="auto">
          <a:xfrm>
            <a:off x="325596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6" name="Rectangle 122"/>
          <p:cNvSpPr>
            <a:spLocks noChangeArrowheads="1"/>
          </p:cNvSpPr>
          <p:nvPr/>
        </p:nvSpPr>
        <p:spPr bwMode="auto">
          <a:xfrm>
            <a:off x="2635250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7" name="Rectangle 123"/>
          <p:cNvSpPr>
            <a:spLocks noChangeArrowheads="1"/>
          </p:cNvSpPr>
          <p:nvPr/>
        </p:nvSpPr>
        <p:spPr bwMode="auto">
          <a:xfrm>
            <a:off x="2012950" y="520065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8" name="Rectangle 124"/>
          <p:cNvSpPr>
            <a:spLocks noChangeArrowheads="1"/>
          </p:cNvSpPr>
          <p:nvPr/>
        </p:nvSpPr>
        <p:spPr bwMode="auto">
          <a:xfrm>
            <a:off x="139223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6989" name="Rectangle 125"/>
          <p:cNvSpPr>
            <a:spLocks noChangeArrowheads="1"/>
          </p:cNvSpPr>
          <p:nvPr/>
        </p:nvSpPr>
        <p:spPr bwMode="auto">
          <a:xfrm>
            <a:off x="77311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36</a:t>
            </a:r>
          </a:p>
        </p:txBody>
      </p:sp>
      <p:sp>
        <p:nvSpPr>
          <p:cNvPr id="36990" name="Rectangle 126"/>
          <p:cNvSpPr>
            <a:spLocks noChangeArrowheads="1"/>
          </p:cNvSpPr>
          <p:nvPr/>
        </p:nvSpPr>
        <p:spPr bwMode="auto">
          <a:xfrm>
            <a:off x="152400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6998" name="Rectangle 134"/>
          <p:cNvSpPr>
            <a:spLocks noChangeArrowheads="1"/>
          </p:cNvSpPr>
          <p:nvPr/>
        </p:nvSpPr>
        <p:spPr bwMode="auto">
          <a:xfrm>
            <a:off x="3875088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08</a:t>
            </a:r>
          </a:p>
        </p:txBody>
      </p:sp>
      <p:sp>
        <p:nvSpPr>
          <p:cNvPr id="36999" name="Rectangle 135"/>
          <p:cNvSpPr>
            <a:spLocks noChangeArrowheads="1"/>
          </p:cNvSpPr>
          <p:nvPr/>
        </p:nvSpPr>
        <p:spPr bwMode="auto">
          <a:xfrm>
            <a:off x="3255963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37000" name="Rectangle 136"/>
          <p:cNvSpPr>
            <a:spLocks noChangeArrowheads="1"/>
          </p:cNvSpPr>
          <p:nvPr/>
        </p:nvSpPr>
        <p:spPr bwMode="auto">
          <a:xfrm>
            <a:off x="2635250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7001" name="Rectangle 137"/>
          <p:cNvSpPr>
            <a:spLocks noChangeArrowheads="1"/>
          </p:cNvSpPr>
          <p:nvPr/>
        </p:nvSpPr>
        <p:spPr bwMode="auto">
          <a:xfrm>
            <a:off x="2012950" y="491966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37002" name="Rectangle 138"/>
          <p:cNvSpPr>
            <a:spLocks noChangeArrowheads="1"/>
          </p:cNvSpPr>
          <p:nvPr/>
        </p:nvSpPr>
        <p:spPr bwMode="auto">
          <a:xfrm>
            <a:off x="1392238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7003" name="Rectangle 139"/>
          <p:cNvSpPr>
            <a:spLocks noChangeArrowheads="1"/>
          </p:cNvSpPr>
          <p:nvPr/>
        </p:nvSpPr>
        <p:spPr bwMode="auto">
          <a:xfrm>
            <a:off x="773113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1B</a:t>
            </a:r>
          </a:p>
        </p:txBody>
      </p:sp>
      <p:sp>
        <p:nvSpPr>
          <p:cNvPr id="37004" name="Rectangle 140"/>
          <p:cNvSpPr>
            <a:spLocks noChangeArrowheads="1"/>
          </p:cNvSpPr>
          <p:nvPr/>
        </p:nvSpPr>
        <p:spPr bwMode="auto">
          <a:xfrm>
            <a:off x="152400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012" name="Rectangle 148"/>
          <p:cNvSpPr>
            <a:spLocks noChangeArrowheads="1"/>
          </p:cNvSpPr>
          <p:nvPr/>
        </p:nvSpPr>
        <p:spPr bwMode="auto">
          <a:xfrm>
            <a:off x="387508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3" name="Rectangle 149"/>
          <p:cNvSpPr>
            <a:spLocks noChangeArrowheads="1"/>
          </p:cNvSpPr>
          <p:nvPr/>
        </p:nvSpPr>
        <p:spPr bwMode="auto">
          <a:xfrm>
            <a:off x="325596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4" name="Rectangle 150"/>
          <p:cNvSpPr>
            <a:spLocks noChangeArrowheads="1"/>
          </p:cNvSpPr>
          <p:nvPr/>
        </p:nvSpPr>
        <p:spPr bwMode="auto">
          <a:xfrm>
            <a:off x="2635250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5" name="Rectangle 151"/>
          <p:cNvSpPr>
            <a:spLocks noChangeArrowheads="1"/>
          </p:cNvSpPr>
          <p:nvPr/>
        </p:nvSpPr>
        <p:spPr bwMode="auto">
          <a:xfrm>
            <a:off x="2012950" y="463867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6" name="Rectangle 152"/>
          <p:cNvSpPr>
            <a:spLocks noChangeArrowheads="1"/>
          </p:cNvSpPr>
          <p:nvPr/>
        </p:nvSpPr>
        <p:spPr bwMode="auto">
          <a:xfrm>
            <a:off x="139223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7017" name="Rectangle 153"/>
          <p:cNvSpPr>
            <a:spLocks noChangeArrowheads="1"/>
          </p:cNvSpPr>
          <p:nvPr/>
        </p:nvSpPr>
        <p:spPr bwMode="auto">
          <a:xfrm>
            <a:off x="77311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37018" name="Rectangle 154"/>
          <p:cNvSpPr>
            <a:spLocks noChangeArrowheads="1"/>
          </p:cNvSpPr>
          <p:nvPr/>
        </p:nvSpPr>
        <p:spPr bwMode="auto">
          <a:xfrm>
            <a:off x="152400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026" name="Rectangle 162"/>
          <p:cNvSpPr>
            <a:spLocks noChangeArrowheads="1"/>
          </p:cNvSpPr>
          <p:nvPr/>
        </p:nvSpPr>
        <p:spPr bwMode="auto">
          <a:xfrm>
            <a:off x="387508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7027" name="Rectangle 163"/>
          <p:cNvSpPr>
            <a:spLocks noChangeArrowheads="1"/>
          </p:cNvSpPr>
          <p:nvPr/>
        </p:nvSpPr>
        <p:spPr bwMode="auto">
          <a:xfrm>
            <a:off x="325596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23</a:t>
            </a:r>
          </a:p>
        </p:txBody>
      </p:sp>
      <p:sp>
        <p:nvSpPr>
          <p:cNvPr id="37028" name="Rectangle 164"/>
          <p:cNvSpPr>
            <a:spLocks noChangeArrowheads="1"/>
          </p:cNvSpPr>
          <p:nvPr/>
        </p:nvSpPr>
        <p:spPr bwMode="auto">
          <a:xfrm>
            <a:off x="2635250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7029" name="Rectangle 165"/>
          <p:cNvSpPr>
            <a:spLocks noChangeArrowheads="1"/>
          </p:cNvSpPr>
          <p:nvPr/>
        </p:nvSpPr>
        <p:spPr bwMode="auto">
          <a:xfrm>
            <a:off x="2012950" y="4357688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99</a:t>
            </a:r>
          </a:p>
        </p:txBody>
      </p:sp>
      <p:sp>
        <p:nvSpPr>
          <p:cNvPr id="37030" name="Rectangle 166"/>
          <p:cNvSpPr>
            <a:spLocks noChangeArrowheads="1"/>
          </p:cNvSpPr>
          <p:nvPr/>
        </p:nvSpPr>
        <p:spPr bwMode="auto">
          <a:xfrm>
            <a:off x="139223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7031" name="Rectangle 167"/>
          <p:cNvSpPr>
            <a:spLocks noChangeArrowheads="1"/>
          </p:cNvSpPr>
          <p:nvPr/>
        </p:nvSpPr>
        <p:spPr bwMode="auto">
          <a:xfrm>
            <a:off x="77311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19</a:t>
            </a:r>
          </a:p>
        </p:txBody>
      </p:sp>
      <p:sp>
        <p:nvSpPr>
          <p:cNvPr id="37032" name="Rectangle 168"/>
          <p:cNvSpPr>
            <a:spLocks noChangeArrowheads="1"/>
          </p:cNvSpPr>
          <p:nvPr/>
        </p:nvSpPr>
        <p:spPr bwMode="auto">
          <a:xfrm>
            <a:off x="152400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040" name="Rectangle 176"/>
          <p:cNvSpPr>
            <a:spLocks noChangeArrowheads="1"/>
          </p:cNvSpPr>
          <p:nvPr/>
        </p:nvSpPr>
        <p:spPr bwMode="auto">
          <a:xfrm>
            <a:off x="387508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B3</a:t>
            </a:r>
          </a:p>
        </p:txBody>
      </p:sp>
      <p:sp>
        <p:nvSpPr>
          <p:cNvPr id="37041" name="Rectangle 177"/>
          <p:cNvSpPr>
            <a:spLocks noChangeArrowheads="1"/>
          </p:cNvSpPr>
          <p:nvPr/>
        </p:nvSpPr>
        <p:spPr bwMode="auto">
          <a:xfrm>
            <a:off x="325596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B2</a:t>
            </a:r>
          </a:p>
        </p:txBody>
      </p:sp>
      <p:sp>
        <p:nvSpPr>
          <p:cNvPr id="37042" name="Rectangle 178"/>
          <p:cNvSpPr>
            <a:spLocks noChangeArrowheads="1"/>
          </p:cNvSpPr>
          <p:nvPr/>
        </p:nvSpPr>
        <p:spPr bwMode="auto">
          <a:xfrm>
            <a:off x="263525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B1</a:t>
            </a:r>
          </a:p>
        </p:txBody>
      </p:sp>
      <p:sp>
        <p:nvSpPr>
          <p:cNvPr id="37043" name="Rectangle 179"/>
          <p:cNvSpPr>
            <a:spLocks noChangeArrowheads="1"/>
          </p:cNvSpPr>
          <p:nvPr/>
        </p:nvSpPr>
        <p:spPr bwMode="auto">
          <a:xfrm>
            <a:off x="2012950" y="4076700"/>
            <a:ext cx="622300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B0</a:t>
            </a:r>
          </a:p>
        </p:txBody>
      </p:sp>
      <p:sp>
        <p:nvSpPr>
          <p:cNvPr id="37044" name="Rectangle 180"/>
          <p:cNvSpPr>
            <a:spLocks noChangeArrowheads="1"/>
          </p:cNvSpPr>
          <p:nvPr/>
        </p:nvSpPr>
        <p:spPr bwMode="auto">
          <a:xfrm>
            <a:off x="139223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7045" name="Rectangle 181"/>
          <p:cNvSpPr>
            <a:spLocks noChangeArrowheads="1"/>
          </p:cNvSpPr>
          <p:nvPr/>
        </p:nvSpPr>
        <p:spPr bwMode="auto">
          <a:xfrm>
            <a:off x="77311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7046" name="Rectangle 182"/>
          <p:cNvSpPr>
            <a:spLocks noChangeArrowheads="1"/>
          </p:cNvSpPr>
          <p:nvPr/>
        </p:nvSpPr>
        <p:spPr bwMode="auto">
          <a:xfrm>
            <a:off x="15240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 err="1">
                <a:solidFill>
                  <a:srgbClr val="990000"/>
                </a:solidFill>
                <a:latin typeface="Calibri" pitchFamily="34" charset="0"/>
              </a:rPr>
              <a:t>Idx</a:t>
            </a:r>
            <a:endParaRPr lang="en-GB" sz="14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37047" name="Line 183"/>
          <p:cNvSpPr>
            <a:spLocks noChangeShapeType="1"/>
          </p:cNvSpPr>
          <p:nvPr/>
        </p:nvSpPr>
        <p:spPr bwMode="auto">
          <a:xfrm>
            <a:off x="152400" y="4357688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7048" name="Line 184"/>
          <p:cNvSpPr>
            <a:spLocks noChangeShapeType="1"/>
          </p:cNvSpPr>
          <p:nvPr/>
        </p:nvSpPr>
        <p:spPr bwMode="auto">
          <a:xfrm>
            <a:off x="152400" y="463867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49" name="Line 185"/>
          <p:cNvSpPr>
            <a:spLocks noChangeShapeType="1"/>
          </p:cNvSpPr>
          <p:nvPr/>
        </p:nvSpPr>
        <p:spPr bwMode="auto">
          <a:xfrm>
            <a:off x="152400" y="491966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0" name="Line 186"/>
          <p:cNvSpPr>
            <a:spLocks noChangeShapeType="1"/>
          </p:cNvSpPr>
          <p:nvPr/>
        </p:nvSpPr>
        <p:spPr bwMode="auto">
          <a:xfrm>
            <a:off x="152400" y="520065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1" name="Line 187"/>
          <p:cNvSpPr>
            <a:spLocks noChangeShapeType="1"/>
          </p:cNvSpPr>
          <p:nvPr/>
        </p:nvSpPr>
        <p:spPr bwMode="auto">
          <a:xfrm>
            <a:off x="152400" y="5484812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2" name="Line 188"/>
          <p:cNvSpPr>
            <a:spLocks noChangeShapeType="1"/>
          </p:cNvSpPr>
          <p:nvPr/>
        </p:nvSpPr>
        <p:spPr bwMode="auto">
          <a:xfrm>
            <a:off x="152400" y="578802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3" name="Line 189"/>
          <p:cNvSpPr>
            <a:spLocks noChangeShapeType="1"/>
          </p:cNvSpPr>
          <p:nvPr/>
        </p:nvSpPr>
        <p:spPr bwMode="auto">
          <a:xfrm>
            <a:off x="152400" y="606901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4" name="Line 190"/>
          <p:cNvSpPr>
            <a:spLocks noChangeShapeType="1"/>
          </p:cNvSpPr>
          <p:nvPr/>
        </p:nvSpPr>
        <p:spPr bwMode="auto">
          <a:xfrm>
            <a:off x="152400" y="635000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5" name="Line 191"/>
          <p:cNvSpPr>
            <a:spLocks noChangeShapeType="1"/>
          </p:cNvSpPr>
          <p:nvPr/>
        </p:nvSpPr>
        <p:spPr bwMode="auto">
          <a:xfrm>
            <a:off x="77311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6" name="Line 192"/>
          <p:cNvSpPr>
            <a:spLocks noChangeShapeType="1"/>
          </p:cNvSpPr>
          <p:nvPr/>
        </p:nvSpPr>
        <p:spPr bwMode="auto">
          <a:xfrm>
            <a:off x="139223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7" name="Line 193"/>
          <p:cNvSpPr>
            <a:spLocks noChangeShapeType="1"/>
          </p:cNvSpPr>
          <p:nvPr/>
        </p:nvSpPr>
        <p:spPr bwMode="auto">
          <a:xfrm>
            <a:off x="20129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8" name="Line 194"/>
          <p:cNvSpPr>
            <a:spLocks noChangeShapeType="1"/>
          </p:cNvSpPr>
          <p:nvPr/>
        </p:nvSpPr>
        <p:spPr bwMode="auto">
          <a:xfrm>
            <a:off x="26352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9" name="Line 195"/>
          <p:cNvSpPr>
            <a:spLocks noChangeShapeType="1"/>
          </p:cNvSpPr>
          <p:nvPr/>
        </p:nvSpPr>
        <p:spPr bwMode="auto">
          <a:xfrm>
            <a:off x="325596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0" name="Line 196"/>
          <p:cNvSpPr>
            <a:spLocks noChangeShapeType="1"/>
          </p:cNvSpPr>
          <p:nvPr/>
        </p:nvSpPr>
        <p:spPr bwMode="auto">
          <a:xfrm>
            <a:off x="387508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7" name="Line 203"/>
          <p:cNvSpPr>
            <a:spLocks noChangeShapeType="1"/>
          </p:cNvSpPr>
          <p:nvPr/>
        </p:nvSpPr>
        <p:spPr bwMode="auto">
          <a:xfrm>
            <a:off x="152400" y="4076700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9" name="Line 205"/>
          <p:cNvSpPr>
            <a:spLocks noChangeShapeType="1"/>
          </p:cNvSpPr>
          <p:nvPr/>
        </p:nvSpPr>
        <p:spPr bwMode="auto">
          <a:xfrm>
            <a:off x="152400" y="4076700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7071" name="Line 207"/>
          <p:cNvSpPr>
            <a:spLocks noChangeShapeType="1"/>
          </p:cNvSpPr>
          <p:nvPr/>
        </p:nvSpPr>
        <p:spPr bwMode="auto">
          <a:xfrm>
            <a:off x="152400" y="6630988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" name="Line 203"/>
          <p:cNvSpPr>
            <a:spLocks noChangeShapeType="1"/>
          </p:cNvSpPr>
          <p:nvPr/>
        </p:nvSpPr>
        <p:spPr bwMode="auto">
          <a:xfrm>
            <a:off x="4487333" y="4083579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0" name="Rectangle 57"/>
          <p:cNvSpPr>
            <a:spLocks noChangeArrowheads="1"/>
          </p:cNvSpPr>
          <p:nvPr/>
        </p:nvSpPr>
        <p:spPr bwMode="auto">
          <a:xfrm>
            <a:off x="837088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1" name="Rectangle 58"/>
          <p:cNvSpPr>
            <a:spLocks noChangeArrowheads="1"/>
          </p:cNvSpPr>
          <p:nvPr/>
        </p:nvSpPr>
        <p:spPr bwMode="auto">
          <a:xfrm>
            <a:off x="775176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2" name="Rectangle 59"/>
          <p:cNvSpPr>
            <a:spLocks noChangeArrowheads="1"/>
          </p:cNvSpPr>
          <p:nvPr/>
        </p:nvSpPr>
        <p:spPr bwMode="auto">
          <a:xfrm>
            <a:off x="7131050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3" name="Rectangle 60"/>
          <p:cNvSpPr>
            <a:spLocks noChangeArrowheads="1"/>
          </p:cNvSpPr>
          <p:nvPr/>
        </p:nvSpPr>
        <p:spPr bwMode="auto">
          <a:xfrm>
            <a:off x="6508750" y="635000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4" name="Rectangle 61"/>
          <p:cNvSpPr>
            <a:spLocks noChangeArrowheads="1"/>
          </p:cNvSpPr>
          <p:nvPr/>
        </p:nvSpPr>
        <p:spPr bwMode="auto">
          <a:xfrm>
            <a:off x="588803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15" name="Rectangle 62"/>
          <p:cNvSpPr>
            <a:spLocks noChangeArrowheads="1"/>
          </p:cNvSpPr>
          <p:nvPr/>
        </p:nvSpPr>
        <p:spPr bwMode="auto">
          <a:xfrm>
            <a:off x="526891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14</a:t>
            </a:r>
          </a:p>
        </p:txBody>
      </p:sp>
      <p:sp>
        <p:nvSpPr>
          <p:cNvPr id="216" name="Rectangle 63"/>
          <p:cNvSpPr>
            <a:spLocks noChangeArrowheads="1"/>
          </p:cNvSpPr>
          <p:nvPr/>
        </p:nvSpPr>
        <p:spPr bwMode="auto">
          <a:xfrm>
            <a:off x="4648200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F</a:t>
            </a:r>
          </a:p>
        </p:txBody>
      </p:sp>
      <p:sp>
        <p:nvSpPr>
          <p:cNvPr id="217" name="Rectangle 71"/>
          <p:cNvSpPr>
            <a:spLocks noChangeArrowheads="1"/>
          </p:cNvSpPr>
          <p:nvPr/>
        </p:nvSpPr>
        <p:spPr bwMode="auto">
          <a:xfrm>
            <a:off x="837088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D3</a:t>
            </a:r>
          </a:p>
        </p:txBody>
      </p:sp>
      <p:sp>
        <p:nvSpPr>
          <p:cNvPr id="218" name="Rectangle 72"/>
          <p:cNvSpPr>
            <a:spLocks noChangeArrowheads="1"/>
          </p:cNvSpPr>
          <p:nvPr/>
        </p:nvSpPr>
        <p:spPr bwMode="auto">
          <a:xfrm>
            <a:off x="775176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1B</a:t>
            </a:r>
          </a:p>
        </p:txBody>
      </p:sp>
      <p:sp>
        <p:nvSpPr>
          <p:cNvPr id="219" name="Rectangle 73"/>
          <p:cNvSpPr>
            <a:spLocks noChangeArrowheads="1"/>
          </p:cNvSpPr>
          <p:nvPr/>
        </p:nvSpPr>
        <p:spPr bwMode="auto">
          <a:xfrm>
            <a:off x="7131050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77</a:t>
            </a:r>
          </a:p>
        </p:txBody>
      </p:sp>
      <p:sp>
        <p:nvSpPr>
          <p:cNvPr id="220" name="Rectangle 74"/>
          <p:cNvSpPr>
            <a:spLocks noChangeArrowheads="1"/>
          </p:cNvSpPr>
          <p:nvPr/>
        </p:nvSpPr>
        <p:spPr bwMode="auto">
          <a:xfrm>
            <a:off x="6508750" y="606901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83</a:t>
            </a:r>
          </a:p>
        </p:txBody>
      </p:sp>
      <p:sp>
        <p:nvSpPr>
          <p:cNvPr id="221" name="Rectangle 75"/>
          <p:cNvSpPr>
            <a:spLocks noChangeArrowheads="1"/>
          </p:cNvSpPr>
          <p:nvPr/>
        </p:nvSpPr>
        <p:spPr bwMode="auto">
          <a:xfrm>
            <a:off x="588803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22" name="Rectangle 76"/>
          <p:cNvSpPr>
            <a:spLocks noChangeArrowheads="1"/>
          </p:cNvSpPr>
          <p:nvPr/>
        </p:nvSpPr>
        <p:spPr bwMode="auto">
          <a:xfrm>
            <a:off x="526891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13</a:t>
            </a:r>
          </a:p>
        </p:txBody>
      </p:sp>
      <p:sp>
        <p:nvSpPr>
          <p:cNvPr id="223" name="Rectangle 77"/>
          <p:cNvSpPr>
            <a:spLocks noChangeArrowheads="1"/>
          </p:cNvSpPr>
          <p:nvPr/>
        </p:nvSpPr>
        <p:spPr bwMode="auto">
          <a:xfrm>
            <a:off x="4648200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E</a:t>
            </a:r>
          </a:p>
        </p:txBody>
      </p:sp>
      <p:sp>
        <p:nvSpPr>
          <p:cNvPr id="224" name="Rectangle 85"/>
          <p:cNvSpPr>
            <a:spLocks noChangeArrowheads="1"/>
          </p:cNvSpPr>
          <p:nvPr/>
        </p:nvSpPr>
        <p:spPr bwMode="auto">
          <a:xfrm>
            <a:off x="837088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225" name="Rectangle 86"/>
          <p:cNvSpPr>
            <a:spLocks noChangeArrowheads="1"/>
          </p:cNvSpPr>
          <p:nvPr/>
        </p:nvSpPr>
        <p:spPr bwMode="auto">
          <a:xfrm>
            <a:off x="775176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34</a:t>
            </a:r>
          </a:p>
        </p:txBody>
      </p:sp>
      <p:sp>
        <p:nvSpPr>
          <p:cNvPr id="226" name="Rectangle 87"/>
          <p:cNvSpPr>
            <a:spLocks noChangeArrowheads="1"/>
          </p:cNvSpPr>
          <p:nvPr/>
        </p:nvSpPr>
        <p:spPr bwMode="auto">
          <a:xfrm>
            <a:off x="7131050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96</a:t>
            </a:r>
          </a:p>
        </p:txBody>
      </p:sp>
      <p:sp>
        <p:nvSpPr>
          <p:cNvPr id="227" name="Rectangle 88"/>
          <p:cNvSpPr>
            <a:spLocks noChangeArrowheads="1"/>
          </p:cNvSpPr>
          <p:nvPr/>
        </p:nvSpPr>
        <p:spPr bwMode="auto">
          <a:xfrm>
            <a:off x="6508750" y="578802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228" name="Rectangle 89"/>
          <p:cNvSpPr>
            <a:spLocks noChangeArrowheads="1"/>
          </p:cNvSpPr>
          <p:nvPr/>
        </p:nvSpPr>
        <p:spPr bwMode="auto">
          <a:xfrm>
            <a:off x="588803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29" name="Rectangle 90"/>
          <p:cNvSpPr>
            <a:spLocks noChangeArrowheads="1"/>
          </p:cNvSpPr>
          <p:nvPr/>
        </p:nvSpPr>
        <p:spPr bwMode="auto">
          <a:xfrm>
            <a:off x="526891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16</a:t>
            </a:r>
          </a:p>
        </p:txBody>
      </p:sp>
      <p:sp>
        <p:nvSpPr>
          <p:cNvPr id="230" name="Rectangle 91"/>
          <p:cNvSpPr>
            <a:spLocks noChangeArrowheads="1"/>
          </p:cNvSpPr>
          <p:nvPr/>
        </p:nvSpPr>
        <p:spPr bwMode="auto">
          <a:xfrm>
            <a:off x="4648200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D</a:t>
            </a:r>
          </a:p>
        </p:txBody>
      </p:sp>
      <p:sp>
        <p:nvSpPr>
          <p:cNvPr id="231" name="Rectangle 99"/>
          <p:cNvSpPr>
            <a:spLocks noChangeArrowheads="1"/>
          </p:cNvSpPr>
          <p:nvPr/>
        </p:nvSpPr>
        <p:spPr bwMode="auto">
          <a:xfrm>
            <a:off x="837088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2" name="Rectangle 100"/>
          <p:cNvSpPr>
            <a:spLocks noChangeArrowheads="1"/>
          </p:cNvSpPr>
          <p:nvPr/>
        </p:nvSpPr>
        <p:spPr bwMode="auto">
          <a:xfrm>
            <a:off x="775176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3" name="Rectangle 101"/>
          <p:cNvSpPr>
            <a:spLocks noChangeArrowheads="1"/>
          </p:cNvSpPr>
          <p:nvPr/>
        </p:nvSpPr>
        <p:spPr bwMode="auto">
          <a:xfrm>
            <a:off x="7131050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4" name="Rectangle 102"/>
          <p:cNvSpPr>
            <a:spLocks noChangeArrowheads="1"/>
          </p:cNvSpPr>
          <p:nvPr/>
        </p:nvSpPr>
        <p:spPr bwMode="auto">
          <a:xfrm>
            <a:off x="6508750" y="5481638"/>
            <a:ext cx="6223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5" name="Rectangle 103"/>
          <p:cNvSpPr>
            <a:spLocks noChangeArrowheads="1"/>
          </p:cNvSpPr>
          <p:nvPr/>
        </p:nvSpPr>
        <p:spPr bwMode="auto">
          <a:xfrm>
            <a:off x="588803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36" name="Rectangle 104"/>
          <p:cNvSpPr>
            <a:spLocks noChangeArrowheads="1"/>
          </p:cNvSpPr>
          <p:nvPr/>
        </p:nvSpPr>
        <p:spPr bwMode="auto">
          <a:xfrm>
            <a:off x="526891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12</a:t>
            </a:r>
          </a:p>
        </p:txBody>
      </p:sp>
      <p:sp>
        <p:nvSpPr>
          <p:cNvPr id="237" name="Rectangle 105"/>
          <p:cNvSpPr>
            <a:spLocks noChangeArrowheads="1"/>
          </p:cNvSpPr>
          <p:nvPr/>
        </p:nvSpPr>
        <p:spPr bwMode="auto">
          <a:xfrm>
            <a:off x="4648200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C</a:t>
            </a:r>
          </a:p>
        </p:txBody>
      </p:sp>
      <p:sp>
        <p:nvSpPr>
          <p:cNvPr id="238" name="Rectangle 113"/>
          <p:cNvSpPr>
            <a:spLocks noChangeArrowheads="1"/>
          </p:cNvSpPr>
          <p:nvPr/>
        </p:nvSpPr>
        <p:spPr bwMode="auto">
          <a:xfrm>
            <a:off x="837088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9" name="Rectangle 114"/>
          <p:cNvSpPr>
            <a:spLocks noChangeArrowheads="1"/>
          </p:cNvSpPr>
          <p:nvPr/>
        </p:nvSpPr>
        <p:spPr bwMode="auto">
          <a:xfrm>
            <a:off x="775176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0" name="Rectangle 115"/>
          <p:cNvSpPr>
            <a:spLocks noChangeArrowheads="1"/>
          </p:cNvSpPr>
          <p:nvPr/>
        </p:nvSpPr>
        <p:spPr bwMode="auto">
          <a:xfrm>
            <a:off x="7131050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1" name="Rectangle 116"/>
          <p:cNvSpPr>
            <a:spLocks noChangeArrowheads="1"/>
          </p:cNvSpPr>
          <p:nvPr/>
        </p:nvSpPr>
        <p:spPr bwMode="auto">
          <a:xfrm>
            <a:off x="6508750" y="520065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2" name="Rectangle 117"/>
          <p:cNvSpPr>
            <a:spLocks noChangeArrowheads="1"/>
          </p:cNvSpPr>
          <p:nvPr/>
        </p:nvSpPr>
        <p:spPr bwMode="auto">
          <a:xfrm>
            <a:off x="588803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43" name="Rectangle 118"/>
          <p:cNvSpPr>
            <a:spLocks noChangeArrowheads="1"/>
          </p:cNvSpPr>
          <p:nvPr/>
        </p:nvSpPr>
        <p:spPr bwMode="auto">
          <a:xfrm>
            <a:off x="526891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0B</a:t>
            </a:r>
          </a:p>
        </p:txBody>
      </p:sp>
      <p:sp>
        <p:nvSpPr>
          <p:cNvPr id="244" name="Rectangle 119"/>
          <p:cNvSpPr>
            <a:spLocks noChangeArrowheads="1"/>
          </p:cNvSpPr>
          <p:nvPr/>
        </p:nvSpPr>
        <p:spPr bwMode="auto">
          <a:xfrm>
            <a:off x="4648200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245" name="Rectangle 127"/>
          <p:cNvSpPr>
            <a:spLocks noChangeArrowheads="1"/>
          </p:cNvSpPr>
          <p:nvPr/>
        </p:nvSpPr>
        <p:spPr bwMode="auto">
          <a:xfrm>
            <a:off x="8370888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3B</a:t>
            </a:r>
          </a:p>
        </p:txBody>
      </p:sp>
      <p:sp>
        <p:nvSpPr>
          <p:cNvPr id="246" name="Rectangle 128"/>
          <p:cNvSpPr>
            <a:spLocks noChangeArrowheads="1"/>
          </p:cNvSpPr>
          <p:nvPr/>
        </p:nvSpPr>
        <p:spPr bwMode="auto">
          <a:xfrm>
            <a:off x="7751763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</a:t>
            </a:r>
          </a:p>
        </p:txBody>
      </p:sp>
      <p:sp>
        <p:nvSpPr>
          <p:cNvPr id="247" name="Rectangle 129"/>
          <p:cNvSpPr>
            <a:spLocks noChangeArrowheads="1"/>
          </p:cNvSpPr>
          <p:nvPr/>
        </p:nvSpPr>
        <p:spPr bwMode="auto">
          <a:xfrm>
            <a:off x="7131050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248" name="Rectangle 130"/>
          <p:cNvSpPr>
            <a:spLocks noChangeArrowheads="1"/>
          </p:cNvSpPr>
          <p:nvPr/>
        </p:nvSpPr>
        <p:spPr bwMode="auto">
          <a:xfrm>
            <a:off x="6508750" y="491966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93</a:t>
            </a:r>
          </a:p>
        </p:txBody>
      </p:sp>
      <p:sp>
        <p:nvSpPr>
          <p:cNvPr id="249" name="Rectangle 131"/>
          <p:cNvSpPr>
            <a:spLocks noChangeArrowheads="1"/>
          </p:cNvSpPr>
          <p:nvPr/>
        </p:nvSpPr>
        <p:spPr bwMode="auto">
          <a:xfrm>
            <a:off x="5888038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50" name="Rectangle 132"/>
          <p:cNvSpPr>
            <a:spLocks noChangeArrowheads="1"/>
          </p:cNvSpPr>
          <p:nvPr/>
        </p:nvSpPr>
        <p:spPr bwMode="auto">
          <a:xfrm>
            <a:off x="5268913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2D</a:t>
            </a:r>
          </a:p>
        </p:txBody>
      </p:sp>
      <p:sp>
        <p:nvSpPr>
          <p:cNvPr id="251" name="Rectangle 133"/>
          <p:cNvSpPr>
            <a:spLocks noChangeArrowheads="1"/>
          </p:cNvSpPr>
          <p:nvPr/>
        </p:nvSpPr>
        <p:spPr bwMode="auto">
          <a:xfrm>
            <a:off x="4648200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252" name="Rectangle 141"/>
          <p:cNvSpPr>
            <a:spLocks noChangeArrowheads="1"/>
          </p:cNvSpPr>
          <p:nvPr/>
        </p:nvSpPr>
        <p:spPr bwMode="auto">
          <a:xfrm>
            <a:off x="837088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3" name="Rectangle 142"/>
          <p:cNvSpPr>
            <a:spLocks noChangeArrowheads="1"/>
          </p:cNvSpPr>
          <p:nvPr/>
        </p:nvSpPr>
        <p:spPr bwMode="auto">
          <a:xfrm>
            <a:off x="775176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4" name="Rectangle 143"/>
          <p:cNvSpPr>
            <a:spLocks noChangeArrowheads="1"/>
          </p:cNvSpPr>
          <p:nvPr/>
        </p:nvSpPr>
        <p:spPr bwMode="auto">
          <a:xfrm>
            <a:off x="7131050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5" name="Rectangle 144"/>
          <p:cNvSpPr>
            <a:spLocks noChangeArrowheads="1"/>
          </p:cNvSpPr>
          <p:nvPr/>
        </p:nvSpPr>
        <p:spPr bwMode="auto">
          <a:xfrm>
            <a:off x="6508750" y="463867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6" name="Rectangle 145"/>
          <p:cNvSpPr>
            <a:spLocks noChangeArrowheads="1"/>
          </p:cNvSpPr>
          <p:nvPr/>
        </p:nvSpPr>
        <p:spPr bwMode="auto">
          <a:xfrm>
            <a:off x="588803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57" name="Rectangle 146"/>
          <p:cNvSpPr>
            <a:spLocks noChangeArrowheads="1"/>
          </p:cNvSpPr>
          <p:nvPr/>
        </p:nvSpPr>
        <p:spPr bwMode="auto">
          <a:xfrm>
            <a:off x="526891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2D</a:t>
            </a:r>
          </a:p>
        </p:txBody>
      </p:sp>
      <p:sp>
        <p:nvSpPr>
          <p:cNvPr id="258" name="Rectangle 147"/>
          <p:cNvSpPr>
            <a:spLocks noChangeArrowheads="1"/>
          </p:cNvSpPr>
          <p:nvPr/>
        </p:nvSpPr>
        <p:spPr bwMode="auto">
          <a:xfrm>
            <a:off x="4648200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259" name="Rectangle 155"/>
          <p:cNvSpPr>
            <a:spLocks noChangeArrowheads="1"/>
          </p:cNvSpPr>
          <p:nvPr/>
        </p:nvSpPr>
        <p:spPr bwMode="auto">
          <a:xfrm>
            <a:off x="837088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89</a:t>
            </a:r>
          </a:p>
        </p:txBody>
      </p:sp>
      <p:sp>
        <p:nvSpPr>
          <p:cNvPr id="260" name="Rectangle 156"/>
          <p:cNvSpPr>
            <a:spLocks noChangeArrowheads="1"/>
          </p:cNvSpPr>
          <p:nvPr/>
        </p:nvSpPr>
        <p:spPr bwMode="auto">
          <a:xfrm>
            <a:off x="775176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51</a:t>
            </a:r>
          </a:p>
        </p:txBody>
      </p:sp>
      <p:sp>
        <p:nvSpPr>
          <p:cNvPr id="261" name="Rectangle 157"/>
          <p:cNvSpPr>
            <a:spLocks noChangeArrowheads="1"/>
          </p:cNvSpPr>
          <p:nvPr/>
        </p:nvSpPr>
        <p:spPr bwMode="auto">
          <a:xfrm>
            <a:off x="7131050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262" name="Rectangle 158"/>
          <p:cNvSpPr>
            <a:spLocks noChangeArrowheads="1"/>
          </p:cNvSpPr>
          <p:nvPr/>
        </p:nvSpPr>
        <p:spPr bwMode="auto">
          <a:xfrm>
            <a:off x="6508750" y="4357688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3A</a:t>
            </a:r>
          </a:p>
        </p:txBody>
      </p:sp>
      <p:sp>
        <p:nvSpPr>
          <p:cNvPr id="263" name="Rectangle 159"/>
          <p:cNvSpPr>
            <a:spLocks noChangeArrowheads="1"/>
          </p:cNvSpPr>
          <p:nvPr/>
        </p:nvSpPr>
        <p:spPr bwMode="auto">
          <a:xfrm>
            <a:off x="588803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64" name="Rectangle 160"/>
          <p:cNvSpPr>
            <a:spLocks noChangeArrowheads="1"/>
          </p:cNvSpPr>
          <p:nvPr/>
        </p:nvSpPr>
        <p:spPr bwMode="auto">
          <a:xfrm>
            <a:off x="526891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24</a:t>
            </a:r>
          </a:p>
        </p:txBody>
      </p:sp>
      <p:sp>
        <p:nvSpPr>
          <p:cNvPr id="265" name="Rectangle 161"/>
          <p:cNvSpPr>
            <a:spLocks noChangeArrowheads="1"/>
          </p:cNvSpPr>
          <p:nvPr/>
        </p:nvSpPr>
        <p:spPr bwMode="auto">
          <a:xfrm>
            <a:off x="4648200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266" name="Rectangle 169"/>
          <p:cNvSpPr>
            <a:spLocks noChangeArrowheads="1"/>
          </p:cNvSpPr>
          <p:nvPr/>
        </p:nvSpPr>
        <p:spPr bwMode="auto">
          <a:xfrm>
            <a:off x="837088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B3</a:t>
            </a:r>
          </a:p>
        </p:txBody>
      </p:sp>
      <p:sp>
        <p:nvSpPr>
          <p:cNvPr id="267" name="Rectangle 170"/>
          <p:cNvSpPr>
            <a:spLocks noChangeArrowheads="1"/>
          </p:cNvSpPr>
          <p:nvPr/>
        </p:nvSpPr>
        <p:spPr bwMode="auto">
          <a:xfrm>
            <a:off x="775176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B2</a:t>
            </a:r>
          </a:p>
        </p:txBody>
      </p:sp>
      <p:sp>
        <p:nvSpPr>
          <p:cNvPr id="268" name="Rectangle 171"/>
          <p:cNvSpPr>
            <a:spLocks noChangeArrowheads="1"/>
          </p:cNvSpPr>
          <p:nvPr/>
        </p:nvSpPr>
        <p:spPr bwMode="auto">
          <a:xfrm>
            <a:off x="713105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B1</a:t>
            </a:r>
          </a:p>
        </p:txBody>
      </p:sp>
      <p:sp>
        <p:nvSpPr>
          <p:cNvPr id="269" name="Rectangle 172"/>
          <p:cNvSpPr>
            <a:spLocks noChangeArrowheads="1"/>
          </p:cNvSpPr>
          <p:nvPr/>
        </p:nvSpPr>
        <p:spPr bwMode="auto">
          <a:xfrm>
            <a:off x="6508750" y="4076700"/>
            <a:ext cx="622300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B0</a:t>
            </a:r>
          </a:p>
        </p:txBody>
      </p:sp>
      <p:sp>
        <p:nvSpPr>
          <p:cNvPr id="270" name="Rectangle 173"/>
          <p:cNvSpPr>
            <a:spLocks noChangeArrowheads="1"/>
          </p:cNvSpPr>
          <p:nvPr/>
        </p:nvSpPr>
        <p:spPr bwMode="auto">
          <a:xfrm>
            <a:off x="588803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271" name="Rectangle 174"/>
          <p:cNvSpPr>
            <a:spLocks noChangeArrowheads="1"/>
          </p:cNvSpPr>
          <p:nvPr/>
        </p:nvSpPr>
        <p:spPr bwMode="auto">
          <a:xfrm>
            <a:off x="526891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272" name="Rectangle 175"/>
          <p:cNvSpPr>
            <a:spLocks noChangeArrowheads="1"/>
          </p:cNvSpPr>
          <p:nvPr/>
        </p:nvSpPr>
        <p:spPr bwMode="auto">
          <a:xfrm>
            <a:off x="464820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 err="1">
                <a:solidFill>
                  <a:srgbClr val="990000"/>
                </a:solidFill>
                <a:latin typeface="Calibri" pitchFamily="34" charset="0"/>
              </a:rPr>
              <a:t>Idx</a:t>
            </a:r>
            <a:endParaRPr lang="en-GB" sz="14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273" name="Line 183"/>
          <p:cNvSpPr>
            <a:spLocks noChangeShapeType="1"/>
          </p:cNvSpPr>
          <p:nvPr/>
        </p:nvSpPr>
        <p:spPr bwMode="auto">
          <a:xfrm>
            <a:off x="4666488" y="4357688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274" name="Line 184"/>
          <p:cNvSpPr>
            <a:spLocks noChangeShapeType="1"/>
          </p:cNvSpPr>
          <p:nvPr/>
        </p:nvSpPr>
        <p:spPr bwMode="auto">
          <a:xfrm>
            <a:off x="4666488" y="463867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" name="Line 185"/>
          <p:cNvSpPr>
            <a:spLocks noChangeShapeType="1"/>
          </p:cNvSpPr>
          <p:nvPr/>
        </p:nvSpPr>
        <p:spPr bwMode="auto">
          <a:xfrm>
            <a:off x="4666488" y="491966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" name="Line 186"/>
          <p:cNvSpPr>
            <a:spLocks noChangeShapeType="1"/>
          </p:cNvSpPr>
          <p:nvPr/>
        </p:nvSpPr>
        <p:spPr bwMode="auto">
          <a:xfrm>
            <a:off x="4666488" y="520065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7" name="Line 187"/>
          <p:cNvSpPr>
            <a:spLocks noChangeShapeType="1"/>
          </p:cNvSpPr>
          <p:nvPr/>
        </p:nvSpPr>
        <p:spPr bwMode="auto">
          <a:xfrm>
            <a:off x="4666488" y="5484812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8" name="Line 188"/>
          <p:cNvSpPr>
            <a:spLocks noChangeShapeType="1"/>
          </p:cNvSpPr>
          <p:nvPr/>
        </p:nvSpPr>
        <p:spPr bwMode="auto">
          <a:xfrm>
            <a:off x="4666488" y="578802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" name="Line 189"/>
          <p:cNvSpPr>
            <a:spLocks noChangeShapeType="1"/>
          </p:cNvSpPr>
          <p:nvPr/>
        </p:nvSpPr>
        <p:spPr bwMode="auto">
          <a:xfrm>
            <a:off x="4666488" y="606901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0" name="Line 190"/>
          <p:cNvSpPr>
            <a:spLocks noChangeShapeType="1"/>
          </p:cNvSpPr>
          <p:nvPr/>
        </p:nvSpPr>
        <p:spPr bwMode="auto">
          <a:xfrm>
            <a:off x="4666488" y="635000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" name="Line 197"/>
          <p:cNvSpPr>
            <a:spLocks noChangeShapeType="1"/>
          </p:cNvSpPr>
          <p:nvPr/>
        </p:nvSpPr>
        <p:spPr bwMode="auto">
          <a:xfrm>
            <a:off x="526891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2" name="Line 198"/>
          <p:cNvSpPr>
            <a:spLocks noChangeShapeType="1"/>
          </p:cNvSpPr>
          <p:nvPr/>
        </p:nvSpPr>
        <p:spPr bwMode="auto">
          <a:xfrm>
            <a:off x="588803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3" name="Line 199"/>
          <p:cNvSpPr>
            <a:spLocks noChangeShapeType="1"/>
          </p:cNvSpPr>
          <p:nvPr/>
        </p:nvSpPr>
        <p:spPr bwMode="auto">
          <a:xfrm>
            <a:off x="65087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4" name="Line 200"/>
          <p:cNvSpPr>
            <a:spLocks noChangeShapeType="1"/>
          </p:cNvSpPr>
          <p:nvPr/>
        </p:nvSpPr>
        <p:spPr bwMode="auto">
          <a:xfrm>
            <a:off x="71310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" name="Line 201"/>
          <p:cNvSpPr>
            <a:spLocks noChangeShapeType="1"/>
          </p:cNvSpPr>
          <p:nvPr/>
        </p:nvSpPr>
        <p:spPr bwMode="auto">
          <a:xfrm>
            <a:off x="775176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" name="Line 202"/>
          <p:cNvSpPr>
            <a:spLocks noChangeShapeType="1"/>
          </p:cNvSpPr>
          <p:nvPr/>
        </p:nvSpPr>
        <p:spPr bwMode="auto">
          <a:xfrm>
            <a:off x="837088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" name="Line 205"/>
          <p:cNvSpPr>
            <a:spLocks noChangeShapeType="1"/>
          </p:cNvSpPr>
          <p:nvPr/>
        </p:nvSpPr>
        <p:spPr bwMode="auto">
          <a:xfrm>
            <a:off x="4666488" y="4076700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288" name="Line 206"/>
          <p:cNvSpPr>
            <a:spLocks noChangeShapeType="1"/>
          </p:cNvSpPr>
          <p:nvPr/>
        </p:nvSpPr>
        <p:spPr bwMode="auto">
          <a:xfrm>
            <a:off x="8991601" y="4076700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9" name="Line 207"/>
          <p:cNvSpPr>
            <a:spLocks noChangeShapeType="1"/>
          </p:cNvSpPr>
          <p:nvPr/>
        </p:nvSpPr>
        <p:spPr bwMode="auto">
          <a:xfrm>
            <a:off x="4666488" y="6630988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0" name="Line 206"/>
          <p:cNvSpPr>
            <a:spLocks noChangeShapeType="1"/>
          </p:cNvSpPr>
          <p:nvPr/>
        </p:nvSpPr>
        <p:spPr bwMode="auto">
          <a:xfrm>
            <a:off x="4648200" y="4083579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098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7345363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Address Translation Example #1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333999"/>
          </a:xfrm>
          <a:ln/>
        </p:spPr>
        <p:txBody>
          <a:bodyPr/>
          <a:lstStyle/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Virtual Address: </a:t>
            </a:r>
            <a:r>
              <a:rPr lang="en-GB" dirty="0">
                <a:effectLst/>
                <a:latin typeface="Courier New" pitchFamily="49" charset="0"/>
              </a:rPr>
              <a:t>0x03D4</a:t>
            </a: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VPN ___	TLBI ___	TLBT ____	          TLB Hit? __	Page Fault? __        PPN: ____</a:t>
            </a:r>
            <a:endParaRPr lang="en-GB" dirty="0">
              <a:effectLst/>
            </a:endParaRPr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	CO ___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108902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0890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57638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15763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2063750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20637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551112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25511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303847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30384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352583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35258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4013200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401320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4500562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450056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498792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49879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547528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54752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5962650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59626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6450012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64500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693737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69373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742473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74247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4987924" y="2924149"/>
            <a:ext cx="2924175" cy="333375"/>
            <a:chOff x="3085" y="1661"/>
            <a:chExt cx="1842" cy="210"/>
          </a:xfrm>
        </p:grpSpPr>
        <p:sp>
          <p:nvSpPr>
            <p:cNvPr id="37936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1089025" y="2916211"/>
            <a:ext cx="3916362" cy="333375"/>
            <a:chOff x="629" y="1656"/>
            <a:chExt cx="2467" cy="210"/>
          </a:xfrm>
        </p:grpSpPr>
        <p:sp>
          <p:nvSpPr>
            <p:cNvPr id="37939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7942" name="Line 54"/>
          <p:cNvSpPr>
            <a:spLocks noChangeShapeType="1"/>
          </p:cNvSpPr>
          <p:nvPr/>
        </p:nvSpPr>
        <p:spPr bwMode="auto">
          <a:xfrm>
            <a:off x="4010025" y="2015040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4233862" y="1891215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1089025" y="2011336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2332038" y="1887511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2071687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207168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255905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25590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3046412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304641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3533775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35337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4021137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402113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450850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450850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4995862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499586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548322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548322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5970587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597058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6457950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64579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6945312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694531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743267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74326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5004858" y="5564717"/>
            <a:ext cx="2924175" cy="333375"/>
            <a:chOff x="3101" y="3292"/>
            <a:chExt cx="1842" cy="210"/>
          </a:xfrm>
        </p:grpSpPr>
        <p:sp>
          <p:nvSpPr>
            <p:cNvPr id="37986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2092324" y="5556250"/>
            <a:ext cx="2924175" cy="333375"/>
            <a:chOff x="1277" y="3292"/>
            <a:chExt cx="1842" cy="210"/>
          </a:xfrm>
        </p:grpSpPr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6925204" y="4516438"/>
            <a:ext cx="992188" cy="306388"/>
            <a:chOff x="4300" y="2637"/>
            <a:chExt cx="625" cy="193"/>
          </a:xfrm>
        </p:grpSpPr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Text Box 105"/>
            <p:cNvSpPr txBox="1">
              <a:spLocks noChangeArrowheads="1"/>
            </p:cNvSpPr>
            <p:nvPr/>
          </p:nvSpPr>
          <p:spPr bwMode="auto"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4987395" y="4512734"/>
            <a:ext cx="1927225" cy="306388"/>
            <a:chOff x="3090" y="2624"/>
            <a:chExt cx="1214" cy="193"/>
          </a:xfrm>
        </p:grpSpPr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2071687" y="4516438"/>
            <a:ext cx="2894013" cy="306388"/>
            <a:chOff x="1248" y="2637"/>
            <a:chExt cx="1823" cy="193"/>
          </a:xfrm>
        </p:grpSpPr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8001" name="Text Box 113"/>
          <p:cNvSpPr txBox="1">
            <a:spLocks noChangeArrowheads="1"/>
          </p:cNvSpPr>
          <p:nvPr/>
        </p:nvSpPr>
        <p:spPr bwMode="auto">
          <a:xfrm>
            <a:off x="75580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2" name="Text Box 114"/>
          <p:cNvSpPr txBox="1">
            <a:spLocks noChangeArrowheads="1"/>
          </p:cNvSpPr>
          <p:nvPr/>
        </p:nvSpPr>
        <p:spPr bwMode="auto">
          <a:xfrm>
            <a:off x="7070725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3" name="Text Box 115"/>
          <p:cNvSpPr txBox="1">
            <a:spLocks noChangeArrowheads="1"/>
          </p:cNvSpPr>
          <p:nvPr/>
        </p:nvSpPr>
        <p:spPr bwMode="auto">
          <a:xfrm>
            <a:off x="6584950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4" name="Text Box 116"/>
          <p:cNvSpPr txBox="1">
            <a:spLocks noChangeArrowheads="1"/>
          </p:cNvSpPr>
          <p:nvPr/>
        </p:nvSpPr>
        <p:spPr bwMode="auto">
          <a:xfrm>
            <a:off x="6097587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5" name="Text Box 117"/>
          <p:cNvSpPr txBox="1">
            <a:spLocks noChangeArrowheads="1"/>
          </p:cNvSpPr>
          <p:nvPr/>
        </p:nvSpPr>
        <p:spPr bwMode="auto">
          <a:xfrm>
            <a:off x="5611812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6" name="Text Box 118"/>
          <p:cNvSpPr txBox="1">
            <a:spLocks noChangeArrowheads="1"/>
          </p:cNvSpPr>
          <p:nvPr/>
        </p:nvSpPr>
        <p:spPr bwMode="auto">
          <a:xfrm>
            <a:off x="5124450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7" name="Text Box 119"/>
          <p:cNvSpPr txBox="1">
            <a:spLocks noChangeArrowheads="1"/>
          </p:cNvSpPr>
          <p:nvPr/>
        </p:nvSpPr>
        <p:spPr bwMode="auto">
          <a:xfrm>
            <a:off x="4638675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8" name="Text Box 120"/>
          <p:cNvSpPr txBox="1">
            <a:spLocks noChangeArrowheads="1"/>
          </p:cNvSpPr>
          <p:nvPr/>
        </p:nvSpPr>
        <p:spPr bwMode="auto">
          <a:xfrm>
            <a:off x="415131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9" name="Text Box 121"/>
          <p:cNvSpPr txBox="1">
            <a:spLocks noChangeArrowheads="1"/>
          </p:cNvSpPr>
          <p:nvPr/>
        </p:nvSpPr>
        <p:spPr bwMode="auto">
          <a:xfrm>
            <a:off x="36655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10" name="Text Box 122"/>
          <p:cNvSpPr txBox="1">
            <a:spLocks noChangeArrowheads="1"/>
          </p:cNvSpPr>
          <p:nvPr/>
        </p:nvSpPr>
        <p:spPr bwMode="auto">
          <a:xfrm>
            <a:off x="3178175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11" name="Text Box 123"/>
          <p:cNvSpPr txBox="1">
            <a:spLocks noChangeArrowheads="1"/>
          </p:cNvSpPr>
          <p:nvPr/>
        </p:nvSpPr>
        <p:spPr bwMode="auto">
          <a:xfrm>
            <a:off x="2692400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2" name="Text Box 124"/>
          <p:cNvSpPr txBox="1">
            <a:spLocks noChangeArrowheads="1"/>
          </p:cNvSpPr>
          <p:nvPr/>
        </p:nvSpPr>
        <p:spPr bwMode="auto">
          <a:xfrm>
            <a:off x="22050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3" name="Text Box 125"/>
          <p:cNvSpPr txBox="1">
            <a:spLocks noChangeArrowheads="1"/>
          </p:cNvSpPr>
          <p:nvPr/>
        </p:nvSpPr>
        <p:spPr bwMode="auto">
          <a:xfrm>
            <a:off x="17192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4" name="Text Box 126"/>
          <p:cNvSpPr txBox="1">
            <a:spLocks noChangeArrowheads="1"/>
          </p:cNvSpPr>
          <p:nvPr/>
        </p:nvSpPr>
        <p:spPr bwMode="auto">
          <a:xfrm>
            <a:off x="12334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6" name="Text Box 128"/>
          <p:cNvSpPr txBox="1">
            <a:spLocks noChangeArrowheads="1"/>
          </p:cNvSpPr>
          <p:nvPr/>
        </p:nvSpPr>
        <p:spPr bwMode="auto">
          <a:xfrm>
            <a:off x="1143000" y="3437965"/>
            <a:ext cx="490538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0x0F</a:t>
            </a:r>
          </a:p>
        </p:txBody>
      </p:sp>
      <p:sp>
        <p:nvSpPr>
          <p:cNvPr id="38017" name="Text Box 129"/>
          <p:cNvSpPr txBox="1">
            <a:spLocks noChangeArrowheads="1"/>
          </p:cNvSpPr>
          <p:nvPr/>
        </p:nvSpPr>
        <p:spPr bwMode="auto">
          <a:xfrm>
            <a:off x="2489808" y="3437965"/>
            <a:ext cx="394599" cy="316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0x3</a:t>
            </a:r>
          </a:p>
        </p:txBody>
      </p:sp>
      <p:sp>
        <p:nvSpPr>
          <p:cNvPr id="38018" name="Text Box 130"/>
          <p:cNvSpPr txBox="1">
            <a:spLocks noChangeArrowheads="1"/>
          </p:cNvSpPr>
          <p:nvPr/>
        </p:nvSpPr>
        <p:spPr bwMode="auto">
          <a:xfrm>
            <a:off x="3454401" y="3437965"/>
            <a:ext cx="5000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0x03</a:t>
            </a:r>
          </a:p>
        </p:txBody>
      </p:sp>
      <p:sp>
        <p:nvSpPr>
          <p:cNvPr id="38019" name="Text Box 131"/>
          <p:cNvSpPr txBox="1">
            <a:spLocks noChangeArrowheads="1"/>
          </p:cNvSpPr>
          <p:nvPr/>
        </p:nvSpPr>
        <p:spPr bwMode="auto">
          <a:xfrm>
            <a:off x="5142732" y="3437939"/>
            <a:ext cx="19973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38021" name="Text Box 133"/>
          <p:cNvSpPr txBox="1">
            <a:spLocks noChangeArrowheads="1"/>
          </p:cNvSpPr>
          <p:nvPr/>
        </p:nvSpPr>
        <p:spPr bwMode="auto">
          <a:xfrm>
            <a:off x="6781800" y="3437965"/>
            <a:ext cx="22701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2" name="Text Box 134"/>
          <p:cNvSpPr txBox="1">
            <a:spLocks noChangeArrowheads="1"/>
          </p:cNvSpPr>
          <p:nvPr/>
        </p:nvSpPr>
        <p:spPr bwMode="auto">
          <a:xfrm>
            <a:off x="7746470" y="3437965"/>
            <a:ext cx="52546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0x0D</a:t>
            </a:r>
          </a:p>
        </p:txBody>
      </p: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2215620" y="5173133"/>
            <a:ext cx="5576888" cy="339725"/>
            <a:chOff x="1344" y="3030"/>
            <a:chExt cx="3513" cy="214"/>
          </a:xfrm>
        </p:grpSpPr>
        <p:sp>
          <p:nvSpPr>
            <p:cNvPr id="38024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5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6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7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28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9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0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31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2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3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34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5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</p:grpSp>
      <p:sp>
        <p:nvSpPr>
          <p:cNvPr id="38037" name="Text Box 149"/>
          <p:cNvSpPr txBox="1">
            <a:spLocks noChangeArrowheads="1"/>
          </p:cNvSpPr>
          <p:nvPr/>
        </p:nvSpPr>
        <p:spPr bwMode="auto">
          <a:xfrm>
            <a:off x="1374773" y="5992801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8" name="Text Box 150"/>
          <p:cNvSpPr txBox="1">
            <a:spLocks noChangeArrowheads="1"/>
          </p:cNvSpPr>
          <p:nvPr/>
        </p:nvSpPr>
        <p:spPr bwMode="auto">
          <a:xfrm>
            <a:off x="2271712" y="5992801"/>
            <a:ext cx="395288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0x5</a:t>
            </a:r>
          </a:p>
        </p:txBody>
      </p:sp>
      <p:sp>
        <p:nvSpPr>
          <p:cNvPr id="38039" name="Text Box 151"/>
          <p:cNvSpPr txBox="1">
            <a:spLocks noChangeArrowheads="1"/>
          </p:cNvSpPr>
          <p:nvPr/>
        </p:nvSpPr>
        <p:spPr bwMode="auto">
          <a:xfrm>
            <a:off x="3259139" y="5992801"/>
            <a:ext cx="5254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0x0D</a:t>
            </a:r>
          </a:p>
        </p:txBody>
      </p:sp>
      <p:sp>
        <p:nvSpPr>
          <p:cNvPr id="38041" name="Text Box 153"/>
          <p:cNvSpPr txBox="1">
            <a:spLocks noChangeArrowheads="1"/>
          </p:cNvSpPr>
          <p:nvPr/>
        </p:nvSpPr>
        <p:spPr bwMode="auto">
          <a:xfrm>
            <a:off x="4580467" y="5992801"/>
            <a:ext cx="200025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38042" name="Text Box 154"/>
          <p:cNvSpPr txBox="1">
            <a:spLocks noChangeArrowheads="1"/>
          </p:cNvSpPr>
          <p:nvPr/>
        </p:nvSpPr>
        <p:spPr bwMode="auto">
          <a:xfrm>
            <a:off x="5850466" y="5992801"/>
            <a:ext cx="5000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0x36</a:t>
            </a:r>
          </a:p>
        </p:txBody>
      </p:sp>
    </p:spTree>
    <p:extLst>
      <p:ext uri="{BB962C8B-B14F-4D97-AF65-F5344CB8AC3E}">
        <p14:creationId xmlns:p14="http://schemas.microsoft.com/office/powerpoint/2010/main" val="13942349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42" grpId="0" animBg="1"/>
      <p:bldP spid="37943" grpId="0" animBg="1"/>
      <p:bldP spid="37945" grpId="0" animBg="1"/>
      <p:bldP spid="37946" grpId="0" animBg="1"/>
      <p:bldP spid="37950" grpId="0" animBg="1"/>
      <p:bldP spid="37951" grpId="0"/>
      <p:bldP spid="37953" grpId="0" animBg="1"/>
      <p:bldP spid="37954" grpId="0"/>
      <p:bldP spid="37956" grpId="0" animBg="1"/>
      <p:bldP spid="37957" grpId="0"/>
      <p:bldP spid="37959" grpId="0" animBg="1"/>
      <p:bldP spid="37960" grpId="0"/>
      <p:bldP spid="37962" grpId="0" animBg="1"/>
      <p:bldP spid="37963" grpId="0"/>
      <p:bldP spid="37965" grpId="0" animBg="1"/>
      <p:bldP spid="37966" grpId="0"/>
      <p:bldP spid="37968" grpId="0" animBg="1"/>
      <p:bldP spid="37969" grpId="0"/>
      <p:bldP spid="37971" grpId="0" animBg="1"/>
      <p:bldP spid="37972" grpId="0"/>
      <p:bldP spid="37974" grpId="0" animBg="1"/>
      <p:bldP spid="37975" grpId="0"/>
      <p:bldP spid="37977" grpId="0" animBg="1"/>
      <p:bldP spid="37978" grpId="0"/>
      <p:bldP spid="37980" grpId="0" animBg="1"/>
      <p:bldP spid="37981" grpId="0"/>
      <p:bldP spid="37983" grpId="0" animBg="1"/>
      <p:bldP spid="37984" grpId="0"/>
      <p:bldP spid="38016" grpId="0"/>
      <p:bldP spid="38017" grpId="0"/>
      <p:bldP spid="38018" grpId="0"/>
      <p:bldP spid="38019" grpId="0"/>
      <p:bldP spid="38021" grpId="0"/>
      <p:bldP spid="38022" grpId="0"/>
      <p:bldP spid="38037" grpId="0"/>
      <p:bldP spid="38038" grpId="0"/>
      <p:bldP spid="38039" grpId="0"/>
      <p:bldP spid="38041" grpId="0"/>
      <p:bldP spid="3804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7345363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 Example #2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333999"/>
          </a:xfrm>
          <a:ln/>
        </p:spPr>
        <p:txBody>
          <a:bodyPr/>
          <a:lstStyle/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Virtual Address: </a:t>
            </a:r>
            <a:r>
              <a:rPr lang="en-GB" dirty="0">
                <a:latin typeface="Courier New" pitchFamily="49" charset="0"/>
              </a:rPr>
              <a:t>0x0020</a:t>
            </a: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VPN ___	TLBI ___	TLBT ____	          TLB Hit? __	Page Fault? __        PPN: ____</a:t>
            </a:r>
            <a:endParaRPr lang="en-GB" dirty="0">
              <a:effectLst/>
            </a:endParaRPr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	CO___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108902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0890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57638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15763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2063750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20637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551112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25511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303847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30384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352583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35258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4013200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401320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4500562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450056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498792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49879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547528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54752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5962650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59626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6450012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64500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693737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69373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742473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74247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4987924" y="2924149"/>
            <a:ext cx="2924175" cy="333375"/>
            <a:chOff x="3085" y="1661"/>
            <a:chExt cx="1842" cy="210"/>
          </a:xfrm>
        </p:grpSpPr>
        <p:sp>
          <p:nvSpPr>
            <p:cNvPr id="37936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1089025" y="2916211"/>
            <a:ext cx="3916362" cy="333375"/>
            <a:chOff x="629" y="1656"/>
            <a:chExt cx="2467" cy="210"/>
          </a:xfrm>
        </p:grpSpPr>
        <p:sp>
          <p:nvSpPr>
            <p:cNvPr id="37939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7942" name="Line 54"/>
          <p:cNvSpPr>
            <a:spLocks noChangeShapeType="1"/>
          </p:cNvSpPr>
          <p:nvPr/>
        </p:nvSpPr>
        <p:spPr bwMode="auto">
          <a:xfrm>
            <a:off x="4010025" y="2015040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4233862" y="1891215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1089025" y="2011336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2332038" y="1887511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2071687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207168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255905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25590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3046412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304641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3533775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35337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4021137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402113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450850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450850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4995862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499586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548322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548322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5970587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5970587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6457950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64579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6945312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6945312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743267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74326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5004858" y="5564717"/>
            <a:ext cx="2924175" cy="333375"/>
            <a:chOff x="3101" y="3292"/>
            <a:chExt cx="1842" cy="210"/>
          </a:xfrm>
        </p:grpSpPr>
        <p:sp>
          <p:nvSpPr>
            <p:cNvPr id="37986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2092324" y="5556250"/>
            <a:ext cx="2924175" cy="333375"/>
            <a:chOff x="1277" y="3292"/>
            <a:chExt cx="1842" cy="210"/>
          </a:xfrm>
        </p:grpSpPr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6925204" y="4516438"/>
            <a:ext cx="992188" cy="306388"/>
            <a:chOff x="4300" y="2637"/>
            <a:chExt cx="625" cy="193"/>
          </a:xfrm>
        </p:grpSpPr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Text Box 105"/>
            <p:cNvSpPr txBox="1">
              <a:spLocks noChangeArrowheads="1"/>
            </p:cNvSpPr>
            <p:nvPr/>
          </p:nvSpPr>
          <p:spPr bwMode="auto"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4987395" y="4512734"/>
            <a:ext cx="1927225" cy="306388"/>
            <a:chOff x="3090" y="2624"/>
            <a:chExt cx="1214" cy="193"/>
          </a:xfrm>
        </p:grpSpPr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2071687" y="4516438"/>
            <a:ext cx="2894013" cy="306388"/>
            <a:chOff x="1248" y="2637"/>
            <a:chExt cx="1823" cy="193"/>
          </a:xfrm>
        </p:grpSpPr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8001" name="Text Box 113"/>
          <p:cNvSpPr txBox="1">
            <a:spLocks noChangeArrowheads="1"/>
          </p:cNvSpPr>
          <p:nvPr/>
        </p:nvSpPr>
        <p:spPr bwMode="auto">
          <a:xfrm>
            <a:off x="75580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2" name="Text Box 114"/>
          <p:cNvSpPr txBox="1">
            <a:spLocks noChangeArrowheads="1"/>
          </p:cNvSpPr>
          <p:nvPr/>
        </p:nvSpPr>
        <p:spPr bwMode="auto">
          <a:xfrm>
            <a:off x="7070725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3" name="Text Box 115"/>
          <p:cNvSpPr txBox="1">
            <a:spLocks noChangeArrowheads="1"/>
          </p:cNvSpPr>
          <p:nvPr/>
        </p:nvSpPr>
        <p:spPr bwMode="auto">
          <a:xfrm>
            <a:off x="6584950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4" name="Text Box 116"/>
          <p:cNvSpPr txBox="1">
            <a:spLocks noChangeArrowheads="1"/>
          </p:cNvSpPr>
          <p:nvPr/>
        </p:nvSpPr>
        <p:spPr bwMode="auto">
          <a:xfrm>
            <a:off x="6097587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5" name="Text Box 117"/>
          <p:cNvSpPr txBox="1">
            <a:spLocks noChangeArrowheads="1"/>
          </p:cNvSpPr>
          <p:nvPr/>
        </p:nvSpPr>
        <p:spPr bwMode="auto">
          <a:xfrm>
            <a:off x="5611812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6" name="Text Box 118"/>
          <p:cNvSpPr txBox="1">
            <a:spLocks noChangeArrowheads="1"/>
          </p:cNvSpPr>
          <p:nvPr/>
        </p:nvSpPr>
        <p:spPr bwMode="auto">
          <a:xfrm>
            <a:off x="5124450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7" name="Text Box 119"/>
          <p:cNvSpPr txBox="1">
            <a:spLocks noChangeArrowheads="1"/>
          </p:cNvSpPr>
          <p:nvPr/>
        </p:nvSpPr>
        <p:spPr bwMode="auto">
          <a:xfrm>
            <a:off x="4638675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8" name="Text Box 120"/>
          <p:cNvSpPr txBox="1">
            <a:spLocks noChangeArrowheads="1"/>
          </p:cNvSpPr>
          <p:nvPr/>
        </p:nvSpPr>
        <p:spPr bwMode="auto">
          <a:xfrm>
            <a:off x="4151312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9" name="Text Box 121"/>
          <p:cNvSpPr txBox="1">
            <a:spLocks noChangeArrowheads="1"/>
          </p:cNvSpPr>
          <p:nvPr/>
        </p:nvSpPr>
        <p:spPr bwMode="auto">
          <a:xfrm>
            <a:off x="3665537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0" name="Text Box 122"/>
          <p:cNvSpPr txBox="1">
            <a:spLocks noChangeArrowheads="1"/>
          </p:cNvSpPr>
          <p:nvPr/>
        </p:nvSpPr>
        <p:spPr bwMode="auto">
          <a:xfrm>
            <a:off x="3178175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1" name="Text Box 123"/>
          <p:cNvSpPr txBox="1">
            <a:spLocks noChangeArrowheads="1"/>
          </p:cNvSpPr>
          <p:nvPr/>
        </p:nvSpPr>
        <p:spPr bwMode="auto">
          <a:xfrm>
            <a:off x="2692400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2" name="Text Box 124"/>
          <p:cNvSpPr txBox="1">
            <a:spLocks noChangeArrowheads="1"/>
          </p:cNvSpPr>
          <p:nvPr/>
        </p:nvSpPr>
        <p:spPr bwMode="auto">
          <a:xfrm>
            <a:off x="22050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3" name="Text Box 125"/>
          <p:cNvSpPr txBox="1">
            <a:spLocks noChangeArrowheads="1"/>
          </p:cNvSpPr>
          <p:nvPr/>
        </p:nvSpPr>
        <p:spPr bwMode="auto">
          <a:xfrm>
            <a:off x="17192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4" name="Text Box 126"/>
          <p:cNvSpPr txBox="1">
            <a:spLocks noChangeArrowheads="1"/>
          </p:cNvSpPr>
          <p:nvPr/>
        </p:nvSpPr>
        <p:spPr bwMode="auto">
          <a:xfrm>
            <a:off x="12334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6" name="Text Box 128"/>
          <p:cNvSpPr txBox="1">
            <a:spLocks noChangeArrowheads="1"/>
          </p:cNvSpPr>
          <p:nvPr/>
        </p:nvSpPr>
        <p:spPr bwMode="auto">
          <a:xfrm>
            <a:off x="1143000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0x00</a:t>
            </a:r>
          </a:p>
        </p:txBody>
      </p:sp>
      <p:sp>
        <p:nvSpPr>
          <p:cNvPr id="38017" name="Text Box 129"/>
          <p:cNvSpPr txBox="1">
            <a:spLocks noChangeArrowheads="1"/>
          </p:cNvSpPr>
          <p:nvPr/>
        </p:nvSpPr>
        <p:spPr bwMode="auto">
          <a:xfrm>
            <a:off x="2588682" y="3437965"/>
            <a:ext cx="196529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8" name="Text Box 130"/>
          <p:cNvSpPr txBox="1">
            <a:spLocks noChangeArrowheads="1"/>
          </p:cNvSpPr>
          <p:nvPr/>
        </p:nvSpPr>
        <p:spPr bwMode="auto">
          <a:xfrm>
            <a:off x="3454401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0x00</a:t>
            </a:r>
          </a:p>
        </p:txBody>
      </p:sp>
      <p:sp>
        <p:nvSpPr>
          <p:cNvPr id="38019" name="Text Box 131"/>
          <p:cNvSpPr txBox="1">
            <a:spLocks noChangeArrowheads="1"/>
          </p:cNvSpPr>
          <p:nvPr/>
        </p:nvSpPr>
        <p:spPr bwMode="auto">
          <a:xfrm>
            <a:off x="5142732" y="3437939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1" name="Text Box 133"/>
          <p:cNvSpPr txBox="1">
            <a:spLocks noChangeArrowheads="1"/>
          </p:cNvSpPr>
          <p:nvPr/>
        </p:nvSpPr>
        <p:spPr bwMode="auto">
          <a:xfrm>
            <a:off x="6781800" y="3437965"/>
            <a:ext cx="22701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2" name="Text Box 134"/>
          <p:cNvSpPr txBox="1">
            <a:spLocks noChangeArrowheads="1"/>
          </p:cNvSpPr>
          <p:nvPr/>
        </p:nvSpPr>
        <p:spPr bwMode="auto">
          <a:xfrm>
            <a:off x="7746470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0x28</a:t>
            </a:r>
          </a:p>
        </p:txBody>
      </p: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2215620" y="5173133"/>
            <a:ext cx="5576888" cy="339725"/>
            <a:chOff x="1344" y="3030"/>
            <a:chExt cx="3513" cy="214"/>
          </a:xfrm>
        </p:grpSpPr>
        <p:sp>
          <p:nvSpPr>
            <p:cNvPr id="38024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5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6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7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28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9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0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31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2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3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4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5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38037" name="Text Box 149"/>
          <p:cNvSpPr txBox="1">
            <a:spLocks noChangeArrowheads="1"/>
          </p:cNvSpPr>
          <p:nvPr/>
        </p:nvSpPr>
        <p:spPr bwMode="auto">
          <a:xfrm>
            <a:off x="1352551" y="5992801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8" name="Text Box 150"/>
          <p:cNvSpPr txBox="1">
            <a:spLocks noChangeArrowheads="1"/>
          </p:cNvSpPr>
          <p:nvPr/>
        </p:nvSpPr>
        <p:spPr bwMode="auto">
          <a:xfrm>
            <a:off x="2271712" y="5992801"/>
            <a:ext cx="395301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0x8</a:t>
            </a:r>
          </a:p>
        </p:txBody>
      </p:sp>
      <p:sp>
        <p:nvSpPr>
          <p:cNvPr id="38039" name="Text Box 151"/>
          <p:cNvSpPr txBox="1">
            <a:spLocks noChangeArrowheads="1"/>
          </p:cNvSpPr>
          <p:nvPr/>
        </p:nvSpPr>
        <p:spPr bwMode="auto">
          <a:xfrm>
            <a:off x="3259139" y="5992801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0x28</a:t>
            </a:r>
          </a:p>
        </p:txBody>
      </p:sp>
      <p:sp>
        <p:nvSpPr>
          <p:cNvPr id="38041" name="Text Box 153"/>
          <p:cNvSpPr txBox="1">
            <a:spLocks noChangeArrowheads="1"/>
          </p:cNvSpPr>
          <p:nvPr/>
        </p:nvSpPr>
        <p:spPr bwMode="auto">
          <a:xfrm>
            <a:off x="4580467" y="5992801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42" name="Text Box 154"/>
          <p:cNvSpPr txBox="1">
            <a:spLocks noChangeArrowheads="1"/>
          </p:cNvSpPr>
          <p:nvPr/>
        </p:nvSpPr>
        <p:spPr bwMode="auto">
          <a:xfrm>
            <a:off x="5850466" y="5992801"/>
            <a:ext cx="54117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solidFill>
                  <a:srgbClr val="C00000"/>
                </a:solidFill>
                <a:latin typeface="Calibri" pitchFamily="34" charset="0"/>
              </a:rPr>
              <a:t>Mem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5334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50" grpId="0" animBg="1"/>
      <p:bldP spid="37951" grpId="0"/>
      <p:bldP spid="37953" grpId="0" animBg="1"/>
      <p:bldP spid="37954" grpId="0"/>
      <p:bldP spid="37956" grpId="0" animBg="1"/>
      <p:bldP spid="37957" grpId="0"/>
      <p:bldP spid="37959" grpId="0" animBg="1"/>
      <p:bldP spid="37960" grpId="0"/>
      <p:bldP spid="37962" grpId="0" animBg="1"/>
      <p:bldP spid="37963" grpId="0"/>
      <p:bldP spid="37965" grpId="0" animBg="1"/>
      <p:bldP spid="37966" grpId="0"/>
      <p:bldP spid="37968" grpId="0" animBg="1"/>
      <p:bldP spid="37969" grpId="0"/>
      <p:bldP spid="37971" grpId="0" animBg="1"/>
      <p:bldP spid="37972" grpId="0"/>
      <p:bldP spid="37974" grpId="0" animBg="1"/>
      <p:bldP spid="37975" grpId="0"/>
      <p:bldP spid="37977" grpId="0" animBg="1"/>
      <p:bldP spid="37978" grpId="0"/>
      <p:bldP spid="37980" grpId="0" animBg="1"/>
      <p:bldP spid="37981" grpId="0"/>
      <p:bldP spid="37983" grpId="0" animBg="1"/>
      <p:bldP spid="37984" grpId="0"/>
      <p:bldP spid="38016" grpId="0"/>
      <p:bldP spid="38017" grpId="0"/>
      <p:bldP spid="38018" grpId="0"/>
      <p:bldP spid="38019" grpId="0"/>
      <p:bldP spid="38021" grpId="0"/>
      <p:bldP spid="38022" grpId="0"/>
      <p:bldP spid="38037" grpId="0"/>
      <p:bldP spid="38038" grpId="0"/>
      <p:bldP spid="38039" grpId="0"/>
      <p:bldP spid="38041" grpId="0"/>
      <p:bldP spid="3804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Core i7 Memory System</a:t>
            </a:r>
          </a:p>
        </p:txBody>
      </p:sp>
      <p:sp>
        <p:nvSpPr>
          <p:cNvPr id="43" name="Rectangle 406"/>
          <p:cNvSpPr>
            <a:spLocks noChangeArrowheads="1"/>
          </p:cNvSpPr>
          <p:nvPr/>
        </p:nvSpPr>
        <p:spPr bwMode="auto">
          <a:xfrm>
            <a:off x="512763" y="2600289"/>
            <a:ext cx="1481137" cy="470587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d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-cache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32 KB, 8-way</a:t>
            </a:r>
          </a:p>
        </p:txBody>
      </p:sp>
      <p:sp>
        <p:nvSpPr>
          <p:cNvPr id="44" name="Rectangle 408"/>
          <p:cNvSpPr>
            <a:spLocks noChangeArrowheads="1"/>
          </p:cNvSpPr>
          <p:nvPr/>
        </p:nvSpPr>
        <p:spPr bwMode="auto">
          <a:xfrm>
            <a:off x="838200" y="3353229"/>
            <a:ext cx="2578100" cy="470587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Private L2 unified 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256 KB, 8-way</a:t>
            </a:r>
          </a:p>
        </p:txBody>
      </p:sp>
      <p:sp>
        <p:nvSpPr>
          <p:cNvPr id="45" name="Line 409"/>
          <p:cNvSpPr>
            <a:spLocks noChangeShapeType="1"/>
          </p:cNvSpPr>
          <p:nvPr/>
        </p:nvSpPr>
        <p:spPr bwMode="auto">
          <a:xfrm>
            <a:off x="1257300" y="2302251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6" name="Line 410"/>
          <p:cNvSpPr>
            <a:spLocks noChangeShapeType="1"/>
          </p:cNvSpPr>
          <p:nvPr/>
        </p:nvSpPr>
        <p:spPr bwMode="auto">
          <a:xfrm>
            <a:off x="1244600" y="307087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7" name="Line 411"/>
          <p:cNvSpPr>
            <a:spLocks noChangeShapeType="1"/>
          </p:cNvSpPr>
          <p:nvPr/>
        </p:nvSpPr>
        <p:spPr bwMode="auto">
          <a:xfrm>
            <a:off x="2938463" y="307087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8" name="Rectangle 426"/>
          <p:cNvSpPr>
            <a:spLocks noChangeArrowheads="1"/>
          </p:cNvSpPr>
          <p:nvPr/>
        </p:nvSpPr>
        <p:spPr bwMode="auto">
          <a:xfrm>
            <a:off x="1008063" y="5059108"/>
            <a:ext cx="2166937" cy="755306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Shared L3 unified 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8 MB, 16-way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(shared by all cores)</a:t>
            </a:r>
          </a:p>
        </p:txBody>
      </p:sp>
      <p:sp>
        <p:nvSpPr>
          <p:cNvPr id="49" name="Rectangle 427"/>
          <p:cNvSpPr>
            <a:spLocks noChangeArrowheads="1"/>
          </p:cNvSpPr>
          <p:nvPr/>
        </p:nvSpPr>
        <p:spPr bwMode="auto">
          <a:xfrm>
            <a:off x="4533900" y="6227553"/>
            <a:ext cx="2781300" cy="554247"/>
          </a:xfrm>
          <a:prstGeom prst="rect">
            <a:avLst/>
          </a:prstGeom>
          <a:solidFill>
            <a:srgbClr val="E5E6F6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Main memory</a:t>
            </a:r>
          </a:p>
        </p:txBody>
      </p:sp>
      <p:sp>
        <p:nvSpPr>
          <p:cNvPr id="50" name="Line 432"/>
          <p:cNvSpPr>
            <a:spLocks noChangeShapeType="1"/>
          </p:cNvSpPr>
          <p:nvPr/>
        </p:nvSpPr>
        <p:spPr bwMode="auto">
          <a:xfrm>
            <a:off x="2938463" y="231793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1" name="Rectangle 434"/>
          <p:cNvSpPr>
            <a:spLocks noChangeArrowheads="1"/>
          </p:cNvSpPr>
          <p:nvPr/>
        </p:nvSpPr>
        <p:spPr bwMode="auto">
          <a:xfrm>
            <a:off x="754063" y="1836892"/>
            <a:ext cx="1054100" cy="470587"/>
          </a:xfrm>
          <a:prstGeom prst="rect">
            <a:avLst/>
          </a:prstGeom>
          <a:solidFill>
            <a:srgbClr val="DBF2DA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Registers</a:t>
            </a:r>
          </a:p>
        </p:txBody>
      </p:sp>
      <p:sp>
        <p:nvSpPr>
          <p:cNvPr id="52" name="Rectangle 435"/>
          <p:cNvSpPr>
            <a:spLocks noChangeArrowheads="1"/>
          </p:cNvSpPr>
          <p:nvPr/>
        </p:nvSpPr>
        <p:spPr bwMode="auto">
          <a:xfrm>
            <a:off x="4064000" y="2600289"/>
            <a:ext cx="1824038" cy="470587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d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-TLB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64 entries, 4-way</a:t>
            </a:r>
          </a:p>
        </p:txBody>
      </p:sp>
      <p:sp>
        <p:nvSpPr>
          <p:cNvPr id="53" name="Rectangle 436"/>
          <p:cNvSpPr>
            <a:spLocks noChangeArrowheads="1"/>
          </p:cNvSpPr>
          <p:nvPr/>
        </p:nvSpPr>
        <p:spPr bwMode="auto">
          <a:xfrm>
            <a:off x="6045200" y="2600289"/>
            <a:ext cx="1824038" cy="470587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i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-TLB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128 entries, 4-way</a:t>
            </a:r>
          </a:p>
        </p:txBody>
      </p:sp>
      <p:sp>
        <p:nvSpPr>
          <p:cNvPr id="54" name="Rectangle 438"/>
          <p:cNvSpPr>
            <a:spLocks noChangeArrowheads="1"/>
          </p:cNvSpPr>
          <p:nvPr/>
        </p:nvSpPr>
        <p:spPr bwMode="auto">
          <a:xfrm>
            <a:off x="4394200" y="3363686"/>
            <a:ext cx="3157538" cy="470587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Private L2 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unified TLB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512 entries, 4-way</a:t>
            </a:r>
          </a:p>
        </p:txBody>
      </p:sp>
      <p:sp>
        <p:nvSpPr>
          <p:cNvPr id="55" name="Line 439"/>
          <p:cNvSpPr>
            <a:spLocks noChangeShapeType="1"/>
          </p:cNvSpPr>
          <p:nvPr/>
        </p:nvSpPr>
        <p:spPr bwMode="auto">
          <a:xfrm>
            <a:off x="4983163" y="3076105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6" name="Line 440"/>
          <p:cNvSpPr>
            <a:spLocks noChangeShapeType="1"/>
          </p:cNvSpPr>
          <p:nvPr/>
        </p:nvSpPr>
        <p:spPr bwMode="auto">
          <a:xfrm>
            <a:off x="6964363" y="3081334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7" name="Rectangle 441"/>
          <p:cNvSpPr>
            <a:spLocks noChangeArrowheads="1"/>
          </p:cNvSpPr>
          <p:nvPr/>
        </p:nvSpPr>
        <p:spPr bwMode="auto">
          <a:xfrm>
            <a:off x="2201863" y="2610747"/>
            <a:ext cx="1481137" cy="470587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i-cache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32 KB, 8-way</a:t>
            </a:r>
          </a:p>
        </p:txBody>
      </p:sp>
      <p:sp>
        <p:nvSpPr>
          <p:cNvPr id="58" name="Line 442"/>
          <p:cNvSpPr>
            <a:spLocks noChangeShapeType="1"/>
          </p:cNvSpPr>
          <p:nvPr/>
        </p:nvSpPr>
        <p:spPr bwMode="auto">
          <a:xfrm>
            <a:off x="4995863" y="2302251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9" name="Line 444"/>
          <p:cNvSpPr>
            <a:spLocks noChangeShapeType="1"/>
          </p:cNvSpPr>
          <p:nvPr/>
        </p:nvSpPr>
        <p:spPr bwMode="auto">
          <a:xfrm>
            <a:off x="6964363" y="231793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0" name="Rectangle 445"/>
          <p:cNvSpPr>
            <a:spLocks noChangeArrowheads="1"/>
          </p:cNvSpPr>
          <p:nvPr/>
        </p:nvSpPr>
        <p:spPr bwMode="auto">
          <a:xfrm>
            <a:off x="4813300" y="1847350"/>
            <a:ext cx="2336800" cy="470587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MMU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addr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translation)</a:t>
            </a:r>
          </a:p>
        </p:txBody>
      </p:sp>
      <p:sp>
        <p:nvSpPr>
          <p:cNvPr id="61" name="Rectangle 450"/>
          <p:cNvSpPr>
            <a:spLocks noChangeArrowheads="1"/>
          </p:cNvSpPr>
          <p:nvPr/>
        </p:nvSpPr>
        <p:spPr bwMode="auto">
          <a:xfrm>
            <a:off x="2405063" y="1836892"/>
            <a:ext cx="1054100" cy="470587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Instruction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fetch</a:t>
            </a:r>
          </a:p>
        </p:txBody>
      </p:sp>
      <p:sp>
        <p:nvSpPr>
          <p:cNvPr id="62" name="Rectangle 452"/>
          <p:cNvSpPr>
            <a:spLocks noChangeArrowheads="1"/>
          </p:cNvSpPr>
          <p:nvPr/>
        </p:nvSpPr>
        <p:spPr bwMode="auto">
          <a:xfrm>
            <a:off x="368300" y="1763690"/>
            <a:ext cx="7607300" cy="311633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3" name="Text Box 458"/>
          <p:cNvSpPr txBox="1">
            <a:spLocks noChangeArrowheads="1"/>
          </p:cNvSpPr>
          <p:nvPr/>
        </p:nvSpPr>
        <p:spPr bwMode="auto">
          <a:xfrm>
            <a:off x="251289" y="1447800"/>
            <a:ext cx="119651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Core x4</a:t>
            </a:r>
          </a:p>
        </p:txBody>
      </p:sp>
      <p:sp>
        <p:nvSpPr>
          <p:cNvPr id="64" name="Rectangle 459"/>
          <p:cNvSpPr>
            <a:spLocks noChangeArrowheads="1"/>
          </p:cNvSpPr>
          <p:nvPr/>
        </p:nvSpPr>
        <p:spPr bwMode="auto">
          <a:xfrm>
            <a:off x="4216400" y="5059108"/>
            <a:ext cx="3441700" cy="755306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DDR3 Memory controller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x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64 bit @ 10.66 GB/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32 GB/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total (shared by all cores)</a:t>
            </a:r>
          </a:p>
        </p:txBody>
      </p:sp>
      <p:sp>
        <p:nvSpPr>
          <p:cNvPr id="65" name="Rectangle 460"/>
          <p:cNvSpPr>
            <a:spLocks noChangeArrowheads="1"/>
          </p:cNvSpPr>
          <p:nvPr/>
        </p:nvSpPr>
        <p:spPr bwMode="auto">
          <a:xfrm>
            <a:off x="139700" y="1470880"/>
            <a:ext cx="8064500" cy="454892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6" name="Text Box 461"/>
          <p:cNvSpPr txBox="1">
            <a:spLocks noChangeArrowheads="1"/>
          </p:cNvSpPr>
          <p:nvPr/>
        </p:nvSpPr>
        <p:spPr bwMode="auto">
          <a:xfrm>
            <a:off x="0" y="1143000"/>
            <a:ext cx="293740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Processor package</a:t>
            </a:r>
          </a:p>
        </p:txBody>
      </p:sp>
      <p:sp>
        <p:nvSpPr>
          <p:cNvPr id="67" name="Rectangle 462"/>
          <p:cNvSpPr>
            <a:spLocks noChangeArrowheads="1"/>
          </p:cNvSpPr>
          <p:nvPr/>
        </p:nvSpPr>
        <p:spPr bwMode="auto">
          <a:xfrm>
            <a:off x="5422900" y="4053881"/>
            <a:ext cx="2328863" cy="648365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QuickPath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interconnect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4 links @ 25.6 GB/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each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8" name="Line 464"/>
          <p:cNvSpPr>
            <a:spLocks noChangeShapeType="1"/>
          </p:cNvSpPr>
          <p:nvPr/>
        </p:nvSpPr>
        <p:spPr bwMode="auto">
          <a:xfrm>
            <a:off x="2074863" y="3813359"/>
            <a:ext cx="0" cy="123398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9" name="Line 474"/>
          <p:cNvSpPr>
            <a:spLocks noChangeShapeType="1"/>
          </p:cNvSpPr>
          <p:nvPr/>
        </p:nvSpPr>
        <p:spPr bwMode="auto">
          <a:xfrm flipH="1">
            <a:off x="5805488" y="5814414"/>
            <a:ext cx="7937" cy="43398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0" name="Line 475"/>
          <p:cNvSpPr>
            <a:spLocks noChangeShapeType="1"/>
          </p:cNvSpPr>
          <p:nvPr/>
        </p:nvSpPr>
        <p:spPr bwMode="auto">
          <a:xfrm>
            <a:off x="5965825" y="5814414"/>
            <a:ext cx="0" cy="43398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1" name="Line 476"/>
          <p:cNvSpPr>
            <a:spLocks noChangeShapeType="1"/>
          </p:cNvSpPr>
          <p:nvPr/>
        </p:nvSpPr>
        <p:spPr bwMode="auto">
          <a:xfrm>
            <a:off x="6118225" y="5806571"/>
            <a:ext cx="0" cy="44182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2" name="Line 479"/>
          <p:cNvSpPr>
            <a:spLocks noChangeShapeType="1"/>
          </p:cNvSpPr>
          <p:nvPr/>
        </p:nvSpPr>
        <p:spPr bwMode="auto">
          <a:xfrm>
            <a:off x="4957763" y="3834274"/>
            <a:ext cx="0" cy="122352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3" name="Text Box 497"/>
          <p:cNvSpPr txBox="1">
            <a:spLocks noChangeArrowheads="1"/>
          </p:cNvSpPr>
          <p:nvPr/>
        </p:nvSpPr>
        <p:spPr bwMode="auto">
          <a:xfrm>
            <a:off x="8331200" y="3886200"/>
            <a:ext cx="965200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To other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cores</a:t>
            </a:r>
          </a:p>
        </p:txBody>
      </p:sp>
      <p:grpSp>
        <p:nvGrpSpPr>
          <p:cNvPr id="74" name="Group 501"/>
          <p:cNvGrpSpPr>
            <a:grpSpLocks/>
          </p:cNvGrpSpPr>
          <p:nvPr/>
        </p:nvGrpSpPr>
        <p:grpSpPr bwMode="auto">
          <a:xfrm>
            <a:off x="7735888" y="4111397"/>
            <a:ext cx="595312" cy="501960"/>
            <a:chOff x="4785" y="2300"/>
            <a:chExt cx="343" cy="384"/>
          </a:xfrm>
        </p:grpSpPr>
        <p:sp>
          <p:nvSpPr>
            <p:cNvPr id="75" name="Line 480"/>
            <p:cNvSpPr>
              <a:spLocks noChangeShapeType="1"/>
            </p:cNvSpPr>
            <p:nvPr/>
          </p:nvSpPr>
          <p:spPr bwMode="auto">
            <a:xfrm rot="5400000">
              <a:off x="4953" y="2132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6" name="Line 495"/>
            <p:cNvSpPr>
              <a:spLocks noChangeShapeType="1"/>
            </p:cNvSpPr>
            <p:nvPr/>
          </p:nvSpPr>
          <p:spPr bwMode="auto">
            <a:xfrm rot="5400000">
              <a:off x="4953" y="2208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7" name="Line 496"/>
            <p:cNvSpPr>
              <a:spLocks noChangeShapeType="1"/>
            </p:cNvSpPr>
            <p:nvPr/>
          </p:nvSpPr>
          <p:spPr bwMode="auto">
            <a:xfrm rot="5400000">
              <a:off x="4953" y="2284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8" name="Line 498"/>
            <p:cNvSpPr>
              <a:spLocks noChangeShapeType="1"/>
            </p:cNvSpPr>
            <p:nvPr/>
          </p:nvSpPr>
          <p:spPr bwMode="auto">
            <a:xfrm rot="5400000">
              <a:off x="4961" y="2516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79" name="Text Box 499"/>
          <p:cNvSpPr txBox="1">
            <a:spLocks noChangeArrowheads="1"/>
          </p:cNvSpPr>
          <p:nvPr/>
        </p:nvSpPr>
        <p:spPr bwMode="auto">
          <a:xfrm>
            <a:off x="8361422" y="4418587"/>
            <a:ext cx="934977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To I/O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bridge</a:t>
            </a:r>
          </a:p>
        </p:txBody>
      </p:sp>
      <p:sp>
        <p:nvSpPr>
          <p:cNvPr id="80" name="Line 500"/>
          <p:cNvSpPr>
            <a:spLocks noChangeShapeType="1"/>
          </p:cNvSpPr>
          <p:nvPr/>
        </p:nvSpPr>
        <p:spPr bwMode="auto">
          <a:xfrm>
            <a:off x="6565900" y="4691788"/>
            <a:ext cx="0" cy="35555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1" name="Line 502"/>
          <p:cNvSpPr>
            <a:spLocks noChangeShapeType="1"/>
          </p:cNvSpPr>
          <p:nvPr/>
        </p:nvSpPr>
        <p:spPr bwMode="auto">
          <a:xfrm flipV="1">
            <a:off x="3175000" y="5381983"/>
            <a:ext cx="1041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7308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28600"/>
            <a:ext cx="7936082" cy="762000"/>
          </a:xfrm>
        </p:spPr>
        <p:txBody>
          <a:bodyPr/>
          <a:lstStyle/>
          <a:p>
            <a:r>
              <a:rPr lang="en-US" dirty="0"/>
              <a:t>End-to-end Core i7 Address Translation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1177925" y="1066800"/>
            <a:ext cx="609600" cy="4572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solidFill>
                  <a:schemeClr val="tx2"/>
                </a:solidFill>
                <a:latin typeface="+mn-lt"/>
              </a:rPr>
              <a:t>CPU</a:t>
            </a:r>
          </a:p>
        </p:txBody>
      </p:sp>
      <p:sp>
        <p:nvSpPr>
          <p:cNvPr id="5" name="Rectangle 380"/>
          <p:cNvSpPr>
            <a:spLocks noChangeArrowheads="1"/>
          </p:cNvSpPr>
          <p:nvPr/>
        </p:nvSpPr>
        <p:spPr bwMode="auto">
          <a:xfrm>
            <a:off x="568325" y="19812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VPN</a:t>
            </a:r>
          </a:p>
        </p:txBody>
      </p:sp>
      <p:sp>
        <p:nvSpPr>
          <p:cNvPr id="6" name="Rectangle 381"/>
          <p:cNvSpPr>
            <a:spLocks noChangeArrowheads="1"/>
          </p:cNvSpPr>
          <p:nvPr/>
        </p:nvSpPr>
        <p:spPr bwMode="auto">
          <a:xfrm>
            <a:off x="1635125" y="19812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VPO</a:t>
            </a:r>
          </a:p>
        </p:txBody>
      </p:sp>
      <p:sp>
        <p:nvSpPr>
          <p:cNvPr id="7" name="Text Box 382"/>
          <p:cNvSpPr txBox="1">
            <a:spLocks noChangeArrowheads="1"/>
          </p:cNvSpPr>
          <p:nvPr/>
        </p:nvSpPr>
        <p:spPr bwMode="auto">
          <a:xfrm>
            <a:off x="876300" y="1752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36</a:t>
            </a:r>
          </a:p>
        </p:txBody>
      </p:sp>
      <p:sp>
        <p:nvSpPr>
          <p:cNvPr id="8" name="Text Box 383"/>
          <p:cNvSpPr txBox="1">
            <a:spLocks noChangeArrowheads="1"/>
          </p:cNvSpPr>
          <p:nvPr/>
        </p:nvSpPr>
        <p:spPr bwMode="auto">
          <a:xfrm>
            <a:off x="1714500" y="1752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9" name="Line 384"/>
          <p:cNvSpPr>
            <a:spLocks noChangeShapeType="1"/>
          </p:cNvSpPr>
          <p:nvPr/>
        </p:nvSpPr>
        <p:spPr bwMode="auto">
          <a:xfrm>
            <a:off x="1406525" y="22860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" name="Rectangle 385"/>
          <p:cNvSpPr>
            <a:spLocks noChangeArrowheads="1"/>
          </p:cNvSpPr>
          <p:nvPr/>
        </p:nvSpPr>
        <p:spPr bwMode="auto">
          <a:xfrm>
            <a:off x="949325" y="26670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TLBT</a:t>
            </a:r>
          </a:p>
        </p:txBody>
      </p:sp>
      <p:sp>
        <p:nvSpPr>
          <p:cNvPr id="11" name="Rectangle 386"/>
          <p:cNvSpPr>
            <a:spLocks noChangeArrowheads="1"/>
          </p:cNvSpPr>
          <p:nvPr/>
        </p:nvSpPr>
        <p:spPr bwMode="auto">
          <a:xfrm>
            <a:off x="1482725" y="26670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TLBI</a:t>
            </a:r>
          </a:p>
        </p:txBody>
      </p:sp>
      <p:sp>
        <p:nvSpPr>
          <p:cNvPr id="12" name="Text Box 387"/>
          <p:cNvSpPr txBox="1">
            <a:spLocks noChangeArrowheads="1"/>
          </p:cNvSpPr>
          <p:nvPr/>
        </p:nvSpPr>
        <p:spPr bwMode="auto">
          <a:xfrm>
            <a:off x="1635125" y="2438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4</a:t>
            </a:r>
          </a:p>
        </p:txBody>
      </p:sp>
      <p:sp>
        <p:nvSpPr>
          <p:cNvPr id="13" name="Text Box 388"/>
          <p:cNvSpPr txBox="1">
            <a:spLocks noChangeArrowheads="1"/>
          </p:cNvSpPr>
          <p:nvPr/>
        </p:nvSpPr>
        <p:spPr bwMode="auto">
          <a:xfrm>
            <a:off x="1025525" y="24384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32</a:t>
            </a:r>
          </a:p>
        </p:txBody>
      </p:sp>
      <p:sp>
        <p:nvSpPr>
          <p:cNvPr id="14" name="Rectangle 390"/>
          <p:cNvSpPr>
            <a:spLocks noChangeArrowheads="1"/>
          </p:cNvSpPr>
          <p:nvPr/>
        </p:nvSpPr>
        <p:spPr bwMode="auto">
          <a:xfrm>
            <a:off x="22447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" name="Rectangle 391"/>
          <p:cNvSpPr>
            <a:spLocks noChangeArrowheads="1"/>
          </p:cNvSpPr>
          <p:nvPr/>
        </p:nvSpPr>
        <p:spPr bwMode="auto">
          <a:xfrm>
            <a:off x="27781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" name="Rectangle 392"/>
          <p:cNvSpPr>
            <a:spLocks noChangeArrowheads="1"/>
          </p:cNvSpPr>
          <p:nvPr/>
        </p:nvSpPr>
        <p:spPr bwMode="auto">
          <a:xfrm>
            <a:off x="33115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7" name="Rectangle 393"/>
          <p:cNvSpPr>
            <a:spLocks noChangeArrowheads="1"/>
          </p:cNvSpPr>
          <p:nvPr/>
        </p:nvSpPr>
        <p:spPr bwMode="auto">
          <a:xfrm>
            <a:off x="38449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8" name="Rectangle 394"/>
          <p:cNvSpPr>
            <a:spLocks noChangeArrowheads="1"/>
          </p:cNvSpPr>
          <p:nvPr/>
        </p:nvSpPr>
        <p:spPr bwMode="auto">
          <a:xfrm>
            <a:off x="22447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9" name="Rectangle 395"/>
          <p:cNvSpPr>
            <a:spLocks noChangeArrowheads="1"/>
          </p:cNvSpPr>
          <p:nvPr/>
        </p:nvSpPr>
        <p:spPr bwMode="auto">
          <a:xfrm>
            <a:off x="27781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0" name="Rectangle 396"/>
          <p:cNvSpPr>
            <a:spLocks noChangeArrowheads="1"/>
          </p:cNvSpPr>
          <p:nvPr/>
        </p:nvSpPr>
        <p:spPr bwMode="auto">
          <a:xfrm>
            <a:off x="33115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1" name="Rectangle 397"/>
          <p:cNvSpPr>
            <a:spLocks noChangeArrowheads="1"/>
          </p:cNvSpPr>
          <p:nvPr/>
        </p:nvSpPr>
        <p:spPr bwMode="auto">
          <a:xfrm>
            <a:off x="38449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2" name="Rectangle 398"/>
          <p:cNvSpPr>
            <a:spLocks noChangeArrowheads="1"/>
          </p:cNvSpPr>
          <p:nvPr/>
        </p:nvSpPr>
        <p:spPr bwMode="auto">
          <a:xfrm>
            <a:off x="22447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3" name="Rectangle 399"/>
          <p:cNvSpPr>
            <a:spLocks noChangeArrowheads="1"/>
          </p:cNvSpPr>
          <p:nvPr/>
        </p:nvSpPr>
        <p:spPr bwMode="auto">
          <a:xfrm>
            <a:off x="27781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4" name="Rectangle 400"/>
          <p:cNvSpPr>
            <a:spLocks noChangeArrowheads="1"/>
          </p:cNvSpPr>
          <p:nvPr/>
        </p:nvSpPr>
        <p:spPr bwMode="auto">
          <a:xfrm>
            <a:off x="33115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5" name="Rectangle 401"/>
          <p:cNvSpPr>
            <a:spLocks noChangeArrowheads="1"/>
          </p:cNvSpPr>
          <p:nvPr/>
        </p:nvSpPr>
        <p:spPr bwMode="auto">
          <a:xfrm>
            <a:off x="38449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6" name="Rectangle 402"/>
          <p:cNvSpPr>
            <a:spLocks noChangeArrowheads="1"/>
          </p:cNvSpPr>
          <p:nvPr/>
        </p:nvSpPr>
        <p:spPr bwMode="auto">
          <a:xfrm>
            <a:off x="22447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7" name="Rectangle 403"/>
          <p:cNvSpPr>
            <a:spLocks noChangeArrowheads="1"/>
          </p:cNvSpPr>
          <p:nvPr/>
        </p:nvSpPr>
        <p:spPr bwMode="auto">
          <a:xfrm>
            <a:off x="27781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8" name="Rectangle 404"/>
          <p:cNvSpPr>
            <a:spLocks noChangeArrowheads="1"/>
          </p:cNvSpPr>
          <p:nvPr/>
        </p:nvSpPr>
        <p:spPr bwMode="auto">
          <a:xfrm>
            <a:off x="33115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9" name="Rectangle 405"/>
          <p:cNvSpPr>
            <a:spLocks noChangeArrowheads="1"/>
          </p:cNvSpPr>
          <p:nvPr/>
        </p:nvSpPr>
        <p:spPr bwMode="auto">
          <a:xfrm>
            <a:off x="38449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0" name="Text Box 406"/>
          <p:cNvSpPr txBox="1">
            <a:spLocks noChangeArrowheads="1"/>
          </p:cNvSpPr>
          <p:nvPr/>
        </p:nvSpPr>
        <p:spPr bwMode="auto">
          <a:xfrm>
            <a:off x="3214231" y="3863975"/>
            <a:ext cx="408444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...</a:t>
            </a:r>
          </a:p>
        </p:txBody>
      </p:sp>
      <p:sp>
        <p:nvSpPr>
          <p:cNvPr id="31" name="Line 407"/>
          <p:cNvSpPr>
            <a:spLocks noChangeShapeType="1"/>
          </p:cNvSpPr>
          <p:nvPr/>
        </p:nvSpPr>
        <p:spPr bwMode="auto">
          <a:xfrm>
            <a:off x="1787525" y="2971800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2" name="Line 408"/>
          <p:cNvSpPr>
            <a:spLocks noChangeShapeType="1"/>
          </p:cNvSpPr>
          <p:nvPr/>
        </p:nvSpPr>
        <p:spPr bwMode="auto">
          <a:xfrm>
            <a:off x="1787525" y="35052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3" name="Line 409"/>
          <p:cNvSpPr>
            <a:spLocks noChangeShapeType="1"/>
          </p:cNvSpPr>
          <p:nvPr/>
        </p:nvSpPr>
        <p:spPr bwMode="auto">
          <a:xfrm>
            <a:off x="1787525" y="4191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4" name="Line 410"/>
          <p:cNvSpPr>
            <a:spLocks noChangeShapeType="1"/>
          </p:cNvSpPr>
          <p:nvPr/>
        </p:nvSpPr>
        <p:spPr bwMode="auto">
          <a:xfrm>
            <a:off x="1787525" y="36576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5" name="Line 411"/>
          <p:cNvSpPr>
            <a:spLocks noChangeShapeType="1"/>
          </p:cNvSpPr>
          <p:nvPr/>
        </p:nvSpPr>
        <p:spPr bwMode="auto">
          <a:xfrm>
            <a:off x="1787525" y="3810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6" name="Line 412"/>
          <p:cNvSpPr>
            <a:spLocks noChangeShapeType="1"/>
          </p:cNvSpPr>
          <p:nvPr/>
        </p:nvSpPr>
        <p:spPr bwMode="auto">
          <a:xfrm>
            <a:off x="1254125" y="2971800"/>
            <a:ext cx="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7" name="Line 413"/>
          <p:cNvSpPr>
            <a:spLocks noChangeShapeType="1"/>
          </p:cNvSpPr>
          <p:nvPr/>
        </p:nvSpPr>
        <p:spPr bwMode="auto">
          <a:xfrm>
            <a:off x="1254125" y="3124200"/>
            <a:ext cx="2895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8" name="Line 414"/>
          <p:cNvSpPr>
            <a:spLocks noChangeShapeType="1"/>
          </p:cNvSpPr>
          <p:nvPr/>
        </p:nvSpPr>
        <p:spPr bwMode="auto">
          <a:xfrm>
            <a:off x="25495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9" name="Line 415"/>
          <p:cNvSpPr>
            <a:spLocks noChangeShapeType="1"/>
          </p:cNvSpPr>
          <p:nvPr/>
        </p:nvSpPr>
        <p:spPr bwMode="auto">
          <a:xfrm>
            <a:off x="30829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0" name="Line 416"/>
          <p:cNvSpPr>
            <a:spLocks noChangeShapeType="1"/>
          </p:cNvSpPr>
          <p:nvPr/>
        </p:nvSpPr>
        <p:spPr bwMode="auto">
          <a:xfrm>
            <a:off x="36163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1" name="Line 417"/>
          <p:cNvSpPr>
            <a:spLocks noChangeShapeType="1"/>
          </p:cNvSpPr>
          <p:nvPr/>
        </p:nvSpPr>
        <p:spPr bwMode="auto">
          <a:xfrm>
            <a:off x="41497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2" name="Line 418"/>
          <p:cNvSpPr>
            <a:spLocks noChangeShapeType="1"/>
          </p:cNvSpPr>
          <p:nvPr/>
        </p:nvSpPr>
        <p:spPr bwMode="auto">
          <a:xfrm>
            <a:off x="720725" y="2286000"/>
            <a:ext cx="0" cy="265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3" name="Line 419"/>
          <p:cNvSpPr>
            <a:spLocks noChangeShapeType="1"/>
          </p:cNvSpPr>
          <p:nvPr/>
        </p:nvSpPr>
        <p:spPr bwMode="auto">
          <a:xfrm>
            <a:off x="1482725" y="15240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4" name="Text Box 420"/>
          <p:cNvSpPr txBox="1">
            <a:spLocks noChangeArrowheads="1"/>
          </p:cNvSpPr>
          <p:nvPr/>
        </p:nvSpPr>
        <p:spPr bwMode="auto">
          <a:xfrm>
            <a:off x="1712913" y="4311650"/>
            <a:ext cx="3078162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L1 TLB (16 sets, 4 entries/set)</a:t>
            </a:r>
          </a:p>
        </p:txBody>
      </p:sp>
      <p:sp>
        <p:nvSpPr>
          <p:cNvPr id="45" name="Rectangle 421"/>
          <p:cNvSpPr>
            <a:spLocks noChangeArrowheads="1"/>
          </p:cNvSpPr>
          <p:nvPr/>
        </p:nvSpPr>
        <p:spPr bwMode="auto">
          <a:xfrm>
            <a:off x="5683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VPN1</a:t>
            </a:r>
          </a:p>
        </p:txBody>
      </p:sp>
      <p:sp>
        <p:nvSpPr>
          <p:cNvPr id="46" name="Rectangle 422"/>
          <p:cNvSpPr>
            <a:spLocks noChangeArrowheads="1"/>
          </p:cNvSpPr>
          <p:nvPr/>
        </p:nvSpPr>
        <p:spPr bwMode="auto">
          <a:xfrm>
            <a:off x="11017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VPN2</a:t>
            </a:r>
          </a:p>
        </p:txBody>
      </p:sp>
      <p:sp>
        <p:nvSpPr>
          <p:cNvPr id="47" name="Text Box 423"/>
          <p:cNvSpPr txBox="1">
            <a:spLocks noChangeArrowheads="1"/>
          </p:cNvSpPr>
          <p:nvPr/>
        </p:nvSpPr>
        <p:spPr bwMode="auto">
          <a:xfrm>
            <a:off x="1181100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48" name="Text Box 424"/>
          <p:cNvSpPr txBox="1">
            <a:spLocks noChangeArrowheads="1"/>
          </p:cNvSpPr>
          <p:nvPr/>
        </p:nvSpPr>
        <p:spPr bwMode="auto">
          <a:xfrm>
            <a:off x="720725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50" name="Rectangle 425"/>
          <p:cNvSpPr>
            <a:spLocks noChangeArrowheads="1"/>
          </p:cNvSpPr>
          <p:nvPr/>
        </p:nvSpPr>
        <p:spPr bwMode="auto">
          <a:xfrm>
            <a:off x="792163" y="5626100"/>
            <a:ext cx="315912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51" name="Rectangle 426"/>
          <p:cNvSpPr>
            <a:spLocks noChangeArrowheads="1"/>
          </p:cNvSpPr>
          <p:nvPr/>
        </p:nvSpPr>
        <p:spPr bwMode="auto">
          <a:xfrm>
            <a:off x="792163" y="5905500"/>
            <a:ext cx="315912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52" name="Text Box 431"/>
          <p:cNvSpPr txBox="1">
            <a:spLocks noChangeArrowheads="1"/>
          </p:cNvSpPr>
          <p:nvPr/>
        </p:nvSpPr>
        <p:spPr bwMode="auto">
          <a:xfrm>
            <a:off x="0" y="5497513"/>
            <a:ext cx="536575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CR3</a:t>
            </a:r>
          </a:p>
        </p:txBody>
      </p:sp>
      <p:sp>
        <p:nvSpPr>
          <p:cNvPr id="53" name="Rectangle 436"/>
          <p:cNvSpPr>
            <a:spLocks noChangeArrowheads="1"/>
          </p:cNvSpPr>
          <p:nvPr/>
        </p:nvSpPr>
        <p:spPr bwMode="auto">
          <a:xfrm>
            <a:off x="4302125" y="5040313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PPN</a:t>
            </a:r>
          </a:p>
        </p:txBody>
      </p:sp>
      <p:sp>
        <p:nvSpPr>
          <p:cNvPr id="54" name="Rectangle 437"/>
          <p:cNvSpPr>
            <a:spLocks noChangeArrowheads="1"/>
          </p:cNvSpPr>
          <p:nvPr/>
        </p:nvSpPr>
        <p:spPr bwMode="auto">
          <a:xfrm>
            <a:off x="5368925" y="5040313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PPO</a:t>
            </a:r>
          </a:p>
        </p:txBody>
      </p:sp>
      <p:sp>
        <p:nvSpPr>
          <p:cNvPr id="55" name="Text Box 438"/>
          <p:cNvSpPr txBox="1">
            <a:spLocks noChangeArrowheads="1"/>
          </p:cNvSpPr>
          <p:nvPr/>
        </p:nvSpPr>
        <p:spPr bwMode="auto">
          <a:xfrm>
            <a:off x="4610100" y="4800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56" name="Text Box 439"/>
          <p:cNvSpPr txBox="1">
            <a:spLocks noChangeArrowheads="1"/>
          </p:cNvSpPr>
          <p:nvPr/>
        </p:nvSpPr>
        <p:spPr bwMode="auto">
          <a:xfrm>
            <a:off x="5486400" y="4800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57" name="Line 440"/>
          <p:cNvSpPr>
            <a:spLocks noChangeShapeType="1"/>
          </p:cNvSpPr>
          <p:nvPr/>
        </p:nvSpPr>
        <p:spPr bwMode="auto">
          <a:xfrm>
            <a:off x="4378325" y="3762375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58" name="Line 441"/>
          <p:cNvSpPr>
            <a:spLocks noChangeShapeType="1"/>
          </p:cNvSpPr>
          <p:nvPr/>
        </p:nvSpPr>
        <p:spPr bwMode="auto">
          <a:xfrm>
            <a:off x="4987925" y="3759200"/>
            <a:ext cx="0" cy="1270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59" name="Line 442"/>
          <p:cNvSpPr>
            <a:spLocks noChangeShapeType="1"/>
          </p:cNvSpPr>
          <p:nvPr/>
        </p:nvSpPr>
        <p:spPr bwMode="auto">
          <a:xfrm>
            <a:off x="3035300" y="6083300"/>
            <a:ext cx="1952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0" name="Line 443"/>
          <p:cNvSpPr>
            <a:spLocks noChangeShapeType="1"/>
          </p:cNvSpPr>
          <p:nvPr/>
        </p:nvSpPr>
        <p:spPr bwMode="auto">
          <a:xfrm flipH="1" flipV="1">
            <a:off x="4978400" y="5349875"/>
            <a:ext cx="952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1" name="Text Box 448"/>
          <p:cNvSpPr txBox="1">
            <a:spLocks noChangeArrowheads="1"/>
          </p:cNvSpPr>
          <p:nvPr/>
        </p:nvSpPr>
        <p:spPr bwMode="auto">
          <a:xfrm>
            <a:off x="1244600" y="6477000"/>
            <a:ext cx="1150053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Page tables</a:t>
            </a:r>
          </a:p>
        </p:txBody>
      </p:sp>
      <p:sp>
        <p:nvSpPr>
          <p:cNvPr id="62" name="Text Box 449"/>
          <p:cNvSpPr txBox="1">
            <a:spLocks noChangeArrowheads="1"/>
          </p:cNvSpPr>
          <p:nvPr/>
        </p:nvSpPr>
        <p:spPr bwMode="auto">
          <a:xfrm>
            <a:off x="685800" y="3613150"/>
            <a:ext cx="605718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TLB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miss</a:t>
            </a:r>
          </a:p>
        </p:txBody>
      </p:sp>
      <p:sp>
        <p:nvSpPr>
          <p:cNvPr id="63" name="Text Box 450"/>
          <p:cNvSpPr txBox="1">
            <a:spLocks noChangeArrowheads="1"/>
          </p:cNvSpPr>
          <p:nvPr/>
        </p:nvSpPr>
        <p:spPr bwMode="auto">
          <a:xfrm>
            <a:off x="4514850" y="3175000"/>
            <a:ext cx="549212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TLB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hit</a:t>
            </a:r>
          </a:p>
        </p:txBody>
      </p:sp>
      <p:sp>
        <p:nvSpPr>
          <p:cNvPr id="64" name="Line 451"/>
          <p:cNvSpPr>
            <a:spLocks noChangeShapeType="1"/>
          </p:cNvSpPr>
          <p:nvPr/>
        </p:nvSpPr>
        <p:spPr bwMode="auto">
          <a:xfrm>
            <a:off x="2168525" y="2209800"/>
            <a:ext cx="3276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5" name="Line 452"/>
          <p:cNvSpPr>
            <a:spLocks noChangeShapeType="1"/>
          </p:cNvSpPr>
          <p:nvPr/>
        </p:nvSpPr>
        <p:spPr bwMode="auto">
          <a:xfrm>
            <a:off x="5445125" y="2209800"/>
            <a:ext cx="0" cy="281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6" name="Text Box 453"/>
          <p:cNvSpPr txBox="1">
            <a:spLocks noChangeArrowheads="1"/>
          </p:cNvSpPr>
          <p:nvPr/>
        </p:nvSpPr>
        <p:spPr bwMode="auto">
          <a:xfrm>
            <a:off x="5915025" y="5283200"/>
            <a:ext cx="865621" cy="906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Physical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address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(PA)</a:t>
            </a:r>
          </a:p>
        </p:txBody>
      </p:sp>
      <p:sp>
        <p:nvSpPr>
          <p:cNvPr id="67" name="Rectangle 454"/>
          <p:cNvSpPr>
            <a:spLocks noChangeArrowheads="1"/>
          </p:cNvSpPr>
          <p:nvPr/>
        </p:nvSpPr>
        <p:spPr bwMode="auto">
          <a:xfrm>
            <a:off x="5445125" y="12954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Result</a:t>
            </a:r>
          </a:p>
        </p:txBody>
      </p:sp>
      <p:sp>
        <p:nvSpPr>
          <p:cNvPr id="68" name="Text Box 455"/>
          <p:cNvSpPr txBox="1">
            <a:spLocks noChangeArrowheads="1"/>
          </p:cNvSpPr>
          <p:nvPr/>
        </p:nvSpPr>
        <p:spPr bwMode="auto">
          <a:xfrm>
            <a:off x="5810250" y="1066800"/>
            <a:ext cx="560850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32/64</a:t>
            </a:r>
          </a:p>
        </p:txBody>
      </p:sp>
      <p:sp>
        <p:nvSpPr>
          <p:cNvPr id="69" name="Rectangle 456"/>
          <p:cNvSpPr>
            <a:spLocks noChangeArrowheads="1"/>
          </p:cNvSpPr>
          <p:nvPr/>
        </p:nvSpPr>
        <p:spPr bwMode="auto">
          <a:xfrm>
            <a:off x="57499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0" name="Rectangle 457"/>
          <p:cNvSpPr>
            <a:spLocks noChangeArrowheads="1"/>
          </p:cNvSpPr>
          <p:nvPr/>
        </p:nvSpPr>
        <p:spPr bwMode="auto">
          <a:xfrm>
            <a:off x="62833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1" name="Rectangle 458"/>
          <p:cNvSpPr>
            <a:spLocks noChangeArrowheads="1"/>
          </p:cNvSpPr>
          <p:nvPr/>
        </p:nvSpPr>
        <p:spPr bwMode="auto">
          <a:xfrm>
            <a:off x="68167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2" name="Rectangle 459"/>
          <p:cNvSpPr>
            <a:spLocks noChangeArrowheads="1"/>
          </p:cNvSpPr>
          <p:nvPr/>
        </p:nvSpPr>
        <p:spPr bwMode="auto">
          <a:xfrm>
            <a:off x="73501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3" name="Rectangle 460"/>
          <p:cNvSpPr>
            <a:spLocks noChangeArrowheads="1"/>
          </p:cNvSpPr>
          <p:nvPr/>
        </p:nvSpPr>
        <p:spPr bwMode="auto">
          <a:xfrm>
            <a:off x="57499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4" name="Rectangle 461"/>
          <p:cNvSpPr>
            <a:spLocks noChangeArrowheads="1"/>
          </p:cNvSpPr>
          <p:nvPr/>
        </p:nvSpPr>
        <p:spPr bwMode="auto">
          <a:xfrm>
            <a:off x="62833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5" name="Rectangle 462"/>
          <p:cNvSpPr>
            <a:spLocks noChangeArrowheads="1"/>
          </p:cNvSpPr>
          <p:nvPr/>
        </p:nvSpPr>
        <p:spPr bwMode="auto">
          <a:xfrm>
            <a:off x="68167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6" name="Rectangle 463"/>
          <p:cNvSpPr>
            <a:spLocks noChangeArrowheads="1"/>
          </p:cNvSpPr>
          <p:nvPr/>
        </p:nvSpPr>
        <p:spPr bwMode="auto">
          <a:xfrm>
            <a:off x="73501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7" name="Rectangle 464"/>
          <p:cNvSpPr>
            <a:spLocks noChangeArrowheads="1"/>
          </p:cNvSpPr>
          <p:nvPr/>
        </p:nvSpPr>
        <p:spPr bwMode="auto">
          <a:xfrm>
            <a:off x="57499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8" name="Rectangle 465"/>
          <p:cNvSpPr>
            <a:spLocks noChangeArrowheads="1"/>
          </p:cNvSpPr>
          <p:nvPr/>
        </p:nvSpPr>
        <p:spPr bwMode="auto">
          <a:xfrm>
            <a:off x="62833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9" name="Rectangle 466"/>
          <p:cNvSpPr>
            <a:spLocks noChangeArrowheads="1"/>
          </p:cNvSpPr>
          <p:nvPr/>
        </p:nvSpPr>
        <p:spPr bwMode="auto">
          <a:xfrm>
            <a:off x="68167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0" name="Rectangle 467"/>
          <p:cNvSpPr>
            <a:spLocks noChangeArrowheads="1"/>
          </p:cNvSpPr>
          <p:nvPr/>
        </p:nvSpPr>
        <p:spPr bwMode="auto">
          <a:xfrm>
            <a:off x="73501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1" name="Rectangle 468"/>
          <p:cNvSpPr>
            <a:spLocks noChangeArrowheads="1"/>
          </p:cNvSpPr>
          <p:nvPr/>
        </p:nvSpPr>
        <p:spPr bwMode="auto">
          <a:xfrm>
            <a:off x="57499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2" name="Rectangle 469"/>
          <p:cNvSpPr>
            <a:spLocks noChangeArrowheads="1"/>
          </p:cNvSpPr>
          <p:nvPr/>
        </p:nvSpPr>
        <p:spPr bwMode="auto">
          <a:xfrm>
            <a:off x="62833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3" name="Rectangle 470"/>
          <p:cNvSpPr>
            <a:spLocks noChangeArrowheads="1"/>
          </p:cNvSpPr>
          <p:nvPr/>
        </p:nvSpPr>
        <p:spPr bwMode="auto">
          <a:xfrm>
            <a:off x="68167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4" name="Rectangle 471"/>
          <p:cNvSpPr>
            <a:spLocks noChangeArrowheads="1"/>
          </p:cNvSpPr>
          <p:nvPr/>
        </p:nvSpPr>
        <p:spPr bwMode="auto">
          <a:xfrm>
            <a:off x="73501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5" name="Text Box 472"/>
          <p:cNvSpPr txBox="1">
            <a:spLocks noChangeArrowheads="1"/>
          </p:cNvSpPr>
          <p:nvPr/>
        </p:nvSpPr>
        <p:spPr bwMode="auto">
          <a:xfrm>
            <a:off x="6719431" y="3863975"/>
            <a:ext cx="408444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...</a:t>
            </a:r>
          </a:p>
        </p:txBody>
      </p:sp>
      <p:sp>
        <p:nvSpPr>
          <p:cNvPr id="86" name="Line 473"/>
          <p:cNvSpPr>
            <a:spLocks noChangeShapeType="1"/>
          </p:cNvSpPr>
          <p:nvPr/>
        </p:nvSpPr>
        <p:spPr bwMode="auto">
          <a:xfrm>
            <a:off x="6130925" y="5181600"/>
            <a:ext cx="4572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87" name="Line 474"/>
          <p:cNvSpPr>
            <a:spLocks noChangeShapeType="1"/>
          </p:cNvSpPr>
          <p:nvPr/>
        </p:nvSpPr>
        <p:spPr bwMode="auto">
          <a:xfrm flipV="1">
            <a:off x="7121525" y="4648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88" name="Line 475"/>
          <p:cNvSpPr>
            <a:spLocks noChangeShapeType="1"/>
          </p:cNvSpPr>
          <p:nvPr/>
        </p:nvSpPr>
        <p:spPr bwMode="auto">
          <a:xfrm flipV="1">
            <a:off x="8493125" y="4648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89" name="Line 476"/>
          <p:cNvSpPr>
            <a:spLocks noChangeShapeType="1"/>
          </p:cNvSpPr>
          <p:nvPr/>
        </p:nvSpPr>
        <p:spPr bwMode="auto">
          <a:xfrm>
            <a:off x="5888038" y="4643438"/>
            <a:ext cx="2605087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0" name="Line 477"/>
          <p:cNvSpPr>
            <a:spLocks noChangeShapeType="1"/>
          </p:cNvSpPr>
          <p:nvPr/>
        </p:nvSpPr>
        <p:spPr bwMode="auto">
          <a:xfrm flipV="1">
            <a:off x="5889625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1" name="Line 478"/>
          <p:cNvSpPr>
            <a:spLocks noChangeShapeType="1"/>
          </p:cNvSpPr>
          <p:nvPr/>
        </p:nvSpPr>
        <p:spPr bwMode="auto">
          <a:xfrm flipV="1">
            <a:off x="6435725" y="4267200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2" name="Line 479"/>
          <p:cNvSpPr>
            <a:spLocks noChangeShapeType="1"/>
          </p:cNvSpPr>
          <p:nvPr/>
        </p:nvSpPr>
        <p:spPr bwMode="auto">
          <a:xfrm flipV="1">
            <a:off x="6959600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3" name="Line 480"/>
          <p:cNvSpPr>
            <a:spLocks noChangeShapeType="1"/>
          </p:cNvSpPr>
          <p:nvPr/>
        </p:nvSpPr>
        <p:spPr bwMode="auto">
          <a:xfrm flipV="1">
            <a:off x="7493000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4" name="Line 481"/>
          <p:cNvSpPr>
            <a:spLocks noChangeShapeType="1"/>
          </p:cNvSpPr>
          <p:nvPr/>
        </p:nvSpPr>
        <p:spPr bwMode="auto">
          <a:xfrm flipV="1">
            <a:off x="8188325" y="3505200"/>
            <a:ext cx="0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5" name="Line 482"/>
          <p:cNvSpPr>
            <a:spLocks noChangeShapeType="1"/>
          </p:cNvSpPr>
          <p:nvPr/>
        </p:nvSpPr>
        <p:spPr bwMode="auto">
          <a:xfrm flipH="1">
            <a:off x="7883525" y="35052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6" name="Line 483"/>
          <p:cNvSpPr>
            <a:spLocks noChangeShapeType="1"/>
          </p:cNvSpPr>
          <p:nvPr/>
        </p:nvSpPr>
        <p:spPr bwMode="auto">
          <a:xfrm flipH="1">
            <a:off x="7883525" y="36576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7" name="Line 484"/>
          <p:cNvSpPr>
            <a:spLocks noChangeShapeType="1"/>
          </p:cNvSpPr>
          <p:nvPr/>
        </p:nvSpPr>
        <p:spPr bwMode="auto">
          <a:xfrm flipH="1">
            <a:off x="7883525" y="38100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8" name="Line 485"/>
          <p:cNvSpPr>
            <a:spLocks noChangeShapeType="1"/>
          </p:cNvSpPr>
          <p:nvPr/>
        </p:nvSpPr>
        <p:spPr bwMode="auto">
          <a:xfrm flipH="1">
            <a:off x="7883525" y="41910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9" name="Line 429"/>
          <p:cNvSpPr>
            <a:spLocks noChangeShapeType="1"/>
          </p:cNvSpPr>
          <p:nvPr/>
        </p:nvSpPr>
        <p:spPr bwMode="auto">
          <a:xfrm>
            <a:off x="658813" y="5245100"/>
            <a:ext cx="0" cy="776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0" name="Line 430"/>
          <p:cNvSpPr>
            <a:spLocks noChangeShapeType="1"/>
          </p:cNvSpPr>
          <p:nvPr/>
        </p:nvSpPr>
        <p:spPr bwMode="auto">
          <a:xfrm flipV="1">
            <a:off x="658813" y="6021388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01" name="Oval 486"/>
          <p:cNvSpPr>
            <a:spLocks noChangeArrowheads="1"/>
          </p:cNvSpPr>
          <p:nvPr/>
        </p:nvSpPr>
        <p:spPr bwMode="auto">
          <a:xfrm>
            <a:off x="623888" y="52070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2" name="Oval 487"/>
          <p:cNvSpPr>
            <a:spLocks noChangeArrowheads="1"/>
          </p:cNvSpPr>
          <p:nvPr/>
        </p:nvSpPr>
        <p:spPr bwMode="auto">
          <a:xfrm>
            <a:off x="695325" y="22606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3" name="Oval 488"/>
          <p:cNvSpPr>
            <a:spLocks noChangeArrowheads="1"/>
          </p:cNvSpPr>
          <p:nvPr/>
        </p:nvSpPr>
        <p:spPr bwMode="auto">
          <a:xfrm>
            <a:off x="2130425" y="21590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4" name="Oval 489"/>
          <p:cNvSpPr>
            <a:spLocks noChangeArrowheads="1"/>
          </p:cNvSpPr>
          <p:nvPr/>
        </p:nvSpPr>
        <p:spPr bwMode="auto">
          <a:xfrm>
            <a:off x="1368425" y="22606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5" name="Line 491"/>
          <p:cNvSpPr>
            <a:spLocks noChangeShapeType="1"/>
          </p:cNvSpPr>
          <p:nvPr/>
        </p:nvSpPr>
        <p:spPr bwMode="auto">
          <a:xfrm flipH="1" flipV="1">
            <a:off x="6054725" y="1600200"/>
            <a:ext cx="0" cy="182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6" name="Rectangle 492"/>
          <p:cNvSpPr>
            <a:spLocks noChangeArrowheads="1"/>
          </p:cNvSpPr>
          <p:nvPr/>
        </p:nvSpPr>
        <p:spPr bwMode="auto">
          <a:xfrm>
            <a:off x="6892925" y="50292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CT</a:t>
            </a:r>
          </a:p>
        </p:txBody>
      </p:sp>
      <p:sp>
        <p:nvSpPr>
          <p:cNvPr id="107" name="Rectangle 493"/>
          <p:cNvSpPr>
            <a:spLocks noChangeArrowheads="1"/>
          </p:cNvSpPr>
          <p:nvPr/>
        </p:nvSpPr>
        <p:spPr bwMode="auto">
          <a:xfrm>
            <a:off x="8264525" y="50292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CO</a:t>
            </a:r>
          </a:p>
        </p:txBody>
      </p:sp>
      <p:sp>
        <p:nvSpPr>
          <p:cNvPr id="108" name="Text Box 494"/>
          <p:cNvSpPr txBox="1">
            <a:spLocks noChangeArrowheads="1"/>
          </p:cNvSpPr>
          <p:nvPr/>
        </p:nvSpPr>
        <p:spPr bwMode="auto">
          <a:xfrm>
            <a:off x="7251700" y="4800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109" name="Text Box 495"/>
          <p:cNvSpPr txBox="1">
            <a:spLocks noChangeArrowheads="1"/>
          </p:cNvSpPr>
          <p:nvPr/>
        </p:nvSpPr>
        <p:spPr bwMode="auto">
          <a:xfrm>
            <a:off x="8289925" y="48006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6</a:t>
            </a:r>
          </a:p>
        </p:txBody>
      </p:sp>
      <p:sp>
        <p:nvSpPr>
          <p:cNvPr id="110" name="Rectangle 496"/>
          <p:cNvSpPr>
            <a:spLocks noChangeArrowheads="1"/>
          </p:cNvSpPr>
          <p:nvPr/>
        </p:nvSpPr>
        <p:spPr bwMode="auto">
          <a:xfrm>
            <a:off x="7959725" y="50292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CI</a:t>
            </a:r>
          </a:p>
        </p:txBody>
      </p:sp>
      <p:sp>
        <p:nvSpPr>
          <p:cNvPr id="111" name="Text Box 497"/>
          <p:cNvSpPr txBox="1">
            <a:spLocks noChangeArrowheads="1"/>
          </p:cNvSpPr>
          <p:nvPr/>
        </p:nvSpPr>
        <p:spPr bwMode="auto">
          <a:xfrm>
            <a:off x="7959725" y="48006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6</a:t>
            </a:r>
          </a:p>
        </p:txBody>
      </p:sp>
      <p:sp>
        <p:nvSpPr>
          <p:cNvPr id="112" name="Oval 498"/>
          <p:cNvSpPr>
            <a:spLocks noChangeArrowheads="1"/>
          </p:cNvSpPr>
          <p:nvPr/>
        </p:nvSpPr>
        <p:spPr bwMode="auto">
          <a:xfrm>
            <a:off x="70834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3" name="Oval 499"/>
          <p:cNvSpPr>
            <a:spLocks noChangeArrowheads="1"/>
          </p:cNvSpPr>
          <p:nvPr/>
        </p:nvSpPr>
        <p:spPr bwMode="auto">
          <a:xfrm>
            <a:off x="81375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4" name="Oval 500"/>
          <p:cNvSpPr>
            <a:spLocks noChangeArrowheads="1"/>
          </p:cNvSpPr>
          <p:nvPr/>
        </p:nvSpPr>
        <p:spPr bwMode="auto">
          <a:xfrm>
            <a:off x="84550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5" name="Line 501"/>
          <p:cNvSpPr>
            <a:spLocks noChangeShapeType="1"/>
          </p:cNvSpPr>
          <p:nvPr/>
        </p:nvSpPr>
        <p:spPr bwMode="auto">
          <a:xfrm>
            <a:off x="7883525" y="57150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6" name="Line 502"/>
          <p:cNvSpPr>
            <a:spLocks noChangeShapeType="1"/>
          </p:cNvSpPr>
          <p:nvPr/>
        </p:nvSpPr>
        <p:spPr bwMode="auto">
          <a:xfrm flipV="1">
            <a:off x="8874125" y="2590800"/>
            <a:ext cx="0" cy="3124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7" name="Rectangle 503"/>
          <p:cNvSpPr>
            <a:spLocks noChangeArrowheads="1"/>
          </p:cNvSpPr>
          <p:nvPr/>
        </p:nvSpPr>
        <p:spPr bwMode="auto">
          <a:xfrm>
            <a:off x="7426325" y="1066800"/>
            <a:ext cx="1524000" cy="8382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L2, L3, and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main memory</a:t>
            </a:r>
            <a:endParaRPr lang="en-US" sz="16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18" name="Text Box 504"/>
          <p:cNvSpPr txBox="1">
            <a:spLocks noChangeArrowheads="1"/>
          </p:cNvSpPr>
          <p:nvPr/>
        </p:nvSpPr>
        <p:spPr bwMode="auto">
          <a:xfrm>
            <a:off x="5724525" y="2806700"/>
            <a:ext cx="2773363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L1 </a:t>
            </a:r>
            <a:r>
              <a:rPr lang="en-US" sz="1600" b="1" dirty="0" err="1">
                <a:solidFill>
                  <a:schemeClr val="tx2"/>
                </a:solidFill>
                <a:latin typeface="+mn-lt"/>
              </a:rPr>
              <a:t>d</a:t>
            </a:r>
            <a:r>
              <a:rPr lang="en-US" sz="1600" b="1" dirty="0">
                <a:solidFill>
                  <a:schemeClr val="tx2"/>
                </a:solidFill>
                <a:latin typeface="+mn-lt"/>
              </a:rPr>
              <a:t>-cache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(64 sets, 8 lines/set)</a:t>
            </a:r>
          </a:p>
        </p:txBody>
      </p:sp>
      <p:sp>
        <p:nvSpPr>
          <p:cNvPr id="119" name="Line 505"/>
          <p:cNvSpPr>
            <a:spLocks noChangeShapeType="1"/>
          </p:cNvSpPr>
          <p:nvPr/>
        </p:nvSpPr>
        <p:spPr bwMode="auto">
          <a:xfrm flipH="1">
            <a:off x="8264525" y="2590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0" name="Line 506"/>
          <p:cNvSpPr>
            <a:spLocks noChangeShapeType="1"/>
          </p:cNvSpPr>
          <p:nvPr/>
        </p:nvSpPr>
        <p:spPr bwMode="auto">
          <a:xfrm flipV="1">
            <a:off x="8264525" y="1905000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1" name="Line 507"/>
          <p:cNvSpPr>
            <a:spLocks noChangeShapeType="1"/>
          </p:cNvSpPr>
          <p:nvPr/>
        </p:nvSpPr>
        <p:spPr bwMode="auto">
          <a:xfrm flipH="1">
            <a:off x="6511925" y="144780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2" name="Text Box 508"/>
          <p:cNvSpPr txBox="1">
            <a:spLocks noChangeArrowheads="1"/>
          </p:cNvSpPr>
          <p:nvPr/>
        </p:nvSpPr>
        <p:spPr bwMode="auto">
          <a:xfrm>
            <a:off x="6013450" y="2057400"/>
            <a:ext cx="461251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L1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hit</a:t>
            </a:r>
          </a:p>
        </p:txBody>
      </p:sp>
      <p:sp>
        <p:nvSpPr>
          <p:cNvPr id="123" name="Text Box 509"/>
          <p:cNvSpPr txBox="1">
            <a:spLocks noChangeArrowheads="1"/>
          </p:cNvSpPr>
          <p:nvPr/>
        </p:nvSpPr>
        <p:spPr bwMode="auto">
          <a:xfrm>
            <a:off x="8229600" y="1981200"/>
            <a:ext cx="605718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L1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miss</a:t>
            </a:r>
          </a:p>
        </p:txBody>
      </p:sp>
      <p:sp>
        <p:nvSpPr>
          <p:cNvPr id="124" name="Line 510"/>
          <p:cNvSpPr>
            <a:spLocks noChangeShapeType="1"/>
          </p:cNvSpPr>
          <p:nvPr/>
        </p:nvSpPr>
        <p:spPr bwMode="auto">
          <a:xfrm flipH="1">
            <a:off x="1787525" y="1447800"/>
            <a:ext cx="3657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5" name="Line 511"/>
          <p:cNvSpPr>
            <a:spLocks noChangeShapeType="1"/>
          </p:cNvSpPr>
          <p:nvPr/>
        </p:nvSpPr>
        <p:spPr bwMode="auto">
          <a:xfrm flipV="1">
            <a:off x="7731125" y="54864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6" name="Line 512"/>
          <p:cNvSpPr>
            <a:spLocks noChangeShapeType="1"/>
          </p:cNvSpPr>
          <p:nvPr/>
        </p:nvSpPr>
        <p:spPr bwMode="auto">
          <a:xfrm>
            <a:off x="7883525" y="54864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7" name="Text Box 513"/>
          <p:cNvSpPr txBox="1">
            <a:spLocks noChangeArrowheads="1"/>
          </p:cNvSpPr>
          <p:nvPr/>
        </p:nvSpPr>
        <p:spPr bwMode="auto">
          <a:xfrm>
            <a:off x="1411288" y="1529348"/>
            <a:ext cx="188956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+mn-lt"/>
              </a:rPr>
              <a:t>Virtual address (VA)</a:t>
            </a:r>
          </a:p>
        </p:txBody>
      </p:sp>
      <p:sp>
        <p:nvSpPr>
          <p:cNvPr id="128" name="Rectangle 514"/>
          <p:cNvSpPr>
            <a:spLocks noChangeArrowheads="1"/>
          </p:cNvSpPr>
          <p:nvPr/>
        </p:nvSpPr>
        <p:spPr bwMode="auto">
          <a:xfrm>
            <a:off x="16351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VPN3</a:t>
            </a:r>
          </a:p>
        </p:txBody>
      </p:sp>
      <p:sp>
        <p:nvSpPr>
          <p:cNvPr id="129" name="Rectangle 515"/>
          <p:cNvSpPr>
            <a:spLocks noChangeArrowheads="1"/>
          </p:cNvSpPr>
          <p:nvPr/>
        </p:nvSpPr>
        <p:spPr bwMode="auto">
          <a:xfrm>
            <a:off x="21685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VPN4</a:t>
            </a:r>
          </a:p>
        </p:txBody>
      </p:sp>
      <p:sp>
        <p:nvSpPr>
          <p:cNvPr id="130" name="Text Box 516"/>
          <p:cNvSpPr txBox="1">
            <a:spLocks noChangeArrowheads="1"/>
          </p:cNvSpPr>
          <p:nvPr/>
        </p:nvSpPr>
        <p:spPr bwMode="auto">
          <a:xfrm>
            <a:off x="2247900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131" name="Text Box 517"/>
          <p:cNvSpPr txBox="1">
            <a:spLocks noChangeArrowheads="1"/>
          </p:cNvSpPr>
          <p:nvPr/>
        </p:nvSpPr>
        <p:spPr bwMode="auto">
          <a:xfrm>
            <a:off x="1787525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grpSp>
        <p:nvGrpSpPr>
          <p:cNvPr id="132" name="Group 641"/>
          <p:cNvGrpSpPr>
            <a:grpSpLocks/>
          </p:cNvGrpSpPr>
          <p:nvPr/>
        </p:nvGrpSpPr>
        <p:grpSpPr bwMode="auto">
          <a:xfrm>
            <a:off x="1106488" y="5632450"/>
            <a:ext cx="276225" cy="450850"/>
            <a:chOff x="739" y="2900"/>
            <a:chExt cx="174" cy="284"/>
          </a:xfrm>
        </p:grpSpPr>
        <p:sp>
          <p:nvSpPr>
            <p:cNvPr id="133" name="Line 433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34" name="Line 434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35" name="Line 523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</p:grpSp>
      <p:sp>
        <p:nvSpPr>
          <p:cNvPr id="136" name="Rectangle 525"/>
          <p:cNvSpPr>
            <a:spLocks noChangeArrowheads="1"/>
          </p:cNvSpPr>
          <p:nvPr/>
        </p:nvSpPr>
        <p:spPr bwMode="auto">
          <a:xfrm>
            <a:off x="1387475" y="5626100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37" name="Rectangle 526"/>
          <p:cNvSpPr>
            <a:spLocks noChangeArrowheads="1"/>
          </p:cNvSpPr>
          <p:nvPr/>
        </p:nvSpPr>
        <p:spPr bwMode="auto">
          <a:xfrm>
            <a:off x="1387475" y="5905500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138" name="Line 542"/>
          <p:cNvSpPr>
            <a:spLocks noChangeShapeType="1"/>
          </p:cNvSpPr>
          <p:nvPr/>
        </p:nvSpPr>
        <p:spPr bwMode="auto">
          <a:xfrm>
            <a:off x="1249363" y="5254625"/>
            <a:ext cx="0" cy="784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39" name="Line 543"/>
          <p:cNvSpPr>
            <a:spLocks noChangeShapeType="1"/>
          </p:cNvSpPr>
          <p:nvPr/>
        </p:nvSpPr>
        <p:spPr bwMode="auto">
          <a:xfrm flipV="1">
            <a:off x="1249363" y="6030913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40" name="Oval 544"/>
          <p:cNvSpPr>
            <a:spLocks noChangeArrowheads="1"/>
          </p:cNvSpPr>
          <p:nvPr/>
        </p:nvSpPr>
        <p:spPr bwMode="auto">
          <a:xfrm>
            <a:off x="1214438" y="521652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1" name="Rectangle 610"/>
          <p:cNvSpPr>
            <a:spLocks noChangeArrowheads="1"/>
          </p:cNvSpPr>
          <p:nvPr/>
        </p:nvSpPr>
        <p:spPr bwMode="auto">
          <a:xfrm>
            <a:off x="2025650" y="5626100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2" name="Rectangle 611"/>
          <p:cNvSpPr>
            <a:spLocks noChangeArrowheads="1"/>
          </p:cNvSpPr>
          <p:nvPr/>
        </p:nvSpPr>
        <p:spPr bwMode="auto">
          <a:xfrm>
            <a:off x="2025650" y="5905500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143" name="Line 612"/>
          <p:cNvSpPr>
            <a:spLocks noChangeShapeType="1"/>
          </p:cNvSpPr>
          <p:nvPr/>
        </p:nvSpPr>
        <p:spPr bwMode="auto">
          <a:xfrm flipH="1">
            <a:off x="1885950" y="5254625"/>
            <a:ext cx="1588" cy="790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4" name="Line 613"/>
          <p:cNvSpPr>
            <a:spLocks noChangeShapeType="1"/>
          </p:cNvSpPr>
          <p:nvPr/>
        </p:nvSpPr>
        <p:spPr bwMode="auto">
          <a:xfrm flipV="1">
            <a:off x="1887538" y="6035675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45" name="Oval 614"/>
          <p:cNvSpPr>
            <a:spLocks noChangeArrowheads="1"/>
          </p:cNvSpPr>
          <p:nvPr/>
        </p:nvSpPr>
        <p:spPr bwMode="auto">
          <a:xfrm>
            <a:off x="1852613" y="521652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6" name="Rectangle 619"/>
          <p:cNvSpPr>
            <a:spLocks noChangeArrowheads="1"/>
          </p:cNvSpPr>
          <p:nvPr/>
        </p:nvSpPr>
        <p:spPr bwMode="auto">
          <a:xfrm>
            <a:off x="2663825" y="5621338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7" name="Rectangle 620"/>
          <p:cNvSpPr>
            <a:spLocks noChangeArrowheads="1"/>
          </p:cNvSpPr>
          <p:nvPr/>
        </p:nvSpPr>
        <p:spPr bwMode="auto">
          <a:xfrm>
            <a:off x="2663825" y="5900738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148" name="Line 621"/>
          <p:cNvSpPr>
            <a:spLocks noChangeShapeType="1"/>
          </p:cNvSpPr>
          <p:nvPr/>
        </p:nvSpPr>
        <p:spPr bwMode="auto">
          <a:xfrm>
            <a:off x="2525713" y="5249863"/>
            <a:ext cx="0" cy="788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9" name="Line 622"/>
          <p:cNvSpPr>
            <a:spLocks noChangeShapeType="1"/>
          </p:cNvSpPr>
          <p:nvPr/>
        </p:nvSpPr>
        <p:spPr bwMode="auto">
          <a:xfrm flipV="1">
            <a:off x="2525713" y="6035675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50" name="Oval 623"/>
          <p:cNvSpPr>
            <a:spLocks noChangeArrowheads="1"/>
          </p:cNvSpPr>
          <p:nvPr/>
        </p:nvSpPr>
        <p:spPr bwMode="auto">
          <a:xfrm>
            <a:off x="2490788" y="5211763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1" name="Line 626"/>
          <p:cNvSpPr>
            <a:spLocks noChangeShapeType="1"/>
          </p:cNvSpPr>
          <p:nvPr/>
        </p:nvSpPr>
        <p:spPr bwMode="auto">
          <a:xfrm>
            <a:off x="6016625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2" name="Line 627"/>
          <p:cNvSpPr>
            <a:spLocks noChangeShapeType="1"/>
          </p:cNvSpPr>
          <p:nvPr/>
        </p:nvSpPr>
        <p:spPr bwMode="auto">
          <a:xfrm>
            <a:off x="6540500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3" name="Line 628"/>
          <p:cNvSpPr>
            <a:spLocks noChangeShapeType="1"/>
          </p:cNvSpPr>
          <p:nvPr/>
        </p:nvSpPr>
        <p:spPr bwMode="auto">
          <a:xfrm>
            <a:off x="7064375" y="3429000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4" name="Line 629"/>
          <p:cNvSpPr>
            <a:spLocks noChangeShapeType="1"/>
          </p:cNvSpPr>
          <p:nvPr/>
        </p:nvSpPr>
        <p:spPr bwMode="auto">
          <a:xfrm>
            <a:off x="7616825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5" name="Line 631"/>
          <p:cNvSpPr>
            <a:spLocks noChangeShapeType="1"/>
          </p:cNvSpPr>
          <p:nvPr/>
        </p:nvSpPr>
        <p:spPr bwMode="auto">
          <a:xfrm>
            <a:off x="6019800" y="4114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6" name="Line 632"/>
          <p:cNvSpPr>
            <a:spLocks noChangeShapeType="1"/>
          </p:cNvSpPr>
          <p:nvPr/>
        </p:nvSpPr>
        <p:spPr bwMode="auto">
          <a:xfrm>
            <a:off x="6550025" y="4119563"/>
            <a:ext cx="0" cy="147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7" name="Line 633"/>
          <p:cNvSpPr>
            <a:spLocks noChangeShapeType="1"/>
          </p:cNvSpPr>
          <p:nvPr/>
        </p:nvSpPr>
        <p:spPr bwMode="auto">
          <a:xfrm>
            <a:off x="7086600" y="4117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8" name="Line 634"/>
          <p:cNvSpPr>
            <a:spLocks noChangeShapeType="1"/>
          </p:cNvSpPr>
          <p:nvPr/>
        </p:nvSpPr>
        <p:spPr bwMode="auto">
          <a:xfrm>
            <a:off x="7616825" y="4117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9" name="Line 635"/>
          <p:cNvSpPr>
            <a:spLocks noChangeShapeType="1"/>
          </p:cNvSpPr>
          <p:nvPr/>
        </p:nvSpPr>
        <p:spPr bwMode="auto">
          <a:xfrm flipV="1">
            <a:off x="6162675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0" name="Line 636"/>
          <p:cNvSpPr>
            <a:spLocks noChangeShapeType="1"/>
          </p:cNvSpPr>
          <p:nvPr/>
        </p:nvSpPr>
        <p:spPr bwMode="auto">
          <a:xfrm flipV="1">
            <a:off x="6683375" y="4268788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1" name="Line 637"/>
          <p:cNvSpPr>
            <a:spLocks noChangeShapeType="1"/>
          </p:cNvSpPr>
          <p:nvPr/>
        </p:nvSpPr>
        <p:spPr bwMode="auto">
          <a:xfrm flipV="1">
            <a:off x="7223125" y="426085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2" name="Line 638"/>
          <p:cNvSpPr>
            <a:spLocks noChangeShapeType="1"/>
          </p:cNvSpPr>
          <p:nvPr/>
        </p:nvSpPr>
        <p:spPr bwMode="auto">
          <a:xfrm flipV="1">
            <a:off x="7759700" y="4270375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3" name="Line 639"/>
          <p:cNvSpPr>
            <a:spLocks noChangeShapeType="1"/>
          </p:cNvSpPr>
          <p:nvPr/>
        </p:nvSpPr>
        <p:spPr bwMode="auto">
          <a:xfrm>
            <a:off x="536575" y="5626100"/>
            <a:ext cx="234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grpSp>
        <p:nvGrpSpPr>
          <p:cNvPr id="164" name="Group 642"/>
          <p:cNvGrpSpPr>
            <a:grpSpLocks/>
          </p:cNvGrpSpPr>
          <p:nvPr/>
        </p:nvGrpSpPr>
        <p:grpSpPr bwMode="auto">
          <a:xfrm>
            <a:off x="1754188" y="5627688"/>
            <a:ext cx="276225" cy="450850"/>
            <a:chOff x="739" y="2900"/>
            <a:chExt cx="174" cy="284"/>
          </a:xfrm>
        </p:grpSpPr>
        <p:sp>
          <p:nvSpPr>
            <p:cNvPr id="165" name="Line 643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66" name="Line 644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67" name="Line 645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</p:grpSp>
      <p:grpSp>
        <p:nvGrpSpPr>
          <p:cNvPr id="168" name="Group 646"/>
          <p:cNvGrpSpPr>
            <a:grpSpLocks/>
          </p:cNvGrpSpPr>
          <p:nvPr/>
        </p:nvGrpSpPr>
        <p:grpSpPr bwMode="auto">
          <a:xfrm>
            <a:off x="2392363" y="5627688"/>
            <a:ext cx="276225" cy="450850"/>
            <a:chOff x="739" y="2900"/>
            <a:chExt cx="174" cy="284"/>
          </a:xfrm>
        </p:grpSpPr>
        <p:sp>
          <p:nvSpPr>
            <p:cNvPr id="169" name="Line 647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70" name="Line 648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71" name="Line 649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405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350837" y="381000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 System Using Physical Addressing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5424054"/>
            <a:ext cx="8763000" cy="1248209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“simple” systems like embedded microcontrollers in devices like appliances (microwaves/toasters), IoT devices (sensors, etc), simple components of Cars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648200" y="423386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341813" y="1665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341813" y="1893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03002" y="4186238"/>
            <a:ext cx="58483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M-1: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379913" y="1371600"/>
            <a:ext cx="138884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1600200" y="246740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4343400" y="21224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4341813" y="23510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4648200" y="16700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4648200" y="18986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4648200" y="21272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4648200" y="23558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4648200" y="25844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4648200" y="28130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4341813" y="25796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4341813" y="2808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4648200" y="30416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4648200" y="32702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4341813" y="3036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4343400" y="32654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4648200" y="401002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2733628" y="2133600"/>
            <a:ext cx="1567353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address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(PA)</a:t>
            </a:r>
          </a:p>
        </p:txBody>
      </p:sp>
      <p:sp>
        <p:nvSpPr>
          <p:cNvPr id="9247" name="AutoShape 31"/>
          <p:cNvSpPr>
            <a:spLocks/>
          </p:cNvSpPr>
          <p:nvPr/>
        </p:nvSpPr>
        <p:spPr bwMode="auto">
          <a:xfrm>
            <a:off x="5638801" y="2584450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715726" y="4832740"/>
            <a:ext cx="1069320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Data word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4648200" y="3499301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4341813" y="350043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4724400" y="3733800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...</a:t>
            </a:r>
          </a:p>
        </p:txBody>
      </p:sp>
      <p:cxnSp>
        <p:nvCxnSpPr>
          <p:cNvPr id="40" name="Straight Arrow Connector 39"/>
          <p:cNvCxnSpPr>
            <a:stCxn id="9226" idx="3"/>
            <a:endCxn id="9239" idx="1"/>
          </p:cNvCxnSpPr>
          <p:nvPr/>
        </p:nvCxnSpPr>
        <p:spPr bwMode="auto">
          <a:xfrm flipV="1">
            <a:off x="2667000" y="2732732"/>
            <a:ext cx="16748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10800000" flipH="1">
            <a:off x="5791201" y="3041650"/>
            <a:ext cx="533399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5400000">
            <a:off x="5403850" y="3956844"/>
            <a:ext cx="1839912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/>
          <p:nvPr/>
        </p:nvCxnSpPr>
        <p:spPr bwMode="auto">
          <a:xfrm rot="10800000">
            <a:off x="2133602" y="3000809"/>
            <a:ext cx="4189410" cy="1876787"/>
          </a:xfrm>
          <a:prstGeom prst="bentConnector3">
            <a:avLst>
              <a:gd name="adj1" fmla="val 9999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352800" y="2667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ourier New"/>
                <a:cs typeface="Courier New"/>
              </a:rPr>
              <a:t>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001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Why Virtual Memory (VM)?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301750"/>
            <a:ext cx="8686800" cy="548005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Uses main </a:t>
            </a:r>
            <a:r>
              <a:rPr lang="en-GB" dirty="0"/>
              <a:t>memory efficiently</a:t>
            </a:r>
            <a:endParaRPr lang="en-GB" dirty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 DRAM as a cache for parts of a virtual address space</a:t>
            </a:r>
          </a:p>
          <a:p>
            <a:pPr>
              <a:lnSpc>
                <a:spcPct val="83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Simplifies memory management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process gets the same uniform linear address space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Isolates address spaces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One process can’t interfere with another’s memory	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User program cannot access privileged kernel information and code</a:t>
            </a:r>
          </a:p>
        </p:txBody>
      </p:sp>
    </p:spTree>
    <p:extLst>
      <p:ext uri="{BB962C8B-B14F-4D97-AF65-F5344CB8AC3E}">
        <p14:creationId xmlns:p14="http://schemas.microsoft.com/office/powerpoint/2010/main" val="18697550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327025" y="381000"/>
            <a:ext cx="88931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VM as a Tool for Memory Protection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338668" y="1212321"/>
            <a:ext cx="8307387" cy="921279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Extend PTEs with permission bits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MMU checks these bits on each access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52400" y="2870188"/>
            <a:ext cx="107208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</a:t>
            </a:r>
            <a:r>
              <a:rPr lang="en-GB" sz="1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</a:t>
            </a: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297363" y="2871788"/>
            <a:ext cx="86626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Address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976441" y="2871788"/>
            <a:ext cx="649664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READ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2616199" y="2871788"/>
            <a:ext cx="738727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WRITE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4003675" y="31765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6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951037" y="31765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636837" y="31765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4003675" y="34813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4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1951037" y="34813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2636837" y="3481388"/>
            <a:ext cx="677863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003675" y="37861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2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1951037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533400" y="3171825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0: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533400" y="3476625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1: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534987" y="3781425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2: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3605213" y="4167188"/>
            <a:ext cx="246062" cy="456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152400" y="5099453"/>
            <a:ext cx="1075293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j:</a:t>
            </a:r>
          </a:p>
        </p:txBody>
      </p:sp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2636837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1356256" y="2871788"/>
            <a:ext cx="52392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SUP</a:t>
            </a: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1262062" y="31765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0" name="Rectangle 44"/>
          <p:cNvSpPr>
            <a:spLocks noChangeArrowheads="1"/>
          </p:cNvSpPr>
          <p:nvPr/>
        </p:nvSpPr>
        <p:spPr bwMode="auto">
          <a:xfrm>
            <a:off x="1262062" y="34813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1262062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4300538" y="5080000"/>
            <a:ext cx="86626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Address</a:t>
            </a:r>
          </a:p>
        </p:txBody>
      </p:sp>
      <p:sp>
        <p:nvSpPr>
          <p:cNvPr id="24623" name="Text Box 47"/>
          <p:cNvSpPr txBox="1">
            <a:spLocks noChangeArrowheads="1"/>
          </p:cNvSpPr>
          <p:nvPr/>
        </p:nvSpPr>
        <p:spPr bwMode="auto">
          <a:xfrm>
            <a:off x="1981879" y="5080000"/>
            <a:ext cx="649664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READ</a:t>
            </a:r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2621637" y="5080000"/>
            <a:ext cx="738727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WRITE</a:t>
            </a:r>
          </a:p>
        </p:txBody>
      </p:sp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4006850" y="53848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9</a:t>
            </a:r>
          </a:p>
        </p:txBody>
      </p:sp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1959650" y="53848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27" name="Rectangle 51"/>
          <p:cNvSpPr>
            <a:spLocks noChangeArrowheads="1"/>
          </p:cNvSpPr>
          <p:nvPr/>
        </p:nvSpPr>
        <p:spPr bwMode="auto">
          <a:xfrm>
            <a:off x="2645450" y="53848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8" name="Rectangle 52"/>
          <p:cNvSpPr>
            <a:spLocks noChangeArrowheads="1"/>
          </p:cNvSpPr>
          <p:nvPr/>
        </p:nvSpPr>
        <p:spPr bwMode="auto">
          <a:xfrm>
            <a:off x="4006850" y="56896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6</a:t>
            </a:r>
          </a:p>
        </p:txBody>
      </p:sp>
      <p:sp>
        <p:nvSpPr>
          <p:cNvPr id="24629" name="Rectangle 53"/>
          <p:cNvSpPr>
            <a:spLocks noChangeArrowheads="1"/>
          </p:cNvSpPr>
          <p:nvPr/>
        </p:nvSpPr>
        <p:spPr bwMode="auto">
          <a:xfrm>
            <a:off x="1959650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2645450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1" name="Rectangle 55"/>
          <p:cNvSpPr>
            <a:spLocks noChangeArrowheads="1"/>
          </p:cNvSpPr>
          <p:nvPr/>
        </p:nvSpPr>
        <p:spPr bwMode="auto">
          <a:xfrm>
            <a:off x="4006850" y="59944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11</a:t>
            </a:r>
          </a:p>
        </p:txBody>
      </p:sp>
      <p:sp>
        <p:nvSpPr>
          <p:cNvPr id="24632" name="Rectangle 56"/>
          <p:cNvSpPr>
            <a:spLocks noChangeArrowheads="1"/>
          </p:cNvSpPr>
          <p:nvPr/>
        </p:nvSpPr>
        <p:spPr bwMode="auto">
          <a:xfrm>
            <a:off x="1959650" y="59944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3" name="Rectangle 57"/>
          <p:cNvSpPr>
            <a:spLocks noChangeArrowheads="1"/>
          </p:cNvSpPr>
          <p:nvPr/>
        </p:nvSpPr>
        <p:spPr bwMode="auto">
          <a:xfrm>
            <a:off x="2645450" y="59944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4" name="Text Box 58"/>
          <p:cNvSpPr txBox="1">
            <a:spLocks noChangeArrowheads="1"/>
          </p:cNvSpPr>
          <p:nvPr/>
        </p:nvSpPr>
        <p:spPr bwMode="auto">
          <a:xfrm>
            <a:off x="1361694" y="5080000"/>
            <a:ext cx="52392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SUP</a:t>
            </a:r>
          </a:p>
        </p:txBody>
      </p:sp>
      <p:sp>
        <p:nvSpPr>
          <p:cNvPr id="24635" name="Rectangle 59"/>
          <p:cNvSpPr>
            <a:spLocks noChangeArrowheads="1"/>
          </p:cNvSpPr>
          <p:nvPr/>
        </p:nvSpPr>
        <p:spPr bwMode="auto">
          <a:xfrm>
            <a:off x="1270675" y="53848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36" name="Rectangle 60"/>
          <p:cNvSpPr>
            <a:spLocks noChangeArrowheads="1"/>
          </p:cNvSpPr>
          <p:nvPr/>
        </p:nvSpPr>
        <p:spPr bwMode="auto">
          <a:xfrm>
            <a:off x="1270675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7" name="Rectangle 61"/>
          <p:cNvSpPr>
            <a:spLocks noChangeArrowheads="1"/>
          </p:cNvSpPr>
          <p:nvPr/>
        </p:nvSpPr>
        <p:spPr bwMode="auto">
          <a:xfrm>
            <a:off x="1270675" y="59944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38" name="Text Box 62"/>
          <p:cNvSpPr txBox="1">
            <a:spLocks noChangeArrowheads="1"/>
          </p:cNvSpPr>
          <p:nvPr/>
        </p:nvSpPr>
        <p:spPr bwMode="auto">
          <a:xfrm>
            <a:off x="659488" y="5386388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0:</a:t>
            </a:r>
          </a:p>
        </p:txBody>
      </p:sp>
      <p:sp>
        <p:nvSpPr>
          <p:cNvPr id="24639" name="Text Box 63"/>
          <p:cNvSpPr txBox="1">
            <a:spLocks noChangeArrowheads="1"/>
          </p:cNvSpPr>
          <p:nvPr/>
        </p:nvSpPr>
        <p:spPr bwMode="auto">
          <a:xfrm>
            <a:off x="659488" y="5691188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1:</a:t>
            </a:r>
          </a:p>
        </p:txBody>
      </p:sp>
      <p:sp>
        <p:nvSpPr>
          <p:cNvPr id="24640" name="Text Box 64"/>
          <p:cNvSpPr txBox="1">
            <a:spLocks noChangeArrowheads="1"/>
          </p:cNvSpPr>
          <p:nvPr/>
        </p:nvSpPr>
        <p:spPr bwMode="auto">
          <a:xfrm>
            <a:off x="661075" y="5995988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2:</a:t>
            </a: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7086600" y="2548468"/>
            <a:ext cx="1676400" cy="6323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Space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7161212" y="318086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7161212" y="3436449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7161212" y="369494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2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7161212" y="395653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7161212" y="421212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/>
              </a:rPr>
              <a:t>PP 4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7161212" y="446636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7161212" y="4726207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6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7161212" y="497681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7161212" y="5232891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8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7161212" y="548640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/>
              </a:rPr>
              <a:t>PP 9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7162800" y="573673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7162800" y="599281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11</a:t>
            </a:r>
          </a:p>
        </p:txBody>
      </p:sp>
      <p:cxnSp>
        <p:nvCxnSpPr>
          <p:cNvPr id="114" name="Straight Arrow Connector 113"/>
          <p:cNvCxnSpPr>
            <a:stCxn id="24584" idx="3"/>
            <a:endCxn id="101" idx="1"/>
          </p:cNvCxnSpPr>
          <p:nvPr/>
        </p:nvCxnSpPr>
        <p:spPr bwMode="auto">
          <a:xfrm>
            <a:off x="5527675" y="3328988"/>
            <a:ext cx="1633537" cy="152501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Straight Arrow Connector 115"/>
          <p:cNvCxnSpPr>
            <a:stCxn id="24587" idx="3"/>
            <a:endCxn id="99" idx="1"/>
          </p:cNvCxnSpPr>
          <p:nvPr/>
        </p:nvCxnSpPr>
        <p:spPr bwMode="auto">
          <a:xfrm>
            <a:off x="5527675" y="3633788"/>
            <a:ext cx="1633537" cy="70613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Straight Arrow Connector 117"/>
          <p:cNvCxnSpPr>
            <a:stCxn id="24590" idx="3"/>
            <a:endCxn id="97" idx="1"/>
          </p:cNvCxnSpPr>
          <p:nvPr/>
        </p:nvCxnSpPr>
        <p:spPr bwMode="auto">
          <a:xfrm flipV="1">
            <a:off x="5527675" y="3822739"/>
            <a:ext cx="1633537" cy="11584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0" name="Straight Arrow Connector 119"/>
          <p:cNvCxnSpPr>
            <a:stCxn id="24625" idx="3"/>
            <a:endCxn id="104" idx="1"/>
          </p:cNvCxnSpPr>
          <p:nvPr/>
        </p:nvCxnSpPr>
        <p:spPr bwMode="auto">
          <a:xfrm>
            <a:off x="5530850" y="5537200"/>
            <a:ext cx="1630362" cy="7699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2" name="Straight Arrow Connector 121"/>
          <p:cNvCxnSpPr>
            <a:stCxn id="24628" idx="3"/>
            <a:endCxn id="101" idx="1"/>
          </p:cNvCxnSpPr>
          <p:nvPr/>
        </p:nvCxnSpPr>
        <p:spPr bwMode="auto">
          <a:xfrm flipV="1">
            <a:off x="5530850" y="4854001"/>
            <a:ext cx="1630362" cy="98799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Straight Arrow Connector 123"/>
          <p:cNvCxnSpPr>
            <a:stCxn id="24631" idx="3"/>
            <a:endCxn id="112" idx="1"/>
          </p:cNvCxnSpPr>
          <p:nvPr/>
        </p:nvCxnSpPr>
        <p:spPr bwMode="auto">
          <a:xfrm flipV="1">
            <a:off x="5530850" y="6120607"/>
            <a:ext cx="1631950" cy="261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3367100" y="2870200"/>
            <a:ext cx="60427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EXEC</a:t>
            </a:r>
          </a:p>
        </p:txBody>
      </p:sp>
      <p:sp>
        <p:nvSpPr>
          <p:cNvPr id="66" name="Rectangle 13"/>
          <p:cNvSpPr>
            <a:spLocks noChangeArrowheads="1"/>
          </p:cNvSpPr>
          <p:nvPr/>
        </p:nvSpPr>
        <p:spPr bwMode="auto">
          <a:xfrm>
            <a:off x="3322637" y="3484080"/>
            <a:ext cx="677864" cy="300519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3370868" y="5076120"/>
            <a:ext cx="60427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EXEC</a:t>
            </a:r>
          </a:p>
        </p:txBody>
      </p:sp>
      <p:sp>
        <p:nvSpPr>
          <p:cNvPr id="70" name="Rectangle 13"/>
          <p:cNvSpPr>
            <a:spLocks noChangeArrowheads="1"/>
          </p:cNvSpPr>
          <p:nvPr/>
        </p:nvSpPr>
        <p:spPr bwMode="auto">
          <a:xfrm>
            <a:off x="3324279" y="568572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3324279" y="599052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2" name="Rectangle 13"/>
          <p:cNvSpPr>
            <a:spLocks noChangeArrowheads="1"/>
          </p:cNvSpPr>
          <p:nvPr/>
        </p:nvSpPr>
        <p:spPr bwMode="auto">
          <a:xfrm>
            <a:off x="3316607" y="3177875"/>
            <a:ext cx="685800" cy="30868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3" name="Rectangle 13"/>
          <p:cNvSpPr>
            <a:spLocks noChangeArrowheads="1"/>
          </p:cNvSpPr>
          <p:nvPr/>
        </p:nvSpPr>
        <p:spPr bwMode="auto">
          <a:xfrm>
            <a:off x="3326117" y="538092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4" name="Rectangle 10"/>
          <p:cNvSpPr>
            <a:spLocks noChangeArrowheads="1"/>
          </p:cNvSpPr>
          <p:nvPr/>
        </p:nvSpPr>
        <p:spPr bwMode="auto">
          <a:xfrm>
            <a:off x="3316607" y="37861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75" name="Text Box 42">
            <a:extLst>
              <a:ext uri="{FF2B5EF4-FFF2-40B4-BE49-F238E27FC236}">
                <a16:creationId xmlns:a16="http://schemas.microsoft.com/office/drawing/2014/main" id="{C27C53F9-A1E6-430F-8EDF-E8BF7EE2D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3" y="6570142"/>
            <a:ext cx="3976024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SUP: Supervisor, </a:t>
            </a:r>
            <a:r>
              <a:rPr lang="en-GB" sz="1600" dirty="0" err="1">
                <a:latin typeface="Calibri" pitchFamily="34" charset="0"/>
              </a:rPr>
              <a:t>ie</a:t>
            </a:r>
            <a:r>
              <a:rPr lang="en-GB" sz="1600" dirty="0">
                <a:latin typeface="Calibri" pitchFamily="34" charset="0"/>
              </a:rPr>
              <a:t>. the kernel, Exec: Execute</a:t>
            </a:r>
          </a:p>
        </p:txBody>
      </p:sp>
    </p:spTree>
    <p:extLst>
      <p:ext uri="{BB962C8B-B14F-4D97-AF65-F5344CB8AC3E}">
        <p14:creationId xmlns:p14="http://schemas.microsoft.com/office/powerpoint/2010/main" val="98516545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62468" y="5699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VM as a Tool for Memory Management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7850188" cy="12573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Key idea: each process has its own virtual address space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It can view memory as a simple linear array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Mapping function scatters addresses through physical memory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Well-chosen mappings can improve locality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993775" y="31462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731356" y="3120362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2359919" y="30700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2192338" y="43697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6629400" y="4634041"/>
            <a:ext cx="14493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(e.g., read-only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library code)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993775" y="51274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616556" y="32253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616556" y="3480982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1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616556" y="373303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2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616556" y="424298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2838717" y="3861958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2359919" y="5051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2192338" y="63509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616556" y="520279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16556" y="545838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1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616556" y="571044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2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616556" y="622038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2838717" y="5839359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715000" y="32224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715000" y="347807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715000" y="373656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2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5715000" y="398969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715000" y="424528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715000" y="450377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715000" y="475936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6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5715000" y="501892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15000" y="527451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8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715000" y="553301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715000" y="61942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5960177" y="5742270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5474234" y="30700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5261580" y="6344474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M</a:t>
            </a:r>
            <a:r>
              <a:rPr lang="en-GB" sz="1400" b="1" dirty="0">
                <a:latin typeface="Calibri" pitchFamily="34" charset="0"/>
              </a:rPr>
              <a:t>-1</a:t>
            </a:r>
          </a:p>
        </p:txBody>
      </p:sp>
      <p:cxnSp>
        <p:nvCxnSpPr>
          <p:cNvPr id="74" name="Straight Arrow Connector 73"/>
          <p:cNvCxnSpPr>
            <a:stCxn id="46" idx="3"/>
            <a:endCxn id="59" idx="1"/>
          </p:cNvCxnSpPr>
          <p:nvPr/>
        </p:nvCxnSpPr>
        <p:spPr bwMode="auto">
          <a:xfrm>
            <a:off x="3530956" y="3608776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7" idx="3"/>
            <a:endCxn id="63" idx="1"/>
          </p:cNvCxnSpPr>
          <p:nvPr/>
        </p:nvCxnSpPr>
        <p:spPr bwMode="auto">
          <a:xfrm>
            <a:off x="3530956" y="3860833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4" idx="3"/>
            <a:endCxn id="63" idx="1"/>
          </p:cNvCxnSpPr>
          <p:nvPr/>
        </p:nvCxnSpPr>
        <p:spPr bwMode="auto">
          <a:xfrm flipV="1">
            <a:off x="3530956" y="4887158"/>
            <a:ext cx="2184044" cy="9510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53" idx="3"/>
            <a:endCxn id="65" idx="1"/>
          </p:cNvCxnSpPr>
          <p:nvPr/>
        </p:nvCxnSpPr>
        <p:spPr bwMode="auto">
          <a:xfrm flipV="1">
            <a:off x="3530956" y="5402309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3911530" y="2971800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43646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54001" y="533400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VM as a Tool for Memory Management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763000" cy="190500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Simplifying memory allocation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virtual page can be mapped to any physical page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virtual page can be stored in different physical pages at different times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Sharing code and data among processes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 virtual pages to the same physical page (here: PP 6)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993775" y="32224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731356" y="3196562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2359919" y="3146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2192338" y="44459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6629400" y="4710241"/>
            <a:ext cx="14493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(e.g., read-only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library code)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993775" y="52036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616556" y="33015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616556" y="3557182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1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616556" y="380923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2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616556" y="431918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2838717" y="3938158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2359919" y="51274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2192338" y="64271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616556" y="527899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16556" y="553458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1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616556" y="578664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2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616556" y="629658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2838717" y="5915559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715000" y="32986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715000" y="355268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715000" y="381276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2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5715000" y="406589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715000" y="432148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715000" y="457997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715000" y="483556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6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5715000" y="509512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15000" y="535071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8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715000" y="560921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715000" y="62704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5960177" y="5818470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5474234" y="3146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5261580" y="6420674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M</a:t>
            </a:r>
            <a:r>
              <a:rPr lang="en-GB" sz="1400" b="1" dirty="0">
                <a:latin typeface="Calibri" pitchFamily="34" charset="0"/>
              </a:rPr>
              <a:t>-1</a:t>
            </a:r>
          </a:p>
        </p:txBody>
      </p:sp>
      <p:cxnSp>
        <p:nvCxnSpPr>
          <p:cNvPr id="74" name="Straight Arrow Connector 73"/>
          <p:cNvCxnSpPr>
            <a:stCxn id="46" idx="3"/>
            <a:endCxn id="59" idx="1"/>
          </p:cNvCxnSpPr>
          <p:nvPr/>
        </p:nvCxnSpPr>
        <p:spPr bwMode="auto">
          <a:xfrm>
            <a:off x="3530956" y="3684976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7" idx="3"/>
            <a:endCxn id="63" idx="1"/>
          </p:cNvCxnSpPr>
          <p:nvPr/>
        </p:nvCxnSpPr>
        <p:spPr bwMode="auto">
          <a:xfrm>
            <a:off x="3530956" y="3937033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4" idx="3"/>
            <a:endCxn id="63" idx="1"/>
          </p:cNvCxnSpPr>
          <p:nvPr/>
        </p:nvCxnSpPr>
        <p:spPr bwMode="auto">
          <a:xfrm flipV="1">
            <a:off x="3530956" y="4963358"/>
            <a:ext cx="2184044" cy="9510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53" idx="3"/>
            <a:endCxn id="65" idx="1"/>
          </p:cNvCxnSpPr>
          <p:nvPr/>
        </p:nvCxnSpPr>
        <p:spPr bwMode="auto">
          <a:xfrm flipV="1">
            <a:off x="3530956" y="5478509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3911530" y="3048000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29713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Revisited: Shared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0" y="2097772"/>
            <a:ext cx="2651125" cy="4607828"/>
          </a:xfrm>
        </p:spPr>
        <p:txBody>
          <a:bodyPr/>
          <a:lstStyle/>
          <a:p>
            <a:r>
              <a:rPr lang="en-US" dirty="0"/>
              <a:t>Process 1  maps the shared object. 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55850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103438" y="2065119"/>
            <a:ext cx="95290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Physical</a:t>
            </a:r>
          </a:p>
          <a:p>
            <a:pPr algn="ctr"/>
            <a:r>
              <a:rPr lang="en-US" sz="1800"/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794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322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55850" y="2859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79450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396"/>
          <p:cNvSpPr>
            <a:spLocks noChangeShapeType="1"/>
          </p:cNvSpPr>
          <p:nvPr/>
        </p:nvSpPr>
        <p:spPr bwMode="auto">
          <a:xfrm flipV="1">
            <a:off x="1060450" y="28597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397"/>
          <p:cNvSpPr>
            <a:spLocks noChangeShapeType="1"/>
          </p:cNvSpPr>
          <p:nvPr/>
        </p:nvSpPr>
        <p:spPr bwMode="auto">
          <a:xfrm flipV="1">
            <a:off x="1060450" y="33931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 Box 400"/>
          <p:cNvSpPr txBox="1">
            <a:spLocks noChangeArrowheads="1"/>
          </p:cNvSpPr>
          <p:nvPr/>
        </p:nvSpPr>
        <p:spPr bwMode="auto">
          <a:xfrm>
            <a:off x="152400" y="2079407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Process 1</a:t>
            </a:r>
          </a:p>
          <a:p>
            <a:pPr algn="ctr"/>
            <a:r>
              <a:rPr lang="en-US" sz="1800" dirty="0"/>
              <a:t>virtual memory</a:t>
            </a:r>
          </a:p>
        </p:txBody>
      </p:sp>
      <p:sp>
        <p:nvSpPr>
          <p:cNvPr id="17" name="Text Box 401"/>
          <p:cNvSpPr txBox="1">
            <a:spLocks noChangeArrowheads="1"/>
          </p:cNvSpPr>
          <p:nvPr/>
        </p:nvSpPr>
        <p:spPr bwMode="auto">
          <a:xfrm>
            <a:off x="3505200" y="2065119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Process 2</a:t>
            </a:r>
          </a:p>
          <a:p>
            <a:pPr algn="ctr"/>
            <a:r>
              <a:rPr lang="en-US" sz="1800"/>
              <a:t>virtual memory</a:t>
            </a:r>
          </a:p>
        </p:txBody>
      </p:sp>
    </p:spTree>
    <p:extLst>
      <p:ext uri="{BB962C8B-B14F-4D97-AF65-F5344CB8AC3E}">
        <p14:creationId xmlns:p14="http://schemas.microsoft.com/office/powerpoint/2010/main" val="6851006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Revisited: Shared Objects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55850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103438" y="2065119"/>
            <a:ext cx="95290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Physical</a:t>
            </a:r>
          </a:p>
          <a:p>
            <a:pPr algn="ctr"/>
            <a:r>
              <a:rPr lang="en-US" sz="1800"/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794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322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55850" y="2859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79450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390"/>
          <p:cNvSpPr>
            <a:spLocks noChangeArrowheads="1"/>
          </p:cNvSpPr>
          <p:nvPr/>
        </p:nvSpPr>
        <p:spPr bwMode="auto">
          <a:xfrm>
            <a:off x="4032250" y="37741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396"/>
          <p:cNvSpPr>
            <a:spLocks noChangeShapeType="1"/>
          </p:cNvSpPr>
          <p:nvPr/>
        </p:nvSpPr>
        <p:spPr bwMode="auto">
          <a:xfrm flipV="1">
            <a:off x="1060450" y="28597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397"/>
          <p:cNvSpPr>
            <a:spLocks noChangeShapeType="1"/>
          </p:cNvSpPr>
          <p:nvPr/>
        </p:nvSpPr>
        <p:spPr bwMode="auto">
          <a:xfrm flipV="1">
            <a:off x="1060450" y="33931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398"/>
          <p:cNvSpPr>
            <a:spLocks noChangeShapeType="1"/>
          </p:cNvSpPr>
          <p:nvPr/>
        </p:nvSpPr>
        <p:spPr bwMode="auto">
          <a:xfrm flipH="1" flipV="1">
            <a:off x="2736850" y="28597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399"/>
          <p:cNvSpPr>
            <a:spLocks noChangeShapeType="1"/>
          </p:cNvSpPr>
          <p:nvPr/>
        </p:nvSpPr>
        <p:spPr bwMode="auto">
          <a:xfrm flipH="1" flipV="1">
            <a:off x="2736850" y="33931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 Box 400"/>
          <p:cNvSpPr txBox="1">
            <a:spLocks noChangeArrowheads="1"/>
          </p:cNvSpPr>
          <p:nvPr/>
        </p:nvSpPr>
        <p:spPr bwMode="auto">
          <a:xfrm>
            <a:off x="152400" y="2079407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Process 1</a:t>
            </a:r>
          </a:p>
          <a:p>
            <a:pPr algn="ctr"/>
            <a:r>
              <a:rPr lang="en-US" sz="1800" dirty="0"/>
              <a:t>virtual memory</a:t>
            </a:r>
          </a:p>
        </p:txBody>
      </p:sp>
      <p:sp>
        <p:nvSpPr>
          <p:cNvPr id="22" name="Text Box 401"/>
          <p:cNvSpPr txBox="1">
            <a:spLocks noChangeArrowheads="1"/>
          </p:cNvSpPr>
          <p:nvPr/>
        </p:nvSpPr>
        <p:spPr bwMode="auto">
          <a:xfrm>
            <a:off x="3505200" y="2065119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Process 2</a:t>
            </a:r>
          </a:p>
          <a:p>
            <a:pPr algn="ctr"/>
            <a:r>
              <a:rPr lang="en-US" sz="1800"/>
              <a:t>virtual memory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6248400" y="2097772"/>
            <a:ext cx="2651125" cy="460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284BF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Process 2 maps the shared object.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284BF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lang="en-US" kern="0" dirty="0">
                <a:latin typeface="Calibri" pitchFamily="34" charset="0"/>
              </a:rPr>
              <a:t>Notice how the virtual addresses can be different.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39837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1088322"/>
          </a:xfrm>
        </p:spPr>
        <p:txBody>
          <a:bodyPr/>
          <a:lstStyle/>
          <a:p>
            <a:r>
              <a:rPr lang="en-US" dirty="0"/>
              <a:t>Sharing Revisited: </a:t>
            </a:r>
            <a:br>
              <a:rPr lang="en-US" dirty="0"/>
            </a:br>
            <a:r>
              <a:rPr lang="en-US" dirty="0"/>
              <a:t>Private Copy-on-write (COW)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0" y="2097772"/>
            <a:ext cx="2895600" cy="4191000"/>
          </a:xfrm>
        </p:spPr>
        <p:txBody>
          <a:bodyPr/>
          <a:lstStyle/>
          <a:p>
            <a:r>
              <a:rPr lang="en-US" dirty="0"/>
              <a:t>Imagine these are forked-processes</a:t>
            </a:r>
          </a:p>
          <a:p>
            <a:r>
              <a:rPr lang="en-US" dirty="0"/>
              <a:t>Two processes mapping a </a:t>
            </a:r>
            <a:r>
              <a:rPr lang="en-US" i="1" dirty="0">
                <a:solidFill>
                  <a:srgbClr val="990000"/>
                </a:solidFill>
              </a:rPr>
              <a:t>private copy-on-write (COW)  </a:t>
            </a:r>
            <a:r>
              <a:rPr lang="en-US" dirty="0"/>
              <a:t>object. </a:t>
            </a:r>
          </a:p>
          <a:p>
            <a:r>
              <a:rPr lang="en-US" dirty="0"/>
              <a:t>Area flagged as private copy-on-write</a:t>
            </a:r>
          </a:p>
          <a:p>
            <a:r>
              <a:rPr lang="en-US" dirty="0"/>
              <a:t>PTEs in COW areas are flagged as read-only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69031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109273" y="2065119"/>
            <a:ext cx="95290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Physical</a:t>
            </a:r>
          </a:p>
          <a:p>
            <a:pPr algn="ctr"/>
            <a:r>
              <a:rPr lang="en-US" sz="1800"/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926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454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69031" y="2859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92631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2" name="Rectangle 390"/>
          <p:cNvSpPr>
            <a:spLocks noChangeArrowheads="1"/>
          </p:cNvSpPr>
          <p:nvPr/>
        </p:nvSpPr>
        <p:spPr bwMode="auto">
          <a:xfrm>
            <a:off x="4045431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7" name="Line 396"/>
          <p:cNvSpPr>
            <a:spLocks noChangeShapeType="1"/>
          </p:cNvSpPr>
          <p:nvPr/>
        </p:nvSpPr>
        <p:spPr bwMode="auto">
          <a:xfrm flipV="1">
            <a:off x="1073631" y="28597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8" name="Line 397"/>
          <p:cNvSpPr>
            <a:spLocks noChangeShapeType="1"/>
          </p:cNvSpPr>
          <p:nvPr/>
        </p:nvSpPr>
        <p:spPr bwMode="auto">
          <a:xfrm flipV="1">
            <a:off x="1073631" y="33931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9" name="Line 398"/>
          <p:cNvSpPr>
            <a:spLocks noChangeShapeType="1"/>
          </p:cNvSpPr>
          <p:nvPr/>
        </p:nvSpPr>
        <p:spPr bwMode="auto">
          <a:xfrm flipH="1" flipV="1">
            <a:off x="2750031" y="28597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0" name="Line 399"/>
          <p:cNvSpPr>
            <a:spLocks noChangeShapeType="1"/>
          </p:cNvSpPr>
          <p:nvPr/>
        </p:nvSpPr>
        <p:spPr bwMode="auto">
          <a:xfrm flipH="1" flipV="1">
            <a:off x="2750031" y="33931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1" name="Text Box 400"/>
          <p:cNvSpPr txBox="1">
            <a:spLocks noChangeArrowheads="1"/>
          </p:cNvSpPr>
          <p:nvPr/>
        </p:nvSpPr>
        <p:spPr bwMode="auto">
          <a:xfrm>
            <a:off x="152400" y="2079407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Process 1</a:t>
            </a:r>
          </a:p>
          <a:p>
            <a:pPr algn="ctr"/>
            <a:r>
              <a:rPr lang="en-US" sz="1800" dirty="0"/>
              <a:t>virtual memory</a:t>
            </a:r>
          </a:p>
        </p:txBody>
      </p:sp>
      <p:sp>
        <p:nvSpPr>
          <p:cNvPr id="22" name="Text Box 401"/>
          <p:cNvSpPr txBox="1">
            <a:spLocks noChangeArrowheads="1"/>
          </p:cNvSpPr>
          <p:nvPr/>
        </p:nvSpPr>
        <p:spPr bwMode="auto">
          <a:xfrm>
            <a:off x="3505200" y="2065119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Process 2</a:t>
            </a:r>
          </a:p>
          <a:p>
            <a:pPr algn="ctr"/>
            <a:r>
              <a:rPr lang="en-US" sz="1800"/>
              <a:t>virtual memory</a:t>
            </a:r>
          </a:p>
        </p:txBody>
      </p:sp>
      <p:sp>
        <p:nvSpPr>
          <p:cNvPr id="23" name="Text Box 410"/>
          <p:cNvSpPr txBox="1">
            <a:spLocks noChangeArrowheads="1"/>
          </p:cNvSpPr>
          <p:nvPr/>
        </p:nvSpPr>
        <p:spPr bwMode="auto">
          <a:xfrm>
            <a:off x="4724400" y="3119735"/>
            <a:ext cx="1443537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 Private</a:t>
            </a:r>
          </a:p>
          <a:p>
            <a:r>
              <a:rPr lang="en-US" sz="1800" dirty="0"/>
              <a:t>copy-on-write</a:t>
            </a:r>
          </a:p>
          <a:p>
            <a:r>
              <a:rPr lang="en-US" sz="1800" dirty="0"/>
              <a:t>area</a:t>
            </a:r>
          </a:p>
        </p:txBody>
      </p:sp>
      <p:sp>
        <p:nvSpPr>
          <p:cNvPr id="24" name="Right Brace 23"/>
          <p:cNvSpPr/>
          <p:nvPr/>
        </p:nvSpPr>
        <p:spPr bwMode="auto">
          <a:xfrm>
            <a:off x="4502631" y="3312507"/>
            <a:ext cx="145569" cy="533400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389">
            <a:extLst>
              <a:ext uri="{FF2B5EF4-FFF2-40B4-BE49-F238E27FC236}">
                <a16:creationId xmlns:a16="http://schemas.microsoft.com/office/drawing/2014/main" id="{E76AF1A9-A060-4A5A-8243-23182C69D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31" y="4856738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6" name="Rectangle 389">
            <a:extLst>
              <a:ext uri="{FF2B5EF4-FFF2-40B4-BE49-F238E27FC236}">
                <a16:creationId xmlns:a16="http://schemas.microsoft.com/office/drawing/2014/main" id="{0A4F41A1-A6BD-4BE8-91F6-B0795487F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031" y="4272100"/>
            <a:ext cx="381000" cy="457199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7" name="Line 397">
            <a:extLst>
              <a:ext uri="{FF2B5EF4-FFF2-40B4-BE49-F238E27FC236}">
                <a16:creationId xmlns:a16="http://schemas.microsoft.com/office/drawing/2014/main" id="{DB155346-4A5F-428D-B2BE-8ED933EA36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3631" y="4728944"/>
            <a:ext cx="1295400" cy="661194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8" name="Line 397">
            <a:extLst>
              <a:ext uri="{FF2B5EF4-FFF2-40B4-BE49-F238E27FC236}">
                <a16:creationId xmlns:a16="http://schemas.microsoft.com/office/drawing/2014/main" id="{11F1ECFF-DC29-47A7-AE42-D0032DEB80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3631" y="4272100"/>
            <a:ext cx="1295400" cy="609244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9" name="Line 397">
            <a:extLst>
              <a:ext uri="{FF2B5EF4-FFF2-40B4-BE49-F238E27FC236}">
                <a16:creationId xmlns:a16="http://schemas.microsoft.com/office/drawing/2014/main" id="{1F755463-5008-4997-8C66-ED6F70B553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50031" y="4272100"/>
            <a:ext cx="1295400" cy="661194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30" name="Line 397">
            <a:extLst>
              <a:ext uri="{FF2B5EF4-FFF2-40B4-BE49-F238E27FC236}">
                <a16:creationId xmlns:a16="http://schemas.microsoft.com/office/drawing/2014/main" id="{81AD06F7-73B6-45D7-B75C-2C199A931BE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46352" y="4729299"/>
            <a:ext cx="1295400" cy="661194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31" name="Rectangle 389">
            <a:extLst>
              <a:ext uri="{FF2B5EF4-FFF2-40B4-BE49-F238E27FC236}">
                <a16:creationId xmlns:a16="http://schemas.microsoft.com/office/drawing/2014/main" id="{D87977CB-35E2-4F64-9C2F-72E7D48DF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110" y="4904391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pic>
        <p:nvPicPr>
          <p:cNvPr id="1026" name="Picture 2" descr="Image result for cow clipart">
            <a:extLst>
              <a:ext uri="{FF2B5EF4-FFF2-40B4-BE49-F238E27FC236}">
                <a16:creationId xmlns:a16="http://schemas.microsoft.com/office/drawing/2014/main" id="{67E276F2-4FB3-4285-BD7E-DD9429835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252" y="3371043"/>
            <a:ext cx="721895" cy="40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Image result for cow clipart">
            <a:extLst>
              <a:ext uri="{FF2B5EF4-FFF2-40B4-BE49-F238E27FC236}">
                <a16:creationId xmlns:a16="http://schemas.microsoft.com/office/drawing/2014/main" id="{2E2824F3-AE61-4FE0-9B67-CB4739A3B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40" y="3379658"/>
            <a:ext cx="721895" cy="40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Image result for cow clipart">
            <a:extLst>
              <a:ext uri="{FF2B5EF4-FFF2-40B4-BE49-F238E27FC236}">
                <a16:creationId xmlns:a16="http://schemas.microsoft.com/office/drawing/2014/main" id="{B4C4D80D-9523-4820-871A-56866DF9C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283" y="4925271"/>
            <a:ext cx="721895" cy="40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Image result for cow clipart">
            <a:extLst>
              <a:ext uri="{FF2B5EF4-FFF2-40B4-BE49-F238E27FC236}">
                <a16:creationId xmlns:a16="http://schemas.microsoft.com/office/drawing/2014/main" id="{B6AB9884-1132-4B66-B8F9-DE62971BD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71" y="4933886"/>
            <a:ext cx="721895" cy="40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52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1088322"/>
          </a:xfrm>
        </p:spPr>
        <p:txBody>
          <a:bodyPr/>
          <a:lstStyle/>
          <a:p>
            <a:r>
              <a:rPr lang="en-US" dirty="0"/>
              <a:t>Sharing Revisited: </a:t>
            </a:r>
            <a:br>
              <a:rPr lang="en-US" dirty="0"/>
            </a:br>
            <a:r>
              <a:rPr lang="en-US" dirty="0"/>
              <a:t>Private Copy-on-write (COW)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0" y="2097772"/>
            <a:ext cx="2895600" cy="4191000"/>
          </a:xfrm>
        </p:spPr>
        <p:txBody>
          <a:bodyPr/>
          <a:lstStyle/>
          <a:p>
            <a:r>
              <a:rPr lang="en-US" dirty="0"/>
              <a:t>Instruction writing to COW page triggers protection fault. </a:t>
            </a:r>
          </a:p>
          <a:p>
            <a:r>
              <a:rPr lang="en-US" dirty="0"/>
              <a:t>Handler creates new R/W page. </a:t>
            </a:r>
          </a:p>
          <a:p>
            <a:r>
              <a:rPr lang="en-US" dirty="0"/>
              <a:t>Instruction restarts upon handler return. </a:t>
            </a:r>
          </a:p>
          <a:p>
            <a:r>
              <a:rPr lang="en-US" dirty="0"/>
              <a:t>Copying deferred as long as possible!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69031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109273" y="2065119"/>
            <a:ext cx="95290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Physical</a:t>
            </a:r>
          </a:p>
          <a:p>
            <a:pPr algn="ctr"/>
            <a:r>
              <a:rPr lang="en-US" sz="1800"/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926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454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69031" y="2859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92631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2" name="Rectangle 390"/>
          <p:cNvSpPr>
            <a:spLocks noChangeArrowheads="1"/>
          </p:cNvSpPr>
          <p:nvPr/>
        </p:nvSpPr>
        <p:spPr bwMode="auto">
          <a:xfrm>
            <a:off x="4045431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7" name="Line 396"/>
          <p:cNvSpPr>
            <a:spLocks noChangeShapeType="1"/>
          </p:cNvSpPr>
          <p:nvPr/>
        </p:nvSpPr>
        <p:spPr bwMode="auto">
          <a:xfrm flipV="1">
            <a:off x="1073631" y="28597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8" name="Line 397"/>
          <p:cNvSpPr>
            <a:spLocks noChangeShapeType="1"/>
          </p:cNvSpPr>
          <p:nvPr/>
        </p:nvSpPr>
        <p:spPr bwMode="auto">
          <a:xfrm flipV="1">
            <a:off x="1073631" y="33931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19" name="Line 398"/>
          <p:cNvSpPr>
            <a:spLocks noChangeShapeType="1"/>
          </p:cNvSpPr>
          <p:nvPr/>
        </p:nvSpPr>
        <p:spPr bwMode="auto">
          <a:xfrm flipH="1" flipV="1">
            <a:off x="2750031" y="28597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0" name="Line 399"/>
          <p:cNvSpPr>
            <a:spLocks noChangeShapeType="1"/>
          </p:cNvSpPr>
          <p:nvPr/>
        </p:nvSpPr>
        <p:spPr bwMode="auto">
          <a:xfrm flipH="1" flipV="1">
            <a:off x="2750031" y="33931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1" name="Text Box 400"/>
          <p:cNvSpPr txBox="1">
            <a:spLocks noChangeArrowheads="1"/>
          </p:cNvSpPr>
          <p:nvPr/>
        </p:nvSpPr>
        <p:spPr bwMode="auto">
          <a:xfrm>
            <a:off x="152400" y="2079407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Process 1</a:t>
            </a:r>
          </a:p>
          <a:p>
            <a:pPr algn="ctr"/>
            <a:r>
              <a:rPr lang="en-US" sz="1800" dirty="0"/>
              <a:t>virtual memory</a:t>
            </a:r>
          </a:p>
        </p:txBody>
      </p:sp>
      <p:sp>
        <p:nvSpPr>
          <p:cNvPr id="22" name="Text Box 401"/>
          <p:cNvSpPr txBox="1">
            <a:spLocks noChangeArrowheads="1"/>
          </p:cNvSpPr>
          <p:nvPr/>
        </p:nvSpPr>
        <p:spPr bwMode="auto">
          <a:xfrm>
            <a:off x="3505200" y="2065119"/>
            <a:ext cx="15440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Process 2</a:t>
            </a:r>
          </a:p>
          <a:p>
            <a:pPr algn="ctr"/>
            <a:r>
              <a:rPr lang="en-US" sz="1800"/>
              <a:t>virtual memory</a:t>
            </a:r>
          </a:p>
        </p:txBody>
      </p:sp>
      <p:sp>
        <p:nvSpPr>
          <p:cNvPr id="23" name="Text Box 410"/>
          <p:cNvSpPr txBox="1">
            <a:spLocks noChangeArrowheads="1"/>
          </p:cNvSpPr>
          <p:nvPr/>
        </p:nvSpPr>
        <p:spPr bwMode="auto">
          <a:xfrm>
            <a:off x="4724400" y="3119735"/>
            <a:ext cx="1443537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 Private</a:t>
            </a:r>
          </a:p>
          <a:p>
            <a:r>
              <a:rPr lang="en-US" sz="1800" dirty="0"/>
              <a:t>copy-on-write</a:t>
            </a:r>
          </a:p>
          <a:p>
            <a:r>
              <a:rPr lang="en-US" sz="1800" dirty="0"/>
              <a:t>area</a:t>
            </a:r>
          </a:p>
        </p:txBody>
      </p:sp>
      <p:sp>
        <p:nvSpPr>
          <p:cNvPr id="24" name="Right Brace 23"/>
          <p:cNvSpPr/>
          <p:nvPr/>
        </p:nvSpPr>
        <p:spPr bwMode="auto">
          <a:xfrm>
            <a:off x="4502631" y="3312507"/>
            <a:ext cx="145569" cy="533400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389">
            <a:extLst>
              <a:ext uri="{FF2B5EF4-FFF2-40B4-BE49-F238E27FC236}">
                <a16:creationId xmlns:a16="http://schemas.microsoft.com/office/drawing/2014/main" id="{E76AF1A9-A060-4A5A-8243-23182C69D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31" y="4856738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6" name="Rectangle 389">
            <a:extLst>
              <a:ext uri="{FF2B5EF4-FFF2-40B4-BE49-F238E27FC236}">
                <a16:creationId xmlns:a16="http://schemas.microsoft.com/office/drawing/2014/main" id="{0A4F41A1-A6BD-4BE8-91F6-B0795487F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031" y="4272100"/>
            <a:ext cx="381000" cy="457199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7" name="Line 397">
            <a:extLst>
              <a:ext uri="{FF2B5EF4-FFF2-40B4-BE49-F238E27FC236}">
                <a16:creationId xmlns:a16="http://schemas.microsoft.com/office/drawing/2014/main" id="{DB155346-4A5F-428D-B2BE-8ED933EA36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3631" y="4728944"/>
            <a:ext cx="1295400" cy="661194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8" name="Line 397">
            <a:extLst>
              <a:ext uri="{FF2B5EF4-FFF2-40B4-BE49-F238E27FC236}">
                <a16:creationId xmlns:a16="http://schemas.microsoft.com/office/drawing/2014/main" id="{11F1ECFF-DC29-47A7-AE42-D0032DEB80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3631" y="4272100"/>
            <a:ext cx="1295400" cy="609244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29" name="Line 397">
            <a:extLst>
              <a:ext uri="{FF2B5EF4-FFF2-40B4-BE49-F238E27FC236}">
                <a16:creationId xmlns:a16="http://schemas.microsoft.com/office/drawing/2014/main" id="{1F755463-5008-4997-8C66-ED6F70B553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50031" y="4272100"/>
            <a:ext cx="1295400" cy="661194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30" name="Line 397">
            <a:extLst>
              <a:ext uri="{FF2B5EF4-FFF2-40B4-BE49-F238E27FC236}">
                <a16:creationId xmlns:a16="http://schemas.microsoft.com/office/drawing/2014/main" id="{81AD06F7-73B6-45D7-B75C-2C199A931BE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46352" y="4729299"/>
            <a:ext cx="1295400" cy="661194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31" name="Rectangle 389">
            <a:extLst>
              <a:ext uri="{FF2B5EF4-FFF2-40B4-BE49-F238E27FC236}">
                <a16:creationId xmlns:a16="http://schemas.microsoft.com/office/drawing/2014/main" id="{D87977CB-35E2-4F64-9C2F-72E7D48DF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110" y="4904391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pic>
        <p:nvPicPr>
          <p:cNvPr id="1026" name="Picture 2" descr="Image result for cow clipart">
            <a:extLst>
              <a:ext uri="{FF2B5EF4-FFF2-40B4-BE49-F238E27FC236}">
                <a16:creationId xmlns:a16="http://schemas.microsoft.com/office/drawing/2014/main" id="{67E276F2-4FB3-4285-BD7E-DD9429835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252" y="3131964"/>
            <a:ext cx="721895" cy="40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406" descr="Wide upward diagonal">
            <a:extLst>
              <a:ext uri="{FF2B5EF4-FFF2-40B4-BE49-F238E27FC236}">
                <a16:creationId xmlns:a16="http://schemas.microsoft.com/office/drawing/2014/main" id="{A1FA1616-4B2E-4F14-AD02-47B6B22E4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781" y="3703307"/>
            <a:ext cx="381000" cy="15240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36" name="Rectangle 407" descr="Wide upward diagonal">
            <a:extLst>
              <a:ext uri="{FF2B5EF4-FFF2-40B4-BE49-F238E27FC236}">
                <a16:creationId xmlns:a16="http://schemas.microsoft.com/office/drawing/2014/main" id="{BFEE2446-54D5-4442-8677-90D3DE990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5381" y="3869257"/>
            <a:ext cx="381000" cy="15240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37" name="Line 408">
            <a:extLst>
              <a:ext uri="{FF2B5EF4-FFF2-40B4-BE49-F238E27FC236}">
                <a16:creationId xmlns:a16="http://schemas.microsoft.com/office/drawing/2014/main" id="{B07C0556-661D-46E5-8213-3B63DA9D8E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0209" y="3703306"/>
            <a:ext cx="1281572" cy="16794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38" name="Line 409">
            <a:extLst>
              <a:ext uri="{FF2B5EF4-FFF2-40B4-BE49-F238E27FC236}">
                <a16:creationId xmlns:a16="http://schemas.microsoft.com/office/drawing/2014/main" id="{47CCE4A9-E3F4-4FC1-A458-1ADF1BD513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0209" y="3855707"/>
            <a:ext cx="1281571" cy="152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39" name="AutoShape 403">
            <a:extLst>
              <a:ext uri="{FF2B5EF4-FFF2-40B4-BE49-F238E27FC236}">
                <a16:creationId xmlns:a16="http://schemas.microsoft.com/office/drawing/2014/main" id="{2991DF8A-06CC-4CCE-B4FB-1F81A3533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230" y="3272522"/>
            <a:ext cx="221769" cy="735585"/>
          </a:xfrm>
          <a:prstGeom prst="curvedLeftArrow">
            <a:avLst>
              <a:gd name="adj1" fmla="val 60000"/>
              <a:gd name="adj2" fmla="val 120000"/>
              <a:gd name="adj3" fmla="val 33333"/>
            </a:avLst>
          </a:prstGeom>
          <a:solidFill>
            <a:srgbClr val="99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  <p:sp>
        <p:nvSpPr>
          <p:cNvPr id="40" name="Rectangle 405" descr="Wide upward diagonal">
            <a:extLst>
              <a:ext uri="{FF2B5EF4-FFF2-40B4-BE49-F238E27FC236}">
                <a16:creationId xmlns:a16="http://schemas.microsoft.com/office/drawing/2014/main" id="{1E1193A5-2D38-48B9-A815-2FF927E88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5381" y="3272522"/>
            <a:ext cx="381000" cy="15240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820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47676" y="493713"/>
            <a:ext cx="5292725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Summary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07387" cy="48006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Programmer’s view of virtual </a:t>
            </a:r>
            <a:r>
              <a:rPr lang="en-GB" dirty="0"/>
              <a:t>m</a:t>
            </a:r>
            <a:r>
              <a:rPr lang="en-GB" dirty="0">
                <a:effectLst/>
              </a:rPr>
              <a:t>emory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process has its own private linear address space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Cannot be corrupted by other processes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effectLst/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System </a:t>
            </a:r>
            <a:r>
              <a:rPr lang="en-GB" dirty="0"/>
              <a:t>v</a:t>
            </a:r>
            <a:r>
              <a:rPr lang="en-GB" dirty="0">
                <a:effectLst/>
              </a:rPr>
              <a:t>iew of virtual </a:t>
            </a:r>
            <a:r>
              <a:rPr lang="en-GB" dirty="0"/>
              <a:t>m</a:t>
            </a:r>
            <a:r>
              <a:rPr lang="en-GB" dirty="0">
                <a:effectLst/>
              </a:rPr>
              <a:t>emory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Uses </a:t>
            </a:r>
            <a:r>
              <a:rPr lang="en-GB" b="1" dirty="0"/>
              <a:t>memory efficiently by caching </a:t>
            </a:r>
            <a:r>
              <a:rPr lang="en-GB" dirty="0"/>
              <a:t>virtual memory pages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Efficient only because of locality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/>
              <a:t>Simplifies memory management </a:t>
            </a:r>
            <a:r>
              <a:rPr lang="en-GB" dirty="0"/>
              <a:t>and programming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/>
              <a:t>Simplifies protection </a:t>
            </a:r>
            <a:r>
              <a:rPr lang="en-GB" dirty="0"/>
              <a:t>by providing a convenient place to check permissions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3106488"/>
            <a:ext cx="8558382" cy="762000"/>
          </a:xfrm>
        </p:spPr>
        <p:txBody>
          <a:bodyPr/>
          <a:lstStyle/>
          <a:p>
            <a:r>
              <a:rPr lang="en-US" dirty="0"/>
              <a:t>Virtual Memory Systems – Bonus Content</a:t>
            </a:r>
          </a:p>
        </p:txBody>
      </p:sp>
    </p:spTree>
    <p:extLst>
      <p:ext uri="{BB962C8B-B14F-4D97-AF65-F5344CB8AC3E}">
        <p14:creationId xmlns:p14="http://schemas.microsoft.com/office/powerpoint/2010/main" val="2580001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Approach:</a:t>
            </a:r>
          </a:p>
          <a:p>
            <a:pPr lvl="1"/>
            <a:r>
              <a:rPr lang="en-US" dirty="0"/>
              <a:t>Operating system gives a unique portion of memory to each program (</a:t>
            </a:r>
            <a:r>
              <a:rPr lang="en-US" dirty="0" err="1"/>
              <a:t>eg.</a:t>
            </a:r>
            <a:r>
              <a:rPr lang="en-US" dirty="0"/>
              <a:t> a fixed region of memory to work with)</a:t>
            </a:r>
          </a:p>
          <a:p>
            <a:r>
              <a:rPr lang="en-US" dirty="0"/>
              <a:t>Main Benefit: </a:t>
            </a:r>
            <a:r>
              <a:rPr lang="en-US" b="1" dirty="0"/>
              <a:t>Hardware simplicity</a:t>
            </a:r>
          </a:p>
          <a:p>
            <a:pPr lvl="1"/>
            <a:r>
              <a:rPr lang="en-US" dirty="0"/>
              <a:t>Just tell the hardware the address you want </a:t>
            </a:r>
          </a:p>
          <a:p>
            <a:r>
              <a:rPr lang="en-US" dirty="0"/>
              <a:t>Drawbacks:</a:t>
            </a:r>
            <a:endParaRPr lang="en-US" b="0" dirty="0"/>
          </a:p>
          <a:p>
            <a:pPr lvl="1"/>
            <a:r>
              <a:rPr lang="en-US" dirty="0"/>
              <a:t>Fragmentation: Each process might need different amounts of memory over time, so hard to make full use of physical memory</a:t>
            </a:r>
          </a:p>
          <a:p>
            <a:pPr lvl="1"/>
            <a:r>
              <a:rPr lang="en-US" dirty="0"/>
              <a:t>No graceful solution when memory “runs out”</a:t>
            </a:r>
          </a:p>
          <a:p>
            <a:pPr lvl="1"/>
            <a:r>
              <a:rPr lang="en-US" dirty="0"/>
              <a:t>Unclear how to provide security?  Can any process access data from any other process?</a:t>
            </a:r>
          </a:p>
        </p:txBody>
      </p:sp>
    </p:spTree>
    <p:extLst>
      <p:ext uri="{BB962C8B-B14F-4D97-AF65-F5344CB8AC3E}">
        <p14:creationId xmlns:p14="http://schemas.microsoft.com/office/powerpoint/2010/main" val="87632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3603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Simplifying Linking and Loading</a:t>
            </a:r>
          </a:p>
        </p:txBody>
      </p:sp>
      <p:sp>
        <p:nvSpPr>
          <p:cNvPr id="23578" name="Rectangle 26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3962400" cy="4778910"/>
          </a:xfrm>
          <a:ln/>
        </p:spPr>
        <p:txBody>
          <a:bodyPr/>
          <a:lstStyle/>
          <a:p>
            <a:pPr marL="228600" indent="-228600">
              <a:spcBef>
                <a:spcPts val="1250"/>
              </a:spcBef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Linking</a:t>
            </a:r>
            <a:r>
              <a:rPr lang="en-GB" b="0" dirty="0">
                <a:effectLst/>
              </a:rPr>
              <a:t> </a:t>
            </a:r>
          </a:p>
          <a:p>
            <a:pPr marL="457200" lvl="1" indent="-228600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Each program has similar virtual address space</a:t>
            </a:r>
          </a:p>
          <a:p>
            <a:pPr marL="457200" lvl="1" indent="-228600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Code, data, and heap always start at the same addresses.</a:t>
            </a:r>
          </a:p>
          <a:p>
            <a:pPr lvl="1"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marL="228600" indent="-228600">
              <a:spcBef>
                <a:spcPts val="1250"/>
              </a:spcBef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Loading </a:t>
            </a:r>
          </a:p>
          <a:p>
            <a:pPr marL="457200" lvl="1" indent="-228600">
              <a:lnSpc>
                <a:spcPct val="94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execve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dirty="0"/>
              <a:t>allocates virtual pages for .text and .data sections &amp; creates PTEs marked as invalid</a:t>
            </a:r>
          </a:p>
          <a:p>
            <a:pPr marL="457200" lvl="1" indent="-228600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The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.text </a:t>
            </a:r>
            <a:r>
              <a:rPr lang="en-GB" sz="1800" dirty="0"/>
              <a:t>and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.data </a:t>
            </a:r>
            <a:r>
              <a:rPr lang="en-GB" sz="1800" dirty="0"/>
              <a:t>sections are copied, page by page, on demand by the virtual memory system</a:t>
            </a:r>
          </a:p>
          <a:p>
            <a:pPr>
              <a:spcBef>
                <a:spcPts val="1125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>
              <a:solidFill>
                <a:srgbClr val="000066"/>
              </a:solidFill>
              <a:effectLst/>
            </a:endParaRP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4998661" y="1262063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53" name="Rectangle 15"/>
          <p:cNvSpPr>
            <a:spLocks noChangeArrowheads="1"/>
          </p:cNvSpPr>
          <p:nvPr/>
        </p:nvSpPr>
        <p:spPr bwMode="auto">
          <a:xfrm>
            <a:off x="4998661" y="2963863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54" name="Rectangle 16"/>
          <p:cNvSpPr>
            <a:spLocks noChangeArrowheads="1"/>
          </p:cNvSpPr>
          <p:nvPr/>
        </p:nvSpPr>
        <p:spPr bwMode="auto">
          <a:xfrm>
            <a:off x="4998661" y="362902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4998662" y="4350808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56" name="Rectangle 18"/>
          <p:cNvSpPr>
            <a:spLocks noChangeArrowheads="1"/>
          </p:cNvSpPr>
          <p:nvPr/>
        </p:nvSpPr>
        <p:spPr bwMode="auto">
          <a:xfrm>
            <a:off x="4998661" y="2054225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 flipV="1">
            <a:off x="6388782" y="3957638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98661" y="1719263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59" name="Line 21"/>
          <p:cNvSpPr>
            <a:spLocks noChangeShapeType="1"/>
          </p:cNvSpPr>
          <p:nvPr/>
        </p:nvSpPr>
        <p:spPr bwMode="auto">
          <a:xfrm flipV="1">
            <a:off x="6388782" y="2738438"/>
            <a:ext cx="1588" cy="2317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Line 22"/>
          <p:cNvSpPr>
            <a:spLocks noChangeShapeType="1"/>
          </p:cNvSpPr>
          <p:nvPr/>
        </p:nvSpPr>
        <p:spPr bwMode="auto">
          <a:xfrm>
            <a:off x="6388782" y="2282825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4998661" y="6312958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62" name="Text Box 24"/>
          <p:cNvSpPr txBox="1">
            <a:spLocks noChangeArrowheads="1"/>
          </p:cNvSpPr>
          <p:nvPr/>
        </p:nvSpPr>
        <p:spPr bwMode="auto">
          <a:xfrm>
            <a:off x="4733026" y="653151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8146053" y="2108200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rsp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64" name="Line 26"/>
          <p:cNvSpPr>
            <a:spLocks noChangeShapeType="1"/>
          </p:cNvSpPr>
          <p:nvPr/>
        </p:nvSpPr>
        <p:spPr bwMode="auto">
          <a:xfrm flipH="1">
            <a:off x="7839666" y="2279650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Text Box 27"/>
          <p:cNvSpPr txBox="1">
            <a:spLocks noChangeArrowheads="1"/>
          </p:cNvSpPr>
          <p:nvPr/>
        </p:nvSpPr>
        <p:spPr bwMode="auto">
          <a:xfrm>
            <a:off x="8008032" y="990600"/>
            <a:ext cx="1149972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invisible to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code</a:t>
            </a:r>
          </a:p>
        </p:txBody>
      </p:sp>
      <p:sp>
        <p:nvSpPr>
          <p:cNvPr id="66" name="Line 28"/>
          <p:cNvSpPr>
            <a:spLocks noChangeShapeType="1"/>
          </p:cNvSpPr>
          <p:nvPr/>
        </p:nvSpPr>
        <p:spPr bwMode="auto">
          <a:xfrm flipV="1">
            <a:off x="7855632" y="1257568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Text Box 29"/>
          <p:cNvSpPr txBox="1">
            <a:spLocks noChangeArrowheads="1"/>
          </p:cNvSpPr>
          <p:nvPr/>
        </p:nvSpPr>
        <p:spPr bwMode="auto">
          <a:xfrm>
            <a:off x="8200120" y="4173538"/>
            <a:ext cx="552052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brk</a:t>
            </a:r>
          </a:p>
        </p:txBody>
      </p:sp>
      <p:sp>
        <p:nvSpPr>
          <p:cNvPr id="68" name="Line 30"/>
          <p:cNvSpPr>
            <a:spLocks noChangeShapeType="1"/>
          </p:cNvSpPr>
          <p:nvPr/>
        </p:nvSpPr>
        <p:spPr bwMode="auto">
          <a:xfrm flipH="1">
            <a:off x="7815945" y="4340225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Text Box 32"/>
          <p:cNvSpPr txBox="1">
            <a:spLocks noChangeArrowheads="1"/>
          </p:cNvSpPr>
          <p:nvPr/>
        </p:nvSpPr>
        <p:spPr bwMode="auto">
          <a:xfrm>
            <a:off x="3985528" y="6189452"/>
            <a:ext cx="1043672" cy="2991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urier New" pitchFamily="49" charset="0"/>
                <a:ea typeface="msgothic" charset="0"/>
                <a:cs typeface="msgothic" charset="0"/>
              </a:rPr>
              <a:t>0x400000</a:t>
            </a:r>
          </a:p>
        </p:txBody>
      </p: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4998661" y="5017558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4998661" y="5643033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72" name="AutoShape 36"/>
          <p:cNvSpPr>
            <a:spLocks/>
          </p:cNvSpPr>
          <p:nvPr/>
        </p:nvSpPr>
        <p:spPr bwMode="auto">
          <a:xfrm>
            <a:off x="7836582" y="50260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Text Box 37"/>
          <p:cNvSpPr txBox="1">
            <a:spLocks noChangeArrowheads="1"/>
          </p:cNvSpPr>
          <p:nvPr/>
        </p:nvSpPr>
        <p:spPr bwMode="auto">
          <a:xfrm>
            <a:off x="7988982" y="5010150"/>
            <a:ext cx="1149459" cy="1300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35569940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8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Symbols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7896225" cy="52673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Basic Parameters</a:t>
            </a:r>
          </a:p>
          <a:p>
            <a:pPr lvl="1"/>
            <a:r>
              <a:rPr lang="en-US" b="1" dirty="0"/>
              <a:t>N = 2</a:t>
            </a:r>
            <a:r>
              <a:rPr lang="en-US" b="1" baseline="30000" dirty="0"/>
              <a:t>n </a:t>
            </a:r>
            <a:r>
              <a:rPr lang="en-US" dirty="0"/>
              <a:t>: Number of addresses in virtual address space</a:t>
            </a:r>
            <a:endParaRPr lang="en-US" baseline="30000" dirty="0"/>
          </a:p>
          <a:p>
            <a:pPr lvl="1"/>
            <a:r>
              <a:rPr lang="en-US" b="1" dirty="0"/>
              <a:t>M = 2</a:t>
            </a:r>
            <a:r>
              <a:rPr lang="en-US" b="1" baseline="30000" dirty="0"/>
              <a:t>m </a:t>
            </a:r>
            <a:r>
              <a:rPr lang="en-US" dirty="0"/>
              <a:t>: Number of addresses in physical address space</a:t>
            </a:r>
            <a:endParaRPr lang="en-US" baseline="30000" dirty="0"/>
          </a:p>
          <a:p>
            <a:pPr lvl="1"/>
            <a:r>
              <a:rPr lang="en-US" b="1" dirty="0"/>
              <a:t>P = 2</a:t>
            </a:r>
            <a:r>
              <a:rPr lang="en-US" b="1" baseline="30000" dirty="0"/>
              <a:t>p </a:t>
            </a:r>
            <a:r>
              <a:rPr lang="en-US" b="1" dirty="0"/>
              <a:t> </a:t>
            </a:r>
            <a:r>
              <a:rPr lang="en-US" dirty="0"/>
              <a:t>: Page size (bytes)</a:t>
            </a:r>
            <a:endParaRPr lang="en-US" baseline="30000" dirty="0"/>
          </a:p>
          <a:p>
            <a:r>
              <a:rPr lang="en-US" dirty="0"/>
              <a:t>Components of the virtual address (VA)</a:t>
            </a:r>
          </a:p>
          <a:p>
            <a:pPr lvl="1"/>
            <a:r>
              <a:rPr lang="en-US" b="1" dirty="0"/>
              <a:t>TLBI</a:t>
            </a:r>
            <a:r>
              <a:rPr lang="en-US" dirty="0"/>
              <a:t>: TLB index</a:t>
            </a:r>
          </a:p>
          <a:p>
            <a:pPr lvl="1"/>
            <a:r>
              <a:rPr lang="en-US" b="1" dirty="0"/>
              <a:t>TLBT</a:t>
            </a:r>
            <a:r>
              <a:rPr lang="en-US" dirty="0"/>
              <a:t>: TLB tag</a:t>
            </a:r>
          </a:p>
          <a:p>
            <a:pPr lvl="1"/>
            <a:r>
              <a:rPr lang="en-US" b="1" dirty="0"/>
              <a:t>VPO</a:t>
            </a:r>
            <a:r>
              <a:rPr lang="en-US" dirty="0"/>
              <a:t>: Virtual page offset </a:t>
            </a:r>
          </a:p>
          <a:p>
            <a:pPr lvl="1"/>
            <a:r>
              <a:rPr lang="en-US" b="1" dirty="0"/>
              <a:t>VPN</a:t>
            </a:r>
            <a:r>
              <a:rPr lang="en-US" dirty="0"/>
              <a:t>: Virtual page number </a:t>
            </a:r>
          </a:p>
          <a:p>
            <a:r>
              <a:rPr lang="en-US" dirty="0"/>
              <a:t>Components of the physical address (PA)</a:t>
            </a:r>
          </a:p>
          <a:p>
            <a:pPr lvl="1"/>
            <a:r>
              <a:rPr lang="en-US" b="1" dirty="0"/>
              <a:t>PPO</a:t>
            </a:r>
            <a:r>
              <a:rPr lang="en-US" dirty="0"/>
              <a:t>: Physical page offset (same as VPO)</a:t>
            </a:r>
          </a:p>
          <a:p>
            <a:pPr lvl="1"/>
            <a:r>
              <a:rPr lang="en-US" b="1" dirty="0"/>
              <a:t>PPN:</a:t>
            </a:r>
            <a:r>
              <a:rPr lang="en-US" dirty="0"/>
              <a:t> Physical page number</a:t>
            </a:r>
          </a:p>
          <a:p>
            <a:pPr lvl="1"/>
            <a:r>
              <a:rPr lang="en-US" b="1" dirty="0"/>
              <a:t>CO</a:t>
            </a:r>
            <a:r>
              <a:rPr lang="en-US" dirty="0"/>
              <a:t>: Byte offset within cache line</a:t>
            </a:r>
          </a:p>
          <a:p>
            <a:pPr lvl="1"/>
            <a:r>
              <a:rPr lang="en-US" b="1" dirty="0"/>
              <a:t>CI:</a:t>
            </a:r>
            <a:r>
              <a:rPr lang="en-US" dirty="0"/>
              <a:t> Cache index</a:t>
            </a:r>
          </a:p>
          <a:p>
            <a:pPr lvl="1"/>
            <a:r>
              <a:rPr lang="en-US" b="1" dirty="0"/>
              <a:t>CT</a:t>
            </a:r>
            <a:r>
              <a:rPr lang="en-US" dirty="0"/>
              <a:t>: Cache tag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8414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73485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Core i7 Level 1-3 Page Table Entries</a:t>
            </a: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828800" y="1524000"/>
            <a:ext cx="2667000" cy="3810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Page table physical base address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4958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486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G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867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PS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6248400" y="1524000"/>
            <a:ext cx="3810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629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7010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CD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7391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WT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7772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U/S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8153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R/W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8534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P=1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457200" y="2712466"/>
            <a:ext cx="6934200" cy="35463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Each entry references a 4K child page table. </a:t>
            </a:r>
            <a:r>
              <a:rPr lang="en-GB" sz="2000" dirty="0">
                <a:latin typeface="Calibri" pitchFamily="34" charset="0"/>
                <a:ea typeface="msgothic" charset="0"/>
                <a:cs typeface="msgothic" charset="0"/>
              </a:rPr>
              <a:t>Significant fields:</a:t>
            </a:r>
            <a:endParaRPr lang="en-GB" sz="20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P: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Child page table present in physical memory (1) or not (0).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R/W: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Read-only or read-write access access permission for all reachable pages.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U/S: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user or supervisor (kernel) mode access permission for all reachable pages.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WT: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Write-through or write-back cache policy for the child page table. 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A: 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Reference bit (set by MMU on reads and writes, cleared by software).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PS: 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Page size either 4 KB or 4 MB (defined for Level 1 </a:t>
            </a:r>
            <a:r>
              <a:rPr lang="en-GB" sz="1600" b="0" dirty="0" err="1">
                <a:latin typeface="Calibri" pitchFamily="34" charset="0"/>
                <a:ea typeface="msgothic" charset="0"/>
                <a:cs typeface="msgothic" charset="0"/>
              </a:rPr>
              <a:t>PTEs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 only).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Page table physical base address: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40 most significant bits of physical page table address (forces page tables to be 4KB aligned)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XD: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 Disable or enable instruction fetches from all pages reachable from this PTE.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769124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51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4189413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12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4422775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11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52562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9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5562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8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5943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7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62738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66929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5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7086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7467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3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78470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2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8229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8610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8382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4572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XD</a:t>
            </a:r>
          </a:p>
        </p:txBody>
      </p:sp>
      <p:sp>
        <p:nvSpPr>
          <p:cNvPr id="35" name="Rectangle 27"/>
          <p:cNvSpPr>
            <a:spLocks noChangeArrowheads="1"/>
          </p:cNvSpPr>
          <p:nvPr/>
        </p:nvSpPr>
        <p:spPr bwMode="auto">
          <a:xfrm>
            <a:off x="457200" y="2133600"/>
            <a:ext cx="8093075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Available for OS (page table location on disk)</a:t>
            </a: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8550275" y="21336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P=0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1524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52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762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62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4572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63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0567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73485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Core i7 Level 4 Page Table Entries</a:t>
            </a: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828800" y="1524000"/>
            <a:ext cx="2667000" cy="3810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Page physical base address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4958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486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G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867400" y="1524000"/>
            <a:ext cx="3810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6248400" y="1524000"/>
            <a:ext cx="381000" cy="381000"/>
          </a:xfrm>
          <a:prstGeom prst="rect">
            <a:avLst/>
          </a:prstGeom>
          <a:solidFill>
            <a:srgbClr val="F6D2D2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/>
              <a:t>D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629400" y="1524000"/>
            <a:ext cx="381000" cy="381000"/>
          </a:xfrm>
          <a:prstGeom prst="rect">
            <a:avLst/>
          </a:prstGeom>
          <a:solidFill>
            <a:srgbClr val="F6D2D2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7010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CD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7391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WT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7772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U/S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8153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R/W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8534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P=1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457200" y="2712466"/>
            <a:ext cx="6934200" cy="35463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Each entry references a 4K child page. Significant fields: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P: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Child page is present in memory (1) or not (0)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R/W: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Read-only or read-write access permission for child page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U/S: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User or supervisor mode access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WT: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Write-through or write-back cache policy for this page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A: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Reference bit (set by MMU on reads and writes, cleared by software) 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D: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Dirty bit (set by MMU on writes, cleared by software)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Page physical base address: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40 most significant bits of physical page address (forces pages to be 4KB aligned)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XD: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 Disable or enable instruction fetches from this page.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769124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51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4189413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12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4422775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11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52562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9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5562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8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5943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7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62738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66929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5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7086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7467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3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78470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2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8229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8610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8382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4572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XD</a:t>
            </a:r>
          </a:p>
        </p:txBody>
      </p:sp>
      <p:sp>
        <p:nvSpPr>
          <p:cNvPr id="35" name="Rectangle 27"/>
          <p:cNvSpPr>
            <a:spLocks noChangeArrowheads="1"/>
          </p:cNvSpPr>
          <p:nvPr/>
        </p:nvSpPr>
        <p:spPr bwMode="auto">
          <a:xfrm>
            <a:off x="457200" y="2133600"/>
            <a:ext cx="8093075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Available for OS (page </a:t>
            </a: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l</a:t>
            </a: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ocation on disk)</a:t>
            </a: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8550275" y="21336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P=0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1524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52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762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62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4572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63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8948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i7 Page Table Translation</a:t>
            </a:r>
          </a:p>
        </p:txBody>
      </p:sp>
      <p:sp>
        <p:nvSpPr>
          <p:cNvPr id="4" name="Text Box 381"/>
          <p:cNvSpPr txBox="1">
            <a:spLocks noChangeArrowheads="1"/>
          </p:cNvSpPr>
          <p:nvPr/>
        </p:nvSpPr>
        <p:spPr bwMode="auto">
          <a:xfrm>
            <a:off x="158750" y="2967038"/>
            <a:ext cx="469842" cy="28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CR3</a:t>
            </a:r>
          </a:p>
        </p:txBody>
      </p:sp>
      <p:sp>
        <p:nvSpPr>
          <p:cNvPr id="5" name="Text Box 387"/>
          <p:cNvSpPr txBox="1">
            <a:spLocks noChangeArrowheads="1"/>
          </p:cNvSpPr>
          <p:nvPr/>
        </p:nvSpPr>
        <p:spPr bwMode="auto">
          <a:xfrm>
            <a:off x="6407150" y="4224338"/>
            <a:ext cx="824431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Physical 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address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of page</a:t>
            </a:r>
          </a:p>
        </p:txBody>
      </p:sp>
      <p:sp>
        <p:nvSpPr>
          <p:cNvPr id="6" name="Text Box 388"/>
          <p:cNvSpPr txBox="1">
            <a:spLocks noChangeArrowheads="1"/>
          </p:cNvSpPr>
          <p:nvPr/>
        </p:nvSpPr>
        <p:spPr bwMode="auto">
          <a:xfrm>
            <a:off x="53975" y="3181350"/>
            <a:ext cx="824431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Physical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address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of L1 PT</a:t>
            </a:r>
          </a:p>
        </p:txBody>
      </p:sp>
      <p:sp>
        <p:nvSpPr>
          <p:cNvPr id="7" name="Text Box 394"/>
          <p:cNvSpPr txBox="1">
            <a:spLocks noChangeAspect="1" noChangeArrowheads="1"/>
          </p:cNvSpPr>
          <p:nvPr/>
        </p:nvSpPr>
        <p:spPr bwMode="auto">
          <a:xfrm>
            <a:off x="2901801" y="1295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8" name="Rectangle 395"/>
          <p:cNvSpPr>
            <a:spLocks noChangeAspect="1" noChangeArrowheads="1"/>
          </p:cNvSpPr>
          <p:nvPr/>
        </p:nvSpPr>
        <p:spPr bwMode="auto">
          <a:xfrm>
            <a:off x="6142038" y="1525588"/>
            <a:ext cx="1843087" cy="27305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VPO</a:t>
            </a:r>
          </a:p>
        </p:txBody>
      </p:sp>
      <p:sp>
        <p:nvSpPr>
          <p:cNvPr id="9" name="Text Box 396"/>
          <p:cNvSpPr txBox="1">
            <a:spLocks noChangeAspect="1" noChangeArrowheads="1"/>
          </p:cNvSpPr>
          <p:nvPr/>
        </p:nvSpPr>
        <p:spPr bwMode="auto">
          <a:xfrm>
            <a:off x="5454501" y="1304925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10" name="Text Box 397"/>
          <p:cNvSpPr txBox="1">
            <a:spLocks noChangeAspect="1" noChangeArrowheads="1"/>
          </p:cNvSpPr>
          <p:nvPr/>
        </p:nvSpPr>
        <p:spPr bwMode="auto">
          <a:xfrm>
            <a:off x="6878339" y="13049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11" name="Text Box 399"/>
          <p:cNvSpPr txBox="1">
            <a:spLocks noChangeAspect="1" noChangeArrowheads="1"/>
          </p:cNvSpPr>
          <p:nvPr/>
        </p:nvSpPr>
        <p:spPr bwMode="auto">
          <a:xfrm>
            <a:off x="8053388" y="1306513"/>
            <a:ext cx="926535" cy="67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Virtual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address</a:t>
            </a:r>
          </a:p>
        </p:txBody>
      </p:sp>
      <p:sp>
        <p:nvSpPr>
          <p:cNvPr id="12" name="Line 403"/>
          <p:cNvSpPr>
            <a:spLocks noChangeShapeType="1"/>
          </p:cNvSpPr>
          <p:nvPr/>
        </p:nvSpPr>
        <p:spPr bwMode="auto">
          <a:xfrm>
            <a:off x="6102350" y="394493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3" name="Line 404"/>
          <p:cNvSpPr>
            <a:spLocks noChangeShapeType="1"/>
          </p:cNvSpPr>
          <p:nvPr/>
        </p:nvSpPr>
        <p:spPr bwMode="auto">
          <a:xfrm>
            <a:off x="6407150" y="3944938"/>
            <a:ext cx="0" cy="1839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4" name="Line 406"/>
          <p:cNvSpPr>
            <a:spLocks noChangeShapeType="1"/>
          </p:cNvSpPr>
          <p:nvPr/>
        </p:nvSpPr>
        <p:spPr bwMode="auto">
          <a:xfrm>
            <a:off x="5113338" y="3970338"/>
            <a:ext cx="2651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5" name="Rectangle 382"/>
          <p:cNvSpPr>
            <a:spLocks noChangeArrowheads="1"/>
          </p:cNvSpPr>
          <p:nvPr/>
        </p:nvSpPr>
        <p:spPr bwMode="auto">
          <a:xfrm>
            <a:off x="5378450" y="3081338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6" name="Text Box 392"/>
          <p:cNvSpPr txBox="1">
            <a:spLocks noChangeArrowheads="1"/>
          </p:cNvSpPr>
          <p:nvPr/>
        </p:nvSpPr>
        <p:spPr bwMode="auto">
          <a:xfrm>
            <a:off x="5446713" y="2295525"/>
            <a:ext cx="608339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L4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table</a:t>
            </a:r>
          </a:p>
        </p:txBody>
      </p:sp>
      <p:sp>
        <p:nvSpPr>
          <p:cNvPr id="17" name="Rectangle 405"/>
          <p:cNvSpPr>
            <a:spLocks noChangeArrowheads="1"/>
          </p:cNvSpPr>
          <p:nvPr/>
        </p:nvSpPr>
        <p:spPr bwMode="auto">
          <a:xfrm>
            <a:off x="5381625" y="3843338"/>
            <a:ext cx="758825" cy="2286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L4 PTE</a:t>
            </a:r>
          </a:p>
        </p:txBody>
      </p:sp>
      <p:sp>
        <p:nvSpPr>
          <p:cNvPr id="18" name="Line 407"/>
          <p:cNvSpPr>
            <a:spLocks noChangeShapeType="1"/>
          </p:cNvSpPr>
          <p:nvPr/>
        </p:nvSpPr>
        <p:spPr bwMode="auto">
          <a:xfrm>
            <a:off x="5113338" y="1798638"/>
            <a:ext cx="7937" cy="2168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9" name="Line 408"/>
          <p:cNvSpPr>
            <a:spLocks noChangeShapeType="1"/>
          </p:cNvSpPr>
          <p:nvPr/>
        </p:nvSpPr>
        <p:spPr bwMode="auto">
          <a:xfrm>
            <a:off x="7639050" y="1798638"/>
            <a:ext cx="0" cy="4437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0" name="Rectangle 409"/>
          <p:cNvSpPr>
            <a:spLocks noChangeAspect="1" noChangeArrowheads="1"/>
          </p:cNvSpPr>
          <p:nvPr/>
        </p:nvSpPr>
        <p:spPr bwMode="auto">
          <a:xfrm>
            <a:off x="1589088" y="6235700"/>
            <a:ext cx="4495800" cy="287338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PPN</a:t>
            </a:r>
          </a:p>
        </p:txBody>
      </p:sp>
      <p:sp>
        <p:nvSpPr>
          <p:cNvPr id="21" name="Rectangle 410"/>
          <p:cNvSpPr>
            <a:spLocks noChangeAspect="1" noChangeArrowheads="1"/>
          </p:cNvSpPr>
          <p:nvPr/>
        </p:nvSpPr>
        <p:spPr bwMode="auto">
          <a:xfrm>
            <a:off x="6084888" y="6235700"/>
            <a:ext cx="1874837" cy="287338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PPO</a:t>
            </a:r>
          </a:p>
        </p:txBody>
      </p:sp>
      <p:sp>
        <p:nvSpPr>
          <p:cNvPr id="22" name="Text Box 411"/>
          <p:cNvSpPr txBox="1">
            <a:spLocks noChangeAspect="1" noChangeArrowheads="1"/>
          </p:cNvSpPr>
          <p:nvPr/>
        </p:nvSpPr>
        <p:spPr bwMode="auto">
          <a:xfrm>
            <a:off x="3665239" y="602615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23" name="Text Box 412"/>
          <p:cNvSpPr txBox="1">
            <a:spLocks noChangeAspect="1" noChangeArrowheads="1"/>
          </p:cNvSpPr>
          <p:nvPr/>
        </p:nvSpPr>
        <p:spPr bwMode="auto">
          <a:xfrm>
            <a:off x="6852939" y="602615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24" name="Text Box 413"/>
          <p:cNvSpPr txBox="1">
            <a:spLocks noChangeAspect="1" noChangeArrowheads="1"/>
          </p:cNvSpPr>
          <p:nvPr/>
        </p:nvSpPr>
        <p:spPr bwMode="auto">
          <a:xfrm>
            <a:off x="8053388" y="6038850"/>
            <a:ext cx="947825" cy="67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Physical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address</a:t>
            </a:r>
          </a:p>
        </p:txBody>
      </p:sp>
      <p:sp>
        <p:nvSpPr>
          <p:cNvPr id="25" name="Line 414"/>
          <p:cNvSpPr>
            <a:spLocks noChangeShapeType="1"/>
          </p:cNvSpPr>
          <p:nvPr/>
        </p:nvSpPr>
        <p:spPr bwMode="auto">
          <a:xfrm flipH="1">
            <a:off x="4578350" y="5786438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6" name="Line 415"/>
          <p:cNvSpPr>
            <a:spLocks noChangeShapeType="1"/>
          </p:cNvSpPr>
          <p:nvPr/>
        </p:nvSpPr>
        <p:spPr bwMode="auto">
          <a:xfrm>
            <a:off x="4578350" y="5784850"/>
            <a:ext cx="0" cy="433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7" name="Text Box 416"/>
          <p:cNvSpPr txBox="1">
            <a:spLocks noChangeArrowheads="1"/>
          </p:cNvSpPr>
          <p:nvPr/>
        </p:nvSpPr>
        <p:spPr bwMode="auto">
          <a:xfrm>
            <a:off x="7842250" y="3373438"/>
            <a:ext cx="1148438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Offset into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physical and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virtual page</a:t>
            </a:r>
          </a:p>
        </p:txBody>
      </p:sp>
      <p:sp>
        <p:nvSpPr>
          <p:cNvPr id="28" name="Rectangle 417"/>
          <p:cNvSpPr>
            <a:spLocks noChangeAspect="1" noChangeArrowheads="1"/>
          </p:cNvSpPr>
          <p:nvPr/>
        </p:nvSpPr>
        <p:spPr bwMode="auto">
          <a:xfrm>
            <a:off x="3586163" y="1519238"/>
            <a:ext cx="1277937" cy="280987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3</a:t>
            </a:r>
          </a:p>
        </p:txBody>
      </p:sp>
      <p:sp>
        <p:nvSpPr>
          <p:cNvPr id="29" name="Rectangle 418"/>
          <p:cNvSpPr>
            <a:spLocks noChangeAspect="1" noChangeArrowheads="1"/>
          </p:cNvSpPr>
          <p:nvPr/>
        </p:nvSpPr>
        <p:spPr bwMode="auto">
          <a:xfrm>
            <a:off x="4864100" y="1525588"/>
            <a:ext cx="1277938" cy="27305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4</a:t>
            </a:r>
          </a:p>
        </p:txBody>
      </p:sp>
      <p:sp>
        <p:nvSpPr>
          <p:cNvPr id="30" name="Rectangle 419"/>
          <p:cNvSpPr>
            <a:spLocks noChangeAspect="1" noChangeArrowheads="1"/>
          </p:cNvSpPr>
          <p:nvPr/>
        </p:nvSpPr>
        <p:spPr bwMode="auto">
          <a:xfrm>
            <a:off x="2314575" y="1519238"/>
            <a:ext cx="1277938" cy="280987"/>
          </a:xfrm>
          <a:prstGeom prst="rect">
            <a:avLst/>
          </a:prstGeom>
          <a:solidFill>
            <a:srgbClr val="DBF2DA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2</a:t>
            </a:r>
          </a:p>
        </p:txBody>
      </p:sp>
      <p:sp>
        <p:nvSpPr>
          <p:cNvPr id="31" name="Rectangle 420"/>
          <p:cNvSpPr>
            <a:spLocks noChangeAspect="1" noChangeArrowheads="1"/>
          </p:cNvSpPr>
          <p:nvPr/>
        </p:nvSpPr>
        <p:spPr bwMode="auto">
          <a:xfrm>
            <a:off x="1036638" y="1517650"/>
            <a:ext cx="1277937" cy="280988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1</a:t>
            </a:r>
          </a:p>
        </p:txBody>
      </p:sp>
      <p:sp>
        <p:nvSpPr>
          <p:cNvPr id="32" name="Line 430"/>
          <p:cNvSpPr>
            <a:spLocks noChangeShapeType="1"/>
          </p:cNvSpPr>
          <p:nvPr/>
        </p:nvSpPr>
        <p:spPr bwMode="auto">
          <a:xfrm>
            <a:off x="4841875" y="3967163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3" name="Line 431"/>
          <p:cNvSpPr>
            <a:spLocks noChangeShapeType="1"/>
          </p:cNvSpPr>
          <p:nvPr/>
        </p:nvSpPr>
        <p:spPr bwMode="auto">
          <a:xfrm>
            <a:off x="5021263" y="3086100"/>
            <a:ext cx="9525" cy="881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4" name="Line 432"/>
          <p:cNvSpPr>
            <a:spLocks noChangeShapeType="1"/>
          </p:cNvSpPr>
          <p:nvPr/>
        </p:nvSpPr>
        <p:spPr bwMode="auto">
          <a:xfrm>
            <a:off x="5030788" y="3086100"/>
            <a:ext cx="344487" cy="4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5" name="Rectangle 435"/>
          <p:cNvSpPr>
            <a:spLocks noChangeArrowheads="1"/>
          </p:cNvSpPr>
          <p:nvPr/>
        </p:nvSpPr>
        <p:spPr bwMode="auto">
          <a:xfrm>
            <a:off x="4102100" y="30908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6" name="Text Box 437"/>
          <p:cNvSpPr txBox="1">
            <a:spLocks noChangeArrowheads="1"/>
          </p:cNvSpPr>
          <p:nvPr/>
        </p:nvSpPr>
        <p:spPr bwMode="auto">
          <a:xfrm>
            <a:off x="3916363" y="2295525"/>
            <a:ext cx="1148087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L3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middle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directory</a:t>
            </a:r>
          </a:p>
        </p:txBody>
      </p:sp>
      <p:sp>
        <p:nvSpPr>
          <p:cNvPr id="37" name="Rectangle 438"/>
          <p:cNvSpPr>
            <a:spLocks noChangeArrowheads="1"/>
          </p:cNvSpPr>
          <p:nvPr/>
        </p:nvSpPr>
        <p:spPr bwMode="auto">
          <a:xfrm>
            <a:off x="4105275" y="3852863"/>
            <a:ext cx="758825" cy="228600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L3 PTE</a:t>
            </a:r>
          </a:p>
        </p:txBody>
      </p:sp>
      <p:sp>
        <p:nvSpPr>
          <p:cNvPr id="38" name="Line 439"/>
          <p:cNvSpPr>
            <a:spLocks noChangeShapeType="1"/>
          </p:cNvSpPr>
          <p:nvPr/>
        </p:nvSpPr>
        <p:spPr bwMode="auto">
          <a:xfrm flipH="1">
            <a:off x="3833813" y="1808163"/>
            <a:ext cx="11112" cy="2159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9" name="Line 440"/>
          <p:cNvSpPr>
            <a:spLocks noChangeShapeType="1"/>
          </p:cNvSpPr>
          <p:nvPr/>
        </p:nvSpPr>
        <p:spPr bwMode="auto">
          <a:xfrm>
            <a:off x="3844925" y="397351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0" name="Line 444"/>
          <p:cNvSpPr>
            <a:spLocks noChangeShapeType="1"/>
          </p:cNvSpPr>
          <p:nvPr/>
        </p:nvSpPr>
        <p:spPr bwMode="auto">
          <a:xfrm>
            <a:off x="3546475" y="3971925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1" name="Line 445"/>
          <p:cNvSpPr>
            <a:spLocks noChangeShapeType="1"/>
          </p:cNvSpPr>
          <p:nvPr/>
        </p:nvSpPr>
        <p:spPr bwMode="auto">
          <a:xfrm>
            <a:off x="3727450" y="3089275"/>
            <a:ext cx="0" cy="881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2" name="Rectangle 447"/>
          <p:cNvSpPr>
            <a:spLocks noChangeArrowheads="1"/>
          </p:cNvSpPr>
          <p:nvPr/>
        </p:nvSpPr>
        <p:spPr bwMode="auto">
          <a:xfrm>
            <a:off x="2806700" y="30908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3" name="Text Box 449"/>
          <p:cNvSpPr txBox="1">
            <a:spLocks noChangeArrowheads="1"/>
          </p:cNvSpPr>
          <p:nvPr/>
        </p:nvSpPr>
        <p:spPr bwMode="auto">
          <a:xfrm>
            <a:off x="2654300" y="2295525"/>
            <a:ext cx="1073485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L2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upper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directory</a:t>
            </a:r>
          </a:p>
        </p:txBody>
      </p:sp>
      <p:sp>
        <p:nvSpPr>
          <p:cNvPr id="44" name="Rectangle 450"/>
          <p:cNvSpPr>
            <a:spLocks noChangeArrowheads="1"/>
          </p:cNvSpPr>
          <p:nvPr/>
        </p:nvSpPr>
        <p:spPr bwMode="auto">
          <a:xfrm>
            <a:off x="2809875" y="3852863"/>
            <a:ext cx="758825" cy="228600"/>
          </a:xfrm>
          <a:prstGeom prst="rect">
            <a:avLst/>
          </a:prstGeom>
          <a:solidFill>
            <a:srgbClr val="DBF2DA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L2 PTE</a:t>
            </a:r>
          </a:p>
        </p:txBody>
      </p:sp>
      <p:sp>
        <p:nvSpPr>
          <p:cNvPr id="45" name="Line 451"/>
          <p:cNvSpPr>
            <a:spLocks noChangeShapeType="1"/>
          </p:cNvSpPr>
          <p:nvPr/>
        </p:nvSpPr>
        <p:spPr bwMode="auto">
          <a:xfrm>
            <a:off x="2549525" y="1808163"/>
            <a:ext cx="0" cy="2147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6" name="Line 452"/>
          <p:cNvSpPr>
            <a:spLocks noChangeShapeType="1"/>
          </p:cNvSpPr>
          <p:nvPr/>
        </p:nvSpPr>
        <p:spPr bwMode="auto">
          <a:xfrm>
            <a:off x="2549525" y="396716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7" name="Line 456"/>
          <p:cNvSpPr>
            <a:spLocks noChangeShapeType="1"/>
          </p:cNvSpPr>
          <p:nvPr/>
        </p:nvSpPr>
        <p:spPr bwMode="auto">
          <a:xfrm>
            <a:off x="2270125" y="3967163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8" name="Rectangle 459"/>
          <p:cNvSpPr>
            <a:spLocks noChangeArrowheads="1"/>
          </p:cNvSpPr>
          <p:nvPr/>
        </p:nvSpPr>
        <p:spPr bwMode="auto">
          <a:xfrm>
            <a:off x="1530350" y="30908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9" name="Text Box 461"/>
          <p:cNvSpPr txBox="1">
            <a:spLocks noChangeArrowheads="1"/>
          </p:cNvSpPr>
          <p:nvPr/>
        </p:nvSpPr>
        <p:spPr bwMode="auto">
          <a:xfrm>
            <a:off x="1357313" y="2295525"/>
            <a:ext cx="1105044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L1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global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directory</a:t>
            </a:r>
            <a:endParaRPr lang="en-US" sz="14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0" name="Rectangle 462"/>
          <p:cNvSpPr>
            <a:spLocks noChangeArrowheads="1"/>
          </p:cNvSpPr>
          <p:nvPr/>
        </p:nvSpPr>
        <p:spPr bwMode="auto">
          <a:xfrm>
            <a:off x="1533525" y="3852863"/>
            <a:ext cx="758825" cy="2286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L1 PTE</a:t>
            </a:r>
          </a:p>
        </p:txBody>
      </p:sp>
      <p:sp>
        <p:nvSpPr>
          <p:cNvPr id="51" name="Line 463"/>
          <p:cNvSpPr>
            <a:spLocks noChangeShapeType="1"/>
          </p:cNvSpPr>
          <p:nvPr/>
        </p:nvSpPr>
        <p:spPr bwMode="auto">
          <a:xfrm flipH="1">
            <a:off x="1260475" y="1808163"/>
            <a:ext cx="12700" cy="2147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2" name="Line 464"/>
          <p:cNvSpPr>
            <a:spLocks noChangeShapeType="1"/>
          </p:cNvSpPr>
          <p:nvPr/>
        </p:nvSpPr>
        <p:spPr bwMode="auto">
          <a:xfrm>
            <a:off x="1273175" y="396081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3" name="Text Box 465"/>
          <p:cNvSpPr txBox="1">
            <a:spLocks noChangeAspect="1" noChangeArrowheads="1"/>
          </p:cNvSpPr>
          <p:nvPr/>
        </p:nvSpPr>
        <p:spPr bwMode="auto">
          <a:xfrm>
            <a:off x="4159101" y="1295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54" name="Text Box 466"/>
          <p:cNvSpPr txBox="1">
            <a:spLocks noChangeAspect="1" noChangeArrowheads="1"/>
          </p:cNvSpPr>
          <p:nvPr/>
        </p:nvSpPr>
        <p:spPr bwMode="auto">
          <a:xfrm>
            <a:off x="1568301" y="1295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55" name="Line 467"/>
          <p:cNvSpPr>
            <a:spLocks noChangeShapeType="1"/>
          </p:cNvSpPr>
          <p:nvPr/>
        </p:nvSpPr>
        <p:spPr bwMode="auto">
          <a:xfrm flipV="1">
            <a:off x="695325" y="3106738"/>
            <a:ext cx="822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6" name="Text Box 471"/>
          <p:cNvSpPr txBox="1">
            <a:spLocks noChangeAspect="1" noChangeArrowheads="1"/>
          </p:cNvSpPr>
          <p:nvPr/>
        </p:nvSpPr>
        <p:spPr bwMode="auto">
          <a:xfrm>
            <a:off x="936326" y="2895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57" name="Text Box 473"/>
          <p:cNvSpPr txBox="1">
            <a:spLocks noChangeArrowheads="1"/>
          </p:cNvSpPr>
          <p:nvPr/>
        </p:nvSpPr>
        <p:spPr bwMode="auto">
          <a:xfrm>
            <a:off x="987425" y="2997200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58" name="Line 457"/>
          <p:cNvSpPr>
            <a:spLocks noChangeShapeType="1"/>
          </p:cNvSpPr>
          <p:nvPr/>
        </p:nvSpPr>
        <p:spPr bwMode="auto">
          <a:xfrm>
            <a:off x="2449513" y="3089275"/>
            <a:ext cx="0" cy="877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9" name="Line 458"/>
          <p:cNvSpPr>
            <a:spLocks noChangeShapeType="1"/>
          </p:cNvSpPr>
          <p:nvPr/>
        </p:nvSpPr>
        <p:spPr bwMode="auto">
          <a:xfrm>
            <a:off x="2459038" y="3090863"/>
            <a:ext cx="344487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0" name="Text Box 476"/>
          <p:cNvSpPr txBox="1">
            <a:spLocks noChangeAspect="1" noChangeArrowheads="1"/>
          </p:cNvSpPr>
          <p:nvPr/>
        </p:nvSpPr>
        <p:spPr bwMode="auto">
          <a:xfrm>
            <a:off x="2466676" y="2859088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1" name="Text Box 477"/>
          <p:cNvSpPr txBox="1">
            <a:spLocks noChangeArrowheads="1"/>
          </p:cNvSpPr>
          <p:nvPr/>
        </p:nvSpPr>
        <p:spPr bwMode="auto">
          <a:xfrm>
            <a:off x="2525713" y="2960688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2" name="Line 446"/>
          <p:cNvSpPr>
            <a:spLocks noChangeShapeType="1"/>
          </p:cNvSpPr>
          <p:nvPr/>
        </p:nvSpPr>
        <p:spPr bwMode="auto">
          <a:xfrm>
            <a:off x="3725863" y="3089275"/>
            <a:ext cx="392112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3" name="Text Box 479"/>
          <p:cNvSpPr txBox="1">
            <a:spLocks noChangeAspect="1" noChangeArrowheads="1"/>
          </p:cNvSpPr>
          <p:nvPr/>
        </p:nvSpPr>
        <p:spPr bwMode="auto">
          <a:xfrm>
            <a:off x="3787476" y="2878138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4" name="Text Box 480"/>
          <p:cNvSpPr txBox="1">
            <a:spLocks noChangeArrowheads="1"/>
          </p:cNvSpPr>
          <p:nvPr/>
        </p:nvSpPr>
        <p:spPr bwMode="auto">
          <a:xfrm>
            <a:off x="3833813" y="2979738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5" name="Text Box 482"/>
          <p:cNvSpPr txBox="1">
            <a:spLocks noChangeAspect="1" noChangeArrowheads="1"/>
          </p:cNvSpPr>
          <p:nvPr/>
        </p:nvSpPr>
        <p:spPr bwMode="auto">
          <a:xfrm>
            <a:off x="5062239" y="28543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6" name="Text Box 483"/>
          <p:cNvSpPr txBox="1">
            <a:spLocks noChangeArrowheads="1"/>
          </p:cNvSpPr>
          <p:nvPr/>
        </p:nvSpPr>
        <p:spPr bwMode="auto">
          <a:xfrm>
            <a:off x="5121275" y="2955925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7" name="Text Box 485"/>
          <p:cNvSpPr txBox="1">
            <a:spLocks noChangeAspect="1" noChangeArrowheads="1"/>
          </p:cNvSpPr>
          <p:nvPr/>
        </p:nvSpPr>
        <p:spPr bwMode="auto">
          <a:xfrm>
            <a:off x="5208289" y="55594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8" name="Text Box 486"/>
          <p:cNvSpPr txBox="1">
            <a:spLocks noChangeArrowheads="1"/>
          </p:cNvSpPr>
          <p:nvPr/>
        </p:nvSpPr>
        <p:spPr bwMode="auto">
          <a:xfrm>
            <a:off x="5267325" y="5648325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9" name="Text Box 488"/>
          <p:cNvSpPr txBox="1">
            <a:spLocks noChangeAspect="1" noChangeArrowheads="1"/>
          </p:cNvSpPr>
          <p:nvPr/>
        </p:nvSpPr>
        <p:spPr bwMode="auto">
          <a:xfrm>
            <a:off x="7587951" y="36671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70" name="Text Box 489"/>
          <p:cNvSpPr txBox="1">
            <a:spLocks noChangeArrowheads="1"/>
          </p:cNvSpPr>
          <p:nvPr/>
        </p:nvSpPr>
        <p:spPr bwMode="auto">
          <a:xfrm>
            <a:off x="7527925" y="3656013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79" name="Text Box 505"/>
          <p:cNvSpPr txBox="1">
            <a:spLocks noChangeArrowheads="1"/>
          </p:cNvSpPr>
          <p:nvPr/>
        </p:nvSpPr>
        <p:spPr bwMode="auto">
          <a:xfrm>
            <a:off x="1419225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512 GB 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  <p:sp>
        <p:nvSpPr>
          <p:cNvPr id="80" name="Text Box 507"/>
          <p:cNvSpPr txBox="1">
            <a:spLocks noChangeArrowheads="1"/>
          </p:cNvSpPr>
          <p:nvPr/>
        </p:nvSpPr>
        <p:spPr bwMode="auto">
          <a:xfrm>
            <a:off x="2649538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1 GB 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  <p:sp>
        <p:nvSpPr>
          <p:cNvPr id="81" name="Text Box 508"/>
          <p:cNvSpPr txBox="1">
            <a:spLocks noChangeArrowheads="1"/>
          </p:cNvSpPr>
          <p:nvPr/>
        </p:nvSpPr>
        <p:spPr bwMode="auto">
          <a:xfrm>
            <a:off x="3998913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2 MB 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  <p:sp>
        <p:nvSpPr>
          <p:cNvPr id="82" name="Text Box 509"/>
          <p:cNvSpPr txBox="1">
            <a:spLocks noChangeArrowheads="1"/>
          </p:cNvSpPr>
          <p:nvPr/>
        </p:nvSpPr>
        <p:spPr bwMode="auto">
          <a:xfrm>
            <a:off x="5221288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4 KB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</p:spTree>
    <p:extLst>
      <p:ext uri="{BB962C8B-B14F-4D97-AF65-F5344CB8AC3E}">
        <p14:creationId xmlns:p14="http://schemas.microsoft.com/office/powerpoint/2010/main" val="9470820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57200"/>
            <a:ext cx="7924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Cute Trick for Speeding Up L1 Access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4289425"/>
            <a:ext cx="8548687" cy="2339975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Observation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Bits that determine CI identical in virtual and physical address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index into cache while address translation taking place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Generally we hit in TLB, so PPN bits (CT bits) available next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“Virtually indexed, physically tagged”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Cache carefully sized to make this possible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76200" y="1958930"/>
            <a:ext cx="2500313" cy="898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Physical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address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(PA)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874735" y="1980406"/>
            <a:ext cx="1066800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CT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4246335" y="1980406"/>
            <a:ext cx="304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CO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181123" y="1751806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40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4271735" y="1751806"/>
            <a:ext cx="273480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3941535" y="1980406"/>
            <a:ext cx="304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CI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3941535" y="1751806"/>
            <a:ext cx="273480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1503135" y="3422868"/>
            <a:ext cx="1073378" cy="898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Virtual</a:t>
            </a:r>
            <a:r>
              <a:rPr lang="en-GB" sz="1600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address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(VA)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2874735" y="3885406"/>
            <a:ext cx="1066800" cy="3048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VPN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3941535" y="3885406"/>
            <a:ext cx="609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VPO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177948" y="4266406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36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938360" y="4266406"/>
            <a:ext cx="609600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12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3941535" y="2590006"/>
            <a:ext cx="609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PPO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2874735" y="2590006"/>
            <a:ext cx="1066800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PPN</a:t>
            </a:r>
          </a:p>
        </p:txBody>
      </p:sp>
      <p:sp>
        <p:nvSpPr>
          <p:cNvPr id="26641" name="AutoShape 17"/>
          <p:cNvSpPr>
            <a:spLocks/>
          </p:cNvSpPr>
          <p:nvPr/>
        </p:nvSpPr>
        <p:spPr bwMode="auto">
          <a:xfrm>
            <a:off x="2569935" y="1980406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93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 flipV="1">
            <a:off x="3484335" y="3655218"/>
            <a:ext cx="1588" cy="231775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3" name="AutoShape 19"/>
          <p:cNvSpPr>
            <a:spLocks noChangeArrowheads="1"/>
          </p:cNvSpPr>
          <p:nvPr/>
        </p:nvSpPr>
        <p:spPr bwMode="auto">
          <a:xfrm>
            <a:off x="2798535" y="3123406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80">
            <a:noFill/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Addr</a:t>
            </a:r>
            <a:r>
              <a:rPr lang="en-GB" sz="1600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ess</a:t>
            </a:r>
            <a:endParaRPr lang="en-GB" sz="16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Translation</a:t>
            </a:r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 flipV="1">
            <a:off x="3484335" y="2893218"/>
            <a:ext cx="1588" cy="274320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 flipV="1">
            <a:off x="4246335" y="2893219"/>
            <a:ext cx="1588" cy="993775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4243160" y="3093244"/>
            <a:ext cx="733918" cy="5370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No</a:t>
            </a:r>
          </a:p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Change</a:t>
            </a:r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5236935" y="2590006"/>
            <a:ext cx="2667000" cy="1143000"/>
          </a:xfrm>
          <a:prstGeom prst="rect">
            <a:avLst/>
          </a:prstGeom>
          <a:solidFill>
            <a:srgbClr val="F6F5BD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52" name="Line 28"/>
          <p:cNvSpPr>
            <a:spLocks noChangeShapeType="1"/>
          </p:cNvSpPr>
          <p:nvPr/>
        </p:nvSpPr>
        <p:spPr bwMode="auto">
          <a:xfrm flipV="1">
            <a:off x="4551135" y="3047205"/>
            <a:ext cx="934753" cy="992187"/>
          </a:xfrm>
          <a:prstGeom prst="line">
            <a:avLst/>
          </a:prstGeom>
          <a:noFill/>
          <a:ln w="19080">
            <a:solidFill>
              <a:srgbClr val="000066"/>
            </a:solidFill>
            <a:prstDash val="sysDot"/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4835582" y="3606377"/>
            <a:ext cx="325153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CI</a:t>
            </a:r>
          </a:p>
        </p:txBody>
      </p:sp>
      <p:sp>
        <p:nvSpPr>
          <p:cNvPr id="26658" name="Freeform 34"/>
          <p:cNvSpPr>
            <a:spLocks/>
          </p:cNvSpPr>
          <p:nvPr/>
        </p:nvSpPr>
        <p:spPr bwMode="auto">
          <a:xfrm>
            <a:off x="3636734" y="1523206"/>
            <a:ext cx="1600201" cy="6096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192" y="0"/>
              </a:cxn>
              <a:cxn ang="0">
                <a:pos x="1200" y="0"/>
              </a:cxn>
            </a:cxnLst>
            <a:rect l="0" t="0" r="r" b="b"/>
            <a:pathLst>
              <a:path w="1200" h="240">
                <a:moveTo>
                  <a:pt x="0" y="240"/>
                </a:moveTo>
                <a:lnTo>
                  <a:pt x="192" y="0"/>
                </a:lnTo>
                <a:lnTo>
                  <a:pt x="1200" y="0"/>
                </a:lnTo>
              </a:path>
            </a:pathLst>
          </a:custGeom>
          <a:noFill/>
          <a:ln w="19080">
            <a:solidFill>
              <a:srgbClr val="000066"/>
            </a:solidFill>
            <a:prstDash val="sysDot"/>
            <a:round/>
            <a:headEnd type="oval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075135" y="382087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L1 Cache</a:t>
            </a:r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4388558" y="1244177"/>
            <a:ext cx="367281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CT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54858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770335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0192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303735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6573041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8574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7106441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73908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6654" name="Line 30"/>
          <p:cNvSpPr>
            <a:spLocks noChangeShapeType="1"/>
          </p:cNvSpPr>
          <p:nvPr/>
        </p:nvSpPr>
        <p:spPr bwMode="auto">
          <a:xfrm flipV="1">
            <a:off x="5921147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30"/>
          <p:cNvSpPr>
            <a:spLocks noChangeShapeType="1"/>
          </p:cNvSpPr>
          <p:nvPr/>
        </p:nvSpPr>
        <p:spPr bwMode="auto">
          <a:xfrm flipV="1">
            <a:off x="6149747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30"/>
          <p:cNvSpPr>
            <a:spLocks noChangeShapeType="1"/>
          </p:cNvSpPr>
          <p:nvPr/>
        </p:nvSpPr>
        <p:spPr bwMode="auto">
          <a:xfrm flipV="1">
            <a:off x="6454547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Line 30"/>
          <p:cNvSpPr>
            <a:spLocks noChangeShapeType="1"/>
          </p:cNvSpPr>
          <p:nvPr/>
        </p:nvSpPr>
        <p:spPr bwMode="auto">
          <a:xfrm flipV="1">
            <a:off x="5616347" y="1677194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Line 30"/>
          <p:cNvSpPr>
            <a:spLocks noChangeShapeType="1"/>
          </p:cNvSpPr>
          <p:nvPr/>
        </p:nvSpPr>
        <p:spPr bwMode="auto">
          <a:xfrm flipV="1">
            <a:off x="7522935" y="1677194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30"/>
          <p:cNvSpPr>
            <a:spLocks noChangeShapeType="1"/>
          </p:cNvSpPr>
          <p:nvPr/>
        </p:nvSpPr>
        <p:spPr bwMode="auto">
          <a:xfrm flipV="1">
            <a:off x="6684735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Line 30"/>
          <p:cNvSpPr>
            <a:spLocks noChangeShapeType="1"/>
          </p:cNvSpPr>
          <p:nvPr/>
        </p:nvSpPr>
        <p:spPr bwMode="auto">
          <a:xfrm flipV="1">
            <a:off x="6989535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30"/>
          <p:cNvSpPr>
            <a:spLocks noChangeShapeType="1"/>
          </p:cNvSpPr>
          <p:nvPr/>
        </p:nvSpPr>
        <p:spPr bwMode="auto">
          <a:xfrm flipV="1">
            <a:off x="7218135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AutoShape 19"/>
          <p:cNvSpPr>
            <a:spLocks noChangeArrowheads="1"/>
          </p:cNvSpPr>
          <p:nvPr/>
        </p:nvSpPr>
        <p:spPr bwMode="auto">
          <a:xfrm>
            <a:off x="5236935" y="1244178"/>
            <a:ext cx="2667000" cy="432222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80">
            <a:noFill/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Tag Check</a:t>
            </a:r>
          </a:p>
        </p:txBody>
      </p:sp>
    </p:spTree>
    <p:extLst>
      <p:ext uri="{BB962C8B-B14F-4D97-AF65-F5344CB8AC3E}">
        <p14:creationId xmlns:p14="http://schemas.microsoft.com/office/powerpoint/2010/main" val="1736859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024982" cy="762000"/>
          </a:xfrm>
        </p:spPr>
        <p:txBody>
          <a:bodyPr/>
          <a:lstStyle/>
          <a:p>
            <a:r>
              <a:rPr lang="en-US" dirty="0"/>
              <a:t>Virtual Address Space of a Linux Process</a:t>
            </a:r>
          </a:p>
        </p:txBody>
      </p:sp>
      <p:sp>
        <p:nvSpPr>
          <p:cNvPr id="4" name="Rectangle 379"/>
          <p:cNvSpPr>
            <a:spLocks noChangeAspect="1" noChangeArrowheads="1"/>
          </p:cNvSpPr>
          <p:nvPr/>
        </p:nvSpPr>
        <p:spPr bwMode="auto">
          <a:xfrm>
            <a:off x="3482975" y="2976563"/>
            <a:ext cx="2174875" cy="523875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Kernel code and data</a:t>
            </a:r>
          </a:p>
        </p:txBody>
      </p:sp>
      <p:sp>
        <p:nvSpPr>
          <p:cNvPr id="5" name="Rectangle 380"/>
          <p:cNvSpPr>
            <a:spLocks noChangeAspect="1" noChangeArrowheads="1"/>
          </p:cNvSpPr>
          <p:nvPr/>
        </p:nvSpPr>
        <p:spPr bwMode="auto">
          <a:xfrm>
            <a:off x="3482975" y="4325938"/>
            <a:ext cx="2174875" cy="45561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Memory mapped region </a:t>
            </a:r>
          </a:p>
          <a:p>
            <a:r>
              <a:rPr lang="en-US" sz="1600" dirty="0">
                <a:latin typeface="+mn-lt"/>
              </a:rPr>
              <a:t>for shared libraries</a:t>
            </a:r>
          </a:p>
        </p:txBody>
      </p:sp>
      <p:sp>
        <p:nvSpPr>
          <p:cNvPr id="6" name="Rectangle 381"/>
          <p:cNvSpPr>
            <a:spLocks noChangeAspect="1" noChangeArrowheads="1"/>
          </p:cNvSpPr>
          <p:nvPr/>
        </p:nvSpPr>
        <p:spPr bwMode="auto">
          <a:xfrm>
            <a:off x="3482975" y="4778375"/>
            <a:ext cx="2174875" cy="49212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7" name="Rectangle 382"/>
          <p:cNvSpPr>
            <a:spLocks noChangeAspect="1" noChangeArrowheads="1"/>
          </p:cNvSpPr>
          <p:nvPr/>
        </p:nvSpPr>
        <p:spPr bwMode="auto">
          <a:xfrm>
            <a:off x="3482975" y="5273675"/>
            <a:ext cx="2174875" cy="454025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Runtime heap (</a:t>
            </a:r>
            <a:r>
              <a:rPr lang="en-US" sz="1600" dirty="0" err="1">
                <a:latin typeface="+mn-lt"/>
              </a:rPr>
              <a:t>malloc</a:t>
            </a:r>
            <a:r>
              <a:rPr lang="en-US" sz="1600" dirty="0">
                <a:latin typeface="+mn-lt"/>
              </a:rPr>
              <a:t>)</a:t>
            </a:r>
          </a:p>
        </p:txBody>
      </p:sp>
      <p:sp>
        <p:nvSpPr>
          <p:cNvPr id="8" name="Rectangle 383"/>
          <p:cNvSpPr>
            <a:spLocks noChangeAspect="1" noChangeArrowheads="1"/>
          </p:cNvSpPr>
          <p:nvPr/>
        </p:nvSpPr>
        <p:spPr bwMode="auto">
          <a:xfrm>
            <a:off x="3482975" y="3708400"/>
            <a:ext cx="2174875" cy="61595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9" name="Rectangle 384"/>
          <p:cNvSpPr>
            <a:spLocks noChangeAspect="1" noChangeArrowheads="1"/>
          </p:cNvSpPr>
          <p:nvPr/>
        </p:nvSpPr>
        <p:spPr bwMode="auto">
          <a:xfrm>
            <a:off x="3482975" y="6235700"/>
            <a:ext cx="2174875" cy="2698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Program text (.text)</a:t>
            </a:r>
          </a:p>
        </p:txBody>
      </p:sp>
      <p:sp>
        <p:nvSpPr>
          <p:cNvPr id="10" name="Rectangle 385"/>
          <p:cNvSpPr>
            <a:spLocks noChangeAspect="1" noChangeArrowheads="1"/>
          </p:cNvSpPr>
          <p:nvPr/>
        </p:nvSpPr>
        <p:spPr bwMode="auto">
          <a:xfrm>
            <a:off x="3482975" y="5976938"/>
            <a:ext cx="2174875" cy="269875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Initialized data (.data)</a:t>
            </a:r>
          </a:p>
        </p:txBody>
      </p:sp>
      <p:sp>
        <p:nvSpPr>
          <p:cNvPr id="11" name="Rectangle 386"/>
          <p:cNvSpPr>
            <a:spLocks noChangeAspect="1" noChangeArrowheads="1"/>
          </p:cNvSpPr>
          <p:nvPr/>
        </p:nvSpPr>
        <p:spPr bwMode="auto">
          <a:xfrm>
            <a:off x="3482975" y="5718175"/>
            <a:ext cx="2174875" cy="268288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Uninitialized data (.</a:t>
            </a:r>
            <a:r>
              <a:rPr lang="en-US" sz="1600" dirty="0" err="1">
                <a:latin typeface="+mn-lt"/>
              </a:rPr>
              <a:t>bss</a:t>
            </a:r>
            <a:r>
              <a:rPr lang="en-US" sz="1600" dirty="0">
                <a:latin typeface="+mn-lt"/>
              </a:rPr>
              <a:t>)</a:t>
            </a:r>
          </a:p>
        </p:txBody>
      </p:sp>
      <p:sp>
        <p:nvSpPr>
          <p:cNvPr id="12" name="Line 387"/>
          <p:cNvSpPr>
            <a:spLocks noChangeAspect="1" noChangeShapeType="1"/>
          </p:cNvSpPr>
          <p:nvPr/>
        </p:nvSpPr>
        <p:spPr bwMode="auto">
          <a:xfrm flipV="1">
            <a:off x="4508500" y="5026025"/>
            <a:ext cx="0" cy="239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3" name="Rectangle 388"/>
          <p:cNvSpPr>
            <a:spLocks noChangeAspect="1" noChangeArrowheads="1"/>
          </p:cNvSpPr>
          <p:nvPr/>
        </p:nvSpPr>
        <p:spPr bwMode="auto">
          <a:xfrm>
            <a:off x="3482975" y="3479800"/>
            <a:ext cx="2174875" cy="32488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User stack</a:t>
            </a:r>
          </a:p>
        </p:txBody>
      </p:sp>
      <p:sp>
        <p:nvSpPr>
          <p:cNvPr id="15" name="Line 390"/>
          <p:cNvSpPr>
            <a:spLocks noChangeAspect="1" noChangeShapeType="1"/>
          </p:cNvSpPr>
          <p:nvPr/>
        </p:nvSpPr>
        <p:spPr bwMode="auto">
          <a:xfrm>
            <a:off x="4529137" y="3805237"/>
            <a:ext cx="0" cy="239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6" name="Rectangle 391"/>
          <p:cNvSpPr>
            <a:spLocks noChangeAspect="1" noChangeArrowheads="1"/>
          </p:cNvSpPr>
          <p:nvPr/>
        </p:nvSpPr>
        <p:spPr bwMode="auto">
          <a:xfrm>
            <a:off x="3482975" y="6494463"/>
            <a:ext cx="2174875" cy="26987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7" name="Text Box 392"/>
          <p:cNvSpPr txBox="1">
            <a:spLocks noChangeAspect="1" noChangeArrowheads="1"/>
          </p:cNvSpPr>
          <p:nvPr/>
        </p:nvSpPr>
        <p:spPr bwMode="auto">
          <a:xfrm>
            <a:off x="3276600" y="6659563"/>
            <a:ext cx="268287" cy="2746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latin typeface="+mn-lt"/>
              </a:rPr>
              <a:t>0</a:t>
            </a:r>
          </a:p>
        </p:txBody>
      </p:sp>
      <p:sp>
        <p:nvSpPr>
          <p:cNvPr id="18" name="Text Box 393"/>
          <p:cNvSpPr txBox="1">
            <a:spLocks noChangeAspect="1" noChangeArrowheads="1"/>
          </p:cNvSpPr>
          <p:nvPr/>
        </p:nvSpPr>
        <p:spPr bwMode="auto">
          <a:xfrm>
            <a:off x="2514600" y="3593068"/>
            <a:ext cx="7311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+mn-lt"/>
              </a:rPr>
              <a:t>%</a:t>
            </a:r>
            <a:r>
              <a:rPr lang="en-US" sz="1800" dirty="0" err="1">
                <a:latin typeface="Courier New"/>
                <a:cs typeface="Courier New"/>
              </a:rPr>
              <a:t>rsp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9" name="Line 394"/>
          <p:cNvSpPr>
            <a:spLocks noChangeAspect="1" noChangeShapeType="1"/>
          </p:cNvSpPr>
          <p:nvPr/>
        </p:nvSpPr>
        <p:spPr bwMode="auto">
          <a:xfrm>
            <a:off x="3224212" y="3808412"/>
            <a:ext cx="25876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0" name="Text Box 395"/>
          <p:cNvSpPr txBox="1">
            <a:spLocks noChangeAspect="1" noChangeArrowheads="1"/>
          </p:cNvSpPr>
          <p:nvPr/>
        </p:nvSpPr>
        <p:spPr bwMode="auto">
          <a:xfrm>
            <a:off x="5995987" y="4732814"/>
            <a:ext cx="103857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i="1" dirty="0">
                <a:latin typeface="+mn-lt"/>
              </a:rPr>
              <a:t>Process</a:t>
            </a:r>
          </a:p>
          <a:p>
            <a:pPr algn="l"/>
            <a:r>
              <a:rPr lang="en-US" sz="1800" i="1" dirty="0">
                <a:latin typeface="+mn-lt"/>
              </a:rPr>
              <a:t>virtual</a:t>
            </a:r>
          </a:p>
          <a:p>
            <a:pPr algn="l"/>
            <a:r>
              <a:rPr lang="en-US" sz="1800" i="1" dirty="0">
                <a:latin typeface="+mn-lt"/>
              </a:rPr>
              <a:t>memory</a:t>
            </a:r>
          </a:p>
        </p:txBody>
      </p:sp>
      <p:sp>
        <p:nvSpPr>
          <p:cNvPr id="21" name="Text Box 397"/>
          <p:cNvSpPr txBox="1">
            <a:spLocks noChangeAspect="1" noChangeArrowheads="1"/>
          </p:cNvSpPr>
          <p:nvPr/>
        </p:nvSpPr>
        <p:spPr bwMode="auto">
          <a:xfrm>
            <a:off x="2667000" y="5035550"/>
            <a:ext cx="6002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brk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" name="Line 398"/>
          <p:cNvSpPr>
            <a:spLocks noChangeAspect="1" noChangeShapeType="1"/>
          </p:cNvSpPr>
          <p:nvPr/>
        </p:nvSpPr>
        <p:spPr bwMode="auto">
          <a:xfrm>
            <a:off x="3209925" y="5262563"/>
            <a:ext cx="258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3" name="Rectangle 400"/>
          <p:cNvSpPr>
            <a:spLocks noChangeAspect="1" noChangeArrowheads="1"/>
          </p:cNvSpPr>
          <p:nvPr/>
        </p:nvSpPr>
        <p:spPr bwMode="auto">
          <a:xfrm>
            <a:off x="3482975" y="2580214"/>
            <a:ext cx="2174875" cy="399524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Physical memory</a:t>
            </a:r>
          </a:p>
        </p:txBody>
      </p:sp>
      <p:sp>
        <p:nvSpPr>
          <p:cNvPr id="24" name="AutoShape 401"/>
          <p:cNvSpPr>
            <a:spLocks/>
          </p:cNvSpPr>
          <p:nvPr/>
        </p:nvSpPr>
        <p:spPr bwMode="auto">
          <a:xfrm flipH="1">
            <a:off x="3240086" y="2580213"/>
            <a:ext cx="150813" cy="878949"/>
          </a:xfrm>
          <a:prstGeom prst="rightBrace">
            <a:avLst>
              <a:gd name="adj1" fmla="val 5543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5" name="Text Box 402"/>
          <p:cNvSpPr txBox="1">
            <a:spLocks noChangeArrowheads="1"/>
          </p:cNvSpPr>
          <p:nvPr/>
        </p:nvSpPr>
        <p:spPr bwMode="auto">
          <a:xfrm>
            <a:off x="1676400" y="2705100"/>
            <a:ext cx="1589087" cy="59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r">
              <a:lnSpc>
                <a:spcPct val="90000"/>
              </a:lnSpc>
              <a:spcBef>
                <a:spcPct val="30000"/>
              </a:spcBef>
            </a:pPr>
            <a:r>
              <a:rPr lang="en-US" sz="1800" i="1" dirty="0">
                <a:solidFill>
                  <a:schemeClr val="tx2"/>
                </a:solidFill>
                <a:latin typeface="+mn-lt"/>
              </a:rPr>
              <a:t>Identical  for each process</a:t>
            </a:r>
          </a:p>
        </p:txBody>
      </p:sp>
      <p:sp>
        <p:nvSpPr>
          <p:cNvPr id="26" name="Rectangle 403"/>
          <p:cNvSpPr>
            <a:spLocks noChangeAspect="1" noChangeArrowheads="1"/>
          </p:cNvSpPr>
          <p:nvPr/>
        </p:nvSpPr>
        <p:spPr bwMode="auto">
          <a:xfrm>
            <a:off x="3481387" y="1256775"/>
            <a:ext cx="2171700" cy="1323439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+mn-lt"/>
              </a:rPr>
              <a:t>Process-specific data</a:t>
            </a:r>
          </a:p>
          <a:p>
            <a:pPr algn="ctr"/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structs</a:t>
            </a:r>
            <a:r>
              <a:rPr lang="en-US" sz="1600" dirty="0">
                <a:latin typeface="+mn-lt"/>
              </a:rPr>
              <a:t>  (</a:t>
            </a:r>
            <a:r>
              <a:rPr lang="en-US" sz="1600" dirty="0" err="1">
                <a:latin typeface="+mn-lt"/>
              </a:rPr>
              <a:t>ptables</a:t>
            </a:r>
            <a:r>
              <a:rPr lang="en-US" sz="1600" dirty="0">
                <a:latin typeface="+mn-lt"/>
              </a:rPr>
              <a:t>,</a:t>
            </a:r>
          </a:p>
          <a:p>
            <a:pPr algn="ctr"/>
            <a:r>
              <a:rPr lang="en-US" sz="1600" dirty="0">
                <a:latin typeface="+mn-lt"/>
              </a:rPr>
              <a:t>task and mm </a:t>
            </a:r>
            <a:r>
              <a:rPr lang="en-US" sz="1600" dirty="0" err="1">
                <a:latin typeface="+mn-lt"/>
              </a:rPr>
              <a:t>structs</a:t>
            </a:r>
            <a:r>
              <a:rPr lang="en-US" sz="1600" dirty="0">
                <a:latin typeface="+mn-lt"/>
              </a:rPr>
              <a:t>, kernel stack)</a:t>
            </a:r>
          </a:p>
        </p:txBody>
      </p:sp>
      <p:sp>
        <p:nvSpPr>
          <p:cNvPr id="27" name="Text Box 405"/>
          <p:cNvSpPr txBox="1">
            <a:spLocks noChangeAspect="1" noChangeArrowheads="1"/>
          </p:cNvSpPr>
          <p:nvPr/>
        </p:nvSpPr>
        <p:spPr bwMode="auto">
          <a:xfrm>
            <a:off x="6034087" y="1987550"/>
            <a:ext cx="103857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i="1" dirty="0">
                <a:latin typeface="+mn-lt"/>
              </a:rPr>
              <a:t>Kernel</a:t>
            </a:r>
          </a:p>
          <a:p>
            <a:pPr algn="l"/>
            <a:r>
              <a:rPr lang="en-US" sz="1800" i="1" dirty="0">
                <a:latin typeface="+mn-lt"/>
              </a:rPr>
              <a:t>virtual </a:t>
            </a:r>
          </a:p>
          <a:p>
            <a:pPr algn="l"/>
            <a:r>
              <a:rPr lang="en-US" sz="1800" i="1" dirty="0">
                <a:latin typeface="+mn-lt"/>
              </a:rPr>
              <a:t>memory</a:t>
            </a:r>
          </a:p>
        </p:txBody>
      </p:sp>
      <p:sp>
        <p:nvSpPr>
          <p:cNvPr id="28" name="AutoShape 421"/>
          <p:cNvSpPr>
            <a:spLocks/>
          </p:cNvSpPr>
          <p:nvPr/>
        </p:nvSpPr>
        <p:spPr bwMode="auto">
          <a:xfrm>
            <a:off x="5754687" y="3484563"/>
            <a:ext cx="190500" cy="3289300"/>
          </a:xfrm>
          <a:prstGeom prst="rightBrace">
            <a:avLst>
              <a:gd name="adj1" fmla="val 143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9" name="AutoShape 422"/>
          <p:cNvSpPr>
            <a:spLocks/>
          </p:cNvSpPr>
          <p:nvPr/>
        </p:nvSpPr>
        <p:spPr bwMode="auto">
          <a:xfrm>
            <a:off x="5741987" y="1389063"/>
            <a:ext cx="215900" cy="2032000"/>
          </a:xfrm>
          <a:prstGeom prst="rightBrace">
            <a:avLst>
              <a:gd name="adj1" fmla="val 7843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0" name="Text Box 424"/>
          <p:cNvSpPr txBox="1">
            <a:spLocks noChangeArrowheads="1"/>
          </p:cNvSpPr>
          <p:nvPr/>
        </p:nvSpPr>
        <p:spPr bwMode="auto">
          <a:xfrm>
            <a:off x="2016465" y="6324600"/>
            <a:ext cx="1260135" cy="28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Courier New"/>
                <a:cs typeface="Courier New"/>
              </a:rPr>
              <a:t>0x00400000</a:t>
            </a:r>
          </a:p>
        </p:txBody>
      </p:sp>
      <p:sp>
        <p:nvSpPr>
          <p:cNvPr id="31" name="AutoShape 425"/>
          <p:cNvSpPr>
            <a:spLocks/>
          </p:cNvSpPr>
          <p:nvPr/>
        </p:nvSpPr>
        <p:spPr bwMode="auto">
          <a:xfrm flipH="1">
            <a:off x="3214687" y="1280228"/>
            <a:ext cx="176212" cy="1162935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2" name="Text Box 426"/>
          <p:cNvSpPr txBox="1">
            <a:spLocks noChangeArrowheads="1"/>
          </p:cNvSpPr>
          <p:nvPr/>
        </p:nvSpPr>
        <p:spPr bwMode="auto">
          <a:xfrm>
            <a:off x="1676400" y="1757363"/>
            <a:ext cx="1576387" cy="59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r">
              <a:lnSpc>
                <a:spcPct val="90000"/>
              </a:lnSpc>
              <a:spcBef>
                <a:spcPct val="30000"/>
              </a:spcBef>
            </a:pPr>
            <a:r>
              <a:rPr lang="en-US" sz="1800" i="1" dirty="0">
                <a:solidFill>
                  <a:schemeClr val="tx2"/>
                </a:solidFill>
                <a:latin typeface="+mn-lt"/>
              </a:rPr>
              <a:t>Different for each process</a:t>
            </a:r>
          </a:p>
        </p:txBody>
      </p:sp>
      <p:sp>
        <p:nvSpPr>
          <p:cNvPr id="33" name="Line 427"/>
          <p:cNvSpPr>
            <a:spLocks noChangeShapeType="1"/>
          </p:cNvSpPr>
          <p:nvPr/>
        </p:nvSpPr>
        <p:spPr bwMode="auto">
          <a:xfrm>
            <a:off x="3468687" y="3473450"/>
            <a:ext cx="218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4" name="Line 428"/>
          <p:cNvSpPr>
            <a:spLocks noChangeAspect="1" noChangeShapeType="1"/>
          </p:cNvSpPr>
          <p:nvPr/>
        </p:nvSpPr>
        <p:spPr bwMode="auto">
          <a:xfrm>
            <a:off x="3222625" y="6481763"/>
            <a:ext cx="258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125578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4015647" y="4648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015647" y="2819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610600" cy="10969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Linux Organizes VM as Collection of “Areas” 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79357" y="1443038"/>
            <a:ext cx="1536922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/>
                <a:cs typeface="Courier New"/>
              </a:rPr>
              <a:t>task_struct</a:t>
            </a:r>
            <a:endParaRPr lang="en-GB" sz="1600" b="1" dirty="0">
              <a:latin typeface="Courier New"/>
              <a:cs typeface="Courier New"/>
            </a:endParaRP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2105885" y="1600200"/>
            <a:ext cx="1290661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/>
                <a:cs typeface="Courier New"/>
              </a:rPr>
              <a:t>mm_struct</a:t>
            </a:r>
            <a:endParaRPr lang="en-GB" sz="1600" b="1" dirty="0">
              <a:latin typeface="Courier New"/>
              <a:cs typeface="Courier New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2186847" y="2006600"/>
            <a:ext cx="1066800" cy="1574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2186847" y="1981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pgd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662847" y="1778000"/>
            <a:ext cx="762000" cy="1803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662847" y="1981200"/>
            <a:ext cx="7620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mm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2186847" y="2438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mmap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3707672" y="1295400"/>
            <a:ext cx="1906314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/>
                <a:cs typeface="Courier New"/>
              </a:rPr>
              <a:t>vm_area_struct</a:t>
            </a:r>
            <a:endParaRPr lang="en-GB" sz="1600" b="1" dirty="0">
              <a:latin typeface="Courier New"/>
              <a:cs typeface="Courier New"/>
            </a:endParaRP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4015647" y="17018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4015647" y="1676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4015647" y="2133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4015647" y="1905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4015647" y="35306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4015647" y="3505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4015647" y="3962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4015647" y="3733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4015647" y="5359400"/>
            <a:ext cx="1066800" cy="111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4015647" y="5334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4015647" y="5791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4015647" y="6248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4015647" y="5562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5920647" y="1524000"/>
            <a:ext cx="1981200" cy="4800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5791200" y="1143000"/>
            <a:ext cx="2191448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rocess virtual memory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5920647" y="4572000"/>
            <a:ext cx="19812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</a:t>
            </a:r>
            <a:r>
              <a:rPr lang="en-GB" sz="1600" b="1" dirty="0">
                <a:latin typeface="Calibri" pitchFamily="34" charset="0"/>
              </a:rPr>
              <a:t>ext</a:t>
            </a:r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5920647" y="3810000"/>
            <a:ext cx="19812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</a:t>
            </a:r>
            <a:r>
              <a:rPr lang="en-GB" sz="1600" b="1" dirty="0">
                <a:latin typeface="Calibri" pitchFamily="34" charset="0"/>
              </a:rPr>
              <a:t>ata</a:t>
            </a:r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5920647" y="2514600"/>
            <a:ext cx="1981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hared libraries</a:t>
            </a:r>
          </a:p>
        </p:txBody>
      </p:sp>
      <p:sp>
        <p:nvSpPr>
          <p:cNvPr id="29730" name="Line 34"/>
          <p:cNvSpPr>
            <a:spLocks noChangeShapeType="1"/>
          </p:cNvSpPr>
          <p:nvPr/>
        </p:nvSpPr>
        <p:spPr bwMode="auto">
          <a:xfrm>
            <a:off x="5082447" y="1828800"/>
            <a:ext cx="8382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1" name="Line 35"/>
          <p:cNvSpPr>
            <a:spLocks noChangeShapeType="1"/>
          </p:cNvSpPr>
          <p:nvPr/>
        </p:nvSpPr>
        <p:spPr bwMode="auto">
          <a:xfrm>
            <a:off x="5082447" y="2057400"/>
            <a:ext cx="8382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2" name="Line 36"/>
          <p:cNvSpPr>
            <a:spLocks noChangeShapeType="1"/>
          </p:cNvSpPr>
          <p:nvPr/>
        </p:nvSpPr>
        <p:spPr bwMode="auto">
          <a:xfrm>
            <a:off x="5082447" y="3657600"/>
            <a:ext cx="838200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3" name="Line 37"/>
          <p:cNvSpPr>
            <a:spLocks noChangeShapeType="1"/>
          </p:cNvSpPr>
          <p:nvPr/>
        </p:nvSpPr>
        <p:spPr bwMode="auto">
          <a:xfrm>
            <a:off x="5082447" y="3810000"/>
            <a:ext cx="838200" cy="762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4" name="Line 38"/>
          <p:cNvSpPr>
            <a:spLocks noChangeShapeType="1"/>
          </p:cNvSpPr>
          <p:nvPr/>
        </p:nvSpPr>
        <p:spPr bwMode="auto">
          <a:xfrm flipV="1">
            <a:off x="5082447" y="4572000"/>
            <a:ext cx="838200" cy="914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5" name="Line 39"/>
          <p:cNvSpPr>
            <a:spLocks noChangeShapeType="1"/>
          </p:cNvSpPr>
          <p:nvPr/>
        </p:nvSpPr>
        <p:spPr bwMode="auto">
          <a:xfrm>
            <a:off x="5082447" y="5715000"/>
            <a:ext cx="838200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6" name="Line 40"/>
          <p:cNvSpPr>
            <a:spLocks noChangeShapeType="1"/>
          </p:cNvSpPr>
          <p:nvPr/>
        </p:nvSpPr>
        <p:spPr bwMode="auto">
          <a:xfrm flipH="1">
            <a:off x="3785460" y="29718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7" name="Line 41"/>
          <p:cNvSpPr>
            <a:spLocks noChangeShapeType="1"/>
          </p:cNvSpPr>
          <p:nvPr/>
        </p:nvSpPr>
        <p:spPr bwMode="auto">
          <a:xfrm>
            <a:off x="3787047" y="2971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8" name="Line 42"/>
          <p:cNvSpPr>
            <a:spLocks noChangeShapeType="1"/>
          </p:cNvSpPr>
          <p:nvPr/>
        </p:nvSpPr>
        <p:spPr bwMode="auto">
          <a:xfrm>
            <a:off x="3787047" y="35052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9" name="Line 43"/>
          <p:cNvSpPr>
            <a:spLocks noChangeShapeType="1"/>
          </p:cNvSpPr>
          <p:nvPr/>
        </p:nvSpPr>
        <p:spPr bwMode="auto">
          <a:xfrm flipH="1">
            <a:off x="3785460" y="47244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0" name="Line 44"/>
          <p:cNvSpPr>
            <a:spLocks noChangeShapeType="1"/>
          </p:cNvSpPr>
          <p:nvPr/>
        </p:nvSpPr>
        <p:spPr bwMode="auto">
          <a:xfrm>
            <a:off x="3787047" y="4724400"/>
            <a:ext cx="1588" cy="609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1" name="Line 45"/>
          <p:cNvSpPr>
            <a:spLocks noChangeShapeType="1"/>
          </p:cNvSpPr>
          <p:nvPr/>
        </p:nvSpPr>
        <p:spPr bwMode="auto">
          <a:xfrm>
            <a:off x="3787047" y="53340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2" name="Text Box 46"/>
          <p:cNvSpPr txBox="1">
            <a:spLocks noChangeArrowheads="1"/>
          </p:cNvSpPr>
          <p:nvPr/>
        </p:nvSpPr>
        <p:spPr bwMode="auto">
          <a:xfrm>
            <a:off x="7932010" y="6170613"/>
            <a:ext cx="281871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9746" name="Rectangle 50"/>
          <p:cNvSpPr>
            <a:spLocks noGrp="1" noChangeArrowheads="1"/>
          </p:cNvSpPr>
          <p:nvPr>
            <p:ph type="body" idx="1"/>
          </p:nvPr>
        </p:nvSpPr>
        <p:spPr>
          <a:xfrm>
            <a:off x="358774" y="3657600"/>
            <a:ext cx="3197225" cy="2894013"/>
          </a:xfrm>
          <a:ln/>
        </p:spPr>
        <p:txBody>
          <a:bodyPr/>
          <a:lstStyle/>
          <a:p>
            <a:pPr>
              <a:spcBef>
                <a:spcPts val="563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200" dirty="0" err="1"/>
              <a:t>pgd</a:t>
            </a:r>
            <a:r>
              <a:rPr lang="en-GB" sz="2200" dirty="0"/>
              <a:t>: </a:t>
            </a:r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/>
              <a:t>Page global directory address</a:t>
            </a:r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/>
              <a:t>Points to L1 page table</a:t>
            </a:r>
          </a:p>
          <a:p>
            <a:pPr>
              <a:spcBef>
                <a:spcPts val="563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200" dirty="0" err="1"/>
              <a:t>vm_prot</a:t>
            </a:r>
            <a:r>
              <a:rPr lang="en-GB" sz="2200" dirty="0"/>
              <a:t>:</a:t>
            </a:r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/>
              <a:t>Read/write permissions for </a:t>
            </a:r>
            <a:br>
              <a:rPr lang="en-GB" sz="1600" dirty="0"/>
            </a:br>
            <a:r>
              <a:rPr lang="en-GB" sz="1600" dirty="0"/>
              <a:t>this area</a:t>
            </a:r>
          </a:p>
          <a:p>
            <a:pPr>
              <a:spcBef>
                <a:spcPts val="563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200" dirty="0" err="1"/>
              <a:t>vm_flags</a:t>
            </a:r>
            <a:endParaRPr lang="en-GB" sz="2200" dirty="0"/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/>
              <a:t>Pages </a:t>
            </a:r>
            <a:r>
              <a:rPr lang="en-GB" sz="1600" b="1" dirty="0"/>
              <a:t>shared</a:t>
            </a:r>
            <a:r>
              <a:rPr lang="en-GB" sz="1600" dirty="0"/>
              <a:t> with other processes or </a:t>
            </a:r>
            <a:r>
              <a:rPr lang="en-GB" sz="1600" b="1" dirty="0"/>
              <a:t>private</a:t>
            </a:r>
            <a:r>
              <a:rPr lang="en-GB" sz="1600" dirty="0"/>
              <a:t> to this process</a:t>
            </a:r>
          </a:p>
        </p:txBody>
      </p:sp>
      <p:sp>
        <p:nvSpPr>
          <p:cNvPr id="29747" name="Rectangle 51"/>
          <p:cNvSpPr>
            <a:spLocks noChangeArrowheads="1"/>
          </p:cNvSpPr>
          <p:nvPr/>
        </p:nvSpPr>
        <p:spPr bwMode="auto">
          <a:xfrm>
            <a:off x="4015647" y="2362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48" name="Rectangle 52"/>
          <p:cNvSpPr>
            <a:spLocks noChangeArrowheads="1"/>
          </p:cNvSpPr>
          <p:nvPr/>
        </p:nvSpPr>
        <p:spPr bwMode="auto">
          <a:xfrm>
            <a:off x="4015647" y="4191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49" name="Rectangle 53"/>
          <p:cNvSpPr>
            <a:spLocks noChangeArrowheads="1"/>
          </p:cNvSpPr>
          <p:nvPr/>
        </p:nvSpPr>
        <p:spPr bwMode="auto">
          <a:xfrm>
            <a:off x="4015647" y="6019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cxnSp>
        <p:nvCxnSpPr>
          <p:cNvPr id="63" name="Elbow Connector 62"/>
          <p:cNvCxnSpPr>
            <a:stCxn id="29707" idx="3"/>
          </p:cNvCxnSpPr>
          <p:nvPr/>
        </p:nvCxnSpPr>
        <p:spPr bwMode="auto">
          <a:xfrm flipV="1">
            <a:off x="3253647" y="1676400"/>
            <a:ext cx="758952" cy="87630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6" name="Straight Arrow Connector 65"/>
          <p:cNvCxnSpPr>
            <a:stCxn id="29706" idx="3"/>
          </p:cNvCxnSpPr>
          <p:nvPr/>
        </p:nvCxnSpPr>
        <p:spPr bwMode="auto">
          <a:xfrm flipV="1">
            <a:off x="1424847" y="1981200"/>
            <a:ext cx="762000" cy="1143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677120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12763" y="457200"/>
            <a:ext cx="70310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Linux Page Fault Handling 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4343400" y="2895600"/>
            <a:ext cx="838200" cy="534687"/>
            <a:chOff x="4343400" y="2895600"/>
            <a:chExt cx="838200" cy="534687"/>
          </a:xfrm>
        </p:grpSpPr>
        <p:sp>
          <p:nvSpPr>
            <p:cNvPr id="30764" name="Line 44"/>
            <p:cNvSpPr>
              <a:spLocks noChangeShapeType="1"/>
            </p:cNvSpPr>
            <p:nvPr/>
          </p:nvSpPr>
          <p:spPr bwMode="auto">
            <a:xfrm>
              <a:off x="4343400" y="3362325"/>
              <a:ext cx="838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65" name="Text Box 45"/>
            <p:cNvSpPr txBox="1">
              <a:spLocks noChangeArrowheads="1"/>
            </p:cNvSpPr>
            <p:nvPr/>
          </p:nvSpPr>
          <p:spPr bwMode="auto">
            <a:xfrm>
              <a:off x="4479925" y="3124200"/>
              <a:ext cx="568103" cy="3060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read</a:t>
              </a:r>
            </a:p>
          </p:txBody>
        </p:sp>
        <p:sp>
          <p:nvSpPr>
            <p:cNvPr id="30766" name="Oval 46"/>
            <p:cNvSpPr>
              <a:spLocks noChangeArrowheads="1"/>
            </p:cNvSpPr>
            <p:nvPr/>
          </p:nvSpPr>
          <p:spPr bwMode="auto">
            <a:xfrm>
              <a:off x="4648200" y="2895600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360">
              <a:noFill/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9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chemeClr val="bg1"/>
                  </a:solidFill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43400" y="4880275"/>
            <a:ext cx="838200" cy="606125"/>
            <a:chOff x="4343400" y="4880275"/>
            <a:chExt cx="838200" cy="606125"/>
          </a:xfrm>
        </p:grpSpPr>
        <p:sp>
          <p:nvSpPr>
            <p:cNvPr id="30760" name="Line 40"/>
            <p:cNvSpPr>
              <a:spLocks noChangeShapeType="1"/>
            </p:cNvSpPr>
            <p:nvPr/>
          </p:nvSpPr>
          <p:spPr bwMode="auto">
            <a:xfrm>
              <a:off x="4343400" y="5413675"/>
              <a:ext cx="838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61" name="Text Box 41"/>
            <p:cNvSpPr txBox="1">
              <a:spLocks noChangeArrowheads="1"/>
            </p:cNvSpPr>
            <p:nvPr/>
          </p:nvSpPr>
          <p:spPr bwMode="auto">
            <a:xfrm>
              <a:off x="4483100" y="5180313"/>
              <a:ext cx="628825" cy="3060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write</a:t>
              </a:r>
            </a:p>
          </p:txBody>
        </p:sp>
        <p:sp>
          <p:nvSpPr>
            <p:cNvPr id="30767" name="Oval 47"/>
            <p:cNvSpPr>
              <a:spLocks noChangeArrowheads="1"/>
            </p:cNvSpPr>
            <p:nvPr/>
          </p:nvSpPr>
          <p:spPr bwMode="auto">
            <a:xfrm>
              <a:off x="4648200" y="4880275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360">
              <a:noFill/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9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chemeClr val="bg1"/>
                  </a:solidFill>
                  <a:latin typeface="Calibri" pitchFamily="34" charset="0"/>
                </a:rPr>
                <a:t>2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343400" y="3737275"/>
            <a:ext cx="838200" cy="606125"/>
            <a:chOff x="4343400" y="3737275"/>
            <a:chExt cx="838200" cy="606125"/>
          </a:xfrm>
        </p:grpSpPr>
        <p:sp>
          <p:nvSpPr>
            <p:cNvPr id="30762" name="Line 42"/>
            <p:cNvSpPr>
              <a:spLocks noChangeShapeType="1"/>
            </p:cNvSpPr>
            <p:nvPr/>
          </p:nvSpPr>
          <p:spPr bwMode="auto">
            <a:xfrm>
              <a:off x="4343400" y="4275438"/>
              <a:ext cx="838200" cy="158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63" name="Text Box 43"/>
            <p:cNvSpPr txBox="1">
              <a:spLocks noChangeArrowheads="1"/>
            </p:cNvSpPr>
            <p:nvPr/>
          </p:nvSpPr>
          <p:spPr bwMode="auto">
            <a:xfrm>
              <a:off x="4479925" y="4037313"/>
              <a:ext cx="568103" cy="3060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read</a:t>
              </a:r>
            </a:p>
          </p:txBody>
        </p:sp>
        <p:sp>
          <p:nvSpPr>
            <p:cNvPr id="30768" name="Oval 48"/>
            <p:cNvSpPr>
              <a:spLocks noChangeArrowheads="1"/>
            </p:cNvSpPr>
            <p:nvPr/>
          </p:nvSpPr>
          <p:spPr bwMode="auto">
            <a:xfrm>
              <a:off x="4648200" y="3737275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360">
              <a:noFill/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9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chemeClr val="bg1"/>
                  </a:solidFill>
                  <a:latin typeface="Calibri" pitchFamily="34" charset="0"/>
                </a:rPr>
                <a:t>3</a:t>
              </a:r>
            </a:p>
          </p:txBody>
        </p:sp>
      </p:grpSp>
      <p:sp>
        <p:nvSpPr>
          <p:cNvPr id="50" name="Rectangle 1"/>
          <p:cNvSpPr>
            <a:spLocks noChangeArrowheads="1"/>
          </p:cNvSpPr>
          <p:nvPr/>
        </p:nvSpPr>
        <p:spPr bwMode="auto">
          <a:xfrm>
            <a:off x="460375" y="4648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460375" y="2819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2" name="Text Box 12"/>
          <p:cNvSpPr txBox="1">
            <a:spLocks noChangeArrowheads="1"/>
          </p:cNvSpPr>
          <p:nvPr/>
        </p:nvSpPr>
        <p:spPr bwMode="auto">
          <a:xfrm>
            <a:off x="152400" y="1295400"/>
            <a:ext cx="151958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vm_area_struct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3" name="Rectangle 13"/>
          <p:cNvSpPr>
            <a:spLocks noChangeArrowheads="1"/>
          </p:cNvSpPr>
          <p:nvPr/>
        </p:nvSpPr>
        <p:spPr bwMode="auto">
          <a:xfrm>
            <a:off x="460375" y="17018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4"/>
          <p:cNvSpPr>
            <a:spLocks noChangeArrowheads="1"/>
          </p:cNvSpPr>
          <p:nvPr/>
        </p:nvSpPr>
        <p:spPr bwMode="auto">
          <a:xfrm>
            <a:off x="460375" y="1676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60375" y="2133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6" name="Rectangle 16"/>
          <p:cNvSpPr>
            <a:spLocks noChangeArrowheads="1"/>
          </p:cNvSpPr>
          <p:nvPr/>
        </p:nvSpPr>
        <p:spPr bwMode="auto">
          <a:xfrm>
            <a:off x="460375" y="1905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7" name="Rectangle 20"/>
          <p:cNvSpPr>
            <a:spLocks noChangeArrowheads="1"/>
          </p:cNvSpPr>
          <p:nvPr/>
        </p:nvSpPr>
        <p:spPr bwMode="auto">
          <a:xfrm>
            <a:off x="460375" y="35306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21"/>
          <p:cNvSpPr>
            <a:spLocks noChangeArrowheads="1"/>
          </p:cNvSpPr>
          <p:nvPr/>
        </p:nvSpPr>
        <p:spPr bwMode="auto">
          <a:xfrm>
            <a:off x="460375" y="3505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60375" y="3962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0" name="Rectangle 23"/>
          <p:cNvSpPr>
            <a:spLocks noChangeArrowheads="1"/>
          </p:cNvSpPr>
          <p:nvPr/>
        </p:nvSpPr>
        <p:spPr bwMode="auto">
          <a:xfrm>
            <a:off x="460375" y="3733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1" name="Rectangle 24"/>
          <p:cNvSpPr>
            <a:spLocks noChangeArrowheads="1"/>
          </p:cNvSpPr>
          <p:nvPr/>
        </p:nvSpPr>
        <p:spPr bwMode="auto">
          <a:xfrm>
            <a:off x="460375" y="5359400"/>
            <a:ext cx="1066800" cy="111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25"/>
          <p:cNvSpPr>
            <a:spLocks noChangeArrowheads="1"/>
          </p:cNvSpPr>
          <p:nvPr/>
        </p:nvSpPr>
        <p:spPr bwMode="auto">
          <a:xfrm>
            <a:off x="460375" y="5334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3" name="Rectangle 26"/>
          <p:cNvSpPr>
            <a:spLocks noChangeArrowheads="1"/>
          </p:cNvSpPr>
          <p:nvPr/>
        </p:nvSpPr>
        <p:spPr bwMode="auto">
          <a:xfrm>
            <a:off x="460375" y="5791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4" name="Rectangle 27"/>
          <p:cNvSpPr>
            <a:spLocks noChangeArrowheads="1"/>
          </p:cNvSpPr>
          <p:nvPr/>
        </p:nvSpPr>
        <p:spPr bwMode="auto">
          <a:xfrm>
            <a:off x="460375" y="6248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5" name="Rectangle 28"/>
          <p:cNvSpPr>
            <a:spLocks noChangeArrowheads="1"/>
          </p:cNvSpPr>
          <p:nvPr/>
        </p:nvSpPr>
        <p:spPr bwMode="auto">
          <a:xfrm>
            <a:off x="460375" y="5562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6" name="Rectangle 29"/>
          <p:cNvSpPr>
            <a:spLocks noChangeArrowheads="1"/>
          </p:cNvSpPr>
          <p:nvPr/>
        </p:nvSpPr>
        <p:spPr bwMode="auto">
          <a:xfrm>
            <a:off x="2365375" y="1524000"/>
            <a:ext cx="1981200" cy="4800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Text Box 30"/>
          <p:cNvSpPr txBox="1">
            <a:spLocks noChangeArrowheads="1"/>
          </p:cNvSpPr>
          <p:nvPr/>
        </p:nvSpPr>
        <p:spPr bwMode="auto">
          <a:xfrm>
            <a:off x="2253077" y="1219200"/>
            <a:ext cx="218984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rocess virtual memory</a:t>
            </a:r>
          </a:p>
        </p:txBody>
      </p:sp>
      <p:sp>
        <p:nvSpPr>
          <p:cNvPr id="68" name="Rectangle 31"/>
          <p:cNvSpPr>
            <a:spLocks noChangeArrowheads="1"/>
          </p:cNvSpPr>
          <p:nvPr/>
        </p:nvSpPr>
        <p:spPr bwMode="auto">
          <a:xfrm>
            <a:off x="2365375" y="4572000"/>
            <a:ext cx="19812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text</a:t>
            </a: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2365375" y="3810000"/>
            <a:ext cx="19812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data</a:t>
            </a:r>
          </a:p>
        </p:txBody>
      </p:sp>
      <p:sp>
        <p:nvSpPr>
          <p:cNvPr id="70" name="Rectangle 33"/>
          <p:cNvSpPr>
            <a:spLocks noChangeArrowheads="1"/>
          </p:cNvSpPr>
          <p:nvPr/>
        </p:nvSpPr>
        <p:spPr bwMode="auto">
          <a:xfrm>
            <a:off x="2365375" y="2514600"/>
            <a:ext cx="1981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shared libraries</a:t>
            </a:r>
          </a:p>
        </p:txBody>
      </p:sp>
      <p:sp>
        <p:nvSpPr>
          <p:cNvPr id="71" name="Line 34"/>
          <p:cNvSpPr>
            <a:spLocks noChangeShapeType="1"/>
          </p:cNvSpPr>
          <p:nvPr/>
        </p:nvSpPr>
        <p:spPr bwMode="auto">
          <a:xfrm>
            <a:off x="1527175" y="1828800"/>
            <a:ext cx="8382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" name="Line 35"/>
          <p:cNvSpPr>
            <a:spLocks noChangeShapeType="1"/>
          </p:cNvSpPr>
          <p:nvPr/>
        </p:nvSpPr>
        <p:spPr bwMode="auto">
          <a:xfrm>
            <a:off x="1527175" y="2057400"/>
            <a:ext cx="8382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Line 36"/>
          <p:cNvSpPr>
            <a:spLocks noChangeShapeType="1"/>
          </p:cNvSpPr>
          <p:nvPr/>
        </p:nvSpPr>
        <p:spPr bwMode="auto">
          <a:xfrm>
            <a:off x="1527175" y="3657600"/>
            <a:ext cx="838200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" name="Line 37"/>
          <p:cNvSpPr>
            <a:spLocks noChangeShapeType="1"/>
          </p:cNvSpPr>
          <p:nvPr/>
        </p:nvSpPr>
        <p:spPr bwMode="auto">
          <a:xfrm>
            <a:off x="1527175" y="3810000"/>
            <a:ext cx="838200" cy="762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Line 38"/>
          <p:cNvSpPr>
            <a:spLocks noChangeShapeType="1"/>
          </p:cNvSpPr>
          <p:nvPr/>
        </p:nvSpPr>
        <p:spPr bwMode="auto">
          <a:xfrm flipV="1">
            <a:off x="1527175" y="4572000"/>
            <a:ext cx="838200" cy="914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" name="Line 39"/>
          <p:cNvSpPr>
            <a:spLocks noChangeShapeType="1"/>
          </p:cNvSpPr>
          <p:nvPr/>
        </p:nvSpPr>
        <p:spPr bwMode="auto">
          <a:xfrm>
            <a:off x="1527175" y="5638800"/>
            <a:ext cx="838200" cy="76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" name="Line 40"/>
          <p:cNvSpPr>
            <a:spLocks noChangeShapeType="1"/>
          </p:cNvSpPr>
          <p:nvPr/>
        </p:nvSpPr>
        <p:spPr bwMode="auto">
          <a:xfrm flipH="1">
            <a:off x="230188" y="29718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Line 41"/>
          <p:cNvSpPr>
            <a:spLocks noChangeShapeType="1"/>
          </p:cNvSpPr>
          <p:nvPr/>
        </p:nvSpPr>
        <p:spPr bwMode="auto">
          <a:xfrm>
            <a:off x="231775" y="2971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" name="Line 42"/>
          <p:cNvSpPr>
            <a:spLocks noChangeShapeType="1"/>
          </p:cNvSpPr>
          <p:nvPr/>
        </p:nvSpPr>
        <p:spPr bwMode="auto">
          <a:xfrm>
            <a:off x="231775" y="35052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" name="Line 43"/>
          <p:cNvSpPr>
            <a:spLocks noChangeShapeType="1"/>
          </p:cNvSpPr>
          <p:nvPr/>
        </p:nvSpPr>
        <p:spPr bwMode="auto">
          <a:xfrm flipH="1">
            <a:off x="230188" y="47244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" name="Line 44"/>
          <p:cNvSpPr>
            <a:spLocks noChangeShapeType="1"/>
          </p:cNvSpPr>
          <p:nvPr/>
        </p:nvSpPr>
        <p:spPr bwMode="auto">
          <a:xfrm>
            <a:off x="231775" y="4724400"/>
            <a:ext cx="1588" cy="609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Line 45"/>
          <p:cNvSpPr>
            <a:spLocks noChangeShapeType="1"/>
          </p:cNvSpPr>
          <p:nvPr/>
        </p:nvSpPr>
        <p:spPr bwMode="auto">
          <a:xfrm>
            <a:off x="231775" y="53340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" name="Rectangle 51"/>
          <p:cNvSpPr>
            <a:spLocks noChangeArrowheads="1"/>
          </p:cNvSpPr>
          <p:nvPr/>
        </p:nvSpPr>
        <p:spPr bwMode="auto">
          <a:xfrm>
            <a:off x="460375" y="2362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84" name="Rectangle 52"/>
          <p:cNvSpPr>
            <a:spLocks noChangeArrowheads="1"/>
          </p:cNvSpPr>
          <p:nvPr/>
        </p:nvSpPr>
        <p:spPr bwMode="auto">
          <a:xfrm>
            <a:off x="460375" y="4191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85" name="Rectangle 53"/>
          <p:cNvSpPr>
            <a:spLocks noChangeArrowheads="1"/>
          </p:cNvSpPr>
          <p:nvPr/>
        </p:nvSpPr>
        <p:spPr bwMode="auto">
          <a:xfrm>
            <a:off x="460375" y="6019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528573" y="2971800"/>
            <a:ext cx="2993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</a:rPr>
              <a:t>Segmentation fault:</a:t>
            </a:r>
            <a:endParaRPr lang="en-US" sz="1800" dirty="0">
              <a:solidFill>
                <a:srgbClr val="990000"/>
              </a:solidFill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accessing a non-existing page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528573" y="4050268"/>
            <a:ext cx="191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Calibri" pitchFamily="34" charset="0"/>
              </a:rPr>
              <a:t>Normal page fault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528573" y="4876800"/>
            <a:ext cx="3386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Calibri" pitchFamily="34" charset="0"/>
              </a:rPr>
              <a:t>Protection exception:</a:t>
            </a:r>
          </a:p>
          <a:p>
            <a:r>
              <a:rPr lang="en-US" sz="1800" dirty="0">
                <a:latin typeface="Calibri" pitchFamily="34" charset="0"/>
              </a:rPr>
              <a:t>e.g., violating permission by writing to a read-only page (Linux reports as Segmentation fault)</a:t>
            </a:r>
          </a:p>
        </p:txBody>
      </p:sp>
    </p:spTree>
    <p:extLst>
      <p:ext uri="{BB962C8B-B14F-4D97-AF65-F5344CB8AC3E}">
        <p14:creationId xmlns:p14="http://schemas.microsoft.com/office/powerpoint/2010/main" val="844928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Simple memory system example</a:t>
            </a:r>
          </a:p>
          <a:p>
            <a:r>
              <a:rPr lang="en-US" dirty="0">
                <a:solidFill>
                  <a:srgbClr val="7F7F7F"/>
                </a:solidFill>
              </a:rPr>
              <a:t>Case study: Core i7/Linux memory system</a:t>
            </a:r>
          </a:p>
          <a:p>
            <a:r>
              <a:rPr lang="en-US" dirty="0">
                <a:solidFill>
                  <a:srgbClr val="000000"/>
                </a:solidFill>
              </a:rPr>
              <a:t>Memory mapping</a:t>
            </a:r>
          </a:p>
        </p:txBody>
      </p:sp>
    </p:spTree>
    <p:extLst>
      <p:ext uri="{BB962C8B-B14F-4D97-AF65-F5344CB8AC3E}">
        <p14:creationId xmlns:p14="http://schemas.microsoft.com/office/powerpoint/2010/main" val="2594902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001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Virtual Memory!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686800" cy="4953000"/>
          </a:xfrm>
          <a:ln/>
        </p:spPr>
        <p:txBody>
          <a:bodyPr/>
          <a:lstStyle/>
          <a:p>
            <a:r>
              <a:rPr lang="en-US" dirty="0"/>
              <a:t>Approach:</a:t>
            </a:r>
          </a:p>
          <a:p>
            <a:pPr lvl="1"/>
            <a:r>
              <a:rPr lang="en-US" dirty="0"/>
              <a:t>Ever process gets its own full address space</a:t>
            </a:r>
          </a:p>
          <a:p>
            <a:pPr lvl="1"/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Simplifies programming! (memory management)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process gets the same uniform linear address space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effectLst/>
            </a:endParaRP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Uses main </a:t>
            </a:r>
            <a:r>
              <a:rPr lang="en-GB" dirty="0"/>
              <a:t>memory efficiently</a:t>
            </a:r>
            <a:endParaRPr lang="en-GB" dirty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 DRAM as a cache for parts of a virtual address space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Sharing virtual memory effectively</a:t>
            </a:r>
          </a:p>
          <a:p>
            <a:pPr marL="457200" lvl="1" indent="0">
              <a:lnSpc>
                <a:spcPct val="88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Isolates address spaces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One process can’t interfere with another’s memory	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User program cannot access privileged kernel information and code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Courier New"/>
                <a:cs typeface="Courier New"/>
              </a:rPr>
              <a:t>fork</a:t>
            </a:r>
            <a:r>
              <a:rPr lang="en-GB" dirty="0"/>
              <a:t> Function Revisited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518525" cy="4972050"/>
          </a:xfrm>
        </p:spPr>
        <p:txBody>
          <a:bodyPr/>
          <a:lstStyle/>
          <a:p>
            <a:r>
              <a:rPr lang="en-GB" dirty="0"/>
              <a:t>VM and memory mapping explain how </a:t>
            </a:r>
            <a:r>
              <a:rPr lang="en-GB" dirty="0">
                <a:latin typeface="Courier New"/>
                <a:cs typeface="Courier New"/>
              </a:rPr>
              <a:t>fork</a:t>
            </a:r>
            <a:r>
              <a:rPr lang="en-GB" dirty="0"/>
              <a:t> provides private address space for each process. </a:t>
            </a:r>
          </a:p>
          <a:p>
            <a:pPr>
              <a:buNone/>
            </a:pPr>
            <a:endParaRPr lang="en-GB" dirty="0"/>
          </a:p>
          <a:p>
            <a:r>
              <a:rPr lang="en-GB" dirty="0"/>
              <a:t>To create virtual address for new new process</a:t>
            </a:r>
          </a:p>
          <a:p>
            <a:pPr lvl="1"/>
            <a:r>
              <a:rPr lang="en-GB" dirty="0"/>
              <a:t>Create exact copies of current </a:t>
            </a:r>
            <a:r>
              <a:rPr lang="en-GB" dirty="0" err="1">
                <a:latin typeface="Courier New"/>
                <a:cs typeface="Courier New"/>
              </a:rPr>
              <a:t>mm_struct</a:t>
            </a:r>
            <a:r>
              <a:rPr lang="en-GB" dirty="0"/>
              <a:t>, </a:t>
            </a:r>
            <a:r>
              <a:rPr lang="en-GB" dirty="0" err="1">
                <a:latin typeface="Courier New"/>
                <a:cs typeface="Courier New"/>
              </a:rPr>
              <a:t>vm_area_struct</a:t>
            </a:r>
            <a:r>
              <a:rPr lang="en-GB" dirty="0"/>
              <a:t>, and page tables. </a:t>
            </a:r>
          </a:p>
          <a:p>
            <a:pPr lvl="1"/>
            <a:r>
              <a:rPr lang="en-GB" dirty="0"/>
              <a:t>Flag each page in both processes as read-only</a:t>
            </a:r>
          </a:p>
          <a:p>
            <a:pPr lvl="1"/>
            <a:r>
              <a:rPr lang="en-GB" dirty="0"/>
              <a:t>Flag each </a:t>
            </a:r>
            <a:r>
              <a:rPr lang="en-GB" dirty="0" err="1">
                <a:latin typeface="Courier New"/>
                <a:cs typeface="Courier New"/>
              </a:rPr>
              <a:t>vm_area_struct</a:t>
            </a:r>
            <a:r>
              <a:rPr lang="en-GB" dirty="0">
                <a:latin typeface="Courier New"/>
                <a:cs typeface="Courier New"/>
              </a:rPr>
              <a:t> </a:t>
            </a:r>
            <a:r>
              <a:rPr lang="en-GB" dirty="0">
                <a:latin typeface="+mn-lt"/>
                <a:cs typeface="Courier New"/>
              </a:rPr>
              <a:t>i</a:t>
            </a:r>
            <a:r>
              <a:rPr lang="en-GB" dirty="0">
                <a:latin typeface="+mn-lt"/>
              </a:rPr>
              <a:t>n</a:t>
            </a:r>
            <a:r>
              <a:rPr lang="en-GB" dirty="0"/>
              <a:t> both processes as private COW</a:t>
            </a:r>
          </a:p>
          <a:p>
            <a:pPr lvl="1"/>
            <a:endParaRPr lang="en-GB" dirty="0"/>
          </a:p>
          <a:p>
            <a:r>
              <a:rPr lang="en-GB" dirty="0"/>
              <a:t>On return, each process has exact copy of virtual memory</a:t>
            </a:r>
          </a:p>
          <a:p>
            <a:endParaRPr lang="en-GB" dirty="0"/>
          </a:p>
          <a:p>
            <a:r>
              <a:rPr lang="en-GB" dirty="0"/>
              <a:t>Subsequent writes create new pages using COW mechanism.</a:t>
            </a:r>
          </a:p>
        </p:txBody>
      </p:sp>
    </p:spTree>
    <p:extLst>
      <p:ext uri="{BB962C8B-B14F-4D97-AF65-F5344CB8AC3E}">
        <p14:creationId xmlns:p14="http://schemas.microsoft.com/office/powerpoint/2010/main" val="28346075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>
                <a:latin typeface="Courier New"/>
                <a:cs typeface="Courier New"/>
              </a:rPr>
              <a:t>execve</a:t>
            </a:r>
            <a:r>
              <a:rPr lang="en-GB" dirty="0"/>
              <a:t> Function Revisited</a:t>
            </a:r>
          </a:p>
        </p:txBody>
      </p:sp>
      <p:sp>
        <p:nvSpPr>
          <p:cNvPr id="34845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5534024" y="1362074"/>
            <a:ext cx="3609975" cy="5495926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To load and run a new program </a:t>
            </a:r>
            <a:r>
              <a:rPr lang="en-GB" dirty="0" err="1">
                <a:latin typeface="Courier New"/>
                <a:cs typeface="Courier New"/>
              </a:rPr>
              <a:t>a.out</a:t>
            </a:r>
            <a:r>
              <a:rPr lang="en-GB" dirty="0"/>
              <a:t> in the current process using </a:t>
            </a:r>
            <a:r>
              <a:rPr lang="en-GB" dirty="0" err="1">
                <a:latin typeface="Courier New"/>
                <a:cs typeface="Courier New"/>
              </a:rPr>
              <a:t>execve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>
                <a:latin typeface="+mn-lt"/>
                <a:cs typeface="Courier New"/>
              </a:rPr>
              <a:t>Free</a:t>
            </a:r>
            <a:r>
              <a:rPr lang="en-GB" dirty="0">
                <a:latin typeface="Courier New"/>
                <a:cs typeface="Courier New"/>
              </a:rPr>
              <a:t> </a:t>
            </a:r>
            <a:r>
              <a:rPr lang="en-GB" dirty="0" err="1">
                <a:latin typeface="Courier New"/>
                <a:cs typeface="Courier New"/>
              </a:rPr>
              <a:t>vm_area_struct</a:t>
            </a:r>
            <a:r>
              <a:rPr lang="en-GB" dirty="0" err="1"/>
              <a:t>’s</a:t>
            </a:r>
            <a:r>
              <a:rPr lang="en-GB" dirty="0"/>
              <a:t> and page tables for old areas</a:t>
            </a:r>
          </a:p>
          <a:p>
            <a:endParaRPr lang="en-GB" dirty="0"/>
          </a:p>
          <a:p>
            <a:r>
              <a:rPr lang="en-GB" dirty="0"/>
              <a:t>Create </a:t>
            </a:r>
            <a:r>
              <a:rPr lang="en-GB" dirty="0" err="1">
                <a:latin typeface="Courier New"/>
                <a:cs typeface="Courier New"/>
              </a:rPr>
              <a:t>vm_area_struct</a:t>
            </a:r>
            <a:r>
              <a:rPr lang="en-GB" dirty="0" err="1"/>
              <a:t>’s</a:t>
            </a:r>
            <a:r>
              <a:rPr lang="en-GB" dirty="0"/>
              <a:t> and page tables for new areas</a:t>
            </a:r>
          </a:p>
          <a:p>
            <a:pPr lvl="1"/>
            <a:r>
              <a:rPr lang="en-GB" dirty="0"/>
              <a:t>Programs and initialized data backed by object files.</a:t>
            </a:r>
          </a:p>
          <a:p>
            <a:pPr lvl="1"/>
            <a:r>
              <a:rPr lang="en-GB" dirty="0">
                <a:latin typeface="Courier New"/>
                <a:cs typeface="Courier New"/>
              </a:rPr>
              <a:t>.</a:t>
            </a:r>
            <a:r>
              <a:rPr lang="en-GB" dirty="0" err="1">
                <a:latin typeface="Courier New"/>
                <a:cs typeface="Courier New"/>
              </a:rPr>
              <a:t>bss</a:t>
            </a:r>
            <a:r>
              <a:rPr lang="en-GB" dirty="0">
                <a:latin typeface="Courier New"/>
                <a:cs typeface="Courier New"/>
              </a:rPr>
              <a:t>  </a:t>
            </a:r>
            <a:r>
              <a:rPr lang="en-GB" dirty="0"/>
              <a:t>and stack backed by anonymous files . </a:t>
            </a:r>
          </a:p>
          <a:p>
            <a:endParaRPr lang="en-GB" dirty="0"/>
          </a:p>
          <a:p>
            <a:r>
              <a:rPr lang="en-GB" dirty="0"/>
              <a:t>Set PC to entry point in </a:t>
            </a:r>
            <a:r>
              <a:rPr lang="en-GB" dirty="0">
                <a:latin typeface="Courier New"/>
                <a:cs typeface="Courier New"/>
              </a:rPr>
              <a:t>.text</a:t>
            </a:r>
          </a:p>
          <a:p>
            <a:pPr lvl="1"/>
            <a:r>
              <a:rPr lang="en-GB" dirty="0"/>
              <a:t>Linux will fault in code and data pages as needed.</a:t>
            </a:r>
          </a:p>
        </p:txBody>
      </p:sp>
      <p:sp>
        <p:nvSpPr>
          <p:cNvPr id="48" name="Rectangle 380"/>
          <p:cNvSpPr>
            <a:spLocks noChangeAspect="1" noChangeArrowheads="1"/>
          </p:cNvSpPr>
          <p:nvPr/>
        </p:nvSpPr>
        <p:spPr bwMode="auto">
          <a:xfrm>
            <a:off x="1514475" y="2627312"/>
            <a:ext cx="2174875" cy="6381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/>
              <a:t>Memory mapped region </a:t>
            </a:r>
          </a:p>
          <a:p>
            <a:pPr algn="ctr"/>
            <a:r>
              <a:rPr lang="en-US" sz="1400"/>
              <a:t>for shared libraries</a:t>
            </a:r>
          </a:p>
        </p:txBody>
      </p:sp>
      <p:sp>
        <p:nvSpPr>
          <p:cNvPr id="49" name="Rectangle 381"/>
          <p:cNvSpPr>
            <a:spLocks noChangeAspect="1" noChangeArrowheads="1"/>
          </p:cNvSpPr>
          <p:nvPr/>
        </p:nvSpPr>
        <p:spPr bwMode="auto">
          <a:xfrm>
            <a:off x="1514475" y="3262312"/>
            <a:ext cx="2174875" cy="68897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50" name="Rectangle 382"/>
          <p:cNvSpPr>
            <a:spLocks noChangeAspect="1" noChangeArrowheads="1"/>
          </p:cNvSpPr>
          <p:nvPr/>
        </p:nvSpPr>
        <p:spPr bwMode="auto">
          <a:xfrm>
            <a:off x="1514475" y="3956050"/>
            <a:ext cx="2174875" cy="636587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Runtime heap (via </a:t>
            </a:r>
            <a:r>
              <a:rPr lang="en-US" sz="1400" dirty="0" err="1"/>
              <a:t>malloc</a:t>
            </a:r>
            <a:r>
              <a:rPr lang="en-US" sz="1400" dirty="0"/>
              <a:t>)</a:t>
            </a:r>
          </a:p>
        </p:txBody>
      </p:sp>
      <p:sp>
        <p:nvSpPr>
          <p:cNvPr id="51" name="Rectangle 383"/>
          <p:cNvSpPr>
            <a:spLocks noChangeAspect="1" noChangeArrowheads="1"/>
          </p:cNvSpPr>
          <p:nvPr/>
        </p:nvSpPr>
        <p:spPr bwMode="auto">
          <a:xfrm>
            <a:off x="1514475" y="1770062"/>
            <a:ext cx="2174875" cy="8636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52" name="Rectangle 384"/>
          <p:cNvSpPr>
            <a:spLocks noChangeAspect="1" noChangeArrowheads="1"/>
          </p:cNvSpPr>
          <p:nvPr/>
        </p:nvSpPr>
        <p:spPr bwMode="auto">
          <a:xfrm>
            <a:off x="1514475" y="5305425"/>
            <a:ext cx="2174875" cy="37941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/>
              <a:t>Program text (.text)</a:t>
            </a:r>
          </a:p>
        </p:txBody>
      </p:sp>
      <p:sp>
        <p:nvSpPr>
          <p:cNvPr id="53" name="Rectangle 385"/>
          <p:cNvSpPr>
            <a:spLocks noChangeAspect="1" noChangeArrowheads="1"/>
          </p:cNvSpPr>
          <p:nvPr/>
        </p:nvSpPr>
        <p:spPr bwMode="auto">
          <a:xfrm>
            <a:off x="1514475" y="4943475"/>
            <a:ext cx="2174875" cy="3778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/>
              <a:t>Initialized data (.data)</a:t>
            </a:r>
          </a:p>
        </p:txBody>
      </p:sp>
      <p:sp>
        <p:nvSpPr>
          <p:cNvPr id="54" name="Rectangle 386"/>
          <p:cNvSpPr>
            <a:spLocks noChangeAspect="1" noChangeArrowheads="1"/>
          </p:cNvSpPr>
          <p:nvPr/>
        </p:nvSpPr>
        <p:spPr bwMode="auto">
          <a:xfrm>
            <a:off x="1514475" y="4579937"/>
            <a:ext cx="2174875" cy="376238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/>
              <a:t>Uninitialized data (.bss)</a:t>
            </a:r>
          </a:p>
        </p:txBody>
      </p:sp>
      <p:sp>
        <p:nvSpPr>
          <p:cNvPr id="55" name="Line 387"/>
          <p:cNvSpPr>
            <a:spLocks noChangeAspect="1" noChangeShapeType="1"/>
          </p:cNvSpPr>
          <p:nvPr/>
        </p:nvSpPr>
        <p:spPr bwMode="auto">
          <a:xfrm flipV="1">
            <a:off x="2540000" y="3633787"/>
            <a:ext cx="0" cy="336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6" name="Rectangle 388"/>
          <p:cNvSpPr>
            <a:spLocks noChangeAspect="1" noChangeArrowheads="1"/>
          </p:cNvSpPr>
          <p:nvPr/>
        </p:nvSpPr>
        <p:spPr bwMode="auto">
          <a:xfrm>
            <a:off x="1514475" y="1452562"/>
            <a:ext cx="2174875" cy="320675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User stack</a:t>
            </a:r>
          </a:p>
        </p:txBody>
      </p:sp>
      <p:sp>
        <p:nvSpPr>
          <p:cNvPr id="57" name="Line 389"/>
          <p:cNvSpPr>
            <a:spLocks noChangeAspect="1" noChangeShapeType="1"/>
          </p:cNvSpPr>
          <p:nvPr/>
        </p:nvSpPr>
        <p:spPr bwMode="auto">
          <a:xfrm flipV="1">
            <a:off x="2551113" y="2297112"/>
            <a:ext cx="0" cy="3349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8" name="Line 390"/>
          <p:cNvSpPr>
            <a:spLocks noChangeAspect="1" noChangeShapeType="1"/>
          </p:cNvSpPr>
          <p:nvPr/>
        </p:nvSpPr>
        <p:spPr bwMode="auto">
          <a:xfrm>
            <a:off x="2560638" y="1773237"/>
            <a:ext cx="0" cy="336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9" name="Rectangle 391"/>
          <p:cNvSpPr>
            <a:spLocks noChangeAspect="1" noChangeArrowheads="1"/>
          </p:cNvSpPr>
          <p:nvPr/>
        </p:nvSpPr>
        <p:spPr bwMode="auto">
          <a:xfrm>
            <a:off x="1514475" y="5668962"/>
            <a:ext cx="2174875" cy="37782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60" name="Text Box 392"/>
          <p:cNvSpPr txBox="1">
            <a:spLocks noChangeAspect="1" noChangeArrowheads="1"/>
          </p:cNvSpPr>
          <p:nvPr/>
        </p:nvSpPr>
        <p:spPr bwMode="auto">
          <a:xfrm>
            <a:off x="1316115" y="5867400"/>
            <a:ext cx="26654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0</a:t>
            </a:r>
          </a:p>
        </p:txBody>
      </p:sp>
      <p:sp>
        <p:nvSpPr>
          <p:cNvPr id="61" name="AutoShape 411"/>
          <p:cNvSpPr>
            <a:spLocks/>
          </p:cNvSpPr>
          <p:nvPr/>
        </p:nvSpPr>
        <p:spPr bwMode="auto">
          <a:xfrm>
            <a:off x="3746500" y="1439862"/>
            <a:ext cx="76200" cy="304800"/>
          </a:xfrm>
          <a:prstGeom prst="rightBrace">
            <a:avLst>
              <a:gd name="adj1" fmla="val 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2" name="AutoShape 412"/>
          <p:cNvSpPr>
            <a:spLocks/>
          </p:cNvSpPr>
          <p:nvPr/>
        </p:nvSpPr>
        <p:spPr bwMode="auto">
          <a:xfrm>
            <a:off x="3746500" y="2659062"/>
            <a:ext cx="76200" cy="609600"/>
          </a:xfrm>
          <a:prstGeom prst="rightBrace">
            <a:avLst>
              <a:gd name="adj1" fmla="val 6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3" name="AutoShape 415"/>
          <p:cNvSpPr>
            <a:spLocks/>
          </p:cNvSpPr>
          <p:nvPr/>
        </p:nvSpPr>
        <p:spPr bwMode="auto">
          <a:xfrm>
            <a:off x="3746500" y="3967162"/>
            <a:ext cx="74613" cy="584200"/>
          </a:xfrm>
          <a:prstGeom prst="rightBrace">
            <a:avLst>
              <a:gd name="adj1" fmla="val 6524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4" name="AutoShape 416"/>
          <p:cNvSpPr>
            <a:spLocks/>
          </p:cNvSpPr>
          <p:nvPr/>
        </p:nvSpPr>
        <p:spPr bwMode="auto">
          <a:xfrm>
            <a:off x="3746500" y="4576762"/>
            <a:ext cx="76200" cy="355600"/>
          </a:xfrm>
          <a:prstGeom prst="rightBrace">
            <a:avLst>
              <a:gd name="adj1" fmla="val 38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5" name="AutoShape 417"/>
          <p:cNvSpPr>
            <a:spLocks/>
          </p:cNvSpPr>
          <p:nvPr/>
        </p:nvSpPr>
        <p:spPr bwMode="auto">
          <a:xfrm>
            <a:off x="3746500" y="4983162"/>
            <a:ext cx="76200" cy="647700"/>
          </a:xfrm>
          <a:prstGeom prst="rightBrace">
            <a:avLst>
              <a:gd name="adj1" fmla="val 70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6" name="Text Box 420"/>
          <p:cNvSpPr txBox="1">
            <a:spLocks noChangeArrowheads="1"/>
          </p:cNvSpPr>
          <p:nvPr/>
        </p:nvSpPr>
        <p:spPr bwMode="auto">
          <a:xfrm>
            <a:off x="3822700" y="1439862"/>
            <a:ext cx="18780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/>
              <a:t>Private, demand-zero</a:t>
            </a:r>
          </a:p>
        </p:txBody>
      </p:sp>
      <p:sp>
        <p:nvSpPr>
          <p:cNvPr id="67" name="Text Box 423"/>
          <p:cNvSpPr txBox="1">
            <a:spLocks noChangeArrowheads="1"/>
          </p:cNvSpPr>
          <p:nvPr/>
        </p:nvSpPr>
        <p:spPr bwMode="auto">
          <a:xfrm>
            <a:off x="211180" y="2430462"/>
            <a:ext cx="649203" cy="28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solidFill>
                  <a:schemeClr val="tx2"/>
                </a:solidFill>
              </a:rPr>
              <a:t>libc.so</a:t>
            </a:r>
          </a:p>
        </p:txBody>
      </p:sp>
      <p:sp>
        <p:nvSpPr>
          <p:cNvPr id="68" name="Rectangle 424"/>
          <p:cNvSpPr>
            <a:spLocks noChangeArrowheads="1"/>
          </p:cNvSpPr>
          <p:nvPr/>
        </p:nvSpPr>
        <p:spPr bwMode="auto">
          <a:xfrm>
            <a:off x="88900" y="2735262"/>
            <a:ext cx="914400" cy="228600"/>
          </a:xfrm>
          <a:prstGeom prst="rect">
            <a:avLst/>
          </a:prstGeom>
          <a:solidFill>
            <a:srgbClr val="D5F1C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</a:rPr>
              <a:t>.data</a:t>
            </a:r>
          </a:p>
        </p:txBody>
      </p:sp>
      <p:sp>
        <p:nvSpPr>
          <p:cNvPr id="69" name="Rectangle 425"/>
          <p:cNvSpPr>
            <a:spLocks noChangeArrowheads="1"/>
          </p:cNvSpPr>
          <p:nvPr/>
        </p:nvSpPr>
        <p:spPr bwMode="auto">
          <a:xfrm>
            <a:off x="88900" y="2963862"/>
            <a:ext cx="914400" cy="228600"/>
          </a:xfrm>
          <a:prstGeom prst="rect">
            <a:avLst/>
          </a:prstGeom>
          <a:solidFill>
            <a:srgbClr val="D5F1C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.text</a:t>
            </a:r>
          </a:p>
        </p:txBody>
      </p:sp>
      <p:sp>
        <p:nvSpPr>
          <p:cNvPr id="70" name="Line 428"/>
          <p:cNvSpPr>
            <a:spLocks noChangeShapeType="1"/>
          </p:cNvSpPr>
          <p:nvPr/>
        </p:nvSpPr>
        <p:spPr bwMode="auto">
          <a:xfrm>
            <a:off x="1003300" y="28114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1" name="Line 429"/>
          <p:cNvSpPr>
            <a:spLocks noChangeShapeType="1"/>
          </p:cNvSpPr>
          <p:nvPr/>
        </p:nvSpPr>
        <p:spPr bwMode="auto">
          <a:xfrm>
            <a:off x="1003300" y="31162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2" name="Text Box 430"/>
          <p:cNvSpPr txBox="1">
            <a:spLocks noChangeArrowheads="1"/>
          </p:cNvSpPr>
          <p:nvPr/>
        </p:nvSpPr>
        <p:spPr bwMode="auto">
          <a:xfrm>
            <a:off x="3822700" y="2811462"/>
            <a:ext cx="1711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/>
              <a:t>Shared, file-backed</a:t>
            </a:r>
          </a:p>
        </p:txBody>
      </p:sp>
      <p:sp>
        <p:nvSpPr>
          <p:cNvPr id="73" name="Text Box 431"/>
          <p:cNvSpPr txBox="1">
            <a:spLocks noChangeArrowheads="1"/>
          </p:cNvSpPr>
          <p:nvPr/>
        </p:nvSpPr>
        <p:spPr bwMode="auto">
          <a:xfrm>
            <a:off x="3822700" y="4106862"/>
            <a:ext cx="18780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/>
              <a:t>Private, demand-zero</a:t>
            </a:r>
          </a:p>
        </p:txBody>
      </p:sp>
      <p:sp>
        <p:nvSpPr>
          <p:cNvPr id="74" name="Text Box 432"/>
          <p:cNvSpPr txBox="1">
            <a:spLocks noChangeArrowheads="1"/>
          </p:cNvSpPr>
          <p:nvPr/>
        </p:nvSpPr>
        <p:spPr bwMode="auto">
          <a:xfrm>
            <a:off x="3822700" y="4564062"/>
            <a:ext cx="18780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/>
              <a:t>Private, demand-zero</a:t>
            </a:r>
          </a:p>
        </p:txBody>
      </p:sp>
      <p:sp>
        <p:nvSpPr>
          <p:cNvPr id="75" name="Text Box 434"/>
          <p:cNvSpPr txBox="1">
            <a:spLocks noChangeArrowheads="1"/>
          </p:cNvSpPr>
          <p:nvPr/>
        </p:nvSpPr>
        <p:spPr bwMode="auto">
          <a:xfrm>
            <a:off x="3822700" y="5173662"/>
            <a:ext cx="16922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/>
              <a:t>Private, file-backed</a:t>
            </a:r>
          </a:p>
        </p:txBody>
      </p:sp>
      <p:sp>
        <p:nvSpPr>
          <p:cNvPr id="76" name="Text Box 435"/>
          <p:cNvSpPr txBox="1">
            <a:spLocks noChangeArrowheads="1"/>
          </p:cNvSpPr>
          <p:nvPr/>
        </p:nvSpPr>
        <p:spPr bwMode="auto">
          <a:xfrm>
            <a:off x="275700" y="4792662"/>
            <a:ext cx="534450" cy="28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solidFill>
                  <a:schemeClr val="tx2"/>
                </a:solidFill>
              </a:rPr>
              <a:t>a.out</a:t>
            </a:r>
          </a:p>
        </p:txBody>
      </p:sp>
      <p:sp>
        <p:nvSpPr>
          <p:cNvPr id="77" name="Rectangle 436"/>
          <p:cNvSpPr>
            <a:spLocks noChangeArrowheads="1"/>
          </p:cNvSpPr>
          <p:nvPr/>
        </p:nvSpPr>
        <p:spPr bwMode="auto">
          <a:xfrm>
            <a:off x="88900" y="5097462"/>
            <a:ext cx="914400" cy="2286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.data</a:t>
            </a:r>
          </a:p>
        </p:txBody>
      </p:sp>
      <p:sp>
        <p:nvSpPr>
          <p:cNvPr id="78" name="Rectangle 437"/>
          <p:cNvSpPr>
            <a:spLocks noChangeArrowheads="1"/>
          </p:cNvSpPr>
          <p:nvPr/>
        </p:nvSpPr>
        <p:spPr bwMode="auto">
          <a:xfrm>
            <a:off x="88900" y="5326062"/>
            <a:ext cx="914400" cy="228600"/>
          </a:xfrm>
          <a:prstGeom prst="rect">
            <a:avLst/>
          </a:prstGeom>
          <a:solidFill>
            <a:srgbClr val="F1C7C7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.text</a:t>
            </a:r>
          </a:p>
        </p:txBody>
      </p:sp>
      <p:sp>
        <p:nvSpPr>
          <p:cNvPr id="79" name="Line 438"/>
          <p:cNvSpPr>
            <a:spLocks noChangeShapeType="1"/>
          </p:cNvSpPr>
          <p:nvPr/>
        </p:nvSpPr>
        <p:spPr bwMode="auto">
          <a:xfrm>
            <a:off x="1003300" y="51736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80" name="Line 439"/>
          <p:cNvSpPr>
            <a:spLocks noChangeShapeType="1"/>
          </p:cNvSpPr>
          <p:nvPr/>
        </p:nvSpPr>
        <p:spPr bwMode="auto">
          <a:xfrm>
            <a:off x="1003300" y="54784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177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3497" y="434447"/>
            <a:ext cx="72596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User-Level Memory Mapping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220788"/>
            <a:ext cx="8459787" cy="5637212"/>
          </a:xfrm>
          <a:ln/>
        </p:spPr>
        <p:txBody>
          <a:bodyPr/>
          <a:lstStyle/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void *</a:t>
            </a:r>
            <a:r>
              <a:rPr lang="en-GB" sz="1800" dirty="0" err="1">
                <a:effectLst/>
                <a:latin typeface="Courier New" pitchFamily="49" charset="0"/>
              </a:rPr>
              <a:t>mmap</a:t>
            </a:r>
            <a:r>
              <a:rPr lang="en-GB" sz="1800" dirty="0">
                <a:effectLst/>
                <a:latin typeface="Courier New" pitchFamily="49" charset="0"/>
              </a:rPr>
              <a:t>(void *start,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len</a:t>
            </a:r>
            <a:r>
              <a:rPr lang="en-GB" sz="1800" dirty="0">
                <a:effectLst/>
                <a:latin typeface="Courier New" pitchFamily="49" charset="0"/>
              </a:rPr>
              <a:t>,</a:t>
            </a:r>
          </a:p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          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prot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flags,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fd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offset</a:t>
            </a:r>
            <a:r>
              <a:rPr lang="en-GB" sz="2000" dirty="0">
                <a:effectLst/>
              </a:rPr>
              <a:t>)</a:t>
            </a:r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 </a:t>
            </a:r>
            <a:r>
              <a:rPr lang="en-GB" b="1" dirty="0" err="1">
                <a:latin typeface="Courier New" pitchFamily="49" charset="0"/>
              </a:rPr>
              <a:t>len</a:t>
            </a:r>
            <a:r>
              <a:rPr lang="en-GB" dirty="0"/>
              <a:t> bytes starting at offset </a:t>
            </a:r>
            <a:r>
              <a:rPr lang="en-GB" b="1" dirty="0" err="1">
                <a:latin typeface="Courier New" pitchFamily="49" charset="0"/>
              </a:rPr>
              <a:t>offset</a:t>
            </a:r>
            <a:r>
              <a:rPr lang="en-GB" dirty="0">
                <a:latin typeface="Courier New" pitchFamily="49" charset="0"/>
              </a:rPr>
              <a:t> </a:t>
            </a:r>
            <a:r>
              <a:rPr lang="en-GB" dirty="0"/>
              <a:t>of the file specified by file description </a:t>
            </a:r>
            <a:r>
              <a:rPr lang="en-GB" b="1" dirty="0" err="1">
                <a:latin typeface="Courier New" pitchFamily="49" charset="0"/>
              </a:rPr>
              <a:t>fd</a:t>
            </a:r>
            <a:r>
              <a:rPr lang="en-GB" dirty="0"/>
              <a:t>, preferably at address </a:t>
            </a:r>
            <a:r>
              <a:rPr lang="en-GB" b="1" dirty="0">
                <a:latin typeface="Courier New" pitchFamily="49" charset="0"/>
              </a:rPr>
              <a:t>start</a:t>
            </a:r>
            <a:r>
              <a:rPr lang="en-GB" dirty="0"/>
              <a:t> </a:t>
            </a:r>
          </a:p>
          <a:p>
            <a:pPr lvl="1">
              <a:lnSpc>
                <a:spcPct val="101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latin typeface="Courier New" pitchFamily="49" charset="0"/>
              </a:rPr>
              <a:t>start</a:t>
            </a:r>
            <a:r>
              <a:rPr lang="en-GB" dirty="0">
                <a:latin typeface="Courier New" pitchFamily="49" charset="0"/>
              </a:rPr>
              <a:t>:</a:t>
            </a:r>
            <a:r>
              <a:rPr lang="en-GB" dirty="0"/>
              <a:t> may be 0 for “pick an address”</a:t>
            </a:r>
          </a:p>
          <a:p>
            <a:pPr lvl="1">
              <a:lnSpc>
                <a:spcPct val="101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err="1">
                <a:latin typeface="Courier New" pitchFamily="49" charset="0"/>
              </a:rPr>
              <a:t>prot</a:t>
            </a:r>
            <a:r>
              <a:rPr lang="en-GB" dirty="0"/>
              <a:t>: PROT_READ, PROT_WRITE, ...</a:t>
            </a:r>
          </a:p>
          <a:p>
            <a:pPr lvl="1">
              <a:lnSpc>
                <a:spcPct val="101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latin typeface="Courier New" pitchFamily="49" charset="0"/>
              </a:rPr>
              <a:t>flags</a:t>
            </a:r>
            <a:r>
              <a:rPr lang="en-GB" dirty="0"/>
              <a:t>: MAP_ANON, MAP_PRIVATE, MAP_SHARED, ...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Return a pointer to start of mapped area (may not be </a:t>
            </a:r>
            <a:r>
              <a:rPr lang="en-GB" b="1" dirty="0">
                <a:latin typeface="Courier New" pitchFamily="49" charset="0"/>
              </a:rPr>
              <a:t>start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49976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5763" y="493713"/>
            <a:ext cx="55578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Memory Mapping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7880" y="1220788"/>
            <a:ext cx="8527520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VM areas initialized by associating them with disk objects.</a:t>
            </a:r>
            <a:endParaRPr lang="en-GB" dirty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Process is known as </a:t>
            </a:r>
            <a:r>
              <a:rPr lang="en-GB" b="1" i="1" dirty="0">
                <a:solidFill>
                  <a:srgbClr val="990000"/>
                </a:solidFill>
              </a:rPr>
              <a:t>memory mapping</a:t>
            </a:r>
            <a:r>
              <a:rPr lang="en-GB" i="1" dirty="0">
                <a:solidFill>
                  <a:srgbClr val="990000"/>
                </a:solidFill>
              </a:rPr>
              <a:t>. 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Area can be </a:t>
            </a:r>
            <a:r>
              <a:rPr lang="en-GB" i="1" dirty="0"/>
              <a:t>backed by </a:t>
            </a:r>
            <a:r>
              <a:rPr lang="en-GB" dirty="0"/>
              <a:t>(i.e., get its initial values from) 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990000"/>
                </a:solidFill>
              </a:rPr>
              <a:t>Regular file</a:t>
            </a:r>
            <a:r>
              <a:rPr lang="en-GB" b="1" dirty="0"/>
              <a:t> </a:t>
            </a:r>
            <a:r>
              <a:rPr lang="en-GB" dirty="0"/>
              <a:t>on disk (e.g., an executable object file)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Initial page bytes come from a section of a file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990000"/>
                </a:solidFill>
              </a:rPr>
              <a:t>Anonymous file </a:t>
            </a:r>
            <a:r>
              <a:rPr lang="en-GB" dirty="0"/>
              <a:t>(e.g., nothing)</a:t>
            </a:r>
            <a:endParaRPr lang="en-GB" i="1" dirty="0"/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 fault will allocate a physical page full of 0's (</a:t>
            </a:r>
            <a:r>
              <a:rPr lang="en-GB" b="1" i="1" dirty="0">
                <a:solidFill>
                  <a:srgbClr val="990000"/>
                </a:solidFill>
              </a:rPr>
              <a:t>demand-zero page</a:t>
            </a:r>
            <a:r>
              <a:rPr lang="en-GB" dirty="0"/>
              <a:t>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Once the page is written to (</a:t>
            </a:r>
            <a:r>
              <a:rPr lang="en-GB" b="1" i="1" dirty="0">
                <a:solidFill>
                  <a:srgbClr val="990000"/>
                </a:solidFill>
              </a:rPr>
              <a:t>dirtied</a:t>
            </a:r>
            <a:r>
              <a:rPr lang="en-GB" dirty="0"/>
              <a:t>), it is like any other page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Dirty pages are copied back and forth between memory and a special </a:t>
            </a:r>
            <a:r>
              <a:rPr lang="en-GB" i="1" dirty="0">
                <a:solidFill>
                  <a:srgbClr val="990000"/>
                </a:solidFill>
              </a:rPr>
              <a:t>swap file</a:t>
            </a:r>
            <a:r>
              <a:rPr lang="en-GB" dirty="0"/>
              <a:t>.</a:t>
            </a:r>
            <a:endParaRPr lang="en-GB" i="1" dirty="0">
              <a:solidFill>
                <a:srgbClr val="990000"/>
              </a:solidFill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13487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93713"/>
            <a:ext cx="72596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User-Level Memory Mapping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0201" y="1220789"/>
            <a:ext cx="8307387" cy="836612"/>
          </a:xfrm>
          <a:ln/>
        </p:spPr>
        <p:txBody>
          <a:bodyPr/>
          <a:lstStyle/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void *</a:t>
            </a:r>
            <a:r>
              <a:rPr lang="en-GB" sz="1800" dirty="0" err="1">
                <a:effectLst/>
                <a:latin typeface="Courier New" pitchFamily="49" charset="0"/>
              </a:rPr>
              <a:t>mmap</a:t>
            </a:r>
            <a:r>
              <a:rPr lang="en-GB" sz="1800" dirty="0">
                <a:effectLst/>
                <a:latin typeface="Courier New" pitchFamily="49" charset="0"/>
              </a:rPr>
              <a:t>(void *start,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len</a:t>
            </a:r>
            <a:r>
              <a:rPr lang="en-GB" sz="1800" dirty="0">
                <a:effectLst/>
                <a:latin typeface="Courier New" pitchFamily="49" charset="0"/>
              </a:rPr>
              <a:t>,</a:t>
            </a:r>
          </a:p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          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prot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flags,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fd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offset</a:t>
            </a:r>
            <a:r>
              <a:rPr lang="en-GB" sz="2000" dirty="0">
                <a:effectLst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057400" y="2362200"/>
            <a:ext cx="9906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3733800"/>
            <a:ext cx="9906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638800" y="1981200"/>
            <a:ext cx="990600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38800" y="2590800"/>
            <a:ext cx="9906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3048000" y="2590800"/>
            <a:ext cx="259080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3048000" y="3733800"/>
            <a:ext cx="259080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AutoShape 51"/>
          <p:cNvSpPr>
            <a:spLocks/>
          </p:cNvSpPr>
          <p:nvPr/>
        </p:nvSpPr>
        <p:spPr bwMode="auto">
          <a:xfrm>
            <a:off x="6705600" y="2590800"/>
            <a:ext cx="228600" cy="11430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34200" y="2963336"/>
            <a:ext cx="1377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latin typeface="Courier New" pitchFamily="49" charset="0"/>
              </a:rPr>
              <a:t>len</a:t>
            </a:r>
            <a:r>
              <a:rPr lang="en-GB" sz="2000" dirty="0">
                <a:latin typeface="Courier New" pitchFamily="49" charset="0"/>
              </a:rPr>
              <a:t> </a:t>
            </a:r>
            <a:r>
              <a:rPr lang="en-GB" sz="2000" dirty="0">
                <a:latin typeface="+mn-lt"/>
              </a:rPr>
              <a:t>bytes</a:t>
            </a:r>
            <a:endParaRPr lang="en-US" sz="2000" dirty="0">
              <a:latin typeface="+mn-lt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rot="10800000">
            <a:off x="6629400" y="3733800"/>
            <a:ext cx="609600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7239000" y="3536889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Courier New" pitchFamily="49" charset="0"/>
              </a:rPr>
              <a:t>start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6781800" y="3857936"/>
            <a:ext cx="1863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(or address 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chosen by kernel)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34468" y="6031468"/>
            <a:ext cx="2672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virtual memory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71753" y="6019800"/>
            <a:ext cx="2387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Disk file specified by </a:t>
            </a:r>
          </a:p>
          <a:p>
            <a:pPr algn="ctr"/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file descriptor </a:t>
            </a:r>
            <a:r>
              <a:rPr lang="en-US" sz="2000" dirty="0" err="1">
                <a:latin typeface="Courier New" pitchFamily="49" charset="0"/>
              </a:rPr>
              <a:t>fd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20" name="AutoShape 51"/>
          <p:cNvSpPr>
            <a:spLocks/>
          </p:cNvSpPr>
          <p:nvPr/>
        </p:nvSpPr>
        <p:spPr bwMode="auto">
          <a:xfrm flipH="1">
            <a:off x="1752600" y="3733800"/>
            <a:ext cx="228600" cy="11430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8366" y="4104157"/>
            <a:ext cx="1377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latin typeface="Courier New" pitchFamily="49" charset="0"/>
              </a:rPr>
              <a:t>len</a:t>
            </a:r>
            <a:r>
              <a:rPr lang="en-GB" sz="2000" dirty="0">
                <a:latin typeface="Courier New" pitchFamily="49" charset="0"/>
              </a:rPr>
              <a:t> </a:t>
            </a:r>
            <a:r>
              <a:rPr lang="en-GB" sz="2000" dirty="0">
                <a:latin typeface="+mn-lt"/>
              </a:rPr>
              <a:t>bytes</a:t>
            </a:r>
            <a:endParaRPr lang="en-US" sz="20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2400" y="4676745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Courier New" pitchFamily="49" charset="0"/>
              </a:rPr>
              <a:t>offset</a:t>
            </a:r>
            <a:endParaRPr lang="en-US" sz="2000" dirty="0"/>
          </a:p>
        </p:txBody>
      </p:sp>
      <p:cxnSp>
        <p:nvCxnSpPr>
          <p:cNvPr id="24" name="Straight Arrow Connector 23"/>
          <p:cNvCxnSpPr>
            <a:stCxn id="22" idx="3"/>
          </p:cNvCxnSpPr>
          <p:nvPr/>
        </p:nvCxnSpPr>
        <p:spPr bwMode="auto">
          <a:xfrm>
            <a:off x="1260396" y="4876800"/>
            <a:ext cx="797004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62468" y="5003799"/>
            <a:ext cx="84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(bytes)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0004" y="5819001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ourier New"/>
                <a:cs typeface="Courier New"/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51542" y="5791200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ourier New"/>
                <a:cs typeface="Courier New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774033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61963"/>
            <a:ext cx="9144000" cy="604837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+mn-lt"/>
              </a:rPr>
              <a:t>Example: Using </a:t>
            </a:r>
            <a:r>
              <a:rPr lang="en-GB" dirty="0" err="1">
                <a:latin typeface="Courier New"/>
                <a:cs typeface="Courier New"/>
              </a:rPr>
              <a:t>mmap</a:t>
            </a:r>
            <a:r>
              <a:rPr lang="en-GB" dirty="0">
                <a:latin typeface="+mn-lt"/>
              </a:rPr>
              <a:t> to Copy Files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419600" y="2436812"/>
            <a:ext cx="4572000" cy="4116388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/>
          <a:lstStyle/>
          <a:p>
            <a:r>
              <a:rPr lang="en-US" sz="14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400" dirty="0" err="1">
                <a:solidFill>
                  <a:srgbClr val="CB2418"/>
                </a:solidFill>
                <a:latin typeface="Menlo-Regular"/>
              </a:rPr>
              <a:t>mmapcopy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 driver 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4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4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2D961E"/>
                </a:solidFill>
                <a:latin typeface="Menlo-Regular"/>
              </a:rPr>
              <a:t>stat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Menlo-Regular"/>
              </a:rPr>
              <a:t>stat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4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sz="1400" dirty="0" err="1">
                <a:solidFill>
                  <a:srgbClr val="C1651C"/>
                </a:solidFill>
                <a:latin typeface="Menlo-Regular"/>
              </a:rPr>
              <a:t>fd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nl-NL" sz="14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/* Check </a:t>
            </a:r>
            <a:r>
              <a:rPr lang="nl-NL" sz="1400" dirty="0" err="1">
                <a:solidFill>
                  <a:srgbClr val="CB2418"/>
                </a:solidFill>
                <a:latin typeface="Menlo-Regular"/>
              </a:rPr>
              <a:t>for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nl-NL" sz="1400" dirty="0" err="1">
                <a:solidFill>
                  <a:srgbClr val="CB2418"/>
                </a:solidFill>
                <a:latin typeface="Menlo-Regular"/>
              </a:rPr>
              <a:t>required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nl-NL" sz="1400" dirty="0" err="1">
                <a:solidFill>
                  <a:srgbClr val="CB2418"/>
                </a:solidFill>
                <a:latin typeface="Menlo-Regular"/>
              </a:rPr>
              <a:t>cmd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 line </a:t>
            </a:r>
            <a:r>
              <a:rPr lang="nl-NL" sz="1400" dirty="0" err="1">
                <a:solidFill>
                  <a:srgbClr val="CB2418"/>
                </a:solidFill>
                <a:latin typeface="Menlo-Regular"/>
              </a:rPr>
              <a:t>arg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 */</a:t>
            </a:r>
            <a:endParaRPr lang="nl-NL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argc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!= 2)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"usage: %s &lt;filename&gt;\n"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[0]);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exit(0);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/* Copy input file to </a:t>
            </a:r>
            <a:r>
              <a:rPr lang="en-US" sz="1400" dirty="0" err="1">
                <a:solidFill>
                  <a:srgbClr val="CB2418"/>
                </a:solidFill>
                <a:latin typeface="Menlo-Regular"/>
              </a:rPr>
              <a:t>stdout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fd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 = Open(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[1], O_RDONLY, 0);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Fstat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fd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, &amp;stat);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mmapcopy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fd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stat.st_size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}</a:t>
            </a:r>
            <a:endParaRPr lang="en-GB" sz="1400" dirty="0">
              <a:latin typeface="Courier New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6875" y="1362075"/>
            <a:ext cx="78962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96875" y="1362075"/>
            <a:ext cx="85947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lang="en-GB" kern="0" dirty="0">
                <a:latin typeface="Calibri" pitchFamily="34" charset="0"/>
              </a:rPr>
              <a:t>Copying a file to </a:t>
            </a:r>
            <a:r>
              <a:rPr lang="en-GB" kern="0" dirty="0" err="1">
                <a:latin typeface="Courier New"/>
                <a:cs typeface="Courier New"/>
              </a:rPr>
              <a:t>stdout</a:t>
            </a:r>
            <a:r>
              <a:rPr lang="en-GB" kern="0" dirty="0">
                <a:latin typeface="Calibri" pitchFamily="34" charset="0"/>
              </a:rPr>
              <a:t> without transferring data to user space .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3318" y="2436812"/>
            <a:ext cx="3991482" cy="4116388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/>
          <a:lstStyle/>
          <a:p>
            <a:r>
              <a:rPr lang="en-US" sz="14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400" dirty="0" err="1">
                <a:solidFill>
                  <a:srgbClr val="9D206F"/>
                </a:solidFill>
                <a:latin typeface="Menlo-Regular"/>
              </a:rPr>
              <a:t>csapp.h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4A00FF"/>
                </a:solidFill>
                <a:latin typeface="Menlo-Regular"/>
              </a:rPr>
              <a:t>mmapcopy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Menlo-Regular"/>
              </a:rPr>
              <a:t>fd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400" dirty="0" err="1">
                <a:solidFill>
                  <a:srgbClr val="CB2418"/>
                </a:solidFill>
                <a:latin typeface="Menlo-Regular"/>
              </a:rPr>
              <a:t>Ptr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 to memory mapped area 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400" dirty="0" err="1">
                <a:solidFill>
                  <a:srgbClr val="2D961E"/>
                </a:solidFill>
                <a:latin typeface="Menlo-Regular"/>
              </a:rPr>
              <a:t>char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a-DK" sz="1400" dirty="0" err="1">
                <a:solidFill>
                  <a:srgbClr val="C1651C"/>
                </a:solidFill>
                <a:latin typeface="Menlo-Regular"/>
              </a:rPr>
              <a:t>bufp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da-DK" sz="14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bufp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Mmap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4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size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, 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        PROT_READ,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            MAP_PRIVATE, 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            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fd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, 0);</a:t>
            </a:r>
          </a:p>
          <a:p>
            <a:r>
              <a:rPr lang="de-DE" sz="1400" dirty="0">
                <a:solidFill>
                  <a:srgbClr val="000000"/>
                </a:solidFill>
                <a:latin typeface="Menlo-Regular"/>
              </a:rPr>
              <a:t>    Write(1, </a:t>
            </a:r>
            <a:r>
              <a:rPr lang="de-DE" sz="1400" dirty="0" err="1">
                <a:solidFill>
                  <a:srgbClr val="000000"/>
                </a:solidFill>
                <a:latin typeface="Menlo-Regular"/>
              </a:rPr>
              <a:t>bufp</a:t>
            </a:r>
            <a:r>
              <a:rPr lang="de-DE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de-DE" sz="1400" dirty="0" err="1">
                <a:solidFill>
                  <a:srgbClr val="000000"/>
                </a:solidFill>
                <a:latin typeface="Menlo-Regular"/>
              </a:rPr>
              <a:t>size</a:t>
            </a:r>
            <a:r>
              <a:rPr lang="de-DE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is-I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4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is-IS" sz="14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000" y="6172200"/>
            <a:ext cx="141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mmapcopy.c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81426" y="6183868"/>
            <a:ext cx="141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mmapcopy.c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2093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Why Virtual Memory</a:t>
            </a:r>
          </a:p>
          <a:p>
            <a:r>
              <a:rPr lang="en-US" dirty="0"/>
              <a:t>How do we logically support it?</a:t>
            </a:r>
          </a:p>
          <a:p>
            <a:r>
              <a:rPr lang="en-US" dirty="0"/>
              <a:t>How do we actually support it?</a:t>
            </a:r>
          </a:p>
          <a:p>
            <a:r>
              <a:rPr lang="en-US" dirty="0"/>
              <a:t>Example!</a:t>
            </a:r>
          </a:p>
          <a:p>
            <a:r>
              <a:rPr lang="en-US" dirty="0"/>
              <a:t>Summary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78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569913"/>
            <a:ext cx="6705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How to support Virtual Memory?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209497" y="1697168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947078" y="1671244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2575641" y="1620968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2408060" y="2920595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1183477" y="4395924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832278" y="177627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832278" y="203186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832278" y="2283921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832278" y="279386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3054439" y="2412840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2549621" y="4319724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2382040" y="5619351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806258" y="447123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806258" y="4726821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806258" y="4978878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2806258" y="548882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3028419" y="5107797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930722" y="177336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930722" y="202895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930722" y="2287451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5930722" y="254057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930722" y="279616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930722" y="3054659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930722" y="3310246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5930722" y="3569810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930722" y="3825397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5930722" y="408389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930722" y="474516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6175899" y="4293152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5689956" y="1620968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5477302" y="4895356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M</a:t>
            </a:r>
            <a:r>
              <a:rPr lang="en-GB" sz="1400" b="1" dirty="0">
                <a:latin typeface="Calibri" pitchFamily="34" charset="0"/>
              </a:rPr>
              <a:t>-1</a:t>
            </a:r>
          </a:p>
        </p:txBody>
      </p:sp>
      <p:cxnSp>
        <p:nvCxnSpPr>
          <p:cNvPr id="74" name="Straight Arrow Connector 73"/>
          <p:cNvCxnSpPr>
            <a:stCxn id="46" idx="3"/>
            <a:endCxn id="59" idx="1"/>
          </p:cNvCxnSpPr>
          <p:nvPr/>
        </p:nvCxnSpPr>
        <p:spPr bwMode="auto">
          <a:xfrm>
            <a:off x="3746678" y="2159658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7" idx="3"/>
            <a:endCxn id="63" idx="1"/>
          </p:cNvCxnSpPr>
          <p:nvPr/>
        </p:nvCxnSpPr>
        <p:spPr bwMode="auto">
          <a:xfrm>
            <a:off x="3746678" y="2411715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4" idx="3"/>
            <a:endCxn id="63" idx="1"/>
          </p:cNvCxnSpPr>
          <p:nvPr/>
        </p:nvCxnSpPr>
        <p:spPr bwMode="auto">
          <a:xfrm flipV="1">
            <a:off x="3720658" y="3438040"/>
            <a:ext cx="2210064" cy="166863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53" idx="3"/>
            <a:endCxn id="65" idx="1"/>
          </p:cNvCxnSpPr>
          <p:nvPr/>
        </p:nvCxnSpPr>
        <p:spPr bwMode="auto">
          <a:xfrm flipV="1">
            <a:off x="3720658" y="3953191"/>
            <a:ext cx="2210064" cy="9014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4127252" y="1522682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>
                <a:solidFill>
                  <a:srgbClr val="FF0000"/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>
                <a:solidFill>
                  <a:srgbClr val="FF0000"/>
                </a:solidFill>
                <a:latin typeface="Calibri" pitchFamily="34" charset="0"/>
              </a:rPr>
              <a:t>translation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6947078" y="5488821"/>
            <a:ext cx="1296988" cy="1059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5940014" y="592380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5940014" y="61793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cxnSp>
        <p:nvCxnSpPr>
          <p:cNvPr id="75" name="Straight Arrow Connector 74"/>
          <p:cNvCxnSpPr>
            <a:stCxn id="55" idx="3"/>
            <a:endCxn id="73" idx="1"/>
          </p:cNvCxnSpPr>
          <p:nvPr/>
        </p:nvCxnSpPr>
        <p:spPr bwMode="auto">
          <a:xfrm>
            <a:off x="3720658" y="5616615"/>
            <a:ext cx="2219356" cy="69057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Rectangle 76"/>
          <p:cNvSpPr/>
          <p:nvPr/>
        </p:nvSpPr>
        <p:spPr bwMode="auto">
          <a:xfrm>
            <a:off x="5940014" y="618854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2796039" y="5491557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78238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cs33_4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33_4" id="{3B466650-392D-42BD-AABE-E0C799CFC2DE}" vid="{A740E4B2-7ACB-494B-9ED2-31BF811DA52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cs33_4</Template>
  <TotalTime>22393</TotalTime>
  <Words>5872</Words>
  <Application>Microsoft Office PowerPoint</Application>
  <PresentationFormat>On-screen Show (4:3)</PresentationFormat>
  <Paragraphs>2166</Paragraphs>
  <Slides>75</Slides>
  <Notes>56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7" baseType="lpstr">
      <vt:lpstr>ＭＳ Ｐゴシック</vt:lpstr>
      <vt:lpstr>Arial</vt:lpstr>
      <vt:lpstr>Arial Narrow</vt:lpstr>
      <vt:lpstr>Calibri</vt:lpstr>
      <vt:lpstr>Consolas</vt:lpstr>
      <vt:lpstr>Courier New</vt:lpstr>
      <vt:lpstr>Menlo-Regular</vt:lpstr>
      <vt:lpstr>msgothic</vt:lpstr>
      <vt:lpstr>Times New Roman</vt:lpstr>
      <vt:lpstr>Wingdings</vt:lpstr>
      <vt:lpstr>Wingdings 2</vt:lpstr>
      <vt:lpstr>cs33_4</vt:lpstr>
      <vt:lpstr>CS33 Lecture 14: Virtual Memory:</vt:lpstr>
      <vt:lpstr>Virtual Memory</vt:lpstr>
      <vt:lpstr>Managing Virtual Memory</vt:lpstr>
      <vt:lpstr>Virtual memory is hard – do we have to use it?</vt:lpstr>
      <vt:lpstr>A System Using Physical Addressing</vt:lpstr>
      <vt:lpstr>Physical Addressing</vt:lpstr>
      <vt:lpstr>Virtual Memory!</vt:lpstr>
      <vt:lpstr>Outline</vt:lpstr>
      <vt:lpstr>How to support Virtual Memory?</vt:lpstr>
      <vt:lpstr>A System Using Virtual Addressing</vt:lpstr>
      <vt:lpstr>Basic Strategy</vt:lpstr>
      <vt:lpstr>Enabling Data Structure: Page Table</vt:lpstr>
      <vt:lpstr>Page Hit</vt:lpstr>
      <vt:lpstr>Page Fault</vt:lpstr>
      <vt:lpstr>Fault Example: Page Fault</vt:lpstr>
      <vt:lpstr>Fault Example: Invalid Memory Reference</vt:lpstr>
      <vt:lpstr>Handling Page Fault</vt:lpstr>
      <vt:lpstr>Handling Page Fault</vt:lpstr>
      <vt:lpstr>Handling Page Fault</vt:lpstr>
      <vt:lpstr>Handling Page Fault</vt:lpstr>
      <vt:lpstr>Allocating Pages</vt:lpstr>
      <vt:lpstr>Address Translation With a Page Table</vt:lpstr>
      <vt:lpstr>Address Translation: Page Hit</vt:lpstr>
      <vt:lpstr>Address Translation: Page Fault</vt:lpstr>
      <vt:lpstr>Two Problems?</vt:lpstr>
      <vt:lpstr>Isn’t the disk super slow? Yes but…</vt:lpstr>
      <vt:lpstr>What about memory overhead?</vt:lpstr>
      <vt:lpstr>Multi-Level Page Tables</vt:lpstr>
      <vt:lpstr>A Two-Level Page Table Hierarchy</vt:lpstr>
      <vt:lpstr>Translating with a k-level Page Table</vt:lpstr>
      <vt:lpstr>Wait, isn’t this slow again?</vt:lpstr>
      <vt:lpstr>TLB Hit</vt:lpstr>
      <vt:lpstr>TLB Miss</vt:lpstr>
      <vt:lpstr>Accessing the TLB</vt:lpstr>
      <vt:lpstr>Virtual Memory + Caching</vt:lpstr>
      <vt:lpstr>Review: Enabling Data Structure: Page Table</vt:lpstr>
      <vt:lpstr>Review: A Two-Level Page Table Hierarchy</vt:lpstr>
      <vt:lpstr>Review</vt:lpstr>
      <vt:lpstr>Review 2</vt:lpstr>
      <vt:lpstr>Review 3</vt:lpstr>
      <vt:lpstr>System for Example</vt:lpstr>
      <vt:lpstr>Simple Memory System Example</vt:lpstr>
      <vt:lpstr>1. Simple Memory System TLB</vt:lpstr>
      <vt:lpstr>2. Simple Memory System Page Table</vt:lpstr>
      <vt:lpstr>3. Simple Memory System Cache</vt:lpstr>
      <vt:lpstr>Address Translation Example #1</vt:lpstr>
      <vt:lpstr>Address Translation Example #2</vt:lpstr>
      <vt:lpstr>Intel Core i7 Memory System</vt:lpstr>
      <vt:lpstr>End-to-end Core i7 Address Translation</vt:lpstr>
      <vt:lpstr>Why Virtual Memory (VM)?</vt:lpstr>
      <vt:lpstr>VM as a Tool for Memory Protection</vt:lpstr>
      <vt:lpstr>VM as a Tool for Memory Management</vt:lpstr>
      <vt:lpstr>VM as a Tool for Memory Management</vt:lpstr>
      <vt:lpstr>Sharing Revisited: Shared Objects</vt:lpstr>
      <vt:lpstr>Sharing Revisited: Shared Objects</vt:lpstr>
      <vt:lpstr>Sharing Revisited:  Private Copy-on-write (COW) Objects</vt:lpstr>
      <vt:lpstr>Sharing Revisited:  Private Copy-on-write (COW) Objects</vt:lpstr>
      <vt:lpstr>Summary</vt:lpstr>
      <vt:lpstr>Virtual Memory Systems – Bonus Content</vt:lpstr>
      <vt:lpstr>Simplifying Linking and Loading</vt:lpstr>
      <vt:lpstr>Review of Symbols</vt:lpstr>
      <vt:lpstr>Core i7 Level 1-3 Page Table Entries</vt:lpstr>
      <vt:lpstr>Core i7 Level 4 Page Table Entries</vt:lpstr>
      <vt:lpstr>Core i7 Page Table Translation</vt:lpstr>
      <vt:lpstr>Cute Trick for Speeding Up L1 Access</vt:lpstr>
      <vt:lpstr>Virtual Address Space of a Linux Process</vt:lpstr>
      <vt:lpstr>Linux Organizes VM as Collection of “Areas” </vt:lpstr>
      <vt:lpstr>Linux Page Fault Handling </vt:lpstr>
      <vt:lpstr>Today  </vt:lpstr>
      <vt:lpstr>The fork Function Revisited</vt:lpstr>
      <vt:lpstr>The execve Function Revisited</vt:lpstr>
      <vt:lpstr>User-Level Memory Mapping</vt:lpstr>
      <vt:lpstr>Memory Mapping</vt:lpstr>
      <vt:lpstr>User-Level Memory Mapping</vt:lpstr>
      <vt:lpstr>Example: Using mmap to Copy Files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Tony Nowatzki</cp:lastModifiedBy>
  <cp:revision>627</cp:revision>
  <cp:lastPrinted>1999-09-20T15:19:18Z</cp:lastPrinted>
  <dcterms:created xsi:type="dcterms:W3CDTF">2011-01-05T23:17:11Z</dcterms:created>
  <dcterms:modified xsi:type="dcterms:W3CDTF">2019-11-21T21:01:39Z</dcterms:modified>
</cp:coreProperties>
</file>