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95"/>
  </p:notesMasterIdLst>
  <p:handoutMasterIdLst>
    <p:handoutMasterId r:id="rId96"/>
  </p:handoutMasterIdLst>
  <p:sldIdLst>
    <p:sldId id="542" r:id="rId2"/>
    <p:sldId id="731" r:id="rId3"/>
    <p:sldId id="691" r:id="rId4"/>
    <p:sldId id="732" r:id="rId5"/>
    <p:sldId id="639" r:id="rId6"/>
    <p:sldId id="689" r:id="rId7"/>
    <p:sldId id="650" r:id="rId8"/>
    <p:sldId id="690" r:id="rId9"/>
    <p:sldId id="721" r:id="rId10"/>
    <p:sldId id="723" r:id="rId11"/>
    <p:sldId id="720" r:id="rId12"/>
    <p:sldId id="692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24" r:id="rId27"/>
    <p:sldId id="714" r:id="rId28"/>
    <p:sldId id="715" r:id="rId29"/>
    <p:sldId id="716" r:id="rId30"/>
    <p:sldId id="717" r:id="rId31"/>
    <p:sldId id="718" r:id="rId32"/>
    <p:sldId id="719" r:id="rId33"/>
    <p:sldId id="725" r:id="rId34"/>
    <p:sldId id="727" r:id="rId35"/>
    <p:sldId id="726" r:id="rId36"/>
    <p:sldId id="728" r:id="rId37"/>
    <p:sldId id="657" r:id="rId38"/>
    <p:sldId id="658" r:id="rId39"/>
    <p:sldId id="683" r:id="rId40"/>
    <p:sldId id="685" r:id="rId41"/>
    <p:sldId id="663" r:id="rId42"/>
    <p:sldId id="664" r:id="rId43"/>
    <p:sldId id="665" r:id="rId44"/>
    <p:sldId id="666" r:id="rId45"/>
    <p:sldId id="667" r:id="rId46"/>
    <p:sldId id="669" r:id="rId47"/>
    <p:sldId id="688" r:id="rId48"/>
    <p:sldId id="729" r:id="rId49"/>
    <p:sldId id="671" r:id="rId50"/>
    <p:sldId id="670" r:id="rId51"/>
    <p:sldId id="730" r:id="rId52"/>
    <p:sldId id="653" r:id="rId53"/>
    <p:sldId id="733" r:id="rId54"/>
    <p:sldId id="752" r:id="rId55"/>
    <p:sldId id="614" r:id="rId56"/>
    <p:sldId id="753" r:id="rId57"/>
    <p:sldId id="754" r:id="rId58"/>
    <p:sldId id="755" r:id="rId59"/>
    <p:sldId id="756" r:id="rId60"/>
    <p:sldId id="757" r:id="rId61"/>
    <p:sldId id="734" r:id="rId62"/>
    <p:sldId id="620" r:id="rId63"/>
    <p:sldId id="746" r:id="rId64"/>
    <p:sldId id="687" r:id="rId65"/>
    <p:sldId id="747" r:id="rId66"/>
    <p:sldId id="748" r:id="rId67"/>
    <p:sldId id="749" r:id="rId68"/>
    <p:sldId id="750" r:id="rId69"/>
    <p:sldId id="751" r:id="rId70"/>
    <p:sldId id="693" r:id="rId71"/>
    <p:sldId id="742" r:id="rId72"/>
    <p:sldId id="743" r:id="rId73"/>
    <p:sldId id="745" r:id="rId74"/>
    <p:sldId id="744" r:id="rId75"/>
    <p:sldId id="741" r:id="rId76"/>
    <p:sldId id="624" r:id="rId77"/>
    <p:sldId id="626" r:id="rId78"/>
    <p:sldId id="627" r:id="rId79"/>
    <p:sldId id="736" r:id="rId80"/>
    <p:sldId id="643" r:id="rId81"/>
    <p:sldId id="641" r:id="rId82"/>
    <p:sldId id="642" r:id="rId83"/>
    <p:sldId id="679" r:id="rId84"/>
    <p:sldId id="680" r:id="rId85"/>
    <p:sldId id="681" r:id="rId86"/>
    <p:sldId id="682" r:id="rId87"/>
    <p:sldId id="645" r:id="rId88"/>
    <p:sldId id="737" r:id="rId89"/>
    <p:sldId id="738" r:id="rId90"/>
    <p:sldId id="739" r:id="rId91"/>
    <p:sldId id="740" r:id="rId92"/>
    <p:sldId id="684" r:id="rId93"/>
    <p:sldId id="686" r:id="rId94"/>
  </p:sldIdLst>
  <p:sldSz cx="9144000" cy="6858000" type="screen4x3"/>
  <p:notesSz cx="7302500" cy="9586913"/>
  <p:custDataLst>
    <p:tags r:id="rId9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D0003"/>
    <a:srgbClr val="AA24F5"/>
    <a:srgbClr val="107702"/>
    <a:srgbClr val="F6F5BD"/>
    <a:srgbClr val="3284BF"/>
    <a:srgbClr val="F1C7C7"/>
    <a:srgbClr val="ED8683"/>
    <a:srgbClr val="5FA3F4"/>
    <a:srgbClr val="990000"/>
    <a:srgbClr val="F7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4724" autoAdjust="0"/>
  </p:normalViewPr>
  <p:slideViewPr>
    <p:cSldViewPr snapToObjects="1">
      <p:cViewPr varScale="1">
        <p:scale>
          <a:sx n="66" d="100"/>
          <a:sy n="66" d="100"/>
        </p:scale>
        <p:origin x="1186" y="53"/>
      </p:cViewPr>
      <p:guideLst>
        <p:guide orient="horz" pos="1728"/>
        <p:guide pos="5616"/>
      </p:guideLst>
    </p:cSldViewPr>
  </p:slideViewPr>
  <p:outlineViewPr>
    <p:cViewPr>
      <p:scale>
        <a:sx n="33" d="100"/>
        <a:sy n="33" d="100"/>
      </p:scale>
      <p:origin x="0" y="-17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9-4468-8A76-F08140E98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08425344"/>
        <c:axId val="508428088"/>
      </c:barChart>
      <c:catAx>
        <c:axId val="50842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8428088"/>
        <c:crosses val="autoZero"/>
        <c:auto val="1"/>
        <c:lblAlgn val="ctr"/>
        <c:lblOffset val="100"/>
        <c:noMultiLvlLbl val="0"/>
      </c:catAx>
      <c:valAx>
        <c:axId val="508428088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8425344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5-422E-9344-40C327077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08431616"/>
        <c:axId val="508426128"/>
      </c:barChart>
      <c:catAx>
        <c:axId val="50843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8426128"/>
        <c:crosses val="autoZero"/>
        <c:auto val="1"/>
        <c:lblAlgn val="ctr"/>
        <c:lblOffset val="100"/>
        <c:noMultiLvlLbl val="0"/>
      </c:catAx>
      <c:valAx>
        <c:axId val="508426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8431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3-49DA-B9E6-935985970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08419464"/>
        <c:axId val="508428872"/>
      </c:barChart>
      <c:catAx>
        <c:axId val="508419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8428872"/>
        <c:crosses val="autoZero"/>
        <c:auto val="1"/>
        <c:lblAlgn val="ctr"/>
        <c:lblOffset val="100"/>
        <c:noMultiLvlLbl val="0"/>
      </c:catAx>
      <c:valAx>
        <c:axId val="508428872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8419464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2-4C4B-A792-DFC2308B3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66455136"/>
        <c:axId val="-1266458400"/>
      </c:lineChart>
      <c:catAx>
        <c:axId val="-1266455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1266458400"/>
        <c:crosses val="autoZero"/>
        <c:auto val="1"/>
        <c:lblAlgn val="ctr"/>
        <c:lblOffset val="100"/>
        <c:noMultiLvlLbl val="0"/>
      </c:catAx>
      <c:valAx>
        <c:axId val="-12664584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266455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5-40FB-9E65-B2094104B79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A5-40FB-9E65-B2094104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66453504"/>
        <c:axId val="-1266455680"/>
      </c:lineChart>
      <c:catAx>
        <c:axId val="-126645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1266455680"/>
        <c:crosses val="autoZero"/>
        <c:auto val="1"/>
        <c:lblAlgn val="ctr"/>
        <c:lblOffset val="100"/>
        <c:noMultiLvlLbl val="0"/>
      </c:catAx>
      <c:valAx>
        <c:axId val="-12664556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2664535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3-05T16:40:04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14876 0,'0'0'0,"0"0"15,0 0 1</inkml:trace>
  <inkml:trace contextRef="#ctx0" brushRef="#br0" timeOffset="3809.285">15993 15737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2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4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3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4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Producing faster than consuming -&gt; semaphore for slots</a:t>
            </a:r>
          </a:p>
          <a:p>
            <a:r>
              <a:rPr lang="en-US" dirty="0"/>
              <a:t>Consuming</a:t>
            </a:r>
            <a:r>
              <a:rPr lang="en-US" baseline="0" dirty="0"/>
              <a:t> faster than producing -&gt; </a:t>
            </a:r>
            <a:r>
              <a:rPr lang="en-US" baseline="0" dirty="0" err="1"/>
              <a:t>sem</a:t>
            </a:r>
            <a:r>
              <a:rPr lang="en-US" baseline="0" dirty="0"/>
              <a:t> for items</a:t>
            </a:r>
          </a:p>
          <a:p>
            <a:r>
              <a:rPr lang="en-US" baseline="0" dirty="0"/>
              <a:t>Two producers push at same time (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</a:p>
          <a:p>
            <a:r>
              <a:rPr lang="en-US" baseline="0" dirty="0"/>
              <a:t>Two consumers pop at same time (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</a:p>
          <a:p>
            <a:r>
              <a:rPr lang="en-US" baseline="0" dirty="0"/>
              <a:t>Producer/consumer push pop at same </a:t>
            </a:r>
            <a:r>
              <a:rPr lang="en-US" baseline="0" dirty="0" err="1"/>
              <a:t>itme</a:t>
            </a:r>
            <a:r>
              <a:rPr lang="en-US" baseline="0" dirty="0"/>
              <a:t> (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8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write simultaneous</a:t>
            </a:r>
          </a:p>
          <a:p>
            <a:r>
              <a:rPr lang="en-US" dirty="0"/>
              <a:t>Two writers at same time -&gt; </a:t>
            </a:r>
            <a:r>
              <a:rPr lang="en-US" dirty="0" err="1"/>
              <a:t>mutex</a:t>
            </a:r>
            <a:r>
              <a:rPr lang="en-US" dirty="0"/>
              <a:t> for writes</a:t>
            </a:r>
          </a:p>
          <a:p>
            <a:r>
              <a:rPr lang="en-US" dirty="0"/>
              <a:t>Reader should wait if currently active writer  (both read and write wait on 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/>
              <a:t>If</a:t>
            </a:r>
            <a:r>
              <a:rPr lang="en-US" baseline="0" dirty="0"/>
              <a:t> we are writing, and active readers -&gt; wait  (counter for readers)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6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9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baseline="0" dirty="0"/>
              <a:t> idea: count number of writers on write side (synchronized)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8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6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https://sadakurapati.wordpress.com/2013/10/25/quicksort-a-practical-and-efficient-sorting-algorithm/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3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34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63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3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8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5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CS33 Lecture 16:</a:t>
            </a:r>
            <a:br>
              <a:rPr lang="en-US" dirty="0"/>
            </a:br>
            <a:r>
              <a:rPr lang="en-US" dirty="0"/>
              <a:t>(a little more) Advanced Synchronization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1); 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179" y="5756595"/>
            <a:ext cx="838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This is really </a:t>
            </a:r>
            <a:r>
              <a:rPr lang="en-US" dirty="0" err="1">
                <a:latin typeface="Calibri" pitchFamily="34" charset="0"/>
              </a:rPr>
              <a:t>really</a:t>
            </a:r>
            <a:r>
              <a:rPr lang="en-US" dirty="0">
                <a:latin typeface="Calibri" pitchFamily="34" charset="0"/>
              </a:rPr>
              <a:t> slow (too many system calls).  Assuming we have to count one-by-one, how would we make it faster?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50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program synchronization:</a:t>
            </a:r>
          </a:p>
          <a:p>
            <a:pPr lvl="1"/>
            <a:r>
              <a:rPr lang="en-US" dirty="0"/>
              <a:t>Data races</a:t>
            </a:r>
          </a:p>
          <a:p>
            <a:pPr lvl="1"/>
            <a:r>
              <a:rPr lang="en-US" dirty="0"/>
              <a:t>Deadlock</a:t>
            </a:r>
          </a:p>
          <a:p>
            <a:r>
              <a:rPr lang="en-US" dirty="0"/>
              <a:t>Properties of thread-friendly code</a:t>
            </a:r>
          </a:p>
          <a:p>
            <a:pPr lvl="1"/>
            <a:r>
              <a:rPr lang="en-US" dirty="0"/>
              <a:t>Thread-safe</a:t>
            </a:r>
          </a:p>
          <a:p>
            <a:pPr lvl="1"/>
            <a:r>
              <a:rPr lang="en-US" dirty="0"/>
              <a:t>Re-entrant</a:t>
            </a:r>
          </a:p>
          <a:p>
            <a:r>
              <a:rPr lang="en-US" dirty="0"/>
              <a:t>Parallelization Paradigms </a:t>
            </a:r>
            <a:r>
              <a:rPr lang="en-US" b="0" dirty="0"/>
              <a:t>(how to use semaphores)</a:t>
            </a:r>
          </a:p>
          <a:p>
            <a:pPr lvl="1"/>
            <a:r>
              <a:rPr lang="en-US" dirty="0"/>
              <a:t>Bulk Synchronous Parallel</a:t>
            </a:r>
          </a:p>
          <a:p>
            <a:pPr lvl="1"/>
            <a:r>
              <a:rPr lang="en-US" dirty="0"/>
              <a:t>Single reader / multiple writers</a:t>
            </a:r>
          </a:p>
          <a:p>
            <a:pPr lvl="1"/>
            <a:r>
              <a:rPr lang="en-US" b="0" dirty="0"/>
              <a:t>Producer-consumer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819400"/>
            <a:ext cx="7592093" cy="762000"/>
          </a:xfrm>
        </p:spPr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1910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</p:spTree>
    <p:extLst>
      <p:ext uri="{BB962C8B-B14F-4D97-AF65-F5344CB8AC3E}">
        <p14:creationId xmlns:p14="http://schemas.microsoft.com/office/powerpoint/2010/main" val="196150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idx="1"/>
          </p:nvPr>
        </p:nvSpPr>
        <p:spPr>
          <a:xfrm>
            <a:off x="247771" y="1165566"/>
            <a:ext cx="7905629" cy="587681"/>
          </a:xfrm>
        </p:spPr>
        <p:txBody>
          <a:bodyPr/>
          <a:lstStyle/>
          <a:p>
            <a:r>
              <a:rPr lang="en-US" dirty="0"/>
              <a:t>Data race: correctness depends on thread ordering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316537" y="1614647"/>
            <a:ext cx="5398463" cy="523220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A threaded program with a race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BA8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[N];</a:t>
            </a: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BA8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a-DK" sz="2000" dirty="0">
                <a:solidFill>
                  <a:srgbClr val="C2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 = 0; i &lt; N; i++)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Pthread_create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</a:t>
            </a:r>
            <a:r>
              <a:rPr lang="en-US" sz="2000" dirty="0">
                <a:solidFill>
                  <a:srgbClr val="61B6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thread, &amp;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a-DK" sz="2000" dirty="0">
                <a:solidFill>
                  <a:srgbClr val="C2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 = 0; i &lt; N; i++)</a:t>
            </a:r>
          </a:p>
          <a:p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a-DK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Pthread_join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(tid[i], </a:t>
            </a:r>
            <a:r>
              <a:rPr lang="da-DK" sz="2000" dirty="0">
                <a:solidFill>
                  <a:srgbClr val="61B6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exit(0);</a:t>
            </a:r>
          </a:p>
          <a:p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a-DK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Thread </a:t>
            </a:r>
            <a:r>
              <a:rPr lang="da-DK" sz="2000" dirty="0" err="1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routine</a:t>
            </a:r>
            <a:r>
              <a:rPr lang="da-DK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*/</a:t>
            </a:r>
            <a:endParaRPr lang="da-DK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2000" dirty="0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da-DK" sz="2000" dirty="0">
                <a:solidFill>
                  <a:srgbClr val="4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2000" dirty="0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da-DK" sz="2000" dirty="0">
                <a:solidFill>
                  <a:srgbClr val="BA8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vargp</a:t>
            </a:r>
            <a:r>
              <a:rPr lang="da-DK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BA8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*((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*)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vargp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B789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 from thread %d\n"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61B6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6435287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578" y="2307484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 threads are sharing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1295400" y="2538317"/>
            <a:ext cx="3183178" cy="128683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6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/>
              <a:t>Race Illustration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Race between increment of </a:t>
            </a:r>
            <a:r>
              <a:rPr lang="en-US" dirty="0" err="1"/>
              <a:t>i</a:t>
            </a:r>
            <a:r>
              <a:rPr lang="en-US" dirty="0"/>
              <a:t> in main thread and </a:t>
            </a:r>
            <a:r>
              <a:rPr lang="en-US" dirty="0" err="1"/>
              <a:t>deref</a:t>
            </a:r>
            <a:r>
              <a:rPr lang="en-US" dirty="0"/>
              <a:t> of </a:t>
            </a:r>
            <a:r>
              <a:rPr lang="en-US" dirty="0" err="1"/>
              <a:t>vargp</a:t>
            </a:r>
            <a:r>
              <a:rPr lang="en-US" dirty="0"/>
              <a:t> in peer thread: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deref</a:t>
            </a:r>
            <a:r>
              <a:rPr lang="en-US" dirty="0"/>
              <a:t> happens while </a:t>
            </a:r>
            <a:r>
              <a:rPr lang="en-US" dirty="0" err="1"/>
              <a:t>i</a:t>
            </a:r>
            <a:r>
              <a:rPr lang="en-US" dirty="0"/>
              <a:t> = 0, then OK</a:t>
            </a:r>
          </a:p>
          <a:p>
            <a:pPr lvl="1"/>
            <a:r>
              <a:rPr lang="en-US" dirty="0"/>
              <a:t>Otherwise, peer thread gets wrong id value</a:t>
            </a:r>
          </a:p>
          <a:p>
            <a:pPr lvl="1"/>
            <a:endParaRPr lang="en-US" dirty="0"/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822574" y="2362200"/>
            <a:ext cx="136500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Peer thread 0</a:t>
            </a:r>
            <a:endParaRPr lang="en-US" sz="20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570756" cy="584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myid</a:t>
            </a:r>
            <a:r>
              <a:rPr lang="en-US" sz="2000" dirty="0"/>
              <a:t> = *((</a:t>
            </a:r>
            <a:r>
              <a:rPr lang="en-US" sz="2000" dirty="0" err="1"/>
              <a:t>int</a:t>
            </a:r>
            <a:r>
              <a:rPr lang="en-US" sz="2000" dirty="0"/>
              <a:t> *)</a:t>
            </a:r>
            <a:r>
              <a:rPr lang="en-US" sz="2000" dirty="0" err="1"/>
              <a:t>vargp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</p:spTree>
    <p:extLst>
      <p:ext uri="{BB962C8B-B14F-4D97-AF65-F5344CB8AC3E}">
        <p14:creationId xmlns:p14="http://schemas.microsoft.com/office/powerpoint/2010/main" val="5777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really occur?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dirty="0" err="1"/>
              <a:t>i</a:t>
            </a:r>
            <a:endParaRPr lang="en-US" sz="2200" dirty="0"/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1" y="1604665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100; i++)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0">
                <a:solidFill>
                  <a:srgbClr val="FF0000"/>
                </a:solidFill>
                <a:latin typeface="Menlo-Regular"/>
              </a:rPr>
              <a:t>&amp;i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150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Main thread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1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Peer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819400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4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Multicore</a:t>
            </a:r>
            <a:r>
              <a:rPr lang="en-US" sz="1800" dirty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5802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914400"/>
            <a:ext cx="7467600" cy="59093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Threaded program without the race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fr-FR" sz="1600" dirty="0" err="1">
                <a:solidFill>
                  <a:srgbClr val="BA8C1C"/>
                </a:solidFill>
                <a:latin typeface="Consolas" panose="020B0609020204030204" pitchFamily="49" charset="0"/>
              </a:rPr>
              <a:t>ptr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thread,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Consolas" panose="020B06090202040302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CB2418"/>
                </a:solidFill>
                <a:latin typeface="Consolas" panose="020B0609020204030204" pitchFamily="49" charset="0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Consolas" panose="020B0609020204030204" pitchFamily="49" charset="0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Consolas" panose="020B06090202040302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Consolas" panose="020B0609020204030204" pitchFamily="49" charset="0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Consolas" panose="020B0609020204030204" pitchFamily="49" charset="0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1600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BA8C1C"/>
                </a:solidFill>
                <a:latin typeface="Consolas" panose="020B0609020204030204" pitchFamily="49" charset="0"/>
              </a:rPr>
              <a:t>myid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*((</a:t>
            </a:r>
            <a:r>
              <a:rPr lang="hu-HU" sz="1600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*)vargp);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nsolas" panose="020B0609020204030204" pitchFamily="49" charset="0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495800" y="2362200"/>
            <a:ext cx="1066800" cy="304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646219" y="1403729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One solution (slow): </a:t>
            </a:r>
            <a:r>
              <a:rPr lang="en-US" dirty="0" err="1">
                <a:latin typeface="Calibri" pitchFamily="34" charset="0"/>
              </a:rPr>
              <a:t>Malloc</a:t>
            </a:r>
            <a:r>
              <a:rPr lang="en-US" dirty="0">
                <a:latin typeface="Calibri" pitchFamily="34" charset="0"/>
              </a:rPr>
              <a:t> and free each thread id</a:t>
            </a:r>
          </a:p>
        </p:txBody>
      </p:sp>
    </p:spTree>
    <p:extLst>
      <p:ext uri="{BB962C8B-B14F-4D97-AF65-F5344CB8AC3E}">
        <p14:creationId xmlns:p14="http://schemas.microsoft.com/office/powerpoint/2010/main" val="37015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Another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57840" y="5355360"/>
              <a:ext cx="900000" cy="310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8480" y="5346000"/>
                <a:ext cx="91872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3233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88058"/>
            <a:ext cx="5128327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Sem_init(&amp;mutex[0],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mutex[0]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Sem_init(&amp;mutex[1],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mutex[1]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count0, (</a:t>
            </a:r>
            <a:r>
              <a:rPr lang="fi-FI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count1, (</a:t>
            </a:r>
            <a:r>
              <a:rPr lang="fi-FI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1);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"cnt=%d\n"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1"/>
            <a:ext cx="3996607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P(&amp;mutex[0]); P(&amp;mutex[1]);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V(&amp;mutex[0]); V(&amp;mutex[1]);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576219" y="1487843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719219" y="1487843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dirty="0" err="1">
                <a:latin typeface="+mn-lt"/>
              </a:rPr>
              <a:t>Tid</a:t>
            </a:r>
            <a:r>
              <a:rPr lang="en-US" sz="1800" dirty="0">
                <a:latin typeface="+mn-lt"/>
              </a:rPr>
              <a:t>[1]:</a:t>
            </a:r>
          </a:p>
          <a:p>
            <a:pPr algn="l"/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);</a:t>
            </a:r>
          </a:p>
          <a:p>
            <a:pPr algn="l"/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);</a:t>
            </a:r>
          </a:p>
          <a:p>
            <a:pPr algn="l"/>
            <a:r>
              <a:rPr lang="en-US" sz="1800" dirty="0" err="1">
                <a:latin typeface="+mn-lt"/>
              </a:rPr>
              <a:t>cnt</a:t>
            </a:r>
            <a:r>
              <a:rPr lang="en-US" sz="1800" dirty="0">
                <a:latin typeface="+mn-lt"/>
              </a:rPr>
              <a:t>++;</a:t>
            </a:r>
          </a:p>
          <a:p>
            <a:pPr algn="l"/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);</a:t>
            </a:r>
          </a:p>
          <a:p>
            <a:pPr algn="l"/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);</a:t>
            </a:r>
          </a:p>
          <a:p>
            <a:pPr algn="l"/>
            <a:endParaRPr lang="en-US" sz="1800" dirty="0"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7915" y="4041372"/>
            <a:ext cx="3996607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P(&amp;mutex[1]); P(&amp;mutex[0]);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V(&amp;mutex[1]); V(&amp;mutex[0]);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5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D6503-60A7-4396-8639-3643A2B6F89E}"/>
              </a:ext>
            </a:extLst>
          </p:cNvPr>
          <p:cNvSpPr/>
          <p:nvPr/>
        </p:nvSpPr>
        <p:spPr bwMode="auto">
          <a:xfrm>
            <a:off x="152400" y="1197678"/>
            <a:ext cx="8839200" cy="4212522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980F-5DF3-4BCF-90DB-8E280FD9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lab: Not much cheating so far!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2D97-A752-427A-8B68-D48CA5F9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Possible Reasons:</a:t>
            </a:r>
          </a:p>
          <a:p>
            <a:endParaRPr lang="en-US" dirty="0"/>
          </a:p>
          <a:p>
            <a:r>
              <a:rPr lang="en-US" dirty="0"/>
              <a:t>Better more ethical bunch of students (compared to winter)</a:t>
            </a:r>
          </a:p>
          <a:p>
            <a:r>
              <a:rPr lang="en-US" dirty="0"/>
              <a:t>(or we scared you enough this time?)</a:t>
            </a:r>
          </a:p>
          <a:p>
            <a:endParaRPr lang="en-US" dirty="0"/>
          </a:p>
          <a:p>
            <a:r>
              <a:rPr lang="en-US" dirty="0"/>
              <a:t>We made it enough easier and explained it better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(and maybe first-fit + implicit list was too easy)</a:t>
            </a:r>
          </a:p>
          <a:p>
            <a:endParaRPr lang="en-US" dirty="0"/>
          </a:p>
          <a:p>
            <a:r>
              <a:rPr lang="en-US" dirty="0"/>
              <a:t>You are better at cheating</a:t>
            </a:r>
          </a:p>
          <a:p>
            <a:endParaRPr lang="en-US" dirty="0"/>
          </a:p>
          <a:p>
            <a:r>
              <a:rPr lang="en-US" dirty="0"/>
              <a:t>People who will cheat haven’t turned in their assignment yet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85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5" grpId="0" animBg="1"/>
      <p:bldP spid="116" grpId="0" animBg="1"/>
      <p:bldP spid="117" grpId="0"/>
      <p:bldP spid="118" grpId="0"/>
      <p:bldP spid="119" grpId="0" animBg="1"/>
      <p:bldP spid="120" grpId="0"/>
      <p:bldP spid="121" grpId="0" animBg="1"/>
      <p:bldP spid="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7119426" y="17526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8262426" y="17526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6129" y="4049511"/>
            <a:ext cx="3996607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P(&amp;mutex[0]); P(&amp;mutex[1]);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V(&amp;mutex[0]); V(&amp;mutex[1]);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7915" y="4041372"/>
            <a:ext cx="3996607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P(&amp;mutex[0]); P(&amp;mutex[1]);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V(&amp;mutex[1]); V(&amp;mutex[0]);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9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1" grpId="0" animBg="1"/>
      <p:bldP spid="8745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50349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called from a thread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No races when accessed concurrently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badcnt.c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0555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362200" y="4343400"/>
            <a:ext cx="1219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362200" y="4953000"/>
            <a:ext cx="1219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8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20788"/>
            <a:ext cx="8548688" cy="5408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Key property: pseudo-random property:  random numbers are generated deterministically the next time the program runs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1143000" y="2057400"/>
            <a:ext cx="6726521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rand: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next*1103515245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)(next/65536)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: set seed for rand()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seed;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8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repeatedly calling rand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3737" y="2943895"/>
            <a:ext cx="121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21468</a:t>
            </a:r>
          </a:p>
          <a:p>
            <a:r>
              <a:rPr lang="en-US" dirty="0"/>
              <a:t>9988</a:t>
            </a:r>
          </a:p>
          <a:p>
            <a:r>
              <a:rPr lang="en-US" dirty="0"/>
              <a:t>30236</a:t>
            </a:r>
          </a:p>
          <a:p>
            <a:r>
              <a:rPr lang="en-US" dirty="0"/>
              <a:t>16481</a:t>
            </a:r>
          </a:p>
          <a:p>
            <a:r>
              <a:rPr lang="en-US" dirty="0"/>
              <a:t>15884</a:t>
            </a:r>
          </a:p>
          <a:p>
            <a:r>
              <a:rPr lang="en-US" dirty="0"/>
              <a:t>6859</a:t>
            </a:r>
          </a:p>
          <a:p>
            <a:r>
              <a:rPr lang="en-US" dirty="0"/>
              <a:t>10726</a:t>
            </a:r>
          </a:p>
          <a:p>
            <a:r>
              <a:rPr lang="en-US" dirty="0"/>
              <a:t>8193</a:t>
            </a:r>
          </a:p>
          <a:p>
            <a:r>
              <a:rPr lang="en-US" dirty="0"/>
              <a:t>6196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9461" y="2393795"/>
            <a:ext cx="1059906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Thread 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164" y="2362200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Thread 1</a:t>
            </a:r>
            <a:endParaRPr lang="en-US" sz="2000" baseline="-250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220362" y="2943895"/>
            <a:ext cx="0" cy="341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37359" y="2362200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Thread 2</a:t>
            </a:r>
            <a:endParaRPr lang="en-US" sz="2000" baseline="-250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037960" y="2943895"/>
            <a:ext cx="0" cy="3416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389723" y="2990062"/>
            <a:ext cx="88998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21468</a:t>
            </a:r>
          </a:p>
          <a:p>
            <a:r>
              <a:rPr lang="en-US" dirty="0"/>
              <a:t>9988</a:t>
            </a:r>
          </a:p>
          <a:p>
            <a:r>
              <a:rPr lang="en-US" dirty="0"/>
              <a:t>10726</a:t>
            </a:r>
          </a:p>
          <a:p>
            <a:r>
              <a:rPr lang="en-US" dirty="0"/>
              <a:t>8193</a:t>
            </a:r>
          </a:p>
          <a:p>
            <a:r>
              <a:rPr lang="en-US" dirty="0"/>
              <a:t>6196</a:t>
            </a:r>
          </a:p>
          <a:p>
            <a:r>
              <a:rPr lang="en-US" dirty="0"/>
              <a:t>21577</a:t>
            </a:r>
          </a:p>
          <a:p>
            <a:r>
              <a:rPr lang="en-US" dirty="0"/>
              <a:t>2606</a:t>
            </a:r>
          </a:p>
          <a:p>
            <a:r>
              <a:rPr lang="en-US" dirty="0"/>
              <a:t>14751</a:t>
            </a:r>
          </a:p>
          <a:p>
            <a:r>
              <a:rPr lang="en-US" dirty="0"/>
              <a:t>26536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76585" y="2990062"/>
            <a:ext cx="1072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30236</a:t>
            </a:r>
          </a:p>
          <a:p>
            <a:r>
              <a:rPr lang="en-US" dirty="0"/>
              <a:t>16481</a:t>
            </a:r>
          </a:p>
          <a:p>
            <a:r>
              <a:rPr lang="en-US" dirty="0"/>
              <a:t>15884</a:t>
            </a:r>
          </a:p>
          <a:p>
            <a:r>
              <a:rPr lang="en-US" dirty="0"/>
              <a:t>6859</a:t>
            </a:r>
          </a:p>
          <a:p>
            <a:r>
              <a:rPr lang="en-US" dirty="0"/>
              <a:t>14192</a:t>
            </a:r>
          </a:p>
          <a:p>
            <a:r>
              <a:rPr lang="en-US" dirty="0"/>
              <a:t>11013</a:t>
            </a:r>
          </a:p>
          <a:p>
            <a:r>
              <a:rPr lang="en-US" dirty="0"/>
              <a:t>16535</a:t>
            </a:r>
          </a:p>
          <a:p>
            <a:r>
              <a:rPr lang="en-US" dirty="0"/>
              <a:t>5783</a:t>
            </a:r>
          </a:p>
          <a:p>
            <a:r>
              <a:rPr lang="en-US" dirty="0"/>
              <a:t>6174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" y="1782140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with 1 Thread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1600" y="1685652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with 2 Thread</a:t>
            </a:r>
          </a:p>
        </p:txBody>
      </p:sp>
    </p:spTree>
    <p:extLst>
      <p:ext uri="{BB962C8B-B14F-4D97-AF65-F5344CB8AC3E}">
        <p14:creationId xmlns:p14="http://schemas.microsoft.com/office/powerpoint/2010/main" val="22088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global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 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648200" cy="4953001"/>
          </a:xfrm>
        </p:spPr>
        <p:txBody>
          <a:bodyPr/>
          <a:lstStyle/>
          <a:p>
            <a:r>
              <a:rPr lang="en-US" dirty="0"/>
              <a:t>Returning a pointer to a static variable</a:t>
            </a:r>
          </a:p>
          <a:p>
            <a:r>
              <a:rPr lang="en-US" dirty="0" err="1"/>
              <a:t>Eg</a:t>
            </a:r>
            <a:r>
              <a:rPr lang="en-US" dirty="0"/>
              <a:t>.  char* </a:t>
            </a:r>
            <a:r>
              <a:rPr lang="en-US" dirty="0" err="1"/>
              <a:t>ctime</a:t>
            </a:r>
            <a:r>
              <a:rPr lang="en-US" dirty="0"/>
              <a:t>(</a:t>
            </a:r>
            <a:r>
              <a:rPr lang="en-US" dirty="0" err="1"/>
              <a:t>time_t</a:t>
            </a:r>
            <a:r>
              <a:rPr lang="en-US" dirty="0"/>
              <a:t>* </a:t>
            </a:r>
            <a:r>
              <a:rPr lang="en-US" dirty="0" err="1"/>
              <a:t>timep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Input: time structure</a:t>
            </a:r>
          </a:p>
          <a:p>
            <a:pPr lvl="1"/>
            <a:r>
              <a:rPr lang="en-US" dirty="0"/>
              <a:t>Output: string representing time</a:t>
            </a:r>
            <a:br>
              <a:rPr lang="en-US" dirty="0"/>
            </a:br>
            <a:r>
              <a:rPr lang="en-US" dirty="0"/>
              <a:t>                   (pointer to static)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76800" y="2332671"/>
            <a:ext cx="4113239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nsolas" panose="020B0609020204030204" pitchFamily="49" charset="0"/>
              </a:rPr>
              <a:t>/* lock-and-copy version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nsolas" panose="020B0609020204030204" pitchFamily="49" charset="0"/>
              </a:rPr>
              <a:t>ctime_ts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timep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privatep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nsolas" panose="020B0609020204030204" pitchFamily="49" charset="0"/>
              </a:rPr>
              <a:t>sharedp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ctime(timep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strcpy(privatep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Lab so far…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B1753-6842-48AA-95DF-FDDFC7B6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" y="1197678"/>
            <a:ext cx="8629106" cy="51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it </a:t>
            </a:r>
            <a:r>
              <a:rPr lang="en-US" dirty="0" err="1"/>
              <a:t>reetnrant</a:t>
            </a:r>
            <a:r>
              <a:rPr lang="en-US" dirty="0"/>
              <a:t> 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5699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333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438400"/>
            <a:ext cx="7592093" cy="762000"/>
          </a:xfrm>
        </p:spPr>
        <p:txBody>
          <a:bodyPr/>
          <a:lstStyle/>
          <a:p>
            <a:r>
              <a:rPr lang="en-US" dirty="0"/>
              <a:t>Parallelization Paradigms</a:t>
            </a:r>
          </a:p>
        </p:txBody>
      </p:sp>
    </p:spTree>
    <p:extLst>
      <p:ext uri="{BB962C8B-B14F-4D97-AF65-F5344CB8AC3E}">
        <p14:creationId xmlns:p14="http://schemas.microsoft.com/office/powerpoint/2010/main" val="16706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Paradigms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57454" y="2233452"/>
            <a:ext cx="2060647" cy="3432252"/>
            <a:chOff x="84053" y="1926682"/>
            <a:chExt cx="2060647" cy="4097120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587622" y="2518602"/>
              <a:ext cx="0" cy="35052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>
              <a:off x="1632861" y="2518602"/>
              <a:ext cx="0" cy="35052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84053" y="1926682"/>
              <a:ext cx="1023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Thread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1022" y="1926682"/>
              <a:ext cx="1023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Thread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73322" y="3737802"/>
              <a:ext cx="228600" cy="8899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20922" y="373780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20922" y="461472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1518561" y="4614723"/>
              <a:ext cx="228600" cy="7232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366161" y="462773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66161" y="533800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002648" y="45937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3267" y="535893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4439" y="36978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922" y="458746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70290" y="1277544"/>
            <a:ext cx="284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Concurrent threads (shared var. update)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413" y="5945835"/>
            <a:ext cx="1690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Count,</a:t>
            </a:r>
          </a:p>
          <a:p>
            <a:r>
              <a:rPr lang="en-US" sz="2200" dirty="0">
                <a:latin typeface="Calibri" pitchFamily="34" charset="0"/>
              </a:rPr>
              <a:t>Reduction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9555" y="1277544"/>
            <a:ext cx="1687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Bulk Parallel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932768" y="203226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40637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40518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0399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140161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940280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340044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940280" y="305343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48149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48030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747911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147673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947792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47556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947792" y="408422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55661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55542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55423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155185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955304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355068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2014988" y="1511966"/>
            <a:ext cx="0" cy="502920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45851" y="5930209"/>
            <a:ext cx="1861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Matrix Multiplication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32154" y="1296522"/>
            <a:ext cx="2213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Single Writer, Multiple Reader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566065" y="1447800"/>
            <a:ext cx="2352566" cy="5267476"/>
            <a:chOff x="2590800" y="1447800"/>
            <a:chExt cx="2352566" cy="5267476"/>
          </a:xfrm>
        </p:grpSpPr>
        <p:grpSp>
          <p:nvGrpSpPr>
            <p:cNvPr id="81" name="Group 80"/>
            <p:cNvGrpSpPr/>
            <p:nvPr/>
          </p:nvGrpSpPr>
          <p:grpSpPr>
            <a:xfrm>
              <a:off x="2999148" y="2330506"/>
              <a:ext cx="1418089" cy="3507435"/>
              <a:chOff x="5189772" y="2680680"/>
              <a:chExt cx="1418089" cy="2938515"/>
            </a:xfrm>
          </p:grpSpPr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5189772" y="2682808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5922941" y="2682808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>
                <a:off x="6607861" y="2680680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0" name="Straight Connector 19"/>
            <p:cNvCxnSpPr/>
            <p:nvPr/>
          </p:nvCxnSpPr>
          <p:spPr bwMode="auto">
            <a:xfrm>
              <a:off x="2590800" y="1524000"/>
              <a:ext cx="0" cy="5029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 bwMode="auto">
            <a:xfrm>
              <a:off x="2884848" y="3596266"/>
              <a:ext cx="228600" cy="745516"/>
            </a:xfrm>
            <a:prstGeom prst="rect">
              <a:avLst/>
            </a:prstGeom>
            <a:solidFill>
              <a:srgbClr val="ED8683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2732448" y="3596266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732448" y="433088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 bwMode="auto">
            <a:xfrm>
              <a:off x="3618017" y="4330883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465617" y="434178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465617" y="4936791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/>
            <p:nvPr/>
          </p:nvSpPr>
          <p:spPr bwMode="auto">
            <a:xfrm>
              <a:off x="2866917" y="2572786"/>
              <a:ext cx="228600" cy="745516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2714517" y="2572786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2714517" y="330740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Rectangle 77"/>
            <p:cNvSpPr/>
            <p:nvPr/>
          </p:nvSpPr>
          <p:spPr bwMode="auto">
            <a:xfrm>
              <a:off x="4302937" y="4328755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4150537" y="4339654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150537" y="493466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5" name="Group 104"/>
            <p:cNvGrpSpPr/>
            <p:nvPr/>
          </p:nvGrpSpPr>
          <p:grpSpPr>
            <a:xfrm>
              <a:off x="3483787" y="5024573"/>
              <a:ext cx="533400" cy="571319"/>
              <a:chOff x="5075472" y="3856560"/>
              <a:chExt cx="533400" cy="745516"/>
            </a:xfrm>
            <a:solidFill>
              <a:srgbClr val="ED8683"/>
            </a:solidFill>
          </p:grpSpPr>
          <p:sp>
            <p:nvSpPr>
              <p:cNvPr id="88" name="Rectangle 87"/>
              <p:cNvSpPr/>
              <p:nvPr/>
            </p:nvSpPr>
            <p:spPr bwMode="auto">
              <a:xfrm>
                <a:off x="5227872" y="3856560"/>
                <a:ext cx="228600" cy="745516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5075472" y="3856560"/>
                <a:ext cx="5334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5075472" y="4591177"/>
                <a:ext cx="5334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Rectangle 105"/>
            <p:cNvSpPr/>
            <p:nvPr/>
          </p:nvSpPr>
          <p:spPr bwMode="auto">
            <a:xfrm>
              <a:off x="4301833" y="2621423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 bwMode="auto">
            <a:xfrm>
              <a:off x="4149433" y="263232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149433" y="3227331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943366" y="1447800"/>
              <a:ext cx="0" cy="5029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2714518" y="5945835"/>
              <a:ext cx="20460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Calibri" pitchFamily="34" charset="0"/>
                </a:rPr>
                <a:t>Eg</a:t>
              </a:r>
              <a:r>
                <a:rPr lang="en-US" sz="2200" dirty="0">
                  <a:latin typeface="Calibri" pitchFamily="34" charset="0"/>
                </a:rPr>
                <a:t>. Transaction Processing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131647" y="2729318"/>
            <a:ext cx="392146" cy="2858221"/>
            <a:chOff x="7191517" y="2420281"/>
            <a:chExt cx="199883" cy="510588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7191517" y="2420281"/>
              <a:ext cx="0" cy="510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7391400" y="2420281"/>
              <a:ext cx="0" cy="510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298833" y="2729317"/>
            <a:ext cx="392146" cy="2858221"/>
            <a:chOff x="7191517" y="2420281"/>
            <a:chExt cx="199883" cy="510588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>
              <a:off x="7191517" y="2420281"/>
              <a:ext cx="0" cy="510588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 bwMode="auto">
            <a:xfrm>
              <a:off x="7391400" y="2420281"/>
              <a:ext cx="0" cy="510588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6975681" y="5963206"/>
            <a:ext cx="2096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Compression</a:t>
            </a:r>
          </a:p>
          <a:p>
            <a:r>
              <a:rPr lang="en-US" sz="2200" dirty="0">
                <a:latin typeface="Calibri" pitchFamily="34" charset="0"/>
              </a:rPr>
              <a:t>Pipeline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32514" y="1277544"/>
            <a:ext cx="1687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Producer/</a:t>
            </a:r>
          </a:p>
          <a:p>
            <a:r>
              <a:rPr lang="en-US" sz="2200" dirty="0">
                <a:latin typeface="Calibri" pitchFamily="34" charset="0"/>
              </a:rPr>
              <a:t>Consumer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946864" y="2032262"/>
            <a:ext cx="70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Prod-</a:t>
            </a:r>
          </a:p>
          <a:p>
            <a:r>
              <a:rPr lang="en-US" sz="1800" dirty="0" err="1">
                <a:latin typeface="Calibri" pitchFamily="34" charset="0"/>
              </a:rPr>
              <a:t>ucers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00478" y="2148380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Consumers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7523793" y="3429000"/>
            <a:ext cx="775040" cy="5400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7130319" y="4019749"/>
            <a:ext cx="1560660" cy="30900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2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55" grpId="0"/>
      <p:bldP spid="56" grpId="0"/>
      <p:bldP spid="118" grpId="0"/>
      <p:bldP spid="119" grpId="0"/>
      <p:bldP spid="120" grpId="0"/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775325" cy="4972050"/>
          </a:xfrm>
        </p:spPr>
        <p:txBody>
          <a:bodyPr/>
          <a:lstStyle/>
          <a:p>
            <a:r>
              <a:rPr lang="en-US" dirty="0"/>
              <a:t>Bulk Synchronous Parallel</a:t>
            </a:r>
          </a:p>
          <a:p>
            <a:pPr lvl="1"/>
            <a:r>
              <a:rPr lang="en-US" dirty="0"/>
              <a:t>Sequential followed by parallel program phases</a:t>
            </a:r>
          </a:p>
          <a:p>
            <a:r>
              <a:rPr lang="en-US" dirty="0"/>
              <a:t>How: Need a way to quickly start multiple threads, then synchronize</a:t>
            </a:r>
          </a:p>
          <a:p>
            <a:r>
              <a:rPr lang="en-US" dirty="0"/>
              <a:t>Existing Approach?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pthread_creates</a:t>
            </a:r>
            <a:endParaRPr lang="en-US" dirty="0"/>
          </a:p>
          <a:p>
            <a:pPr lvl="1"/>
            <a:r>
              <a:rPr lang="en-US" dirty="0"/>
              <a:t>Many </a:t>
            </a:r>
            <a:r>
              <a:rPr lang="en-US" dirty="0" err="1"/>
              <a:t>pthread_joins</a:t>
            </a:r>
            <a:endParaRPr lang="en-US" dirty="0"/>
          </a:p>
          <a:p>
            <a:pPr lvl="1"/>
            <a:r>
              <a:rPr lang="en-US" dirty="0"/>
              <a:t>Downsides?</a:t>
            </a:r>
          </a:p>
          <a:p>
            <a:r>
              <a:rPr lang="en-US" dirty="0"/>
              <a:t>Barrier: </a:t>
            </a:r>
          </a:p>
          <a:p>
            <a:pPr lvl="1"/>
            <a:r>
              <a:rPr lang="en-US" dirty="0"/>
              <a:t>All threads wait at barrier until “count” many have reached it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288924" y="216470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6696793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896674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096555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496317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296436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696200" y="267528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296436" y="318587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704305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904186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104067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503829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303948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703712" y="369646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303948" y="421666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711817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911698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111579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511341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311460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711224" y="47272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3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Barriers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7018" y="3300723"/>
            <a:ext cx="2900782" cy="45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create the threads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900" y="1769108"/>
            <a:ext cx="5029200" cy="13849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pthread_barrier_t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barrier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main(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pthread_barrier_init(&amp;barrier, NULL, numThreads); 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...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599" y="3891436"/>
            <a:ext cx="2749901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thread1(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…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if(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==0)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//single threaded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…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914400" y="1198373"/>
            <a:ext cx="2182637" cy="4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12696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kern="0" dirty="0">
                <a:latin typeface="Arial" panose="020B0604020202020204" pitchFamily="34" charset="0"/>
              </a:rPr>
              <a:t>At initialization time: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97036" y="3891434"/>
            <a:ext cx="2749901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thread2(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// do nothing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…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36898" y="3881910"/>
            <a:ext cx="2749901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thread3(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// do nothing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pthread_barrier_wait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…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57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Paradigms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57454" y="2233452"/>
            <a:ext cx="2060647" cy="3432252"/>
            <a:chOff x="84053" y="1926682"/>
            <a:chExt cx="2060647" cy="4097120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587622" y="2518602"/>
              <a:ext cx="0" cy="35052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>
              <a:off x="1632861" y="2518602"/>
              <a:ext cx="0" cy="35052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84053" y="1926682"/>
              <a:ext cx="1023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Thread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1022" y="1926682"/>
              <a:ext cx="1023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Thread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73322" y="3737802"/>
              <a:ext cx="228600" cy="8899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20922" y="373780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20922" y="461472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1518561" y="4614723"/>
              <a:ext cx="228600" cy="7232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366161" y="462773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66161" y="533800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002648" y="45937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3267" y="535893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4439" y="36978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922" y="458746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70290" y="1277544"/>
            <a:ext cx="284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Concurrent threads (shared var. update)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6413" y="5945835"/>
            <a:ext cx="1690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Count,</a:t>
            </a:r>
          </a:p>
          <a:p>
            <a:r>
              <a:rPr lang="en-US" sz="2200" dirty="0">
                <a:latin typeface="Calibri" pitchFamily="34" charset="0"/>
              </a:rPr>
              <a:t>Reduction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9555" y="1277544"/>
            <a:ext cx="1687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Bulk Parallel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932768" y="203226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40637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40518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0399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140161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940280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340044" y="2542850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940280" y="3053438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48149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48030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747911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147673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947792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47556" y="3564026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947792" y="4084224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55661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55542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55423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155185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955304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355068" y="4594812"/>
            <a:ext cx="0" cy="510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2014988" y="1511966"/>
            <a:ext cx="0" cy="502920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45851" y="5930209"/>
            <a:ext cx="1861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Matrix Multiplication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32154" y="1296522"/>
            <a:ext cx="2213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Single Writer, Multiple Reader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566065" y="1447800"/>
            <a:ext cx="2352566" cy="5267476"/>
            <a:chOff x="2590800" y="1447800"/>
            <a:chExt cx="2352566" cy="5267476"/>
          </a:xfrm>
        </p:grpSpPr>
        <p:grpSp>
          <p:nvGrpSpPr>
            <p:cNvPr id="81" name="Group 80"/>
            <p:cNvGrpSpPr/>
            <p:nvPr/>
          </p:nvGrpSpPr>
          <p:grpSpPr>
            <a:xfrm>
              <a:off x="2999148" y="2330506"/>
              <a:ext cx="1418089" cy="3507435"/>
              <a:chOff x="5189772" y="2680680"/>
              <a:chExt cx="1418089" cy="2938515"/>
            </a:xfrm>
          </p:grpSpPr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5189772" y="2682808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5922941" y="2682808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>
                <a:off x="6607861" y="2680680"/>
                <a:ext cx="0" cy="29363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0" name="Straight Connector 19"/>
            <p:cNvCxnSpPr/>
            <p:nvPr/>
          </p:nvCxnSpPr>
          <p:spPr bwMode="auto">
            <a:xfrm>
              <a:off x="2590800" y="1524000"/>
              <a:ext cx="0" cy="5029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 bwMode="auto">
            <a:xfrm>
              <a:off x="2884848" y="3596266"/>
              <a:ext cx="228600" cy="745516"/>
            </a:xfrm>
            <a:prstGeom prst="rect">
              <a:avLst/>
            </a:prstGeom>
            <a:solidFill>
              <a:srgbClr val="ED8683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2732448" y="3596266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732448" y="433088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 bwMode="auto">
            <a:xfrm>
              <a:off x="3618017" y="4330883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465617" y="434178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465617" y="4936791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/>
            <p:nvPr/>
          </p:nvSpPr>
          <p:spPr bwMode="auto">
            <a:xfrm>
              <a:off x="2866917" y="2572786"/>
              <a:ext cx="228600" cy="745516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2714517" y="2572786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2714517" y="330740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Rectangle 77"/>
            <p:cNvSpPr/>
            <p:nvPr/>
          </p:nvSpPr>
          <p:spPr bwMode="auto">
            <a:xfrm>
              <a:off x="4302937" y="4328755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4150537" y="4339654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150537" y="4934663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5" name="Group 104"/>
            <p:cNvGrpSpPr/>
            <p:nvPr/>
          </p:nvGrpSpPr>
          <p:grpSpPr>
            <a:xfrm>
              <a:off x="3483787" y="5024573"/>
              <a:ext cx="533400" cy="571319"/>
              <a:chOff x="5075472" y="3856560"/>
              <a:chExt cx="533400" cy="745516"/>
            </a:xfrm>
            <a:solidFill>
              <a:srgbClr val="ED8683"/>
            </a:solidFill>
          </p:grpSpPr>
          <p:sp>
            <p:nvSpPr>
              <p:cNvPr id="88" name="Rectangle 87"/>
              <p:cNvSpPr/>
              <p:nvPr/>
            </p:nvSpPr>
            <p:spPr bwMode="auto">
              <a:xfrm>
                <a:off x="5227872" y="3856560"/>
                <a:ext cx="228600" cy="745516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5075472" y="3856560"/>
                <a:ext cx="5334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5075472" y="4591177"/>
                <a:ext cx="5334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Rectangle 105"/>
            <p:cNvSpPr/>
            <p:nvPr/>
          </p:nvSpPr>
          <p:spPr bwMode="auto">
            <a:xfrm>
              <a:off x="4301833" y="2621423"/>
              <a:ext cx="228600" cy="605908"/>
            </a:xfrm>
            <a:prstGeom prst="rect">
              <a:avLst/>
            </a:prstGeom>
            <a:solidFill>
              <a:srgbClr val="5FA3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 bwMode="auto">
            <a:xfrm>
              <a:off x="4149433" y="2632322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149433" y="3227331"/>
              <a:ext cx="533400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943366" y="1447800"/>
              <a:ext cx="0" cy="5029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2714518" y="5945835"/>
              <a:ext cx="20460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Calibri" pitchFamily="34" charset="0"/>
                </a:rPr>
                <a:t>Eg</a:t>
              </a:r>
              <a:r>
                <a:rPr lang="en-US" sz="2200" dirty="0">
                  <a:latin typeface="Calibri" pitchFamily="34" charset="0"/>
                </a:rPr>
                <a:t>. Transaction Processing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131647" y="2729318"/>
            <a:ext cx="392146" cy="2858221"/>
            <a:chOff x="7191517" y="2420281"/>
            <a:chExt cx="199883" cy="510588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7191517" y="2420281"/>
              <a:ext cx="0" cy="510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7391400" y="2420281"/>
              <a:ext cx="0" cy="5105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298833" y="2729317"/>
            <a:ext cx="392146" cy="2858221"/>
            <a:chOff x="7191517" y="2420281"/>
            <a:chExt cx="199883" cy="510588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>
              <a:off x="7191517" y="2420281"/>
              <a:ext cx="0" cy="510588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 bwMode="auto">
            <a:xfrm>
              <a:off x="7391400" y="2420281"/>
              <a:ext cx="0" cy="510588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6975681" y="5963206"/>
            <a:ext cx="2096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alibri" pitchFamily="34" charset="0"/>
              </a:rPr>
              <a:t>Eg</a:t>
            </a:r>
            <a:r>
              <a:rPr lang="en-US" sz="2200" dirty="0">
                <a:latin typeface="Calibri" pitchFamily="34" charset="0"/>
              </a:rPr>
              <a:t>. Compression</a:t>
            </a:r>
          </a:p>
          <a:p>
            <a:r>
              <a:rPr lang="en-US" sz="2200" dirty="0">
                <a:latin typeface="Calibri" pitchFamily="34" charset="0"/>
              </a:rPr>
              <a:t>Pipeline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32514" y="1277544"/>
            <a:ext cx="1687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Producer/</a:t>
            </a:r>
          </a:p>
          <a:p>
            <a:r>
              <a:rPr lang="en-US" sz="2200" dirty="0">
                <a:latin typeface="Calibri" pitchFamily="34" charset="0"/>
              </a:rPr>
              <a:t>Consumer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946864" y="2032262"/>
            <a:ext cx="70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Prod-</a:t>
            </a:r>
          </a:p>
          <a:p>
            <a:r>
              <a:rPr lang="en-US" sz="1800" dirty="0" err="1">
                <a:latin typeface="Calibri" pitchFamily="34" charset="0"/>
              </a:rPr>
              <a:t>ucers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00478" y="2148380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Consumers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7523793" y="3429000"/>
            <a:ext cx="775040" cy="5400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7130319" y="4019749"/>
            <a:ext cx="1560660" cy="30900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75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 and to notify other threads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mutex</a:t>
            </a:r>
            <a:r>
              <a:rPr lang="en-US" dirty="0"/>
              <a:t> to protect access to resource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classic examples:</a:t>
            </a:r>
          </a:p>
          <a:p>
            <a:pPr lvl="1"/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Producer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Consumer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019364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need to think about?</a:t>
            </a:r>
          </a:p>
        </p:txBody>
      </p:sp>
    </p:spTree>
    <p:extLst>
      <p:ext uri="{BB962C8B-B14F-4D97-AF65-F5344CB8AC3E}">
        <p14:creationId xmlns:p14="http://schemas.microsoft.com/office/powerpoint/2010/main" val="40630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B671-F47A-46F7-BE18-7018F8B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9E0B-32F8-406A-A0EE-3331844B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9A8-3FF6-4981-95B6-D0FF2CBD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1" y="221943"/>
            <a:ext cx="5905825" cy="6414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8B8C55-9662-420B-B93F-ADEC8C106898}"/>
              </a:ext>
            </a:extLst>
          </p:cNvPr>
          <p:cNvSpPr/>
          <p:nvPr/>
        </p:nvSpPr>
        <p:spPr bwMode="auto">
          <a:xfrm>
            <a:off x="1200150" y="3733800"/>
            <a:ext cx="5905825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 an implementation?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endParaRPr lang="en-US" dirty="0"/>
          </a:p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endParaRPr lang="en-US" dirty="0"/>
          </a:p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61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”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array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Maximum number of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front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[(front+1)%n] is first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rear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rear%n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] is last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Protects accesses to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slots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704971"/>
            <a:ext cx="8991600" cy="4924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Create an empty, bounded, shared FIFO buffer with n slots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sbuf_init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sbuf_t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Calloc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(n, </a:t>
            </a:r>
            <a:r>
              <a:rPr lang="en-US" sz="2000" dirty="0" err="1">
                <a:solidFill>
                  <a:srgbClr val="C2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 = n;                    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Buffer holds max of n items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-&gt;front =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-&gt;rear = 0;     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Empty buffer </a:t>
            </a:r>
            <a:r>
              <a:rPr lang="en-US" sz="2000" dirty="0" err="1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front == rear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Sem_init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0, 1);   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Binary semaphore for locking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Sem_init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-&gt;slots, 0, n);   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Initially, </a:t>
            </a:r>
            <a:r>
              <a:rPr lang="en-US" sz="2000" dirty="0" err="1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n empty slots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Sem_init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-&gt;items, 0, 0);   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Initially, </a:t>
            </a:r>
            <a:r>
              <a:rPr lang="en-US" sz="2000" dirty="0" err="1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0 items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Clean up buffer </a:t>
            </a:r>
            <a:r>
              <a:rPr lang="en-US" sz="2000" dirty="0" err="1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CB24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*/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sbuf_deinit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sbuf_t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Free(</a:t>
            </a:r>
            <a:r>
              <a:rPr lang="de-DE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de-DE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80513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72175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410598"/>
            <a:ext cx="8991600" cy="276998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Menlo-Regular"/>
              </a:rPr>
              <a:t>/* Insert item onto the rear of shared buffer </a:t>
            </a:r>
            <a:r>
              <a:rPr lang="en-US" sz="20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Wait for available slot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Lock the buffer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-&gt;rear)%(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-&gt;n)] = item;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Insert the item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Unlock the buffer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Announce available item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425" y="4798555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292893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959807"/>
            <a:ext cx="8991600" cy="344709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Menlo-Regular"/>
              </a:rPr>
              <a:t>/* Remove and return the first item from buffer </a:t>
            </a:r>
            <a:r>
              <a:rPr lang="en-US" sz="20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Wait for available item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Lock the buffer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item =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-&gt;front)%(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-&gt;n)];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Remove the item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Unlock the buffer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Announce available slot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item;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66291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mutual exclusion problem</a:t>
            </a:r>
          </a:p>
          <a:p>
            <a:endParaRPr lang="en-US" dirty="0"/>
          </a:p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pPr lvl="1"/>
            <a:endParaRPr lang="en-US" dirty="0"/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8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Issues/Brainstorm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6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7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0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1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reader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1)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in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3284BF"/>
                </a:solidFill>
                <a:latin typeface="Menlo-Regular"/>
              </a:rPr>
              <a:t>            </a:t>
            </a:r>
            <a:r>
              <a:rPr lang="en-US" sz="1500" dirty="0">
                <a:solidFill>
                  <a:srgbClr val="3284BF"/>
                </a:solidFill>
                <a:latin typeface="Menlo-Regular"/>
              </a:rPr>
              <a:t>                </a:t>
            </a:r>
            <a:r>
              <a:rPr lang="pl-PL" sz="1500" dirty="0">
                <a:solidFill>
                  <a:srgbClr val="3284BF"/>
                </a:solidFill>
                <a:latin typeface="Menlo-Regular"/>
              </a:rPr>
              <a:t>P(&amp;w);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Critical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section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Reading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readcnt--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Last out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3284BF"/>
                </a:solidFill>
                <a:latin typeface="Menlo-Regular"/>
              </a:rPr>
              <a:t>           </a:t>
            </a:r>
            <a:r>
              <a:rPr lang="en-US" sz="1500" dirty="0">
                <a:solidFill>
                  <a:srgbClr val="3284BF"/>
                </a:solidFill>
                <a:latin typeface="Menlo-Regular"/>
              </a:rPr>
              <a:t>                 </a:t>
            </a:r>
            <a:r>
              <a:rPr lang="pl-PL" sz="1500" dirty="0">
                <a:solidFill>
                  <a:srgbClr val="3284BF"/>
                </a:solidFill>
                <a:latin typeface="Menlo-Regular"/>
              </a:rPr>
              <a:t> V(&amp;w);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writer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pl-PL" sz="1600" dirty="0">
                <a:solidFill>
                  <a:srgbClr val="3284BF"/>
                </a:solidFill>
                <a:latin typeface="Menlo-Regular"/>
              </a:rPr>
              <a:t>        P(&amp;w);</a:t>
            </a:r>
          </a:p>
          <a:p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Critical section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Writing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3284BF"/>
                </a:solidFill>
                <a:latin typeface="Menlo-Regular"/>
              </a:rPr>
              <a:t>        V(&amp;w);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8156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3810001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</a:t>
            </a:r>
          </a:p>
          <a:p>
            <a:pPr lvl="1"/>
            <a:r>
              <a:rPr lang="en-US" dirty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 </a:t>
            </a:r>
          </a:p>
        </p:txBody>
      </p:sp>
    </p:spTree>
    <p:extLst>
      <p:ext uri="{BB962C8B-B14F-4D97-AF65-F5344CB8AC3E}">
        <p14:creationId xmlns:p14="http://schemas.microsoft.com/office/powerpoint/2010/main" val="2932668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4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Gene Amdahl (Nov. 16, 1922 – Nov. 10, 2015)</a:t>
            </a:r>
          </a:p>
          <a:p>
            <a:r>
              <a:rPr lang="en-US" dirty="0"/>
              <a:t>Captures the difficulty of using parallelism to speed things up.</a:t>
            </a:r>
          </a:p>
          <a:p>
            <a:r>
              <a:rPr lang="en-US" dirty="0"/>
              <a:t>Principle:</a:t>
            </a:r>
          </a:p>
          <a:p>
            <a:pPr lvl="1"/>
            <a:r>
              <a:rPr lang="en-US" dirty="0"/>
              <a:t>Program can be decomposed into sequential part/parallel part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program which is parallel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s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Speedup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Sequential Time = T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Parallel Time = </a:t>
            </a:r>
            <a:r>
              <a:rPr lang="en-US" dirty="0" err="1"/>
              <a:t>pT</a:t>
            </a:r>
            <a:r>
              <a:rPr lang="en-US" dirty="0"/>
              <a:t>/s + (1-p)T               </a:t>
            </a:r>
            <a:r>
              <a:rPr lang="en-US" dirty="0">
                <a:solidFill>
                  <a:srgbClr val="FF0000"/>
                </a:solidFill>
              </a:rPr>
              <a:t> (parallel part) + (sequential part)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Speedup(s)  = 1 / ( p/s  + 1-p)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Best Possible Speedup:  1 /</a:t>
            </a:r>
            <a:r>
              <a:rPr lang="en-US" dirty="0">
                <a:sym typeface="Symbol"/>
              </a:rPr>
              <a:t> (1-p)</a:t>
            </a: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s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Speedup :  1 / ( 0.9 / 9 + .1 )  = 5x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Best Speedup : 1 / (.1)  = 10x    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(let s -&gt; </a:t>
            </a:r>
            <a:r>
              <a:rPr lang="en-US" dirty="0" err="1">
                <a:solidFill>
                  <a:schemeClr val="accent1"/>
                </a:solidFill>
              </a:rPr>
              <a:t>inf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38A3-6CA7-4DF7-8BDC-C69BBA2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B8C-9251-4D62-BD2D-9170A631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Caches + Threading = Fun</a:t>
            </a:r>
          </a:p>
          <a:p>
            <a:pPr lvl="1"/>
            <a:r>
              <a:rPr lang="en-US" dirty="0"/>
              <a:t>Keeping coherent state</a:t>
            </a:r>
          </a:p>
          <a:p>
            <a:pPr lvl="1"/>
            <a:r>
              <a:rPr lang="en-US" dirty="0"/>
              <a:t>Subtle example of how threads affect performance</a:t>
            </a:r>
          </a:p>
          <a:p>
            <a:r>
              <a:rPr lang="en-US" dirty="0"/>
              <a:t>Atomics Operations</a:t>
            </a:r>
          </a:p>
          <a:p>
            <a:pPr lvl="1"/>
            <a:r>
              <a:rPr lang="en-US" dirty="0"/>
              <a:t>Alternative to </a:t>
            </a:r>
            <a:r>
              <a:rPr lang="en-US" dirty="0" err="1"/>
              <a:t>Sempahores</a:t>
            </a:r>
            <a:r>
              <a:rPr lang="en-US" dirty="0"/>
              <a:t> for simple read-modify-write 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59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and Multicores (simplified)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64566" y="4080036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64566" y="2429669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9513" y="2429669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3629243" y="3648869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018420" y="2978499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5806753" y="3648868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629243" y="3864451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4729258" y="5299236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788727" y="5652358"/>
            <a:ext cx="3924300" cy="66328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Memory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767800" y="1523128"/>
            <a:ext cx="1726119" cy="66328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CPU1</a:t>
            </a:r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 bwMode="auto">
          <a:xfrm flipV="1">
            <a:off x="3630627" y="2186412"/>
            <a:ext cx="233" cy="2561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5829748" y="2173494"/>
            <a:ext cx="233" cy="2561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943693" y="1517830"/>
            <a:ext cx="1726119" cy="66328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CPU2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85979" y="2979622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2507" y="3541285"/>
            <a:ext cx="169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Communication</a:t>
            </a:r>
          </a:p>
          <a:p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4320" y="297798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Small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4320" y="4504970"/>
            <a:ext cx="6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6594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Independent Reads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3864451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4947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4674677" y="3433284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63854" y="2762914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795" y="2369254"/>
            <a:ext cx="1832351" cy="646331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358" y="4002860"/>
            <a:ext cx="1934148" cy="637223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63550" algn="l"/>
              </a:tabLst>
            </a:pPr>
            <a:r>
              <a:rPr lang="en-US" sz="1800" b="0" dirty="0">
                <a:latin typeface="Calibri" pitchFamily="34" charset="0"/>
              </a:rPr>
              <a:t>Thread2:</a:t>
            </a:r>
          </a:p>
          <a:p>
            <a:r>
              <a:rPr lang="en-US" sz="1800" b="0" dirty="0">
                <a:latin typeface="Calibri" pitchFamily="34" charset="0"/>
              </a:rPr>
              <a:t>…=</a:t>
            </a:r>
            <a:r>
              <a:rPr lang="en-US" sz="1800" b="0" dirty="0" err="1">
                <a:latin typeface="Calibri" pitchFamily="34" charset="0"/>
              </a:rPr>
              <a:t>bar_array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489" y="305273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(foo @ address: 100)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122" y="4768072"/>
            <a:ext cx="21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(bar @ address: 200)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6852187" y="3433283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674677" y="3648866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31413" y="2764037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200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361841" y="4463272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828077" y="4463272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2872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  <p:bldP spid="15" grpId="0"/>
      <p:bldP spid="28" grpId="0" animBg="1"/>
      <p:bldP spid="29" grpId="0" animBg="1"/>
      <p:bldP spid="3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reads of a shared variable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3864451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4947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4674677" y="3433284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63854" y="2762914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795" y="2369254"/>
            <a:ext cx="1832351" cy="646331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358" y="4002860"/>
            <a:ext cx="1934148" cy="637223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63550" algn="l"/>
              </a:tabLst>
            </a:pPr>
            <a:r>
              <a:rPr lang="en-US" sz="1800" b="0" dirty="0">
                <a:latin typeface="Calibri" pitchFamily="34" charset="0"/>
              </a:rPr>
              <a:t>Thread2:</a:t>
            </a:r>
          </a:p>
          <a:p>
            <a:r>
              <a:rPr lang="en-US" sz="1800" b="0" dirty="0">
                <a:latin typeface="Calibri" pitchFamily="34" charset="0"/>
              </a:rPr>
              <a:t>…=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489" y="305273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(foo @ address: 100)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6852187" y="3433283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674677" y="3648866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31413" y="2764037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983617" y="4474051"/>
            <a:ext cx="1041546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: 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848705"/>
            <a:ext cx="800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Multiple copies are okay, and they are good for performance!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5359" y="6231937"/>
            <a:ext cx="621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(imagine we had more reads to </a:t>
            </a:r>
            <a:r>
              <a:rPr lang="en-US" dirty="0" err="1">
                <a:latin typeface="Calibri" pitchFamily="34" charset="0"/>
              </a:rPr>
              <a:t>foo_array</a:t>
            </a:r>
            <a:r>
              <a:rPr lang="en-US" dirty="0">
                <a:latin typeface="Calibri" pitchFamily="34" charset="0"/>
              </a:rPr>
              <a:t> later)</a:t>
            </a:r>
          </a:p>
        </p:txBody>
      </p:sp>
    </p:spTree>
    <p:extLst>
      <p:ext uri="{BB962C8B-B14F-4D97-AF65-F5344CB8AC3E}">
        <p14:creationId xmlns:p14="http://schemas.microsoft.com/office/powerpoint/2010/main" val="38874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  <p:bldP spid="3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Read and a Write (same variable, wrong)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3864451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4947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4674677" y="3433284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6252" y="2330810"/>
            <a:ext cx="2154605" cy="92333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  <a:p>
            <a:r>
              <a:rPr lang="en-US" sz="1800" b="0" dirty="0">
                <a:latin typeface="Calibri" pitchFamily="34" charset="0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696" y="4119860"/>
            <a:ext cx="2284243" cy="637223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63550" algn="l"/>
              </a:tabLst>
            </a:pPr>
            <a:r>
              <a:rPr lang="en-US" sz="1800" b="0" dirty="0">
                <a:latin typeface="Calibri" pitchFamily="34" charset="0"/>
              </a:rPr>
              <a:t>Thread2:</a:t>
            </a:r>
          </a:p>
          <a:p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 =</a:t>
            </a:r>
            <a:r>
              <a:rPr lang="en-US" sz="1800" b="0" dirty="0" err="1">
                <a:latin typeface="Calibri" pitchFamily="34" charset="0"/>
              </a:rPr>
              <a:t>new_val</a:t>
            </a:r>
            <a:endParaRPr lang="en-US" sz="1800" b="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6852187" y="3433283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674677" y="3648866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153064" y="2832678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old_val</a:t>
            </a:r>
            <a:endParaRPr lang="en-US" sz="18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88443" y="4464859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/>
              <a:t>old</a:t>
            </a:r>
            <a:r>
              <a:rPr lang="en-US" sz="1800" dirty="0" err="1">
                <a:latin typeface="+mn-lt"/>
              </a:rPr>
              <a:t>_val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80576" y="2800519"/>
            <a:ext cx="1039733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/>
              <a:t>new</a:t>
            </a:r>
            <a:r>
              <a:rPr lang="en-US" sz="1800" dirty="0" err="1">
                <a:latin typeface="+mn-lt"/>
              </a:rPr>
              <a:t>_val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514" y="2339758"/>
            <a:ext cx="2154605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  <a:p>
            <a:r>
              <a:rPr lang="en-US" sz="1800" b="0" dirty="0">
                <a:latin typeface="Calibri" pitchFamily="34" charset="0"/>
              </a:rPr>
              <a:t>…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7715" y="3109808"/>
            <a:ext cx="15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Wrong answer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100" y="6016157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Alternatively could update the </a:t>
            </a:r>
            <a:r>
              <a:rPr lang="en-US" sz="1800" dirty="0" err="1">
                <a:latin typeface="Calibri" pitchFamily="34" charset="0"/>
              </a:rPr>
              <a:t>old_value</a:t>
            </a:r>
            <a:r>
              <a:rPr lang="en-US" sz="1800" dirty="0">
                <a:latin typeface="Calibri" pitchFamily="34" charset="0"/>
              </a:rPr>
              <a:t> to the new value … this turns out to be a bad idea in practice…</a:t>
            </a:r>
          </a:p>
        </p:txBody>
      </p:sp>
    </p:spTree>
    <p:extLst>
      <p:ext uri="{BB962C8B-B14F-4D97-AF65-F5344CB8AC3E}">
        <p14:creationId xmlns:p14="http://schemas.microsoft.com/office/powerpoint/2010/main" val="5651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  <p:bldP spid="20" grpId="0" animBg="1"/>
      <p:bldP spid="1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view so far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1909" y="1390025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Process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63407" y="5772251"/>
            <a:ext cx="1733084" cy="338554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/>
              <a:t>Thread 1 Registers</a:t>
            </a:r>
            <a:endParaRPr lang="en-US" sz="1800" dirty="0"/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360484" y="5286262"/>
            <a:ext cx="1736006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7" name="Rectangle 3"/>
          <p:cNvSpPr>
            <a:spLocks noChangeAspect="1" noChangeArrowheads="1"/>
          </p:cNvSpPr>
          <p:nvPr/>
        </p:nvSpPr>
        <p:spPr bwMode="auto">
          <a:xfrm>
            <a:off x="1193137" y="2352271"/>
            <a:ext cx="1991476" cy="309509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" name="Rectangle 4"/>
          <p:cNvSpPr>
            <a:spLocks noChangeAspect="1" noChangeArrowheads="1"/>
          </p:cNvSpPr>
          <p:nvPr/>
        </p:nvSpPr>
        <p:spPr bwMode="auto">
          <a:xfrm>
            <a:off x="1193137" y="2654636"/>
            <a:ext cx="1991476" cy="246376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9" name="Rectangle 5"/>
          <p:cNvSpPr>
            <a:spLocks noChangeAspect="1" noChangeArrowheads="1"/>
          </p:cNvSpPr>
          <p:nvPr/>
        </p:nvSpPr>
        <p:spPr bwMode="auto">
          <a:xfrm>
            <a:off x="1193137" y="2943371"/>
            <a:ext cx="1991476" cy="280252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03531" y="1986086"/>
            <a:ext cx="15295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 Shared State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77185" y="3356579"/>
            <a:ext cx="1707428" cy="923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Page Table</a:t>
            </a:r>
            <a:endParaRPr lang="en-US" sz="2000" dirty="0"/>
          </a:p>
          <a:p>
            <a:r>
              <a:rPr lang="en-US" sz="2000" dirty="0"/>
              <a:t>…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695286" y="5777029"/>
            <a:ext cx="1715548" cy="338554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/>
              <a:t>Thread 2 Registers</a:t>
            </a:r>
          </a:p>
        </p:txBody>
      </p:sp>
      <p:sp>
        <p:nvSpPr>
          <p:cNvPr id="18" name="Rectangle 17"/>
          <p:cNvSpPr>
            <a:spLocks noChangeAspect="1" noChangeArrowheads="1"/>
          </p:cNvSpPr>
          <p:nvPr/>
        </p:nvSpPr>
        <p:spPr bwMode="auto">
          <a:xfrm>
            <a:off x="2674828" y="5300609"/>
            <a:ext cx="1736006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 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766111" y="4401687"/>
            <a:ext cx="1470274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2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(peer thread)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65957" y="4401687"/>
            <a:ext cx="152798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 (peer thread)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22962" y="1905000"/>
            <a:ext cx="4485274" cy="4724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3"/>
          <p:cNvSpPr>
            <a:spLocks noChangeAspect="1" noChangeArrowheads="1"/>
          </p:cNvSpPr>
          <p:nvPr/>
        </p:nvSpPr>
        <p:spPr bwMode="auto">
          <a:xfrm>
            <a:off x="1193137" y="2638447"/>
            <a:ext cx="1991476" cy="309509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Program code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008913" y="2089666"/>
            <a:ext cx="0" cy="3505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498705" y="2089666"/>
            <a:ext cx="0" cy="3505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505344" y="1497746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6866" y="1497746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884007" y="355239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894613" y="3308866"/>
            <a:ext cx="228600" cy="8899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5742213" y="3308866"/>
            <a:ext cx="53340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742213" y="4185787"/>
            <a:ext cx="53340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8384405" y="4185787"/>
            <a:ext cx="228600" cy="72327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232005" y="4198797"/>
            <a:ext cx="53340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232005" y="4909066"/>
            <a:ext cx="53340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181750" y="2154321"/>
            <a:ext cx="225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itchFamily="34" charset="0"/>
              </a:rPr>
              <a:t>Critical Region: Access (often update) of a shared variable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2136" y="5684887"/>
            <a:ext cx="299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Semaphores (</a:t>
            </a:r>
            <a:r>
              <a:rPr lang="en-US" sz="1800" dirty="0" err="1">
                <a:latin typeface="Calibri" pitchFamily="34" charset="0"/>
              </a:rPr>
              <a:t>mutex</a:t>
            </a:r>
            <a:r>
              <a:rPr lang="en-US" sz="1800" dirty="0">
                <a:latin typeface="Calibri" pitchFamily="34" charset="0"/>
              </a:rPr>
              <a:t>) let us synchronize regions so they don’t overlap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20475" y="416485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 (lock)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49645" y="49299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 (unlock)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95730" y="326887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 (lock)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23213" y="415853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 (unlock)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3900" y="758167"/>
            <a:ext cx="290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587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23" grpId="0" animBg="1"/>
      <p:bldP spid="27" grpId="0"/>
      <p:bldP spid="28" grpId="0"/>
      <p:bldP spid="29" grpId="0"/>
      <p:bldP spid="35" grpId="0" animBg="1"/>
      <p:bldP spid="36" grpId="0" animBg="1"/>
      <p:bldP spid="37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Read and a Write (same variable, better)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3864451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4947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4674677" y="3433284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6252" y="2330810"/>
            <a:ext cx="2154605" cy="92333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  <a:p>
            <a:r>
              <a:rPr lang="en-US" sz="1800" b="0" dirty="0">
                <a:latin typeface="Calibri" pitchFamily="34" charset="0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696" y="4119860"/>
            <a:ext cx="2284243" cy="637223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63550" algn="l"/>
              </a:tabLst>
            </a:pPr>
            <a:r>
              <a:rPr lang="en-US" sz="1800" b="0" dirty="0">
                <a:latin typeface="Calibri" pitchFamily="34" charset="0"/>
              </a:rPr>
              <a:t>Thread2:</a:t>
            </a:r>
          </a:p>
          <a:p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 =</a:t>
            </a:r>
            <a:r>
              <a:rPr lang="en-US" sz="1800" b="0" dirty="0" err="1">
                <a:latin typeface="Calibri" pitchFamily="34" charset="0"/>
              </a:rPr>
              <a:t>new_val</a:t>
            </a:r>
            <a:endParaRPr lang="en-US" sz="1800" b="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6852187" y="3433283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674677" y="3648866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153064" y="2832678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old_val</a:t>
            </a:r>
            <a:endParaRPr lang="en-US" sz="18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88443" y="4464859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/>
              <a:t>old</a:t>
            </a:r>
            <a:r>
              <a:rPr lang="en-US" sz="1800" dirty="0" err="1">
                <a:latin typeface="+mn-lt"/>
              </a:rPr>
              <a:t>_val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80576" y="2800519"/>
            <a:ext cx="1039733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err="1"/>
              <a:t>new</a:t>
            </a:r>
            <a:r>
              <a:rPr lang="en-US" sz="1800" dirty="0" err="1">
                <a:latin typeface="+mn-lt"/>
              </a:rPr>
              <a:t>_val</a:t>
            </a:r>
            <a:endParaRPr lang="en-US" sz="18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114800" y="2800519"/>
            <a:ext cx="1077997" cy="3369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114800" y="2832679"/>
            <a:ext cx="1077997" cy="30479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097577" y="310980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067" y="5853973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 1: This is a gross simplification, which you can learn more about in CS151b</a:t>
            </a:r>
          </a:p>
          <a:p>
            <a:r>
              <a:rPr lang="en-US" sz="1800" dirty="0">
                <a:latin typeface="Calibri" pitchFamily="34" charset="0"/>
              </a:rPr>
              <a:t>Note 2: Alternatively could update the </a:t>
            </a:r>
            <a:r>
              <a:rPr lang="en-US" sz="1800" dirty="0" err="1">
                <a:latin typeface="Calibri" pitchFamily="34" charset="0"/>
              </a:rPr>
              <a:t>old_value</a:t>
            </a:r>
            <a:r>
              <a:rPr lang="en-US" sz="1800" dirty="0">
                <a:latin typeface="Calibri" pitchFamily="34" charset="0"/>
              </a:rPr>
              <a:t> to the new value … this turns out to be a bad idea in practice…</a:t>
            </a:r>
          </a:p>
        </p:txBody>
      </p:sp>
    </p:spTree>
    <p:extLst>
      <p:ext uri="{BB962C8B-B14F-4D97-AF65-F5344CB8AC3E}">
        <p14:creationId xmlns:p14="http://schemas.microsoft.com/office/powerpoint/2010/main" val="26517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  <p:bldP spid="11" grpId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3864451"/>
            <a:ext cx="39243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Shared Cache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4947" y="2214084"/>
            <a:ext cx="1729353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 bwMode="auto">
          <a:xfrm flipH="1" flipV="1">
            <a:off x="4674677" y="3433284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33964" y="3854548"/>
            <a:ext cx="2194616" cy="1214140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63550" algn="l"/>
              </a:tabLst>
            </a:pPr>
            <a:r>
              <a:rPr lang="en-US" sz="1800" b="0" dirty="0">
                <a:latin typeface="Calibri" pitchFamily="34" charset="0"/>
              </a:rPr>
              <a:t>Thread2: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[1]</a:t>
            </a:r>
          </a:p>
          <a:p>
            <a:r>
              <a:rPr lang="en-US" sz="1800" b="0" dirty="0">
                <a:latin typeface="Calibri" pitchFamily="34" charset="0"/>
              </a:rPr>
              <a:t>…</a:t>
            </a:r>
          </a:p>
          <a:p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[1] = …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 flipV="1">
            <a:off x="6852187" y="3433283"/>
            <a:ext cx="692" cy="43116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674677" y="3648866"/>
            <a:ext cx="2178202" cy="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153064" y="2832678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addr:100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80576" y="2800519"/>
            <a:ext cx="1039733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Addr:104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681" y="2171868"/>
            <a:ext cx="2154605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Thread1:</a:t>
            </a:r>
          </a:p>
          <a:p>
            <a:r>
              <a:rPr lang="en-US" sz="1800" b="0" dirty="0">
                <a:latin typeface="Calibri" pitchFamily="34" charset="0"/>
              </a:rPr>
              <a:t>… =</a:t>
            </a:r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</a:t>
            </a:r>
          </a:p>
          <a:p>
            <a:r>
              <a:rPr lang="en-US" sz="1800" b="0" dirty="0">
                <a:latin typeface="Calibri" pitchFamily="34" charset="0"/>
              </a:rPr>
              <a:t>…</a:t>
            </a:r>
          </a:p>
          <a:p>
            <a:r>
              <a:rPr lang="en-US" sz="1800" b="0" dirty="0" err="1">
                <a:latin typeface="Calibri" pitchFamily="34" charset="0"/>
              </a:rPr>
              <a:t>foo_array</a:t>
            </a:r>
            <a:r>
              <a:rPr lang="en-US" sz="1800" b="0" dirty="0">
                <a:latin typeface="Calibri" pitchFamily="34" charset="0"/>
              </a:rPr>
              <a:t>[0] = …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122593" y="2815600"/>
            <a:ext cx="1077997" cy="3369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122593" y="2847760"/>
            <a:ext cx="1077997" cy="30479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05370" y="3124889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Invalidate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6342312" y="2792642"/>
            <a:ext cx="1077997" cy="3369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6342312" y="2824802"/>
            <a:ext cx="1077997" cy="30479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325089" y="3101931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019486" y="4449690"/>
            <a:ext cx="1039733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2303" y="4321131"/>
            <a:ext cx="1386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Maybe updated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85365-B8E2-4520-A357-243ED72F5412}"/>
              </a:ext>
            </a:extLst>
          </p:cNvPr>
          <p:cNvSpPr txBox="1"/>
          <p:nvPr/>
        </p:nvSpPr>
        <p:spPr>
          <a:xfrm>
            <a:off x="133079" y="5638800"/>
            <a:ext cx="885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Scenario: Repeatedly write two different variables but on the same cache line … slow</a:t>
            </a:r>
          </a:p>
        </p:txBody>
      </p:sp>
    </p:spTree>
    <p:extLst>
      <p:ext uri="{BB962C8B-B14F-4D97-AF65-F5344CB8AC3E}">
        <p14:creationId xmlns:p14="http://schemas.microsoft.com/office/powerpoint/2010/main" val="7943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28" grpId="0"/>
      <p:bldP spid="28" grpId="1"/>
      <p:bldP spid="29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</a:t>
            </a:r>
            <a:r>
              <a:rPr lang="en-US" i="1" dirty="0"/>
              <a:t>0, …, n-1</a:t>
            </a:r>
          </a:p>
          <a:p>
            <a:pPr lvl="1"/>
            <a:r>
              <a:rPr lang="en-US" dirty="0"/>
              <a:t>Should add up to </a:t>
            </a:r>
            <a:r>
              <a:rPr lang="en-US" i="1" dirty="0"/>
              <a:t>((n-1)*n)/2</a:t>
            </a:r>
          </a:p>
          <a:p>
            <a:r>
              <a:rPr lang="en-US" dirty="0"/>
              <a:t>Partition values </a:t>
            </a:r>
            <a:r>
              <a:rPr lang="en-US" i="1" dirty="0"/>
              <a:t>1, …, n-1 </a:t>
            </a:r>
            <a:r>
              <a:rPr lang="en-US" dirty="0"/>
              <a:t>into </a:t>
            </a:r>
            <a:r>
              <a:rPr lang="en-US" i="1" dirty="0"/>
              <a:t>t</a:t>
            </a:r>
            <a:r>
              <a:rPr lang="en-US" dirty="0"/>
              <a:t> ranges</a:t>
            </a:r>
          </a:p>
          <a:p>
            <a:pPr lvl="1"/>
            <a:r>
              <a:rPr lang="en-US" i="1" dirty="0">
                <a:sym typeface="Symbol"/>
              </a:rPr>
              <a:t>n</a:t>
            </a:r>
            <a:r>
              <a:rPr lang="en-US" i="1" dirty="0"/>
              <a:t>/t</a:t>
            </a:r>
            <a:r>
              <a:rPr lang="en-US" i="1" dirty="0">
                <a:sym typeface="Symbol"/>
              </a:rPr>
              <a:t></a:t>
            </a:r>
            <a:r>
              <a:rPr lang="en-US" dirty="0"/>
              <a:t> values in each range</a:t>
            </a:r>
          </a:p>
          <a:p>
            <a:pPr lvl="1"/>
            <a:r>
              <a:rPr lang="en-US" dirty="0"/>
              <a:t>Each of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For simplicity, assume </a:t>
            </a:r>
            <a:r>
              <a:rPr lang="en-US" i="1" dirty="0"/>
              <a:t>n</a:t>
            </a:r>
            <a:r>
              <a:rPr lang="en-US" dirty="0"/>
              <a:t> is a multiple of </a:t>
            </a:r>
            <a:r>
              <a:rPr lang="en-US" i="1" dirty="0"/>
              <a:t>t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(</a:t>
            </a:r>
            <a:r>
              <a:rPr lang="en-US" dirty="0" err="1">
                <a:latin typeface="+mj-lt"/>
                <a:cs typeface="Courier New"/>
              </a:rPr>
              <a:t>cont</a:t>
            </a:r>
            <a:r>
              <a:rPr lang="en-US" dirty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Machine with 8 cores,  n=2</a:t>
            </a:r>
            <a:r>
              <a:rPr lang="en-US" baseline="30000" dirty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psum-mutex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secs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Nasty surprise:</a:t>
            </a:r>
          </a:p>
          <a:p>
            <a:pPr lvl="1"/>
            <a:r>
              <a:rPr lang="en-US" dirty="0"/>
              <a:t>Single thread is very slow</a:t>
            </a:r>
          </a:p>
          <a:p>
            <a:pPr lvl="1"/>
            <a:r>
              <a:rPr lang="en-US" dirty="0"/>
              <a:t>Gets slower as we use more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/>
              <a:t>Peer thread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 sums into global array element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endParaRPr lang="en-US" dirty="0">
              <a:latin typeface="+mj-lt"/>
              <a:cs typeface="Courier New"/>
            </a:endParaRPr>
          </a:p>
          <a:p>
            <a:r>
              <a:rPr lang="en-US" dirty="0">
                <a:latin typeface="+mj-lt"/>
                <a:cs typeface="Courier New"/>
              </a:rPr>
              <a:t>Main waits for </a:t>
            </a:r>
            <a:r>
              <a:rPr lang="en-US" dirty="0" err="1">
                <a:latin typeface="+mj-lt"/>
                <a:cs typeface="Courier New"/>
              </a:rPr>
              <a:t>theads</a:t>
            </a:r>
            <a:r>
              <a:rPr lang="en-US" dirty="0">
                <a:latin typeface="+mj-lt"/>
                <a:cs typeface="Courier New"/>
              </a:rPr>
              <a:t> to finish, then sums elements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Eliminates need for </a:t>
            </a:r>
            <a:r>
              <a:rPr lang="en-US" dirty="0" err="1">
                <a:latin typeface="+mn-lt"/>
                <a:cs typeface="Courier New"/>
              </a:rPr>
              <a:t>mutex</a:t>
            </a:r>
            <a:r>
              <a:rPr lang="en-US" dirty="0">
                <a:latin typeface="+mn-lt"/>
                <a:cs typeface="Courier New"/>
              </a:rPr>
              <a:t> synchronization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*/</a:t>
            </a:r>
          </a:p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Orders of magnitude faster than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/>
              <a:t>Reduce memory references by having peer thread </a:t>
            </a:r>
            <a:r>
              <a:rPr lang="en-US" dirty="0" err="1"/>
              <a:t>i</a:t>
            </a:r>
            <a:r>
              <a:rPr lang="en-US" dirty="0"/>
              <a:t> sum into a local variable (register)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Review: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3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Significantly faster than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987-7A39-41D5-9629-16B89667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631122"/>
          </a:xfrm>
        </p:spPr>
        <p:txBody>
          <a:bodyPr/>
          <a:lstStyle/>
          <a:p>
            <a:r>
              <a:rPr lang="en-US" dirty="0"/>
              <a:t>Advanced Synchronization!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593B-1522-4C74-9821-B475632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Semaphores are slow, because we often call into the operating system.  </a:t>
            </a:r>
          </a:p>
          <a:p>
            <a:pPr lvl="1"/>
            <a:r>
              <a:rPr lang="en-US" dirty="0"/>
              <a:t>P() -&gt; if semaphore is zero, ask the OS to de-schedule the thread</a:t>
            </a:r>
          </a:p>
          <a:p>
            <a:pPr lvl="1"/>
            <a:r>
              <a:rPr lang="en-US" dirty="0"/>
              <a:t>V() -&gt; if semaphore is zero, ask the OS to schedule a new thread</a:t>
            </a:r>
          </a:p>
          <a:p>
            <a:pPr lvl="1"/>
            <a:r>
              <a:rPr lang="en-US" dirty="0"/>
              <a:t>Why slow? Context switch takes time!</a:t>
            </a:r>
          </a:p>
          <a:p>
            <a:r>
              <a:rPr lang="en-US" dirty="0"/>
              <a:t>So … is there a lower level primitives that we can use to update shared data that doesn’t require OS support?</a:t>
            </a:r>
          </a:p>
          <a:p>
            <a:r>
              <a:rPr lang="en-US" dirty="0"/>
              <a:t>Answer: yes, “Atomics Instructions”</a:t>
            </a:r>
          </a:p>
          <a:p>
            <a:pPr lvl="1"/>
            <a:r>
              <a:rPr lang="en-US" dirty="0"/>
              <a:t>Instruction which reads and updates state “all-at-once”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No intervening writes between read and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62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652E-AA2F-4078-A5CF-D36855B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Example: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234-F2A8-4013-BE24-3FF19148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7" y="1495906"/>
            <a:ext cx="8670925" cy="5057294"/>
          </a:xfrm>
        </p:spPr>
        <p:txBody>
          <a:bodyPr/>
          <a:lstStyle/>
          <a:p>
            <a:r>
              <a:rPr lang="en-US" dirty="0"/>
              <a:t>Atomic Compare and Swap CAS(</a:t>
            </a:r>
            <a:r>
              <a:rPr lang="en-US" dirty="0" err="1"/>
              <a:t>mem,oldval,newval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Semantics: Compare mem with </a:t>
            </a:r>
            <a:r>
              <a:rPr lang="en-US" dirty="0" err="1"/>
              <a:t>oldval</a:t>
            </a:r>
            <a:r>
              <a:rPr lang="en-US" dirty="0"/>
              <a:t>, if equal, set mem to </a:t>
            </a:r>
            <a:r>
              <a:rPr lang="en-US" dirty="0" err="1"/>
              <a:t>newval</a:t>
            </a:r>
            <a:endParaRPr lang="en-US" dirty="0"/>
          </a:p>
          <a:p>
            <a:pPr lvl="1"/>
            <a:r>
              <a:rPr lang="en-US" dirty="0"/>
              <a:t>In x86-64: CMPXCHG </a:t>
            </a:r>
          </a:p>
          <a:p>
            <a:pPr lvl="1"/>
            <a:r>
              <a:rPr lang="en-US" dirty="0"/>
              <a:t>GCC Provides intrinsic: </a:t>
            </a:r>
          </a:p>
          <a:p>
            <a:pPr lvl="2"/>
            <a:r>
              <a:rPr lang="en-US" sz="1800" dirty="0"/>
              <a:t>bool __</a:t>
            </a:r>
            <a:r>
              <a:rPr lang="en-US" sz="1800" dirty="0" err="1"/>
              <a:t>sync_bool_compare_and_swap</a:t>
            </a:r>
            <a:r>
              <a:rPr lang="en-US" sz="1800" dirty="0"/>
              <a:t> (type *</a:t>
            </a:r>
            <a:r>
              <a:rPr lang="en-US" sz="1800" dirty="0" err="1"/>
              <a:t>ptr</a:t>
            </a:r>
            <a:r>
              <a:rPr lang="en-US" sz="1800" dirty="0"/>
              <a:t>, type </a:t>
            </a:r>
            <a:r>
              <a:rPr lang="en-US" sz="1800" dirty="0" err="1"/>
              <a:t>oldval</a:t>
            </a:r>
            <a:r>
              <a:rPr lang="en-US" sz="1800" dirty="0"/>
              <a:t>, type </a:t>
            </a:r>
            <a:r>
              <a:rPr lang="en-US" sz="1800" dirty="0" err="1"/>
              <a:t>newval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return value is whether the compare and swap succeeded</a:t>
            </a:r>
          </a:p>
          <a:p>
            <a:r>
              <a:rPr lang="en-US" sz="2200" dirty="0"/>
              <a:t>Can be used to implement mutual exclusion without OS support!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71C5E9-795E-41F3-A38F-7336B442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" y="4512700"/>
            <a:ext cx="5603506" cy="190962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107702"/>
                </a:solidFill>
                <a:latin typeface="Menlo-Regular"/>
              </a:rPr>
              <a:t>int</a:t>
            </a:r>
            <a:r>
              <a:rPr lang="en-US" sz="1800" dirty="0">
                <a:latin typeface="Menlo-Regular"/>
              </a:rPr>
              <a:t> mutex=1;   </a:t>
            </a:r>
            <a:r>
              <a:rPr lang="en-US" sz="1800" dirty="0">
                <a:solidFill>
                  <a:srgbClr val="9D0003"/>
                </a:solidFill>
                <a:latin typeface="Menlo-Regular"/>
              </a:rPr>
              <a:t>//1 means unlocked in this example</a:t>
            </a:r>
          </a:p>
          <a:p>
            <a:r>
              <a:rPr lang="en-US" sz="1800" dirty="0">
                <a:solidFill>
                  <a:srgbClr val="AA24F5"/>
                </a:solidFill>
                <a:latin typeface="Menlo-Regular"/>
              </a:rPr>
              <a:t>while</a:t>
            </a:r>
            <a:r>
              <a:rPr lang="en-US" sz="1800" dirty="0">
                <a:latin typeface="Menlo-Regular"/>
              </a:rPr>
              <a:t>(!__</a:t>
            </a:r>
            <a:r>
              <a:rPr lang="en-US" sz="1800" dirty="0" err="1">
                <a:latin typeface="Menlo-Regular"/>
              </a:rPr>
              <a:t>sync_bool_compare_and_swap</a:t>
            </a:r>
            <a:r>
              <a:rPr lang="en-US" sz="1800" dirty="0">
                <a:latin typeface="Menlo-Regular"/>
              </a:rPr>
              <a:t> (mutex, 1, 0)) {</a:t>
            </a:r>
          </a:p>
          <a:p>
            <a:r>
              <a:rPr lang="en-US" sz="1800" dirty="0">
                <a:latin typeface="Menlo-Regular"/>
              </a:rPr>
              <a:t>}</a:t>
            </a:r>
          </a:p>
          <a:p>
            <a:r>
              <a:rPr lang="fi-FI" sz="1800" dirty="0">
                <a:solidFill>
                  <a:srgbClr val="9D0003"/>
                </a:solidFill>
                <a:latin typeface="Menlo-Regular"/>
              </a:rPr>
              <a:t>     //Critical Section</a:t>
            </a:r>
          </a:p>
          <a:p>
            <a:r>
              <a:rPr lang="fi-FI" sz="1800" dirty="0">
                <a:solidFill>
                  <a:srgbClr val="9D0003"/>
                </a:solidFill>
                <a:latin typeface="Menlo-Regular"/>
              </a:rPr>
              <a:t>     // ie. Increment a shared var.</a:t>
            </a:r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latin typeface="Menlo-Regular"/>
              </a:rPr>
              <a:t>__</a:t>
            </a:r>
            <a:r>
              <a:rPr lang="en-US" sz="1800" dirty="0" err="1">
                <a:latin typeface="Menlo-Regular"/>
              </a:rPr>
              <a:t>sync_bool_compare_and_swap</a:t>
            </a:r>
            <a:r>
              <a:rPr lang="en-US" sz="1800" dirty="0">
                <a:latin typeface="Menlo-Regular"/>
              </a:rPr>
              <a:t> (mutex, 0, 1);</a:t>
            </a:r>
            <a:endParaRPr lang="fi-FI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9DD145-E19B-4BCC-9253-C614FA4E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042" y="4381821"/>
            <a:ext cx="3309819" cy="17571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semaphore_mutex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  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Sem_init(&amp;mutex, 0, 1);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P(&amp;semaphore_mutex);</a:t>
            </a:r>
          </a:p>
          <a:p>
            <a:r>
              <a:rPr lang="fi-FI" sz="1800" dirty="0">
                <a:solidFill>
                  <a:srgbClr val="9D0003"/>
                </a:solidFill>
                <a:latin typeface="Menlo-Regular"/>
              </a:rPr>
              <a:t>     //Critical Section</a:t>
            </a:r>
          </a:p>
          <a:p>
            <a:r>
              <a:rPr lang="fi-FI" sz="1800" dirty="0">
                <a:solidFill>
                  <a:srgbClr val="9D0003"/>
                </a:solidFill>
                <a:latin typeface="Menlo-Regular"/>
              </a:rPr>
              <a:t>     // ie. Increment a shared var.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V(&amp;semaphore_mutex);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44C53-6EC4-4298-8A47-4E89699DBD80}"/>
              </a:ext>
            </a:extLst>
          </p:cNvPr>
          <p:cNvSpPr txBox="1"/>
          <p:nvPr/>
        </p:nvSpPr>
        <p:spPr>
          <a:xfrm>
            <a:off x="5971536" y="6114000"/>
            <a:ext cx="329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Involves OS – and blocks threads</a:t>
            </a:r>
          </a:p>
          <a:p>
            <a:r>
              <a:rPr lang="en-US" sz="1800" dirty="0">
                <a:latin typeface="Calibri" pitchFamily="34" charset="0"/>
              </a:rPr>
              <a:t>(good for long critical section)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61AD7-0287-43EE-A621-8A673B0D34E3}"/>
              </a:ext>
            </a:extLst>
          </p:cNvPr>
          <p:cNvSpPr txBox="1"/>
          <p:nvPr/>
        </p:nvSpPr>
        <p:spPr>
          <a:xfrm>
            <a:off x="-41032" y="6437165"/>
            <a:ext cx="58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Spinlock: CAS until locked (good for short critical section)</a:t>
            </a:r>
          </a:p>
        </p:txBody>
      </p:sp>
    </p:spTree>
    <p:extLst>
      <p:ext uri="{BB962C8B-B14F-4D97-AF65-F5344CB8AC3E}">
        <p14:creationId xmlns:p14="http://schemas.microsoft.com/office/powerpoint/2010/main" val="2316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46EE-A7AB-4C1E-AB7D-02CA95DD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Example: Atomic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9645-F664-4D2F-96A1-FB1F2488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7" y="1676399"/>
            <a:ext cx="8594725" cy="4659923"/>
          </a:xfrm>
        </p:spPr>
        <p:txBody>
          <a:bodyPr/>
          <a:lstStyle/>
          <a:p>
            <a:r>
              <a:rPr lang="en-US" dirty="0"/>
              <a:t>Atomic Add (</a:t>
            </a:r>
            <a:r>
              <a:rPr lang="en-US" dirty="0" err="1"/>
              <a:t>mem,value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Semantics:  Atomically add a value to a memory location</a:t>
            </a:r>
          </a:p>
          <a:p>
            <a:pPr lvl="1"/>
            <a:r>
              <a:rPr lang="en-US" dirty="0"/>
              <a:t>X86-64: Implemented with lock prefix (“lock </a:t>
            </a:r>
            <a:r>
              <a:rPr lang="en-US"/>
              <a:t>addq </a:t>
            </a:r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GCC Provides intrinsic:  type __</a:t>
            </a:r>
            <a:r>
              <a:rPr lang="en-US" dirty="0" err="1"/>
              <a:t>sync_fetch_and_add</a:t>
            </a:r>
            <a:r>
              <a:rPr lang="en-US" dirty="0"/>
              <a:t>(type* </a:t>
            </a:r>
            <a:r>
              <a:rPr lang="en-US" dirty="0" err="1"/>
              <a:t>ptr</a:t>
            </a:r>
            <a:r>
              <a:rPr lang="en-US" dirty="0"/>
              <a:t>, type value)</a:t>
            </a:r>
          </a:p>
          <a:p>
            <a:pPr lvl="2"/>
            <a:r>
              <a:rPr lang="en-US" dirty="0"/>
              <a:t>Increment number at </a:t>
            </a:r>
            <a:r>
              <a:rPr lang="en-US" dirty="0" err="1"/>
              <a:t>ptr</a:t>
            </a:r>
            <a:r>
              <a:rPr lang="en-US" dirty="0"/>
              <a:t> by value, and return old value.</a:t>
            </a:r>
          </a:p>
          <a:p>
            <a:pPr lvl="2"/>
            <a:endParaRPr lang="en-US" dirty="0"/>
          </a:p>
          <a:p>
            <a:r>
              <a:rPr lang="en-US" dirty="0"/>
              <a:t>This can be useful for Histogramming : )</a:t>
            </a:r>
          </a:p>
        </p:txBody>
      </p:sp>
    </p:spTree>
    <p:extLst>
      <p:ext uri="{BB962C8B-B14F-4D97-AF65-F5344CB8AC3E}">
        <p14:creationId xmlns:p14="http://schemas.microsoft.com/office/powerpoint/2010/main" val="28259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70" y="1371600"/>
            <a:ext cx="415981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Global </a:t>
            </a:r>
            <a:r>
              <a:rPr lang="en-US" dirty="0" err="1">
                <a:latin typeface="+mn-lt"/>
              </a:rPr>
              <a:t>cnt</a:t>
            </a:r>
            <a:r>
              <a:rPr lang="en-US" dirty="0">
                <a:latin typeface="+mn-lt"/>
              </a:rPr>
              <a:t> variable can become inconsistent…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B3850-6451-4958-B27E-B4AD2622AEF1}"/>
              </a:ext>
            </a:extLst>
          </p:cNvPr>
          <p:cNvSpPr/>
          <p:nvPr/>
        </p:nvSpPr>
        <p:spPr>
          <a:xfrm>
            <a:off x="5334000" y="3129002"/>
            <a:ext cx="2978829" cy="338554"/>
          </a:xfrm>
          <a:prstGeom prst="rect">
            <a:avLst/>
          </a:prstGeom>
          <a:solidFill>
            <a:srgbClr val="F6F5BD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Menlo-Regular"/>
              </a:rPr>
              <a:t> __</a:t>
            </a:r>
            <a:r>
              <a:rPr lang="en-US" sz="1600" dirty="0" err="1">
                <a:latin typeface="Menlo-Regular"/>
              </a:rPr>
              <a:t>sync_fetch_and_add</a:t>
            </a:r>
            <a:r>
              <a:rPr lang="en-US" sz="1600" dirty="0">
                <a:latin typeface="Menlo-Regular"/>
              </a:rPr>
              <a:t>(&amp;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cnt,1)  </a:t>
            </a:r>
            <a:endParaRPr lang="en-US" sz="16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54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7567-1890-4A5A-AAF3-7F0134EE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E946-B3EC-4922-AE78-BF12D33F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pic>
        <p:nvPicPr>
          <p:cNvPr id="1026" name="Picture 2" descr="Quicksort part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27286"/>
            <a:ext cx="8001000" cy="543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Which of the following are guaranteed to be thread-private (</a:t>
            </a:r>
            <a:r>
              <a:rPr lang="en-US" dirty="0" err="1"/>
              <a:t>ie</a:t>
            </a:r>
            <a:r>
              <a:rPr lang="en-US" dirty="0"/>
              <a:t>. not shared)? </a:t>
            </a:r>
          </a:p>
          <a:p>
            <a:pPr lvl="1"/>
            <a:r>
              <a:rPr lang="en-US" dirty="0"/>
              <a:t>Values on Thread’s stack</a:t>
            </a:r>
          </a:p>
          <a:p>
            <a:pPr lvl="1"/>
            <a:r>
              <a:rPr lang="en-US" dirty="0"/>
              <a:t>Values on Heap</a:t>
            </a:r>
          </a:p>
          <a:p>
            <a:pPr lvl="1"/>
            <a:r>
              <a:rPr lang="en-US" dirty="0"/>
              <a:t>Value stored in register</a:t>
            </a:r>
          </a:p>
          <a:p>
            <a:pPr lvl="1"/>
            <a:r>
              <a:rPr lang="en-US" dirty="0"/>
              <a:t>Global Value</a:t>
            </a:r>
          </a:p>
          <a:p>
            <a:pPr lvl="1"/>
            <a:r>
              <a:rPr lang="en-US" dirty="0"/>
              <a:t>Static Value</a:t>
            </a:r>
          </a:p>
          <a:p>
            <a:r>
              <a:rPr lang="en-US" dirty="0"/>
              <a:t>Which of the above are guaranteed to be shared?</a:t>
            </a:r>
          </a:p>
          <a:p>
            <a:r>
              <a:rPr lang="en-US" dirty="0"/>
              <a:t>Semaphore calls are often hundreds of cycles long (if not longer) -- why are semaphores so slow?</a:t>
            </a:r>
          </a:p>
          <a:p>
            <a:r>
              <a:rPr lang="en-US" dirty="0"/>
              <a:t>When a thread is joined, some of the memory has to be cleaned up by the OS.  What is an example region of memory that must be cleaned up?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9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Global </a:t>
            </a:r>
            <a:r>
              <a:rPr lang="en-US" dirty="0" err="1">
                <a:latin typeface="+mn-lt"/>
              </a:rPr>
              <a:t>cnt</a:t>
            </a:r>
            <a:r>
              <a:rPr lang="en-US" dirty="0">
                <a:latin typeface="+mn-lt"/>
              </a:rPr>
              <a:t> variable can become inconsistent…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80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+ run out of thread memory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7156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  <a:p>
            <a:pPr lvl="1"/>
            <a:r>
              <a:rPr lang="en-US" dirty="0"/>
              <a:t>N worker threads do a portion of work in parallel</a:t>
            </a:r>
          </a:p>
          <a:p>
            <a:pPr lvl="1"/>
            <a:r>
              <a:rPr lang="en-US" dirty="0"/>
              <a:t>At the end of the computation, perform reduction to compute final result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 Count the number of words in N files</a:t>
            </a:r>
          </a:p>
          <a:p>
            <a:pPr lvl="1"/>
            <a:r>
              <a:rPr lang="en-US" dirty="0"/>
              <a:t>Each thread chooses some files to processes</a:t>
            </a:r>
          </a:p>
          <a:p>
            <a:pPr lvl="1"/>
            <a:r>
              <a:rPr lang="en-US" dirty="0"/>
              <a:t>Master thread reduces the files</a:t>
            </a:r>
          </a:p>
          <a:p>
            <a:endParaRPr lang="en-US" dirty="0"/>
          </a:p>
          <a:p>
            <a:r>
              <a:rPr lang="en-US" dirty="0"/>
              <a:t>Helpful Construct: barrier</a:t>
            </a:r>
          </a:p>
          <a:p>
            <a:pPr lvl="1"/>
            <a:r>
              <a:rPr lang="en-US" dirty="0"/>
              <a:t>Initialize the barrier with the number of threads to wait for</a:t>
            </a:r>
          </a:p>
          <a:p>
            <a:pPr lvl="1"/>
            <a:r>
              <a:rPr lang="en-US" dirty="0" err="1"/>
              <a:t>Barrier_wait</a:t>
            </a:r>
            <a:r>
              <a:rPr lang="en-US" dirty="0"/>
              <a:t>() function waits for all threads to arrive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3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52538</TotalTime>
  <Words>7073</Words>
  <Application>Microsoft Office PowerPoint</Application>
  <PresentationFormat>On-screen Show (4:3)</PresentationFormat>
  <Paragraphs>1385</Paragraphs>
  <Slides>93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ＭＳ Ｐゴシック</vt:lpstr>
      <vt:lpstr>Arial</vt:lpstr>
      <vt:lpstr>Arial Narrow</vt:lpstr>
      <vt:lpstr>Calibri</vt:lpstr>
      <vt:lpstr>Consolas</vt:lpstr>
      <vt:lpstr>Courier New</vt:lpstr>
      <vt:lpstr>Menlo-Regular</vt:lpstr>
      <vt:lpstr>Symbol</vt:lpstr>
      <vt:lpstr>Times New Roman</vt:lpstr>
      <vt:lpstr>Wingdings</vt:lpstr>
      <vt:lpstr>Wingdings 2</vt:lpstr>
      <vt:lpstr>cs33_4</vt:lpstr>
      <vt:lpstr>CS33 Lecture 16: (a little more) Advanced Synchronization </vt:lpstr>
      <vt:lpstr>Malloc lab: Not much cheating so far!</vt:lpstr>
      <vt:lpstr>Malloc Lab so far…</vt:lpstr>
      <vt:lpstr>PowerPoint Presentation</vt:lpstr>
      <vt:lpstr>Review: Using semaphores to protect shared resources via mutual exclusion</vt:lpstr>
      <vt:lpstr>Our view so far</vt:lpstr>
      <vt:lpstr>Review: Semaphores</vt:lpstr>
      <vt:lpstr>Review Questions</vt:lpstr>
      <vt:lpstr>badcnt.c: Improper Synchronization</vt:lpstr>
      <vt:lpstr>goodcnt.c: Proper Synchronization</vt:lpstr>
      <vt:lpstr>Today</vt:lpstr>
      <vt:lpstr>Data Races</vt:lpstr>
      <vt:lpstr>Data Race Example</vt:lpstr>
      <vt:lpstr>Race Illustration</vt:lpstr>
      <vt:lpstr>Could this race really occur?</vt:lpstr>
      <vt:lpstr>Experimental Results</vt:lpstr>
      <vt:lpstr>Race Elimination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  <vt:lpstr>Crucial concept: Thread Safety</vt:lpstr>
      <vt:lpstr>Thread-Unsafe Functions (Class 1)</vt:lpstr>
      <vt:lpstr>Thread-Unsafe Functions (Class 2)</vt:lpstr>
      <vt:lpstr>Example of repeatedly calling rand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Parallelization Paradigms</vt:lpstr>
      <vt:lpstr>Example Paradigms</vt:lpstr>
      <vt:lpstr>Bulk Parallel</vt:lpstr>
      <vt:lpstr>Pthread Barriers</vt:lpstr>
      <vt:lpstr>Example Paradigms</vt:lpstr>
      <vt:lpstr>Using Semaphores to Coordinate Access to Shared Resources</vt:lpstr>
      <vt:lpstr>Producer-Consumer Problem</vt:lpstr>
      <vt:lpstr>Issues we need to think about?</vt:lpstr>
      <vt:lpstr>Brainstorm an implementation?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Readers-Writers Problem</vt:lpstr>
      <vt:lpstr>Issues/Brainstorm Solution?</vt:lpstr>
      <vt:lpstr>PowerPoint Presentation</vt:lpstr>
      <vt:lpstr>Solution to Readers-Writers Problem</vt:lpstr>
      <vt:lpstr>Variants of Readers-Writers </vt:lpstr>
      <vt:lpstr>PowerPoint Presentation</vt:lpstr>
      <vt:lpstr>Amdahl’s Law</vt:lpstr>
      <vt:lpstr>Amdahl’s Law Example</vt:lpstr>
      <vt:lpstr>Wrap-Up Threading</vt:lpstr>
      <vt:lpstr>Typical Multicore Processor</vt:lpstr>
      <vt:lpstr>Caches and Multicores (simplified)</vt:lpstr>
      <vt:lpstr>Two Independent Reads</vt:lpstr>
      <vt:lpstr>Two reads of a shared variable</vt:lpstr>
      <vt:lpstr>Read and a Write (same variable, wrong)</vt:lpstr>
      <vt:lpstr>Read and a Write (same variable, better)</vt:lpstr>
      <vt:lpstr>False Sharing</vt:lpstr>
      <vt:lpstr>Example: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Advanced Synchronization!</vt:lpstr>
      <vt:lpstr>Atomic Example: Compare and Swap</vt:lpstr>
      <vt:lpstr>Atomic Example: Atomic Add</vt:lpstr>
      <vt:lpstr>badcnt.c: Improper Synchronization</vt:lpstr>
      <vt:lpstr>Bonus</vt:lpstr>
      <vt:lpstr>A More Substantial Example: Sort</vt:lpstr>
      <vt:lpstr>Sequential Quicksort Visualized</vt:lpstr>
      <vt:lpstr>Sequential Quicksort Visualized</vt:lpstr>
      <vt:lpstr>Partition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Reduction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927</cp:revision>
  <cp:lastPrinted>2014-11-18T06:28:41Z</cp:lastPrinted>
  <dcterms:created xsi:type="dcterms:W3CDTF">2012-11-26T22:46:36Z</dcterms:created>
  <dcterms:modified xsi:type="dcterms:W3CDTF">2019-12-03T20:55:35Z</dcterms:modified>
</cp:coreProperties>
</file>