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39"/>
  </p:notesMasterIdLst>
  <p:handoutMasterIdLst>
    <p:handoutMasterId r:id="rId40"/>
  </p:handoutMasterIdLst>
  <p:sldIdLst>
    <p:sldId id="542" r:id="rId4"/>
    <p:sldId id="681" r:id="rId5"/>
    <p:sldId id="692" r:id="rId6"/>
    <p:sldId id="706" r:id="rId7"/>
    <p:sldId id="658" r:id="rId8"/>
    <p:sldId id="712" r:id="rId9"/>
    <p:sldId id="690" r:id="rId10"/>
    <p:sldId id="683" r:id="rId11"/>
    <p:sldId id="671" r:id="rId12"/>
    <p:sldId id="673" r:id="rId13"/>
    <p:sldId id="674" r:id="rId14"/>
    <p:sldId id="675" r:id="rId15"/>
    <p:sldId id="676" r:id="rId16"/>
    <p:sldId id="677" r:id="rId17"/>
    <p:sldId id="684" r:id="rId18"/>
    <p:sldId id="591" r:id="rId19"/>
    <p:sldId id="592" r:id="rId20"/>
    <p:sldId id="593" r:id="rId21"/>
    <p:sldId id="594" r:id="rId22"/>
    <p:sldId id="595" r:id="rId23"/>
    <p:sldId id="685" r:id="rId24"/>
    <p:sldId id="596" r:id="rId25"/>
    <p:sldId id="597" r:id="rId26"/>
    <p:sldId id="645" r:id="rId27"/>
    <p:sldId id="599" r:id="rId28"/>
    <p:sldId id="602" r:id="rId29"/>
    <p:sldId id="600" r:id="rId30"/>
    <p:sldId id="710" r:id="rId31"/>
    <p:sldId id="711" r:id="rId32"/>
    <p:sldId id="601" r:id="rId33"/>
    <p:sldId id="648" r:id="rId34"/>
    <p:sldId id="686" r:id="rId35"/>
    <p:sldId id="606" r:id="rId36"/>
    <p:sldId id="607" r:id="rId37"/>
    <p:sldId id="649" r:id="rId38"/>
  </p:sldIdLst>
  <p:sldSz cx="9144000" cy="6858000" type="screen4x3"/>
  <p:notesSz cx="7302500" cy="9586913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84BF"/>
    <a:srgbClr val="E0F4E3"/>
    <a:srgbClr val="E0E0E0"/>
    <a:srgbClr val="E3E4E6"/>
    <a:srgbClr val="FFFF99"/>
    <a:srgbClr val="FF9999"/>
    <a:srgbClr val="EFBFBF"/>
    <a:srgbClr val="A8E799"/>
    <a:srgbClr val="CD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6" autoAdjust="0"/>
    <p:restoredTop sz="94660"/>
  </p:normalViewPr>
  <p:slideViewPr>
    <p:cSldViewPr snapToObjects="1">
      <p:cViewPr varScale="1">
        <p:scale>
          <a:sx n="111" d="100"/>
          <a:sy n="111" d="100"/>
        </p:scale>
        <p:origin x="10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80" d="100"/>
          <a:sy n="80" d="100"/>
        </p:scale>
        <p:origin x="1626" y="9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6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1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5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8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15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49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30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9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24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32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0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88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6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7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74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4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75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31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60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5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59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CS33 - UCLA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Bytes, and Integers</a:t>
            </a:r>
            <a:br>
              <a:rPr lang="en-US" dirty="0"/>
            </a:br>
            <a:br>
              <a:rPr lang="en-US" dirty="0"/>
            </a:b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dirty="0"/>
              <a:t>Tony Nowatzki</a:t>
            </a:r>
          </a:p>
          <a:p>
            <a:r>
              <a:rPr lang="en-US" dirty="0"/>
              <a:t>tjn@cs.ucla.edu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Operate on Bit Vectors</a:t>
            </a:r>
          </a:p>
          <a:p>
            <a:pPr marL="552450" lvl="1" eaLnBrk="1" hangingPunct="1"/>
            <a:r>
              <a:rPr lang="en-US" dirty="0"/>
              <a:t>Operations applied bitwise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3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3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Operations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 -&gt; 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-&gt;  10111110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 -&gt; 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-&gt;  11111111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 -&gt; 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-&gt;  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 -&gt; 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-&gt;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81200" y="3733800"/>
            <a:ext cx="6096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19400" y="4083205"/>
            <a:ext cx="11430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81200" y="4335152"/>
            <a:ext cx="6096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19400" y="4684557"/>
            <a:ext cx="11430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52700" y="5073222"/>
            <a:ext cx="6096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62400" y="5393529"/>
            <a:ext cx="11430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32256" y="5697141"/>
            <a:ext cx="6096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6041609"/>
            <a:ext cx="11430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4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 -&gt; 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 -&gt; 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 -&gt; 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 -&gt; 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 -&gt; 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p &amp;&amp; *p </a:t>
            </a:r>
            <a:r>
              <a:rPr lang="en-US" dirty="0"/>
              <a:t>	Why useful? (avoids null pointer access)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057400" y="4114800"/>
            <a:ext cx="6096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53054"/>
            <a:ext cx="6096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46610" y="4791308"/>
            <a:ext cx="6096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62146" y="5334000"/>
            <a:ext cx="6096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5676817"/>
            <a:ext cx="6096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57600" y="6005471"/>
            <a:ext cx="28956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51AD6A21-41D0-4A5A-93E9-0D0B77357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042532"/>
            <a:ext cx="2590800" cy="2743200"/>
          </a:xfrm>
          <a:prstGeom prst="wedgeRoundRectCallout">
            <a:avLst>
              <a:gd name="adj1" fmla="val -69670"/>
              <a:gd name="adj2" fmla="val -49527"/>
              <a:gd name="adj3" fmla="val 16667"/>
            </a:avLst>
          </a:prstGeom>
          <a:solidFill>
            <a:srgbClr val="FF99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Watch out for: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&amp;&amp; vs. &amp; 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  || vs. |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In C, a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is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8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9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0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428" grpId="0" uiExpand="1" build="p"/>
      <p:bldP spid="1032" grpId="0"/>
      <p:bldP spid="1033" grpId="0"/>
      <p:bldP spid="1034" grpId="0" animBg="1"/>
      <p:bldP spid="10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4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8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2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representable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on assignment (also via procedure call arguments)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ty;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and Types in 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304925"/>
            <a:ext cx="57810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nsolas" panose="020B0609020204030204" pitchFamily="49" charset="0"/>
              </a:rPr>
              <a:t>char x; </a:t>
            </a:r>
          </a:p>
          <a:p>
            <a:r>
              <a:rPr lang="en-US" b="0" dirty="0">
                <a:latin typeface="Consolas" panose="020B0609020204030204" pitchFamily="49" charset="0"/>
              </a:rPr>
              <a:t>short y; </a:t>
            </a:r>
          </a:p>
          <a:p>
            <a:r>
              <a:rPr lang="en-US" b="0" dirty="0" err="1">
                <a:latin typeface="Consolas" panose="020B0609020204030204" pitchFamily="49" charset="0"/>
              </a:rPr>
              <a:t>int</a:t>
            </a:r>
            <a:r>
              <a:rPr lang="en-US" b="0" dirty="0">
                <a:latin typeface="Consolas" panose="020B0609020204030204" pitchFamily="49" charset="0"/>
              </a:rPr>
              <a:t> </a:t>
            </a:r>
            <a:r>
              <a:rPr lang="en-US" b="0" dirty="0" err="1">
                <a:latin typeface="Consolas" panose="020B0609020204030204" pitchFamily="49" charset="0"/>
              </a:rPr>
              <a:t>some_func</a:t>
            </a:r>
            <a:r>
              <a:rPr lang="en-US" b="0" dirty="0">
                <a:latin typeface="Consolas" panose="020B0609020204030204" pitchFamily="49" charset="0"/>
              </a:rPr>
              <a:t>();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 = (x - 5U) + (y * </a:t>
            </a:r>
            <a:r>
              <a:rPr lang="en-US" dirty="0" err="1">
                <a:latin typeface="Consolas" panose="020B0609020204030204" pitchFamily="49" charset="0"/>
              </a:rPr>
              <a:t>some_func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332" y="36531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1200" y="3653135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7779" y="3653135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some_func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7399" y="36531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62000" y="4574232"/>
            <a:ext cx="533400" cy="52223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1905000" y="4563070"/>
            <a:ext cx="281302" cy="53339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3823208" y="4563070"/>
            <a:ext cx="291592" cy="4572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5185471" y="4563070"/>
            <a:ext cx="281301" cy="4572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1447800" y="5096470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74044" y="55581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+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94708" y="5096469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12890" y="5558134"/>
            <a:ext cx="777910" cy="23083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3343656" y="5558134"/>
            <a:ext cx="923544" cy="23083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590579" y="4110435"/>
            <a:ext cx="13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284BF"/>
                </a:solidFill>
                <a:latin typeface="Calibri" pitchFamily="34" charset="0"/>
              </a:rPr>
              <a:t>unsigned </a:t>
            </a:r>
            <a:r>
              <a:rPr lang="en-US" sz="1800" dirty="0" err="1">
                <a:solidFill>
                  <a:srgbClr val="3284BF"/>
                </a:solidFill>
                <a:latin typeface="Calibri" pitchFamily="34" charset="0"/>
              </a:rPr>
              <a:t>int</a:t>
            </a:r>
            <a:endParaRPr lang="en-US" sz="1800" dirty="0">
              <a:solidFill>
                <a:srgbClr val="3284BF"/>
              </a:solidFill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2078" y="411043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284BF"/>
                </a:solidFill>
                <a:latin typeface="Calibri" pitchFamily="34" charset="0"/>
              </a:rPr>
              <a:t>char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63026" y="411043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284BF"/>
                </a:solidFill>
                <a:latin typeface="Calibri" pitchFamily="34" charset="0"/>
              </a:rPr>
              <a:t>short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45653" y="4110435"/>
            <a:ext cx="44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3284BF"/>
                </a:solidFill>
                <a:latin typeface="Calibri" pitchFamily="34" charset="0"/>
              </a:rPr>
              <a:t>int</a:t>
            </a:r>
            <a:endParaRPr lang="en-US" sz="1800" dirty="0">
              <a:solidFill>
                <a:srgbClr val="3284BF"/>
              </a:solidFill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7079" y="5449601"/>
            <a:ext cx="13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284BF"/>
                </a:solidFill>
                <a:latin typeface="Calibri" pitchFamily="34" charset="0"/>
              </a:rPr>
              <a:t>unsigned </a:t>
            </a:r>
            <a:r>
              <a:rPr lang="en-US" sz="1800" dirty="0" err="1">
                <a:solidFill>
                  <a:srgbClr val="3284BF"/>
                </a:solidFill>
                <a:latin typeface="Calibri" pitchFamily="34" charset="0"/>
              </a:rPr>
              <a:t>int</a:t>
            </a:r>
            <a:endParaRPr lang="en-US" sz="1800" dirty="0">
              <a:solidFill>
                <a:srgbClr val="3284BF"/>
              </a:solidFill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850" y="5338127"/>
            <a:ext cx="44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3284BF"/>
                </a:solidFill>
                <a:latin typeface="Calibri" pitchFamily="34" charset="0"/>
              </a:rPr>
              <a:t>int</a:t>
            </a:r>
            <a:endParaRPr lang="en-US" sz="1800" dirty="0">
              <a:solidFill>
                <a:srgbClr val="3284BF"/>
              </a:solidFill>
              <a:latin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43451" y="5972634"/>
            <a:ext cx="13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284BF"/>
                </a:solidFill>
                <a:latin typeface="Calibri" pitchFamily="34" charset="0"/>
              </a:rPr>
              <a:t>unsigned </a:t>
            </a:r>
            <a:r>
              <a:rPr lang="en-US" sz="1800" dirty="0" err="1">
                <a:solidFill>
                  <a:srgbClr val="3284BF"/>
                </a:solidFill>
                <a:latin typeface="Calibri" pitchFamily="34" charset="0"/>
              </a:rPr>
              <a:t>int</a:t>
            </a:r>
            <a:endParaRPr lang="en-US" sz="1800" dirty="0">
              <a:solidFill>
                <a:srgbClr val="3284BF"/>
              </a:solidFill>
              <a:latin typeface="Calibri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6421546" y="1358572"/>
          <a:ext cx="2590800" cy="1986909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Size (bytes)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14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7" grpId="0"/>
      <p:bldP spid="18" grpId="0"/>
      <p:bldP spid="19" grpId="0"/>
      <p:bldP spid="25" grpId="0"/>
      <p:bldP spid="28" grpId="0"/>
      <p:bldP spid="31" grpId="0"/>
      <p:bldP spid="32" grpId="0"/>
      <p:bldP spid="33" grpId="0"/>
      <p:bldP spid="34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and Types in C,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778" y="1304925"/>
            <a:ext cx="6815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nsolas" panose="020B0609020204030204" pitchFamily="49" charset="0"/>
              </a:rPr>
              <a:t>char x; </a:t>
            </a:r>
          </a:p>
          <a:p>
            <a:r>
              <a:rPr lang="en-US" b="0" dirty="0">
                <a:latin typeface="Consolas" panose="020B0609020204030204" pitchFamily="49" charset="0"/>
              </a:rPr>
              <a:t>short y; </a:t>
            </a:r>
          </a:p>
          <a:p>
            <a:r>
              <a:rPr lang="en-US" b="0" dirty="0" err="1">
                <a:latin typeface="Consolas" panose="020B0609020204030204" pitchFamily="49" charset="0"/>
              </a:rPr>
              <a:t>int</a:t>
            </a:r>
            <a:r>
              <a:rPr lang="en-US" b="0" dirty="0">
                <a:latin typeface="Consolas" panose="020B0609020204030204" pitchFamily="49" charset="0"/>
              </a:rPr>
              <a:t> </a:t>
            </a:r>
            <a:r>
              <a:rPr lang="en-US" b="0" dirty="0" err="1">
                <a:latin typeface="Consolas" panose="020B0609020204030204" pitchFamily="49" charset="0"/>
              </a:rPr>
              <a:t>some_func</a:t>
            </a:r>
            <a:r>
              <a:rPr lang="en-US" b="0" dirty="0">
                <a:latin typeface="Consolas" panose="020B0609020204030204" pitchFamily="49" charset="0"/>
              </a:rPr>
              <a:t>();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 = (x - 5U) + (y * (long)</a:t>
            </a:r>
            <a:r>
              <a:rPr lang="en-US" dirty="0" err="1">
                <a:latin typeface="Consolas" panose="020B0609020204030204" pitchFamily="49" charset="0"/>
              </a:rPr>
              <a:t>some_func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332" y="36531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1200" y="3653135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7779" y="3653135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some_func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7399" y="36531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62000" y="4574232"/>
            <a:ext cx="533400" cy="52223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1905000" y="4563070"/>
            <a:ext cx="281302" cy="53339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3823208" y="4563070"/>
            <a:ext cx="291592" cy="4572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5185471" y="4563070"/>
            <a:ext cx="281301" cy="4572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1447800" y="5096470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74044" y="55581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+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94708" y="5096469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12890" y="5558134"/>
            <a:ext cx="777910" cy="23083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3343656" y="5558134"/>
            <a:ext cx="923544" cy="23083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590579" y="4110435"/>
            <a:ext cx="13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284BF"/>
                </a:solidFill>
                <a:latin typeface="Calibri" pitchFamily="34" charset="0"/>
              </a:rPr>
              <a:t>unsigned </a:t>
            </a:r>
            <a:r>
              <a:rPr lang="en-US" sz="1800" dirty="0" err="1">
                <a:solidFill>
                  <a:srgbClr val="3284BF"/>
                </a:solidFill>
                <a:latin typeface="Calibri" pitchFamily="34" charset="0"/>
              </a:rPr>
              <a:t>int</a:t>
            </a:r>
            <a:endParaRPr lang="en-US" sz="1800" dirty="0">
              <a:solidFill>
                <a:srgbClr val="3284BF"/>
              </a:solidFill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2078" y="411043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284BF"/>
                </a:solidFill>
                <a:latin typeface="Calibri" pitchFamily="34" charset="0"/>
              </a:rPr>
              <a:t>char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63026" y="411043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284BF"/>
                </a:solidFill>
                <a:latin typeface="Calibri" pitchFamily="34" charset="0"/>
              </a:rPr>
              <a:t>short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45653" y="41104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284BF"/>
                </a:solidFill>
                <a:latin typeface="Calibri" pitchFamily="34" charset="0"/>
              </a:rPr>
              <a:t>long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7079" y="5449601"/>
            <a:ext cx="13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284BF"/>
                </a:solidFill>
                <a:latin typeface="Calibri" pitchFamily="34" charset="0"/>
              </a:rPr>
              <a:t>unsigned </a:t>
            </a:r>
            <a:r>
              <a:rPr lang="en-US" sz="1800" dirty="0" err="1">
                <a:solidFill>
                  <a:srgbClr val="3284BF"/>
                </a:solidFill>
                <a:latin typeface="Calibri" pitchFamily="34" charset="0"/>
              </a:rPr>
              <a:t>int</a:t>
            </a:r>
            <a:endParaRPr lang="en-US" sz="1800" dirty="0">
              <a:solidFill>
                <a:srgbClr val="3284BF"/>
              </a:solidFill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850" y="533812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284BF"/>
                </a:solidFill>
                <a:latin typeface="Calibri" pitchFamily="34" charset="0"/>
              </a:rPr>
              <a:t>long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43451" y="597263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284BF"/>
                </a:solidFill>
                <a:latin typeface="Calibri" pitchFamily="34" charset="0"/>
              </a:rPr>
              <a:t>unsigned long</a:t>
            </a:r>
          </a:p>
        </p:txBody>
      </p:sp>
    </p:spTree>
    <p:extLst>
      <p:ext uri="{BB962C8B-B14F-4D97-AF65-F5344CB8AC3E}">
        <p14:creationId xmlns:p14="http://schemas.microsoft.com/office/powerpoint/2010/main" val="153309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7" grpId="0"/>
      <p:bldP spid="18" grpId="0"/>
      <p:bldP spid="19" grpId="0"/>
      <p:bldP spid="25" grpId="0"/>
      <p:bldP spid="28" grpId="0"/>
      <p:bldP spid="31" grpId="0"/>
      <p:bldP spid="3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uiExpand="1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numbers 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33</a:t>
            </a:r>
            <a:r>
              <a:rPr lang="en-US" baseline="-25000" dirty="0"/>
              <a:t>10   </a:t>
            </a:r>
            <a:r>
              <a:rPr lang="en-US" dirty="0"/>
              <a:t>as  </a:t>
            </a:r>
            <a:r>
              <a:rPr lang="en-US" baseline="-25000" dirty="0"/>
              <a:t> </a:t>
            </a:r>
            <a:r>
              <a:rPr lang="en-US" dirty="0"/>
              <a:t>10001</a:t>
            </a:r>
            <a:r>
              <a:rPr lang="en-US" baseline="-25000" dirty="0"/>
              <a:t>2</a:t>
            </a:r>
            <a:endParaRPr lang="en-US" dirty="0"/>
          </a:p>
          <a:p>
            <a:pPr lvl="2"/>
            <a:r>
              <a:rPr lang="en-US" dirty="0"/>
              <a:t>1×2</a:t>
            </a:r>
            <a:r>
              <a:rPr lang="en-US" baseline="30000" dirty="0"/>
              <a:t>5  </a:t>
            </a:r>
            <a:r>
              <a:rPr lang="en-US" dirty="0"/>
              <a:t>+ 0×2</a:t>
            </a:r>
            <a:r>
              <a:rPr lang="en-US" baseline="30000" dirty="0"/>
              <a:t>4 </a:t>
            </a:r>
            <a:r>
              <a:rPr lang="en-US" dirty="0"/>
              <a:t>+ 0×2</a:t>
            </a:r>
            <a:r>
              <a:rPr lang="en-US" baseline="30000" dirty="0"/>
              <a:t>3 </a:t>
            </a:r>
            <a:r>
              <a:rPr lang="en-US" dirty="0"/>
              <a:t>+ 0×2</a:t>
            </a:r>
            <a:r>
              <a:rPr lang="en-US" baseline="30000" dirty="0"/>
              <a:t>1 </a:t>
            </a:r>
            <a:r>
              <a:rPr lang="en-US" dirty="0"/>
              <a:t>+ 1×2</a:t>
            </a:r>
            <a:r>
              <a:rPr lang="en-US" baseline="30000" dirty="0"/>
              <a:t>0</a:t>
            </a:r>
          </a:p>
          <a:p>
            <a:pPr lvl="2"/>
            <a:r>
              <a:rPr lang="en-US" dirty="0"/>
              <a:t>32      +                                     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Integers: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Decimal Fractions: </a:t>
            </a:r>
          </a:p>
          <a:p>
            <a:pPr lvl="2"/>
            <a:r>
              <a:rPr lang="en-US" dirty="0"/>
              <a:t>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2</a:t>
            </a:r>
            <a:r>
              <a:rPr lang="en-US" baseline="30000" dirty="0"/>
              <a:t>13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152401" y="1209706"/>
            <a:ext cx="8140700" cy="5124419"/>
          </a:xfrm>
        </p:spPr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438150" lvl="1"/>
            <a:r>
              <a:rPr lang="en-US" dirty="0"/>
              <a:t>Why Hexadecimal?</a:t>
            </a:r>
          </a:p>
          <a:p>
            <a:pPr marL="838200" lvl="2"/>
            <a:r>
              <a:rPr lang="en-US" dirty="0"/>
              <a:t>Need compact representation that keeps</a:t>
            </a:r>
            <a:br>
              <a:rPr lang="en-US" dirty="0"/>
            </a:br>
            <a:r>
              <a:rPr lang="en-US" dirty="0"/>
              <a:t> association with binary</a:t>
            </a:r>
          </a:p>
          <a:p>
            <a:pPr marL="838200" lvl="2"/>
            <a:r>
              <a:rPr lang="en-US" dirty="0"/>
              <a:t>Binary: 11110000</a:t>
            </a:r>
          </a:p>
          <a:p>
            <a:pPr marL="838200" lvl="2"/>
            <a:r>
              <a:rPr lang="en-US" dirty="0"/>
              <a:t>Hex: 0xF0</a:t>
            </a:r>
          </a:p>
          <a:p>
            <a:pPr marL="838200" lvl="2"/>
            <a:r>
              <a:rPr lang="en-US" dirty="0"/>
              <a:t>Decimal: 240</a:t>
            </a:r>
          </a:p>
          <a:p>
            <a:pPr marL="438150" lvl="1"/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0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bytes have 8 bits?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totally arbitrary</a:t>
            </a:r>
          </a:p>
          <a:p>
            <a:r>
              <a:rPr lang="en-US" dirty="0"/>
              <a:t>But, we do kind of need some smallest unit of data…</a:t>
            </a:r>
          </a:p>
          <a:p>
            <a:pPr lvl="1"/>
            <a:r>
              <a:rPr lang="en-US" dirty="0"/>
              <a:t>8 is a power of 2</a:t>
            </a:r>
          </a:p>
          <a:p>
            <a:pPr lvl="1"/>
            <a:r>
              <a:rPr lang="en-US" dirty="0"/>
              <a:t>Only need 8 bits to represent common characters (ASCII)</a:t>
            </a:r>
          </a:p>
          <a:p>
            <a:pPr lvl="1"/>
            <a:r>
              <a:rPr lang="en-US" dirty="0"/>
              <a:t>Smallest useful datatype?</a:t>
            </a:r>
          </a:p>
          <a:p>
            <a:pPr lvl="1"/>
            <a:endParaRPr lang="en-US" dirty="0"/>
          </a:p>
          <a:p>
            <a:r>
              <a:rPr lang="en-US" dirty="0"/>
              <a:t>For simplicity, datatypes in C have sizes that are multiples of 8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00924"/>
              </p:ext>
            </p:extLst>
          </p:nvPr>
        </p:nvGraphicFramePr>
        <p:xfrm>
          <a:off x="1219200" y="1600200"/>
          <a:ext cx="7048499" cy="4358640"/>
        </p:xfrm>
        <a:graphic>
          <a:graphicData uri="http://schemas.openxmlformats.org/drawingml/2006/table">
            <a:tbl>
              <a:tblPr/>
              <a:tblGrid>
                <a:gridCol w="1553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16-bit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67200" y="1194106"/>
            <a:ext cx="201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ISA Word Size: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2883" y="6027003"/>
            <a:ext cx="60811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Rules:</a:t>
            </a:r>
          </a:p>
          <a:p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Char == 1 byte;   2.  short &lt;= </a:t>
            </a:r>
            <a:r>
              <a:rPr lang="en-US" b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long;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273050"/>
            <a:ext cx="7592093" cy="7620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990600"/>
            <a:ext cx="7896225" cy="5343525"/>
          </a:xfrm>
        </p:spPr>
        <p:txBody>
          <a:bodyPr/>
          <a:lstStyle/>
          <a:p>
            <a:r>
              <a:rPr lang="en-US" dirty="0"/>
              <a:t>Branch of algebra where values are true or false</a:t>
            </a:r>
          </a:p>
          <a:p>
            <a:pPr lvl="1"/>
            <a:r>
              <a:rPr lang="en-US" dirty="0"/>
              <a:t>Algebraic representation of logic</a:t>
            </a:r>
          </a:p>
          <a:p>
            <a:pPr lvl="1"/>
            <a:r>
              <a:rPr lang="en-US" dirty="0"/>
              <a:t>Developed by George Boole in 19th Century</a:t>
            </a:r>
          </a:p>
          <a:p>
            <a:pPr marL="438150" lvl="1"/>
            <a:r>
              <a:rPr lang="en-US" dirty="0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  <p:bldP spid="56328" grpId="0"/>
      <p:bldP spid="56331" grpId="0"/>
      <p:bldP spid="563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15426</TotalTime>
  <Words>1901</Words>
  <Application>Microsoft Office PowerPoint</Application>
  <PresentationFormat>On-screen Show (4:3)</PresentationFormat>
  <Paragraphs>771</Paragraphs>
  <Slides>35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22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62" baseType="lpstr">
      <vt:lpstr>ＭＳ ゴシック</vt:lpstr>
      <vt:lpstr>ＭＳ Ｐゴシック</vt:lpstr>
      <vt:lpstr>Arial</vt:lpstr>
      <vt:lpstr>Arial Narrow</vt:lpstr>
      <vt:lpstr>Arial Narrow Bold</vt:lpstr>
      <vt:lpstr>Calibri</vt:lpstr>
      <vt:lpstr>Calibri Bold</vt:lpstr>
      <vt:lpstr>Consolas</vt:lpstr>
      <vt:lpstr>Courier New</vt:lpstr>
      <vt:lpstr>Courier New Bold</vt:lpstr>
      <vt:lpstr>Courier New Bold Italic</vt:lpstr>
      <vt:lpstr>Gill Sans</vt:lpstr>
      <vt:lpstr>Helvetica</vt:lpstr>
      <vt:lpstr>Monaco</vt:lpstr>
      <vt:lpstr>Symbol</vt:lpstr>
      <vt:lpstr>Times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template2007</vt:lpstr>
      <vt:lpstr>Title and Content</vt:lpstr>
      <vt:lpstr>Title Only</vt:lpstr>
      <vt:lpstr>Equation</vt:lpstr>
      <vt:lpstr>Document</vt:lpstr>
      <vt:lpstr>Bits, Bytes, and Integers  </vt:lpstr>
      <vt:lpstr>Bits, Bytes, and Integers</vt:lpstr>
      <vt:lpstr>Everything is bits</vt:lpstr>
      <vt:lpstr>For example, can count in binary</vt:lpstr>
      <vt:lpstr>Encoding Byte Values</vt:lpstr>
      <vt:lpstr>Why do bytes have 8 bits?</vt:lpstr>
      <vt:lpstr>Example Data Representations</vt:lpstr>
      <vt:lpstr>Bits, Bytes, and Integers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Shift Operations</vt:lpstr>
      <vt:lpstr>Bits, Bytes, and Integers</vt:lpstr>
      <vt:lpstr>Encoding Integers</vt:lpstr>
      <vt:lpstr>Two-complement Encoding Example (Cont.)</vt:lpstr>
      <vt:lpstr>Numeric Ranges</vt:lpstr>
      <vt:lpstr>Values for Different Word Sizes</vt:lpstr>
      <vt:lpstr>Unsigned &amp; Signed Numeric Values</vt:lpstr>
      <vt:lpstr>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Expressions and Types in C</vt:lpstr>
      <vt:lpstr>Expressions and Types in C, 2</vt:lpstr>
      <vt:lpstr>Casting Surprises</vt:lpstr>
      <vt:lpstr>Summary Casting Signed ↔ Unsigned: Basic Rules</vt:lpstr>
      <vt:lpstr>Bits, Bytes, and Integers</vt:lpstr>
      <vt:lpstr>Sign Extension</vt:lpstr>
      <vt:lpstr>Sign Extension Example</vt:lpstr>
      <vt:lpstr>Summary: Expanding, Truncating: Basic Rules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Tony Nowatzki</cp:lastModifiedBy>
  <cp:revision>143</cp:revision>
  <cp:lastPrinted>2014-08-28T06:23:39Z</cp:lastPrinted>
  <dcterms:created xsi:type="dcterms:W3CDTF">2012-09-04T17:29:26Z</dcterms:created>
  <dcterms:modified xsi:type="dcterms:W3CDTF">2019-09-26T20:36:51Z</dcterms:modified>
</cp:coreProperties>
</file>