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  <p:sldMasterId id="2147483674" r:id="rId2"/>
    <p:sldMasterId id="2147483688" r:id="rId3"/>
    <p:sldMasterId id="2147483690" r:id="rId4"/>
  </p:sldMasterIdLst>
  <p:notesMasterIdLst>
    <p:notesMasterId r:id="rId65"/>
  </p:notesMasterIdLst>
  <p:handoutMasterIdLst>
    <p:handoutMasterId r:id="rId66"/>
  </p:handoutMasterIdLst>
  <p:sldIdLst>
    <p:sldId id="542" r:id="rId5"/>
    <p:sldId id="952" r:id="rId6"/>
    <p:sldId id="951" r:id="rId7"/>
    <p:sldId id="328" r:id="rId8"/>
    <p:sldId id="390" r:id="rId9"/>
    <p:sldId id="391" r:id="rId10"/>
    <p:sldId id="393" r:id="rId11"/>
    <p:sldId id="394" r:id="rId12"/>
    <p:sldId id="395" r:id="rId13"/>
    <p:sldId id="396" r:id="rId14"/>
    <p:sldId id="366" r:id="rId15"/>
    <p:sldId id="944" r:id="rId16"/>
    <p:sldId id="946" r:id="rId17"/>
    <p:sldId id="941" r:id="rId18"/>
    <p:sldId id="947" r:id="rId19"/>
    <p:sldId id="827" r:id="rId20"/>
    <p:sldId id="833" r:id="rId21"/>
    <p:sldId id="877" r:id="rId22"/>
    <p:sldId id="835" r:id="rId23"/>
    <p:sldId id="878" r:id="rId24"/>
    <p:sldId id="839" r:id="rId25"/>
    <p:sldId id="948" r:id="rId26"/>
    <p:sldId id="950" r:id="rId27"/>
    <p:sldId id="841" r:id="rId28"/>
    <p:sldId id="840" r:id="rId29"/>
    <p:sldId id="842" r:id="rId30"/>
    <p:sldId id="930" r:id="rId31"/>
    <p:sldId id="883" r:id="rId32"/>
    <p:sldId id="931" r:id="rId33"/>
    <p:sldId id="847" r:id="rId34"/>
    <p:sldId id="887" r:id="rId35"/>
    <p:sldId id="849" r:id="rId36"/>
    <p:sldId id="851" r:id="rId37"/>
    <p:sldId id="893" r:id="rId38"/>
    <p:sldId id="894" r:id="rId39"/>
    <p:sldId id="925" r:id="rId40"/>
    <p:sldId id="856" r:id="rId41"/>
    <p:sldId id="929" r:id="rId42"/>
    <p:sldId id="857" r:id="rId43"/>
    <p:sldId id="908" r:id="rId44"/>
    <p:sldId id="909" r:id="rId45"/>
    <p:sldId id="911" r:id="rId46"/>
    <p:sldId id="912" r:id="rId47"/>
    <p:sldId id="914" r:id="rId48"/>
    <p:sldId id="915" r:id="rId49"/>
    <p:sldId id="918" r:id="rId50"/>
    <p:sldId id="919" r:id="rId51"/>
    <p:sldId id="926" r:id="rId52"/>
    <p:sldId id="928" r:id="rId53"/>
    <p:sldId id="954" r:id="rId54"/>
    <p:sldId id="953" r:id="rId55"/>
    <p:sldId id="932" r:id="rId56"/>
    <p:sldId id="933" r:id="rId57"/>
    <p:sldId id="934" r:id="rId58"/>
    <p:sldId id="940" r:id="rId59"/>
    <p:sldId id="935" r:id="rId60"/>
    <p:sldId id="936" r:id="rId61"/>
    <p:sldId id="937" r:id="rId62"/>
    <p:sldId id="938" r:id="rId63"/>
    <p:sldId id="949" r:id="rId64"/>
  </p:sldIdLst>
  <p:sldSz cx="9144000" cy="6858000" type="screen4x3"/>
  <p:notesSz cx="7302500" cy="9586913"/>
  <p:custDataLst>
    <p:tags r:id="rId6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D0D3"/>
    <a:srgbClr val="D5F1CF"/>
    <a:srgbClr val="F6F5BD"/>
    <a:srgbClr val="F1C7C7"/>
    <a:srgbClr val="990000"/>
    <a:srgbClr val="CDF1C5"/>
    <a:srgbClr val="FF9999"/>
    <a:srgbClr val="A8E79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90" autoAdjust="0"/>
    <p:restoredTop sz="83357" autoAdjust="0"/>
  </p:normalViewPr>
  <p:slideViewPr>
    <p:cSldViewPr snapToObjects="1">
      <p:cViewPr varScale="1">
        <p:scale>
          <a:sx n="107" d="100"/>
          <a:sy n="107" d="100"/>
        </p:scale>
        <p:origin x="127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42" d="100"/>
          <a:sy n="42" d="100"/>
        </p:scale>
        <p:origin x="-1728" y="-120"/>
      </p:cViewPr>
      <p:guideLst>
        <p:guide orient="horz" pos="3019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gs" Target="tags/tag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693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2071915-553D-485B-9739-70522BB42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85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ＭＳ Ｐゴシック" pitchFamily="-9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21854C-CD98-4EFD-A870-B2B265F3BDC4}" type="slidenum">
              <a:rPr lang="en-US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3481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07255-7FB1-440B-9751-06EC07147747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20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2884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936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Board:</a:t>
            </a:r>
            <a:r>
              <a:rPr lang="en-US" baseline="0" dirty="0">
                <a:latin typeface="Times New Roman" pitchFamily="-96" charset="0"/>
              </a:rPr>
              <a:t> show 3D example: a[2][3][2] to illustrate the idea of row major as enumerating indices from right to left</a:t>
            </a:r>
            <a:endParaRPr lang="en-US" dirty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630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660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002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216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036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010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75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28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Rbx</a:t>
            </a:r>
            <a:r>
              <a:rPr lang="en-US" dirty="0"/>
              <a:t> – </a:t>
            </a:r>
            <a:r>
              <a:rPr lang="en-US" dirty="0" err="1"/>
              <a:t>callee</a:t>
            </a:r>
            <a:r>
              <a:rPr lang="en-US" dirty="0"/>
              <a:t> saved</a:t>
            </a:r>
          </a:p>
          <a:p>
            <a:pPr marL="228600" indent="-228600">
              <a:buAutoNum type="arabicPeriod"/>
            </a:pPr>
            <a:r>
              <a:rPr lang="en-US" dirty="0"/>
              <a:t>Fewer memory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38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726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8365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9018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0568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36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28509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5661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1844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5066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48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62678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49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2825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Eax</a:t>
            </a:r>
            <a:r>
              <a:rPr lang="en-US" dirty="0"/>
              <a:t> – caller saved, didn’t need the value, so didn’t push it</a:t>
            </a:r>
          </a:p>
          <a:p>
            <a:r>
              <a:rPr lang="en-US" dirty="0" err="1"/>
              <a:t>Rdi</a:t>
            </a:r>
            <a:r>
              <a:rPr lang="en-US" dirty="0"/>
              <a:t> – caller saved, didn’t need the value, so didn’t push it</a:t>
            </a:r>
          </a:p>
          <a:p>
            <a:r>
              <a:rPr lang="en-US" dirty="0" err="1"/>
              <a:t>Rbx</a:t>
            </a:r>
            <a:r>
              <a:rPr lang="en-US" dirty="0"/>
              <a:t> – </a:t>
            </a:r>
            <a:r>
              <a:rPr lang="en-US" dirty="0" err="1"/>
              <a:t>calee</a:t>
            </a:r>
            <a:r>
              <a:rPr lang="en-US" dirty="0"/>
              <a:t> saved, we did use </a:t>
            </a:r>
            <a:r>
              <a:rPr lang="en-US" dirty="0" err="1"/>
              <a:t>rbx</a:t>
            </a:r>
            <a:r>
              <a:rPr lang="en-US" dirty="0"/>
              <a:t>, so we did push before we used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120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532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3900"/>
            <a:ext cx="4778375" cy="35829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219" y="4555725"/>
            <a:ext cx="5356062" cy="431314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30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6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21854C-CD98-4EFD-A870-B2B265F3BDC4}" type="slidenum">
              <a:rPr lang="en-US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15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260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16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7247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607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164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839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6974635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081859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04919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5371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Adapted from 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351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0942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6469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3761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6627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56702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498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709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819764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81362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51985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11234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38651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17371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099941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887841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581241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26965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511510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37163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81479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999778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585468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  <a:endParaRPr lang="en-US" dirty="0">
              <a:sym typeface="Calibri Bold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03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eaLnBrk="1" fontAlgn="base" hangingPunct="1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3284B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077200" y="-26988"/>
            <a:ext cx="11303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CS33 - UCLA</a:t>
            </a:r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0265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284BF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284BF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 Bold" charset="0"/>
              </a:rPr>
              <a:t>Second level</a:t>
            </a:r>
          </a:p>
          <a:p>
            <a:pPr lvl="2"/>
            <a:r>
              <a:rPr lang="en-US">
                <a:sym typeface="Calibri Bold" charset="0"/>
              </a:rPr>
              <a:t>Third level</a:t>
            </a:r>
          </a:p>
          <a:p>
            <a:pPr lvl="3"/>
            <a:r>
              <a:rPr lang="en-US">
                <a:sym typeface="Calibri Bold" charset="0"/>
              </a:rPr>
              <a:t>Fourth level</a:t>
            </a:r>
          </a:p>
          <a:p>
            <a:pPr lvl="4"/>
            <a:r>
              <a:rPr lang="en-US">
                <a:sym typeface="Calibri Bold" charset="0"/>
              </a:rPr>
              <a:t>Fifth level</a:t>
            </a:r>
            <a:endParaRPr lang="en-US">
              <a:sym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35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eaLnBrk="1" fontAlgn="base" hangingPunct="1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eaLnBrk="1" fontAlgn="base" hangingPunct="1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715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eaLnBrk="1" fontAlgn="base" hangingPunct="1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poll.ucla.edu/polls/355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ctrTitle"/>
          </p:nvPr>
        </p:nvSpPr>
        <p:spPr>
          <a:xfrm>
            <a:off x="685800" y="1784350"/>
            <a:ext cx="7772400" cy="2406650"/>
          </a:xfrm>
        </p:spPr>
        <p:txBody>
          <a:bodyPr/>
          <a:lstStyle/>
          <a:p>
            <a:pPr marL="0" indent="0"/>
            <a:r>
              <a:rPr lang="en-US" dirty="0">
                <a:latin typeface="Calibri" pitchFamily="-96" charset="0"/>
              </a:rPr>
              <a:t>Machine-Level Programming IV:</a:t>
            </a:r>
            <a:br>
              <a:rPr lang="en-US" dirty="0">
                <a:latin typeface="Calibri" pitchFamily="-96" charset="0"/>
              </a:rPr>
            </a:br>
            <a:r>
              <a:rPr lang="en-US" dirty="0">
                <a:latin typeface="Calibri" pitchFamily="-96" charset="0"/>
              </a:rPr>
              <a:t>Data</a:t>
            </a:r>
            <a:br>
              <a:rPr lang="en-US" dirty="0">
                <a:latin typeface="Calibri" pitchFamily="-96" charset="0"/>
              </a:rPr>
            </a:br>
            <a:endParaRPr lang="en-US" sz="2000" b="0" dirty="0">
              <a:latin typeface="Calibri" pitchFamily="-96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Tony Nowatzki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Completion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192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579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5562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255224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Observations About Recursion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Handled Without Special Consideration</a:t>
            </a:r>
          </a:p>
          <a:p>
            <a:pPr lvl="1"/>
            <a:r>
              <a:rPr lang="en-US" dirty="0"/>
              <a:t>Stack frames mean that each function call has private storage</a:t>
            </a:r>
          </a:p>
          <a:p>
            <a:pPr lvl="2"/>
            <a:r>
              <a:rPr lang="en-US" dirty="0"/>
              <a:t>Saved registers &amp; local variables</a:t>
            </a:r>
          </a:p>
          <a:p>
            <a:pPr lvl="2"/>
            <a:r>
              <a:rPr lang="en-US" dirty="0"/>
              <a:t>Saved return pointer</a:t>
            </a:r>
          </a:p>
          <a:p>
            <a:pPr lvl="1"/>
            <a:r>
              <a:rPr lang="en-US" dirty="0"/>
              <a:t>Register saving conventions prevent one function call from corrupting another’s data</a:t>
            </a:r>
          </a:p>
          <a:p>
            <a:pPr lvl="2"/>
            <a:r>
              <a:rPr lang="en-US" dirty="0"/>
              <a:t>Unless the C code explicitly does so </a:t>
            </a:r>
            <a:r>
              <a:rPr lang="en-US" i="1" dirty="0"/>
              <a:t>(e.g., buffer overflow)</a:t>
            </a:r>
          </a:p>
          <a:p>
            <a:pPr lvl="1"/>
            <a:r>
              <a:rPr lang="en-US" dirty="0"/>
              <a:t>Stack discipline follows call / return pattern</a:t>
            </a:r>
          </a:p>
          <a:p>
            <a:pPr lvl="2"/>
            <a:r>
              <a:rPr lang="en-US" dirty="0"/>
              <a:t>If P calls Q, then Q returns before P</a:t>
            </a:r>
          </a:p>
          <a:p>
            <a:pPr lvl="2"/>
            <a:r>
              <a:rPr lang="en-US" dirty="0"/>
              <a:t>Last-In, First-Out</a:t>
            </a:r>
          </a:p>
          <a:p>
            <a:r>
              <a:rPr lang="en-US" dirty="0"/>
              <a:t>Also works for mutual recursion</a:t>
            </a:r>
          </a:p>
          <a:p>
            <a:pPr lvl="1"/>
            <a:r>
              <a:rPr lang="en-US" dirty="0"/>
              <a:t>P calls Q; Q calls P</a:t>
            </a:r>
          </a:p>
        </p:txBody>
      </p:sp>
    </p:spTree>
    <p:extLst>
      <p:ext uri="{BB962C8B-B14F-4D97-AF65-F5344CB8AC3E}">
        <p14:creationId xmlns:p14="http://schemas.microsoft.com/office/powerpoint/2010/main" val="155988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</a:t>
            </a:r>
            <a:r>
              <a:rPr lang="en-US" dirty="0"/>
              <a:t>(               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68580"/>
            <a:ext cx="4788024" cy="5393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%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rbp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%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rbx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$0x8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,%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rsp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%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,%</a:t>
            </a:r>
            <a:r>
              <a:rPr lang="en-US" sz="1800" dirty="0" err="1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$0x1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,%</a:t>
            </a:r>
            <a:r>
              <a:rPr lang="en-US" sz="1800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jle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0x1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(%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),%</a:t>
            </a:r>
            <a:r>
              <a:rPr lang="en-US" sz="1800" dirty="0" err="1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callq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%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,%</a:t>
            </a:r>
            <a:r>
              <a:rPr lang="en-US" sz="1800" dirty="0" err="1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(%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rbx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),%</a:t>
            </a:r>
            <a:r>
              <a:rPr lang="en-US" sz="1800" dirty="0" err="1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callq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%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,%</a:t>
            </a:r>
            <a:r>
              <a:rPr lang="en-US" sz="1800" dirty="0" err="1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jmp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$0x1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,%</a:t>
            </a:r>
            <a:r>
              <a:rPr lang="en-US" sz="1800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$0x8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,%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rsp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44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%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rbx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%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rbp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retq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96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2" y="345489"/>
            <a:ext cx="3529257" cy="762000"/>
          </a:xfrm>
        </p:spPr>
        <p:txBody>
          <a:bodyPr/>
          <a:lstStyle/>
          <a:p>
            <a:pPr algn="ctr"/>
            <a:r>
              <a:rPr lang="en-US" dirty="0"/>
              <a:t>Call Graph</a:t>
            </a:r>
          </a:p>
        </p:txBody>
      </p:sp>
      <p:sp>
        <p:nvSpPr>
          <p:cNvPr id="4" name="Rectangle 5"/>
          <p:cNvSpPr>
            <a:spLocks/>
          </p:cNvSpPr>
          <p:nvPr/>
        </p:nvSpPr>
        <p:spPr bwMode="auto">
          <a:xfrm>
            <a:off x="4865565" y="3487596"/>
            <a:ext cx="1288219" cy="41067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0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func</a:t>
            </a:r>
            <a:r>
              <a: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(3)</a:t>
            </a:r>
          </a:p>
        </p:txBody>
      </p:sp>
      <p:sp>
        <p:nvSpPr>
          <p:cNvPr id="5" name="Rectangle 6"/>
          <p:cNvSpPr>
            <a:spLocks/>
          </p:cNvSpPr>
          <p:nvPr/>
        </p:nvSpPr>
        <p:spPr bwMode="auto">
          <a:xfrm>
            <a:off x="3917550" y="5312760"/>
            <a:ext cx="1288219" cy="40870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000">
                <a:latin typeface="Courier New Bold" charset="0"/>
                <a:cs typeface="Courier New Bold" charset="0"/>
                <a:sym typeface="Courier New Bold" charset="0"/>
              </a:rPr>
              <a:t>func(1)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970922" y="3866827"/>
            <a:ext cx="223133" cy="58079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800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H="1">
            <a:off x="4489652" y="4778299"/>
            <a:ext cx="144016" cy="534461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800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5897956" y="3866826"/>
            <a:ext cx="255828" cy="493239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800"/>
          </a:p>
        </p:txBody>
      </p:sp>
      <p:sp>
        <p:nvSpPr>
          <p:cNvPr id="16" name="Rectangle 6"/>
          <p:cNvSpPr>
            <a:spLocks/>
          </p:cNvSpPr>
          <p:nvPr/>
        </p:nvSpPr>
        <p:spPr bwMode="auto">
          <a:xfrm>
            <a:off x="5489423" y="4432989"/>
            <a:ext cx="1288219" cy="40870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func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(1)</a:t>
            </a:r>
          </a:p>
        </p:txBody>
      </p:sp>
      <p:sp>
        <p:nvSpPr>
          <p:cNvPr id="17" name="Rectangle 6"/>
          <p:cNvSpPr>
            <a:spLocks/>
          </p:cNvSpPr>
          <p:nvPr/>
        </p:nvSpPr>
        <p:spPr bwMode="auto">
          <a:xfrm>
            <a:off x="4181963" y="4447623"/>
            <a:ext cx="1288219" cy="40870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func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(2)</a:t>
            </a:r>
          </a:p>
        </p:txBody>
      </p:sp>
      <p:sp>
        <p:nvSpPr>
          <p:cNvPr id="18" name="Rectangle 6"/>
          <p:cNvSpPr>
            <a:spLocks/>
          </p:cNvSpPr>
          <p:nvPr/>
        </p:nvSpPr>
        <p:spPr bwMode="auto">
          <a:xfrm>
            <a:off x="5205769" y="5323325"/>
            <a:ext cx="1288219" cy="40870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000">
                <a:latin typeface="Courier New Bold" charset="0"/>
                <a:cs typeface="Courier New Bold" charset="0"/>
                <a:sym typeface="Courier New Bold" charset="0"/>
              </a:rPr>
              <a:t>func(0)</a:t>
            </a: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5089708" y="4778300"/>
            <a:ext cx="288032" cy="54502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800"/>
          </a:p>
        </p:txBody>
      </p:sp>
      <p:sp>
        <p:nvSpPr>
          <p:cNvPr id="20" name="Rectangle 5"/>
          <p:cNvSpPr>
            <a:spLocks/>
          </p:cNvSpPr>
          <p:nvPr/>
        </p:nvSpPr>
        <p:spPr bwMode="auto">
          <a:xfrm>
            <a:off x="5945728" y="2564904"/>
            <a:ext cx="1288219" cy="41067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0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func</a:t>
            </a:r>
            <a:r>
              <a: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(4)</a:t>
            </a: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6534109" y="2975574"/>
            <a:ext cx="856506" cy="51202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800"/>
          </a:p>
        </p:txBody>
      </p:sp>
      <p:sp>
        <p:nvSpPr>
          <p:cNvPr id="22" name="Rectangle 6"/>
          <p:cNvSpPr>
            <a:spLocks/>
          </p:cNvSpPr>
          <p:nvPr/>
        </p:nvSpPr>
        <p:spPr bwMode="auto">
          <a:xfrm>
            <a:off x="6796883" y="4414061"/>
            <a:ext cx="1288219" cy="40870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func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(1)</a:t>
            </a:r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 flipH="1">
            <a:off x="7233683" y="3879600"/>
            <a:ext cx="144016" cy="534461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800"/>
          </a:p>
        </p:txBody>
      </p:sp>
      <p:sp>
        <p:nvSpPr>
          <p:cNvPr id="24" name="Rectangle 6"/>
          <p:cNvSpPr>
            <a:spLocks/>
          </p:cNvSpPr>
          <p:nvPr/>
        </p:nvSpPr>
        <p:spPr bwMode="auto">
          <a:xfrm>
            <a:off x="7034815" y="3468789"/>
            <a:ext cx="1288219" cy="40870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func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(2)</a:t>
            </a:r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8018909" y="4400290"/>
            <a:ext cx="1288219" cy="40870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func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(0)</a:t>
            </a:r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>
            <a:off x="7949800" y="3879601"/>
            <a:ext cx="288032" cy="54502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800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5499816" y="2972422"/>
            <a:ext cx="745983" cy="43797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800"/>
          </a:p>
        </p:txBody>
      </p:sp>
      <p:sp>
        <p:nvSpPr>
          <p:cNvPr id="28" name="TextBox 27"/>
          <p:cNvSpPr txBox="1"/>
          <p:nvPr/>
        </p:nvSpPr>
        <p:spPr>
          <a:xfrm>
            <a:off x="0" y="1168580"/>
            <a:ext cx="4788024" cy="5393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%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rbp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%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rbx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$0x8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,%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rsp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%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,%</a:t>
            </a:r>
            <a:r>
              <a:rPr lang="en-US" sz="1800" dirty="0" err="1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$0x1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,%</a:t>
            </a:r>
            <a:r>
              <a:rPr lang="en-US" sz="1800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jle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0x1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(%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),%</a:t>
            </a:r>
            <a:r>
              <a:rPr lang="en-US" sz="1800" dirty="0" err="1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callq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%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,%</a:t>
            </a:r>
            <a:r>
              <a:rPr lang="en-US" sz="1800" dirty="0" err="1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(%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rbx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),%</a:t>
            </a:r>
            <a:r>
              <a:rPr lang="en-US" sz="1800" dirty="0" err="1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callq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%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,%</a:t>
            </a:r>
            <a:r>
              <a:rPr lang="en-US" sz="1800" dirty="0" err="1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jmp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$0x1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,%</a:t>
            </a:r>
            <a:r>
              <a:rPr lang="en-US" sz="1800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$0x8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,%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rsp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44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%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rbx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%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rbp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retq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46185" y="3020271"/>
            <a:ext cx="205335" cy="205335"/>
          </a:xfrm>
          <a:prstGeom prst="ellipse">
            <a:avLst/>
          </a:prstGeom>
          <a:solidFill>
            <a:srgbClr val="F1C7C7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5CD2679-F2A9-4033-8F18-37B0C2BC6341}"/>
              </a:ext>
            </a:extLst>
          </p:cNvPr>
          <p:cNvSpPr txBox="1"/>
          <p:nvPr/>
        </p:nvSpPr>
        <p:spPr>
          <a:xfrm>
            <a:off x="147285" y="6494385"/>
            <a:ext cx="7854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Insert breakpoint on &lt;+13&gt; and hit continue twice –what’s on the stack?</a:t>
            </a:r>
          </a:p>
        </p:txBody>
      </p:sp>
    </p:spTree>
    <p:extLst>
      <p:ext uri="{BB962C8B-B14F-4D97-AF65-F5344CB8AC3E}">
        <p14:creationId xmlns:p14="http://schemas.microsoft.com/office/powerpoint/2010/main" val="213194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 animBg="1"/>
      <p:bldP spid="10" grpId="0" animBg="1"/>
      <p:bldP spid="14" grpId="0" animBg="1"/>
      <p:bldP spid="16" grpId="0"/>
      <p:bldP spid="17" grpId="0"/>
      <p:bldP spid="18" grpId="0"/>
      <p:bldP spid="19" grpId="0" animBg="1"/>
      <p:bldP spid="21" grpId="0" animBg="1"/>
      <p:bldP spid="22" grpId="0"/>
      <p:bldP spid="23" grpId="0" animBg="1"/>
      <p:bldP spid="24" grpId="0"/>
      <p:bldP spid="25" grpId="0"/>
      <p:bldP spid="26" grpId="0" animBg="1"/>
      <p:bldP spid="27" grpId="0" animBg="1"/>
      <p:bldP spid="29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671668"/>
          </a:xfrm>
        </p:spPr>
        <p:txBody>
          <a:bodyPr/>
          <a:lstStyle/>
          <a:p>
            <a:pPr algn="ctr"/>
            <a:r>
              <a:rPr lang="en-US" dirty="0"/>
              <a:t>What’s on the stack?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68580"/>
            <a:ext cx="4788024" cy="5393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%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rbp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%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rbx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$0x8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,%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rsp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%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,%</a:t>
            </a:r>
            <a:r>
              <a:rPr lang="en-US" sz="1800" dirty="0" err="1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$0x1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,%</a:t>
            </a:r>
            <a:r>
              <a:rPr lang="en-US" sz="1800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jle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0x1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(%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),%</a:t>
            </a:r>
            <a:r>
              <a:rPr lang="en-US" sz="1800" dirty="0" err="1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callq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%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,%</a:t>
            </a:r>
            <a:r>
              <a:rPr lang="en-US" sz="1800" dirty="0" err="1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(%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rbx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),%</a:t>
            </a:r>
            <a:r>
              <a:rPr lang="en-US" sz="1800" dirty="0" err="1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callq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%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,%</a:t>
            </a:r>
            <a:r>
              <a:rPr lang="en-US" sz="1800" dirty="0" err="1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jmp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$0x1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,%</a:t>
            </a:r>
            <a:r>
              <a:rPr lang="en-US" sz="1800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$0x8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,%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rsp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44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%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rbx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%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rbp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&lt;+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retq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13"/>
          <p:cNvSpPr>
            <a:spLocks/>
          </p:cNvSpPr>
          <p:nvPr/>
        </p:nvSpPr>
        <p:spPr bwMode="auto">
          <a:xfrm>
            <a:off x="7340203" y="811188"/>
            <a:ext cx="1295400" cy="87194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562843" y="4275584"/>
            <a:ext cx="1288219" cy="41067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0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func</a:t>
            </a:r>
            <a:r>
              <a: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(3)</a:t>
            </a:r>
          </a:p>
        </p:txBody>
      </p:sp>
      <p:sp>
        <p:nvSpPr>
          <p:cNvPr id="13" name="Rectangle 6"/>
          <p:cNvSpPr>
            <a:spLocks/>
          </p:cNvSpPr>
          <p:nvPr/>
        </p:nvSpPr>
        <p:spPr bwMode="auto">
          <a:xfrm>
            <a:off x="5612011" y="5646679"/>
            <a:ext cx="1288219" cy="40870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func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(2)</a:t>
            </a:r>
          </a:p>
        </p:txBody>
      </p:sp>
      <p:sp>
        <p:nvSpPr>
          <p:cNvPr id="14" name="Rectangle 5"/>
          <p:cNvSpPr>
            <a:spLocks/>
          </p:cNvSpPr>
          <p:nvPr/>
        </p:nvSpPr>
        <p:spPr bwMode="auto">
          <a:xfrm>
            <a:off x="5540003" y="2624436"/>
            <a:ext cx="1288219" cy="41067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0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func</a:t>
            </a:r>
            <a:r>
              <a: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(4)</a:t>
            </a:r>
          </a:p>
        </p:txBody>
      </p:sp>
      <p:sp>
        <p:nvSpPr>
          <p:cNvPr id="5" name="Rectangle 7"/>
          <p:cNvSpPr>
            <a:spLocks/>
          </p:cNvSpPr>
          <p:nvPr/>
        </p:nvSpPr>
        <p:spPr bwMode="auto">
          <a:xfrm>
            <a:off x="7340203" y="2067771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Old 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" name="Rectangle 9"/>
          <p:cNvSpPr>
            <a:spLocks/>
          </p:cNvSpPr>
          <p:nvPr/>
        </p:nvSpPr>
        <p:spPr bwMode="auto">
          <a:xfrm>
            <a:off x="7340203" y="2448771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Old 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18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8" name="Rectangle 9"/>
          <p:cNvSpPr>
            <a:spLocks/>
          </p:cNvSpPr>
          <p:nvPr/>
        </p:nvSpPr>
        <p:spPr bwMode="auto">
          <a:xfrm>
            <a:off x="7340203" y="1686771"/>
            <a:ext cx="12954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7340203" y="2829771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7" name="Rectangle 9"/>
          <p:cNvSpPr>
            <a:spLocks/>
          </p:cNvSpPr>
          <p:nvPr/>
        </p:nvSpPr>
        <p:spPr bwMode="auto">
          <a:xfrm>
            <a:off x="7340203" y="3210771"/>
            <a:ext cx="1295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&amp; </a:t>
            </a:r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Func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+ 21</a:t>
            </a:r>
          </a:p>
        </p:txBody>
      </p:sp>
      <p:sp>
        <p:nvSpPr>
          <p:cNvPr id="26" name="Rectangle 7"/>
          <p:cNvSpPr>
            <a:spLocks/>
          </p:cNvSpPr>
          <p:nvPr/>
        </p:nvSpPr>
        <p:spPr bwMode="auto">
          <a:xfrm>
            <a:off x="7340203" y="3576376"/>
            <a:ext cx="1295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Old 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" name="Rectangle 9"/>
          <p:cNvSpPr>
            <a:spLocks/>
          </p:cNvSpPr>
          <p:nvPr/>
        </p:nvSpPr>
        <p:spPr bwMode="auto">
          <a:xfrm>
            <a:off x="7340203" y="3957376"/>
            <a:ext cx="1295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4</a:t>
            </a:r>
          </a:p>
        </p:txBody>
      </p:sp>
      <p:sp>
        <p:nvSpPr>
          <p:cNvPr id="28" name="Rectangle 9"/>
          <p:cNvSpPr>
            <a:spLocks/>
          </p:cNvSpPr>
          <p:nvPr/>
        </p:nvSpPr>
        <p:spPr bwMode="auto">
          <a:xfrm>
            <a:off x="7340203" y="4338376"/>
            <a:ext cx="1295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29" name="Rectangle 9"/>
          <p:cNvSpPr>
            <a:spLocks/>
          </p:cNvSpPr>
          <p:nvPr/>
        </p:nvSpPr>
        <p:spPr bwMode="auto">
          <a:xfrm>
            <a:off x="7340203" y="4719376"/>
            <a:ext cx="1295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&amp; </a:t>
            </a:r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Func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+ 21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 bwMode="auto">
          <a:xfrm>
            <a:off x="7340203" y="5088544"/>
            <a:ext cx="12954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Old 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9"/>
          <p:cNvSpPr>
            <a:spLocks/>
          </p:cNvSpPr>
          <p:nvPr/>
        </p:nvSpPr>
        <p:spPr bwMode="auto">
          <a:xfrm>
            <a:off x="7340203" y="5469544"/>
            <a:ext cx="12954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3</a:t>
            </a:r>
          </a:p>
        </p:txBody>
      </p:sp>
      <p:sp>
        <p:nvSpPr>
          <p:cNvPr id="32" name="Rectangle 9"/>
          <p:cNvSpPr>
            <a:spLocks/>
          </p:cNvSpPr>
          <p:nvPr/>
        </p:nvSpPr>
        <p:spPr bwMode="auto">
          <a:xfrm>
            <a:off x="7340203" y="5850544"/>
            <a:ext cx="12954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46185" y="3020271"/>
            <a:ext cx="205335" cy="205335"/>
          </a:xfrm>
          <a:prstGeom prst="ellipse">
            <a:avLst/>
          </a:prstGeom>
          <a:solidFill>
            <a:srgbClr val="F1C7C7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4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3" grpId="0"/>
      <p:bldP spid="14" grpId="0"/>
      <p:bldP spid="5" grpId="0" animBg="1"/>
      <p:bldP spid="6" grpId="0" animBg="1"/>
      <p:bldP spid="8" grpId="0" animBg="1"/>
      <p:bldP spid="16" grpId="0" animBg="1"/>
      <p:bldP spid="17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ctrTitle"/>
          </p:nvPr>
        </p:nvSpPr>
        <p:spPr>
          <a:xfrm>
            <a:off x="685800" y="1784350"/>
            <a:ext cx="7772400" cy="2406650"/>
          </a:xfrm>
        </p:spPr>
        <p:txBody>
          <a:bodyPr/>
          <a:lstStyle/>
          <a:p>
            <a:pPr marL="0" indent="0"/>
            <a:r>
              <a:rPr lang="en-US" dirty="0">
                <a:latin typeface="Calibri" pitchFamily="-96" charset="0"/>
              </a:rPr>
              <a:t>Machine-Level Programming IV:</a:t>
            </a:r>
            <a:br>
              <a:rPr lang="en-US" dirty="0">
                <a:latin typeface="Calibri" pitchFamily="-96" charset="0"/>
              </a:rPr>
            </a:br>
            <a:r>
              <a:rPr lang="en-US" dirty="0">
                <a:latin typeface="Calibri" pitchFamily="-96" charset="0"/>
              </a:rPr>
              <a:t>Data</a:t>
            </a:r>
            <a:br>
              <a:rPr lang="en-US" dirty="0">
                <a:latin typeface="Calibri" pitchFamily="-96" charset="0"/>
              </a:rPr>
            </a:br>
            <a:endParaRPr lang="en-US" sz="2000" b="0" dirty="0">
              <a:latin typeface="Calibri" pitchFamily="-96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  <a:p>
            <a:pPr marL="457200" indent="-457200">
              <a:buAutoNum type="arabicPeriod"/>
            </a:pPr>
            <a:r>
              <a:rPr lang="en-US" dirty="0"/>
              <a:t>How is data stored in for arrays/</a:t>
            </a:r>
            <a:r>
              <a:rPr lang="en-US" dirty="0" err="1"/>
              <a:t>structs</a:t>
            </a:r>
            <a:r>
              <a:rPr lang="en-US" dirty="0"/>
              <a:t> memory?</a:t>
            </a:r>
          </a:p>
          <a:p>
            <a:pPr marL="457200" indent="-457200">
              <a:buAutoNum type="arabicPeriod"/>
            </a:pPr>
            <a:r>
              <a:rPr lang="en-US" dirty="0"/>
              <a:t>How to access data using assembly instructions?</a:t>
            </a:r>
          </a:p>
        </p:txBody>
      </p:sp>
    </p:spTree>
    <p:extLst>
      <p:ext uri="{BB962C8B-B14F-4D97-AF65-F5344CB8AC3E}">
        <p14:creationId xmlns:p14="http://schemas.microsoft.com/office/powerpoint/2010/main" val="3202615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>
                <a:latin typeface="Calibri" pitchFamily="-96" charset="0"/>
              </a:rPr>
              <a:t>Multi-level</a:t>
            </a: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Alignment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59436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Allocation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838200"/>
            <a:ext cx="8307387" cy="16160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Basic Principle</a:t>
            </a:r>
          </a:p>
          <a:p>
            <a:pPr lvl="1">
              <a:buFont typeface="Wingdings" pitchFamily="-96" charset="2"/>
              <a:buNone/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b="1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Contiguously allocated region of 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b="1" dirty="0" err="1">
                <a:latin typeface="Courier New" pitchFamily="-96" charset="0"/>
              </a:rPr>
              <a:t>sizeof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ourier New" pitchFamily="-96" charset="0"/>
              </a:rPr>
              <a:t>)</a:t>
            </a:r>
            <a:r>
              <a:rPr lang="en-US" dirty="0">
                <a:latin typeface="Calibri" pitchFamily="-96" charset="0"/>
              </a:rPr>
              <a:t> bytes in memory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8575" y="2617788"/>
            <a:ext cx="21351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char string[12];</a:t>
            </a:r>
          </a:p>
        </p:txBody>
      </p: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2057400" y="2667000"/>
            <a:ext cx="3505200" cy="731838"/>
            <a:chOff x="2514600" y="2667000"/>
            <a:chExt cx="3505200" cy="732254"/>
          </a:xfrm>
        </p:grpSpPr>
        <p:grpSp>
          <p:nvGrpSpPr>
            <p:cNvPr id="56388" name="Group 7"/>
            <p:cNvGrpSpPr>
              <a:grpSpLocks/>
            </p:cNvGrpSpPr>
            <p:nvPr/>
          </p:nvGrpSpPr>
          <p:grpSpPr bwMode="auto">
            <a:xfrm>
              <a:off x="2743200" y="2667000"/>
              <a:ext cx="2743200" cy="228600"/>
              <a:chOff x="1008" y="1776"/>
              <a:chExt cx="1728" cy="144"/>
            </a:xfrm>
          </p:grpSpPr>
          <p:sp>
            <p:nvSpPr>
              <p:cNvPr id="301064" name="Rectangle 8"/>
              <p:cNvSpPr>
                <a:spLocks noChangeArrowheads="1"/>
              </p:cNvSpPr>
              <p:nvPr/>
            </p:nvSpPr>
            <p:spPr bwMode="auto">
              <a:xfrm>
                <a:off x="100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5" name="Rectangle 9"/>
              <p:cNvSpPr>
                <a:spLocks noChangeArrowheads="1"/>
              </p:cNvSpPr>
              <p:nvPr/>
            </p:nvSpPr>
            <p:spPr bwMode="auto">
              <a:xfrm>
                <a:off x="115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6" name="Rectangle 10"/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7" name="Rectangle 11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8" name="Rectangle 12"/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9" name="Rectangle 13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0" name="Rectangle 14"/>
              <p:cNvSpPr>
                <a:spLocks noChangeArrowheads="1"/>
              </p:cNvSpPr>
              <p:nvPr/>
            </p:nvSpPr>
            <p:spPr bwMode="auto">
              <a:xfrm>
                <a:off x="187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1" name="Rectangle 15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2" name="Rectangle 16"/>
              <p:cNvSpPr>
                <a:spLocks noChangeArrowheads="1"/>
              </p:cNvSpPr>
              <p:nvPr/>
            </p:nvSpPr>
            <p:spPr bwMode="auto">
              <a:xfrm>
                <a:off x="216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3" name="Rectangle 17"/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4" name="Rectangle 18"/>
              <p:cNvSpPr>
                <a:spLocks noChangeArrowheads="1"/>
              </p:cNvSpPr>
              <p:nvPr/>
            </p:nvSpPr>
            <p:spPr bwMode="auto">
              <a:xfrm>
                <a:off x="244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5" name="Rectangle 19"/>
              <p:cNvSpPr>
                <a:spLocks noChangeArrowheads="1"/>
              </p:cNvSpPr>
              <p:nvPr/>
            </p:nvSpPr>
            <p:spPr bwMode="auto">
              <a:xfrm>
                <a:off x="259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89" name="Text Box 20"/>
            <p:cNvSpPr txBox="1">
              <a:spLocks noChangeArrowheads="1"/>
            </p:cNvSpPr>
            <p:nvPr/>
          </p:nvSpPr>
          <p:spPr bwMode="auto">
            <a:xfrm>
              <a:off x="2514600" y="3062512"/>
              <a:ext cx="396875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90" name="Text Box 21"/>
            <p:cNvSpPr txBox="1">
              <a:spLocks noChangeArrowheads="1"/>
            </p:cNvSpPr>
            <p:nvPr/>
          </p:nvSpPr>
          <p:spPr bwMode="auto">
            <a:xfrm>
              <a:off x="5029200" y="30625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91" name="Line 22"/>
            <p:cNvSpPr>
              <a:spLocks noChangeShapeType="1"/>
            </p:cNvSpPr>
            <p:nvPr/>
          </p:nvSpPr>
          <p:spPr bwMode="auto">
            <a:xfrm flipV="1">
              <a:off x="27432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92" name="Line 23"/>
            <p:cNvSpPr>
              <a:spLocks noChangeShapeType="1"/>
            </p:cNvSpPr>
            <p:nvPr/>
          </p:nvSpPr>
          <p:spPr bwMode="auto">
            <a:xfrm flipV="1">
              <a:off x="54864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087" name="Text Box 31"/>
          <p:cNvSpPr txBox="1">
            <a:spLocks noChangeArrowheads="1"/>
          </p:cNvSpPr>
          <p:nvPr/>
        </p:nvSpPr>
        <p:spPr bwMode="auto">
          <a:xfrm>
            <a:off x="638175" y="3585642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int val[5];</a:t>
            </a:r>
          </a:p>
        </p:txBody>
      </p: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2057400" y="3633267"/>
            <a:ext cx="5334000" cy="731837"/>
            <a:chOff x="2514600" y="3429000"/>
            <a:chExt cx="5334000" cy="730672"/>
          </a:xfrm>
        </p:grpSpPr>
        <p:grpSp>
          <p:nvGrpSpPr>
            <p:cNvPr id="5637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01082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3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4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5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6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71" name="Text Box 32"/>
            <p:cNvSpPr txBox="1">
              <a:spLocks noChangeArrowheads="1"/>
            </p:cNvSpPr>
            <p:nvPr/>
          </p:nvSpPr>
          <p:spPr bwMode="auto">
            <a:xfrm>
              <a:off x="2514600" y="3809393"/>
              <a:ext cx="396875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72" name="Text Box 33"/>
            <p:cNvSpPr txBox="1">
              <a:spLocks noChangeArrowheads="1"/>
            </p:cNvSpPr>
            <p:nvPr/>
          </p:nvSpPr>
          <p:spPr bwMode="auto">
            <a:xfrm>
              <a:off x="31829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+ 4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5" name="Text Box 36"/>
            <p:cNvSpPr txBox="1">
              <a:spLocks noChangeArrowheads="1"/>
            </p:cNvSpPr>
            <p:nvPr/>
          </p:nvSpPr>
          <p:spPr bwMode="auto">
            <a:xfrm>
              <a:off x="40973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7" name="Text Box 38"/>
            <p:cNvSpPr txBox="1">
              <a:spLocks noChangeArrowheads="1"/>
            </p:cNvSpPr>
            <p:nvPr/>
          </p:nvSpPr>
          <p:spPr bwMode="auto">
            <a:xfrm>
              <a:off x="50292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9" name="Text Box 40"/>
            <p:cNvSpPr txBox="1">
              <a:spLocks noChangeArrowheads="1"/>
            </p:cNvSpPr>
            <p:nvPr/>
          </p:nvSpPr>
          <p:spPr bwMode="auto">
            <a:xfrm>
              <a:off x="59436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81" name="Text Box 42"/>
            <p:cNvSpPr txBox="1">
              <a:spLocks noChangeArrowheads="1"/>
            </p:cNvSpPr>
            <p:nvPr/>
          </p:nvSpPr>
          <p:spPr bwMode="auto">
            <a:xfrm>
              <a:off x="68580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+ 20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01" name="Text Box 45"/>
          <p:cNvSpPr txBox="1">
            <a:spLocks noChangeArrowheads="1"/>
          </p:cNvSpPr>
          <p:nvPr/>
        </p:nvSpPr>
        <p:spPr bwMode="auto">
          <a:xfrm>
            <a:off x="515938" y="4581128"/>
            <a:ext cx="16478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double a[3];</a:t>
            </a:r>
          </a:p>
        </p:txBody>
      </p: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2057400" y="4649391"/>
            <a:ext cx="6399213" cy="747712"/>
            <a:chOff x="2515700" y="4343402"/>
            <a:chExt cx="6399700" cy="747713"/>
          </a:xfrm>
        </p:grpSpPr>
        <p:grpSp>
          <p:nvGrpSpPr>
            <p:cNvPr id="56358" name="Group 47"/>
            <p:cNvGrpSpPr>
              <a:grpSpLocks/>
            </p:cNvGrpSpPr>
            <p:nvPr/>
          </p:nvGrpSpPr>
          <p:grpSpPr bwMode="auto">
            <a:xfrm>
              <a:off x="2748919" y="4343402"/>
              <a:ext cx="5613070" cy="228600"/>
              <a:chOff x="1008" y="2208"/>
              <a:chExt cx="3456" cy="144"/>
            </a:xfrm>
          </p:grpSpPr>
          <p:sp>
            <p:nvSpPr>
              <p:cNvPr id="301104" name="Rectangle 48"/>
              <p:cNvSpPr>
                <a:spLocks noChangeArrowheads="1"/>
              </p:cNvSpPr>
              <p:nvPr/>
            </p:nvSpPr>
            <p:spPr bwMode="auto">
              <a:xfrm>
                <a:off x="1008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5" name="Rectangle 49"/>
              <p:cNvSpPr>
                <a:spLocks noChangeArrowheads="1"/>
              </p:cNvSpPr>
              <p:nvPr/>
            </p:nvSpPr>
            <p:spPr bwMode="auto">
              <a:xfrm>
                <a:off x="2160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6" name="Rectangle 50"/>
              <p:cNvSpPr>
                <a:spLocks noChangeArrowheads="1"/>
              </p:cNvSpPr>
              <p:nvPr/>
            </p:nvSpPr>
            <p:spPr bwMode="auto">
              <a:xfrm>
                <a:off x="3312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59" name="Line 52"/>
            <p:cNvSpPr>
              <a:spLocks noChangeShapeType="1"/>
            </p:cNvSpPr>
            <p:nvPr/>
          </p:nvSpPr>
          <p:spPr bwMode="auto">
            <a:xfrm flipV="1">
              <a:off x="8383100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0" name="Text Box 55"/>
            <p:cNvSpPr txBox="1">
              <a:spLocks noChangeArrowheads="1"/>
            </p:cNvSpPr>
            <p:nvPr/>
          </p:nvSpPr>
          <p:spPr bwMode="auto">
            <a:xfrm>
              <a:off x="7902498" y="4724402"/>
              <a:ext cx="101290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+ 24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56361" name="Text Box 56"/>
            <p:cNvSpPr txBox="1">
              <a:spLocks noChangeArrowheads="1"/>
            </p:cNvSpPr>
            <p:nvPr/>
          </p:nvSpPr>
          <p:spPr bwMode="auto">
            <a:xfrm>
              <a:off x="2515700" y="4710115"/>
              <a:ext cx="406431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62" name="Line 57"/>
            <p:cNvSpPr>
              <a:spLocks noChangeShapeType="1"/>
            </p:cNvSpPr>
            <p:nvPr/>
          </p:nvSpPr>
          <p:spPr bwMode="auto">
            <a:xfrm flipV="1">
              <a:off x="2749578" y="4570322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3" name="Text Box 58"/>
            <p:cNvSpPr txBox="1">
              <a:spLocks noChangeArrowheads="1"/>
            </p:cNvSpPr>
            <p:nvPr/>
          </p:nvSpPr>
          <p:spPr bwMode="auto">
            <a:xfrm>
              <a:off x="4114434" y="4724402"/>
              <a:ext cx="1014490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64" name="Line 59"/>
            <p:cNvSpPr>
              <a:spLocks noChangeShapeType="1"/>
            </p:cNvSpPr>
            <p:nvPr/>
          </p:nvSpPr>
          <p:spPr bwMode="auto">
            <a:xfrm flipV="1">
              <a:off x="4620601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5" name="Text Box 60"/>
            <p:cNvSpPr txBox="1">
              <a:spLocks noChangeArrowheads="1"/>
            </p:cNvSpPr>
            <p:nvPr/>
          </p:nvSpPr>
          <p:spPr bwMode="auto">
            <a:xfrm>
              <a:off x="5997353" y="4724402"/>
              <a:ext cx="1012902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66" name="Line 61"/>
            <p:cNvSpPr>
              <a:spLocks noChangeShapeType="1"/>
            </p:cNvSpPr>
            <p:nvPr/>
          </p:nvSpPr>
          <p:spPr bwMode="auto">
            <a:xfrm flipV="1">
              <a:off x="6491624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18" name="Text Box 62"/>
          <p:cNvSpPr txBox="1">
            <a:spLocks noChangeArrowheads="1"/>
          </p:cNvSpPr>
          <p:nvPr/>
        </p:nvSpPr>
        <p:spPr bwMode="auto">
          <a:xfrm>
            <a:off x="638175" y="5580488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char *p[3];</a:t>
            </a:r>
          </a:p>
        </p:txBody>
      </p: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2040592" y="5649490"/>
            <a:ext cx="6248400" cy="731838"/>
            <a:chOff x="2438400" y="6019800"/>
            <a:chExt cx="6248400" cy="732254"/>
          </a:xfrm>
        </p:grpSpPr>
        <p:grpSp>
          <p:nvGrpSpPr>
            <p:cNvPr id="56346" name="Group 92"/>
            <p:cNvGrpSpPr>
              <a:grpSpLocks/>
            </p:cNvGrpSpPr>
            <p:nvPr/>
          </p:nvGrpSpPr>
          <p:grpSpPr bwMode="auto">
            <a:xfrm>
              <a:off x="2667000" y="6019800"/>
              <a:ext cx="5486400" cy="228600"/>
              <a:chOff x="1652" y="4608"/>
              <a:chExt cx="3456" cy="144"/>
            </a:xfrm>
          </p:grpSpPr>
          <p:sp>
            <p:nvSpPr>
              <p:cNvPr id="301134" name="Rectangle 78"/>
              <p:cNvSpPr>
                <a:spLocks noChangeArrowheads="1"/>
              </p:cNvSpPr>
              <p:nvPr/>
            </p:nvSpPr>
            <p:spPr bwMode="auto">
              <a:xfrm>
                <a:off x="1652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5" name="Rectangle 79"/>
              <p:cNvSpPr>
                <a:spLocks noChangeArrowheads="1"/>
              </p:cNvSpPr>
              <p:nvPr/>
            </p:nvSpPr>
            <p:spPr bwMode="auto">
              <a:xfrm>
                <a:off x="2804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6" name="Rectangle 80"/>
              <p:cNvSpPr>
                <a:spLocks noChangeArrowheads="1"/>
              </p:cNvSpPr>
              <p:nvPr/>
            </p:nvSpPr>
            <p:spPr bwMode="auto">
              <a:xfrm>
                <a:off x="3956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47" name="Text Box 86"/>
            <p:cNvSpPr txBox="1">
              <a:spLocks noChangeArrowheads="1"/>
            </p:cNvSpPr>
            <p:nvPr/>
          </p:nvSpPr>
          <p:spPr bwMode="auto">
            <a:xfrm>
              <a:off x="2438400" y="6386721"/>
              <a:ext cx="396875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48" name="Line 87"/>
            <p:cNvSpPr>
              <a:spLocks noChangeShapeType="1"/>
            </p:cNvSpPr>
            <p:nvPr/>
          </p:nvSpPr>
          <p:spPr bwMode="auto">
            <a:xfrm flipV="1">
              <a:off x="2667000" y="62198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49" name="Text Box 88"/>
            <p:cNvSpPr txBox="1">
              <a:spLocks noChangeArrowheads="1"/>
            </p:cNvSpPr>
            <p:nvPr/>
          </p:nvSpPr>
          <p:spPr bwMode="auto">
            <a:xfrm>
              <a:off x="40386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0" name="Line 89"/>
            <p:cNvSpPr>
              <a:spLocks noChangeShapeType="1"/>
            </p:cNvSpPr>
            <p:nvPr/>
          </p:nvSpPr>
          <p:spPr bwMode="auto">
            <a:xfrm flipV="1">
              <a:off x="44958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1" name="Text Box 90"/>
            <p:cNvSpPr txBox="1">
              <a:spLocks noChangeArrowheads="1"/>
            </p:cNvSpPr>
            <p:nvPr/>
          </p:nvSpPr>
          <p:spPr bwMode="auto">
            <a:xfrm>
              <a:off x="58674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2" name="Line 91"/>
            <p:cNvSpPr>
              <a:spLocks noChangeShapeType="1"/>
            </p:cNvSpPr>
            <p:nvPr/>
          </p:nvSpPr>
          <p:spPr bwMode="auto">
            <a:xfrm flipV="1">
              <a:off x="63246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3" name="Line 102"/>
            <p:cNvSpPr>
              <a:spLocks noChangeShapeType="1"/>
            </p:cNvSpPr>
            <p:nvPr/>
          </p:nvSpPr>
          <p:spPr bwMode="auto">
            <a:xfrm flipV="1">
              <a:off x="8153400" y="6248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4" name="Text Box 105"/>
            <p:cNvSpPr txBox="1">
              <a:spLocks noChangeArrowheads="1"/>
            </p:cNvSpPr>
            <p:nvPr/>
          </p:nvSpPr>
          <p:spPr bwMode="auto">
            <a:xfrm>
              <a:off x="7696200" y="6415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+ 24</a:t>
              </a:r>
              <a:endParaRPr lang="en-US" sz="1600" b="0" i="1">
                <a:latin typeface="Calibri" pitchFamily="-96" charset="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5626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Access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064500" cy="5715000"/>
          </a:xfrm>
        </p:spPr>
        <p:txBody>
          <a:bodyPr/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Basic Principle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Identifier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alibri" pitchFamily="-96" charset="0"/>
              </a:rPr>
              <a:t> can be used as a pointer to array element 0: Type </a:t>
            </a:r>
            <a:r>
              <a:rPr lang="en-US" i="1" dirty="0">
                <a:latin typeface="Calibri" pitchFamily="-96" charset="0"/>
              </a:rPr>
              <a:t>T*</a:t>
            </a: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buNone/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Reference	Type	Value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[4]	int	</a:t>
            </a:r>
            <a:r>
              <a:rPr lang="en-US" sz="1800" b="1" dirty="0">
                <a:latin typeface="Calibri" pitchFamily="-96" charset="0"/>
              </a:rPr>
              <a:t>4</a:t>
            </a:r>
            <a:endParaRPr lang="en-US" sz="1800" dirty="0">
              <a:latin typeface="Calibri" pitchFamily="-96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</a:t>
            </a:r>
            <a:endParaRPr lang="en-US" sz="1800" dirty="0">
              <a:latin typeface="Calibri" pitchFamily="-96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val+1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 err="1">
                <a:latin typeface="Calibri" pitchFamily="-96" charset="0"/>
              </a:rPr>
              <a:t>x</a:t>
            </a:r>
            <a:r>
              <a:rPr lang="en-US" sz="1800" dirty="0">
                <a:latin typeface="Calibri" pitchFamily="-96" charset="0"/>
              </a:rPr>
              <a:t> + 4 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&amp;val[2]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</a:t>
            </a:r>
            <a:r>
              <a:rPr lang="en-US" sz="1800" dirty="0">
                <a:latin typeface="Calibri" pitchFamily="-96" charset="0"/>
              </a:rPr>
              <a:t> + 8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[5]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>
                <a:latin typeface="Calibri" pitchFamily="-96" charset="0"/>
              </a:rPr>
              <a:t>??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*(val+1)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>
                <a:latin typeface="Courier New" pitchFamily="-96" charset="0"/>
              </a:rPr>
              <a:t>int	</a:t>
            </a:r>
            <a:r>
              <a:rPr lang="en-US" sz="1800" b="1" dirty="0">
                <a:latin typeface="Calibri" pitchFamily="-96" charset="0"/>
              </a:rPr>
              <a:t>1</a:t>
            </a:r>
            <a:r>
              <a:rPr lang="en-US" sz="1800" dirty="0">
                <a:latin typeface="Calibri" pitchFamily="-96" charset="0"/>
              </a:rPr>
              <a:t>       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 + </a:t>
            </a:r>
            <a:r>
              <a:rPr lang="en-US" sz="1800" b="1" i="1" dirty="0" err="1">
                <a:latin typeface="Calibri" pitchFamily="-96" charset="0"/>
              </a:rPr>
              <a:t>i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 </a:t>
            </a:r>
            <a:r>
              <a:rPr lang="en-US" sz="1800" dirty="0">
                <a:latin typeface="Calibri" pitchFamily="-96" charset="0"/>
              </a:rPr>
              <a:t>+ 4</a:t>
            </a:r>
            <a:r>
              <a:rPr lang="en-US" sz="1800" i="1" dirty="0">
                <a:latin typeface="Calibri" pitchFamily="-96" charset="0"/>
              </a:rPr>
              <a:t> </a:t>
            </a:r>
            <a:r>
              <a:rPr lang="en-US" sz="1800" i="1" dirty="0" err="1">
                <a:latin typeface="Calibri" pitchFamily="-96" charset="0"/>
              </a:rPr>
              <a:t>i</a:t>
            </a:r>
            <a:endParaRPr lang="en-US" sz="1800" i="1" dirty="0">
              <a:latin typeface="Calibri" pitchFamily="-96" charset="0"/>
            </a:endParaRPr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1017588" y="2819400"/>
            <a:ext cx="1701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int val[5];</a:t>
            </a: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2616200" y="2867025"/>
            <a:ext cx="5334000" cy="750888"/>
            <a:chOff x="2514600" y="3429000"/>
            <a:chExt cx="5334000" cy="771141"/>
          </a:xfrm>
        </p:grpSpPr>
        <p:grpSp>
          <p:nvGrpSpPr>
            <p:cNvPr id="60421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4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10494"/>
              <a:ext cx="396875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 dirty="0" err="1">
                  <a:latin typeface="Calibri" pitchFamily="-96" charset="0"/>
                </a:rPr>
                <a:t>x</a:t>
              </a:r>
              <a:endParaRPr lang="en-US" sz="1800" b="0" i="1" dirty="0">
                <a:latin typeface="Calibri" pitchFamily="-96" charset="0"/>
              </a:endParaRP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 dirty="0" err="1">
                  <a:latin typeface="Calibri" pitchFamily="-96" charset="0"/>
                </a:rPr>
                <a:t>x</a:t>
              </a:r>
              <a:r>
                <a:rPr lang="en-US" sz="1800" b="0" i="1" dirty="0">
                  <a:latin typeface="Calibri" pitchFamily="-96" charset="0"/>
                </a:rPr>
                <a:t> </a:t>
              </a:r>
              <a:r>
                <a:rPr lang="en-US" sz="1800" b="0" dirty="0">
                  <a:latin typeface="Calibri" pitchFamily="-96" charset="0"/>
                </a:rPr>
                <a:t>+ 4</a:t>
              </a:r>
              <a:endParaRPr lang="en-US" sz="1800" b="0" i="1" dirty="0">
                <a:latin typeface="Calibri" pitchFamily="-96" charset="0"/>
              </a:endParaRP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+ 8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+ 12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+ 16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+ 20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4170437" y="4365104"/>
            <a:ext cx="931862" cy="28803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 bwMode="auto">
          <a:xfrm>
            <a:off x="4170437" y="4653136"/>
            <a:ext cx="931862" cy="28803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 bwMode="auto">
          <a:xfrm>
            <a:off x="4170437" y="4946104"/>
            <a:ext cx="931862" cy="28803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4170437" y="5310336"/>
            <a:ext cx="931862" cy="28803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4139952" y="5598368"/>
            <a:ext cx="931862" cy="28803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4214887" y="6003380"/>
            <a:ext cx="931862" cy="28803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 bwMode="auto">
          <a:xfrm>
            <a:off x="4170437" y="6367612"/>
            <a:ext cx="931862" cy="28803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25" grpId="1" animBg="1"/>
      <p:bldP spid="26" grpId="1" animBg="1"/>
      <p:bldP spid="27" grpId="1" animBg="1"/>
      <p:bldP spid="28" grpId="1" animBg="1"/>
      <p:bldP spid="29" grpId="1" animBg="1"/>
      <p:bldP spid="3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4737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Example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5556250"/>
            <a:ext cx="8382000" cy="969094"/>
          </a:xfrm>
        </p:spPr>
        <p:txBody>
          <a:bodyPr/>
          <a:lstStyle/>
          <a:p>
            <a:r>
              <a:rPr lang="en-US" sz="2000" dirty="0">
                <a:latin typeface="Calibri" pitchFamily="-96" charset="0"/>
              </a:rPr>
              <a:t>Example arrays were allocated in successive 20 byte blocks</a:t>
            </a:r>
          </a:p>
          <a:p>
            <a:pPr lvl="1"/>
            <a:r>
              <a:rPr lang="en-US" dirty="0">
                <a:latin typeface="Calibri" pitchFamily="-96" charset="0"/>
              </a:rPr>
              <a:t>Not strictly guaranteed to happen in general (but likely : )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611560" y="1500123"/>
            <a:ext cx="4924425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cmu</a:t>
            </a:r>
            <a:r>
              <a:rPr lang="en-US" sz="1800" dirty="0">
                <a:latin typeface="Courier New" pitchFamily="-96" charset="0"/>
              </a:rPr>
              <a:t>[5] = { 1, 5, 2, 1, 3 };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mit</a:t>
            </a:r>
            <a:r>
              <a:rPr lang="en-US" sz="1800" dirty="0">
                <a:latin typeface="Courier New" pitchFamily="-96" charset="0"/>
              </a:rPr>
              <a:t>[5] = { 0, 2, 1, 3, 9 };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ucla</a:t>
            </a:r>
            <a:r>
              <a:rPr lang="en-US" sz="1800" dirty="0">
                <a:latin typeface="Courier New" pitchFamily="-96" charset="0"/>
              </a:rPr>
              <a:t>[5]= { 9, 0, 0, 9, 5 };</a:t>
            </a:r>
          </a:p>
        </p:txBody>
      </p:sp>
      <p:sp>
        <p:nvSpPr>
          <p:cNvPr id="69" name="Text Box 31"/>
          <p:cNvSpPr txBox="1">
            <a:spLocks noChangeArrowheads="1"/>
          </p:cNvSpPr>
          <p:nvPr/>
        </p:nvSpPr>
        <p:spPr bwMode="auto">
          <a:xfrm>
            <a:off x="76200" y="2932113"/>
            <a:ext cx="2235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cmu</a:t>
            </a:r>
            <a:r>
              <a:rPr lang="en-US" sz="1800" dirty="0">
                <a:latin typeface="Courier New" pitchFamily="-96" charset="0"/>
              </a:rPr>
              <a:t>[5];</a:t>
            </a:r>
          </a:p>
        </p:txBody>
      </p:sp>
      <p:grpSp>
        <p:nvGrpSpPr>
          <p:cNvPr id="70" name="Group 24"/>
          <p:cNvGrpSpPr>
            <a:grpSpLocks/>
          </p:cNvGrpSpPr>
          <p:nvPr/>
        </p:nvGrpSpPr>
        <p:grpSpPr bwMode="auto">
          <a:xfrm>
            <a:off x="2259013" y="2979738"/>
            <a:ext cx="5435600" cy="750887"/>
            <a:chOff x="2412765" y="3429000"/>
            <a:chExt cx="5435835" cy="771209"/>
          </a:xfrm>
        </p:grpSpPr>
        <p:grpSp>
          <p:nvGrpSpPr>
            <p:cNvPr id="6251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8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8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8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251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251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251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251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251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252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2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252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77788" y="3733800"/>
            <a:ext cx="2233612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mit</a:t>
            </a:r>
            <a:r>
              <a:rPr lang="en-US" sz="1800" dirty="0">
                <a:latin typeface="Courier New" pitchFamily="-96" charset="0"/>
              </a:rPr>
              <a:t>[5];</a:t>
            </a:r>
          </a:p>
        </p:txBody>
      </p:sp>
      <p:grpSp>
        <p:nvGrpSpPr>
          <p:cNvPr id="90" name="Group 24"/>
          <p:cNvGrpSpPr>
            <a:grpSpLocks/>
          </p:cNvGrpSpPr>
          <p:nvPr/>
        </p:nvGrpSpPr>
        <p:grpSpPr bwMode="auto">
          <a:xfrm>
            <a:off x="2260600" y="3781425"/>
            <a:ext cx="5435600" cy="750888"/>
            <a:chOff x="2412765" y="3429000"/>
            <a:chExt cx="5435835" cy="771209"/>
          </a:xfrm>
        </p:grpSpPr>
        <p:grpSp>
          <p:nvGrpSpPr>
            <p:cNvPr id="62492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0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0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</p:grpSp>
        <p:sp>
          <p:nvSpPr>
            <p:cNvPr id="62493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2494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40</a:t>
              </a:r>
            </a:p>
          </p:txBody>
        </p:sp>
        <p:sp>
          <p:nvSpPr>
            <p:cNvPr id="62495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6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7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44</a:t>
              </a:r>
            </a:p>
          </p:txBody>
        </p:sp>
        <p:sp>
          <p:nvSpPr>
            <p:cNvPr id="62498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9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48</a:t>
              </a:r>
            </a:p>
          </p:txBody>
        </p:sp>
        <p:sp>
          <p:nvSpPr>
            <p:cNvPr id="62500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1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52</a:t>
              </a:r>
            </a:p>
          </p:txBody>
        </p:sp>
        <p:sp>
          <p:nvSpPr>
            <p:cNvPr id="62502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3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504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76200" y="4572000"/>
            <a:ext cx="2235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ucla</a:t>
            </a:r>
            <a:r>
              <a:rPr lang="en-US" sz="1800" dirty="0">
                <a:latin typeface="Courier New" pitchFamily="-96" charset="0"/>
              </a:rPr>
              <a:t>[5];</a:t>
            </a:r>
          </a:p>
        </p:txBody>
      </p:sp>
      <p:grpSp>
        <p:nvGrpSpPr>
          <p:cNvPr id="110" name="Group 24"/>
          <p:cNvGrpSpPr>
            <a:grpSpLocks/>
          </p:cNvGrpSpPr>
          <p:nvPr/>
        </p:nvGrpSpPr>
        <p:grpSpPr bwMode="auto">
          <a:xfrm>
            <a:off x="2259013" y="4619625"/>
            <a:ext cx="5435600" cy="750888"/>
            <a:chOff x="2412765" y="3429000"/>
            <a:chExt cx="5435835" cy="771209"/>
          </a:xfrm>
        </p:grpSpPr>
        <p:grpSp>
          <p:nvGrpSpPr>
            <p:cNvPr id="62474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2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  <p:sp>
            <p:nvSpPr>
              <p:cNvPr id="12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  <p:sp>
            <p:nvSpPr>
              <p:cNvPr id="12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</p:grpSp>
        <p:sp>
          <p:nvSpPr>
            <p:cNvPr id="62475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476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60</a:t>
              </a:r>
            </a:p>
          </p:txBody>
        </p:sp>
        <p:sp>
          <p:nvSpPr>
            <p:cNvPr id="62477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8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9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64</a:t>
              </a:r>
            </a:p>
          </p:txBody>
        </p:sp>
        <p:sp>
          <p:nvSpPr>
            <p:cNvPr id="62480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1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68</a:t>
              </a:r>
            </a:p>
          </p:txBody>
        </p:sp>
        <p:sp>
          <p:nvSpPr>
            <p:cNvPr id="62482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3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72</a:t>
              </a:r>
            </a:p>
          </p:txBody>
        </p:sp>
        <p:sp>
          <p:nvSpPr>
            <p:cNvPr id="62484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5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76</a:t>
              </a:r>
            </a:p>
          </p:txBody>
        </p:sp>
        <p:sp>
          <p:nvSpPr>
            <p:cNvPr id="62486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68BEE5-1FE7-401B-A0AC-239E4DFA1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746C12-5393-45B3-9A3D-3E429C1DB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Office hours change:</a:t>
            </a:r>
          </a:p>
          <a:p>
            <a:pPr lvl="1"/>
            <a:r>
              <a:rPr lang="en-US" dirty="0"/>
              <a:t>Now: 9:00am – 11:00am Wednesday</a:t>
            </a:r>
          </a:p>
        </p:txBody>
      </p:sp>
    </p:spTree>
    <p:extLst>
      <p:ext uri="{BB962C8B-B14F-4D97-AF65-F5344CB8AC3E}">
        <p14:creationId xmlns:p14="http://schemas.microsoft.com/office/powerpoint/2010/main" val="2594909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-96" charset="0"/>
              </a:rPr>
              <a:t>Array Accessing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638800" y="3810000"/>
            <a:ext cx="3429000" cy="2981325"/>
          </a:xfrm>
        </p:spPr>
        <p:txBody>
          <a:bodyPr/>
          <a:lstStyle/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Register </a:t>
            </a: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rdi</a:t>
            </a:r>
            <a:r>
              <a:rPr lang="en-US" sz="2000" dirty="0">
                <a:latin typeface="Calibri" pitchFamily="-96" charset="0"/>
              </a:rPr>
              <a:t> contains starting address of array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Register </a:t>
            </a: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rsi</a:t>
            </a:r>
            <a:r>
              <a:rPr lang="en-US" sz="2000" dirty="0">
                <a:latin typeface="Calibri" pitchFamily="-96" charset="0"/>
              </a:rPr>
              <a:t> contains </a:t>
            </a:r>
            <a:br>
              <a:rPr lang="en-US" sz="2000" dirty="0">
                <a:latin typeface="Calibri" pitchFamily="-96" charset="0"/>
              </a:rPr>
            </a:br>
            <a:r>
              <a:rPr lang="en-US" sz="2000" dirty="0">
                <a:latin typeface="Calibri" pitchFamily="-96" charset="0"/>
              </a:rPr>
              <a:t>array index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Desired digit at </a:t>
            </a:r>
            <a:br>
              <a:rPr lang="en-US" sz="2000" dirty="0">
                <a:latin typeface="Calibri" pitchFamily="-96" charset="0"/>
              </a:rPr>
            </a:b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rdi</a:t>
            </a:r>
            <a:r>
              <a:rPr lang="en-US" sz="2000" dirty="0">
                <a:latin typeface="Courier New" pitchFamily="-96" charset="0"/>
              </a:rPr>
              <a:t> + 4*%</a:t>
            </a:r>
            <a:r>
              <a:rPr lang="en-US" sz="2000" dirty="0" err="1">
                <a:latin typeface="Courier New" pitchFamily="-96" charset="0"/>
              </a:rPr>
              <a:t>rsi</a:t>
            </a:r>
            <a:endParaRPr lang="en-US" sz="2000" dirty="0">
              <a:latin typeface="Calibri" pitchFamily="-96" charset="0"/>
            </a:endParaRP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Use memory reference </a:t>
            </a:r>
            <a:r>
              <a:rPr lang="en-US" sz="2000" dirty="0">
                <a:latin typeface="Courier New" pitchFamily="-96" charset="0"/>
              </a:rPr>
              <a:t>(%rdi,%rsi,4)</a:t>
            </a:r>
            <a:endParaRPr lang="en-US" sz="2000" dirty="0">
              <a:latin typeface="Calibri" pitchFamily="-96" charset="0"/>
            </a:endParaRP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527050" y="2792413"/>
            <a:ext cx="368491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z,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z[digit];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304800" y="4876800"/>
            <a:ext cx="5334000" cy="9207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itchFamily="-96" charset="0"/>
              </a:rPr>
              <a:t>  # 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 = z</a:t>
            </a: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itchFamily="-96" charset="0"/>
              </a:rPr>
              <a:t>  # %</a:t>
            </a:r>
            <a:r>
              <a:rPr lang="en-US" sz="1800" dirty="0" err="1">
                <a:latin typeface="Courier New" pitchFamily="-96" charset="0"/>
              </a:rPr>
              <a:t>rsi</a:t>
            </a:r>
            <a:r>
              <a:rPr lang="en-US" sz="1800" dirty="0">
                <a:latin typeface="Courier New" pitchFamily="-96" charset="0"/>
              </a:rPr>
              <a:t> = digit</a:t>
            </a:r>
            <a:endParaRPr lang="cs-CZ" sz="1800" dirty="0">
              <a:latin typeface="Courier New" pitchFamily="-96" charset="0"/>
            </a:endParaRP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cs-CZ" sz="1800" dirty="0" err="1">
                <a:latin typeface="Courier New" pitchFamily="-96" charset="0"/>
              </a:rPr>
              <a:t>movl</a:t>
            </a:r>
            <a:r>
              <a:rPr lang="cs-CZ" sz="1800" dirty="0">
                <a:latin typeface="Courier New" pitchFamily="-96" charset="0"/>
              </a:rPr>
              <a:t> (%rdi,%rsi,4), %</a:t>
            </a:r>
            <a:r>
              <a:rPr lang="cs-CZ" sz="1800" dirty="0" err="1">
                <a:latin typeface="Courier New" pitchFamily="-96" charset="0"/>
              </a:rPr>
              <a:t>eax</a:t>
            </a:r>
            <a:r>
              <a:rPr lang="en-US" sz="1800" dirty="0">
                <a:latin typeface="Courier New" pitchFamily="-96" charset="0"/>
              </a:rPr>
              <a:t>  # z[digit]</a:t>
            </a:r>
          </a:p>
        </p:txBody>
      </p:sp>
      <p:sp>
        <p:nvSpPr>
          <p:cNvPr id="64518" name="Text Box 31"/>
          <p:cNvSpPr txBox="1">
            <a:spLocks noChangeArrowheads="1"/>
          </p:cNvSpPr>
          <p:nvPr/>
        </p:nvSpPr>
        <p:spPr bwMode="auto">
          <a:xfrm>
            <a:off x="304800" y="1408113"/>
            <a:ext cx="19304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cmu</a:t>
            </a:r>
            <a:r>
              <a:rPr lang="en-US" sz="1800" dirty="0">
                <a:latin typeface="Courier New" pitchFamily="-96" charset="0"/>
              </a:rPr>
              <a:t>[5];</a:t>
            </a:r>
          </a:p>
        </p:txBody>
      </p:sp>
      <p:grpSp>
        <p:nvGrpSpPr>
          <p:cNvPr id="64519" name="Group 24"/>
          <p:cNvGrpSpPr>
            <a:grpSpLocks/>
          </p:cNvGrpSpPr>
          <p:nvPr/>
        </p:nvGrpSpPr>
        <p:grpSpPr bwMode="auto">
          <a:xfrm>
            <a:off x="2184400" y="1455738"/>
            <a:ext cx="5435600" cy="750887"/>
            <a:chOff x="2412765" y="3429000"/>
            <a:chExt cx="5435835" cy="771209"/>
          </a:xfrm>
        </p:grpSpPr>
        <p:grpSp>
          <p:nvGrpSpPr>
            <p:cNvPr id="6452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23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4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5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452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452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452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452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452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453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3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453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928662" y="3500438"/>
            <a:ext cx="7099722" cy="28597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= z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$0,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 = 0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jmp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.L3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.L4:                        #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: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  $1, (%rdi,%rax,4) #   z[i]++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$1,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.L3:                        #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cmpq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$4,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i:4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jbe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.L4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&lt;=,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rep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; ret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Loop Example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6500" y="1357298"/>
            <a:ext cx="403860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void </a:t>
            </a:r>
            <a:r>
              <a:rPr lang="en-US" sz="1800" dirty="0" err="1">
                <a:latin typeface="Courier New" pitchFamily="-96" charset="0"/>
              </a:rPr>
              <a:t>zincr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z)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for (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 = 0;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 &lt; ZLEN;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++)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z[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]++;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F052ED-A08F-4461-BB23-682FC80A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5AFB1A-4298-431D-9745-72407F0D2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6F1EEE0-DC30-43E0-92E9-033B5B8A4021}"/>
              </a:ext>
            </a:extLst>
          </p:cNvPr>
          <p:cNvSpPr/>
          <p:nvPr/>
        </p:nvSpPr>
        <p:spPr>
          <a:xfrm>
            <a:off x="179512" y="2060848"/>
            <a:ext cx="4248472" cy="37856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mov    $0x0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,%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ecx</a:t>
            </a:r>
          </a:p>
          <a:p>
            <a:r>
              <a:rPr lang="pl-PL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pl-PL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5</a:t>
            </a:r>
            <a:r>
              <a:rPr lang="pl-PL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:</a:t>
            </a:r>
            <a:r>
              <a:rPr lang="pl-PL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jmp    </a:t>
            </a:r>
            <a:r>
              <a:rPr lang="pl-PL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1b</a:t>
            </a:r>
            <a:r>
              <a:rPr lang="pl-PL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&lt;</a:t>
            </a:r>
            <a:r>
              <a:rPr lang="pl-PL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mem_cpy</a:t>
            </a:r>
            <a:r>
              <a:rPr lang="pl-PL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+</a:t>
            </a:r>
            <a:r>
              <a:rPr lang="pl-PL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0x1b</a:t>
            </a:r>
            <a:r>
              <a:rPr lang="pl-PL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&gt;</a:t>
            </a:r>
            <a:endParaRPr lang="pl-PL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it-IT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7</a:t>
            </a:r>
            <a:r>
              <a:rPr lang="it-IT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:</a:t>
            </a:r>
            <a:r>
              <a:rPr lang="it-IT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lea    </a:t>
            </a:r>
            <a:r>
              <a:rPr lang="it-IT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-</a:t>
            </a:r>
            <a:r>
              <a:rPr lang="it-IT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0x1</a:t>
            </a:r>
            <a:r>
              <a:rPr lang="it-IT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(%</a:t>
            </a:r>
            <a:r>
              <a:rPr lang="it-IT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rdx</a:t>
            </a:r>
            <a:r>
              <a:rPr lang="it-IT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),%</a:t>
            </a:r>
            <a:r>
              <a:rPr lang="it-IT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eax</a:t>
            </a: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a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sub   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%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ecx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,%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eax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c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cltq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</a:t>
            </a:r>
            <a:r>
              <a:rPr lang="en-US" sz="2000" b="0" dirty="0">
                <a:solidFill>
                  <a:srgbClr val="92D050"/>
                </a:solidFill>
                <a:highlight>
                  <a:srgbClr val="3F3F3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// sign </a:t>
            </a:r>
            <a:r>
              <a:rPr lang="en-US" sz="2000" b="0" dirty="0" err="1">
                <a:solidFill>
                  <a:srgbClr val="92D050"/>
                </a:solidFill>
                <a:highlight>
                  <a:srgbClr val="3F3F3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ext</a:t>
            </a:r>
            <a:r>
              <a:rPr lang="en-US" sz="2000" b="0" dirty="0">
                <a:solidFill>
                  <a:srgbClr val="92D050"/>
                </a:solidFill>
                <a:highlight>
                  <a:srgbClr val="3F3F3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 err="1">
                <a:solidFill>
                  <a:srgbClr val="92D050"/>
                </a:solidFill>
                <a:highlight>
                  <a:srgbClr val="3F3F3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eax</a:t>
            </a:r>
            <a:r>
              <a:rPr lang="en-US" sz="2000" b="0" dirty="0">
                <a:solidFill>
                  <a:srgbClr val="92D050"/>
                </a:solidFill>
                <a:highlight>
                  <a:srgbClr val="3F3F3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en-US" sz="2000" b="0" dirty="0" err="1">
                <a:solidFill>
                  <a:srgbClr val="92D050"/>
                </a:solidFill>
                <a:highlight>
                  <a:srgbClr val="3F3F3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rax</a:t>
            </a:r>
            <a:r>
              <a:rPr lang="en-US" sz="2000" b="0" dirty="0">
                <a:solidFill>
                  <a:srgbClr val="92D050"/>
                </a:solidFill>
                <a:highlight>
                  <a:srgbClr val="3F3F3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e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movslq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%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ecx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,%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r8</a:t>
            </a:r>
          </a:p>
          <a:p>
            <a:r>
              <a:rPr lang="en-US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11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mov   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(%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rdi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,%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rax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),%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eax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14</a:t>
            </a:r>
            <a:r>
              <a:rPr lang="pt-BR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:</a:t>
            </a:r>
            <a:r>
              <a:rPr lang="pt-BR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mov    </a:t>
            </a:r>
            <a:r>
              <a:rPr lang="pt-BR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%</a:t>
            </a:r>
            <a:r>
              <a:rPr lang="pt-BR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eax</a:t>
            </a:r>
            <a:r>
              <a:rPr lang="pt-BR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,(%</a:t>
            </a:r>
            <a:r>
              <a:rPr lang="pt-BR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rsi</a:t>
            </a:r>
            <a:r>
              <a:rPr lang="pt-BR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,%</a:t>
            </a:r>
            <a:r>
              <a:rPr lang="pt-BR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r8</a:t>
            </a:r>
            <a:r>
              <a:rPr lang="pt-BR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4</a:t>
            </a:r>
            <a:r>
              <a:rPr lang="pt-BR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</a:t>
            </a:r>
            <a:endParaRPr lang="pt-BR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18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add    $0x1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,%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ecx</a:t>
            </a:r>
          </a:p>
          <a:p>
            <a:r>
              <a:rPr lang="en-US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1b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cmp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%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edx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,%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ecx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1d</a:t>
            </a:r>
            <a:r>
              <a:rPr lang="pt-BR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:</a:t>
            </a:r>
            <a:r>
              <a:rPr lang="pt-BR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jl     </a:t>
            </a:r>
            <a:r>
              <a:rPr lang="pt-BR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7</a:t>
            </a:r>
            <a:r>
              <a:rPr lang="pt-BR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&lt;</a:t>
            </a:r>
            <a:r>
              <a:rPr lang="pt-BR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mem_cpy</a:t>
            </a:r>
            <a:r>
              <a:rPr lang="pt-BR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+</a:t>
            </a:r>
            <a:r>
              <a:rPr lang="pt-BR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0x7</a:t>
            </a:r>
            <a:r>
              <a:rPr lang="pt-BR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&gt;</a:t>
            </a:r>
            <a:endParaRPr lang="pt-BR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1f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repz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retq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endParaRPr lang="en-US" sz="2800" b="0" dirty="0">
              <a:solidFill>
                <a:prstClr val="black"/>
              </a:solidFill>
              <a:highlight>
                <a:srgbClr val="3F3F3F"/>
              </a:highligh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681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42BEBA-7C78-4448-966A-67D5E0A2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7CD50CF-35A7-4382-8256-BBCAAD4B21F6}"/>
              </a:ext>
            </a:extLst>
          </p:cNvPr>
          <p:cNvSpPr/>
          <p:nvPr/>
        </p:nvSpPr>
        <p:spPr>
          <a:xfrm>
            <a:off x="394197" y="1011747"/>
            <a:ext cx="4248472" cy="707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mov    $0x0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,%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ecx</a:t>
            </a:r>
          </a:p>
          <a:p>
            <a:r>
              <a:rPr lang="pl-PL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pl-PL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5</a:t>
            </a:r>
            <a:r>
              <a:rPr lang="pl-PL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:</a:t>
            </a:r>
            <a:r>
              <a:rPr lang="pl-PL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jmp    </a:t>
            </a:r>
            <a:r>
              <a:rPr lang="pl-PL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1b</a:t>
            </a:r>
            <a:r>
              <a:rPr lang="pl-PL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&lt;</a:t>
            </a:r>
            <a:r>
              <a:rPr lang="pl-PL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mem_cpy</a:t>
            </a:r>
            <a:r>
              <a:rPr lang="pl-PL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+</a:t>
            </a:r>
            <a:r>
              <a:rPr lang="pl-PL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0x1b</a:t>
            </a:r>
            <a:r>
              <a:rPr lang="pl-PL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&gt;</a:t>
            </a:r>
            <a:endParaRPr lang="pl-PL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F40D7F-4DF2-4901-BC56-5ACE46D202D4}"/>
              </a:ext>
            </a:extLst>
          </p:cNvPr>
          <p:cNvSpPr/>
          <p:nvPr/>
        </p:nvSpPr>
        <p:spPr>
          <a:xfrm>
            <a:off x="394197" y="4666154"/>
            <a:ext cx="4248472" cy="707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1b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cmp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%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edx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,%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ecx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1d</a:t>
            </a:r>
            <a:r>
              <a:rPr lang="pt-BR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:</a:t>
            </a:r>
            <a:r>
              <a:rPr lang="pt-BR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jl     </a:t>
            </a:r>
            <a:r>
              <a:rPr lang="pt-BR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7</a:t>
            </a:r>
            <a:r>
              <a:rPr lang="pt-BR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&lt;</a:t>
            </a:r>
            <a:r>
              <a:rPr lang="pt-BR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mem_cpy</a:t>
            </a:r>
            <a:r>
              <a:rPr lang="pt-BR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+</a:t>
            </a:r>
            <a:r>
              <a:rPr lang="pt-BR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0x7</a:t>
            </a:r>
            <a:r>
              <a:rPr lang="pt-BR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&gt;</a:t>
            </a:r>
            <a:endParaRPr lang="pt-BR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54E6D6C-2596-4D6E-9FC8-59B8A8EC8E6D}"/>
              </a:ext>
            </a:extLst>
          </p:cNvPr>
          <p:cNvSpPr/>
          <p:nvPr/>
        </p:nvSpPr>
        <p:spPr>
          <a:xfrm>
            <a:off x="394197" y="5635036"/>
            <a:ext cx="4248472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1f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repz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retq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endParaRPr lang="en-US" sz="2800" b="0" dirty="0">
              <a:solidFill>
                <a:prstClr val="black"/>
              </a:solidFill>
              <a:highlight>
                <a:srgbClr val="3F3F3F"/>
              </a:highlight>
              <a:latin typeface="Calibri" panose="020F050202020403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378A201E-FB17-473F-AF58-1D479B026F7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 bwMode="auto">
          <a:xfrm>
            <a:off x="2518433" y="5374040"/>
            <a:ext cx="0" cy="260996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23120F5-0FDF-408E-8B76-A0F153F34E65}"/>
              </a:ext>
            </a:extLst>
          </p:cNvPr>
          <p:cNvSpPr/>
          <p:nvPr/>
        </p:nvSpPr>
        <p:spPr>
          <a:xfrm>
            <a:off x="383109" y="2040266"/>
            <a:ext cx="4248472" cy="22467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it-IT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7</a:t>
            </a:r>
            <a:r>
              <a:rPr lang="it-IT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:</a:t>
            </a:r>
            <a:r>
              <a:rPr lang="it-IT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lea    </a:t>
            </a:r>
            <a:r>
              <a:rPr lang="it-IT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-</a:t>
            </a:r>
            <a:r>
              <a:rPr lang="it-IT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0x1</a:t>
            </a:r>
            <a:r>
              <a:rPr lang="it-IT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(%</a:t>
            </a:r>
            <a:r>
              <a:rPr lang="it-IT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rdx</a:t>
            </a:r>
            <a:r>
              <a:rPr lang="it-IT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),%</a:t>
            </a:r>
            <a:r>
              <a:rPr lang="it-IT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eax</a:t>
            </a: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a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sub   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%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ecx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,%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eax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c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cltq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</a:t>
            </a:r>
            <a:r>
              <a:rPr lang="en-US" sz="1800" b="0" dirty="0">
                <a:solidFill>
                  <a:srgbClr val="92D050"/>
                </a:solidFill>
                <a:highlight>
                  <a:srgbClr val="3F3F3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// sign </a:t>
            </a:r>
            <a:r>
              <a:rPr lang="en-US" sz="1800" b="0" dirty="0" err="1">
                <a:solidFill>
                  <a:srgbClr val="92D050"/>
                </a:solidFill>
                <a:highlight>
                  <a:srgbClr val="3F3F3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ext</a:t>
            </a:r>
            <a:r>
              <a:rPr lang="en-US" sz="1800" b="0" dirty="0">
                <a:solidFill>
                  <a:srgbClr val="92D050"/>
                </a:solidFill>
                <a:highlight>
                  <a:srgbClr val="3F3F3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dirty="0" err="1">
                <a:solidFill>
                  <a:srgbClr val="92D050"/>
                </a:solidFill>
                <a:highlight>
                  <a:srgbClr val="3F3F3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eax</a:t>
            </a:r>
            <a:r>
              <a:rPr lang="en-US" sz="1800" b="0" dirty="0">
                <a:solidFill>
                  <a:srgbClr val="92D050"/>
                </a:solidFill>
                <a:highlight>
                  <a:srgbClr val="3F3F3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en-US" sz="1800" b="0" dirty="0" err="1">
                <a:solidFill>
                  <a:srgbClr val="92D050"/>
                </a:solidFill>
                <a:highlight>
                  <a:srgbClr val="3F3F3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rax</a:t>
            </a:r>
            <a:r>
              <a:rPr lang="en-US" sz="1800" b="0" dirty="0">
                <a:solidFill>
                  <a:srgbClr val="92D050"/>
                </a:solidFill>
                <a:highlight>
                  <a:srgbClr val="3F3F3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000" b="0" dirty="0">
              <a:solidFill>
                <a:srgbClr val="92D050"/>
              </a:solidFill>
              <a:highlight>
                <a:srgbClr val="3F3F3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e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movslq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%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ecx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,%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r8</a:t>
            </a:r>
          </a:p>
          <a:p>
            <a:r>
              <a:rPr lang="en-US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11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mov   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(%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rdi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,%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rax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),%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eax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14</a:t>
            </a:r>
            <a:r>
              <a:rPr lang="pt-BR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:</a:t>
            </a:r>
            <a:r>
              <a:rPr lang="pt-BR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mov    </a:t>
            </a:r>
            <a:r>
              <a:rPr lang="pt-BR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%</a:t>
            </a:r>
            <a:r>
              <a:rPr lang="pt-BR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eax</a:t>
            </a:r>
            <a:r>
              <a:rPr lang="pt-BR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,(%</a:t>
            </a:r>
            <a:r>
              <a:rPr lang="pt-BR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rsi</a:t>
            </a:r>
            <a:r>
              <a:rPr lang="pt-BR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,%</a:t>
            </a:r>
            <a:r>
              <a:rPr lang="pt-BR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r8</a:t>
            </a:r>
            <a:r>
              <a:rPr lang="pt-BR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4</a:t>
            </a:r>
            <a:r>
              <a:rPr lang="pt-BR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</a:t>
            </a:r>
            <a:endParaRPr lang="pt-BR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18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add    $0x1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,%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ecx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99BD05D7-42BF-4733-B0FA-3EACABC78C6C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 bwMode="auto">
          <a:xfrm>
            <a:off x="2507345" y="4287035"/>
            <a:ext cx="11088" cy="37911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C3C77C4A-1095-46D7-8857-0D4FBC8A8AFB}"/>
              </a:ext>
            </a:extLst>
          </p:cNvPr>
          <p:cNvSpPr/>
          <p:nvPr/>
        </p:nvSpPr>
        <p:spPr bwMode="auto">
          <a:xfrm>
            <a:off x="4494585" y="1699330"/>
            <a:ext cx="365447" cy="2971800"/>
          </a:xfrm>
          <a:custGeom>
            <a:avLst/>
            <a:gdLst>
              <a:gd name="connsiteX0" fmla="*/ 50800 w 640708"/>
              <a:gd name="connsiteY0" fmla="*/ 0 h 2971800"/>
              <a:gd name="connsiteX1" fmla="*/ 533400 w 640708"/>
              <a:gd name="connsiteY1" fmla="*/ 660400 h 2971800"/>
              <a:gd name="connsiteX2" fmla="*/ 609600 w 640708"/>
              <a:gd name="connsiteY2" fmla="*/ 2451100 h 2971800"/>
              <a:gd name="connsiteX3" fmla="*/ 127000 w 640708"/>
              <a:gd name="connsiteY3" fmla="*/ 2781300 h 2971800"/>
              <a:gd name="connsiteX4" fmla="*/ 0 w 640708"/>
              <a:gd name="connsiteY4" fmla="*/ 297180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708" h="2971800">
                <a:moveTo>
                  <a:pt x="50800" y="0"/>
                </a:moveTo>
                <a:cubicBezTo>
                  <a:pt x="245533" y="125941"/>
                  <a:pt x="440267" y="251883"/>
                  <a:pt x="533400" y="660400"/>
                </a:cubicBezTo>
                <a:cubicBezTo>
                  <a:pt x="626533" y="1068917"/>
                  <a:pt x="677333" y="2097617"/>
                  <a:pt x="609600" y="2451100"/>
                </a:cubicBezTo>
                <a:cubicBezTo>
                  <a:pt x="541867" y="2804583"/>
                  <a:pt x="228600" y="2694517"/>
                  <a:pt x="127000" y="2781300"/>
                </a:cubicBezTo>
                <a:cubicBezTo>
                  <a:pt x="25400" y="2868083"/>
                  <a:pt x="12700" y="2919941"/>
                  <a:pt x="0" y="297180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0FB79FFB-A8D1-4C49-97BD-863D0E58375F}"/>
              </a:ext>
            </a:extLst>
          </p:cNvPr>
          <p:cNvSpPr/>
          <p:nvPr/>
        </p:nvSpPr>
        <p:spPr bwMode="auto">
          <a:xfrm>
            <a:off x="98004" y="2207330"/>
            <a:ext cx="321096" cy="2971800"/>
          </a:xfrm>
          <a:custGeom>
            <a:avLst/>
            <a:gdLst>
              <a:gd name="connsiteX0" fmla="*/ 349536 w 387636"/>
              <a:gd name="connsiteY0" fmla="*/ 3592293 h 3592293"/>
              <a:gd name="connsiteX1" fmla="*/ 133636 w 387636"/>
              <a:gd name="connsiteY1" fmla="*/ 3198593 h 3592293"/>
              <a:gd name="connsiteX2" fmla="*/ 6636 w 387636"/>
              <a:gd name="connsiteY2" fmla="*/ 2423893 h 3592293"/>
              <a:gd name="connsiteX3" fmla="*/ 57436 w 387636"/>
              <a:gd name="connsiteY3" fmla="*/ 366493 h 3592293"/>
              <a:gd name="connsiteX4" fmla="*/ 387636 w 387636"/>
              <a:gd name="connsiteY4" fmla="*/ 10893 h 359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636" h="3592293">
                <a:moveTo>
                  <a:pt x="349536" y="3592293"/>
                </a:moveTo>
                <a:cubicBezTo>
                  <a:pt x="270161" y="3492809"/>
                  <a:pt x="190786" y="3393326"/>
                  <a:pt x="133636" y="3198593"/>
                </a:cubicBezTo>
                <a:cubicBezTo>
                  <a:pt x="76486" y="3003860"/>
                  <a:pt x="19336" y="2895909"/>
                  <a:pt x="6636" y="2423893"/>
                </a:cubicBezTo>
                <a:cubicBezTo>
                  <a:pt x="-6064" y="1951877"/>
                  <a:pt x="-6064" y="768659"/>
                  <a:pt x="57436" y="366493"/>
                </a:cubicBezTo>
                <a:cubicBezTo>
                  <a:pt x="120936" y="-35673"/>
                  <a:pt x="254286" y="-12390"/>
                  <a:pt x="387636" y="10893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0171189-0D40-44DE-AD3B-CCDDC5CB7B74}"/>
              </a:ext>
            </a:extLst>
          </p:cNvPr>
          <p:cNvSpPr/>
          <p:nvPr/>
        </p:nvSpPr>
        <p:spPr>
          <a:xfrm>
            <a:off x="5289857" y="908720"/>
            <a:ext cx="3643437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f(int* a, int* b, int c)</a:t>
            </a:r>
            <a:endParaRPr lang="pl-PL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AAAF3F29-F3F6-46B6-AEB3-87D607A1EC98}"/>
              </a:ext>
            </a:extLst>
          </p:cNvPr>
          <p:cNvSpPr/>
          <p:nvPr/>
        </p:nvSpPr>
        <p:spPr>
          <a:xfrm>
            <a:off x="5292079" y="1988840"/>
            <a:ext cx="3643437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t=c-1</a:t>
            </a:r>
            <a:endParaRPr lang="pl-PL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D8179EA5-6CD9-446D-BFA1-1B64A4EFB675}"/>
              </a:ext>
            </a:extLst>
          </p:cNvPr>
          <p:cNvSpPr/>
          <p:nvPr/>
        </p:nvSpPr>
        <p:spPr>
          <a:xfrm>
            <a:off x="5292079" y="1290017"/>
            <a:ext cx="3641215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=0;</a:t>
            </a:r>
            <a:endParaRPr lang="pl-PL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0A47FE16-28C0-42C2-9DCA-B818F8B6C5AC}"/>
              </a:ext>
            </a:extLst>
          </p:cNvPr>
          <p:cNvSpPr/>
          <p:nvPr/>
        </p:nvSpPr>
        <p:spPr>
          <a:xfrm>
            <a:off x="5292080" y="3227398"/>
            <a:ext cx="3643437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temp = a[t]</a:t>
            </a:r>
            <a:endParaRPr lang="pl-PL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xmlns="" id="{5CFFDDA6-40D6-4C93-8608-052AFA9C8A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14335" y="5277790"/>
          <a:ext cx="1941839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7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61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4816774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36841A34-01A4-49EB-8691-1C23A1D232B6}"/>
              </a:ext>
            </a:extLst>
          </p:cNvPr>
          <p:cNvSpPr/>
          <p:nvPr/>
        </p:nvSpPr>
        <p:spPr>
          <a:xfrm>
            <a:off x="5292079" y="2317239"/>
            <a:ext cx="3643437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t=t-</a:t>
            </a:r>
            <a:r>
              <a:rPr lang="en-US" sz="200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endParaRPr lang="pl-PL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C703C1FE-4E52-49F7-A312-87825AF4443E}"/>
              </a:ext>
            </a:extLst>
          </p:cNvPr>
          <p:cNvSpPr/>
          <p:nvPr/>
        </p:nvSpPr>
        <p:spPr>
          <a:xfrm>
            <a:off x="5292081" y="1978858"/>
            <a:ext cx="3641214" cy="13234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t=c-i-1</a:t>
            </a:r>
          </a:p>
          <a:p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endParaRPr lang="pl-PL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DBC7CF2A-6101-4813-91CA-37C6211B1D0D}"/>
              </a:ext>
            </a:extLst>
          </p:cNvPr>
          <p:cNvSpPr/>
          <p:nvPr/>
        </p:nvSpPr>
        <p:spPr>
          <a:xfrm>
            <a:off x="5292080" y="3573016"/>
            <a:ext cx="3643437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b[</a:t>
            </a:r>
            <a:r>
              <a:rPr lang="en-US" sz="200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 = temp</a:t>
            </a:r>
            <a:endParaRPr lang="pl-PL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FAD7898C-4D08-4BEC-9949-DC556102B486}"/>
              </a:ext>
            </a:extLst>
          </p:cNvPr>
          <p:cNvSpPr/>
          <p:nvPr/>
        </p:nvSpPr>
        <p:spPr>
          <a:xfrm>
            <a:off x="5292080" y="3933056"/>
            <a:ext cx="3643437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++</a:t>
            </a:r>
            <a:endParaRPr lang="pl-PL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3AA3D2F-E01B-4286-9E7D-94EEB88DF22C}"/>
              </a:ext>
            </a:extLst>
          </p:cNvPr>
          <p:cNvSpPr/>
          <p:nvPr/>
        </p:nvSpPr>
        <p:spPr>
          <a:xfrm>
            <a:off x="5289857" y="1974319"/>
            <a:ext cx="3641214" cy="22467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b[</a:t>
            </a:r>
            <a:r>
              <a:rPr lang="en-US" sz="200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]=a[c-i-1]</a:t>
            </a:r>
          </a:p>
          <a:p>
            <a:r>
              <a:rPr lang="en-US" sz="200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++</a:t>
            </a:r>
          </a:p>
          <a:p>
            <a:endParaRPr lang="en-US" sz="200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2407D2C6-5E8C-4353-BD56-3C04A716734D}"/>
              </a:ext>
            </a:extLst>
          </p:cNvPr>
          <p:cNvSpPr/>
          <p:nvPr/>
        </p:nvSpPr>
        <p:spPr>
          <a:xfrm>
            <a:off x="5287634" y="4717695"/>
            <a:ext cx="3643437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if(</a:t>
            </a:r>
            <a:r>
              <a:rPr lang="en-US" sz="200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&lt;c) </a:t>
            </a:r>
            <a:r>
              <a:rPr lang="en-US" sz="200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goto</a:t>
            </a:r>
            <a:r>
              <a:rPr lang="en-US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7</a:t>
            </a:r>
            <a:endParaRPr lang="pl-PL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21E68E6F-31FA-46C2-8820-A65E89D33401}"/>
              </a:ext>
            </a:extLst>
          </p:cNvPr>
          <p:cNvSpPr/>
          <p:nvPr/>
        </p:nvSpPr>
        <p:spPr>
          <a:xfrm>
            <a:off x="5287634" y="2434147"/>
            <a:ext cx="3753319" cy="16312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f(int* a, int* b, int c){</a:t>
            </a:r>
            <a:endParaRPr lang="pl-PL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for(</a:t>
            </a:r>
            <a:r>
              <a:rPr lang="en-US" sz="200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=0; </a:t>
            </a:r>
            <a:r>
              <a:rPr lang="en-US" sz="200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&lt; c; ++</a:t>
            </a:r>
            <a:r>
              <a:rPr lang="en-US" sz="200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b[</a:t>
            </a:r>
            <a:r>
              <a:rPr lang="en-US" sz="200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]=a[c-i-1]</a:t>
            </a:r>
          </a:p>
          <a:p>
            <a:r>
              <a:rPr lang="en-US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725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0772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Multidimensional (Nested) Arrays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35063"/>
            <a:ext cx="8305800" cy="336073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Declaration</a:t>
            </a:r>
          </a:p>
          <a:p>
            <a:pPr lvl="1">
              <a:buFont typeface="Wingdings" pitchFamily="-96" charset="2"/>
              <a:buNone/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ourier New" pitchFamily="-96" charset="0"/>
              </a:rPr>
              <a:t>[</a:t>
            </a:r>
            <a:r>
              <a:rPr lang="en-US" i="1" dirty="0">
                <a:latin typeface="Calibri" pitchFamily="-96" charset="0"/>
              </a:rPr>
              <a:t>R</a:t>
            </a:r>
            <a:r>
              <a:rPr lang="en-US" dirty="0">
                <a:latin typeface="Courier New" pitchFamily="-96" charset="0"/>
              </a:rPr>
              <a:t>][</a:t>
            </a:r>
            <a:r>
              <a:rPr lang="en-US" i="1" dirty="0">
                <a:latin typeface="Calibri" pitchFamily="-96" charset="0"/>
              </a:rPr>
              <a:t>C</a:t>
            </a:r>
            <a:r>
              <a:rPr lang="en-US" dirty="0">
                <a:latin typeface="Courier New" pitchFamily="-96" charset="0"/>
              </a:rPr>
              <a:t>];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2D array of data type </a:t>
            </a:r>
            <a:r>
              <a:rPr lang="en-US" i="1" dirty="0">
                <a:latin typeface="Calibri" pitchFamily="-96" charset="0"/>
              </a:rPr>
              <a:t>T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i="1" dirty="0">
                <a:latin typeface="Calibri" pitchFamily="-96" charset="0"/>
              </a:rPr>
              <a:t>R</a:t>
            </a:r>
            <a:r>
              <a:rPr lang="en-US" dirty="0">
                <a:latin typeface="Calibri" pitchFamily="-96" charset="0"/>
              </a:rPr>
              <a:t> rows, </a:t>
            </a:r>
            <a:r>
              <a:rPr lang="en-US" i="1" dirty="0">
                <a:latin typeface="Calibri" pitchFamily="-96" charset="0"/>
              </a:rPr>
              <a:t>C</a:t>
            </a:r>
            <a:r>
              <a:rPr lang="en-US" dirty="0">
                <a:latin typeface="Calibri" pitchFamily="-96" charset="0"/>
              </a:rPr>
              <a:t> columns</a:t>
            </a:r>
          </a:p>
          <a:p>
            <a:pPr lvl="1"/>
            <a:r>
              <a:rPr lang="en-US" dirty="0">
                <a:latin typeface="Calibri" pitchFamily="-96" charset="0"/>
              </a:rPr>
              <a:t>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element requires </a:t>
            </a:r>
            <a:r>
              <a:rPr lang="en-US" i="1" dirty="0">
                <a:latin typeface="Calibri" pitchFamily="-96" charset="0"/>
              </a:rPr>
              <a:t>K</a:t>
            </a:r>
            <a:r>
              <a:rPr lang="en-US" dirty="0">
                <a:latin typeface="Calibri" pitchFamily="-96" charset="0"/>
              </a:rPr>
              <a:t> bytes</a:t>
            </a:r>
          </a:p>
          <a:p>
            <a:r>
              <a:rPr lang="en-US" dirty="0">
                <a:latin typeface="Calibri" pitchFamily="-96" charset="0"/>
              </a:rPr>
              <a:t>Array Size</a:t>
            </a:r>
          </a:p>
          <a:p>
            <a:pPr lvl="1"/>
            <a:r>
              <a:rPr lang="en-US" i="1" dirty="0">
                <a:latin typeface="Calibri" pitchFamily="-96" charset="0"/>
              </a:rPr>
              <a:t>R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i="1" dirty="0">
                <a:latin typeface="Calibri" pitchFamily="-96" charset="0"/>
              </a:rPr>
              <a:t>C </a:t>
            </a:r>
            <a:r>
              <a:rPr lang="en-US" dirty="0">
                <a:latin typeface="Calibri" pitchFamily="-96" charset="0"/>
              </a:rPr>
              <a:t>* </a:t>
            </a:r>
            <a:r>
              <a:rPr lang="en-US" i="1" dirty="0">
                <a:latin typeface="Calibri" pitchFamily="-96" charset="0"/>
              </a:rPr>
              <a:t>K </a:t>
            </a:r>
            <a:r>
              <a:rPr lang="en-US" dirty="0">
                <a:latin typeface="Calibri" pitchFamily="-96" charset="0"/>
              </a:rPr>
              <a:t>bytes</a:t>
            </a:r>
          </a:p>
          <a:p>
            <a:r>
              <a:rPr lang="en-US" dirty="0">
                <a:latin typeface="Calibri" pitchFamily="-96" charset="0"/>
              </a:rPr>
              <a:t>Arrangement</a:t>
            </a:r>
          </a:p>
          <a:p>
            <a:pPr lvl="1"/>
            <a:r>
              <a:rPr lang="en-US" dirty="0">
                <a:latin typeface="Calibri" pitchFamily="-96" charset="0"/>
              </a:rPr>
              <a:t>Row-Major Ordering (consecutive elements of a row are contiguous)</a:t>
            </a:r>
          </a:p>
        </p:txBody>
      </p:sp>
      <p:grpSp>
        <p:nvGrpSpPr>
          <p:cNvPr id="78851" name="Group 4"/>
          <p:cNvGrpSpPr>
            <a:grpSpLocks/>
          </p:cNvGrpSpPr>
          <p:nvPr/>
        </p:nvGrpSpPr>
        <p:grpSpPr bwMode="auto">
          <a:xfrm>
            <a:off x="4876800" y="1143000"/>
            <a:ext cx="4038600" cy="2209800"/>
            <a:chOff x="2208" y="2688"/>
            <a:chExt cx="2544" cy="1392"/>
          </a:xfrm>
        </p:grpSpPr>
        <p:sp>
          <p:nvSpPr>
            <p:cNvPr id="78871" name="Rectangle 5"/>
            <p:cNvSpPr>
              <a:spLocks noChangeArrowheads="1"/>
            </p:cNvSpPr>
            <p:nvPr/>
          </p:nvSpPr>
          <p:spPr bwMode="auto">
            <a:xfrm>
              <a:off x="2304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 dirty="0">
                  <a:latin typeface="Courier New" pitchFamily="-96" charset="0"/>
                </a:rPr>
                <a:t>A[0][0]</a:t>
              </a:r>
            </a:p>
          </p:txBody>
        </p:sp>
        <p:sp>
          <p:nvSpPr>
            <p:cNvPr id="78872" name="Rectangle 6"/>
            <p:cNvSpPr>
              <a:spLocks noChangeArrowheads="1"/>
            </p:cNvSpPr>
            <p:nvPr/>
          </p:nvSpPr>
          <p:spPr bwMode="auto">
            <a:xfrm>
              <a:off x="3936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A[0][C-1]</a:t>
              </a:r>
            </a:p>
          </p:txBody>
        </p:sp>
        <p:sp>
          <p:nvSpPr>
            <p:cNvPr id="78873" name="Rectangle 7"/>
            <p:cNvSpPr>
              <a:spLocks noChangeArrowheads="1"/>
            </p:cNvSpPr>
            <p:nvPr/>
          </p:nvSpPr>
          <p:spPr bwMode="auto">
            <a:xfrm>
              <a:off x="2304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A[R-1][0]</a:t>
              </a:r>
            </a:p>
          </p:txBody>
        </p:sp>
        <p:sp>
          <p:nvSpPr>
            <p:cNvPr id="78874" name="Rectangle 8"/>
            <p:cNvSpPr>
              <a:spLocks noChangeArrowheads="1"/>
            </p:cNvSpPr>
            <p:nvPr/>
          </p:nvSpPr>
          <p:spPr bwMode="auto">
            <a:xfrm>
              <a:off x="3120" y="278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5" name="Rectangle 9"/>
            <p:cNvSpPr>
              <a:spLocks noChangeArrowheads="1"/>
            </p:cNvSpPr>
            <p:nvPr/>
          </p:nvSpPr>
          <p:spPr bwMode="auto">
            <a:xfrm>
              <a:off x="3168" y="374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A[R-1][C-1]</a:t>
              </a:r>
            </a:p>
          </p:txBody>
        </p:sp>
        <p:sp>
          <p:nvSpPr>
            <p:cNvPr id="78877" name="Rectangle 11"/>
            <p:cNvSpPr>
              <a:spLocks noChangeArrowheads="1"/>
            </p:cNvSpPr>
            <p:nvPr/>
          </p:nvSpPr>
          <p:spPr bwMode="auto">
            <a:xfrm>
              <a:off x="2592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8" name="Rectangle 12"/>
            <p:cNvSpPr>
              <a:spLocks noChangeArrowheads="1"/>
            </p:cNvSpPr>
            <p:nvPr/>
          </p:nvSpPr>
          <p:spPr bwMode="auto">
            <a:xfrm>
              <a:off x="4080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9" name="Freeform 13"/>
            <p:cNvSpPr>
              <a:spLocks/>
            </p:cNvSpPr>
            <p:nvPr/>
          </p:nvSpPr>
          <p:spPr bwMode="auto">
            <a:xfrm>
              <a:off x="2208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78880" name="Freeform 14"/>
            <p:cNvSpPr>
              <a:spLocks/>
            </p:cNvSpPr>
            <p:nvPr/>
          </p:nvSpPr>
          <p:spPr bwMode="auto">
            <a:xfrm flipH="1">
              <a:off x="4656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  <p:sp>
        <p:nvSpPr>
          <p:cNvPr id="309263" name="Text Box 15"/>
          <p:cNvSpPr txBox="1">
            <a:spLocks noChangeArrowheads="1"/>
          </p:cNvSpPr>
          <p:nvPr/>
        </p:nvSpPr>
        <p:spPr bwMode="auto">
          <a:xfrm>
            <a:off x="323850" y="485775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57200" y="5257800"/>
            <a:ext cx="8229600" cy="990600"/>
            <a:chOff x="336" y="3408"/>
            <a:chExt cx="5184" cy="624"/>
          </a:xfrm>
        </p:grpSpPr>
        <p:grpSp>
          <p:nvGrpSpPr>
            <p:cNvPr id="78858" name="Group 17"/>
            <p:cNvGrpSpPr>
              <a:grpSpLocks/>
            </p:cNvGrpSpPr>
            <p:nvPr/>
          </p:nvGrpSpPr>
          <p:grpSpPr bwMode="auto">
            <a:xfrm>
              <a:off x="336" y="3408"/>
              <a:ext cx="1344" cy="624"/>
              <a:chOff x="1488" y="3504"/>
              <a:chExt cx="1344" cy="624"/>
            </a:xfrm>
          </p:grpSpPr>
          <p:sp>
            <p:nvSpPr>
              <p:cNvPr id="78868" name="Rectangle 2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9" name="Rectangle 1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70" name="Rectangle 19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59" name="Group 21"/>
            <p:cNvGrpSpPr>
              <a:grpSpLocks/>
            </p:cNvGrpSpPr>
            <p:nvPr/>
          </p:nvGrpSpPr>
          <p:grpSpPr bwMode="auto">
            <a:xfrm>
              <a:off x="1680" y="3408"/>
              <a:ext cx="1344" cy="624"/>
              <a:chOff x="1488" y="3504"/>
              <a:chExt cx="1344" cy="624"/>
            </a:xfrm>
          </p:grpSpPr>
          <p:sp>
            <p:nvSpPr>
              <p:cNvPr id="78865" name="Rectangle 24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6F5B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6" name="Rectangle 2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7" name="Rectangle 23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60" name="Group 25"/>
            <p:cNvGrpSpPr>
              <a:grpSpLocks/>
            </p:cNvGrpSpPr>
            <p:nvPr/>
          </p:nvGrpSpPr>
          <p:grpSpPr bwMode="auto">
            <a:xfrm>
              <a:off x="4176" y="3408"/>
              <a:ext cx="1344" cy="624"/>
              <a:chOff x="1488" y="3504"/>
              <a:chExt cx="1344" cy="624"/>
            </a:xfrm>
          </p:grpSpPr>
          <p:sp>
            <p:nvSpPr>
              <p:cNvPr id="78862" name="Rectangle 2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3" name="Rectangle 26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4" name="Rectangle 27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78861" name="Rectangle 29"/>
            <p:cNvSpPr>
              <a:spLocks noChangeArrowheads="1"/>
            </p:cNvSpPr>
            <p:nvPr/>
          </p:nvSpPr>
          <p:spPr bwMode="auto">
            <a:xfrm>
              <a:off x="3024" y="3408"/>
              <a:ext cx="1152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0">
                  <a:latin typeface="Courier New" pitchFamily="-96" charset="0"/>
                </a:rPr>
                <a:t>•  •  •</a:t>
              </a:r>
            </a:p>
          </p:txBody>
        </p:sp>
      </p:grpSp>
      <p:sp>
        <p:nvSpPr>
          <p:cNvPr id="309278" name="Line 30"/>
          <p:cNvSpPr>
            <a:spLocks noChangeShapeType="1"/>
          </p:cNvSpPr>
          <p:nvPr/>
        </p:nvSpPr>
        <p:spPr bwMode="auto">
          <a:xfrm>
            <a:off x="457200" y="6324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79" name="Line 31"/>
          <p:cNvSpPr>
            <a:spLocks noChangeShapeType="1"/>
          </p:cNvSpPr>
          <p:nvPr/>
        </p:nvSpPr>
        <p:spPr bwMode="auto">
          <a:xfrm>
            <a:off x="8686800" y="6324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0" name="Line 32"/>
          <p:cNvSpPr>
            <a:spLocks noChangeShapeType="1"/>
          </p:cNvSpPr>
          <p:nvPr/>
        </p:nvSpPr>
        <p:spPr bwMode="auto">
          <a:xfrm>
            <a:off x="457200" y="6477000"/>
            <a:ext cx="822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1" name="Rectangle 33"/>
          <p:cNvSpPr>
            <a:spLocks noChangeArrowheads="1"/>
          </p:cNvSpPr>
          <p:nvPr/>
        </p:nvSpPr>
        <p:spPr bwMode="auto">
          <a:xfrm>
            <a:off x="3505200" y="6324600"/>
            <a:ext cx="14478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4*R*C</a:t>
            </a:r>
            <a:r>
              <a:rPr lang="en-US" sz="1800" b="0">
                <a:latin typeface="Calibri" pitchFamily="-96" charset="0"/>
              </a:rPr>
              <a:t>  Bytes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EF0E7E4-A6B2-4664-8B1D-ADF719B8BDD1}"/>
              </a:ext>
            </a:extLst>
          </p:cNvPr>
          <p:cNvSpPr/>
          <p:nvPr/>
        </p:nvSpPr>
        <p:spPr bwMode="auto">
          <a:xfrm>
            <a:off x="4953000" y="1295400"/>
            <a:ext cx="3886200" cy="381000"/>
          </a:xfrm>
          <a:prstGeom prst="rect">
            <a:avLst/>
          </a:prstGeom>
          <a:solidFill>
            <a:srgbClr val="F1C7C7">
              <a:alpha val="50196"/>
            </a:srgb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9FBEF8A5-476B-4C96-A5AE-2F35EBAC08FD}"/>
              </a:ext>
            </a:extLst>
          </p:cNvPr>
          <p:cNvSpPr/>
          <p:nvPr/>
        </p:nvSpPr>
        <p:spPr bwMode="auto">
          <a:xfrm>
            <a:off x="4953000" y="1722437"/>
            <a:ext cx="3886200" cy="381000"/>
          </a:xfrm>
          <a:prstGeom prst="rect">
            <a:avLst/>
          </a:prstGeom>
          <a:solidFill>
            <a:srgbClr val="F6F5BD">
              <a:alpha val="50196"/>
            </a:srgb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ABA41652-BC7C-4EE1-B3DA-96CB7CA0B7EF}"/>
              </a:ext>
            </a:extLst>
          </p:cNvPr>
          <p:cNvSpPr/>
          <p:nvPr/>
        </p:nvSpPr>
        <p:spPr bwMode="auto">
          <a:xfrm>
            <a:off x="4953000" y="2834957"/>
            <a:ext cx="3886200" cy="381000"/>
          </a:xfrm>
          <a:prstGeom prst="rect">
            <a:avLst/>
          </a:prstGeom>
          <a:solidFill>
            <a:srgbClr val="D5F1CF">
              <a:alpha val="50196"/>
            </a:srgb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63" grpId="0"/>
      <p:bldP spid="309278" grpId="0" animBg="1"/>
      <p:bldP spid="309279" grpId="0" animBg="1"/>
      <p:bldP spid="309280" grpId="0" animBg="1"/>
      <p:bldP spid="309281" grpId="0" animBg="1"/>
      <p:bldP spid="4" grpId="0" animBg="1"/>
      <p:bldP spid="36" grpId="0" animBg="1"/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57200"/>
            <a:ext cx="63754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Example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98537"/>
            <a:ext cx="8001000" cy="1905000"/>
          </a:xfrm>
        </p:spPr>
        <p:txBody>
          <a:bodyPr/>
          <a:lstStyle/>
          <a:p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zips[4][5]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Variable </a:t>
            </a:r>
            <a:r>
              <a:rPr lang="en-US" b="1" dirty="0">
                <a:latin typeface="Courier New" pitchFamily="-96" charset="0"/>
              </a:rPr>
              <a:t>zips</a:t>
            </a:r>
            <a:r>
              <a:rPr lang="en-US" dirty="0">
                <a:latin typeface="Calibri" pitchFamily="-96" charset="0"/>
              </a:rPr>
              <a:t>: array of 4 elements, allocated contiguously</a:t>
            </a:r>
          </a:p>
          <a:p>
            <a:pPr lvl="1"/>
            <a:r>
              <a:rPr lang="en-US" dirty="0">
                <a:latin typeface="Calibri" pitchFamily="-96" charset="0"/>
              </a:rPr>
              <a:t>Each element is an array of 5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dirty="0" err="1">
                <a:latin typeface="Calibri" pitchFamily="-96" charset="0"/>
              </a:rPr>
              <a:t>’s</a:t>
            </a:r>
            <a:r>
              <a:rPr lang="en-US" dirty="0">
                <a:latin typeface="Calibri" pitchFamily="-96" charset="0"/>
              </a:rPr>
              <a:t>, allocated contiguously</a:t>
            </a:r>
          </a:p>
          <a:p>
            <a:r>
              <a:rPr lang="en-US" dirty="0">
                <a:latin typeface="Calibri" pitchFamily="-96" charset="0"/>
              </a:rPr>
              <a:t>“Row-Major” ordering of all elements in memory</a:t>
            </a: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533400" y="1298575"/>
            <a:ext cx="492442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zips[4][5] =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{{1, 5, 2, 0, 6},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1, 3 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1, 7 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2, 1 }};</a:t>
            </a:r>
          </a:p>
        </p:txBody>
      </p:sp>
      <p:sp>
        <p:nvSpPr>
          <p:cNvPr id="76804" name="Text Box 6"/>
          <p:cNvSpPr txBox="1">
            <a:spLocks noChangeArrowheads="1"/>
          </p:cNvSpPr>
          <p:nvPr/>
        </p:nvSpPr>
        <p:spPr bwMode="auto">
          <a:xfrm>
            <a:off x="323528" y="3365947"/>
            <a:ext cx="1276672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zips</a:t>
            </a:r>
          </a:p>
          <a:p>
            <a:pPr algn="r" eaLnBrk="0" hangingPunct="0"/>
            <a:r>
              <a:rPr lang="en-US" sz="1800" dirty="0">
                <a:latin typeface="Courier New" pitchFamily="-96" charset="0"/>
              </a:rPr>
              <a:t>[4][5];</a:t>
            </a:r>
          </a:p>
        </p:txBody>
      </p:sp>
      <p:sp>
        <p:nvSpPr>
          <p:cNvPr id="308232" name="Line 8"/>
          <p:cNvSpPr>
            <a:spLocks noChangeShapeType="1"/>
          </p:cNvSpPr>
          <p:nvPr/>
        </p:nvSpPr>
        <p:spPr bwMode="auto">
          <a:xfrm flipV="1">
            <a:off x="1905000" y="4051747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3" name="Text Box 9"/>
          <p:cNvSpPr txBox="1">
            <a:spLocks noChangeArrowheads="1"/>
          </p:cNvSpPr>
          <p:nvPr/>
        </p:nvSpPr>
        <p:spPr bwMode="auto">
          <a:xfrm>
            <a:off x="1676400" y="4204147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76</a:t>
            </a:r>
          </a:p>
        </p:txBody>
      </p:sp>
      <p:sp>
        <p:nvSpPr>
          <p:cNvPr id="308234" name="Line 10"/>
          <p:cNvSpPr>
            <a:spLocks noChangeShapeType="1"/>
          </p:cNvSpPr>
          <p:nvPr/>
        </p:nvSpPr>
        <p:spPr bwMode="auto">
          <a:xfrm flipV="1">
            <a:off x="3429000" y="4051747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5" name="Text Box 11"/>
          <p:cNvSpPr txBox="1">
            <a:spLocks noChangeArrowheads="1"/>
          </p:cNvSpPr>
          <p:nvPr/>
        </p:nvSpPr>
        <p:spPr bwMode="auto">
          <a:xfrm>
            <a:off x="3200400" y="4204147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96</a:t>
            </a:r>
          </a:p>
        </p:txBody>
      </p:sp>
      <p:sp>
        <p:nvSpPr>
          <p:cNvPr id="308236" name="Line 12"/>
          <p:cNvSpPr>
            <a:spLocks noChangeShapeType="1"/>
          </p:cNvSpPr>
          <p:nvPr/>
        </p:nvSpPr>
        <p:spPr bwMode="auto">
          <a:xfrm flipV="1">
            <a:off x="4953000" y="4051747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7" name="Text Box 13"/>
          <p:cNvSpPr txBox="1">
            <a:spLocks noChangeArrowheads="1"/>
          </p:cNvSpPr>
          <p:nvPr/>
        </p:nvSpPr>
        <p:spPr bwMode="auto">
          <a:xfrm>
            <a:off x="4656138" y="4204147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116</a:t>
            </a:r>
          </a:p>
        </p:txBody>
      </p:sp>
      <p:sp>
        <p:nvSpPr>
          <p:cNvPr id="308238" name="Line 14"/>
          <p:cNvSpPr>
            <a:spLocks noChangeShapeType="1"/>
          </p:cNvSpPr>
          <p:nvPr/>
        </p:nvSpPr>
        <p:spPr bwMode="auto">
          <a:xfrm flipV="1">
            <a:off x="6477000" y="4051747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9" name="Text Box 15"/>
          <p:cNvSpPr txBox="1">
            <a:spLocks noChangeArrowheads="1"/>
          </p:cNvSpPr>
          <p:nvPr/>
        </p:nvSpPr>
        <p:spPr bwMode="auto">
          <a:xfrm>
            <a:off x="6180138" y="4204147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136</a:t>
            </a:r>
          </a:p>
        </p:txBody>
      </p:sp>
      <p:sp>
        <p:nvSpPr>
          <p:cNvPr id="308240" name="Line 16"/>
          <p:cNvSpPr>
            <a:spLocks noChangeShapeType="1"/>
          </p:cNvSpPr>
          <p:nvPr/>
        </p:nvSpPr>
        <p:spPr bwMode="auto">
          <a:xfrm flipV="1">
            <a:off x="8001000" y="4051747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41" name="Text Box 17"/>
          <p:cNvSpPr txBox="1">
            <a:spLocks noChangeArrowheads="1"/>
          </p:cNvSpPr>
          <p:nvPr/>
        </p:nvSpPr>
        <p:spPr bwMode="auto">
          <a:xfrm>
            <a:off x="7704138" y="4204147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156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905000" y="3289747"/>
            <a:ext cx="1524000" cy="762000"/>
            <a:chOff x="816" y="2640"/>
            <a:chExt cx="960" cy="480"/>
          </a:xfrm>
        </p:grpSpPr>
        <p:sp>
          <p:nvSpPr>
            <p:cNvPr id="76838" name="Rectangle 20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9" name="Rectangle 21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40" name="Rectangle 22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41" name="Rectangle 23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0</a:t>
              </a:r>
            </a:p>
          </p:txBody>
        </p:sp>
        <p:sp>
          <p:nvSpPr>
            <p:cNvPr id="76842" name="Rectangle 24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6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429000" y="3289747"/>
            <a:ext cx="1524000" cy="762000"/>
            <a:chOff x="816" y="2640"/>
            <a:chExt cx="960" cy="480"/>
          </a:xfrm>
        </p:grpSpPr>
        <p:sp>
          <p:nvSpPr>
            <p:cNvPr id="76833" name="Rectangle 26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4" name="Rectangle 27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35" name="Rectangle 28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36" name="Rectangle 29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7" name="Rectangle 30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3</a:t>
              </a: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4953000" y="3289747"/>
            <a:ext cx="1524000" cy="762000"/>
            <a:chOff x="816" y="2640"/>
            <a:chExt cx="960" cy="480"/>
          </a:xfrm>
        </p:grpSpPr>
        <p:sp>
          <p:nvSpPr>
            <p:cNvPr id="308256" name="Rectangle 32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57" name="Rectangle 33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08258" name="Rectangle 34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08259" name="Rectangle 35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60" name="Rectangle 36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7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6477000" y="3284984"/>
            <a:ext cx="1524000" cy="766763"/>
            <a:chOff x="816" y="2637"/>
            <a:chExt cx="960" cy="483"/>
          </a:xfrm>
        </p:grpSpPr>
        <p:sp>
          <p:nvSpPr>
            <p:cNvPr id="76823" name="Rectangle 38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24" name="Rectangle 39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25" name="Rectangle 40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6" name="Rectangle 41"/>
            <p:cNvSpPr>
              <a:spLocks noChangeArrowheads="1"/>
            </p:cNvSpPr>
            <p:nvPr/>
          </p:nvSpPr>
          <p:spPr bwMode="auto">
            <a:xfrm>
              <a:off x="1392" y="2637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7" name="Rectangle 42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</p:grpSp>
      <p:sp>
        <p:nvSpPr>
          <p:cNvPr id="308267" name="Rectangle 43"/>
          <p:cNvSpPr>
            <a:spLocks noChangeArrowheads="1"/>
          </p:cNvSpPr>
          <p:nvPr/>
        </p:nvSpPr>
        <p:spPr bwMode="auto">
          <a:xfrm>
            <a:off x="1905000" y="3289747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8" name="Rectangle 44"/>
          <p:cNvSpPr>
            <a:spLocks noChangeArrowheads="1"/>
          </p:cNvSpPr>
          <p:nvPr/>
        </p:nvSpPr>
        <p:spPr bwMode="auto">
          <a:xfrm>
            <a:off x="3429000" y="3289747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9" name="Rectangle 45"/>
          <p:cNvSpPr>
            <a:spLocks noChangeArrowheads="1"/>
          </p:cNvSpPr>
          <p:nvPr/>
        </p:nvSpPr>
        <p:spPr bwMode="auto">
          <a:xfrm>
            <a:off x="4953000" y="3289747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70" name="Rectangle 46"/>
          <p:cNvSpPr>
            <a:spLocks noChangeArrowheads="1"/>
          </p:cNvSpPr>
          <p:nvPr/>
        </p:nvSpPr>
        <p:spPr bwMode="auto">
          <a:xfrm>
            <a:off x="6477000" y="3289747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4"/>
            <a:ext cx="7503368" cy="50165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Nested Array – Accessing Row Starts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idx="1"/>
          </p:nvPr>
        </p:nvSpPr>
        <p:spPr>
          <a:xfrm>
            <a:off x="442913" y="1292225"/>
            <a:ext cx="5957887" cy="1916112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Row Vectors</a:t>
            </a: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</a:t>
            </a:r>
            <a:r>
              <a:rPr lang="en-US" dirty="0">
                <a:latin typeface="Calibri" pitchFamily="-96" charset="0"/>
              </a:rPr>
              <a:t> (</a:t>
            </a:r>
            <a:r>
              <a:rPr lang="en-US" dirty="0" err="1">
                <a:latin typeface="Calibri" pitchFamily="-96" charset="0"/>
              </a:rPr>
              <a:t>ith</a:t>
            </a:r>
            <a:r>
              <a:rPr lang="en-US" dirty="0">
                <a:latin typeface="Calibri" pitchFamily="-96" charset="0"/>
              </a:rPr>
              <a:t> row) is array of </a:t>
            </a:r>
            <a:r>
              <a:rPr lang="en-US" i="1" dirty="0">
                <a:latin typeface="Calibri" pitchFamily="-96" charset="0"/>
              </a:rPr>
              <a:t>C</a:t>
            </a:r>
            <a:r>
              <a:rPr lang="en-US" dirty="0">
                <a:latin typeface="Calibri" pitchFamily="-96" charset="0"/>
              </a:rPr>
              <a:t> elements</a:t>
            </a:r>
          </a:p>
          <a:p>
            <a:pPr lvl="1"/>
            <a:r>
              <a:rPr lang="en-US" dirty="0">
                <a:latin typeface="Calibri" pitchFamily="-96" charset="0"/>
              </a:rPr>
              <a:t>Starting address </a:t>
            </a:r>
            <a:r>
              <a:rPr lang="en-US" b="1" dirty="0">
                <a:latin typeface="Courier New" pitchFamily="-96" charset="0"/>
              </a:rPr>
              <a:t>A +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 </a:t>
            </a:r>
            <a:r>
              <a:rPr lang="en-US" i="1" dirty="0" err="1">
                <a:latin typeface="Calibri" pitchFamily="-96" charset="0"/>
              </a:rPr>
              <a:t>i</a:t>
            </a:r>
            <a:r>
              <a:rPr lang="en-US" dirty="0">
                <a:latin typeface="Calibri" pitchFamily="-96" charset="0"/>
              </a:rPr>
              <a:t> * (</a:t>
            </a:r>
            <a:r>
              <a:rPr lang="en-US" i="1" dirty="0">
                <a:latin typeface="Calibri" pitchFamily="-96" charset="0"/>
              </a:rPr>
              <a:t>C </a:t>
            </a:r>
            <a:r>
              <a:rPr lang="en-US" dirty="0">
                <a:latin typeface="Calibri" pitchFamily="-96" charset="0"/>
              </a:rPr>
              <a:t>* </a:t>
            </a:r>
            <a:r>
              <a:rPr lang="en-US" i="1" dirty="0">
                <a:latin typeface="Calibri" pitchFamily="-96" charset="0"/>
              </a:rPr>
              <a:t>K</a:t>
            </a:r>
            <a:r>
              <a:rPr lang="en-US" dirty="0">
                <a:latin typeface="Calibri" pitchFamily="-96" charset="0"/>
              </a:rPr>
              <a:t>)</a:t>
            </a:r>
          </a:p>
          <a:p>
            <a:pPr lvl="2"/>
            <a:r>
              <a:rPr lang="en-US" dirty="0">
                <a:latin typeface="Calibri" pitchFamily="-96" charset="0"/>
              </a:rPr>
              <a:t>K bytes / element</a:t>
            </a:r>
          </a:p>
          <a:p>
            <a:pPr lvl="2"/>
            <a:r>
              <a:rPr lang="en-US" dirty="0">
                <a:latin typeface="Calibri" pitchFamily="-96" charset="0"/>
              </a:rPr>
              <a:t>C elements / row</a:t>
            </a:r>
          </a:p>
          <a:p>
            <a:pPr lvl="2"/>
            <a:endParaRPr lang="en-US" dirty="0">
              <a:latin typeface="Calibri" pitchFamily="-96" charset="0"/>
            </a:endParaRPr>
          </a:p>
        </p:txBody>
      </p:sp>
      <p:grpSp>
        <p:nvGrpSpPr>
          <p:cNvPr id="80900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0927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497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[0]</a:t>
                </a:r>
              </a:p>
            </p:txBody>
          </p:sp>
          <p:sp>
            <p:nvSpPr>
              <p:cNvPr id="310280" name="Rectangle 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[C-1]</a:t>
                </a:r>
              </a:p>
            </p:txBody>
          </p:sp>
        </p:grpSp>
        <p:sp>
          <p:nvSpPr>
            <p:cNvPr id="80928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9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0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1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2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A[i]</a:t>
              </a:r>
              <a:endParaRPr lang="en-US" sz="1600" b="0">
                <a:latin typeface="Calibri" pitchFamily="-96" charset="0"/>
              </a:endParaRPr>
            </a:p>
          </p:txBody>
        </p:sp>
      </p:grpSp>
      <p:grpSp>
        <p:nvGrpSpPr>
          <p:cNvPr id="80901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0919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0924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25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26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20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1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2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3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 b="0">
                <a:latin typeface="Calibri" pitchFamily="-96" charset="0"/>
              </a:endParaRPr>
            </a:p>
          </p:txBody>
        </p:sp>
      </p:grpSp>
      <p:sp>
        <p:nvSpPr>
          <p:cNvPr id="80902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903" name="Text Box 25"/>
          <p:cNvSpPr txBox="1">
            <a:spLocks noChangeArrowheads="1"/>
          </p:cNvSpPr>
          <p:nvPr/>
        </p:nvSpPr>
        <p:spPr bwMode="auto">
          <a:xfrm>
            <a:off x="338138" y="571817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0904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5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0906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0911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0916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17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18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12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3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4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 b="0">
                <a:latin typeface="Calibri" pitchFamily="-96" charset="0"/>
              </a:endParaRPr>
            </a:p>
          </p:txBody>
        </p:sp>
        <p:sp>
          <p:nvSpPr>
            <p:cNvPr id="80915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0310" name="Text Box 38"/>
          <p:cNvSpPr txBox="1">
            <a:spLocks noChangeArrowheads="1"/>
          </p:cNvSpPr>
          <p:nvPr/>
        </p:nvSpPr>
        <p:spPr bwMode="auto">
          <a:xfrm>
            <a:off x="3595688" y="5715000"/>
            <a:ext cx="18145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A+(i</a:t>
            </a:r>
            <a:r>
              <a:rPr lang="en-US" sz="1800" dirty="0">
                <a:latin typeface="Courier New" pitchFamily="-96" charset="0"/>
              </a:rPr>
              <a:t>*C*4)</a:t>
            </a:r>
          </a:p>
        </p:txBody>
      </p:sp>
      <p:sp>
        <p:nvSpPr>
          <p:cNvPr id="310311" name="Text Box 39"/>
          <p:cNvSpPr txBox="1">
            <a:spLocks noChangeArrowheads="1"/>
          </p:cNvSpPr>
          <p:nvPr/>
        </p:nvSpPr>
        <p:spPr bwMode="auto">
          <a:xfrm>
            <a:off x="6553200" y="5715000"/>
            <a:ext cx="2286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A+((R-1)*C*4)</a:t>
            </a:r>
          </a:p>
        </p:txBody>
      </p:sp>
      <p:sp>
        <p:nvSpPr>
          <p:cNvPr id="80909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10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493713"/>
            <a:ext cx="76454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 Code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idx="1"/>
          </p:nvPr>
        </p:nvSpPr>
        <p:spPr>
          <a:xfrm>
            <a:off x="520700" y="4267200"/>
            <a:ext cx="7404100" cy="24384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Row Vector</a:t>
            </a: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>
                <a:latin typeface="Courier New" pitchFamily="-96" charset="0"/>
              </a:rPr>
              <a:t>zips[index]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array of 5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dirty="0" err="1">
                <a:latin typeface="Calibri" pitchFamily="-96" charset="0"/>
              </a:rPr>
              <a:t>’s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Starting address </a:t>
            </a:r>
            <a:r>
              <a:rPr lang="en-US" b="1" dirty="0">
                <a:latin typeface="Courier New" pitchFamily="-96" charset="0"/>
              </a:rPr>
              <a:t>zips+20*index</a:t>
            </a:r>
          </a:p>
          <a:p>
            <a:r>
              <a:rPr lang="en-US" dirty="0">
                <a:latin typeface="Calibri" pitchFamily="-96" charset="0"/>
              </a:rPr>
              <a:t>Machine Code</a:t>
            </a:r>
          </a:p>
          <a:p>
            <a:pPr lvl="1"/>
            <a:r>
              <a:rPr lang="en-US" dirty="0">
                <a:latin typeface="Calibri" pitchFamily="-96" charset="0"/>
              </a:rPr>
              <a:t>Computes and returns address</a:t>
            </a:r>
          </a:p>
          <a:p>
            <a:pPr lvl="1"/>
            <a:r>
              <a:rPr lang="en-US" dirty="0">
                <a:latin typeface="Calibri" pitchFamily="-96" charset="0"/>
              </a:rPr>
              <a:t>Compute as </a:t>
            </a:r>
            <a:r>
              <a:rPr lang="en-US" b="1" dirty="0">
                <a:latin typeface="Courier New" pitchFamily="-96" charset="0"/>
              </a:rPr>
              <a:t>zips + 4*(index+4*index)</a:t>
            </a:r>
          </a:p>
          <a:p>
            <a:endParaRPr lang="en-US" b="0" i="1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4503738" y="1988840"/>
            <a:ext cx="41148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*</a:t>
            </a:r>
            <a:r>
              <a:rPr lang="en-US" sz="1800" dirty="0" err="1">
                <a:latin typeface="Courier New" pitchFamily="-96" charset="0"/>
              </a:rPr>
              <a:t>get_zips_zip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index)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zips[index];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495300" y="3284984"/>
            <a:ext cx="6781800" cy="925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=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(%rdi,%rdi,4),%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 *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zips(,%rax,4),%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zips + (20 * index)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6700" y="1124341"/>
            <a:ext cx="6324600" cy="1288495"/>
            <a:chOff x="1066800" y="2671762"/>
            <a:chExt cx="6324600" cy="128849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736099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>
                  <a:latin typeface="Courier New" pitchFamily="-96" charset="0"/>
                </a:rPr>
                <a:t>zips</a:t>
              </a:r>
            </a:p>
          </p:txBody>
        </p: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19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24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5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30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31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 dirty="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2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 dirty="0">
                    <a:latin typeface="Courier New" pitchFamily="49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33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34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5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36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9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0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0601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Nested Array Full-Element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idx="1"/>
          </p:nvPr>
        </p:nvSpPr>
        <p:spPr>
          <a:xfrm>
            <a:off x="442913" y="1292225"/>
            <a:ext cx="7786687" cy="14509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][j]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element of type </a:t>
            </a:r>
            <a:r>
              <a:rPr lang="en-US" i="1" dirty="0">
                <a:latin typeface="Calibri" pitchFamily="-96" charset="0"/>
              </a:rPr>
              <a:t>T, </a:t>
            </a:r>
            <a:r>
              <a:rPr lang="en-US" dirty="0">
                <a:latin typeface="Calibri" pitchFamily="-96" charset="0"/>
              </a:rPr>
              <a:t>which requires </a:t>
            </a:r>
            <a:r>
              <a:rPr lang="en-US" i="1" dirty="0">
                <a:latin typeface="Calibri" pitchFamily="-96" charset="0"/>
              </a:rPr>
              <a:t>K</a:t>
            </a:r>
            <a:r>
              <a:rPr lang="en-US" dirty="0">
                <a:latin typeface="Calibri" pitchFamily="-96" charset="0"/>
              </a:rPr>
              <a:t> bytes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  </a:t>
            </a:r>
            <a:r>
              <a:rPr lang="en-US" b="1" dirty="0">
                <a:latin typeface="Courier New" pitchFamily="-96" charset="0"/>
              </a:rPr>
              <a:t>A +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i="1" dirty="0" err="1">
                <a:latin typeface="Calibri" pitchFamily="-96" charset="0"/>
              </a:rPr>
              <a:t>i</a:t>
            </a:r>
            <a:r>
              <a:rPr lang="en-US" i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* (</a:t>
            </a:r>
            <a:r>
              <a:rPr lang="en-US" i="1" dirty="0">
                <a:latin typeface="Calibri" pitchFamily="-96" charset="0"/>
              </a:rPr>
              <a:t>C </a:t>
            </a:r>
            <a:r>
              <a:rPr lang="en-US" dirty="0">
                <a:latin typeface="Calibri" pitchFamily="-96" charset="0"/>
              </a:rPr>
              <a:t>* </a:t>
            </a:r>
            <a:r>
              <a:rPr lang="en-US" i="1" dirty="0">
                <a:latin typeface="Calibri" pitchFamily="-96" charset="0"/>
              </a:rPr>
              <a:t>K</a:t>
            </a:r>
            <a:r>
              <a:rPr lang="en-US" dirty="0">
                <a:latin typeface="Calibri" pitchFamily="-96" charset="0"/>
              </a:rPr>
              <a:t>)</a:t>
            </a:r>
            <a:r>
              <a:rPr lang="en-US" i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+  </a:t>
            </a:r>
            <a:r>
              <a:rPr lang="en-US" i="1" dirty="0">
                <a:latin typeface="Calibri" pitchFamily="-96" charset="0"/>
              </a:rPr>
              <a:t>j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i="1" dirty="0">
                <a:latin typeface="Calibri" pitchFamily="-96" charset="0"/>
              </a:rPr>
              <a:t>K = </a:t>
            </a:r>
            <a:r>
              <a:rPr lang="pl-PL" i="1" dirty="0">
                <a:latin typeface="Calibri" pitchFamily="-96" charset="0"/>
              </a:rPr>
              <a:t>A + </a:t>
            </a:r>
            <a:r>
              <a:rPr lang="pl-PL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i * C +  j</a:t>
            </a:r>
            <a:r>
              <a:rPr lang="en-US" dirty="0">
                <a:latin typeface="Calibri" pitchFamily="-96" charset="0"/>
              </a:rPr>
              <a:t>)</a:t>
            </a:r>
            <a:r>
              <a:rPr lang="pl-PL" i="1" dirty="0">
                <a:latin typeface="Calibri" pitchFamily="-96" charset="0"/>
              </a:rPr>
              <a:t>* K</a:t>
            </a:r>
            <a:endParaRPr lang="en-US" i="1" dirty="0">
              <a:latin typeface="Calibri" pitchFamily="-96" charset="0"/>
            </a:endParaRPr>
          </a:p>
        </p:txBody>
      </p:sp>
      <p:grpSp>
        <p:nvGrpSpPr>
          <p:cNvPr id="87044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7073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 • • •                      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[j]</a:t>
                </a:r>
              </a:p>
            </p:txBody>
          </p:sp>
        </p:grpSp>
        <p:sp>
          <p:nvSpPr>
            <p:cNvPr id="87074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5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6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7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8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A[i]</a:t>
              </a:r>
              <a:endParaRPr lang="en-US" sz="1600" b="0">
                <a:latin typeface="Calibri" pitchFamily="-96" charset="0"/>
              </a:endParaRPr>
            </a:p>
          </p:txBody>
        </p:sp>
      </p:grpSp>
      <p:grpSp>
        <p:nvGrpSpPr>
          <p:cNvPr id="87045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7065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7070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71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72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66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7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8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9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 b="0">
                <a:latin typeface="Calibri" pitchFamily="-96" charset="0"/>
              </a:endParaRPr>
            </a:p>
          </p:txBody>
        </p:sp>
      </p:grpSp>
      <p:sp>
        <p:nvSpPr>
          <p:cNvPr id="87046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7" name="Text Box 25"/>
          <p:cNvSpPr txBox="1">
            <a:spLocks noChangeArrowheads="1"/>
          </p:cNvSpPr>
          <p:nvPr/>
        </p:nvSpPr>
        <p:spPr bwMode="auto">
          <a:xfrm>
            <a:off x="331788" y="572452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7048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49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7050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7057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7062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63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64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58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59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0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 b="0">
                <a:latin typeface="Calibri" pitchFamily="-96" charset="0"/>
              </a:endParaRPr>
            </a:p>
          </p:txBody>
        </p:sp>
        <p:sp>
          <p:nvSpPr>
            <p:cNvPr id="87061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7051" name="Text Box 38"/>
          <p:cNvSpPr txBox="1">
            <a:spLocks noChangeArrowheads="1"/>
          </p:cNvSpPr>
          <p:nvPr/>
        </p:nvSpPr>
        <p:spPr bwMode="auto">
          <a:xfrm>
            <a:off x="2944813" y="5724525"/>
            <a:ext cx="1447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 err="1">
                <a:latin typeface="Courier New" pitchFamily="-96" charset="0"/>
              </a:rPr>
              <a:t>A+(i</a:t>
            </a:r>
            <a:r>
              <a:rPr lang="en-US" sz="1800" dirty="0">
                <a:latin typeface="Courier New" pitchFamily="-96" charset="0"/>
              </a:rPr>
              <a:t>*C*4)</a:t>
            </a:r>
          </a:p>
        </p:txBody>
      </p:sp>
      <p:sp>
        <p:nvSpPr>
          <p:cNvPr id="87052" name="Text Box 39"/>
          <p:cNvSpPr txBox="1">
            <a:spLocks noChangeArrowheads="1"/>
          </p:cNvSpPr>
          <p:nvPr/>
        </p:nvSpPr>
        <p:spPr bwMode="auto">
          <a:xfrm>
            <a:off x="6324600" y="5724525"/>
            <a:ext cx="20574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>
                <a:latin typeface="Courier New" pitchFamily="-96" charset="0"/>
              </a:rPr>
              <a:t>A+((R-1)*C*4)</a:t>
            </a:r>
          </a:p>
        </p:txBody>
      </p:sp>
      <p:sp>
        <p:nvSpPr>
          <p:cNvPr id="87053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54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sp>
        <p:nvSpPr>
          <p:cNvPr id="87055" name="Line 27"/>
          <p:cNvSpPr>
            <a:spLocks noChangeShapeType="1"/>
          </p:cNvSpPr>
          <p:nvPr/>
        </p:nvSpPr>
        <p:spPr bwMode="auto">
          <a:xfrm flipV="1">
            <a:off x="4648200" y="5497513"/>
            <a:ext cx="0" cy="674687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3370263" y="6259513"/>
            <a:ext cx="29543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990000"/>
                </a:solidFill>
                <a:latin typeface="Courier New" pitchFamily="-96" charset="0"/>
              </a:rPr>
              <a:t>A+(i</a:t>
            </a:r>
            <a:r>
              <a:rPr lang="en-US" dirty="0">
                <a:solidFill>
                  <a:srgbClr val="990000"/>
                </a:solidFill>
                <a:latin typeface="Courier New" pitchFamily="-96" charset="0"/>
              </a:rPr>
              <a:t>*C*4)+(j*4)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3"/>
            <a:ext cx="82804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Element Access Code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653136"/>
            <a:ext cx="8320088" cy="1749896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>
                <a:latin typeface="Courier New" pitchFamily="-96" charset="0"/>
              </a:rPr>
              <a:t>zips[index][dig]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int</a:t>
            </a:r>
            <a:endParaRPr lang="en-US" b="1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Address: </a:t>
            </a:r>
            <a:r>
              <a:rPr lang="en-US" b="1" dirty="0">
                <a:latin typeface="Courier New" pitchFamily="-96" charset="0"/>
              </a:rPr>
              <a:t>zips + 20*index + 4*dig</a:t>
            </a:r>
          </a:p>
          <a:p>
            <a:pPr lvl="2"/>
            <a:r>
              <a:rPr lang="en-US" dirty="0"/>
              <a:t>=   </a:t>
            </a:r>
            <a:r>
              <a:rPr lang="en-US" b="1" dirty="0">
                <a:latin typeface="Courier New" pitchFamily="-96" charset="0"/>
              </a:rPr>
              <a:t>zips + 4*(5*index + dig)</a:t>
            </a: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3419872" y="2115453"/>
            <a:ext cx="3733800" cy="14747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get_zips_digit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dig)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zips[index][dig];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474140" y="3680778"/>
            <a:ext cx="8001000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(%rdi,%rdi,4),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5*index</a:t>
            </a: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index+dig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zips(,%rsi,4),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M[zips + 4*(5*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index+dig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)]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6700" y="1124341"/>
            <a:ext cx="6324600" cy="1288495"/>
            <a:chOff x="1066800" y="2671762"/>
            <a:chExt cx="6324600" cy="128849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736099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>
                  <a:latin typeface="Courier New" pitchFamily="-96" charset="0"/>
                </a:rPr>
                <a:t>zips</a:t>
              </a:r>
            </a:p>
          </p:txBody>
        </p: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33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4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5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6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 dirty="0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37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 dirty="0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11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23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4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5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7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3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18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19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0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5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6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7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10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8E4152-D3E1-4AA6-A2AD-87AE4F71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058F7E-A22E-4A34-92EB-3A937AA62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5"/>
            <a:ext cx="8279581" cy="3363069"/>
          </a:xfrm>
        </p:spPr>
        <p:txBody>
          <a:bodyPr/>
          <a:lstStyle/>
          <a:p>
            <a:r>
              <a:rPr lang="en-US" dirty="0"/>
              <a:t>A function modifies %</a:t>
            </a:r>
            <a:r>
              <a:rPr lang="en-US" dirty="0" err="1"/>
              <a:t>rbx</a:t>
            </a:r>
            <a:r>
              <a:rPr lang="en-US" dirty="0"/>
              <a:t> and %</a:t>
            </a:r>
            <a:r>
              <a:rPr lang="en-US" dirty="0" err="1"/>
              <a:t>rcx</a:t>
            </a:r>
            <a:r>
              <a:rPr lang="en-US" dirty="0"/>
              <a:t>.  Do either of the registers have to be saved on the stack?</a:t>
            </a:r>
          </a:p>
          <a:p>
            <a:pPr lvl="1"/>
            <a:r>
              <a:rPr lang="en-US" dirty="0"/>
              <a:t>Yes</a:t>
            </a:r>
          </a:p>
          <a:p>
            <a:r>
              <a:rPr lang="en-US" dirty="0"/>
              <a:t>The first 6 integer arguments are passed through registers, and the rest through the stack.  Why not pass all registers through the stack?</a:t>
            </a:r>
          </a:p>
          <a:p>
            <a:r>
              <a:rPr lang="en-US" dirty="0"/>
              <a:t>Which one of these is bad?  What bad thing can happen and when would it happen?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BA1857E-EBC4-420B-A200-E711AAB614FD}"/>
              </a:ext>
            </a:extLst>
          </p:cNvPr>
          <p:cNvSpPr/>
          <p:nvPr/>
        </p:nvSpPr>
        <p:spPr>
          <a:xfrm>
            <a:off x="583249" y="4880372"/>
            <a:ext cx="3710926" cy="13234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func1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a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9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9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};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return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];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endParaRPr lang="en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807F051-5972-497B-AA4F-C93FC54F80A8}"/>
              </a:ext>
            </a:extLst>
          </p:cNvPr>
          <p:cNvSpPr/>
          <p:nvPr/>
        </p:nvSpPr>
        <p:spPr>
          <a:xfrm>
            <a:off x="4849827" y="4880371"/>
            <a:ext cx="3798168" cy="13234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func2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a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9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9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};</a:t>
            </a:r>
            <a:r>
              <a:rPr lang="en-US" sz="20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return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a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];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endParaRPr lang="en" sz="2800" b="0" dirty="0">
              <a:solidFill>
                <a:prstClr val="black"/>
              </a:solidFill>
              <a:highlight>
                <a:srgbClr val="3F3F3F"/>
              </a:highlight>
              <a:latin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BFC2EF5-DAE0-4A34-B474-C2D5D043DD05}"/>
              </a:ext>
            </a:extLst>
          </p:cNvPr>
          <p:cNvSpPr/>
          <p:nvPr/>
        </p:nvSpPr>
        <p:spPr>
          <a:xfrm>
            <a:off x="1187624" y="6356805"/>
            <a:ext cx="4608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https://onlinepoll.ucla.edu/polls/3554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9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71120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Multi-Level Array Example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>
          <a:xfrm>
            <a:off x="5638800" y="1265238"/>
            <a:ext cx="3505200" cy="2286000"/>
          </a:xfrm>
        </p:spPr>
        <p:txBody>
          <a:bodyPr/>
          <a:lstStyle/>
          <a:p>
            <a:r>
              <a:rPr lang="en-US" sz="2000" dirty="0">
                <a:latin typeface="Calibri" pitchFamily="-96" charset="0"/>
              </a:rPr>
              <a:t>Variable </a:t>
            </a:r>
            <a:r>
              <a:rPr lang="en-US" sz="2000" dirty="0" err="1">
                <a:latin typeface="Courier New" pitchFamily="-96" charset="0"/>
              </a:rPr>
              <a:t>univ</a:t>
            </a:r>
            <a:r>
              <a:rPr lang="en-US" sz="2000" dirty="0">
                <a:latin typeface="Calibri" pitchFamily="-96" charset="0"/>
              </a:rPr>
              <a:t> denotes array of 3 elements</a:t>
            </a:r>
          </a:p>
          <a:p>
            <a:r>
              <a:rPr lang="en-US" sz="2000" dirty="0">
                <a:latin typeface="Calibri" pitchFamily="-96" charset="0"/>
              </a:rPr>
              <a:t>Each element is a pointer</a:t>
            </a:r>
          </a:p>
          <a:p>
            <a:pPr lvl="1"/>
            <a:r>
              <a:rPr lang="en-US" dirty="0">
                <a:latin typeface="Calibri" pitchFamily="-96" charset="0"/>
              </a:rPr>
              <a:t>8 bytes</a:t>
            </a:r>
          </a:p>
          <a:p>
            <a:r>
              <a:rPr lang="en-US" sz="2000" dirty="0">
                <a:latin typeface="Calibri" pitchFamily="-96" charset="0"/>
              </a:rPr>
              <a:t>Each pointer points to array of </a:t>
            </a:r>
            <a:r>
              <a:rPr lang="en-US" sz="2000" dirty="0" err="1">
                <a:latin typeface="Courier New" pitchFamily="-96" charset="0"/>
              </a:rPr>
              <a:t>int</a:t>
            </a:r>
            <a:r>
              <a:rPr lang="en-US" sz="2000" dirty="0" err="1">
                <a:latin typeface="Calibri" pitchFamily="-96" charset="0"/>
              </a:rPr>
              <a:t>’s</a:t>
            </a:r>
            <a:r>
              <a:rPr lang="en-US" sz="2000" dirty="0">
                <a:latin typeface="Calibri" pitchFamily="-96" charset="0"/>
              </a:rPr>
              <a:t> </a:t>
            </a:r>
          </a:p>
        </p:txBody>
      </p:sp>
      <p:sp>
        <p:nvSpPr>
          <p:cNvPr id="95235" name="Rectangle 4"/>
          <p:cNvSpPr>
            <a:spLocks noChangeArrowheads="1"/>
          </p:cNvSpPr>
          <p:nvPr/>
        </p:nvSpPr>
        <p:spPr bwMode="auto">
          <a:xfrm>
            <a:off x="228600" y="1371600"/>
            <a:ext cx="5257800" cy="92551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cmu</a:t>
            </a:r>
            <a:r>
              <a:rPr lang="en-US" sz="1800" dirty="0">
                <a:latin typeface="Courier New" pitchFamily="-96" charset="0"/>
              </a:rPr>
              <a:t>[5] = { 1, 5, 2, 1, 3 };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mit</a:t>
            </a:r>
            <a:r>
              <a:rPr lang="en-US" sz="1800" dirty="0">
                <a:latin typeface="Courier New" pitchFamily="-96" charset="0"/>
              </a:rPr>
              <a:t>[5] = { 0, 2, 1, 3, 9 };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ucla</a:t>
            </a:r>
            <a:r>
              <a:rPr lang="en-US" sz="1800" dirty="0">
                <a:latin typeface="Courier New" pitchFamily="-96" charset="0"/>
              </a:rPr>
              <a:t>[5] = { 9, 0, 0, 9, 5 };</a:t>
            </a:r>
          </a:p>
        </p:txBody>
      </p:sp>
      <p:sp>
        <p:nvSpPr>
          <p:cNvPr id="95236" name="Rectangle 5"/>
          <p:cNvSpPr>
            <a:spLocks noChangeArrowheads="1"/>
          </p:cNvSpPr>
          <p:nvPr/>
        </p:nvSpPr>
        <p:spPr bwMode="auto">
          <a:xfrm>
            <a:off x="228600" y="2438400"/>
            <a:ext cx="5257800" cy="6508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#define UCOUNT 3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*</a:t>
            </a:r>
            <a:r>
              <a:rPr lang="en-US" sz="1800" dirty="0" err="1">
                <a:latin typeface="Courier New" pitchFamily="-96" charset="0"/>
              </a:rPr>
              <a:t>univ</a:t>
            </a:r>
            <a:r>
              <a:rPr lang="en-US" sz="1800" dirty="0">
                <a:latin typeface="Courier New" pitchFamily="-96" charset="0"/>
              </a:rPr>
              <a:t>[UCOUNT] = {</a:t>
            </a:r>
            <a:r>
              <a:rPr lang="en-US" sz="1800" dirty="0" err="1">
                <a:latin typeface="Courier New" pitchFamily="-96" charset="0"/>
              </a:rPr>
              <a:t>mit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cmu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ucla</a:t>
            </a:r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74650" y="3733800"/>
            <a:ext cx="8616950" cy="2663825"/>
            <a:chOff x="374650" y="3733800"/>
            <a:chExt cx="8616950" cy="266382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74650" y="4191000"/>
              <a:ext cx="1987549" cy="1530350"/>
              <a:chOff x="188" y="2112"/>
              <a:chExt cx="1252" cy="964"/>
            </a:xfrm>
          </p:grpSpPr>
          <p:sp>
            <p:nvSpPr>
              <p:cNvPr id="95301" name="Rectangle 8"/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36</a:t>
                </a:r>
              </a:p>
            </p:txBody>
          </p:sp>
          <p:sp>
            <p:nvSpPr>
              <p:cNvPr id="95302" name="Line 9"/>
              <p:cNvSpPr>
                <a:spLocks noChangeShapeType="1"/>
              </p:cNvSpPr>
              <p:nvPr/>
            </p:nvSpPr>
            <p:spPr bwMode="auto">
              <a:xfrm flipV="1">
                <a:off x="576" y="248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3" name="Text Box 10"/>
              <p:cNvSpPr txBox="1">
                <a:spLocks noChangeArrowheads="1"/>
              </p:cNvSpPr>
              <p:nvPr/>
            </p:nvSpPr>
            <p:spPr bwMode="auto">
              <a:xfrm>
                <a:off x="201" y="2363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>
                    <a:latin typeface="Courier New" pitchFamily="-96" charset="0"/>
                  </a:rPr>
                  <a:t>160</a:t>
                </a:r>
              </a:p>
            </p:txBody>
          </p:sp>
          <p:sp>
            <p:nvSpPr>
              <p:cNvPr id="95304" name="Rectangle 11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16</a:t>
                </a:r>
              </a:p>
            </p:txBody>
          </p:sp>
          <p:sp>
            <p:nvSpPr>
              <p:cNvPr id="95305" name="Rectangle 12"/>
              <p:cNvSpPr>
                <a:spLocks noChangeArrowheads="1"/>
              </p:cNvSpPr>
              <p:nvPr/>
            </p:nvSpPr>
            <p:spPr bwMode="auto">
              <a:xfrm>
                <a:off x="864" y="283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56</a:t>
                </a:r>
              </a:p>
            </p:txBody>
          </p:sp>
          <p:sp>
            <p:nvSpPr>
              <p:cNvPr id="95306" name="Line 13"/>
              <p:cNvSpPr>
                <a:spLocks noChangeShapeType="1"/>
              </p:cNvSpPr>
              <p:nvPr/>
            </p:nvSpPr>
            <p:spPr bwMode="auto">
              <a:xfrm flipV="1">
                <a:off x="576" y="272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7" name="Line 14"/>
              <p:cNvSpPr>
                <a:spLocks noChangeShapeType="1"/>
              </p:cNvSpPr>
              <p:nvPr/>
            </p:nvSpPr>
            <p:spPr bwMode="auto">
              <a:xfrm flipV="1">
                <a:off x="576" y="296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8" name="Text Box 15"/>
              <p:cNvSpPr txBox="1">
                <a:spLocks noChangeArrowheads="1"/>
              </p:cNvSpPr>
              <p:nvPr/>
            </p:nvSpPr>
            <p:spPr bwMode="auto">
              <a:xfrm>
                <a:off x="191" y="2612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 dirty="0">
                    <a:latin typeface="Courier New" pitchFamily="-96" charset="0"/>
                  </a:rPr>
                  <a:t>168</a:t>
                </a:r>
              </a:p>
            </p:txBody>
          </p:sp>
          <p:sp>
            <p:nvSpPr>
              <p:cNvPr id="95309" name="Text Box 16"/>
              <p:cNvSpPr txBox="1">
                <a:spLocks noChangeArrowheads="1"/>
              </p:cNvSpPr>
              <p:nvPr/>
            </p:nvSpPr>
            <p:spPr bwMode="auto">
              <a:xfrm>
                <a:off x="188" y="2843"/>
                <a:ext cx="378" cy="23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 dirty="0">
                    <a:latin typeface="Courier New" pitchFamily="-96" charset="0"/>
                  </a:rPr>
                  <a:t>176</a:t>
                </a:r>
              </a:p>
            </p:txBody>
          </p:sp>
          <p:sp>
            <p:nvSpPr>
              <p:cNvPr id="95310" name="Text Box 17"/>
              <p:cNvSpPr txBox="1">
                <a:spLocks noChangeArrowheads="1"/>
              </p:cNvSpPr>
              <p:nvPr/>
            </p:nvSpPr>
            <p:spPr bwMode="auto">
              <a:xfrm>
                <a:off x="864" y="2112"/>
                <a:ext cx="462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>
                    <a:latin typeface="Courier New" pitchFamily="-96" charset="0"/>
                  </a:rPr>
                  <a:t>univ</a:t>
                </a:r>
              </a:p>
            </p:txBody>
          </p:sp>
          <p:sp>
            <p:nvSpPr>
              <p:cNvPr id="95311" name="Oval 18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  <p:sp>
            <p:nvSpPr>
              <p:cNvPr id="95312" name="Oval 19"/>
              <p:cNvSpPr>
                <a:spLocks noChangeArrowheads="1"/>
              </p:cNvSpPr>
              <p:nvPr/>
            </p:nvSpPr>
            <p:spPr bwMode="auto">
              <a:xfrm>
                <a:off x="1200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  <p:sp>
            <p:nvSpPr>
              <p:cNvPr id="95313" name="Oval 20"/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</p:grpSp>
        <p:sp>
          <p:nvSpPr>
            <p:cNvPr id="315413" name="Text Box 21"/>
            <p:cNvSpPr txBox="1">
              <a:spLocks noChangeArrowheads="1"/>
            </p:cNvSpPr>
            <p:nvPr/>
          </p:nvSpPr>
          <p:spPr bwMode="auto">
            <a:xfrm>
              <a:off x="3122613" y="3733800"/>
              <a:ext cx="59531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cmu</a:t>
              </a:r>
            </a:p>
          </p:txBody>
        </p:sp>
        <p:sp>
          <p:nvSpPr>
            <p:cNvPr id="315433" name="Text Box 41"/>
            <p:cNvSpPr txBox="1">
              <a:spLocks noChangeArrowheads="1"/>
            </p:cNvSpPr>
            <p:nvPr/>
          </p:nvSpPr>
          <p:spPr bwMode="auto">
            <a:xfrm>
              <a:off x="3198813" y="4572000"/>
              <a:ext cx="59531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mit</a:t>
              </a:r>
            </a:p>
          </p:txBody>
        </p:sp>
        <p:sp>
          <p:nvSpPr>
            <p:cNvPr id="315453" name="Text Box 61"/>
            <p:cNvSpPr txBox="1">
              <a:spLocks noChangeArrowheads="1"/>
            </p:cNvSpPr>
            <p:nvPr/>
          </p:nvSpPr>
          <p:spPr bwMode="auto">
            <a:xfrm>
              <a:off x="2981825" y="5272088"/>
              <a:ext cx="7361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 dirty="0" err="1">
                  <a:latin typeface="Courier New" pitchFamily="-96" charset="0"/>
                </a:rPr>
                <a:t>ucla</a:t>
              </a:r>
              <a:endParaRPr lang="en-US" sz="1800" dirty="0">
                <a:latin typeface="Courier New" pitchFamily="-96" charset="0"/>
              </a:endParaRPr>
            </a:p>
          </p:txBody>
        </p:sp>
        <p:grpSp>
          <p:nvGrpSpPr>
            <p:cNvPr id="84" name="Group 24"/>
            <p:cNvGrpSpPr>
              <a:grpSpLocks/>
            </p:cNvGrpSpPr>
            <p:nvPr/>
          </p:nvGrpSpPr>
          <p:grpSpPr bwMode="auto">
            <a:xfrm>
              <a:off x="3554413" y="4006850"/>
              <a:ext cx="5435600" cy="750888"/>
              <a:chOff x="2412765" y="3429000"/>
              <a:chExt cx="5435835" cy="771209"/>
            </a:xfrm>
          </p:grpSpPr>
          <p:grpSp>
            <p:nvGrpSpPr>
              <p:cNvPr id="95283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98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99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00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01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02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3</a:t>
                  </a:r>
                </a:p>
              </p:txBody>
            </p:sp>
          </p:grpSp>
          <p:sp>
            <p:nvSpPr>
              <p:cNvPr id="95284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16</a:t>
                </a:r>
              </a:p>
            </p:txBody>
          </p:sp>
          <p:sp>
            <p:nvSpPr>
              <p:cNvPr id="95285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20</a:t>
                </a:r>
              </a:p>
            </p:txBody>
          </p:sp>
          <p:sp>
            <p:nvSpPr>
              <p:cNvPr id="95286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87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88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24</a:t>
                </a:r>
              </a:p>
            </p:txBody>
          </p:sp>
          <p:sp>
            <p:nvSpPr>
              <p:cNvPr id="95289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0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28</a:t>
                </a:r>
              </a:p>
            </p:txBody>
          </p:sp>
          <p:sp>
            <p:nvSpPr>
              <p:cNvPr id="95291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2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32</a:t>
                </a:r>
              </a:p>
            </p:txBody>
          </p:sp>
          <p:sp>
            <p:nvSpPr>
              <p:cNvPr id="95293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4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95295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3" name="Group 24"/>
            <p:cNvGrpSpPr>
              <a:grpSpLocks/>
            </p:cNvGrpSpPr>
            <p:nvPr/>
          </p:nvGrpSpPr>
          <p:grpSpPr bwMode="auto">
            <a:xfrm>
              <a:off x="3556000" y="4808538"/>
              <a:ext cx="5435600" cy="750887"/>
              <a:chOff x="2412765" y="3429000"/>
              <a:chExt cx="5435835" cy="771209"/>
            </a:xfrm>
          </p:grpSpPr>
          <p:grpSp>
            <p:nvGrpSpPr>
              <p:cNvPr id="95265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17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18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9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20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121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9</a:t>
                  </a:r>
                </a:p>
              </p:txBody>
            </p:sp>
          </p:grpSp>
          <p:sp>
            <p:nvSpPr>
              <p:cNvPr id="95266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95267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40</a:t>
                </a:r>
              </a:p>
            </p:txBody>
          </p:sp>
          <p:sp>
            <p:nvSpPr>
              <p:cNvPr id="95268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69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0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44</a:t>
                </a:r>
              </a:p>
            </p:txBody>
          </p:sp>
          <p:sp>
            <p:nvSpPr>
              <p:cNvPr id="95271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2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48</a:t>
                </a:r>
              </a:p>
            </p:txBody>
          </p:sp>
          <p:sp>
            <p:nvSpPr>
              <p:cNvPr id="95273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4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52</a:t>
                </a:r>
              </a:p>
            </p:txBody>
          </p:sp>
          <p:sp>
            <p:nvSpPr>
              <p:cNvPr id="95275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6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95277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2" name="Group 24"/>
            <p:cNvGrpSpPr>
              <a:grpSpLocks/>
            </p:cNvGrpSpPr>
            <p:nvPr/>
          </p:nvGrpSpPr>
          <p:grpSpPr bwMode="auto">
            <a:xfrm>
              <a:off x="3554413" y="5646738"/>
              <a:ext cx="5435600" cy="750887"/>
              <a:chOff x="2412765" y="3429000"/>
              <a:chExt cx="5435835" cy="771209"/>
            </a:xfrm>
          </p:grpSpPr>
          <p:grpSp>
            <p:nvGrpSpPr>
              <p:cNvPr id="95247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36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37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38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39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40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5</a:t>
                  </a:r>
                </a:p>
              </p:txBody>
            </p:sp>
          </p:grpSp>
          <p:sp>
            <p:nvSpPr>
              <p:cNvPr id="95248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95249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60</a:t>
                </a:r>
              </a:p>
            </p:txBody>
          </p:sp>
          <p:sp>
            <p:nvSpPr>
              <p:cNvPr id="95250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1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2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64</a:t>
                </a:r>
              </a:p>
            </p:txBody>
          </p:sp>
          <p:sp>
            <p:nvSpPr>
              <p:cNvPr id="95253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4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68</a:t>
                </a:r>
              </a:p>
            </p:txBody>
          </p:sp>
          <p:sp>
            <p:nvSpPr>
              <p:cNvPr id="95255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6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72</a:t>
                </a:r>
              </a:p>
            </p:txBody>
          </p:sp>
          <p:sp>
            <p:nvSpPr>
              <p:cNvPr id="95257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8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76</a:t>
                </a:r>
              </a:p>
            </p:txBody>
          </p:sp>
          <p:sp>
            <p:nvSpPr>
              <p:cNvPr id="95259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2" name="Freeform 141"/>
            <p:cNvSpPr>
              <a:spLocks noChangeArrowheads="1"/>
            </p:cNvSpPr>
            <p:nvPr/>
          </p:nvSpPr>
          <p:spPr bwMode="auto">
            <a:xfrm>
              <a:off x="2052638" y="4159250"/>
              <a:ext cx="1693862" cy="1022350"/>
            </a:xfrm>
            <a:custGeom>
              <a:avLst/>
              <a:gdLst>
                <a:gd name="T0" fmla="*/ 0 w 1694329"/>
                <a:gd name="T1" fmla="*/ 1021976 h 1021976"/>
                <a:gd name="T2" fmla="*/ 654423 w 1694329"/>
                <a:gd name="T3" fmla="*/ 340658 h 1021976"/>
                <a:gd name="T4" fmla="*/ 1694329 w 1694329"/>
                <a:gd name="T5" fmla="*/ 0 h 1021976"/>
                <a:gd name="T6" fmla="*/ 0 60000 65536"/>
                <a:gd name="T7" fmla="*/ 0 60000 65536"/>
                <a:gd name="T8" fmla="*/ 0 60000 65536"/>
                <a:gd name="T9" fmla="*/ 0 w 1694329"/>
                <a:gd name="T10" fmla="*/ 0 h 1021976"/>
                <a:gd name="T11" fmla="*/ 1694329 w 1694329"/>
                <a:gd name="T12" fmla="*/ 1021976 h 10219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4329" h="1021976">
                  <a:moveTo>
                    <a:pt x="0" y="1021976"/>
                  </a:moveTo>
                  <a:cubicBezTo>
                    <a:pt x="186017" y="766481"/>
                    <a:pt x="372035" y="510987"/>
                    <a:pt x="654423" y="340658"/>
                  </a:cubicBezTo>
                  <a:cubicBezTo>
                    <a:pt x="936811" y="170329"/>
                    <a:pt x="1315570" y="85164"/>
                    <a:pt x="169432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43" name="Freeform 142"/>
            <p:cNvSpPr>
              <a:spLocks noChangeArrowheads="1"/>
            </p:cNvSpPr>
            <p:nvPr/>
          </p:nvSpPr>
          <p:spPr bwMode="auto">
            <a:xfrm>
              <a:off x="2070100" y="4787900"/>
              <a:ext cx="1703388" cy="330200"/>
            </a:xfrm>
            <a:custGeom>
              <a:avLst/>
              <a:gdLst>
                <a:gd name="T0" fmla="*/ 0 w 1703294"/>
                <a:gd name="T1" fmla="*/ 0 h 331694"/>
                <a:gd name="T2" fmla="*/ 905435 w 1703294"/>
                <a:gd name="T3" fmla="*/ 304800 h 331694"/>
                <a:gd name="T4" fmla="*/ 1703294 w 1703294"/>
                <a:gd name="T5" fmla="*/ 161365 h 331694"/>
                <a:gd name="T6" fmla="*/ 0 60000 65536"/>
                <a:gd name="T7" fmla="*/ 0 60000 65536"/>
                <a:gd name="T8" fmla="*/ 0 60000 65536"/>
                <a:gd name="T9" fmla="*/ 0 w 1703294"/>
                <a:gd name="T10" fmla="*/ 0 h 331694"/>
                <a:gd name="T11" fmla="*/ 1703294 w 1703294"/>
                <a:gd name="T12" fmla="*/ 331694 h 3316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3294" h="331694">
                  <a:moveTo>
                    <a:pt x="0" y="0"/>
                  </a:moveTo>
                  <a:cubicBezTo>
                    <a:pt x="310776" y="138953"/>
                    <a:pt x="621553" y="277906"/>
                    <a:pt x="905435" y="304800"/>
                  </a:cubicBezTo>
                  <a:cubicBezTo>
                    <a:pt x="1189317" y="331694"/>
                    <a:pt x="1446305" y="246529"/>
                    <a:pt x="1703294" y="16136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44" name="Freeform 143"/>
            <p:cNvSpPr>
              <a:spLocks noChangeArrowheads="1"/>
            </p:cNvSpPr>
            <p:nvPr/>
          </p:nvSpPr>
          <p:spPr bwMode="auto">
            <a:xfrm>
              <a:off x="2052638" y="5557838"/>
              <a:ext cx="1739900" cy="385762"/>
            </a:xfrm>
            <a:custGeom>
              <a:avLst/>
              <a:gdLst>
                <a:gd name="T0" fmla="*/ 0 w 1739153"/>
                <a:gd name="T1" fmla="*/ 0 h 385482"/>
                <a:gd name="T2" fmla="*/ 699247 w 1739153"/>
                <a:gd name="T3" fmla="*/ 349623 h 385482"/>
                <a:gd name="T4" fmla="*/ 1739153 w 1739153"/>
                <a:gd name="T5" fmla="*/ 215153 h 385482"/>
                <a:gd name="T6" fmla="*/ 0 60000 65536"/>
                <a:gd name="T7" fmla="*/ 0 60000 65536"/>
                <a:gd name="T8" fmla="*/ 0 60000 65536"/>
                <a:gd name="T9" fmla="*/ 0 w 1739153"/>
                <a:gd name="T10" fmla="*/ 0 h 385482"/>
                <a:gd name="T11" fmla="*/ 1739153 w 1739153"/>
                <a:gd name="T12" fmla="*/ 385482 h 385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9153" h="385482">
                  <a:moveTo>
                    <a:pt x="0" y="0"/>
                  </a:moveTo>
                  <a:cubicBezTo>
                    <a:pt x="204694" y="156882"/>
                    <a:pt x="409388" y="313764"/>
                    <a:pt x="699247" y="349623"/>
                  </a:cubicBezTo>
                  <a:cubicBezTo>
                    <a:pt x="989106" y="385482"/>
                    <a:pt x="1364129" y="300317"/>
                    <a:pt x="1739153" y="21515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493713"/>
            <a:ext cx="7767637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Element Access in Multi-Level Array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idx="1"/>
          </p:nvPr>
        </p:nvSpPr>
        <p:spPr>
          <a:xfrm>
            <a:off x="442913" y="4648200"/>
            <a:ext cx="8472487" cy="21224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Computation</a:t>
            </a:r>
          </a:p>
          <a:p>
            <a:pPr lvl="1"/>
            <a:r>
              <a:rPr lang="en-US" dirty="0">
                <a:latin typeface="Calibri" pitchFamily="-96" charset="0"/>
              </a:rPr>
              <a:t>Element access </a:t>
            </a:r>
            <a:r>
              <a:rPr lang="en-US" b="1" dirty="0" err="1">
                <a:latin typeface="Courier New" pitchFamily="-96" charset="0"/>
              </a:rPr>
              <a:t>Mem</a:t>
            </a:r>
            <a:r>
              <a:rPr lang="en-US" b="1" dirty="0">
                <a:latin typeface="Courier New" pitchFamily="-96" charset="0"/>
              </a:rPr>
              <a:t>[</a:t>
            </a:r>
            <a:r>
              <a:rPr lang="en-US" b="1" dirty="0" err="1">
                <a:latin typeface="Courier New" pitchFamily="-96" charset="0"/>
              </a:rPr>
              <a:t>Mem</a:t>
            </a:r>
            <a:r>
              <a:rPr lang="en-US" b="1" dirty="0">
                <a:latin typeface="Courier New" pitchFamily="-96" charset="0"/>
              </a:rPr>
              <a:t>[univ+8*index]+4*digit]</a:t>
            </a:r>
          </a:p>
          <a:p>
            <a:pPr lvl="1"/>
            <a:r>
              <a:rPr lang="en-US" dirty="0">
                <a:latin typeface="Calibri" pitchFamily="-96" charset="0"/>
              </a:rPr>
              <a:t>Must do two memory reads</a:t>
            </a:r>
          </a:p>
          <a:p>
            <a:pPr lvl="2"/>
            <a:r>
              <a:rPr lang="en-US" dirty="0">
                <a:latin typeface="Calibri" pitchFamily="-96" charset="0"/>
              </a:rPr>
              <a:t>First get pointer to row array</a:t>
            </a:r>
          </a:p>
          <a:p>
            <a:pPr lvl="2"/>
            <a:r>
              <a:rPr lang="en-US" dirty="0">
                <a:latin typeface="Calibri" pitchFamily="-96" charset="0"/>
              </a:rPr>
              <a:t>Then access element within array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533400" y="3021013"/>
            <a:ext cx="8382000" cy="11977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salq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$2,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 # 4*digit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univ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(,%rdi,8),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# p =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univ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[index] + 4*digit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# return *p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	</a:t>
            </a:r>
          </a:p>
        </p:txBody>
      </p:sp>
      <p:sp>
        <p:nvSpPr>
          <p:cNvPr id="99332" name="Rectangle 5"/>
          <p:cNvSpPr>
            <a:spLocks noChangeArrowheads="1"/>
          </p:cNvSpPr>
          <p:nvPr/>
        </p:nvSpPr>
        <p:spPr bwMode="auto">
          <a:xfrm>
            <a:off x="442913" y="1196752"/>
            <a:ext cx="439864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get_univ_digit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univ</a:t>
            </a:r>
            <a:r>
              <a:rPr lang="en-US" sz="1800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195599"/>
            <a:ext cx="3996721" cy="132511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68144" y="1997401"/>
            <a:ext cx="44595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alibri" pitchFamily="34" charset="0"/>
              </a:rPr>
              <a:t>ucla</a:t>
            </a:r>
            <a:endParaRPr lang="en-US" sz="1200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8144" y="1574390"/>
            <a:ext cx="40107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alibri" pitchFamily="34" charset="0"/>
              </a:rPr>
              <a:t>mit</a:t>
            </a:r>
            <a:endParaRPr lang="en-US" sz="1200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57644" y="1124241"/>
            <a:ext cx="4571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alibri" pitchFamily="34" charset="0"/>
              </a:rPr>
              <a:t>cmu</a:t>
            </a:r>
            <a:endParaRPr lang="en-US" sz="12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57200"/>
            <a:ext cx="7591425" cy="762000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Element Accesses</a:t>
            </a:r>
          </a:p>
        </p:txBody>
      </p:sp>
      <p:sp>
        <p:nvSpPr>
          <p:cNvPr id="101378" name="Rectangle 4"/>
          <p:cNvSpPr>
            <a:spLocks noChangeArrowheads="1"/>
          </p:cNvSpPr>
          <p:nvPr/>
        </p:nvSpPr>
        <p:spPr bwMode="auto">
          <a:xfrm>
            <a:off x="251520" y="1725613"/>
            <a:ext cx="430778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get_zips_digit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zips[index][digit];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1379" name="Rectangle 8"/>
          <p:cNvSpPr>
            <a:spLocks noChangeArrowheads="1"/>
          </p:cNvSpPr>
          <p:nvPr/>
        </p:nvSpPr>
        <p:spPr bwMode="auto">
          <a:xfrm>
            <a:off x="4648200" y="1725613"/>
            <a:ext cx="4388296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get_univ_digit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univ</a:t>
            </a:r>
            <a:r>
              <a:rPr lang="en-US" sz="1800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1380" name="TextBox 11"/>
          <p:cNvSpPr txBox="1">
            <a:spLocks noChangeArrowheads="1"/>
          </p:cNvSpPr>
          <p:nvPr/>
        </p:nvSpPr>
        <p:spPr bwMode="auto">
          <a:xfrm>
            <a:off x="368300" y="1382713"/>
            <a:ext cx="1406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Nested array</a:t>
            </a:r>
          </a:p>
        </p:txBody>
      </p:sp>
      <p:sp>
        <p:nvSpPr>
          <p:cNvPr id="101381" name="TextBox 12"/>
          <p:cNvSpPr txBox="1">
            <a:spLocks noChangeArrowheads="1"/>
          </p:cNvSpPr>
          <p:nvPr/>
        </p:nvSpPr>
        <p:spPr bwMode="auto">
          <a:xfrm>
            <a:off x="4559300" y="1371600"/>
            <a:ext cx="176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Multi-level array</a:t>
            </a:r>
          </a:p>
        </p:txBody>
      </p:sp>
      <p:pic>
        <p:nvPicPr>
          <p:cNvPr id="101382" name="Picture 2" descr="C:\Documents and Settings\pueschel\My Documents\teaching\18-243-CMUspring09\08-05Feb09\mult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657600"/>
            <a:ext cx="35052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4" name="TextBox 15"/>
          <p:cNvSpPr txBox="1">
            <a:spLocks noChangeArrowheads="1"/>
          </p:cNvSpPr>
          <p:nvPr/>
        </p:nvSpPr>
        <p:spPr bwMode="auto">
          <a:xfrm>
            <a:off x="248904" y="4961720"/>
            <a:ext cx="87162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 dirty="0">
                <a:latin typeface="Calibri" pitchFamily="-96" charset="0"/>
              </a:rPr>
              <a:t>Accesses looks similar in C, but address computations very different: </a:t>
            </a:r>
          </a:p>
        </p:txBody>
      </p:sp>
      <p:sp>
        <p:nvSpPr>
          <p:cNvPr id="101385" name="Rectangle 16"/>
          <p:cNvSpPr>
            <a:spLocks noChangeArrowheads="1"/>
          </p:cNvSpPr>
          <p:nvPr/>
        </p:nvSpPr>
        <p:spPr bwMode="auto">
          <a:xfrm>
            <a:off x="262036" y="5802313"/>
            <a:ext cx="41857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>
                <a:latin typeface="Courier New" pitchFamily="-96" charset="0"/>
              </a:rPr>
              <a:t>Mem[zips+20*index+4*digit]</a:t>
            </a:r>
          </a:p>
        </p:txBody>
      </p:sp>
      <p:sp>
        <p:nvSpPr>
          <p:cNvPr id="101386" name="Rectangle 17"/>
          <p:cNvSpPr>
            <a:spLocks noChangeArrowheads="1"/>
          </p:cNvSpPr>
          <p:nvPr/>
        </p:nvSpPr>
        <p:spPr bwMode="auto">
          <a:xfrm>
            <a:off x="4376793" y="5791200"/>
            <a:ext cx="4802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</a:t>
            </a: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[univ+8*index]+4*digit]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8" y="3429000"/>
            <a:ext cx="3973140" cy="122880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80112" y="4112439"/>
            <a:ext cx="381836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Calibri" pitchFamily="34" charset="0"/>
              </a:rPr>
              <a:t>ucla</a:t>
            </a:r>
            <a:endParaRPr lang="en-US" sz="9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261622" y="277320"/>
            <a:ext cx="3428504" cy="112761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N X N Matrix Code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404938"/>
            <a:ext cx="3606670" cy="5224462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Fixed dimensions</a:t>
            </a:r>
          </a:p>
          <a:p>
            <a:pPr lvl="1"/>
            <a:r>
              <a:rPr lang="en-US" dirty="0">
                <a:latin typeface="Calibri" pitchFamily="-96" charset="0"/>
              </a:rPr>
              <a:t>Know value of N at compile time</a:t>
            </a:r>
          </a:p>
          <a:p>
            <a:endParaRPr lang="en-US" dirty="0">
              <a:latin typeface="Calibri" pitchFamily="-96" charset="0"/>
            </a:endParaRPr>
          </a:p>
          <a:p>
            <a:r>
              <a:rPr lang="en-US" dirty="0">
                <a:latin typeface="Calibri" pitchFamily="-96" charset="0"/>
              </a:rPr>
              <a:t>Variable dimensions, explicit indexing</a:t>
            </a:r>
          </a:p>
          <a:p>
            <a:pPr lvl="1"/>
            <a:r>
              <a:rPr lang="en-US" dirty="0">
                <a:latin typeface="Calibri" pitchFamily="-96" charset="0"/>
              </a:rPr>
              <a:t>Traditional way to implement dynamic arrays</a:t>
            </a:r>
          </a:p>
          <a:p>
            <a:endParaRPr lang="en-US" dirty="0">
              <a:latin typeface="Calibri" pitchFamily="-96" charset="0"/>
            </a:endParaRPr>
          </a:p>
          <a:p>
            <a:r>
              <a:rPr lang="en-US" dirty="0">
                <a:latin typeface="Calibri" pitchFamily="-96" charset="0"/>
              </a:rPr>
              <a:t>Variable dimensions, implicit indexing</a:t>
            </a:r>
          </a:p>
          <a:p>
            <a:pPr lvl="1"/>
            <a:r>
              <a:rPr lang="en-US" dirty="0">
                <a:latin typeface="Calibri" pitchFamily="-96" charset="0"/>
              </a:rPr>
              <a:t>Now supported by </a:t>
            </a:r>
            <a:r>
              <a:rPr lang="en-US" dirty="0" err="1">
                <a:latin typeface="Calibri" pitchFamily="-96" charset="0"/>
              </a:rPr>
              <a:t>gcc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3707904" y="797789"/>
            <a:ext cx="5302779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/* Get element a[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][j] */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fix_ele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int</a:t>
            </a:r>
            <a:r>
              <a:rPr lang="en-US" sz="1800" dirty="0">
                <a:solidFill>
                  <a:srgbClr val="7030A0"/>
                </a:solidFill>
                <a:latin typeface="Courier New" pitchFamily="-96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a[16][16]</a:t>
            </a:r>
            <a:r>
              <a:rPr lang="en-US" sz="1800" dirty="0">
                <a:latin typeface="Courier New" pitchFamily="-96" charset="0"/>
              </a:rPr>
              <a:t>,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    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j)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a[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][j];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7524" name="Rectangle 5"/>
          <p:cNvSpPr>
            <a:spLocks noChangeArrowheads="1"/>
          </p:cNvSpPr>
          <p:nvPr/>
        </p:nvSpPr>
        <p:spPr bwMode="auto">
          <a:xfrm>
            <a:off x="3707904" y="2960189"/>
            <a:ext cx="5302779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/* Get element a[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][j] */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vec_ele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n, </a:t>
            </a:r>
            <a:r>
              <a:rPr lang="en-US" sz="1800" dirty="0" err="1">
                <a:solidFill>
                  <a:srgbClr val="7030A0"/>
                </a:solidFill>
                <a:latin typeface="Courier New" pitchFamily="-96" charset="0"/>
              </a:rPr>
              <a:t>int</a:t>
            </a:r>
            <a:r>
              <a:rPr lang="en-US" sz="1800" dirty="0">
                <a:solidFill>
                  <a:srgbClr val="7030A0"/>
                </a:solidFill>
                <a:latin typeface="Courier New" pitchFamily="-96" charset="0"/>
              </a:rPr>
              <a:t> *a</a:t>
            </a:r>
            <a:r>
              <a:rPr lang="en-US" sz="1800" dirty="0">
                <a:latin typeface="Courier New" pitchFamily="-96" charset="0"/>
              </a:rPr>
              <a:t>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    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j)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a[</a:t>
            </a:r>
            <a:r>
              <a:rPr lang="pt-BR" sz="1800" dirty="0">
                <a:solidFill>
                  <a:srgbClr val="C00000"/>
                </a:solidFill>
                <a:latin typeface="Courier New" pitchFamily="-96" charset="0"/>
              </a:rPr>
              <a:t>(i)*(n)+(j))</a:t>
            </a:r>
            <a:r>
              <a:rPr lang="en-US" sz="1800" dirty="0">
                <a:latin typeface="Courier New" pitchFamily="-96" charset="0"/>
              </a:rPr>
              <a:t>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707282" y="5122589"/>
            <a:ext cx="5312926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pt-BR" sz="1800" dirty="0" err="1">
                <a:latin typeface="Courier New" pitchFamily="-96" charset="0"/>
              </a:rPr>
              <a:t>int</a:t>
            </a:r>
            <a:r>
              <a:rPr lang="pt-BR" sz="1800" dirty="0">
                <a:latin typeface="Courier New" pitchFamily="-96" charset="0"/>
              </a:rPr>
              <a:t> </a:t>
            </a:r>
            <a:r>
              <a:rPr lang="pt-BR" sz="1800" dirty="0" err="1">
                <a:latin typeface="Courier New" pitchFamily="-96" charset="0"/>
              </a:rPr>
              <a:t>var_ele</a:t>
            </a:r>
            <a:r>
              <a:rPr lang="pt-BR" sz="1800" dirty="0">
                <a:latin typeface="Courier New" pitchFamily="-96" charset="0"/>
              </a:rPr>
              <a:t>(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n, </a:t>
            </a:r>
            <a:r>
              <a:rPr lang="pt-BR" sz="1800" dirty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sz="1800" dirty="0">
                <a:latin typeface="Courier New" pitchFamily="-96" charset="0"/>
              </a:rPr>
              <a:t>,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           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i, 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j) {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16 X 16 Matrix Access</a:t>
            </a: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1000100" y="2955770"/>
            <a:ext cx="6786611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/* Get element a[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][j] */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fix_ele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int</a:t>
            </a:r>
            <a:r>
              <a:rPr lang="en-US" sz="1800" dirty="0">
                <a:solidFill>
                  <a:srgbClr val="7030A0"/>
                </a:solidFill>
                <a:latin typeface="Courier New" pitchFamily="-96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a[16][16]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j)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a[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][j];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00100" y="4249006"/>
            <a:ext cx="7239000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a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j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salq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$6,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  # 64*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# a + 64*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(%rdi,%rdx,4),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M[a + 64*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+ 4*j]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442913" y="1292225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-96" charset="0"/>
              <a:ea typeface="ＭＳ Ｐゴシック" pitchFamily="-96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A +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i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(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C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)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+ 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*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lang="en-US" sz="2000" b="0" kern="0" dirty="0">
                <a:latin typeface="Calibri" pitchFamily="-96" charset="0"/>
              </a:rPr>
              <a:t>C = 16, K = 4</a:t>
            </a:r>
            <a:endParaRPr kumimoji="0" lang="en-US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96" charset="0"/>
              <a:ea typeface="ＭＳ Ｐゴシック" pitchFamily="-96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216" y="32389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n X n Matrix Access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27584" y="2746325"/>
            <a:ext cx="7603208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int </a:t>
            </a:r>
            <a:r>
              <a:rPr lang="pt-BR" sz="1800" dirty="0" err="1">
                <a:latin typeface="Courier New" pitchFamily="-96" charset="0"/>
              </a:rPr>
              <a:t>var_ele</a:t>
            </a:r>
            <a:r>
              <a:rPr lang="pt-BR" sz="1800" dirty="0">
                <a:latin typeface="Courier New" pitchFamily="-96" charset="0"/>
              </a:rPr>
              <a:t>(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n, </a:t>
            </a:r>
            <a:r>
              <a:rPr lang="pt-BR" sz="1800" dirty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sz="1800" dirty="0">
                <a:latin typeface="Courier New" pitchFamily="-96" charset="0"/>
              </a:rPr>
              <a:t>, 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i, 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j) {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57224" y="4365104"/>
            <a:ext cx="7239000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n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a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j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rcx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imulq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# n*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(%rsi,%rdi,4),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a + 4*n*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(%rax,%rcx,4),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a + 4*n*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+ 4*j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42913" y="1185937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-96" charset="0"/>
              <a:ea typeface="ＭＳ Ｐゴシック" pitchFamily="-96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A +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i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(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C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)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+ 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*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lang="en-US" sz="2000" b="0" kern="0" dirty="0">
                <a:latin typeface="Calibri" pitchFamily="-96" charset="0"/>
              </a:rPr>
              <a:t>C = n, K = 4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Must perform</a:t>
            </a:r>
            <a:r>
              <a:rPr kumimoji="0" lang="en-US" sz="2000" b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integer multiplication</a:t>
            </a:r>
            <a:endParaRPr kumimoji="0" lang="en-US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96" charset="0"/>
              <a:ea typeface="ＭＳ Ｐゴシック" pitchFamily="-96" charset="-128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Multi-level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Alignment</a:t>
            </a:r>
          </a:p>
        </p:txBody>
      </p:sp>
    </p:spTree>
    <p:extLst>
      <p:ext uri="{BB962C8B-B14F-4D97-AF65-F5344CB8AC3E}">
        <p14:creationId xmlns:p14="http://schemas.microsoft.com/office/powerpoint/2010/main" val="388058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Structure Representation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idx="1"/>
          </p:nvPr>
        </p:nvSpPr>
        <p:spPr>
          <a:xfrm>
            <a:off x="290512" y="3170238"/>
            <a:ext cx="8396288" cy="3499122"/>
          </a:xfrm>
        </p:spPr>
        <p:txBody>
          <a:bodyPr/>
          <a:lstStyle/>
          <a:p>
            <a:r>
              <a:rPr lang="en-US" dirty="0">
                <a:latin typeface="Calibri" pitchFamily="-96" charset="0"/>
                <a:cs typeface="Courier New"/>
              </a:rPr>
              <a:t>C standard determines overall size + positions of fields</a:t>
            </a:r>
            <a:endParaRPr lang="en-US" dirty="0">
              <a:latin typeface="Calibri" pitchFamily="-96" charset="0"/>
            </a:endParaRPr>
          </a:p>
          <a:p>
            <a:r>
              <a:rPr lang="en-US" dirty="0">
                <a:latin typeface="Calibri" pitchFamily="-96" charset="0"/>
              </a:rPr>
              <a:t>Structure represented as block of memory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Big enough to hold all of the fields</a:t>
            </a:r>
          </a:p>
          <a:p>
            <a:r>
              <a:rPr lang="en-US" dirty="0">
                <a:latin typeface="Calibri" pitchFamily="-96" charset="0"/>
                <a:cs typeface="Courier New"/>
              </a:rPr>
              <a:t>Fields ordered according to declaration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Even if another ordering could yield a more compact representation</a:t>
            </a:r>
          </a:p>
          <a:p>
            <a:r>
              <a:rPr lang="en-US" b="1" dirty="0">
                <a:latin typeface="Calibri" pitchFamily="-96" charset="0"/>
                <a:cs typeface="Courier New"/>
              </a:rPr>
              <a:t>Compiler obeys the standard when generating code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Machine-level program does not contain a description of the structure itself, it only accesses data with the appropriate address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3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3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3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3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35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35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4062482" y="4929198"/>
            <a:ext cx="5089525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r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(%rdi,%rsi,4),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4062482" y="3170238"/>
            <a:ext cx="4325942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*</a:t>
            </a:r>
            <a:r>
              <a:rPr lang="en-US" sz="1800" dirty="0" err="1">
                <a:latin typeface="Courier New" pitchFamily="-96" charset="0"/>
              </a:rPr>
              <a:t>get_ap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(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*r,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&amp;r-&gt;a[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Structure Member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idx="1"/>
          </p:nvPr>
        </p:nvSpPr>
        <p:spPr>
          <a:xfrm>
            <a:off x="290513" y="3170238"/>
            <a:ext cx="3924300" cy="286385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Array Element</a:t>
            </a:r>
          </a:p>
          <a:p>
            <a:pPr lvl="1"/>
            <a:r>
              <a:rPr lang="en-US" dirty="0">
                <a:latin typeface="Calibri" pitchFamily="-96" charset="0"/>
              </a:rPr>
              <a:t>Offset of each structure member determined at compile time</a:t>
            </a:r>
          </a:p>
          <a:p>
            <a:pPr lvl="1"/>
            <a:r>
              <a:rPr lang="en-US" dirty="0">
                <a:latin typeface="Calibri" pitchFamily="-96" charset="0"/>
              </a:rPr>
              <a:t>Compute as </a:t>
            </a:r>
            <a:r>
              <a:rPr lang="en-US" b="1" dirty="0">
                <a:latin typeface="Courier New"/>
                <a:cs typeface="Courier New"/>
              </a:rPr>
              <a:t>r + 4*</a:t>
            </a:r>
            <a:r>
              <a:rPr lang="en-US" b="1" dirty="0" err="1">
                <a:latin typeface="Courier New"/>
                <a:cs typeface="Courier New"/>
              </a:rPr>
              <a:t>idx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5322905" y="1405921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5170505" y="1024921"/>
            <a:ext cx="147753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r+4*</a:t>
            </a:r>
            <a:r>
              <a:rPr lang="en-US" dirty="0" err="1">
                <a:latin typeface="Courier New" pitchFamily="-96" charset="0"/>
              </a:rPr>
              <a:t>idx</a:t>
            </a:r>
            <a:endParaRPr lang="en-US" dirty="0">
              <a:latin typeface="Courier New" pitchFamily="-96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6A9C21-3AE9-4D8A-A9BF-C137E4856DDD}"/>
              </a:ext>
            </a:extLst>
          </p:cNvPr>
          <p:cNvSpPr txBox="1"/>
          <p:nvPr/>
        </p:nvSpPr>
        <p:spPr>
          <a:xfrm>
            <a:off x="4214813" y="6034088"/>
            <a:ext cx="4638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(not a terribly interesting example b/c “a” is at the beginning of rec…)</a:t>
            </a:r>
          </a:p>
        </p:txBody>
      </p:sp>
    </p:spTree>
    <p:extLst>
      <p:ext uri="{BB962C8B-B14F-4D97-AF65-F5344CB8AC3E}">
        <p14:creationId xmlns:p14="http://schemas.microsoft.com/office/powerpoint/2010/main" val="8374436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1019196" y="4898710"/>
            <a:ext cx="7159604" cy="1751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</a:rPr>
              <a:t>.L11:                         # </a:t>
            </a:r>
            <a:r>
              <a:rPr lang="cs-CZ" sz="1800" dirty="0" err="1">
                <a:latin typeface="Courier New" pitchFamily="49" charset="0"/>
              </a:rPr>
              <a:t>loop</a:t>
            </a:r>
            <a:r>
              <a:rPr lang="cs-CZ" sz="1800" dirty="0">
                <a:latin typeface="Courier New" pitchFamily="49" charset="0"/>
              </a:rPr>
              <a:t>: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movslq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16(%rdi),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#   i = M[r+16]	  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esi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, (%rdi,%rax,4) #   M[r+4*i] = val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24(%rdi), %rdi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= M[r+24]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testq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%rdi, %rdi          #   Test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jne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.L11 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!=0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42844" y="2057400"/>
            <a:ext cx="3971924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nn-NO" sz="1800" dirty="0">
                <a:latin typeface="Courier New" pitchFamily="-96" charset="0"/>
              </a:rPr>
              <a:t>void set_val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(struct rec *r, int val)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while (r) {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int i = r-&gt;i;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r-&gt;a[i] = val;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r = r-&gt;</a:t>
            </a:r>
            <a:r>
              <a:rPr lang="nn-NO" sz="1800" dirty="0" err="1">
                <a:latin typeface="Courier New" pitchFamily="-96" charset="0"/>
              </a:rPr>
              <a:t>next</a:t>
            </a:r>
            <a:r>
              <a:rPr lang="nn-NO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}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}</a:t>
            </a: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2263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Following Linked List</a:t>
            </a:r>
          </a:p>
        </p:txBody>
      </p:sp>
      <p:sp>
        <p:nvSpPr>
          <p:cNvPr id="121861" name="Rectangle 6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3971924" cy="709602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 Code: set the </a:t>
            </a:r>
            <a:r>
              <a:rPr lang="en-US" dirty="0" err="1">
                <a:latin typeface="Calibri" pitchFamily="-96" charset="0"/>
              </a:rPr>
              <a:t>ith</a:t>
            </a:r>
            <a:r>
              <a:rPr lang="en-US" dirty="0">
                <a:latin typeface="Calibri" pitchFamily="-96" charset="0"/>
              </a:rPr>
              <a:t> item of “a” of each rec to </a:t>
            </a:r>
            <a:r>
              <a:rPr lang="en-US" dirty="0" err="1">
                <a:latin typeface="Calibri" pitchFamily="-96" charset="0"/>
              </a:rPr>
              <a:t>val</a:t>
            </a:r>
            <a:endParaRPr lang="en-US" dirty="0">
              <a:latin typeface="Calibri" pitchFamily="-96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645765"/>
              </p:ext>
            </p:extLst>
          </p:nvPr>
        </p:nvGraphicFramePr>
        <p:xfrm>
          <a:off x="4292600" y="3699508"/>
          <a:ext cx="289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rdi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rsi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116087" y="332656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50943" y="1506560"/>
            <a:ext cx="4223157" cy="1992331"/>
            <a:chOff x="4450943" y="1049360"/>
            <a:chExt cx="4223157" cy="1992331"/>
          </a:xfrm>
        </p:grpSpPr>
        <p:sp>
          <p:nvSpPr>
            <p:cNvPr id="48" name="Line 17"/>
            <p:cNvSpPr>
              <a:spLocks noChangeShapeType="1"/>
            </p:cNvSpPr>
            <p:nvPr/>
          </p:nvSpPr>
          <p:spPr bwMode="auto">
            <a:xfrm flipV="1">
              <a:off x="5454489" y="227969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4616289" y="2660691"/>
              <a:ext cx="1524000" cy="381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>
              <a:prstTxWarp prst="textNoShape">
                <a:avLst/>
              </a:prstTxWarp>
            </a:bodyPr>
            <a:lstStyle/>
            <a:p>
              <a:pPr marL="223838" indent="-223838" defTabSz="895350" eaLnBrk="0" hangingPunct="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  <a:latin typeface="Calibri" pitchFamily="-96" charset="0"/>
                </a:rPr>
                <a:t>Element </a:t>
              </a:r>
              <a:r>
                <a:rPr lang="en-US">
                  <a:latin typeface="Courier New" pitchFamily="-96" charset="0"/>
                </a:rPr>
                <a:t>i</a:t>
              </a:r>
              <a:endParaRPr lang="en-US">
                <a:solidFill>
                  <a:schemeClr val="tx2"/>
                </a:solidFill>
                <a:latin typeface="Calibri" pitchFamily="-96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450943" y="1049360"/>
              <a:ext cx="3979019" cy="1611991"/>
              <a:chOff x="4563315" y="1484784"/>
              <a:chExt cx="3979019" cy="161199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563315" y="1484784"/>
                <a:ext cx="3979019" cy="1611991"/>
                <a:chOff x="4283968" y="1024921"/>
                <a:chExt cx="3979019" cy="1611991"/>
              </a:xfrm>
            </p:grpSpPr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66713" cy="4572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r</a:t>
                  </a:r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6161106" y="1826627"/>
                  <a:ext cx="876300" cy="431800"/>
                </a:xfrm>
                <a:prstGeom prst="rect">
                  <a:avLst/>
                </a:prstGeom>
                <a:solidFill>
                  <a:srgbClr val="F1C7C7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urier New" pitchFamily="-96" charset="0"/>
                    </a:rPr>
                    <a:t>i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7037406" y="1826627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>
                      <a:latin typeface="Courier New" pitchFamily="-96" charset="0"/>
                    </a:rPr>
                    <a:t>next</a:t>
                  </a:r>
                </a:p>
              </p:txBody>
            </p:sp>
            <p:sp>
              <p:nvSpPr>
                <p:cNvPr id="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886488" y="2239367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16</a:t>
                  </a:r>
                </a:p>
              </p:txBody>
            </p:sp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6794518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24</a:t>
                  </a:r>
                </a:p>
              </p:txBody>
            </p:sp>
            <p:sp>
              <p:nvSpPr>
                <p:cNvPr id="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32</a:t>
                  </a:r>
                </a:p>
              </p:txBody>
            </p:sp>
          </p:grp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4700975" y="2286490"/>
                <a:ext cx="1739478" cy="431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sp>
          <p:nvSpPr>
            <p:cNvPr id="47" name="Freeform 16"/>
            <p:cNvSpPr>
              <a:spLocks/>
            </p:cNvSpPr>
            <p:nvPr/>
          </p:nvSpPr>
          <p:spPr bwMode="auto">
            <a:xfrm flipH="1">
              <a:off x="7683500" y="1506560"/>
              <a:ext cx="990600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192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</p:spTree>
    <p:extLst>
      <p:ext uri="{BB962C8B-B14F-4D97-AF65-F5344CB8AC3E}">
        <p14:creationId xmlns:p14="http://schemas.microsoft.com/office/powerpoint/2010/main" val="10023899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Structures &amp; Alignment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197679"/>
            <a:ext cx="7896225" cy="3602922"/>
          </a:xfrm>
          <a:ln/>
        </p:spPr>
        <p:txBody>
          <a:bodyPr/>
          <a:lstStyle/>
          <a:p>
            <a:r>
              <a:rPr lang="en-US" dirty="0"/>
              <a:t>Unaligned Data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Aligned 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en-US" dirty="0"/>
              <a:t> bytes</a:t>
            </a:r>
          </a:p>
          <a:p>
            <a:pPr marL="552450" lvl="1"/>
            <a:r>
              <a:rPr lang="en-US" dirty="0"/>
              <a:t>Address must be multiple of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endParaRPr lang="en-US" dirty="0"/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7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8" name="Rectangle 9"/>
          <p:cNvSpPr>
            <a:spLocks/>
          </p:cNvSpPr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9" name="Rectangle 10"/>
          <p:cNvSpPr>
            <a:spLocks/>
          </p:cNvSpPr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10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1" name="Rectangle 12"/>
          <p:cNvSpPr>
            <a:spLocks/>
          </p:cNvSpPr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13" name="Rectangle 14"/>
          <p:cNvSpPr>
            <a:spLocks/>
          </p:cNvSpPr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14" name="Rectangle 15"/>
          <p:cNvSpPr>
            <a:spLocks/>
          </p:cNvSpPr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15" name="Rectangle 16"/>
          <p:cNvSpPr>
            <a:spLocks/>
          </p:cNvSpPr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16" name="Rectangle 17"/>
          <p:cNvSpPr>
            <a:spLocks/>
          </p:cNvSpPr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Rectangle 19"/>
          <p:cNvSpPr>
            <a:spLocks/>
          </p:cNvSpPr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19" name="Rectangle 20"/>
          <p:cNvSpPr>
            <a:spLocks/>
          </p:cNvSpPr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Rectangle 22"/>
          <p:cNvSpPr>
            <a:spLocks/>
          </p:cNvSpPr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4"/>
          <p:cNvSpPr>
            <a:spLocks/>
          </p:cNvSpPr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7"/>
          <p:cNvSpPr>
            <a:spLocks/>
          </p:cNvSpPr>
          <p:nvPr/>
        </p:nvSpPr>
        <p:spPr bwMode="auto">
          <a:xfrm>
            <a:off x="633413" y="17526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93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7" name="Rectangle 9"/>
          <p:cNvSpPr>
            <a:spLocks/>
          </p:cNvSpPr>
          <p:nvPr/>
        </p:nvSpPr>
        <p:spPr bwMode="auto">
          <a:xfrm>
            <a:off x="220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[1]</a:t>
            </a:r>
          </a:p>
        </p:txBody>
      </p:sp>
      <p:sp>
        <p:nvSpPr>
          <p:cNvPr id="28" name="Rectangle 10"/>
          <p:cNvSpPr>
            <a:spLocks/>
          </p:cNvSpPr>
          <p:nvPr/>
        </p:nvSpPr>
        <p:spPr bwMode="auto">
          <a:xfrm>
            <a:off x="3449638" y="17526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533400" y="2146300"/>
            <a:ext cx="21480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</a:p>
        </p:txBody>
      </p:sp>
      <p:sp>
        <p:nvSpPr>
          <p:cNvPr id="32" name="Rectangle 14"/>
          <p:cNvSpPr>
            <a:spLocks/>
          </p:cNvSpPr>
          <p:nvPr/>
        </p:nvSpPr>
        <p:spPr bwMode="auto">
          <a:xfrm>
            <a:off x="838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</a:t>
            </a:r>
          </a:p>
        </p:txBody>
      </p:sp>
      <p:sp>
        <p:nvSpPr>
          <p:cNvPr id="33" name="Rectangle 15"/>
          <p:cNvSpPr>
            <a:spLocks/>
          </p:cNvSpPr>
          <p:nvPr/>
        </p:nvSpPr>
        <p:spPr bwMode="auto">
          <a:xfrm>
            <a:off x="1941512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p+5</a:t>
            </a:r>
          </a:p>
        </p:txBody>
      </p:sp>
      <p:sp>
        <p:nvSpPr>
          <p:cNvPr id="34" name="Rectangle 16"/>
          <p:cNvSpPr>
            <a:spLocks/>
          </p:cNvSpPr>
          <p:nvPr/>
        </p:nvSpPr>
        <p:spPr bwMode="auto">
          <a:xfrm>
            <a:off x="3124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p+9</a:t>
            </a:r>
          </a:p>
        </p:txBody>
      </p:sp>
      <p:sp>
        <p:nvSpPr>
          <p:cNvPr id="35" name="Rectangle 17"/>
          <p:cNvSpPr>
            <a:spLocks/>
          </p:cNvSpPr>
          <p:nvPr/>
        </p:nvSpPr>
        <p:spPr bwMode="auto">
          <a:xfrm>
            <a:off x="5670550" y="21463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p+17</a:t>
            </a:r>
          </a:p>
        </p:txBody>
      </p:sp>
      <p:sp>
        <p:nvSpPr>
          <p:cNvPr id="44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S1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</p:spTree>
    <p:extLst>
      <p:ext uri="{BB962C8B-B14F-4D97-AF65-F5344CB8AC3E}">
        <p14:creationId xmlns:p14="http://schemas.microsoft.com/office/powerpoint/2010/main" val="30032961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Alignment Principles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Aligned 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en-US" dirty="0"/>
              <a:t> bytes</a:t>
            </a:r>
          </a:p>
          <a:p>
            <a:pPr marL="552450" lvl="1"/>
            <a:r>
              <a:rPr lang="en-US" dirty="0"/>
              <a:t>Address must be multiple of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endParaRPr lang="en-US" dirty="0"/>
          </a:p>
          <a:p>
            <a:pPr marL="552450" lvl="1"/>
            <a:r>
              <a:rPr lang="en-US" dirty="0"/>
              <a:t>Required on some machines; advised on x86-64</a:t>
            </a:r>
          </a:p>
          <a:p>
            <a:r>
              <a:rPr lang="en-US" dirty="0"/>
              <a:t>Motivation for Aligning Data</a:t>
            </a:r>
          </a:p>
          <a:p>
            <a:pPr marL="552450" lvl="1"/>
            <a:r>
              <a:rPr lang="en-US" dirty="0"/>
              <a:t>Memory accessed by (aligned) chunks of 4 or 8 bytes (system dependent)</a:t>
            </a:r>
          </a:p>
          <a:p>
            <a:pPr marL="838200" lvl="2"/>
            <a:r>
              <a:rPr lang="en-US" dirty="0"/>
              <a:t>Inefficient to load or store datum that spans quad word boundaries</a:t>
            </a:r>
          </a:p>
          <a:p>
            <a:pPr marL="838200" lvl="2"/>
            <a:r>
              <a:rPr lang="en-US" dirty="0"/>
              <a:t>Virtual memory trickier when datum spans 2 pages</a:t>
            </a:r>
          </a:p>
          <a:p>
            <a:r>
              <a:rPr lang="en-US" dirty="0"/>
              <a:t>Compiler</a:t>
            </a:r>
          </a:p>
          <a:p>
            <a:pPr marL="552450" lvl="1"/>
            <a:r>
              <a:rPr lang="en-US" dirty="0"/>
              <a:t>Inserts gaps in structure to ensure correct alignment of fields</a:t>
            </a:r>
          </a:p>
        </p:txBody>
      </p:sp>
    </p:spTree>
    <p:extLst>
      <p:ext uri="{BB962C8B-B14F-4D97-AF65-F5344CB8AC3E}">
        <p14:creationId xmlns:p14="http://schemas.microsoft.com/office/powerpoint/2010/main" val="34136843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Specific Cases of Alignment (x86-64)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219200"/>
            <a:ext cx="7896225" cy="4972050"/>
          </a:xfrm>
          <a:ln/>
        </p:spPr>
        <p:txBody>
          <a:bodyPr/>
          <a:lstStyle/>
          <a:p>
            <a:r>
              <a:rPr lang="en-US" dirty="0"/>
              <a:t>1 byte: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no restrictions on address</a:t>
            </a:r>
          </a:p>
          <a:p>
            <a:r>
              <a:rPr lang="en-US" dirty="0"/>
              <a:t>2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short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1 bit of address must be 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4 bytes: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2 bits of address must be 00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8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long,</a:t>
            </a:r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 *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3 bits of address must be 000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16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long double</a:t>
            </a:r>
            <a:r>
              <a:rPr lang="en-US" b="0" dirty="0">
                <a:latin typeface="Calibri"/>
                <a:cs typeface="Calibri"/>
                <a:sym typeface="Courier New Bold" charset="0"/>
              </a:rPr>
              <a:t> (GCC on Linux)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lvl="1"/>
            <a:r>
              <a:rPr lang="en-US" dirty="0"/>
              <a:t>lowest 4 bits of address must be 0000</a:t>
            </a:r>
            <a:r>
              <a:rPr lang="en-US" baseline="-6000" dirty="0"/>
              <a:t>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3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/>
          </p:cNvSpPr>
          <p:nvPr/>
        </p:nvSpPr>
        <p:spPr bwMode="auto">
          <a:xfrm>
            <a:off x="6823075" y="1217963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S1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Satisfying Alignment with Structures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353252"/>
            <a:ext cx="8382000" cy="2964747"/>
          </a:xfrm>
          <a:ln/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Overall </a:t>
            </a:r>
            <a:r>
              <a:rPr lang="en-US" dirty="0"/>
              <a:t>structure placement</a:t>
            </a:r>
          </a:p>
          <a:p>
            <a:pPr marL="552450" lvl="1"/>
            <a:r>
              <a:rPr lang="en-US" dirty="0"/>
              <a:t>Each structure has alignment requirement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pPr marL="838200" lvl="2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r>
              <a:rPr lang="en-US" dirty="0"/>
              <a:t> = Largest alignment of any element</a:t>
            </a:r>
          </a:p>
          <a:p>
            <a:pPr marL="552450" lvl="1"/>
            <a:r>
              <a:rPr lang="en-US" dirty="0"/>
              <a:t>Initial address &amp; </a:t>
            </a:r>
            <a:r>
              <a:rPr lang="en-US" b="1" dirty="0"/>
              <a:t>structure length </a:t>
            </a:r>
            <a:r>
              <a:rPr lang="en-US" dirty="0"/>
              <a:t>must be multiples of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r>
              <a:rPr lang="en-US" dirty="0"/>
              <a:t>Example:</a:t>
            </a:r>
          </a:p>
          <a:p>
            <a:pPr marL="552450" lvl="1"/>
            <a:r>
              <a:rPr lang="en-US" dirty="0"/>
              <a:t>K = 8, due to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element</a:t>
            </a:r>
          </a:p>
        </p:txBody>
      </p:sp>
      <p:sp>
        <p:nvSpPr>
          <p:cNvPr id="25607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25611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25612" name="Rectangle 12"/>
          <p:cNvSpPr>
            <a:spLocks/>
          </p:cNvSpPr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25613" name="Rectangle 13"/>
          <p:cNvSpPr>
            <a:spLocks/>
          </p:cNvSpPr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4" name="Rectangle 24"/>
          <p:cNvSpPr>
            <a:spLocks/>
          </p:cNvSpPr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721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59945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Meeting Overall Alignment Requirement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endParaRPr lang="en-US" dirty="0"/>
          </a:p>
          <a:p>
            <a:r>
              <a:rPr lang="en-US" dirty="0"/>
              <a:t>For largest alignment requirement K</a:t>
            </a:r>
          </a:p>
          <a:p>
            <a:r>
              <a:rPr lang="en-US" dirty="0"/>
              <a:t>Overall structure must be multiple of K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6069012" y="1905000"/>
            <a:ext cx="2224088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i[2];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13" name="Group 7"/>
          <p:cNvGraphicFramePr>
            <a:graphicFrameLocks noGrp="1"/>
          </p:cNvGraphicFramePr>
          <p:nvPr/>
        </p:nvGraphicFramePr>
        <p:xfrm>
          <a:off x="381000" y="44958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V="1">
            <a:off x="7467600" y="5257800"/>
            <a:ext cx="685800" cy="6858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5840437" y="59436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latin typeface="Calibri" pitchFamily="34" charset="0"/>
              </a:rPr>
              <a:t>Multiple of K=8</a:t>
            </a:r>
          </a:p>
        </p:txBody>
      </p:sp>
    </p:spTree>
    <p:extLst>
      <p:ext uri="{BB962C8B-B14F-4D97-AF65-F5344CB8AC3E}">
        <p14:creationId xmlns:p14="http://schemas.microsoft.com/office/powerpoint/2010/main" val="14695109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reeform 1"/>
          <p:cNvSpPr>
            <a:spLocks/>
          </p:cNvSpPr>
          <p:nvPr/>
        </p:nvSpPr>
        <p:spPr bwMode="auto">
          <a:xfrm>
            <a:off x="711200" y="3708400"/>
            <a:ext cx="7670800" cy="2032000"/>
          </a:xfrm>
          <a:custGeom>
            <a:avLst/>
            <a:gdLst/>
            <a:ahLst/>
            <a:cxnLst>
              <a:cxn ang="0">
                <a:pos x="7617" y="0"/>
              </a:cxn>
              <a:cxn ang="0">
                <a:pos x="0" y="21465"/>
              </a:cxn>
              <a:cxn ang="0">
                <a:pos x="21600" y="21600"/>
              </a:cxn>
              <a:cxn ang="0">
                <a:pos x="13017" y="0"/>
              </a:cxn>
              <a:cxn ang="0">
                <a:pos x="7617" y="0"/>
              </a:cxn>
              <a:cxn ang="0">
                <a:pos x="7617" y="0"/>
              </a:cxn>
            </a:cxnLst>
            <a:rect l="0" t="0" r="r" b="b"/>
            <a:pathLst>
              <a:path w="21600" h="21600">
                <a:moveTo>
                  <a:pt x="7617" y="0"/>
                </a:moveTo>
                <a:lnTo>
                  <a:pt x="0" y="21465"/>
                </a:lnTo>
                <a:lnTo>
                  <a:pt x="21600" y="21600"/>
                </a:lnTo>
                <a:lnTo>
                  <a:pt x="13017" y="0"/>
                </a:lnTo>
                <a:lnTo>
                  <a:pt x="7617" y="0"/>
                </a:lnTo>
                <a:close/>
                <a:moveTo>
                  <a:pt x="7617" y="0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Arrays of Structures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397000"/>
            <a:ext cx="4508500" cy="977900"/>
          </a:xfrm>
          <a:ln/>
        </p:spPr>
        <p:txBody>
          <a:bodyPr/>
          <a:lstStyle/>
          <a:p>
            <a:r>
              <a:rPr lang="en-US" dirty="0"/>
              <a:t>Overall structure length multiple of K</a:t>
            </a:r>
          </a:p>
          <a:p>
            <a:r>
              <a:rPr lang="en-US" dirty="0"/>
              <a:t>Satisfy alignment requirement </a:t>
            </a:r>
            <a:br>
              <a:rPr lang="en-US" dirty="0"/>
            </a:br>
            <a:r>
              <a:rPr lang="en-US" dirty="0"/>
              <a:t>for every element</a:t>
            </a:r>
          </a:p>
        </p:txBody>
      </p:sp>
      <p:sp>
        <p:nvSpPr>
          <p:cNvPr id="28678" name="Rectangle 6"/>
          <p:cNvSpPr>
            <a:spLocks/>
          </p:cNvSpPr>
          <p:nvPr/>
        </p:nvSpPr>
        <p:spPr bwMode="auto">
          <a:xfrm>
            <a:off x="6642100" y="1213553"/>
            <a:ext cx="2222500" cy="1529647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graphicFrame>
        <p:nvGraphicFramePr>
          <p:cNvPr id="28679" name="Group 7"/>
          <p:cNvGraphicFramePr>
            <a:graphicFrameLocks noGrp="1"/>
          </p:cNvGraphicFramePr>
          <p:nvPr/>
        </p:nvGraphicFramePr>
        <p:xfrm>
          <a:off x="381000" y="57150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a+32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8791" name="Group 119"/>
          <p:cNvGraphicFramePr>
            <a:graphicFrameLocks noGrp="1"/>
          </p:cNvGraphicFramePr>
          <p:nvPr/>
        </p:nvGraphicFramePr>
        <p:xfrm>
          <a:off x="1181100" y="3314700"/>
          <a:ext cx="8240168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28055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a[2]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a+72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7900" y="5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4648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reeform 1"/>
          <p:cNvSpPr>
            <a:spLocks/>
          </p:cNvSpPr>
          <p:nvPr/>
        </p:nvSpPr>
        <p:spPr bwMode="auto">
          <a:xfrm>
            <a:off x="3111500" y="3860800"/>
            <a:ext cx="4445000" cy="812800"/>
          </a:xfrm>
          <a:custGeom>
            <a:avLst/>
            <a:gdLst/>
            <a:ahLst/>
            <a:cxnLst>
              <a:cxn ang="0">
                <a:pos x="6171" y="338"/>
              </a:cxn>
              <a:cxn ang="0">
                <a:pos x="0" y="21600"/>
              </a:cxn>
              <a:cxn ang="0">
                <a:pos x="21600" y="21600"/>
              </a:cxn>
              <a:cxn ang="0">
                <a:pos x="15552" y="0"/>
              </a:cxn>
              <a:cxn ang="0">
                <a:pos x="6171" y="338"/>
              </a:cxn>
              <a:cxn ang="0">
                <a:pos x="6171" y="338"/>
              </a:cxn>
            </a:cxnLst>
            <a:rect l="0" t="0" r="r" b="b"/>
            <a:pathLst>
              <a:path w="21600" h="21600">
                <a:moveTo>
                  <a:pt x="6171" y="338"/>
                </a:moveTo>
                <a:lnTo>
                  <a:pt x="0" y="21600"/>
                </a:lnTo>
                <a:lnTo>
                  <a:pt x="21600" y="21600"/>
                </a:lnTo>
                <a:lnTo>
                  <a:pt x="15552" y="0"/>
                </a:lnTo>
                <a:lnTo>
                  <a:pt x="6171" y="338"/>
                </a:lnTo>
                <a:close/>
                <a:moveTo>
                  <a:pt x="6171" y="338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Accessing Array of Structs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397000"/>
            <a:ext cx="8382000" cy="2070100"/>
          </a:xfrm>
          <a:ln/>
        </p:spPr>
        <p:txBody>
          <a:bodyPr/>
          <a:lstStyle/>
          <a:p>
            <a:r>
              <a:rPr lang="en-US" dirty="0"/>
              <a:t>Compute array offset 12*</a:t>
            </a:r>
            <a:r>
              <a:rPr lang="en-US" dirty="0" err="1"/>
              <a:t>idx</a:t>
            </a:r>
            <a:endParaRPr lang="en-US" dirty="0"/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sizeof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(S3)</a:t>
            </a:r>
            <a:r>
              <a:rPr lang="en-US" dirty="0"/>
              <a:t>, including alignment spacers</a:t>
            </a:r>
          </a:p>
          <a:p>
            <a:r>
              <a:rPr lang="en-US" dirty="0"/>
              <a:t>Element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j</a:t>
            </a:r>
            <a:r>
              <a:rPr lang="en-US" dirty="0"/>
              <a:t> is at offset 8 within structure</a:t>
            </a:r>
          </a:p>
          <a:p>
            <a:r>
              <a:rPr lang="en-US" dirty="0"/>
              <a:t>Assembler gives offset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a+8</a:t>
            </a:r>
            <a:endParaRPr lang="en-US" dirty="0"/>
          </a:p>
          <a:p>
            <a:pPr marL="552450" lvl="1"/>
            <a:r>
              <a:rPr lang="en-US" dirty="0"/>
              <a:t>Resolved during linking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6540500" y="1397000"/>
            <a:ext cx="2222500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S3 {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i;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float v;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j;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457200" y="5410200"/>
            <a:ext cx="3289300" cy="11176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short get_j(int idx)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a[idx].j;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3886200" y="5537200"/>
            <a:ext cx="4660900" cy="863600"/>
          </a:xfrm>
          <a:prstGeom prst="rect">
            <a:avLst/>
          </a:prstGeom>
          <a:solidFill>
            <a:srgbClr val="9CE0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# 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(%rdi,%rdi,2),%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#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movzwl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a+8(,%rax,4),%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eax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4956"/>
              </p:ext>
            </p:extLst>
          </p:nvPr>
        </p:nvGraphicFramePr>
        <p:xfrm>
          <a:off x="241300" y="3479800"/>
          <a:ext cx="83296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9798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89802"/>
              </p:ext>
            </p:extLst>
          </p:nvPr>
        </p:nvGraphicFramePr>
        <p:xfrm>
          <a:off x="1370013" y="4648200"/>
          <a:ext cx="6429375" cy="596900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84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a+12*idx+8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8329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Saving Space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Put large data types first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Effect (K=4)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1549400" y="2019300"/>
            <a:ext cx="2222500" cy="15621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S4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5353050" y="2017712"/>
            <a:ext cx="2224088" cy="1563688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S5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</a:p>
          <a:p>
            <a:pPr algn="l"/>
            <a:r>
              <a:rPr lang="en-US" sz="1800" b="1" dirty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5" name="AutoShape 7"/>
          <p:cNvSpPr>
            <a:spLocks/>
          </p:cNvSpPr>
          <p:nvPr/>
        </p:nvSpPr>
        <p:spPr bwMode="auto">
          <a:xfrm>
            <a:off x="4140200" y="2298700"/>
            <a:ext cx="914400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21D10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5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3149600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3467100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8" name="Rectangle 7"/>
          <p:cNvSpPr>
            <a:spLocks/>
          </p:cNvSpPr>
          <p:nvPr/>
        </p:nvSpPr>
        <p:spPr bwMode="auto">
          <a:xfrm>
            <a:off x="18923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9" name="Rectangle 8"/>
          <p:cNvSpPr>
            <a:spLocks/>
          </p:cNvSpPr>
          <p:nvPr/>
        </p:nvSpPr>
        <p:spPr bwMode="auto">
          <a:xfrm>
            <a:off x="635000" y="52578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21590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2476500" y="5257800"/>
            <a:ext cx="696913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2 bytes</a:t>
            </a:r>
          </a:p>
        </p:txBody>
      </p:sp>
    </p:spTree>
    <p:extLst>
      <p:ext uri="{BB962C8B-B14F-4D97-AF65-F5344CB8AC3E}">
        <p14:creationId xmlns:p14="http://schemas.microsoft.com/office/powerpoint/2010/main" val="2314109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Multi-level</a:t>
            </a: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Alignment</a:t>
            </a:r>
          </a:p>
        </p:txBody>
      </p:sp>
    </p:spTree>
    <p:extLst>
      <p:ext uri="{BB962C8B-B14F-4D97-AF65-F5344CB8AC3E}">
        <p14:creationId xmlns:p14="http://schemas.microsoft.com/office/powerpoint/2010/main" val="3880585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Summary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Elements packed into contiguous region of memory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Use index arithmetic to locate individual elements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Elements packed into single region of memory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Access using offsets determined by compiler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Possible require internal and external padding to ensure alignment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Combinations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Can nest structure and array code arbitrarily</a:t>
            </a:r>
          </a:p>
        </p:txBody>
      </p:sp>
    </p:spTree>
    <p:extLst>
      <p:ext uri="{BB962C8B-B14F-4D97-AF65-F5344CB8AC3E}">
        <p14:creationId xmlns:p14="http://schemas.microsoft.com/office/powerpoint/2010/main" val="391413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== 0)</a:t>
            </a:r>
          </a:p>
          <a:p>
            <a:pPr algn="l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Terminal Case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19200"/>
            <a:ext cx="3581400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7810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33400" y="1295400"/>
            <a:ext cx="6705600" cy="411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799" y="341312"/>
            <a:ext cx="5080000" cy="573088"/>
          </a:xfrm>
        </p:spPr>
        <p:txBody>
          <a:bodyPr/>
          <a:lstStyle/>
          <a:p>
            <a:r>
              <a:rPr lang="en-US" dirty="0"/>
              <a:t>C operators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466619" y="962085"/>
            <a:ext cx="6924781" cy="452431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Operators					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Associativity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()  []  -&gt;  </a:t>
            </a:r>
            <a:r>
              <a:rPr lang="en-US" sz="1800" dirty="0">
                <a:latin typeface="Courier New" pitchFamily="49" charset="0"/>
              </a:rPr>
              <a:t>.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!  ~  ++  --  +  -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*  &amp;</a:t>
            </a:r>
            <a:r>
              <a:rPr lang="en-US" sz="1800" dirty="0">
                <a:latin typeface="Courier New" pitchFamily="49" charset="0"/>
              </a:rPr>
              <a:t> (type) </a:t>
            </a:r>
            <a:r>
              <a:rPr lang="en-US" sz="1800" dirty="0" err="1">
                <a:latin typeface="Courier New" pitchFamily="49" charset="0"/>
              </a:rPr>
              <a:t>sizeof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b="0" dirty="0"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  /  %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+  -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&lt;&lt;  &gt;&gt;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&lt;  &lt;=  &gt;  &gt;=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==  !=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&amp;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^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|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&amp;&amp;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||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?:						</a:t>
            </a:r>
            <a:r>
              <a:rPr lang="en-US" sz="1800" b="0" dirty="0"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= += -= *= /= %= &amp;= ^= != &lt;&lt;= &gt;&gt;=		</a:t>
            </a:r>
            <a:r>
              <a:rPr lang="en-US" sz="1800" b="0" dirty="0"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,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5638800"/>
            <a:ext cx="7162800" cy="1143000"/>
          </a:xfrm>
          <a:noFill/>
          <a:ln/>
        </p:spPr>
        <p:txBody>
          <a:bodyPr/>
          <a:lstStyle/>
          <a:p>
            <a:pPr marL="63500" indent="-238125"/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-&gt;</a:t>
            </a:r>
            <a:r>
              <a:rPr lang="en-US" sz="2000" dirty="0"/>
              <a:t>, </a:t>
            </a:r>
            <a:r>
              <a:rPr lang="en-US" sz="2000" dirty="0">
                <a:latin typeface="Courier New"/>
                <a:cs typeface="Courier New"/>
              </a:rPr>
              <a:t>()</a:t>
            </a:r>
            <a:r>
              <a:rPr lang="en-US" sz="2000" dirty="0"/>
              <a:t>, and </a:t>
            </a:r>
            <a:r>
              <a:rPr lang="en-US" sz="2000" dirty="0">
                <a:latin typeface="Courier New"/>
                <a:cs typeface="Courier New"/>
              </a:rPr>
              <a:t>[]</a:t>
            </a:r>
            <a:r>
              <a:rPr lang="en-US" sz="2000" dirty="0"/>
              <a:t> have high precedence, with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/>
              <a:t> and </a:t>
            </a:r>
            <a:r>
              <a:rPr lang="en-US" sz="2000" dirty="0">
                <a:latin typeface="Courier New"/>
                <a:cs typeface="Courier New"/>
              </a:rPr>
              <a:t>&amp;</a:t>
            </a:r>
            <a:r>
              <a:rPr lang="en-US" sz="2000" dirty="0"/>
              <a:t> just below</a:t>
            </a:r>
          </a:p>
          <a:p>
            <a:pPr marL="63500" indent="-238125"/>
            <a:r>
              <a:rPr lang="en-US" sz="2000" dirty="0"/>
              <a:t>Unary </a:t>
            </a:r>
            <a:r>
              <a:rPr lang="en-US" sz="2000" dirty="0">
                <a:latin typeface="Courier New"/>
                <a:cs typeface="Courier New"/>
              </a:rPr>
              <a:t>+</a:t>
            </a:r>
            <a:r>
              <a:rPr lang="en-US" sz="2000" dirty="0">
                <a:latin typeface="+mn-lt"/>
                <a:cs typeface="Courier New"/>
              </a:rPr>
              <a:t>,</a:t>
            </a:r>
            <a:r>
              <a:rPr lang="en-US" sz="2000" dirty="0">
                <a:latin typeface="Courier New"/>
                <a:cs typeface="Courier New"/>
              </a:rPr>
              <a:t> -</a:t>
            </a:r>
            <a:r>
              <a:rPr lang="en-US" sz="2000" dirty="0"/>
              <a:t>, and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/>
              <a:t> have higher precedence than binary forms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71832" y="6477000"/>
            <a:ext cx="216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Source: K&amp;R page 53</a:t>
            </a:r>
          </a:p>
        </p:txBody>
      </p:sp>
    </p:spTree>
    <p:extLst>
      <p:ext uri="{BB962C8B-B14F-4D97-AF65-F5344CB8AC3E}">
        <p14:creationId xmlns:p14="http://schemas.microsoft.com/office/powerpoint/2010/main" val="114869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7513"/>
            <a:ext cx="7924800" cy="573087"/>
          </a:xfrm>
        </p:spPr>
        <p:txBody>
          <a:bodyPr/>
          <a:lstStyle/>
          <a:p>
            <a:pPr eaLnBrk="1" hangingPunct="1"/>
            <a:r>
              <a:rPr lang="en-US" dirty="0"/>
              <a:t>C Pointer Declarations: Test Yourself!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2971800" cy="53101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*p[13]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*(p[13])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(*p)[13]		</a:t>
            </a:r>
            <a:endParaRPr lang="en-US" sz="1800" dirty="0"/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()	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)()	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(*(*f())[13])()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(*(*x[3])())[5]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3733800" y="1143000"/>
            <a:ext cx="1902023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89" name="Text Box 5"/>
          <p:cNvSpPr txBox="1">
            <a:spLocks noChangeArrowheads="1"/>
          </p:cNvSpPr>
          <p:nvPr/>
        </p:nvSpPr>
        <p:spPr bwMode="auto">
          <a:xfrm>
            <a:off x="3733800" y="1676400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an array[13] of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0" name="Text Box 6"/>
          <p:cNvSpPr txBox="1">
            <a:spLocks noChangeArrowheads="1"/>
          </p:cNvSpPr>
          <p:nvPr/>
        </p:nvSpPr>
        <p:spPr bwMode="auto">
          <a:xfrm>
            <a:off x="3733800" y="2224088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p is an array[13] of pointer to int</a:t>
            </a:r>
          </a:p>
        </p:txBody>
      </p:sp>
      <p:sp>
        <p:nvSpPr>
          <p:cNvPr id="681991" name="Text Box 7"/>
          <p:cNvSpPr txBox="1">
            <a:spLocks noChangeArrowheads="1"/>
          </p:cNvSpPr>
          <p:nvPr/>
        </p:nvSpPr>
        <p:spPr bwMode="auto">
          <a:xfrm>
            <a:off x="3733800" y="2757488"/>
            <a:ext cx="336625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p is a pointer to a pointer to an int</a:t>
            </a:r>
          </a:p>
        </p:txBody>
      </p:sp>
      <p:sp>
        <p:nvSpPr>
          <p:cNvPr id="681992" name="Text Box 8"/>
          <p:cNvSpPr txBox="1">
            <a:spLocks noChangeArrowheads="1"/>
          </p:cNvSpPr>
          <p:nvPr/>
        </p:nvSpPr>
        <p:spPr bwMode="auto">
          <a:xfrm>
            <a:off x="3733800" y="3352800"/>
            <a:ext cx="3369522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 pointer to an array[13] of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3" name="Text Box 9"/>
          <p:cNvSpPr txBox="1">
            <a:spLocks noChangeArrowheads="1"/>
          </p:cNvSpPr>
          <p:nvPr/>
        </p:nvSpPr>
        <p:spPr bwMode="auto">
          <a:xfrm>
            <a:off x="3733800" y="3844925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latin typeface="+mn-lt"/>
              </a:rPr>
              <a:t>f</a:t>
            </a:r>
            <a:r>
              <a:rPr lang="en-US" sz="1800" b="0" dirty="0">
                <a:latin typeface="+mn-lt"/>
              </a:rPr>
              <a:t> is a function returning a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4" name="Text Box 10"/>
          <p:cNvSpPr txBox="1">
            <a:spLocks noChangeArrowheads="1"/>
          </p:cNvSpPr>
          <p:nvPr/>
        </p:nvSpPr>
        <p:spPr bwMode="auto">
          <a:xfrm>
            <a:off x="3733800" y="4419600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f</a:t>
            </a:r>
            <a:r>
              <a:rPr lang="en-US" sz="1800" b="0" dirty="0">
                <a:latin typeface="+mn-lt"/>
              </a:rPr>
              <a:t> is a pointer to a function returning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5" name="Text Box 11"/>
          <p:cNvSpPr txBox="1">
            <a:spLocks noChangeArrowheads="1"/>
          </p:cNvSpPr>
          <p:nvPr/>
        </p:nvSpPr>
        <p:spPr bwMode="auto">
          <a:xfrm>
            <a:off x="3733800" y="4921250"/>
            <a:ext cx="4140692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f is a function returning ptr to an array[13]</a:t>
            </a:r>
          </a:p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of pointers to functions returning int</a:t>
            </a: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3733800" y="5715000"/>
            <a:ext cx="3844149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x is an array[3] of pointers  to functions </a:t>
            </a:r>
          </a:p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returning pointers to array[5] of ints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0800" y="644473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Source: K&amp;R Sec 5.12</a:t>
            </a:r>
          </a:p>
        </p:txBody>
      </p:sp>
    </p:spTree>
    <p:extLst>
      <p:ext uri="{BB962C8B-B14F-4D97-AF65-F5344CB8AC3E}">
        <p14:creationId xmlns:p14="http://schemas.microsoft.com/office/powerpoint/2010/main" val="41108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8" grpId="0" autoUpdateAnimBg="0"/>
      <p:bldP spid="681989" grpId="0" autoUpdateAnimBg="0"/>
      <p:bldP spid="681990" grpId="0" autoUpdateAnimBg="0"/>
      <p:bldP spid="681991" grpId="0" autoUpdateAnimBg="0"/>
      <p:bldP spid="681992" grpId="0" autoUpdateAnimBg="0"/>
      <p:bldP spid="681993" grpId="0" autoUpdateAnimBg="0"/>
      <p:bldP spid="681994" grpId="0" autoUpdateAnimBg="0"/>
      <p:bldP spid="681995" grpId="0" autoUpdateAnimBg="0"/>
      <p:bldP spid="681996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 err="1"/>
              <a:t>Cmp</a:t>
            </a:r>
            <a:r>
              <a:rPr lang="en-US" dirty="0"/>
              <a:t>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121633"/>
              </p:ext>
            </p:extLst>
          </p:nvPr>
        </p:nvGraphicFramePr>
        <p:xfrm>
          <a:off x="691952" y="1421160"/>
          <a:ext cx="5813008" cy="1497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467544" y="3140968"/>
            <a:ext cx="4002918" cy="770602"/>
            <a:chOff x="1979712" y="3140968"/>
            <a:chExt cx="4002918" cy="770602"/>
          </a:xfrm>
        </p:grpSpPr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5076056" y="364502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25557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2555776" y="364502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1979712" y="314096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29" name="Text Box 33"/>
            <p:cNvSpPr txBox="1">
              <a:spLocks noChangeArrowheads="1"/>
            </p:cNvSpPr>
            <p:nvPr/>
          </p:nvSpPr>
          <p:spPr bwMode="auto">
            <a:xfrm>
              <a:off x="1979712" y="357301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</a:t>
              </a:r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34415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43559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32" name="Straight Arrow Connector 31"/>
            <p:cNvCxnSpPr>
              <a:endCxn id="25" idx="1"/>
            </p:cNvCxnSpPr>
            <p:nvPr/>
          </p:nvCxnSpPr>
          <p:spPr bwMode="auto">
            <a:xfrm>
              <a:off x="3419872" y="3759506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3" name="Group 32"/>
          <p:cNvGrpSpPr/>
          <p:nvPr/>
        </p:nvGrpSpPr>
        <p:grpSpPr>
          <a:xfrm>
            <a:off x="5220072" y="3140968"/>
            <a:ext cx="3701008" cy="1202650"/>
            <a:chOff x="5364088" y="5610726"/>
            <a:chExt cx="3701008" cy="1202650"/>
          </a:xfrm>
        </p:grpSpPr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5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8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97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 err="1"/>
              <a:t>Cmp</a:t>
            </a:r>
            <a:r>
              <a:rPr lang="en-US" dirty="0"/>
              <a:t>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7228254"/>
              </p:ext>
            </p:extLst>
          </p:nvPr>
        </p:nvGraphicFramePr>
        <p:xfrm>
          <a:off x="703208" y="1427176"/>
          <a:ext cx="5813008" cy="1497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467544" y="3140968"/>
            <a:ext cx="4002918" cy="770602"/>
            <a:chOff x="1979712" y="3140968"/>
            <a:chExt cx="4002918" cy="770602"/>
          </a:xfrm>
        </p:grpSpPr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5076056" y="364502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7" name="Rectangle 26"/>
            <p:cNvSpPr>
              <a:spLocks noChangeArrowheads="1"/>
            </p:cNvSpPr>
            <p:nvPr/>
          </p:nvSpPr>
          <p:spPr bwMode="auto">
            <a:xfrm>
              <a:off x="25557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2555776" y="364502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3" name="Text Box 33"/>
            <p:cNvSpPr txBox="1">
              <a:spLocks noChangeArrowheads="1"/>
            </p:cNvSpPr>
            <p:nvPr/>
          </p:nvSpPr>
          <p:spPr bwMode="auto">
            <a:xfrm>
              <a:off x="1979712" y="314096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45" name="Text Box 33"/>
            <p:cNvSpPr txBox="1">
              <a:spLocks noChangeArrowheads="1"/>
            </p:cNvSpPr>
            <p:nvPr/>
          </p:nvSpPr>
          <p:spPr bwMode="auto">
            <a:xfrm>
              <a:off x="1979712" y="357301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4415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43559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49" name="Straight Arrow Connector 48"/>
            <p:cNvCxnSpPr>
              <a:endCxn id="29" idx="1"/>
            </p:cNvCxnSpPr>
            <p:nvPr/>
          </p:nvCxnSpPr>
          <p:spPr bwMode="auto">
            <a:xfrm>
              <a:off x="3419872" y="3759506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5220072" y="3140968"/>
            <a:ext cx="3701008" cy="1202650"/>
            <a:chOff x="5364088" y="5610726"/>
            <a:chExt cx="3701008" cy="1202650"/>
          </a:xfrm>
        </p:grpSpPr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8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51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1993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 err="1"/>
              <a:t>Cmp</a:t>
            </a:r>
            <a:r>
              <a:rPr lang="en-US" dirty="0"/>
              <a:t>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306215"/>
              </p:ext>
            </p:extLst>
          </p:nvPr>
        </p:nvGraphicFramePr>
        <p:xfrm>
          <a:off x="539552" y="1556792"/>
          <a:ext cx="7992886" cy="26560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(*A3)[3]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(*A4[3])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2771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85622"/>
            <a:ext cx="7592093" cy="762000"/>
          </a:xfrm>
        </p:spPr>
        <p:txBody>
          <a:bodyPr/>
          <a:lstStyle/>
          <a:p>
            <a:r>
              <a:rPr lang="en-US" dirty="0"/>
              <a:t>Understanding Pointers &amp; Arrays #2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598981"/>
              </p:ext>
            </p:extLst>
          </p:nvPr>
        </p:nvGraphicFramePr>
        <p:xfrm>
          <a:off x="539552" y="1086405"/>
          <a:ext cx="7992886" cy="26560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(*A3)[3]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(*A4[3])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67544" y="3861048"/>
            <a:ext cx="3290664" cy="338554"/>
            <a:chOff x="467544" y="3861048"/>
            <a:chExt cx="3290664" cy="338554"/>
          </a:xfrm>
        </p:grpSpPr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10436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8" name="Text Box 33"/>
            <p:cNvSpPr txBox="1">
              <a:spLocks noChangeArrowheads="1"/>
            </p:cNvSpPr>
            <p:nvPr/>
          </p:nvSpPr>
          <p:spPr bwMode="auto">
            <a:xfrm>
              <a:off x="467544" y="386104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9" name="Rectangle 26"/>
            <p:cNvSpPr>
              <a:spLocks noChangeArrowheads="1"/>
            </p:cNvSpPr>
            <p:nvPr/>
          </p:nvSpPr>
          <p:spPr bwMode="auto">
            <a:xfrm>
              <a:off x="19294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0" name="Rectangle 26"/>
            <p:cNvSpPr>
              <a:spLocks noChangeArrowheads="1"/>
            </p:cNvSpPr>
            <p:nvPr/>
          </p:nvSpPr>
          <p:spPr bwMode="auto">
            <a:xfrm>
              <a:off x="28438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4293096"/>
            <a:ext cx="6472808" cy="733020"/>
            <a:chOff x="0" y="4293096"/>
            <a:chExt cx="6472808" cy="733020"/>
          </a:xfrm>
        </p:grpSpPr>
        <p:sp>
          <p:nvSpPr>
            <p:cNvPr id="12" name="Rectangle 27"/>
            <p:cNvSpPr>
              <a:spLocks noChangeArrowheads="1"/>
            </p:cNvSpPr>
            <p:nvPr/>
          </p:nvSpPr>
          <p:spPr bwMode="auto">
            <a:xfrm>
              <a:off x="1433178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3" name="Rectangle 27"/>
            <p:cNvSpPr>
              <a:spLocks noChangeArrowheads="1"/>
            </p:cNvSpPr>
            <p:nvPr/>
          </p:nvSpPr>
          <p:spPr bwMode="auto">
            <a:xfrm>
              <a:off x="10436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4" name="Text Box 33"/>
            <p:cNvSpPr txBox="1">
              <a:spLocks noChangeArrowheads="1"/>
            </p:cNvSpPr>
            <p:nvPr/>
          </p:nvSpPr>
          <p:spPr bwMode="auto">
            <a:xfrm>
              <a:off x="0" y="4293096"/>
              <a:ext cx="95408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A2/A4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1907704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16" name="Rectangle 27"/>
            <p:cNvSpPr>
              <a:spLocks noChangeArrowheads="1"/>
            </p:cNvSpPr>
            <p:nvPr/>
          </p:nvSpPr>
          <p:spPr bwMode="auto">
            <a:xfrm>
              <a:off x="28438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46440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Rectangle 27"/>
            <p:cNvSpPr>
              <a:spLocks noChangeArrowheads="1"/>
            </p:cNvSpPr>
            <p:nvPr/>
          </p:nvSpPr>
          <p:spPr bwMode="auto">
            <a:xfrm>
              <a:off x="3275856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>
              <a:off x="3750382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20" name="Rectangle 27"/>
            <p:cNvSpPr>
              <a:spLocks noChangeArrowheads="1"/>
            </p:cNvSpPr>
            <p:nvPr/>
          </p:nvSpPr>
          <p:spPr bwMode="auto">
            <a:xfrm>
              <a:off x="5118534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>
              <a:off x="5593060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5364088" y="5610726"/>
            <a:ext cx="3701008" cy="1202650"/>
            <a:chOff x="5364088" y="5610726"/>
            <a:chExt cx="3701008" cy="1202650"/>
          </a:xfrm>
        </p:grpSpPr>
        <p:sp>
          <p:nvSpPr>
            <p:cNvPr id="23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5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7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29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67544" y="5157192"/>
            <a:ext cx="5803118" cy="338554"/>
            <a:chOff x="467544" y="5157192"/>
            <a:chExt cx="5803118" cy="338554"/>
          </a:xfrm>
        </p:grpSpPr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1043608" y="5229200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467544" y="5157192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A3</a:t>
              </a:r>
            </a:p>
          </p:txBody>
        </p:sp>
        <p:cxnSp>
          <p:nvCxnSpPr>
            <p:cNvPr id="34" name="Straight Arrow Connector 33"/>
            <p:cNvCxnSpPr>
              <a:endCxn id="37" idx="1"/>
            </p:cNvCxnSpPr>
            <p:nvPr/>
          </p:nvCxnSpPr>
          <p:spPr bwMode="auto">
            <a:xfrm>
              <a:off x="1907704" y="5343682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grpSp>
          <p:nvGrpSpPr>
            <p:cNvPr id="35" name="Group 34"/>
            <p:cNvGrpSpPr/>
            <p:nvPr/>
          </p:nvGrpSpPr>
          <p:grpSpPr>
            <a:xfrm>
              <a:off x="3563888" y="5229200"/>
              <a:ext cx="2706774" cy="228964"/>
              <a:chOff x="3563888" y="5229200"/>
              <a:chExt cx="2706774" cy="228964"/>
            </a:xfrm>
          </p:grpSpPr>
          <p:sp>
            <p:nvSpPr>
              <p:cNvPr id="36" name="Rectangle 27"/>
              <p:cNvSpPr>
                <a:spLocks noChangeArrowheads="1"/>
              </p:cNvSpPr>
              <p:nvPr/>
            </p:nvSpPr>
            <p:spPr bwMode="auto">
              <a:xfrm>
                <a:off x="4457514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7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8" name="Rectangle 27"/>
              <p:cNvSpPr>
                <a:spLocks noChangeArrowheads="1"/>
              </p:cNvSpPr>
              <p:nvPr/>
            </p:nvSpPr>
            <p:spPr bwMode="auto">
              <a:xfrm>
                <a:off x="53640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9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2706774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49395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#2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0861791"/>
              </p:ext>
            </p:extLst>
          </p:nvPr>
        </p:nvGraphicFramePr>
        <p:xfrm>
          <a:off x="539552" y="1124744"/>
          <a:ext cx="7992886" cy="26560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(*A3)[3]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(*A4[3])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467544" y="3861048"/>
            <a:ext cx="3290664" cy="338554"/>
            <a:chOff x="467544" y="3861048"/>
            <a:chExt cx="3290664" cy="338554"/>
          </a:xfrm>
        </p:grpSpPr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10436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467544" y="386104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19294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28438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0" y="4293096"/>
            <a:ext cx="6472808" cy="733020"/>
            <a:chOff x="0" y="4293096"/>
            <a:chExt cx="6472808" cy="733020"/>
          </a:xfrm>
        </p:grpSpPr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1433178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10436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0" y="4293096"/>
              <a:ext cx="95408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A2/A4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1907704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28438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46440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275856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3750382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38" name="Rectangle 27"/>
            <p:cNvSpPr>
              <a:spLocks noChangeArrowheads="1"/>
            </p:cNvSpPr>
            <p:nvPr/>
          </p:nvSpPr>
          <p:spPr bwMode="auto">
            <a:xfrm>
              <a:off x="5118534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5593060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5364088" y="5610726"/>
            <a:ext cx="3701008" cy="1202650"/>
            <a:chOff x="5364088" y="5610726"/>
            <a:chExt cx="3701008" cy="1202650"/>
          </a:xfrm>
        </p:grpSpPr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9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1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12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7544" y="5157192"/>
            <a:ext cx="5803118" cy="338554"/>
            <a:chOff x="467544" y="5157192"/>
            <a:chExt cx="5803118" cy="338554"/>
          </a:xfrm>
        </p:grpSpPr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043608" y="5229200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9" name="Text Box 33"/>
            <p:cNvSpPr txBox="1">
              <a:spLocks noChangeArrowheads="1"/>
            </p:cNvSpPr>
            <p:nvPr/>
          </p:nvSpPr>
          <p:spPr bwMode="auto">
            <a:xfrm>
              <a:off x="467544" y="5157192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A3</a:t>
              </a:r>
            </a:p>
          </p:txBody>
        </p:sp>
        <p:cxnSp>
          <p:nvCxnSpPr>
            <p:cNvPr id="52" name="Straight Arrow Connector 51"/>
            <p:cNvCxnSpPr>
              <a:endCxn id="45" idx="1"/>
            </p:cNvCxnSpPr>
            <p:nvPr/>
          </p:nvCxnSpPr>
          <p:spPr bwMode="auto">
            <a:xfrm>
              <a:off x="1907704" y="5343682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grpSp>
          <p:nvGrpSpPr>
            <p:cNvPr id="4" name="Group 3"/>
            <p:cNvGrpSpPr/>
            <p:nvPr/>
          </p:nvGrpSpPr>
          <p:grpSpPr>
            <a:xfrm>
              <a:off x="3563888" y="5229200"/>
              <a:ext cx="2706774" cy="228964"/>
              <a:chOff x="3563888" y="5229200"/>
              <a:chExt cx="2706774" cy="228964"/>
            </a:xfrm>
          </p:grpSpPr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4457514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3" name="Rectangle 27"/>
              <p:cNvSpPr>
                <a:spLocks noChangeArrowheads="1"/>
              </p:cNvSpPr>
              <p:nvPr/>
            </p:nvSpPr>
            <p:spPr bwMode="auto">
              <a:xfrm>
                <a:off x="53640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2706774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53379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85" y="4028664"/>
            <a:ext cx="3671069" cy="1536973"/>
          </a:xfrm>
        </p:spPr>
        <p:txBody>
          <a:bodyPr/>
          <a:lstStyle/>
          <a:p>
            <a:r>
              <a:rPr lang="en-US" dirty="0" err="1"/>
              <a:t>Cmp</a:t>
            </a:r>
            <a:r>
              <a:rPr lang="en-US" dirty="0"/>
              <a:t>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7537258"/>
              </p:ext>
            </p:extLst>
          </p:nvPr>
        </p:nvGraphicFramePr>
        <p:xfrm>
          <a:off x="179515" y="1197678"/>
          <a:ext cx="8181462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17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93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93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93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934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93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2934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2934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2934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2934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787263"/>
              </p:ext>
            </p:extLst>
          </p:nvPr>
        </p:nvGraphicFramePr>
        <p:xfrm>
          <a:off x="4109159" y="3974969"/>
          <a:ext cx="4495288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687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21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21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21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5959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403689"/>
              </p:ext>
            </p:extLst>
          </p:nvPr>
        </p:nvGraphicFramePr>
        <p:xfrm>
          <a:off x="5652120" y="606284"/>
          <a:ext cx="2429610" cy="22466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alibri"/>
                          <a:cs typeface="Calibri"/>
                        </a:rPr>
                        <a:t>Declaration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107504" y="3068960"/>
            <a:ext cx="108012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>
                <a:latin typeface="Courier New"/>
                <a:cs typeface="Courier New"/>
              </a:rPr>
              <a:t>A2/A4</a:t>
            </a: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789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9430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1" name="Rectangle 27"/>
          <p:cNvSpPr>
            <a:spLocks noChangeArrowheads="1"/>
          </p:cNvSpPr>
          <p:nvPr/>
        </p:nvSpPr>
        <p:spPr bwMode="auto">
          <a:xfrm>
            <a:off x="18791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27432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4" name="Rectangle 27"/>
          <p:cNvSpPr>
            <a:spLocks noChangeArrowheads="1"/>
          </p:cNvSpPr>
          <p:nvPr/>
        </p:nvSpPr>
        <p:spPr bwMode="auto">
          <a:xfrm>
            <a:off x="36793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45434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7" name="Rectangle 27"/>
          <p:cNvSpPr>
            <a:spLocks noChangeArrowheads="1"/>
          </p:cNvSpPr>
          <p:nvPr/>
        </p:nvSpPr>
        <p:spPr bwMode="auto">
          <a:xfrm>
            <a:off x="54795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63436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72797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81438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3" name="Rectangle 27"/>
          <p:cNvSpPr>
            <a:spLocks noChangeArrowheads="1"/>
          </p:cNvSpPr>
          <p:nvPr/>
        </p:nvSpPr>
        <p:spPr bwMode="auto">
          <a:xfrm>
            <a:off x="789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9430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6" name="Rectangle 27"/>
          <p:cNvSpPr>
            <a:spLocks noChangeArrowheads="1"/>
          </p:cNvSpPr>
          <p:nvPr/>
        </p:nvSpPr>
        <p:spPr bwMode="auto">
          <a:xfrm>
            <a:off x="18791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27432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9" name="Rectangle 27"/>
          <p:cNvSpPr>
            <a:spLocks noChangeArrowheads="1"/>
          </p:cNvSpPr>
          <p:nvPr/>
        </p:nvSpPr>
        <p:spPr bwMode="auto">
          <a:xfrm>
            <a:off x="36793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5434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2" name="Rectangle 27"/>
          <p:cNvSpPr>
            <a:spLocks noChangeArrowheads="1"/>
          </p:cNvSpPr>
          <p:nvPr/>
        </p:nvSpPr>
        <p:spPr bwMode="auto">
          <a:xfrm>
            <a:off x="54795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>
            <a:off x="63436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5" name="Rectangle 27"/>
          <p:cNvSpPr>
            <a:spLocks noChangeArrowheads="1"/>
          </p:cNvSpPr>
          <p:nvPr/>
        </p:nvSpPr>
        <p:spPr bwMode="auto">
          <a:xfrm>
            <a:off x="72797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81438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8" name="Rectangle 27"/>
          <p:cNvSpPr>
            <a:spLocks noChangeArrowheads="1"/>
          </p:cNvSpPr>
          <p:nvPr/>
        </p:nvSpPr>
        <p:spPr bwMode="auto">
          <a:xfrm>
            <a:off x="789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9430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1" name="Rectangle 27"/>
          <p:cNvSpPr>
            <a:spLocks noChangeArrowheads="1"/>
          </p:cNvSpPr>
          <p:nvPr/>
        </p:nvSpPr>
        <p:spPr bwMode="auto">
          <a:xfrm>
            <a:off x="18791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2" name="Straight Arrow Connector 71"/>
          <p:cNvCxnSpPr/>
          <p:nvPr/>
        </p:nvCxnSpPr>
        <p:spPr bwMode="auto">
          <a:xfrm>
            <a:off x="27432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4" name="Rectangle 27"/>
          <p:cNvSpPr>
            <a:spLocks noChangeArrowheads="1"/>
          </p:cNvSpPr>
          <p:nvPr/>
        </p:nvSpPr>
        <p:spPr bwMode="auto">
          <a:xfrm>
            <a:off x="36793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5" name="Straight Arrow Connector 74"/>
          <p:cNvCxnSpPr/>
          <p:nvPr/>
        </p:nvCxnSpPr>
        <p:spPr bwMode="auto">
          <a:xfrm>
            <a:off x="45434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7" name="Rectangle 27"/>
          <p:cNvSpPr>
            <a:spLocks noChangeArrowheads="1"/>
          </p:cNvSpPr>
          <p:nvPr/>
        </p:nvSpPr>
        <p:spPr bwMode="auto">
          <a:xfrm>
            <a:off x="54795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8" name="Straight Arrow Connector 77"/>
          <p:cNvCxnSpPr/>
          <p:nvPr/>
        </p:nvCxnSpPr>
        <p:spPr bwMode="auto">
          <a:xfrm>
            <a:off x="63436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80" name="Rectangle 27"/>
          <p:cNvSpPr>
            <a:spLocks noChangeArrowheads="1"/>
          </p:cNvSpPr>
          <p:nvPr/>
        </p:nvSpPr>
        <p:spPr bwMode="auto">
          <a:xfrm>
            <a:off x="72797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81" name="Straight Arrow Connector 80"/>
          <p:cNvCxnSpPr/>
          <p:nvPr/>
        </p:nvCxnSpPr>
        <p:spPr bwMode="auto">
          <a:xfrm>
            <a:off x="81438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grpSp>
        <p:nvGrpSpPr>
          <p:cNvPr id="180" name="Group 179"/>
          <p:cNvGrpSpPr/>
          <p:nvPr/>
        </p:nvGrpSpPr>
        <p:grpSpPr>
          <a:xfrm>
            <a:off x="107504" y="5021722"/>
            <a:ext cx="8945574" cy="1503622"/>
            <a:chOff x="107504" y="4098558"/>
            <a:chExt cx="8945574" cy="1503622"/>
          </a:xfrm>
        </p:grpSpPr>
        <p:grpSp>
          <p:nvGrpSpPr>
            <p:cNvPr id="177" name="Group 176"/>
            <p:cNvGrpSpPr/>
            <p:nvPr/>
          </p:nvGrpSpPr>
          <p:grpSpPr>
            <a:xfrm>
              <a:off x="107504" y="4437112"/>
              <a:ext cx="8945574" cy="1165068"/>
              <a:chOff x="107504" y="4437112"/>
              <a:chExt cx="8945574" cy="1165068"/>
            </a:xfrm>
          </p:grpSpPr>
          <p:sp>
            <p:nvSpPr>
              <p:cNvPr id="141" name="Rectangle 27"/>
              <p:cNvSpPr>
                <a:spLocks noChangeArrowheads="1"/>
              </p:cNvSpPr>
              <p:nvPr/>
            </p:nvSpPr>
            <p:spPr bwMode="auto">
              <a:xfrm>
                <a:off x="1075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42" name="Straight Arrow Connector 141"/>
              <p:cNvCxnSpPr/>
              <p:nvPr/>
            </p:nvCxnSpPr>
            <p:spPr bwMode="auto">
              <a:xfrm>
                <a:off x="971600" y="4551594"/>
                <a:ext cx="0" cy="821622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sp>
            <p:nvSpPr>
              <p:cNvPr id="139" name="Rectangle 27"/>
              <p:cNvSpPr>
                <a:spLocks noChangeArrowheads="1"/>
              </p:cNvSpPr>
              <p:nvPr/>
            </p:nvSpPr>
            <p:spPr bwMode="auto">
              <a:xfrm>
                <a:off x="19077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40" name="Straight Arrow Connector 139"/>
              <p:cNvCxnSpPr/>
              <p:nvPr/>
            </p:nvCxnSpPr>
            <p:spPr bwMode="auto">
              <a:xfrm>
                <a:off x="2771800" y="4551594"/>
                <a:ext cx="0" cy="53359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sp>
            <p:nvSpPr>
              <p:cNvPr id="137" name="Rectangle 27"/>
              <p:cNvSpPr>
                <a:spLocks noChangeArrowheads="1"/>
              </p:cNvSpPr>
              <p:nvPr/>
            </p:nvSpPr>
            <p:spPr bwMode="auto">
              <a:xfrm>
                <a:off x="37079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8" name="Straight Arrow Connector 137"/>
              <p:cNvCxnSpPr/>
              <p:nvPr/>
            </p:nvCxnSpPr>
            <p:spPr bwMode="auto">
              <a:xfrm>
                <a:off x="4572000" y="4551594"/>
                <a:ext cx="0" cy="245558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grpSp>
            <p:nvGrpSpPr>
              <p:cNvPr id="167" name="Group 166"/>
              <p:cNvGrpSpPr/>
              <p:nvPr/>
            </p:nvGrpSpPr>
            <p:grpSpPr>
              <a:xfrm>
                <a:off x="4572000" y="4797152"/>
                <a:ext cx="4481078" cy="228964"/>
                <a:chOff x="2267744" y="5013176"/>
                <a:chExt cx="4481078" cy="228964"/>
              </a:xfrm>
            </p:grpSpPr>
            <p:sp>
              <p:nvSpPr>
                <p:cNvPr id="150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2771800" y="5085184"/>
                <a:ext cx="4481078" cy="228964"/>
                <a:chOff x="2267744" y="5229200"/>
                <a:chExt cx="4481078" cy="228964"/>
              </a:xfrm>
            </p:grpSpPr>
            <p:sp>
              <p:nvSpPr>
                <p:cNvPr id="155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971600" y="5373216"/>
                <a:ext cx="4481078" cy="228964"/>
                <a:chOff x="2267744" y="5445224"/>
                <a:chExt cx="4481078" cy="228964"/>
              </a:xfrm>
            </p:grpSpPr>
            <p:sp>
              <p:nvSpPr>
                <p:cNvPr id="160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78" name="Text Box 33"/>
            <p:cNvSpPr txBox="1">
              <a:spLocks noChangeArrowheads="1"/>
            </p:cNvSpPr>
            <p:nvPr/>
          </p:nvSpPr>
          <p:spPr bwMode="auto">
            <a:xfrm>
              <a:off x="107504" y="4098558"/>
              <a:ext cx="108012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dirty="0">
                  <a:latin typeface="Courier New"/>
                  <a:cs typeface="Courier New"/>
                </a:rPr>
                <a:t>A5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78904" y="548680"/>
            <a:ext cx="5069160" cy="1490682"/>
            <a:chOff x="-684584" y="764704"/>
            <a:chExt cx="5069160" cy="1490682"/>
          </a:xfrm>
        </p:grpSpPr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2555776" y="170080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2555776" y="141277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683568" y="162880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2555776" y="836712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683568" y="134076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683568" y="764704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683568" y="191683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auto">
            <a:xfrm>
              <a:off x="2555776" y="196735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2555776" y="1124744"/>
              <a:ext cx="1828800" cy="228964"/>
              <a:chOff x="1259632" y="5661248"/>
              <a:chExt cx="1828800" cy="228964"/>
            </a:xfrm>
          </p:grpSpPr>
          <p:sp>
            <p:nvSpPr>
              <p:cNvPr id="131" name="Rectangle 27"/>
              <p:cNvSpPr>
                <a:spLocks noChangeArrowheads="1"/>
              </p:cNvSpPr>
              <p:nvPr/>
            </p:nvSpPr>
            <p:spPr bwMode="auto">
              <a:xfrm>
                <a:off x="1259632" y="5661248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2" name="Straight Arrow Connector 131"/>
              <p:cNvCxnSpPr/>
              <p:nvPr/>
            </p:nvCxnSpPr>
            <p:spPr bwMode="auto">
              <a:xfrm>
                <a:off x="2123728" y="5775730"/>
                <a:ext cx="576064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</p:grpSp>
        <p:sp>
          <p:nvSpPr>
            <p:cNvPr id="181" name="Text Box 33"/>
            <p:cNvSpPr txBox="1">
              <a:spLocks noChangeArrowheads="1"/>
            </p:cNvSpPr>
            <p:nvPr/>
          </p:nvSpPr>
          <p:spPr bwMode="auto">
            <a:xfrm>
              <a:off x="-684584" y="1052736"/>
              <a:ext cx="322284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 to unallocated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7504" y="2335940"/>
            <a:ext cx="5090864" cy="673952"/>
            <a:chOff x="107504" y="2335940"/>
            <a:chExt cx="5090864" cy="673952"/>
          </a:xfrm>
        </p:grpSpPr>
        <p:sp>
          <p:nvSpPr>
            <p:cNvPr id="8" name="Text Box 33"/>
            <p:cNvSpPr txBox="1">
              <a:spLocks noChangeArrowheads="1"/>
            </p:cNvSpPr>
            <p:nvPr/>
          </p:nvSpPr>
          <p:spPr bwMode="auto">
            <a:xfrm>
              <a:off x="107504" y="249289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83568" y="2335940"/>
              <a:ext cx="4514800" cy="673952"/>
              <a:chOff x="683568" y="2335940"/>
              <a:chExt cx="4514800" cy="673952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83568" y="2348880"/>
                <a:ext cx="4514800" cy="661012"/>
                <a:chOff x="4572000" y="1556792"/>
                <a:chExt cx="4514800" cy="661012"/>
              </a:xfrm>
            </p:grpSpPr>
            <p:sp>
              <p:nvSpPr>
                <p:cNvPr id="6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Rectangle 26"/>
                <p:cNvSpPr>
                  <a:spLocks noChangeArrowheads="1"/>
                </p:cNvSpPr>
                <p:nvPr/>
              </p:nvSpPr>
              <p:spPr bwMode="auto">
                <a:xfrm>
                  <a:off x="54578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Rectangle 26"/>
                <p:cNvSpPr>
                  <a:spLocks noChangeArrowheads="1"/>
                </p:cNvSpPr>
                <p:nvPr/>
              </p:nvSpPr>
              <p:spPr bwMode="auto">
                <a:xfrm>
                  <a:off x="54578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54578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9" name="Rectangle 27"/>
              <p:cNvSpPr>
                <a:spLocks noChangeArrowheads="1"/>
              </p:cNvSpPr>
              <p:nvPr/>
            </p:nvSpPr>
            <p:spPr bwMode="auto">
              <a:xfrm>
                <a:off x="683568" y="2335940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0" name="Rectangle 27"/>
              <p:cNvSpPr>
                <a:spLocks noChangeArrowheads="1"/>
              </p:cNvSpPr>
              <p:nvPr/>
            </p:nvSpPr>
            <p:spPr bwMode="auto">
              <a:xfrm>
                <a:off x="683568" y="2564904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3" name="Rectangle 27"/>
              <p:cNvSpPr>
                <a:spLocks noChangeArrowheads="1"/>
              </p:cNvSpPr>
              <p:nvPr/>
            </p:nvSpPr>
            <p:spPr bwMode="auto">
              <a:xfrm>
                <a:off x="683568" y="2780928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07504" y="4273686"/>
            <a:ext cx="7649430" cy="673952"/>
            <a:chOff x="107504" y="4273686"/>
            <a:chExt cx="7649430" cy="673952"/>
          </a:xfrm>
        </p:grpSpPr>
        <p:grpSp>
          <p:nvGrpSpPr>
            <p:cNvPr id="166" name="Group 165"/>
            <p:cNvGrpSpPr/>
            <p:nvPr/>
          </p:nvGrpSpPr>
          <p:grpSpPr>
            <a:xfrm>
              <a:off x="107504" y="4280156"/>
              <a:ext cx="7649430" cy="661012"/>
              <a:chOff x="107504" y="3573016"/>
              <a:chExt cx="7649430" cy="661012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1187624" y="3573016"/>
                <a:ext cx="6569310" cy="661012"/>
                <a:chOff x="1187624" y="3573016"/>
                <a:chExt cx="6569310" cy="661012"/>
              </a:xfrm>
            </p:grpSpPr>
            <p:sp>
              <p:nvSpPr>
                <p:cNvPr id="5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27"/>
                <p:cNvSpPr>
                  <a:spLocks noChangeArrowheads="1"/>
                </p:cNvSpPr>
                <p:nvPr/>
              </p:nvSpPr>
              <p:spPr bwMode="auto">
                <a:xfrm>
                  <a:off x="1187624" y="3789040"/>
                  <a:ext cx="1828800" cy="228964"/>
                </a:xfrm>
                <a:prstGeom prst="rect">
                  <a:avLst/>
                </a:prstGeom>
                <a:solidFill>
                  <a:srgbClr val="F6F5BD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cxnSp>
              <p:nvCxnSpPr>
                <p:cNvPr id="146" name="Straight Arrow Connector 145"/>
                <p:cNvCxnSpPr>
                  <a:endCxn id="87" idx="1"/>
                </p:cNvCxnSpPr>
                <p:nvPr/>
              </p:nvCxnSpPr>
              <p:spPr bwMode="auto">
                <a:xfrm>
                  <a:off x="2051720" y="3903522"/>
                  <a:ext cx="1224136" cy="0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oval" w="lg" len="lg"/>
                  <a:tailEnd type="arrow"/>
                </a:ln>
                <a:effectLst/>
              </p:spPr>
            </p:cxnSp>
          </p:grpSp>
          <p:sp>
            <p:nvSpPr>
              <p:cNvPr id="148" name="Text Box 33"/>
              <p:cNvSpPr txBox="1">
                <a:spLocks noChangeArrowheads="1"/>
              </p:cNvSpPr>
              <p:nvPr/>
            </p:nvSpPr>
            <p:spPr bwMode="auto">
              <a:xfrm>
                <a:off x="107504" y="3717032"/>
                <a:ext cx="1080120" cy="33855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600" dirty="0">
                    <a:latin typeface="Courier New"/>
                    <a:cs typeface="Courier New"/>
                  </a:rPr>
                  <a:t>A3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279304" y="4273686"/>
              <a:ext cx="4477630" cy="673952"/>
              <a:chOff x="3279304" y="4267216"/>
              <a:chExt cx="4514800" cy="673952"/>
            </a:xfrm>
          </p:grpSpPr>
          <p:sp>
            <p:nvSpPr>
              <p:cNvPr id="136" name="Rectangle 27"/>
              <p:cNvSpPr>
                <a:spLocks noChangeArrowheads="1"/>
              </p:cNvSpPr>
              <p:nvPr/>
            </p:nvSpPr>
            <p:spPr bwMode="auto">
              <a:xfrm>
                <a:off x="3279304" y="4267216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3" name="Rectangle 27"/>
              <p:cNvSpPr>
                <a:spLocks noChangeArrowheads="1"/>
              </p:cNvSpPr>
              <p:nvPr/>
            </p:nvSpPr>
            <p:spPr bwMode="auto">
              <a:xfrm>
                <a:off x="3279304" y="4496180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4" name="Rectangle 27"/>
              <p:cNvSpPr>
                <a:spLocks noChangeArrowheads="1"/>
              </p:cNvSpPr>
              <p:nvPr/>
            </p:nvSpPr>
            <p:spPr bwMode="auto">
              <a:xfrm>
                <a:off x="3279304" y="4712204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0" name="Rectangle 27"/>
          <p:cNvSpPr>
            <a:spLocks noChangeArrowheads="1"/>
          </p:cNvSpPr>
          <p:nvPr/>
        </p:nvSpPr>
        <p:spPr bwMode="auto">
          <a:xfrm>
            <a:off x="987707" y="6296380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1" name="Rectangle 27"/>
          <p:cNvSpPr>
            <a:spLocks noChangeArrowheads="1"/>
          </p:cNvSpPr>
          <p:nvPr/>
        </p:nvSpPr>
        <p:spPr bwMode="auto">
          <a:xfrm>
            <a:off x="2769177" y="6008348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2" name="Rectangle 27"/>
          <p:cNvSpPr>
            <a:spLocks noChangeArrowheads="1"/>
          </p:cNvSpPr>
          <p:nvPr/>
        </p:nvSpPr>
        <p:spPr bwMode="auto">
          <a:xfrm>
            <a:off x="4550647" y="5720316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8904" y="3407514"/>
            <a:ext cx="9029600" cy="673952"/>
            <a:chOff x="78904" y="3407514"/>
            <a:chExt cx="9029600" cy="673952"/>
          </a:xfrm>
        </p:grpSpPr>
        <p:sp>
          <p:nvSpPr>
            <p:cNvPr id="173" name="Rectangle 27"/>
            <p:cNvSpPr>
              <a:spLocks noChangeArrowheads="1"/>
            </p:cNvSpPr>
            <p:nvPr/>
          </p:nvSpPr>
          <p:spPr bwMode="auto">
            <a:xfrm>
              <a:off x="78904" y="3407514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4" name="Rectangle 27"/>
            <p:cNvSpPr>
              <a:spLocks noChangeArrowheads="1"/>
            </p:cNvSpPr>
            <p:nvPr/>
          </p:nvSpPr>
          <p:spPr bwMode="auto">
            <a:xfrm>
              <a:off x="78904" y="3636478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5" name="Rectangle 27"/>
            <p:cNvSpPr>
              <a:spLocks noChangeArrowheads="1"/>
            </p:cNvSpPr>
            <p:nvPr/>
          </p:nvSpPr>
          <p:spPr bwMode="auto">
            <a:xfrm>
              <a:off x="78904" y="3852502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91458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85" y="4028664"/>
            <a:ext cx="3671069" cy="1536973"/>
          </a:xfrm>
        </p:spPr>
        <p:txBody>
          <a:bodyPr/>
          <a:lstStyle/>
          <a:p>
            <a:r>
              <a:rPr lang="en-US" dirty="0" err="1"/>
              <a:t>Cmp</a:t>
            </a:r>
            <a:r>
              <a:rPr lang="en-US" dirty="0"/>
              <a:t>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1013234"/>
              </p:ext>
            </p:extLst>
          </p:nvPr>
        </p:nvGraphicFramePr>
        <p:xfrm>
          <a:off x="406485" y="1197678"/>
          <a:ext cx="8181462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17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93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93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93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934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93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2934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2934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2934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2934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4624919"/>
              </p:ext>
            </p:extLst>
          </p:nvPr>
        </p:nvGraphicFramePr>
        <p:xfrm>
          <a:off x="4109161" y="3974969"/>
          <a:ext cx="4639302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51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27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27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627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26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Register Save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192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655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6324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3" name="Rectangle 9"/>
          <p:cNvSpPr>
            <a:spLocks/>
          </p:cNvSpPr>
          <p:nvPr/>
        </p:nvSpPr>
        <p:spPr bwMode="auto">
          <a:xfrm>
            <a:off x="5791200" y="5943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791200" y="632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pic>
        <p:nvPicPr>
          <p:cNvPr id="14" name="Picture 2" descr="Image result for bee pictures">
            <a:extLst>
              <a:ext uri="{FF2B5EF4-FFF2-40B4-BE49-F238E27FC236}">
                <a16:creationId xmlns:a16="http://schemas.microsoft.com/office/drawing/2014/main" xmlns="" id="{B8B91544-F6C2-4B58-874C-1865B2AC8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919" y="4656174"/>
            <a:ext cx="1295400" cy="135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70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937C81-8BCB-41C2-B3E8-7B4CBB8C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for </a:t>
            </a:r>
            <a:r>
              <a:rPr lang="en-US" dirty="0" err="1"/>
              <a:t>func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086561-0085-432B-9102-F3CA24487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61906C6-6B6F-4D7F-8BD3-91803BFD082D}"/>
              </a:ext>
            </a:extLst>
          </p:cNvPr>
          <p:cNvSpPr txBox="1"/>
          <p:nvPr/>
        </p:nvSpPr>
        <p:spPr>
          <a:xfrm>
            <a:off x="1475656" y="2492896"/>
            <a:ext cx="5984331" cy="2308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fib </a:t>
            </a:r>
            <a:r>
              <a:rPr lang="en-US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a </a:t>
            </a:r>
            <a:r>
              <a:rPr lang="en-US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a </a:t>
            </a:r>
            <a:r>
              <a:rPr lang="en-US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	  </a:t>
            </a:r>
            <a:r>
              <a:rPr lang="en-US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	</a:t>
            </a:r>
            <a:r>
              <a:rPr lang="en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endParaRPr lang="en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fib </a:t>
            </a:r>
            <a:r>
              <a:rPr lang="en-US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ambria Math" panose="02040503050406030204" pitchFamily="18" charset="0"/>
              </a:rPr>
              <a:t>−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fib</a:t>
            </a:r>
            <a:r>
              <a:rPr lang="en-US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ambria Math" panose="02040503050406030204" pitchFamily="18" charset="0"/>
              </a:rPr>
              <a:t>−</a:t>
            </a:r>
            <a:r>
              <a:rPr lang="en-US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57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&amp;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Call Setup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192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 &gt;&gt;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Rec. 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738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Call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192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(by 1)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Recursive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call return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267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Result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192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(by 1)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eturn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5350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cs33_3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33_3" id="{82A170D4-1D0F-4D58-A8C9-2FA2216108E8}" vid="{281B498D-BC32-45D3-A6E2-29262056C838}"/>
    </a:ext>
  </a:extLst>
</a:theme>
</file>

<file path=ppt/theme/theme2.xml><?xml version="1.0" encoding="utf-8"?>
<a:theme xmlns:a="http://schemas.openxmlformats.org/drawingml/2006/main" name="cs33_2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33_2" id="{C1F77682-534F-4818-98D9-DD025A6DA79F}" vid="{9E28BF43-01F8-4E2D-AAA1-A19E594CDB95}"/>
    </a:ext>
  </a:extLst>
</a:theme>
</file>

<file path=ppt/theme/theme3.xml><?xml version="1.0" encoding="utf-8"?>
<a:theme xmlns:a="http://schemas.openxmlformats.org/drawingml/2006/main" name="1_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cs33_3</Template>
  <TotalTime>28326</TotalTime>
  <Words>5398</Words>
  <Application>Microsoft Office PowerPoint</Application>
  <PresentationFormat>On-screen Show (4:3)</PresentationFormat>
  <Paragraphs>1561</Paragraphs>
  <Slides>60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60</vt:i4>
      </vt:variant>
    </vt:vector>
  </HeadingPairs>
  <TitlesOfParts>
    <vt:vector size="82" baseType="lpstr">
      <vt:lpstr>MS PGothic</vt:lpstr>
      <vt:lpstr>Arial</vt:lpstr>
      <vt:lpstr>Arial Narrow</vt:lpstr>
      <vt:lpstr>Calibri</vt:lpstr>
      <vt:lpstr>Calibri Bold</vt:lpstr>
      <vt:lpstr>Calibri Bold Italic</vt:lpstr>
      <vt:lpstr>Cambria Math</vt:lpstr>
      <vt:lpstr>Consolas</vt:lpstr>
      <vt:lpstr>Courier</vt:lpstr>
      <vt:lpstr>Courier New</vt:lpstr>
      <vt:lpstr>Courier New Bold</vt:lpstr>
      <vt:lpstr>Lucida Grande</vt:lpstr>
      <vt:lpstr>Monaco</vt:lpstr>
      <vt:lpstr>Times New Roman</vt:lpstr>
      <vt:lpstr>Wingdings</vt:lpstr>
      <vt:lpstr>Wingdings 2</vt:lpstr>
      <vt:lpstr>ヒラギノ角ゴ ProN W3</vt:lpstr>
      <vt:lpstr>ヒラギノ角ゴ ProN W6</vt:lpstr>
      <vt:lpstr>cs33_3</vt:lpstr>
      <vt:lpstr>cs33_2</vt:lpstr>
      <vt:lpstr>1_Title and Content</vt:lpstr>
      <vt:lpstr>1_Title Only</vt:lpstr>
      <vt:lpstr>Machine-Level Programming IV: Data </vt:lpstr>
      <vt:lpstr>PowerPoint Presentation</vt:lpstr>
      <vt:lpstr>Review</vt:lpstr>
      <vt:lpstr>Recursive Function</vt:lpstr>
      <vt:lpstr>Recursive Function Terminal Case</vt:lpstr>
      <vt:lpstr>Recursive Function Register Save</vt:lpstr>
      <vt:lpstr>Recursive Function Call Setup</vt:lpstr>
      <vt:lpstr>Recursive Function Call</vt:lpstr>
      <vt:lpstr>Recursive Function Result</vt:lpstr>
      <vt:lpstr>Recursive Function Completion</vt:lpstr>
      <vt:lpstr>Observations About Recursion</vt:lpstr>
      <vt:lpstr>func(               )</vt:lpstr>
      <vt:lpstr>Call Graph</vt:lpstr>
      <vt:lpstr>What’s on the stack?</vt:lpstr>
      <vt:lpstr>Machine-Level Programming IV: Data </vt:lpstr>
      <vt:lpstr>Today</vt:lpstr>
      <vt:lpstr>Array Allocation</vt:lpstr>
      <vt:lpstr>Array Access</vt:lpstr>
      <vt:lpstr>Array Example</vt:lpstr>
      <vt:lpstr>Array Accessing Example</vt:lpstr>
      <vt:lpstr>Array Loop Example</vt:lpstr>
      <vt:lpstr>PowerPoint Presentation</vt:lpstr>
      <vt:lpstr>PowerPoint Presentation</vt:lpstr>
      <vt:lpstr>Multidimensional (Nested) Arrays</vt:lpstr>
      <vt:lpstr>Nested Array Example</vt:lpstr>
      <vt:lpstr>Nested Array – Accessing Row Starts</vt:lpstr>
      <vt:lpstr>Nested Array Row Access Code</vt:lpstr>
      <vt:lpstr>Nested Array Full-Element Access</vt:lpstr>
      <vt:lpstr>Nested Array Element Access Code</vt:lpstr>
      <vt:lpstr>Multi-Level Array Example</vt:lpstr>
      <vt:lpstr>Element Access in Multi-Level Array</vt:lpstr>
      <vt:lpstr>Array Element Accesses</vt:lpstr>
      <vt:lpstr>N X N Matrix Code</vt:lpstr>
      <vt:lpstr>16 X 16 Matrix Access</vt:lpstr>
      <vt:lpstr>n X n Matrix Access</vt:lpstr>
      <vt:lpstr>Today</vt:lpstr>
      <vt:lpstr>Structure Representation</vt:lpstr>
      <vt:lpstr>Generating Pointer to Structure Member</vt:lpstr>
      <vt:lpstr>Following Linked List</vt:lpstr>
      <vt:lpstr>Structures &amp; Alignment</vt:lpstr>
      <vt:lpstr>Alignment Principles</vt:lpstr>
      <vt:lpstr>Specific Cases of Alignment (x86-64)</vt:lpstr>
      <vt:lpstr>Satisfying Alignment with Structures</vt:lpstr>
      <vt:lpstr>Meeting Overall Alignment Requirement</vt:lpstr>
      <vt:lpstr>Arrays of Structures</vt:lpstr>
      <vt:lpstr>Accessing Array of Structs</vt:lpstr>
      <vt:lpstr>Saving Space</vt:lpstr>
      <vt:lpstr>Today</vt:lpstr>
      <vt:lpstr>Summary</vt:lpstr>
      <vt:lpstr>C operators</vt:lpstr>
      <vt:lpstr>C Pointer Declarations: Test Yourself!</vt:lpstr>
      <vt:lpstr>Understanding Pointers &amp; Arrays #1</vt:lpstr>
      <vt:lpstr>Understanding Pointers &amp; Arrays #1</vt:lpstr>
      <vt:lpstr>Understanding Pointers &amp; Arrays #2</vt:lpstr>
      <vt:lpstr>Understanding Pointers &amp; Arrays #2</vt:lpstr>
      <vt:lpstr>Understanding Pointers &amp; Arrays #2</vt:lpstr>
      <vt:lpstr>Understanding Pointers &amp; Arrays #3</vt:lpstr>
      <vt:lpstr>PowerPoint Presentation</vt:lpstr>
      <vt:lpstr>Understanding Pointers &amp; Arrays #3</vt:lpstr>
      <vt:lpstr>Answer for func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Tony Nowatzki</cp:lastModifiedBy>
  <cp:revision>795</cp:revision>
  <cp:lastPrinted>2014-09-18T08:14:12Z</cp:lastPrinted>
  <dcterms:created xsi:type="dcterms:W3CDTF">2012-09-20T14:26:38Z</dcterms:created>
  <dcterms:modified xsi:type="dcterms:W3CDTF">2019-10-17T18:20:03Z</dcterms:modified>
</cp:coreProperties>
</file>