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906" r:id="rId2"/>
  </p:sldMasterIdLst>
  <p:notesMasterIdLst>
    <p:notesMasterId r:id="rId55"/>
  </p:notesMasterIdLst>
  <p:handoutMasterIdLst>
    <p:handoutMasterId r:id="rId56"/>
  </p:handoutMasterIdLst>
  <p:sldIdLst>
    <p:sldId id="298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325" r:id="rId13"/>
    <p:sldId id="267" r:id="rId14"/>
    <p:sldId id="299" r:id="rId15"/>
    <p:sldId id="32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10" r:id="rId33"/>
    <p:sldId id="288" r:id="rId34"/>
    <p:sldId id="289" r:id="rId35"/>
    <p:sldId id="290" r:id="rId36"/>
    <p:sldId id="304" r:id="rId37"/>
    <p:sldId id="307" r:id="rId38"/>
    <p:sldId id="308" r:id="rId39"/>
    <p:sldId id="316" r:id="rId40"/>
    <p:sldId id="314" r:id="rId41"/>
    <p:sldId id="315" r:id="rId42"/>
    <p:sldId id="313" r:id="rId43"/>
    <p:sldId id="293" r:id="rId44"/>
    <p:sldId id="300" r:id="rId45"/>
    <p:sldId id="301" r:id="rId46"/>
    <p:sldId id="302" r:id="rId47"/>
    <p:sldId id="303" r:id="rId48"/>
    <p:sldId id="277" r:id="rId49"/>
    <p:sldId id="311" r:id="rId50"/>
    <p:sldId id="312" r:id="rId51"/>
    <p:sldId id="317" r:id="rId52"/>
    <p:sldId id="318" r:id="rId53"/>
    <p:sldId id="319" r:id="rId5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68" autoAdjust="0"/>
  </p:normalViewPr>
  <p:slideViewPr>
    <p:cSldViewPr>
      <p:cViewPr varScale="1">
        <p:scale>
          <a:sx n="58" d="100"/>
          <a:sy n="58" d="100"/>
        </p:scale>
        <p:origin x="1560" y="53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 dirty="0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\sum_{k=-j}^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b_k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\times 2^k</a:t>
            </a:r>
          </a:p>
        </p:txBody>
      </p:sp>
    </p:spTree>
    <p:extLst>
      <p:ext uri="{BB962C8B-B14F-4D97-AF65-F5344CB8AC3E}">
        <p14:creationId xmlns:p14="http://schemas.microsoft.com/office/powerpoint/2010/main" val="6172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represent 0…</a:t>
            </a:r>
          </a:p>
        </p:txBody>
      </p:sp>
    </p:spTree>
    <p:extLst>
      <p:ext uri="{BB962C8B-B14F-4D97-AF65-F5344CB8AC3E}">
        <p14:creationId xmlns:p14="http://schemas.microsoft.com/office/powerpoint/2010/main" val="351621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6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2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  --- false 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2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 --- true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 --- true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 --- false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 ---</a:t>
            </a:r>
            <a:r>
              <a:rPr lang="en-US" sz="1200" b="1" baseline="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true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2/3.0 --- false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 --- true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 --- true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  --- true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2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 ---</a:t>
            </a:r>
            <a:r>
              <a:rPr lang="en-US" sz="1200" b="1" baseline="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false</a:t>
            </a:r>
            <a:endParaRPr lang="en-US" sz="12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8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0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5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</a:t>
            </a:r>
            <a:r>
              <a:rPr lang="en-US" sz="1000" b="0" i="0" baseline="0" dirty="0">
                <a:latin typeface="Calibri" pitchFamily="34" charset="0"/>
              </a:rPr>
              <a:t> from </a:t>
            </a:r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</a:t>
            </a:r>
            <a:r>
              <a:rPr lang="en-US" sz="1000" b="0" i="0" baseline="0" dirty="0">
                <a:latin typeface="Calibri" pitchFamily="34" charset="0"/>
              </a:rPr>
              <a:t> from </a:t>
            </a:r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22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284BF"/>
              </a:buClr>
              <a:defRPr>
                <a:latin typeface="Calibri" pitchFamily="34" charset="0"/>
              </a:defRPr>
            </a:lvl1pPr>
            <a:lvl2pPr>
              <a:buClr>
                <a:srgbClr val="3284BF"/>
              </a:buCl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6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309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4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87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1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295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03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822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5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12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33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2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33: UCLA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55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981200"/>
          </a:xfrm>
        </p:spPr>
        <p:txBody>
          <a:bodyPr/>
          <a:lstStyle/>
          <a:p>
            <a:pPr marL="0" indent="0"/>
            <a:r>
              <a:rPr lang="en-US" b="1" dirty="0">
                <a:latin typeface="+mn-lt"/>
              </a:rPr>
              <a:t>CS33: Lecture 8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Floating Point</a:t>
            </a:r>
            <a:br>
              <a:rPr lang="en-US" dirty="0"/>
            </a:br>
            <a:endParaRPr lang="en-US" sz="2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32809"/>
              </p:ext>
            </p:extLst>
          </p:nvPr>
        </p:nvGraphicFramePr>
        <p:xfrm>
          <a:off x="876300" y="1993900"/>
          <a:ext cx="3314700" cy="1016000"/>
        </p:xfrm>
        <a:graphic>
          <a:graphicData uri="http://schemas.openxmlformats.org/drawingml/2006/table">
            <a:tbl>
              <a:tblPr/>
              <a:tblGrid>
                <a:gridCol w="244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59440"/>
              </p:ext>
            </p:extLst>
          </p:nvPr>
        </p:nvGraphicFramePr>
        <p:xfrm>
          <a:off x="876300" y="3636645"/>
          <a:ext cx="6515100" cy="1016000"/>
        </p:xfrm>
        <a:graphic>
          <a:graphicData uri="http://schemas.openxmlformats.org/drawingml/2006/table">
            <a:tbl>
              <a:tblPr/>
              <a:tblGrid>
                <a:gridCol w="23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47459"/>
              </p:ext>
            </p:extLst>
          </p:nvPr>
        </p:nvGraphicFramePr>
        <p:xfrm>
          <a:off x="876300" y="5499100"/>
          <a:ext cx="7886700" cy="1016000"/>
        </p:xfrm>
        <a:graphic>
          <a:graphicData uri="http://schemas.openxmlformats.org/drawingml/2006/table">
            <a:tbl>
              <a:tblPr/>
              <a:tblGrid>
                <a:gridCol w="407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7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192234" y="2561950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C28DD8AE-D0AA-4FE2-8814-8658B4829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875" y="4432231"/>
            <a:ext cx="7896225" cy="1119187"/>
          </a:xfrm>
          <a:ln/>
        </p:spPr>
        <p:txBody>
          <a:bodyPr/>
          <a:lstStyle/>
          <a:p>
            <a:r>
              <a:rPr lang="en-US" dirty="0"/>
              <a:t>Different encodings for numbers, depending on the range of the number.</a:t>
            </a:r>
          </a:p>
        </p:txBody>
      </p:sp>
    </p:spTree>
    <p:extLst>
      <p:ext uri="{BB962C8B-B14F-4D97-AF65-F5344CB8AC3E}">
        <p14:creationId xmlns:p14="http://schemas.microsoft.com/office/powerpoint/2010/main" val="291867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When: exp ≠ 000…0 and exp ≠ 111…1</a:t>
            </a:r>
          </a:p>
          <a:p>
            <a:endParaRPr lang="en-US" dirty="0"/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  <a:p>
            <a:pPr marL="552450" lvl="1"/>
            <a:r>
              <a:rPr lang="en-US" b="1" dirty="0">
                <a:solidFill>
                  <a:srgbClr val="FF0000"/>
                </a:solidFill>
              </a:rPr>
              <a:t>Any problems with this?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55000" cy="5029200"/>
          </a:xfrm>
        </p:spPr>
        <p:txBody>
          <a:bodyPr>
            <a:normAutofit/>
          </a:bodyPr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33.0;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33</a:t>
            </a:r>
            <a:r>
              <a:rPr lang="en-US" sz="1800" b="0" baseline="-25000" dirty="0"/>
              <a:t>10</a:t>
            </a:r>
            <a:r>
              <a:rPr lang="en-US" sz="1800" b="0" dirty="0"/>
              <a:t>  = 10 0001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</a:t>
            </a:r>
            <a:r>
              <a:rPr lang="en-US" sz="1800" b="0" dirty="0"/>
              <a:t>= 1.00001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aseline="30000" dirty="0"/>
              <a:t>5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00001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>
                <a:latin typeface="Courier New" pitchFamily="49" charset="0"/>
              </a:rPr>
              <a:t>frac	= 	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00001</a:t>
            </a:r>
            <a:r>
              <a:rPr lang="en-US" sz="1800" b="1" dirty="0">
                <a:latin typeface="Courier New" pitchFamily="49" charset="0"/>
              </a:rPr>
              <a:t>000000000000000000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5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Exp</a:t>
            </a:r>
            <a:r>
              <a:rPr lang="en-US" sz="1800" dirty="0"/>
              <a:t> 	= 	132 	=	</a:t>
            </a:r>
            <a:r>
              <a:rPr lang="en-US" sz="1800" b="1" dirty="0">
                <a:latin typeface="Courier New" pitchFamily="49" charset="0"/>
              </a:rPr>
              <a:t>10000100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0 10000100 00001000000000000000000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55000" cy="5029200"/>
          </a:xfrm>
        </p:spPr>
        <p:txBody>
          <a:bodyPr>
            <a:normAutofit/>
          </a:bodyPr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2490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/>
              <a:t>Purpose: represent values that are close to zero</a:t>
            </a:r>
          </a:p>
          <a:p>
            <a:r>
              <a:rPr lang="en-US" dirty="0" err="1"/>
              <a:t>Denorm</a:t>
            </a:r>
            <a:r>
              <a:rPr lang="en-US" dirty="0"/>
              <a:t> 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/>
          </a:p>
          <a:p>
            <a:pPr lvl="1"/>
            <a:r>
              <a:rPr lang="en-US" dirty="0"/>
              <a:t>Exponent interpretation: increase E by 1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Significand interpretation:  No leading 1</a:t>
            </a:r>
          </a:p>
          <a:p>
            <a:pPr lvl="2"/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r>
              <a:rPr lang="en-US" dirty="0"/>
              <a:t>, where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/>
              <a:t>: are bits of </a:t>
            </a: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)</a:t>
            </a:r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 closest to 0.0</a:t>
            </a:r>
          </a:p>
          <a:p>
            <a:pPr marL="838200" lvl="2"/>
            <a:r>
              <a:rPr lang="en-US" dirty="0" err="1"/>
              <a:t>Equispaced</a:t>
            </a:r>
            <a:r>
              <a:rPr lang="en-US" dirty="0"/>
              <a:t> (not changing the exponent)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Represents value </a:t>
            </a:r>
            <a:r>
              <a:rPr lang="en-US" sz="2400" dirty="0">
                <a:sym typeface="Symbol"/>
              </a:rPr>
              <a:t></a:t>
            </a:r>
            <a:r>
              <a:rPr lang="en-US" dirty="0"/>
              <a:t> (infinity)</a:t>
            </a:r>
          </a:p>
          <a:p>
            <a:pPr marL="552450" lvl="1"/>
            <a:r>
              <a:rPr lang="en-US" dirty="0"/>
              <a:t>When: 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952500" lvl="2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Fractional binary numbers (fixed point)</a:t>
            </a:r>
          </a:p>
          <a:p>
            <a:r>
              <a:rPr lang="en-US" dirty="0"/>
              <a:t>IEEE floating point standard: Definition</a:t>
            </a:r>
          </a:p>
          <a:p>
            <a:r>
              <a:rPr lang="en-US" dirty="0"/>
              <a:t>Example and properties</a:t>
            </a:r>
          </a:p>
          <a:p>
            <a:r>
              <a:rPr lang="en-US" dirty="0"/>
              <a:t>Rounding, addition, multiplication</a:t>
            </a:r>
          </a:p>
          <a:p>
            <a:r>
              <a:rPr lang="en-US" dirty="0"/>
              <a:t>Floating point in C</a:t>
            </a:r>
          </a:p>
          <a:p>
            <a:r>
              <a:rPr lang="en-US" dirty="0"/>
              <a:t>Floating point in x86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/>
          </p:cNvSpPr>
          <p:nvPr/>
        </p:nvSpPr>
        <p:spPr bwMode="auto">
          <a:xfrm>
            <a:off x="0" y="5997676"/>
            <a:ext cx="9144000" cy="403124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0" y="3088487"/>
            <a:ext cx="9144000" cy="2909189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54000"/>
            <a:ext cx="7925490" cy="927100"/>
          </a:xfrm>
          <a:ln/>
        </p:spPr>
        <p:txBody>
          <a:bodyPr/>
          <a:lstStyle/>
          <a:p>
            <a:pPr marL="119063" indent="-119063"/>
            <a:r>
              <a:rPr lang="en-US" dirty="0"/>
              <a:t>Dynamic Range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72200" y="540603"/>
            <a:ext cx="289491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norm: E = Exp – Bias</a:t>
            </a:r>
          </a:p>
          <a:p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denorm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xfrm>
            <a:off x="392578" y="1323975"/>
            <a:ext cx="7896225" cy="4972050"/>
          </a:xfrm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−0 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362075"/>
            <a:ext cx="8534399" cy="4972050"/>
          </a:xfrm>
          <a:ln/>
        </p:spPr>
        <p:txBody>
          <a:bodyPr>
            <a:normAutofit/>
          </a:bodyPr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/>
              <a:t>	7.8949999	7.89	(Less than half way)</a:t>
            </a:r>
          </a:p>
          <a:p>
            <a:pPr marL="838200" lvl="2">
              <a:buNone/>
            </a:pPr>
            <a:r>
              <a:rPr lang="en-US" dirty="0"/>
              <a:t>	7.8950001	7.90	(Greater than half way)</a:t>
            </a:r>
          </a:p>
          <a:p>
            <a:pPr marL="838200" lvl="2">
              <a:buNone/>
            </a:pPr>
            <a:r>
              <a:rPr lang="en-US" dirty="0"/>
              <a:t>	7.8950000	7.90	(Half way—round up)</a:t>
            </a:r>
          </a:p>
          <a:p>
            <a:pPr marL="838200" lvl="2">
              <a:buNone/>
            </a:pPr>
            <a:r>
              <a:rPr lang="en-US" dirty="0"/>
              <a:t>	7.8850000	7.88	(Half way—round down)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  -- Need to make M have implied 1 (for normalized)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(hardware cost) is multiplying significands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7/16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 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 (</a:t>
            </a:r>
            <a:r>
              <a:rPr lang="en-US" sz="200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eg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. 0.999… in base 10)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floats are not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dirty="0"/>
              <a:t>FP Ops not Associative!</a:t>
            </a:r>
          </a:p>
          <a:p>
            <a:endParaRPr lang="en-US" dirty="0"/>
          </a:p>
          <a:p>
            <a:r>
              <a:rPr lang="en-US" dirty="0"/>
              <a:t>Addition: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(3.14+1e10)-1e10 = 0,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3.14+(1e10-1e10) = 3.14</a:t>
            </a:r>
          </a:p>
          <a:p>
            <a:endParaRPr lang="en-US" dirty="0"/>
          </a:p>
          <a:p>
            <a:r>
              <a:rPr lang="en-US" dirty="0"/>
              <a:t>Multiplication</a:t>
            </a:r>
          </a:p>
          <a:p>
            <a:pPr lvl="1"/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     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90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/>
              <a:t>C Guarantees Two Levels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0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0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in X86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pPr lvl="1"/>
            <a:r>
              <a:rPr lang="en-US" dirty="0"/>
              <a:t>x87 FP</a:t>
            </a:r>
          </a:p>
          <a:p>
            <a:pPr lvl="2"/>
            <a:r>
              <a:rPr lang="en-US" dirty="0"/>
              <a:t>Legacy, very ugly  -- don’t bother learning this</a:t>
            </a:r>
          </a:p>
          <a:p>
            <a:pPr lvl="1"/>
            <a:r>
              <a:rPr lang="en-US" dirty="0"/>
              <a:t>SSE FP</a:t>
            </a:r>
          </a:p>
          <a:p>
            <a:pPr lvl="2"/>
            <a:r>
              <a:rPr lang="en-US" dirty="0"/>
              <a:t>New set of registers (XMM0,1,2…)</a:t>
            </a:r>
          </a:p>
          <a:p>
            <a:pPr lvl="2"/>
            <a:r>
              <a:rPr lang="en-US" dirty="0"/>
              <a:t>Similar set of instructions to add/multiply/load/store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Bonus: They include extensions for vector processing</a:t>
            </a:r>
          </a:p>
          <a:p>
            <a:pPr lvl="1"/>
            <a:r>
              <a:rPr lang="en-US" dirty="0"/>
              <a:t>AVX FP</a:t>
            </a:r>
          </a:p>
          <a:p>
            <a:pPr lvl="2"/>
            <a:r>
              <a:rPr lang="en-US" dirty="0"/>
              <a:t>Newest version</a:t>
            </a:r>
          </a:p>
          <a:p>
            <a:pPr lvl="2"/>
            <a:r>
              <a:rPr lang="en-US" dirty="0"/>
              <a:t>Similar to SSE</a:t>
            </a:r>
          </a:p>
          <a:p>
            <a:pPr lvl="2"/>
            <a:r>
              <a:rPr lang="en-US" dirty="0"/>
              <a:t>Documented in book</a:t>
            </a:r>
          </a:p>
        </p:txBody>
      </p:sp>
    </p:spTree>
    <p:extLst>
      <p:ext uri="{BB962C8B-B14F-4D97-AF65-F5344CB8AC3E}">
        <p14:creationId xmlns:p14="http://schemas.microsoft.com/office/powerpoint/2010/main" val="2458067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634877"/>
          </a:xfrm>
        </p:spPr>
        <p:txBody>
          <a:bodyPr/>
          <a:lstStyle/>
          <a:p>
            <a:r>
              <a:rPr lang="en-US" dirty="0"/>
              <a:t>Arguments passed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%xmm1</a:t>
            </a:r>
            <a:r>
              <a:rPr lang="en-US" dirty="0"/>
              <a:t>, ...</a:t>
            </a:r>
          </a:p>
          <a:p>
            <a:r>
              <a:rPr lang="en-US" dirty="0"/>
              <a:t>Result returned in </a:t>
            </a:r>
            <a:r>
              <a:rPr lang="en-US" dirty="0">
                <a:latin typeface="Courier New"/>
                <a:cs typeface="Courier New"/>
              </a:rPr>
              <a:t>%xmm0</a:t>
            </a:r>
            <a:endParaRPr lang="en-US" dirty="0"/>
          </a:p>
          <a:p>
            <a:r>
              <a:rPr lang="en-US" dirty="0"/>
              <a:t>All XMM registers caller-saved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2780928"/>
            <a:ext cx="4360133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Courier New" pitchFamily="-96" charset="0"/>
              </a:rPr>
              <a:t>float </a:t>
            </a:r>
            <a:r>
              <a:rPr lang="en-US" sz="1800" dirty="0" err="1">
                <a:latin typeface="Courier New" pitchFamily="-96" charset="0"/>
              </a:rPr>
              <a:t>fadd</a:t>
            </a:r>
            <a:r>
              <a:rPr lang="en-US" sz="1800" dirty="0">
                <a:latin typeface="Courier New" pitchFamily="-96" charset="0"/>
              </a:rPr>
              <a:t>(float x, float y)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059" y="2774036"/>
            <a:ext cx="443214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double </a:t>
            </a:r>
            <a:r>
              <a:rPr lang="en-US" sz="1800" dirty="0" err="1">
                <a:latin typeface="Courier New" pitchFamily="-96" charset="0"/>
              </a:rPr>
              <a:t>dadd</a:t>
            </a:r>
            <a:r>
              <a:rPr lang="en-US" sz="1800" dirty="0">
                <a:latin typeface="Courier New" pitchFamily="-96" charset="0"/>
              </a:rPr>
              <a:t>(double x, double y)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return x + y;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  # x in %xmm0, y in %xmm1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addss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059" y="4293096"/>
            <a:ext cx="4360133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 # x in %xmm0, y in %xmm1   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</a:t>
            </a:r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%xmm1, %xmm0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3845052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Memory 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68760"/>
            <a:ext cx="8423597" cy="1944216"/>
          </a:xfrm>
        </p:spPr>
        <p:txBody>
          <a:bodyPr/>
          <a:lstStyle/>
          <a:p>
            <a:r>
              <a:rPr lang="en-US" dirty="0"/>
              <a:t>Integer (and pointer) arguments passed in regular registers</a:t>
            </a:r>
          </a:p>
          <a:p>
            <a:r>
              <a:rPr lang="en-US" dirty="0"/>
              <a:t>FP values passed in XMM registers</a:t>
            </a:r>
          </a:p>
          <a:p>
            <a:r>
              <a:rPr lang="en-US" dirty="0"/>
              <a:t>Different </a:t>
            </a:r>
            <a:r>
              <a:rPr lang="en-US" dirty="0" err="1"/>
              <a:t>mov</a:t>
            </a:r>
            <a:r>
              <a:rPr lang="en-US" dirty="0"/>
              <a:t> instructions to move between XMM registers, and between memory and XMM registers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1867" y="3120553"/>
            <a:ext cx="4741133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ro-RO" sz="1800" dirty="0">
                <a:latin typeface="Courier New" pitchFamily="-96" charset="0"/>
              </a:rPr>
              <a:t>double dincr(double *p, double v)</a:t>
            </a: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    double x = *p;</a:t>
            </a: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    *p = x + v;</a:t>
            </a: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    return x;</a:t>
            </a: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1867" y="4953838"/>
            <a:ext cx="4741133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v in %xmm0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movapd</a:t>
            </a:r>
            <a:r>
              <a:rPr lang="en-US" sz="1800" dirty="0">
                <a:latin typeface="Courier New" pitchFamily="-96" charset="0"/>
              </a:rPr>
              <a:t>  %xmm0, %xmm1   # Copy v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), %xmm0  # x = *p</a:t>
            </a: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addsd</a:t>
            </a:r>
            <a:r>
              <a:rPr lang="en-US" sz="1800" dirty="0">
                <a:latin typeface="Courier New" pitchFamily="-96" charset="0"/>
              </a:rPr>
              <a:t>   %xmm0, %xmm1   # t = </a:t>
            </a:r>
            <a:r>
              <a:rPr lang="en-US" sz="1800" dirty="0" err="1">
                <a:latin typeface="Courier New" pitchFamily="-96" charset="0"/>
              </a:rPr>
              <a:t>x+v</a:t>
            </a:r>
            <a:endParaRPr lang="en-US" sz="1800" dirty="0">
              <a:latin typeface="Courier New" pitchFamily="-96" charset="0"/>
            </a:endParaRPr>
          </a:p>
          <a:p>
            <a:pPr algn="l" eaLnBrk="0" hangingPunct="0"/>
            <a:r>
              <a:rPr lang="en-US" sz="1800" dirty="0" err="1">
                <a:latin typeface="Courier New" pitchFamily="-96" charset="0"/>
              </a:rPr>
              <a:t>movsd</a:t>
            </a:r>
            <a:r>
              <a:rPr lang="en-US" sz="1800" dirty="0">
                <a:latin typeface="Courier New" pitchFamily="-96" charset="0"/>
              </a:rPr>
              <a:t>   %xmm1, (%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)  # *p = t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ret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62600" y="3379323"/>
            <a:ext cx="3352800" cy="1474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void convert(</a:t>
            </a:r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p</a:t>
            </a:r>
            <a:r>
              <a:rPr lang="ro-RO" sz="1800" dirty="0">
                <a:latin typeface="Courier New" pitchFamily="-96" charset="0"/>
              </a:rPr>
              <a:t>)</a:t>
            </a: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{</a:t>
            </a: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    </a:t>
            </a:r>
            <a:r>
              <a:rPr lang="en-US" sz="1800" dirty="0">
                <a:latin typeface="Courier New" pitchFamily="-96" charset="0"/>
              </a:rPr>
              <a:t>float a = p;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    …</a:t>
            </a:r>
            <a:endParaRPr lang="ro-RO" sz="1800" dirty="0">
              <a:latin typeface="Courier New" pitchFamily="-96" charset="0"/>
            </a:endParaRPr>
          </a:p>
          <a:p>
            <a:pPr algn="l" eaLnBrk="0" hangingPunct="0"/>
            <a:r>
              <a:rPr lang="ro-RO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62600" y="4953838"/>
            <a:ext cx="3352800" cy="9207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dirty="0">
                <a:latin typeface="Courier New" pitchFamily="-96" charset="0"/>
              </a:rPr>
              <a:t># p in %</a:t>
            </a:r>
            <a:r>
              <a:rPr lang="en-US" sz="1800" dirty="0" err="1">
                <a:latin typeface="Courier New" pitchFamily="-96" charset="0"/>
              </a:rPr>
              <a:t>rdi</a:t>
            </a:r>
            <a:r>
              <a:rPr lang="en-US" sz="1800" dirty="0">
                <a:latin typeface="Courier New" pitchFamily="-96" charset="0"/>
              </a:rPr>
              <a:t>, a in %xmm0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cvtsi2ssl %rdi,%xmm0</a:t>
            </a:r>
          </a:p>
          <a:p>
            <a:pPr algn="l" eaLnBrk="0" hangingPunct="0"/>
            <a:r>
              <a:rPr lang="en-US" sz="1800" dirty="0">
                <a:latin typeface="Courier New" pitchFamily="-96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5818273"/>
            <a:ext cx="304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(and also convert between float/</a:t>
            </a:r>
            <a:r>
              <a:rPr lang="en-US" sz="2800" dirty="0" err="1"/>
              <a:t>int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9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 of FP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21663" cy="4972050"/>
          </a:xfrm>
        </p:spPr>
        <p:txBody>
          <a:bodyPr/>
          <a:lstStyle/>
          <a:p>
            <a:r>
              <a:rPr lang="en-US" i="1" dirty="0"/>
              <a:t>Lots</a:t>
            </a:r>
            <a:r>
              <a:rPr lang="en-US" dirty="0"/>
              <a:t> of instructions</a:t>
            </a:r>
          </a:p>
          <a:p>
            <a:pPr lvl="1"/>
            <a:r>
              <a:rPr lang="en-US" dirty="0"/>
              <a:t>Different operations, different formats, ...</a:t>
            </a:r>
          </a:p>
          <a:p>
            <a:r>
              <a:rPr lang="en-US" dirty="0"/>
              <a:t>Floating-point comparisons</a:t>
            </a:r>
          </a:p>
          <a:p>
            <a:pPr lvl="1"/>
            <a:r>
              <a:rPr lang="en-US" dirty="0"/>
              <a:t>Instructions </a:t>
            </a:r>
            <a:r>
              <a:rPr lang="en-US" b="1" dirty="0" err="1">
                <a:latin typeface="Courier New"/>
                <a:cs typeface="Courier New"/>
              </a:rPr>
              <a:t>ucomiss</a:t>
            </a:r>
            <a:r>
              <a:rPr lang="en-US" dirty="0"/>
              <a:t> and </a:t>
            </a:r>
            <a:r>
              <a:rPr lang="en-US" b="1" dirty="0" err="1">
                <a:latin typeface="Courier New"/>
                <a:cs typeface="Courier New"/>
              </a:rPr>
              <a:t>ucomisd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Set condition codes CF, ZF, and PF</a:t>
            </a:r>
          </a:p>
          <a:p>
            <a:r>
              <a:rPr lang="en-US" dirty="0"/>
              <a:t>Using constant values</a:t>
            </a:r>
          </a:p>
          <a:p>
            <a:pPr lvl="1"/>
            <a:r>
              <a:rPr lang="en-US" dirty="0"/>
              <a:t>Set XMM0 register to 0 with instruction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xorpd</a:t>
            </a:r>
            <a:r>
              <a:rPr lang="en-US" b="1" dirty="0">
                <a:latin typeface="Courier New"/>
                <a:cs typeface="Courier New"/>
              </a:rPr>
              <a:t> %xmm0, %xmm0</a:t>
            </a:r>
          </a:p>
          <a:p>
            <a:pPr lvl="1"/>
            <a:r>
              <a:rPr lang="en-US" dirty="0"/>
              <a:t>Others loaded from memory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3604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5715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768896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  (twice as big as a normal register)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dirty="0"/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4880161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5588707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9600" y="6308787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1911065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" y="2719921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3440001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8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16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600" y="4160081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7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4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4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Fractional binary numbers (aka fixed point)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Basic Idea is put a decimal point somewhere in the number: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Put the point three binary digits into the number</a:t>
            </a:r>
          </a:p>
          <a:p>
            <a:pPr lvl="1"/>
            <a:r>
              <a:rPr lang="en-US" dirty="0"/>
              <a:t>00001000 -&gt; 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00000001 -&gt; 0.001</a:t>
            </a:r>
            <a:r>
              <a:rPr lang="en-US" baseline="-25000" dirty="0"/>
              <a:t>2</a:t>
            </a:r>
            <a:r>
              <a:rPr lang="en-US" dirty="0"/>
              <a:t> (1/8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01011101 -&gt; 1011.101</a:t>
            </a:r>
            <a:r>
              <a:rPr lang="en-US" baseline="-25000" dirty="0"/>
              <a:t>2  </a:t>
            </a:r>
            <a:r>
              <a:rPr lang="en-US" dirty="0"/>
              <a:t>(11 5/8</a:t>
            </a:r>
            <a:r>
              <a:rPr lang="en-US" baseline="30000" dirty="0"/>
              <a:t>th</a:t>
            </a:r>
            <a:r>
              <a:rPr lang="en-US" dirty="0"/>
              <a:t>)</a:t>
            </a:r>
            <a:endParaRPr lang="en-US" baseline="-250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5715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7175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28600" y="685800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228600" y="2780928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addps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" y="4924191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addsd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53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IEEE Floating Point has clear mathematical  properties</a:t>
            </a:r>
          </a:p>
          <a:p>
            <a:r>
              <a:rPr lang="en-US" dirty="0"/>
              <a:t>Represents numbers of form M x 2</a:t>
            </a:r>
            <a:r>
              <a:rPr lang="en-US" baseline="32000" dirty="0"/>
              <a:t>E</a:t>
            </a:r>
            <a:endParaRPr lang="en-US" dirty="0"/>
          </a:p>
          <a:p>
            <a:r>
              <a:rPr lang="en-US" dirty="0"/>
              <a:t>One can reason about operations independent of implementation</a:t>
            </a:r>
          </a:p>
          <a:p>
            <a:pPr marL="552450" lvl="1"/>
            <a:r>
              <a:rPr lang="en-US" dirty="0"/>
              <a:t>As if computed with perfect precision and then rounded</a:t>
            </a:r>
          </a:p>
          <a:p>
            <a:r>
              <a:rPr lang="en-US" dirty="0"/>
              <a:t>Not the same as real arithmetic</a:t>
            </a:r>
          </a:p>
          <a:p>
            <a:pPr marL="552450" lvl="1"/>
            <a:r>
              <a:rPr lang="en-US" dirty="0"/>
              <a:t>Violates associativity/</a:t>
            </a:r>
            <a:r>
              <a:rPr lang="en-US" dirty="0" err="1"/>
              <a:t>distributivity</a:t>
            </a:r>
            <a:endParaRPr lang="en-US" dirty="0"/>
          </a:p>
          <a:p>
            <a:pPr marL="552450" lvl="1"/>
            <a:r>
              <a:rPr lang="en-US" dirty="0"/>
              <a:t>Makes life difficult for compilers &amp; serious numerical applications programmers</a:t>
            </a:r>
          </a:p>
          <a:p>
            <a:pPr marL="152400"/>
            <a:r>
              <a:rPr lang="en-US" dirty="0"/>
              <a:t>In x86 – Use separate registers (</a:t>
            </a:r>
            <a:r>
              <a:rPr lang="en-US" dirty="0" err="1"/>
              <a:t>xmm</a:t>
            </a:r>
            <a:r>
              <a:rPr lang="en-US" dirty="0"/>
              <a:t>) and instructions</a:t>
            </a:r>
          </a:p>
        </p:txBody>
      </p:sp>
    </p:spTree>
    <p:extLst>
      <p:ext uri="{BB962C8B-B14F-4D97-AF65-F5344CB8AC3E}">
        <p14:creationId xmlns:p14="http://schemas.microsoft.com/office/powerpoint/2010/main" val="956059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Additional 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35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2108200"/>
            <a:ext cx="8382000" cy="3987800"/>
          </a:xfrm>
          <a:ln/>
        </p:spPr>
        <p:txBody>
          <a:bodyPr>
            <a:normAutofit/>
          </a:bodyPr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to nearest even</a:t>
            </a: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134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>
            <a:normAutofit/>
          </a:bodyPr>
          <a:lstStyle/>
          <a:p>
            <a:r>
              <a:rPr lang="en-US" dirty="0"/>
              <a:t>Compare to those of </a:t>
            </a:r>
            <a:r>
              <a:rPr lang="en-US" dirty="0" err="1"/>
              <a:t>Abelian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Closed under addition?			</a:t>
            </a:r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b="1" dirty="0"/>
              <a:t>Commutative? </a:t>
            </a:r>
          </a:p>
          <a:p>
            <a:pPr lvl="1"/>
            <a:r>
              <a:rPr lang="en-US" b="1" dirty="0"/>
              <a:t>Associative?</a:t>
            </a:r>
          </a:p>
          <a:p>
            <a:pPr lvl="2"/>
            <a:r>
              <a:rPr lang="en-US" b="1" dirty="0"/>
              <a:t>Overflow and inexactness of rounding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is additive identity? </a:t>
            </a:r>
          </a:p>
          <a:p>
            <a:pPr lvl="1"/>
            <a:r>
              <a:rPr lang="en-US" dirty="0"/>
              <a:t>Every element has additive inverse?</a:t>
            </a:r>
          </a:p>
          <a:p>
            <a:pPr lvl="2"/>
            <a:r>
              <a:rPr lang="en-US" dirty="0"/>
              <a:t>Yes, except for infinities &amp;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Monotonicity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724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2139453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idx="1"/>
          </p:nvPr>
        </p:nvSpPr>
        <p:spPr>
          <a:xfrm>
            <a:off x="396875" y="1524000"/>
            <a:ext cx="7896225" cy="5029200"/>
          </a:xfrm>
          <a:ln/>
        </p:spPr>
        <p:txBody>
          <a:bodyPr>
            <a:normAutofit fontScale="92500"/>
          </a:bodyPr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/>
              <a:t>Ex: </a:t>
            </a: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/>
              <a:t>Monotonicity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  <p:extLst>
      <p:ext uri="{BB962C8B-B14F-4D97-AF65-F5344CB8AC3E}">
        <p14:creationId xmlns:p14="http://schemas.microsoft.com/office/powerpoint/2010/main" val="408976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Representation</a:t>
            </a:r>
            <a:endParaRPr lang="en-US" dirty="0"/>
          </a:p>
          <a:p>
            <a:pPr lvl="1"/>
            <a:r>
              <a:rPr lang="en-US" dirty="0"/>
              <a:t>Bits to right of “binary point” represent fractional powers of 2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5378450" y="1119187"/>
            <a:ext cx="3370262" cy="189388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Calibri" pitchFamily="34" charset="0"/>
              </a:rPr>
              <a:t>Bonus: Fixed point can (basically) be implemented with integer math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EXAM ROOM: Here!</a:t>
            </a:r>
          </a:p>
          <a:p>
            <a:r>
              <a:rPr lang="en-US" dirty="0"/>
              <a:t>FAQ Answers</a:t>
            </a:r>
          </a:p>
          <a:p>
            <a:pPr lvl="1"/>
            <a:r>
              <a:rPr lang="en-US" dirty="0"/>
              <a:t>Notes: Sure, whatever you want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Textbook: yes – No sharing of anything!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provide an asci table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We will test about floating point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81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Disassembling instructions, disassembling code</a:t>
            </a:r>
          </a:p>
          <a:p>
            <a:r>
              <a:rPr lang="en-US" dirty="0"/>
              <a:t>Writing assembly for a certain task (only couple assembly snippets)</a:t>
            </a:r>
          </a:p>
          <a:p>
            <a:r>
              <a:rPr lang="en-US" dirty="0"/>
              <a:t>Datatype Knowledge (structures, unions, arrays + alignment, conversion to assembly)</a:t>
            </a:r>
          </a:p>
          <a:p>
            <a:r>
              <a:rPr lang="en-US" dirty="0"/>
              <a:t>Question on stack (determine what’s on the stack, or interpret what’s on the stack)</a:t>
            </a:r>
          </a:p>
          <a:p>
            <a:r>
              <a:rPr lang="en-US" dirty="0" err="1"/>
              <a:t>Datalab</a:t>
            </a:r>
            <a:r>
              <a:rPr lang="en-US" dirty="0"/>
              <a:t> Question / </a:t>
            </a:r>
            <a:r>
              <a:rPr lang="en-US" dirty="0" err="1"/>
              <a:t>Bomblab</a:t>
            </a:r>
            <a:r>
              <a:rPr lang="en-US" dirty="0"/>
              <a:t>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7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Just one setting of binary point within the </a:t>
            </a:r>
            <a:r>
              <a:rPr lang="en-US" i="1" dirty="0"/>
              <a:t>w </a:t>
            </a:r>
            <a:r>
              <a:rPr lang="en-US" dirty="0"/>
              <a:t>bits (</a:t>
            </a:r>
            <a:r>
              <a:rPr lang="en-US" i="1" dirty="0"/>
              <a:t>fixed </a:t>
            </a:r>
            <a:r>
              <a:rPr lang="en-US" dirty="0"/>
              <a:t>point)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7896225" cy="5495925"/>
          </a:xfrm>
          <a:ln/>
        </p:spPr>
        <p:txBody>
          <a:bodyPr/>
          <a:lstStyle/>
          <a:p>
            <a:r>
              <a:rPr lang="en-US" dirty="0"/>
              <a:t>IEEE Standard 754</a:t>
            </a:r>
          </a:p>
          <a:p>
            <a:pPr marL="552450" lvl="1"/>
            <a:r>
              <a:rPr lang="en-US" dirty="0"/>
              <a:t>Established in 1985 as uniform standard for floating point arithmetic</a:t>
            </a:r>
          </a:p>
          <a:p>
            <a:pPr marL="838200" lvl="2"/>
            <a:r>
              <a:rPr lang="en-US" dirty="0"/>
              <a:t>Before that, many idiosyncratic formats</a:t>
            </a:r>
          </a:p>
          <a:p>
            <a:pPr marL="552450" lvl="1"/>
            <a:r>
              <a:rPr lang="en-US" dirty="0"/>
              <a:t>Supported by all major CPUs</a:t>
            </a:r>
          </a:p>
          <a:p>
            <a:endParaRPr lang="en-US" dirty="0"/>
          </a:p>
          <a:p>
            <a:r>
              <a:rPr lang="en-US" dirty="0"/>
              <a:t>Driven by numerical concerns</a:t>
            </a:r>
          </a:p>
          <a:p>
            <a:pPr marL="552450" lvl="1"/>
            <a:r>
              <a:rPr lang="en-US" dirty="0"/>
              <a:t>Nice standards for rounding, overflow, underflow … </a:t>
            </a:r>
          </a:p>
          <a:p>
            <a:pPr marL="552450" lvl="1"/>
            <a:r>
              <a:rPr lang="en-US" dirty="0"/>
              <a:t>but hard to make fast in hardware</a:t>
            </a:r>
          </a:p>
          <a:p>
            <a:pPr marL="438150" lvl="1"/>
            <a:endParaRPr lang="en-US" dirty="0"/>
          </a:p>
          <a:p>
            <a:pPr marL="38100"/>
            <a:r>
              <a:rPr lang="en-US" dirty="0"/>
              <a:t>Basic idea, 3 components for:</a:t>
            </a:r>
          </a:p>
          <a:p>
            <a:pPr marL="838200" lvl="2"/>
            <a:r>
              <a:rPr lang="en-US" dirty="0"/>
              <a:t>The sign of the number</a:t>
            </a:r>
          </a:p>
          <a:p>
            <a:pPr marL="838200" lvl="2"/>
            <a:r>
              <a:rPr lang="en-US" dirty="0"/>
              <a:t>Location of the binary point</a:t>
            </a:r>
          </a:p>
          <a:p>
            <a:pPr marL="838200" lvl="2"/>
            <a:r>
              <a:rPr lang="en-US" dirty="0"/>
              <a:t>Actual bits of the number</a:t>
            </a:r>
          </a:p>
          <a:p>
            <a:pPr marL="838200" lvl="2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0" y="5486400"/>
            <a:ext cx="249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(in other words, this is scientific notation…)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is normally a fractional value in range [1.0,2.0).</a:t>
            </a:r>
          </a:p>
          <a:p>
            <a:pPr marL="952500" lvl="2"/>
            <a:r>
              <a:rPr lang="en-US" dirty="0"/>
              <a:t>(M stands for mantissa)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27457"/>
              </p:ext>
            </p:extLst>
          </p:nvPr>
        </p:nvGraphicFramePr>
        <p:xfrm>
          <a:off x="661987" y="5990522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B1A942F5-3D7B-411B-B675-BAB5296F5D42}" vid="{E61304C1-E8BB-4E0B-B7A0-8C6D02DC23B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6279</TotalTime>
  <Pages>0</Pages>
  <Words>2417</Words>
  <Characters>0</Characters>
  <Application>Microsoft Office PowerPoint</Application>
  <PresentationFormat>On-screen Show (4:3)</PresentationFormat>
  <Lines>0</Lines>
  <Paragraphs>722</Paragraphs>
  <Slides>52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25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80" baseType="lpstr">
      <vt:lpstr>ＭＳ Ｐゴシック</vt:lpstr>
      <vt:lpstr>Apple Symbols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Century Gothic</vt:lpstr>
      <vt:lpstr>Courier New</vt:lpstr>
      <vt:lpstr>Courier New Bold</vt:lpstr>
      <vt:lpstr>Gill Sans</vt:lpstr>
      <vt:lpstr>Helvetica</vt:lpstr>
      <vt:lpstr>Lucida Grande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Title Only</vt:lpstr>
      <vt:lpstr>theme2</vt:lpstr>
      <vt:lpstr>Worksheet</vt:lpstr>
      <vt:lpstr>CS33: Lecture 8 Floating Point </vt:lpstr>
      <vt:lpstr>Today: Floating Point</vt:lpstr>
      <vt:lpstr>Fractional Binary Numbers: Examples</vt:lpstr>
      <vt:lpstr>Fractional binary numbers (aka fixed point)</vt:lpstr>
      <vt:lpstr>Fractional Binary Numbers</vt:lpstr>
      <vt:lpstr>Representable Numbers</vt:lpstr>
      <vt:lpstr>Today: Floating Point</vt:lpstr>
      <vt:lpstr>IEEE Floating Point</vt:lpstr>
      <vt:lpstr>Floating Point Representation</vt:lpstr>
      <vt:lpstr>Precision options</vt:lpstr>
      <vt:lpstr>Visualization: Floating Point Encodings</vt:lpstr>
      <vt:lpstr>“Normalized” Values</vt:lpstr>
      <vt:lpstr>Normalized Encoding Example</vt:lpstr>
      <vt:lpstr>Normalized Encoding Example</vt:lpstr>
      <vt:lpstr>Denormalized Values</vt:lpstr>
      <vt:lpstr>Special Values</vt:lpstr>
      <vt:lpstr>Visualization: Floating Point Encodings</vt:lpstr>
      <vt:lpstr>Today: Floating Point</vt:lpstr>
      <vt:lpstr>Tiny Floating Point Example</vt:lpstr>
      <vt:lpstr>Dynamic Range</vt:lpstr>
      <vt:lpstr>Distribution of Values</vt:lpstr>
      <vt:lpstr>Distribution of Values (close-up view)</vt:lpstr>
      <vt:lpstr>Special Properties of the IEEE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Warning floats are not reals</vt:lpstr>
      <vt:lpstr>Today: Floating Point</vt:lpstr>
      <vt:lpstr>Floating Point in C</vt:lpstr>
      <vt:lpstr>Floating Point Puzzles</vt:lpstr>
      <vt:lpstr>Floating-point in X86</vt:lpstr>
      <vt:lpstr>FP Basics</vt:lpstr>
      <vt:lpstr>FP Memory Referencing</vt:lpstr>
      <vt:lpstr>Other Aspects of FP Code</vt:lpstr>
      <vt:lpstr>Programming with SSE3</vt:lpstr>
      <vt:lpstr>Scalar &amp; SIMD Operations</vt:lpstr>
      <vt:lpstr>Summary</vt:lpstr>
      <vt:lpstr>Additional Slides</vt:lpstr>
      <vt:lpstr>Creating Floating Point Number</vt:lpstr>
      <vt:lpstr>Normalize</vt:lpstr>
      <vt:lpstr>Rounding</vt:lpstr>
      <vt:lpstr>Postnormalize</vt:lpstr>
      <vt:lpstr>Interesting Numbers</vt:lpstr>
      <vt:lpstr>Mathematical Properties of FP Add</vt:lpstr>
      <vt:lpstr>Mathematical Properties of FP Mult</vt:lpstr>
      <vt:lpstr>Test Logistics</vt:lpstr>
      <vt:lpstr>Some Review</vt:lpstr>
      <vt:lpstr>Specific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Tony Nowatzki</cp:lastModifiedBy>
  <cp:revision>101</cp:revision>
  <cp:lastPrinted>2012-09-05T04:08:39Z</cp:lastPrinted>
  <dcterms:created xsi:type="dcterms:W3CDTF">2012-09-06T15:16:51Z</dcterms:created>
  <dcterms:modified xsi:type="dcterms:W3CDTF">2019-10-24T20:49:03Z</dcterms:modified>
</cp:coreProperties>
</file>