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ink/ink3.xml" ContentType="application/inkml+xml"/>
  <Override PartName="/ppt/notesSlides/notesSlide5.xml" ContentType="application/vnd.openxmlformats-officedocument.presentationml.notesSlide+xml"/>
  <Override PartName="/ppt/ink/ink4.xml" ContentType="application/inkml+xml"/>
  <Override PartName="/ppt/ink/ink5.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6.xml" ContentType="application/inkml+xml"/>
  <Override PartName="/ppt/notesSlides/notesSlide8.xml" ContentType="application/vnd.openxmlformats-officedocument.presentationml.notesSlide+xml"/>
  <Override PartName="/ppt/ink/ink7.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8.xml" ContentType="application/inkml+xml"/>
  <Override PartName="/ppt/notesSlides/notesSlide22.xml" ContentType="application/vnd.openxmlformats-officedocument.presentationml.notesSlide+xml"/>
  <Override PartName="/ppt/ink/ink9.xml" ContentType="application/inkml+xml"/>
  <Override PartName="/ppt/notesSlides/notesSlide23.xml" ContentType="application/vnd.openxmlformats-officedocument.presentationml.notesSlide+xml"/>
  <Override PartName="/ppt/ink/ink10.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11.xml" ContentType="application/inkml+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12.xml" ContentType="application/inkml+xml"/>
  <Override PartName="/ppt/notesSlides/notesSlide29.xml" ContentType="application/vnd.openxmlformats-officedocument.presentationml.notesSlide+xml"/>
  <Override PartName="/ppt/ink/ink13.xml" ContentType="application/inkml+xml"/>
  <Override PartName="/ppt/notesSlides/notesSlide30.xml" ContentType="application/vnd.openxmlformats-officedocument.presentationml.notesSlide+xml"/>
  <Override PartName="/ppt/ink/ink14.xml" ContentType="application/inkml+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ink/ink15.xml" ContentType="application/inkml+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ink/ink16.xml" ContentType="application/inkml+xml"/>
  <Override PartName="/ppt/notesSlides/notesSlide37.xml" ContentType="application/vnd.openxmlformats-officedocument.presentationml.notesSlide+xml"/>
  <Override PartName="/ppt/ink/ink17.xml" ContentType="application/inkml+xml"/>
  <Override PartName="/ppt/notesSlides/notesSlide38.xml" ContentType="application/vnd.openxmlformats-officedocument.presentationml.notesSlide+xml"/>
  <Override PartName="/ppt/ink/ink18.xml" ContentType="application/inkml+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1"/>
    <p:sldMasterId id="2147483664" r:id="rId2"/>
  </p:sldMasterIdLst>
  <p:notesMasterIdLst>
    <p:notesMasterId r:id="rId72"/>
  </p:notesMasterIdLst>
  <p:handoutMasterIdLst>
    <p:handoutMasterId r:id="rId73"/>
  </p:handoutMasterIdLst>
  <p:sldIdLst>
    <p:sldId id="542" r:id="rId3"/>
    <p:sldId id="1243" r:id="rId4"/>
    <p:sldId id="1242" r:id="rId5"/>
    <p:sldId id="1157" r:id="rId6"/>
    <p:sldId id="1158" r:id="rId7"/>
    <p:sldId id="1253" r:id="rId8"/>
    <p:sldId id="1254" r:id="rId9"/>
    <p:sldId id="1181" r:id="rId10"/>
    <p:sldId id="1201" r:id="rId11"/>
    <p:sldId id="1173" r:id="rId12"/>
    <p:sldId id="1174" r:id="rId13"/>
    <p:sldId id="1175" r:id="rId14"/>
    <p:sldId id="1177" r:id="rId15"/>
    <p:sldId id="1202" r:id="rId16"/>
    <p:sldId id="1203" r:id="rId17"/>
    <p:sldId id="1204" r:id="rId18"/>
    <p:sldId id="1205" r:id="rId19"/>
    <p:sldId id="1206" r:id="rId20"/>
    <p:sldId id="1207" r:id="rId21"/>
    <p:sldId id="1208" r:id="rId22"/>
    <p:sldId id="1209" r:id="rId23"/>
    <p:sldId id="1210" r:id="rId24"/>
    <p:sldId id="1211" r:id="rId25"/>
    <p:sldId id="1165" r:id="rId26"/>
    <p:sldId id="1166" r:id="rId27"/>
    <p:sldId id="1167" r:id="rId28"/>
    <p:sldId id="1168" r:id="rId29"/>
    <p:sldId id="1169" r:id="rId30"/>
    <p:sldId id="1170" r:id="rId31"/>
    <p:sldId id="1171" r:id="rId32"/>
    <p:sldId id="1182" r:id="rId33"/>
    <p:sldId id="1183" r:id="rId34"/>
    <p:sldId id="1184" r:id="rId35"/>
    <p:sldId id="1185" r:id="rId36"/>
    <p:sldId id="1188" r:id="rId37"/>
    <p:sldId id="1248" r:id="rId38"/>
    <p:sldId id="1218" r:id="rId39"/>
    <p:sldId id="1231" r:id="rId40"/>
    <p:sldId id="1219" r:id="rId41"/>
    <p:sldId id="1190" r:id="rId42"/>
    <p:sldId id="1191" r:id="rId43"/>
    <p:sldId id="1192" r:id="rId44"/>
    <p:sldId id="1249" r:id="rId45"/>
    <p:sldId id="1195" r:id="rId46"/>
    <p:sldId id="1220" r:id="rId47"/>
    <p:sldId id="1221" r:id="rId48"/>
    <p:sldId id="1222" r:id="rId49"/>
    <p:sldId id="1251" r:id="rId50"/>
    <p:sldId id="1224" r:id="rId51"/>
    <p:sldId id="1245" r:id="rId52"/>
    <p:sldId id="1234" r:id="rId53"/>
    <p:sldId id="1256" r:id="rId54"/>
    <p:sldId id="1235" r:id="rId55"/>
    <p:sldId id="1236" r:id="rId56"/>
    <p:sldId id="1237" r:id="rId57"/>
    <p:sldId id="1238" r:id="rId58"/>
    <p:sldId id="1239" r:id="rId59"/>
    <p:sldId id="1232" r:id="rId60"/>
    <p:sldId id="1233" r:id="rId61"/>
    <p:sldId id="1259" r:id="rId62"/>
    <p:sldId id="1240" r:id="rId63"/>
    <p:sldId id="1176" r:id="rId64"/>
    <p:sldId id="1178" r:id="rId65"/>
    <p:sldId id="1179" r:id="rId66"/>
    <p:sldId id="1180" r:id="rId67"/>
    <p:sldId id="1255" r:id="rId68"/>
    <p:sldId id="1257" r:id="rId69"/>
    <p:sldId id="1252" r:id="rId70"/>
    <p:sldId id="1258" r:id="rId71"/>
  </p:sldIdLst>
  <p:sldSz cx="9144000" cy="6858000" type="screen4x3"/>
  <p:notesSz cx="7302500" cy="9586913"/>
  <p:custDataLst>
    <p:tags r:id="rId74"/>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1728">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E0E0"/>
    <a:srgbClr val="FFFFFF"/>
    <a:srgbClr val="FCFCFC"/>
    <a:srgbClr val="DF9F98"/>
    <a:srgbClr val="D6CDEE"/>
    <a:srgbClr val="F7F5CD"/>
    <a:srgbClr val="FFABAA"/>
    <a:srgbClr val="000000"/>
    <a:srgbClr val="B2E6B2"/>
    <a:srgbClr val="DEDF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6667" autoAdjust="0"/>
  </p:normalViewPr>
  <p:slideViewPr>
    <p:cSldViewPr snapToGrid="0" snapToObjects="1">
      <p:cViewPr varScale="1">
        <p:scale>
          <a:sx n="67" d="100"/>
          <a:sy n="67" d="100"/>
        </p:scale>
        <p:origin x="1723" y="67"/>
      </p:cViewPr>
      <p:guideLst>
        <p:guide orient="horz" pos="1728"/>
        <p:guide pos="2880"/>
      </p:guideLst>
    </p:cSldViewPr>
  </p:slideViewPr>
  <p:notesTextViewPr>
    <p:cViewPr>
      <p:scale>
        <a:sx n="100" d="100"/>
        <a:sy n="100" d="100"/>
      </p:scale>
      <p:origin x="0" y="0"/>
    </p:cViewPr>
  </p:notesTextViewPr>
  <p:sorterViewPr>
    <p:cViewPr>
      <p:scale>
        <a:sx n="80" d="100"/>
        <a:sy n="80" d="100"/>
      </p:scale>
      <p:origin x="0" y="2172"/>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gs" Target="tags/tag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charts/_rels/chart1.xml.rels><?xml version="1.0" encoding="UTF-8" standalone="yes"?>
<Relationships xmlns="http://schemas.openxmlformats.org/package/2006/relationships"><Relationship Id="rId2" Type="http://schemas.openxmlformats.org/officeDocument/2006/relationships/oleObject" Target="Macintosh%20HD:Users:droh:Google%20Drive:ics3:mem:cpumemgap.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8880015299171499"/>
          <c:y val="6.0185185185185203E-2"/>
          <c:w val="0.51180020900165302"/>
          <c:h val="0.80722222222222195"/>
        </c:manualLayout>
      </c:layout>
      <c:lineChart>
        <c:grouping val="standard"/>
        <c:varyColors val="0"/>
        <c:ser>
          <c:idx val="0"/>
          <c:order val="0"/>
          <c:tx>
            <c:strRef>
              <c:f>data!$B$1</c:f>
              <c:strCache>
                <c:ptCount val="1"/>
                <c:pt idx="0">
                  <c:v>Disk seek time</c:v>
                </c:pt>
              </c:strCache>
            </c:strRef>
          </c:tx>
          <c:spPr>
            <a:ln w="12700" cmpd="sng">
              <a:solidFill>
                <a:schemeClr val="tx1"/>
              </a:solidFill>
            </a:ln>
          </c:spPr>
          <c:marker>
            <c:symbol val="diamond"/>
            <c:size val="8"/>
            <c:spPr>
              <a:solidFill>
                <a:schemeClr val="tx1"/>
              </a:solidFill>
              <a:ln>
                <a:no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data!$B$2:$B$9</c:f>
              <c:numCache>
                <c:formatCode>#,##0</c:formatCode>
                <c:ptCount val="8"/>
                <c:pt idx="0">
                  <c:v>75000000</c:v>
                </c:pt>
                <c:pt idx="1">
                  <c:v>28000000</c:v>
                </c:pt>
                <c:pt idx="2">
                  <c:v>10000000</c:v>
                </c:pt>
                <c:pt idx="3">
                  <c:v>8000000</c:v>
                </c:pt>
                <c:pt idx="4">
                  <c:v>6000000</c:v>
                </c:pt>
                <c:pt idx="5">
                  <c:v>5000000</c:v>
                </c:pt>
                <c:pt idx="6">
                  <c:v>3000000</c:v>
                </c:pt>
                <c:pt idx="7">
                  <c:v>3000000</c:v>
                </c:pt>
              </c:numCache>
            </c:numRef>
          </c:val>
          <c:smooth val="0"/>
          <c:extLst>
            <c:ext xmlns:c16="http://schemas.microsoft.com/office/drawing/2014/chart" uri="{C3380CC4-5D6E-409C-BE32-E72D297353CC}">
              <c16:uniqueId val="{00000000-417F-4044-B352-480B7365D23F}"/>
            </c:ext>
          </c:extLst>
        </c:ser>
        <c:ser>
          <c:idx val="1"/>
          <c:order val="1"/>
          <c:tx>
            <c:strRef>
              <c:f>data!$C$1</c:f>
              <c:strCache>
                <c:ptCount val="1"/>
                <c:pt idx="0">
                  <c:v>SSD access time</c:v>
                </c:pt>
              </c:strCache>
            </c:strRef>
          </c:tx>
          <c:spPr>
            <a:ln w="12700">
              <a:solidFill>
                <a:schemeClr val="tx1"/>
              </a:solidFill>
            </a:ln>
          </c:spPr>
          <c:marker>
            <c:symbol val="triangle"/>
            <c:size val="8"/>
            <c:spPr>
              <a:solidFill>
                <a:schemeClr val="tx1"/>
              </a:solidFill>
              <a:ln>
                <a:no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data!$C$2:$C$9</c:f>
              <c:numCache>
                <c:formatCode>General</c:formatCode>
                <c:ptCount val="8"/>
                <c:pt idx="7" formatCode="#,##0">
                  <c:v>50000</c:v>
                </c:pt>
              </c:numCache>
            </c:numRef>
          </c:val>
          <c:smooth val="0"/>
          <c:extLst>
            <c:ext xmlns:c16="http://schemas.microsoft.com/office/drawing/2014/chart" uri="{C3380CC4-5D6E-409C-BE32-E72D297353CC}">
              <c16:uniqueId val="{00000001-417F-4044-B352-480B7365D23F}"/>
            </c:ext>
          </c:extLst>
        </c:ser>
        <c:ser>
          <c:idx val="3"/>
          <c:order val="2"/>
          <c:tx>
            <c:strRef>
              <c:f>data!$D$1</c:f>
              <c:strCache>
                <c:ptCount val="1"/>
                <c:pt idx="0">
                  <c:v>DRAM access time</c:v>
                </c:pt>
              </c:strCache>
            </c:strRef>
          </c:tx>
          <c:spPr>
            <a:ln w="12700">
              <a:solidFill>
                <a:schemeClr val="tx1"/>
              </a:solidFill>
            </a:ln>
          </c:spPr>
          <c:marker>
            <c:symbol val="square"/>
            <c:size val="8"/>
            <c:spPr>
              <a:solidFill>
                <a:schemeClr val="tx1"/>
              </a:solidFill>
              <a:ln>
                <a:no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data!$D$2:$D$9</c:f>
              <c:numCache>
                <c:formatCode>#,##0</c:formatCode>
                <c:ptCount val="8"/>
                <c:pt idx="0" formatCode="General">
                  <c:v>200</c:v>
                </c:pt>
                <c:pt idx="1">
                  <c:v>100</c:v>
                </c:pt>
                <c:pt idx="2" formatCode="General">
                  <c:v>70</c:v>
                </c:pt>
                <c:pt idx="3" formatCode="General">
                  <c:v>60</c:v>
                </c:pt>
                <c:pt idx="4" formatCode="General">
                  <c:v>55</c:v>
                </c:pt>
                <c:pt idx="5" formatCode="General">
                  <c:v>50</c:v>
                </c:pt>
                <c:pt idx="6" formatCode="General">
                  <c:v>40</c:v>
                </c:pt>
                <c:pt idx="7" formatCode="General">
                  <c:v>20</c:v>
                </c:pt>
              </c:numCache>
            </c:numRef>
          </c:val>
          <c:smooth val="0"/>
          <c:extLst>
            <c:ext xmlns:c16="http://schemas.microsoft.com/office/drawing/2014/chart" uri="{C3380CC4-5D6E-409C-BE32-E72D297353CC}">
              <c16:uniqueId val="{00000002-417F-4044-B352-480B7365D23F}"/>
            </c:ext>
          </c:extLst>
        </c:ser>
        <c:ser>
          <c:idx val="4"/>
          <c:order val="3"/>
          <c:tx>
            <c:strRef>
              <c:f>data!$E$1</c:f>
              <c:strCache>
                <c:ptCount val="1"/>
                <c:pt idx="0">
                  <c:v>SRAM access time</c:v>
                </c:pt>
              </c:strCache>
            </c:strRef>
          </c:tx>
          <c:spPr>
            <a:ln w="12700">
              <a:solidFill>
                <a:schemeClr val="tx1"/>
              </a:solidFill>
            </a:ln>
          </c:spPr>
          <c:marker>
            <c:symbol val="circle"/>
            <c:size val="8"/>
            <c:spPr>
              <a:solidFill>
                <a:schemeClr val="tx1"/>
              </a:solidFill>
              <a:ln>
                <a:no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data!$E$2:$E$9</c:f>
              <c:numCache>
                <c:formatCode>General</c:formatCode>
                <c:ptCount val="8"/>
                <c:pt idx="0">
                  <c:v>150</c:v>
                </c:pt>
                <c:pt idx="1">
                  <c:v>35</c:v>
                </c:pt>
                <c:pt idx="2">
                  <c:v>15</c:v>
                </c:pt>
                <c:pt idx="3">
                  <c:v>3</c:v>
                </c:pt>
                <c:pt idx="4">
                  <c:v>2.5</c:v>
                </c:pt>
                <c:pt idx="5">
                  <c:v>2</c:v>
                </c:pt>
                <c:pt idx="6">
                  <c:v>1.5</c:v>
                </c:pt>
                <c:pt idx="7">
                  <c:v>1.3</c:v>
                </c:pt>
              </c:numCache>
            </c:numRef>
          </c:val>
          <c:smooth val="0"/>
          <c:extLst>
            <c:ext xmlns:c16="http://schemas.microsoft.com/office/drawing/2014/chart" uri="{C3380CC4-5D6E-409C-BE32-E72D297353CC}">
              <c16:uniqueId val="{00000003-417F-4044-B352-480B7365D23F}"/>
            </c:ext>
          </c:extLst>
        </c:ser>
        <c:ser>
          <c:idx val="5"/>
          <c:order val="4"/>
          <c:tx>
            <c:strRef>
              <c:f>data!$F$1</c:f>
              <c:strCache>
                <c:ptCount val="1"/>
                <c:pt idx="0">
                  <c:v>CPU cycle time</c:v>
                </c:pt>
              </c:strCache>
            </c:strRef>
          </c:tx>
          <c:spPr>
            <a:ln w="12700">
              <a:solidFill>
                <a:schemeClr val="tx1"/>
              </a:solidFill>
            </a:ln>
          </c:spPr>
          <c:marker>
            <c:symbol val="square"/>
            <c:size val="8"/>
            <c:spPr>
              <a:solidFill>
                <a:schemeClr val="bg1"/>
              </a:solidFill>
              <a:ln>
                <a:solidFill>
                  <a:schemeClr val="tx1"/>
                </a:solid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data!$F$2:$F$9</c:f>
              <c:numCache>
                <c:formatCode>General</c:formatCode>
                <c:ptCount val="8"/>
                <c:pt idx="0">
                  <c:v>166</c:v>
                </c:pt>
                <c:pt idx="1">
                  <c:v>50</c:v>
                </c:pt>
                <c:pt idx="2">
                  <c:v>6</c:v>
                </c:pt>
                <c:pt idx="3">
                  <c:v>1.6</c:v>
                </c:pt>
                <c:pt idx="4">
                  <c:v>0.3</c:v>
                </c:pt>
                <c:pt idx="5">
                  <c:v>0.5</c:v>
                </c:pt>
                <c:pt idx="6">
                  <c:v>0.4</c:v>
                </c:pt>
                <c:pt idx="7">
                  <c:v>0.33</c:v>
                </c:pt>
              </c:numCache>
            </c:numRef>
          </c:val>
          <c:smooth val="0"/>
          <c:extLst>
            <c:ext xmlns:c16="http://schemas.microsoft.com/office/drawing/2014/chart" uri="{C3380CC4-5D6E-409C-BE32-E72D297353CC}">
              <c16:uniqueId val="{00000004-417F-4044-B352-480B7365D23F}"/>
            </c:ext>
          </c:extLst>
        </c:ser>
        <c:dLbls>
          <c:showLegendKey val="0"/>
          <c:showVal val="0"/>
          <c:showCatName val="0"/>
          <c:showSerName val="0"/>
          <c:showPercent val="0"/>
          <c:showBubbleSize val="0"/>
        </c:dLbls>
        <c:marker val="1"/>
        <c:smooth val="0"/>
        <c:axId val="274508656"/>
        <c:axId val="274521168"/>
      </c:lineChart>
      <c:catAx>
        <c:axId val="274508656"/>
        <c:scaling>
          <c:orientation val="minMax"/>
        </c:scaling>
        <c:delete val="0"/>
        <c:axPos val="b"/>
        <c:title>
          <c:tx>
            <c:rich>
              <a:bodyPr/>
              <a:lstStyle/>
              <a:p>
                <a:pPr>
                  <a:defRPr/>
                </a:pPr>
                <a:r>
                  <a:rPr lang="en-US"/>
                  <a:t>Year</a:t>
                </a:r>
              </a:p>
            </c:rich>
          </c:tx>
          <c:overlay val="0"/>
        </c:title>
        <c:numFmt formatCode="General" sourceLinked="1"/>
        <c:majorTickMark val="out"/>
        <c:minorTickMark val="none"/>
        <c:tickLblPos val="low"/>
        <c:txPr>
          <a:bodyPr rot="0" vert="horz" anchor="ctr" anchorCtr="1"/>
          <a:lstStyle/>
          <a:p>
            <a:pPr>
              <a:defRPr/>
            </a:pPr>
            <a:endParaRPr lang="en-US"/>
          </a:p>
        </c:txPr>
        <c:crossAx val="274521168"/>
        <c:crossesAt val="0"/>
        <c:auto val="1"/>
        <c:lblAlgn val="ctr"/>
        <c:lblOffset val="100"/>
        <c:noMultiLvlLbl val="0"/>
      </c:catAx>
      <c:valAx>
        <c:axId val="274521168"/>
        <c:scaling>
          <c:logBase val="10"/>
          <c:orientation val="minMax"/>
          <c:min val="0.01"/>
        </c:scaling>
        <c:delete val="0"/>
        <c:axPos val="l"/>
        <c:majorGridlines/>
        <c:title>
          <c:tx>
            <c:rich>
              <a:bodyPr rot="-5400000" vert="horz"/>
              <a:lstStyle/>
              <a:p>
                <a:pPr>
                  <a:defRPr/>
                </a:pPr>
                <a:r>
                  <a:rPr lang="en-US"/>
                  <a:t>Time (ns)</a:t>
                </a:r>
              </a:p>
            </c:rich>
          </c:tx>
          <c:overlay val="0"/>
        </c:title>
        <c:numFmt formatCode="#,##0.0" sourceLinked="0"/>
        <c:majorTickMark val="out"/>
        <c:minorTickMark val="none"/>
        <c:tickLblPos val="nextTo"/>
        <c:crossAx val="274508656"/>
        <c:crosses val="autoZero"/>
        <c:crossBetween val="between"/>
        <c:minorUnit val="10"/>
      </c:valAx>
      <c:spPr>
        <a:ln>
          <a:noFill/>
        </a:ln>
      </c:spPr>
    </c:plotArea>
    <c:legend>
      <c:legendPos val="r"/>
      <c:overlay val="0"/>
      <c:spPr>
        <a:ln>
          <a:solidFill>
            <a:schemeClr val="tx1"/>
          </a:solidFill>
        </a:ln>
      </c:spPr>
    </c:legend>
    <c:plotVisOnly val="1"/>
    <c:dispBlanksAs val="gap"/>
    <c:showDLblsOverMax val="0"/>
  </c:chart>
  <c:txPr>
    <a:bodyPr/>
    <a:lstStyle/>
    <a:p>
      <a:pPr>
        <a:defRPr sz="1200">
          <a:latin typeface="Arial"/>
        </a:defRPr>
      </a:pPr>
      <a:endParaRPr lang="en-US"/>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345333367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0914" units="cm"/>
          <inkml:channel name="Y" type="integer" max="17389" units="cm"/>
          <inkml:channel name="F" type="integer" max="2047" units="dev"/>
          <inkml:channel name="T" type="integer" max="2.14748E9" units="dev"/>
        </inkml:traceFormat>
        <inkml:channelProperties>
          <inkml:channelProperty channel="X" name="resolution" value="1000.12939" units="1/cm"/>
          <inkml:channelProperty channel="Y" name="resolution" value="999.9425" units="1/cm"/>
          <inkml:channelProperty channel="F" name="resolution" value="0" units="1/dev"/>
          <inkml:channelProperty channel="T" name="resolution" value="1" units="1/dev"/>
        </inkml:channelProperties>
      </inkml:inkSource>
      <inkml:timestamp xml:id="ts0" timeString="2019-11-05T23:15:51.048"/>
    </inkml:context>
    <inkml:brush xml:id="br0">
      <inkml:brushProperty name="width" value="0.05292" units="cm"/>
      <inkml:brushProperty name="height" value="0.05292" units="cm"/>
      <inkml:brushProperty name="color" value="#FF0000"/>
    </inkml:brush>
    <inkml:context xml:id="ctx1">
      <inkml:inkSource xml:id="inkSrc7">
        <inkml:traceFormat>
          <inkml:channel name="X" type="integer" max="12364" units="cm"/>
          <inkml:channel name="Y" type="integer" max="6956"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1" timeString="2019-11-05T23:16:26.354"/>
    </inkml:context>
  </inkml:definitions>
  <inkml:trace contextRef="#ctx0" brushRef="#br0">13727 2835 240 0,'4'-8'73'0,"-3"2"8"16,-1-2-20-16,0-1-4 0,-1 3-8 15,-6 1-3-15,-3 3-4 0,-4 6-3 0,-1 2-7 16,-1 4-5-16,-4 1-6 0,1 2-5 16,-1 7-4-16,2 0-3 0,4 1-5 15,-3 0-1-15,3 2-1 0,1 0-1 16,1-1 0-16,2-4-1 0,1-1 0 16,5 0 0-16,3-2 0 0,2-3 0 15,4-1-1-15,8 0 1 0,-1 1-1 16,4-2-1-16,-1-1-2 0,4 4 0 15,-3 0-2-15,1 2 0 0,1 0-1 0,-4-2 0 16,3 3 2-16,-4 0 1 0,-4 2 1 16,1 0 1-16,-5-1 1 0,-5 4 0 15,-5 5 0-15,-5 0 1 0,-3 0-1 16,0 0 1-16,-5-2-4 0,2-2-7 16,5-6-9-16,-2-8-11 0,5-8-16 15,-1-3-44-15,8-10-18 0,-1-3-60 0,9-2-109 16</inkml:trace>
  <inkml:trace contextRef="#ctx0" brushRef="#br0" timeOffset="478.579">13882 3399 285 0,'0'-21'81'0,"0"-5"6"0,-1-2-32 0,2-1-6 16,-1-2-7-16,0-3-6 0,5 1-7 16,-2-4-5-16,6-1-5 0,-1 1-4 15,5-1-4-15,1 1-3 0,3 3-2 16,2 4-2-16,1 4-1 0,-2 5-1 16,0 6 0-16,-2 9 0 0,-1 4 0 15,-2 9 0-15,0 6 1 0,-2 1 0 16,-3 6 0-16,-1 3 0 0,-1-2 0 0,-1 0-2 15,-3-3 1-15,-4 0-1 16,2-2 0-16,-1-1 1 0,-4-2-1 0,-3-5 0 16,-5 0 1-16,-5 0-1 0,-4-1 1 15,1-4-1-15,-5 0-1 0,0-3 0 16,3 2 0-16,4-4 0 0,2 1 0 16,4-2-1-16,7 1 1 0,1 2 0 15,2-2-1-15,3 2 1 0,1 4-1 16,3-1 0-16,0 3 1 0,6 1 0 15,5 4 0-15,1 2 0 0,4 4 0 16,4-1 1-16,1 3 0 0,1-1 0 0,-2 4 0 16,1 0 0-16,-7 0 0 0,3 0-4 15,-7 4-8-15,1-4-9 0,-3-4-13 16,2 0-19-16,-2-7-62 0,2-5-81 16,-2-6-173-16</inkml:trace>
  <inkml:trace contextRef="#ctx0" brushRef="#br0" timeOffset="854.732">14286 3375 246 0,'-4'6'80'0,"0"-2"3"0,1-6-3 0,6-5-32 16,1-9-8-16,5 2-8 0,6-8-7 15,0-2-2-15,3-5 0 0,1-1-2 16,-3 1-3-16,1 3-2 0,-3-7-3 16,4 2-1-16,-1 2-2 0,1 3-2 15,-2-2-3-15,3 2-1 0,6 0 0 16,-4 0-2-16,-1 3 0 0,-2 4 0 16,-1 1 0-16,-3 6 1 0,-1 9 1 15,-5 9 2-15,-3 7 2 0,-1 7-1 16,3 3 1-16,-5 5 0 0,-1 3-1 0,1 3-1 15,-2 0-1-15,-2 0-2 16,2 0 0-16,-1-3 0 0,-1-1-2 0,0-4 0 16,1-2 1-16,-3-1-2 0,4-3-4 15,-4-6-7-15,4 1-11 0,-5-4-11 16,8-1-17-16,-8-8-50 0,0-4-25 16,-6-4-71-16,3-6-137 0</inkml:trace>
  <inkml:trace contextRef="#ctx0" brushRef="#br0" timeOffset="1023.279">14474 3169 327 0,'6'4'85'0,"1"-3"7"0,4 1-44 0,1-2-7 16,2-3-6-16,8 1-2 0,-3-1-5 16,1 1-7-16,3-1-7 0,1 1-5 15,4-1-7-15,-2 1-14 0,1-1-18 16,3 2-34-16,-4-3-42 0,-2 1-75 15,-3-3-161-15</inkml:trace>
  <inkml:trace contextRef="#ctx0" brushRef="#br0" timeOffset="1607.311">14968 3306 284 0,'6'-14'89'15,"1"-4"5"-15,2-5-24 0,0-1-12 16,-1-6-6-16,6-1-8 0,1 0-9 16,1-3-7-16,4 1-5 0,0 2-5 0,2 2-4 15,1 1-5-15,0 1-3 0,0 4-3 16,-2 5 0-16,-3 5-1 0,-2 8 3 15,-4 10 3-15,-1 10 2 0,-6 6 0 16,0 7 0-16,-5 2 1 0,0 8 0 16,-5 1-3-16,3-3-2 0,-1 0-2 15,0-4-1-15,0-2 0 0,3-7-2 0,1-6-1 16,2-5 0-16,4-12 0 16,8-3-2-16,1-9-1 0,2-4-2 0,3-5-3 15,0-9 0-15,4-1-1 0,2 4 1 16,-1-4 0-16,2 1 1 0,-3 4 3 15,4 4 1-15,-1 4 2 0,-4 6 0 16,-1 2 1-16,-4 7 0 0,-2 6 3 16,-1 10 2-16,-6 2 1 0,4 8 1 15,-2 8 1-15,1 1 0 0,-5 3-1 0,2-1-3 16,0-1-10-16,-1-3-16 0,-2-3-25 16,-4-9-83-16,7-2-99 0,-2-3-240 15</inkml:trace>
  <inkml:trace contextRef="#ctx0" brushRef="#br0" timeOffset="6226.578">10062 4615 159 0,'2'0'41'0,"-2"0"0"16,0 2-15-16,0-2-8 0,0 1 2 15,-2 1-2-15,-1 4 1 0,-2 3 1 16,-5 0 2-16,2 6 0 0,-2 3-5 16,-3 3-2-16,-3 5-1 0,1 7 0 15,-1 8 0-15,-2 6-2 0,0 5 0 16,0 10-1-16,0 8 0 0,2 10-1 0,5 9 1 16,-4 3-1-16,5 4 1 0,-4 2 1 15,-3-2 0-15,4-3 1 0,-1-7 0 16,-1-6-1-16,4-2-2 0,-1-3-1 15,4 3-2-15,-2 5 0 0,-1 5-3 16,-1 5 1-16,3 2 0 0,-1 6 1 16,3 5 1-16,7 1 1 0,2-4-1 15,3-3-1-15,6-3 0 0,4-2-1 16,1-6-2-16,7-7-2 0,0-9 1 0,3-8-2 16,5 4 1-16,-2-2-1 0,2 1 1 15,-1-1 0-15,2 3-1 0,2 2 1 16,5 4 0-16,2-2-1 0,3-3 1 15,7-4-1-15,3 3 0 0,-1 0 0 16,-1-4 0-16,-3-3-1 0,-3 1 1 16,-9-4 0-16,3-1 0 0,-11-6-2 15,-1 0 0-15,-1-3-1 0,4-1-1 0,-1 0-2 16,1 0 0-16,3-4-1 0,-2-4 1 16,3-5 1-16,-1-3 1 0,-2-7 1 15,4-8 1-15,-3-10 1 0,3-7 2 16,4-4 0-16,8-5 0 0,1-3 0 15,4-4 1-15,4 0 0 0,5 1-1 16,0-4 0-16,2 0 0 0,3-2 0 16,4-1-1-16,3-5 1 0,2-3-1 15,-2-6 0-15,4-5 2 0,-8-8 4 0,0-1 2 16,-8-8 1-16,-5 2 1 16,-3-4 1-16,-4-6-1 0,-4-2-1 0,3-1-2 15,-5-4-2-15,1-3-1 0,-2-8 1 16,4-7 1-16,-3 1 2 0,-5-1 1 15,2-3 1-15,-5 0 1 0,-7 2 0 16,-6-3-1-16,-8 4 2 0,-6 0 1 16,-9-4-1-16,-8-9 0 0,-3-6-1 15,-7-8-1-15,-7-9-1 0,-4-9-2 16,1-5-3-16,-1-2-1 0,-4-1-2 16,-1 1 0-16,2 3-1 0,-4-3 1 0,3-3-1 15,-6-1 1-15,3 1-1 0,2 0 0 16,0 4 0-16,-2 3 1 0,2 17-1 15,3 9 0-15,0 6 0 0,-2 5 1 16,1 8-1-16,-4-1 0 0,5 1 0 16,-10-8-1-16,-8-2 0 0,-3 3 0 15,-3 8 0-15,1 5 0 0,-2 14 0 16,-2 13 3-16,2 19 1 0,3 20 0 16,-1 17 1-16,-5 11 0 0,-3 12-1 0,0 9 0 15,-1 5-2-15,-2 6-1 0,3 2 0 16,3 3 0-16,-1 13-1 0,6 5 2 15,-2 8 0-15,-2 8 0 0,1 5 0 16,0 8 1-16,0 2-1 0,0-2 1 16,-4-6-1-16,-1-3 0 0,10-9-4 15,3-9-6-15,4-7-10 0,4-10-16 16,7-5-19-16,8-4-58 0,3-6-27 0,3-2-83 16,9-8-157-16</inkml:trace>
  <inkml:trace contextRef="#ctx0" brushRef="#br0" timeOffset="15627.506">13556 4015 332 0,'-8'-37'100'16,"15"-2"16"-16,19-7-44 15,21 0 6-15,25-2-6 0,22 4-5 16,24 14-14-16,17 16-12 0,12 5-21 16,22 6-24-16,9 8-32 0,3 0-101 15,8-2-2-15,3-3-92 0,-3 0-173 0</inkml:trace>
  <inkml:trace contextRef="#ctx1" brushRef="#br0">24309 11527 0,'1797'550'0,"-677"69"16,-260 24-1,-860-643 1,-244-228 15,195 212 0,12-4-15</inkml:trace>
  <inkml:trace contextRef="#ctx0" brushRef="#br0" timeOffset="35619.808">17109 10430 320 0,'-5'-10'91'0,"0"5"6"0,4 0-33 15,-3 0-12-15,4 2-5 0,-1 1-6 16,7 6-4-16,-2 2 0 0,-3 2 2 15,-1 5 1-15,5 5 0 0,-3 8-2 0,1 10-2 16,-6 12-1-16,-1 12-4 0,1 15-7 16,-2 10-5-16,-6 9-4 0,-4 7-4 15,2-3-4-15,0-10-3 0,2-11-3 16,-1-17-7-16,4-13-13 0,13-18-17 16,2-16-16-16,1-14-21 0,-2-15-15 15,4-14-72-15,1-15-93 0,-2-9-186 16</inkml:trace>
  <inkml:trace contextRef="#ctx0" brushRef="#br0" timeOffset="36070.832">17182 10368 260 0,'0'-15'80'0,"-1"2"4"0,1 3-12 15,1 2-28-15,8 3-4 0,-3 5-5 16,4 4-3-16,1 2-1 0,9 4 2 15,1 0 0-15,3 3-1 0,-1 1-2 0,7 1-3 16,2 3-3-16,-1 5-4 0,-1 6-4 16,-4 5-4-16,-4 14-3 0,0 5-3 15,-4 6-1-15,-9 5-1 0,-2 4-2 16,-6-4 0-16,-5-1 1 0,-1-11 3 16,-7-1 3-16,-6-4 2 0,-4-1 3 15,-1-5 1-15,-8-2 2 0,-5-4-1 16,-3 3-2-16,-4-7-3 0,1-8-3 0,1-5-2 15,1-7-3-15,4-6-4 0,6-5-9 16,9-7-13-16,8-4-14 0,8-5-19 16,5-5-18-16,12-4-79 0,2 1-98 15,21-7-210-15</inkml:trace>
  <inkml:trace contextRef="#ctx0" brushRef="#br0" timeOffset="36754.08">17618 11364 338 0,'3'-7'94'0,"-2"-4"6"0,4-6-40 0,7-4-6 15,-2-6-7-15,9-8-9 0,-3-2-5 16,10-4-3-16,4-5-4 0,1-1-3 16,5-3 0-16,-2-1-2 0,-2 1-1 15,1-6-3-15,-2 1-1 0,-3-1-2 16,-4-2-2-16,-1 9-6 0,-4 5-1 16,3 5 0-16,-4 11 0 0,-5 8 1 15,-5 11 3-15,2 12 0 0,-9 7 2 0,-1 9 0 16,-6 7 1-16,1 12 0 0,-3 6-2 15,3 1-2-15,1 1 0 0,1-2 0 16,3-2-2-16,5-1 0 0,-3-10-1 16,3-3-1-16,-2-4-1 0,-1-3-1 15,1-1-1-15,-3-7 0 0,-3-2 0 16,1 1 1-16,-3-2-1 0,-2-4 0 0,-1 1 1 16,-1-2-1-16,-1 0-1 15,-2-1 1-15,3 0-1 0,-1 1 0 0,-3-2 0 16,3 0 0-16,-3 0 0 0,2 1 0 15,-1-3 0-15,1-1 0 0,-1-1 0 16,3 1 0-16,0-4 0 0,5 1 0 16,-1 0 0-16,3-2-1 0,-1 2 1 15,4-1-1-15,-1 1 0 0,0 2 0 16,4 2 0-16,-1 1 0 0,-1 1 0 0,2 2 1 16,1 0 0-16,2 1 0 0,-1 4 2 15,-2 2 0-15,5 1 0 0,1 6 1 16,-3 1 1-16,2 4-1 0,0 4 0 15,-1 3 0-15,-3-2 0 0,3 2-1 16,-7-3 1-16,6 1-1 0,-4-1 0 16,-3 0 0-16,2-2 0 0,-2-2 0 15,0-4-2-15,0-2-5 0,1-5-8 16,1-2-11-16,0-6-11 0,1-7-12 0,2 1-14 16,0-6-13-16,3 2-11 0,-2-6-16 15,1-2-41-15,-2-2-72 0,5 2-146 16</inkml:trace>
  <inkml:trace contextRef="#ctx0" brushRef="#br0" timeOffset="37241.261">18250 11440 297 0,'15'-23'85'16,"-7"-8"4"-16,5-4-32 0,10-9-9 16,-1-7-8-16,4-1-8 0,1-5-9 15,7 1-2-15,-2-1-2 0,-1 5-3 0,-1 8-3 16,-4 7 0-16,0 4 2 0,-3 5 0 16,-2 6 0-16,-3 5 1 0,-2 4 4 15,-3 5 3-15,0 3 3 0,-2 5 2 16,-1 7 5-16,-3 9 2 0,-2 12 2 15,-2 6 0-15,0 12 0 0,-3 7-3 16,2 9-4-16,-1 7-4 0,1 1-5 16,-2-3-5-16,0 1-5 0,-5-6-3 0,2-3-2 15,-5-10-5-15,0-12-9 0,-2-6-11 16,2-10-18-16,1-8-17 0,2-13-21 16,2-11-21-16,-2-10-73 0,-1-7-1 15,1-6-75-15,-3-5-125 0</inkml:trace>
  <inkml:trace contextRef="#ctx0" brushRef="#br0" timeOffset="37378.899">18462 11243 423 0,'5'-2'128'0,"8"2"8"0,3-4-41 16,4-3-29-16,4 2-15 0,2-1-12 16,2 4-18-16,-2-1-22 0,2 1-23 15,-7 0-22-15,5 7-25 0,-5 0-69 16,-3 2-96-16,0-1-205 0</inkml:trace>
  <inkml:trace contextRef="#ctx0" brushRef="#br0" timeOffset="37920.979">18825 11523 354 0,'-8'12'97'0,"0"-6"4"0,1 1-35 0,6-2-16 16,-3-2-8-16,6-3-6 0,3 0-3 15,3-2 3-15,2-3 2 0,6-3 1 16,4-3 2-16,-2-5 4 0,11-7 3 16,2-2 2-16,5-7-3 0,3-6-4 15,2-6-6-15,1-6-6 0,12-2-8 16,0-1-7-16,-4-2-6 0,-3 6-5 15,-1 5-3-15,-4 10-1 0,-4 8 0 16,-12 6-1-16,-10 10 1 0,-6 9 0 0,0 4 0 16,-5 12 2-16,-5 6 0 0,-5 13 1 15,0 15 1-15,-2 8 0 0,-6 7 0 16,2 6 0-16,0 0 1 0,2 0-1 16,6-11-1-16,3-14 0 0,7-9-2 15,2-10-1-15,3-10-1 0,9-11 0 16,0-10-1-16,5-9 0 0,2-6 0 15,5-9 0-15,2-5-1 0,-2-9 0 16,-2-4 0-16,-5-2 0 0,0-1-1 0,3-3 0 16,-2 6 1-16,-6 5 0 0,3 9 1 15,-3 6-1-15,-1 9 4 0,1 6 2 16,-8 11 5-16,-3 5 4 0,3 11 3 16,-7 8 4-16,1 11 2 0,3 9 1 15,-5 5-2-15,-2 11-4 0,-1 6-3 16,-4 2-3-16,-3-2-8 0,0-3-1 15,2-2-23-15,-2-4-28 0,0-7-46 16,3-12-120-16,2-12-161 0,7-14-367 16</inkml:trace>
  <inkml:trace contextRef="#ctx0" brushRef="#br0" timeOffset="73903.803">18488 13362 188 0,'5'-10'71'16,"-5"2"8"-16,3 1 6 0,-1 2-24 15,-2 0-7-15,0 4-6 0,0 1-9 16,-2 3-8-16,-1 0-5 0,3 4-6 16,0 1-5-16,-2 3-2 0,2 6-2 15,2 2 1-15,-2 9-1 0,5 6-1 0,-5 9-1 16,3 5-1-16,-3 6-2 16,0 5-1-16,-3 0-2 0,-2-4-1 0,3-3 0 15,-1-8-1-15,3-6-3 0,0-11-7 16,5-7-10-16,3-12-14 0,2-10-25 15,-2-7-58-15,2-14-81 0,3-7-179 16</inkml:trace>
  <inkml:trace contextRef="#ctx0" brushRef="#br0" timeOffset="74515.243">18533 13248 213 0,'2'-2'77'16,"-2"2"7"-16,-2-3 1 0,1 3-31 15,1 0-11-15,1 0-8 0,3 1-8 16,-1-1-6-16,5 0-4 0,2 2 0 0,8 1 0 16,-2-1 1-16,2-1 0 0,-2 1-1 15,6 1 1-15,-3 1 0 0,4 2-1 16,-5 1-2-16,5 2 0 0,3 3-3 16,-5 1-1-16,2-2-2 0,-2 4-2 15,-3 0-2-15,0-1-1 0,-5 4-1 16,0 0-1-16,-2 3 0 0,-1 2 0 15,-5 3-1-15,-2 2 0 0,-3 3 0 16,-3 5 0-16,0 1 0 0,-7 1 0 0,2-1 1 16,-5-3 3-16,1 4 3 0,-4-6 3 15,-5-7 1-15,0 1 3 0,-4-8 0 16,-1-3-1-16,0-2-1 0,0-7-4 16,1-1-3-16,4 0-1 0,0-5-5 15,2 3-9-15,7 0-14 0,1 1-19 16,1-1-22-16,5 2-80 0,0 1-103 15,7 1-228-15</inkml:trace>
  <inkml:trace contextRef="#ctx0" brushRef="#br0" timeOffset="75120.929">19275 13679 309 0,'-10'12'86'0,"-1"4"4"0,1 4-28 15,3 6-22-15,1 3-5 0,1 2-8 16,2 2-8-16,1-2-4 0,-1 0-3 0,3-5-3 16,0-8-11-16,0-5-13 0,3-8-22 15,-3-10-65-15,-3-8-77 0,3-13-190 16</inkml:trace>
  <inkml:trace contextRef="#ctx0" brushRef="#br0" timeOffset="75248.265">19384 13323 376 0,'-5'-5'98'0,"4"3"0"0,-4 4-30 16,5 1-44-16,0 0-16 0,8 4-20 15,3-1-37-15,4 1-49 0,6-2-74 16,10-2-169-16</inkml:trace>
  <inkml:trace contextRef="#ctx0" brushRef="#br0" timeOffset="75596.759">19749 13533 411 0,'-28'14'109'0,"2"-1"5"15,2 2-51-15,-2 0-13 0,1-2-5 0,6-3-10 16,3-1-9-16,1 3-4 0,2-1-5 15,3-1-6-15,2 0-6 0,3 1-2 16,5-1-3-16,3 1-3 0,-1-2-4 16,8-5-5-16,1 1-2 0,5-5-1 15,2-1-2-15,2-4 1 0,4-2 2 0,1 1 4 16,-1-1 4-16,-1 4 3 0,-5 3 2 16,-5 2 0-16,0 6 1 0,-6 3 1 15,-4 4-1-15,-2-1 1 0,-2 4 0 16,-2 2-1-16,-2 4 1 0,-5-1 0 15,-3 3 0-15,-5-1 0 0,0 4-1 16,-5-1 1-16,-3-1 0 0,0 0-1 16,0-3-6-16,0-3-9 0,6-3-11 15,4-6-15-15,5-8-51 0,1-7-23 16,10-7-71-16,15-11-134 0</inkml:trace>
  <inkml:trace contextRef="#ctx0" brushRef="#br0" timeOffset="76048.589">20106 13189 448 0,'-15'11'106'16,"1"6"2"-16,2 4-70 0,3 2-9 0,5 3-5 16,4 5-11-16,2 3-6 0,1 2-1 15,-3 1-1-15,-1 6-2 0,-4 4-1 16,-3 3-1-16,-4 1 0 0,-3-5 1 15,-1-4 0-15,5-8 0 0,1-9 0 16,5-14 0-16,5-13 0 0,10-14 0 16,6-12-1-16,9-9 0 0,6-7-1 0,4-5 1 15,1-3-1-15,-2 5 0 16,1 4 1-16,-8 11-1 0,-4 7 0 16,-5 7 1-16,0 8 0 0,-7 10 2 0,1 9 0 15,-4 7 1-15,-1 5-1 16,-6 8 0-16,-1 9 1 0,-5 6-1 0,-3 3-2 15,-2 0 0-15,-6-1 0 0,1-4 0 16,-3-4 0-16,2-10 0 0,3-7 0 16,0-10-2-16,2-8-2 0,3-4-5 15,4-7-4-15,1-4-2 0,3 1-1 16,0 1-2-16,3 2 1 0,1 5 4 16,0 4 5-16,-2 9 4 0,3 8 4 15,-2 3 5-15,5 4 2 0,1 6 1 0,0 3 0 16,6 0 0-16,0 0-1 0,3-6-3 15,1 3-10-15,2-3-17 0,2-9-24 16,-2-4-67-16,2-7-87 0,6-11-202 16</inkml:trace>
  <inkml:trace contextRef="#ctx0" brushRef="#br0" timeOffset="76363.224">20998 13482 507 0,'-22'2'132'0,"-2"-1"5"0,4 3-67 16,1-1-10-16,2 2-7 0,1 3-13 0,-2 2-8 15,0 4-3-15,0 6-5 0,-1 4-7 16,-1 4-4-16,2 5-4 0,0 1-3 16,5 0-2-16,5-4-4 0,7-4-4 15,7-5-5-15,9-8-4 0,11-3-4 16,6-10-2-16,4-4 0 0,-1-4 0 15,-1 2 4-15,-5-1 5 0,-8 2 5 16,-4 4 7-16,-13 2 5 0,-4 6 6 16,-4 9 2-16,-14 0 2 0,-8 7 0 0,-4 3-1 15,-10 5-2-15,-1 2-8 0,-2 1-13 16,4-5-20-16,3 1-25 0,5-4-27 16,1-8-81-16,8-8-112 0,4-12-241 15</inkml:trace>
  <inkml:trace contextRef="#ctx0" brushRef="#br0" timeOffset="80913.261">19607 14716 143 0,'7'-2'51'0,"-1"-1"8"16,1 0-9-16,3-2 0 0,-4 0 2 0,-1 0-2 16,0 0-3-16,0 0-3 0,-5 4-3 15,-2-1-6-15,-6 4-2 0,-3-1-2 16,-4 4 1-16,-6 0-2 0,-2 2-2 15,-5-1 0-15,-1 6 1 0,1 1-1 16,-1 3-1-16,1 2-1 0,-3 5-3 16,-3-1-2-16,3 3-2 0,-3-4-4 15,3 0-3-15,3 0-3 0,2-3-3 16,8-1-3-16,5-3-1 0,8-1-1 0,7 0-1 16,3-3 0-16,8-2 0 0,5-4-1 15,6-1-1-15,4 0-1 0,1-6-2 16,2 0-3-16,2-2-1 0,-2 3-3 15,0 2-1-15,-5 2 0 0,0-2 1 16,-5 8 1-16,2 3 3 0,-7 6 2 16,-4 2 2-16,-6 1 2 0,-6 4 2 15,-1 4 0-15,-6 0 1 0,-6-2-1 0,-2-2 0 16,-1 4 1-16,-5-2 0 0,3-3-1 16,-5-4 0-16,2 2 1 0,1-1-1 15,-3 1 1-15,-1-3-1 0,3-3-10 16,3-1-11-16,5-5-15 0,3-6-19 15,10-6-58-15,5-7-19 0,10-7-79 16,1 0-132-16</inkml:trace>
  <inkml:trace contextRef="#ctx0" brushRef="#br0" timeOffset="81357.527">20103 14747 343 0,'-7'-5'94'0,"-1"2"4"15,0 1-39-15,-5 4-16 0,3 1-8 16,-1 4-9-16,-4 2-7 0,-1 4-3 16,-4 5-2-16,2 2 0 0,-4 3 0 15,2 3 2-15,-3 3 3 0,-3 4 3 16,-2-1 3-16,-1 4-1 0,3 3-2 15,0-1-2-15,0-6-3 0,5-2-4 0,6-8-5 16,13-4-4-16,2-6-4 0,7-9-5 16,4-1-5-16,7-2-3 0,5-2-5 15,-2 0-4-15,2-3-2 0,0 2-2 16,1 2 4-16,-1 1 5 0,-2 1 3 16,-6 4 4-16,1 2 4 0,-3 6 3 15,-3 0 3-15,-7 3 0 0,-4 4 1 16,-6 1-1-16,-1 2 2 0,-2 1 0 15,-3 0 1-15,0 3 1 0,2-5-1 16,-1 0 1-16,1-3 0 0,-2-1 1 16,-7-2-2-16,-1-4 1 0,3-4-1 0,-8 0-1 15,-2-1 0-15,1-3 0 0,-1 0-6 16,7-1-11-16,1 2-12 0,2-2-14 16,7-1-40-16,6-1-36 0,5-2-77 15,10-6-146-15</inkml:trace>
  <inkml:trace contextRef="#ctx0" brushRef="#br0" timeOffset="81918.176">20341 14789 184 0,'0'-5'65'0,"1"0"5"0,-1 1-6 0,2 0-19 16,-2 1-3-16,3 1-5 0,-3 4-8 16,0 0-7-16,0 6-1 0,0 2-2 15,0 3 0-15,-5 3 2 0,0 5 1 16,-1 7 2-16,-4 9 0 0,-1 15 0 16,-4 10-1-16,4 7-2 0,-4 11-3 15,2 8-3-15,0 1-1 0,6-4-2 0,3-12-1 16,0-7-1-16,9-8-1 15,5-15-1-15,6-12 0 0,9-10-3 0,2-13-2 16,9-15 0-16,5-12-1 0,6-10 0 16,4-14-1-16,6-15 0 0,3-14 1 15,4-8-2-15,-2-10 1 0,-4-3-1 16,-9 1 1-16,-10 5-1 0,-13 11 1 16,-16 7 4-16,-15 12 7 0,-13 15 4 15,-11 9 3-15,-8 9 1 0,-7 6 0 16,-4 8 0-16,1 3-4 0,1 7-8 0,2 0-15 15,5 4-24-15,7-3-30 0,2-1-89 16,12-6-112-16,9-4-266 0</inkml:trace>
</inkml:ink>
</file>

<file path=ppt/ink/ink10.xml><?xml version="1.0" encoding="utf-8"?>
<inkml:ink xmlns:inkml="http://www.w3.org/2003/InkML">
  <inkml:definitions>
    <inkml:context xml:id="ctx0">
      <inkml:inkSource xml:id="inkSrc0">
        <inkml:traceFormat>
          <inkml:channel name="X" type="integer" max="30914" units="cm"/>
          <inkml:channel name="Y" type="integer" max="17389" units="cm"/>
          <inkml:channel name="F" type="integer" max="2047" units="dev"/>
          <inkml:channel name="T" type="integer" max="2.14748E9" units="dev"/>
        </inkml:traceFormat>
        <inkml:channelProperties>
          <inkml:channelProperty channel="X" name="resolution" value="1000.12939" units="1/cm"/>
          <inkml:channelProperty channel="Y" name="resolution" value="999.9425" units="1/cm"/>
          <inkml:channelProperty channel="F" name="resolution" value="0" units="1/dev"/>
          <inkml:channelProperty channel="T" name="resolution" value="1" units="1/dev"/>
        </inkml:channelProperties>
      </inkml:inkSource>
      <inkml:timestamp xml:id="ts0" timeString="2019-11-05T23:36:46.973"/>
    </inkml:context>
    <inkml:brush xml:id="br0">
      <inkml:brushProperty name="width" value="0.05292" units="cm"/>
      <inkml:brushProperty name="height" value="0.05292" units="cm"/>
      <inkml:brushProperty name="color" value="#FF0000"/>
    </inkml:brush>
  </inkml:definitions>
  <inkml:trace contextRef="#ctx0" brushRef="#br0">16607 7808 90 0,'-10'3'24'0,"5"-5"2"0,5 1-12 0,5-1-1 0,8 0 2 16,5 1 4-16,13-1 2 0,5 0 4 16,8-1 4-16,3 3 3 0,7-3 0 0,6 3-2 15,7 0-5-15,3-2-4 0,9 2-5 16,4 2-4-16,3 0-3 0,4-1-3 15,1 1-2-15,0 3-2 0,1 1-11 16,-1 1-57-16,-6-6-56 0,-2 6-146 16</inkml:trace>
  <inkml:trace contextRef="#ctx0" brushRef="#br0" timeOffset="637.743">18574 7850 95 0,'12'2'44'0,"9"-1"8"0,15-4 2 0,14-2-2 16,12 2-6-16,15 1-6 0,11-4-9 15,13 4-7-15,6 4-9 0,-1 3-6 16,-3-1-7-16,6-2-14 0,-3 0-40 16,-5 3-14-16,-2-4-49 0,2 4-104 15</inkml:trace>
  <inkml:trace contextRef="#ctx0" brushRef="#br0" timeOffset="1262.801">20983 7990 66 0,'-12'7'15'0,"12"-9"1"0,9-3-7 15,13-1 4-15,11-1 9 0,14 2 11 16,27 2 10-16,18 3 9 0,23-2 6 15,33 1 4-15,33 9-5 0,21 5-9 16,16 0-10-16,10 5-14 0,1 1-27 16,4 4-72-16,-5 5-74 0,-23-9-180 15</inkml:trace>
  <inkml:trace contextRef="#ctx0" brushRef="#br0" timeOffset="18658.86">8345 12262 54 0,'19'-9'14'0,"4"-2"-1"15,0 0-8-15,-2 2 2 0,2-2 6 16,-9 1 6-16,-2 2 6 0,-4 3 3 0,-5 0 4 16,-1-3 2-16,-2 2-2 0,-2 2-6 15,2 3-6-15,0-2-6 0,5-1-5 16,10 1-2-16,6 1-4 0,10 1 0 15,13-7 0-15,5-4 3 0,13-2 3 16,1-4 3-16,6-4 3 0,1-2 1 16,0-5 0-16,3 4-1 0,-1 2-1 0,-2 2-4 15,0 3-3-15,-5 7-3 0,-3 1-1 16,-1 5-1-16,-3 2-1 0,4 0 0 16,3-1 0-16,9 3 0 0,6-1 0 15,8 1 0-15,9-1 2 0,3 0 0 16,-1 1 2-16,1-4 0 0,1-2 1 15,0-3-1-15,0 2 1 0,-4 0-1 16,-4 2-1 0,5-1-1-16,2 4-2 0,1 0-2 15,-2-1-5-15,-1 1-5 0,-5 0-11 16,1 1-18-16,-4-1-38 0,-10-2-54 0,-10 3-120 16</inkml:trace>
</inkml:ink>
</file>

<file path=ppt/ink/ink11.xml><?xml version="1.0" encoding="utf-8"?>
<inkml:ink xmlns:inkml="http://www.w3.org/2003/InkML">
  <inkml:definitions>
    <inkml:context xml:id="ctx0">
      <inkml:inkSource xml:id="inkSrc0">
        <inkml:traceFormat>
          <inkml:channel name="X" type="integer" max="30914" units="cm"/>
          <inkml:channel name="Y" type="integer" max="17389" units="cm"/>
          <inkml:channel name="F" type="integer" max="2047" units="dev"/>
          <inkml:channel name="T" type="integer" max="2.14748E9" units="dev"/>
        </inkml:traceFormat>
        <inkml:channelProperties>
          <inkml:channelProperty channel="X" name="resolution" value="1000.12939" units="1/cm"/>
          <inkml:channelProperty channel="Y" name="resolution" value="999.9425" units="1/cm"/>
          <inkml:channelProperty channel="F" name="resolution" value="0" units="1/dev"/>
          <inkml:channelProperty channel="T" name="resolution" value="1" units="1/dev"/>
        </inkml:channelProperties>
      </inkml:inkSource>
      <inkml:timestamp xml:id="ts0" timeString="2019-11-05T23:37:35.730"/>
    </inkml:context>
    <inkml:brush xml:id="br0">
      <inkml:brushProperty name="width" value="0.05292" units="cm"/>
      <inkml:brushProperty name="height" value="0.05292" units="cm"/>
      <inkml:brushProperty name="color" value="#FF0000"/>
    </inkml:brush>
  </inkml:definitions>
  <inkml:trace contextRef="#ctx0" brushRef="#br0">19083 7813 282 0,'68'-25'64'0,"-1"-1"1"15,5 5-45-15,-4-2-12 0,4-1-7 16,-4 1-5-16,-3 2-4 0,-11 1-1 0,-5 2-1 15,-7 3-3-15,2 7-5 0,-6 0-8 16,-7 5-12-16,-5 4-10 0,-2 3-8 0,2 2-28 16,-1-2-42-16</inkml:trace>
</inkml:ink>
</file>

<file path=ppt/ink/ink12.xml><?xml version="1.0" encoding="utf-8"?>
<inkml:ink xmlns:inkml="http://www.w3.org/2003/InkML">
  <inkml:definitions>
    <inkml:context xml:id="ctx0">
      <inkml:inkSource xml:id="inkSrc0">
        <inkml:traceFormat>
          <inkml:channel name="X" type="integer" max="30914" units="cm"/>
          <inkml:channel name="Y" type="integer" max="17389" units="cm"/>
          <inkml:channel name="F" type="integer" max="2047" units="dev"/>
          <inkml:channel name="T" type="integer" max="2.14748E9" units="dev"/>
        </inkml:traceFormat>
        <inkml:channelProperties>
          <inkml:channelProperty channel="X" name="resolution" value="1000.12939" units="1/cm"/>
          <inkml:channelProperty channel="Y" name="resolution" value="999.9425" units="1/cm"/>
          <inkml:channelProperty channel="F" name="resolution" value="0" units="1/dev"/>
          <inkml:channelProperty channel="T" name="resolution" value="1" units="1/dev"/>
        </inkml:channelProperties>
      </inkml:inkSource>
      <inkml:timestamp xml:id="ts0" timeString="2019-11-05T23:37:55.390"/>
    </inkml:context>
    <inkml:brush xml:id="br0">
      <inkml:brushProperty name="width" value="0.05292" units="cm"/>
      <inkml:brushProperty name="height" value="0.05292" units="cm"/>
      <inkml:brushProperty name="color" value="#FF0000"/>
    </inkml:brush>
  </inkml:definitions>
  <inkml:trace contextRef="#ctx0" brushRef="#br0">18025 10417 189 0,'-3'-3'62'0,"1"-4"4"15,7-1-9-15,5-2-17 0,4 0-12 16,-1-1-9-16,0 1-6 0,4 2-5 16,-3 0-4-16,-1 0-2 0,4 1 0 15,-7 4-1-15,4 3 2 0,7 2 4 16,5-1 4-16,17 4 2 0,9 2 3 0,10 2 1 16,19-1 4-16,22 1 1 0,18-4 1 15,27 1 0-15,4-3 1 0,14-1 0 16,16-5 0-16,14 1-1 0,1-1-2 15,13-9-4-15,5 1-4 0,7 1-3 16,-7 0-3-16,4 1-2 0,-11-3-2 16,-1 2-3-16,-16 6-7 0,-14-3-8 15,3-1-10-15,-8 6-13 0,-13 1-14 16,-13-3-65-16,-12-1-80 0,-10 1-170 0</inkml:trace>
</inkml:ink>
</file>

<file path=ppt/ink/ink13.xml><?xml version="1.0" encoding="utf-8"?>
<inkml:ink xmlns:inkml="http://www.w3.org/2003/InkML">
  <inkml:definitions>
    <inkml:context xml:id="ctx0">
      <inkml:inkSource xml:id="inkSrc0">
        <inkml:traceFormat>
          <inkml:channel name="X" type="integer" max="30914" units="cm"/>
          <inkml:channel name="Y" type="integer" max="17389" units="cm"/>
          <inkml:channel name="F" type="integer" max="2047" units="dev"/>
          <inkml:channel name="T" type="integer" max="2.14748E9" units="dev"/>
        </inkml:traceFormat>
        <inkml:channelProperties>
          <inkml:channelProperty channel="X" name="resolution" value="1000.12939" units="1/cm"/>
          <inkml:channelProperty channel="Y" name="resolution" value="999.9425" units="1/cm"/>
          <inkml:channelProperty channel="F" name="resolution" value="0" units="1/dev"/>
          <inkml:channelProperty channel="T" name="resolution" value="1" units="1/dev"/>
        </inkml:channelProperties>
      </inkml:inkSource>
      <inkml:timestamp xml:id="ts0" timeString="2019-11-05T23:38:55.499"/>
    </inkml:context>
    <inkml:brush xml:id="br0">
      <inkml:brushProperty name="width" value="0.05292" units="cm"/>
      <inkml:brushProperty name="height" value="0.05292" units="cm"/>
      <inkml:brushProperty name="color" value="#FF0000"/>
    </inkml:brush>
  </inkml:definitions>
  <inkml:trace contextRef="#ctx0" brushRef="#br0">18902 12390 725 0,'5'206'-363'0,"-4"-122"182"0,14-27 90 0,3-47 45 0,10-26 23 0,9 99 12 0,6-130 5 0,7-28 3 16,2-8 2-16,-9 4 1 0</inkml:trace>
  <inkml:trace contextRef="#ctx0" brushRef="#br0" timeOffset="532.52">19772 11908 1024 0,'0'10'293'0,"2"8"-1"0,3 6-73 0,-4 5-73 16,4 22-73-16,-2 4-237 0,-1 14-129 16,3 12-226-16,-2 9-552 0</inkml:trace>
  <inkml:trace contextRef="#ctx0" brushRef="#br0" timeOffset="595.585">19810 12829 899 0,'3'27'182'0,"8"-5"-38"0,-1-21-113 16,1-7-31-16,-1-27-123 0,0 1-39 16,-2-11-809-16</inkml:trace>
  <inkml:trace contextRef="#ctx0" brushRef="#br0" timeOffset="954.293">20492 11846 380 0,'0'15'116'0,"5"-2"8"16,-3-2-37-16,4 14-15 0,4 7-10 15,0 14-12-15,1 6-13 0,-2 8-11 16,-5 12-7-16,1 9-11 0,-8 6-18 15,1 17-27-15,2-11-26 0,-4 6-79 16,5-1-104-16,4-11-237 0</inkml:trace>
</inkml:ink>
</file>

<file path=ppt/ink/ink14.xml><?xml version="1.0" encoding="utf-8"?>
<inkml:ink xmlns:inkml="http://www.w3.org/2003/InkML">
  <inkml:definitions>
    <inkml:context xml:id="ctx0">
      <inkml:inkSource xml:id="inkSrc0">
        <inkml:traceFormat>
          <inkml:channel name="X" type="integer" max="30914" units="cm"/>
          <inkml:channel name="Y" type="integer" max="17389" units="cm"/>
          <inkml:channel name="F" type="integer" max="2047" units="dev"/>
          <inkml:channel name="T" type="integer" max="2.14748E9" units="dev"/>
        </inkml:traceFormat>
        <inkml:channelProperties>
          <inkml:channelProperty channel="X" name="resolution" value="1000.12939" units="1/cm"/>
          <inkml:channelProperty channel="Y" name="resolution" value="999.9425" units="1/cm"/>
          <inkml:channelProperty channel="F" name="resolution" value="0" units="1/dev"/>
          <inkml:channelProperty channel="T" name="resolution" value="1" units="1/dev"/>
        </inkml:channelProperties>
      </inkml:inkSource>
      <inkml:timestamp xml:id="ts0" timeString="2019-11-05T23:39:56.309"/>
    </inkml:context>
    <inkml:brush xml:id="br0">
      <inkml:brushProperty name="width" value="0.05292" units="cm"/>
      <inkml:brushProperty name="height" value="0.05292" units="cm"/>
      <inkml:brushProperty name="color" value="#FF0000"/>
    </inkml:brush>
  </inkml:definitions>
  <inkml:trace contextRef="#ctx0" brushRef="#br0">11246 5942 277 0,'47'0'70'16,"20"0"0"-16,16-2-42 0,16 0-4 16,25-1 0-16,15-2-1 0,12-3-3 15,12 0 1-15,8 1 1 0,8-2 1 16,12-4-2-16,6 1-5 0,12 2-4 0,3-3-4 16,-5 0-3-16,-5-1-6 0,-7 1-10 15,-19 4-14-15,-9-4-33 0,-22-3-38 16,-10 10-67-16,-6-1-147 0</inkml:trace>
</inkml:ink>
</file>

<file path=ppt/ink/ink15.xml><?xml version="1.0" encoding="utf-8"?>
<inkml:ink xmlns:inkml="http://www.w3.org/2003/InkML">
  <inkml:definitions>
    <inkml:context xml:id="ctx0">
      <inkml:inkSource xml:id="inkSrc0">
        <inkml:traceFormat>
          <inkml:channel name="X" type="integer" max="30914" units="cm"/>
          <inkml:channel name="Y" type="integer" max="17389" units="cm"/>
          <inkml:channel name="F" type="integer" max="2047" units="dev"/>
          <inkml:channel name="T" type="integer" max="2.14748E9" units="dev"/>
        </inkml:traceFormat>
        <inkml:channelProperties>
          <inkml:channelProperty channel="X" name="resolution" value="1000.12939" units="1/cm"/>
          <inkml:channelProperty channel="Y" name="resolution" value="999.9425" units="1/cm"/>
          <inkml:channelProperty channel="F" name="resolution" value="0" units="1/dev"/>
          <inkml:channelProperty channel="T" name="resolution" value="1" units="1/dev"/>
        </inkml:channelProperties>
      </inkml:inkSource>
      <inkml:timestamp xml:id="ts0" timeString="2019-11-05T23:41:53.528"/>
    </inkml:context>
    <inkml:brush xml:id="br0">
      <inkml:brushProperty name="width" value="0.05292" units="cm"/>
      <inkml:brushProperty name="height" value="0.05292" units="cm"/>
      <inkml:brushProperty name="color" value="#FF0000"/>
    </inkml:brush>
  </inkml:definitions>
  <inkml:trace contextRef="#ctx0" brushRef="#br0">14815 7702 103 0,'0'-4'39'0,"-5"-4"6"0,5 8-6 16,0 5-2-16,0 2-3 0,1-1-5 16,3 2-4-16,-1 9-6 0,-2 2-2 15,8 6 1-15,84-9 0 0,-89 4 2 16,0 1 4-16,-1 2 3 0,-5-4 4 16,2-3 1-16,-6 1 0 0,-92 7-3 0,90 2-2 15,0 5-5-15,-2-2-4 0,3 11-5 16,6 2-4-16,-1 7-4 0,-3 5-1 15,0-4-2-15,175 6-1 0,-173 1 0 16,1-8 1-16,-5 4 0 0,3-5 1 16,-1-9 1-16,-3 3 2 0,-170-8 2 15,170 5 2-15,4 2 0 0,3-2 1 16,-1-1-2-16,1 1 0 0,4 3 0 16,-2 5-3-16,3-3 0 0,-3 4 0 0,-1-3-1 15,-3 6 1-15,0 12 0 0,0-7 0 16,-2 4 0-16,-5 9 1 0,5-6 1 15,-1 2 1-15,2 1 0 0,3-9 0 16,-4 6-1-16,0-7-1 0,0-12-1 16,2 1-3-16,-1 2-1 0,0-6-1 15,-1 3-1-15,0-8 1 0,0-2-1 16,0 9 2-16,0 1 0 0,0-2 2 0,4 5-1 16,-3-1 2-16,3-2 1 0,1 3 1 15,-5-9-1-15,5 2-1 0,0-9-1 16,0 5 0-16,0 0-1 0,-3-3-2 15,-2 1 0-15,3 10 0 0,-1 0 0 16,0 10-1-16,-2-5 2 0,0-4-1 16,0 7 1-16,2 0 0 0,1-3-1 15,0-3 0-15,-3-5 0 0,4 6 0 0,1-5 0 0,1 6-1 0,-1-6 0 16,0-3 0-16,0-1 0 0,4-3 1 16,-8-7-1-16,1 0 0 0,2-4 1 15,-4 6 1-15,0-3-1 0,0 6 2 16,-3-4 0-16,1 4 0 0,2-7-1 15,4 5 1-15,-4-3-1 0,2-2-1 16,1-4 0-16,2 5 0 0,0-6-1 16,0 2 0-16,0-2 0 0,-3-3 0 0,3-2 0 15,-5 7 0-15,5-9 0 0,-2 3 1 16,-3-1 0-16,4-8-1 0,-3 12 2 16,3-10-1-16,1-1 0 0,-4 3 0 15,3-7-1-15,6 8 0 0,-10-7 0 16,5-4 0-1,-5 6 0-15,5-8 0 0,-3 8 0 16,-1-1 0-16,1-6 1 0,2 3-1 16,-4-9 0-16,0 8 0 0,-3-6 0 15,-1-4 1-15,1 4 0 0,2-4 0 16,-6 6 0-16,4-3 1 0,2-2 0 0,-2 3 0 16,-1-10 2-16,0 4-1 0,1-8 0 15,-2 0-1-15,2 1 1 0,-2-8 0 16,-5-1 0-16,4 2 2 0,-4-8 2 0,4 8 0 15,1-11 0-15,-2 7 1 0,3-9-1 16,1 11-1-16,3-2-2 0,1 10-2 16,3 1-1-16,-2 8 0 0,3-2 1 15,0 8 0-15,0-7 1 0,0 4 1 16,-4-10 2-16,4 5 0 0,4 2 1 0,-8 0-1 16,3 3-1-16,1 7 0 0,0-1-1 15,0 6-2 1,0-1 0-16,1 4-1 0,-1-7 0 0,4 10 1 0,-1-1-2 15,0 4 0-15,2 10 1 0,1-13-1 16,-1 12 0-16,3 12 1 0,-4-9-1 16,4 9 0-16,-3-6 0 0,1-1 1 15,2 12-1-15,-3-9 0 0,7-1 0 16,-6-14 0-16,1 8 0 0,3-3-1 0,-2-7 0 16,1 6-1-16,3-19 1 0,-7 11-2 15,5 3 1-15,-2-14 0 0,1 0 0 16,5-8 0-16,-6-9 1 0,5 1 0 15,1-15 1-15,3 2 1 0,1-13 1 16,3 3 0-16,2-3 0 0,3 1 1 16,0 9-1-16,0-10 0 0,-3 8-2 15,-2 5-6-15,-3-3-9 0,-4 7-14 0,-5-4-17 16,-5-5-22-16,1 2-23 0,10-5-75 16,0-9-99-16,-10-17-211 15</inkml:trace>
  <inkml:trace contextRef="#ctx0" brushRef="#br0" timeOffset="2894.329">15111 12940 259 0,'-5'34'129'0,"4"18"-64"0,-9 7-33 0,2-7-16 0,5-5-8 0,1 2-4 0,0-10-2 0,6-8-1 0,-1-18 0 0,5-5 0 0,-3 5 19 62,0-3-10-62,-5 1-5 0,0 1-2 0,0 6-2 0,-5 0 0 0,0 3-1 0,-3 0 0 0,0-8 0 0,-1 3 0 0,3 7 0 16,1-5 0-16,-3-3 0 0,1 1 0 0,3-1 1 0,-55 130 32 141,54-139-17-141,-3-4-8 0,0-5-4 0,3-4-2 0,-5 6-1 0,0-11 0 0,4-14-1 0,-7-3 0 0,1-6 0 0,1 6 0 0,-4-2 0 0,4-13 0 15,-4 15 0-15,4 4 0 0,-2 6 0 0,3 1 0 0,2 6 0 0,-2 6 0 0,2-4 1 0,1 5 139 0,1-1 31 0,1 6 2 0,5-2 30 0,0-1-14 0,-3-2-6 0,6 8-37 16,-2-3-37-16,4 4-37 0,0 0-182 16,0 8-180-16,0-1-3 0,2 19-187 15,-3-6-358-15</inkml:trace>
  <inkml:trace contextRef="#ctx0" brushRef="#br0" timeOffset="3084.782">15074 13807 1317 0,'21'-5'292'16,"0"-5"1"-16,0-6-148 0,0 4-145 15,4-16 0-15,-7-7 0 0,1 9 0 16,1 1 0-16,-5 6 0 0,-2 1 0 15,0-5 0-15,-2 16 0 0,-4 1 0 16,-2 4 0-16,-1-4 0 0,0-9-146 0,-1-1-146 16,0 4-1-16,-1 6-187 0,1 1-356 15</inkml:trace>
  <inkml:trace contextRef="#ctx0" brushRef="#br0" timeOffset="3634.54">14833 13003 719 0,'3'0'121'16,"2"-2"1"-16,4 1-120 0,4-6-119 16,2-2 119-16,1-3 0 0,1-11-1 15,6 5 0-15,-2-4 0 0,5-1-1 16,0 0 0-16,2 0 1 0,7 4 0 0,0 1 0 15,1-2 3-15,-2 2 1 0,-5 5 3 16,2 5 4-16,-5 3 1 0,-10 3 3 16,-1 12 1-16,0 8-1 0,-5 7 0 15,-2 4-2-15,0 2-2 0,-7 3-3 16,4 5-1-16,2-1-2 0,-2-9-2 16,3 7-1-16,-2-15-11 0,6 2-23 15,1-7-29-15,0-4-86 0,8-3-111 0,2-5-261 16</inkml:trace>
  <inkml:trace contextRef="#ctx0" brushRef="#br0" timeOffset="10351.037">15372 14163 110 0,'8'-13'36'16,"-3"5"5"-16,0-3-4 0,0 8 3 15,-5-9-4-15,0 11-4 0,0 2-2 16,0 4 0-16,0 5-4 0,-3 0-6 16,1-5-5-16,4 9-4 0,-4-2-1 0,2-1 2 15,2 5 0-15,-2-3 2 0,0 4 2 16,0 1 2-16,-2 4-1 0,-1-5 0 16,1 1-4-16,-1-15-1 0,-2 15-4 15,0 0-1-15,3 1-4 0,-1-1 0 16,0 3-2-16,3 1 0 0,-5 5 0 15,5-7 0-15,-3-9-1 0,1 2 1 16,2-1-1-16,0-1 0 0,-3-4 1 0,3 12-1 16,0-14 1-16,0 5 2 0,0-10 1 15,-2 0 2-15,2-2 2 0,0-3 2 16,0-11 2-16,-3 10 1 0,0-9-1 16,-2 2 0-16,0-4 0 0,-3 4-1 15,1 0-1-15,-1-1-1 0,5 4-1 16,-5-1 0-16,1 4-1 15,2-1 0-15,5 1-2 0,-3 4 0 16,1-5-1-16,-3 6-1 0,4 4-1 16,1 1-1-16,0 0 0 0,-5-4 0 15,2 12 0-15,6 1-1 0,-3-3 1 16,0 1-1-16,0-5 0 0,2 11 0 16,1-3 0-16,-3-3 0 0,0 0 1 0,5-7-2 15,0 4 1-15,1 3 0 0,4-9 0 16,-4 4-1-16,4-5 1 0,2 5 0 15,-1-7 0-15,-1 6 0 0,3-6 1 16,-3 2-1-16,1 3 1 0,0-3-1 16,-1 0-1-16,-3 7-3 0,1-7-7 15,0 1-10-15,0-2-12 0,-3-2-22 16,0-7-61-16,-5-5-80 0,5 5-177 16</inkml:trace>
  <inkml:trace contextRef="#ctx0" brushRef="#br0" timeOffset="10853.518">15354 14100 158 0,'0'0'50'0,"-3"-3"6"16,-2 6-8-16,2-1-15 0,-2 4-3 15,1 7-1-15,3-3 0 0,-2-2-1 16,1 5-1-16,-1 3 1 0,1 9 0 16,-1-15-2-16,1-4-3 0,1 4-4 15,-1 3-3-15,0-7-3 0,1 3-5 16,1-13-2-16,-2 9-2 0,2 5-2 15,0-15-1-15,0 10 0 0,2-3-1 16,-1-7 0-16,3 5 1 0,-1 0-1 0,0-10 0 16,2 12 1-16,0-17 0 0,1 3 1 15,1-1 0-15,1 0 0 0,3-1 0 16,1 2 0-16,3-2 0 0,-1 6 0 16,1 3-1-16,-2 3 0 0,0-1 0 15,-3 1 0-15,-2-1 0 0,0 8 2 16,-3-4 1-16,0 6 1 0,-2-1 0 15,5 3 0-15,-1 2 1 0,2 7-2 16,0-7-1-16,2 9-1 0,4-4-1 0,1-3 0 16,-1 8-1-16,-2-4 0 0,1-4-1 15,6 0-4-15,-9-2-9 0,1-3-15 16,-1 0-75-16,-4-8-81 0,-1 2-201 16</inkml:trace>
</inkml:ink>
</file>

<file path=ppt/ink/ink16.xml><?xml version="1.0" encoding="utf-8"?>
<inkml:ink xmlns:inkml="http://www.w3.org/2003/InkML">
  <inkml:definitions>
    <inkml:context xml:id="ctx0">
      <inkml:inkSource xml:id="inkSrc0">
        <inkml:traceFormat>
          <inkml:channel name="X" type="integer" max="30914" units="cm"/>
          <inkml:channel name="Y" type="integer" max="17389" units="cm"/>
          <inkml:channel name="F" type="integer" max="2047" units="dev"/>
          <inkml:channel name="T" type="integer" max="2.14748E9" units="dev"/>
        </inkml:traceFormat>
        <inkml:channelProperties>
          <inkml:channelProperty channel="X" name="resolution" value="1000.12939" units="1/cm"/>
          <inkml:channelProperty channel="Y" name="resolution" value="999.9425" units="1/cm"/>
          <inkml:channelProperty channel="F" name="resolution" value="0" units="1/dev"/>
          <inkml:channelProperty channel="T" name="resolution" value="1" units="1/dev"/>
        </inkml:channelProperties>
      </inkml:inkSource>
      <inkml:timestamp xml:id="ts0" timeString="2019-11-05T23:46:07.368"/>
    </inkml:context>
    <inkml:brush xml:id="br0">
      <inkml:brushProperty name="width" value="0.05292" units="cm"/>
      <inkml:brushProperty name="height" value="0.05292" units="cm"/>
      <inkml:brushProperty name="color" value="#FF0000"/>
    </inkml:brush>
  </inkml:definitions>
  <inkml:trace contextRef="#ctx0" brushRef="#br0">12256 13999 152 0,'0'10'35'0,"2"-5"-1"0,1-1-22 16,-1 1-7-16,-2 0-3 0,-2-2 0 16,5 2-1-16,0-1 3 0,2-3 5 15,5-2 6-15,1-1 6 0,11-1 4 16,4-4 4-16,5-1 4 0,8 2 1 16,8-3-3-16,12 4-2 0,11 2-2 15,15 5-2-15,12-2-1 0,22 1-3 16,15 1-4-16,18 1-3 0,7 2-2 15,3 0-5-15,1-3-1 0,-4 1-3 0,-4 2-1 16,-8 5-1-16,-15-7 1 0,-7-1-1 16,-1-4-2-16,-10 4-10 0,-6-1-19 15,-9 2-60-15,-14-4-73 0,-13 2-177 16</inkml:trace>
  <inkml:trace contextRef="#ctx0" brushRef="#br0" timeOffset="23003.115">20701 7229 1085 0,'77'2'6'0,"-14"-4"-1"15,2 0 6-15,2 1-2 0,-8-2-4 0,65-1-2 16,-13 1-2-16,-6 0 0 0,-5-4 0 15,-2 2 0-15,-9 0-1 16,3 2 1-16,2 0-1 0,1 0 1 0,-3-1-1 16,5 4 0-16,-8 2 1 0,-1 0-1 15,2-1 0-15,-4-1 0 0,-7 2 1 16,-3 0-1-16,-7-2 0 0,-4 3 1 16,-5-3-1-16,-9 0 1 0,-1 1 0 15,-1 3 0-15,5-4 0 0,-4-2 0 0,4 2 0 16,-2 0 0-16,0-2-1 0,-4 6 1 15,-1-6-1-15,-5 4 0 0,-3-2 0 16,-1 1 0-16,-4 3 0 0,-6-1 0 16,-4-3 0-16,-6 3 0 0,-5-1 0 15,0-2 0-15,-5 0 0 0,-3-2 0 16,3 1 0-16,-3 1 0 0,-1-5 0 16,0 5 1-16,-2-2 0 0,-2 0-1 0,0 1 1 15,-5-3 0-15,4 1 0 0,-1 2 0 16,2-4-1-16,-3 1 0 0,3 4-1 15,1-3 1-15,-1 2-1 0,4-1 0 16,-3 0-3-16,-2 2-6 0,5 2-10 16,-4-5-18-16,0 6-24 0,5-5-23 15,-5 2-78-15,5 0-106 0,0 0-224 16</inkml:trace>
  <inkml:trace contextRef="#ctx0" brushRef="#br0" timeOffset="27476.765">20598 7255 879 0,'-57'13'12'16,"0"-8"0"-16,-11-7 9 15,-43 14 37-15,-18-6-27 16,-26-6-3 0,-19-5-6-16,11 5-3 15,3 2-6-15,14 10-2 0,1-6-3 16,11-1-2-16,25 3-4 0,26-6 0 15,1-6 1-15,1-2 2 0,6-5 1 0,1 6 1 16,9 1 2-16,7 3-1 0,-8-3 0 16,9 4-1-16,4 2-2 0,-4 1-1 31,0-1-2-31,-2-2-1 0,3 2 0 0,1 1-1 0,0-1 1 0,1 2-1 16,13-2 0-16,4 3 1 0,6-3-1 15,-4-2 0-15,9 0 0 0,8 0 0 16,-1 1 0-16,3-1 0 0,1-3 0 0,5 1 0 15,4 2 0-15,1 0-1 0,0-1 1 16,3 1 0-16,1 1 0 0,-4 1 0 31,1 1-1-31,0 2 0 0,-1 3 1 16,1 4-1-16,3 1-1 0,-4 3 2 0,5 4-1 16,2 2 1-16,6 3-1 0,-2-2 1 15,6 3 0-15,1-2 0 0,5 1 0 16,-1 4 0-16,0 0-1 0,-6 7 0 15,-1 3 0-15,-5 7 0 16,0 1 0-16,-4 4-1 0,8 1 1 0,-1-2 1 16,0 1-1-16,-3-4 1 0,0-8-1 15,21-3 0-15,0-5 0 0,6-7-1 16,3-7 0-16,12-4 0 0,7-5 0 16,-9-3 0-16,1 0 0 0,-1-5 1 0,4 1 0 15,-5-1 1-15,-6-3 0 0,-6 3 0 16,4 0 1-16,3-3-1 0,5 1 0 15,12 2 0-15,1 0 0 0,11 2 0 16,11-5 0-16,2 3 1 0,7 1-2 16,0 2 2-16,-3-4-1 0,6 1 0 15,4-2 0-15,-4 2 0 0,5-3 0 16,0-2 1-16,-1-3-1 0,-1 5 0 16,-4-1 1-16,-4 1-1 0,10 1 0 15,-13 2 1-15,5 4-1 0,0 4 0 0,2-5 0 16,3 2 0-16,-2 0 0 0,-8-2 1 15,2 2-1-15,1-2 0 0,-1-1 0 16,6 0 0-16,-3-2 0 0,-3 3 0 16,2-5 0-16,-8 1-1 0,-4-3 1 15,0 1 0-15,-5 0 0 0,-6-2 0 16,3 0 0-16,0 2 0 0,1-4 1 0,-1 2-1 16,5-1 0-16,1-1 1 0,-1 1 0 0,1-2-1 0,0 0 0 0,4 1 1 31,-2-1-1-31,0 1 0 0,-5-2 1 15,-5 4-1-15,7-2 0 0,-5 2 0 16,-4-1 0-16,-1 4 0 0,-3 0 0 16,-4-1 0-16,7 2 1 0,-5-3-1 0,2 3 0 0,-2-3 0 0,3 1 0 0,-3-2 0 31,2 2 0-31,-4-2 0 0,-6 0 0 16,5-5 0-16,3 1 2 0,-3-1 0 0,6-1 3 0,-3 2 0 15,7 1 1-15,-1 0-1 0,-2 3 0 16,-6 4-1-16,0-1-1 0,-6 2-2 15,-5-2 0-15,-8 1-1 0,-7 1 1 16,-6-2 0-16,-2 0 3 0,-1 2 2 16,-4-1 0-16,-1-1 2 15,0 1-1-15,6-1 0 0,-2 2 0 16,-2-5-2-16,-3 2-3 0,-2-1 0 0,2 1-1 16,-4 3 1-16,-7-3 5 0,2 1 3 15,-1 4 3-15,-9-2 3 0,-3 2 2 16,-1-4 2-16,1 0 0 0,3 1-5 0,-3-3-3 15,3 1-3-15,0-2-4 0,5 2-3 16,0 0 0-16,5-4-2 16,-10 1 0-16,12 1 0 0,-4-5 0 0,4 4 0 0,-7-12 1 15,-4 3-1-15,3 4 1 0,-1-9-1 16,-3-1 1-16,2 1-1 0,-3-7-1 16,7 4-1-16,4-3 0 0,0-4-1 15,1-1 0-15,3 4-1 0,0-4 2 16,1 8-1-16,2 0 2 0,-6 2 0 0,-3 0 1 15,2 6 0-15,-1-1 0 0,-4-1 1 16,-2 4-1-16,-3-1 0 0,0-3 1 16,0 3-1-16,0 4 0 0,2 8 0 15,-2-7 0-15,0 0 0 0,5 6 0 16,0 0 0-16,-3 8 0 0,1-8 0 16,-1-4 0-16,2 5 1 0,-4-3-1 15,-2 7 0-15,-3-12 1 0,-3-3-1 0,-3 2 1 16,1-7-1-16,-3 10 0 0,-6-2 0 15,-2 0 1-15,-2 7-1 0,-3-2 1 16,0 3-1-16,-5 4 1 0,2-2-1 16,2-2 0-16,-1-2 0 0,0 4 0 15,1-4 1-15,-1 3-1 0,-1-3 0 16,1-2 1-16,2 3-1 0,-3-1 0 16,7 1 0-16,0 3-1 0,1 0 1 15,0 3 0-15,-3-1-1 0,3 3 1 0,-2 1-5 16,5 3-11-16,-3-9-12 0,5 3-15 15,3-2-22-15,4 1-29 0,2-2-18 16,7-5-83-16,-3 2-111 0,16 8-235 16</inkml:trace>
  <inkml:trace contextRef="#ctx0" brushRef="#br0" timeOffset="28846.99">18154 7615 502 0,'8'-9'251'0,"-3"-1"-125"0,1 5-63 0,3 5 0 0,-6 3-58 47,5 4-3-47,-8 2-1 0,5 1 0 0,0 8-1 0,-5-3 0 0,0 3 0 0,1 5 0 0,4 4 0 0,-5-2 1 0,7 6-20 15,-2-5 10 1,3 8 4-16,2-8 3 0,-4-8 0 0,4-3-52 0,0 1-77 0,-4-5-19 0,1-3-92 16,1-1-159-16</inkml:trace>
  <inkml:trace contextRef="#ctx0" brushRef="#br0" timeOffset="29740.18">18281 7633 578 0,'-3'-5'86'15,"3"4"-86"-15,-4-3 61 0,1 11 63 16,-3-9-127-16,-4 1-32 0,-2 1-34 0,3 3 114 16,-8 4 90-16,-1-7-94 0,-3-5-99 15,3 14 88-15,-4-4 0 0,4-5 0 16,-7 5-1-16,4-3-9 0,0 8-10 15,4 3-6-15,-4 0-6 0,7 5-10 16,1 1 17-16,4 7 16 0,0 2-17 16,4-2-17-16,-3-2-17 0,6-4 48 15,2-2 48-15,2 1-65 0,3-14-65 16,8 4-21-16,0-6 107 0,5-3 108 0,3 0-129 16,5-7-130-16,-3 4-31 0,1-2 204 15,-3-8 175-15,0 5-216 0,1-2-87 16,-4-5 88-16,-2 2 86 0,-6-13 75 15,6 4-161-15,-5-3-131 0,-1-4 130 16,0-5-1-16,0 4-1 0,-4-1 0 16,4 12 2-16,-10-7 1 0,2 13 4 15,1 6 4 1,-6 2 3-16,1 5 2 0,2 7-1 0,-8 2-1 0,5 9-1 0,-1 0-5 16,3 2-4-16,-3 14-3 0,4 5 0 15,0 4 0-15,5-3-2 0,0-1 0 16,0-1 0-16,2-4 0 0,1-5 0 15,-3-9-8-15,1-4-13 0,1-1-14 16,-2-7-20-16,-1-3-17 0,1 0-21 0,0-12-22 16,0 1-60-16,0-1-89 0,2-9-178 15</inkml:trace>
  <inkml:trace contextRef="#ctx0" brushRef="#br0" timeOffset="30299.98">18674 7575 303 0,'6'0'94'0,"-4"1"8"0,1 6-26 0,-3-7-11 15,0 1-9-15,0-4-8 0,0 3-4 16,-3 2-1-16,1-6 1 0,-3 0 1 16,4 2 2-16,-12-5 4 0,-2-1 2 15,2-2 2-15,-3 1-10 0,-10 1-9 16,1-1 0-16,1-2-7 0,3 4-7 16,1 6-7-16,-1-4-7 0,4 0 1 15,4 2 2-15,4 3-6 0,-1-2-3 16,2 7 0-16,3-2-1 0,0 1-1 0,2 4 1 15,-1-2-1-15,3 2 1 0,1 5-1 16,0-4 0-16,-3 10 1 0,1 1-1 16,-3 11 1-16,2-2-1 0,-2 9 1 15,2-1-1-15,-1 7 1 0,3-3-2 16,2 1-2-16,3-11-4 0,-1 7-2 16,5-6-3-16,-3-7-3 0,0-4 1 0,3 0-1 15,-2-3 3-15,3-5 3 0,-1 2 3 16,2-6 2-16,-4 1 2 0,4-2 1 15,0 4 1-15,-4-6-1 0,4 1 1 16,0-4-1-16,1-1 1 0,1-2 0 16,-3-5 0-16,3 0-5 0,-3-3-6 15,1 3 34-15,-6-7-54 0,2 11-12 16,-4-6-11-16,1-1-12 0,-1 2-5 16,-2-4-9-16,-2 2-50 0,2 0-16 0,-5-10-78 15,2 6-179-15</inkml:trace>
  <inkml:trace contextRef="#ctx0" brushRef="#br0" timeOffset="30725.762">18713 7822 301 0,'0'-5'94'0,"-2"-1"4"15,-1-2-14-15,1-2-29 0,2 3-10 16,5-9-8-16,-5 5-2 0,5 1-1 16,0-5 4-16,0 7 1 0,3-5 3 15,-1-5 2-15,1 8 4 0,0-3-2 16,-3-3-3-16,1 3-6 0,4 0-6 15,-3 3-7-15,2 9-6 0,1 2-6 16,0 2-6-16,3 9-2 0,0 6-2 16,-2 8-8-16,-6 2-5 0,2 7-2 15,-4 3 1-15,-3 6-1 0,-8-2 0 0,-4-1 1 16,-2-5 7-16,-3-2 6 0,0-5 1 16,-1-6 2-16,0-8-1 0,8-10 1 15,-5-10 0-15,9-5-1 0,1-9-2 16,0-6-4-16,5-6-10 0,0-3-12 15,-5 0-13-15,7 6-14 0,-2-1-17 0,5 9-14 16,-2-3-4-16,-2 5-64 0,3 7-80 16,1 8-171-16</inkml:trace>
  <inkml:trace contextRef="#ctx0" brushRef="#br0" timeOffset="31229.19">18951 7586 421 0,'3'-2'114'0,"4"-6"7"0,-1 0-49 0,9 3-13 15,-2-5-6-15,-2 2-8 0,12 3-3 16,-5 0-3-16,-2 4-5 0,-1-2-6 15,-2-1-5-15,5 9-3 0,-2 5-5 0,-4 0-3 16,2 3-3-16,-2-3-3 0,-1 3-1 16,-1-2-2-16,-2 0 0 0,-3-6-1 15,3 2-1-15,-5-4 0 0,2 5 0 16,-3-1 0-16,1 3-1 0,-1-7 1 16,-4-2 0-16,2 4-1 0,0-1 1 15,0 5 0-15,2 3-2 0,-4-4 0 16,4 11-2-16,-2 3-2 0,3-1-2 15,-3 3-2-15,0-7 1 0,0 1 0 0,-3 4 0 16,1-9 2-16,2 7 3 0,0-2 1 16,-3 0 1-16,-2 0 2 0,0 0-1 15,0 0 0-15,-3-2 0 0,0 2 1 16,-4-2-1-16,1-6 0 0,-2 5 0 16,0 2 1-16,0-7 0 0,0-2 0 15,-2-11 0-15,2 6 1 0,0 10-1 16,-2-11 0-16,4-8-1 0,6-6-11 0,-6 10-14 15,6-2-15-15,0-1-19 0,5-7-19 16,0-1-77-16,0 8-100 0,6-3-204 16</inkml:trace>
  <inkml:trace contextRef="#ctx0" brushRef="#br0" timeOffset="31788.533">19539 7632 154 0,'2'-4'69'0,"3"1"12"0,-5-2 9 16,4 4-7-16,-2-1-5 0,6-5-6 15,-6 3-7-15,-2 2-6 0,3 0-8 16,-1 1-6-16,-2-6-7 0,3 4-3 15,-11-2-3-15,8 5-3 0,-2-2 1 0,-3-1-1 16,0 1-2-16,-1 4-1 0,-2-2-2 16,-2-2-4-16,-3 1-4 0,3 2-4 15,-6 1-4-15,6 3-3 0,-3 6-2 16,2-1-1-16,-1 6-1 0,1 2-1 16,1 8 1-16,-5 1 0 0,1-1-1 0,-1-2 0 15,2 10 0-15,0-3 1 0,0 2-1 16,-2-10-1-16,6 3 0 0,2 3 1 15,7 5 1-15,0-8-2 0,5-1-1 16,5 1 0-16,6-2-4 0,7-1-1 16,-2-10-1-16,2-6-1 0,3 1-1 0,-3-7-5 15,-4-4-4-15,-2-2-4 0,-3-6-7 16,-2 6-12-16,-6-6-13 0,2-2-13 16,-3 1-13-16,0-6-67 0,2 7-88 0,-7-2-188 15</inkml:trace>
  <inkml:trace contextRef="#ctx0" brushRef="#br0" timeOffset="32071.552">19665 7806 337 0,'4'-16'102'0,"1"-1"9"16,2-2-30-16,1 3-7 0,2 3-6 15,1-2-7-15,2 10-7 0,0-11-7 16,-3 9-9-16,3 4-8 0,0 3-9 15,-5 2-7-15,5 4-5 0,-8 10-5 16,0-1-3-16,2 8-1 0,-6 5-1 0,-1 2-1 16,2 5 0-16,-2-8 0 0,-5 1 1 15,2 6 2-15,-2-16-1 0,-2-1 0 16,2-9 0-16,-3-7-5 0,0 3-6 16,3-16-8-16,-3 2-11 0,-2-3-13 15,2-6-13-15,-2-4-14 0,4 5-48 0,1-5-20 16,-5 5-72-16,2-3-135 0</inkml:trace>
  <inkml:trace contextRef="#ctx0" brushRef="#br0" timeOffset="32571.982">19907 7566 230 0,'0'0'66'0,"-3"-4"4"16,3 4 2-16,3 1-39 0,-3 2-2 16,2 2 4-16,1 0 3 0,-1 0 6 15,1 2 5-15,-3-6 3 0,2 1 2 16,1 0 0-16,0-1-1 0,2 2-2 0,-2-1-4 16,4 0-7-16,1-2-7 0,-1 1-7 15,-2-1-6-15,1 0-6 0,2 4-6 16,5-3-4-16,0 1-1 0,0 3-2 15,5 3 1-15,0 2-1 0,3-4-1 16,-6 2 1-16,-4 0 0 0,7-1 0 16,-8-1 0-16,-3-4-1 0,-2 0 1 15,-1 6 0-15,1-3 0 0,0 1 0 16,-3 2 1-16,-2 7-1 0,0-2 1 16,5 2-1-16,-5 4 0 0,0-2 0 0,0 4 0 15,-5 2-1-15,5-9 1 0,-2 8-1 16,2-5 0-16,-3 0 1 0,1-3-1 15,2 3 0-15,-3 2 0 0,1 4 1 16,-7 0-1-16,-3 0 1 0,2 1-1 16,-4 2 1-16,-3-5-1 0,3-6 0 15,-1-2 1-15,4-5 0 0,-1-3 1 16,1-6 0-16,1-3 0 0,2-4 0 16,0-7-4-16,0 4-11 0,1-2-20 0,-1 3-29 15,-2 0-53-15,2 4-52 0,0-1-110 16,-3-4-217-16</inkml:trace>
  <inkml:trace contextRef="#ctx0" brushRef="#br0" timeOffset="33088.801">20414 7454 357 0,'0'-10'105'0,"0"-1"6"16,-5 1-28-16,7 0-19 0,1 2-5 16,-3 11-4-16,5 1-3 0,2 12 0 15,-1 3 2-15,4 1 0 0,-2 13-1 16,3 9-4-16,-1 9-5 0,-3 15-7 16,-4 0-7-16,-1 15-8 0,-2 2-7 15,-4-1-5-15,3 1-9 0,-2-18-17 16,4-5-20-16,2-13-26 0,2-17-28 0,3-9-24 15,-1-11-75-15,1-18-109 16,5-4-204-16</inkml:trace>
  <inkml:trace contextRef="#ctx0" brushRef="#br0" timeOffset="33766.957">21077 7705 305 0,'0'-2'100'0,"-4"-4"10"0,4-1-5 15,-10 1-27-15,-2-4-10 0,3 2-5 0,-8 1-2 16,-2 4-3-16,-1-2-3 0,-7 2-4 16,-3 6-6-16,2 5-3 0,-2 5-7 15,3 5-8-15,-4 7-5 0,7 6-6 16,3 1-3-16,9-1-7 0,3 3-4 15,5-1 0-15,8-7 0 0,5-1-2 16,1-12-2-16,7 0-1 0,-3-2 3 16,9-9-1-16,1-1 0 0,-1-6 0 15,2-4 1-15,-1-3 0 0,1-12 0 0,2-4 1 16,-9-9-1-16,7-2 1 0,-7-4-1 16,1-2 0-16,1 9 0 0,1 6-1 15,-5 3 0-15,-3 14 1 0,-1 4-1 16,-3 6 1-16,-4 13 0 0,-3 0 0 15,-2 4 1-15,-2 4 0 0,2 13 0 0,-1-3 1 16,-1 11-3-16,0-6-6 0,2 1-8 16,0 0-10-16,4-5-14 0,-3-11-16 15,1 0-20-15,8-10-16 0,-4 2-17 16,2-8-58-16,4-4-86 0,-6 2-176 0</inkml:trace>
  <inkml:trace contextRef="#ctx0" brushRef="#br0" timeOffset="34386.333">21591 7552 144 0,'0'3'67'0,"-3"-1"3"16,-1-1-4-16,4 1-3 0,-6-5-4 15,-1 1 20-15,1-1 18 0,-6-1 39 16,3 0-63-16,0 0-63 0,-2 1 66 16,1-3 68-16,-1-1 27 0,-1 1-172 15,3-1-173-15,-1 0 197 0,-2 4 188 16,3 2-193-16,-1 2-68 0,2 1-69 0,0 4 131 15,-1 1 131-15,3 3-136 0,-1-4-126 16,-1 9 123-16,2 0-1 0,1-1 0 16,-2 7 0-16,2 7 0 0,1-2-1 15,-1 7 0-15,1 1 0 0,0 5-1 16,2-8-1-16,0 5 0 0,4 0-2 16,3-5-1-16,0 6-2 0,0-12-1 15,3 1-1 1,2 3-2-16,-1-6 0 0,1-8 1 15,1-4 1-15,3-8 2 0,-3 0 1 16,0-14 2-16,4 6 2 0,0-9-7 16,-4 0-8-16,4 5-9 0,-1-9-12 15,3 6-15-15,1 4-16 0,-5-5-16 16,3 5-21-16,4 0-47 0,-9 5-80 0,-5 4-162 16</inkml:trace>
  <inkml:trace contextRef="#ctx0" brushRef="#br0" timeOffset="34731.919">21759 7837 325 0,'0'-3'97'0,"3"-7"7"15,-3-1-28-15,2-6-12 0,1 3-4 16,2-4-6-16,0-4-4 0,-2 5-4 15,3 3-5-15,1-2-6 0,-5 3-6 0,2-5-7 16,0 10-6-16,1 5-5 0,3 3-4 16,0 1-3-16,2 4-4 0,3 12-4 15,1 4-6-15,1 3-2 0,-4 4-3 16,1 3-1-16,-4-2 1 0,-3 2 2 16,-5 2 4-16,-5-12 5 0,-3 2 5 15,0-7 3-15,-5-14 0 0,0 3 1 16,-10-5-1-16,5-9 0 0,-2 6-2 15,4-18-6-15,-4 1-11 0,6 1-9 0,6-9-12 16,3 1-8-16,0-4-13 0,5 1-20 16,-7 4-56-16,9 2-73 0,0 7-165 15</inkml:trace>
  <inkml:trace contextRef="#ctx0" brushRef="#br0" timeOffset="35277.987">22078 7623 397 0,'-5'-6'105'0,"0"-1"4"15,0 1-50-15,4-5-10 0,2 2-9 16,3 0-8-16,4 0-2 0,0 3 0 16,3 1 1-16,-1 0 0 0,5 2 0 15,-4 0 0-15,4 1-1 0,1 7-2 16,-1 0-4-16,-2-2-4 0,2 0-4 16,-4 5-4-16,-1 1-3 0,0 4-3 15,-2-10-3-15,1 8-1 0,5 1-2 16,-3 1-1-16,2 0 0 0,-3-3-1 0,-5-4 0 15,3 15 1-15,-5-11 0 0,-1 5-1 16,-2 4 2-16,-2-1 0 0,-3 12 0 16,2-4 1-16,-4-4-1 0,1 8 1 15,1-9-1-15,0 0-1 0,2 0-2 16,3-4-2-16,0-4-1 0,-2-7-1 16,-1 2 1-16,1-1-1 0,1 4 1 15,-9 1 2-15,5-6 2 0,0 9 1 16,0 1 1-16,4-3-1 0,-4 3 1 15,1-6 0-15,3 0 0 0,-4-2 0 0,2-5 0 16,1 2 1-16,-6-6-1 0,3 2 0 16,-2-4 1-16,1-2-2 0,-4 0-3 15,0-5-8-15,-1 6-12 0,-2-8-18 16,0-1-23-16,-2 2-88 0,4-6-109 16,1 9-245-16</inkml:trace>
  <inkml:trace contextRef="#ctx0" brushRef="#br0" timeOffset="36141.559">22746 7588 246 0,'12'-5'82'0,"-3"3"7"16,-2 0-9-16,1-2-15 0,-3 0-16 15,-5-4 5-15,0 2 4 0,0 2-9 16,-8-2 2-16,1 1-1 0,-4-2-3 16,-7 1-4-16,0 3-4 0,-3 1-5 0,-5-3-5 15,1 0-7-15,4 4-6 0,-5 1-5 16,10 1-3-16,-2 4-3 0,5-2-2 15,3 12-1-15,-1-2-1 0,1 2 1 16,5-1-1-16,-5 8-1 0,2 0 1 16,0-2 0-16,-2-7-1 0,5 8 1 15,-1-4-1-15,3 9-1 0,1-12-2 16,2 4 0-16,0-6-2 0,5 9 5 16,0-5 3-16,1 4 5 0,1-4 6 0,2 2 5 15,3-2-17-15,1 4-16 0,3-4-22 16,4-8 31-16,6 5 31 0,-5-8-40 15,5-2-3-15,5 2 16 0,-3-1 18 16,-2-3 17-16,-8 1-39 0,3-5-37 16,-5 4 31-16,1-6-10 0,-3 2-9 15,-7 1-18-15,3-6-16 0,-2 8-19 16,-2-6-72-16,-1 2-96 0,-3 4-202 0</inkml:trace>
  <inkml:trace contextRef="#ctx0" brushRef="#br0" timeOffset="36407.12">22974 7640 377 0,'2'0'114'15,"-2"3"37"-15,0 7-66 0,2 6-39 16,-2 5 10-16,0 7 5 0,-2 3 5 16,-1 3-35-16,1 2-38 0,1-5 23 15,-1 2-12-15,-1-9-20 0,1-3-17 0,4-11-17 16,1-2-16-16,-3-11-76 16,3 1-3-16,0-12-72 0,2 1-114 0</inkml:trace>
  <inkml:trace contextRef="#ctx0" brushRef="#br0" timeOffset="36547.748">23001 7518 318 0,'-2'-4'49'15,"-1"3"-49"-15,6-1-107 0,-1 0-153 16</inkml:trace>
  <inkml:trace contextRef="#ctx0" brushRef="#br0" timeOffset="37320.915">23201 7490 531 0,'8'-3'137'0,"0"1"12"0,7 2-11 15,-7 0-80-15,0 0-34 0,-1 2-10 16,3 4-11-16,-1-1-9 0,3 1 11 16,-7 1 12-16,4 0-13 0,1 1-4 15,-2-2-2-15,-1 2-4 0,-1-1 4 0,1-2 5 16,-4-2-5-16,-1 2-6 0,-2-2-2 15,0 0-2-15,0 1-2 0,-2-1 14 16,2 3 16-16,-3 9 24 0,1-5-34 16,-1 9-34-16,-2 1 43 0,8 11 45 15,-6-3 18-15,1-1 19 0,2-1-116 0,-4 1 19 16,4-8 20-16,-2 1-60 0,-3-19-59 16,5 9-58-16,-5 0 41 0,5-9 176 15,0 3 79-15,0-4 20 0,0-5 20 0,0 11-118 16,2-7-116-16,-4-1-98 0,2 2-264 15,-3 0-450-15</inkml:trace>
  <inkml:trace contextRef="#ctx0" brushRef="#br0" timeOffset="37414.657">23286 7870 655 0,'-10'8'355'0,"5"-5"-57"0,-8 5-287 15,3-3-128-15,-4-3 128 0,-6-2-13 16,7-5-13-16,-2-2-19 0,-6-4-26 16,3-2-29-16,0-2-87 0,7 0-120 0,1 4-245 15</inkml:trace>
  <inkml:trace contextRef="#ctx0" brushRef="#br0" timeOffset="38430.763">20312 8724 177 0,'97'6'33'0,"-9"-4"-33"0,-9 3-51 16,-16-4-108-16</inkml:trace>
  <inkml:trace contextRef="#ctx0" brushRef="#br0" timeOffset="38525.689">21206 8802 108 0,'43'-2'0'0,"-8"-3"-15"0,0-1-78 16</inkml:trace>
  <inkml:trace contextRef="#ctx0" brushRef="#br0" timeOffset="40430.674">19580 9333 529 0,'11'3'25'0,"2"-4"-1"0,10 4 35 16,-2-5-9-16,20 1 2 0,11-4-1 15,10-7-1-15,18-2-1 0,16-4 2 16,15-3-3-16,27-2-6 0,25-5-6 15,26 2-5-15,23 5-5 0,12-2-3 0,15 2-8 16,9-2-5-16,4 3-4 0,-2 6-2 16,-20-1-1-16,-12 0-2 0,-14 4 0 15,-17 0-1-15,-16 1 0 0,-26 2-1 16,-21-2 0-16,-18 0 1 0,-3-1-1 16,-20-2 1-16,-20 1 0 0,-17 2 0 15,-12-1 1-15,-16 3 0 0,-8 0 1 16,-17 0-1-16,-9 3 0 0,-8-3 0 15,-4 4 0-15,-6-4 0 0,-4-8 0 0,-2 1-1 16,4-4 0-16,3-3 0 0,2-2 0 16,5-5 0-1,6 4-2-15,9 4 1 0,6 0-2 16,5 3 0-16,7 3 0 0,12 2 0 16,12 2 0-16,7 3 1 0,9 0 0 15,8 3 1-15,2 1 1 0,12 3 0 16,3 2-2-16,-6 4-3 0,-4 2-1 0,2 6-3 0,-2 0-1 15,-5 5 1-15,-7 5-1 0,-14 4 2 16,-3 6 2-16,-12-2 4 0,-11 8 0 16,-22 0 3-16,-19 2 2 0,-14 1 6 0,-16 1 5 15,-14 1 7-15,-11 3 8 0,-7-3 5 16,2 6 1-16,11-2-3 0,5-4-3 0,10-5-10 16,19-5-28-16,14-5-29 0,15-7 11 15,13-3-166-15,18 1-152 0,12-1-370 16</inkml:trace>
</inkml:ink>
</file>

<file path=ppt/ink/ink17.xml><?xml version="1.0" encoding="utf-8"?>
<inkml:ink xmlns:inkml="http://www.w3.org/2003/InkML">
  <inkml:definitions>
    <inkml:context xml:id="ctx0">
      <inkml:inkSource xml:id="inkSrc0">
        <inkml:traceFormat>
          <inkml:channel name="X" type="integer" max="30914" units="cm"/>
          <inkml:channel name="Y" type="integer" max="17389" units="cm"/>
          <inkml:channel name="F" type="integer" max="2047" units="dev"/>
          <inkml:channel name="T" type="integer" max="2.14748E9" units="dev"/>
        </inkml:traceFormat>
        <inkml:channelProperties>
          <inkml:channelProperty channel="X" name="resolution" value="1000.12939" units="1/cm"/>
          <inkml:channelProperty channel="Y" name="resolution" value="999.9425" units="1/cm"/>
          <inkml:channelProperty channel="F" name="resolution" value="0" units="1/dev"/>
          <inkml:channelProperty channel="T" name="resolution" value="1" units="1/dev"/>
        </inkml:channelProperties>
      </inkml:inkSource>
      <inkml:timestamp xml:id="ts0" timeString="2019-11-05T23:46:58.671"/>
    </inkml:context>
    <inkml:brush xml:id="br0">
      <inkml:brushProperty name="width" value="0.05292" units="cm"/>
      <inkml:brushProperty name="height" value="0.05292" units="cm"/>
      <inkml:brushProperty name="color" value="#FF0000"/>
    </inkml:brush>
  </inkml:definitions>
  <inkml:trace contextRef="#ctx0" brushRef="#br0">7364 11026 107 0,'66'2'39'0,"0"0"3"0,-1 2-9 15,0 1-5-15,2 0-6 0,-4-2-4 16,3 1-5-16,-6-1-3 0,0-5 1 15,1 1 2-15,2-4 2 0,4 0 3 16,3 2 1-16,5-2 0 0,3-3-2 16,7-4-2-16,6 2-3 0,-1 2-3 0,6-1-2 15,5 2-3-15,0 2-1 0,-10 2-1 16,1 4-1-16,-6-1 0 0,0 0 0 16,-1 4-1-16,-5-1 1 0,-2-1-1 15,0 3 2-15,2 1 2 0,0 2 2 16,3 0 2-16,4-1 1 0,1 1 1 15,1-3-1-15,7-2 0 0,5-1-3 16,0 1-1-16,-3-5-1 0,-3 2-2 16,-2-6-1-16,-4-1 0 0,2-2 0 0,-7 0 0 15,-1 0 0-15,-5-1-1 0,2 2 1 16,-4 1 0-16,3 2 0 0,-3-1 1 16,-2-2 2-16,1-4 1 0,3 1 1 15,-5-1 1-15,4 1-1 0,-2 1 0 16,-2 2 0-16,2 2-1 0,-5 1-3 15,2-2 0-15,-1 2-1 0,-4 0-1 16,0-1 0-16,-5 1 0 0,0 3 1 16,-2 1 0-16,-1 1-1 0,0 1 1 0,2 4 0 15,-2 0 0-15,3-2 0 0,3-1-1 16,4 0 0-16,2-2 1 0,-2-4-1 16,7 1 1-16,-1-3-2 0,5 4 2 15,3 0-1-15,1 1 0 0,-1-3 0 16,1 1 0-16,1 0 0 0,5 1 0 15,-6-1 0-15,5 1 1 0,2-1-1 0,7 3 0 16,6-1 0-16,3-3 0 0,7 3-1 16,2-3-1-16,3 3-1 0,0-1-3 15,-6-1-1-15,-9 0-3 0,-6-1-3 16,-9-1-2-16,1-1-4 0,-10-4-2 16,-12-1-4-16,4-1-2 0,-10 3-9 15,3-1-27-15,-3 0-9 0,0-1-41 16,3 2-77-16</inkml:trace>
  <inkml:trace contextRef="#ctx0" brushRef="#br0" timeOffset="1668.622">8301 11781 131 0,'16'1'45'15,"13"-2"5"-15,12-2-13 0,8-1-3 16,6-1-4-16,9-1-6 0,6-2-5 16,8 0-3-16,4-1-2 0,4 3-2 15,4 1 0-15,4 0 0 0,4-3 1 16,3 1-2-16,12 3 0 0,6 0 0 0,9-2 0 15,12-4 2-15,23 4-1 0,17 7 1 16,7-2-1-16,5-3 1 0,9 3-1 16,1 2-1-16,2 1-1 0,6-2-2 15,2-2 1-15,6-1-2 0,2 1-2 16,5 1-1-16,13-6-2 0,6 2 1 16,7-1-1-16,-5-6-1 0,7 8 0 0,5-1 0 15,9-2 0-15,7 5-1 0,-2 7 1 16,-5 0-1-16,4 12 0 0,-1 0-2 15,9 5-5-15,-1 5-10 0,-9 4-22 16,-10-3-52-16,-3 0-68 0,8-4-160 16</inkml:trace>
  <inkml:trace contextRef="#ctx0" brushRef="#br0" timeOffset="7182.247">3066 17292 1013 0,'-67'58'-507'0,"58"-45"254"0,0-13 126 0,13-10 63 0,1-2 32 0,-10-4 16 0,11-38 8 0,-7-21 4 0,-4-27 2 0,-3 51 2 15</inkml:trace>
  <inkml:trace contextRef="#ctx0" brushRef="#br0" timeOffset="8017.391">2823 15870 232 0,'0'-7'74'16,"-3"-6"7"-16,-3 5-8 0,-3 6-22 15,1-1-1-15,0 8 2 0,2-2 1 16,-4-1 1-16,8 13 1 0,-3-6 1 0,2 4 0 16,1 5-2-16,2 0-4 0,0 8-3 15,5 10-3-15,-5 2-3 0,5 7-4 16,0 9-2-16,3 5-4 0,2 8-4 15,1 1-4-15,-1 15-6 0,-2 0-4 16,1 4-4-16,-1 1-3 0,-3 0-2 0,-4 3-2 16,2 0-1-16,-1-13 1 0,1-6-1 15,-1-7 0-15,-2-4 1 0,0-8-1 16,0-5 0-16,-2-6 1 0,2-8-2 16,0-1-8-16,0-5-13 0,5-7-18 15,0-2-24-15,2-12-27 0,2-2-25 16,-2-12-76-16,-1-6-108 0,-1-2-213 0</inkml:trace>
  <inkml:trace contextRef="#ctx0" brushRef="#br0" timeOffset="10278.972">3149 16000 1057 0,'31'-2'12'0,"0"1"-1"0,2-1 11 16,3-1-1-16,39-4 3 0,4-4 1 15,9 0-4-15,12-4-4 0,14-3-2 16,7-3-2-16,11-4-2 0,13-1-6 16,8-1-1-16,2-3 1 0,3-2 1 0,0-3 0 15,8-4 0-15,7 2 1 0,0 1-1 16,12-1 2-16,9-3 0 0,0 5-2 15,-2 2 0-15,4 2 0 0,1 3-2 16,-3 2 1-16,2 2-5 0,6 1 1 16,2 2-1-16,2-4 1 0,0 3-1 15,1-1 1-15,1-3 2 0,-1 1 1 16,-5 2 1-16,2 2 0 0,-5 8 1 16,-2 2-1-16,-8 4 1 0,-5 10-3 15,-3 4-1-15,-8 1 0 0,6-1-1 0,9 4 0 16,-6-3-1-16,6-6 1 0,1-2-1 15,0-5 0-15,5-5 1 0,-2-4 1 16,2-8 3-16,6 4 0 0,1 0 1 16,-4 1 0-16,-5 2 1 0,-1 8-2 15,-2 1 0-15,-5 4-3 0,-1-1 0 16,7 3-1-16,-5-2-1 0,-1 1 1 16,-8-4-1-16,0 2 1 0,0-1-1 0,-5-2 1 15,-3-1-1-15,8 6 0 0,3 1 0 16,-8 1 1-16,2 4-1 0,-7 2 1 15,-3 7 0-15,0 1-1 0,-5-4 1 16,2-1-1-16,11 5 1 0,-5-4-1 16,2-4 0-1,1-6 1-15,-1-1-1 0,2 2 0 0,-1-5 0 0,-6-5 0 0,12-2 0 32,-3 5 0-32,3 2 1 0,6-1-1 15,-5 4 0-15,1 4 1 0,-1 4-1 0,-6 0 0 0,1 2 1 0,5 0-1 16,-5 3 0-16,-5-9 0 0,-6 1 1 0,-2-5-1 15,0 4 0-15,-3-6 0 0,-2-5 1 32,-5-4-1-32,9 1 0 0,3 4 0 15,-1 1 1-15,-7-2-1 0,-2 2 0 0,-8 2 0 0,-6 5 0 0,-8-1 1 16,-1 4-1-16,-12-10-1 0,8 4 0 16,-3-4 0-16,4-2 0 0,-3-4-1 15,3 1 1-15,-2-1 0 0,-7 4 0 0,-5 2 1 16,-8 1 0-16,-4 2 0 0,-3 8 0 15,-9-4 0-15,-3 0 0 0,0 3 0 16,-3-1 0-16,3 0 0 0,-1-4 0 16,-6-4-1-1,-2 3 1-15,-6-4-1 16,2 2 0-16,-11-4 0 0,-4 6 1 16,-6 4-1-16,-3-2 1 0,-6 3 0 15,1 2 0-15,-8 1 0 0,1 1 0 0,-1 0 0 16,-2-6 0-16,0 4 0 0,-5-3 0 15,-7-4 0-15,2-2 1 0,-3-2-2 16,-3-2 1-16,0 2 1 0,-4-1-1 16,0-2 0-16,-1 4 0 0,-5-1 0 15,-2 2 1-15,-1 2 0 0,-4 1 0 16,-1 0 0-16,-3 1 0 0,-3 1 0 0,1 3 0 16,-1 0-1-16,-3-2 1 0,2 0-1 15,2 4 0-15,8 1-1 0,-5-2 1 16,0 1 0-16,2 1 0 0,2 7 0 15,-1 3 1-15,0 3 1 0,-8 0 0 16,7 7 1-16,2 7 0 0,-4-2-1 16,0 1 0-16,0 5-1 0,3 5-1 15,-1 2 1-15,1 3-1 0,-2 1 1 0,0 8-1 16,3 0 1-16,-8 2-1 0,6-2 1 16,-7-1-1-16,-3 4 1 0,0-3-1 15,-5 2 1-15,1 2-1 0,-8-5 0 16,4 0 0-16,0-2 0 0,4-3 1 15,1-1-1-15,3-5-1 0,7-2 1 16,-1 1 0-16,2 2-1 0,2 1 0 16,1-1 0-16,-3 2 0 0,0-4 0 15,2-1 0-15,-2-3 1 0,-1-2 0 0,1-6 0 16,0-2-1-16,-1-3 2 0,2-4-2 16,1-1 1-16,0-5 0 0,-1-4 0 15,1-1-1-15,-5-3 1 0,2 0-1 16,-11-3 0-16,-1-3 0 0,-4 1 0 15,-8 0 1-15,-4 2 0 0,-7-1 1 16,-9 2-1-16,-6 2 0 0,-7 5 0 16,-6 0 0-16,-4-1 0 0,-4 1 0 15,-6 1 0-15,0-3 0 0,-3-1 0 0,1-1 0 16,-3-1 0-16,-15 0 0 0,1-2 0 16,-8 2 1-16,-5-1-1 0,-9 1 0 15,-11 1 0-15,-2 3 0 0,1 0 0 16,0-1 1-16,-6 5-1 0,-3 0 0 15,-7-3 0-15,1 3 0 0,-6-2 0 16,-6 0 0-16,-3-1 0 0,-2-4 0 16,4-1 0-16,7 2 0 0,4-6 0 15,-7-1 0-15,-3-2 1 0,-3 2-1 0,-5 0 0 16,-5-2 1-16,-8 2-1 0,-10 2 0 16,8-1 0-16,-1 1 0 0,-2 1 1 0,-5 0-1 15,3 2-1-15,-6 0 2 0,1-2-1 16,-3-2 0-16,1 2 0 0,-3 0 0 15,-1-3 0-15,-7-1 0 0,7-3 0 0,5 6 0 16,0-4 0-16,8 0 0 0,-2 1 1 16,1 4-1-16,2 1 0 0,-4 0 1 15,-5 0-1-15,-1 3 0 0,3-1 0 16,4-4-1-16,-1 4 1 0,4 1 0 16,-1-4 0-16,5-3-1 0,-5 3 1 15,0-2 1-15,3-1-1 0,2-6 0 16,8 2 1-16,-1 2-1 0,-1-1 0 15,-1-4 1-15,1 7-1 0,-4 2 1 16,2-2-1-16,-1-2 1 0,12-1-1 0,-1 7 0 16,1-4 0-16,-2-6 0 0,0-1 1 15,1 4-1-15,-3-1 0 0,2-2 1 16,7-6-1-16,12 1 0 0,-3 4 1 16,2 0-1-16,2-7 1 0,-1-1-1 15,-3-2 1-15,-3 7-1 0,0 2 1 16,3-7 0-16,7 1-1 0,6 1 1 0,4 3-1 15,-4 0 0-15,2-5 1 0,0-5-1 16,-2 1 1-16,2 1 0 0,-2 1-1 16,3-2 2-16,12-1 0 0,3 0 1 15,5 5 0-15,12 4 1 0,-2 1 0 16,-12 0 1-16,2 2-2 0,-2 0-1 16,4 3 0-16,-5-2 0 0,-4 0-2 15,6-1 0-15,9-2 0 0,5 4 0 16,3-4 0-16,1 1 0 0,7 3 0 0,7-1 0 15,0 2 0-15,0 0 0 0,-6 0 1 16,2 2-1-16,0-1 0 0,-1 3 0 16,0-3 1-16,1-1-1 0,8 2 0 15,6-2 1-15,3-2-1 0,8-1 0 16,0 0 0-16,3 0 1 0,4-1-1 16,3-1 1-16,2 2-1 0,1 0 0 15,2 3 1-15,0 0 0 0,6 0 0 0,4 0-1 16,1-2 1-16,5 4-1 0,8-5 0 15,2-4 0-15,2 2-1 0,-1-5 1 16,2 2-1-16,2-3 0 0,-2-2 1 16,1-2 0-16,-4 5 0 0,-1-1 0 15,1 1 1-15,-3 5 0 0,-2 0 0 16,3 5 0-16,-3 2-1 0,2-2-2 16,3 3-2-16,3 1-1 0,-3-3-3 15,8-1-3-15,4 0-10 0,1-1-13 0,3-3-16 16,3-1-27-16,-1-1-36 0,3-6-96 15,0 3-136-15,-1-6-291 0</inkml:trace>
  <inkml:trace contextRef="#ctx0" brushRef="#br0" timeOffset="14037.307">3382 17169 216 0,'-9'-4'64'16,"0"1"6"-16,0-3-23 0,2-1-1 16,1 1-1-16,-3 2-3 0,5-1-2 0,-3 5 0 15,2 2 0-15,0 1 0 0,4-3-2 16,1 2-3-16,0 1-1 0,0 5 0 31,5-9 0-31,3 6-2 0,5 3-4 16,1 0-1-16,-1 2 1 0,4-1-2 15,2-2-3-15,-1 3-3 0,3-4-2 16,-4-1-1-16,2 0-2 0,6-7-3 0,-1 1-1 16,1-1-3-16,2 2-1 0,3-6-1 15,-4 2-1-15,5-5-1 0,-5 9 0 16,0 0-2-16,0-5 1 0,5 6-1 15,0 4 1-15,0-6-1 0,1 10 1 16,3-7-1-16,-1 0-1 0,2-1 1 16,-5-1-1-16,-2-6-1 0,-5 1 1 15,1-2 0-15,-2 2 0 0,-7 1 1 16,-6 0-1-16,1 4 0 0,-4-1 0 16,1 1-1-16,-8-7-1 0,1 7-3 0,3-3-4 15,-4 1-8-15,-4-6-8 0,3 8-9 16,1-5-11-16,0 8-15 0,-5-11-15 15,-2 3-16-15,-1-3-64 0,-3 0-89 16,3-5-192-16</inkml:trace>
  <inkml:trace contextRef="#ctx0" brushRef="#br0" timeOffset="15133.922">3707 17190 148 0,'0'-2'56'16,"0"4"8"-16,-2-7-6 0,2 5-4 16,0-3-2-16,0 3-4 0,2 0-7 15,-2 0-8-15,1-4-5 0,3-2-5 16,-1-4-3-16,2 0-2 0,-4-4-2 16,4-1-1-16,0-3-1 0,-2 2 0 15,1 6 0-15,-1-3 1 0,-3 3 2 16,0 4 2-16,0-1 2 0,0 2 3 0,-5 4 0 15,3-6 0-15,1 1-3 0,-3-3-1 16,1-5-2-16,2 2-2 0,-3-4-3 16,3 0-1-16,-3-4 0 0,3-3-2 15,-2 1 0-15,-1 0-1 0,1 6-1 16,0-7 0-16,0-1 1 0,3 8 0 16,-5-1 1-16,1 4-1 0,3 2 0 15,1-7-2-15,-4 11-1 0,3-4-2 16,1-4-1-16,0 2 0 0,0-6-2 15,0 1 1-15,1-2 1 0,-1-1 0 0,4 5 1 16,-4-2 1-16,0 0-1 0,0 3 1 16,0 1 0-16,0-4-1 0,0 5-1 15,0 4 0-15,-4-4-1 0,4-1 0 16,0 1-1-16,0 1-1 0,0 7 0 16,0-4 1-16,0-9 0 0,0 14-1 15,0-4 2-15,-1 5-1 0,-2-2 1 0,1-3-1 16,-1 5 1-16,1 6-1 0,-1-6 1 15,0-1-1-15,3 0-1 0,-5-3 1 16,0 4-1-16,0-10 0 0,0 3 1 16,0-1-1-16,0 7 0 0,0-1 1 15,0 1 0-15,-1 0 1 0,1 12-1 16,-2-6 0-16,3 1 0 0,-5-3 0 0,3 2 0 16,-1 6-1-16,-1-1 0 0,2-3-1 15,-2 8 1-15,-1-6 0 0,5 14 0 16,-6-12 0-16,3 5 0 0,1-3 1 15,-2 0-1-15,-2-14 0 0,-2 19 1 16,-1-12-1-16,-1 15 0 0,1-8 0 16,-2 6 0-16,4-1 0 0,2 14 0 15,3-12-1-15,1 2 1 0,3 1-2 0,4 1-2 16,-2-1-3-16,0-3-5 0,0-4-7 16,2 2-9-16,-2-7-12 0,0-3-13 15,1 2-11-15,-1-6-15 0,0-2-72 16,-1-4 5-16,4-7-70 0,2 9-121 15</inkml:trace>
  <inkml:trace contextRef="#ctx0" brushRef="#br0" timeOffset="15580.239">4257 15937 265 0,'-1'1'71'0,"1"-1"8"16,1 2-28-16,3 3-4 0,4 1-1 16,-3 2-2-16,5 5 3 0,1 9-2 15,-1 4-3-15,0 10-6 0,1 1-4 0,-1 7-3 16,-5 7-3-16,-1 6-4 0,0-2-3 16,-4 12-3-16,-4 6 0 0,3 2-1 15,-2 8-1-15,3 0 1 0,1 5-2 16,4 2-1-16,5-2-2 0,3-10-1 0,2 2-3 15,4-10-2-15,1-5-2 0,-4-8 0 16,2-3-1-16,0-16 1 0,-7-4-2 16,1-11-3-16,-4-2-15 0,0-10-15 15,-5-7-24-15,2-4-91 0,-8-14-112 16,-9 0-259-16</inkml:trace>
  <inkml:trace contextRef="#ctx0" brushRef="#br0" timeOffset="19628.136">10982 15425 162 0,'16'-26'33'0,"-5"0"-1"16,4 0-30-16,0 3-2 0,-2 8 3 15,0 2 7-15,-8 2 11 0,1 7 10 16,-3 3 10-16,-1 1 6 0,0 0 7 0,1 1 2 16,2 1-5-16,0 3-7 0,0 1-8 15,1 3-6-15,4 4-6 0,-5 3-4 16,0 5-4-16,0 7-1 0,-4 1 2 15,-1 7 0-15,0 5 1 0,-1 4 2 16,1 4 0-16,-2 0 1 0,2 2-1 16,2-1-2-16,-1 1-1 0,2 1-2 0,1 2 0 15,-1 3-1-15,3 8 0 0,-1 0 1 16,3 5 1-16,4 0 2 0,-2-1 0 16,1-2 1-16,0 1 1 0,1-4-1 15,1-1 0-15,-7 1-3 0,3-4-1 16,-6 3-4-16,5 1-3 0,-1 0-2 15,2-1-3-15,-2 2 0 0,6-6-2 16,-3 0 0-16,3-2 0 0,-5-5-1 16,-3-5 1-16,-5-3-1 0,0-5 1 0,-5-1 0 15,-5 1-1-15,-5-7 1 0,4-2-2 16,0-4-5-16,1-7-8 0,0-2-10 16,3-6-12-16,4-6-15 0,2-3-18 0,-3-1-17 15,8-4-75-15,-4-4-95 0,-5 1-207 16</inkml:trace>
  <inkml:trace contextRef="#ctx0" brushRef="#br0" timeOffset="21198.831">11637 16339 146 0,'-7'8'45'0,"4"-1"4"16,3-1-2-16,8-4-16 0,2-2 4 0,5-2 4 15,7-3 3-15,6-3 3 0,5-3 3 16,4-4 0-16,5-1-3 0,9 0-7 16,1-1-7-16,7-1-7 0,1-1-6 15,2-1-7-15,-8 2-4 0,-2 0-3 16,-3 4-1-16,-7 2-1 0,-11 6 0 15,-3 4-1-15,-5 9 0 0,-2 4 0 16,-5 7 0-16,-6 2 1 0,-3 4 0 16,-6 7 1-16,-4 3 0 15,-2 7 1-15,-8 5 0 0,0 4 2 16,-5 4 0-16,0 0 1 0,-3-2-1 0,-5 0 1 16,1-6 0-16,-1-4-1 0,-8-13 0 15,0-3-2-15,-10-4-1 0,1-9 0 16,-2-4-1-16,1-4-1 0,3-5-1 15,7 0-1-15,6-1-1 0,7-3 0 16,5-1 0-16,6-1 0 0,5-1 0 16,5-2 0-16,-3-1 1 0,6 0 0 15,2-1-1-15,1 1 2 0,4 0-1 16,5 2 0-16,3 3 1 0,8 2 3 16,10 4 1-16,8 4 2 0,8 4 2 0,2 0 2 15,3 4 1-15,0-5 0 0,0 4-2 16,-7-4-1-16,-4-1-2 0,-4-4-1 15,-1 2-2-15,-3 0-1 0,-3 3-1 16,-4 0 1-16,0 3-3 0,-5 1-4 16,-1 2-8-16,-1-2-10 0,-1-2-11 15,-2-2-13-15,-1-5-19 0,-2-6-64 16,-4-2-80-16,-2-3-177 0</inkml:trace>
  <inkml:trace contextRef="#ctx0" brushRef="#br0" timeOffset="21819.299">12934 15118 81 0,'2'41'35'16,"-2"0"11"-16,0 1 9 0,0-4-1 15,0 1 8-15,-4 2 3 0,3 1 0 16,1 4-1-16,3 3-5 0,0 4-8 16,5 9-8-16,2 2-8 0,0 3-6 0,1 9-7 15,4 11-6-15,-4 2-4 0,4 12-3 16,-4 7-3-16,-1 9-1 0,-2 5 0 16,5 1 2-16,-6-4 2 0,1 1 2 15,0-6 3-15,2-6 4 0,-2-12 1 16,-1-8-1-16,-2-3-2 0,-1-7-2 15,1-6-2-15,-5-1-4 0,0-2-5 16,0-4-5-16,2-6-6 0,1-7-8 0,-3-3-13 16,5-12-17-16,2-11-19 0,2-8-72 15,1-11-93-15,2-14-205 0</inkml:trace>
  <inkml:trace contextRef="#ctx0" brushRef="#br0" timeOffset="23334.132">17913 15197 179 0,'8'0'45'15,"-5"-2"-3"-15,4-3-26 16,1 4-56-16,1-3-39 0,-4 1-84 16</inkml:trace>
  <inkml:trace contextRef="#ctx0" brushRef="#br0" timeOffset="23855.208">18094 15174 150 0,'8'-5'31'16,"0"0"0"-16,-3-1-26 0,0 2-5 15,-1-1 2-15,0 1 11 0,-3-1 9 16,-1 1 8-16,-3 1 6 0,5 3 2 16,-4-3 0-16,2 1-1 0,0 4-9 0,2-1-8 15,-1 1-6-15,3 1-5 0,-1-1 0 16,-1 1 0-16,1 2 1 0,-3-3 1 15,0-1 1-15,1 1-1 0,4 1 0 16,-6-3-1-16,1 0 1 0,0 0-2 16,0 2 0-16,0-2-3 0,0 0 1 15,-5-2-2-15,5 4 0 0,1 0 0 16,3-2 0-16,1 3-1 0,-5 0 1 16,3 4 0-16,3 2 1 0,1 4 0 0,-2 2 0 15,1 6 0-15,1 5 0 0,1 0 1 16,-3 9 1-16,0 2 1 0,-5 7 2 15,0 5 0-15,1 6 0 0,-1 4 1 16,0 5 0-16,4-2 1 0,-3-2-1 16,3 0 1-16,7 2 0 0,-5-5-1 15,3 5-1-15,-6 2-1 0,5 2-1 16,-3 6-2-16,-5 5-1 0,0 6-1 16,2 7-1-16,1-2 0 0,2 4-1 0,-4 1-1 15,3 3 1-15,-1-1-1 0,2-10-1 16,0-2 0-16,-2-7 0 0,-2-2-1 15,3-6 1-15,1-3-1 0,1-8 1 0,1 0-1 16,1-4 0-16,6-3 1 0,4-1-2 16,4-7 0-16,2-2-2 0,-1-1-5 15,3-7-7-15,2-2-11 0,-7-6-8 16,-5-3-10-16,-1-5-16 0,-7-2-64 16,-6-10 2-16,-1-7-60 0,-4-10-107 0</inkml:trace>
  <inkml:trace contextRef="#ctx0" brushRef="#br0" timeOffset="24405.272">19953 15174 229 0,'-13'29'72'0,"0"2"6"15,3 2-20-15,0-1-3 0,5 4-2 16,-1 7-5-16,8 4-6 0,1 10-2 15,3 11-2-15,-4 9-6 0,1 8-4 16,2 8-5-16,0 8-4 0,-5 6-3 16,-3 6-4-16,-4-1-3 0,2 7-1 15,5 0 1-15,-3-3 0 0,6-5 0 16,-3-4 0-16,5-6 0 0,5-10-1 16,-2-9-1-16,2-7-2 0,-2-13-1 0,-3-5-3 15,-2-12-3-15,2-5-9 0,-5-9-11 16,3-9-13-16,-3-7-16 0,5-7-17 15,-5-14-64-15,0-7-85 0,5-10-175 16</inkml:trace>
  <inkml:trace contextRef="#ctx0" brushRef="#br0" timeOffset="24951.799">18617 15855 205 0,'16'-5'52'0,"-3"2"6"0,5-2-22 0,0 2-4 16,5 0 7-16,-2-1 5 0,10 4 3 15,1-1 1-15,11-1 0 0,4-3-6 16,7 3-5-16,0 2-7 0,1 0-7 16,-3 4-6-16,-6-1-6 0,-9 7-4 15,-4 1-4-15,-9 2-1 0,-7 2 0 0,-11 4 1 16,-4 3-1-16,-7 2 0 0,-10 4 0 16,-4-1 0-16,-7 4-1 0,-2 2 0 15,-3 1 0-15,-5 0 0 0,0-3 0 16,4-1 0-16,1-6-1 0,6-3 1 15,4-6-1-15,6-3 0 0,9-6-1 16,6-3 1-16,6-1-1 0,16 1 1 16,2-3-1-16,12 2 0 0,3-2-1 15,5 1-2-15,3 3-2 0,-1 4-1 16,-4 2 0-16,1 4-1 0,-9 3 2 0,-3 2 1 16,-5 1 2-16,-5 1 2 0,-10 0 2 15,-7 0 0-15,-6-1 2 0,-9 3 0 16,-12 1 1-16,-8 5 1 0,-8 6-1 15,-5 0 0-15,-7 5 0 0,-1 2-1 16,-5-3-1-16,7-1-1 0,-1-1-3 16,7-4-9-16,3-4-15 0,10-6-17 15,7-5-69-15,6-4-84 0,5-2-197 0</inkml:trace>
</inkml:ink>
</file>

<file path=ppt/ink/ink18.xml><?xml version="1.0" encoding="utf-8"?>
<inkml:ink xmlns:inkml="http://www.w3.org/2003/InkML">
  <inkml:definitions>
    <inkml:context xml:id="ctx0">
      <inkml:inkSource xml:id="inkSrc0">
        <inkml:traceFormat>
          <inkml:channel name="X" type="integer" max="30914" units="cm"/>
          <inkml:channel name="Y" type="integer" max="17389" units="cm"/>
          <inkml:channel name="F" type="integer" max="2047" units="dev"/>
          <inkml:channel name="T" type="integer" max="2.14748E9" units="dev"/>
        </inkml:traceFormat>
        <inkml:channelProperties>
          <inkml:channelProperty channel="X" name="resolution" value="1000.12939" units="1/cm"/>
          <inkml:channelProperty channel="Y" name="resolution" value="999.9425" units="1/cm"/>
          <inkml:channelProperty channel="F" name="resolution" value="0" units="1/dev"/>
          <inkml:channelProperty channel="T" name="resolution" value="1" units="1/dev"/>
        </inkml:channelProperties>
      </inkml:inkSource>
      <inkml:timestamp xml:id="ts0" timeString="2019-11-05T23:47:45.414"/>
    </inkml:context>
    <inkml:brush xml:id="br0">
      <inkml:brushProperty name="width" value="0.05292" units="cm"/>
      <inkml:brushProperty name="height" value="0.05292" units="cm"/>
      <inkml:brushProperty name="color" value="#FF0000"/>
    </inkml:brush>
  </inkml:definitions>
  <inkml:trace contextRef="#ctx0" brushRef="#br0">14150 12408 125 0,'13'-6'28'0,"-3"-1"1"0,-4 1-19 0,4 1-5 15,1 2-3-15,6-1 0 0,-3 3 2 16,6 2 3-16,-1 1 5 0,7 1 3 16,5 4 4-16,2-2 2 0,3 3 1 15,6-3-1-15,10-2-4 0,4 0-4 16,2-1-3-16,12-2-3 0,9 1-3 0,4 1 0 16,5-2-2-16,-3 7-1 0,3-7-6 15,-2 3-28-15,-6-3-21 0,-2-10-42 16,-3 4-96-16</inkml:trace>
  <inkml:trace contextRef="#ctx0" brushRef="#br0" timeOffset="801.895">15734 13226 109 0,'14'2'27'0,"3"-7"1"0,2 2-17 0,1 0 5 16,1-1 6-16,2-1 6 0,3 1 6 16,13-3 4-16,13-1 4 0,15-4 1 15,16 1-4-15,17 1-7 0,15 2-10 16,9 3-5-16,3-1-7 0,-8-1-5 15,-5 6-7-15,-5 2-8 0,-6 2-10 16,-12 4-24-16,-8-4-33 0,-11 5-52 16,3 1-112-16</inkml:trace>
  <inkml:trace contextRef="#ctx0" brushRef="#br0" timeOffset="1291.195">17220 13846 257 0,'5'-4'68'16,"14"0"2"-16,12 4-35 0,9 1-2 16,25-4-9-16,19-2-4 0,32-2-2 15,23 1-2-15,29-7-2 0,17-3-2 16,29 4-2-16,19 1-4 0,10 6-10 15,6 3-18-15,-4-1-62 0,-17 5-67 16,-10 1-171-16</inkml:trace>
  <inkml:trace contextRef="#ctx0" brushRef="#br0" timeOffset="8154.057">11402 14771 117 0,'-5'-8'32'0,"2"0"2"0,1 2-17 15,1-3 0-15,2 3 0 0,1-2 1 16,0 3 0-16,1 2 0 0,5-1 0 16,-3 3-1-16,0 2 0 0,4 3-3 0,5 0-2 15,5 5-3-15,2-3-2 0,7 4-1 16,8-2 0-16,9-1 1 0,6-1 2 16,8-1 2-16,11 0 3 0,10 0 2 15,8 0 2-15,3-2 1 0,5 2-1 16,0-4-3-16,2 3-1 0,3-3-3 15,-5 3-2-15,2-1-1 0,6 2-3 16,0-5-1-16,9 0-1 0,1-2-1 16,2-3-1-16,8-1 0 0,-1-2 0 0,-2-4 0 15,-4 2 0-15,7 2 1 0,-3 0 1 16,8 5 3-16,-6 3 1 0,14 0 0 16,13 5 0-16,12 4 0 0,1 4-1 15,4 5-2-15,-2 0-1 0,-4-1-2 16,-6 1 0-16,-16-1-1 0,-4-3 0 15,-6-6 0-15,6-7 0 0,0-2-1 16,1-7 1-16,2-2 0 0,2-3-1 16,-5-5 1-16,6 1 0 0,-1 1 0 15,-7 0-1 1,-1 4 1-16,7 3-1 0,1-1 1 16,8 8-1-16,-3 4-3 0,-9 3-4 15,1 5-7-15,3 3-10 0,-7 1-16 16,-7 4-49-16,-10-3-64 0,-12-5-140 0</inkml:trace>
  <inkml:trace contextRef="#ctx0" brushRef="#br0" timeOffset="27025.959">19981 13355 187 0,'5'-5'86'16,"4"-6"9"-16,-2 12 7 15,1 4-16-15,-8 33 50 32,-10 24-95-32,-8 9 29 15,-8 21-40 1,-5-3-6-16,-3 9 0 0,-7-8-2 0,-1-32-2 16,8-9-7-16,1-32-6 0,7-8-10 15,0-10-18-15,11-22-23 0,-1-15-27 16,3-9-64-16,3-7-97 0,9 6-205 15</inkml:trace>
  <inkml:trace contextRef="#ctx0" brushRef="#br0" timeOffset="27245.764">19929 12992 341 0,'6'-7'100'16,"-1"1"8"-16,5-2-36 0,-2 1-5 0,3 0-2 16,-4-2-7-16,1 2-7 0,-2-1-8 15,4-2-8-15,-3 2-10 0,3-8-13 16,-1 0-27-16,4-2-33 0,-6-2-94 16,4-1-111-16,-4-8-266 0</inkml:trace>
  <inkml:trace contextRef="#ctx0" brushRef="#br0" timeOffset="30240.958">19725 11950 284 0,'-5'-5'85'0,"5"1"8"15,2-5-26-15,2 0-7 0,3-8-7 16,3 1-6-16,0 0-6 0,1-2-7 0,-1 1-6 16,-4 4-8-16,7 7-5 0,-8 3-3 15,0 6-3-15,-2 3-2 0,1 12-2 16,-4 5-1-16,-2 5-1 0,-1 5 0 15,1 14-1-15,-3 8-1 0,0 10 0 16,0 2 0-16,-3 15 0 0,2-9-1 16,-1 4 1-16,2-9 0 0,0-17 0 15,2-1 0-15,2-14-1 0,1-20-3 16,-4 5-8-16,4-16-16 0,-1-5-19 16,-6-9-77-16,-1-9-4 0,-3-15-76 0,-1-9-137 0</inkml:trace>
  <inkml:trace contextRef="#ctx0" brushRef="#br0" timeOffset="30650.982">19855 11559 322 0,'-3'-10'95'0,"1"2"4"16,2-3-30-16,0 3-17 0,0-2-7 16,0 0-12-16,2 4-10 0,1-3-7 15,2 8-4-15,-5-1-3 0,2-6-5 0,1 8-2 16,-3-3 1-16,0 0-2 0,0 6 1 16,-3-5-1-16,1 7-6 0,-1 6-6 15,3-7-10-15,0 7-14 0,0-1-31 16,0 0-47-16,0-7-76 0,5-5-159 0</inkml:trace>
  <inkml:trace contextRef="#ctx0" brushRef="#br0" timeOffset="31429.056">19627 10444 292 0,'0'-19'92'0,"2"1"3"0,-2-5-19 16,0 0-21-16,3-1-5 0,-3-1-10 16,0 12-9-16,2 5 0 0,-2 5-2 15,-2-2-2-15,-1 21-2 0,-4 4-2 16,-3 3 0-16,-1 9-2 0,-2-7-3 0,2 19-1 15,1 5-1-15,-2-5-3 0,4 10-3 16,2-6-1-16,4 0-3 0,-6 7-2 16,3-11-2-16,0 2 0 0,2-7-1 15,1-2 0-15,4-1 0 0,0-5 0 16,1 0-1-16,3-13 1 0,1-3-1 16,1-14 1-16,-2-7 0 0,1 1 0 15,-2-18 0-15,3-6 0 0,-8 1-1 0,2-6 1 16,6 8 0-16,-8-8-1 0,3 1 1 15,0 7-1-15,4 0 0 0,1 5 0 16,2-10 0-16,-4 5 0 0,11 6 1 16,-1-3 0-16,8 12 0 0,-9-19 1 0,1 14 0 15,-1 0 1-15,1 0 1 0,-1 9 0 16,-4-13 0-16,-1 16 0 0,-3 5 1 16,2-2-1-16,1 17 0 0,-3-6 0 15,-1 8-2-15,-1 6 1 0,3-3-1 16,-6 9 0-16,-2-8-1 0,-2 3 1 15,-3-1-2-15,-4-9 2 0,2 6-1 16,-8-13-1-16,-1 7 2 0,0-5-2 16,3-4 1-16,-4 1 0 0,1-6 0 0,6 3-1 15,-1-3 1-15,8-2-1 0,1 6-1 16,2-5 2-16,8 4 1 0,5 8 2 16,2-1 2-16,1 10 2 0,4 4 2 15,4 7 1-15,2-5 0 0,2 7-2 16,-2-5-1-16,0-4-1 0,-3 6-7 15,1-14-11-15,-4-2-19 0,-4 3-27 16,-4-8-24-16,-4 3-86 0,5-7-117 16,2-11-246-16</inkml:trace>
</inkml:ink>
</file>

<file path=ppt/ink/ink2.xml><?xml version="1.0" encoding="utf-8"?>
<inkml:ink xmlns:inkml="http://www.w3.org/2003/InkML">
  <inkml:definitions>
    <inkml:context xml:id="ctx0">
      <inkml:inkSource xml:id="inkSrc0">
        <inkml:traceFormat>
          <inkml:channel name="X" type="integer" max="12364" units="cm"/>
          <inkml:channel name="Y" type="integer" max="6956"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0" timeString="2019-11-05T23:20:28.363"/>
    </inkml:context>
    <inkml:brush xml:id="br0">
      <inkml:brushProperty name="width" value="0.05292" units="cm"/>
      <inkml:brushProperty name="height" value="0.05292" units="cm"/>
      <inkml:brushProperty name="color" value="#FF0000"/>
    </inkml:brush>
  </inkml:definitions>
  <inkml:trace contextRef="#ctx0" brushRef="#br0">23437 15719 0</inkml:trace>
</inkml:ink>
</file>

<file path=ppt/ink/ink3.xml><?xml version="1.0" encoding="utf-8"?>
<inkml:ink xmlns:inkml="http://www.w3.org/2003/InkML">
  <inkml:definitions>
    <inkml:context xml:id="ctx0">
      <inkml:inkSource xml:id="inkSrc0">
        <inkml:traceFormat>
          <inkml:channel name="X" type="integer" max="12364" units="cm"/>
          <inkml:channel name="Y" type="integer" max="6956"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0" timeString="2019-11-05T23:21:17.046"/>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30914" units="cm"/>
          <inkml:channel name="Y" type="integer" max="17389" units="cm"/>
          <inkml:channel name="F" type="integer" max="2047" units="dev"/>
          <inkml:channel name="T" type="integer" max="2.14748E9" units="dev"/>
        </inkml:traceFormat>
        <inkml:channelProperties>
          <inkml:channelProperty channel="X" name="resolution" value="1000.12939" units="1/cm"/>
          <inkml:channelProperty channel="Y" name="resolution" value="999.9425" units="1/cm"/>
          <inkml:channelProperty channel="F" name="resolution" value="0" units="1/dev"/>
          <inkml:channelProperty channel="T" name="resolution" value="1" units="1/dev"/>
        </inkml:channelProperties>
      </inkml:inkSource>
      <inkml:timestamp xml:id="ts1" timeString="2019-11-05T23:21:17.640"/>
    </inkml:context>
  </inkml:definitions>
  <inkml:trace contextRef="#ctx0" brushRef="#br0">8902 13547 0</inkml:trace>
  <inkml:trace contextRef="#ctx1" brushRef="#br0">139 6644 144 0,'0'7'51'0,"0"1"7"16,-1 1-7-16,2 1-1 0,2-2 1 16,1 1 1-16,4-3-2 0,2-3-2 15,3-3-6-15,5-3-6 0,3-2-8 0,5-5-6 16,5 1-8-16,5-3-6 0,3-1-4 16,8 2-1-16,2-1-2 0,0-1 0 15,3 0 0-15,-2 0 0 0,-7 0 1 16,-2 2-1-16,-12-1 1 0,-8 1 0 15,-6 3 1-15,-10 0 1 0,-9 3 1 16,-5 0-1-16,-4-2 1 0,-5 1-1 16,-2-1-1-16,-3 1 0 0,-3 1-2 15,2-2 0-15,-2 4-1 0,4 2 1 16,-2 2-1-16,1 2 0 0,2 2 0 0,1 3 0 16,3 2 0-16,2 3-1 0,3 0 1 15,8 0-1-15,5 2 0 0,6 0 0 16,7-1 0-16,3-1 1 0,4 0-1 15,3-3 1-15,1 2 0 0,-2-3-1 16,-4 1 1-16,-7 2 0 0,-4 1 1 16,-7 1-1-16,-7 4 1 0,-7 3 0 0,-4 4-8 15,3 3-13-15,-2 4-21 0,-2 4-67 16,-2 0-82-16,4 3-197 0</inkml:trace>
  <inkml:trace contextRef="#ctx1" brushRef="#br0" timeOffset="1043.064">211 8724 175 0,'15'1'62'16,"2"-2"3"-16,3-3-4 0,4 1-18 15,3 0-5-15,3 1-5 0,5-3-6 16,4 2-3-16,5-2-1 0,1 0 0 15,3 0 0-15,4-1-3 0,-3 1-3 0,-2-2-1 16,-3 2-2-16,-5-1-3 16,-6-1-4-16,-7 3-1 0,-3 0-1 0,-10-1 1 15,-2 1-1-15,-9-1-1 0,-10-2-1 16,-7 1 1-16,-6-3-1 0,-10-2 1 16,-10 3 1-16,-6-2 1 0,-2 0 1 15,-2-1 1-15,1 1 0 0,3 2 1 16,9 0-1-16,9 0 0 0,8 0-3 15,14-2-2-15,12 0-1 0,11 0 0 0,10-1-1 16,8-1-1-16,9 3-1 0,4 0 1 16,0 9-1-16,-4 4 0 15,-4 6 0-15,-11 7 0 0,-7 10 0 0,-11 3 1 16,-12 8 4-16,-11 3 4 0,-8 3 4 16,-7 1 1-16,-6-1 2 0,-5-1-1 15,-5-1-1-15,1-4-18 0,-2-3-31 16,6-2-88-16,-5-7-102 0,6-10-250 0</inkml:trace>
  <inkml:trace contextRef="#ctx1" brushRef="#br0" timeOffset="2336.139">24128 10326 328 0,'0'-20'95'0,"3"0"7"16,-3 7-24-16,0 4-24 0,0 7-4 15,-3 8-6-15,3 11-9 0,-1 6-5 16,-3 4-2-16,4 9-2 0,0 8-1 0,-1 10 0 15,-3 13 2-15,-1 11 1 16,-1 7 0-16,-4 9-1 0,0 14-5 16,-3 3-3-16,-1-2-3 0,-3-13-3 15,-2-6-3-15,-1-11-3 16,4-8-1-16,0-23-1 0,3-12-1 0,5-15-2 0,3-14-1 16,1-17 0-16,4-13-1 0,-1-9-1 15,-1-9-1-15,0-13-1 0,-4-8 0 16,-5 0 0-16,-1 4-1 0,-3 1 1 15,-1 5 1-15,-3 4 1 0,-1 12 1 16,2 12 0-16,0 11 0 0,2 10 0 16,1 12 0-16,7 16 0 0,0 12 0 0,3 12 0 15,10 7 0-15,5 6 1 0,6 1-1 16,5 1 0-16,10-7 0 0,5-5 1 16,5-11 1-16,1-5 1 0,2-12 2 15,3-11 2-15,2-13 5 0,3-15 2 16,5-14 1-16,2-8-2 0,0-16 0 15,-2-12-3-15,-7-7-9 0,-6 1-21 16,-8 1-32-16,-11 5-32 0,-11 4-91 0,-10 12-126 16,-4 13-278-16</inkml:trace>
  <inkml:trace contextRef="#ctx1" brushRef="#br0" timeOffset="29132.992">22999 12056 129 0,'-5'2'40'0,"3"0"3"0,-1-1-14 15,1 1-3-15,2-2-1 0,2 0 0 16,1 0-3-16,-1-2-1 0,1 1 0 15,2 1 0-15,-2 0 2 0,-1 3 1 16,-2 5 0-16,-2 7-2 0,1 6 0 16,-4 10-1-16,-2 6-1 0,-1 2-3 15,-2 9-2-15,-1 2-1 0,3 2-2 16,0 2-1-16,1-2-2 0,4 2-1 16,1 1-1-16,4 1-3 15,1-1 0-15,2-1-2 0,0 0 0 0,1-2-1 0,-4-2 0 16,3 3 0-16,-7 2 0 0,-1 2-1 15,1 2 1-15,-1-1 0 0,0 4-1 16,3 0 0-16,0 2 1 0,3-4-1 0,2 2 1 16,0 2-1-16,-5 2 1 0,5 4-1 15,-5 2 0-15,-2 2 0 0,-1 2 1 16,-2 4-1-16,2-7 0 0,1 1 0 16,1-4 0-16,-1 3 1 0,0-3-1 0,2-1 0 15,0-4 0-15,-1 5 0 0,-1-2 1 16,-1-4-1-16,3-5 0 0,0-4 1 15,0 0-25-15,-2 1 24 0,-1 6 1 16,-2 1 0-16,-2 6 1 0,-1 2 1 16,0 9-1-16,0-3 24 0,5-2-23 15,-1-3-1-15,4-1-1 0,0-1 0 16,2 2 0-16,0-5-1 0,-2 0 0 0,-2-1 1 16,0 3-1-16,2-2 0 0,0 1 0 15,2 1 0-15,1-1 1 0,-1 2-1 16,3 0 0-16,0-3 0 0,-2 0 0 15,-1 0 0-15,-2-4 1 0,0-4-1 16,-2-4 0-16,-1-6 0 0,3-2 0 16,0-3 1-16,0-1-1 0,0-1 0 0,0 2 0 15,0 0 0-15,3 0 0 0,-1-3 0 16,1-2 0-16,-1 0 0 0,1-5 1 16,-2 2-1-16,1 0 0 0,-2 0 0 15,0 3 0-15,0-1 0 0,0-1 0 0,-2 2 0 16,1 0 0-16,-1-3 0 0,2 2 0 15,0-3 0-15,0-2 0 0,0-2 1 16,3 0-1-16,-1-3 0 0,3-4 0 16,-2 2 0-16,-1-1 0 0,3 2 1 15,-2 1-1-15,0 3 0 0,-1 2 0 16,0 2 0-16,-1-2 0 0,-1 1 0 16,2-4 0-16,-1-3 0 0,-1-7 0 15,2-5 0-15,-2-4 0 0,3-6-1 0,-1-2 1 16,1-3-1-16,-1-2 0 0,4-1 1 15,-1 0 0-15,0 0 0 0,0 1 0 16,5 2 1-16,1 3 0 0,-1 5 0 0,5 4 0 16,-1 3 0-16,4-2-1 0,0 0 1 15,0 1 0-15,3-2-1 0,2-1 0 16,0-1 0-16,1-2 0 0,2 7 0 16,0-1 0-16,1 1 0 0,4 0 1 15,-4-1 0-15,3 1 2 0,-4 0 2 16,0-6 1-16,0 0 1 0,0-3 0 15,-2-3 1-15,-1-1-2 0,3-4-1 0,0-4-2 16,0-2-2-16,-1-4 0 0,3-2-1 16,-1-4 0-16,6 0 0 0,1 0 1 15,4 2-1-15,2-1 0 0,-1 8 0 16,0 4 0-16,-3 3 0 0,-3 2 0 16,-4 2 0-16,-6 3 0 0,2 1 1 15,-6 2-1-15,1-1 0 0,-6 2 0 16,6 1 0-16,-4 0 0 0,-1 1 0 0,-1-1 0 15,-2-3 0-15,-1-2 0 0,1-4 0 32,-4-2 0-32,-2-3 0 0,-1-4 0 15,3-3 0-15,1-4 0 0,-1 0 0 16,-2 1 0-16,6-1 0 0,-3 2 1 16,4 3-1-16,-1 4 0 0,-1 3 0 15,2 1 1-15,0 5-1 0,0 0 0 0,-1 4 1 16,-1-1-1-16,2 1 0 0,-1 0 0 15,-1-3 0-15,0-4 0 0,-1 0 0 16,2-3 0-16,2-2-1 0,3-3 1 16,-3 2 0-16,6 1 0 0,-1 0 0 0,-1 0 0 15,4 2 0-15,-5 3 0 0,1 0 0 16,-3 1 1-16,-4 3-1 0,2-1 0 16,-1 0 0-16,-2 0 0 0,-4 1 0 15,1-1 0-15,-2-3 0 0,3 0-1 16,0-7 1-16,-2 6-1 0,3-4 1 0,-1-2 0 15,3 1 0-15,-1-6 1 0,0 3-1 16,-1 0 0-16,0-4 0 0,-1 2-3 16,-3 0 0-16,-2-1-2 0,0 2-3 15,-1 1 0-15,-1-3 0 0,1-2 0 16,0-1 1-16,-1-3 2 0,1-5 1 16,0-1 3-16,2-2 1 0,0-2 1 15,1 0 0-15,-2-1 1 0,0 0 0 16,0 1 1-16,1-2-1 0,1 1 0 15,-5-2-1-15,3-1 0 0,-2-1 0 0,3-4-1 16,-3 2 1-16,1-2-1 0,3-2 0 16,1-2 2-16,2-1 1 0,2-2 0 15,2 0-1-15,-3-7 1 0,4-3 0 16,-4-4-1-16,-4-6-1 0,-1-3 1 16,1-4 1-16,0-4 1 0,0-2 3 15,2-1 1-15,7-2 1 0,1 3-1 16,4 1 0-16,-1-1-2 0,-1 4-2 0,1 4-2 15,-5 3-2-15,-4-1 0 0,1 3 0 16,-7 2 0-16,-1 4-1 0,-4 2 2 16,-1-4 0-16,-3 3 0 0,-4-2 1 15,-1-4-1-15,-3-8 1 0,0-3-1 16,-2-6 1-16,4 0-2 0,-3-3 1 16,6 1-1-16,1 1 1 0,-1 6-1 0,0 1 0 15,0 6 1-15,0-4-1 0,-1 4 1 16,-2 1-1-16,4 0 1 15,2-3 0-15,1 0 0 0,0 0 0 16,0 1 0-16,0 1 1 0,-1-2 1 16,-2 3 0-16,3 5 0 0,-2 0 0 15,2 4 0-15,0-1-1 0,9 2-1 0,2 2-1 16,1-6 1-16,2-6-1 0,1 1 0 16,-2-1 0-16,-1-3 0 0,-1 3 0 15,-2 5 0-15,1 5 0 0,-4 6 0 16,1 6 0-16,-1 4 0 0,3 4 0 15,-1 2 0-15,-1 4 0 0,1 2 0 16,-1 1 0-16,-2 1 0 0,0-3 0 16,0-1 0-16,-2-6 0 0,-1-6 0 15,1-4 0-15,0-2 0 0,2-3 0 16,-1-2 0-16,-1 4 0 0,4 1 0 16,-2 7 0-16,1 2 0 0,1 3 0 0,-2 4-1 15,-2 1 1-15,1 2 0 0,-3 3 0 16,1-3 0-16,-2-2 0 0,4-2 0 15,-4 1 0-15,2-1 0 0,-2 0 0 16,1 1 0-16,0 4 1 0,0 7-1 0,-1 3 1 16,0 1 0-16,4 3 0 0,-4 4 0 15,2-1-1-15,-2-1 1 0,2-4-1 0,-1 0 0 16,-1 3 0-16,4-3 0 0,-2-1 0 16,1 0 1-16,-1 2-1 0,-2 3 0 15,-2 0 0-15,1 3 0 0,-4 2 1 16,-1 3 0-16,-3 2 0 0,1 0 0 15,-1 3 0-15,1-5 1 0,-4 2-2 16,4-2 1-16,0-2 0 0,2-3 0 16,0-3 2-16,-2-1 3 0,-1-1 1 15,1-5 4-15,-3 4 3 0,-2 0 2 0,-5 1 2 16,2 5 0-16,-5 2 0 0,-2 3-2 16,-3 7-3-16,-3 3-4 0,-2 3-1 15,-1 0-3-15,1 2-2 0,0 1-1 16,5 2 0-16,0-4 0 0,5-1 3 15,3-2 2-15,1-1 2 0,0-2 1 16,0-1 2-16,-3 0 0 0,1-1 0 16,-9-1-3-16,-3 5-2 0,-5 0-2 15,-7 2-1-15,-3 1-3 0,2 0 0 0,-3 0 0 16,3-3 0-16,5-2-1 0,3-3 1 16,2 0 1-16,5-3 3 0,0-5 1 15,1 0 2-15,-1 1 1 0,3-1 0 16,-2 3 0-16,2-2 0 0,-3 6-2 15,2 1-2-15,-1 0-1 0,5 0-1 16,4 1-1-16,4 3-1 0,6-3 0 0,4-1 0 16,3 4-1-16,4-4 0 0,2 1 0 15,1 1 0-15,-2 0 0 0,0-2 0 16,1-2 0-16,-3 2 1 0,1 2-2 16,-2 2 1-16,0 0 0 0,-1 4 0 15,-1 0-1-15,1 5 1 0,-4 2 0 16,5-1-1-16,-3 4 1 0,-2 0 0 15,0 2 0-15,2 1 0 0,-3-1-1 0,1 2 1 16,2 1 0-16,0 0 0 0,3 1 0 16,3 2 0-16,2 2 0 15,2 8 1-15,6 3-12 0,2 2-17 16,1 1-29-16,1-1-25 0,-1 3-90 16,-6-8-122-16,3-8-266 0</inkml:trace>
  <inkml:trace contextRef="#ctx1" brushRef="#br0" timeOffset="43781.844">6475 6815 123 0,'5'2'42'0,"0"-5"8"16,7-2 2-16,2-4-6 0,4 0 2 0,5-3 5 16,3-4 4-16,12 1 0 0,6-3-1 15,4-1-3-15,14-2-9 0,5-1-7 16,10 3-9-16,12 6-6 0,3-2-7 16,-1 7-12-16,5 2-14 0,2 1-11 0,8 5-14 15,5 5-17-15,1 1-61 0,7 2-78 16,13 2-166-16</inkml:trace>
  <inkml:trace contextRef="#ctx1" brushRef="#br0" timeOffset="50409.336">10251 6848 179 0,'22'-12'75'0,"0"-4"11"0,3-2 7 16,3 2-19-16,2-2 0 0,6 3-3 15,-1 2-8-15,4 2-9 0,0 1-10 16,5 3-8-16,5 4-8 0,0 2-11 0,4 2-23 16,4 2-29-16,9 2-72 15,2-3-24-15,15-5-88 0,2-5-177 16</inkml:trace>
  <inkml:trace contextRef="#ctx1" brushRef="#br0" timeOffset="61936.048">10198 8790 133 0,'9'2'41'16,"13"0"6"-16,10-1-6 0,19-1-8 16,19 2-3-16,28-2-2 0,24 1 1 0,31-4-2 15,33 2-3-15,34-1-5 0,23-3-3 16,14 5-5-16,4 0-9 0,3-2-47 15,-18 2-24-15,-24 0-53 0,-24-6-123 16</inkml:trace>
  <inkml:trace contextRef="#ctx0" brushRef="#br0" timeOffset="70153.691">20014 13637 0</inkml:trace>
  <inkml:trace contextRef="#ctx1" brushRef="#br0" timeOffset="70137.832">14945 6928 187 0,'28'-23'65'15,"6"-3"5"-15,2-2-3 0,6 0-21 16,4 2-10-16,9 5-9 0,4 3-7 16,6 5-6-16,5 5-6 0,7 5-3 15,6 3-2-15,6 3-2 0,4 2 1 16,5 5-5-16,-5-1-12 0,5 6-23 16,-5-2-41-16,-12-2-59 0,-3-1-140 0</inkml:trace>
  <inkml:trace contextRef="#ctx1" brushRef="#br0" timeOffset="70544.549">14828 8655 296 0,'22'7'86'0,"8"-3"2"0,6 3-34 16,8-2-6-16,3-3-11 0,7-1-14 15,9-1-8-15,9-1-5 0,11-3-17 16,8 1-85-16,12 1-82 0,9-1-210 15</inkml:trace>
</inkml:ink>
</file>

<file path=ppt/ink/ink4.xml><?xml version="1.0" encoding="utf-8"?>
<inkml:ink xmlns:inkml="http://www.w3.org/2003/InkML">
  <inkml:definitions>
    <inkml:context xml:id="ctx0">
      <inkml:inkSource xml:id="inkSrc0">
        <inkml:traceFormat>
          <inkml:channel name="X" type="integer" max="30914" units="cm"/>
          <inkml:channel name="Y" type="integer" max="17389" units="cm"/>
          <inkml:channel name="F" type="integer" max="2047" units="dev"/>
          <inkml:channel name="T" type="integer" max="2.14748E9" units="dev"/>
        </inkml:traceFormat>
        <inkml:channelProperties>
          <inkml:channelProperty channel="X" name="resolution" value="1000.12939" units="1/cm"/>
          <inkml:channelProperty channel="Y" name="resolution" value="999.9425" units="1/cm"/>
          <inkml:channelProperty channel="F" name="resolution" value="0" units="1/dev"/>
          <inkml:channelProperty channel="T" name="resolution" value="1" units="1/dev"/>
        </inkml:channelProperties>
      </inkml:inkSource>
      <inkml:timestamp xml:id="ts0" timeString="2019-11-05T23:23:15.330"/>
    </inkml:context>
    <inkml:brush xml:id="br0">
      <inkml:brushProperty name="width" value="0.05292" units="cm"/>
      <inkml:brushProperty name="height" value="0.05292" units="cm"/>
      <inkml:brushProperty name="color" value="#FF0000"/>
    </inkml:brush>
  </inkml:definitions>
  <inkml:trace contextRef="#ctx0" brushRef="#br0">16519 1913 600 0,'13'-28'154'16,"25"-6"12"0,11 1-80-16,14 12-17 0,19 12-18 15,20 9 1-15,22 4-9 0,11 6-8 16,7 0-12-16,16 6-3 0,2 5-6 16,-5-3-4-16,-9-1-4 0,-5-1-7 15,-13 2-7-15,-14 1-15 0,-19-4-17 0,-15-8-23 16,-8 1-23-16,-9-8-29 0,-11-5-73 15,-5-11-108-15,-4-12-213 0</inkml:trace>
  <inkml:trace contextRef="#ctx0" brushRef="#br0" timeOffset="987.41">16545 1463 191 0,'0'18'67'16,"-3"-5"6"-16,1 2-8 0,4-7-10 15,-2 5-4-15,2-2-5 0,-2 1-4 16,1-6-3-16,-1 1-1 0,0-4 0 0,0 0-1 15,3-9 0-15,-6-6-1 0,6-4-1 16,-3-8-1-16,0-6-2 0,0 1-2 16,2-7-3-16,-2-5-1 0,3 1-4 15,-1-4-2-15,-2 1 0 0,3-1-2 16,-6 0-2-16,3 7-2 0,0 4-2 16,0 9-3-16,0 1-3 0,0 8-2 15,0 2-1-15,0 8-3 0,0 1 0 16,5 4 0-16,-2 0-1 0,4 3 1 15,2 0-1-15,3-3 1 0,-1 2 0 16,6-1 1-16,2-2-1 0,2-1 0 0,9 0 0 16,1-6 1-16,1 8-1 0,4-10 1 15,2 4 0-15,-4 6-1 0,-5-2-6 32,-8 1-9-32,-3 6-11 0,-6 3-12 15,-3 5-15-15,0 0-12 0,-8-3-11 16,-1 3-10-16,3 1-50 0,-1 7-2 15,-7-9-59-15,0-2-112 0</inkml:trace>
  <inkml:trace contextRef="#ctx0" brushRef="#br0" timeOffset="1145.21">16648 1286 383 0,'11'-9'101'0,"-1"1"0"15,3-5-53-15,0 7-11 0,8 1-12 16,4 3-15-16,-2 1-21 0,-1-1-27 16,4 0-64-16,-3 6-79 0,3-8-192 15</inkml:trace>
  <inkml:trace contextRef="#ctx0" brushRef="#br0" timeOffset="1458.118">17103 956 427 0,'-9'10'109'0,"-4"6"5"15,0 6-57-15,0 9-9 0,0 8-11 16,0 5-8-16,0 8-5 0,3 3-4 16,2 7-5-16,-2 2-4 0,2-4-4 15,3-1-3-15,2-7-1 0,5-10-2 16,4-4-3-16,7-14-8 0,5-9-9 16,5-10-17-16,5-10-17 0,0-7-77 0,-1-2-93 15,11-9-210-15</inkml:trace>
  <inkml:trace contextRef="#ctx0" brushRef="#br0" timeOffset="1785.906">17442 1372 403 0,'-22'-2'116'16,"4"2"4"-16,1 0-27 0,0-1-40 15,3-1-9-15,1 2-10 0,-1 2-11 16,1 1-5-16,0 5-3 0,0 7-5 15,-1 3-4-15,2 3-3 0,4 2-1 16,-2-1-1-16,9 6-1 0,-3-7 0 16,9-6-1-16,0-4 0 0,5-6 0 0,1-3 0 15,4-5 0-15,1-7 0 0,4-5 0 16,-4-4 1-16,2-2-2 0,0-1 1 16,3 1-2-16,-1 0 0 0,-1 5-1 15,-2 3-1-15,2 3-1 0,-2 7 1 16,-6 1 1-16,-5 4 0 0,-1 4 2 15,-5 7 1-15,-5 3 1 0,2 7 0 16,-2 0 2-16,0 0-1 0,2 0 0 16,-2-4-10-16,9-6-13 0,2-3-15 0,2-8-20 15,0-7-72-15,5-7-91 0,4-5-204 16</inkml:trace>
  <inkml:trace contextRef="#ctx0" brushRef="#br0" timeOffset="2144.973">17943 1227 371 0,'-9'0'101'0,"-3"-2"7"0,1 4-45 0,1 0-7 16,0-2-9-16,1 3-11 0,-1 3-6 16,-3 4-6-16,1 5-6 0,-1-1-5 15,-3 4-5-15,1 2-2 0,2-1-2 16,-5-2-1-16,9-3 0 0,-1-2-1 15,3-4-2-15,2-2-1 0,5-2-2 16,9-3-1-16,2 1-2 0,0-2-1 0,6 3-3 16,2 1 0-16,1 2-1 0,-1 2 1 15,-1 2 1-15,-1 5 2 0,-6-6 2 16,-1 4 1-16,-5 0 3 0,0 1 2 16,-5-1 1-16,-5 0 1 0,0-2 1 15,-3 5 0-15,-10-4 0 0,1 1 0 16,-2-8 0-16,-6 3-2 0,1-3-5 15,-2-2-10-15,1-3-12 0,9 0-15 16,0-3-26-16,4-4-54 0,8-6-80 0,5-3-166 16</inkml:trace>
  <inkml:trace contextRef="#ctx0" brushRef="#br0" timeOffset="2488.999">18167 890 311 0,'5'-7'101'0,"-5"2"9"0,3 4-22 16,-1 4-11-16,-2 7-11 0,3 6-11 15,-3 8-9-15,0 7-6 0,0 7-5 16,-3 6-7-16,3 3-2 0,-5 5-2 16,0 2-1-16,1-4-2 0,-2-2-1 15,-1-4-2-15,1 0-2 0,1-8-3 16,2-14-4-16,1-4-2 0,4-5-3 15,3-9-2-15,3-9-2 0,2-8 0 0,8-4-1 16,6 1 1-16,2-8 1 0,2-6-1 16,3 1 1-16,3 3 0 0,-1-2-1 15,-12 4 1-15,2 3-1 0,-4 4 0 16,-6 6 1-16,-1 9 0 0,-6 4 2 16,-1 6 0-16,0 10 1 0,0 3 0 15,0 5 0-15,0 8 0 0,-5 4-1 16,4 1 0-16,-2 3-3 0,0-6-12 15,1 0-25-15,-1-5-39 0,-1-5-92 0,1-8-126 16,-4-5-292-16</inkml:trace>
  <inkml:trace contextRef="#ctx0" brushRef="#br0" timeOffset="131375.196">19746 18094 508 0,'16'-14'146'0,"15"2"9"16,16-12-68-16,15-6-6 0,10-2-11 15,11-4-15-15,8 0-20 0,9-1-36 16,3-6-42-16,4 1-99 0,-1-4-26 15,-7 4-114 1,-11 6-219-16</inkml:trace>
</inkml:ink>
</file>

<file path=ppt/ink/ink5.xml><?xml version="1.0" encoding="utf-8"?>
<inkml:ink xmlns:inkml="http://www.w3.org/2003/InkML">
  <inkml:definitions>
    <inkml:context xml:id="ctx0">
      <inkml:inkSource xml:id="inkSrc0">
        <inkml:traceFormat>
          <inkml:channel name="X" type="integer" max="30914" units="cm"/>
          <inkml:channel name="Y" type="integer" max="17389" units="cm"/>
          <inkml:channel name="F" type="integer" max="2047" units="dev"/>
          <inkml:channel name="T" type="integer" max="2.14748E9" units="dev"/>
        </inkml:traceFormat>
        <inkml:channelProperties>
          <inkml:channelProperty channel="X" name="resolution" value="1000.12939" units="1/cm"/>
          <inkml:channelProperty channel="Y" name="resolution" value="999.9425" units="1/cm"/>
          <inkml:channelProperty channel="F" name="resolution" value="0" units="1/dev"/>
          <inkml:channelProperty channel="T" name="resolution" value="1" units="1/dev"/>
        </inkml:channelProperties>
      </inkml:inkSource>
      <inkml:timestamp xml:id="ts0" timeString="2019-11-05T23:25:52.875"/>
    </inkml:context>
    <inkml:brush xml:id="br0">
      <inkml:brushProperty name="width" value="0.05292" units="cm"/>
      <inkml:brushProperty name="height" value="0.05292" units="cm"/>
      <inkml:brushProperty name="color" value="#FF0000"/>
    </inkml:brush>
  </inkml:definitions>
  <inkml:trace contextRef="#ctx0" brushRef="#br0">1301 2938 210 0,'-11'-2'3'0,"-4"2"0"0,2-3 5 0,0-2 7 15,-8-3 2-15,1 0 5 0,1-3 1 16,-1-1 3-16,5 1-3 0,4 3 1 16,-2 1 0-16,2 4-2 0,1 3-2 15,5 5 2-15,5 3 1 0,3 3 4 16,2 4 2-16,6 1 1 0,6 1 2 16,4 0 2-16,10 1 1 0,5-5-1 15,3-1 0-15,3-4-2 0,2-5 0 16,5 4-2-16,5-4-1 0,3-3-2 0,8-2-4 15,8-1-4-15,14-2-3 0,7 2-5 16,9-5-4-16,1 0-3 0,1-2-14 16,2 2-22-16,-1-2-27 0,2-3-80 15,-1-2-105-15,-6-3-242 0</inkml:trace>
  <inkml:trace contextRef="#ctx0" brushRef="#br0" timeOffset="8824.686">7170 8616 157 0,'14'2'39'0,"6"-2"2"0,6 0-23 16,5 0-6-16,6 0-2 0,11 0 0 15,2-4 2-15,6-1 1 0,1-1 3 16,6-2 2-16,1-2 2 0,7 2 1 15,-2-2-3-15,-2 2-2 0,9 1-2 0,-2-1-3 16,4 2-3-16,3-2-1 0,4-2-1 16,8 0-2-16,10-5 0 0,1 1-1 15,5-1-1-15,0 0 0 0,5-1 0 16,2 0-1-16,1 3 2 0,-4-2 1 16,1 2 2-16,11 0 3 0,7 0 1 15,10 3 2-15,8 0 1 0,0 1 0 16,5 2-2-16,5-1-2 0,-2 3-2 15,-8 0-2-15,-7 0-1 0,-1-3-2 0,6-5-1 16,7 0 1-16,-3 0-1 0,-1 2-1 16,2-1 1-16,4-1 0 0,-1 3-1 15,-9 7 1-15,-4 5-1 0,4-2 0 16,4 1 1-16,1 4-1 0,3 3 1 16,-15 2-4-16,-5-2-3 0,-6-1-6 15,-17-2-3-15,-14 0-4 0,-10-4-6 16,-13-2-11-16,-1-4-25 0,-8-3-18 15,-4-1-45-15,-5 1-98 0</inkml:trace>
  <inkml:trace contextRef="#ctx0" brushRef="#br0" timeOffset="21958.147">11861 4832 240 0,'10'-26'68'0,"0"5"2"16,-10-2-10-16,2 5-41 0,1 3-1 16,-3 2 1-16,0 3-4 0,-3 7-6 31,3 0-1-31,6 4 0 0,1 3 2 0,1 2 1 0,5 10 2 0,3 2 2 15,2 8 3-15,2 10 3 0,1 8 3 0,0 12 1 16,0 7-3-16,-1 11-1 0,-2 14-1 16,1 11-2-16,-4 7-1 0,-5 3-2 15,0-1 0-15,-6-2 1 0,-2-9-1 16,-2-9 0-16,0-11-2 0,0-8-1 16,-2-4-2-16,-2-7-2 0,-6 1-2 31,0 0-8-31,-6-2-14 0,-1-3-20 0,-2-4-7 15,1-9-85-15,5-5-96 0,1-12-221 16</inkml:trace>
  <inkml:trace contextRef="#ctx0" brushRef="#br0" timeOffset="28852.882">15861 8856 200 0,'-15'3'57'0,"13"-5"3"16,9-1-8-16,22 0-23 0,23-1 4 16,32-1 6-16,20-3 6 0,28-5 2 15,26 4 6-15,34-1-3 0,36-3-4 16,28 1-8-16,20-4-8 0,24 3-8 15,43 0-10-15,22 0-6 0,17 0 0 0,9 5-4 16,25-4-11-16,-3 4-13 0,14 2-30 16,-13 1-64-16,5 0-93 0,-8 3-210 15</inkml:trace>
</inkml:ink>
</file>

<file path=ppt/ink/ink6.xml><?xml version="1.0" encoding="utf-8"?>
<inkml:ink xmlns:inkml="http://www.w3.org/2003/InkML">
  <inkml:definitions>
    <inkml:context xml:id="ctx0">
      <inkml:inkSource xml:id="inkSrc0">
        <inkml:traceFormat>
          <inkml:channel name="X" type="integer" max="30914" units="cm"/>
          <inkml:channel name="Y" type="integer" max="17389" units="cm"/>
          <inkml:channel name="F" type="integer" max="2047" units="dev"/>
          <inkml:channel name="T" type="integer" max="2.14748E9" units="dev"/>
        </inkml:traceFormat>
        <inkml:channelProperties>
          <inkml:channelProperty channel="X" name="resolution" value="1000.12939" units="1/cm"/>
          <inkml:channelProperty channel="Y" name="resolution" value="999.9425" units="1/cm"/>
          <inkml:channelProperty channel="F" name="resolution" value="0" units="1/dev"/>
          <inkml:channelProperty channel="T" name="resolution" value="1" units="1/dev"/>
        </inkml:channelProperties>
      </inkml:inkSource>
      <inkml:timestamp xml:id="ts0" timeString="2019-11-05T23:28:51.704"/>
    </inkml:context>
    <inkml:brush xml:id="br0">
      <inkml:brushProperty name="width" value="0.05292" units="cm"/>
      <inkml:brushProperty name="height" value="0.05292" units="cm"/>
      <inkml:brushProperty name="color" value="#FF0000"/>
    </inkml:brush>
  </inkml:definitions>
  <inkml:trace contextRef="#ctx0" brushRef="#br0">13718 6598 234 0,'75'-39'117'0,"5"-1"-58"0,8 0-30 0,3 3-14 0,-3 1 0 0,-3 2-12 16,1 0-2-16,-5 3 1 0,-4 0 1 31,-5 8-1-31,-2 3-1 0,1 6-1 0,-2 4 0 0,-6 2 1 0,-1 1 19 0,-5 4-4 0,-6-4-11 16,-7-1-1-16,-10-1-1 0,-6-1-1 15,-2-2-1-15,-5-1-2 0,-1 2-3 0,-15-1 7 16,-1 1 1-16,0 0 3 0,4-1 1 16,-8 1 2-16,0-2 0 0,-3 1-2 15,-7 4 0-15,-8 0-2 0,-3 2-3 16,3 2-1-16,-5 1 0 0,-3 1-1 15,-3 2 2-15,-4 0 1 0,-14 0 1 16,-5 2 2-16,-5 0 1 0,-5 4 1 16,-7 2 2-16,-3 2 1 0,1 3 1 15,4 3 0-15,3 4 0 0,-2 3-2 0,7 3-1 16,-1-3-3-16,-1 1-2 0,1 2-1 16,5 4-3-16,-2 2 0 0,3 6-1 15,-7 4 0-15,4 7 1 0,5 3 1 16,3 0 2-16,-1 2 2 0,3-2 2 15,3 0 1-15,1-3 2 0,1-2 0 16,4 7 0-16,-2 2-2 0,-4-3-2 16,-4 4 0-16,1-1-3 0,0-4 1 0,6 3-2 15,-6-4 0-15,1-2 1 16,9 0 0-16,3-4 0 0,4 1 1 16,6 1-1-16,3-3 0 0,4 4 0 0,3 0 0 15,1 5-2-15,0 4-1 0,1 3 0 16,2 0 0-16,-1 4-1 0,3-4 0 15,-2 2 0-15,5-7 1 0,0-4-1 16,5-4 0-16,-1-3 0 0,1-3 1 16,1-7-1-16,-1-5 0 0,3-1 0 15,-1-7 0-15,1-3 0 0,-1-3-1 0,5-5 0 16,-4-4 1-16,0-1-1 0,2-6 1 16,-2-4-1-16,0-5 1 0,-3-6 0 15,0-7 1-15,0-7-1 0,0-1 0 0,0-8-1 16,2-5 1-16,3-6-2 0,5-2 1 15,6-2-1-15,2-6 1 0,5-9 0 16,4 1 0-16,3-2 1 0,-1 1 0 16,-1 1-1-16,3-4 1 0,5-1 0 15,1 3 0-15,6 1 0 0,5-1 0 16,1-5 0-16,7-8 0 0,-2-3 0 16,1-1 0-16,4-6 0 0,1-4 0 15,2-1 0-15,5 2 0 0,8 6-2 0,3 12-6 16,2 4-10-16,-4 8-13 0,-2 7-19 15,-3 8-74-15,-10 3-90 0,-1 8-204 16</inkml:trace>
  <inkml:trace contextRef="#ctx0" brushRef="#br0" timeOffset="14403.697">10651 9946 75 0,'-2'-5'29'16,"2"5"7"-16,-2-2-3 0,1 2 0 15,-1 0 1-15,4 2 4 0,3 0 0 16,0 1-1-16,6-3 1 0,4 1-2 15,1-2-2-15,7-1-4 0,3-1-7 16,0-2-6-16,2-2-5 0,3 6-5 16,-1-4-3-16,5 2-2 0,2 1-1 15,-1 2 0-15,5 3 0 0,1 1 0 0,5-1-1 16,4-2 1-16,3-1 1 0,-2 2 4 16,3-2 3-16,2-3 3 0,0 1 2 15,2 1 2-15,0-1 1 0,4 2-1 16,4-3-1-16,2 1-1 0,-1 4-4 15,2-9 0-15,-2 1-1 0,1-1-1 16,-7 2-1-16,5-3-2 0,-4-2-1 16,-1-3-1-16,-2 4 1 0,-1-1 1 15,3 3 2-15,-5-6 2 0,0 0 0 16,5 3 1-16,0-1 1 0,10-2-1 0,6 3-1 16,-1-1-1-16,7 3-2 0,4 3 0 0,-6 0-1 15,-2 3 0-15,-9 2 0 0,-4 2 0 16,-7-2 0-16,-11 1 2 0,2-1 0 15,4 2 1-15,-1 0-1 0,-2-2 0 16,10 0 0-16,-2 0-2 0,2-2-2 16,-1 2 0-16,-4-3-2 0,-4-2 1 15,0 0-1-15,-4-3 0 0,-5 0-1 16,-5-2 1-16,-8 3-1 0,0-4 0 16,-5 0 1-16,0-1-1 0,-2 2 0 15,-1 4-1-15,1 1 1 0,6-1-1 0,-3 4-1 16,4 4-4-16,4 1-5 0,-8 2-4 15,3 0-8-15,-1-1-9 0,4 3-13 16,-9-1-12-16,0-1-66 0,-7-8 3 16,1 0-65-16,-5-4-112 0</inkml:trace>
  <inkml:trace contextRef="#ctx0" brushRef="#br0" timeOffset="16594.984">16149 9240 110 0,'10'10'25'0,"-2"1"2"0,2 4-15 0,-2 1 0 16,-3 4 2-16,1 1 5 0,-4 0 3 16,6 0 5-16,-1 4 3 0,1 1 0 15,3 0-1-15,7 2 0 0,5 4-4 16,0 3-2-16,1 4-3 0,-1-2-2 16,-2 4-1-16,-1 4-3 0,-9 3-2 0,-3-1-2 15,-1 2-1-15,-2-2 0 0,-2 0-1 16,-3-6 1-16,-5-2 1 0,2-1 2 15,-4-2 2-15,1-2-1 0,-4 2 0 16,-3 0 0-16,3 4-2 0,-1 3-3 16,-4-1-1-16,-1-3-3 0,0 2-1 15,-4 3 0-15,4-2-2 0,-5-1 0 16,1 0 1-16,2 3-1 0,0-4 0 0,5 1-2 16,0-5-6-16,5 0-9 0,0-3-15 15,3 1-66-15,3-8-75 0,2 0-181 16</inkml:trace>
  <inkml:trace contextRef="#ctx0" brushRef="#br0" timeOffset="23636.83">15721 9493 430 0,'42'-33'104'15,"0"9"4"1,2 17-54-16,-3 9-24 15,-8 24-8-15,-9 6-5 16,-8 12-4-16,-4 4-3 0,-4 4-5 16,-8-2-3-16,-3 3 0 0,-7-16-2 15,-3 1 3-15,-5-4 4 0,2-5 4 16,-7-3 4-16,-3-5 4 0,-2-11 3 16,2-2 4-16,0-6 0 0,-5-14-3 15,5-4-4-15,3-12-2 0,4-2-5 16,4-6-2-16,3-10-3 0,6-4-2 15,8 12-1-15,2-9-3 0,6 4-17 0,0 1-30 16,1 1-100-16,14 9-118 0,-4 1-288 16</inkml:trace>
</inkml:ink>
</file>

<file path=ppt/ink/ink7.xml><?xml version="1.0" encoding="utf-8"?>
<inkml:ink xmlns:inkml="http://www.w3.org/2003/InkML">
  <inkml:definitions>
    <inkml:context xml:id="ctx0">
      <inkml:inkSource xml:id="inkSrc0">
        <inkml:traceFormat>
          <inkml:channel name="X" type="integer" max="30914" units="cm"/>
          <inkml:channel name="Y" type="integer" max="17389" units="cm"/>
          <inkml:channel name="F" type="integer" max="2047" units="dev"/>
          <inkml:channel name="T" type="integer" max="2.14748E9" units="dev"/>
        </inkml:traceFormat>
        <inkml:channelProperties>
          <inkml:channelProperty channel="X" name="resolution" value="1000.12939" units="1/cm"/>
          <inkml:channelProperty channel="Y" name="resolution" value="999.9425" units="1/cm"/>
          <inkml:channelProperty channel="F" name="resolution" value="0" units="1/dev"/>
          <inkml:channelProperty channel="T" name="resolution" value="1" units="1/dev"/>
        </inkml:channelProperties>
      </inkml:inkSource>
      <inkml:timestamp xml:id="ts0" timeString="2019-11-05T23:29:59.344"/>
    </inkml:context>
    <inkml:brush xml:id="br0">
      <inkml:brushProperty name="width" value="0.05292" units="cm"/>
      <inkml:brushProperty name="height" value="0.05292" units="cm"/>
      <inkml:brushProperty name="color" value="#FF0000"/>
    </inkml:brush>
  </inkml:definitions>
  <inkml:trace contextRef="#ctx0" brushRef="#br0">8421 10368 100 0,'10'0'40'0,"-2"0"6"16,-3 0-5-16,0 0-5 0,3 2-3 15,-1-2-4-15,1 1-4 0,5-1-6 0,1 0-1 16,3 2 1-16,2-2 1 0,1-2 1 16,6 5 3-16,5 1 0 0,5 4-1 15,-2-2 0-15,7 1-3 0,-1-1-1 16,1 3-1-16,-3-3-1 0,-4-1-2 15,-6-2-1-15,-2 4-2 0,-2-1-1 16,-1 1-1-16,3 1-1 0,-2-2-2 16,3 3 2-16,0 0-1 0,3-2 3 0,1 4 1 15,0-1 1-15,1-2 0 0,-1 5 0 16,5 2-1-16,-5-4-2 0,1 7-2 16,-1-3-3-16,-1 4-1 0,-1 4-1 15,2 5-1-15,0 0-1 0,2-1 0 16,-2 3 0-16,1-4 0 0,4 1 1 15,-5 0 1-15,0-5 0 0,-2 0 2 16,-1 4-1-16,-2 0 1 0,0-2 1 0,0 5-2 16,0-2 1-16,0-5 0 0,5 3 0 15,4-2 0-15,0 1 0 0,3 1 0 16,4-3-1-16,6 6 1 0,-3 3-1 0,7-3-1 16,-1-2 1-16,-6-2-1 0,3 2 0 15,-8 0-1-15,-4-3 0 0,-1 5-1 16,-6 0 0-16,-1 3 0 0,3 1-1 15,-4 1 1-15,3-4 0 0,1-1 0 16,3 1 2-16,2 0 1 0,1-1 0 0,1 0 1 16,1 1 0-16,1 2 1 0,0 2 0 15,0-1-2-15,-1 1 0 0,1 4-1 16,-5-2-1-16,0-1-1 0,-1 0 0 16,-2 5-1-16,-2-1 0 0,-1 2-1 15,-3 1 1-15,4 8 0 0,-3 0 0 16,-2 3 1-16,-7 2-1 0,1 0 0 15,-1 3 0-15,-3 1 2 0,-2 3 0 0,-2 2 0 16,1 1 0-16,-4-1 0 0,-2 1 1 16,-1-4-1-16,-3-4-1 0,-4-1-1 15,-1 2 0-15,0 0 1 0,1 2-1 16,0 1 0-16,2 2 1 0,2 3 1 16,-2 2-1-16,-5 0 1 0,-1 1 0 15,1 2 0-15,-5 2 0 0,-1 3 0 16,-4 3-1-16,3 1-1 0,1 2 0 15,-2 0 0-15,-3-2 1 0,-5-6-1 0,1-3-1 16,-4-5 1-16,-1-4 0 0,-1-8 0 16,0 3 0-16,0 1 0 0,0 5 0 15,3 3 0-15,0-3 0 0,-1 5 0 16,1 0 0-16,-2 3 0 0,-1 0 0 16,-1-2 0-16,-3-3 0 0,1 7 0 0,-4-7 0 15,2 4 0-15,-4-11 0 0,2 3 1 16,-3-4-1-16,-1-5 0 0,-2-7 0 15,-1-1 0-15,1 0 0 0,-1-4 0 16,-4-8 0-16,-5 1 0 0,-5 3 0 16,-6 1 0-16,-2 1 0 0,-4-1 0 15,-4 4 0-15,2-2 0 0,1 0 0 16,0-5 1-16,2-3-1 0,-5-5 1 16,-3-1 0-16,-4-2 1 0,2-4 0 15,-5 2 0-15,2-1 0 0,-2 1 1 0,2 0 1 16,1 0 1-16,4-1 0 0,-4-2 0 15,-4-2-1-15,-2-1 1 0,0-2-1 16,0-3-2-16,-10-4 1 0,3-1-1 16,-1 0 1-16,3-3-1 0,0-4 1 15,5-5 0-15,0-1-1 0,4-5-1 16,3-3 1-16,1-5-2 0,3-4 1 16,4-2-2-16,-2-1 1 0,3-1 0 0,0-1 0 15,-6-4 0-15,-2-2 0 0,-2 0 0 16,-1-3 1-16,-4 2-1 0,4-4 0 15,2 3 0-15,2 3 1 0,6 2-1 16,-4 0 0-16,5 2 0 0,4-1 0 16,-3-1 0-16,3-6-1 0,3-5 1 15,-1-5 0-15,3-1 0 0,1-4 0 16,3-3-1-16,2-3 1 0,1 4 0 16,7 1 0-16,3-4-1 0,7-1 0 0,3-4 0 15,0 1 1-15,4-1-1 0,2-4 1 16,6-4-1-16,2 0 0 0,-1-3 1 15,2 0-1-15,3 0 1 0,2 0 0 16,-4 2 0-16,0 5 1 0,-1-6-1 16,3 4 0-16,-5 0-1 0,0-2 0 15,3-2 0-15,2-5-1 0,0-4 0 0,5 3 1 16,5 0-1-16,5-1 1 0,4 3 0 16,5 0 1-16,1-2 0 0,-1-2-1 15,4 1 1-15,3 2 0 0,-2 5-1 16,2-6 1-16,5 1 0 0,-2 0-1 15,10 2 1-15,0-6-1 0,-5-4 1 16,13-1-1-16,-1-4 1 0,2-6 0 16,6 3-1-16,1 1 1 0,2 6 0 15,7-2 0-15,-3 1-1 0,3 7-4 16,1 7 0-16,5 3-1 0,-2 4 1 0,0-1-1 16,1 1 0-16,1 0 1 0,-4-4 4 15,4 3 0-15,2-2 1 0,3-3-1 16,4 3 1-16,8 4 0 0,4 7-1 15,1 2 1-15,-4 3 0 0,-2 3 0 16,1 8 1-16,-3 10-1 0,-2 4 0 16,-3 8 0-16,8 5 1 0,9 12-1 15,3 7 0-15,8 3 0 0,4 1 0 0,3 3 1 16,8 0-1-16,-3 1 0 0,-2-2 0 16,-8-3 0-16,-8 5 0 0,-10 1 0 15,-8-4 0-15,-7 4 0 0,-6 6 0 16,-5 4 0-16,-3 10-8 0,0 1-9 15,-2 12-9-15,2 13-16 0,-4 2-17 16,-1 5-85-16,-3 1-100 0,1 0-220 16</inkml:trace>
  <inkml:trace contextRef="#ctx0" brushRef="#br0" timeOffset="11569.02">16475 12154 151 0,'-13'-5'50'16,"3"7"2"-16,-3 1-7 0,0 2-12 16,2 3-7-16,1 5-7 0,-1-1-5 15,3 1-2-15,1 1 2 0,-3-1 1 0,10-5 4 16,-8 4 3-16,0-6 5 0,1-1 4 16,3 0 4-16,-1-5 1 0,1-2 0 15,1-1 1-15,6-3-1 0,2-7 3 16,10 0 1-16,1-10 2 0,5-5 2 15,2-1 1-15,0-7 0 0,3-6-1 16,3-4-3-16,-1-3-7 0,8-1-6 16,5-4-6-16,4-5-7 0,4 5-3 15,-3 4-6-15,0 4-4 0,-1 4-1 0,-6 8-4 16,-3 11-7-16,-10 6-8 0,-1 8-10 16,-3 7-12-16,-4 5-15 0,-5 4-19 15,2 3-17-15,-5 1-65 0,-4 2-93 16,-2-2-197-16</inkml:trace>
  <inkml:trace contextRef="#ctx0" brushRef="#br0" timeOffset="12954.094">17269 11548 182 0,'-8'1'79'0,"1"1"9"0,2-4 3 16,8 1 4-16,7-4-19 0,3 0-6 16,4-3-6-16,2 0-4 0,6-2-2 15,2 2-6-15,-1-2-7 0,4 0-9 16,-3 2-7-16,0 3-8 0,3 0-9 16,5 0-21-16,-4-1-29 0,6 1-32 15,4-3-83-15,6-8-112 0,7-11-258 16</inkml:trace>
  <inkml:trace contextRef="#ctx0" brushRef="#br0" timeOffset="16054.304">17380 11580 201 0,'-2'2'73'15,"2"-4"9"-15,-2 1-5 0,-1-3-2 16,1 1-2-16,-1-2-5 0,-2 2-1 15,4-2-2-15,-4 0-3 0,2 2-7 16,3-2-6-16,0 0-8 0,1 0-6 16,2-1-4-16,2-2-3 0,7 0-4 15,1-1 2-15,3 0 1 0,5-1 1 0,0-2 0 16,9 1 1-16,1-2-1 0,1 0-1 16,7 0-2-16,1-2-1 0,4 2-3 15,0-1-1-15,4 1-3 0,1-1-3 16,-1 5-1-16,-1-4-3 0,-6 3-2 15,-6 2-2-15,3 1-2 0,-9 2 0 16,-1 0-2-16,-4 1 0 0,-2 0 0 16,-1-1-1-16,-7 1 0 0,3-5-2 15,1 3-8-15,-10-4-13 0,-3 0-19 0,-2-1-24 16,-1-2-30-16,-2-5-32 0,-5-2-82 16,-5-4-121-16,-1-4-244 0</inkml:trace>
</inkml:ink>
</file>

<file path=ppt/ink/ink8.xml><?xml version="1.0" encoding="utf-8"?>
<inkml:ink xmlns:inkml="http://www.w3.org/2003/InkML">
  <inkml:definitions>
    <inkml:context xml:id="ctx0">
      <inkml:inkSource xml:id="inkSrc0">
        <inkml:traceFormat>
          <inkml:channel name="X" type="integer" max="30914" units="cm"/>
          <inkml:channel name="Y" type="integer" max="17389" units="cm"/>
          <inkml:channel name="F" type="integer" max="2047" units="dev"/>
          <inkml:channel name="T" type="integer" max="2.14748E9" units="dev"/>
        </inkml:traceFormat>
        <inkml:channelProperties>
          <inkml:channelProperty channel="X" name="resolution" value="1000.12939" units="1/cm"/>
          <inkml:channelProperty channel="Y" name="resolution" value="999.9425" units="1/cm"/>
          <inkml:channelProperty channel="F" name="resolution" value="0" units="1/dev"/>
          <inkml:channelProperty channel="T" name="resolution" value="1" units="1/dev"/>
        </inkml:channelProperties>
      </inkml:inkSource>
      <inkml:timestamp xml:id="ts0" timeString="2019-11-05T23:33:20.351"/>
    </inkml:context>
    <inkml:brush xml:id="br0">
      <inkml:brushProperty name="width" value="0.05292" units="cm"/>
      <inkml:brushProperty name="height" value="0.05292" units="cm"/>
      <inkml:brushProperty name="color" value="#FF0000"/>
    </inkml:brush>
  </inkml:definitions>
  <inkml:trace contextRef="#ctx0" brushRef="#br0">10647 16041 224 0,'-63'-2'58'0,"-11"-6"2"16,-4 0-29-16,-6 3-11 0,-8-1-2 16,-9-1 4-16,-13 0 1 0,-5 3 3 15,-1 5 2-15,2 2 2 0,-6 7 0 16,2 7-3-16,2 2-6 0,5 12-7 0,-2 3-6 15,-2 5-5-15,0 5-1 0,3 5-2 16,4 3 1-16,3 9-1 0,1 2 0 31,7 3 1-31,12 5 0 0,9-1 2 0,15 4-1 16,6-6 1-16,18-1 0 0,17 0 2 16,16 1 0-16,17-4 3 0,21 1 2 15,22-10 2-15,21 1 1 0,22-7 0 16,27-5 1-16,18-12 2 0,20-4 0 15,13-7-2-15,14-3 2 0,18-8 0 16,15-4-1-16,13-4 0 0,4-7-4 16,2-1-2-16,6-1-2 0,1-9-3 0,-8-5-1 15,-9-2 0-15,-13-7-1 0,-16-1 0 16,-16-6 1-16,-21-14-1 0,-29 3-1 16,-20-5-2-16,-31 1-1 0,-26-5-3 15,-21 0-2-15,-25 0-1 0,-22 3-1 16,-20-1 1-16,-26 0 0 0,-26-4 2 15,-23-3 3-15,-23-5 1 0,-24 4 1 0,-13 1-4 16,-15-7-9-16,-7-1-13 0,1 2-18 16,-2-2-74-16,1 8-89 0,12-17-208 15</inkml:trace>
  <inkml:trace contextRef="#ctx0" brushRef="#br0" timeOffset="31536.508">12476 18161 13 0,'0'2'4'0,"2"-2"-1"0,2 0-1 15,1-2-3-15,3 2-1 0,2-2-1 16,0 2 0-16,1-1-3 0,-1 1-1 16</inkml:trace>
  <inkml:trace contextRef="#ctx0" brushRef="#br0" timeOffset="31798.736">12535 18199 122 0,'-5'4'33'0,"0"-4"0"0,-2 4-13 16,4-3-5-16,-2 3-5 0,2-3-1 15,0-1-1-15,-1 0 1 0,3 4 2 16,1-6 2-16,-4 0 1 0,6 1 0 16,-2-3 2-16,3-1 0 0,2 2 2 15,0-2 0-15,8 2 1 0,0 0 2 16,5 1 2-16,3 1 2 15,7-1 2-15,6 0 0 0,4 1 0 16,2 1-1-16,8-2-2 0,4 0-2 0,5 1-4 16,-2 1-3-16,-1-2-4 0,6 2-3 15,4-1-2-15,-4-1-3 0,1 2 0 16,-4-2-3-16,0 4-3 0,-7-2-6 0,-3 0-11 16,-7 2-18-16,-1-1-60 0,-5 1-74 15,-2 1-172-15</inkml:trace>
  <inkml:trace contextRef="#ctx0" brushRef="#br0" timeOffset="33959.724">13907 18233 86 0,'-4'-5'28'0,"4"-2"5"0,4 4-7 16,-3-2 2-16,4 4 3 0,2-3 1 15,1 4 0-15,3 2 0 0,4 0-3 16,1 1 0-16,9 2-2 0,1 0-2 15,6-2-1-15,9 0 0 0,5-3-2 16,6-6-2-16,7 2-2 0,6 0-3 0,5-1-3 16,6 1-2-16,3 3-2 0,5 4-2 15,1 4-2-15,-3-6 1 0,-2-2-1 16,3-1-1-16,0-1 1 0,0-1-1 16,3 1 0-16,4 3 0 0,6 3 0 15,10 1-1-15,8-1 0 0,5 5 1 16,13 2-1-16,0 0 0 0,7-2 0 15,-9 2-1-15,-3 4 1 0,-5 4-1 0,-3-5 0 16,-6 0-1-16,-6-3 1 0,9-2 0 16,6-6-1-16,0-6 1 0,17-2 0 15,1-2-1-15,5 0 1 0,-1-5-1 16,1 0 0-16,4 3 1 0,0 5-1 0,-11 0-2 16,6 0-4-16,-4 4-10 0,0 4-18 15,-10 2-57-15,-11 1-2 0,-13-1-59 16,-6-2-107-16</inkml:trace>
  <inkml:trace contextRef="#ctx0" brushRef="#br0" timeOffset="40805.61">14800 17431 90 0,'-13'-2'41'15,"5"-3"7"-15,8-1-1 0,9-4 8 16,8-1 7-16,19-1 3 0,11-4-3 16,15-2 0-16,21 0 0 0,18-3-5 0,23 1-7 15,29 1-9-15,28 1-10 0,26 5-7 16,19 3-12-16,14 7-22 0,14 11-26 16,-1 3-80-16,-6 6-95 0,-7 6-225 15</inkml:trace>
  <inkml:trace contextRef="#ctx0" brushRef="#br0" timeOffset="50394.759">19340 17785 326 0,'5'-4'92'0,"6"-5"6"15,9-3-40-15,16-6-6 0,14-3-3 16,19-3-8-16,9-6-7 0,15-1-8 16,11 0-4-16,12 0-5 0,6-4-3 15,5 2-2-15,2-1 1 0,19 6 1 16,-1 0 0-16,5 2-1 0,7 3-2 15,6 6-2-15,8 2-2 0,12 3-5 16,3 1-9-16,12 6-11 0,9 4-21 0,-7 1 12 16,0 4-106-16,-13 6-99 0,-3-2-236 15</inkml:trace>
</inkml:ink>
</file>

<file path=ppt/ink/ink9.xml><?xml version="1.0" encoding="utf-8"?>
<inkml:ink xmlns:inkml="http://www.w3.org/2003/InkML">
  <inkml:definitions>
    <inkml:context xml:id="ctx0">
      <inkml:inkSource xml:id="inkSrc0">
        <inkml:traceFormat>
          <inkml:channel name="X" type="integer" max="12364" units="cm"/>
          <inkml:channel name="Y" type="integer" max="6956"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0" timeString="2019-11-05T23:35:34.531"/>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30914" units="cm"/>
          <inkml:channel name="Y" type="integer" max="17389" units="cm"/>
          <inkml:channel name="F" type="integer" max="2047" units="dev"/>
          <inkml:channel name="T" type="integer" max="2.14748E9" units="dev"/>
        </inkml:traceFormat>
        <inkml:channelProperties>
          <inkml:channelProperty channel="X" name="resolution" value="1000.12939" units="1/cm"/>
          <inkml:channelProperty channel="Y" name="resolution" value="999.9425" units="1/cm"/>
          <inkml:channelProperty channel="F" name="resolution" value="0" units="1/dev"/>
          <inkml:channelProperty channel="T" name="resolution" value="1" units="1/dev"/>
        </inkml:channelProperties>
      </inkml:inkSource>
      <inkml:timestamp xml:id="ts1" timeString="2019-11-05T23:35:35.330"/>
    </inkml:context>
  </inkml:definitions>
  <inkml:trace contextRef="#ctx0" brushRef="#br0">23335 18469 0</inkml:trace>
  <inkml:trace contextRef="#ctx1" brushRef="#br0">9824 12871 516 0,'13'0'7'0,"9"8"-1"0,-3 5 7 0,-3-21 0 15,-1 8-2-15,1 3 0 0,4-6-1 16,-5-2 1-16,-2-6 1 0,-4-1 1 16,6 3-1-16,-3 5 1 0,1-7 0 15,-2 0-2-15,0-2-1 0,4 11-3 16,-7 0-1-16,-5 2-2 0,2-9-1 16,12 15 0-16,1 9-1 0,0 3 0 15,4-4 0-15,1-1 0 0,3 7-1 0,4 4-1 16,-3-11 1-16,4-3 1 0,2-5 3 15,1 5 1-15,0-13 0 0,0 1 0 16,-3-8 0-16,4-5 0 0,-4-1-1 16,-4 5-3-16,4-7-1 0,-1 10-1 15,-3-9 1-15,-1 16-1 0,0-2 1 0,-3-4-1 16,2 2 1-16,-2 3-1 0,-6-2 1 16,1 7-2-16,-5-2-1 0,4 9-7 15,-7 3-8-15,-1-1-12 0,-1 2-26 16,-1 1-54-16,3 0-78 0,70 1-168 15</inkml:trace>
  <inkml:trace contextRef="#ctx1" brushRef="#br0" timeOffset="24740.202">13478 17449 52 0,'-5'2'0'16,"4"-2"-7"-16,-3 1-38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10934828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dirty="0"/>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dirty="0"/>
          </a:p>
        </p:txBody>
      </p:sp>
    </p:spTree>
    <p:extLst>
      <p:ext uri="{BB962C8B-B14F-4D97-AF65-F5344CB8AC3E}">
        <p14:creationId xmlns:p14="http://schemas.microsoft.com/office/powerpoint/2010/main" val="2411991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78042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46422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230313" y="711200"/>
            <a:ext cx="4833937" cy="3624263"/>
          </a:xfrm>
        </p:spPr>
      </p:sp>
      <p:sp>
        <p:nvSpPr>
          <p:cNvPr id="58371"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1499289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230313" y="711200"/>
            <a:ext cx="4833937" cy="3624263"/>
          </a:xfrm>
        </p:spPr>
      </p:sp>
      <p:sp>
        <p:nvSpPr>
          <p:cNvPr id="60419"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1699073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230313" y="711200"/>
            <a:ext cx="4833937" cy="3624263"/>
          </a:xfrm>
        </p:spPr>
      </p:sp>
      <p:sp>
        <p:nvSpPr>
          <p:cNvPr id="62467"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2741813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230313" y="711200"/>
            <a:ext cx="4833937" cy="3624263"/>
          </a:xfrm>
        </p:spPr>
      </p:sp>
      <p:sp>
        <p:nvSpPr>
          <p:cNvPr id="64515"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983617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230313" y="711200"/>
            <a:ext cx="4833937" cy="3624263"/>
          </a:xfrm>
        </p:spPr>
      </p:sp>
      <p:sp>
        <p:nvSpPr>
          <p:cNvPr id="66563"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2845773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230313" y="711200"/>
            <a:ext cx="4833937" cy="3624263"/>
          </a:xfrm>
        </p:spPr>
      </p:sp>
      <p:sp>
        <p:nvSpPr>
          <p:cNvPr id="68611"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4232446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230313" y="711200"/>
            <a:ext cx="4833937" cy="3624263"/>
          </a:xfrm>
        </p:spPr>
      </p:sp>
      <p:sp>
        <p:nvSpPr>
          <p:cNvPr id="70659"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2409691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230313" y="711200"/>
            <a:ext cx="4833937" cy="3624263"/>
          </a:xfrm>
        </p:spPr>
      </p:sp>
      <p:sp>
        <p:nvSpPr>
          <p:cNvPr id="72707"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2360086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Text Box 1"/>
          <p:cNvSpPr txBox="1">
            <a:spLocks noChangeArrowheads="1"/>
          </p:cNvSpPr>
          <p:nvPr/>
        </p:nvSpPr>
        <p:spPr bwMode="auto">
          <a:xfrm>
            <a:off x="1233987" y="726094"/>
            <a:ext cx="4835733" cy="3580528"/>
          </a:xfrm>
          <a:prstGeom prst="rect">
            <a:avLst/>
          </a:prstGeom>
          <a:solidFill>
            <a:srgbClr val="FFFFFF"/>
          </a:solidFill>
          <a:ln w="9525">
            <a:solidFill>
              <a:srgbClr val="000000"/>
            </a:solidFill>
            <a:miter lim="800000"/>
            <a:headEnd/>
            <a:tailEnd/>
          </a:ln>
        </p:spPr>
        <p:txBody>
          <a:bodyPr wrap="none" anchor="ctr"/>
          <a:lstStyle/>
          <a:p>
            <a:endParaRPr lang="en-US" dirty="0"/>
          </a:p>
        </p:txBody>
      </p:sp>
      <p:sp>
        <p:nvSpPr>
          <p:cNvPr id="73731" name="Rectangle 2"/>
          <p:cNvSpPr txBox="1">
            <a:spLocks noGrp="1" noChangeArrowheads="1"/>
          </p:cNvSpPr>
          <p:nvPr>
            <p:ph type="body"/>
          </p:nvPr>
        </p:nvSpPr>
        <p:spPr>
          <a:xfrm>
            <a:off x="974391" y="4554201"/>
            <a:ext cx="5354925" cy="4314943"/>
          </a:xfrm>
          <a:noFill/>
          <a:ln/>
        </p:spPr>
        <p:txBody>
          <a:bodyPr wrap="none" lIns="95088" tIns="47544" rIns="95088" bIns="47544" anchor="ctr"/>
          <a:lstStyle/>
          <a:p>
            <a:endParaRPr lang="en-US" dirty="0"/>
          </a:p>
        </p:txBody>
      </p:sp>
    </p:spTree>
    <p:extLst>
      <p:ext uri="{BB962C8B-B14F-4D97-AF65-F5344CB8AC3E}">
        <p14:creationId xmlns:p14="http://schemas.microsoft.com/office/powerpoint/2010/main" val="23806777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230313" y="711200"/>
            <a:ext cx="4833937" cy="3624263"/>
          </a:xfrm>
        </p:spPr>
      </p:sp>
      <p:sp>
        <p:nvSpPr>
          <p:cNvPr id="74755"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552482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230313" y="711200"/>
            <a:ext cx="4833937" cy="3624263"/>
          </a:xfrm>
        </p:spPr>
      </p:sp>
      <p:sp>
        <p:nvSpPr>
          <p:cNvPr id="76803"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34781390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366493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596131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80957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820812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026918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501324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905635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48568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6354154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77057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154488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213106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823962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Text Box 1"/>
          <p:cNvSpPr txBox="1">
            <a:spLocks noChangeArrowheads="1"/>
          </p:cNvSpPr>
          <p:nvPr/>
        </p:nvSpPr>
        <p:spPr bwMode="auto">
          <a:xfrm>
            <a:off x="1233987" y="726094"/>
            <a:ext cx="4835733" cy="358052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3731" name="Rectangle 2"/>
          <p:cNvSpPr txBox="1">
            <a:spLocks noGrp="1" noChangeArrowheads="1"/>
          </p:cNvSpPr>
          <p:nvPr>
            <p:ph type="body"/>
          </p:nvPr>
        </p:nvSpPr>
        <p:spPr>
          <a:xfrm>
            <a:off x="974391" y="4554201"/>
            <a:ext cx="5354925" cy="4314943"/>
          </a:xfrm>
          <a:noFill/>
          <a:ln/>
        </p:spPr>
        <p:txBody>
          <a:bodyPr wrap="none" lIns="95088" tIns="47544" rIns="95088" bIns="47544" anchor="ctr"/>
          <a:lstStyle/>
          <a:p>
            <a:endParaRPr lang="en-US"/>
          </a:p>
        </p:txBody>
      </p:sp>
    </p:spTree>
    <p:extLst>
      <p:ext uri="{BB962C8B-B14F-4D97-AF65-F5344CB8AC3E}">
        <p14:creationId xmlns:p14="http://schemas.microsoft.com/office/powerpoint/2010/main" val="14474407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38</a:t>
            </a:fld>
            <a:endParaRPr lang="en-US"/>
          </a:p>
        </p:txBody>
      </p:sp>
    </p:spTree>
    <p:extLst>
      <p:ext uri="{BB962C8B-B14F-4D97-AF65-F5344CB8AC3E}">
        <p14:creationId xmlns:p14="http://schemas.microsoft.com/office/powerpoint/2010/main" val="7446675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r>
              <a:rPr lang="en-US" dirty="0"/>
              <a:t>spatial</a:t>
            </a:r>
          </a:p>
        </p:txBody>
      </p:sp>
    </p:spTree>
    <p:extLst>
      <p:ext uri="{BB962C8B-B14F-4D97-AF65-F5344CB8AC3E}">
        <p14:creationId xmlns:p14="http://schemas.microsoft.com/office/powerpoint/2010/main" val="27936505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r>
              <a:rPr lang="en-US" dirty="0"/>
              <a:t>No spatial, no temporal</a:t>
            </a:r>
          </a:p>
        </p:txBody>
      </p:sp>
    </p:spTree>
    <p:extLst>
      <p:ext uri="{BB962C8B-B14F-4D97-AF65-F5344CB8AC3E}">
        <p14:creationId xmlns:p14="http://schemas.microsoft.com/office/powerpoint/2010/main" val="31612560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r>
              <a:rPr lang="en-US" dirty="0"/>
              <a:t>K, I j</a:t>
            </a:r>
          </a:p>
        </p:txBody>
      </p:sp>
    </p:spTree>
    <p:extLst>
      <p:ext uri="{BB962C8B-B14F-4D97-AF65-F5344CB8AC3E}">
        <p14:creationId xmlns:p14="http://schemas.microsoft.com/office/powerpoint/2010/main" val="384652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05817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7499906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45</a:t>
            </a:fld>
            <a:endParaRPr lang="en-US"/>
          </a:p>
        </p:txBody>
      </p:sp>
    </p:spTree>
    <p:extLst>
      <p:ext uri="{BB962C8B-B14F-4D97-AF65-F5344CB8AC3E}">
        <p14:creationId xmlns:p14="http://schemas.microsoft.com/office/powerpoint/2010/main" val="41120741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46</a:t>
            </a:fld>
            <a:endParaRPr lang="en-US"/>
          </a:p>
        </p:txBody>
      </p:sp>
    </p:spTree>
    <p:extLst>
      <p:ext uri="{BB962C8B-B14F-4D97-AF65-F5344CB8AC3E}">
        <p14:creationId xmlns:p14="http://schemas.microsoft.com/office/powerpoint/2010/main" val="13880550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47</a:t>
            </a:fld>
            <a:endParaRPr lang="en-US"/>
          </a:p>
        </p:txBody>
      </p:sp>
    </p:spTree>
    <p:extLst>
      <p:ext uri="{BB962C8B-B14F-4D97-AF65-F5344CB8AC3E}">
        <p14:creationId xmlns:p14="http://schemas.microsoft.com/office/powerpoint/2010/main" val="7698839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Text Box 1"/>
          <p:cNvSpPr txBox="1">
            <a:spLocks noChangeArrowheads="1"/>
          </p:cNvSpPr>
          <p:nvPr/>
        </p:nvSpPr>
        <p:spPr bwMode="auto">
          <a:xfrm>
            <a:off x="1233987" y="726094"/>
            <a:ext cx="4835733" cy="358052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3731" name="Rectangle 2"/>
          <p:cNvSpPr txBox="1">
            <a:spLocks noGrp="1" noChangeArrowheads="1"/>
          </p:cNvSpPr>
          <p:nvPr>
            <p:ph type="body"/>
          </p:nvPr>
        </p:nvSpPr>
        <p:spPr>
          <a:xfrm>
            <a:off x="974391" y="4554201"/>
            <a:ext cx="5354925" cy="4314943"/>
          </a:xfrm>
          <a:noFill/>
          <a:ln/>
        </p:spPr>
        <p:txBody>
          <a:bodyPr wrap="none" lIns="95088" tIns="47544" rIns="95088" bIns="47544" anchor="ctr"/>
          <a:lstStyle/>
          <a:p>
            <a:endParaRPr lang="en-US"/>
          </a:p>
        </p:txBody>
      </p:sp>
    </p:spTree>
    <p:extLst>
      <p:ext uri="{BB962C8B-B14F-4D97-AF65-F5344CB8AC3E}">
        <p14:creationId xmlns:p14="http://schemas.microsoft.com/office/powerpoint/2010/main" val="2312516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Text Box 1"/>
          <p:cNvSpPr txBox="1">
            <a:spLocks noChangeArrowheads="1"/>
          </p:cNvSpPr>
          <p:nvPr/>
        </p:nvSpPr>
        <p:spPr bwMode="auto">
          <a:xfrm>
            <a:off x="1233987" y="726094"/>
            <a:ext cx="4835733" cy="358052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5779" name="Rectangle 2"/>
          <p:cNvSpPr txBox="1">
            <a:spLocks noGrp="1" noChangeArrowheads="1"/>
          </p:cNvSpPr>
          <p:nvPr>
            <p:ph type="body"/>
          </p:nvPr>
        </p:nvSpPr>
        <p:spPr>
          <a:xfrm>
            <a:off x="974391" y="4554201"/>
            <a:ext cx="5354925" cy="4314943"/>
          </a:xfrm>
          <a:noFill/>
          <a:ln/>
        </p:spPr>
        <p:txBody>
          <a:bodyPr wrap="none" lIns="95088" tIns="47544" rIns="95088" bIns="47544" anchor="ctr"/>
          <a:lstStyle/>
          <a:p>
            <a:endParaRPr lang="en-US"/>
          </a:p>
        </p:txBody>
      </p:sp>
    </p:spTree>
    <p:extLst>
      <p:ext uri="{BB962C8B-B14F-4D97-AF65-F5344CB8AC3E}">
        <p14:creationId xmlns:p14="http://schemas.microsoft.com/office/powerpoint/2010/main" val="41457989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032127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199320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405137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567374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2467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or 0 is stored as electric charge in the floating gate</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6</a:t>
            </a:fld>
            <a:endParaRPr lang="en-US"/>
          </a:p>
        </p:txBody>
      </p:sp>
    </p:spTree>
    <p:extLst>
      <p:ext uri="{BB962C8B-B14F-4D97-AF65-F5344CB8AC3E}">
        <p14:creationId xmlns:p14="http://schemas.microsoft.com/office/powerpoint/2010/main" val="30914008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27800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921918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319646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698981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181391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453401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197867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970176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391728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40020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409700" y="400050"/>
            <a:ext cx="4792663" cy="3594100"/>
          </a:xfrm>
        </p:spPr>
      </p:sp>
      <p:sp>
        <p:nvSpPr>
          <p:cNvPr id="107523" name="Rectangle 3"/>
          <p:cNvSpPr>
            <a:spLocks noGrp="1" noChangeArrowheads="1"/>
          </p:cNvSpPr>
          <p:nvPr>
            <p:ph type="body" idx="1"/>
          </p:nvPr>
        </p:nvSpPr>
        <p:spPr>
          <a:xfrm>
            <a:off x="136123" y="4247554"/>
            <a:ext cx="6952232" cy="5180343"/>
          </a:xfrm>
        </p:spPr>
        <p:txBody>
          <a:bodyPr/>
          <a:lstStyle/>
          <a:p>
            <a:endParaRPr lang="en-US"/>
          </a:p>
        </p:txBody>
      </p:sp>
    </p:spTree>
    <p:extLst>
      <p:ext uri="{BB962C8B-B14F-4D97-AF65-F5344CB8AC3E}">
        <p14:creationId xmlns:p14="http://schemas.microsoft.com/office/powerpoint/2010/main" val="4172672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02598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20969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697312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2680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5565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4873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a:t>Click to edit Master title style</a:t>
            </a:r>
            <a:endParaRPr lang="en-US" dirty="0"/>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9412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4" name="TextBox 3"/>
          <p:cNvSpPr txBox="1"/>
          <p:nvPr userDrawn="1"/>
        </p:nvSpPr>
        <p:spPr>
          <a:xfrm>
            <a:off x="-16031" y="6629400"/>
            <a:ext cx="5371983" cy="246221"/>
          </a:xfrm>
          <a:prstGeom prst="rect">
            <a:avLst/>
          </a:prstGeom>
          <a:noFill/>
        </p:spPr>
        <p:txBody>
          <a:bodyPr wrap="none" rtlCol="0">
            <a:spAutoFit/>
          </a:bodyPr>
          <a:lstStyle/>
          <a:p>
            <a:r>
              <a:rPr lang="en-US" sz="1000" b="0" i="0" dirty="0">
                <a:latin typeface="Calibri" pitchFamily="34" charset="0"/>
              </a:rPr>
              <a:t>Adapted</a:t>
            </a:r>
            <a:r>
              <a:rPr lang="en-US" sz="1000" b="0" i="0" baseline="0" dirty="0">
                <a:latin typeface="Calibri" pitchFamily="34" charset="0"/>
              </a:rPr>
              <a:t> from </a:t>
            </a:r>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extLst>
      <p:ext uri="{BB962C8B-B14F-4D97-AF65-F5344CB8AC3E}">
        <p14:creationId xmlns:p14="http://schemas.microsoft.com/office/powerpoint/2010/main" val="3914676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
                <a:srgbClr val="3284BF"/>
              </a:buClr>
              <a:defRPr>
                <a:latin typeface="Calibri" pitchFamily="34" charset="0"/>
              </a:defRPr>
            </a:lvl1pPr>
            <a:lvl2pPr>
              <a:buClr>
                <a:srgbClr val="3284BF"/>
              </a:buCl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5381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281369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6997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5163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078434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3796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53126803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body" idx="1"/>
          </p:nvPr>
        </p:nvSpPr>
        <p:spPr bwMode="auto">
          <a:xfrm>
            <a:off x="290513" y="1220788"/>
            <a:ext cx="8305800" cy="5222875"/>
          </a:xfrm>
          <a:prstGeom prst="rect">
            <a:avLst/>
          </a:prstGeom>
          <a:noFill/>
          <a:ln w="9525">
            <a:noFill/>
            <a:round/>
            <a:headEnd/>
            <a:tailEnd/>
          </a:ln>
          <a:effectLst/>
        </p:spPr>
        <p:txBody>
          <a:bodyPr vert="horz" wrap="square" lIns="90360" tIns="44280" rIns="90360" bIns="4428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Rectangle 2"/>
          <p:cNvSpPr>
            <a:spLocks noGrp="1" noChangeArrowheads="1"/>
          </p:cNvSpPr>
          <p:nvPr>
            <p:ph type="title"/>
          </p:nvPr>
        </p:nvSpPr>
        <p:spPr bwMode="auto">
          <a:xfrm>
            <a:off x="404813" y="247650"/>
            <a:ext cx="8715375" cy="781050"/>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2" name="Text Box 3"/>
          <p:cNvSpPr txBox="1">
            <a:spLocks noChangeArrowheads="1"/>
          </p:cNvSpPr>
          <p:nvPr/>
        </p:nvSpPr>
        <p:spPr bwMode="auto">
          <a:xfrm>
            <a:off x="442913" y="6345238"/>
            <a:ext cx="447675" cy="395287"/>
          </a:xfrm>
          <a:prstGeom prst="rect">
            <a:avLst/>
          </a:prstGeom>
          <a:noFill/>
          <a:ln w="9525">
            <a:noFill/>
            <a:round/>
            <a:headEnd/>
            <a:tailEnd/>
          </a:ln>
          <a:effectLst/>
        </p:spPr>
        <p:txBody>
          <a:bodyPr wrap="none" lIns="45720" rIns="45720" anchor="ctr">
            <a:prstTxWarp prst="textNoShape">
              <a:avLst/>
            </a:prstTxWarp>
            <a:spAutoFit/>
          </a:bodyPr>
          <a:lstStyle/>
          <a:p>
            <a:pPr algn="ctr" defTabSz="457200">
              <a:lnSpc>
                <a:spcPct val="83000"/>
              </a:lnSpc>
              <a:buClr>
                <a:srgbClr val="000066"/>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BBC07E77-5360-6D43-8AEB-E24B08212AFE}" type="slidenum">
              <a:rPr lang="en-GB" b="0">
                <a:solidFill>
                  <a:srgbClr val="000066"/>
                </a:solidFill>
                <a:latin typeface="Times New Roman" charset="0"/>
              </a:rPr>
              <a:pPr algn="ctr" defTabSz="457200">
                <a:lnSpc>
                  <a:spcPct val="83000"/>
                </a:lnSpc>
                <a:buClr>
                  <a:srgbClr val="000066"/>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a:t>
            </a:fld>
            <a:endParaRPr lang="en-GB" b="0">
              <a:solidFill>
                <a:srgbClr val="000066"/>
              </a:solidFill>
              <a:latin typeface="Times New Roman" charset="0"/>
            </a:endParaRPr>
          </a:p>
        </p:txBody>
      </p:sp>
      <p:sp>
        <p:nvSpPr>
          <p:cNvPr id="1028" name="Rectangle 4"/>
          <p:cNvSpPr>
            <a:spLocks noChangeArrowheads="1"/>
          </p:cNvSpPr>
          <p:nvPr/>
        </p:nvSpPr>
        <p:spPr bwMode="auto">
          <a:xfrm>
            <a:off x="7561263" y="6392863"/>
            <a:ext cx="1085850" cy="279400"/>
          </a:xfrm>
          <a:prstGeom prst="rect">
            <a:avLst/>
          </a:prstGeom>
          <a:noFill/>
          <a:ln w="9525">
            <a:noFill/>
            <a:round/>
            <a:headEnd/>
            <a:tailEnd/>
          </a:ln>
          <a:effectLst/>
        </p:spPr>
        <p:txBody>
          <a:bodyPr wrap="none" lIns="45720" rIns="45720" anchor="ctr">
            <a:prstTxWarp prst="textNoShape">
              <a:avLst/>
            </a:prstTxWarp>
            <a:spAutoFit/>
          </a:bodyPr>
          <a:lstStyle/>
          <a:p>
            <a:pPr algn="ctr" defTabSz="457200">
              <a:lnSpc>
                <a:spcPct val="88000"/>
              </a:lnSpc>
              <a:buClr>
                <a:srgbClr val="000066"/>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400" b="0">
                <a:solidFill>
                  <a:srgbClr val="660033"/>
                </a:solidFill>
                <a:latin typeface="Helvetica" charset="0"/>
              </a:rPr>
              <a:t>15-213, F’08</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mj-lt"/>
          <a:ea typeface="ＭＳ Ｐゴシック" charset="-128"/>
          <a:cs typeface="ＭＳ Ｐゴシック" charset="-128"/>
        </a:defRPr>
      </a:lvl1pPr>
      <a:lvl2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Helvetica" charset="0"/>
          <a:ea typeface="ＭＳ Ｐゴシック" charset="-128"/>
          <a:cs typeface="ＭＳ Ｐゴシック" charset="-128"/>
        </a:defRPr>
      </a:lvl2pPr>
      <a:lvl3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Helvetica" charset="0"/>
          <a:ea typeface="ＭＳ Ｐゴシック" charset="-128"/>
          <a:cs typeface="ＭＳ Ｐゴシック" charset="-128"/>
        </a:defRPr>
      </a:lvl3pPr>
      <a:lvl4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Helvetica" charset="0"/>
          <a:ea typeface="ＭＳ Ｐゴシック" charset="-128"/>
          <a:cs typeface="ＭＳ Ｐゴシック" charset="-128"/>
        </a:defRPr>
      </a:lvl4pPr>
      <a:lvl5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Helvetica" charset="0"/>
          <a:ea typeface="ＭＳ Ｐゴシック" charset="-128"/>
          <a:cs typeface="ＭＳ Ｐゴシック" charset="-128"/>
        </a:defRPr>
      </a:lvl5pPr>
      <a:lvl6pPr marL="15367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charset="-128"/>
        </a:defRPr>
      </a:lvl6pPr>
      <a:lvl7pPr marL="19939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charset="-128"/>
        </a:defRPr>
      </a:lvl7pPr>
      <a:lvl8pPr marL="24511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charset="-128"/>
        </a:defRPr>
      </a:lvl8pPr>
      <a:lvl9pPr marL="29083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charset="-128"/>
        </a:defRPr>
      </a:lvl9pPr>
    </p:titleStyle>
    <p:bodyStyle>
      <a:lvl1pPr marL="384175" indent="-384175" algn="l" defTabSz="457200" rtl="0" eaLnBrk="0" fontAlgn="base" hangingPunct="0">
        <a:lnSpc>
          <a:spcPct val="93000"/>
        </a:lnSpc>
        <a:spcBef>
          <a:spcPts val="1500"/>
        </a:spcBef>
        <a:spcAft>
          <a:spcPct val="0"/>
        </a:spcAft>
        <a:buClr>
          <a:srgbClr val="660033"/>
        </a:buClr>
        <a:buSzPct val="45000"/>
        <a:buFont typeface="Wingdings" charset="2"/>
        <a:buChar char=""/>
        <a:defRPr sz="2400" b="1">
          <a:solidFill>
            <a:srgbClr val="003300"/>
          </a:solidFill>
          <a:effectLst>
            <a:outerShdw blurRad="38100" dist="38100" dir="2700000" algn="tl">
              <a:srgbClr val="DDDDDD"/>
            </a:outerShdw>
          </a:effectLst>
          <a:latin typeface="+mn-lt"/>
          <a:ea typeface="ＭＳ Ｐゴシック" charset="-128"/>
          <a:cs typeface="ＭＳ Ｐゴシック" charset="-128"/>
        </a:defRPr>
      </a:lvl1pPr>
      <a:lvl2pPr marL="742950" indent="-246063" algn="l" defTabSz="457200" rtl="0" eaLnBrk="0" fontAlgn="base" hangingPunct="0">
        <a:lnSpc>
          <a:spcPct val="98000"/>
        </a:lnSpc>
        <a:spcBef>
          <a:spcPts val="625"/>
        </a:spcBef>
        <a:spcAft>
          <a:spcPct val="0"/>
        </a:spcAft>
        <a:buClr>
          <a:srgbClr val="660033"/>
        </a:buClr>
        <a:buSzPct val="45000"/>
        <a:buFont typeface="Wingdings" charset="2"/>
        <a:buChar char=""/>
        <a:defRPr sz="2000" b="1">
          <a:solidFill>
            <a:srgbClr val="000066"/>
          </a:solidFill>
          <a:latin typeface="+mn-lt"/>
          <a:ea typeface="ＭＳ Ｐゴシック" charset="-128"/>
        </a:defRPr>
      </a:lvl2pPr>
      <a:lvl3pPr marL="1144588" indent="-236538" algn="l" defTabSz="457200" rtl="0" eaLnBrk="0" fontAlgn="base" hangingPunct="0">
        <a:lnSpc>
          <a:spcPct val="104000"/>
        </a:lnSpc>
        <a:spcBef>
          <a:spcPts val="225"/>
        </a:spcBef>
        <a:spcAft>
          <a:spcPct val="0"/>
        </a:spcAft>
        <a:buClr>
          <a:srgbClr val="005400"/>
        </a:buClr>
        <a:buSzPct val="45000"/>
        <a:buFont typeface="Wingdings" charset="2"/>
        <a:buChar char=""/>
        <a:defRPr b="1">
          <a:solidFill>
            <a:srgbClr val="000099"/>
          </a:solidFill>
          <a:latin typeface="+mn-lt"/>
          <a:ea typeface="ＭＳ Ｐゴシック" charset="-128"/>
        </a:defRPr>
      </a:lvl3pPr>
      <a:lvl4pPr marL="1600200" indent="-228600" algn="l" defTabSz="457200" rtl="0" eaLnBrk="0" fontAlgn="base" hangingPunct="0">
        <a:lnSpc>
          <a:spcPct val="98000"/>
        </a:lnSpc>
        <a:spcBef>
          <a:spcPts val="450"/>
        </a:spcBef>
        <a:spcAft>
          <a:spcPct val="0"/>
        </a:spcAft>
        <a:buClr>
          <a:srgbClr val="000066"/>
        </a:buClr>
        <a:buSzPct val="45000"/>
        <a:buFont typeface="Wingdings" charset="2"/>
        <a:buChar char=""/>
        <a:defRPr b="1">
          <a:solidFill>
            <a:srgbClr val="000066"/>
          </a:solidFill>
          <a:latin typeface="+mn-lt"/>
          <a:ea typeface="ＭＳ Ｐゴシック" charset="-128"/>
        </a:defRPr>
      </a:lvl4pPr>
      <a:lvl5pPr marL="2449513" indent="-228600" algn="l" defTabSz="457200" rtl="0" eaLnBrk="0" fontAlgn="base" hangingPunct="0">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5pPr>
      <a:lvl6pPr marL="2906713"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6pPr>
      <a:lvl7pPr marL="3363913"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7pPr>
      <a:lvl8pPr marL="3821113"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8pPr>
      <a:lvl9pPr marL="4278313"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Rectangle 8"/>
          <p:cNvSpPr>
            <a:spLocks noChangeArrowheads="1"/>
          </p:cNvSpPr>
          <p:nvPr/>
        </p:nvSpPr>
        <p:spPr bwMode="auto">
          <a:xfrm>
            <a:off x="0" y="0"/>
            <a:ext cx="9144000" cy="228600"/>
          </a:xfrm>
          <a:prstGeom prst="rect">
            <a:avLst/>
          </a:prstGeom>
          <a:solidFill>
            <a:srgbClr val="3284BF"/>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8077200" y="-26988"/>
            <a:ext cx="1130300" cy="277813"/>
          </a:xfrm>
          <a:prstGeom prst="rect">
            <a:avLst/>
          </a:prstGeom>
          <a:noFill/>
          <a:ln w="25400">
            <a:noFill/>
            <a:miter lim="800000"/>
            <a:headEnd/>
            <a:tailEnd/>
          </a:ln>
          <a:effectLst/>
        </p:spPr>
        <p:txBody>
          <a:bodyPr wrap="square">
            <a:spAutoFit/>
          </a:bodyPr>
          <a:lstStyle/>
          <a:p>
            <a:pPr>
              <a:defRPr/>
            </a:pPr>
            <a:r>
              <a:rPr lang="en-US" sz="1200" dirty="0">
                <a:solidFill>
                  <a:schemeClr val="bg1"/>
                </a:solidFill>
                <a:latin typeface="Times New Roman" pitchFamily="18" charset="0"/>
              </a:rPr>
              <a:t>CS</a:t>
            </a:r>
            <a:r>
              <a:rPr lang="en-US" sz="1200" baseline="0" dirty="0">
                <a:solidFill>
                  <a:schemeClr val="bg1"/>
                </a:solidFill>
                <a:latin typeface="Times New Roman" pitchFamily="18" charset="0"/>
              </a:rPr>
              <a:t> 33: UCLA</a:t>
            </a:r>
            <a:endParaRPr lang="en-US" sz="1200" dirty="0">
              <a:solidFill>
                <a:schemeClr val="bg1"/>
              </a:solidFill>
              <a:latin typeface="Times New Roman" pitchFamily="18" charset="0"/>
            </a:endParaRPr>
          </a:p>
        </p:txBody>
      </p:sp>
      <p:sp>
        <p:nvSpPr>
          <p:cNvPr id="8" name="Rectangle 7"/>
          <p:cNvSpPr/>
          <p:nvPr/>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dirty="0"/>
          </a:p>
        </p:txBody>
      </p:sp>
      <p:sp>
        <p:nvSpPr>
          <p:cNvPr id="10" name="Rectangle 9"/>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sz="1000" dirty="0"/>
          </a:p>
        </p:txBody>
      </p:sp>
    </p:spTree>
    <p:extLst>
      <p:ext uri="{BB962C8B-B14F-4D97-AF65-F5344CB8AC3E}">
        <p14:creationId xmlns:p14="http://schemas.microsoft.com/office/powerpoint/2010/main" val="3829117529"/>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customXml" Target="../ink/ink9.xml"/><Relationship Id="rId4" Type="http://schemas.openxmlformats.org/officeDocument/2006/relationships/image" Target="../media/image13.jpeg"/></Relationships>
</file>

<file path=ppt/slides/_rels/slide25.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customXml" Target="../ink/ink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customXml" Target="../ink/ink3.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customXml" Target="../ink/ink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customXml" Target="../ink/ink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631950"/>
            <a:ext cx="7772400" cy="1644650"/>
          </a:xfrm>
        </p:spPr>
        <p:txBody>
          <a:bodyPr/>
          <a:lstStyle/>
          <a:p>
            <a:pPr marL="0" indent="0"/>
            <a:r>
              <a:rPr lang="en-US" dirty="0"/>
              <a:t>The Memory Hierarchy</a:t>
            </a:r>
            <a:br>
              <a:rPr lang="en-US" dirty="0"/>
            </a:br>
            <a:endParaRPr lang="en-US" sz="2000" b="0" dirty="0"/>
          </a:p>
        </p:txBody>
      </p:sp>
      <p:sp>
        <p:nvSpPr>
          <p:cNvPr id="9219" name="Subtitle 2"/>
          <p:cNvSpPr>
            <a:spLocks noGrp="1"/>
          </p:cNvSpPr>
          <p:nvPr>
            <p:ph type="subTitle" idx="1"/>
          </p:nvPr>
        </p:nvSpPr>
        <p:spPr>
          <a:xfrm>
            <a:off x="685800" y="3886200"/>
            <a:ext cx="3360420" cy="1752600"/>
          </a:xfrm>
        </p:spPr>
        <p:txBody>
          <a:bodyPr/>
          <a:lstStyle/>
          <a:p>
            <a:r>
              <a:rPr lang="en-US" dirty="0"/>
              <a:t>Overview of memory types and introduction to Caching</a:t>
            </a:r>
          </a:p>
        </p:txBody>
      </p:sp>
      <p:sp>
        <p:nvSpPr>
          <p:cNvPr id="7" name="AutoShape 195"/>
          <p:cNvSpPr>
            <a:spLocks noChangeAspect="1" noChangeArrowheads="1"/>
          </p:cNvSpPr>
          <p:nvPr/>
        </p:nvSpPr>
        <p:spPr bwMode="auto">
          <a:xfrm>
            <a:off x="5834743" y="3325594"/>
            <a:ext cx="2508431" cy="2346318"/>
          </a:xfrm>
          <a:prstGeom prst="triangle">
            <a:avLst>
              <a:gd name="adj" fmla="val 50000"/>
            </a:avLst>
          </a:prstGeom>
          <a:gradFill flip="none" rotWithShape="1">
            <a:gsLst>
              <a:gs pos="0">
                <a:schemeClr val="accent6">
                  <a:lumMod val="20000"/>
                  <a:lumOff val="80000"/>
                  <a:alpha val="7000"/>
                </a:schemeClr>
              </a:gs>
              <a:gs pos="100000">
                <a:schemeClr val="accent6">
                  <a:lumMod val="20000"/>
                  <a:lumOff val="80000"/>
                </a:schemeClr>
              </a:gs>
            </a:gsLst>
            <a:lin ang="16140000" scaled="0"/>
            <a:tileRect/>
          </a:gradFill>
          <a:ln w="12700">
            <a:solidFill>
              <a:srgbClr val="000000"/>
            </a:solidFill>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8" name="TextBox 7"/>
          <p:cNvSpPr txBox="1"/>
          <p:nvPr/>
        </p:nvSpPr>
        <p:spPr>
          <a:xfrm>
            <a:off x="6017624" y="3123660"/>
            <a:ext cx="766557" cy="646331"/>
          </a:xfrm>
          <a:prstGeom prst="rect">
            <a:avLst/>
          </a:prstGeom>
          <a:noFill/>
        </p:spPr>
        <p:txBody>
          <a:bodyPr wrap="none" rtlCol="0">
            <a:spAutoFit/>
          </a:bodyPr>
          <a:lstStyle/>
          <a:p>
            <a:r>
              <a:rPr lang="en-US" sz="1800" dirty="0">
                <a:latin typeface="Calibri" pitchFamily="34" charset="0"/>
              </a:rPr>
              <a:t>Small,</a:t>
            </a:r>
          </a:p>
          <a:p>
            <a:r>
              <a:rPr lang="en-US" sz="1800" dirty="0">
                <a:latin typeface="Calibri" pitchFamily="34" charset="0"/>
              </a:rPr>
              <a:t>Fast</a:t>
            </a:r>
          </a:p>
        </p:txBody>
      </p:sp>
      <p:sp>
        <p:nvSpPr>
          <p:cNvPr id="9" name="TextBox 8"/>
          <p:cNvSpPr txBox="1"/>
          <p:nvPr/>
        </p:nvSpPr>
        <p:spPr>
          <a:xfrm>
            <a:off x="5068186" y="5057289"/>
            <a:ext cx="644279" cy="646331"/>
          </a:xfrm>
          <a:prstGeom prst="rect">
            <a:avLst/>
          </a:prstGeom>
          <a:noFill/>
        </p:spPr>
        <p:txBody>
          <a:bodyPr wrap="none" rtlCol="0">
            <a:spAutoFit/>
          </a:bodyPr>
          <a:lstStyle/>
          <a:p>
            <a:r>
              <a:rPr lang="en-US" sz="1800" dirty="0">
                <a:latin typeface="Calibri" pitchFamily="34" charset="0"/>
              </a:rPr>
              <a:t>Big,</a:t>
            </a:r>
          </a:p>
          <a:p>
            <a:r>
              <a:rPr lang="en-US" sz="1800" dirty="0">
                <a:latin typeface="Calibri" pitchFamily="34" charset="0"/>
              </a:rPr>
              <a:t>Slow</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29" name="Rectangle 45"/>
          <p:cNvSpPr>
            <a:spLocks noGrp="1" noChangeArrowheads="1"/>
          </p:cNvSpPr>
          <p:nvPr>
            <p:ph type="title"/>
          </p:nvPr>
        </p:nvSpPr>
        <p:spPr/>
        <p:txBody>
          <a:bodyPr/>
          <a:lstStyle/>
          <a:p>
            <a:r>
              <a:rPr lang="en-US"/>
              <a:t>Disk Geometry</a:t>
            </a:r>
          </a:p>
        </p:txBody>
      </p:sp>
      <p:sp>
        <p:nvSpPr>
          <p:cNvPr id="93230" name="Rectangle 46"/>
          <p:cNvSpPr>
            <a:spLocks noGrp="1" noChangeArrowheads="1"/>
          </p:cNvSpPr>
          <p:nvPr>
            <p:ph idx="1"/>
          </p:nvPr>
        </p:nvSpPr>
        <p:spPr>
          <a:xfrm>
            <a:off x="396875" y="1371600"/>
            <a:ext cx="7896225" cy="4972050"/>
          </a:xfrm>
        </p:spPr>
        <p:txBody>
          <a:bodyPr/>
          <a:lstStyle/>
          <a:p>
            <a:r>
              <a:rPr lang="en-US"/>
              <a:t>Disks consist of </a:t>
            </a:r>
            <a:r>
              <a:rPr lang="en-US">
                <a:solidFill>
                  <a:srgbClr val="FF0000"/>
                </a:solidFill>
              </a:rPr>
              <a:t>platters</a:t>
            </a:r>
            <a:r>
              <a:rPr lang="en-US"/>
              <a:t>, each with two </a:t>
            </a:r>
            <a:r>
              <a:rPr lang="en-US">
                <a:solidFill>
                  <a:srgbClr val="FF0000"/>
                </a:solidFill>
              </a:rPr>
              <a:t>surfaces</a:t>
            </a:r>
            <a:r>
              <a:rPr lang="en-US"/>
              <a:t>.</a:t>
            </a:r>
          </a:p>
          <a:p>
            <a:r>
              <a:rPr lang="en-US"/>
              <a:t>Each surface consists of concentric rings called </a:t>
            </a:r>
            <a:r>
              <a:rPr lang="en-US">
                <a:solidFill>
                  <a:srgbClr val="FF0000"/>
                </a:solidFill>
              </a:rPr>
              <a:t>tracks</a:t>
            </a:r>
            <a:r>
              <a:rPr lang="en-US"/>
              <a:t>.</a:t>
            </a:r>
          </a:p>
          <a:p>
            <a:r>
              <a:rPr lang="en-US"/>
              <a:t>Each track consists of </a:t>
            </a:r>
            <a:r>
              <a:rPr lang="en-US">
                <a:solidFill>
                  <a:srgbClr val="FF0000"/>
                </a:solidFill>
              </a:rPr>
              <a:t>sectors</a:t>
            </a:r>
            <a:r>
              <a:rPr lang="en-US"/>
              <a:t> separated by </a:t>
            </a:r>
            <a:r>
              <a:rPr lang="en-US">
                <a:solidFill>
                  <a:srgbClr val="FF0000"/>
                </a:solidFill>
              </a:rPr>
              <a:t>gaps</a:t>
            </a:r>
            <a:r>
              <a:rPr lang="en-US"/>
              <a:t>.</a:t>
            </a:r>
          </a:p>
        </p:txBody>
      </p:sp>
      <p:sp>
        <p:nvSpPr>
          <p:cNvPr id="93188" name="Oval 4"/>
          <p:cNvSpPr>
            <a:spLocks noChangeArrowheads="1"/>
          </p:cNvSpPr>
          <p:nvPr/>
        </p:nvSpPr>
        <p:spPr bwMode="auto">
          <a:xfrm>
            <a:off x="2036763" y="3941762"/>
            <a:ext cx="1851025" cy="1812925"/>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89" name="Oval 5"/>
          <p:cNvSpPr>
            <a:spLocks noChangeArrowheads="1"/>
          </p:cNvSpPr>
          <p:nvPr/>
        </p:nvSpPr>
        <p:spPr bwMode="auto">
          <a:xfrm>
            <a:off x="1066800" y="2992437"/>
            <a:ext cx="3790950" cy="3713163"/>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93190" name="Oval 6"/>
          <p:cNvSpPr>
            <a:spLocks noChangeArrowheads="1"/>
          </p:cNvSpPr>
          <p:nvPr/>
        </p:nvSpPr>
        <p:spPr bwMode="auto">
          <a:xfrm>
            <a:off x="1257300" y="3178175"/>
            <a:ext cx="3409950" cy="33401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1" name="Oval 7"/>
          <p:cNvSpPr>
            <a:spLocks noChangeArrowheads="1"/>
          </p:cNvSpPr>
          <p:nvPr/>
        </p:nvSpPr>
        <p:spPr bwMode="auto">
          <a:xfrm>
            <a:off x="1447800" y="3363912"/>
            <a:ext cx="3030538" cy="2968625"/>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2" name="Oval 8"/>
          <p:cNvSpPr>
            <a:spLocks noChangeArrowheads="1"/>
          </p:cNvSpPr>
          <p:nvPr/>
        </p:nvSpPr>
        <p:spPr bwMode="auto">
          <a:xfrm>
            <a:off x="1638300" y="3551237"/>
            <a:ext cx="2649538" cy="2595563"/>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3" name="Oval 9"/>
          <p:cNvSpPr>
            <a:spLocks noChangeArrowheads="1"/>
          </p:cNvSpPr>
          <p:nvPr/>
        </p:nvSpPr>
        <p:spPr bwMode="auto">
          <a:xfrm>
            <a:off x="1827213" y="3736975"/>
            <a:ext cx="2270125" cy="2222500"/>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93194" name="Oval 10"/>
          <p:cNvSpPr>
            <a:spLocks noChangeArrowheads="1"/>
          </p:cNvSpPr>
          <p:nvPr/>
        </p:nvSpPr>
        <p:spPr bwMode="auto">
          <a:xfrm>
            <a:off x="2208213" y="4110037"/>
            <a:ext cx="1508125" cy="1477963"/>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5" name="Oval 11"/>
          <p:cNvSpPr>
            <a:spLocks noChangeArrowheads="1"/>
          </p:cNvSpPr>
          <p:nvPr/>
        </p:nvSpPr>
        <p:spPr bwMode="auto">
          <a:xfrm>
            <a:off x="2408238" y="4275137"/>
            <a:ext cx="1128712"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
        <p:nvSpPr>
          <p:cNvPr id="93196" name="Text Box 12"/>
          <p:cNvSpPr txBox="1">
            <a:spLocks noChangeArrowheads="1"/>
          </p:cNvSpPr>
          <p:nvPr/>
        </p:nvSpPr>
        <p:spPr bwMode="auto">
          <a:xfrm>
            <a:off x="2535238" y="3319462"/>
            <a:ext cx="801822" cy="338554"/>
          </a:xfrm>
          <a:prstGeom prst="rect">
            <a:avLst/>
          </a:prstGeom>
          <a:solidFill>
            <a:schemeClr val="bg1"/>
          </a:solidFill>
          <a:ln w="25400">
            <a:noFill/>
            <a:miter lim="800000"/>
            <a:headEnd/>
            <a:tailEnd/>
          </a:ln>
          <a:effectLst/>
        </p:spPr>
        <p:txBody>
          <a:bodyPr wrap="none">
            <a:prstTxWarp prst="textNoShape">
              <a:avLst/>
            </a:prstTxWarp>
            <a:spAutoFit/>
          </a:bodyPr>
          <a:lstStyle/>
          <a:p>
            <a:pPr algn="l">
              <a:lnSpc>
                <a:spcPct val="100000"/>
              </a:lnSpc>
            </a:pPr>
            <a:r>
              <a:rPr lang="en-US" sz="1600" dirty="0"/>
              <a:t>Surface</a:t>
            </a:r>
          </a:p>
        </p:txBody>
      </p:sp>
      <p:sp>
        <p:nvSpPr>
          <p:cNvPr id="93197" name="Line 13"/>
          <p:cNvSpPr>
            <a:spLocks noChangeShapeType="1"/>
          </p:cNvSpPr>
          <p:nvPr/>
        </p:nvSpPr>
        <p:spPr bwMode="auto">
          <a:xfrm>
            <a:off x="1163638" y="3400425"/>
            <a:ext cx="990600" cy="676275"/>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198" name="Line 14"/>
          <p:cNvSpPr>
            <a:spLocks noChangeShapeType="1"/>
          </p:cNvSpPr>
          <p:nvPr/>
        </p:nvSpPr>
        <p:spPr bwMode="auto">
          <a:xfrm>
            <a:off x="1436688" y="3400425"/>
            <a:ext cx="673100" cy="4445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199" name="Text Box 15"/>
          <p:cNvSpPr txBox="1">
            <a:spLocks noChangeArrowheads="1"/>
          </p:cNvSpPr>
          <p:nvPr/>
        </p:nvSpPr>
        <p:spPr bwMode="auto">
          <a:xfrm>
            <a:off x="793750" y="3110498"/>
            <a:ext cx="71796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Tracks</a:t>
            </a:r>
          </a:p>
        </p:txBody>
      </p:sp>
      <p:sp>
        <p:nvSpPr>
          <p:cNvPr id="93201" name="Text Box 17"/>
          <p:cNvSpPr txBox="1">
            <a:spLocks noChangeArrowheads="1"/>
          </p:cNvSpPr>
          <p:nvPr/>
        </p:nvSpPr>
        <p:spPr bwMode="auto">
          <a:xfrm>
            <a:off x="6224588" y="3548062"/>
            <a:ext cx="797635" cy="338554"/>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t>Track </a:t>
            </a:r>
            <a:r>
              <a:rPr lang="en-US" sz="1600" i="1" dirty="0" err="1"/>
              <a:t>k</a:t>
            </a:r>
            <a:endParaRPr lang="en-US" sz="1600" i="1" dirty="0"/>
          </a:p>
        </p:txBody>
      </p:sp>
      <p:sp>
        <p:nvSpPr>
          <p:cNvPr id="93222" name="Text Box 38"/>
          <p:cNvSpPr txBox="1">
            <a:spLocks noChangeArrowheads="1"/>
          </p:cNvSpPr>
          <p:nvPr/>
        </p:nvSpPr>
        <p:spPr bwMode="auto">
          <a:xfrm>
            <a:off x="6149975" y="6247398"/>
            <a:ext cx="801822"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Sectors</a:t>
            </a:r>
          </a:p>
        </p:txBody>
      </p:sp>
      <p:sp>
        <p:nvSpPr>
          <p:cNvPr id="93223" name="Line 39"/>
          <p:cNvSpPr>
            <a:spLocks noChangeShapeType="1"/>
          </p:cNvSpPr>
          <p:nvPr/>
        </p:nvSpPr>
        <p:spPr bwMode="auto">
          <a:xfrm flipV="1">
            <a:off x="6383338" y="5791200"/>
            <a:ext cx="0" cy="4572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224" name="Line 40"/>
          <p:cNvSpPr>
            <a:spLocks noChangeShapeType="1"/>
          </p:cNvSpPr>
          <p:nvPr/>
        </p:nvSpPr>
        <p:spPr bwMode="auto">
          <a:xfrm flipV="1">
            <a:off x="6840538" y="5791200"/>
            <a:ext cx="0" cy="4572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225" name="AutoShape 41"/>
          <p:cNvSpPr>
            <a:spLocks noChangeArrowheads="1"/>
          </p:cNvSpPr>
          <p:nvPr/>
        </p:nvSpPr>
        <p:spPr bwMode="auto">
          <a:xfrm>
            <a:off x="4097338" y="4724400"/>
            <a:ext cx="1524000" cy="304800"/>
          </a:xfrm>
          <a:prstGeom prst="rightArrow">
            <a:avLst>
              <a:gd name="adj1" fmla="val 50000"/>
              <a:gd name="adj2" fmla="val 125000"/>
            </a:avLst>
          </a:prstGeom>
          <a:solidFill>
            <a:srgbClr val="FFFFFF"/>
          </a:solidFill>
          <a:ln w="12700">
            <a:solidFill>
              <a:schemeClr val="tx1"/>
            </a:solidFill>
            <a:miter lim="800000"/>
            <a:headEnd/>
            <a:tailEnd/>
          </a:ln>
          <a:effectLst/>
        </p:spPr>
        <p:txBody>
          <a:bodyPr anchor="ctr">
            <a:prstTxWarp prst="textNoShape">
              <a:avLst/>
            </a:prstTxWarp>
            <a:spAutoFit/>
          </a:bodyPr>
          <a:lstStyle/>
          <a:p>
            <a:endParaRPr lang="en-US"/>
          </a:p>
        </p:txBody>
      </p:sp>
      <p:sp>
        <p:nvSpPr>
          <p:cNvPr id="93226" name="Text Box 42"/>
          <p:cNvSpPr txBox="1">
            <a:spLocks noChangeArrowheads="1"/>
          </p:cNvSpPr>
          <p:nvPr/>
        </p:nvSpPr>
        <p:spPr bwMode="auto">
          <a:xfrm>
            <a:off x="7286625" y="3551823"/>
            <a:ext cx="60555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Gaps</a:t>
            </a:r>
          </a:p>
        </p:txBody>
      </p:sp>
      <p:grpSp>
        <p:nvGrpSpPr>
          <p:cNvPr id="6" name="Group 5"/>
          <p:cNvGrpSpPr/>
          <p:nvPr/>
        </p:nvGrpSpPr>
        <p:grpSpPr>
          <a:xfrm>
            <a:off x="5545138" y="3857625"/>
            <a:ext cx="2133600" cy="1981200"/>
            <a:chOff x="5545138" y="3857625"/>
            <a:chExt cx="2133600" cy="1981200"/>
          </a:xfrm>
        </p:grpSpPr>
        <p:sp>
          <p:nvSpPr>
            <p:cNvPr id="93200" name="Oval 16"/>
            <p:cNvSpPr>
              <a:spLocks noChangeArrowheads="1"/>
            </p:cNvSpPr>
            <p:nvPr/>
          </p:nvSpPr>
          <p:spPr bwMode="auto">
            <a:xfrm>
              <a:off x="5675313" y="3970337"/>
              <a:ext cx="1851025" cy="1812925"/>
            </a:xfrm>
            <a:prstGeom prst="ellipse">
              <a:avLst/>
            </a:prstGeom>
            <a:noFill/>
            <a:ln w="57150">
              <a:solidFill>
                <a:schemeClr val="tx1"/>
              </a:solidFill>
              <a:round/>
              <a:headEnd/>
              <a:tailEnd/>
            </a:ln>
            <a:effectLst/>
          </p:spPr>
          <p:txBody>
            <a:bodyPr wrap="none" anchor="ctr">
              <a:prstTxWarp prst="textNoShape">
                <a:avLst/>
              </a:prstTxWarp>
            </a:bodyPr>
            <a:lstStyle/>
            <a:p>
              <a:endParaRPr lang="en-US"/>
            </a:p>
          </p:txBody>
        </p:sp>
        <p:grpSp>
          <p:nvGrpSpPr>
            <p:cNvPr id="2" name="Group 18"/>
            <p:cNvGrpSpPr>
              <a:grpSpLocks/>
            </p:cNvGrpSpPr>
            <p:nvPr/>
          </p:nvGrpSpPr>
          <p:grpSpPr bwMode="auto">
            <a:xfrm>
              <a:off x="6611938" y="3914775"/>
              <a:ext cx="1066800" cy="990600"/>
              <a:chOff x="4320" y="690"/>
              <a:chExt cx="672" cy="624"/>
            </a:xfrm>
          </p:grpSpPr>
          <p:sp>
            <p:nvSpPr>
              <p:cNvPr id="93203" name="Line 19"/>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4" name="Line 20"/>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5" name="Line 21"/>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6" name="Line 22"/>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3" name="Group 23"/>
            <p:cNvGrpSpPr>
              <a:grpSpLocks/>
            </p:cNvGrpSpPr>
            <p:nvPr/>
          </p:nvGrpSpPr>
          <p:grpSpPr bwMode="auto">
            <a:xfrm flipV="1">
              <a:off x="6611938" y="4848225"/>
              <a:ext cx="1066800" cy="990600"/>
              <a:chOff x="4320" y="690"/>
              <a:chExt cx="672" cy="624"/>
            </a:xfrm>
          </p:grpSpPr>
          <p:sp>
            <p:nvSpPr>
              <p:cNvPr id="93208" name="Line 24"/>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9" name="Line 25"/>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0" name="Line 26"/>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1" name="Line 27"/>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4" name="Group 28"/>
            <p:cNvGrpSpPr>
              <a:grpSpLocks/>
            </p:cNvGrpSpPr>
            <p:nvPr/>
          </p:nvGrpSpPr>
          <p:grpSpPr bwMode="auto">
            <a:xfrm flipH="1" flipV="1">
              <a:off x="5545138" y="4848225"/>
              <a:ext cx="1066800" cy="990600"/>
              <a:chOff x="4320" y="690"/>
              <a:chExt cx="672" cy="624"/>
            </a:xfrm>
          </p:grpSpPr>
          <p:sp>
            <p:nvSpPr>
              <p:cNvPr id="93213" name="Line 29"/>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4" name="Line 30"/>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5" name="Line 31"/>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6" name="Line 32"/>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5" name="Group 33"/>
            <p:cNvGrpSpPr>
              <a:grpSpLocks/>
            </p:cNvGrpSpPr>
            <p:nvPr/>
          </p:nvGrpSpPr>
          <p:grpSpPr bwMode="auto">
            <a:xfrm flipH="1">
              <a:off x="5545138" y="3914775"/>
              <a:ext cx="1066800" cy="990600"/>
              <a:chOff x="4320" y="690"/>
              <a:chExt cx="672" cy="624"/>
            </a:xfrm>
          </p:grpSpPr>
          <p:sp>
            <p:nvSpPr>
              <p:cNvPr id="93218" name="Line 34"/>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9" name="Line 35"/>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20" name="Line 36"/>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21" name="Line 37"/>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sp>
          <p:nvSpPr>
            <p:cNvPr id="93227" name="Line 43"/>
            <p:cNvSpPr>
              <a:spLocks noChangeShapeType="1"/>
            </p:cNvSpPr>
            <p:nvPr/>
          </p:nvSpPr>
          <p:spPr bwMode="auto">
            <a:xfrm flipH="1">
              <a:off x="7097713" y="3857625"/>
              <a:ext cx="247650" cy="219075"/>
            </a:xfrm>
            <a:prstGeom prst="line">
              <a:avLst/>
            </a:prstGeom>
            <a:noFill/>
            <a:ln w="12700">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93228" name="Line 44"/>
            <p:cNvSpPr>
              <a:spLocks noChangeShapeType="1"/>
            </p:cNvSpPr>
            <p:nvPr/>
          </p:nvSpPr>
          <p:spPr bwMode="auto">
            <a:xfrm flipV="1">
              <a:off x="7421563" y="3905250"/>
              <a:ext cx="190500" cy="514350"/>
            </a:xfrm>
            <a:prstGeom prst="line">
              <a:avLst/>
            </a:prstGeom>
            <a:noFill/>
            <a:ln w="12700">
              <a:solidFill>
                <a:schemeClr val="tx1"/>
              </a:solidFill>
              <a:round/>
              <a:headEnd type="triangle" w="med" len="med"/>
              <a:tailEnd/>
            </a:ln>
            <a:effectLst/>
          </p:spPr>
          <p:txBody>
            <a:bodyPr anchor="ctr">
              <a:prstTxWarp prst="textNoShape">
                <a:avLst/>
              </a:prstTxWarp>
              <a:spAutoFit/>
            </a:bodyPr>
            <a:lstStyle/>
            <a:p>
              <a:endParaRPr lang="en-US"/>
            </a:p>
          </p:txBody>
        </p:sp>
      </p:gr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24445202-D53C-4BE5-83E6-7EF8F0B41569}"/>
                  </a:ext>
                </a:extLst>
              </p14:cNvPr>
              <p14:cNvContentPartPr/>
              <p14:nvPr/>
            </p14:nvContentPartPr>
            <p14:xfrm>
              <a:off x="2026080" y="3732480"/>
              <a:ext cx="4527360" cy="2211120"/>
            </p14:xfrm>
          </p:contentPart>
        </mc:Choice>
        <mc:Fallback>
          <p:pic>
            <p:nvPicPr>
              <p:cNvPr id="7" name="Ink 6">
                <a:extLst>
                  <a:ext uri="{FF2B5EF4-FFF2-40B4-BE49-F238E27FC236}">
                    <a16:creationId xmlns:a16="http://schemas.microsoft.com/office/drawing/2014/main" id="{24445202-D53C-4BE5-83E6-7EF8F0B41569}"/>
                  </a:ext>
                </a:extLst>
              </p:cNvPr>
              <p:cNvPicPr/>
              <p:nvPr/>
            </p:nvPicPr>
            <p:blipFill>
              <a:blip r:embed="rId4"/>
              <a:stretch>
                <a:fillRect/>
              </a:stretch>
            </p:blipFill>
            <p:spPr>
              <a:xfrm>
                <a:off x="2016720" y="3723120"/>
                <a:ext cx="4546080" cy="222984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42" name="Rectangle 34"/>
          <p:cNvSpPr>
            <a:spLocks noGrp="1" noChangeArrowheads="1"/>
          </p:cNvSpPr>
          <p:nvPr>
            <p:ph type="title"/>
          </p:nvPr>
        </p:nvSpPr>
        <p:spPr/>
        <p:txBody>
          <a:bodyPr/>
          <a:lstStyle/>
          <a:p>
            <a:r>
              <a:rPr lang="en-US"/>
              <a:t>Disk Geometry (Muliple-Platter View)</a:t>
            </a:r>
          </a:p>
        </p:txBody>
      </p:sp>
      <p:sp>
        <p:nvSpPr>
          <p:cNvPr id="94243" name="Rectangle 35"/>
          <p:cNvSpPr>
            <a:spLocks noGrp="1" noChangeArrowheads="1"/>
          </p:cNvSpPr>
          <p:nvPr>
            <p:ph idx="1"/>
          </p:nvPr>
        </p:nvSpPr>
        <p:spPr/>
        <p:txBody>
          <a:bodyPr/>
          <a:lstStyle/>
          <a:p>
            <a:r>
              <a:rPr lang="en-US" dirty="0"/>
              <a:t> Aligned tracks form a cylinder.</a:t>
            </a:r>
          </a:p>
        </p:txBody>
      </p:sp>
      <p:sp>
        <p:nvSpPr>
          <p:cNvPr id="94212" name="Line 4"/>
          <p:cNvSpPr>
            <a:spLocks noChangeShapeType="1"/>
          </p:cNvSpPr>
          <p:nvPr/>
        </p:nvSpPr>
        <p:spPr bwMode="auto">
          <a:xfrm flipV="1">
            <a:off x="2914650" y="35020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13" name="Line 5"/>
          <p:cNvSpPr>
            <a:spLocks noChangeShapeType="1"/>
          </p:cNvSpPr>
          <p:nvPr/>
        </p:nvSpPr>
        <p:spPr bwMode="auto">
          <a:xfrm flipV="1">
            <a:off x="2914650" y="40862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14" name="AutoShape 6"/>
          <p:cNvSpPr>
            <a:spLocks noChangeArrowheads="1"/>
          </p:cNvSpPr>
          <p:nvPr/>
        </p:nvSpPr>
        <p:spPr bwMode="auto">
          <a:xfrm>
            <a:off x="4146550" y="40354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15" name="Oval 7"/>
          <p:cNvSpPr>
            <a:spLocks noChangeArrowheads="1"/>
          </p:cNvSpPr>
          <p:nvPr/>
        </p:nvSpPr>
        <p:spPr bwMode="auto">
          <a:xfrm>
            <a:off x="3117850" y="384492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4216" name="Line 8"/>
          <p:cNvSpPr>
            <a:spLocks noChangeShapeType="1"/>
          </p:cNvSpPr>
          <p:nvPr/>
        </p:nvSpPr>
        <p:spPr bwMode="auto">
          <a:xfrm flipV="1">
            <a:off x="2914650" y="29305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17" name="Text Box 9"/>
          <p:cNvSpPr txBox="1">
            <a:spLocks noChangeArrowheads="1"/>
          </p:cNvSpPr>
          <p:nvPr/>
        </p:nvSpPr>
        <p:spPr bwMode="auto">
          <a:xfrm>
            <a:off x="1866900" y="2529473"/>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Surface 0</a:t>
            </a:r>
          </a:p>
        </p:txBody>
      </p:sp>
      <p:sp>
        <p:nvSpPr>
          <p:cNvPr id="94218" name="Text Box 10"/>
          <p:cNvSpPr txBox="1">
            <a:spLocks noChangeArrowheads="1"/>
          </p:cNvSpPr>
          <p:nvPr/>
        </p:nvSpPr>
        <p:spPr bwMode="auto">
          <a:xfrm>
            <a:off x="1866900" y="2875548"/>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Surface 1</a:t>
            </a:r>
          </a:p>
        </p:txBody>
      </p:sp>
      <p:sp>
        <p:nvSpPr>
          <p:cNvPr id="94219" name="Text Box 11"/>
          <p:cNvSpPr txBox="1">
            <a:spLocks noChangeArrowheads="1"/>
          </p:cNvSpPr>
          <p:nvPr/>
        </p:nvSpPr>
        <p:spPr bwMode="auto">
          <a:xfrm>
            <a:off x="1866900" y="3100973"/>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Surface 2</a:t>
            </a:r>
          </a:p>
        </p:txBody>
      </p:sp>
      <p:sp>
        <p:nvSpPr>
          <p:cNvPr id="94220" name="Text Box 12"/>
          <p:cNvSpPr txBox="1">
            <a:spLocks noChangeArrowheads="1"/>
          </p:cNvSpPr>
          <p:nvPr/>
        </p:nvSpPr>
        <p:spPr bwMode="auto">
          <a:xfrm>
            <a:off x="1866900" y="3447048"/>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Surface 3</a:t>
            </a:r>
          </a:p>
        </p:txBody>
      </p:sp>
      <p:sp>
        <p:nvSpPr>
          <p:cNvPr id="94221" name="Text Box 13"/>
          <p:cNvSpPr txBox="1">
            <a:spLocks noChangeArrowheads="1"/>
          </p:cNvSpPr>
          <p:nvPr/>
        </p:nvSpPr>
        <p:spPr bwMode="auto">
          <a:xfrm>
            <a:off x="1866900" y="3685173"/>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Surface 4</a:t>
            </a:r>
          </a:p>
        </p:txBody>
      </p:sp>
      <p:sp>
        <p:nvSpPr>
          <p:cNvPr id="94222" name="Text Box 14"/>
          <p:cNvSpPr txBox="1">
            <a:spLocks noChangeArrowheads="1"/>
          </p:cNvSpPr>
          <p:nvPr/>
        </p:nvSpPr>
        <p:spPr bwMode="auto">
          <a:xfrm>
            <a:off x="1866900" y="4031248"/>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Surface 5</a:t>
            </a:r>
          </a:p>
        </p:txBody>
      </p:sp>
      <p:sp>
        <p:nvSpPr>
          <p:cNvPr id="94223" name="Line 15"/>
          <p:cNvSpPr>
            <a:spLocks noChangeShapeType="1"/>
          </p:cNvSpPr>
          <p:nvPr/>
        </p:nvSpPr>
        <p:spPr bwMode="auto">
          <a:xfrm>
            <a:off x="2914650" y="38449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24" name="Oval 16"/>
          <p:cNvSpPr>
            <a:spLocks noChangeArrowheads="1"/>
          </p:cNvSpPr>
          <p:nvPr/>
        </p:nvSpPr>
        <p:spPr bwMode="auto">
          <a:xfrm>
            <a:off x="3765550" y="3997325"/>
            <a:ext cx="1193800" cy="165100"/>
          </a:xfrm>
          <a:prstGeom prst="ellips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94225" name="AutoShape 17"/>
          <p:cNvSpPr>
            <a:spLocks noChangeArrowheads="1"/>
          </p:cNvSpPr>
          <p:nvPr/>
        </p:nvSpPr>
        <p:spPr bwMode="auto">
          <a:xfrm>
            <a:off x="4146550" y="34639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26" name="Oval 18"/>
          <p:cNvSpPr>
            <a:spLocks noChangeArrowheads="1"/>
          </p:cNvSpPr>
          <p:nvPr/>
        </p:nvSpPr>
        <p:spPr bwMode="auto">
          <a:xfrm>
            <a:off x="3143250" y="323532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4227" name="Oval 19"/>
          <p:cNvSpPr>
            <a:spLocks noChangeArrowheads="1"/>
          </p:cNvSpPr>
          <p:nvPr/>
        </p:nvSpPr>
        <p:spPr bwMode="auto">
          <a:xfrm>
            <a:off x="3752850" y="3425825"/>
            <a:ext cx="1193800" cy="165100"/>
          </a:xfrm>
          <a:prstGeom prst="ellips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94228" name="AutoShape 20"/>
          <p:cNvSpPr>
            <a:spLocks noChangeArrowheads="1"/>
          </p:cNvSpPr>
          <p:nvPr/>
        </p:nvSpPr>
        <p:spPr bwMode="auto">
          <a:xfrm>
            <a:off x="4146550" y="28924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29" name="Oval 21"/>
          <p:cNvSpPr>
            <a:spLocks noChangeArrowheads="1"/>
          </p:cNvSpPr>
          <p:nvPr/>
        </p:nvSpPr>
        <p:spPr bwMode="auto">
          <a:xfrm>
            <a:off x="3105150" y="268922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4230" name="Oval 22"/>
          <p:cNvSpPr>
            <a:spLocks noChangeArrowheads="1"/>
          </p:cNvSpPr>
          <p:nvPr/>
        </p:nvSpPr>
        <p:spPr bwMode="auto">
          <a:xfrm>
            <a:off x="3752850" y="2816225"/>
            <a:ext cx="1193800" cy="165100"/>
          </a:xfrm>
          <a:prstGeom prst="ellips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94231" name="AutoShape 23"/>
          <p:cNvSpPr>
            <a:spLocks noChangeArrowheads="1"/>
          </p:cNvSpPr>
          <p:nvPr/>
        </p:nvSpPr>
        <p:spPr bwMode="auto">
          <a:xfrm>
            <a:off x="4146550" y="22955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32" name="Line 24"/>
          <p:cNvSpPr>
            <a:spLocks noChangeShapeType="1"/>
          </p:cNvSpPr>
          <p:nvPr/>
        </p:nvSpPr>
        <p:spPr bwMode="auto">
          <a:xfrm>
            <a:off x="2914650" y="26892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33" name="Line 25"/>
          <p:cNvSpPr>
            <a:spLocks noChangeShapeType="1"/>
          </p:cNvSpPr>
          <p:nvPr/>
        </p:nvSpPr>
        <p:spPr bwMode="auto">
          <a:xfrm>
            <a:off x="2914650" y="32607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34" name="Line 26"/>
          <p:cNvSpPr>
            <a:spLocks noChangeShapeType="1"/>
          </p:cNvSpPr>
          <p:nvPr/>
        </p:nvSpPr>
        <p:spPr bwMode="auto">
          <a:xfrm>
            <a:off x="3765550" y="2892425"/>
            <a:ext cx="0" cy="1193800"/>
          </a:xfrm>
          <a:prstGeom prst="line">
            <a:avLst/>
          </a:prstGeom>
          <a:noFill/>
          <a:ln w="12700" cap="rnd">
            <a:solidFill>
              <a:schemeClr val="tx1"/>
            </a:solidFill>
            <a:prstDash val="sysDot"/>
            <a:round/>
            <a:headEnd/>
            <a:tailEnd/>
          </a:ln>
          <a:effectLst/>
        </p:spPr>
        <p:txBody>
          <a:bodyPr wrap="none" anchor="ctr">
            <a:prstTxWarp prst="textNoShape">
              <a:avLst/>
            </a:prstTxWarp>
            <a:spAutoFit/>
          </a:bodyPr>
          <a:lstStyle/>
          <a:p>
            <a:endParaRPr lang="en-US"/>
          </a:p>
        </p:txBody>
      </p:sp>
      <p:sp>
        <p:nvSpPr>
          <p:cNvPr id="94235" name="Line 27"/>
          <p:cNvSpPr>
            <a:spLocks noChangeShapeType="1"/>
          </p:cNvSpPr>
          <p:nvPr/>
        </p:nvSpPr>
        <p:spPr bwMode="auto">
          <a:xfrm>
            <a:off x="4946650" y="2905125"/>
            <a:ext cx="0" cy="1193800"/>
          </a:xfrm>
          <a:prstGeom prst="line">
            <a:avLst/>
          </a:prstGeom>
          <a:noFill/>
          <a:ln w="12700" cap="rnd">
            <a:solidFill>
              <a:schemeClr val="tx1"/>
            </a:solidFill>
            <a:prstDash val="sysDot"/>
            <a:round/>
            <a:headEnd/>
            <a:tailEnd/>
          </a:ln>
          <a:effectLst/>
        </p:spPr>
        <p:txBody>
          <a:bodyPr wrap="none" anchor="ctr">
            <a:prstTxWarp prst="textNoShape">
              <a:avLst/>
            </a:prstTxWarp>
            <a:spAutoFit/>
          </a:bodyPr>
          <a:lstStyle/>
          <a:p>
            <a:endParaRPr lang="en-US"/>
          </a:p>
        </p:txBody>
      </p:sp>
      <p:sp>
        <p:nvSpPr>
          <p:cNvPr id="94236" name="Text Box 28"/>
          <p:cNvSpPr txBox="1">
            <a:spLocks noChangeArrowheads="1"/>
          </p:cNvSpPr>
          <p:nvPr/>
        </p:nvSpPr>
        <p:spPr bwMode="auto">
          <a:xfrm>
            <a:off x="4395788" y="1897648"/>
            <a:ext cx="118494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Arial" charset="0"/>
              </a:rPr>
              <a:t>Cylinder </a:t>
            </a:r>
            <a:r>
              <a:rPr lang="en-US" sz="1600" i="1" dirty="0" err="1">
                <a:latin typeface="Arial" charset="0"/>
              </a:rPr>
              <a:t>k</a:t>
            </a:r>
            <a:endParaRPr lang="en-US" sz="1600" dirty="0">
              <a:latin typeface="Arial" charset="0"/>
            </a:endParaRPr>
          </a:p>
        </p:txBody>
      </p:sp>
      <p:sp>
        <p:nvSpPr>
          <p:cNvPr id="94237" name="Line 29"/>
          <p:cNvSpPr>
            <a:spLocks noChangeShapeType="1"/>
          </p:cNvSpPr>
          <p:nvPr/>
        </p:nvSpPr>
        <p:spPr bwMode="auto">
          <a:xfrm flipH="1">
            <a:off x="4768850" y="2295525"/>
            <a:ext cx="177800" cy="520700"/>
          </a:xfrm>
          <a:prstGeom prst="line">
            <a:avLst/>
          </a:prstGeom>
          <a:noFill/>
          <a:ln w="12700">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94238" name="Text Box 30"/>
          <p:cNvSpPr txBox="1">
            <a:spLocks noChangeArrowheads="1"/>
          </p:cNvSpPr>
          <p:nvPr/>
        </p:nvSpPr>
        <p:spPr bwMode="auto">
          <a:xfrm>
            <a:off x="3905250" y="4615448"/>
            <a:ext cx="79240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Spindle</a:t>
            </a:r>
          </a:p>
        </p:txBody>
      </p:sp>
      <p:sp>
        <p:nvSpPr>
          <p:cNvPr id="94239" name="Text Box 31"/>
          <p:cNvSpPr txBox="1">
            <a:spLocks noChangeArrowheads="1"/>
          </p:cNvSpPr>
          <p:nvPr/>
        </p:nvSpPr>
        <p:spPr bwMode="auto">
          <a:xfrm>
            <a:off x="5529263" y="2723148"/>
            <a:ext cx="84861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Platter 0</a:t>
            </a:r>
          </a:p>
        </p:txBody>
      </p:sp>
      <p:sp>
        <p:nvSpPr>
          <p:cNvPr id="94240" name="Text Box 32"/>
          <p:cNvSpPr txBox="1">
            <a:spLocks noChangeArrowheads="1"/>
          </p:cNvSpPr>
          <p:nvPr/>
        </p:nvSpPr>
        <p:spPr bwMode="auto">
          <a:xfrm>
            <a:off x="5529263" y="3281948"/>
            <a:ext cx="84861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Platter 1</a:t>
            </a:r>
          </a:p>
        </p:txBody>
      </p:sp>
      <p:sp>
        <p:nvSpPr>
          <p:cNvPr id="94241" name="Text Box 33"/>
          <p:cNvSpPr txBox="1">
            <a:spLocks noChangeArrowheads="1"/>
          </p:cNvSpPr>
          <p:nvPr/>
        </p:nvSpPr>
        <p:spPr bwMode="auto">
          <a:xfrm>
            <a:off x="5529263" y="3891548"/>
            <a:ext cx="84861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Platter 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4"/>
          <p:cNvSpPr>
            <a:spLocks noGrp="1" noChangeArrowheads="1"/>
          </p:cNvSpPr>
          <p:nvPr>
            <p:ph type="title"/>
          </p:nvPr>
        </p:nvSpPr>
        <p:spPr>
          <a:xfrm>
            <a:off x="357018" y="457200"/>
            <a:ext cx="7592093" cy="762000"/>
          </a:xfrm>
        </p:spPr>
        <p:txBody>
          <a:bodyPr/>
          <a:lstStyle/>
          <a:p>
            <a:r>
              <a:rPr lang="en-US" dirty="0"/>
              <a:t>Disk Capacity</a:t>
            </a:r>
          </a:p>
        </p:txBody>
      </p:sp>
      <p:sp>
        <p:nvSpPr>
          <p:cNvPr id="123909" name="Rectangle 5"/>
          <p:cNvSpPr>
            <a:spLocks noGrp="1" noChangeArrowheads="1"/>
          </p:cNvSpPr>
          <p:nvPr>
            <p:ph idx="1"/>
          </p:nvPr>
        </p:nvSpPr>
        <p:spPr/>
        <p:txBody>
          <a:bodyPr/>
          <a:lstStyle/>
          <a:p>
            <a:r>
              <a:rPr lang="en-US" dirty="0">
                <a:solidFill>
                  <a:srgbClr val="FF0000"/>
                </a:solidFill>
              </a:rPr>
              <a:t>Capacity</a:t>
            </a:r>
            <a:r>
              <a:rPr lang="en-US" dirty="0"/>
              <a:t>: maximum number of bits that can be stored.</a:t>
            </a:r>
          </a:p>
          <a:p>
            <a:pPr lvl="1"/>
            <a:r>
              <a:rPr lang="en-US" dirty="0"/>
              <a:t>Vendors express capacity in units of gigabytes (GB),  where</a:t>
            </a:r>
            <a:br>
              <a:rPr lang="en-US" dirty="0"/>
            </a:br>
            <a:r>
              <a:rPr lang="en-US" dirty="0"/>
              <a:t>1 GB = 10</a:t>
            </a:r>
            <a:r>
              <a:rPr lang="en-US" baseline="30000" dirty="0"/>
              <a:t>9</a:t>
            </a:r>
            <a:r>
              <a:rPr lang="en-US" dirty="0"/>
              <a:t> Bytes. </a:t>
            </a:r>
          </a:p>
          <a:p>
            <a:r>
              <a:rPr lang="en-US" dirty="0"/>
              <a:t>Capacity is determined by these technology factors:</a:t>
            </a:r>
          </a:p>
          <a:p>
            <a:pPr lvl="1"/>
            <a:r>
              <a:rPr lang="en-US" dirty="0">
                <a:solidFill>
                  <a:srgbClr val="FF0000"/>
                </a:solidFill>
              </a:rPr>
              <a:t>Recording density</a:t>
            </a:r>
            <a:r>
              <a:rPr lang="en-US" dirty="0"/>
              <a:t> (bits/in): number of bits that can be squeezed into a 1 inch segment of a track.</a:t>
            </a:r>
          </a:p>
          <a:p>
            <a:pPr lvl="1"/>
            <a:r>
              <a:rPr lang="en-US" dirty="0">
                <a:solidFill>
                  <a:srgbClr val="FF0000"/>
                </a:solidFill>
              </a:rPr>
              <a:t>Track density </a:t>
            </a:r>
            <a:r>
              <a:rPr lang="en-US" dirty="0"/>
              <a:t>(tracks/in): number of tracks that can be squeezed into a 1 inch radial segment.</a:t>
            </a:r>
          </a:p>
          <a:p>
            <a:pPr lvl="1"/>
            <a:r>
              <a:rPr lang="en-US" dirty="0">
                <a:solidFill>
                  <a:srgbClr val="FF0000"/>
                </a:solidFill>
              </a:rPr>
              <a:t>Areal density </a:t>
            </a:r>
            <a:r>
              <a:rPr lang="en-US" dirty="0"/>
              <a:t>(bits/in2): product of recording and track density.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59" name="Rectangle 27"/>
          <p:cNvSpPr>
            <a:spLocks noGrp="1" noChangeArrowheads="1"/>
          </p:cNvSpPr>
          <p:nvPr>
            <p:ph type="title"/>
          </p:nvPr>
        </p:nvSpPr>
        <p:spPr/>
        <p:txBody>
          <a:bodyPr/>
          <a:lstStyle/>
          <a:p>
            <a:r>
              <a:rPr lang="en-US"/>
              <a:t>Disk Operation (Single-Platter View)</a:t>
            </a:r>
          </a:p>
        </p:txBody>
      </p:sp>
      <p:sp>
        <p:nvSpPr>
          <p:cNvPr id="95236" name="Oval 4"/>
          <p:cNvSpPr>
            <a:spLocks noChangeArrowheads="1"/>
          </p:cNvSpPr>
          <p:nvPr/>
        </p:nvSpPr>
        <p:spPr bwMode="auto">
          <a:xfrm>
            <a:off x="2962275" y="2722563"/>
            <a:ext cx="1851025" cy="1812925"/>
          </a:xfrm>
          <a:prstGeom prst="ellipse">
            <a:avLst/>
          </a:prstGeom>
          <a:solidFill>
            <a:schemeClr val="bg1"/>
          </a:solidFill>
          <a:ln w="12700">
            <a:solidFill>
              <a:schemeClr val="tx1"/>
            </a:solidFill>
            <a:round/>
            <a:headEnd/>
            <a:tailEnd/>
          </a:ln>
          <a:effectLst/>
        </p:spPr>
        <p:txBody>
          <a:bodyPr wrap="none" anchor="ctr">
            <a:prstTxWarp prst="textNoShape">
              <a:avLst/>
            </a:prstTxWarp>
          </a:bodyPr>
          <a:lstStyle/>
          <a:p>
            <a:endParaRPr lang="en-US"/>
          </a:p>
        </p:txBody>
      </p:sp>
      <p:sp>
        <p:nvSpPr>
          <p:cNvPr id="95238" name="Oval 6"/>
          <p:cNvSpPr>
            <a:spLocks noChangeArrowheads="1"/>
          </p:cNvSpPr>
          <p:nvPr/>
        </p:nvSpPr>
        <p:spPr bwMode="auto">
          <a:xfrm>
            <a:off x="1992313" y="1773238"/>
            <a:ext cx="3790950" cy="3713162"/>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95239" name="Oval 7"/>
          <p:cNvSpPr>
            <a:spLocks noChangeArrowheads="1"/>
          </p:cNvSpPr>
          <p:nvPr/>
        </p:nvSpPr>
        <p:spPr bwMode="auto">
          <a:xfrm>
            <a:off x="2182813" y="1958975"/>
            <a:ext cx="3409950" cy="33401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0" name="Oval 8"/>
          <p:cNvSpPr>
            <a:spLocks noChangeArrowheads="1"/>
          </p:cNvSpPr>
          <p:nvPr/>
        </p:nvSpPr>
        <p:spPr bwMode="auto">
          <a:xfrm>
            <a:off x="2373313" y="2144713"/>
            <a:ext cx="3030537" cy="2968625"/>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1" name="Oval 9"/>
          <p:cNvSpPr>
            <a:spLocks noChangeArrowheads="1"/>
          </p:cNvSpPr>
          <p:nvPr/>
        </p:nvSpPr>
        <p:spPr bwMode="auto">
          <a:xfrm>
            <a:off x="2563813" y="2332038"/>
            <a:ext cx="2649537" cy="2595562"/>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2" name="Oval 10"/>
          <p:cNvSpPr>
            <a:spLocks noChangeArrowheads="1"/>
          </p:cNvSpPr>
          <p:nvPr/>
        </p:nvSpPr>
        <p:spPr bwMode="auto">
          <a:xfrm>
            <a:off x="2752725" y="2517775"/>
            <a:ext cx="2270125" cy="22225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3" name="Oval 11"/>
          <p:cNvSpPr>
            <a:spLocks noChangeArrowheads="1"/>
          </p:cNvSpPr>
          <p:nvPr/>
        </p:nvSpPr>
        <p:spPr bwMode="auto">
          <a:xfrm>
            <a:off x="3133725" y="2890838"/>
            <a:ext cx="1508125" cy="1477962"/>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5" name="Arc 13"/>
          <p:cNvSpPr>
            <a:spLocks/>
          </p:cNvSpPr>
          <p:nvPr/>
        </p:nvSpPr>
        <p:spPr bwMode="auto">
          <a:xfrm rot="-1879939">
            <a:off x="1814513" y="2114550"/>
            <a:ext cx="1231900" cy="508000"/>
          </a:xfrm>
          <a:custGeom>
            <a:avLst/>
            <a:gdLst>
              <a:gd name="G0" fmla="+- 19775 0 0"/>
              <a:gd name="G1" fmla="+- 21600 0 0"/>
              <a:gd name="G2" fmla="+- 21600 0 0"/>
              <a:gd name="T0" fmla="*/ 0 w 19775"/>
              <a:gd name="T1" fmla="*/ 12910 h 21600"/>
              <a:gd name="T2" fmla="*/ 19750 w 19775"/>
              <a:gd name="T3" fmla="*/ 0 h 21600"/>
              <a:gd name="T4" fmla="*/ 19775 w 19775"/>
              <a:gd name="T5" fmla="*/ 21600 h 21600"/>
            </a:gdLst>
            <a:ahLst/>
            <a:cxnLst>
              <a:cxn ang="0">
                <a:pos x="T0" y="T1"/>
              </a:cxn>
              <a:cxn ang="0">
                <a:pos x="T2" y="T3"/>
              </a:cxn>
              <a:cxn ang="0">
                <a:pos x="T4" y="T5"/>
              </a:cxn>
            </a:cxnLst>
            <a:rect l="0" t="0" r="r" b="b"/>
            <a:pathLst>
              <a:path w="19775" h="21600" fill="none" extrusionOk="0">
                <a:moveTo>
                  <a:pt x="0" y="12910"/>
                </a:moveTo>
                <a:cubicBezTo>
                  <a:pt x="3443" y="5073"/>
                  <a:pt x="11190" y="9"/>
                  <a:pt x="19750" y="0"/>
                </a:cubicBezTo>
              </a:path>
              <a:path w="19775" h="21600" stroke="0" extrusionOk="0">
                <a:moveTo>
                  <a:pt x="0" y="12910"/>
                </a:moveTo>
                <a:cubicBezTo>
                  <a:pt x="3443" y="5073"/>
                  <a:pt x="11190" y="9"/>
                  <a:pt x="19750" y="0"/>
                </a:cubicBezTo>
                <a:lnTo>
                  <a:pt x="19775" y="21600"/>
                </a:lnTo>
                <a:close/>
              </a:path>
            </a:pathLst>
          </a:custGeom>
          <a:noFill/>
          <a:ln w="28575">
            <a:solidFill>
              <a:srgbClr val="00FFFF"/>
            </a:solidFill>
            <a:prstDash val="dash"/>
            <a:round/>
            <a:headEnd/>
            <a:tailEnd type="triangle" w="med" len="med"/>
          </a:ln>
          <a:effectLst/>
        </p:spPr>
        <p:txBody>
          <a:bodyPr wrap="none" anchor="ctr">
            <a:prstTxWarp prst="textNoShape">
              <a:avLst/>
            </a:prstTxWarp>
          </a:bodyPr>
          <a:lstStyle/>
          <a:p>
            <a:endParaRPr lang="en-US"/>
          </a:p>
        </p:txBody>
      </p:sp>
      <p:sp>
        <p:nvSpPr>
          <p:cNvPr id="95246" name="Rectangle 14"/>
          <p:cNvSpPr>
            <a:spLocks noChangeArrowheads="1"/>
          </p:cNvSpPr>
          <p:nvPr/>
        </p:nvSpPr>
        <p:spPr bwMode="auto">
          <a:xfrm>
            <a:off x="457200" y="1647825"/>
            <a:ext cx="1735138" cy="1066800"/>
          </a:xfrm>
          <a:prstGeom prst="rect">
            <a:avLst/>
          </a:prstGeom>
          <a:noFill/>
          <a:ln w="12700">
            <a:noFill/>
            <a:miter lim="800000"/>
            <a:headEnd/>
            <a:tailEnd/>
          </a:ln>
          <a:effectLst/>
        </p:spPr>
        <p:txBody>
          <a:bodyPr lIns="90487" tIns="44450" rIns="90487" bIns="44450">
            <a:prstTxWarp prst="textNoShape">
              <a:avLst/>
            </a:prstTxWarp>
            <a:spAutoFit/>
          </a:bodyPr>
          <a:lstStyle/>
          <a:p>
            <a:pPr algn="l">
              <a:lnSpc>
                <a:spcPct val="100000"/>
              </a:lnSpc>
            </a:pPr>
            <a:r>
              <a:rPr lang="en-US" sz="1600" dirty="0"/>
              <a:t>The disk surface </a:t>
            </a:r>
          </a:p>
          <a:p>
            <a:pPr algn="l">
              <a:lnSpc>
                <a:spcPct val="100000"/>
              </a:lnSpc>
            </a:pPr>
            <a:r>
              <a:rPr lang="en-US" sz="1600" dirty="0"/>
              <a:t>spins at a fixed</a:t>
            </a:r>
          </a:p>
          <a:p>
            <a:pPr algn="l">
              <a:lnSpc>
                <a:spcPct val="100000"/>
              </a:lnSpc>
            </a:pPr>
            <a:r>
              <a:rPr lang="en-US" sz="1600" dirty="0"/>
              <a:t>rotational rate</a:t>
            </a:r>
          </a:p>
        </p:txBody>
      </p:sp>
      <p:grpSp>
        <p:nvGrpSpPr>
          <p:cNvPr id="2" name="Group 98"/>
          <p:cNvGrpSpPr>
            <a:grpSpLocks/>
          </p:cNvGrpSpPr>
          <p:nvPr/>
        </p:nvGrpSpPr>
        <p:grpSpPr bwMode="auto">
          <a:xfrm>
            <a:off x="4394200" y="1787525"/>
            <a:ext cx="4140200" cy="3629025"/>
            <a:chOff x="2768" y="1126"/>
            <a:chExt cx="2608" cy="2286"/>
          </a:xfrm>
        </p:grpSpPr>
        <p:grpSp>
          <p:nvGrpSpPr>
            <p:cNvPr id="3" name="Group 67"/>
            <p:cNvGrpSpPr>
              <a:grpSpLocks/>
            </p:cNvGrpSpPr>
            <p:nvPr/>
          </p:nvGrpSpPr>
          <p:grpSpPr bwMode="auto">
            <a:xfrm>
              <a:off x="2768" y="2607"/>
              <a:ext cx="2608" cy="805"/>
              <a:chOff x="2768" y="2607"/>
              <a:chExt cx="2608" cy="805"/>
            </a:xfrm>
          </p:grpSpPr>
          <p:sp>
            <p:nvSpPr>
              <p:cNvPr id="95237" name="Rectangle 5"/>
              <p:cNvSpPr>
                <a:spLocks noChangeArrowheads="1"/>
              </p:cNvSpPr>
              <p:nvPr/>
            </p:nvSpPr>
            <p:spPr bwMode="auto">
              <a:xfrm>
                <a:off x="3520" y="2894"/>
                <a:ext cx="1856" cy="518"/>
              </a:xfrm>
              <a:prstGeom prst="rect">
                <a:avLst/>
              </a:prstGeom>
              <a:noFill/>
              <a:ln w="12700">
                <a:noFill/>
                <a:miter lim="800000"/>
                <a:headEnd/>
                <a:tailEnd/>
              </a:ln>
              <a:effectLst/>
            </p:spPr>
            <p:txBody>
              <a:bodyPr lIns="90487" tIns="44450" rIns="90487" bIns="44450">
                <a:prstTxWarp prst="textNoShape">
                  <a:avLst/>
                </a:prstTxWarp>
                <a:spAutoFit/>
              </a:bodyPr>
              <a:lstStyle/>
              <a:p>
                <a:pPr algn="l">
                  <a:lnSpc>
                    <a:spcPct val="100000"/>
                  </a:lnSpc>
                </a:pPr>
                <a:r>
                  <a:rPr lang="en-US" sz="1600"/>
                  <a:t>By moving radially, the arm can position the read/write head over any track.</a:t>
                </a:r>
              </a:p>
            </p:txBody>
          </p:sp>
          <p:sp>
            <p:nvSpPr>
              <p:cNvPr id="95248" name="Arc 16"/>
              <p:cNvSpPr>
                <a:spLocks noChangeAspect="1"/>
              </p:cNvSpPr>
              <p:nvPr/>
            </p:nvSpPr>
            <p:spPr bwMode="auto">
              <a:xfrm rot="2822162" flipV="1">
                <a:off x="2493" y="2882"/>
                <a:ext cx="713" cy="163"/>
              </a:xfrm>
              <a:custGeom>
                <a:avLst/>
                <a:gdLst>
                  <a:gd name="G0" fmla="+- 18756 0 0"/>
                  <a:gd name="G1" fmla="+- 21600 0 0"/>
                  <a:gd name="G2" fmla="+- 21600 0 0"/>
                  <a:gd name="T0" fmla="*/ 0 w 37393"/>
                  <a:gd name="T1" fmla="*/ 10887 h 21600"/>
                  <a:gd name="T2" fmla="*/ 37393 w 37393"/>
                  <a:gd name="T3" fmla="*/ 10681 h 21600"/>
                  <a:gd name="T4" fmla="*/ 18756 w 37393"/>
                  <a:gd name="T5" fmla="*/ 21600 h 21600"/>
                </a:gdLst>
                <a:ahLst/>
                <a:cxnLst>
                  <a:cxn ang="0">
                    <a:pos x="T0" y="T1"/>
                  </a:cxn>
                  <a:cxn ang="0">
                    <a:pos x="T2" y="T3"/>
                  </a:cxn>
                  <a:cxn ang="0">
                    <a:pos x="T4" y="T5"/>
                  </a:cxn>
                </a:cxnLst>
                <a:rect l="0" t="0" r="r" b="b"/>
                <a:pathLst>
                  <a:path w="37393" h="21600" fill="none" extrusionOk="0">
                    <a:moveTo>
                      <a:pt x="-1" y="10886"/>
                    </a:moveTo>
                    <a:cubicBezTo>
                      <a:pt x="3845" y="4154"/>
                      <a:pt x="11003" y="-1"/>
                      <a:pt x="18756" y="-1"/>
                    </a:cubicBezTo>
                    <a:cubicBezTo>
                      <a:pt x="26423" y="-1"/>
                      <a:pt x="33516" y="4065"/>
                      <a:pt x="37392" y="10681"/>
                    </a:cubicBezTo>
                  </a:path>
                  <a:path w="37393" h="21600" stroke="0" extrusionOk="0">
                    <a:moveTo>
                      <a:pt x="-1" y="10886"/>
                    </a:moveTo>
                    <a:cubicBezTo>
                      <a:pt x="3845" y="4154"/>
                      <a:pt x="11003" y="-1"/>
                      <a:pt x="18756" y="-1"/>
                    </a:cubicBezTo>
                    <a:cubicBezTo>
                      <a:pt x="26423" y="-1"/>
                      <a:pt x="33516" y="4065"/>
                      <a:pt x="37392" y="10681"/>
                    </a:cubicBezTo>
                    <a:lnTo>
                      <a:pt x="18756" y="21600"/>
                    </a:lnTo>
                    <a:close/>
                  </a:path>
                </a:pathLst>
              </a:custGeom>
              <a:noFill/>
              <a:ln w="28575">
                <a:solidFill>
                  <a:srgbClr val="00FFFF"/>
                </a:solidFill>
                <a:prstDash val="dash"/>
                <a:round/>
                <a:headEnd type="triangle" w="med" len="med"/>
                <a:tailEnd type="triangle" w="med" len="med"/>
              </a:ln>
              <a:effectLst/>
            </p:spPr>
            <p:txBody>
              <a:bodyPr anchor="ctr">
                <a:prstTxWarp prst="textNoShape">
                  <a:avLst/>
                </a:prstTxWarp>
                <a:spAutoFit/>
              </a:bodyPr>
              <a:lstStyle/>
              <a:p>
                <a:endParaRPr lang="en-US"/>
              </a:p>
            </p:txBody>
          </p:sp>
        </p:grpSp>
        <p:sp>
          <p:nvSpPr>
            <p:cNvPr id="95247" name="Rectangle 15"/>
            <p:cNvSpPr>
              <a:spLocks noChangeArrowheads="1"/>
            </p:cNvSpPr>
            <p:nvPr/>
          </p:nvSpPr>
          <p:spPr bwMode="auto">
            <a:xfrm>
              <a:off x="3604" y="1126"/>
              <a:ext cx="1594" cy="82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600"/>
                <a:t>The read/write </a:t>
              </a:r>
              <a:r>
                <a:rPr lang="en-US" sz="1600" i="1"/>
                <a:t>head</a:t>
              </a:r>
            </a:p>
            <a:p>
              <a:pPr algn="l">
                <a:lnSpc>
                  <a:spcPct val="100000"/>
                </a:lnSpc>
              </a:pPr>
              <a:r>
                <a:rPr lang="en-US" sz="1600"/>
                <a:t>is attached to the end</a:t>
              </a:r>
            </a:p>
            <a:p>
              <a:pPr algn="l">
                <a:lnSpc>
                  <a:spcPct val="100000"/>
                </a:lnSpc>
              </a:pPr>
              <a:r>
                <a:rPr lang="en-US" sz="1600"/>
                <a:t>of the </a:t>
              </a:r>
              <a:r>
                <a:rPr lang="en-US" sz="1600" i="1"/>
                <a:t>arm</a:t>
              </a:r>
              <a:r>
                <a:rPr lang="en-US" sz="1600"/>
                <a:t> and flies over</a:t>
              </a:r>
            </a:p>
            <a:p>
              <a:pPr algn="l">
                <a:lnSpc>
                  <a:spcPct val="100000"/>
                </a:lnSpc>
              </a:pPr>
              <a:r>
                <a:rPr lang="en-US" sz="1600"/>
                <a:t> the disk surface on</a:t>
              </a:r>
            </a:p>
            <a:p>
              <a:pPr algn="l">
                <a:lnSpc>
                  <a:spcPct val="100000"/>
                </a:lnSpc>
              </a:pPr>
              <a:r>
                <a:rPr lang="en-US" sz="1600"/>
                <a:t>a thin cushion of air.</a:t>
              </a:r>
            </a:p>
          </p:txBody>
        </p:sp>
      </p:grpSp>
      <p:grpSp>
        <p:nvGrpSpPr>
          <p:cNvPr id="4" name="Group 46"/>
          <p:cNvGrpSpPr>
            <a:grpSpLocks/>
          </p:cNvGrpSpPr>
          <p:nvPr/>
        </p:nvGrpSpPr>
        <p:grpSpPr bwMode="auto">
          <a:xfrm>
            <a:off x="4287838" y="3209925"/>
            <a:ext cx="2205037" cy="850900"/>
            <a:chOff x="2701" y="2022"/>
            <a:chExt cx="1389" cy="536"/>
          </a:xfrm>
        </p:grpSpPr>
        <p:grpSp>
          <p:nvGrpSpPr>
            <p:cNvPr id="5" name="Group 23"/>
            <p:cNvGrpSpPr>
              <a:grpSpLocks/>
            </p:cNvGrpSpPr>
            <p:nvPr/>
          </p:nvGrpSpPr>
          <p:grpSpPr bwMode="auto">
            <a:xfrm rot="-2659851">
              <a:off x="2701" y="2430"/>
              <a:ext cx="1389" cy="128"/>
              <a:chOff x="2264" y="2992"/>
              <a:chExt cx="1389" cy="128"/>
            </a:xfrm>
          </p:grpSpPr>
          <p:sp>
            <p:nvSpPr>
              <p:cNvPr id="95256" name="Oval 24"/>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257" name="Rectangle 25"/>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258" name="Oval 26"/>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6" name="Group 47"/>
          <p:cNvGrpSpPr>
            <a:grpSpLocks/>
          </p:cNvGrpSpPr>
          <p:nvPr/>
        </p:nvGrpSpPr>
        <p:grpSpPr bwMode="auto">
          <a:xfrm rot="-809166">
            <a:off x="4383088" y="3343275"/>
            <a:ext cx="2205037" cy="850900"/>
            <a:chOff x="2701" y="2022"/>
            <a:chExt cx="1389" cy="536"/>
          </a:xfrm>
        </p:grpSpPr>
        <p:grpSp>
          <p:nvGrpSpPr>
            <p:cNvPr id="7" name="Group 48"/>
            <p:cNvGrpSpPr>
              <a:grpSpLocks/>
            </p:cNvGrpSpPr>
            <p:nvPr/>
          </p:nvGrpSpPr>
          <p:grpSpPr bwMode="auto">
            <a:xfrm rot="-2659851">
              <a:off x="2701" y="2430"/>
              <a:ext cx="1389" cy="128"/>
              <a:chOff x="2264" y="2992"/>
              <a:chExt cx="1389" cy="128"/>
            </a:xfrm>
          </p:grpSpPr>
          <p:sp>
            <p:nvSpPr>
              <p:cNvPr id="95281" name="Oval 49"/>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282" name="Rectangle 50"/>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283" name="Oval 51"/>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8" name="Group 62"/>
          <p:cNvGrpSpPr>
            <a:grpSpLocks/>
          </p:cNvGrpSpPr>
          <p:nvPr/>
        </p:nvGrpSpPr>
        <p:grpSpPr bwMode="auto">
          <a:xfrm rot="905387">
            <a:off x="4211638" y="2960688"/>
            <a:ext cx="2205037" cy="850900"/>
            <a:chOff x="2701" y="2022"/>
            <a:chExt cx="1389" cy="536"/>
          </a:xfrm>
        </p:grpSpPr>
        <p:grpSp>
          <p:nvGrpSpPr>
            <p:cNvPr id="9" name="Group 63"/>
            <p:cNvGrpSpPr>
              <a:grpSpLocks/>
            </p:cNvGrpSpPr>
            <p:nvPr/>
          </p:nvGrpSpPr>
          <p:grpSpPr bwMode="auto">
            <a:xfrm rot="-2659851">
              <a:off x="2701" y="2430"/>
              <a:ext cx="1389" cy="128"/>
              <a:chOff x="2264" y="2992"/>
              <a:chExt cx="1389" cy="128"/>
            </a:xfrm>
          </p:grpSpPr>
          <p:sp>
            <p:nvSpPr>
              <p:cNvPr id="95296" name="Oval 64"/>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297" name="Rectangle 65"/>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298" name="Oval 66"/>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0" name="Group 68"/>
          <p:cNvGrpSpPr>
            <a:grpSpLocks/>
          </p:cNvGrpSpPr>
          <p:nvPr/>
        </p:nvGrpSpPr>
        <p:grpSpPr bwMode="auto">
          <a:xfrm rot="905387">
            <a:off x="4202113" y="2960688"/>
            <a:ext cx="2205037" cy="850900"/>
            <a:chOff x="2701" y="2022"/>
            <a:chExt cx="1389" cy="536"/>
          </a:xfrm>
        </p:grpSpPr>
        <p:grpSp>
          <p:nvGrpSpPr>
            <p:cNvPr id="11" name="Group 69"/>
            <p:cNvGrpSpPr>
              <a:grpSpLocks/>
            </p:cNvGrpSpPr>
            <p:nvPr/>
          </p:nvGrpSpPr>
          <p:grpSpPr bwMode="auto">
            <a:xfrm rot="-2659851">
              <a:off x="2701" y="2430"/>
              <a:ext cx="1389" cy="128"/>
              <a:chOff x="2264" y="2992"/>
              <a:chExt cx="1389" cy="128"/>
            </a:xfrm>
          </p:grpSpPr>
          <p:sp>
            <p:nvSpPr>
              <p:cNvPr id="95302" name="Oval 70"/>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03" name="Rectangle 71"/>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04" name="Oval 72"/>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4" name="Group 83"/>
          <p:cNvGrpSpPr>
            <a:grpSpLocks/>
          </p:cNvGrpSpPr>
          <p:nvPr/>
        </p:nvGrpSpPr>
        <p:grpSpPr bwMode="auto">
          <a:xfrm rot="-809166">
            <a:off x="4384675" y="3341688"/>
            <a:ext cx="2205038" cy="850900"/>
            <a:chOff x="2701" y="2022"/>
            <a:chExt cx="1389" cy="536"/>
          </a:xfrm>
        </p:grpSpPr>
        <p:grpSp>
          <p:nvGrpSpPr>
            <p:cNvPr id="15" name="Group 84"/>
            <p:cNvGrpSpPr>
              <a:grpSpLocks/>
            </p:cNvGrpSpPr>
            <p:nvPr/>
          </p:nvGrpSpPr>
          <p:grpSpPr bwMode="auto">
            <a:xfrm rot="-2659851">
              <a:off x="2701" y="2430"/>
              <a:ext cx="1389" cy="128"/>
              <a:chOff x="2264" y="2992"/>
              <a:chExt cx="1389" cy="128"/>
            </a:xfrm>
          </p:grpSpPr>
          <p:sp>
            <p:nvSpPr>
              <p:cNvPr id="95317" name="Oval 85"/>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18" name="Rectangle 8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19" name="Oval 87"/>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6" name="Group 88"/>
          <p:cNvGrpSpPr>
            <a:grpSpLocks/>
          </p:cNvGrpSpPr>
          <p:nvPr/>
        </p:nvGrpSpPr>
        <p:grpSpPr bwMode="auto">
          <a:xfrm rot="-809166">
            <a:off x="4383088" y="3341688"/>
            <a:ext cx="2205037" cy="850900"/>
            <a:chOff x="2701" y="2022"/>
            <a:chExt cx="1389" cy="536"/>
          </a:xfrm>
        </p:grpSpPr>
        <p:grpSp>
          <p:nvGrpSpPr>
            <p:cNvPr id="17" name="Group 89"/>
            <p:cNvGrpSpPr>
              <a:grpSpLocks/>
            </p:cNvGrpSpPr>
            <p:nvPr/>
          </p:nvGrpSpPr>
          <p:grpSpPr bwMode="auto">
            <a:xfrm rot="-2659851">
              <a:off x="2701" y="2430"/>
              <a:ext cx="1389" cy="128"/>
              <a:chOff x="2264" y="2992"/>
              <a:chExt cx="1389" cy="128"/>
            </a:xfrm>
          </p:grpSpPr>
          <p:sp>
            <p:nvSpPr>
              <p:cNvPr id="95322" name="Oval 90"/>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23" name="Rectangle 91"/>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24" name="Oval 92"/>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sp>
        <p:nvSpPr>
          <p:cNvPr id="63" name="Oval 32"/>
          <p:cNvSpPr>
            <a:spLocks noChangeArrowheads="1"/>
          </p:cNvSpPr>
          <p:nvPr/>
        </p:nvSpPr>
        <p:spPr bwMode="auto">
          <a:xfrm>
            <a:off x="3328618" y="3082767"/>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63"/>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Oval 2"/>
          <p:cNvSpPr>
            <a:spLocks noChangeAspect="1" noChangeArrowheads="1"/>
          </p:cNvSpPr>
          <p:nvPr/>
        </p:nvSpPr>
        <p:spPr bwMode="auto">
          <a:xfrm>
            <a:off x="738188" y="2090738"/>
            <a:ext cx="1716087" cy="17145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anchor="ctr">
            <a:prstTxWarp prst="textNoShape">
              <a:avLst/>
            </a:prstTxWarp>
          </a:bodyPr>
          <a:lstStyle/>
          <a:p>
            <a:pPr>
              <a:defRPr/>
            </a:pPr>
            <a:endParaRPr lang="en-US"/>
          </a:p>
        </p:txBody>
      </p:sp>
      <p:grpSp>
        <p:nvGrpSpPr>
          <p:cNvPr id="2" name="Group 3"/>
          <p:cNvGrpSpPr>
            <a:grpSpLocks/>
          </p:cNvGrpSpPr>
          <p:nvPr/>
        </p:nvGrpSpPr>
        <p:grpSpPr bwMode="auto">
          <a:xfrm>
            <a:off x="735013" y="2090738"/>
            <a:ext cx="7799387" cy="1722437"/>
            <a:chOff x="463" y="1317"/>
            <a:chExt cx="4913" cy="1085"/>
          </a:xfrm>
        </p:grpSpPr>
        <p:grpSp>
          <p:nvGrpSpPr>
            <p:cNvPr id="3" name="Group 4"/>
            <p:cNvGrpSpPr>
              <a:grpSpLocks/>
            </p:cNvGrpSpPr>
            <p:nvPr/>
          </p:nvGrpSpPr>
          <p:grpSpPr bwMode="auto">
            <a:xfrm>
              <a:off x="463" y="1317"/>
              <a:ext cx="1088" cy="1085"/>
              <a:chOff x="463" y="1317"/>
              <a:chExt cx="1088" cy="1085"/>
            </a:xfrm>
          </p:grpSpPr>
          <p:sp>
            <p:nvSpPr>
              <p:cNvPr id="57358" name="Line 5"/>
              <p:cNvSpPr>
                <a:spLocks noChangeAspect="1" noChangeShapeType="1"/>
              </p:cNvSpPr>
              <p:nvPr/>
            </p:nvSpPr>
            <p:spPr bwMode="auto">
              <a:xfrm>
                <a:off x="1006" y="1317"/>
                <a:ext cx="0" cy="1080"/>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59" name="Line 6"/>
              <p:cNvSpPr>
                <a:spLocks noChangeAspect="1" noChangeShapeType="1"/>
              </p:cNvSpPr>
              <p:nvPr/>
            </p:nvSpPr>
            <p:spPr bwMode="auto">
              <a:xfrm rot="1800000">
                <a:off x="1008" y="1319"/>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0" name="Line 7"/>
              <p:cNvSpPr>
                <a:spLocks noChangeAspect="1" noChangeShapeType="1"/>
              </p:cNvSpPr>
              <p:nvPr/>
            </p:nvSpPr>
            <p:spPr bwMode="auto">
              <a:xfrm rot="3600000">
                <a:off x="1004" y="1321"/>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1" name="Line 8"/>
              <p:cNvSpPr>
                <a:spLocks noChangeAspect="1" noChangeShapeType="1"/>
              </p:cNvSpPr>
              <p:nvPr/>
            </p:nvSpPr>
            <p:spPr bwMode="auto">
              <a:xfrm rot="5400000">
                <a:off x="1004" y="1307"/>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2" name="Line 9"/>
              <p:cNvSpPr>
                <a:spLocks noChangeAspect="1" noChangeShapeType="1"/>
              </p:cNvSpPr>
              <p:nvPr/>
            </p:nvSpPr>
            <p:spPr bwMode="auto">
              <a:xfrm rot="7200000">
                <a:off x="1011" y="1300"/>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3" name="Line 10"/>
              <p:cNvSpPr>
                <a:spLocks noChangeAspect="1" noChangeShapeType="1"/>
              </p:cNvSpPr>
              <p:nvPr/>
            </p:nvSpPr>
            <p:spPr bwMode="auto">
              <a:xfrm rot="9000000">
                <a:off x="1017" y="1322"/>
                <a:ext cx="0" cy="1080"/>
              </a:xfrm>
              <a:prstGeom prst="line">
                <a:avLst/>
              </a:prstGeom>
              <a:noFill/>
              <a:ln w="9525">
                <a:solidFill>
                  <a:schemeClr val="tx1"/>
                </a:solidFill>
                <a:round/>
                <a:headEnd/>
                <a:tailEnd/>
              </a:ln>
            </p:spPr>
            <p:txBody>
              <a:bodyPr>
                <a:prstTxWarp prst="textNoShape">
                  <a:avLst/>
                </a:prstTxWarp>
              </a:bodyPr>
              <a:lstStyle/>
              <a:p>
                <a:endParaRPr lang="en-US"/>
              </a:p>
            </p:txBody>
          </p:sp>
        </p:grpSp>
        <p:sp>
          <p:nvSpPr>
            <p:cNvPr id="57357" name="Rectangle 11"/>
            <p:cNvSpPr>
              <a:spLocks noChangeArrowheads="1"/>
            </p:cNvSpPr>
            <p:nvPr/>
          </p:nvSpPr>
          <p:spPr bwMode="auto">
            <a:xfrm>
              <a:off x="1776" y="1488"/>
              <a:ext cx="3600" cy="528"/>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Tracks divided into sectors</a:t>
              </a:r>
            </a:p>
          </p:txBody>
        </p:sp>
      </p:grpSp>
      <p:sp>
        <p:nvSpPr>
          <p:cNvPr id="57348" name="Rectangle 12"/>
          <p:cNvSpPr>
            <a:spLocks noGrp="1" noChangeArrowheads="1"/>
          </p:cNvSpPr>
          <p:nvPr>
            <p:ph type="title"/>
          </p:nvPr>
        </p:nvSpPr>
        <p:spPr>
          <a:xfrm>
            <a:off x="357018" y="381000"/>
            <a:ext cx="8482182" cy="762000"/>
          </a:xfrm>
        </p:spPr>
        <p:txBody>
          <a:bodyPr/>
          <a:lstStyle/>
          <a:p>
            <a:r>
              <a:rPr lang="en-US" dirty="0"/>
              <a:t>Disk Structure - top view of single platter</a:t>
            </a:r>
          </a:p>
        </p:txBody>
      </p:sp>
      <p:grpSp>
        <p:nvGrpSpPr>
          <p:cNvPr id="4" name="Group 13"/>
          <p:cNvGrpSpPr>
            <a:grpSpLocks/>
          </p:cNvGrpSpPr>
          <p:nvPr/>
        </p:nvGrpSpPr>
        <p:grpSpPr bwMode="auto">
          <a:xfrm>
            <a:off x="928688" y="1524000"/>
            <a:ext cx="7300912" cy="2117725"/>
            <a:chOff x="585" y="960"/>
            <a:chExt cx="4599" cy="1334"/>
          </a:xfrm>
        </p:grpSpPr>
        <p:grpSp>
          <p:nvGrpSpPr>
            <p:cNvPr id="5" name="Group 14"/>
            <p:cNvGrpSpPr>
              <a:grpSpLocks/>
            </p:cNvGrpSpPr>
            <p:nvPr/>
          </p:nvGrpSpPr>
          <p:grpSpPr bwMode="auto">
            <a:xfrm>
              <a:off x="585" y="1430"/>
              <a:ext cx="865" cy="864"/>
              <a:chOff x="585" y="1430"/>
              <a:chExt cx="865" cy="864"/>
            </a:xfrm>
          </p:grpSpPr>
          <p:sp>
            <p:nvSpPr>
              <p:cNvPr id="57352" name="Oval 15"/>
              <p:cNvSpPr>
                <a:spLocks noChangeAspect="1" noChangeArrowheads="1"/>
              </p:cNvSpPr>
              <p:nvPr/>
            </p:nvSpPr>
            <p:spPr bwMode="auto">
              <a:xfrm>
                <a:off x="900" y="1765"/>
                <a:ext cx="216" cy="21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7353" name="Oval 16"/>
              <p:cNvSpPr>
                <a:spLocks noChangeAspect="1" noChangeArrowheads="1"/>
              </p:cNvSpPr>
              <p:nvPr/>
            </p:nvSpPr>
            <p:spPr bwMode="auto">
              <a:xfrm>
                <a:off x="585" y="1430"/>
                <a:ext cx="865" cy="864"/>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57354" name="Oval 17"/>
              <p:cNvSpPr>
                <a:spLocks noChangeAspect="1" noChangeArrowheads="1"/>
              </p:cNvSpPr>
              <p:nvPr/>
            </p:nvSpPr>
            <p:spPr bwMode="auto">
              <a:xfrm>
                <a:off x="693" y="1538"/>
                <a:ext cx="649" cy="648"/>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57355" name="Oval 18"/>
              <p:cNvSpPr>
                <a:spLocks noChangeAspect="1" noChangeArrowheads="1"/>
              </p:cNvSpPr>
              <p:nvPr/>
            </p:nvSpPr>
            <p:spPr bwMode="auto">
              <a:xfrm>
                <a:off x="792" y="1657"/>
                <a:ext cx="432" cy="432"/>
              </a:xfrm>
              <a:prstGeom prst="ellipse">
                <a:avLst/>
              </a:prstGeom>
              <a:noFill/>
              <a:ln w="9525">
                <a:solidFill>
                  <a:schemeClr val="tx1"/>
                </a:solidFill>
                <a:round/>
                <a:headEnd/>
                <a:tailEnd/>
              </a:ln>
            </p:spPr>
            <p:txBody>
              <a:bodyPr wrap="none" anchor="ctr">
                <a:prstTxWarp prst="textNoShape">
                  <a:avLst/>
                </a:prstTxWarp>
              </a:bodyPr>
              <a:lstStyle/>
              <a:p>
                <a:endParaRPr lang="en-US"/>
              </a:p>
            </p:txBody>
          </p:sp>
        </p:grpSp>
        <p:sp>
          <p:nvSpPr>
            <p:cNvPr id="57351" name="Rectangle 19"/>
            <p:cNvSpPr>
              <a:spLocks noChangeArrowheads="1"/>
            </p:cNvSpPr>
            <p:nvPr/>
          </p:nvSpPr>
          <p:spPr bwMode="auto">
            <a:xfrm>
              <a:off x="1776" y="960"/>
              <a:ext cx="3408" cy="528"/>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Surface organized into tracks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Disk Access</a:t>
            </a:r>
          </a:p>
        </p:txBody>
      </p:sp>
      <p:grpSp>
        <p:nvGrpSpPr>
          <p:cNvPr id="2" name="Group 3"/>
          <p:cNvGrpSpPr>
            <a:grpSpLocks noChangeAspect="1"/>
          </p:cNvGrpSpPr>
          <p:nvPr/>
        </p:nvGrpSpPr>
        <p:grpSpPr bwMode="auto">
          <a:xfrm>
            <a:off x="735013" y="2090738"/>
            <a:ext cx="1727200" cy="1722437"/>
            <a:chOff x="525" y="1152"/>
            <a:chExt cx="1449" cy="1446"/>
          </a:xfrm>
        </p:grpSpPr>
        <p:sp>
          <p:nvSpPr>
            <p:cNvPr id="116740" name="Oval 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anchor="ctr">
              <a:prstTxWarp prst="textNoShape">
                <a:avLst/>
              </a:prstTxWarp>
            </a:bodyPr>
            <a:lstStyle/>
            <a:p>
              <a:pPr>
                <a:defRPr/>
              </a:pPr>
              <a:endParaRPr lang="en-US"/>
            </a:p>
          </p:txBody>
        </p:sp>
        <p:sp>
          <p:nvSpPr>
            <p:cNvPr id="59399" name="Oval 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59400" name="Oval 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59401" name="Oval 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59402" name="Line 8"/>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59403" name="Line 9"/>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59404" name="Line 10"/>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59405" name="Line 11"/>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59406" name="Line 12"/>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59407" name="Line 13"/>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59408" name="Oval 1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grpSp>
      <p:sp>
        <p:nvSpPr>
          <p:cNvPr id="59396" name="AutoShape 15"/>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sp>
        <p:nvSpPr>
          <p:cNvPr id="59397" name="Rectangle 16"/>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Head in position above a track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Disk Access</a:t>
            </a:r>
          </a:p>
        </p:txBody>
      </p:sp>
      <p:grpSp>
        <p:nvGrpSpPr>
          <p:cNvPr id="2" name="Group 3"/>
          <p:cNvGrpSpPr>
            <a:grpSpLocks noChangeAspect="1"/>
          </p:cNvGrpSpPr>
          <p:nvPr/>
        </p:nvGrpSpPr>
        <p:grpSpPr bwMode="auto">
          <a:xfrm>
            <a:off x="735013" y="2090738"/>
            <a:ext cx="1727200" cy="1722437"/>
            <a:chOff x="525" y="1152"/>
            <a:chExt cx="1449" cy="1446"/>
          </a:xfrm>
        </p:grpSpPr>
        <p:sp>
          <p:nvSpPr>
            <p:cNvPr id="118788" name="Oval 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anchor="ctr">
              <a:prstTxWarp prst="textNoShape">
                <a:avLst/>
              </a:prstTxWarp>
            </a:bodyPr>
            <a:lstStyle/>
            <a:p>
              <a:pPr>
                <a:defRPr/>
              </a:pPr>
              <a:endParaRPr lang="en-US"/>
            </a:p>
          </p:txBody>
        </p:sp>
        <p:sp>
          <p:nvSpPr>
            <p:cNvPr id="61448" name="Oval 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61449" name="Oval 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61450" name="Oval 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61451" name="Line 8"/>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61452" name="Line 9"/>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61453" name="Line 10"/>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61454" name="Line 11"/>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61455" name="Line 12"/>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61456" name="Line 13"/>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61457" name="Oval 1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grpSp>
      <p:sp>
        <p:nvSpPr>
          <p:cNvPr id="61444" name="AutoShape 15"/>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sp>
        <p:nvSpPr>
          <p:cNvPr id="61445" name="AutoShape 16"/>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1446" name="Rectangle 17"/>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Rotation is counter-clockwise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Disk Access – Read</a:t>
            </a:r>
          </a:p>
        </p:txBody>
      </p:sp>
      <p:grpSp>
        <p:nvGrpSpPr>
          <p:cNvPr id="2" name="Group 3"/>
          <p:cNvGrpSpPr>
            <a:grpSpLocks/>
          </p:cNvGrpSpPr>
          <p:nvPr/>
        </p:nvGrpSpPr>
        <p:grpSpPr bwMode="auto">
          <a:xfrm>
            <a:off x="735013" y="1962150"/>
            <a:ext cx="1727200" cy="1851025"/>
            <a:chOff x="463" y="1236"/>
            <a:chExt cx="1088" cy="1166"/>
          </a:xfrm>
        </p:grpSpPr>
        <p:grpSp>
          <p:nvGrpSpPr>
            <p:cNvPr id="3" name="Group 4"/>
            <p:cNvGrpSpPr>
              <a:grpSpLocks/>
            </p:cNvGrpSpPr>
            <p:nvPr/>
          </p:nvGrpSpPr>
          <p:grpSpPr bwMode="auto">
            <a:xfrm>
              <a:off x="463" y="1317"/>
              <a:ext cx="1088" cy="1085"/>
              <a:chOff x="463" y="1317"/>
              <a:chExt cx="1088" cy="1085"/>
            </a:xfrm>
          </p:grpSpPr>
          <p:grpSp>
            <p:nvGrpSpPr>
              <p:cNvPr id="4" name="Group 5"/>
              <p:cNvGrpSpPr>
                <a:grpSpLocks noChangeAspect="1"/>
              </p:cNvGrpSpPr>
              <p:nvPr/>
            </p:nvGrpSpPr>
            <p:grpSpPr bwMode="auto">
              <a:xfrm>
                <a:off x="463" y="1317"/>
                <a:ext cx="1088" cy="1085"/>
                <a:chOff x="525" y="1152"/>
                <a:chExt cx="1449" cy="1446"/>
              </a:xfrm>
            </p:grpSpPr>
            <p:sp>
              <p:nvSpPr>
                <p:cNvPr id="120838" name="Oval 6"/>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anchor="ctr">
                  <a:prstTxWarp prst="textNoShape">
                    <a:avLst/>
                  </a:prstTxWarp>
                </a:bodyPr>
                <a:lstStyle/>
                <a:p>
                  <a:pPr>
                    <a:defRPr/>
                  </a:pPr>
                  <a:endParaRPr lang="en-US"/>
                </a:p>
              </p:txBody>
            </p:sp>
            <p:sp>
              <p:nvSpPr>
                <p:cNvPr id="63499" name="Oval 7"/>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63500" name="Oval 8"/>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63501" name="Oval 9"/>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63502" name="Line 10"/>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63503" name="Line 11"/>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63504" name="Line 12"/>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63505" name="Line 13"/>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63506" name="Line 14"/>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63507" name="Line 15"/>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63508" name="Oval 16"/>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grpSp>
          <p:sp>
            <p:nvSpPr>
              <p:cNvPr id="63497" name="Freeform 17"/>
              <p:cNvSpPr>
                <a:spLocks noChangeAspect="1"/>
              </p:cNvSpPr>
              <p:nvPr/>
            </p:nvSpPr>
            <p:spPr bwMode="auto">
              <a:xfrm rot="1766421">
                <a:off x="982" y="1526"/>
                <a:ext cx="161" cy="153"/>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grpSp>
        <p:sp>
          <p:nvSpPr>
            <p:cNvPr id="63495" name="AutoShape 18"/>
            <p:cNvSpPr>
              <a:spLocks noChangeAspect="1" noChangeArrowheads="1"/>
            </p:cNvSpPr>
            <p:nvPr/>
          </p:nvSpPr>
          <p:spPr bwMode="auto">
            <a:xfrm>
              <a:off x="920" y="1236"/>
              <a:ext cx="183" cy="350"/>
            </a:xfrm>
            <a:prstGeom prst="downArrow">
              <a:avLst>
                <a:gd name="adj1" fmla="val 50000"/>
                <a:gd name="adj2" fmla="val 47814"/>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grpSp>
      <p:sp>
        <p:nvSpPr>
          <p:cNvPr id="63492" name="AutoShape 19"/>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3493" name="Rectangle 20"/>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About to read blue sector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Disk Access – Read</a:t>
            </a:r>
          </a:p>
        </p:txBody>
      </p:sp>
      <p:sp>
        <p:nvSpPr>
          <p:cNvPr id="65539"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grpSp>
        <p:nvGrpSpPr>
          <p:cNvPr id="2" name="Group 4"/>
          <p:cNvGrpSpPr>
            <a:grpSpLocks noChangeAspect="1"/>
          </p:cNvGrpSpPr>
          <p:nvPr/>
        </p:nvGrpSpPr>
        <p:grpSpPr bwMode="auto">
          <a:xfrm>
            <a:off x="735013" y="2090738"/>
            <a:ext cx="1727200" cy="1722437"/>
            <a:chOff x="525" y="1152"/>
            <a:chExt cx="1449" cy="1446"/>
          </a:xfrm>
        </p:grpSpPr>
        <p:sp>
          <p:nvSpPr>
            <p:cNvPr id="122885" name="Oval 5"/>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anchor="ctr">
              <a:prstTxWarp prst="textNoShape">
                <a:avLst/>
              </a:prstTxWarp>
            </a:bodyPr>
            <a:lstStyle/>
            <a:p>
              <a:pPr>
                <a:defRPr/>
              </a:pPr>
              <a:endParaRPr lang="en-US"/>
            </a:p>
          </p:txBody>
        </p:sp>
        <p:sp>
          <p:nvSpPr>
            <p:cNvPr id="65546" name="Oval 6"/>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65547" name="Oval 7"/>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65548" name="Oval 8"/>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65549" name="Line 9"/>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65550" name="Line 10"/>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65551" name="Line 11"/>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65552" name="Line 12"/>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65553" name="Line 13"/>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65554" name="Line 14"/>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65555" name="Oval 15"/>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grpSp>
      <p:sp>
        <p:nvSpPr>
          <p:cNvPr id="65541" name="Freeform 16"/>
          <p:cNvSpPr>
            <a:spLocks noChangeAspect="1"/>
          </p:cNvSpPr>
          <p:nvPr/>
        </p:nvSpPr>
        <p:spPr bwMode="auto">
          <a:xfrm>
            <a:off x="1358900" y="2438400"/>
            <a:ext cx="242888" cy="230188"/>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65542" name="AutoShape 17"/>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sp>
        <p:nvSpPr>
          <p:cNvPr id="65543" name="AutoShape 18"/>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5544" name="Rectangle 19"/>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After reading blue sector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Disk Access – Read</a:t>
            </a:r>
          </a:p>
        </p:txBody>
      </p:sp>
      <p:sp>
        <p:nvSpPr>
          <p:cNvPr id="67587"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grpSp>
        <p:nvGrpSpPr>
          <p:cNvPr id="2" name="Group 4"/>
          <p:cNvGrpSpPr>
            <a:grpSpLocks noChangeAspect="1"/>
          </p:cNvGrpSpPr>
          <p:nvPr/>
        </p:nvGrpSpPr>
        <p:grpSpPr bwMode="auto">
          <a:xfrm>
            <a:off x="735013" y="1962150"/>
            <a:ext cx="1727200" cy="1855788"/>
            <a:chOff x="444" y="1113"/>
            <a:chExt cx="1163" cy="1251"/>
          </a:xfrm>
        </p:grpSpPr>
        <p:grpSp>
          <p:nvGrpSpPr>
            <p:cNvPr id="3" name="Group 5"/>
            <p:cNvGrpSpPr>
              <a:grpSpLocks noChangeAspect="1"/>
            </p:cNvGrpSpPr>
            <p:nvPr/>
          </p:nvGrpSpPr>
          <p:grpSpPr bwMode="auto">
            <a:xfrm>
              <a:off x="444" y="1200"/>
              <a:ext cx="1163" cy="1164"/>
              <a:chOff x="444" y="1200"/>
              <a:chExt cx="1163" cy="1164"/>
            </a:xfrm>
          </p:grpSpPr>
          <p:grpSp>
            <p:nvGrpSpPr>
              <p:cNvPr id="4" name="Group 6"/>
              <p:cNvGrpSpPr>
                <a:grpSpLocks noChangeAspect="1"/>
              </p:cNvGrpSpPr>
              <p:nvPr/>
            </p:nvGrpSpPr>
            <p:grpSpPr bwMode="auto">
              <a:xfrm>
                <a:off x="444" y="1200"/>
                <a:ext cx="1163" cy="1161"/>
                <a:chOff x="525" y="1152"/>
                <a:chExt cx="1449" cy="1446"/>
              </a:xfrm>
            </p:grpSpPr>
            <p:sp>
              <p:nvSpPr>
                <p:cNvPr id="124935" name="Oval 7"/>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anchor="ctr">
                  <a:prstTxWarp prst="textNoShape">
                    <a:avLst/>
                  </a:prstTxWarp>
                </a:bodyPr>
                <a:lstStyle/>
                <a:p>
                  <a:pPr>
                    <a:defRPr/>
                  </a:pPr>
                  <a:endParaRPr lang="en-US"/>
                </a:p>
              </p:txBody>
            </p:sp>
            <p:sp>
              <p:nvSpPr>
                <p:cNvPr id="67597" name="Oval 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67598" name="Oval 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67599" name="Oval 1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67600" name="Line 11"/>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67601" name="Line 12"/>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67602" name="Line 13"/>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67603" name="Line 14"/>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67604" name="Line 15"/>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67605" name="Line 16"/>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67606" name="Oval 1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grpSp>
          <p:sp>
            <p:nvSpPr>
              <p:cNvPr id="67594" name="Freeform 18"/>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67595" name="Freeform 19"/>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grpSp>
        <p:sp>
          <p:nvSpPr>
            <p:cNvPr id="67592" name="AutoShape 20"/>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grpSp>
      <p:sp>
        <p:nvSpPr>
          <p:cNvPr id="67589" name="AutoShape 21"/>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7590" name="Rectangle 22"/>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Red request scheduled next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Lessons for Today</a:t>
            </a:r>
          </a:p>
        </p:txBody>
      </p:sp>
      <p:sp>
        <p:nvSpPr>
          <p:cNvPr id="3" name="Content Placeholder 2"/>
          <p:cNvSpPr>
            <a:spLocks noGrp="1"/>
          </p:cNvSpPr>
          <p:nvPr>
            <p:ph idx="1"/>
          </p:nvPr>
        </p:nvSpPr>
        <p:spPr/>
        <p:txBody>
          <a:bodyPr/>
          <a:lstStyle/>
          <a:p>
            <a:r>
              <a:rPr lang="en-US" dirty="0"/>
              <a:t>Many Kinds of Memory</a:t>
            </a:r>
          </a:p>
          <a:p>
            <a:pPr lvl="1"/>
            <a:r>
              <a:rPr lang="en-US" dirty="0"/>
              <a:t>Reg. File, SRAM, DRAM, Flash, Disk</a:t>
            </a:r>
          </a:p>
          <a:p>
            <a:pPr lvl="1"/>
            <a:r>
              <a:rPr lang="en-US" dirty="0"/>
              <a:t>All have different properties</a:t>
            </a:r>
          </a:p>
          <a:p>
            <a:r>
              <a:rPr lang="en-US" dirty="0"/>
              <a:t>Faster Memories are Smaller</a:t>
            </a:r>
          </a:p>
          <a:p>
            <a:pPr lvl="1"/>
            <a:r>
              <a:rPr lang="en-US" dirty="0"/>
              <a:t>Reason 1: Faster Memories are More “Expensive” </a:t>
            </a:r>
          </a:p>
          <a:p>
            <a:pPr marL="457200" lvl="1" indent="0">
              <a:buNone/>
            </a:pPr>
            <a:r>
              <a:rPr lang="en-US" dirty="0"/>
              <a:t>     (Expensive = cost more chip area, more chip power, more $$)</a:t>
            </a:r>
          </a:p>
          <a:p>
            <a:pPr lvl="1"/>
            <a:r>
              <a:rPr lang="en-US" dirty="0"/>
              <a:t>Reason 2: Smaller is faster by-design.</a:t>
            </a:r>
          </a:p>
          <a:p>
            <a:r>
              <a:rPr lang="en-US" dirty="0"/>
              <a:t>Memory Hierarchy – Helps memory look Fast and Big</a:t>
            </a:r>
          </a:p>
          <a:p>
            <a:pPr lvl="1"/>
            <a:r>
              <a:rPr lang="en-US" dirty="0"/>
              <a:t>Primary Mechanism is Caching, Exploits programs’ locality</a:t>
            </a:r>
          </a:p>
          <a:p>
            <a:endParaRPr lang="en-US" dirty="0"/>
          </a:p>
          <a:p>
            <a:endParaRPr lang="en-US" dirty="0"/>
          </a:p>
        </p:txBody>
      </p:sp>
    </p:spTree>
    <p:extLst>
      <p:ext uri="{BB962C8B-B14F-4D97-AF65-F5344CB8AC3E}">
        <p14:creationId xmlns:p14="http://schemas.microsoft.com/office/powerpoint/2010/main" val="241278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Disk Access – Seek</a:t>
            </a:r>
          </a:p>
        </p:txBody>
      </p:sp>
      <p:sp>
        <p:nvSpPr>
          <p:cNvPr id="69635"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69636"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grpSp>
        <p:nvGrpSpPr>
          <p:cNvPr id="2" name="Group 5"/>
          <p:cNvGrpSpPr>
            <a:grpSpLocks noChangeAspect="1"/>
          </p:cNvGrpSpPr>
          <p:nvPr/>
        </p:nvGrpSpPr>
        <p:grpSpPr bwMode="auto">
          <a:xfrm>
            <a:off x="735013" y="1962150"/>
            <a:ext cx="1727200" cy="1855788"/>
            <a:chOff x="444" y="1113"/>
            <a:chExt cx="1163" cy="1251"/>
          </a:xfrm>
        </p:grpSpPr>
        <p:grpSp>
          <p:nvGrpSpPr>
            <p:cNvPr id="3" name="Group 6"/>
            <p:cNvGrpSpPr>
              <a:grpSpLocks noChangeAspect="1"/>
            </p:cNvGrpSpPr>
            <p:nvPr/>
          </p:nvGrpSpPr>
          <p:grpSpPr bwMode="auto">
            <a:xfrm>
              <a:off x="444" y="1200"/>
              <a:ext cx="1163" cy="1164"/>
              <a:chOff x="444" y="1200"/>
              <a:chExt cx="1163" cy="1164"/>
            </a:xfrm>
          </p:grpSpPr>
          <p:grpSp>
            <p:nvGrpSpPr>
              <p:cNvPr id="4" name="Group 7"/>
              <p:cNvGrpSpPr>
                <a:grpSpLocks noChangeAspect="1"/>
              </p:cNvGrpSpPr>
              <p:nvPr/>
            </p:nvGrpSpPr>
            <p:grpSpPr bwMode="auto">
              <a:xfrm>
                <a:off x="444" y="1200"/>
                <a:ext cx="1163" cy="1161"/>
                <a:chOff x="525" y="1152"/>
                <a:chExt cx="1449" cy="1446"/>
              </a:xfrm>
            </p:grpSpPr>
            <p:sp>
              <p:nvSpPr>
                <p:cNvPr id="126984" name="Oval 8"/>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anchor="ctr">
                  <a:prstTxWarp prst="textNoShape">
                    <a:avLst/>
                  </a:prstTxWarp>
                </a:bodyPr>
                <a:lstStyle/>
                <a:p>
                  <a:pPr>
                    <a:defRPr/>
                  </a:pPr>
                  <a:endParaRPr lang="en-US"/>
                </a:p>
              </p:txBody>
            </p:sp>
            <p:sp>
              <p:nvSpPr>
                <p:cNvPr id="69663" name="Oval 9"/>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69664" name="Oval 10"/>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69665" name="Oval 11"/>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69666" name="Line 12"/>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69667" name="Line 13"/>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69668" name="Line 14"/>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69669" name="Line 15"/>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69670" name="Line 16"/>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69671" name="Line 17"/>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69672" name="Oval 18"/>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grpSp>
          <p:sp>
            <p:nvSpPr>
              <p:cNvPr id="69660" name="Freeform 19"/>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69661" name="Freeform 20"/>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grpSp>
        <p:sp>
          <p:nvSpPr>
            <p:cNvPr id="69658" name="AutoShape 21"/>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grpSp>
      <p:grpSp>
        <p:nvGrpSpPr>
          <p:cNvPr id="5" name="Group 22"/>
          <p:cNvGrpSpPr>
            <a:grpSpLocks noChangeAspect="1"/>
          </p:cNvGrpSpPr>
          <p:nvPr/>
        </p:nvGrpSpPr>
        <p:grpSpPr bwMode="auto">
          <a:xfrm>
            <a:off x="2784475" y="1600200"/>
            <a:ext cx="1727200" cy="2217738"/>
            <a:chOff x="1716" y="864"/>
            <a:chExt cx="1163" cy="1494"/>
          </a:xfrm>
        </p:grpSpPr>
        <p:grpSp>
          <p:nvGrpSpPr>
            <p:cNvPr id="6" name="Group 23"/>
            <p:cNvGrpSpPr>
              <a:grpSpLocks noChangeAspect="1"/>
            </p:cNvGrpSpPr>
            <p:nvPr/>
          </p:nvGrpSpPr>
          <p:grpSpPr bwMode="auto">
            <a:xfrm>
              <a:off x="1716" y="1197"/>
              <a:ext cx="1163" cy="1161"/>
              <a:chOff x="1716" y="1197"/>
              <a:chExt cx="1163" cy="1161"/>
            </a:xfrm>
          </p:grpSpPr>
          <p:grpSp>
            <p:nvGrpSpPr>
              <p:cNvPr id="7" name="Group 24"/>
              <p:cNvGrpSpPr>
                <a:grpSpLocks noChangeAspect="1"/>
              </p:cNvGrpSpPr>
              <p:nvPr/>
            </p:nvGrpSpPr>
            <p:grpSpPr bwMode="auto">
              <a:xfrm>
                <a:off x="1716" y="1197"/>
                <a:ext cx="1163" cy="1161"/>
                <a:chOff x="525" y="1152"/>
                <a:chExt cx="1449" cy="1446"/>
              </a:xfrm>
            </p:grpSpPr>
            <p:sp>
              <p:nvSpPr>
                <p:cNvPr id="127001" name="Oval 25"/>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anchor="ctr">
                  <a:prstTxWarp prst="textNoShape">
                    <a:avLst/>
                  </a:prstTxWarp>
                </a:bodyPr>
                <a:lstStyle/>
                <a:p>
                  <a:pPr>
                    <a:defRPr/>
                  </a:pPr>
                  <a:endParaRPr lang="en-US"/>
                </a:p>
              </p:txBody>
            </p:sp>
            <p:sp>
              <p:nvSpPr>
                <p:cNvPr id="69647" name="Oval 26"/>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69648" name="Oval 27"/>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69649" name="Oval 28"/>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69650" name="Line 29"/>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69651" name="Line 30"/>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69652" name="Line 31"/>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69653" name="Line 32"/>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69654" name="Line 33"/>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69655" name="Line 34"/>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69656" name="Oval 35"/>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grpSp>
          <p:sp>
            <p:nvSpPr>
              <p:cNvPr id="69644" name="Freeform 36"/>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69645" name="Freeform 37"/>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grpSp>
        <p:sp>
          <p:nvSpPr>
            <p:cNvPr id="69642" name="AutoShape 38"/>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grpSp>
      <p:sp>
        <p:nvSpPr>
          <p:cNvPr id="69639" name="AutoShape 39"/>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9640" name="Rectangle 40"/>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Seek to red’s track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Disk Access – Rotational Latency</a:t>
            </a:r>
          </a:p>
        </p:txBody>
      </p:sp>
      <p:sp>
        <p:nvSpPr>
          <p:cNvPr id="71683"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71684"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sp>
        <p:nvSpPr>
          <p:cNvPr id="71685" name="Text Box 5"/>
          <p:cNvSpPr txBox="1">
            <a:spLocks noChangeArrowheads="1"/>
          </p:cNvSpPr>
          <p:nvPr/>
        </p:nvSpPr>
        <p:spPr bwMode="auto">
          <a:xfrm>
            <a:off x="4495800" y="3946525"/>
            <a:ext cx="24384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Rotational latency</a:t>
            </a:r>
          </a:p>
        </p:txBody>
      </p:sp>
      <p:grpSp>
        <p:nvGrpSpPr>
          <p:cNvPr id="2" name="Group 6"/>
          <p:cNvGrpSpPr>
            <a:grpSpLocks noChangeAspect="1"/>
          </p:cNvGrpSpPr>
          <p:nvPr/>
        </p:nvGrpSpPr>
        <p:grpSpPr bwMode="auto">
          <a:xfrm>
            <a:off x="735013" y="1962150"/>
            <a:ext cx="1727200" cy="1855788"/>
            <a:chOff x="444" y="1113"/>
            <a:chExt cx="1163" cy="1251"/>
          </a:xfrm>
        </p:grpSpPr>
        <p:grpSp>
          <p:nvGrpSpPr>
            <p:cNvPr id="3" name="Group 7"/>
            <p:cNvGrpSpPr>
              <a:grpSpLocks noChangeAspect="1"/>
            </p:cNvGrpSpPr>
            <p:nvPr/>
          </p:nvGrpSpPr>
          <p:grpSpPr bwMode="auto">
            <a:xfrm>
              <a:off x="444" y="1200"/>
              <a:ext cx="1163" cy="1164"/>
              <a:chOff x="444" y="1200"/>
              <a:chExt cx="1163" cy="1164"/>
            </a:xfrm>
          </p:grpSpPr>
          <p:grpSp>
            <p:nvGrpSpPr>
              <p:cNvPr id="4" name="Group 8"/>
              <p:cNvGrpSpPr>
                <a:grpSpLocks noChangeAspect="1"/>
              </p:cNvGrpSpPr>
              <p:nvPr/>
            </p:nvGrpSpPr>
            <p:grpSpPr bwMode="auto">
              <a:xfrm>
                <a:off x="444" y="1200"/>
                <a:ext cx="1163" cy="1161"/>
                <a:chOff x="525" y="1152"/>
                <a:chExt cx="1449" cy="1446"/>
              </a:xfrm>
            </p:grpSpPr>
            <p:sp>
              <p:nvSpPr>
                <p:cNvPr id="129033" name="Oval 9"/>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anchor="ctr">
                  <a:prstTxWarp prst="textNoShape">
                    <a:avLst/>
                  </a:prstTxWarp>
                </a:bodyPr>
                <a:lstStyle/>
                <a:p>
                  <a:pPr>
                    <a:defRPr/>
                  </a:pPr>
                  <a:endParaRPr lang="en-US"/>
                </a:p>
              </p:txBody>
            </p:sp>
            <p:sp>
              <p:nvSpPr>
                <p:cNvPr id="71730" name="Oval 10"/>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71731" name="Oval 11"/>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71732" name="Oval 12"/>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71733" name="Line 13"/>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1734" name="Line 14"/>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1735" name="Line 15"/>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1736" name="Line 16"/>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1737" name="Line 17"/>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1738" name="Line 18"/>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1739" name="Oval 19"/>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grpSp>
          <p:sp>
            <p:nvSpPr>
              <p:cNvPr id="71727" name="Freeform 20"/>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1728" name="Freeform 21"/>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grpSp>
        <p:sp>
          <p:nvSpPr>
            <p:cNvPr id="71725" name="AutoShape 22"/>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grpSp>
      <p:grpSp>
        <p:nvGrpSpPr>
          <p:cNvPr id="5" name="Group 23"/>
          <p:cNvGrpSpPr>
            <a:grpSpLocks noChangeAspect="1"/>
          </p:cNvGrpSpPr>
          <p:nvPr/>
        </p:nvGrpSpPr>
        <p:grpSpPr bwMode="auto">
          <a:xfrm>
            <a:off x="2784475" y="1600200"/>
            <a:ext cx="1727200" cy="2217738"/>
            <a:chOff x="1716" y="864"/>
            <a:chExt cx="1163" cy="1494"/>
          </a:xfrm>
        </p:grpSpPr>
        <p:grpSp>
          <p:nvGrpSpPr>
            <p:cNvPr id="6" name="Group 24"/>
            <p:cNvGrpSpPr>
              <a:grpSpLocks noChangeAspect="1"/>
            </p:cNvGrpSpPr>
            <p:nvPr/>
          </p:nvGrpSpPr>
          <p:grpSpPr bwMode="auto">
            <a:xfrm>
              <a:off x="1716" y="1197"/>
              <a:ext cx="1163" cy="1161"/>
              <a:chOff x="1716" y="1197"/>
              <a:chExt cx="1163" cy="1161"/>
            </a:xfrm>
          </p:grpSpPr>
          <p:grpSp>
            <p:nvGrpSpPr>
              <p:cNvPr id="7" name="Group 25"/>
              <p:cNvGrpSpPr>
                <a:grpSpLocks noChangeAspect="1"/>
              </p:cNvGrpSpPr>
              <p:nvPr/>
            </p:nvGrpSpPr>
            <p:grpSpPr bwMode="auto">
              <a:xfrm>
                <a:off x="1716" y="1197"/>
                <a:ext cx="1163" cy="1161"/>
                <a:chOff x="525" y="1152"/>
                <a:chExt cx="1449" cy="1446"/>
              </a:xfrm>
            </p:grpSpPr>
            <p:sp>
              <p:nvSpPr>
                <p:cNvPr id="129050" name="Oval 26"/>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anchor="ctr">
                  <a:prstTxWarp prst="textNoShape">
                    <a:avLst/>
                  </a:prstTxWarp>
                </a:bodyPr>
                <a:lstStyle/>
                <a:p>
                  <a:pPr>
                    <a:defRPr/>
                  </a:pPr>
                  <a:endParaRPr lang="en-US"/>
                </a:p>
              </p:txBody>
            </p:sp>
            <p:sp>
              <p:nvSpPr>
                <p:cNvPr id="71714" name="Oval 27"/>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71715" name="Oval 28"/>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71716" name="Oval 29"/>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71717" name="Line 30"/>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1718" name="Line 31"/>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1719" name="Line 32"/>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1720" name="Line 33"/>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1721" name="Line 34"/>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1722" name="Line 35"/>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1723" name="Oval 36"/>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grpSp>
          <p:sp>
            <p:nvSpPr>
              <p:cNvPr id="71711" name="Freeform 37"/>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1712" name="Freeform 38"/>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grpSp>
        <p:sp>
          <p:nvSpPr>
            <p:cNvPr id="71709" name="AutoShape 39"/>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grpSp>
      <p:grpSp>
        <p:nvGrpSpPr>
          <p:cNvPr id="8" name="Group 40"/>
          <p:cNvGrpSpPr>
            <a:grpSpLocks noChangeAspect="1"/>
          </p:cNvGrpSpPr>
          <p:nvPr/>
        </p:nvGrpSpPr>
        <p:grpSpPr bwMode="auto">
          <a:xfrm>
            <a:off x="4833938" y="1625600"/>
            <a:ext cx="1727200" cy="2192338"/>
            <a:chOff x="3003" y="864"/>
            <a:chExt cx="1163" cy="1476"/>
          </a:xfrm>
        </p:grpSpPr>
        <p:grpSp>
          <p:nvGrpSpPr>
            <p:cNvPr id="9" name="Group 41"/>
            <p:cNvGrpSpPr>
              <a:grpSpLocks noChangeAspect="1"/>
            </p:cNvGrpSpPr>
            <p:nvPr/>
          </p:nvGrpSpPr>
          <p:grpSpPr bwMode="auto">
            <a:xfrm>
              <a:off x="3003" y="1176"/>
              <a:ext cx="1163" cy="1164"/>
              <a:chOff x="3003" y="1176"/>
              <a:chExt cx="1163" cy="1164"/>
            </a:xfrm>
          </p:grpSpPr>
          <p:grpSp>
            <p:nvGrpSpPr>
              <p:cNvPr id="10" name="Group 42"/>
              <p:cNvGrpSpPr>
                <a:grpSpLocks noChangeAspect="1"/>
              </p:cNvGrpSpPr>
              <p:nvPr/>
            </p:nvGrpSpPr>
            <p:grpSpPr bwMode="auto">
              <a:xfrm>
                <a:off x="3003" y="1179"/>
                <a:ext cx="1163" cy="1161"/>
                <a:chOff x="525" y="1152"/>
                <a:chExt cx="1449" cy="1446"/>
              </a:xfrm>
            </p:grpSpPr>
            <p:sp>
              <p:nvSpPr>
                <p:cNvPr id="129067" name="Oval 43"/>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anchor="ctr">
                  <a:prstTxWarp prst="textNoShape">
                    <a:avLst/>
                  </a:prstTxWarp>
                </a:bodyPr>
                <a:lstStyle/>
                <a:p>
                  <a:pPr>
                    <a:defRPr/>
                  </a:pPr>
                  <a:endParaRPr lang="en-US"/>
                </a:p>
              </p:txBody>
            </p:sp>
            <p:sp>
              <p:nvSpPr>
                <p:cNvPr id="71698" name="Oval 44"/>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71699" name="Oval 45"/>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71700" name="Oval 46"/>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71701" name="Line 47"/>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1702" name="Line 48"/>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1703" name="Line 49"/>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1704" name="Line 50"/>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1705" name="Line 51"/>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1706" name="Line 52"/>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1707" name="Oval 53"/>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grpSp>
          <p:sp>
            <p:nvSpPr>
              <p:cNvPr id="71694" name="Freeform 54"/>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1695" name="Freeform 55"/>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39"/>
                  <a:gd name="T41" fmla="*/ 170 w 170"/>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1696" name="Freeform 56"/>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9"/>
                  <a:gd name="T169" fmla="*/ 0 h 873"/>
                  <a:gd name="T170" fmla="*/ 579 w 579"/>
                  <a:gd name="T171" fmla="*/ 873 h 87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chemeClr val="tx1"/>
                </a:solidFill>
                <a:miter lim="800000"/>
                <a:headEnd/>
                <a:tailEnd/>
              </a:ln>
              <a:effectLst/>
              <a:extLst>
                <a:ext uri="{AF507438-7753-43E0-B8FC-AC1667EBCBE1}">
                  <a14:hiddenEffects xmlns:a14="http://schemas.microsoft.com/office/drawing/2010/main">
                    <a:effectLst/>
                  </a14:hiddenEffects>
                </a:ext>
              </a:extLst>
            </p:spPr>
            <p:txBody>
              <a:bodyPr wrap="none">
                <a:prstTxWarp prst="textNoShape">
                  <a:avLst/>
                </a:prstTxWarp>
              </a:bodyPr>
              <a:lstStyle/>
              <a:p>
                <a:endParaRPr lang="en-US"/>
              </a:p>
            </p:txBody>
          </p:sp>
        </p:grpSp>
        <p:sp>
          <p:nvSpPr>
            <p:cNvPr id="71692" name="AutoShape 57"/>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grpSp>
      <p:sp>
        <p:nvSpPr>
          <p:cNvPr id="71689" name="AutoShape 58"/>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71690" name="Rectangle 59"/>
          <p:cNvSpPr>
            <a:spLocks noChangeArrowheads="1"/>
          </p:cNvSpPr>
          <p:nvPr/>
        </p:nvSpPr>
        <p:spPr bwMode="auto">
          <a:xfrm>
            <a:off x="1981200" y="4495800"/>
            <a:ext cx="64008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Wait for red sector to rotate around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Disk Access – Read</a:t>
            </a:r>
          </a:p>
        </p:txBody>
      </p:sp>
      <p:sp>
        <p:nvSpPr>
          <p:cNvPr id="73731"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73732"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sp>
        <p:nvSpPr>
          <p:cNvPr id="73733" name="Text Box 5"/>
          <p:cNvSpPr txBox="1">
            <a:spLocks noChangeArrowheads="1"/>
          </p:cNvSpPr>
          <p:nvPr/>
        </p:nvSpPr>
        <p:spPr bwMode="auto">
          <a:xfrm>
            <a:off x="4495800" y="3946525"/>
            <a:ext cx="24384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Rotational latency</a:t>
            </a:r>
          </a:p>
        </p:txBody>
      </p:sp>
      <p:sp>
        <p:nvSpPr>
          <p:cNvPr id="73734" name="Text Box 6"/>
          <p:cNvSpPr txBox="1">
            <a:spLocks noChangeArrowheads="1"/>
          </p:cNvSpPr>
          <p:nvPr/>
        </p:nvSpPr>
        <p:spPr bwMode="auto">
          <a:xfrm>
            <a:off x="67056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FF0000"/>
                </a:solidFill>
              </a:rPr>
              <a:t>RED</a:t>
            </a:r>
            <a:r>
              <a:rPr lang="en-US" sz="2000">
                <a:solidFill>
                  <a:schemeClr val="tx1"/>
                </a:solidFill>
              </a:rPr>
              <a:t> read</a:t>
            </a:r>
          </a:p>
        </p:txBody>
      </p:sp>
      <p:grpSp>
        <p:nvGrpSpPr>
          <p:cNvPr id="2" name="Group 7"/>
          <p:cNvGrpSpPr>
            <a:grpSpLocks noChangeAspect="1"/>
          </p:cNvGrpSpPr>
          <p:nvPr/>
        </p:nvGrpSpPr>
        <p:grpSpPr bwMode="auto">
          <a:xfrm>
            <a:off x="735013" y="1962150"/>
            <a:ext cx="1727200" cy="1855788"/>
            <a:chOff x="444" y="1113"/>
            <a:chExt cx="1163" cy="1251"/>
          </a:xfrm>
        </p:grpSpPr>
        <p:grpSp>
          <p:nvGrpSpPr>
            <p:cNvPr id="3" name="Group 8"/>
            <p:cNvGrpSpPr>
              <a:grpSpLocks noChangeAspect="1"/>
            </p:cNvGrpSpPr>
            <p:nvPr/>
          </p:nvGrpSpPr>
          <p:grpSpPr bwMode="auto">
            <a:xfrm>
              <a:off x="444" y="1200"/>
              <a:ext cx="1163" cy="1164"/>
              <a:chOff x="444" y="1200"/>
              <a:chExt cx="1163" cy="1164"/>
            </a:xfrm>
          </p:grpSpPr>
          <p:grpSp>
            <p:nvGrpSpPr>
              <p:cNvPr id="4" name="Group 9"/>
              <p:cNvGrpSpPr>
                <a:grpSpLocks noChangeAspect="1"/>
              </p:cNvGrpSpPr>
              <p:nvPr/>
            </p:nvGrpSpPr>
            <p:grpSpPr bwMode="auto">
              <a:xfrm>
                <a:off x="444" y="1200"/>
                <a:ext cx="1163" cy="1161"/>
                <a:chOff x="525" y="1152"/>
                <a:chExt cx="1449" cy="1446"/>
              </a:xfrm>
            </p:grpSpPr>
            <p:sp>
              <p:nvSpPr>
                <p:cNvPr id="131082" name="Oval 10"/>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anchor="ctr">
                  <a:prstTxWarp prst="textNoShape">
                    <a:avLst/>
                  </a:prstTxWarp>
                </a:bodyPr>
                <a:lstStyle/>
                <a:p>
                  <a:pPr>
                    <a:defRPr/>
                  </a:pPr>
                  <a:endParaRPr lang="en-US"/>
                </a:p>
              </p:txBody>
            </p:sp>
            <p:sp>
              <p:nvSpPr>
                <p:cNvPr id="73796" name="Oval 11"/>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73797" name="Oval 12"/>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73798" name="Oval 13"/>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73799" name="Line 14"/>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3800" name="Line 15"/>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3801" name="Line 16"/>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3802" name="Line 17"/>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3803" name="Line 18"/>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3804" name="Line 19"/>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3805" name="Oval 20"/>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grpSp>
          <p:sp>
            <p:nvSpPr>
              <p:cNvPr id="73793" name="Freeform 21"/>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3794" name="Freeform 22"/>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grpSp>
        <p:sp>
          <p:nvSpPr>
            <p:cNvPr id="73791" name="AutoShape 23"/>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grpSp>
      <p:grpSp>
        <p:nvGrpSpPr>
          <p:cNvPr id="5" name="Group 24"/>
          <p:cNvGrpSpPr>
            <a:grpSpLocks noChangeAspect="1"/>
          </p:cNvGrpSpPr>
          <p:nvPr/>
        </p:nvGrpSpPr>
        <p:grpSpPr bwMode="auto">
          <a:xfrm>
            <a:off x="2784475" y="1600200"/>
            <a:ext cx="1727200" cy="2217738"/>
            <a:chOff x="1716" y="864"/>
            <a:chExt cx="1163" cy="1494"/>
          </a:xfrm>
        </p:grpSpPr>
        <p:grpSp>
          <p:nvGrpSpPr>
            <p:cNvPr id="6" name="Group 25"/>
            <p:cNvGrpSpPr>
              <a:grpSpLocks noChangeAspect="1"/>
            </p:cNvGrpSpPr>
            <p:nvPr/>
          </p:nvGrpSpPr>
          <p:grpSpPr bwMode="auto">
            <a:xfrm>
              <a:off x="1716" y="1197"/>
              <a:ext cx="1163" cy="1161"/>
              <a:chOff x="1716" y="1197"/>
              <a:chExt cx="1163" cy="1161"/>
            </a:xfrm>
          </p:grpSpPr>
          <p:grpSp>
            <p:nvGrpSpPr>
              <p:cNvPr id="7" name="Group 26"/>
              <p:cNvGrpSpPr>
                <a:grpSpLocks noChangeAspect="1"/>
              </p:cNvGrpSpPr>
              <p:nvPr/>
            </p:nvGrpSpPr>
            <p:grpSpPr bwMode="auto">
              <a:xfrm>
                <a:off x="1716" y="1197"/>
                <a:ext cx="1163" cy="1161"/>
                <a:chOff x="525" y="1152"/>
                <a:chExt cx="1449" cy="1446"/>
              </a:xfrm>
            </p:grpSpPr>
            <p:sp>
              <p:nvSpPr>
                <p:cNvPr id="131099" name="Oval 27"/>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anchor="ctr">
                  <a:prstTxWarp prst="textNoShape">
                    <a:avLst/>
                  </a:prstTxWarp>
                </a:bodyPr>
                <a:lstStyle/>
                <a:p>
                  <a:pPr>
                    <a:defRPr/>
                  </a:pPr>
                  <a:endParaRPr lang="en-US"/>
                </a:p>
              </p:txBody>
            </p:sp>
            <p:sp>
              <p:nvSpPr>
                <p:cNvPr id="73780" name="Oval 2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73781" name="Oval 2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73782" name="Oval 3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73783" name="Line 31"/>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3784" name="Line 32"/>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3785" name="Line 33"/>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3786" name="Line 34"/>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3787" name="Line 35"/>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3788" name="Line 36"/>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3789" name="Oval 3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grpSp>
          <p:sp>
            <p:nvSpPr>
              <p:cNvPr id="73777" name="Freeform 38"/>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3778" name="Freeform 39"/>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grpSp>
        <p:sp>
          <p:nvSpPr>
            <p:cNvPr id="73775" name="AutoShape 40"/>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grpSp>
      <p:grpSp>
        <p:nvGrpSpPr>
          <p:cNvPr id="8" name="Group 41"/>
          <p:cNvGrpSpPr>
            <a:grpSpLocks noChangeAspect="1"/>
          </p:cNvGrpSpPr>
          <p:nvPr/>
        </p:nvGrpSpPr>
        <p:grpSpPr bwMode="auto">
          <a:xfrm>
            <a:off x="4833938" y="1625600"/>
            <a:ext cx="1727200" cy="2192338"/>
            <a:chOff x="3003" y="864"/>
            <a:chExt cx="1163" cy="1476"/>
          </a:xfrm>
        </p:grpSpPr>
        <p:grpSp>
          <p:nvGrpSpPr>
            <p:cNvPr id="9" name="Group 42"/>
            <p:cNvGrpSpPr>
              <a:grpSpLocks noChangeAspect="1"/>
            </p:cNvGrpSpPr>
            <p:nvPr/>
          </p:nvGrpSpPr>
          <p:grpSpPr bwMode="auto">
            <a:xfrm>
              <a:off x="3003" y="1176"/>
              <a:ext cx="1163" cy="1164"/>
              <a:chOff x="3003" y="1176"/>
              <a:chExt cx="1163" cy="1164"/>
            </a:xfrm>
          </p:grpSpPr>
          <p:grpSp>
            <p:nvGrpSpPr>
              <p:cNvPr id="10" name="Group 43"/>
              <p:cNvGrpSpPr>
                <a:grpSpLocks noChangeAspect="1"/>
              </p:cNvGrpSpPr>
              <p:nvPr/>
            </p:nvGrpSpPr>
            <p:grpSpPr bwMode="auto">
              <a:xfrm>
                <a:off x="3003" y="1179"/>
                <a:ext cx="1163" cy="1161"/>
                <a:chOff x="525" y="1152"/>
                <a:chExt cx="1449" cy="1446"/>
              </a:xfrm>
            </p:grpSpPr>
            <p:sp>
              <p:nvSpPr>
                <p:cNvPr id="131116" name="Oval 4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anchor="ctr">
                  <a:prstTxWarp prst="textNoShape">
                    <a:avLst/>
                  </a:prstTxWarp>
                </a:bodyPr>
                <a:lstStyle/>
                <a:p>
                  <a:pPr>
                    <a:defRPr/>
                  </a:pPr>
                  <a:endParaRPr lang="en-US"/>
                </a:p>
              </p:txBody>
            </p:sp>
            <p:sp>
              <p:nvSpPr>
                <p:cNvPr id="73764" name="Oval 4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73765" name="Oval 4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73766" name="Oval 4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73767" name="Line 48"/>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3768" name="Line 49"/>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3769" name="Line 50"/>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3770" name="Line 51"/>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3771" name="Line 52"/>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3772" name="Line 53"/>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3773" name="Oval 5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grpSp>
          <p:sp>
            <p:nvSpPr>
              <p:cNvPr id="73760" name="Freeform 55"/>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3761" name="Freeform 56"/>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39"/>
                  <a:gd name="T41" fmla="*/ 170 w 170"/>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3762" name="Freeform 57"/>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9"/>
                  <a:gd name="T169" fmla="*/ 0 h 873"/>
                  <a:gd name="T170" fmla="*/ 579 w 579"/>
                  <a:gd name="T171" fmla="*/ 873 h 87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chemeClr val="tx1"/>
                </a:solidFill>
                <a:miter lim="800000"/>
                <a:headEnd/>
                <a:tailEnd/>
              </a:ln>
              <a:effectLst/>
              <a:extLst>
                <a:ext uri="{AF507438-7753-43E0-B8FC-AC1667EBCBE1}">
                  <a14:hiddenEffects xmlns:a14="http://schemas.microsoft.com/office/drawing/2010/main">
                    <a:effectLst/>
                  </a14:hiddenEffects>
                </a:ext>
              </a:extLst>
            </p:spPr>
            <p:txBody>
              <a:bodyPr wrap="none">
                <a:prstTxWarp prst="textNoShape">
                  <a:avLst/>
                </a:prstTxWarp>
              </a:bodyPr>
              <a:lstStyle/>
              <a:p>
                <a:endParaRPr lang="en-US"/>
              </a:p>
            </p:txBody>
          </p:sp>
        </p:grpSp>
        <p:sp>
          <p:nvSpPr>
            <p:cNvPr id="73758" name="AutoShape 58"/>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grpSp>
      <p:grpSp>
        <p:nvGrpSpPr>
          <p:cNvPr id="11" name="Group 59"/>
          <p:cNvGrpSpPr>
            <a:grpSpLocks noChangeAspect="1"/>
          </p:cNvGrpSpPr>
          <p:nvPr/>
        </p:nvGrpSpPr>
        <p:grpSpPr bwMode="auto">
          <a:xfrm>
            <a:off x="6883400" y="1649413"/>
            <a:ext cx="1727200" cy="2168525"/>
            <a:chOff x="4299" y="858"/>
            <a:chExt cx="1163" cy="1461"/>
          </a:xfrm>
        </p:grpSpPr>
        <p:grpSp>
          <p:nvGrpSpPr>
            <p:cNvPr id="12" name="Group 60"/>
            <p:cNvGrpSpPr>
              <a:grpSpLocks noChangeAspect="1"/>
            </p:cNvGrpSpPr>
            <p:nvPr/>
          </p:nvGrpSpPr>
          <p:grpSpPr bwMode="auto">
            <a:xfrm>
              <a:off x="4299" y="1157"/>
              <a:ext cx="1163" cy="1162"/>
              <a:chOff x="4299" y="1157"/>
              <a:chExt cx="1163" cy="1162"/>
            </a:xfrm>
          </p:grpSpPr>
          <p:grpSp>
            <p:nvGrpSpPr>
              <p:cNvPr id="13" name="Group 61"/>
              <p:cNvGrpSpPr>
                <a:grpSpLocks noChangeAspect="1"/>
              </p:cNvGrpSpPr>
              <p:nvPr/>
            </p:nvGrpSpPr>
            <p:grpSpPr bwMode="auto">
              <a:xfrm>
                <a:off x="4299" y="1158"/>
                <a:ext cx="1163" cy="1161"/>
                <a:chOff x="525" y="1152"/>
                <a:chExt cx="1449" cy="1446"/>
              </a:xfrm>
            </p:grpSpPr>
            <p:sp>
              <p:nvSpPr>
                <p:cNvPr id="131134" name="Oval 62"/>
                <p:cNvSpPr>
                  <a:spLocks noChangeAspect="1" noChangeArrowheads="1"/>
                </p:cNvSpPr>
                <p:nvPr/>
              </p:nvSpPr>
              <p:spPr bwMode="auto">
                <a:xfrm>
                  <a:off x="528" y="1153"/>
                  <a:ext cx="1440" cy="143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anchor="ctr">
                  <a:prstTxWarp prst="textNoShape">
                    <a:avLst/>
                  </a:prstTxWarp>
                </a:bodyPr>
                <a:lstStyle/>
                <a:p>
                  <a:pPr>
                    <a:defRPr/>
                  </a:pPr>
                  <a:endParaRPr lang="en-US"/>
                </a:p>
              </p:txBody>
            </p:sp>
            <p:sp>
              <p:nvSpPr>
                <p:cNvPr id="73747" name="Oval 63"/>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73748" name="Oval 64"/>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73749" name="Oval 65"/>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73750" name="Line 66"/>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3751" name="Line 67"/>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3752" name="Line 68"/>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3753" name="Line 69"/>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3754" name="Line 70"/>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3755" name="Line 71"/>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3756" name="Oval 72"/>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grpSp>
          <p:sp>
            <p:nvSpPr>
              <p:cNvPr id="73744" name="Freeform 73"/>
              <p:cNvSpPr>
                <a:spLocks noChangeAspect="1"/>
              </p:cNvSpPr>
              <p:nvPr/>
            </p:nvSpPr>
            <p:spPr bwMode="auto">
              <a:xfrm>
                <a:off x="4596" y="1157"/>
                <a:ext cx="284" cy="183"/>
              </a:xfrm>
              <a:custGeom>
                <a:avLst/>
                <a:gdLst>
                  <a:gd name="T0" fmla="*/ 284 w 284"/>
                  <a:gd name="T1" fmla="*/ 120 h 183"/>
                  <a:gd name="T2" fmla="*/ 284 w 284"/>
                  <a:gd name="T3" fmla="*/ 0 h 183"/>
                  <a:gd name="T4" fmla="*/ 251 w 284"/>
                  <a:gd name="T5" fmla="*/ 1 h 183"/>
                  <a:gd name="T6" fmla="*/ 219 w 284"/>
                  <a:gd name="T7" fmla="*/ 3 h 183"/>
                  <a:gd name="T8" fmla="*/ 183 w 284"/>
                  <a:gd name="T9" fmla="*/ 9 h 183"/>
                  <a:gd name="T10" fmla="*/ 137 w 284"/>
                  <a:gd name="T11" fmla="*/ 19 h 183"/>
                  <a:gd name="T12" fmla="*/ 92 w 284"/>
                  <a:gd name="T13" fmla="*/ 31 h 183"/>
                  <a:gd name="T14" fmla="*/ 65 w 284"/>
                  <a:gd name="T15" fmla="*/ 42 h 183"/>
                  <a:gd name="T16" fmla="*/ 36 w 284"/>
                  <a:gd name="T17" fmla="*/ 54 h 183"/>
                  <a:gd name="T18" fmla="*/ 0 w 284"/>
                  <a:gd name="T19" fmla="*/ 75 h 183"/>
                  <a:gd name="T20" fmla="*/ 63 w 284"/>
                  <a:gd name="T21" fmla="*/ 183 h 183"/>
                  <a:gd name="T22" fmla="*/ 98 w 284"/>
                  <a:gd name="T23" fmla="*/ 165 h 183"/>
                  <a:gd name="T24" fmla="*/ 132 w 284"/>
                  <a:gd name="T25" fmla="*/ 150 h 183"/>
                  <a:gd name="T26" fmla="*/ 171 w 284"/>
                  <a:gd name="T27" fmla="*/ 138 h 183"/>
                  <a:gd name="T28" fmla="*/ 198 w 284"/>
                  <a:gd name="T29" fmla="*/ 130 h 183"/>
                  <a:gd name="T30" fmla="*/ 242 w 284"/>
                  <a:gd name="T31" fmla="*/ 123 h 183"/>
                  <a:gd name="T32" fmla="*/ 284 w 284"/>
                  <a:gd name="T33" fmla="*/ 120 h 1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4"/>
                  <a:gd name="T52" fmla="*/ 0 h 183"/>
                  <a:gd name="T53" fmla="*/ 284 w 284"/>
                  <a:gd name="T54" fmla="*/ 183 h 1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4" h="183">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3745" name="Freeform 74"/>
              <p:cNvSpPr>
                <a:spLocks noChangeAspect="1"/>
              </p:cNvSpPr>
              <p:nvPr/>
            </p:nvSpPr>
            <p:spPr bwMode="auto">
              <a:xfrm>
                <a:off x="5007" y="1839"/>
                <a:ext cx="192" cy="201"/>
              </a:xfrm>
              <a:custGeom>
                <a:avLst/>
                <a:gdLst>
                  <a:gd name="T0" fmla="*/ 0 w 192"/>
                  <a:gd name="T1" fmla="*/ 105 h 201"/>
                  <a:gd name="T2" fmla="*/ 57 w 192"/>
                  <a:gd name="T3" fmla="*/ 201 h 201"/>
                  <a:gd name="T4" fmla="*/ 93 w 192"/>
                  <a:gd name="T5" fmla="*/ 183 h 201"/>
                  <a:gd name="T6" fmla="*/ 123 w 192"/>
                  <a:gd name="T7" fmla="*/ 153 h 201"/>
                  <a:gd name="T8" fmla="*/ 156 w 192"/>
                  <a:gd name="T9" fmla="*/ 117 h 201"/>
                  <a:gd name="T10" fmla="*/ 183 w 192"/>
                  <a:gd name="T11" fmla="*/ 75 h 201"/>
                  <a:gd name="T12" fmla="*/ 192 w 192"/>
                  <a:gd name="T13" fmla="*/ 57 h 201"/>
                  <a:gd name="T14" fmla="*/ 87 w 192"/>
                  <a:gd name="T15" fmla="*/ 0 h 201"/>
                  <a:gd name="T16" fmla="*/ 75 w 192"/>
                  <a:gd name="T17" fmla="*/ 24 h 201"/>
                  <a:gd name="T18" fmla="*/ 54 w 192"/>
                  <a:gd name="T19" fmla="*/ 51 h 201"/>
                  <a:gd name="T20" fmla="*/ 27 w 192"/>
                  <a:gd name="T21" fmla="*/ 81 h 201"/>
                  <a:gd name="T22" fmla="*/ 0 w 192"/>
                  <a:gd name="T23" fmla="*/ 105 h 2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2"/>
                  <a:gd name="T37" fmla="*/ 0 h 201"/>
                  <a:gd name="T38" fmla="*/ 192 w 192"/>
                  <a:gd name="T39" fmla="*/ 201 h 2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2" h="201">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grpSp>
        <p:sp>
          <p:nvSpPr>
            <p:cNvPr id="73742" name="AutoShape 75"/>
            <p:cNvSpPr>
              <a:spLocks noChangeAspect="1" noChangeArrowheads="1"/>
            </p:cNvSpPr>
            <p:nvPr/>
          </p:nvSpPr>
          <p:spPr bwMode="auto">
            <a:xfrm>
              <a:off x="4782" y="858"/>
              <a:ext cx="195" cy="375"/>
            </a:xfrm>
            <a:prstGeom prst="downArrow">
              <a:avLst>
                <a:gd name="adj1" fmla="val 50000"/>
                <a:gd name="adj2" fmla="val 4807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grpSp>
      <p:sp>
        <p:nvSpPr>
          <p:cNvPr id="73739" name="AutoShape 76"/>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73740" name="Rectangle 77"/>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Complete read of red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57018" y="435678"/>
            <a:ext cx="8092663" cy="762000"/>
          </a:xfrm>
        </p:spPr>
        <p:txBody>
          <a:bodyPr/>
          <a:lstStyle/>
          <a:p>
            <a:r>
              <a:rPr lang="en-US" dirty="0"/>
              <a:t>Disk Access – Service Time Components</a:t>
            </a:r>
          </a:p>
        </p:txBody>
      </p:sp>
      <p:sp>
        <p:nvSpPr>
          <p:cNvPr id="75779" name="Text Box 3"/>
          <p:cNvSpPr txBox="1">
            <a:spLocks noChangeArrowheads="1"/>
          </p:cNvSpPr>
          <p:nvPr/>
        </p:nvSpPr>
        <p:spPr bwMode="auto">
          <a:xfrm>
            <a:off x="533400" y="390339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75780" name="Text Box 4"/>
          <p:cNvSpPr txBox="1">
            <a:spLocks noChangeArrowheads="1"/>
          </p:cNvSpPr>
          <p:nvPr/>
        </p:nvSpPr>
        <p:spPr bwMode="auto">
          <a:xfrm>
            <a:off x="2743200" y="390339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sp>
        <p:nvSpPr>
          <p:cNvPr id="75781" name="Text Box 5"/>
          <p:cNvSpPr txBox="1">
            <a:spLocks noChangeArrowheads="1"/>
          </p:cNvSpPr>
          <p:nvPr/>
        </p:nvSpPr>
        <p:spPr bwMode="auto">
          <a:xfrm>
            <a:off x="4495800" y="3903395"/>
            <a:ext cx="24384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Rotational latency</a:t>
            </a:r>
          </a:p>
        </p:txBody>
      </p:sp>
      <p:sp>
        <p:nvSpPr>
          <p:cNvPr id="75782" name="Text Box 6"/>
          <p:cNvSpPr txBox="1">
            <a:spLocks noChangeArrowheads="1"/>
          </p:cNvSpPr>
          <p:nvPr/>
        </p:nvSpPr>
        <p:spPr bwMode="auto">
          <a:xfrm>
            <a:off x="6705600" y="390339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FF0000"/>
                </a:solidFill>
              </a:rPr>
              <a:t>RED</a:t>
            </a:r>
            <a:r>
              <a:rPr lang="en-US" sz="2000">
                <a:solidFill>
                  <a:schemeClr val="tx1"/>
                </a:solidFill>
              </a:rPr>
              <a:t> read</a:t>
            </a:r>
          </a:p>
        </p:txBody>
      </p:sp>
      <p:grpSp>
        <p:nvGrpSpPr>
          <p:cNvPr id="2" name="Group 7"/>
          <p:cNvGrpSpPr>
            <a:grpSpLocks noChangeAspect="1"/>
          </p:cNvGrpSpPr>
          <p:nvPr/>
        </p:nvGrpSpPr>
        <p:grpSpPr bwMode="auto">
          <a:xfrm>
            <a:off x="735013" y="1919020"/>
            <a:ext cx="1727200" cy="1855788"/>
            <a:chOff x="444" y="1113"/>
            <a:chExt cx="1163" cy="1251"/>
          </a:xfrm>
        </p:grpSpPr>
        <p:grpSp>
          <p:nvGrpSpPr>
            <p:cNvPr id="3" name="Group 8"/>
            <p:cNvGrpSpPr>
              <a:grpSpLocks noChangeAspect="1"/>
            </p:cNvGrpSpPr>
            <p:nvPr/>
          </p:nvGrpSpPr>
          <p:grpSpPr bwMode="auto">
            <a:xfrm>
              <a:off x="444" y="1200"/>
              <a:ext cx="1163" cy="1164"/>
              <a:chOff x="444" y="1200"/>
              <a:chExt cx="1163" cy="1164"/>
            </a:xfrm>
          </p:grpSpPr>
          <p:grpSp>
            <p:nvGrpSpPr>
              <p:cNvPr id="4" name="Group 9"/>
              <p:cNvGrpSpPr>
                <a:grpSpLocks noChangeAspect="1"/>
              </p:cNvGrpSpPr>
              <p:nvPr/>
            </p:nvGrpSpPr>
            <p:grpSpPr bwMode="auto">
              <a:xfrm>
                <a:off x="444" y="1200"/>
                <a:ext cx="1163" cy="1161"/>
                <a:chOff x="525" y="1152"/>
                <a:chExt cx="1449" cy="1446"/>
              </a:xfrm>
            </p:grpSpPr>
            <p:sp>
              <p:nvSpPr>
                <p:cNvPr id="133130" name="Oval 10"/>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anchor="ctr">
                  <a:prstTxWarp prst="textNoShape">
                    <a:avLst/>
                  </a:prstTxWarp>
                </a:bodyPr>
                <a:lstStyle/>
                <a:p>
                  <a:pPr>
                    <a:defRPr/>
                  </a:pPr>
                  <a:endParaRPr lang="en-US"/>
                </a:p>
              </p:txBody>
            </p:sp>
            <p:sp>
              <p:nvSpPr>
                <p:cNvPr id="75848" name="Oval 11"/>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75849" name="Oval 12"/>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75850" name="Oval 13"/>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75851" name="Line 14"/>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5852" name="Line 15"/>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5853" name="Line 16"/>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5854" name="Line 17"/>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5855" name="Line 18"/>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5856" name="Line 19"/>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5857" name="Oval 20"/>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grpSp>
          <p:sp>
            <p:nvSpPr>
              <p:cNvPr id="75845" name="Freeform 21"/>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5846" name="Freeform 22"/>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grpSp>
        <p:sp>
          <p:nvSpPr>
            <p:cNvPr id="75843" name="AutoShape 23"/>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grpSp>
      <p:grpSp>
        <p:nvGrpSpPr>
          <p:cNvPr id="5" name="Group 24"/>
          <p:cNvGrpSpPr>
            <a:grpSpLocks noChangeAspect="1"/>
          </p:cNvGrpSpPr>
          <p:nvPr/>
        </p:nvGrpSpPr>
        <p:grpSpPr bwMode="auto">
          <a:xfrm>
            <a:off x="2784475" y="1557070"/>
            <a:ext cx="1727200" cy="2217738"/>
            <a:chOff x="1716" y="864"/>
            <a:chExt cx="1163" cy="1494"/>
          </a:xfrm>
        </p:grpSpPr>
        <p:grpSp>
          <p:nvGrpSpPr>
            <p:cNvPr id="6" name="Group 25"/>
            <p:cNvGrpSpPr>
              <a:grpSpLocks noChangeAspect="1"/>
            </p:cNvGrpSpPr>
            <p:nvPr/>
          </p:nvGrpSpPr>
          <p:grpSpPr bwMode="auto">
            <a:xfrm>
              <a:off x="1716" y="1197"/>
              <a:ext cx="1163" cy="1161"/>
              <a:chOff x="1716" y="1197"/>
              <a:chExt cx="1163" cy="1161"/>
            </a:xfrm>
          </p:grpSpPr>
          <p:grpSp>
            <p:nvGrpSpPr>
              <p:cNvPr id="7" name="Group 26"/>
              <p:cNvGrpSpPr>
                <a:grpSpLocks noChangeAspect="1"/>
              </p:cNvGrpSpPr>
              <p:nvPr/>
            </p:nvGrpSpPr>
            <p:grpSpPr bwMode="auto">
              <a:xfrm>
                <a:off x="1716" y="1197"/>
                <a:ext cx="1163" cy="1161"/>
                <a:chOff x="525" y="1152"/>
                <a:chExt cx="1449" cy="1446"/>
              </a:xfrm>
            </p:grpSpPr>
            <p:sp>
              <p:nvSpPr>
                <p:cNvPr id="133147" name="Oval 27"/>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anchor="ctr">
                  <a:prstTxWarp prst="textNoShape">
                    <a:avLst/>
                  </a:prstTxWarp>
                </a:bodyPr>
                <a:lstStyle/>
                <a:p>
                  <a:pPr>
                    <a:defRPr/>
                  </a:pPr>
                  <a:endParaRPr lang="en-US"/>
                </a:p>
              </p:txBody>
            </p:sp>
            <p:sp>
              <p:nvSpPr>
                <p:cNvPr id="75832" name="Oval 2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75833" name="Oval 2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75834" name="Oval 3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75835" name="Line 31"/>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5836" name="Line 32"/>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5837" name="Line 33"/>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5838" name="Line 34"/>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5839" name="Line 35"/>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5840" name="Line 36"/>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5841" name="Oval 3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grpSp>
          <p:sp>
            <p:nvSpPr>
              <p:cNvPr id="75829" name="Freeform 38"/>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5830" name="Freeform 39"/>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grpSp>
        <p:sp>
          <p:nvSpPr>
            <p:cNvPr id="75827" name="AutoShape 40"/>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grpSp>
      <p:grpSp>
        <p:nvGrpSpPr>
          <p:cNvPr id="8" name="Group 41"/>
          <p:cNvGrpSpPr>
            <a:grpSpLocks noChangeAspect="1"/>
          </p:cNvGrpSpPr>
          <p:nvPr/>
        </p:nvGrpSpPr>
        <p:grpSpPr bwMode="auto">
          <a:xfrm>
            <a:off x="4833938" y="1582470"/>
            <a:ext cx="1727200" cy="2192338"/>
            <a:chOff x="3003" y="864"/>
            <a:chExt cx="1163" cy="1476"/>
          </a:xfrm>
        </p:grpSpPr>
        <p:grpSp>
          <p:nvGrpSpPr>
            <p:cNvPr id="9" name="Group 42"/>
            <p:cNvGrpSpPr>
              <a:grpSpLocks noChangeAspect="1"/>
            </p:cNvGrpSpPr>
            <p:nvPr/>
          </p:nvGrpSpPr>
          <p:grpSpPr bwMode="auto">
            <a:xfrm>
              <a:off x="3003" y="1176"/>
              <a:ext cx="1163" cy="1164"/>
              <a:chOff x="3003" y="1176"/>
              <a:chExt cx="1163" cy="1164"/>
            </a:xfrm>
          </p:grpSpPr>
          <p:grpSp>
            <p:nvGrpSpPr>
              <p:cNvPr id="10" name="Group 43"/>
              <p:cNvGrpSpPr>
                <a:grpSpLocks noChangeAspect="1"/>
              </p:cNvGrpSpPr>
              <p:nvPr/>
            </p:nvGrpSpPr>
            <p:grpSpPr bwMode="auto">
              <a:xfrm>
                <a:off x="3003" y="1179"/>
                <a:ext cx="1163" cy="1161"/>
                <a:chOff x="525" y="1152"/>
                <a:chExt cx="1449" cy="1446"/>
              </a:xfrm>
            </p:grpSpPr>
            <p:sp>
              <p:nvSpPr>
                <p:cNvPr id="133164" name="Oval 4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anchor="ctr">
                  <a:prstTxWarp prst="textNoShape">
                    <a:avLst/>
                  </a:prstTxWarp>
                </a:bodyPr>
                <a:lstStyle/>
                <a:p>
                  <a:pPr>
                    <a:defRPr/>
                  </a:pPr>
                  <a:endParaRPr lang="en-US"/>
                </a:p>
              </p:txBody>
            </p:sp>
            <p:sp>
              <p:nvSpPr>
                <p:cNvPr id="75816" name="Oval 4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75817" name="Oval 4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75818" name="Oval 4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75819" name="Line 48"/>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5820" name="Line 49"/>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5821" name="Line 50"/>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5822" name="Line 51"/>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5823" name="Line 52"/>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5824" name="Line 53"/>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5825" name="Oval 5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grpSp>
          <p:sp>
            <p:nvSpPr>
              <p:cNvPr id="75812" name="Freeform 55"/>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5813" name="Freeform 56"/>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39"/>
                  <a:gd name="T41" fmla="*/ 170 w 170"/>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5814" name="Freeform 57"/>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9"/>
                  <a:gd name="T169" fmla="*/ 0 h 873"/>
                  <a:gd name="T170" fmla="*/ 579 w 579"/>
                  <a:gd name="T171" fmla="*/ 873 h 87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chemeClr val="tx1"/>
                </a:solidFill>
                <a:miter lim="800000"/>
                <a:headEnd/>
                <a:tailEnd/>
              </a:ln>
              <a:effectLst/>
              <a:extLst>
                <a:ext uri="{AF507438-7753-43E0-B8FC-AC1667EBCBE1}">
                  <a14:hiddenEffects xmlns:a14="http://schemas.microsoft.com/office/drawing/2010/main">
                    <a:effectLst/>
                  </a14:hiddenEffects>
                </a:ext>
              </a:extLst>
            </p:spPr>
            <p:txBody>
              <a:bodyPr wrap="none">
                <a:prstTxWarp prst="textNoShape">
                  <a:avLst/>
                </a:prstTxWarp>
              </a:bodyPr>
              <a:lstStyle/>
              <a:p>
                <a:endParaRPr lang="en-US"/>
              </a:p>
            </p:txBody>
          </p:sp>
        </p:grpSp>
        <p:sp>
          <p:nvSpPr>
            <p:cNvPr id="75810" name="AutoShape 58"/>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grpSp>
      <p:grpSp>
        <p:nvGrpSpPr>
          <p:cNvPr id="11" name="Group 59"/>
          <p:cNvGrpSpPr>
            <a:grpSpLocks noChangeAspect="1"/>
          </p:cNvGrpSpPr>
          <p:nvPr/>
        </p:nvGrpSpPr>
        <p:grpSpPr bwMode="auto">
          <a:xfrm>
            <a:off x="6883400" y="1606283"/>
            <a:ext cx="1727200" cy="2168525"/>
            <a:chOff x="4299" y="858"/>
            <a:chExt cx="1163" cy="1461"/>
          </a:xfrm>
        </p:grpSpPr>
        <p:grpSp>
          <p:nvGrpSpPr>
            <p:cNvPr id="12" name="Group 60"/>
            <p:cNvGrpSpPr>
              <a:grpSpLocks noChangeAspect="1"/>
            </p:cNvGrpSpPr>
            <p:nvPr/>
          </p:nvGrpSpPr>
          <p:grpSpPr bwMode="auto">
            <a:xfrm>
              <a:off x="4299" y="1157"/>
              <a:ext cx="1163" cy="1162"/>
              <a:chOff x="4299" y="1157"/>
              <a:chExt cx="1163" cy="1162"/>
            </a:xfrm>
          </p:grpSpPr>
          <p:grpSp>
            <p:nvGrpSpPr>
              <p:cNvPr id="13" name="Group 61"/>
              <p:cNvGrpSpPr>
                <a:grpSpLocks noChangeAspect="1"/>
              </p:cNvGrpSpPr>
              <p:nvPr/>
            </p:nvGrpSpPr>
            <p:grpSpPr bwMode="auto">
              <a:xfrm>
                <a:off x="4299" y="1158"/>
                <a:ext cx="1163" cy="1161"/>
                <a:chOff x="525" y="1152"/>
                <a:chExt cx="1449" cy="1446"/>
              </a:xfrm>
            </p:grpSpPr>
            <p:sp>
              <p:nvSpPr>
                <p:cNvPr id="133182" name="Oval 62"/>
                <p:cNvSpPr>
                  <a:spLocks noChangeAspect="1" noChangeArrowheads="1"/>
                </p:cNvSpPr>
                <p:nvPr/>
              </p:nvSpPr>
              <p:spPr bwMode="auto">
                <a:xfrm>
                  <a:off x="528" y="1153"/>
                  <a:ext cx="1440" cy="143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anchor="ctr">
                  <a:prstTxWarp prst="textNoShape">
                    <a:avLst/>
                  </a:prstTxWarp>
                </a:bodyPr>
                <a:lstStyle/>
                <a:p>
                  <a:pPr>
                    <a:defRPr/>
                  </a:pPr>
                  <a:endParaRPr lang="en-US"/>
                </a:p>
              </p:txBody>
            </p:sp>
            <p:sp>
              <p:nvSpPr>
                <p:cNvPr id="75799" name="Oval 63"/>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75800" name="Oval 64"/>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75801" name="Oval 65"/>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75802" name="Line 66"/>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5803" name="Line 67"/>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5804" name="Line 68"/>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5805" name="Line 69"/>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5806" name="Line 70"/>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5807" name="Line 71"/>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5808" name="Oval 72"/>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grpSp>
          <p:sp>
            <p:nvSpPr>
              <p:cNvPr id="75796" name="Freeform 73"/>
              <p:cNvSpPr>
                <a:spLocks noChangeAspect="1"/>
              </p:cNvSpPr>
              <p:nvPr/>
            </p:nvSpPr>
            <p:spPr bwMode="auto">
              <a:xfrm>
                <a:off x="4596" y="1157"/>
                <a:ext cx="284" cy="183"/>
              </a:xfrm>
              <a:custGeom>
                <a:avLst/>
                <a:gdLst>
                  <a:gd name="T0" fmla="*/ 284 w 284"/>
                  <a:gd name="T1" fmla="*/ 120 h 183"/>
                  <a:gd name="T2" fmla="*/ 284 w 284"/>
                  <a:gd name="T3" fmla="*/ 0 h 183"/>
                  <a:gd name="T4" fmla="*/ 251 w 284"/>
                  <a:gd name="T5" fmla="*/ 1 h 183"/>
                  <a:gd name="T6" fmla="*/ 219 w 284"/>
                  <a:gd name="T7" fmla="*/ 3 h 183"/>
                  <a:gd name="T8" fmla="*/ 183 w 284"/>
                  <a:gd name="T9" fmla="*/ 9 h 183"/>
                  <a:gd name="T10" fmla="*/ 137 w 284"/>
                  <a:gd name="T11" fmla="*/ 19 h 183"/>
                  <a:gd name="T12" fmla="*/ 92 w 284"/>
                  <a:gd name="T13" fmla="*/ 31 h 183"/>
                  <a:gd name="T14" fmla="*/ 65 w 284"/>
                  <a:gd name="T15" fmla="*/ 42 h 183"/>
                  <a:gd name="T16" fmla="*/ 36 w 284"/>
                  <a:gd name="T17" fmla="*/ 54 h 183"/>
                  <a:gd name="T18" fmla="*/ 0 w 284"/>
                  <a:gd name="T19" fmla="*/ 75 h 183"/>
                  <a:gd name="T20" fmla="*/ 63 w 284"/>
                  <a:gd name="T21" fmla="*/ 183 h 183"/>
                  <a:gd name="T22" fmla="*/ 98 w 284"/>
                  <a:gd name="T23" fmla="*/ 165 h 183"/>
                  <a:gd name="T24" fmla="*/ 132 w 284"/>
                  <a:gd name="T25" fmla="*/ 150 h 183"/>
                  <a:gd name="T26" fmla="*/ 171 w 284"/>
                  <a:gd name="T27" fmla="*/ 138 h 183"/>
                  <a:gd name="T28" fmla="*/ 198 w 284"/>
                  <a:gd name="T29" fmla="*/ 130 h 183"/>
                  <a:gd name="T30" fmla="*/ 242 w 284"/>
                  <a:gd name="T31" fmla="*/ 123 h 183"/>
                  <a:gd name="T32" fmla="*/ 284 w 284"/>
                  <a:gd name="T33" fmla="*/ 120 h 1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4"/>
                  <a:gd name="T52" fmla="*/ 0 h 183"/>
                  <a:gd name="T53" fmla="*/ 284 w 284"/>
                  <a:gd name="T54" fmla="*/ 183 h 1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4" h="183">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sp>
            <p:nvSpPr>
              <p:cNvPr id="75797" name="Freeform 74"/>
              <p:cNvSpPr>
                <a:spLocks noChangeAspect="1"/>
              </p:cNvSpPr>
              <p:nvPr/>
            </p:nvSpPr>
            <p:spPr bwMode="auto">
              <a:xfrm>
                <a:off x="5007" y="1839"/>
                <a:ext cx="192" cy="201"/>
              </a:xfrm>
              <a:custGeom>
                <a:avLst/>
                <a:gdLst>
                  <a:gd name="T0" fmla="*/ 0 w 192"/>
                  <a:gd name="T1" fmla="*/ 105 h 201"/>
                  <a:gd name="T2" fmla="*/ 57 w 192"/>
                  <a:gd name="T3" fmla="*/ 201 h 201"/>
                  <a:gd name="T4" fmla="*/ 93 w 192"/>
                  <a:gd name="T5" fmla="*/ 183 h 201"/>
                  <a:gd name="T6" fmla="*/ 123 w 192"/>
                  <a:gd name="T7" fmla="*/ 153 h 201"/>
                  <a:gd name="T8" fmla="*/ 156 w 192"/>
                  <a:gd name="T9" fmla="*/ 117 h 201"/>
                  <a:gd name="T10" fmla="*/ 183 w 192"/>
                  <a:gd name="T11" fmla="*/ 75 h 201"/>
                  <a:gd name="T12" fmla="*/ 192 w 192"/>
                  <a:gd name="T13" fmla="*/ 57 h 201"/>
                  <a:gd name="T14" fmla="*/ 87 w 192"/>
                  <a:gd name="T15" fmla="*/ 0 h 201"/>
                  <a:gd name="T16" fmla="*/ 75 w 192"/>
                  <a:gd name="T17" fmla="*/ 24 h 201"/>
                  <a:gd name="T18" fmla="*/ 54 w 192"/>
                  <a:gd name="T19" fmla="*/ 51 h 201"/>
                  <a:gd name="T20" fmla="*/ 27 w 192"/>
                  <a:gd name="T21" fmla="*/ 81 h 201"/>
                  <a:gd name="T22" fmla="*/ 0 w 192"/>
                  <a:gd name="T23" fmla="*/ 105 h 2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2"/>
                  <a:gd name="T37" fmla="*/ 0 h 201"/>
                  <a:gd name="T38" fmla="*/ 192 w 192"/>
                  <a:gd name="T39" fmla="*/ 201 h 2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2" h="201">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w="9525">
                <a:solidFill>
                  <a:schemeClr val="tx1"/>
                </a:solidFill>
                <a:round/>
                <a:headEnd/>
                <a:tailEnd/>
              </a:ln>
              <a:effectLst/>
              <a:extLst>
                <a:ext uri="{AF507438-7753-43E0-B8FC-AC1667EBCBE1}">
                  <a14:hiddenEffects xmlns:a14="http://schemas.microsoft.com/office/drawing/2010/main">
                    <a:effectLst/>
                  </a14:hiddenEffects>
                </a:ext>
              </a:extLst>
            </p:spPr>
            <p:txBody>
              <a:bodyPr>
                <a:prstTxWarp prst="textNoShape">
                  <a:avLst/>
                </a:prstTxWarp>
              </a:bodyPr>
              <a:lstStyle/>
              <a:p>
                <a:endParaRPr lang="en-US"/>
              </a:p>
            </p:txBody>
          </p:sp>
        </p:grpSp>
        <p:sp>
          <p:nvSpPr>
            <p:cNvPr id="75794" name="AutoShape 75"/>
            <p:cNvSpPr>
              <a:spLocks noChangeAspect="1" noChangeArrowheads="1"/>
            </p:cNvSpPr>
            <p:nvPr/>
          </p:nvSpPr>
          <p:spPr bwMode="auto">
            <a:xfrm>
              <a:off x="4782" y="858"/>
              <a:ext cx="195" cy="375"/>
            </a:xfrm>
            <a:prstGeom prst="downArrow">
              <a:avLst>
                <a:gd name="adj1" fmla="val 50000"/>
                <a:gd name="adj2" fmla="val 4807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grpSp>
      <p:sp>
        <p:nvSpPr>
          <p:cNvPr id="75787" name="AutoShape 76"/>
          <p:cNvSpPr>
            <a:spLocks noChangeArrowheads="1"/>
          </p:cNvSpPr>
          <p:nvPr/>
        </p:nvSpPr>
        <p:spPr bwMode="auto">
          <a:xfrm>
            <a:off x="381000" y="202220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84" name="TextBox 83"/>
          <p:cNvSpPr txBox="1"/>
          <p:nvPr/>
        </p:nvSpPr>
        <p:spPr>
          <a:xfrm>
            <a:off x="658653" y="5091044"/>
            <a:ext cx="1855947" cy="461665"/>
          </a:xfrm>
          <a:prstGeom prst="rect">
            <a:avLst/>
          </a:prstGeom>
          <a:noFill/>
        </p:spPr>
        <p:txBody>
          <a:bodyPr wrap="none" rtlCol="0" anchor="t">
            <a:spAutoFit/>
          </a:bodyPr>
          <a:lstStyle/>
          <a:p>
            <a:r>
              <a:rPr lang="en-US" dirty="0">
                <a:latin typeface="Calibri" pitchFamily="34" charset="0"/>
              </a:rPr>
              <a:t>Data transfer</a:t>
            </a:r>
          </a:p>
        </p:txBody>
      </p:sp>
      <p:sp>
        <p:nvSpPr>
          <p:cNvPr id="85" name="TextBox 84"/>
          <p:cNvSpPr txBox="1"/>
          <p:nvPr/>
        </p:nvSpPr>
        <p:spPr>
          <a:xfrm>
            <a:off x="3250854" y="5091044"/>
            <a:ext cx="787746" cy="461665"/>
          </a:xfrm>
          <a:prstGeom prst="rect">
            <a:avLst/>
          </a:prstGeom>
          <a:noFill/>
        </p:spPr>
        <p:txBody>
          <a:bodyPr wrap="none" rtlCol="0" anchor="t">
            <a:spAutoFit/>
          </a:bodyPr>
          <a:lstStyle/>
          <a:p>
            <a:r>
              <a:rPr lang="en-US" dirty="0">
                <a:latin typeface="Calibri" pitchFamily="34" charset="0"/>
              </a:rPr>
              <a:t>Seek</a:t>
            </a:r>
          </a:p>
        </p:txBody>
      </p:sp>
      <p:sp>
        <p:nvSpPr>
          <p:cNvPr id="86" name="TextBox 85"/>
          <p:cNvSpPr txBox="1"/>
          <p:nvPr/>
        </p:nvSpPr>
        <p:spPr>
          <a:xfrm>
            <a:off x="4876800" y="5091044"/>
            <a:ext cx="1656570" cy="830997"/>
          </a:xfrm>
          <a:prstGeom prst="rect">
            <a:avLst/>
          </a:prstGeom>
          <a:noFill/>
        </p:spPr>
        <p:txBody>
          <a:bodyPr wrap="square" rtlCol="0" anchor="t">
            <a:spAutoFit/>
          </a:bodyPr>
          <a:lstStyle/>
          <a:p>
            <a:pPr algn="ctr"/>
            <a:r>
              <a:rPr lang="en-US" dirty="0">
                <a:latin typeface="Calibri" pitchFamily="34" charset="0"/>
              </a:rPr>
              <a:t>Rotational </a:t>
            </a:r>
          </a:p>
          <a:p>
            <a:pPr algn="ctr"/>
            <a:r>
              <a:rPr lang="en-US" dirty="0">
                <a:latin typeface="Calibri" pitchFamily="34" charset="0"/>
              </a:rPr>
              <a:t>latency</a:t>
            </a:r>
          </a:p>
        </p:txBody>
      </p:sp>
      <p:sp>
        <p:nvSpPr>
          <p:cNvPr id="87" name="TextBox 86"/>
          <p:cNvSpPr txBox="1"/>
          <p:nvPr/>
        </p:nvSpPr>
        <p:spPr>
          <a:xfrm>
            <a:off x="6830853" y="5091044"/>
            <a:ext cx="1855947" cy="461665"/>
          </a:xfrm>
          <a:prstGeom prst="rect">
            <a:avLst/>
          </a:prstGeom>
          <a:noFill/>
        </p:spPr>
        <p:txBody>
          <a:bodyPr wrap="none" rtlCol="0" anchor="t">
            <a:spAutoFit/>
          </a:bodyPr>
          <a:lstStyle/>
          <a:p>
            <a:r>
              <a:rPr lang="en-US" dirty="0">
                <a:latin typeface="Calibri" pitchFamily="34" charset="0"/>
              </a:rPr>
              <a:t>Data transfer</a:t>
            </a:r>
          </a:p>
        </p:txBody>
      </p:sp>
      <p:cxnSp>
        <p:nvCxnSpPr>
          <p:cNvPr id="89" name="Straight Arrow Connector 88"/>
          <p:cNvCxnSpPr>
            <a:stCxn id="84" idx="0"/>
          </p:cNvCxnSpPr>
          <p:nvPr/>
        </p:nvCxnSpPr>
        <p:spPr bwMode="auto">
          <a:xfrm rot="5400000" flipH="1" flipV="1">
            <a:off x="1210559" y="4699278"/>
            <a:ext cx="767834" cy="15698"/>
          </a:xfrm>
          <a:prstGeom prst="straightConnector1">
            <a:avLst/>
          </a:prstGeom>
          <a:noFill/>
          <a:ln w="25400" cap="flat" cmpd="sng" algn="ctr">
            <a:solidFill>
              <a:schemeClr val="tx1"/>
            </a:solidFill>
            <a:prstDash val="solid"/>
            <a:round/>
            <a:headEnd type="none" w="med" len="med"/>
            <a:tailEnd type="arrow"/>
          </a:ln>
          <a:effectLst/>
        </p:spPr>
      </p:cxnSp>
      <p:cxnSp>
        <p:nvCxnSpPr>
          <p:cNvPr id="90" name="Straight Arrow Connector 89"/>
          <p:cNvCxnSpPr/>
          <p:nvPr/>
        </p:nvCxnSpPr>
        <p:spPr bwMode="auto">
          <a:xfrm rot="5400000" flipH="1" flipV="1">
            <a:off x="3267302" y="4760893"/>
            <a:ext cx="773668" cy="15698"/>
          </a:xfrm>
          <a:prstGeom prst="straightConnector1">
            <a:avLst/>
          </a:prstGeom>
          <a:noFill/>
          <a:ln w="25400" cap="flat" cmpd="sng" algn="ctr">
            <a:solidFill>
              <a:schemeClr val="tx1"/>
            </a:solidFill>
            <a:prstDash val="solid"/>
            <a:round/>
            <a:headEnd type="none" w="med" len="med"/>
            <a:tailEnd type="arrow"/>
          </a:ln>
          <a:effectLst/>
        </p:spPr>
      </p:cxnSp>
      <p:cxnSp>
        <p:nvCxnSpPr>
          <p:cNvPr id="91" name="Straight Arrow Connector 90"/>
          <p:cNvCxnSpPr/>
          <p:nvPr/>
        </p:nvCxnSpPr>
        <p:spPr bwMode="auto">
          <a:xfrm rot="5400000" flipH="1" flipV="1">
            <a:off x="5317810" y="4760893"/>
            <a:ext cx="773668" cy="15698"/>
          </a:xfrm>
          <a:prstGeom prst="straightConnector1">
            <a:avLst/>
          </a:prstGeom>
          <a:noFill/>
          <a:ln w="25400" cap="flat" cmpd="sng" algn="ctr">
            <a:solidFill>
              <a:schemeClr val="tx1"/>
            </a:solidFill>
            <a:prstDash val="solid"/>
            <a:round/>
            <a:headEnd type="none" w="med" len="med"/>
            <a:tailEnd type="arrow"/>
          </a:ln>
          <a:effectLst/>
        </p:spPr>
      </p:cxnSp>
      <p:cxnSp>
        <p:nvCxnSpPr>
          <p:cNvPr id="92" name="Straight Arrow Connector 91"/>
          <p:cNvCxnSpPr/>
          <p:nvPr/>
        </p:nvCxnSpPr>
        <p:spPr bwMode="auto">
          <a:xfrm rot="5400000" flipH="1" flipV="1">
            <a:off x="7367272" y="4772561"/>
            <a:ext cx="773668" cy="15698"/>
          </a:xfrm>
          <a:prstGeom prst="straightConnector1">
            <a:avLst/>
          </a:prstGeom>
          <a:noFill/>
          <a:ln w="25400" cap="flat" cmpd="sng" algn="ctr">
            <a:solidFill>
              <a:schemeClr val="tx1"/>
            </a:solidFill>
            <a:prstDash val="solid"/>
            <a:round/>
            <a:headEnd type="none" w="med" len="med"/>
            <a:tailEnd type="arrow"/>
          </a:ln>
          <a:effectLst/>
        </p:spPr>
      </p:cxnSp>
      <p:sp>
        <p:nvSpPr>
          <p:cNvPr id="14" name="Rectangle 13">
            <a:extLst>
              <a:ext uri="{FF2B5EF4-FFF2-40B4-BE49-F238E27FC236}">
                <a16:creationId xmlns:a16="http://schemas.microsoft.com/office/drawing/2014/main" id="{9DDA4525-69F1-4B45-B986-4BC8C917824B}"/>
              </a:ext>
            </a:extLst>
          </p:cNvPr>
          <p:cNvSpPr/>
          <p:nvPr/>
        </p:nvSpPr>
        <p:spPr>
          <a:xfrm>
            <a:off x="3212465" y="5793230"/>
            <a:ext cx="986167" cy="461665"/>
          </a:xfrm>
          <a:prstGeom prst="rect">
            <a:avLst/>
          </a:prstGeom>
        </p:spPr>
        <p:txBody>
          <a:bodyPr wrap="none">
            <a:spAutoFit/>
          </a:bodyPr>
          <a:lstStyle/>
          <a:p>
            <a:r>
              <a:rPr lang="en-US" dirty="0"/>
              <a:t>3-9 </a:t>
            </a:r>
            <a:r>
              <a:rPr lang="en-US" dirty="0" err="1"/>
              <a:t>ms</a:t>
            </a:r>
            <a:endParaRPr lang="en-US" dirty="0"/>
          </a:p>
        </p:txBody>
      </p:sp>
      <p:sp>
        <p:nvSpPr>
          <p:cNvPr id="88" name="Rectangle 87">
            <a:extLst>
              <a:ext uri="{FF2B5EF4-FFF2-40B4-BE49-F238E27FC236}">
                <a16:creationId xmlns:a16="http://schemas.microsoft.com/office/drawing/2014/main" id="{EBE84773-9A27-4E98-9906-2DCC98E4511E}"/>
              </a:ext>
            </a:extLst>
          </p:cNvPr>
          <p:cNvSpPr/>
          <p:nvPr/>
        </p:nvSpPr>
        <p:spPr>
          <a:xfrm>
            <a:off x="5241532" y="5830911"/>
            <a:ext cx="909223" cy="461665"/>
          </a:xfrm>
          <a:prstGeom prst="rect">
            <a:avLst/>
          </a:prstGeom>
        </p:spPr>
        <p:txBody>
          <a:bodyPr wrap="none">
            <a:spAutoFit/>
          </a:bodyPr>
          <a:lstStyle/>
          <a:p>
            <a:r>
              <a:rPr lang="en-US" dirty="0"/>
              <a:t>~4 </a:t>
            </a:r>
            <a:r>
              <a:rPr lang="en-US" dirty="0" err="1"/>
              <a:t>ms</a:t>
            </a:r>
            <a:endParaRPr lang="en-US" dirty="0"/>
          </a:p>
        </p:txBody>
      </p:sp>
      <p:sp>
        <p:nvSpPr>
          <p:cNvPr id="15" name="Rectangle 14">
            <a:extLst>
              <a:ext uri="{FF2B5EF4-FFF2-40B4-BE49-F238E27FC236}">
                <a16:creationId xmlns:a16="http://schemas.microsoft.com/office/drawing/2014/main" id="{367F911E-915E-40D6-BA9C-712794D0113F}"/>
              </a:ext>
            </a:extLst>
          </p:cNvPr>
          <p:cNvSpPr/>
          <p:nvPr/>
        </p:nvSpPr>
        <p:spPr>
          <a:xfrm>
            <a:off x="4415403" y="6254446"/>
            <a:ext cx="2415450" cy="646331"/>
          </a:xfrm>
          <a:prstGeom prst="rect">
            <a:avLst/>
          </a:prstGeom>
        </p:spPr>
        <p:txBody>
          <a:bodyPr wrap="square">
            <a:spAutoFit/>
          </a:bodyPr>
          <a:lstStyle/>
          <a:p>
            <a:r>
              <a:rPr lang="en-US" sz="1800" dirty="0">
                <a:solidFill>
                  <a:schemeClr val="bg1">
                    <a:lumMod val="50000"/>
                  </a:schemeClr>
                </a:solidFill>
              </a:rPr>
              <a:t>1/2 x (60 secs/7200 RPM)</a:t>
            </a:r>
          </a:p>
          <a:p>
            <a:r>
              <a:rPr lang="en-US" sz="1800" dirty="0">
                <a:solidFill>
                  <a:schemeClr val="bg1">
                    <a:lumMod val="50000"/>
                  </a:schemeClr>
                </a:solidFill>
              </a:rPr>
              <a:t> x 1000 </a:t>
            </a:r>
            <a:r>
              <a:rPr lang="en-US" sz="1800" dirty="0" err="1">
                <a:solidFill>
                  <a:schemeClr val="bg1">
                    <a:lumMod val="50000"/>
                  </a:schemeClr>
                </a:solidFill>
              </a:rPr>
              <a:t>ms</a:t>
            </a:r>
            <a:r>
              <a:rPr lang="en-US" sz="1800" dirty="0">
                <a:solidFill>
                  <a:schemeClr val="bg1">
                    <a:lumMod val="50000"/>
                  </a:schemeClr>
                </a:solidFill>
              </a:rPr>
              <a:t>/sec</a:t>
            </a:r>
          </a:p>
        </p:txBody>
      </p:sp>
      <p:sp>
        <p:nvSpPr>
          <p:cNvPr id="16" name="Rectangle 15">
            <a:extLst>
              <a:ext uri="{FF2B5EF4-FFF2-40B4-BE49-F238E27FC236}">
                <a16:creationId xmlns:a16="http://schemas.microsoft.com/office/drawing/2014/main" id="{57F2BD92-E7D1-48BB-8692-8F097119ED81}"/>
              </a:ext>
            </a:extLst>
          </p:cNvPr>
          <p:cNvSpPr/>
          <p:nvPr/>
        </p:nvSpPr>
        <p:spPr>
          <a:xfrm>
            <a:off x="6934200" y="5864712"/>
            <a:ext cx="1332416" cy="461665"/>
          </a:xfrm>
          <a:prstGeom prst="rect">
            <a:avLst/>
          </a:prstGeom>
        </p:spPr>
        <p:txBody>
          <a:bodyPr wrap="none">
            <a:spAutoFit/>
          </a:bodyPr>
          <a:lstStyle/>
          <a:p>
            <a:r>
              <a:rPr lang="en-US" dirty="0"/>
              <a:t>~ 0.02 </a:t>
            </a:r>
            <a:r>
              <a:rPr lang="en-US" dirty="0" err="1"/>
              <a:t>ms</a:t>
            </a:r>
            <a:endParaRPr lang="en-US" dirty="0"/>
          </a:p>
        </p:txBody>
      </p:sp>
      <mc:AlternateContent xmlns:mc="http://schemas.openxmlformats.org/markup-compatibility/2006">
        <mc:Choice xmlns:p14="http://schemas.microsoft.com/office/powerpoint/2010/main" Requires="p14">
          <p:contentPart p14:bwMode="auto" r:id="rId3">
            <p14:nvContentPartPr>
              <p14:cNvPr id="17" name="Ink 16">
                <a:extLst>
                  <a:ext uri="{FF2B5EF4-FFF2-40B4-BE49-F238E27FC236}">
                    <a16:creationId xmlns:a16="http://schemas.microsoft.com/office/drawing/2014/main" id="{E97E8129-3E8B-44AF-87B4-AD73D48AE3E9}"/>
                  </a:ext>
                </a:extLst>
              </p14:cNvPr>
              <p14:cNvContentPartPr/>
              <p14:nvPr/>
            </p14:nvContentPartPr>
            <p14:xfrm>
              <a:off x="2856960" y="5749920"/>
              <a:ext cx="5353200" cy="852480"/>
            </p14:xfrm>
          </p:contentPart>
        </mc:Choice>
        <mc:Fallback>
          <p:pic>
            <p:nvPicPr>
              <p:cNvPr id="17" name="Ink 16">
                <a:extLst>
                  <a:ext uri="{FF2B5EF4-FFF2-40B4-BE49-F238E27FC236}">
                    <a16:creationId xmlns:a16="http://schemas.microsoft.com/office/drawing/2014/main" id="{E97E8129-3E8B-44AF-87B4-AD73D48AE3E9}"/>
                  </a:ext>
                </a:extLst>
              </p:cNvPr>
              <p:cNvPicPr/>
              <p:nvPr/>
            </p:nvPicPr>
            <p:blipFill>
              <a:blip r:embed="rId4"/>
              <a:stretch>
                <a:fillRect/>
              </a:stretch>
            </p:blipFill>
            <p:spPr>
              <a:xfrm>
                <a:off x="2847600" y="5740560"/>
                <a:ext cx="5371920" cy="8712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86" name="Rectangle 26"/>
          <p:cNvSpPr>
            <a:spLocks noGrp="1" noChangeArrowheads="1"/>
          </p:cNvSpPr>
          <p:nvPr>
            <p:ph type="title"/>
          </p:nvPr>
        </p:nvSpPr>
        <p:spPr>
          <a:xfrm>
            <a:off x="357018" y="435678"/>
            <a:ext cx="8786982" cy="762000"/>
          </a:xfrm>
        </p:spPr>
        <p:txBody>
          <a:bodyPr>
            <a:normAutofit fontScale="90000"/>
          </a:bodyPr>
          <a:lstStyle/>
          <a:p>
            <a:r>
              <a:rPr lang="en-US" dirty="0"/>
              <a:t>Traditional Bus Structure Connecting </a:t>
            </a:r>
            <a:br>
              <a:rPr lang="en-US" dirty="0"/>
            </a:br>
            <a:r>
              <a:rPr lang="en-US" dirty="0"/>
              <a:t>CPU and Memory</a:t>
            </a:r>
          </a:p>
        </p:txBody>
      </p:sp>
      <p:sp>
        <p:nvSpPr>
          <p:cNvPr id="66587" name="Rectangle 27"/>
          <p:cNvSpPr>
            <a:spLocks noGrp="1" noChangeArrowheads="1"/>
          </p:cNvSpPr>
          <p:nvPr>
            <p:ph idx="1"/>
          </p:nvPr>
        </p:nvSpPr>
        <p:spPr>
          <a:xfrm>
            <a:off x="396875" y="1504950"/>
            <a:ext cx="7896225" cy="4972050"/>
          </a:xfrm>
        </p:spPr>
        <p:txBody>
          <a:bodyPr/>
          <a:lstStyle/>
          <a:p>
            <a:r>
              <a:rPr lang="en-US" dirty="0"/>
              <a:t>A </a:t>
            </a:r>
            <a:r>
              <a:rPr lang="en-US" dirty="0">
                <a:solidFill>
                  <a:srgbClr val="FF0000"/>
                </a:solidFill>
              </a:rPr>
              <a:t>bus</a:t>
            </a:r>
            <a:r>
              <a:rPr lang="en-US" dirty="0"/>
              <a:t> is a collection of parallel wires that carry address, data, and control signals.</a:t>
            </a:r>
          </a:p>
          <a:p>
            <a:r>
              <a:rPr lang="en-US" dirty="0"/>
              <a:t>Buses are typically shared by multiple devices.</a:t>
            </a:r>
          </a:p>
        </p:txBody>
      </p:sp>
      <p:sp>
        <p:nvSpPr>
          <p:cNvPr id="66565" name="Rectangle 5"/>
          <p:cNvSpPr>
            <a:spLocks noChangeAspect="1" noChangeArrowheads="1"/>
          </p:cNvSpPr>
          <p:nvPr/>
        </p:nvSpPr>
        <p:spPr bwMode="auto">
          <a:xfrm>
            <a:off x="7637463" y="5337175"/>
            <a:ext cx="1049337" cy="10541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Main</a:t>
            </a:r>
          </a:p>
          <a:p>
            <a:pPr algn="ctr">
              <a:lnSpc>
                <a:spcPct val="100000"/>
              </a:lnSpc>
            </a:pPr>
            <a:r>
              <a:rPr lang="en-US" sz="1600" dirty="0"/>
              <a:t>memory</a:t>
            </a:r>
          </a:p>
        </p:txBody>
      </p:sp>
      <p:sp>
        <p:nvSpPr>
          <p:cNvPr id="66566" name="AutoShape 6"/>
          <p:cNvSpPr>
            <a:spLocks noChangeAspect="1" noChangeArrowheads="1"/>
          </p:cNvSpPr>
          <p:nvPr/>
        </p:nvSpPr>
        <p:spPr bwMode="auto">
          <a:xfrm>
            <a:off x="5880100" y="5511800"/>
            <a:ext cx="1720850" cy="615950"/>
          </a:xfrm>
          <a:prstGeom prst="leftRightArrow">
            <a:avLst>
              <a:gd name="adj1" fmla="val 50000"/>
              <a:gd name="adj2" fmla="val 55876"/>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6567" name="Rectangle 7"/>
          <p:cNvSpPr>
            <a:spLocks noChangeAspect="1" noChangeArrowheads="1"/>
          </p:cNvSpPr>
          <p:nvPr/>
        </p:nvSpPr>
        <p:spPr bwMode="auto">
          <a:xfrm>
            <a:off x="4824413" y="5548313"/>
            <a:ext cx="1049337" cy="6667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I/O </a:t>
            </a:r>
          </a:p>
          <a:p>
            <a:pPr algn="ctr">
              <a:lnSpc>
                <a:spcPct val="100000"/>
              </a:lnSpc>
            </a:pPr>
            <a:r>
              <a:rPr lang="en-US" sz="1600"/>
              <a:t>bridge</a:t>
            </a:r>
          </a:p>
        </p:txBody>
      </p:sp>
      <p:sp>
        <p:nvSpPr>
          <p:cNvPr id="66568" name="AutoShape 8"/>
          <p:cNvSpPr>
            <a:spLocks noChangeAspect="1" noChangeArrowheads="1"/>
          </p:cNvSpPr>
          <p:nvPr/>
        </p:nvSpPr>
        <p:spPr bwMode="auto">
          <a:xfrm>
            <a:off x="3143250" y="5511800"/>
            <a:ext cx="1676400" cy="615950"/>
          </a:xfrm>
          <a:prstGeom prst="leftRightArrow">
            <a:avLst>
              <a:gd name="adj1" fmla="val 50000"/>
              <a:gd name="adj2" fmla="val 54433"/>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6569" name="Rectangle 9"/>
          <p:cNvSpPr>
            <a:spLocks noChangeAspect="1" noChangeArrowheads="1"/>
          </p:cNvSpPr>
          <p:nvPr/>
        </p:nvSpPr>
        <p:spPr bwMode="auto">
          <a:xfrm>
            <a:off x="950913" y="5548313"/>
            <a:ext cx="2162175" cy="6667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66570" name="Rectangle 10"/>
          <p:cNvSpPr>
            <a:spLocks noChangeAspect="1" noChangeArrowheads="1"/>
          </p:cNvSpPr>
          <p:nvPr/>
        </p:nvSpPr>
        <p:spPr bwMode="auto">
          <a:xfrm>
            <a:off x="2008188" y="4017963"/>
            <a:ext cx="788987" cy="176212"/>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1" name="Rectangle 11"/>
          <p:cNvSpPr>
            <a:spLocks noChangeAspect="1" noChangeArrowheads="1"/>
          </p:cNvSpPr>
          <p:nvPr/>
        </p:nvSpPr>
        <p:spPr bwMode="auto">
          <a:xfrm>
            <a:off x="2008188" y="4194175"/>
            <a:ext cx="788987" cy="176213"/>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2" name="Rectangle 12"/>
          <p:cNvSpPr>
            <a:spLocks noChangeAspect="1" noChangeArrowheads="1"/>
          </p:cNvSpPr>
          <p:nvPr/>
        </p:nvSpPr>
        <p:spPr bwMode="auto">
          <a:xfrm>
            <a:off x="2008188" y="4370388"/>
            <a:ext cx="788987" cy="174625"/>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3" name="Rectangle 13"/>
          <p:cNvSpPr>
            <a:spLocks noChangeAspect="1" noChangeArrowheads="1"/>
          </p:cNvSpPr>
          <p:nvPr/>
        </p:nvSpPr>
        <p:spPr bwMode="auto">
          <a:xfrm>
            <a:off x="2008188" y="4545013"/>
            <a:ext cx="788987" cy="176212"/>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4" name="Rectangle 14"/>
          <p:cNvSpPr>
            <a:spLocks noChangeAspect="1" noChangeArrowheads="1"/>
          </p:cNvSpPr>
          <p:nvPr/>
        </p:nvSpPr>
        <p:spPr bwMode="auto">
          <a:xfrm>
            <a:off x="2008188" y="4721225"/>
            <a:ext cx="788987" cy="176213"/>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5" name="AutoShape 15"/>
          <p:cNvSpPr>
            <a:spLocks noChangeAspect="1" noChangeArrowheads="1"/>
          </p:cNvSpPr>
          <p:nvPr/>
        </p:nvSpPr>
        <p:spPr bwMode="auto">
          <a:xfrm>
            <a:off x="2900363" y="4017963"/>
            <a:ext cx="512762" cy="439737"/>
          </a:xfrm>
          <a:prstGeom prst="rightArrow">
            <a:avLst>
              <a:gd name="adj1" fmla="val 50000"/>
              <a:gd name="adj2" fmla="val 291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6" name="AutoShape 16"/>
          <p:cNvSpPr>
            <a:spLocks noChangeAspect="1" noChangeArrowheads="1"/>
          </p:cNvSpPr>
          <p:nvPr/>
        </p:nvSpPr>
        <p:spPr bwMode="auto">
          <a:xfrm flipH="1">
            <a:off x="2797175" y="4457700"/>
            <a:ext cx="512763" cy="439738"/>
          </a:xfrm>
          <a:prstGeom prst="rightArrow">
            <a:avLst>
              <a:gd name="adj1" fmla="val 50000"/>
              <a:gd name="adj2" fmla="val 291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7" name="Rectangle 17"/>
          <p:cNvSpPr>
            <a:spLocks noChangeAspect="1" noChangeArrowheads="1"/>
          </p:cNvSpPr>
          <p:nvPr/>
        </p:nvSpPr>
        <p:spPr bwMode="auto">
          <a:xfrm>
            <a:off x="3413125" y="3843338"/>
            <a:ext cx="614363" cy="1230312"/>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ALU</a:t>
            </a:r>
          </a:p>
        </p:txBody>
      </p:sp>
      <p:sp>
        <p:nvSpPr>
          <p:cNvPr id="66578" name="Text Box 18"/>
          <p:cNvSpPr txBox="1">
            <a:spLocks noChangeAspect="1" noChangeArrowheads="1"/>
          </p:cNvSpPr>
          <p:nvPr/>
        </p:nvSpPr>
        <p:spPr bwMode="auto">
          <a:xfrm>
            <a:off x="1841500" y="3671680"/>
            <a:ext cx="114777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Register file</a:t>
            </a:r>
          </a:p>
        </p:txBody>
      </p:sp>
      <p:sp>
        <p:nvSpPr>
          <p:cNvPr id="66579" name="AutoShape 19"/>
          <p:cNvSpPr>
            <a:spLocks noChangeAspect="1" noChangeArrowheads="1"/>
          </p:cNvSpPr>
          <p:nvPr/>
        </p:nvSpPr>
        <p:spPr bwMode="auto">
          <a:xfrm>
            <a:off x="2093913" y="4984750"/>
            <a:ext cx="703262" cy="52705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80" name="Rectangle 20"/>
          <p:cNvSpPr>
            <a:spLocks noChangeAspect="1" noChangeArrowheads="1"/>
          </p:cNvSpPr>
          <p:nvPr/>
        </p:nvSpPr>
        <p:spPr bwMode="auto">
          <a:xfrm>
            <a:off x="60385" y="3578225"/>
            <a:ext cx="4143315" cy="281305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66581" name="Text Box 21"/>
          <p:cNvSpPr txBox="1">
            <a:spLocks noChangeAspect="1" noChangeArrowheads="1"/>
          </p:cNvSpPr>
          <p:nvPr/>
        </p:nvSpPr>
        <p:spPr bwMode="auto">
          <a:xfrm>
            <a:off x="744538" y="325120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CPU chip</a:t>
            </a:r>
          </a:p>
        </p:txBody>
      </p:sp>
      <p:sp>
        <p:nvSpPr>
          <p:cNvPr id="66582" name="Text Box 22"/>
          <p:cNvSpPr txBox="1">
            <a:spLocks noChangeAspect="1" noChangeArrowheads="1"/>
          </p:cNvSpPr>
          <p:nvPr/>
        </p:nvSpPr>
        <p:spPr bwMode="auto">
          <a:xfrm>
            <a:off x="3413125" y="5650498"/>
            <a:ext cx="112913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System bus</a:t>
            </a:r>
          </a:p>
        </p:txBody>
      </p:sp>
      <p:sp>
        <p:nvSpPr>
          <p:cNvPr id="66584" name="Text Box 24"/>
          <p:cNvSpPr txBox="1">
            <a:spLocks noChangeAspect="1" noChangeArrowheads="1"/>
          </p:cNvSpPr>
          <p:nvPr/>
        </p:nvSpPr>
        <p:spPr bwMode="auto">
          <a:xfrm>
            <a:off x="6152664" y="5647323"/>
            <a:ext cx="1175722"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Memory bus</a:t>
            </a:r>
          </a:p>
        </p:txBody>
      </p:sp>
      <p:pic>
        <p:nvPicPr>
          <p:cNvPr id="23" name="Picture 2" descr="http://www.cliparts101.com/files/291/0384778EE294BD6578F86D74B89526DC/RAM__computer_memory.png"/>
          <p:cNvPicPr>
            <a:picLocks noChangeAspect="1" noChangeArrowheads="1"/>
          </p:cNvPicPr>
          <p:nvPr/>
        </p:nvPicPr>
        <p:blipFill rotWithShape="1">
          <a:blip r:embed="rId3">
            <a:extLst>
              <a:ext uri="{28A0092B-C50C-407E-A947-70E740481C1C}">
                <a14:useLocalDpi xmlns:a14="http://schemas.microsoft.com/office/drawing/2010/main" val="0"/>
              </a:ext>
            </a:extLst>
          </a:blip>
          <a:srcRect l="-333" t="35293" r="333" b="38040"/>
          <a:stretch/>
        </p:blipFill>
        <p:spPr bwMode="auto">
          <a:xfrm>
            <a:off x="6847935" y="4370388"/>
            <a:ext cx="2108031" cy="56214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549282" y="4097615"/>
            <a:ext cx="795411" cy="369332"/>
          </a:xfrm>
          <a:prstGeom prst="rect">
            <a:avLst/>
          </a:prstGeom>
          <a:noFill/>
        </p:spPr>
        <p:txBody>
          <a:bodyPr wrap="none" rtlCol="0">
            <a:spAutoFit/>
          </a:bodyPr>
          <a:lstStyle/>
          <a:p>
            <a:r>
              <a:rPr lang="en-US" sz="1800" dirty="0">
                <a:latin typeface="Calibri" pitchFamily="34" charset="0"/>
              </a:rPr>
              <a:t>DIMM</a:t>
            </a:r>
          </a:p>
        </p:txBody>
      </p:sp>
      <p:pic>
        <p:nvPicPr>
          <p:cNvPr id="25" name="Picture 6" descr="Image result for cpu di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7053" y="3857385"/>
            <a:ext cx="1286942" cy="126844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7DF4409E-0A8A-431E-AA51-EAF6D7924C2B}"/>
                  </a:ext>
                </a:extLst>
              </p14:cNvPr>
              <p14:cNvContentPartPr/>
              <p14:nvPr/>
            </p14:nvContentPartPr>
            <p14:xfrm>
              <a:off x="3536640" y="4606200"/>
              <a:ext cx="4864320" cy="2043000"/>
            </p14:xfrm>
          </p:contentPart>
        </mc:Choice>
        <mc:Fallback>
          <p:pic>
            <p:nvPicPr>
              <p:cNvPr id="3" name="Ink 2">
                <a:extLst>
                  <a:ext uri="{FF2B5EF4-FFF2-40B4-BE49-F238E27FC236}">
                    <a16:creationId xmlns:a16="http://schemas.microsoft.com/office/drawing/2014/main" id="{7DF4409E-0A8A-431E-AA51-EAF6D7924C2B}"/>
                  </a:ext>
                </a:extLst>
              </p:cNvPr>
              <p:cNvPicPr/>
              <p:nvPr/>
            </p:nvPicPr>
            <p:blipFill>
              <a:blip r:embed="rId6"/>
              <a:stretch>
                <a:fillRect/>
              </a:stretch>
            </p:blipFill>
            <p:spPr>
              <a:xfrm>
                <a:off x="3527280" y="4596840"/>
                <a:ext cx="4883040" cy="2061720"/>
              </a:xfrm>
              <a:prstGeom prst="rect">
                <a:avLst/>
              </a:prstGeom>
            </p:spPr>
          </p:pic>
        </mc:Fallback>
      </mc:AlternateContent>
    </p:spTree>
    <p:extLst>
      <p:ext uri="{BB962C8B-B14F-4D97-AF65-F5344CB8AC3E}">
        <p14:creationId xmlns:p14="http://schemas.microsoft.com/office/powerpoint/2010/main" val="116384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16" name="Rectangle 32"/>
          <p:cNvSpPr>
            <a:spLocks noGrp="1" noChangeArrowheads="1"/>
          </p:cNvSpPr>
          <p:nvPr>
            <p:ph type="title"/>
          </p:nvPr>
        </p:nvSpPr>
        <p:spPr/>
        <p:txBody>
          <a:bodyPr/>
          <a:lstStyle/>
          <a:p>
            <a:r>
              <a:rPr lang="en-US"/>
              <a:t>Memory Read Transaction (1)</a:t>
            </a:r>
          </a:p>
        </p:txBody>
      </p:sp>
      <p:sp>
        <p:nvSpPr>
          <p:cNvPr id="67617" name="Rectangle 33"/>
          <p:cNvSpPr>
            <a:spLocks noGrp="1" noChangeArrowheads="1"/>
          </p:cNvSpPr>
          <p:nvPr>
            <p:ph idx="1"/>
          </p:nvPr>
        </p:nvSpPr>
        <p:spPr>
          <a:xfrm>
            <a:off x="396875" y="4928529"/>
            <a:ext cx="8204200" cy="1405595"/>
          </a:xfrm>
        </p:spPr>
        <p:txBody>
          <a:bodyPr/>
          <a:lstStyle/>
          <a:p>
            <a:r>
              <a:rPr lang="en-US" dirty="0"/>
              <a:t>CPU places address A (stored in %</a:t>
            </a:r>
            <a:r>
              <a:rPr lang="en-US" dirty="0" err="1"/>
              <a:t>rax</a:t>
            </a:r>
            <a:r>
              <a:rPr lang="en-US" dirty="0"/>
              <a:t>) on the memory bus.</a:t>
            </a:r>
          </a:p>
        </p:txBody>
      </p:sp>
      <p:sp>
        <p:nvSpPr>
          <p:cNvPr id="67588" name="Rectangle 4"/>
          <p:cNvSpPr>
            <a:spLocks noChangeArrowheads="1"/>
          </p:cNvSpPr>
          <p:nvPr/>
        </p:nvSpPr>
        <p:spPr bwMode="auto">
          <a:xfrm>
            <a:off x="6767513" y="38100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7589" name="AutoShape 5"/>
          <p:cNvSpPr>
            <a:spLocks noChangeArrowheads="1"/>
          </p:cNvSpPr>
          <p:nvPr/>
        </p:nvSpPr>
        <p:spPr bwMode="auto">
          <a:xfrm>
            <a:off x="5243513" y="3962400"/>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7590" name="Rectangle 6"/>
          <p:cNvSpPr>
            <a:spLocks noChangeArrowheads="1"/>
          </p:cNvSpPr>
          <p:nvPr/>
        </p:nvSpPr>
        <p:spPr bwMode="auto">
          <a:xfrm>
            <a:off x="4329113" y="39941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 </a:t>
            </a:r>
          </a:p>
          <a:p>
            <a:pPr>
              <a:lnSpc>
                <a:spcPct val="100000"/>
              </a:lnSpc>
            </a:pPr>
            <a:endParaRPr lang="en-US" sz="1600"/>
          </a:p>
        </p:txBody>
      </p:sp>
      <p:sp>
        <p:nvSpPr>
          <p:cNvPr id="67591" name="AutoShape 7"/>
          <p:cNvSpPr>
            <a:spLocks noChangeArrowheads="1"/>
          </p:cNvSpPr>
          <p:nvPr/>
        </p:nvSpPr>
        <p:spPr bwMode="auto">
          <a:xfrm>
            <a:off x="2871788" y="3962400"/>
            <a:ext cx="1452562"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7592" name="Rectangle 8"/>
          <p:cNvSpPr>
            <a:spLocks noChangeArrowheads="1"/>
          </p:cNvSpPr>
          <p:nvPr/>
        </p:nvSpPr>
        <p:spPr bwMode="auto">
          <a:xfrm>
            <a:off x="1887538" y="2667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3" name="Rectangle 9"/>
          <p:cNvSpPr>
            <a:spLocks noChangeArrowheads="1"/>
          </p:cNvSpPr>
          <p:nvPr/>
        </p:nvSpPr>
        <p:spPr bwMode="auto">
          <a:xfrm>
            <a:off x="1887538" y="2819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r>
              <a:rPr lang="en-US" sz="1400" dirty="0"/>
              <a:t>A</a:t>
            </a:r>
          </a:p>
        </p:txBody>
      </p:sp>
      <p:sp>
        <p:nvSpPr>
          <p:cNvPr id="67594" name="Rectangle 10"/>
          <p:cNvSpPr>
            <a:spLocks noChangeArrowheads="1"/>
          </p:cNvSpPr>
          <p:nvPr/>
        </p:nvSpPr>
        <p:spPr bwMode="auto">
          <a:xfrm>
            <a:off x="1887538" y="2971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5" name="Rectangle 11"/>
          <p:cNvSpPr>
            <a:spLocks noChangeArrowheads="1"/>
          </p:cNvSpPr>
          <p:nvPr/>
        </p:nvSpPr>
        <p:spPr bwMode="auto">
          <a:xfrm>
            <a:off x="1887538" y="3124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6" name="Rectangle 12"/>
          <p:cNvSpPr>
            <a:spLocks noChangeArrowheads="1"/>
          </p:cNvSpPr>
          <p:nvPr/>
        </p:nvSpPr>
        <p:spPr bwMode="auto">
          <a:xfrm>
            <a:off x="1887538" y="3276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7" name="AutoShape 13"/>
          <p:cNvSpPr>
            <a:spLocks noChangeArrowheads="1"/>
          </p:cNvSpPr>
          <p:nvPr/>
        </p:nvSpPr>
        <p:spPr bwMode="auto">
          <a:xfrm>
            <a:off x="2660650"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8" name="AutoShape 14"/>
          <p:cNvSpPr>
            <a:spLocks noChangeArrowheads="1"/>
          </p:cNvSpPr>
          <p:nvPr/>
        </p:nvSpPr>
        <p:spPr bwMode="auto">
          <a:xfrm flipH="1">
            <a:off x="2571750"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9" name="Rectangle 15"/>
          <p:cNvSpPr>
            <a:spLocks noChangeArrowheads="1"/>
          </p:cNvSpPr>
          <p:nvPr/>
        </p:nvSpPr>
        <p:spPr bwMode="auto">
          <a:xfrm>
            <a:off x="3105150"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ALU</a:t>
            </a:r>
          </a:p>
        </p:txBody>
      </p:sp>
      <p:sp>
        <p:nvSpPr>
          <p:cNvPr id="67600" name="Text Box 16"/>
          <p:cNvSpPr txBox="1">
            <a:spLocks noChangeArrowheads="1"/>
          </p:cNvSpPr>
          <p:nvPr/>
        </p:nvSpPr>
        <p:spPr bwMode="auto">
          <a:xfrm>
            <a:off x="1676400" y="23453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Register file</a:t>
            </a:r>
          </a:p>
        </p:txBody>
      </p:sp>
      <p:sp>
        <p:nvSpPr>
          <p:cNvPr id="67601" name="AutoShape 17"/>
          <p:cNvSpPr>
            <a:spLocks noChangeArrowheads="1"/>
          </p:cNvSpPr>
          <p:nvPr/>
        </p:nvSpPr>
        <p:spPr bwMode="auto">
          <a:xfrm>
            <a:off x="1962150"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602" name="Line 18"/>
          <p:cNvSpPr>
            <a:spLocks noChangeShapeType="1"/>
          </p:cNvSpPr>
          <p:nvPr/>
        </p:nvSpPr>
        <p:spPr bwMode="auto">
          <a:xfrm>
            <a:off x="2800350" y="4191000"/>
            <a:ext cx="3962400"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67603" name="Rectangle 19"/>
          <p:cNvSpPr>
            <a:spLocks noChangeArrowheads="1"/>
          </p:cNvSpPr>
          <p:nvPr/>
        </p:nvSpPr>
        <p:spPr bwMode="auto">
          <a:xfrm>
            <a:off x="971550"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67604" name="Text Box 20"/>
          <p:cNvSpPr txBox="1">
            <a:spLocks noChangeArrowheads="1"/>
          </p:cNvSpPr>
          <p:nvPr/>
        </p:nvSpPr>
        <p:spPr bwMode="auto">
          <a:xfrm>
            <a:off x="5757169" y="3808998"/>
            <a:ext cx="33793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i="1"/>
              <a:t>A</a:t>
            </a:r>
          </a:p>
        </p:txBody>
      </p:sp>
      <p:sp>
        <p:nvSpPr>
          <p:cNvPr id="67605" name="Text Box 21"/>
          <p:cNvSpPr txBox="1">
            <a:spLocks noChangeArrowheads="1"/>
          </p:cNvSpPr>
          <p:nvPr/>
        </p:nvSpPr>
        <p:spPr bwMode="auto">
          <a:xfrm>
            <a:off x="7673975" y="3687763"/>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7606" name="Text Box 22"/>
          <p:cNvSpPr txBox="1">
            <a:spLocks noChangeArrowheads="1"/>
          </p:cNvSpPr>
          <p:nvPr/>
        </p:nvSpPr>
        <p:spPr bwMode="auto">
          <a:xfrm>
            <a:off x="7658100" y="4191000"/>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67607" name="Rectangle 23"/>
          <p:cNvSpPr>
            <a:spLocks noChangeArrowheads="1"/>
          </p:cNvSpPr>
          <p:nvPr/>
        </p:nvSpPr>
        <p:spPr bwMode="auto">
          <a:xfrm>
            <a:off x="6762750" y="428307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val</a:t>
            </a:r>
            <a:endParaRPr lang="en-US" sz="1400" dirty="0"/>
          </a:p>
        </p:txBody>
      </p:sp>
      <p:sp>
        <p:nvSpPr>
          <p:cNvPr id="67608" name="Text Box 24"/>
          <p:cNvSpPr txBox="1">
            <a:spLocks noChangeArrowheads="1"/>
          </p:cNvSpPr>
          <p:nvPr/>
        </p:nvSpPr>
        <p:spPr bwMode="auto">
          <a:xfrm>
            <a:off x="6553200" y="3472448"/>
            <a:ext cx="126929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Main memory</a:t>
            </a:r>
          </a:p>
        </p:txBody>
      </p:sp>
      <p:sp>
        <p:nvSpPr>
          <p:cNvPr id="67609" name="Text Box 25"/>
          <p:cNvSpPr txBox="1">
            <a:spLocks noChangeArrowheads="1"/>
          </p:cNvSpPr>
          <p:nvPr/>
        </p:nvSpPr>
        <p:spPr bwMode="auto">
          <a:xfrm>
            <a:off x="4302038" y="3701048"/>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I/O bridge</a:t>
            </a:r>
          </a:p>
        </p:txBody>
      </p:sp>
      <p:sp>
        <p:nvSpPr>
          <p:cNvPr id="67610" name="Text Box 26"/>
          <p:cNvSpPr txBox="1">
            <a:spLocks noChangeArrowheads="1"/>
          </p:cNvSpPr>
          <p:nvPr/>
        </p:nvSpPr>
        <p:spPr bwMode="auto">
          <a:xfrm>
            <a:off x="1243151" y="2999373"/>
            <a:ext cx="595036"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a:t>
            </a:r>
            <a:r>
              <a:rPr lang="en-US" sz="1600" dirty="0" err="1"/>
              <a:t>rbx</a:t>
            </a:r>
            <a:endParaRPr lang="en-US" sz="1600" dirty="0"/>
          </a:p>
        </p:txBody>
      </p:sp>
      <p:sp>
        <p:nvSpPr>
          <p:cNvPr id="30" name="Text Box 27">
            <a:extLst>
              <a:ext uri="{FF2B5EF4-FFF2-40B4-BE49-F238E27FC236}">
                <a16:creationId xmlns:a16="http://schemas.microsoft.com/office/drawing/2014/main" id="{55B6F2B8-15EB-43BB-9E17-EFC2DFC7132E}"/>
              </a:ext>
            </a:extLst>
          </p:cNvPr>
          <p:cNvSpPr txBox="1">
            <a:spLocks noChangeArrowheads="1"/>
          </p:cNvSpPr>
          <p:nvPr/>
        </p:nvSpPr>
        <p:spPr bwMode="auto">
          <a:xfrm>
            <a:off x="4648200" y="2466975"/>
            <a:ext cx="3602268" cy="584775"/>
          </a:xfrm>
          <a:prstGeom prst="rect">
            <a:avLst/>
          </a:prstGeom>
          <a:noFill/>
          <a:ln w="25400">
            <a:noFill/>
            <a:miter lim="800000"/>
            <a:headEnd/>
            <a:tailEnd/>
          </a:ln>
          <a:effectLst/>
        </p:spPr>
        <p:txBody>
          <a:bodyPr wrap="none">
            <a:prstTxWarp prst="textNoShape">
              <a:avLst/>
            </a:prstTxWarp>
            <a:spAutoFit/>
          </a:bodyPr>
          <a:lstStyle/>
          <a:p>
            <a:r>
              <a:rPr lang="en-US" sz="1600" dirty="0">
                <a:solidFill>
                  <a:srgbClr val="FF0000"/>
                </a:solidFill>
              </a:rPr>
              <a:t>Load operation</a:t>
            </a:r>
            <a:r>
              <a:rPr lang="en-US" sz="1600" dirty="0"/>
              <a:t>:</a:t>
            </a:r>
            <a:r>
              <a:rPr lang="en-US" sz="1600" dirty="0">
                <a:latin typeface="Times" charset="0"/>
              </a:rPr>
              <a:t> </a:t>
            </a:r>
            <a:r>
              <a:rPr lang="en-US" sz="1600" dirty="0" err="1">
                <a:latin typeface="Courier New" charset="0"/>
              </a:rPr>
              <a:t>movq</a:t>
            </a:r>
            <a:r>
              <a:rPr lang="en-US" sz="1600" dirty="0">
                <a:latin typeface="Courier New" charset="0"/>
              </a:rPr>
              <a:t> (%</a:t>
            </a:r>
            <a:r>
              <a:rPr lang="en-US" sz="1600" dirty="0" err="1">
                <a:latin typeface="Courier New" charset="0"/>
              </a:rPr>
              <a:t>rax</a:t>
            </a:r>
            <a:r>
              <a:rPr lang="en-US" sz="1600" dirty="0">
                <a:latin typeface="Courier New" charset="0"/>
              </a:rPr>
              <a:t>), %</a:t>
            </a:r>
            <a:r>
              <a:rPr lang="en-US" sz="1600" dirty="0" err="1">
                <a:latin typeface="Courier New" charset="0"/>
              </a:rPr>
              <a:t>rbx</a:t>
            </a:r>
            <a:endParaRPr lang="en-US" sz="1600" dirty="0">
              <a:latin typeface="Times" charset="0"/>
            </a:endParaRPr>
          </a:p>
          <a:p>
            <a:pPr algn="l">
              <a:lnSpc>
                <a:spcPct val="100000"/>
              </a:lnSpc>
            </a:pPr>
            <a:endParaRPr lang="en-US" sz="1600" dirty="0"/>
          </a:p>
        </p:txBody>
      </p:sp>
      <p:sp>
        <p:nvSpPr>
          <p:cNvPr id="31" name="Rectangle 30">
            <a:extLst>
              <a:ext uri="{FF2B5EF4-FFF2-40B4-BE49-F238E27FC236}">
                <a16:creationId xmlns:a16="http://schemas.microsoft.com/office/drawing/2014/main" id="{47C78C59-C508-4596-B184-EB87CD599747}"/>
              </a:ext>
            </a:extLst>
          </p:cNvPr>
          <p:cNvSpPr/>
          <p:nvPr/>
        </p:nvSpPr>
        <p:spPr>
          <a:xfrm>
            <a:off x="6823967" y="2036560"/>
            <a:ext cx="367408" cy="461665"/>
          </a:xfrm>
          <a:prstGeom prst="rect">
            <a:avLst/>
          </a:prstGeom>
        </p:spPr>
        <p:txBody>
          <a:bodyPr wrap="none">
            <a:spAutoFit/>
          </a:bodyPr>
          <a:lstStyle/>
          <a:p>
            <a:r>
              <a:rPr lang="en-US" dirty="0"/>
              <a:t>A</a:t>
            </a:r>
          </a:p>
        </p:txBody>
      </p:sp>
      <p:sp>
        <p:nvSpPr>
          <p:cNvPr id="32" name="Text Box 26">
            <a:extLst>
              <a:ext uri="{FF2B5EF4-FFF2-40B4-BE49-F238E27FC236}">
                <a16:creationId xmlns:a16="http://schemas.microsoft.com/office/drawing/2014/main" id="{6DBF0A84-5F62-45FA-A763-89171642EDC4}"/>
              </a:ext>
            </a:extLst>
          </p:cNvPr>
          <p:cNvSpPr txBox="1">
            <a:spLocks noChangeArrowheads="1"/>
          </p:cNvSpPr>
          <p:nvPr/>
        </p:nvSpPr>
        <p:spPr bwMode="auto">
          <a:xfrm>
            <a:off x="1258289" y="2700679"/>
            <a:ext cx="595036"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a:t>
            </a:r>
            <a:r>
              <a:rPr lang="en-US" sz="1600" dirty="0" err="1"/>
              <a:t>rax</a:t>
            </a:r>
            <a:endParaRPr lang="en-US" sz="1600" dirty="0"/>
          </a:p>
        </p:txBody>
      </p:sp>
      <p:sp>
        <p:nvSpPr>
          <p:cNvPr id="33" name="Rectangle 18">
            <a:extLst>
              <a:ext uri="{FF2B5EF4-FFF2-40B4-BE49-F238E27FC236}">
                <a16:creationId xmlns:a16="http://schemas.microsoft.com/office/drawing/2014/main" id="{E8D1DE1A-0625-4D63-AC7B-DAB6D62AE9AF}"/>
              </a:ext>
            </a:extLst>
          </p:cNvPr>
          <p:cNvSpPr>
            <a:spLocks noChangeArrowheads="1"/>
          </p:cNvSpPr>
          <p:nvPr/>
        </p:nvSpPr>
        <p:spPr bwMode="auto">
          <a:xfrm>
            <a:off x="872145" y="2338732"/>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34" name="Text Box 19">
            <a:extLst>
              <a:ext uri="{FF2B5EF4-FFF2-40B4-BE49-F238E27FC236}">
                <a16:creationId xmlns:a16="http://schemas.microsoft.com/office/drawing/2014/main" id="{E5470E1B-AA28-4E70-96AC-CCA76C2658F9}"/>
              </a:ext>
            </a:extLst>
          </p:cNvPr>
          <p:cNvSpPr txBox="1">
            <a:spLocks noChangeArrowheads="1"/>
          </p:cNvSpPr>
          <p:nvPr/>
        </p:nvSpPr>
        <p:spPr bwMode="auto">
          <a:xfrm>
            <a:off x="773720" y="2033932"/>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CPU chip</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29972C2-0229-40D1-8F20-F75033B8647C}"/>
                  </a:ext>
                </a:extLst>
              </p14:cNvPr>
              <p14:cNvContentPartPr/>
              <p14:nvPr/>
            </p14:nvContentPartPr>
            <p14:xfrm>
              <a:off x="3004200" y="2804760"/>
              <a:ext cx="5360760" cy="1609920"/>
            </p14:xfrm>
          </p:contentPart>
        </mc:Choice>
        <mc:Fallback>
          <p:pic>
            <p:nvPicPr>
              <p:cNvPr id="2" name="Ink 1">
                <a:extLst>
                  <a:ext uri="{FF2B5EF4-FFF2-40B4-BE49-F238E27FC236}">
                    <a16:creationId xmlns:a16="http://schemas.microsoft.com/office/drawing/2014/main" id="{429972C2-0229-40D1-8F20-F75033B8647C}"/>
                  </a:ext>
                </a:extLst>
              </p:cNvPr>
              <p:cNvPicPr/>
              <p:nvPr/>
            </p:nvPicPr>
            <p:blipFill>
              <a:blip r:embed="rId4"/>
              <a:stretch>
                <a:fillRect/>
              </a:stretch>
            </p:blipFill>
            <p:spPr>
              <a:xfrm>
                <a:off x="2994840" y="2795400"/>
                <a:ext cx="5379480" cy="1628640"/>
              </a:xfrm>
              <a:prstGeom prst="rect">
                <a:avLst/>
              </a:prstGeom>
            </p:spPr>
          </p:pic>
        </mc:Fallback>
      </mc:AlternateContent>
    </p:spTree>
    <p:extLst>
      <p:ext uri="{BB962C8B-B14F-4D97-AF65-F5344CB8AC3E}">
        <p14:creationId xmlns:p14="http://schemas.microsoft.com/office/powerpoint/2010/main" val="910351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36" name="Rectangle 28"/>
          <p:cNvSpPr>
            <a:spLocks noGrp="1" noChangeArrowheads="1"/>
          </p:cNvSpPr>
          <p:nvPr>
            <p:ph type="title"/>
          </p:nvPr>
        </p:nvSpPr>
        <p:spPr/>
        <p:txBody>
          <a:bodyPr/>
          <a:lstStyle/>
          <a:p>
            <a:r>
              <a:rPr lang="en-US"/>
              <a:t>Memory Read Transaction (2)</a:t>
            </a:r>
          </a:p>
        </p:txBody>
      </p:sp>
      <p:sp>
        <p:nvSpPr>
          <p:cNvPr id="68637" name="Rectangle 29"/>
          <p:cNvSpPr>
            <a:spLocks noGrp="1" noChangeArrowheads="1"/>
          </p:cNvSpPr>
          <p:nvPr>
            <p:ph idx="1"/>
          </p:nvPr>
        </p:nvSpPr>
        <p:spPr>
          <a:xfrm>
            <a:off x="396875" y="4943819"/>
            <a:ext cx="7896225" cy="1390306"/>
          </a:xfrm>
        </p:spPr>
        <p:txBody>
          <a:bodyPr/>
          <a:lstStyle/>
          <a:p>
            <a:r>
              <a:rPr lang="en-US" dirty="0"/>
              <a:t>Main memory reads A from the memory bus, retrieves word </a:t>
            </a:r>
            <a:r>
              <a:rPr lang="en-US" dirty="0" err="1"/>
              <a:t>val</a:t>
            </a:r>
            <a:r>
              <a:rPr lang="en-US" dirty="0"/>
              <a:t>, and places it on the bus.</a:t>
            </a:r>
          </a:p>
        </p:txBody>
      </p:sp>
      <p:sp>
        <p:nvSpPr>
          <p:cNvPr id="68612" name="AutoShape 4"/>
          <p:cNvSpPr>
            <a:spLocks noChangeArrowheads="1"/>
          </p:cNvSpPr>
          <p:nvPr/>
        </p:nvSpPr>
        <p:spPr bwMode="auto">
          <a:xfrm>
            <a:off x="5248275" y="3959225"/>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8613" name="Rectangle 5"/>
          <p:cNvSpPr>
            <a:spLocks noChangeArrowheads="1"/>
          </p:cNvSpPr>
          <p:nvPr/>
        </p:nvSpPr>
        <p:spPr bwMode="auto">
          <a:xfrm>
            <a:off x="4333875" y="3990975"/>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8614" name="AutoShape 6"/>
          <p:cNvSpPr>
            <a:spLocks noChangeArrowheads="1"/>
          </p:cNvSpPr>
          <p:nvPr/>
        </p:nvSpPr>
        <p:spPr bwMode="auto">
          <a:xfrm>
            <a:off x="2876550" y="3959225"/>
            <a:ext cx="1452563"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8615" name="Rectangle 7"/>
          <p:cNvSpPr>
            <a:spLocks noChangeArrowheads="1"/>
          </p:cNvSpPr>
          <p:nvPr/>
        </p:nvSpPr>
        <p:spPr bwMode="auto">
          <a:xfrm>
            <a:off x="1892300" y="26638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7" name="Rectangle 9"/>
          <p:cNvSpPr>
            <a:spLocks noChangeArrowheads="1"/>
          </p:cNvSpPr>
          <p:nvPr/>
        </p:nvSpPr>
        <p:spPr bwMode="auto">
          <a:xfrm>
            <a:off x="1892300" y="29686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8" name="Rectangle 10"/>
          <p:cNvSpPr>
            <a:spLocks noChangeArrowheads="1"/>
          </p:cNvSpPr>
          <p:nvPr/>
        </p:nvSpPr>
        <p:spPr bwMode="auto">
          <a:xfrm>
            <a:off x="1892300" y="31210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9" name="Rectangle 11"/>
          <p:cNvSpPr>
            <a:spLocks noChangeArrowheads="1"/>
          </p:cNvSpPr>
          <p:nvPr/>
        </p:nvSpPr>
        <p:spPr bwMode="auto">
          <a:xfrm>
            <a:off x="1892300" y="32734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0" name="AutoShape 12"/>
          <p:cNvSpPr>
            <a:spLocks noChangeArrowheads="1"/>
          </p:cNvSpPr>
          <p:nvPr/>
        </p:nvSpPr>
        <p:spPr bwMode="auto">
          <a:xfrm>
            <a:off x="2665413" y="2663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1" name="AutoShape 13"/>
          <p:cNvSpPr>
            <a:spLocks noChangeArrowheads="1"/>
          </p:cNvSpPr>
          <p:nvPr/>
        </p:nvSpPr>
        <p:spPr bwMode="auto">
          <a:xfrm flipH="1">
            <a:off x="2576513" y="3044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2" name="Rectangle 14"/>
          <p:cNvSpPr>
            <a:spLocks noChangeArrowheads="1"/>
          </p:cNvSpPr>
          <p:nvPr/>
        </p:nvSpPr>
        <p:spPr bwMode="auto">
          <a:xfrm>
            <a:off x="3109913" y="2511425"/>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68623" name="Text Box 15"/>
          <p:cNvSpPr txBox="1">
            <a:spLocks noChangeArrowheads="1"/>
          </p:cNvSpPr>
          <p:nvPr/>
        </p:nvSpPr>
        <p:spPr bwMode="auto">
          <a:xfrm>
            <a:off x="1689100" y="2342148"/>
            <a:ext cx="114777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Register file</a:t>
            </a:r>
          </a:p>
        </p:txBody>
      </p:sp>
      <p:sp>
        <p:nvSpPr>
          <p:cNvPr id="68624" name="AutoShape 16"/>
          <p:cNvSpPr>
            <a:spLocks noChangeArrowheads="1"/>
          </p:cNvSpPr>
          <p:nvPr/>
        </p:nvSpPr>
        <p:spPr bwMode="auto">
          <a:xfrm>
            <a:off x="1966913" y="3502025"/>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5" name="Line 17"/>
          <p:cNvSpPr>
            <a:spLocks noChangeShapeType="1"/>
          </p:cNvSpPr>
          <p:nvPr/>
        </p:nvSpPr>
        <p:spPr bwMode="auto">
          <a:xfrm>
            <a:off x="2805113" y="4187825"/>
            <a:ext cx="3962400" cy="0"/>
          </a:xfrm>
          <a:prstGeom prst="line">
            <a:avLst/>
          </a:prstGeom>
          <a:noFill/>
          <a:ln w="76200">
            <a:solidFill>
              <a:srgbClr val="00FFFF"/>
            </a:solidFill>
            <a:round/>
            <a:headEnd type="triangle" w="med" len="med"/>
            <a:tailEnd/>
          </a:ln>
          <a:effectLst/>
        </p:spPr>
        <p:txBody>
          <a:bodyPr wrap="none" anchor="ctr">
            <a:prstTxWarp prst="textNoShape">
              <a:avLst/>
            </a:prstTxWarp>
          </a:bodyPr>
          <a:lstStyle/>
          <a:p>
            <a:endParaRPr lang="en-US"/>
          </a:p>
        </p:txBody>
      </p:sp>
      <p:sp>
        <p:nvSpPr>
          <p:cNvPr id="68626" name="Rectangle 18"/>
          <p:cNvSpPr>
            <a:spLocks noChangeArrowheads="1"/>
          </p:cNvSpPr>
          <p:nvPr/>
        </p:nvSpPr>
        <p:spPr bwMode="auto">
          <a:xfrm>
            <a:off x="976313" y="3990975"/>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68627" name="Text Box 19"/>
          <p:cNvSpPr txBox="1">
            <a:spLocks noChangeArrowheads="1"/>
          </p:cNvSpPr>
          <p:nvPr/>
        </p:nvSpPr>
        <p:spPr bwMode="auto">
          <a:xfrm>
            <a:off x="5723143" y="3729623"/>
            <a:ext cx="417102"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i="1" dirty="0" err="1"/>
              <a:t>val</a:t>
            </a:r>
            <a:endParaRPr lang="en-US" sz="1600" i="1" dirty="0"/>
          </a:p>
        </p:txBody>
      </p:sp>
      <p:sp>
        <p:nvSpPr>
          <p:cNvPr id="68628" name="Rectangle 20"/>
          <p:cNvSpPr>
            <a:spLocks noChangeArrowheads="1"/>
          </p:cNvSpPr>
          <p:nvPr/>
        </p:nvSpPr>
        <p:spPr bwMode="auto">
          <a:xfrm>
            <a:off x="6772275" y="3806825"/>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8629" name="Text Box 21"/>
          <p:cNvSpPr txBox="1">
            <a:spLocks noChangeArrowheads="1"/>
          </p:cNvSpPr>
          <p:nvPr/>
        </p:nvSpPr>
        <p:spPr bwMode="auto">
          <a:xfrm>
            <a:off x="7678738" y="3684588"/>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8630" name="Text Box 22"/>
          <p:cNvSpPr txBox="1">
            <a:spLocks noChangeArrowheads="1"/>
          </p:cNvSpPr>
          <p:nvPr/>
        </p:nvSpPr>
        <p:spPr bwMode="auto">
          <a:xfrm>
            <a:off x="7662863" y="4187825"/>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68631" name="Rectangle 23"/>
          <p:cNvSpPr>
            <a:spLocks noChangeArrowheads="1"/>
          </p:cNvSpPr>
          <p:nvPr/>
        </p:nvSpPr>
        <p:spPr bwMode="auto">
          <a:xfrm>
            <a:off x="6767513" y="4279900"/>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val</a:t>
            </a:r>
            <a:endParaRPr lang="en-US" sz="1000" dirty="0"/>
          </a:p>
        </p:txBody>
      </p:sp>
      <p:sp>
        <p:nvSpPr>
          <p:cNvPr id="68632" name="Text Box 24"/>
          <p:cNvSpPr txBox="1">
            <a:spLocks noChangeArrowheads="1"/>
          </p:cNvSpPr>
          <p:nvPr/>
        </p:nvSpPr>
        <p:spPr bwMode="auto">
          <a:xfrm>
            <a:off x="6553200" y="3471446"/>
            <a:ext cx="1319711" cy="338554"/>
          </a:xfrm>
          <a:prstGeom prst="rect">
            <a:avLst/>
          </a:prstGeom>
          <a:noFill/>
          <a:ln w="12700">
            <a:noFill/>
            <a:miter lim="800000"/>
            <a:headEnd/>
            <a:tailEnd/>
          </a:ln>
          <a:effectLst/>
        </p:spPr>
        <p:txBody>
          <a:bodyPr wrap="square" anchor="ctr">
            <a:prstTxWarp prst="textNoShape">
              <a:avLst/>
            </a:prstTxWarp>
            <a:spAutoFit/>
          </a:bodyPr>
          <a:lstStyle/>
          <a:p>
            <a:pPr algn="ctr">
              <a:lnSpc>
                <a:spcPct val="100000"/>
              </a:lnSpc>
            </a:pPr>
            <a:r>
              <a:rPr lang="en-US" sz="1600" dirty="0"/>
              <a:t>Main memory</a:t>
            </a:r>
          </a:p>
        </p:txBody>
      </p:sp>
      <p:sp>
        <p:nvSpPr>
          <p:cNvPr id="68633" name="Text Box 25"/>
          <p:cNvSpPr txBox="1">
            <a:spLocks noChangeArrowheads="1"/>
          </p:cNvSpPr>
          <p:nvPr/>
        </p:nvSpPr>
        <p:spPr bwMode="auto">
          <a:xfrm>
            <a:off x="1247913" y="3012073"/>
            <a:ext cx="595036"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a:t>
            </a:r>
            <a:r>
              <a:rPr lang="en-US" sz="1600" dirty="0" err="1"/>
              <a:t>rbx</a:t>
            </a:r>
            <a:endParaRPr lang="en-US" sz="1600" dirty="0"/>
          </a:p>
        </p:txBody>
      </p:sp>
      <p:sp>
        <p:nvSpPr>
          <p:cNvPr id="68634" name="Text Box 26"/>
          <p:cNvSpPr txBox="1">
            <a:spLocks noChangeArrowheads="1"/>
          </p:cNvSpPr>
          <p:nvPr/>
        </p:nvSpPr>
        <p:spPr bwMode="auto">
          <a:xfrm>
            <a:off x="4306800" y="3713748"/>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I/O bridge</a:t>
            </a:r>
          </a:p>
        </p:txBody>
      </p:sp>
      <p:sp>
        <p:nvSpPr>
          <p:cNvPr id="68635" name="Text Box 27"/>
          <p:cNvSpPr txBox="1">
            <a:spLocks noChangeArrowheads="1"/>
          </p:cNvSpPr>
          <p:nvPr/>
        </p:nvSpPr>
        <p:spPr bwMode="auto">
          <a:xfrm>
            <a:off x="4648200" y="2466975"/>
            <a:ext cx="3602268" cy="584775"/>
          </a:xfrm>
          <a:prstGeom prst="rect">
            <a:avLst/>
          </a:prstGeom>
          <a:noFill/>
          <a:ln w="25400">
            <a:noFill/>
            <a:miter lim="800000"/>
            <a:headEnd/>
            <a:tailEnd/>
          </a:ln>
          <a:effectLst/>
        </p:spPr>
        <p:txBody>
          <a:bodyPr wrap="none">
            <a:prstTxWarp prst="textNoShape">
              <a:avLst/>
            </a:prstTxWarp>
            <a:spAutoFit/>
          </a:bodyPr>
          <a:lstStyle/>
          <a:p>
            <a:r>
              <a:rPr lang="en-US" sz="1600" dirty="0">
                <a:solidFill>
                  <a:srgbClr val="FF0000"/>
                </a:solidFill>
              </a:rPr>
              <a:t>Load operation</a:t>
            </a:r>
            <a:r>
              <a:rPr lang="en-US" sz="1600" dirty="0"/>
              <a:t>:</a:t>
            </a:r>
            <a:r>
              <a:rPr lang="en-US" sz="1600" dirty="0">
                <a:latin typeface="Times" charset="0"/>
              </a:rPr>
              <a:t> </a:t>
            </a:r>
            <a:r>
              <a:rPr lang="en-US" sz="1600" dirty="0" err="1">
                <a:latin typeface="Courier New" charset="0"/>
              </a:rPr>
              <a:t>movq</a:t>
            </a:r>
            <a:r>
              <a:rPr lang="en-US" sz="1600" dirty="0">
                <a:latin typeface="Courier New" charset="0"/>
              </a:rPr>
              <a:t> (%</a:t>
            </a:r>
            <a:r>
              <a:rPr lang="en-US" sz="1600" dirty="0" err="1">
                <a:latin typeface="Courier New" charset="0"/>
              </a:rPr>
              <a:t>rax</a:t>
            </a:r>
            <a:r>
              <a:rPr lang="en-US" sz="1600" dirty="0">
                <a:latin typeface="Courier New" charset="0"/>
              </a:rPr>
              <a:t>), %</a:t>
            </a:r>
            <a:r>
              <a:rPr lang="en-US" sz="1600" dirty="0" err="1">
                <a:latin typeface="Courier New" charset="0"/>
              </a:rPr>
              <a:t>rbx</a:t>
            </a:r>
            <a:endParaRPr lang="en-US" sz="1600" dirty="0">
              <a:latin typeface="Times" charset="0"/>
            </a:endParaRPr>
          </a:p>
          <a:p>
            <a:pPr algn="l">
              <a:lnSpc>
                <a:spcPct val="100000"/>
              </a:lnSpc>
            </a:pPr>
            <a:endParaRPr lang="en-US" sz="1600" dirty="0"/>
          </a:p>
        </p:txBody>
      </p:sp>
      <p:sp>
        <p:nvSpPr>
          <p:cNvPr id="28" name="Rectangle 27">
            <a:extLst>
              <a:ext uri="{FF2B5EF4-FFF2-40B4-BE49-F238E27FC236}">
                <a16:creationId xmlns:a16="http://schemas.microsoft.com/office/drawing/2014/main" id="{32591A1E-5ADF-4FAE-82FC-37E2384012F6}"/>
              </a:ext>
            </a:extLst>
          </p:cNvPr>
          <p:cNvSpPr/>
          <p:nvPr/>
        </p:nvSpPr>
        <p:spPr>
          <a:xfrm>
            <a:off x="6823967" y="2036560"/>
            <a:ext cx="367408" cy="461665"/>
          </a:xfrm>
          <a:prstGeom prst="rect">
            <a:avLst/>
          </a:prstGeom>
        </p:spPr>
        <p:txBody>
          <a:bodyPr wrap="none">
            <a:spAutoFit/>
          </a:bodyPr>
          <a:lstStyle/>
          <a:p>
            <a:r>
              <a:rPr lang="en-US" dirty="0"/>
              <a:t>A</a:t>
            </a:r>
          </a:p>
        </p:txBody>
      </p:sp>
      <p:sp>
        <p:nvSpPr>
          <p:cNvPr id="29" name="Rectangle 9">
            <a:extLst>
              <a:ext uri="{FF2B5EF4-FFF2-40B4-BE49-F238E27FC236}">
                <a16:creationId xmlns:a16="http://schemas.microsoft.com/office/drawing/2014/main" id="{1C086CEA-9490-4DAA-A7B9-049A9CC38EC1}"/>
              </a:ext>
            </a:extLst>
          </p:cNvPr>
          <p:cNvSpPr>
            <a:spLocks noChangeArrowheads="1"/>
          </p:cNvSpPr>
          <p:nvPr/>
        </p:nvSpPr>
        <p:spPr bwMode="auto">
          <a:xfrm>
            <a:off x="1892301" y="2816225"/>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r>
              <a:rPr lang="en-US" sz="1400" dirty="0"/>
              <a:t>A</a:t>
            </a:r>
          </a:p>
        </p:txBody>
      </p:sp>
      <p:sp>
        <p:nvSpPr>
          <p:cNvPr id="30" name="Text Box 26">
            <a:extLst>
              <a:ext uri="{FF2B5EF4-FFF2-40B4-BE49-F238E27FC236}">
                <a16:creationId xmlns:a16="http://schemas.microsoft.com/office/drawing/2014/main" id="{24C0B476-0074-47F8-9FEC-C9258B662B3B}"/>
              </a:ext>
            </a:extLst>
          </p:cNvPr>
          <p:cNvSpPr txBox="1">
            <a:spLocks noChangeArrowheads="1"/>
          </p:cNvSpPr>
          <p:nvPr/>
        </p:nvSpPr>
        <p:spPr bwMode="auto">
          <a:xfrm>
            <a:off x="1258289" y="2700679"/>
            <a:ext cx="595036"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a:t>
            </a:r>
            <a:r>
              <a:rPr lang="en-US" sz="1600" dirty="0" err="1"/>
              <a:t>rax</a:t>
            </a:r>
            <a:endParaRPr lang="en-US" sz="1600" dirty="0"/>
          </a:p>
        </p:txBody>
      </p:sp>
      <p:sp>
        <p:nvSpPr>
          <p:cNvPr id="31" name="Rectangle 18">
            <a:extLst>
              <a:ext uri="{FF2B5EF4-FFF2-40B4-BE49-F238E27FC236}">
                <a16:creationId xmlns:a16="http://schemas.microsoft.com/office/drawing/2014/main" id="{A5A590ED-5FEF-4519-A495-0B8429A224E9}"/>
              </a:ext>
            </a:extLst>
          </p:cNvPr>
          <p:cNvSpPr>
            <a:spLocks noChangeArrowheads="1"/>
          </p:cNvSpPr>
          <p:nvPr/>
        </p:nvSpPr>
        <p:spPr bwMode="auto">
          <a:xfrm>
            <a:off x="872145" y="2338732"/>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32" name="Text Box 19">
            <a:extLst>
              <a:ext uri="{FF2B5EF4-FFF2-40B4-BE49-F238E27FC236}">
                <a16:creationId xmlns:a16="http://schemas.microsoft.com/office/drawing/2014/main" id="{1BAA8C80-7B72-499A-AB21-BBC4B41452A7}"/>
              </a:ext>
            </a:extLst>
          </p:cNvPr>
          <p:cNvSpPr txBox="1">
            <a:spLocks noChangeArrowheads="1"/>
          </p:cNvSpPr>
          <p:nvPr/>
        </p:nvSpPr>
        <p:spPr bwMode="auto">
          <a:xfrm>
            <a:off x="773720" y="2033932"/>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CPU chip</a:t>
            </a:r>
          </a:p>
        </p:txBody>
      </p:sp>
    </p:spTree>
    <p:extLst>
      <p:ext uri="{BB962C8B-B14F-4D97-AF65-F5344CB8AC3E}">
        <p14:creationId xmlns:p14="http://schemas.microsoft.com/office/powerpoint/2010/main" val="3979192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59" name="Rectangle 27"/>
          <p:cNvSpPr>
            <a:spLocks noGrp="1" noChangeArrowheads="1"/>
          </p:cNvSpPr>
          <p:nvPr>
            <p:ph type="title"/>
          </p:nvPr>
        </p:nvSpPr>
        <p:spPr/>
        <p:txBody>
          <a:bodyPr/>
          <a:lstStyle/>
          <a:p>
            <a:r>
              <a:rPr lang="en-US" dirty="0"/>
              <a:t>Memory Read Transaction (3)</a:t>
            </a:r>
          </a:p>
        </p:txBody>
      </p:sp>
      <p:sp>
        <p:nvSpPr>
          <p:cNvPr id="69660" name="Rectangle 28"/>
          <p:cNvSpPr>
            <a:spLocks noGrp="1" noChangeArrowheads="1"/>
          </p:cNvSpPr>
          <p:nvPr>
            <p:ph idx="1"/>
          </p:nvPr>
        </p:nvSpPr>
        <p:spPr>
          <a:xfrm>
            <a:off x="396875" y="4873050"/>
            <a:ext cx="7896225" cy="1461075"/>
          </a:xfrm>
        </p:spPr>
        <p:txBody>
          <a:bodyPr/>
          <a:lstStyle/>
          <a:p>
            <a:r>
              <a:rPr lang="en-US" dirty="0"/>
              <a:t>CPU read word </a:t>
            </a:r>
            <a:r>
              <a:rPr lang="en-US" dirty="0" err="1"/>
              <a:t>val</a:t>
            </a:r>
            <a:r>
              <a:rPr lang="en-US" dirty="0"/>
              <a:t> from the bus and copies it into register %</a:t>
            </a:r>
            <a:r>
              <a:rPr lang="en-US" dirty="0" err="1"/>
              <a:t>rax</a:t>
            </a:r>
            <a:r>
              <a:rPr lang="en-US" dirty="0"/>
              <a:t>.</a:t>
            </a:r>
          </a:p>
        </p:txBody>
      </p:sp>
      <p:sp>
        <p:nvSpPr>
          <p:cNvPr id="69636" name="AutoShape 4"/>
          <p:cNvSpPr>
            <a:spLocks noChangeArrowheads="1"/>
          </p:cNvSpPr>
          <p:nvPr/>
        </p:nvSpPr>
        <p:spPr bwMode="auto">
          <a:xfrm>
            <a:off x="5248275" y="3962400"/>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9637" name="Rectangle 5"/>
          <p:cNvSpPr>
            <a:spLocks noChangeArrowheads="1"/>
          </p:cNvSpPr>
          <p:nvPr/>
        </p:nvSpPr>
        <p:spPr bwMode="auto">
          <a:xfrm>
            <a:off x="4333875" y="3994150"/>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9638" name="AutoShape 6"/>
          <p:cNvSpPr>
            <a:spLocks noChangeArrowheads="1"/>
          </p:cNvSpPr>
          <p:nvPr/>
        </p:nvSpPr>
        <p:spPr bwMode="auto">
          <a:xfrm>
            <a:off x="2876550" y="3962400"/>
            <a:ext cx="1452563"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9639" name="Rectangle 7"/>
          <p:cNvSpPr>
            <a:spLocks noChangeArrowheads="1"/>
          </p:cNvSpPr>
          <p:nvPr/>
        </p:nvSpPr>
        <p:spPr bwMode="auto">
          <a:xfrm>
            <a:off x="1892300" y="26670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1" name="Rectangle 9"/>
          <p:cNvSpPr>
            <a:spLocks noChangeArrowheads="1"/>
          </p:cNvSpPr>
          <p:nvPr/>
        </p:nvSpPr>
        <p:spPr bwMode="auto">
          <a:xfrm>
            <a:off x="1892300" y="29718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2" name="Rectangle 10"/>
          <p:cNvSpPr>
            <a:spLocks noChangeArrowheads="1"/>
          </p:cNvSpPr>
          <p:nvPr/>
        </p:nvSpPr>
        <p:spPr bwMode="auto">
          <a:xfrm>
            <a:off x="1892300" y="31242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val</a:t>
            </a:r>
            <a:endParaRPr lang="en-US" sz="1000" dirty="0"/>
          </a:p>
        </p:txBody>
      </p:sp>
      <p:sp>
        <p:nvSpPr>
          <p:cNvPr id="69643" name="Rectangle 11"/>
          <p:cNvSpPr>
            <a:spLocks noChangeArrowheads="1"/>
          </p:cNvSpPr>
          <p:nvPr/>
        </p:nvSpPr>
        <p:spPr bwMode="auto">
          <a:xfrm>
            <a:off x="1892300" y="32766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4" name="AutoShape 12"/>
          <p:cNvSpPr>
            <a:spLocks noChangeArrowheads="1"/>
          </p:cNvSpPr>
          <p:nvPr/>
        </p:nvSpPr>
        <p:spPr bwMode="auto">
          <a:xfrm>
            <a:off x="2665413"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5" name="AutoShape 13"/>
          <p:cNvSpPr>
            <a:spLocks noChangeArrowheads="1"/>
          </p:cNvSpPr>
          <p:nvPr/>
        </p:nvSpPr>
        <p:spPr bwMode="auto">
          <a:xfrm flipH="1">
            <a:off x="2576513"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6" name="Rectangle 14"/>
          <p:cNvSpPr>
            <a:spLocks noChangeArrowheads="1"/>
          </p:cNvSpPr>
          <p:nvPr/>
        </p:nvSpPr>
        <p:spPr bwMode="auto">
          <a:xfrm>
            <a:off x="3109913"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69647" name="Text Box 15"/>
          <p:cNvSpPr txBox="1">
            <a:spLocks noChangeArrowheads="1"/>
          </p:cNvSpPr>
          <p:nvPr/>
        </p:nvSpPr>
        <p:spPr bwMode="auto">
          <a:xfrm>
            <a:off x="1689100" y="2345323"/>
            <a:ext cx="114777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Register file</a:t>
            </a:r>
          </a:p>
        </p:txBody>
      </p:sp>
      <p:sp>
        <p:nvSpPr>
          <p:cNvPr id="69648" name="AutoShape 16"/>
          <p:cNvSpPr>
            <a:spLocks noChangeArrowheads="1"/>
          </p:cNvSpPr>
          <p:nvPr/>
        </p:nvSpPr>
        <p:spPr bwMode="auto">
          <a:xfrm>
            <a:off x="1966913"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9" name="Rectangle 17"/>
          <p:cNvSpPr>
            <a:spLocks noChangeArrowheads="1"/>
          </p:cNvSpPr>
          <p:nvPr/>
        </p:nvSpPr>
        <p:spPr bwMode="auto">
          <a:xfrm>
            <a:off x="976313"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69650" name="Line 18"/>
          <p:cNvSpPr>
            <a:spLocks noChangeShapeType="1"/>
          </p:cNvSpPr>
          <p:nvPr/>
        </p:nvSpPr>
        <p:spPr bwMode="auto">
          <a:xfrm flipV="1">
            <a:off x="2271713" y="3276600"/>
            <a:ext cx="0" cy="76200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69651" name="Rectangle 19"/>
          <p:cNvSpPr>
            <a:spLocks noChangeArrowheads="1"/>
          </p:cNvSpPr>
          <p:nvPr/>
        </p:nvSpPr>
        <p:spPr bwMode="auto">
          <a:xfrm>
            <a:off x="6772275" y="3810000"/>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9652" name="Rectangle 20"/>
          <p:cNvSpPr>
            <a:spLocks noChangeArrowheads="1"/>
          </p:cNvSpPr>
          <p:nvPr/>
        </p:nvSpPr>
        <p:spPr bwMode="auto">
          <a:xfrm>
            <a:off x="6767513" y="428307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val</a:t>
            </a:r>
            <a:endParaRPr lang="en-US" sz="1000" dirty="0"/>
          </a:p>
        </p:txBody>
      </p:sp>
      <p:sp>
        <p:nvSpPr>
          <p:cNvPr id="69653" name="Text Box 21"/>
          <p:cNvSpPr txBox="1">
            <a:spLocks noChangeArrowheads="1"/>
          </p:cNvSpPr>
          <p:nvPr/>
        </p:nvSpPr>
        <p:spPr bwMode="auto">
          <a:xfrm>
            <a:off x="6477000" y="3471446"/>
            <a:ext cx="1499097" cy="338554"/>
          </a:xfrm>
          <a:prstGeom prst="rect">
            <a:avLst/>
          </a:prstGeom>
          <a:noFill/>
          <a:ln w="12700">
            <a:noFill/>
            <a:miter lim="800000"/>
            <a:headEnd/>
            <a:tailEnd/>
          </a:ln>
          <a:effectLst/>
        </p:spPr>
        <p:txBody>
          <a:bodyPr wrap="square" anchor="ctr">
            <a:prstTxWarp prst="textNoShape">
              <a:avLst/>
            </a:prstTxWarp>
            <a:spAutoFit/>
          </a:bodyPr>
          <a:lstStyle/>
          <a:p>
            <a:pPr algn="ctr">
              <a:lnSpc>
                <a:spcPct val="100000"/>
              </a:lnSpc>
            </a:pPr>
            <a:r>
              <a:rPr lang="en-US" sz="1600" dirty="0"/>
              <a:t>Main memory</a:t>
            </a:r>
          </a:p>
        </p:txBody>
      </p:sp>
      <p:sp>
        <p:nvSpPr>
          <p:cNvPr id="69654" name="Text Box 22"/>
          <p:cNvSpPr txBox="1">
            <a:spLocks noChangeArrowheads="1"/>
          </p:cNvSpPr>
          <p:nvPr/>
        </p:nvSpPr>
        <p:spPr bwMode="auto">
          <a:xfrm>
            <a:off x="7678738" y="3671888"/>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9655" name="Text Box 23"/>
          <p:cNvSpPr txBox="1">
            <a:spLocks noChangeArrowheads="1"/>
          </p:cNvSpPr>
          <p:nvPr/>
        </p:nvSpPr>
        <p:spPr bwMode="auto">
          <a:xfrm>
            <a:off x="7662863" y="4175125"/>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69656" name="Text Box 24"/>
          <p:cNvSpPr txBox="1">
            <a:spLocks noChangeArrowheads="1"/>
          </p:cNvSpPr>
          <p:nvPr/>
        </p:nvSpPr>
        <p:spPr bwMode="auto">
          <a:xfrm>
            <a:off x="1247913" y="2999373"/>
            <a:ext cx="595036"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a:t>
            </a:r>
            <a:r>
              <a:rPr lang="en-US" sz="1600" dirty="0" err="1"/>
              <a:t>rbx</a:t>
            </a:r>
            <a:endParaRPr lang="en-US" sz="1600" dirty="0"/>
          </a:p>
        </p:txBody>
      </p:sp>
      <p:sp>
        <p:nvSpPr>
          <p:cNvPr id="69657" name="Text Box 25"/>
          <p:cNvSpPr txBox="1">
            <a:spLocks noChangeArrowheads="1"/>
          </p:cNvSpPr>
          <p:nvPr/>
        </p:nvSpPr>
        <p:spPr bwMode="auto">
          <a:xfrm>
            <a:off x="4306800" y="3701048"/>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I/O bridge</a:t>
            </a:r>
          </a:p>
        </p:txBody>
      </p:sp>
      <p:sp>
        <p:nvSpPr>
          <p:cNvPr id="27" name="Text Box 27">
            <a:extLst>
              <a:ext uri="{FF2B5EF4-FFF2-40B4-BE49-F238E27FC236}">
                <a16:creationId xmlns:a16="http://schemas.microsoft.com/office/drawing/2014/main" id="{A8821317-D93B-4D22-971C-58C8C364096F}"/>
              </a:ext>
            </a:extLst>
          </p:cNvPr>
          <p:cNvSpPr txBox="1">
            <a:spLocks noChangeArrowheads="1"/>
          </p:cNvSpPr>
          <p:nvPr/>
        </p:nvSpPr>
        <p:spPr bwMode="auto">
          <a:xfrm>
            <a:off x="4648200" y="2466975"/>
            <a:ext cx="3602268" cy="584775"/>
          </a:xfrm>
          <a:prstGeom prst="rect">
            <a:avLst/>
          </a:prstGeom>
          <a:noFill/>
          <a:ln w="25400">
            <a:noFill/>
            <a:miter lim="800000"/>
            <a:headEnd/>
            <a:tailEnd/>
          </a:ln>
          <a:effectLst/>
        </p:spPr>
        <p:txBody>
          <a:bodyPr wrap="none">
            <a:prstTxWarp prst="textNoShape">
              <a:avLst/>
            </a:prstTxWarp>
            <a:spAutoFit/>
          </a:bodyPr>
          <a:lstStyle/>
          <a:p>
            <a:r>
              <a:rPr lang="en-US" sz="1600" dirty="0">
                <a:solidFill>
                  <a:srgbClr val="FF0000"/>
                </a:solidFill>
              </a:rPr>
              <a:t>Load operation</a:t>
            </a:r>
            <a:r>
              <a:rPr lang="en-US" sz="1600" dirty="0"/>
              <a:t>:</a:t>
            </a:r>
            <a:r>
              <a:rPr lang="en-US" sz="1600" dirty="0">
                <a:latin typeface="Times" charset="0"/>
              </a:rPr>
              <a:t> </a:t>
            </a:r>
            <a:r>
              <a:rPr lang="en-US" sz="1600" dirty="0" err="1">
                <a:latin typeface="Courier New" charset="0"/>
              </a:rPr>
              <a:t>movq</a:t>
            </a:r>
            <a:r>
              <a:rPr lang="en-US" sz="1600" dirty="0">
                <a:latin typeface="Courier New" charset="0"/>
              </a:rPr>
              <a:t> (%</a:t>
            </a:r>
            <a:r>
              <a:rPr lang="en-US" sz="1600" dirty="0" err="1">
                <a:latin typeface="Courier New" charset="0"/>
              </a:rPr>
              <a:t>rax</a:t>
            </a:r>
            <a:r>
              <a:rPr lang="en-US" sz="1600" dirty="0">
                <a:latin typeface="Courier New" charset="0"/>
              </a:rPr>
              <a:t>), %</a:t>
            </a:r>
            <a:r>
              <a:rPr lang="en-US" sz="1600" dirty="0" err="1">
                <a:latin typeface="Courier New" charset="0"/>
              </a:rPr>
              <a:t>rbx</a:t>
            </a:r>
            <a:endParaRPr lang="en-US" sz="1600" dirty="0">
              <a:latin typeface="Times" charset="0"/>
            </a:endParaRPr>
          </a:p>
          <a:p>
            <a:pPr algn="l">
              <a:lnSpc>
                <a:spcPct val="100000"/>
              </a:lnSpc>
            </a:pPr>
            <a:endParaRPr lang="en-US" sz="1600" dirty="0"/>
          </a:p>
        </p:txBody>
      </p:sp>
      <p:sp>
        <p:nvSpPr>
          <p:cNvPr id="28" name="Rectangle 27">
            <a:extLst>
              <a:ext uri="{FF2B5EF4-FFF2-40B4-BE49-F238E27FC236}">
                <a16:creationId xmlns:a16="http://schemas.microsoft.com/office/drawing/2014/main" id="{70E0DDC6-EC91-4FBB-86D9-688B9FCB74BE}"/>
              </a:ext>
            </a:extLst>
          </p:cNvPr>
          <p:cNvSpPr/>
          <p:nvPr/>
        </p:nvSpPr>
        <p:spPr>
          <a:xfrm>
            <a:off x="6823967" y="2036560"/>
            <a:ext cx="367408" cy="461665"/>
          </a:xfrm>
          <a:prstGeom prst="rect">
            <a:avLst/>
          </a:prstGeom>
        </p:spPr>
        <p:txBody>
          <a:bodyPr wrap="none">
            <a:spAutoFit/>
          </a:bodyPr>
          <a:lstStyle/>
          <a:p>
            <a:r>
              <a:rPr lang="en-US" dirty="0"/>
              <a:t>A</a:t>
            </a:r>
          </a:p>
        </p:txBody>
      </p:sp>
      <p:sp>
        <p:nvSpPr>
          <p:cNvPr id="31" name="Rectangle 9">
            <a:extLst>
              <a:ext uri="{FF2B5EF4-FFF2-40B4-BE49-F238E27FC236}">
                <a16:creationId xmlns:a16="http://schemas.microsoft.com/office/drawing/2014/main" id="{A729115B-914C-4572-80BA-5AB07F9EB4CE}"/>
              </a:ext>
            </a:extLst>
          </p:cNvPr>
          <p:cNvSpPr>
            <a:spLocks noChangeArrowheads="1"/>
          </p:cNvSpPr>
          <p:nvPr/>
        </p:nvSpPr>
        <p:spPr bwMode="auto">
          <a:xfrm>
            <a:off x="1892301" y="2816225"/>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r>
              <a:rPr lang="en-US" sz="1400" dirty="0"/>
              <a:t>A</a:t>
            </a:r>
          </a:p>
        </p:txBody>
      </p:sp>
      <p:sp>
        <p:nvSpPr>
          <p:cNvPr id="32" name="Text Box 26">
            <a:extLst>
              <a:ext uri="{FF2B5EF4-FFF2-40B4-BE49-F238E27FC236}">
                <a16:creationId xmlns:a16="http://schemas.microsoft.com/office/drawing/2014/main" id="{0E997D96-4F35-4E2E-90F5-39445BB2503E}"/>
              </a:ext>
            </a:extLst>
          </p:cNvPr>
          <p:cNvSpPr txBox="1">
            <a:spLocks noChangeArrowheads="1"/>
          </p:cNvSpPr>
          <p:nvPr/>
        </p:nvSpPr>
        <p:spPr bwMode="auto">
          <a:xfrm>
            <a:off x="1258289" y="2700679"/>
            <a:ext cx="595036"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a:t>
            </a:r>
            <a:r>
              <a:rPr lang="en-US" sz="1600" dirty="0" err="1"/>
              <a:t>rax</a:t>
            </a:r>
            <a:endParaRPr lang="en-US" sz="1600" dirty="0"/>
          </a:p>
        </p:txBody>
      </p:sp>
      <p:sp>
        <p:nvSpPr>
          <p:cNvPr id="33" name="Rectangle 18">
            <a:extLst>
              <a:ext uri="{FF2B5EF4-FFF2-40B4-BE49-F238E27FC236}">
                <a16:creationId xmlns:a16="http://schemas.microsoft.com/office/drawing/2014/main" id="{AB3EA3BC-1016-41B6-9298-7AFBA1A51F87}"/>
              </a:ext>
            </a:extLst>
          </p:cNvPr>
          <p:cNvSpPr>
            <a:spLocks noChangeArrowheads="1"/>
          </p:cNvSpPr>
          <p:nvPr/>
        </p:nvSpPr>
        <p:spPr bwMode="auto">
          <a:xfrm>
            <a:off x="872145" y="2338732"/>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34" name="Text Box 19">
            <a:extLst>
              <a:ext uri="{FF2B5EF4-FFF2-40B4-BE49-F238E27FC236}">
                <a16:creationId xmlns:a16="http://schemas.microsoft.com/office/drawing/2014/main" id="{FBA84101-AC7F-46CE-AEA5-EF34E10E9DFD}"/>
              </a:ext>
            </a:extLst>
          </p:cNvPr>
          <p:cNvSpPr txBox="1">
            <a:spLocks noChangeArrowheads="1"/>
          </p:cNvSpPr>
          <p:nvPr/>
        </p:nvSpPr>
        <p:spPr bwMode="auto">
          <a:xfrm>
            <a:off x="773720" y="2033932"/>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CPU chip</a:t>
            </a:r>
          </a:p>
        </p:txBody>
      </p:sp>
    </p:spTree>
    <p:extLst>
      <p:ext uri="{BB962C8B-B14F-4D97-AF65-F5344CB8AC3E}">
        <p14:creationId xmlns:p14="http://schemas.microsoft.com/office/powerpoint/2010/main" val="1164455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40" name="Rectangle 28"/>
          <p:cNvSpPr>
            <a:spLocks noGrp="1" noChangeArrowheads="1"/>
          </p:cNvSpPr>
          <p:nvPr>
            <p:ph type="title"/>
          </p:nvPr>
        </p:nvSpPr>
        <p:spPr/>
        <p:txBody>
          <a:bodyPr/>
          <a:lstStyle/>
          <a:p>
            <a:r>
              <a:rPr lang="en-US"/>
              <a:t>Memory Write Transaction (1)</a:t>
            </a:r>
          </a:p>
        </p:txBody>
      </p:sp>
      <p:sp>
        <p:nvSpPr>
          <p:cNvPr id="90141" name="Rectangle 29"/>
          <p:cNvSpPr>
            <a:spLocks noGrp="1" noChangeArrowheads="1"/>
          </p:cNvSpPr>
          <p:nvPr>
            <p:ph idx="1"/>
          </p:nvPr>
        </p:nvSpPr>
        <p:spPr>
          <a:xfrm>
            <a:off x="396875" y="4797304"/>
            <a:ext cx="7896225" cy="1073391"/>
          </a:xfrm>
        </p:spPr>
        <p:txBody>
          <a:bodyPr/>
          <a:lstStyle/>
          <a:p>
            <a:r>
              <a:rPr lang="en-US" dirty="0"/>
              <a:t> CPU places address A on bus. Main memory reads it and waits for the corresponding data word to arrive.</a:t>
            </a:r>
          </a:p>
        </p:txBody>
      </p:sp>
      <p:sp>
        <p:nvSpPr>
          <p:cNvPr id="90116" name="AutoShape 4"/>
          <p:cNvSpPr>
            <a:spLocks noChangeArrowheads="1"/>
          </p:cNvSpPr>
          <p:nvPr/>
        </p:nvSpPr>
        <p:spPr bwMode="auto">
          <a:xfrm>
            <a:off x="5248275" y="3962400"/>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0117" name="Rectangle 5"/>
          <p:cNvSpPr>
            <a:spLocks noChangeArrowheads="1"/>
          </p:cNvSpPr>
          <p:nvPr/>
        </p:nvSpPr>
        <p:spPr bwMode="auto">
          <a:xfrm>
            <a:off x="4333875" y="3994150"/>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0118" name="AutoShape 6"/>
          <p:cNvSpPr>
            <a:spLocks noChangeArrowheads="1"/>
          </p:cNvSpPr>
          <p:nvPr/>
        </p:nvSpPr>
        <p:spPr bwMode="auto">
          <a:xfrm>
            <a:off x="2876550" y="3962400"/>
            <a:ext cx="1452563"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0119" name="Rectangle 7"/>
          <p:cNvSpPr>
            <a:spLocks noChangeArrowheads="1"/>
          </p:cNvSpPr>
          <p:nvPr/>
        </p:nvSpPr>
        <p:spPr bwMode="auto">
          <a:xfrm>
            <a:off x="1892300" y="26670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1" name="Rectangle 9"/>
          <p:cNvSpPr>
            <a:spLocks noChangeArrowheads="1"/>
          </p:cNvSpPr>
          <p:nvPr/>
        </p:nvSpPr>
        <p:spPr bwMode="auto">
          <a:xfrm>
            <a:off x="1892300" y="29718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2" name="Rectangle 10"/>
          <p:cNvSpPr>
            <a:spLocks noChangeArrowheads="1"/>
          </p:cNvSpPr>
          <p:nvPr/>
        </p:nvSpPr>
        <p:spPr bwMode="auto">
          <a:xfrm>
            <a:off x="1892300" y="31242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val</a:t>
            </a:r>
            <a:endParaRPr lang="en-US" sz="1000" dirty="0"/>
          </a:p>
        </p:txBody>
      </p:sp>
      <p:sp>
        <p:nvSpPr>
          <p:cNvPr id="90123" name="Rectangle 11"/>
          <p:cNvSpPr>
            <a:spLocks noChangeArrowheads="1"/>
          </p:cNvSpPr>
          <p:nvPr/>
        </p:nvSpPr>
        <p:spPr bwMode="auto">
          <a:xfrm>
            <a:off x="1892300" y="32766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4" name="AutoShape 12"/>
          <p:cNvSpPr>
            <a:spLocks noChangeArrowheads="1"/>
          </p:cNvSpPr>
          <p:nvPr/>
        </p:nvSpPr>
        <p:spPr bwMode="auto">
          <a:xfrm>
            <a:off x="2665413"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5" name="AutoShape 13"/>
          <p:cNvSpPr>
            <a:spLocks noChangeArrowheads="1"/>
          </p:cNvSpPr>
          <p:nvPr/>
        </p:nvSpPr>
        <p:spPr bwMode="auto">
          <a:xfrm flipH="1">
            <a:off x="2576513"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6" name="Rectangle 14"/>
          <p:cNvSpPr>
            <a:spLocks noChangeArrowheads="1"/>
          </p:cNvSpPr>
          <p:nvPr/>
        </p:nvSpPr>
        <p:spPr bwMode="auto">
          <a:xfrm>
            <a:off x="3109913"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90127" name="Text Box 15"/>
          <p:cNvSpPr txBox="1">
            <a:spLocks noChangeArrowheads="1"/>
          </p:cNvSpPr>
          <p:nvPr/>
        </p:nvSpPr>
        <p:spPr bwMode="auto">
          <a:xfrm>
            <a:off x="1677190" y="23453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Register file</a:t>
            </a:r>
          </a:p>
        </p:txBody>
      </p:sp>
      <p:sp>
        <p:nvSpPr>
          <p:cNvPr id="90128" name="AutoShape 16"/>
          <p:cNvSpPr>
            <a:spLocks noChangeArrowheads="1"/>
          </p:cNvSpPr>
          <p:nvPr/>
        </p:nvSpPr>
        <p:spPr bwMode="auto">
          <a:xfrm>
            <a:off x="1966913"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9" name="Line 17"/>
          <p:cNvSpPr>
            <a:spLocks noChangeShapeType="1"/>
          </p:cNvSpPr>
          <p:nvPr/>
        </p:nvSpPr>
        <p:spPr bwMode="auto">
          <a:xfrm>
            <a:off x="2805113" y="4191000"/>
            <a:ext cx="3962400"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0130" name="Rectangle 18"/>
          <p:cNvSpPr>
            <a:spLocks noChangeArrowheads="1"/>
          </p:cNvSpPr>
          <p:nvPr/>
        </p:nvSpPr>
        <p:spPr bwMode="auto">
          <a:xfrm>
            <a:off x="976313"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90131" name="Text Box 19"/>
          <p:cNvSpPr txBox="1">
            <a:spLocks noChangeArrowheads="1"/>
          </p:cNvSpPr>
          <p:nvPr/>
        </p:nvSpPr>
        <p:spPr bwMode="auto">
          <a:xfrm>
            <a:off x="5761931" y="3808998"/>
            <a:ext cx="33793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i="1"/>
              <a:t>A</a:t>
            </a:r>
          </a:p>
        </p:txBody>
      </p:sp>
      <p:sp>
        <p:nvSpPr>
          <p:cNvPr id="90132" name="Rectangle 20"/>
          <p:cNvSpPr>
            <a:spLocks noChangeArrowheads="1"/>
          </p:cNvSpPr>
          <p:nvPr/>
        </p:nvSpPr>
        <p:spPr bwMode="auto">
          <a:xfrm>
            <a:off x="6772275" y="3810000"/>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0133" name="Rectangle 21"/>
          <p:cNvSpPr>
            <a:spLocks noChangeArrowheads="1"/>
          </p:cNvSpPr>
          <p:nvPr/>
        </p:nvSpPr>
        <p:spPr bwMode="auto">
          <a:xfrm>
            <a:off x="6767513" y="428307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000"/>
          </a:p>
        </p:txBody>
      </p:sp>
      <p:sp>
        <p:nvSpPr>
          <p:cNvPr id="90134" name="Text Box 22"/>
          <p:cNvSpPr txBox="1">
            <a:spLocks noChangeArrowheads="1"/>
          </p:cNvSpPr>
          <p:nvPr/>
        </p:nvSpPr>
        <p:spPr bwMode="auto">
          <a:xfrm>
            <a:off x="6644833" y="3471446"/>
            <a:ext cx="126929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Main memory</a:t>
            </a:r>
          </a:p>
        </p:txBody>
      </p:sp>
      <p:sp>
        <p:nvSpPr>
          <p:cNvPr id="90135" name="Text Box 23"/>
          <p:cNvSpPr txBox="1">
            <a:spLocks noChangeArrowheads="1"/>
          </p:cNvSpPr>
          <p:nvPr/>
        </p:nvSpPr>
        <p:spPr bwMode="auto">
          <a:xfrm>
            <a:off x="7678738" y="3671888"/>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90136" name="Text Box 24"/>
          <p:cNvSpPr txBox="1">
            <a:spLocks noChangeArrowheads="1"/>
          </p:cNvSpPr>
          <p:nvPr/>
        </p:nvSpPr>
        <p:spPr bwMode="auto">
          <a:xfrm>
            <a:off x="7662863" y="4175125"/>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A</a:t>
            </a:r>
          </a:p>
        </p:txBody>
      </p:sp>
      <p:sp>
        <p:nvSpPr>
          <p:cNvPr id="90137" name="Text Box 25"/>
          <p:cNvSpPr txBox="1">
            <a:spLocks noChangeArrowheads="1"/>
          </p:cNvSpPr>
          <p:nvPr/>
        </p:nvSpPr>
        <p:spPr bwMode="auto">
          <a:xfrm>
            <a:off x="1247913" y="2999373"/>
            <a:ext cx="595036"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a:t>
            </a:r>
            <a:r>
              <a:rPr lang="en-US" sz="1600" dirty="0" err="1"/>
              <a:t>rbx</a:t>
            </a:r>
            <a:endParaRPr lang="en-US" sz="1600" dirty="0"/>
          </a:p>
        </p:txBody>
      </p:sp>
      <p:sp>
        <p:nvSpPr>
          <p:cNvPr id="90138" name="Text Box 26"/>
          <p:cNvSpPr txBox="1">
            <a:spLocks noChangeArrowheads="1"/>
          </p:cNvSpPr>
          <p:nvPr/>
        </p:nvSpPr>
        <p:spPr bwMode="auto">
          <a:xfrm>
            <a:off x="4306800" y="3701048"/>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I/O bridge</a:t>
            </a:r>
          </a:p>
        </p:txBody>
      </p:sp>
      <p:sp>
        <p:nvSpPr>
          <p:cNvPr id="90139" name="Text Box 27"/>
          <p:cNvSpPr txBox="1">
            <a:spLocks noChangeArrowheads="1"/>
          </p:cNvSpPr>
          <p:nvPr/>
        </p:nvSpPr>
        <p:spPr bwMode="auto">
          <a:xfrm>
            <a:off x="4648200" y="2438400"/>
            <a:ext cx="3631122" cy="584775"/>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Store operation</a:t>
            </a:r>
            <a:r>
              <a:rPr lang="en-US" sz="1600" dirty="0"/>
              <a:t>:</a:t>
            </a:r>
            <a:r>
              <a:rPr lang="en-US" sz="1600" dirty="0">
                <a:latin typeface="Times" charset="0"/>
              </a:rPr>
              <a:t> </a:t>
            </a:r>
            <a:r>
              <a:rPr lang="en-US" sz="1600" dirty="0" err="1">
                <a:latin typeface="Courier New" charset="0"/>
              </a:rPr>
              <a:t>movq</a:t>
            </a:r>
            <a:r>
              <a:rPr lang="en-US" sz="1600" dirty="0">
                <a:latin typeface="Courier New" charset="0"/>
              </a:rPr>
              <a:t> %</a:t>
            </a:r>
            <a:r>
              <a:rPr lang="en-US" sz="1600" dirty="0" err="1">
                <a:latin typeface="Courier New" charset="0"/>
              </a:rPr>
              <a:t>rbx</a:t>
            </a:r>
            <a:r>
              <a:rPr lang="en-US" sz="1600" dirty="0">
                <a:latin typeface="Courier New" charset="0"/>
              </a:rPr>
              <a:t>,(%</a:t>
            </a:r>
            <a:r>
              <a:rPr lang="en-US" sz="1600" dirty="0" err="1">
                <a:latin typeface="Courier New" charset="0"/>
              </a:rPr>
              <a:t>rax</a:t>
            </a:r>
            <a:r>
              <a:rPr lang="en-US" sz="1600" dirty="0">
                <a:latin typeface="Courier New" charset="0"/>
              </a:rPr>
              <a:t>)</a:t>
            </a:r>
            <a:endParaRPr lang="en-US" sz="1600" dirty="0">
              <a:latin typeface="Times" charset="0"/>
            </a:endParaRPr>
          </a:p>
          <a:p>
            <a:pPr algn="l">
              <a:lnSpc>
                <a:spcPct val="100000"/>
              </a:lnSpc>
            </a:pPr>
            <a:endParaRPr lang="en-US" sz="1600" dirty="0"/>
          </a:p>
        </p:txBody>
      </p:sp>
      <p:sp>
        <p:nvSpPr>
          <p:cNvPr id="29" name="Text Box 24">
            <a:extLst>
              <a:ext uri="{FF2B5EF4-FFF2-40B4-BE49-F238E27FC236}">
                <a16:creationId xmlns:a16="http://schemas.microsoft.com/office/drawing/2014/main" id="{382DCF37-9B2C-4468-98C5-03E37E9B5505}"/>
              </a:ext>
            </a:extLst>
          </p:cNvPr>
          <p:cNvSpPr txBox="1">
            <a:spLocks noChangeArrowheads="1"/>
          </p:cNvSpPr>
          <p:nvPr/>
        </p:nvSpPr>
        <p:spPr bwMode="auto">
          <a:xfrm>
            <a:off x="7516813" y="2177048"/>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A</a:t>
            </a:r>
          </a:p>
        </p:txBody>
      </p:sp>
      <p:sp>
        <p:nvSpPr>
          <p:cNvPr id="30" name="Rectangle 9">
            <a:extLst>
              <a:ext uri="{FF2B5EF4-FFF2-40B4-BE49-F238E27FC236}">
                <a16:creationId xmlns:a16="http://schemas.microsoft.com/office/drawing/2014/main" id="{60894671-5698-484C-A3C8-FABB7183487B}"/>
              </a:ext>
            </a:extLst>
          </p:cNvPr>
          <p:cNvSpPr>
            <a:spLocks noChangeArrowheads="1"/>
          </p:cNvSpPr>
          <p:nvPr/>
        </p:nvSpPr>
        <p:spPr bwMode="auto">
          <a:xfrm>
            <a:off x="1892301" y="2816225"/>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r>
              <a:rPr lang="en-US" sz="1400" dirty="0"/>
              <a:t>A</a:t>
            </a:r>
          </a:p>
        </p:txBody>
      </p:sp>
      <p:sp>
        <p:nvSpPr>
          <p:cNvPr id="31" name="Text Box 26">
            <a:extLst>
              <a:ext uri="{FF2B5EF4-FFF2-40B4-BE49-F238E27FC236}">
                <a16:creationId xmlns:a16="http://schemas.microsoft.com/office/drawing/2014/main" id="{19F0F899-E3AC-4609-BF8F-1A37C4B14A0B}"/>
              </a:ext>
            </a:extLst>
          </p:cNvPr>
          <p:cNvSpPr txBox="1">
            <a:spLocks noChangeArrowheads="1"/>
          </p:cNvSpPr>
          <p:nvPr/>
        </p:nvSpPr>
        <p:spPr bwMode="auto">
          <a:xfrm>
            <a:off x="1258289" y="2700679"/>
            <a:ext cx="595036"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a:t>
            </a:r>
            <a:r>
              <a:rPr lang="en-US" sz="1600" dirty="0" err="1"/>
              <a:t>rax</a:t>
            </a:r>
            <a:endParaRPr lang="en-US" sz="1600" dirty="0"/>
          </a:p>
        </p:txBody>
      </p:sp>
      <p:sp>
        <p:nvSpPr>
          <p:cNvPr id="32" name="Rectangle 18">
            <a:extLst>
              <a:ext uri="{FF2B5EF4-FFF2-40B4-BE49-F238E27FC236}">
                <a16:creationId xmlns:a16="http://schemas.microsoft.com/office/drawing/2014/main" id="{FC9F66DE-6924-4295-9239-9ECC7234C6D4}"/>
              </a:ext>
            </a:extLst>
          </p:cNvPr>
          <p:cNvSpPr>
            <a:spLocks noChangeArrowheads="1"/>
          </p:cNvSpPr>
          <p:nvPr/>
        </p:nvSpPr>
        <p:spPr bwMode="auto">
          <a:xfrm>
            <a:off x="872145" y="2338732"/>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33" name="Text Box 19">
            <a:extLst>
              <a:ext uri="{FF2B5EF4-FFF2-40B4-BE49-F238E27FC236}">
                <a16:creationId xmlns:a16="http://schemas.microsoft.com/office/drawing/2014/main" id="{BE1FA1C9-99AA-4D0D-86D9-5A9663EACD50}"/>
              </a:ext>
            </a:extLst>
          </p:cNvPr>
          <p:cNvSpPr txBox="1">
            <a:spLocks noChangeArrowheads="1"/>
          </p:cNvSpPr>
          <p:nvPr/>
        </p:nvSpPr>
        <p:spPr bwMode="auto">
          <a:xfrm>
            <a:off x="773720" y="2033932"/>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CPU chip</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30B8115-892C-42BD-8435-580851831345}"/>
                  </a:ext>
                </a:extLst>
              </p14:cNvPr>
              <p14:cNvContentPartPr/>
              <p14:nvPr/>
            </p14:nvContentPartPr>
            <p14:xfrm>
              <a:off x="6869880" y="2728080"/>
              <a:ext cx="302400" cy="84960"/>
            </p14:xfrm>
          </p:contentPart>
        </mc:Choice>
        <mc:Fallback>
          <p:pic>
            <p:nvPicPr>
              <p:cNvPr id="2" name="Ink 1">
                <a:extLst>
                  <a:ext uri="{FF2B5EF4-FFF2-40B4-BE49-F238E27FC236}">
                    <a16:creationId xmlns:a16="http://schemas.microsoft.com/office/drawing/2014/main" id="{330B8115-892C-42BD-8435-580851831345}"/>
                  </a:ext>
                </a:extLst>
              </p:cNvPr>
              <p:cNvPicPr/>
              <p:nvPr/>
            </p:nvPicPr>
            <p:blipFill>
              <a:blip r:embed="rId4"/>
              <a:stretch>
                <a:fillRect/>
              </a:stretch>
            </p:blipFill>
            <p:spPr>
              <a:xfrm>
                <a:off x="6860520" y="2718720"/>
                <a:ext cx="321120" cy="103680"/>
              </a:xfrm>
              <a:prstGeom prst="rect">
                <a:avLst/>
              </a:prstGeom>
            </p:spPr>
          </p:pic>
        </mc:Fallback>
      </mc:AlternateContent>
    </p:spTree>
    <p:extLst>
      <p:ext uri="{BB962C8B-B14F-4D97-AF65-F5344CB8AC3E}">
        <p14:creationId xmlns:p14="http://schemas.microsoft.com/office/powerpoint/2010/main" val="3033273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65" name="Rectangle 29"/>
          <p:cNvSpPr>
            <a:spLocks noGrp="1" noChangeArrowheads="1"/>
          </p:cNvSpPr>
          <p:nvPr>
            <p:ph type="title"/>
          </p:nvPr>
        </p:nvSpPr>
        <p:spPr/>
        <p:txBody>
          <a:bodyPr/>
          <a:lstStyle/>
          <a:p>
            <a:r>
              <a:rPr lang="en-US"/>
              <a:t>Memory Write Transaction (2)</a:t>
            </a:r>
          </a:p>
        </p:txBody>
      </p:sp>
      <p:sp>
        <p:nvSpPr>
          <p:cNvPr id="91166" name="Rectangle 30"/>
          <p:cNvSpPr>
            <a:spLocks noGrp="1" noChangeArrowheads="1"/>
          </p:cNvSpPr>
          <p:nvPr>
            <p:ph idx="1"/>
          </p:nvPr>
        </p:nvSpPr>
        <p:spPr>
          <a:xfrm>
            <a:off x="396875" y="4695825"/>
            <a:ext cx="7896225" cy="1638300"/>
          </a:xfrm>
        </p:spPr>
        <p:txBody>
          <a:bodyPr/>
          <a:lstStyle/>
          <a:p>
            <a:r>
              <a:rPr lang="en-US" dirty="0"/>
              <a:t> CPU places data word </a:t>
            </a:r>
            <a:r>
              <a:rPr lang="en-US" dirty="0" err="1"/>
              <a:t>val</a:t>
            </a:r>
            <a:r>
              <a:rPr lang="en-US" dirty="0"/>
              <a:t> on the bus.</a:t>
            </a:r>
          </a:p>
        </p:txBody>
      </p:sp>
      <p:sp>
        <p:nvSpPr>
          <p:cNvPr id="91140" name="Rectangle 4"/>
          <p:cNvSpPr>
            <a:spLocks noChangeArrowheads="1"/>
          </p:cNvSpPr>
          <p:nvPr/>
        </p:nvSpPr>
        <p:spPr bwMode="auto">
          <a:xfrm>
            <a:off x="6767513" y="38100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1141" name="AutoShape 5"/>
          <p:cNvSpPr>
            <a:spLocks noChangeArrowheads="1"/>
          </p:cNvSpPr>
          <p:nvPr/>
        </p:nvSpPr>
        <p:spPr bwMode="auto">
          <a:xfrm>
            <a:off x="5243513" y="3962400"/>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1142" name="Rectangle 6"/>
          <p:cNvSpPr>
            <a:spLocks noChangeArrowheads="1"/>
          </p:cNvSpPr>
          <p:nvPr/>
        </p:nvSpPr>
        <p:spPr bwMode="auto">
          <a:xfrm>
            <a:off x="4329113" y="39941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1143" name="AutoShape 7"/>
          <p:cNvSpPr>
            <a:spLocks noChangeArrowheads="1"/>
          </p:cNvSpPr>
          <p:nvPr/>
        </p:nvSpPr>
        <p:spPr bwMode="auto">
          <a:xfrm>
            <a:off x="2871788" y="3962400"/>
            <a:ext cx="1452562"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1144" name="Rectangle 8"/>
          <p:cNvSpPr>
            <a:spLocks noChangeArrowheads="1"/>
          </p:cNvSpPr>
          <p:nvPr/>
        </p:nvSpPr>
        <p:spPr bwMode="auto">
          <a:xfrm>
            <a:off x="1887538" y="2667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6" name="Rectangle 10"/>
          <p:cNvSpPr>
            <a:spLocks noChangeArrowheads="1"/>
          </p:cNvSpPr>
          <p:nvPr/>
        </p:nvSpPr>
        <p:spPr bwMode="auto">
          <a:xfrm>
            <a:off x="1887538" y="2971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7" name="Rectangle 11"/>
          <p:cNvSpPr>
            <a:spLocks noChangeArrowheads="1"/>
          </p:cNvSpPr>
          <p:nvPr/>
        </p:nvSpPr>
        <p:spPr bwMode="auto">
          <a:xfrm>
            <a:off x="1887538" y="3124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val</a:t>
            </a:r>
            <a:endParaRPr lang="en-US" sz="1000" dirty="0"/>
          </a:p>
        </p:txBody>
      </p:sp>
      <p:sp>
        <p:nvSpPr>
          <p:cNvPr id="91148" name="Rectangle 12"/>
          <p:cNvSpPr>
            <a:spLocks noChangeArrowheads="1"/>
          </p:cNvSpPr>
          <p:nvPr/>
        </p:nvSpPr>
        <p:spPr bwMode="auto">
          <a:xfrm>
            <a:off x="1887538" y="3276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9" name="AutoShape 13"/>
          <p:cNvSpPr>
            <a:spLocks noChangeArrowheads="1"/>
          </p:cNvSpPr>
          <p:nvPr/>
        </p:nvSpPr>
        <p:spPr bwMode="auto">
          <a:xfrm>
            <a:off x="2660650"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0" name="AutoShape 14"/>
          <p:cNvSpPr>
            <a:spLocks noChangeArrowheads="1"/>
          </p:cNvSpPr>
          <p:nvPr/>
        </p:nvSpPr>
        <p:spPr bwMode="auto">
          <a:xfrm flipH="1">
            <a:off x="2571750"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1" name="Rectangle 15"/>
          <p:cNvSpPr>
            <a:spLocks noChangeArrowheads="1"/>
          </p:cNvSpPr>
          <p:nvPr/>
        </p:nvSpPr>
        <p:spPr bwMode="auto">
          <a:xfrm>
            <a:off x="3105150"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91152" name="Text Box 16"/>
          <p:cNvSpPr txBox="1">
            <a:spLocks noChangeArrowheads="1"/>
          </p:cNvSpPr>
          <p:nvPr/>
        </p:nvSpPr>
        <p:spPr bwMode="auto">
          <a:xfrm>
            <a:off x="1672428" y="23453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Register file</a:t>
            </a:r>
          </a:p>
        </p:txBody>
      </p:sp>
      <p:sp>
        <p:nvSpPr>
          <p:cNvPr id="91153" name="AutoShape 17"/>
          <p:cNvSpPr>
            <a:spLocks noChangeArrowheads="1"/>
          </p:cNvSpPr>
          <p:nvPr/>
        </p:nvSpPr>
        <p:spPr bwMode="auto">
          <a:xfrm>
            <a:off x="1962150"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4" name="Rectangle 18"/>
          <p:cNvSpPr>
            <a:spLocks noChangeArrowheads="1"/>
          </p:cNvSpPr>
          <p:nvPr/>
        </p:nvSpPr>
        <p:spPr bwMode="auto">
          <a:xfrm>
            <a:off x="971550"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91155" name="Text Box 19"/>
          <p:cNvSpPr txBox="1">
            <a:spLocks noChangeArrowheads="1"/>
          </p:cNvSpPr>
          <p:nvPr/>
        </p:nvSpPr>
        <p:spPr bwMode="auto">
          <a:xfrm>
            <a:off x="5783263" y="3824387"/>
            <a:ext cx="389850" cy="307777"/>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400" i="1" dirty="0" err="1"/>
              <a:t>val</a:t>
            </a:r>
            <a:endParaRPr lang="en-US" sz="1400" i="1" dirty="0"/>
          </a:p>
        </p:txBody>
      </p:sp>
      <p:sp>
        <p:nvSpPr>
          <p:cNvPr id="91156" name="Line 20"/>
          <p:cNvSpPr>
            <a:spLocks noChangeShapeType="1"/>
          </p:cNvSpPr>
          <p:nvPr/>
        </p:nvSpPr>
        <p:spPr bwMode="auto">
          <a:xfrm>
            <a:off x="2266950" y="3276600"/>
            <a:ext cx="0" cy="91440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1157" name="Line 21"/>
          <p:cNvSpPr>
            <a:spLocks noChangeShapeType="1"/>
          </p:cNvSpPr>
          <p:nvPr/>
        </p:nvSpPr>
        <p:spPr bwMode="auto">
          <a:xfrm>
            <a:off x="2266950" y="4191000"/>
            <a:ext cx="4495800"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1158" name="Rectangle 22"/>
          <p:cNvSpPr>
            <a:spLocks noChangeArrowheads="1"/>
          </p:cNvSpPr>
          <p:nvPr/>
        </p:nvSpPr>
        <p:spPr bwMode="auto">
          <a:xfrm>
            <a:off x="6762750" y="4267200"/>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9" name="Text Box 23"/>
          <p:cNvSpPr txBox="1">
            <a:spLocks noChangeArrowheads="1"/>
          </p:cNvSpPr>
          <p:nvPr/>
        </p:nvSpPr>
        <p:spPr bwMode="auto">
          <a:xfrm>
            <a:off x="6579302" y="3471446"/>
            <a:ext cx="126929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Main memory</a:t>
            </a:r>
          </a:p>
        </p:txBody>
      </p:sp>
      <p:sp>
        <p:nvSpPr>
          <p:cNvPr id="91160" name="Text Box 24"/>
          <p:cNvSpPr txBox="1">
            <a:spLocks noChangeArrowheads="1"/>
          </p:cNvSpPr>
          <p:nvPr/>
        </p:nvSpPr>
        <p:spPr bwMode="auto">
          <a:xfrm>
            <a:off x="7673975" y="3687763"/>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91161" name="Text Box 25"/>
          <p:cNvSpPr txBox="1">
            <a:spLocks noChangeArrowheads="1"/>
          </p:cNvSpPr>
          <p:nvPr/>
        </p:nvSpPr>
        <p:spPr bwMode="auto">
          <a:xfrm>
            <a:off x="7658100" y="4191000"/>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91162" name="Text Box 26"/>
          <p:cNvSpPr txBox="1">
            <a:spLocks noChangeArrowheads="1"/>
          </p:cNvSpPr>
          <p:nvPr/>
        </p:nvSpPr>
        <p:spPr bwMode="auto">
          <a:xfrm>
            <a:off x="1243151" y="3015248"/>
            <a:ext cx="595036"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a:t>
            </a:r>
            <a:r>
              <a:rPr lang="en-US" sz="1600" dirty="0" err="1"/>
              <a:t>rbx</a:t>
            </a:r>
            <a:endParaRPr lang="en-US" sz="1600" dirty="0"/>
          </a:p>
        </p:txBody>
      </p:sp>
      <p:sp>
        <p:nvSpPr>
          <p:cNvPr id="91163" name="Text Box 27"/>
          <p:cNvSpPr txBox="1">
            <a:spLocks noChangeArrowheads="1"/>
          </p:cNvSpPr>
          <p:nvPr/>
        </p:nvSpPr>
        <p:spPr bwMode="auto">
          <a:xfrm>
            <a:off x="4302038" y="3716923"/>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I/O bridge</a:t>
            </a:r>
          </a:p>
        </p:txBody>
      </p:sp>
      <p:sp>
        <p:nvSpPr>
          <p:cNvPr id="29" name="Text Box 27">
            <a:extLst>
              <a:ext uri="{FF2B5EF4-FFF2-40B4-BE49-F238E27FC236}">
                <a16:creationId xmlns:a16="http://schemas.microsoft.com/office/drawing/2014/main" id="{8E6FF729-AB21-4077-A805-4B0FE405004F}"/>
              </a:ext>
            </a:extLst>
          </p:cNvPr>
          <p:cNvSpPr txBox="1">
            <a:spLocks noChangeArrowheads="1"/>
          </p:cNvSpPr>
          <p:nvPr/>
        </p:nvSpPr>
        <p:spPr bwMode="auto">
          <a:xfrm>
            <a:off x="4648200" y="2438400"/>
            <a:ext cx="3631122" cy="584775"/>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Store operation</a:t>
            </a:r>
            <a:r>
              <a:rPr lang="en-US" sz="1600" dirty="0"/>
              <a:t>:</a:t>
            </a:r>
            <a:r>
              <a:rPr lang="en-US" sz="1600" dirty="0">
                <a:latin typeface="Times" charset="0"/>
              </a:rPr>
              <a:t> </a:t>
            </a:r>
            <a:r>
              <a:rPr lang="en-US" sz="1600" dirty="0" err="1">
                <a:latin typeface="Courier New" charset="0"/>
              </a:rPr>
              <a:t>movq</a:t>
            </a:r>
            <a:r>
              <a:rPr lang="en-US" sz="1600" dirty="0">
                <a:latin typeface="Courier New" charset="0"/>
              </a:rPr>
              <a:t> %</a:t>
            </a:r>
            <a:r>
              <a:rPr lang="en-US" sz="1600" dirty="0" err="1">
                <a:latin typeface="Courier New" charset="0"/>
              </a:rPr>
              <a:t>rbx</a:t>
            </a:r>
            <a:r>
              <a:rPr lang="en-US" sz="1600" dirty="0">
                <a:latin typeface="Courier New" charset="0"/>
              </a:rPr>
              <a:t>,(%</a:t>
            </a:r>
            <a:r>
              <a:rPr lang="en-US" sz="1600" dirty="0" err="1">
                <a:latin typeface="Courier New" charset="0"/>
              </a:rPr>
              <a:t>rax</a:t>
            </a:r>
            <a:r>
              <a:rPr lang="en-US" sz="1600" dirty="0">
                <a:latin typeface="Courier New" charset="0"/>
              </a:rPr>
              <a:t>)</a:t>
            </a:r>
            <a:endParaRPr lang="en-US" sz="1600" dirty="0">
              <a:latin typeface="Times" charset="0"/>
            </a:endParaRPr>
          </a:p>
          <a:p>
            <a:pPr algn="l">
              <a:lnSpc>
                <a:spcPct val="100000"/>
              </a:lnSpc>
            </a:pPr>
            <a:endParaRPr lang="en-US" sz="1600" dirty="0"/>
          </a:p>
        </p:txBody>
      </p:sp>
      <p:sp>
        <p:nvSpPr>
          <p:cNvPr id="30" name="Text Box 24">
            <a:extLst>
              <a:ext uri="{FF2B5EF4-FFF2-40B4-BE49-F238E27FC236}">
                <a16:creationId xmlns:a16="http://schemas.microsoft.com/office/drawing/2014/main" id="{188D7EC4-6DEB-4596-BF0F-4C3185B878C6}"/>
              </a:ext>
            </a:extLst>
          </p:cNvPr>
          <p:cNvSpPr txBox="1">
            <a:spLocks noChangeArrowheads="1"/>
          </p:cNvSpPr>
          <p:nvPr/>
        </p:nvSpPr>
        <p:spPr bwMode="auto">
          <a:xfrm>
            <a:off x="7516813" y="2177048"/>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A</a:t>
            </a:r>
          </a:p>
        </p:txBody>
      </p:sp>
      <p:sp>
        <p:nvSpPr>
          <p:cNvPr id="31" name="Rectangle 9">
            <a:extLst>
              <a:ext uri="{FF2B5EF4-FFF2-40B4-BE49-F238E27FC236}">
                <a16:creationId xmlns:a16="http://schemas.microsoft.com/office/drawing/2014/main" id="{22CB9EC5-56C2-4633-871B-2452AE9A0E8B}"/>
              </a:ext>
            </a:extLst>
          </p:cNvPr>
          <p:cNvSpPr>
            <a:spLocks noChangeArrowheads="1"/>
          </p:cNvSpPr>
          <p:nvPr/>
        </p:nvSpPr>
        <p:spPr bwMode="auto">
          <a:xfrm>
            <a:off x="1892301" y="2816225"/>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r>
              <a:rPr lang="en-US" sz="1400" dirty="0"/>
              <a:t>A</a:t>
            </a:r>
          </a:p>
        </p:txBody>
      </p:sp>
      <p:sp>
        <p:nvSpPr>
          <p:cNvPr id="32" name="Text Box 26">
            <a:extLst>
              <a:ext uri="{FF2B5EF4-FFF2-40B4-BE49-F238E27FC236}">
                <a16:creationId xmlns:a16="http://schemas.microsoft.com/office/drawing/2014/main" id="{4ABF3FF7-2EE0-466D-B58B-E4EACB0F2D46}"/>
              </a:ext>
            </a:extLst>
          </p:cNvPr>
          <p:cNvSpPr txBox="1">
            <a:spLocks noChangeArrowheads="1"/>
          </p:cNvSpPr>
          <p:nvPr/>
        </p:nvSpPr>
        <p:spPr bwMode="auto">
          <a:xfrm>
            <a:off x="1258289" y="2700679"/>
            <a:ext cx="595036"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a:t>
            </a:r>
            <a:r>
              <a:rPr lang="en-US" sz="1600" dirty="0" err="1"/>
              <a:t>rax</a:t>
            </a:r>
            <a:endParaRPr lang="en-US" sz="1600" dirty="0"/>
          </a:p>
        </p:txBody>
      </p:sp>
    </p:spTree>
    <p:extLst>
      <p:ext uri="{BB962C8B-B14F-4D97-AF65-F5344CB8AC3E}">
        <p14:creationId xmlns:p14="http://schemas.microsoft.com/office/powerpoint/2010/main" val="2499597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6593791"/>
            <a:ext cx="5406011" cy="264209"/>
          </a:xfrm>
          <a:prstGeom prst="rect">
            <a:avLst/>
          </a:prstGeom>
          <a:solidFill>
            <a:schemeClr val="bg1"/>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35842" name="Rectangle 1"/>
          <p:cNvSpPr>
            <a:spLocks noGrp="1" noChangeArrowheads="1"/>
          </p:cNvSpPr>
          <p:nvPr>
            <p:ph type="title"/>
          </p:nvPr>
        </p:nvSpPr>
        <p:spPr>
          <a:xfrm>
            <a:off x="61913" y="247650"/>
            <a:ext cx="8716962" cy="782638"/>
          </a:xfrm>
        </p:spPr>
        <p:txBody>
          <a:bodyPr>
            <a:normAutofit fontScale="90000"/>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latin typeface="Arial"/>
                <a:cs typeface="Arial"/>
              </a:rPr>
              <a:t>Example Memory </a:t>
            </a:r>
            <a:br>
              <a:rPr lang="en-GB" dirty="0">
                <a:latin typeface="Arial"/>
                <a:cs typeface="Arial"/>
              </a:rPr>
            </a:br>
            <a:r>
              <a:rPr lang="en-GB" dirty="0">
                <a:latin typeface="Arial"/>
                <a:cs typeface="Arial"/>
              </a:rPr>
              <a:t>     Hierarchy</a:t>
            </a:r>
          </a:p>
        </p:txBody>
      </p:sp>
      <p:sp>
        <p:nvSpPr>
          <p:cNvPr id="151" name="AutoShape 195"/>
          <p:cNvSpPr>
            <a:spLocks noChangeAspect="1" noChangeArrowheads="1"/>
          </p:cNvSpPr>
          <p:nvPr/>
        </p:nvSpPr>
        <p:spPr bwMode="auto">
          <a:xfrm>
            <a:off x="552450" y="342900"/>
            <a:ext cx="6902450" cy="6456363"/>
          </a:xfrm>
          <a:prstGeom prst="triangle">
            <a:avLst>
              <a:gd name="adj" fmla="val 50000"/>
            </a:avLst>
          </a:prstGeom>
          <a:gradFill flip="none" rotWithShape="1">
            <a:gsLst>
              <a:gs pos="0">
                <a:schemeClr val="accent6">
                  <a:lumMod val="20000"/>
                  <a:lumOff val="80000"/>
                  <a:alpha val="7000"/>
                </a:schemeClr>
              </a:gs>
              <a:gs pos="100000">
                <a:schemeClr val="accent6">
                  <a:lumMod val="20000"/>
                  <a:lumOff val="80000"/>
                </a:schemeClr>
              </a:gs>
            </a:gsLst>
            <a:lin ang="16140000" scaled="0"/>
            <a:tileRect/>
          </a:gradFill>
          <a:ln w="12700">
            <a:solidFill>
              <a:srgbClr val="000000"/>
            </a:solidFill>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152" name="Text Box 196"/>
          <p:cNvSpPr txBox="1">
            <a:spLocks noChangeAspect="1" noChangeArrowheads="1"/>
          </p:cNvSpPr>
          <p:nvPr/>
        </p:nvSpPr>
        <p:spPr bwMode="auto">
          <a:xfrm>
            <a:off x="3513138" y="931158"/>
            <a:ext cx="1159292"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Registers</a:t>
            </a:r>
          </a:p>
        </p:txBody>
      </p:sp>
      <p:sp>
        <p:nvSpPr>
          <p:cNvPr id="154" name="Text Box 199"/>
          <p:cNvSpPr txBox="1">
            <a:spLocks noChangeAspect="1" noChangeArrowheads="1"/>
          </p:cNvSpPr>
          <p:nvPr/>
        </p:nvSpPr>
        <p:spPr bwMode="auto">
          <a:xfrm>
            <a:off x="3264918" y="3960296"/>
            <a:ext cx="1582484"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Main memory</a:t>
            </a:r>
          </a:p>
        </p:txBody>
      </p:sp>
      <p:sp>
        <p:nvSpPr>
          <p:cNvPr id="155" name="Text Box 200"/>
          <p:cNvSpPr txBox="1">
            <a:spLocks noChangeAspect="1" noChangeArrowheads="1"/>
          </p:cNvSpPr>
          <p:nvPr/>
        </p:nvSpPr>
        <p:spPr bwMode="auto">
          <a:xfrm>
            <a:off x="2707072" y="4847322"/>
            <a:ext cx="2698175" cy="6463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Local secondary storage</a:t>
            </a:r>
          </a:p>
          <a:p>
            <a:pPr marL="0" marR="0" lvl="0" indent="0" algn="ctr" defTabSz="914400" eaLnBrk="1" fontAlgn="auto" latinLnBrk="0" hangingPunct="1">
              <a:lnSpc>
                <a:spcPct val="100000"/>
              </a:lnSpc>
              <a:spcBef>
                <a:spcPts val="0"/>
              </a:spcBef>
              <a:spcAft>
                <a:spcPts val="0"/>
              </a:spcAft>
              <a:buClrTx/>
              <a:buSzTx/>
              <a:buFontTx/>
              <a:buNone/>
              <a:tabLst/>
              <a:defRPr/>
            </a:pPr>
            <a:r>
              <a:rPr lang="en-US" sz="1800" b="0" kern="0" dirty="0">
                <a:solidFill>
                  <a:sysClr val="windowText" lastClr="000000"/>
                </a:solidFill>
                <a:latin typeface="Arial"/>
                <a:cs typeface="Arial"/>
              </a:rPr>
              <a:t>(File Storage)</a:t>
            </a: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156" name="Line 203"/>
          <p:cNvSpPr>
            <a:spLocks noChangeAspect="1" noChangeShapeType="1"/>
          </p:cNvSpPr>
          <p:nvPr/>
        </p:nvSpPr>
        <p:spPr bwMode="auto">
          <a:xfrm>
            <a:off x="3513138" y="1265238"/>
            <a:ext cx="981075"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157" name="Line 204"/>
          <p:cNvSpPr>
            <a:spLocks noChangeAspect="1" noChangeShapeType="1"/>
          </p:cNvSpPr>
          <p:nvPr/>
        </p:nvSpPr>
        <p:spPr bwMode="auto">
          <a:xfrm>
            <a:off x="3162300" y="1903413"/>
            <a:ext cx="1671638"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158" name="Line 205"/>
          <p:cNvSpPr>
            <a:spLocks noChangeAspect="1" noChangeShapeType="1"/>
          </p:cNvSpPr>
          <p:nvPr/>
        </p:nvSpPr>
        <p:spPr bwMode="auto">
          <a:xfrm>
            <a:off x="2779713" y="2655888"/>
            <a:ext cx="2447925"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159" name="Line 222"/>
          <p:cNvSpPr>
            <a:spLocks noChangeAspect="1" noChangeShapeType="1"/>
          </p:cNvSpPr>
          <p:nvPr/>
        </p:nvSpPr>
        <p:spPr bwMode="auto">
          <a:xfrm>
            <a:off x="76200" y="3473450"/>
            <a:ext cx="0" cy="2344738"/>
          </a:xfrm>
          <a:prstGeom prst="line">
            <a:avLst/>
          </a:prstGeom>
          <a:noFill/>
          <a:ln w="38100">
            <a:solidFill>
              <a:schemeClr val="accent6">
                <a:lumMod val="75000"/>
              </a:schemeClr>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160" name="Text Box 223"/>
          <p:cNvSpPr txBox="1">
            <a:spLocks noChangeAspect="1" noChangeArrowheads="1"/>
          </p:cNvSpPr>
          <p:nvPr/>
        </p:nvSpPr>
        <p:spPr bwMode="auto">
          <a:xfrm>
            <a:off x="123825" y="3625166"/>
            <a:ext cx="1062711" cy="181588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Larger,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slower,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cheaper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(per byte)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storage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devices</a:t>
            </a:r>
          </a:p>
        </p:txBody>
      </p:sp>
      <p:sp>
        <p:nvSpPr>
          <p:cNvPr id="161" name="Line 224"/>
          <p:cNvSpPr>
            <a:spLocks noChangeAspect="1" noChangeShapeType="1"/>
          </p:cNvSpPr>
          <p:nvPr/>
        </p:nvSpPr>
        <p:spPr bwMode="auto">
          <a:xfrm>
            <a:off x="2255838" y="3586163"/>
            <a:ext cx="3475037"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162" name="Text Box 225"/>
          <p:cNvSpPr txBox="1">
            <a:spLocks noChangeAspect="1" noChangeArrowheads="1"/>
          </p:cNvSpPr>
          <p:nvPr/>
        </p:nvSpPr>
        <p:spPr bwMode="auto">
          <a:xfrm>
            <a:off x="2578100" y="5947460"/>
            <a:ext cx="2956120" cy="6463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Remote secondary storage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(e.g., Web servers)</a:t>
            </a:r>
          </a:p>
        </p:txBody>
      </p:sp>
      <p:sp>
        <p:nvSpPr>
          <p:cNvPr id="166" name="Line 235"/>
          <p:cNvSpPr>
            <a:spLocks noChangeAspect="1" noChangeShapeType="1"/>
          </p:cNvSpPr>
          <p:nvPr/>
        </p:nvSpPr>
        <p:spPr bwMode="auto">
          <a:xfrm>
            <a:off x="1708150" y="4632325"/>
            <a:ext cx="4576763"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182" name="Text Box 289"/>
          <p:cNvSpPr txBox="1">
            <a:spLocks noChangeAspect="1" noChangeArrowheads="1"/>
          </p:cNvSpPr>
          <p:nvPr/>
        </p:nvSpPr>
        <p:spPr bwMode="auto">
          <a:xfrm>
            <a:off x="130175" y="1137553"/>
            <a:ext cx="1062711" cy="181588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Smaller,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faster,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costlier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(per byte)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storage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devices</a:t>
            </a:r>
          </a:p>
        </p:txBody>
      </p:sp>
      <p:sp>
        <p:nvSpPr>
          <p:cNvPr id="183" name="Line 291"/>
          <p:cNvSpPr>
            <a:spLocks noChangeShapeType="1"/>
          </p:cNvSpPr>
          <p:nvPr/>
        </p:nvSpPr>
        <p:spPr bwMode="auto">
          <a:xfrm flipH="1" flipV="1">
            <a:off x="90488" y="954088"/>
            <a:ext cx="0" cy="2154237"/>
          </a:xfrm>
          <a:prstGeom prst="line">
            <a:avLst/>
          </a:prstGeom>
          <a:noFill/>
          <a:ln w="38100">
            <a:solidFill>
              <a:schemeClr val="accent6">
                <a:lumMod val="75000"/>
              </a:schemeClr>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a:cs typeface="Arial"/>
            </a:endParaRPr>
          </a:p>
        </p:txBody>
      </p:sp>
      <p:sp>
        <p:nvSpPr>
          <p:cNvPr id="184" name="Line 292"/>
          <p:cNvSpPr>
            <a:spLocks noChangeAspect="1" noChangeShapeType="1"/>
          </p:cNvSpPr>
          <p:nvPr/>
        </p:nvSpPr>
        <p:spPr bwMode="auto">
          <a:xfrm>
            <a:off x="1117600" y="5743575"/>
            <a:ext cx="57658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31" name="Rectangle 30"/>
          <p:cNvSpPr/>
          <p:nvPr/>
        </p:nvSpPr>
        <p:spPr>
          <a:xfrm>
            <a:off x="4787256" y="265692"/>
            <a:ext cx="2787943" cy="461665"/>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0" kern="0" dirty="0">
                <a:solidFill>
                  <a:sysClr val="windowText" lastClr="000000"/>
                </a:solidFill>
                <a:latin typeface="Arial"/>
                <a:cs typeface="Arial"/>
              </a:rPr>
              <a:t>(Typical Hardware)</a:t>
            </a:r>
          </a:p>
        </p:txBody>
      </p:sp>
      <p:sp>
        <p:nvSpPr>
          <p:cNvPr id="21" name="Text Box 199"/>
          <p:cNvSpPr txBox="1">
            <a:spLocks noChangeAspect="1" noChangeArrowheads="1"/>
          </p:cNvSpPr>
          <p:nvPr/>
        </p:nvSpPr>
        <p:spPr bwMode="auto">
          <a:xfrm>
            <a:off x="3527281" y="2121347"/>
            <a:ext cx="966932"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Caches</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4CF805EB-FF75-4F27-A365-0E00980E1568}"/>
                  </a:ext>
                </a:extLst>
              </p14:cNvPr>
              <p14:cNvContentPartPr/>
              <p14:nvPr/>
            </p14:nvContentPartPr>
            <p14:xfrm>
              <a:off x="3484440" y="1004760"/>
              <a:ext cx="6626880" cy="4657680"/>
            </p14:xfrm>
          </p:contentPart>
        </mc:Choice>
        <mc:Fallback>
          <p:pic>
            <p:nvPicPr>
              <p:cNvPr id="3" name="Ink 2">
                <a:extLst>
                  <a:ext uri="{FF2B5EF4-FFF2-40B4-BE49-F238E27FC236}">
                    <a16:creationId xmlns:a16="http://schemas.microsoft.com/office/drawing/2014/main" id="{4CF805EB-FF75-4F27-A365-0E00980E1568}"/>
                  </a:ext>
                </a:extLst>
              </p:cNvPr>
              <p:cNvPicPr/>
              <p:nvPr/>
            </p:nvPicPr>
            <p:blipFill>
              <a:blip r:embed="rId4"/>
              <a:stretch>
                <a:fillRect/>
              </a:stretch>
            </p:blipFill>
            <p:spPr>
              <a:xfrm>
                <a:off x="3475080" y="995400"/>
                <a:ext cx="6645600" cy="4676400"/>
              </a:xfrm>
              <a:prstGeom prst="rect">
                <a:avLst/>
              </a:prstGeom>
            </p:spPr>
          </p:pic>
        </mc:Fallback>
      </mc:AlternateContent>
    </p:spTree>
    <p:extLst>
      <p:ext uri="{BB962C8B-B14F-4D97-AF65-F5344CB8AC3E}">
        <p14:creationId xmlns:p14="http://schemas.microsoft.com/office/powerpoint/2010/main" val="231366065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6" name="Rectangle 26"/>
          <p:cNvSpPr>
            <a:spLocks noGrp="1" noChangeArrowheads="1"/>
          </p:cNvSpPr>
          <p:nvPr>
            <p:ph type="title"/>
          </p:nvPr>
        </p:nvSpPr>
        <p:spPr/>
        <p:txBody>
          <a:bodyPr/>
          <a:lstStyle/>
          <a:p>
            <a:r>
              <a:rPr lang="en-US"/>
              <a:t>Memory Write Transaction (3)</a:t>
            </a:r>
          </a:p>
        </p:txBody>
      </p:sp>
      <p:sp>
        <p:nvSpPr>
          <p:cNvPr id="92187" name="Rectangle 27"/>
          <p:cNvSpPr>
            <a:spLocks noGrp="1" noChangeArrowheads="1"/>
          </p:cNvSpPr>
          <p:nvPr>
            <p:ph idx="1"/>
          </p:nvPr>
        </p:nvSpPr>
        <p:spPr>
          <a:xfrm>
            <a:off x="396875" y="4768849"/>
            <a:ext cx="7896225" cy="1565275"/>
          </a:xfrm>
        </p:spPr>
        <p:txBody>
          <a:bodyPr/>
          <a:lstStyle/>
          <a:p>
            <a:r>
              <a:rPr lang="en-US" dirty="0"/>
              <a:t> Main memory reads data word </a:t>
            </a:r>
            <a:r>
              <a:rPr lang="en-US" dirty="0" err="1"/>
              <a:t>val</a:t>
            </a:r>
            <a:r>
              <a:rPr lang="en-US" dirty="0"/>
              <a:t> from the bus and stores it at address A.</a:t>
            </a:r>
          </a:p>
        </p:txBody>
      </p:sp>
      <p:sp>
        <p:nvSpPr>
          <p:cNvPr id="92164" name="Rectangle 4"/>
          <p:cNvSpPr>
            <a:spLocks noChangeArrowheads="1"/>
          </p:cNvSpPr>
          <p:nvPr/>
        </p:nvSpPr>
        <p:spPr bwMode="auto">
          <a:xfrm>
            <a:off x="6772275" y="3806825"/>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2165" name="AutoShape 5"/>
          <p:cNvSpPr>
            <a:spLocks noChangeArrowheads="1"/>
          </p:cNvSpPr>
          <p:nvPr/>
        </p:nvSpPr>
        <p:spPr bwMode="auto">
          <a:xfrm>
            <a:off x="5248275" y="3959225"/>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2166" name="Rectangle 6"/>
          <p:cNvSpPr>
            <a:spLocks noChangeArrowheads="1"/>
          </p:cNvSpPr>
          <p:nvPr/>
        </p:nvSpPr>
        <p:spPr bwMode="auto">
          <a:xfrm>
            <a:off x="4333875" y="3990975"/>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2167" name="AutoShape 7"/>
          <p:cNvSpPr>
            <a:spLocks noChangeArrowheads="1"/>
          </p:cNvSpPr>
          <p:nvPr/>
        </p:nvSpPr>
        <p:spPr bwMode="auto">
          <a:xfrm>
            <a:off x="2876550" y="3959225"/>
            <a:ext cx="1452563"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2168" name="Rectangle 8"/>
          <p:cNvSpPr>
            <a:spLocks noChangeArrowheads="1"/>
          </p:cNvSpPr>
          <p:nvPr/>
        </p:nvSpPr>
        <p:spPr bwMode="auto">
          <a:xfrm>
            <a:off x="1892300" y="26638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69" name="Rectangle 9"/>
          <p:cNvSpPr>
            <a:spLocks noChangeArrowheads="1"/>
          </p:cNvSpPr>
          <p:nvPr/>
        </p:nvSpPr>
        <p:spPr bwMode="auto">
          <a:xfrm>
            <a:off x="1892300" y="28162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0" name="Rectangle 10"/>
          <p:cNvSpPr>
            <a:spLocks noChangeArrowheads="1"/>
          </p:cNvSpPr>
          <p:nvPr/>
        </p:nvSpPr>
        <p:spPr bwMode="auto">
          <a:xfrm>
            <a:off x="1892300" y="29686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1" name="Rectangle 11"/>
          <p:cNvSpPr>
            <a:spLocks noChangeArrowheads="1"/>
          </p:cNvSpPr>
          <p:nvPr/>
        </p:nvSpPr>
        <p:spPr bwMode="auto">
          <a:xfrm>
            <a:off x="1892300" y="31210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val</a:t>
            </a:r>
            <a:endParaRPr lang="en-US" sz="1000" dirty="0"/>
          </a:p>
        </p:txBody>
      </p:sp>
      <p:sp>
        <p:nvSpPr>
          <p:cNvPr id="92172" name="Rectangle 12"/>
          <p:cNvSpPr>
            <a:spLocks noChangeArrowheads="1"/>
          </p:cNvSpPr>
          <p:nvPr/>
        </p:nvSpPr>
        <p:spPr bwMode="auto">
          <a:xfrm>
            <a:off x="1892300" y="32734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3" name="AutoShape 13"/>
          <p:cNvSpPr>
            <a:spLocks noChangeArrowheads="1"/>
          </p:cNvSpPr>
          <p:nvPr/>
        </p:nvSpPr>
        <p:spPr bwMode="auto">
          <a:xfrm>
            <a:off x="2665413" y="2663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4" name="AutoShape 14"/>
          <p:cNvSpPr>
            <a:spLocks noChangeArrowheads="1"/>
          </p:cNvSpPr>
          <p:nvPr/>
        </p:nvSpPr>
        <p:spPr bwMode="auto">
          <a:xfrm flipH="1">
            <a:off x="2576513" y="3044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5" name="Rectangle 15"/>
          <p:cNvSpPr>
            <a:spLocks noChangeArrowheads="1"/>
          </p:cNvSpPr>
          <p:nvPr/>
        </p:nvSpPr>
        <p:spPr bwMode="auto">
          <a:xfrm>
            <a:off x="3109913" y="2511425"/>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92176" name="Text Box 16"/>
          <p:cNvSpPr txBox="1">
            <a:spLocks noChangeArrowheads="1"/>
          </p:cNvSpPr>
          <p:nvPr/>
        </p:nvSpPr>
        <p:spPr bwMode="auto">
          <a:xfrm>
            <a:off x="1609725" y="2342148"/>
            <a:ext cx="114777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Register file</a:t>
            </a:r>
          </a:p>
        </p:txBody>
      </p:sp>
      <p:sp>
        <p:nvSpPr>
          <p:cNvPr id="92177" name="AutoShape 17"/>
          <p:cNvSpPr>
            <a:spLocks noChangeArrowheads="1"/>
          </p:cNvSpPr>
          <p:nvPr/>
        </p:nvSpPr>
        <p:spPr bwMode="auto">
          <a:xfrm>
            <a:off x="1966913" y="3502025"/>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8" name="Rectangle 18"/>
          <p:cNvSpPr>
            <a:spLocks noChangeArrowheads="1"/>
          </p:cNvSpPr>
          <p:nvPr/>
        </p:nvSpPr>
        <p:spPr bwMode="auto">
          <a:xfrm>
            <a:off x="976313" y="3990975"/>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lvl="0" algn="ctr"/>
            <a:r>
              <a:rPr lang="en-US" sz="1600" dirty="0">
                <a:solidFill>
                  <a:srgbClr val="000000"/>
                </a:solidFill>
              </a:rPr>
              <a:t>Bus interface</a:t>
            </a:r>
          </a:p>
        </p:txBody>
      </p:sp>
      <p:sp>
        <p:nvSpPr>
          <p:cNvPr id="92179" name="Rectangle 19"/>
          <p:cNvSpPr>
            <a:spLocks noChangeArrowheads="1"/>
          </p:cNvSpPr>
          <p:nvPr/>
        </p:nvSpPr>
        <p:spPr bwMode="auto">
          <a:xfrm>
            <a:off x="6767513" y="426402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solidFill>
                  <a:srgbClr val="000000"/>
                </a:solidFill>
              </a:rPr>
              <a:t>val</a:t>
            </a:r>
            <a:endParaRPr lang="en-US" sz="1000" dirty="0">
              <a:solidFill>
                <a:srgbClr val="000000"/>
              </a:solidFill>
            </a:endParaRPr>
          </a:p>
        </p:txBody>
      </p:sp>
      <p:sp>
        <p:nvSpPr>
          <p:cNvPr id="92180" name="Text Box 20"/>
          <p:cNvSpPr txBox="1">
            <a:spLocks noChangeArrowheads="1"/>
          </p:cNvSpPr>
          <p:nvPr/>
        </p:nvSpPr>
        <p:spPr bwMode="auto">
          <a:xfrm>
            <a:off x="6526213" y="3409950"/>
            <a:ext cx="1506537"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main memory</a:t>
            </a:r>
          </a:p>
        </p:txBody>
      </p:sp>
      <p:sp>
        <p:nvSpPr>
          <p:cNvPr id="92181" name="Text Box 21"/>
          <p:cNvSpPr txBox="1">
            <a:spLocks noChangeArrowheads="1"/>
          </p:cNvSpPr>
          <p:nvPr/>
        </p:nvSpPr>
        <p:spPr bwMode="auto">
          <a:xfrm>
            <a:off x="7678738" y="3668713"/>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92182" name="Text Box 22"/>
          <p:cNvSpPr txBox="1">
            <a:spLocks noChangeArrowheads="1"/>
          </p:cNvSpPr>
          <p:nvPr/>
        </p:nvSpPr>
        <p:spPr bwMode="auto">
          <a:xfrm>
            <a:off x="7662863" y="4171950"/>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92183" name="Text Box 23"/>
          <p:cNvSpPr txBox="1">
            <a:spLocks noChangeArrowheads="1"/>
          </p:cNvSpPr>
          <p:nvPr/>
        </p:nvSpPr>
        <p:spPr bwMode="auto">
          <a:xfrm>
            <a:off x="1241981" y="3014246"/>
            <a:ext cx="59503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a:t>
            </a:r>
            <a:r>
              <a:rPr lang="en-US" sz="1600" dirty="0" err="1"/>
              <a:t>rbx</a:t>
            </a:r>
            <a:endParaRPr lang="en-US" sz="1600" dirty="0"/>
          </a:p>
        </p:txBody>
      </p:sp>
      <p:sp>
        <p:nvSpPr>
          <p:cNvPr id="92184" name="Text Box 24"/>
          <p:cNvSpPr txBox="1">
            <a:spLocks noChangeArrowheads="1"/>
          </p:cNvSpPr>
          <p:nvPr/>
        </p:nvSpPr>
        <p:spPr bwMode="auto">
          <a:xfrm>
            <a:off x="4224338" y="3698875"/>
            <a:ext cx="11350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bridge</a:t>
            </a:r>
          </a:p>
        </p:txBody>
      </p:sp>
      <p:sp>
        <p:nvSpPr>
          <p:cNvPr id="26" name="Text Box 27">
            <a:extLst>
              <a:ext uri="{FF2B5EF4-FFF2-40B4-BE49-F238E27FC236}">
                <a16:creationId xmlns:a16="http://schemas.microsoft.com/office/drawing/2014/main" id="{47C8AEF0-7D97-459C-8B17-E2AEB4C719FB}"/>
              </a:ext>
            </a:extLst>
          </p:cNvPr>
          <p:cNvSpPr txBox="1">
            <a:spLocks noChangeArrowheads="1"/>
          </p:cNvSpPr>
          <p:nvPr/>
        </p:nvSpPr>
        <p:spPr bwMode="auto">
          <a:xfrm>
            <a:off x="4648200" y="2438400"/>
            <a:ext cx="3631122" cy="584775"/>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Store operation</a:t>
            </a:r>
            <a:r>
              <a:rPr lang="en-US" sz="1600" dirty="0"/>
              <a:t>:</a:t>
            </a:r>
            <a:r>
              <a:rPr lang="en-US" sz="1600" dirty="0">
                <a:latin typeface="Times" charset="0"/>
              </a:rPr>
              <a:t> </a:t>
            </a:r>
            <a:r>
              <a:rPr lang="en-US" sz="1600" dirty="0" err="1">
                <a:latin typeface="Courier New" charset="0"/>
              </a:rPr>
              <a:t>movq</a:t>
            </a:r>
            <a:r>
              <a:rPr lang="en-US" sz="1600" dirty="0">
                <a:latin typeface="Courier New" charset="0"/>
              </a:rPr>
              <a:t> %</a:t>
            </a:r>
            <a:r>
              <a:rPr lang="en-US" sz="1600" dirty="0" err="1">
                <a:latin typeface="Courier New" charset="0"/>
              </a:rPr>
              <a:t>rbx</a:t>
            </a:r>
            <a:r>
              <a:rPr lang="en-US" sz="1600" dirty="0">
                <a:latin typeface="Courier New" charset="0"/>
              </a:rPr>
              <a:t>,(%</a:t>
            </a:r>
            <a:r>
              <a:rPr lang="en-US" sz="1600" dirty="0" err="1">
                <a:latin typeface="Courier New" charset="0"/>
              </a:rPr>
              <a:t>rax</a:t>
            </a:r>
            <a:r>
              <a:rPr lang="en-US" sz="1600" dirty="0">
                <a:latin typeface="Courier New" charset="0"/>
              </a:rPr>
              <a:t>)</a:t>
            </a:r>
            <a:endParaRPr lang="en-US" sz="1600" dirty="0">
              <a:latin typeface="Times" charset="0"/>
            </a:endParaRPr>
          </a:p>
          <a:p>
            <a:pPr algn="l">
              <a:lnSpc>
                <a:spcPct val="100000"/>
              </a:lnSpc>
            </a:pPr>
            <a:endParaRPr lang="en-US" sz="1600" dirty="0"/>
          </a:p>
        </p:txBody>
      </p:sp>
      <p:sp>
        <p:nvSpPr>
          <p:cNvPr id="27" name="Text Box 24">
            <a:extLst>
              <a:ext uri="{FF2B5EF4-FFF2-40B4-BE49-F238E27FC236}">
                <a16:creationId xmlns:a16="http://schemas.microsoft.com/office/drawing/2014/main" id="{29064EFF-BEA1-42AD-9A25-D511982B4D46}"/>
              </a:ext>
            </a:extLst>
          </p:cNvPr>
          <p:cNvSpPr txBox="1">
            <a:spLocks noChangeArrowheads="1"/>
          </p:cNvSpPr>
          <p:nvPr/>
        </p:nvSpPr>
        <p:spPr bwMode="auto">
          <a:xfrm>
            <a:off x="7516813" y="2177048"/>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A</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80FBA8A-DEEC-4D85-919B-FF231C10946B}"/>
                  </a:ext>
                </a:extLst>
              </p14:cNvPr>
              <p14:cNvContentPartPr/>
              <p14:nvPr/>
            </p14:nvContentPartPr>
            <p14:xfrm>
              <a:off x="6487200" y="3695040"/>
              <a:ext cx="1609200" cy="55440"/>
            </p14:xfrm>
          </p:contentPart>
        </mc:Choice>
        <mc:Fallback>
          <p:pic>
            <p:nvPicPr>
              <p:cNvPr id="2" name="Ink 1">
                <a:extLst>
                  <a:ext uri="{FF2B5EF4-FFF2-40B4-BE49-F238E27FC236}">
                    <a16:creationId xmlns:a16="http://schemas.microsoft.com/office/drawing/2014/main" id="{680FBA8A-DEEC-4D85-919B-FF231C10946B}"/>
                  </a:ext>
                </a:extLst>
              </p:cNvPr>
              <p:cNvPicPr/>
              <p:nvPr/>
            </p:nvPicPr>
            <p:blipFill>
              <a:blip r:embed="rId4"/>
              <a:stretch>
                <a:fillRect/>
              </a:stretch>
            </p:blipFill>
            <p:spPr>
              <a:xfrm>
                <a:off x="6477840" y="3685680"/>
                <a:ext cx="1627920" cy="74160"/>
              </a:xfrm>
              <a:prstGeom prst="rect">
                <a:avLst/>
              </a:prstGeom>
            </p:spPr>
          </p:pic>
        </mc:Fallback>
      </mc:AlternateContent>
    </p:spTree>
    <p:extLst>
      <p:ext uri="{BB962C8B-B14F-4D97-AF65-F5344CB8AC3E}">
        <p14:creationId xmlns:p14="http://schemas.microsoft.com/office/powerpoint/2010/main" val="4126835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31" name="Rectangle 51"/>
          <p:cNvSpPr>
            <a:spLocks noGrp="1" noChangeArrowheads="1"/>
          </p:cNvSpPr>
          <p:nvPr>
            <p:ph type="title"/>
          </p:nvPr>
        </p:nvSpPr>
        <p:spPr>
          <a:xfrm>
            <a:off x="357018" y="334078"/>
            <a:ext cx="7592093" cy="762000"/>
          </a:xfrm>
        </p:spPr>
        <p:txBody>
          <a:bodyPr/>
          <a:lstStyle/>
          <a:p>
            <a:r>
              <a:rPr lang="en-US" dirty="0"/>
              <a:t>I/O Bus</a:t>
            </a:r>
          </a:p>
        </p:txBody>
      </p:sp>
      <p:sp>
        <p:nvSpPr>
          <p:cNvPr id="97284" name="Rectangle 4"/>
          <p:cNvSpPr>
            <a:spLocks noChangeArrowheads="1"/>
          </p:cNvSpPr>
          <p:nvPr/>
        </p:nvSpPr>
        <p:spPr bwMode="auto">
          <a:xfrm>
            <a:off x="6880225" y="2876550"/>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Main</a:t>
            </a:r>
          </a:p>
          <a:p>
            <a:pPr algn="ctr">
              <a:lnSpc>
                <a:spcPct val="100000"/>
              </a:lnSpc>
            </a:pPr>
            <a:r>
              <a:rPr lang="en-US" sz="1600" dirty="0"/>
              <a:t>memory</a:t>
            </a:r>
          </a:p>
        </p:txBody>
      </p:sp>
      <p:sp>
        <p:nvSpPr>
          <p:cNvPr id="97285" name="AutoShape 5"/>
          <p:cNvSpPr>
            <a:spLocks noChangeArrowheads="1"/>
          </p:cNvSpPr>
          <p:nvPr/>
        </p:nvSpPr>
        <p:spPr bwMode="auto">
          <a:xfrm>
            <a:off x="5356225" y="302895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86" name="Rectangle 6"/>
          <p:cNvSpPr>
            <a:spLocks noChangeArrowheads="1"/>
          </p:cNvSpPr>
          <p:nvPr/>
        </p:nvSpPr>
        <p:spPr bwMode="auto">
          <a:xfrm>
            <a:off x="4441825" y="3060700"/>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I/O </a:t>
            </a:r>
          </a:p>
          <a:p>
            <a:pPr algn="ctr">
              <a:lnSpc>
                <a:spcPct val="100000"/>
              </a:lnSpc>
            </a:pPr>
            <a:r>
              <a:rPr lang="en-US" sz="1600"/>
              <a:t>bridge</a:t>
            </a:r>
          </a:p>
        </p:txBody>
      </p:sp>
      <p:sp>
        <p:nvSpPr>
          <p:cNvPr id="97287" name="AutoShape 7"/>
          <p:cNvSpPr>
            <a:spLocks noChangeArrowheads="1"/>
          </p:cNvSpPr>
          <p:nvPr/>
        </p:nvSpPr>
        <p:spPr bwMode="auto">
          <a:xfrm>
            <a:off x="2984500" y="3028950"/>
            <a:ext cx="1452563"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88" name="Rectangle 8"/>
          <p:cNvSpPr>
            <a:spLocks noChangeArrowheads="1"/>
          </p:cNvSpPr>
          <p:nvPr/>
        </p:nvSpPr>
        <p:spPr bwMode="auto">
          <a:xfrm>
            <a:off x="1084263" y="306070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97289" name="Rectangle 9"/>
          <p:cNvSpPr>
            <a:spLocks noChangeArrowheads="1"/>
          </p:cNvSpPr>
          <p:nvPr/>
        </p:nvSpPr>
        <p:spPr bwMode="auto">
          <a:xfrm>
            <a:off x="2000250" y="17335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0" name="Rectangle 10"/>
          <p:cNvSpPr>
            <a:spLocks noChangeArrowheads="1"/>
          </p:cNvSpPr>
          <p:nvPr/>
        </p:nvSpPr>
        <p:spPr bwMode="auto">
          <a:xfrm>
            <a:off x="2000250" y="18859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1" name="Rectangle 11"/>
          <p:cNvSpPr>
            <a:spLocks noChangeArrowheads="1"/>
          </p:cNvSpPr>
          <p:nvPr/>
        </p:nvSpPr>
        <p:spPr bwMode="auto">
          <a:xfrm>
            <a:off x="2000250" y="20383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2" name="Rectangle 12"/>
          <p:cNvSpPr>
            <a:spLocks noChangeArrowheads="1"/>
          </p:cNvSpPr>
          <p:nvPr/>
        </p:nvSpPr>
        <p:spPr bwMode="auto">
          <a:xfrm>
            <a:off x="2000250" y="21907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3" name="Rectangle 13"/>
          <p:cNvSpPr>
            <a:spLocks noChangeArrowheads="1"/>
          </p:cNvSpPr>
          <p:nvPr/>
        </p:nvSpPr>
        <p:spPr bwMode="auto">
          <a:xfrm>
            <a:off x="2000250" y="23431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4" name="AutoShape 14"/>
          <p:cNvSpPr>
            <a:spLocks noChangeArrowheads="1"/>
          </p:cNvSpPr>
          <p:nvPr/>
        </p:nvSpPr>
        <p:spPr bwMode="auto">
          <a:xfrm>
            <a:off x="2773363" y="173355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5" name="AutoShape 15"/>
          <p:cNvSpPr>
            <a:spLocks noChangeArrowheads="1"/>
          </p:cNvSpPr>
          <p:nvPr/>
        </p:nvSpPr>
        <p:spPr bwMode="auto">
          <a:xfrm flipH="1">
            <a:off x="2684463" y="211455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6" name="Rectangle 16"/>
          <p:cNvSpPr>
            <a:spLocks noChangeArrowheads="1"/>
          </p:cNvSpPr>
          <p:nvPr/>
        </p:nvSpPr>
        <p:spPr bwMode="auto">
          <a:xfrm>
            <a:off x="3217863" y="158115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97297" name="Text Box 17"/>
          <p:cNvSpPr txBox="1">
            <a:spLocks noChangeArrowheads="1"/>
          </p:cNvSpPr>
          <p:nvPr/>
        </p:nvSpPr>
        <p:spPr bwMode="auto">
          <a:xfrm>
            <a:off x="1717675" y="141187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Register file</a:t>
            </a:r>
          </a:p>
        </p:txBody>
      </p:sp>
      <p:sp>
        <p:nvSpPr>
          <p:cNvPr id="97298" name="AutoShape 18"/>
          <p:cNvSpPr>
            <a:spLocks noChangeArrowheads="1"/>
          </p:cNvSpPr>
          <p:nvPr/>
        </p:nvSpPr>
        <p:spPr bwMode="auto">
          <a:xfrm>
            <a:off x="2074863" y="257175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9" name="Rectangle 19"/>
          <p:cNvSpPr>
            <a:spLocks noChangeArrowheads="1"/>
          </p:cNvSpPr>
          <p:nvPr/>
        </p:nvSpPr>
        <p:spPr bwMode="auto">
          <a:xfrm>
            <a:off x="931863" y="135255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97300" name="Text Box 20"/>
          <p:cNvSpPr txBox="1">
            <a:spLocks noChangeArrowheads="1"/>
          </p:cNvSpPr>
          <p:nvPr/>
        </p:nvSpPr>
        <p:spPr bwMode="auto">
          <a:xfrm>
            <a:off x="819150" y="104775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CPU chip</a:t>
            </a:r>
          </a:p>
        </p:txBody>
      </p:sp>
      <p:sp>
        <p:nvSpPr>
          <p:cNvPr id="97301" name="Text Box 21"/>
          <p:cNvSpPr txBox="1">
            <a:spLocks noChangeArrowheads="1"/>
          </p:cNvSpPr>
          <p:nvPr/>
        </p:nvSpPr>
        <p:spPr bwMode="auto">
          <a:xfrm>
            <a:off x="3865563" y="2342148"/>
            <a:ext cx="112913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System bus</a:t>
            </a:r>
          </a:p>
        </p:txBody>
      </p:sp>
      <p:sp>
        <p:nvSpPr>
          <p:cNvPr id="97302" name="Line 22"/>
          <p:cNvSpPr>
            <a:spLocks noChangeShapeType="1"/>
          </p:cNvSpPr>
          <p:nvPr/>
        </p:nvSpPr>
        <p:spPr bwMode="auto">
          <a:xfrm flipH="1">
            <a:off x="3751263" y="2647950"/>
            <a:ext cx="685800" cy="4572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7303" name="Text Box 23"/>
          <p:cNvSpPr txBox="1">
            <a:spLocks noChangeArrowheads="1"/>
          </p:cNvSpPr>
          <p:nvPr/>
        </p:nvSpPr>
        <p:spPr bwMode="auto">
          <a:xfrm>
            <a:off x="5386388" y="2342148"/>
            <a:ext cx="1175722"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Memory bus</a:t>
            </a:r>
          </a:p>
        </p:txBody>
      </p:sp>
      <p:sp>
        <p:nvSpPr>
          <p:cNvPr id="97304" name="Line 24"/>
          <p:cNvSpPr>
            <a:spLocks noChangeShapeType="1"/>
          </p:cNvSpPr>
          <p:nvPr/>
        </p:nvSpPr>
        <p:spPr bwMode="auto">
          <a:xfrm>
            <a:off x="6037263" y="2647950"/>
            <a:ext cx="0" cy="4572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7305" name="AutoShape 25"/>
          <p:cNvSpPr>
            <a:spLocks noChangeArrowheads="1"/>
          </p:cNvSpPr>
          <p:nvPr/>
        </p:nvSpPr>
        <p:spPr bwMode="auto">
          <a:xfrm>
            <a:off x="4665663" y="37147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06" name="AutoShape 26"/>
          <p:cNvSpPr>
            <a:spLocks noChangeArrowheads="1"/>
          </p:cNvSpPr>
          <p:nvPr/>
        </p:nvSpPr>
        <p:spPr bwMode="auto">
          <a:xfrm flipV="1">
            <a:off x="577056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07" name="Rectangle 27"/>
          <p:cNvSpPr>
            <a:spLocks noChangeArrowheads="1"/>
          </p:cNvSpPr>
          <p:nvPr/>
        </p:nvSpPr>
        <p:spPr bwMode="auto">
          <a:xfrm>
            <a:off x="5351463" y="517525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Disk </a:t>
            </a:r>
          </a:p>
          <a:p>
            <a:pPr algn="ctr">
              <a:lnSpc>
                <a:spcPct val="100000"/>
              </a:lnSpc>
            </a:pPr>
            <a:r>
              <a:rPr lang="en-US" sz="1600" dirty="0"/>
              <a:t>controller</a:t>
            </a:r>
          </a:p>
        </p:txBody>
      </p:sp>
      <p:sp>
        <p:nvSpPr>
          <p:cNvPr id="97308" name="AutoShape 28"/>
          <p:cNvSpPr>
            <a:spLocks noChangeArrowheads="1"/>
          </p:cNvSpPr>
          <p:nvPr/>
        </p:nvSpPr>
        <p:spPr bwMode="auto">
          <a:xfrm flipV="1">
            <a:off x="344011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09" name="Rectangle 29"/>
          <p:cNvSpPr>
            <a:spLocks noChangeArrowheads="1"/>
          </p:cNvSpPr>
          <p:nvPr/>
        </p:nvSpPr>
        <p:spPr bwMode="auto">
          <a:xfrm>
            <a:off x="3021013" y="517525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Graphics</a:t>
            </a:r>
          </a:p>
          <a:p>
            <a:pPr algn="ctr">
              <a:lnSpc>
                <a:spcPct val="100000"/>
              </a:lnSpc>
            </a:pPr>
            <a:r>
              <a:rPr lang="en-US" sz="1600" dirty="0"/>
              <a:t>adapter</a:t>
            </a:r>
          </a:p>
        </p:txBody>
      </p:sp>
      <p:sp>
        <p:nvSpPr>
          <p:cNvPr id="97310" name="AutoShape 30"/>
          <p:cNvSpPr>
            <a:spLocks noChangeArrowheads="1"/>
          </p:cNvSpPr>
          <p:nvPr/>
        </p:nvSpPr>
        <p:spPr bwMode="auto">
          <a:xfrm flipV="1">
            <a:off x="176371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11" name="Rectangle 31"/>
          <p:cNvSpPr>
            <a:spLocks noChangeArrowheads="1"/>
          </p:cNvSpPr>
          <p:nvPr/>
        </p:nvSpPr>
        <p:spPr bwMode="auto">
          <a:xfrm>
            <a:off x="1420813" y="516255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97312" name="Line 32"/>
          <p:cNvSpPr>
            <a:spLocks noChangeShapeType="1"/>
          </p:cNvSpPr>
          <p:nvPr/>
        </p:nvSpPr>
        <p:spPr bwMode="auto">
          <a:xfrm>
            <a:off x="1649413" y="569595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7313" name="Line 33"/>
          <p:cNvSpPr>
            <a:spLocks noChangeShapeType="1"/>
          </p:cNvSpPr>
          <p:nvPr/>
        </p:nvSpPr>
        <p:spPr bwMode="auto">
          <a:xfrm>
            <a:off x="2411413" y="569595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7314" name="Text Box 34"/>
          <p:cNvSpPr txBox="1">
            <a:spLocks noChangeArrowheads="1"/>
          </p:cNvSpPr>
          <p:nvPr/>
        </p:nvSpPr>
        <p:spPr bwMode="auto">
          <a:xfrm>
            <a:off x="1214438" y="5923548"/>
            <a:ext cx="71756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Mouse</a:t>
            </a:r>
          </a:p>
        </p:txBody>
      </p:sp>
      <p:sp>
        <p:nvSpPr>
          <p:cNvPr id="97315" name="Text Box 35"/>
          <p:cNvSpPr txBox="1">
            <a:spLocks noChangeArrowheads="1"/>
          </p:cNvSpPr>
          <p:nvPr/>
        </p:nvSpPr>
        <p:spPr bwMode="auto">
          <a:xfrm>
            <a:off x="1892300" y="5923548"/>
            <a:ext cx="96062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Keyboard</a:t>
            </a:r>
          </a:p>
        </p:txBody>
      </p:sp>
      <p:sp>
        <p:nvSpPr>
          <p:cNvPr id="97316" name="Line 36"/>
          <p:cNvSpPr>
            <a:spLocks noChangeShapeType="1"/>
          </p:cNvSpPr>
          <p:nvPr/>
        </p:nvSpPr>
        <p:spPr bwMode="auto">
          <a:xfrm>
            <a:off x="3706813" y="569595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7317" name="Text Box 37"/>
          <p:cNvSpPr txBox="1">
            <a:spLocks noChangeArrowheads="1"/>
          </p:cNvSpPr>
          <p:nvPr/>
        </p:nvSpPr>
        <p:spPr bwMode="auto">
          <a:xfrm>
            <a:off x="3209925" y="5923548"/>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Monitor</a:t>
            </a:r>
          </a:p>
        </p:txBody>
      </p:sp>
      <p:sp>
        <p:nvSpPr>
          <p:cNvPr id="97318" name="Line 38"/>
          <p:cNvSpPr>
            <a:spLocks noChangeShapeType="1"/>
          </p:cNvSpPr>
          <p:nvPr/>
        </p:nvSpPr>
        <p:spPr bwMode="auto">
          <a:xfrm>
            <a:off x="6011863" y="569595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97319" name="AutoShape 39"/>
          <p:cNvSpPr>
            <a:spLocks noChangeArrowheads="1"/>
          </p:cNvSpPr>
          <p:nvPr/>
        </p:nvSpPr>
        <p:spPr bwMode="auto">
          <a:xfrm>
            <a:off x="5707063" y="607695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t>Disk</a:t>
            </a:r>
          </a:p>
        </p:txBody>
      </p:sp>
      <p:sp>
        <p:nvSpPr>
          <p:cNvPr id="97320" name="AutoShape 40"/>
          <p:cNvSpPr>
            <a:spLocks noChangeArrowheads="1"/>
          </p:cNvSpPr>
          <p:nvPr/>
        </p:nvSpPr>
        <p:spPr bwMode="auto">
          <a:xfrm>
            <a:off x="855663" y="4235450"/>
            <a:ext cx="7277100" cy="393700"/>
          </a:xfrm>
          <a:prstGeom prst="leftRightArrow">
            <a:avLst>
              <a:gd name="adj1" fmla="val 48611"/>
              <a:gd name="adj2" fmla="val 95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1" name="Rectangle 41"/>
          <p:cNvSpPr>
            <a:spLocks noChangeArrowheads="1"/>
          </p:cNvSpPr>
          <p:nvPr/>
        </p:nvSpPr>
        <p:spPr bwMode="auto">
          <a:xfrm>
            <a:off x="1931988" y="4405313"/>
            <a:ext cx="166687"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2" name="Rectangle 42"/>
          <p:cNvSpPr>
            <a:spLocks noChangeArrowheads="1"/>
          </p:cNvSpPr>
          <p:nvPr/>
        </p:nvSpPr>
        <p:spPr bwMode="auto">
          <a:xfrm>
            <a:off x="3608388" y="4395788"/>
            <a:ext cx="166687"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3" name="Rectangle 43"/>
          <p:cNvSpPr>
            <a:spLocks noChangeArrowheads="1"/>
          </p:cNvSpPr>
          <p:nvPr/>
        </p:nvSpPr>
        <p:spPr bwMode="auto">
          <a:xfrm>
            <a:off x="5942013" y="4386263"/>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4" name="Text Box 44"/>
          <p:cNvSpPr txBox="1">
            <a:spLocks noChangeArrowheads="1"/>
          </p:cNvSpPr>
          <p:nvPr/>
        </p:nvSpPr>
        <p:spPr bwMode="auto">
          <a:xfrm>
            <a:off x="4529138" y="4540250"/>
            <a:ext cx="87471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97325" name="Rectangle 45"/>
          <p:cNvSpPr>
            <a:spLocks noChangeArrowheads="1"/>
          </p:cNvSpPr>
          <p:nvPr/>
        </p:nvSpPr>
        <p:spPr bwMode="auto">
          <a:xfrm>
            <a:off x="4832350" y="4324350"/>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6" name="Rectangle 46"/>
          <p:cNvSpPr>
            <a:spLocks noChangeArrowheads="1"/>
          </p:cNvSpPr>
          <p:nvPr/>
        </p:nvSpPr>
        <p:spPr bwMode="auto">
          <a:xfrm>
            <a:off x="67230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7" name="Rectangle 47"/>
          <p:cNvSpPr>
            <a:spLocks noChangeArrowheads="1"/>
          </p:cNvSpPr>
          <p:nvPr/>
        </p:nvSpPr>
        <p:spPr bwMode="auto">
          <a:xfrm>
            <a:off x="70278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8" name="Rectangle 48"/>
          <p:cNvSpPr>
            <a:spLocks noChangeArrowheads="1"/>
          </p:cNvSpPr>
          <p:nvPr/>
        </p:nvSpPr>
        <p:spPr bwMode="auto">
          <a:xfrm>
            <a:off x="73326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9" name="Text Box 49"/>
          <p:cNvSpPr txBox="1">
            <a:spLocks noChangeArrowheads="1"/>
          </p:cNvSpPr>
          <p:nvPr/>
        </p:nvSpPr>
        <p:spPr bwMode="auto">
          <a:xfrm>
            <a:off x="6708775" y="4629150"/>
            <a:ext cx="2212975" cy="106997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600"/>
              <a:t>Expansion slots for</a:t>
            </a:r>
          </a:p>
          <a:p>
            <a:pPr algn="l">
              <a:lnSpc>
                <a:spcPct val="100000"/>
              </a:lnSpc>
            </a:pPr>
            <a:r>
              <a:rPr lang="en-US" sz="1600"/>
              <a:t>other devices such</a:t>
            </a:r>
          </a:p>
          <a:p>
            <a:pPr algn="l">
              <a:lnSpc>
                <a:spcPct val="100000"/>
              </a:lnSpc>
            </a:pPr>
            <a:r>
              <a:rPr lang="en-US" sz="1600"/>
              <a:t>as network adapters.</a:t>
            </a:r>
          </a:p>
          <a:p>
            <a:pPr algn="l">
              <a:lnSpc>
                <a:spcPct val="100000"/>
              </a:lnSpc>
            </a:pPr>
            <a:endParaRPr lang="en-US" sz="160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EB39DC4-03AB-49BB-AD86-1575B644CB01}"/>
                  </a:ext>
                </a:extLst>
              </p14:cNvPr>
              <p14:cNvContentPartPr/>
              <p14:nvPr/>
            </p14:nvContentPartPr>
            <p14:xfrm>
              <a:off x="6804720" y="4264560"/>
              <a:ext cx="595080" cy="372240"/>
            </p14:xfrm>
          </p:contentPart>
        </mc:Choice>
        <mc:Fallback>
          <p:pic>
            <p:nvPicPr>
              <p:cNvPr id="2" name="Ink 1">
                <a:extLst>
                  <a:ext uri="{FF2B5EF4-FFF2-40B4-BE49-F238E27FC236}">
                    <a16:creationId xmlns:a16="http://schemas.microsoft.com/office/drawing/2014/main" id="{4EB39DC4-03AB-49BB-AD86-1575B644CB01}"/>
                  </a:ext>
                </a:extLst>
              </p:cNvPr>
              <p:cNvPicPr/>
              <p:nvPr/>
            </p:nvPicPr>
            <p:blipFill>
              <a:blip r:embed="rId4"/>
              <a:stretch>
                <a:fillRect/>
              </a:stretch>
            </p:blipFill>
            <p:spPr>
              <a:xfrm>
                <a:off x="6795360" y="4255200"/>
                <a:ext cx="613800" cy="390960"/>
              </a:xfrm>
              <a:prstGeom prst="rect">
                <a:avLst/>
              </a:prstGeom>
            </p:spPr>
          </p:pic>
        </mc:Fallback>
      </mc:AlternateContent>
    </p:spTree>
    <p:extLst>
      <p:ext uri="{BB962C8B-B14F-4D97-AF65-F5344CB8AC3E}">
        <p14:creationId xmlns:p14="http://schemas.microsoft.com/office/powerpoint/2010/main" val="4271543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51" name="Rectangle 47"/>
          <p:cNvSpPr>
            <a:spLocks noGrp="1" noChangeArrowheads="1"/>
          </p:cNvSpPr>
          <p:nvPr>
            <p:ph type="title"/>
          </p:nvPr>
        </p:nvSpPr>
        <p:spPr/>
        <p:txBody>
          <a:bodyPr/>
          <a:lstStyle/>
          <a:p>
            <a:r>
              <a:rPr lang="en-US"/>
              <a:t>Reading a Disk Sector (1)</a:t>
            </a:r>
          </a:p>
        </p:txBody>
      </p:sp>
      <p:sp>
        <p:nvSpPr>
          <p:cNvPr id="98308" name="Rectangle 4"/>
          <p:cNvSpPr>
            <a:spLocks noChangeArrowheads="1"/>
          </p:cNvSpPr>
          <p:nvPr/>
        </p:nvSpPr>
        <p:spPr bwMode="auto">
          <a:xfrm>
            <a:off x="6291263" y="2988677"/>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Main</a:t>
            </a:r>
          </a:p>
          <a:p>
            <a:pPr algn="ctr">
              <a:lnSpc>
                <a:spcPct val="100000"/>
              </a:lnSpc>
            </a:pPr>
            <a:r>
              <a:rPr lang="en-US" sz="1600" dirty="0"/>
              <a:t>memory</a:t>
            </a:r>
          </a:p>
        </p:txBody>
      </p:sp>
      <p:sp>
        <p:nvSpPr>
          <p:cNvPr id="98309" name="AutoShape 5"/>
          <p:cNvSpPr>
            <a:spLocks noChangeArrowheads="1"/>
          </p:cNvSpPr>
          <p:nvPr/>
        </p:nvSpPr>
        <p:spPr bwMode="auto">
          <a:xfrm>
            <a:off x="4767263"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0" name="Rectangle 6"/>
          <p:cNvSpPr>
            <a:spLocks noChangeArrowheads="1"/>
          </p:cNvSpPr>
          <p:nvPr/>
        </p:nvSpPr>
        <p:spPr bwMode="auto">
          <a:xfrm>
            <a:off x="3852863"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8311" name="AutoShape 7"/>
          <p:cNvSpPr>
            <a:spLocks noChangeArrowheads="1"/>
          </p:cNvSpPr>
          <p:nvPr/>
        </p:nvSpPr>
        <p:spPr bwMode="auto">
          <a:xfrm>
            <a:off x="2395538"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2" name="Rectangle 8"/>
          <p:cNvSpPr>
            <a:spLocks noChangeArrowheads="1"/>
          </p:cNvSpPr>
          <p:nvPr/>
        </p:nvSpPr>
        <p:spPr bwMode="auto">
          <a:xfrm>
            <a:off x="1411288"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3" name="Rectangle 9"/>
          <p:cNvSpPr>
            <a:spLocks noChangeArrowheads="1"/>
          </p:cNvSpPr>
          <p:nvPr/>
        </p:nvSpPr>
        <p:spPr bwMode="auto">
          <a:xfrm>
            <a:off x="1411288"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4" name="Rectangle 10"/>
          <p:cNvSpPr>
            <a:spLocks noChangeArrowheads="1"/>
          </p:cNvSpPr>
          <p:nvPr/>
        </p:nvSpPr>
        <p:spPr bwMode="auto">
          <a:xfrm>
            <a:off x="1411288"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5" name="Rectangle 11"/>
          <p:cNvSpPr>
            <a:spLocks noChangeArrowheads="1"/>
          </p:cNvSpPr>
          <p:nvPr/>
        </p:nvSpPr>
        <p:spPr bwMode="auto">
          <a:xfrm>
            <a:off x="1411288"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6" name="Rectangle 12"/>
          <p:cNvSpPr>
            <a:spLocks noChangeArrowheads="1"/>
          </p:cNvSpPr>
          <p:nvPr/>
        </p:nvSpPr>
        <p:spPr bwMode="auto">
          <a:xfrm>
            <a:off x="1411288"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7" name="AutoShape 13"/>
          <p:cNvSpPr>
            <a:spLocks noChangeArrowheads="1"/>
          </p:cNvSpPr>
          <p:nvPr/>
        </p:nvSpPr>
        <p:spPr bwMode="auto">
          <a:xfrm>
            <a:off x="2184400"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8" name="AutoShape 14"/>
          <p:cNvSpPr>
            <a:spLocks noChangeArrowheads="1"/>
          </p:cNvSpPr>
          <p:nvPr/>
        </p:nvSpPr>
        <p:spPr bwMode="auto">
          <a:xfrm flipH="1">
            <a:off x="2095500"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9" name="Rectangle 15"/>
          <p:cNvSpPr>
            <a:spLocks noChangeArrowheads="1"/>
          </p:cNvSpPr>
          <p:nvPr/>
        </p:nvSpPr>
        <p:spPr bwMode="auto">
          <a:xfrm>
            <a:off x="2628900" y="1693277"/>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98320" name="Text Box 16"/>
          <p:cNvSpPr txBox="1">
            <a:spLocks noChangeArrowheads="1"/>
          </p:cNvSpPr>
          <p:nvPr/>
        </p:nvSpPr>
        <p:spPr bwMode="auto">
          <a:xfrm>
            <a:off x="1128713" y="1524000"/>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Register file</a:t>
            </a:r>
          </a:p>
        </p:txBody>
      </p:sp>
      <p:sp>
        <p:nvSpPr>
          <p:cNvPr id="98321" name="AutoShape 17"/>
          <p:cNvSpPr>
            <a:spLocks noChangeArrowheads="1"/>
          </p:cNvSpPr>
          <p:nvPr/>
        </p:nvSpPr>
        <p:spPr bwMode="auto">
          <a:xfrm>
            <a:off x="1485900"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22" name="Rectangle 18"/>
          <p:cNvSpPr>
            <a:spLocks noChangeArrowheads="1"/>
          </p:cNvSpPr>
          <p:nvPr/>
        </p:nvSpPr>
        <p:spPr bwMode="auto">
          <a:xfrm>
            <a:off x="342900"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98323" name="Text Box 19"/>
          <p:cNvSpPr txBox="1">
            <a:spLocks noChangeArrowheads="1"/>
          </p:cNvSpPr>
          <p:nvPr/>
        </p:nvSpPr>
        <p:spPr bwMode="auto">
          <a:xfrm>
            <a:off x="228600" y="114300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CPU chip</a:t>
            </a:r>
          </a:p>
        </p:txBody>
      </p:sp>
      <p:sp>
        <p:nvSpPr>
          <p:cNvPr id="98324" name="AutoShape 20"/>
          <p:cNvSpPr>
            <a:spLocks noChangeArrowheads="1"/>
          </p:cNvSpPr>
          <p:nvPr/>
        </p:nvSpPr>
        <p:spPr bwMode="auto">
          <a:xfrm>
            <a:off x="4076700" y="38100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25" name="AutoShape 21"/>
          <p:cNvSpPr>
            <a:spLocks noChangeArrowheads="1"/>
          </p:cNvSpPr>
          <p:nvPr/>
        </p:nvSpPr>
        <p:spPr bwMode="auto">
          <a:xfrm flipV="1">
            <a:off x="5181600"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26" name="Rectangle 22"/>
          <p:cNvSpPr>
            <a:spLocks noChangeArrowheads="1"/>
          </p:cNvSpPr>
          <p:nvPr/>
        </p:nvSpPr>
        <p:spPr bwMode="auto">
          <a:xfrm>
            <a:off x="4762500" y="5287377"/>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Disk </a:t>
            </a:r>
          </a:p>
          <a:p>
            <a:pPr algn="ctr">
              <a:lnSpc>
                <a:spcPct val="100000"/>
              </a:lnSpc>
            </a:pPr>
            <a:r>
              <a:rPr lang="en-US" sz="1600" dirty="0"/>
              <a:t>controller</a:t>
            </a:r>
          </a:p>
        </p:txBody>
      </p:sp>
      <p:sp>
        <p:nvSpPr>
          <p:cNvPr id="98327" name="AutoShape 23"/>
          <p:cNvSpPr>
            <a:spLocks noChangeArrowheads="1"/>
          </p:cNvSpPr>
          <p:nvPr/>
        </p:nvSpPr>
        <p:spPr bwMode="auto">
          <a:xfrm flipV="1">
            <a:off x="2851150"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28" name="Rectangle 24"/>
          <p:cNvSpPr>
            <a:spLocks noChangeArrowheads="1"/>
          </p:cNvSpPr>
          <p:nvPr/>
        </p:nvSpPr>
        <p:spPr bwMode="auto">
          <a:xfrm>
            <a:off x="2432050" y="5287377"/>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Graphics</a:t>
            </a:r>
          </a:p>
          <a:p>
            <a:pPr algn="ctr">
              <a:lnSpc>
                <a:spcPct val="100000"/>
              </a:lnSpc>
            </a:pPr>
            <a:r>
              <a:rPr lang="en-US" sz="1600" dirty="0"/>
              <a:t>adapter</a:t>
            </a:r>
          </a:p>
        </p:txBody>
      </p:sp>
      <p:sp>
        <p:nvSpPr>
          <p:cNvPr id="98329" name="AutoShape 25"/>
          <p:cNvSpPr>
            <a:spLocks noChangeArrowheads="1"/>
          </p:cNvSpPr>
          <p:nvPr/>
        </p:nvSpPr>
        <p:spPr bwMode="auto">
          <a:xfrm flipV="1">
            <a:off x="1174750"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30" name="Rectangle 26"/>
          <p:cNvSpPr>
            <a:spLocks noChangeArrowheads="1"/>
          </p:cNvSpPr>
          <p:nvPr/>
        </p:nvSpPr>
        <p:spPr bwMode="auto">
          <a:xfrm>
            <a:off x="831850" y="5198477"/>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98331" name="Line 27"/>
          <p:cNvSpPr>
            <a:spLocks noChangeShapeType="1"/>
          </p:cNvSpPr>
          <p:nvPr/>
        </p:nvSpPr>
        <p:spPr bwMode="auto">
          <a:xfrm>
            <a:off x="1060450"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8332" name="Line 28"/>
          <p:cNvSpPr>
            <a:spLocks noChangeShapeType="1"/>
          </p:cNvSpPr>
          <p:nvPr/>
        </p:nvSpPr>
        <p:spPr bwMode="auto">
          <a:xfrm>
            <a:off x="1822450"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8333" name="Text Box 29"/>
          <p:cNvSpPr txBox="1">
            <a:spLocks noChangeArrowheads="1"/>
          </p:cNvSpPr>
          <p:nvPr/>
        </p:nvSpPr>
        <p:spPr bwMode="auto">
          <a:xfrm>
            <a:off x="681084" y="6035675"/>
            <a:ext cx="726982"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mouse</a:t>
            </a:r>
          </a:p>
        </p:txBody>
      </p:sp>
      <p:sp>
        <p:nvSpPr>
          <p:cNvPr id="98334" name="Text Box 30"/>
          <p:cNvSpPr txBox="1">
            <a:spLocks noChangeArrowheads="1"/>
          </p:cNvSpPr>
          <p:nvPr/>
        </p:nvSpPr>
        <p:spPr bwMode="auto">
          <a:xfrm>
            <a:off x="1379879" y="6019800"/>
            <a:ext cx="93276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keyboard</a:t>
            </a:r>
          </a:p>
        </p:txBody>
      </p:sp>
      <p:sp>
        <p:nvSpPr>
          <p:cNvPr id="98335" name="Line 31"/>
          <p:cNvSpPr>
            <a:spLocks noChangeShapeType="1"/>
          </p:cNvSpPr>
          <p:nvPr/>
        </p:nvSpPr>
        <p:spPr bwMode="auto">
          <a:xfrm>
            <a:off x="3117850"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8336" name="Text Box 32"/>
          <p:cNvSpPr txBox="1">
            <a:spLocks noChangeArrowheads="1"/>
          </p:cNvSpPr>
          <p:nvPr/>
        </p:nvSpPr>
        <p:spPr bwMode="auto">
          <a:xfrm>
            <a:off x="2620963" y="6035675"/>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Monitor</a:t>
            </a:r>
          </a:p>
        </p:txBody>
      </p:sp>
      <p:sp>
        <p:nvSpPr>
          <p:cNvPr id="98337" name="Line 33"/>
          <p:cNvSpPr>
            <a:spLocks noChangeShapeType="1"/>
          </p:cNvSpPr>
          <p:nvPr/>
        </p:nvSpPr>
        <p:spPr bwMode="auto">
          <a:xfrm>
            <a:off x="5422900" y="579120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98338" name="AutoShape 34"/>
          <p:cNvSpPr>
            <a:spLocks noChangeArrowheads="1"/>
          </p:cNvSpPr>
          <p:nvPr/>
        </p:nvSpPr>
        <p:spPr bwMode="auto">
          <a:xfrm>
            <a:off x="5124450" y="6189077"/>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t>Disk</a:t>
            </a:r>
          </a:p>
        </p:txBody>
      </p:sp>
      <p:sp>
        <p:nvSpPr>
          <p:cNvPr id="98339" name="AutoShape 35"/>
          <p:cNvSpPr>
            <a:spLocks noChangeArrowheads="1"/>
          </p:cNvSpPr>
          <p:nvPr/>
        </p:nvSpPr>
        <p:spPr bwMode="auto">
          <a:xfrm>
            <a:off x="266700" y="4330700"/>
            <a:ext cx="6972300" cy="393700"/>
          </a:xfrm>
          <a:prstGeom prst="leftRightArrow">
            <a:avLst>
              <a:gd name="adj1" fmla="val 48611"/>
              <a:gd name="adj2" fmla="val 91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40" name="Rectangle 36"/>
          <p:cNvSpPr>
            <a:spLocks noChangeArrowheads="1"/>
          </p:cNvSpPr>
          <p:nvPr/>
        </p:nvSpPr>
        <p:spPr bwMode="auto">
          <a:xfrm>
            <a:off x="1343025" y="4500563"/>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1" name="Rectangle 37"/>
          <p:cNvSpPr>
            <a:spLocks noChangeArrowheads="1"/>
          </p:cNvSpPr>
          <p:nvPr/>
        </p:nvSpPr>
        <p:spPr bwMode="auto">
          <a:xfrm>
            <a:off x="3019425" y="4491038"/>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2" name="Rectangle 38"/>
          <p:cNvSpPr>
            <a:spLocks noChangeArrowheads="1"/>
          </p:cNvSpPr>
          <p:nvPr/>
        </p:nvSpPr>
        <p:spPr bwMode="auto">
          <a:xfrm>
            <a:off x="5353050" y="4481513"/>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3" name="Text Box 39"/>
          <p:cNvSpPr txBox="1">
            <a:spLocks noChangeArrowheads="1"/>
          </p:cNvSpPr>
          <p:nvPr/>
        </p:nvSpPr>
        <p:spPr bwMode="auto">
          <a:xfrm>
            <a:off x="5553075" y="4127500"/>
            <a:ext cx="8747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98344" name="Rectangle 40"/>
          <p:cNvSpPr>
            <a:spLocks noChangeArrowheads="1"/>
          </p:cNvSpPr>
          <p:nvPr/>
        </p:nvSpPr>
        <p:spPr bwMode="auto">
          <a:xfrm>
            <a:off x="4243388" y="4419600"/>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5" name="Line 41"/>
          <p:cNvSpPr>
            <a:spLocks noChangeShapeType="1"/>
          </p:cNvSpPr>
          <p:nvPr/>
        </p:nvSpPr>
        <p:spPr bwMode="auto">
          <a:xfrm>
            <a:off x="2355850" y="3365500"/>
            <a:ext cx="2012950"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8346" name="Line 42"/>
          <p:cNvSpPr>
            <a:spLocks noChangeShapeType="1"/>
          </p:cNvSpPr>
          <p:nvPr/>
        </p:nvSpPr>
        <p:spPr bwMode="auto">
          <a:xfrm>
            <a:off x="4332288" y="3365500"/>
            <a:ext cx="0" cy="1135063"/>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8347" name="Line 43"/>
          <p:cNvSpPr>
            <a:spLocks noChangeShapeType="1"/>
          </p:cNvSpPr>
          <p:nvPr/>
        </p:nvSpPr>
        <p:spPr bwMode="auto">
          <a:xfrm flipV="1">
            <a:off x="4294188"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8348" name="Line 44"/>
          <p:cNvSpPr>
            <a:spLocks noChangeShapeType="1"/>
          </p:cNvSpPr>
          <p:nvPr/>
        </p:nvSpPr>
        <p:spPr bwMode="auto">
          <a:xfrm>
            <a:off x="5429250" y="4487863"/>
            <a:ext cx="0" cy="782637"/>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8349" name="Rectangle 45"/>
          <p:cNvSpPr>
            <a:spLocks noChangeArrowheads="1"/>
          </p:cNvSpPr>
          <p:nvPr/>
        </p:nvSpPr>
        <p:spPr bwMode="auto">
          <a:xfrm>
            <a:off x="495300" y="3172827"/>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98350" name="Text Box 46"/>
          <p:cNvSpPr txBox="1">
            <a:spLocks noChangeArrowheads="1"/>
          </p:cNvSpPr>
          <p:nvPr/>
        </p:nvSpPr>
        <p:spPr bwMode="auto">
          <a:xfrm>
            <a:off x="4038600" y="1323975"/>
            <a:ext cx="4876800" cy="1569660"/>
          </a:xfrm>
          <a:prstGeom prst="rect">
            <a:avLst/>
          </a:prstGeom>
          <a:noFill/>
          <a:ln w="25400">
            <a:noFill/>
            <a:miter lim="800000"/>
            <a:headEnd/>
            <a:tailEnd/>
          </a:ln>
          <a:effectLst/>
        </p:spPr>
        <p:txBody>
          <a:bodyPr wrap="square">
            <a:prstTxWarp prst="textNoShape">
              <a:avLst/>
            </a:prstTxWarp>
            <a:spAutoFit/>
          </a:bodyPr>
          <a:lstStyle/>
          <a:p>
            <a:pPr algn="l">
              <a:lnSpc>
                <a:spcPct val="100000"/>
              </a:lnSpc>
            </a:pPr>
            <a:r>
              <a:rPr lang="en-US" b="0" dirty="0"/>
              <a:t>CPU initiates a disk read by writing a command, logical block number, and destination memory address to a </a:t>
            </a:r>
            <a:r>
              <a:rPr lang="en-US" b="0" dirty="0">
                <a:solidFill>
                  <a:srgbClr val="FF0000"/>
                </a:solidFill>
              </a:rPr>
              <a:t>port </a:t>
            </a:r>
            <a:r>
              <a:rPr lang="en-US" b="0" dirty="0"/>
              <a:t>(address) associated with disk controller.</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C3B2515F-88AE-4227-AE94-069CE3AC9FDD}"/>
                  </a:ext>
                </a:extLst>
              </p14:cNvPr>
              <p14:cNvContentPartPr/>
              <p14:nvPr/>
            </p14:nvContentPartPr>
            <p14:xfrm>
              <a:off x="4048560" y="2073240"/>
              <a:ext cx="1220040" cy="66240"/>
            </p14:xfrm>
          </p:contentPart>
        </mc:Choice>
        <mc:Fallback>
          <p:pic>
            <p:nvPicPr>
              <p:cNvPr id="2" name="Ink 1">
                <a:extLst>
                  <a:ext uri="{FF2B5EF4-FFF2-40B4-BE49-F238E27FC236}">
                    <a16:creationId xmlns:a16="http://schemas.microsoft.com/office/drawing/2014/main" id="{C3B2515F-88AE-4227-AE94-069CE3AC9FDD}"/>
                  </a:ext>
                </a:extLst>
              </p:cNvPr>
              <p:cNvPicPr/>
              <p:nvPr/>
            </p:nvPicPr>
            <p:blipFill>
              <a:blip r:embed="rId4"/>
              <a:stretch>
                <a:fillRect/>
              </a:stretch>
            </p:blipFill>
            <p:spPr>
              <a:xfrm>
                <a:off x="4039200" y="2063880"/>
                <a:ext cx="1238760" cy="84960"/>
              </a:xfrm>
              <a:prstGeom prst="rect">
                <a:avLst/>
              </a:prstGeom>
            </p:spPr>
          </p:pic>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75" name="Rectangle 47"/>
          <p:cNvSpPr>
            <a:spLocks noGrp="1" noChangeArrowheads="1"/>
          </p:cNvSpPr>
          <p:nvPr>
            <p:ph type="title"/>
          </p:nvPr>
        </p:nvSpPr>
        <p:spPr/>
        <p:txBody>
          <a:bodyPr/>
          <a:lstStyle/>
          <a:p>
            <a:r>
              <a:rPr lang="en-US"/>
              <a:t>Reading a Disk Sector (2)</a:t>
            </a:r>
          </a:p>
        </p:txBody>
      </p:sp>
      <p:sp>
        <p:nvSpPr>
          <p:cNvPr id="99332" name="Rectangle 4"/>
          <p:cNvSpPr>
            <a:spLocks noChangeArrowheads="1"/>
          </p:cNvSpPr>
          <p:nvPr/>
        </p:nvSpPr>
        <p:spPr bwMode="auto">
          <a:xfrm>
            <a:off x="6294438" y="29718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Main</a:t>
            </a:r>
          </a:p>
          <a:p>
            <a:pPr algn="ctr">
              <a:lnSpc>
                <a:spcPct val="100000"/>
              </a:lnSpc>
            </a:pPr>
            <a:r>
              <a:rPr lang="en-US" sz="1600" dirty="0"/>
              <a:t>memory</a:t>
            </a:r>
          </a:p>
        </p:txBody>
      </p:sp>
      <p:sp>
        <p:nvSpPr>
          <p:cNvPr id="99333" name="AutoShape 5"/>
          <p:cNvSpPr>
            <a:spLocks noChangeArrowheads="1"/>
          </p:cNvSpPr>
          <p:nvPr/>
        </p:nvSpPr>
        <p:spPr bwMode="auto">
          <a:xfrm>
            <a:off x="4770438"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4" name="Rectangle 6"/>
          <p:cNvSpPr>
            <a:spLocks noChangeArrowheads="1"/>
          </p:cNvSpPr>
          <p:nvPr/>
        </p:nvSpPr>
        <p:spPr bwMode="auto">
          <a:xfrm>
            <a:off x="3856038"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9335" name="AutoShape 7"/>
          <p:cNvSpPr>
            <a:spLocks noChangeArrowheads="1"/>
          </p:cNvSpPr>
          <p:nvPr/>
        </p:nvSpPr>
        <p:spPr bwMode="auto">
          <a:xfrm>
            <a:off x="2398713"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6" name="Rectangle 8"/>
          <p:cNvSpPr>
            <a:spLocks noChangeArrowheads="1"/>
          </p:cNvSpPr>
          <p:nvPr/>
        </p:nvSpPr>
        <p:spPr bwMode="auto">
          <a:xfrm>
            <a:off x="1414463"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7" name="Rectangle 9"/>
          <p:cNvSpPr>
            <a:spLocks noChangeArrowheads="1"/>
          </p:cNvSpPr>
          <p:nvPr/>
        </p:nvSpPr>
        <p:spPr bwMode="auto">
          <a:xfrm>
            <a:off x="1414463"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8" name="Rectangle 10"/>
          <p:cNvSpPr>
            <a:spLocks noChangeArrowheads="1"/>
          </p:cNvSpPr>
          <p:nvPr/>
        </p:nvSpPr>
        <p:spPr bwMode="auto">
          <a:xfrm>
            <a:off x="1414463"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9" name="Rectangle 11"/>
          <p:cNvSpPr>
            <a:spLocks noChangeArrowheads="1"/>
          </p:cNvSpPr>
          <p:nvPr/>
        </p:nvSpPr>
        <p:spPr bwMode="auto">
          <a:xfrm>
            <a:off x="1414463"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0" name="Rectangle 12"/>
          <p:cNvSpPr>
            <a:spLocks noChangeArrowheads="1"/>
          </p:cNvSpPr>
          <p:nvPr/>
        </p:nvSpPr>
        <p:spPr bwMode="auto">
          <a:xfrm>
            <a:off x="1414463"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1" name="AutoShape 13"/>
          <p:cNvSpPr>
            <a:spLocks noChangeArrowheads="1"/>
          </p:cNvSpPr>
          <p:nvPr/>
        </p:nvSpPr>
        <p:spPr bwMode="auto">
          <a:xfrm>
            <a:off x="2187575"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2" name="AutoShape 14"/>
          <p:cNvSpPr>
            <a:spLocks noChangeArrowheads="1"/>
          </p:cNvSpPr>
          <p:nvPr/>
        </p:nvSpPr>
        <p:spPr bwMode="auto">
          <a:xfrm flipH="1">
            <a:off x="2098675"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3" name="Rectangle 15"/>
          <p:cNvSpPr>
            <a:spLocks noChangeArrowheads="1"/>
          </p:cNvSpPr>
          <p:nvPr/>
        </p:nvSpPr>
        <p:spPr bwMode="auto">
          <a:xfrm>
            <a:off x="2632075" y="16764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99344" name="Text Box 16"/>
          <p:cNvSpPr txBox="1">
            <a:spLocks noChangeArrowheads="1"/>
          </p:cNvSpPr>
          <p:nvPr/>
        </p:nvSpPr>
        <p:spPr bwMode="auto">
          <a:xfrm>
            <a:off x="1131888" y="15071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Register file</a:t>
            </a:r>
          </a:p>
        </p:txBody>
      </p:sp>
      <p:sp>
        <p:nvSpPr>
          <p:cNvPr id="99345" name="AutoShape 17"/>
          <p:cNvSpPr>
            <a:spLocks noChangeArrowheads="1"/>
          </p:cNvSpPr>
          <p:nvPr/>
        </p:nvSpPr>
        <p:spPr bwMode="auto">
          <a:xfrm>
            <a:off x="1489075"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6" name="Rectangle 18"/>
          <p:cNvSpPr>
            <a:spLocks noChangeArrowheads="1"/>
          </p:cNvSpPr>
          <p:nvPr/>
        </p:nvSpPr>
        <p:spPr bwMode="auto">
          <a:xfrm>
            <a:off x="346075"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99347" name="Text Box 19"/>
          <p:cNvSpPr txBox="1">
            <a:spLocks noChangeArrowheads="1"/>
          </p:cNvSpPr>
          <p:nvPr/>
        </p:nvSpPr>
        <p:spPr bwMode="auto">
          <a:xfrm>
            <a:off x="247650" y="114300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CPU chip</a:t>
            </a:r>
          </a:p>
        </p:txBody>
      </p:sp>
      <p:sp>
        <p:nvSpPr>
          <p:cNvPr id="99348" name="AutoShape 20"/>
          <p:cNvSpPr>
            <a:spLocks noChangeArrowheads="1"/>
          </p:cNvSpPr>
          <p:nvPr/>
        </p:nvSpPr>
        <p:spPr bwMode="auto">
          <a:xfrm>
            <a:off x="4079875" y="38100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9" name="AutoShape 21"/>
          <p:cNvSpPr>
            <a:spLocks noChangeArrowheads="1"/>
          </p:cNvSpPr>
          <p:nvPr/>
        </p:nvSpPr>
        <p:spPr bwMode="auto">
          <a:xfrm flipV="1">
            <a:off x="518477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9350" name="Rectangle 22"/>
          <p:cNvSpPr>
            <a:spLocks noChangeArrowheads="1"/>
          </p:cNvSpPr>
          <p:nvPr/>
        </p:nvSpPr>
        <p:spPr bwMode="auto">
          <a:xfrm>
            <a:off x="476567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Disk </a:t>
            </a:r>
          </a:p>
          <a:p>
            <a:pPr algn="ctr">
              <a:lnSpc>
                <a:spcPct val="100000"/>
              </a:lnSpc>
            </a:pPr>
            <a:r>
              <a:rPr lang="en-US" sz="1600" dirty="0"/>
              <a:t>controller</a:t>
            </a:r>
          </a:p>
        </p:txBody>
      </p:sp>
      <p:sp>
        <p:nvSpPr>
          <p:cNvPr id="99351" name="AutoShape 23"/>
          <p:cNvSpPr>
            <a:spLocks noChangeArrowheads="1"/>
          </p:cNvSpPr>
          <p:nvPr/>
        </p:nvSpPr>
        <p:spPr bwMode="auto">
          <a:xfrm flipV="1">
            <a:off x="28543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9352" name="Rectangle 24"/>
          <p:cNvSpPr>
            <a:spLocks noChangeArrowheads="1"/>
          </p:cNvSpPr>
          <p:nvPr/>
        </p:nvSpPr>
        <p:spPr bwMode="auto">
          <a:xfrm>
            <a:off x="243522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Graphics</a:t>
            </a:r>
          </a:p>
          <a:p>
            <a:pPr algn="ctr">
              <a:lnSpc>
                <a:spcPct val="100000"/>
              </a:lnSpc>
            </a:pPr>
            <a:r>
              <a:rPr lang="en-US" sz="1600" dirty="0"/>
              <a:t>adapter</a:t>
            </a:r>
          </a:p>
        </p:txBody>
      </p:sp>
      <p:sp>
        <p:nvSpPr>
          <p:cNvPr id="99353" name="AutoShape 25"/>
          <p:cNvSpPr>
            <a:spLocks noChangeArrowheads="1"/>
          </p:cNvSpPr>
          <p:nvPr/>
        </p:nvSpPr>
        <p:spPr bwMode="auto">
          <a:xfrm flipV="1">
            <a:off x="11779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9354" name="Rectangle 26"/>
          <p:cNvSpPr>
            <a:spLocks noChangeArrowheads="1"/>
          </p:cNvSpPr>
          <p:nvPr/>
        </p:nvSpPr>
        <p:spPr bwMode="auto">
          <a:xfrm>
            <a:off x="835025" y="525780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99355" name="Line 27"/>
          <p:cNvSpPr>
            <a:spLocks noChangeShapeType="1"/>
          </p:cNvSpPr>
          <p:nvPr/>
        </p:nvSpPr>
        <p:spPr bwMode="auto">
          <a:xfrm>
            <a:off x="1063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9356" name="Line 28"/>
          <p:cNvSpPr>
            <a:spLocks noChangeShapeType="1"/>
          </p:cNvSpPr>
          <p:nvPr/>
        </p:nvSpPr>
        <p:spPr bwMode="auto">
          <a:xfrm>
            <a:off x="1825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9357" name="Text Box 29"/>
          <p:cNvSpPr txBox="1">
            <a:spLocks noChangeArrowheads="1"/>
          </p:cNvSpPr>
          <p:nvPr/>
        </p:nvSpPr>
        <p:spPr bwMode="auto">
          <a:xfrm>
            <a:off x="628650" y="6018798"/>
            <a:ext cx="71756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Mouse</a:t>
            </a:r>
          </a:p>
        </p:txBody>
      </p:sp>
      <p:sp>
        <p:nvSpPr>
          <p:cNvPr id="99358" name="Text Box 30"/>
          <p:cNvSpPr txBox="1">
            <a:spLocks noChangeArrowheads="1"/>
          </p:cNvSpPr>
          <p:nvPr/>
        </p:nvSpPr>
        <p:spPr bwMode="auto">
          <a:xfrm>
            <a:off x="1306513" y="6018798"/>
            <a:ext cx="96062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Keyboard</a:t>
            </a:r>
          </a:p>
        </p:txBody>
      </p:sp>
      <p:sp>
        <p:nvSpPr>
          <p:cNvPr id="99359" name="Line 31"/>
          <p:cNvSpPr>
            <a:spLocks noChangeShapeType="1"/>
          </p:cNvSpPr>
          <p:nvPr/>
        </p:nvSpPr>
        <p:spPr bwMode="auto">
          <a:xfrm>
            <a:off x="3121025"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9360" name="Text Box 32"/>
          <p:cNvSpPr txBox="1">
            <a:spLocks noChangeArrowheads="1"/>
          </p:cNvSpPr>
          <p:nvPr/>
        </p:nvSpPr>
        <p:spPr bwMode="auto">
          <a:xfrm>
            <a:off x="2624138" y="6018798"/>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Monitor</a:t>
            </a:r>
          </a:p>
        </p:txBody>
      </p:sp>
      <p:sp>
        <p:nvSpPr>
          <p:cNvPr id="99361" name="AutoShape 33"/>
          <p:cNvSpPr>
            <a:spLocks noChangeArrowheads="1"/>
          </p:cNvSpPr>
          <p:nvPr/>
        </p:nvSpPr>
        <p:spPr bwMode="auto">
          <a:xfrm>
            <a:off x="5121275" y="617220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t>Disk</a:t>
            </a:r>
          </a:p>
        </p:txBody>
      </p:sp>
      <p:sp>
        <p:nvSpPr>
          <p:cNvPr id="99362" name="AutoShape 34"/>
          <p:cNvSpPr>
            <a:spLocks noChangeArrowheads="1"/>
          </p:cNvSpPr>
          <p:nvPr/>
        </p:nvSpPr>
        <p:spPr bwMode="auto">
          <a:xfrm>
            <a:off x="269875" y="4330700"/>
            <a:ext cx="6972300" cy="393700"/>
          </a:xfrm>
          <a:prstGeom prst="leftRightArrow">
            <a:avLst>
              <a:gd name="adj1" fmla="val 48611"/>
              <a:gd name="adj2" fmla="val 91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9363" name="Rectangle 35"/>
          <p:cNvSpPr>
            <a:spLocks noChangeArrowheads="1"/>
          </p:cNvSpPr>
          <p:nvPr/>
        </p:nvSpPr>
        <p:spPr bwMode="auto">
          <a:xfrm>
            <a:off x="1346200" y="4500563"/>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4" name="Rectangle 36"/>
          <p:cNvSpPr>
            <a:spLocks noChangeArrowheads="1"/>
          </p:cNvSpPr>
          <p:nvPr/>
        </p:nvSpPr>
        <p:spPr bwMode="auto">
          <a:xfrm>
            <a:off x="3022600" y="4491038"/>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5" name="Rectangle 37"/>
          <p:cNvSpPr>
            <a:spLocks noChangeArrowheads="1"/>
          </p:cNvSpPr>
          <p:nvPr/>
        </p:nvSpPr>
        <p:spPr bwMode="auto">
          <a:xfrm>
            <a:off x="5356225" y="4481513"/>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6" name="Text Box 38"/>
          <p:cNvSpPr txBox="1">
            <a:spLocks noChangeArrowheads="1"/>
          </p:cNvSpPr>
          <p:nvPr/>
        </p:nvSpPr>
        <p:spPr bwMode="auto">
          <a:xfrm>
            <a:off x="5556250" y="4127500"/>
            <a:ext cx="8747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99367" name="Rectangle 39"/>
          <p:cNvSpPr>
            <a:spLocks noChangeArrowheads="1"/>
          </p:cNvSpPr>
          <p:nvPr/>
        </p:nvSpPr>
        <p:spPr bwMode="auto">
          <a:xfrm>
            <a:off x="4246563" y="4419600"/>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8" name="Line 40"/>
          <p:cNvSpPr>
            <a:spLocks noChangeShapeType="1"/>
          </p:cNvSpPr>
          <p:nvPr/>
        </p:nvSpPr>
        <p:spPr bwMode="auto">
          <a:xfrm>
            <a:off x="4297363" y="3365500"/>
            <a:ext cx="1965325"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9369" name="Line 41"/>
          <p:cNvSpPr>
            <a:spLocks noChangeShapeType="1"/>
          </p:cNvSpPr>
          <p:nvPr/>
        </p:nvSpPr>
        <p:spPr bwMode="auto">
          <a:xfrm>
            <a:off x="4335463" y="3365500"/>
            <a:ext cx="0" cy="1135063"/>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9370" name="Line 42"/>
          <p:cNvSpPr>
            <a:spLocks noChangeShapeType="1"/>
          </p:cNvSpPr>
          <p:nvPr/>
        </p:nvSpPr>
        <p:spPr bwMode="auto">
          <a:xfrm flipV="1">
            <a:off x="4297363"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9371" name="Line 43"/>
          <p:cNvSpPr>
            <a:spLocks noChangeShapeType="1"/>
          </p:cNvSpPr>
          <p:nvPr/>
        </p:nvSpPr>
        <p:spPr bwMode="auto">
          <a:xfrm flipH="1">
            <a:off x="5432425" y="4500563"/>
            <a:ext cx="0" cy="1671637"/>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9372" name="Rectangle 44"/>
          <p:cNvSpPr>
            <a:spLocks noChangeArrowheads="1"/>
          </p:cNvSpPr>
          <p:nvPr/>
        </p:nvSpPr>
        <p:spPr bwMode="auto">
          <a:xfrm>
            <a:off x="498475" y="315595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99374" name="Text Box 46"/>
          <p:cNvSpPr txBox="1">
            <a:spLocks noChangeArrowheads="1"/>
          </p:cNvSpPr>
          <p:nvPr/>
        </p:nvSpPr>
        <p:spPr bwMode="auto">
          <a:xfrm>
            <a:off x="4210050" y="1323975"/>
            <a:ext cx="4395788" cy="915988"/>
          </a:xfrm>
          <a:prstGeom prst="rect">
            <a:avLst/>
          </a:prstGeom>
          <a:noFill/>
          <a:ln w="25400">
            <a:noFill/>
            <a:miter lim="800000"/>
            <a:headEnd/>
            <a:tailEnd/>
          </a:ln>
          <a:effectLst/>
        </p:spPr>
        <p:txBody>
          <a:bodyPr>
            <a:prstTxWarp prst="textNoShape">
              <a:avLst/>
            </a:prstTxWarp>
            <a:spAutoFit/>
          </a:bodyPr>
          <a:lstStyle/>
          <a:p>
            <a:pPr algn="l">
              <a:lnSpc>
                <a:spcPct val="100000"/>
              </a:lnSpc>
            </a:pPr>
            <a:r>
              <a:rPr lang="en-US" b="0" dirty="0"/>
              <a:t>Disk controller reads the sector and performs a direct memory access (</a:t>
            </a:r>
            <a:r>
              <a:rPr lang="en-US" b="0" dirty="0">
                <a:solidFill>
                  <a:srgbClr val="FF0000"/>
                </a:solidFill>
              </a:rPr>
              <a:t>DMA</a:t>
            </a:r>
            <a:r>
              <a:rPr lang="en-US" b="0" dirty="0"/>
              <a:t>) transfer into main memory.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00" name="Rectangle 48"/>
          <p:cNvSpPr>
            <a:spLocks noGrp="1" noChangeArrowheads="1"/>
          </p:cNvSpPr>
          <p:nvPr>
            <p:ph type="title"/>
          </p:nvPr>
        </p:nvSpPr>
        <p:spPr/>
        <p:txBody>
          <a:bodyPr/>
          <a:lstStyle/>
          <a:p>
            <a:r>
              <a:rPr lang="en-US"/>
              <a:t>Reading a Disk Sector (3)</a:t>
            </a:r>
          </a:p>
        </p:txBody>
      </p:sp>
      <p:sp>
        <p:nvSpPr>
          <p:cNvPr id="100356" name="Rectangle 4"/>
          <p:cNvSpPr>
            <a:spLocks noChangeArrowheads="1"/>
          </p:cNvSpPr>
          <p:nvPr/>
        </p:nvSpPr>
        <p:spPr bwMode="auto">
          <a:xfrm>
            <a:off x="6294438" y="29718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Main</a:t>
            </a:r>
          </a:p>
          <a:p>
            <a:pPr algn="ctr">
              <a:lnSpc>
                <a:spcPct val="100000"/>
              </a:lnSpc>
            </a:pPr>
            <a:r>
              <a:rPr lang="en-US" sz="1600" dirty="0"/>
              <a:t>memory</a:t>
            </a:r>
          </a:p>
        </p:txBody>
      </p:sp>
      <p:sp>
        <p:nvSpPr>
          <p:cNvPr id="100357" name="AutoShape 5"/>
          <p:cNvSpPr>
            <a:spLocks noChangeArrowheads="1"/>
          </p:cNvSpPr>
          <p:nvPr/>
        </p:nvSpPr>
        <p:spPr bwMode="auto">
          <a:xfrm>
            <a:off x="4770438"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58" name="Rectangle 6"/>
          <p:cNvSpPr>
            <a:spLocks noChangeArrowheads="1"/>
          </p:cNvSpPr>
          <p:nvPr/>
        </p:nvSpPr>
        <p:spPr bwMode="auto">
          <a:xfrm>
            <a:off x="3856038"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100359" name="AutoShape 7"/>
          <p:cNvSpPr>
            <a:spLocks noChangeArrowheads="1"/>
          </p:cNvSpPr>
          <p:nvPr/>
        </p:nvSpPr>
        <p:spPr bwMode="auto">
          <a:xfrm>
            <a:off x="2398713"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0" name="Rectangle 8"/>
          <p:cNvSpPr>
            <a:spLocks noChangeArrowheads="1"/>
          </p:cNvSpPr>
          <p:nvPr/>
        </p:nvSpPr>
        <p:spPr bwMode="auto">
          <a:xfrm>
            <a:off x="1414463"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1" name="Rectangle 9"/>
          <p:cNvSpPr>
            <a:spLocks noChangeArrowheads="1"/>
          </p:cNvSpPr>
          <p:nvPr/>
        </p:nvSpPr>
        <p:spPr bwMode="auto">
          <a:xfrm>
            <a:off x="1414463"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2" name="Rectangle 10"/>
          <p:cNvSpPr>
            <a:spLocks noChangeArrowheads="1"/>
          </p:cNvSpPr>
          <p:nvPr/>
        </p:nvSpPr>
        <p:spPr bwMode="auto">
          <a:xfrm>
            <a:off x="1414463"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3" name="Rectangle 11"/>
          <p:cNvSpPr>
            <a:spLocks noChangeArrowheads="1"/>
          </p:cNvSpPr>
          <p:nvPr/>
        </p:nvSpPr>
        <p:spPr bwMode="auto">
          <a:xfrm>
            <a:off x="1414463"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4" name="Rectangle 12"/>
          <p:cNvSpPr>
            <a:spLocks noChangeArrowheads="1"/>
          </p:cNvSpPr>
          <p:nvPr/>
        </p:nvSpPr>
        <p:spPr bwMode="auto">
          <a:xfrm>
            <a:off x="1414463"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5" name="AutoShape 13"/>
          <p:cNvSpPr>
            <a:spLocks noChangeArrowheads="1"/>
          </p:cNvSpPr>
          <p:nvPr/>
        </p:nvSpPr>
        <p:spPr bwMode="auto">
          <a:xfrm>
            <a:off x="2187575"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6" name="AutoShape 14"/>
          <p:cNvSpPr>
            <a:spLocks noChangeArrowheads="1"/>
          </p:cNvSpPr>
          <p:nvPr/>
        </p:nvSpPr>
        <p:spPr bwMode="auto">
          <a:xfrm flipH="1">
            <a:off x="2098675"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7" name="Rectangle 15"/>
          <p:cNvSpPr>
            <a:spLocks noChangeArrowheads="1"/>
          </p:cNvSpPr>
          <p:nvPr/>
        </p:nvSpPr>
        <p:spPr bwMode="auto">
          <a:xfrm>
            <a:off x="2632075" y="16764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100368" name="Text Box 16"/>
          <p:cNvSpPr txBox="1">
            <a:spLocks noChangeArrowheads="1"/>
          </p:cNvSpPr>
          <p:nvPr/>
        </p:nvSpPr>
        <p:spPr bwMode="auto">
          <a:xfrm>
            <a:off x="1131888" y="15071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Register file</a:t>
            </a:r>
          </a:p>
        </p:txBody>
      </p:sp>
      <p:sp>
        <p:nvSpPr>
          <p:cNvPr id="100369" name="AutoShape 17"/>
          <p:cNvSpPr>
            <a:spLocks noChangeArrowheads="1"/>
          </p:cNvSpPr>
          <p:nvPr/>
        </p:nvSpPr>
        <p:spPr bwMode="auto">
          <a:xfrm>
            <a:off x="1489075"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70" name="Rectangle 18"/>
          <p:cNvSpPr>
            <a:spLocks noChangeArrowheads="1"/>
          </p:cNvSpPr>
          <p:nvPr/>
        </p:nvSpPr>
        <p:spPr bwMode="auto">
          <a:xfrm>
            <a:off x="346075"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100371" name="Text Box 19"/>
          <p:cNvSpPr txBox="1">
            <a:spLocks noChangeArrowheads="1"/>
          </p:cNvSpPr>
          <p:nvPr/>
        </p:nvSpPr>
        <p:spPr bwMode="auto">
          <a:xfrm>
            <a:off x="247650" y="114300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CPU chip</a:t>
            </a:r>
          </a:p>
        </p:txBody>
      </p:sp>
      <p:sp>
        <p:nvSpPr>
          <p:cNvPr id="100372" name="AutoShape 20"/>
          <p:cNvSpPr>
            <a:spLocks noChangeArrowheads="1"/>
          </p:cNvSpPr>
          <p:nvPr/>
        </p:nvSpPr>
        <p:spPr bwMode="auto">
          <a:xfrm>
            <a:off x="4079875" y="38100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73" name="AutoShape 21"/>
          <p:cNvSpPr>
            <a:spLocks noChangeArrowheads="1"/>
          </p:cNvSpPr>
          <p:nvPr/>
        </p:nvSpPr>
        <p:spPr bwMode="auto">
          <a:xfrm flipV="1">
            <a:off x="518477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74" name="Rectangle 22"/>
          <p:cNvSpPr>
            <a:spLocks noChangeArrowheads="1"/>
          </p:cNvSpPr>
          <p:nvPr/>
        </p:nvSpPr>
        <p:spPr bwMode="auto">
          <a:xfrm>
            <a:off x="476567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Disk </a:t>
            </a:r>
          </a:p>
          <a:p>
            <a:pPr algn="ctr">
              <a:lnSpc>
                <a:spcPct val="100000"/>
              </a:lnSpc>
            </a:pPr>
            <a:r>
              <a:rPr lang="en-US" sz="1600" dirty="0"/>
              <a:t>controller</a:t>
            </a:r>
          </a:p>
        </p:txBody>
      </p:sp>
      <p:sp>
        <p:nvSpPr>
          <p:cNvPr id="100375" name="AutoShape 23"/>
          <p:cNvSpPr>
            <a:spLocks noChangeArrowheads="1"/>
          </p:cNvSpPr>
          <p:nvPr/>
        </p:nvSpPr>
        <p:spPr bwMode="auto">
          <a:xfrm flipV="1">
            <a:off x="28543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76" name="Rectangle 24"/>
          <p:cNvSpPr>
            <a:spLocks noChangeArrowheads="1"/>
          </p:cNvSpPr>
          <p:nvPr/>
        </p:nvSpPr>
        <p:spPr bwMode="auto">
          <a:xfrm>
            <a:off x="243522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Graphics</a:t>
            </a:r>
          </a:p>
          <a:p>
            <a:pPr algn="ctr">
              <a:lnSpc>
                <a:spcPct val="100000"/>
              </a:lnSpc>
            </a:pPr>
            <a:r>
              <a:rPr lang="en-US" sz="1600" dirty="0"/>
              <a:t>adapter</a:t>
            </a:r>
          </a:p>
        </p:txBody>
      </p:sp>
      <p:sp>
        <p:nvSpPr>
          <p:cNvPr id="100377" name="AutoShape 25"/>
          <p:cNvSpPr>
            <a:spLocks noChangeArrowheads="1"/>
          </p:cNvSpPr>
          <p:nvPr/>
        </p:nvSpPr>
        <p:spPr bwMode="auto">
          <a:xfrm flipV="1">
            <a:off x="11779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78" name="Rectangle 26"/>
          <p:cNvSpPr>
            <a:spLocks noChangeArrowheads="1"/>
          </p:cNvSpPr>
          <p:nvPr/>
        </p:nvSpPr>
        <p:spPr bwMode="auto">
          <a:xfrm>
            <a:off x="835025" y="525780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100379" name="Line 27"/>
          <p:cNvSpPr>
            <a:spLocks noChangeShapeType="1"/>
          </p:cNvSpPr>
          <p:nvPr/>
        </p:nvSpPr>
        <p:spPr bwMode="auto">
          <a:xfrm>
            <a:off x="1063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100380" name="Line 28"/>
          <p:cNvSpPr>
            <a:spLocks noChangeShapeType="1"/>
          </p:cNvSpPr>
          <p:nvPr/>
        </p:nvSpPr>
        <p:spPr bwMode="auto">
          <a:xfrm>
            <a:off x="1825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100381" name="Text Box 29"/>
          <p:cNvSpPr txBox="1">
            <a:spLocks noChangeArrowheads="1"/>
          </p:cNvSpPr>
          <p:nvPr/>
        </p:nvSpPr>
        <p:spPr bwMode="auto">
          <a:xfrm>
            <a:off x="628650" y="6018798"/>
            <a:ext cx="71756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Mouse</a:t>
            </a:r>
          </a:p>
        </p:txBody>
      </p:sp>
      <p:sp>
        <p:nvSpPr>
          <p:cNvPr id="100382" name="Text Box 30"/>
          <p:cNvSpPr txBox="1">
            <a:spLocks noChangeArrowheads="1"/>
          </p:cNvSpPr>
          <p:nvPr/>
        </p:nvSpPr>
        <p:spPr bwMode="auto">
          <a:xfrm>
            <a:off x="1306513" y="6018798"/>
            <a:ext cx="96062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Keyboard</a:t>
            </a:r>
          </a:p>
        </p:txBody>
      </p:sp>
      <p:sp>
        <p:nvSpPr>
          <p:cNvPr id="100383" name="Line 31"/>
          <p:cNvSpPr>
            <a:spLocks noChangeShapeType="1"/>
          </p:cNvSpPr>
          <p:nvPr/>
        </p:nvSpPr>
        <p:spPr bwMode="auto">
          <a:xfrm>
            <a:off x="3121025"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100384" name="Text Box 32"/>
          <p:cNvSpPr txBox="1">
            <a:spLocks noChangeArrowheads="1"/>
          </p:cNvSpPr>
          <p:nvPr/>
        </p:nvSpPr>
        <p:spPr bwMode="auto">
          <a:xfrm>
            <a:off x="2624138" y="6018798"/>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Monitor</a:t>
            </a:r>
          </a:p>
        </p:txBody>
      </p:sp>
      <p:sp>
        <p:nvSpPr>
          <p:cNvPr id="100385" name="Line 33"/>
          <p:cNvSpPr>
            <a:spLocks noChangeShapeType="1"/>
          </p:cNvSpPr>
          <p:nvPr/>
        </p:nvSpPr>
        <p:spPr bwMode="auto">
          <a:xfrm>
            <a:off x="5426075" y="579120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100386" name="AutoShape 34"/>
          <p:cNvSpPr>
            <a:spLocks noChangeArrowheads="1"/>
          </p:cNvSpPr>
          <p:nvPr/>
        </p:nvSpPr>
        <p:spPr bwMode="auto">
          <a:xfrm>
            <a:off x="5121275" y="617220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t>Disk</a:t>
            </a:r>
          </a:p>
        </p:txBody>
      </p:sp>
      <p:sp>
        <p:nvSpPr>
          <p:cNvPr id="100387" name="AutoShape 35"/>
          <p:cNvSpPr>
            <a:spLocks noChangeArrowheads="1"/>
          </p:cNvSpPr>
          <p:nvPr/>
        </p:nvSpPr>
        <p:spPr bwMode="auto">
          <a:xfrm>
            <a:off x="269875" y="4330700"/>
            <a:ext cx="6972300" cy="393700"/>
          </a:xfrm>
          <a:prstGeom prst="leftRightArrow">
            <a:avLst>
              <a:gd name="adj1" fmla="val 48611"/>
              <a:gd name="adj2" fmla="val 91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88" name="Rectangle 36"/>
          <p:cNvSpPr>
            <a:spLocks noChangeArrowheads="1"/>
          </p:cNvSpPr>
          <p:nvPr/>
        </p:nvSpPr>
        <p:spPr bwMode="auto">
          <a:xfrm>
            <a:off x="1346200" y="4500563"/>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89" name="Rectangle 37"/>
          <p:cNvSpPr>
            <a:spLocks noChangeArrowheads="1"/>
          </p:cNvSpPr>
          <p:nvPr/>
        </p:nvSpPr>
        <p:spPr bwMode="auto">
          <a:xfrm>
            <a:off x="3022600" y="4491038"/>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90" name="Rectangle 38"/>
          <p:cNvSpPr>
            <a:spLocks noChangeArrowheads="1"/>
          </p:cNvSpPr>
          <p:nvPr/>
        </p:nvSpPr>
        <p:spPr bwMode="auto">
          <a:xfrm>
            <a:off x="5356225" y="4481513"/>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91" name="Text Box 39"/>
          <p:cNvSpPr txBox="1">
            <a:spLocks noChangeArrowheads="1"/>
          </p:cNvSpPr>
          <p:nvPr/>
        </p:nvSpPr>
        <p:spPr bwMode="auto">
          <a:xfrm>
            <a:off x="5556250" y="4127500"/>
            <a:ext cx="8747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100392" name="Rectangle 40"/>
          <p:cNvSpPr>
            <a:spLocks noChangeArrowheads="1"/>
          </p:cNvSpPr>
          <p:nvPr/>
        </p:nvSpPr>
        <p:spPr bwMode="auto">
          <a:xfrm>
            <a:off x="4246563" y="4419600"/>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93" name="Line 41"/>
          <p:cNvSpPr>
            <a:spLocks noChangeShapeType="1"/>
          </p:cNvSpPr>
          <p:nvPr/>
        </p:nvSpPr>
        <p:spPr bwMode="auto">
          <a:xfrm flipH="1">
            <a:off x="3343275" y="2679700"/>
            <a:ext cx="1017588"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100394" name="Line 42"/>
          <p:cNvSpPr>
            <a:spLocks noChangeShapeType="1"/>
          </p:cNvSpPr>
          <p:nvPr/>
        </p:nvSpPr>
        <p:spPr bwMode="auto">
          <a:xfrm>
            <a:off x="4335463" y="2667000"/>
            <a:ext cx="0" cy="1833563"/>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100395" name="Line 43"/>
          <p:cNvSpPr>
            <a:spLocks noChangeShapeType="1"/>
          </p:cNvSpPr>
          <p:nvPr/>
        </p:nvSpPr>
        <p:spPr bwMode="auto">
          <a:xfrm flipV="1">
            <a:off x="4297363"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100396" name="Line 44"/>
          <p:cNvSpPr>
            <a:spLocks noChangeShapeType="1"/>
          </p:cNvSpPr>
          <p:nvPr/>
        </p:nvSpPr>
        <p:spPr bwMode="auto">
          <a:xfrm flipH="1">
            <a:off x="5426075" y="4500563"/>
            <a:ext cx="6350" cy="782637"/>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100397" name="Rectangle 45"/>
          <p:cNvSpPr>
            <a:spLocks noChangeArrowheads="1"/>
          </p:cNvSpPr>
          <p:nvPr/>
        </p:nvSpPr>
        <p:spPr bwMode="auto">
          <a:xfrm>
            <a:off x="498475" y="315595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100399" name="Text Box 47"/>
          <p:cNvSpPr txBox="1">
            <a:spLocks noChangeArrowheads="1"/>
          </p:cNvSpPr>
          <p:nvPr/>
        </p:nvSpPr>
        <p:spPr bwMode="auto">
          <a:xfrm>
            <a:off x="4495800" y="1219200"/>
            <a:ext cx="4343400" cy="1569660"/>
          </a:xfrm>
          <a:prstGeom prst="rect">
            <a:avLst/>
          </a:prstGeom>
          <a:noFill/>
          <a:ln w="25400">
            <a:noFill/>
            <a:miter lim="800000"/>
            <a:headEnd/>
            <a:tailEnd/>
          </a:ln>
          <a:effectLst/>
        </p:spPr>
        <p:txBody>
          <a:bodyPr wrap="square">
            <a:prstTxWarp prst="textNoShape">
              <a:avLst/>
            </a:prstTxWarp>
            <a:spAutoFit/>
          </a:bodyPr>
          <a:lstStyle/>
          <a:p>
            <a:pPr algn="l">
              <a:lnSpc>
                <a:spcPct val="100000"/>
              </a:lnSpc>
            </a:pPr>
            <a:r>
              <a:rPr lang="en-US" b="0" dirty="0"/>
              <a:t>When the DMA transfer completes, the disk controller notifies the CPU with an </a:t>
            </a:r>
            <a:r>
              <a:rPr lang="en-US" b="0" i="1" dirty="0">
                <a:solidFill>
                  <a:srgbClr val="FF0000"/>
                </a:solidFill>
              </a:rPr>
              <a:t>interrupt</a:t>
            </a:r>
            <a:r>
              <a:rPr lang="en-US" b="0" dirty="0"/>
              <a:t> (i.e., asserts a special “interrupt” pin on the CPU)</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The CPU-Memory Gap</a:t>
            </a:r>
          </a:p>
        </p:txBody>
      </p:sp>
      <p:sp>
        <p:nvSpPr>
          <p:cNvPr id="199684" name="Rectangle 4"/>
          <p:cNvSpPr>
            <a:spLocks noChangeArrowheads="1"/>
          </p:cNvSpPr>
          <p:nvPr/>
        </p:nvSpPr>
        <p:spPr bwMode="auto">
          <a:xfrm>
            <a:off x="404813" y="1143000"/>
            <a:ext cx="8167687" cy="446276"/>
          </a:xfrm>
          <a:prstGeom prst="rect">
            <a:avLst/>
          </a:prstGeom>
          <a:noFill/>
          <a:ln w="19050">
            <a:noFill/>
            <a:miter lim="800000"/>
            <a:headEnd/>
            <a:tailEnd type="none" w="sm" len="sm"/>
          </a:ln>
          <a:effectLst/>
        </p:spPr>
        <p:txBody>
          <a:bodyPr lIns="45720" rIns="45720">
            <a:prstTxWarp prst="textNoShape">
              <a:avLst/>
            </a:prstTxWarp>
            <a:spAutoFit/>
          </a:bodyPr>
          <a:lstStyle/>
          <a:p>
            <a:pPr algn="l" eaLnBrk="1" hangingPunct="1">
              <a:lnSpc>
                <a:spcPct val="95000"/>
              </a:lnSpc>
              <a:spcBef>
                <a:spcPct val="50000"/>
              </a:spcBef>
              <a:buClr>
                <a:schemeClr val="hlink"/>
              </a:buClr>
              <a:buFont typeface="Wingdings" charset="2"/>
              <a:buNone/>
            </a:pPr>
            <a:r>
              <a:rPr lang="en-US" sz="2400" dirty="0">
                <a:solidFill>
                  <a:srgbClr val="FF0000"/>
                </a:solidFill>
                <a:effectLst>
                  <a:outerShdw blurRad="38100" dist="38100" dir="2700000" algn="tl">
                    <a:srgbClr val="DDDDDD"/>
                  </a:outerShdw>
                </a:effectLst>
              </a:rPr>
              <a:t>The gap </a:t>
            </a:r>
            <a:r>
              <a:rPr lang="en-US" sz="2400" dirty="0">
                <a:ln>
                  <a:solidFill>
                    <a:srgbClr val="DF9F98"/>
                  </a:solidFill>
                </a:ln>
                <a:solidFill>
                  <a:srgbClr val="FF0000"/>
                </a:solidFill>
                <a:effectLst>
                  <a:outerShdw blurRad="38100" dist="38100" dir="2700000" algn="tl">
                    <a:srgbClr val="DDDDDD"/>
                  </a:outerShdw>
                </a:effectLst>
                <a:latin typeface="Arial Black" panose="020B0A04020102020204" pitchFamily="34" charset="0"/>
              </a:rPr>
              <a:t>widens</a:t>
            </a:r>
            <a:r>
              <a:rPr lang="en-US" sz="2400" dirty="0">
                <a:solidFill>
                  <a:srgbClr val="FF0000"/>
                </a:solidFill>
                <a:effectLst>
                  <a:outerShdw blurRad="38100" dist="38100" dir="2700000" algn="tl">
                    <a:srgbClr val="DDDDDD"/>
                  </a:outerShdw>
                </a:effectLst>
              </a:rPr>
              <a:t> between DRAM, disk, and CPU speeds. </a:t>
            </a:r>
          </a:p>
        </p:txBody>
      </p:sp>
      <p:graphicFrame>
        <p:nvGraphicFramePr>
          <p:cNvPr id="14" name="Chart 13"/>
          <p:cNvGraphicFramePr>
            <a:graphicFrameLocks/>
          </p:cNvGraphicFramePr>
          <p:nvPr>
            <p:extLst>
              <p:ext uri="{D42A27DB-BD31-4B8C-83A1-F6EECF244321}">
                <p14:modId xmlns:p14="http://schemas.microsoft.com/office/powerpoint/2010/main" val="1409947400"/>
              </p:ext>
            </p:extLst>
          </p:nvPr>
        </p:nvGraphicFramePr>
        <p:xfrm>
          <a:off x="343569" y="1773942"/>
          <a:ext cx="8421687" cy="4728736"/>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5709193" y="4151916"/>
            <a:ext cx="801759" cy="369332"/>
          </a:xfrm>
          <a:prstGeom prst="rect">
            <a:avLst/>
          </a:prstGeom>
          <a:noFill/>
        </p:spPr>
        <p:txBody>
          <a:bodyPr wrap="none" rtlCol="0">
            <a:spAutoFit/>
          </a:bodyPr>
          <a:lstStyle/>
          <a:p>
            <a:r>
              <a:rPr lang="en-US" sz="1800" dirty="0">
                <a:solidFill>
                  <a:srgbClr val="FF0000"/>
                </a:solidFill>
                <a:latin typeface="Calibri" pitchFamily="34" charset="0"/>
              </a:rPr>
              <a:t>DRAM</a:t>
            </a:r>
          </a:p>
        </p:txBody>
      </p:sp>
      <p:sp>
        <p:nvSpPr>
          <p:cNvPr id="10" name="TextBox 9"/>
          <p:cNvSpPr txBox="1"/>
          <p:nvPr/>
        </p:nvSpPr>
        <p:spPr>
          <a:xfrm>
            <a:off x="6016278" y="5189356"/>
            <a:ext cx="580395" cy="369332"/>
          </a:xfrm>
          <a:prstGeom prst="rect">
            <a:avLst/>
          </a:prstGeom>
          <a:noFill/>
        </p:spPr>
        <p:txBody>
          <a:bodyPr wrap="none" rtlCol="0">
            <a:spAutoFit/>
          </a:bodyPr>
          <a:lstStyle/>
          <a:p>
            <a:r>
              <a:rPr lang="en-US" sz="1800" dirty="0">
                <a:solidFill>
                  <a:srgbClr val="FF0000"/>
                </a:solidFill>
                <a:latin typeface="Calibri" pitchFamily="34" charset="0"/>
              </a:rPr>
              <a:t>CPU</a:t>
            </a:r>
          </a:p>
        </p:txBody>
      </p:sp>
      <p:sp>
        <p:nvSpPr>
          <p:cNvPr id="11" name="TextBox 10"/>
          <p:cNvSpPr txBox="1"/>
          <p:nvPr/>
        </p:nvSpPr>
        <p:spPr>
          <a:xfrm>
            <a:off x="5709193" y="2890510"/>
            <a:ext cx="548385" cy="369332"/>
          </a:xfrm>
          <a:prstGeom prst="rect">
            <a:avLst/>
          </a:prstGeom>
          <a:noFill/>
        </p:spPr>
        <p:txBody>
          <a:bodyPr wrap="none" rtlCol="0">
            <a:spAutoFit/>
          </a:bodyPr>
          <a:lstStyle/>
          <a:p>
            <a:r>
              <a:rPr lang="en-US" sz="1800" dirty="0">
                <a:solidFill>
                  <a:srgbClr val="FF0000"/>
                </a:solidFill>
                <a:latin typeface="Calibri" pitchFamily="34" charset="0"/>
              </a:rPr>
              <a:t>SSD</a:t>
            </a:r>
          </a:p>
        </p:txBody>
      </p:sp>
      <p:sp>
        <p:nvSpPr>
          <p:cNvPr id="8" name="TextBox 7"/>
          <p:cNvSpPr txBox="1"/>
          <p:nvPr/>
        </p:nvSpPr>
        <p:spPr>
          <a:xfrm>
            <a:off x="5419036" y="2297668"/>
            <a:ext cx="589750" cy="369332"/>
          </a:xfrm>
          <a:prstGeom prst="rect">
            <a:avLst/>
          </a:prstGeom>
          <a:noFill/>
        </p:spPr>
        <p:txBody>
          <a:bodyPr wrap="none" rtlCol="0">
            <a:spAutoFit/>
          </a:bodyPr>
          <a:lstStyle/>
          <a:p>
            <a:r>
              <a:rPr lang="en-US" sz="1800" dirty="0">
                <a:solidFill>
                  <a:srgbClr val="FF0000"/>
                </a:solidFill>
                <a:latin typeface="Calibri" pitchFamily="34" charset="0"/>
              </a:rPr>
              <a:t>Disk</a:t>
            </a:r>
          </a:p>
        </p:txBody>
      </p:sp>
      <p:sp>
        <p:nvSpPr>
          <p:cNvPr id="12" name="TextBox 11"/>
          <p:cNvSpPr txBox="1"/>
          <p:nvPr/>
        </p:nvSpPr>
        <p:spPr>
          <a:xfrm>
            <a:off x="6016278" y="4838978"/>
            <a:ext cx="764953" cy="369332"/>
          </a:xfrm>
          <a:prstGeom prst="rect">
            <a:avLst/>
          </a:prstGeom>
          <a:noFill/>
        </p:spPr>
        <p:txBody>
          <a:bodyPr wrap="none" rtlCol="0">
            <a:spAutoFit/>
          </a:bodyPr>
          <a:lstStyle/>
          <a:p>
            <a:r>
              <a:rPr lang="en-US" sz="1800" dirty="0">
                <a:solidFill>
                  <a:srgbClr val="FF0000"/>
                </a:solidFill>
                <a:latin typeface="Calibri" pitchFamily="34" charset="0"/>
              </a:rPr>
              <a:t>SRAM</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3EA3FD0D-D531-412B-82F5-05AA43284AC8}"/>
                  </a:ext>
                </a:extLst>
              </p14:cNvPr>
              <p14:cNvContentPartPr/>
              <p14:nvPr/>
            </p14:nvContentPartPr>
            <p14:xfrm>
              <a:off x="5132160" y="2768400"/>
              <a:ext cx="509400" cy="2472840"/>
            </p14:xfrm>
          </p:contentPart>
        </mc:Choice>
        <mc:Fallback>
          <p:pic>
            <p:nvPicPr>
              <p:cNvPr id="2" name="Ink 1">
                <a:extLst>
                  <a:ext uri="{FF2B5EF4-FFF2-40B4-BE49-F238E27FC236}">
                    <a16:creationId xmlns:a16="http://schemas.microsoft.com/office/drawing/2014/main" id="{3EA3FD0D-D531-412B-82F5-05AA43284AC8}"/>
                  </a:ext>
                </a:extLst>
              </p:cNvPr>
              <p:cNvPicPr/>
              <p:nvPr/>
            </p:nvPicPr>
            <p:blipFill>
              <a:blip r:embed="rId5"/>
              <a:stretch>
                <a:fillRect/>
              </a:stretch>
            </p:blipFill>
            <p:spPr>
              <a:xfrm>
                <a:off x="5122800" y="2759040"/>
                <a:ext cx="528120" cy="2491560"/>
              </a:xfrm>
              <a:prstGeom prst="rect">
                <a:avLst/>
              </a:prstGeom>
            </p:spPr>
          </p:pic>
        </mc:Fallback>
      </mc:AlternateContent>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6593791"/>
            <a:ext cx="5406011" cy="264209"/>
          </a:xfrm>
          <a:prstGeom prst="rect">
            <a:avLst/>
          </a:prstGeom>
          <a:solidFill>
            <a:schemeClr val="bg1"/>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35842" name="Rectangle 1"/>
          <p:cNvSpPr>
            <a:spLocks noGrp="1" noChangeArrowheads="1"/>
          </p:cNvSpPr>
          <p:nvPr>
            <p:ph type="title"/>
          </p:nvPr>
        </p:nvSpPr>
        <p:spPr>
          <a:xfrm>
            <a:off x="61913" y="247650"/>
            <a:ext cx="8716962" cy="782638"/>
          </a:xfrm>
        </p:spPr>
        <p:txBody>
          <a:bodyPr>
            <a:normAutofit fontScale="90000"/>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latin typeface="Arial"/>
                <a:cs typeface="Arial"/>
              </a:rPr>
              <a:t>Example Memory </a:t>
            </a:r>
            <a:br>
              <a:rPr lang="en-GB" dirty="0">
                <a:latin typeface="Arial"/>
                <a:cs typeface="Arial"/>
              </a:rPr>
            </a:br>
            <a:r>
              <a:rPr lang="en-GB" dirty="0">
                <a:latin typeface="Arial"/>
                <a:cs typeface="Arial"/>
              </a:rPr>
              <a:t>     Hierarchy</a:t>
            </a:r>
          </a:p>
        </p:txBody>
      </p:sp>
      <p:sp>
        <p:nvSpPr>
          <p:cNvPr id="151" name="AutoShape 195"/>
          <p:cNvSpPr>
            <a:spLocks noChangeAspect="1" noChangeArrowheads="1"/>
          </p:cNvSpPr>
          <p:nvPr/>
        </p:nvSpPr>
        <p:spPr bwMode="auto">
          <a:xfrm>
            <a:off x="552450" y="342900"/>
            <a:ext cx="6902450" cy="6456363"/>
          </a:xfrm>
          <a:prstGeom prst="triangle">
            <a:avLst>
              <a:gd name="adj" fmla="val 50000"/>
            </a:avLst>
          </a:prstGeom>
          <a:gradFill flip="none" rotWithShape="1">
            <a:gsLst>
              <a:gs pos="0">
                <a:schemeClr val="accent6">
                  <a:lumMod val="20000"/>
                  <a:lumOff val="80000"/>
                  <a:alpha val="7000"/>
                </a:schemeClr>
              </a:gs>
              <a:gs pos="100000">
                <a:schemeClr val="accent6">
                  <a:lumMod val="20000"/>
                  <a:lumOff val="80000"/>
                </a:schemeClr>
              </a:gs>
            </a:gsLst>
            <a:lin ang="16140000" scaled="0"/>
            <a:tileRect/>
          </a:gradFill>
          <a:ln w="12700">
            <a:solidFill>
              <a:srgbClr val="000000"/>
            </a:solidFill>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152" name="Text Box 196"/>
          <p:cNvSpPr txBox="1">
            <a:spLocks noChangeAspect="1" noChangeArrowheads="1"/>
          </p:cNvSpPr>
          <p:nvPr/>
        </p:nvSpPr>
        <p:spPr bwMode="auto">
          <a:xfrm>
            <a:off x="3513138" y="931158"/>
            <a:ext cx="1159292"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Registers</a:t>
            </a:r>
          </a:p>
        </p:txBody>
      </p:sp>
      <p:sp>
        <p:nvSpPr>
          <p:cNvPr id="154" name="Text Box 199"/>
          <p:cNvSpPr txBox="1">
            <a:spLocks noChangeAspect="1" noChangeArrowheads="1"/>
          </p:cNvSpPr>
          <p:nvPr/>
        </p:nvSpPr>
        <p:spPr bwMode="auto">
          <a:xfrm>
            <a:off x="3264918" y="3960296"/>
            <a:ext cx="1582484"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Main memory</a:t>
            </a:r>
          </a:p>
        </p:txBody>
      </p:sp>
      <p:sp>
        <p:nvSpPr>
          <p:cNvPr id="155" name="Text Box 200"/>
          <p:cNvSpPr txBox="1">
            <a:spLocks noChangeAspect="1" noChangeArrowheads="1"/>
          </p:cNvSpPr>
          <p:nvPr/>
        </p:nvSpPr>
        <p:spPr bwMode="auto">
          <a:xfrm>
            <a:off x="2707072" y="4847322"/>
            <a:ext cx="2698175" cy="6463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Local secondary storage</a:t>
            </a:r>
          </a:p>
          <a:p>
            <a:pPr marL="0" marR="0" lvl="0" indent="0" algn="ctr" defTabSz="914400" eaLnBrk="1" fontAlgn="auto" latinLnBrk="0" hangingPunct="1">
              <a:lnSpc>
                <a:spcPct val="100000"/>
              </a:lnSpc>
              <a:spcBef>
                <a:spcPts val="0"/>
              </a:spcBef>
              <a:spcAft>
                <a:spcPts val="0"/>
              </a:spcAft>
              <a:buClrTx/>
              <a:buSzTx/>
              <a:buFontTx/>
              <a:buNone/>
              <a:tabLst/>
              <a:defRPr/>
            </a:pPr>
            <a:r>
              <a:rPr lang="en-US" sz="1800" b="0" kern="0" dirty="0">
                <a:solidFill>
                  <a:sysClr val="windowText" lastClr="000000"/>
                </a:solidFill>
                <a:latin typeface="Arial"/>
                <a:cs typeface="Arial"/>
              </a:rPr>
              <a:t>(File Storage)</a:t>
            </a:r>
          </a:p>
        </p:txBody>
      </p:sp>
      <p:sp>
        <p:nvSpPr>
          <p:cNvPr id="156" name="Line 203"/>
          <p:cNvSpPr>
            <a:spLocks noChangeAspect="1" noChangeShapeType="1"/>
          </p:cNvSpPr>
          <p:nvPr/>
        </p:nvSpPr>
        <p:spPr bwMode="auto">
          <a:xfrm>
            <a:off x="3513138" y="1265238"/>
            <a:ext cx="981075"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57" name="Line 204"/>
          <p:cNvSpPr>
            <a:spLocks noChangeAspect="1" noChangeShapeType="1"/>
          </p:cNvSpPr>
          <p:nvPr/>
        </p:nvSpPr>
        <p:spPr bwMode="auto">
          <a:xfrm>
            <a:off x="3162300" y="1903413"/>
            <a:ext cx="1671638"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58" name="Line 205"/>
          <p:cNvSpPr>
            <a:spLocks noChangeAspect="1" noChangeShapeType="1"/>
          </p:cNvSpPr>
          <p:nvPr/>
        </p:nvSpPr>
        <p:spPr bwMode="auto">
          <a:xfrm>
            <a:off x="2779713" y="2655888"/>
            <a:ext cx="2447925"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59" name="Line 222"/>
          <p:cNvSpPr>
            <a:spLocks noChangeAspect="1" noChangeShapeType="1"/>
          </p:cNvSpPr>
          <p:nvPr/>
        </p:nvSpPr>
        <p:spPr bwMode="auto">
          <a:xfrm>
            <a:off x="76200" y="3473450"/>
            <a:ext cx="0" cy="2344738"/>
          </a:xfrm>
          <a:prstGeom prst="line">
            <a:avLst/>
          </a:prstGeom>
          <a:noFill/>
          <a:ln w="38100">
            <a:solidFill>
              <a:schemeClr val="accent6">
                <a:lumMod val="75000"/>
              </a:schemeClr>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60" name="Text Box 223"/>
          <p:cNvSpPr txBox="1">
            <a:spLocks noChangeAspect="1" noChangeArrowheads="1"/>
          </p:cNvSpPr>
          <p:nvPr/>
        </p:nvSpPr>
        <p:spPr bwMode="auto">
          <a:xfrm>
            <a:off x="123825" y="3625166"/>
            <a:ext cx="1062711" cy="181588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Larger,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slower,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cheaper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(per byte)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storage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devices</a:t>
            </a:r>
          </a:p>
        </p:txBody>
      </p:sp>
      <p:sp>
        <p:nvSpPr>
          <p:cNvPr id="161" name="Line 224"/>
          <p:cNvSpPr>
            <a:spLocks noChangeAspect="1" noChangeShapeType="1"/>
          </p:cNvSpPr>
          <p:nvPr/>
        </p:nvSpPr>
        <p:spPr bwMode="auto">
          <a:xfrm>
            <a:off x="2255838" y="3586163"/>
            <a:ext cx="3475037"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62" name="Text Box 225"/>
          <p:cNvSpPr txBox="1">
            <a:spLocks noChangeAspect="1" noChangeArrowheads="1"/>
          </p:cNvSpPr>
          <p:nvPr/>
        </p:nvSpPr>
        <p:spPr bwMode="auto">
          <a:xfrm>
            <a:off x="2578100" y="5947460"/>
            <a:ext cx="2956120" cy="6463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Remote secondary storage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(e.g., Web servers)</a:t>
            </a:r>
          </a:p>
        </p:txBody>
      </p:sp>
      <p:sp>
        <p:nvSpPr>
          <p:cNvPr id="166" name="Line 235"/>
          <p:cNvSpPr>
            <a:spLocks noChangeAspect="1" noChangeShapeType="1"/>
          </p:cNvSpPr>
          <p:nvPr/>
        </p:nvSpPr>
        <p:spPr bwMode="auto">
          <a:xfrm>
            <a:off x="1708150" y="4632325"/>
            <a:ext cx="4576763"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82" name="Text Box 289"/>
          <p:cNvSpPr txBox="1">
            <a:spLocks noChangeAspect="1" noChangeArrowheads="1"/>
          </p:cNvSpPr>
          <p:nvPr/>
        </p:nvSpPr>
        <p:spPr bwMode="auto">
          <a:xfrm>
            <a:off x="130175" y="1137553"/>
            <a:ext cx="1062711" cy="181588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Smaller,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faster,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costlier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(per byte)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storage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devices</a:t>
            </a:r>
          </a:p>
        </p:txBody>
      </p:sp>
      <p:sp>
        <p:nvSpPr>
          <p:cNvPr id="183" name="Line 291"/>
          <p:cNvSpPr>
            <a:spLocks noChangeShapeType="1"/>
          </p:cNvSpPr>
          <p:nvPr/>
        </p:nvSpPr>
        <p:spPr bwMode="auto">
          <a:xfrm flipH="1" flipV="1">
            <a:off x="90488" y="954088"/>
            <a:ext cx="0" cy="2154237"/>
          </a:xfrm>
          <a:prstGeom prst="line">
            <a:avLst/>
          </a:prstGeom>
          <a:noFill/>
          <a:ln w="38100">
            <a:solidFill>
              <a:schemeClr val="accent6">
                <a:lumMod val="75000"/>
              </a:schemeClr>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Arial"/>
              <a:cs typeface="Arial"/>
            </a:endParaRPr>
          </a:p>
        </p:txBody>
      </p:sp>
      <p:sp>
        <p:nvSpPr>
          <p:cNvPr id="184" name="Line 292"/>
          <p:cNvSpPr>
            <a:spLocks noChangeAspect="1" noChangeShapeType="1"/>
          </p:cNvSpPr>
          <p:nvPr/>
        </p:nvSpPr>
        <p:spPr bwMode="auto">
          <a:xfrm>
            <a:off x="1117600" y="5743575"/>
            <a:ext cx="57658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3" name="Rectangle 2"/>
          <p:cNvSpPr/>
          <p:nvPr/>
        </p:nvSpPr>
        <p:spPr>
          <a:xfrm>
            <a:off x="6264136" y="3814867"/>
            <a:ext cx="1111202" cy="400110"/>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b="0" kern="0" dirty="0">
                <a:solidFill>
                  <a:sysClr val="windowText" lastClr="000000"/>
                </a:solidFill>
                <a:latin typeface="Arial"/>
                <a:cs typeface="Arial"/>
              </a:rPr>
              <a:t>(DRAM)</a:t>
            </a:r>
          </a:p>
        </p:txBody>
      </p:sp>
      <p:sp>
        <p:nvSpPr>
          <p:cNvPr id="30" name="Rectangle 29"/>
          <p:cNvSpPr/>
          <p:nvPr/>
        </p:nvSpPr>
        <p:spPr>
          <a:xfrm>
            <a:off x="6755161" y="4939654"/>
            <a:ext cx="1553630" cy="400110"/>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b="0" kern="0" dirty="0">
                <a:solidFill>
                  <a:sysClr val="windowText" lastClr="000000"/>
                </a:solidFill>
                <a:latin typeface="Arial"/>
                <a:cs typeface="Arial"/>
              </a:rPr>
              <a:t>(Disk/Flash)</a:t>
            </a:r>
          </a:p>
        </p:txBody>
      </p:sp>
      <p:sp>
        <p:nvSpPr>
          <p:cNvPr id="31" name="Rectangle 30"/>
          <p:cNvSpPr/>
          <p:nvPr/>
        </p:nvSpPr>
        <p:spPr>
          <a:xfrm>
            <a:off x="4787256" y="265692"/>
            <a:ext cx="2787943" cy="461665"/>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0" kern="0" dirty="0">
                <a:solidFill>
                  <a:sysClr val="windowText" lastClr="000000"/>
                </a:solidFill>
                <a:latin typeface="Arial"/>
                <a:cs typeface="Arial"/>
              </a:rPr>
              <a:t>(Typical Hardware)</a:t>
            </a:r>
          </a:p>
        </p:txBody>
      </p:sp>
      <p:sp>
        <p:nvSpPr>
          <p:cNvPr id="32" name="Rectangle 31"/>
          <p:cNvSpPr/>
          <p:nvPr/>
        </p:nvSpPr>
        <p:spPr>
          <a:xfrm>
            <a:off x="3565235" y="2045494"/>
            <a:ext cx="1055097" cy="400110"/>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b="0" kern="0" dirty="0">
                <a:solidFill>
                  <a:sysClr val="windowText" lastClr="000000"/>
                </a:solidFill>
                <a:latin typeface="Arial"/>
                <a:cs typeface="Arial"/>
              </a:rPr>
              <a:t>Caches</a:t>
            </a:r>
          </a:p>
        </p:txBody>
      </p:sp>
      <p:sp>
        <p:nvSpPr>
          <p:cNvPr id="36" name="Rectangle 35"/>
          <p:cNvSpPr/>
          <p:nvPr/>
        </p:nvSpPr>
        <p:spPr>
          <a:xfrm>
            <a:off x="5227638" y="2037637"/>
            <a:ext cx="1096775" cy="400110"/>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b="0" kern="0" dirty="0">
                <a:solidFill>
                  <a:sysClr val="windowText" lastClr="000000"/>
                </a:solidFill>
                <a:latin typeface="Arial"/>
                <a:cs typeface="Arial"/>
              </a:rPr>
              <a:t>(SRAM)</a:t>
            </a:r>
          </a:p>
        </p:txBody>
      </p:sp>
    </p:spTree>
    <p:extLst>
      <p:ext uri="{BB962C8B-B14F-4D97-AF65-F5344CB8AC3E}">
        <p14:creationId xmlns:p14="http://schemas.microsoft.com/office/powerpoint/2010/main" val="2802942815"/>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0" grpId="0"/>
      <p:bldP spid="3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7"/>
            <a:ext cx="8294613" cy="1302687"/>
          </a:xfrm>
        </p:spPr>
        <p:txBody>
          <a:bodyPr/>
          <a:lstStyle/>
          <a:p>
            <a:r>
              <a:rPr lang="en-US" dirty="0"/>
              <a:t>How do we manage data so that we are both fast and have a large </a:t>
            </a:r>
            <a:r>
              <a:rPr lang="en-US" dirty="0" err="1"/>
              <a:t>memroy</a:t>
            </a:r>
            <a:r>
              <a:rPr lang="en-US" dirty="0"/>
              <a:t>?</a:t>
            </a:r>
          </a:p>
        </p:txBody>
      </p:sp>
      <p:sp>
        <p:nvSpPr>
          <p:cNvPr id="3" name="Content Placeholder 2"/>
          <p:cNvSpPr>
            <a:spLocks noGrp="1"/>
          </p:cNvSpPr>
          <p:nvPr>
            <p:ph idx="1"/>
          </p:nvPr>
        </p:nvSpPr>
        <p:spPr/>
        <p:txBody>
          <a:bodyPr/>
          <a:lstStyle/>
          <a:p>
            <a:endParaRPr lang="en-US" dirty="0"/>
          </a:p>
          <a:p>
            <a:pPr>
              <a:buNone/>
            </a:pPr>
            <a:r>
              <a:rPr lang="en-US" sz="3600" dirty="0"/>
              <a:t>Locality to the rescue!</a:t>
            </a:r>
          </a:p>
          <a:p>
            <a:pPr>
              <a:buNone/>
            </a:pPr>
            <a:endParaRPr lang="en-US" dirty="0"/>
          </a:p>
          <a:p>
            <a:pPr>
              <a:buNone/>
            </a:pPr>
            <a:r>
              <a:rPr lang="en-US" dirty="0"/>
              <a:t>The key to bridging this CPU-Memory gap is a fundamental property of computer programs known as </a:t>
            </a:r>
            <a:r>
              <a:rPr lang="en-US" dirty="0">
                <a:solidFill>
                  <a:srgbClr val="FF0000"/>
                </a:solidFill>
              </a:rPr>
              <a:t>locality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177382" cy="762000"/>
          </a:xfrm>
        </p:spPr>
        <p:txBody>
          <a:bodyPr/>
          <a:lstStyle/>
          <a:p>
            <a:r>
              <a:rPr lang="en-US" dirty="0"/>
              <a:t>Locality</a:t>
            </a:r>
          </a:p>
        </p:txBody>
      </p:sp>
      <p:sp>
        <p:nvSpPr>
          <p:cNvPr id="3" name="Content Placeholder 2"/>
          <p:cNvSpPr>
            <a:spLocks noGrp="1"/>
          </p:cNvSpPr>
          <p:nvPr>
            <p:ph idx="1"/>
          </p:nvPr>
        </p:nvSpPr>
        <p:spPr/>
        <p:txBody>
          <a:bodyPr/>
          <a:lstStyle/>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solidFill>
                  <a:srgbClr val="C00000"/>
                </a:solidFill>
              </a:rPr>
              <a:t>Principle of Locality:</a:t>
            </a:r>
            <a:r>
              <a:rPr lang="en-US" dirty="0"/>
              <a:t> </a:t>
            </a:r>
            <a:r>
              <a:rPr lang="en-GB" dirty="0"/>
              <a:t>Programs tend to use data and instructions with addresses near or equal to those they have used recently</a:t>
            </a: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solidFill>
                <a:srgbClr val="C00000"/>
              </a:solidFill>
            </a:endParaRP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solidFill>
                  <a:srgbClr val="C00000"/>
                </a:solidFill>
              </a:rPr>
              <a:t>Temporal locality:  </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Recently referenced items are likely </a:t>
            </a:r>
            <a:br>
              <a:rPr lang="en-GB" dirty="0"/>
            </a:br>
            <a:r>
              <a:rPr lang="en-GB" dirty="0"/>
              <a:t>to be referenced again in the near future</a:t>
            </a: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solidFill>
                <a:srgbClr val="C00000"/>
              </a:solidFill>
            </a:endParaRP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solidFill>
                  <a:srgbClr val="C00000"/>
                </a:solidFill>
              </a:rPr>
              <a:t>Spatial locality:  </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Items with nearby addresses tend </a:t>
            </a:r>
            <a:br>
              <a:rPr lang="en-GB" dirty="0"/>
            </a:br>
            <a:r>
              <a:rPr lang="en-GB" dirty="0"/>
              <a:t>to be referenced close together in time</a:t>
            </a:r>
          </a:p>
          <a:p>
            <a:pPr>
              <a:buNone/>
            </a:pPr>
            <a:endParaRPr lang="en-US" dirty="0"/>
          </a:p>
          <a:p>
            <a:endParaRPr lang="en-US" dirty="0"/>
          </a:p>
        </p:txBody>
      </p:sp>
      <p:sp>
        <p:nvSpPr>
          <p:cNvPr id="4" name="Rectangle 3"/>
          <p:cNvSpPr/>
          <p:nvPr/>
        </p:nvSpPr>
        <p:spPr bwMode="auto">
          <a:xfrm>
            <a:off x="6096000" y="3124200"/>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5" name="Rectangle 4"/>
          <p:cNvSpPr/>
          <p:nvPr/>
        </p:nvSpPr>
        <p:spPr bwMode="auto">
          <a:xfrm>
            <a:off x="6489700" y="312420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6" name="Freeform 5"/>
          <p:cNvSpPr/>
          <p:nvPr/>
        </p:nvSpPr>
        <p:spPr bwMode="auto">
          <a:xfrm>
            <a:off x="6319056" y="2614411"/>
            <a:ext cx="627844" cy="433589"/>
          </a:xfrm>
          <a:custGeom>
            <a:avLst/>
            <a:gdLst>
              <a:gd name="connsiteX0" fmla="*/ 290847 w 627844"/>
              <a:gd name="connsiteY0" fmla="*/ 433589 h 433589"/>
              <a:gd name="connsiteX1" fmla="*/ 46149 w 627844"/>
              <a:gd name="connsiteY1" fmla="*/ 72980 h 433589"/>
              <a:gd name="connsiteX2" fmla="*/ 567743 w 627844"/>
              <a:gd name="connsiteY2" fmla="*/ 60101 h 433589"/>
              <a:gd name="connsiteX3" fmla="*/ 406757 w 627844"/>
              <a:gd name="connsiteY3" fmla="*/ 433589 h 433589"/>
            </a:gdLst>
            <a:ahLst/>
            <a:cxnLst>
              <a:cxn ang="0">
                <a:pos x="connsiteX0" y="connsiteY0"/>
              </a:cxn>
              <a:cxn ang="0">
                <a:pos x="connsiteX1" y="connsiteY1"/>
              </a:cxn>
              <a:cxn ang="0">
                <a:pos x="connsiteX2" y="connsiteY2"/>
              </a:cxn>
              <a:cxn ang="0">
                <a:pos x="connsiteX3" y="connsiteY3"/>
              </a:cxn>
            </a:cxnLst>
            <a:rect l="l" t="t" r="r" b="b"/>
            <a:pathLst>
              <a:path w="627844" h="433589">
                <a:moveTo>
                  <a:pt x="290847" y="433589"/>
                </a:moveTo>
                <a:cubicBezTo>
                  <a:pt x="145423" y="284408"/>
                  <a:pt x="0" y="135228"/>
                  <a:pt x="46149" y="72980"/>
                </a:cubicBezTo>
                <a:cubicBezTo>
                  <a:pt x="92298" y="10732"/>
                  <a:pt x="507642" y="0"/>
                  <a:pt x="567743" y="60101"/>
                </a:cubicBezTo>
                <a:cubicBezTo>
                  <a:pt x="627844" y="120202"/>
                  <a:pt x="517300" y="276895"/>
                  <a:pt x="406757" y="433589"/>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
        <p:nvSpPr>
          <p:cNvPr id="7" name="Rectangle 6"/>
          <p:cNvSpPr/>
          <p:nvPr/>
        </p:nvSpPr>
        <p:spPr bwMode="auto">
          <a:xfrm>
            <a:off x="6102261" y="4616940"/>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8" name="Rectangle 7"/>
          <p:cNvSpPr/>
          <p:nvPr/>
        </p:nvSpPr>
        <p:spPr bwMode="auto">
          <a:xfrm>
            <a:off x="6495961" y="461694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10" name="Rectangle 9"/>
          <p:cNvSpPr/>
          <p:nvPr/>
        </p:nvSpPr>
        <p:spPr bwMode="auto">
          <a:xfrm>
            <a:off x="6870700" y="461694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11" name="Freeform 10"/>
          <p:cNvSpPr/>
          <p:nvPr/>
        </p:nvSpPr>
        <p:spPr bwMode="auto">
          <a:xfrm>
            <a:off x="6416720" y="4186571"/>
            <a:ext cx="841420" cy="359535"/>
          </a:xfrm>
          <a:custGeom>
            <a:avLst/>
            <a:gdLst>
              <a:gd name="connsiteX0" fmla="*/ 200695 w 841420"/>
              <a:gd name="connsiteY0" fmla="*/ 353095 h 359535"/>
              <a:gd name="connsiteX1" fmla="*/ 91225 w 841420"/>
              <a:gd name="connsiteY1" fmla="*/ 56881 h 359535"/>
              <a:gd name="connsiteX2" fmla="*/ 748048 w 841420"/>
              <a:gd name="connsiteY2" fmla="*/ 50442 h 359535"/>
              <a:gd name="connsiteX3" fmla="*/ 651456 w 841420"/>
              <a:gd name="connsiteY3" fmla="*/ 359535 h 359535"/>
            </a:gdLst>
            <a:ahLst/>
            <a:cxnLst>
              <a:cxn ang="0">
                <a:pos x="connsiteX0" y="connsiteY0"/>
              </a:cxn>
              <a:cxn ang="0">
                <a:pos x="connsiteX1" y="connsiteY1"/>
              </a:cxn>
              <a:cxn ang="0">
                <a:pos x="connsiteX2" y="connsiteY2"/>
              </a:cxn>
              <a:cxn ang="0">
                <a:pos x="connsiteX3" y="connsiteY3"/>
              </a:cxn>
            </a:cxnLst>
            <a:rect l="l" t="t" r="r" b="b"/>
            <a:pathLst>
              <a:path w="841420" h="359535">
                <a:moveTo>
                  <a:pt x="200695" y="353095"/>
                </a:moveTo>
                <a:cubicBezTo>
                  <a:pt x="100347" y="230209"/>
                  <a:pt x="0" y="107323"/>
                  <a:pt x="91225" y="56881"/>
                </a:cubicBezTo>
                <a:cubicBezTo>
                  <a:pt x="182450" y="6439"/>
                  <a:pt x="654676" y="0"/>
                  <a:pt x="748048" y="50442"/>
                </a:cubicBezTo>
                <a:cubicBezTo>
                  <a:pt x="841420" y="100884"/>
                  <a:pt x="746438" y="230209"/>
                  <a:pt x="651456" y="359535"/>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Locality Example</a:t>
            </a:r>
          </a:p>
        </p:txBody>
      </p:sp>
      <p:sp>
        <p:nvSpPr>
          <p:cNvPr id="3" name="Content Placeholder 2"/>
          <p:cNvSpPr>
            <a:spLocks noGrp="1"/>
          </p:cNvSpPr>
          <p:nvPr>
            <p:ph idx="1"/>
          </p:nvPr>
        </p:nvSpPr>
        <p:spPr>
          <a:xfrm>
            <a:off x="396876" y="2946142"/>
            <a:ext cx="5318124" cy="2768858"/>
          </a:xfrm>
        </p:spPr>
        <p:txBody>
          <a:bodyPr/>
          <a:lstStyle/>
          <a:p>
            <a:r>
              <a:rPr lang="en-US" dirty="0"/>
              <a:t>Data references</a:t>
            </a:r>
          </a:p>
          <a:p>
            <a:pPr lvl="1"/>
            <a:r>
              <a:rPr lang="en-US" dirty="0"/>
              <a:t>Reference array elements in succession (stride-1 reference pattern).</a:t>
            </a:r>
          </a:p>
          <a:p>
            <a:pPr lvl="1"/>
            <a:r>
              <a:rPr lang="en-US" dirty="0"/>
              <a:t>Reference variable </a:t>
            </a:r>
            <a:r>
              <a:rPr lang="en-US" dirty="0">
                <a:latin typeface="Courier New"/>
                <a:cs typeface="Courier New"/>
              </a:rPr>
              <a:t>sum</a:t>
            </a:r>
            <a:r>
              <a:rPr lang="en-US" dirty="0"/>
              <a:t> each iteration.</a:t>
            </a:r>
          </a:p>
          <a:p>
            <a:r>
              <a:rPr lang="en-US" dirty="0"/>
              <a:t>Instruction references</a:t>
            </a:r>
          </a:p>
          <a:p>
            <a:pPr lvl="1"/>
            <a:r>
              <a:rPr lang="en-US" dirty="0"/>
              <a:t>Reference instructions in sequence.</a:t>
            </a:r>
          </a:p>
          <a:p>
            <a:pPr lvl="1"/>
            <a:r>
              <a:rPr lang="en-US" dirty="0"/>
              <a:t>Cycle through loop repeatedly. </a:t>
            </a:r>
          </a:p>
          <a:p>
            <a:endParaRPr lang="en-US" dirty="0"/>
          </a:p>
        </p:txBody>
      </p:sp>
      <p:sp>
        <p:nvSpPr>
          <p:cNvPr id="6" name="Rectangle 4"/>
          <p:cNvSpPr>
            <a:spLocks noChangeArrowheads="1"/>
          </p:cNvSpPr>
          <p:nvPr/>
        </p:nvSpPr>
        <p:spPr bwMode="auto">
          <a:xfrm>
            <a:off x="3049587" y="1651000"/>
            <a:ext cx="3044825" cy="1092200"/>
          </a:xfrm>
          <a:prstGeom prst="rect">
            <a:avLst/>
          </a:prstGeom>
          <a:solidFill>
            <a:srgbClr val="F7F5CD"/>
          </a:solidFill>
          <a:ln w="12700" cmpd="sng">
            <a:solidFill>
              <a:schemeClr val="tx1"/>
            </a:solidFill>
            <a:miter lim="800000"/>
            <a:headEnd/>
            <a:tailEnd/>
          </a:ln>
          <a:effectLst/>
        </p:spPr>
        <p:txBody>
          <a:bodyPr lIns="90487" tIns="44450" rIns="90487" bIns="44450">
            <a:prstTxWarp prst="textNoShape">
              <a:avLst/>
            </a:prstTxWarp>
            <a:spAutoFit/>
          </a:bodyPr>
          <a:lstStyle/>
          <a:p>
            <a:pPr algn="l">
              <a:lnSpc>
                <a:spcPct val="100000"/>
              </a:lnSpc>
              <a:tabLst>
                <a:tab pos="457200" algn="l"/>
              </a:tabLst>
            </a:pPr>
            <a:r>
              <a:rPr lang="en-US" sz="1600" dirty="0">
                <a:latin typeface="Courier New" charset="0"/>
              </a:rPr>
              <a:t>sum = 0;</a:t>
            </a:r>
          </a:p>
          <a:p>
            <a:pPr algn="l">
              <a:lnSpc>
                <a:spcPct val="100000"/>
              </a:lnSpc>
              <a:tabLst>
                <a:tab pos="457200" algn="l"/>
              </a:tabLst>
            </a:pPr>
            <a:r>
              <a:rPr lang="en-US" sz="1600" dirty="0">
                <a:latin typeface="Courier New" charset="0"/>
              </a:rPr>
              <a:t>for (</a:t>
            </a:r>
            <a:r>
              <a:rPr lang="en-US" sz="1600" dirty="0" err="1">
                <a:latin typeface="Courier New" charset="0"/>
              </a:rPr>
              <a:t>i</a:t>
            </a:r>
            <a:r>
              <a:rPr lang="en-US" sz="1600" dirty="0">
                <a:latin typeface="Courier New" charset="0"/>
              </a:rPr>
              <a:t> = 0; </a:t>
            </a:r>
            <a:r>
              <a:rPr lang="en-US" sz="1600" dirty="0" err="1">
                <a:latin typeface="Courier New" charset="0"/>
              </a:rPr>
              <a:t>i</a:t>
            </a:r>
            <a:r>
              <a:rPr lang="en-US" sz="1600" dirty="0">
                <a:latin typeface="Courier New" charset="0"/>
              </a:rPr>
              <a:t> &lt; </a:t>
            </a:r>
            <a:r>
              <a:rPr lang="en-US" sz="1600" dirty="0" err="1">
                <a:latin typeface="Courier New" charset="0"/>
              </a:rPr>
              <a:t>n</a:t>
            </a:r>
            <a:r>
              <a:rPr lang="en-US" sz="1600" dirty="0">
                <a:latin typeface="Courier New" charset="0"/>
              </a:rPr>
              <a:t>; </a:t>
            </a:r>
            <a:r>
              <a:rPr lang="en-US" sz="1600" dirty="0" err="1">
                <a:latin typeface="Courier New" charset="0"/>
              </a:rPr>
              <a:t>i</a:t>
            </a:r>
            <a:r>
              <a:rPr lang="en-US" sz="1600" dirty="0">
                <a:latin typeface="Courier New" charset="0"/>
              </a:rPr>
              <a:t>++)</a:t>
            </a:r>
          </a:p>
          <a:p>
            <a:pPr algn="l">
              <a:lnSpc>
                <a:spcPct val="100000"/>
              </a:lnSpc>
              <a:tabLst>
                <a:tab pos="457200" algn="l"/>
              </a:tabLst>
            </a:pPr>
            <a:r>
              <a:rPr lang="en-US" sz="1600" dirty="0">
                <a:latin typeface="Courier New" charset="0"/>
              </a:rPr>
              <a:t>	sum += </a:t>
            </a:r>
            <a:r>
              <a:rPr lang="en-US" sz="1600" dirty="0" err="1">
                <a:latin typeface="Courier New" charset="0"/>
              </a:rPr>
              <a:t>a[i</a:t>
            </a:r>
            <a:r>
              <a:rPr lang="en-US" sz="1600" dirty="0">
                <a:latin typeface="Courier New" charset="0"/>
              </a:rPr>
              <a:t>];</a:t>
            </a:r>
          </a:p>
          <a:p>
            <a:pPr algn="l">
              <a:lnSpc>
                <a:spcPct val="100000"/>
              </a:lnSpc>
              <a:tabLst>
                <a:tab pos="457200" algn="l"/>
              </a:tabLst>
            </a:pPr>
            <a:r>
              <a:rPr lang="en-US" sz="1600" dirty="0">
                <a:latin typeface="Courier New" charset="0"/>
              </a:rPr>
              <a:t>return sum;</a:t>
            </a:r>
          </a:p>
        </p:txBody>
      </p:sp>
      <p:sp>
        <p:nvSpPr>
          <p:cNvPr id="13" name="TextBox 12"/>
          <p:cNvSpPr txBox="1"/>
          <p:nvPr/>
        </p:nvSpPr>
        <p:spPr>
          <a:xfrm>
            <a:off x="5715000" y="3560802"/>
            <a:ext cx="2045301" cy="461665"/>
          </a:xfrm>
          <a:prstGeom prst="rect">
            <a:avLst/>
          </a:prstGeom>
          <a:noFill/>
        </p:spPr>
        <p:txBody>
          <a:bodyPr wrap="none" rtlCol="0">
            <a:spAutoFit/>
          </a:bodyPr>
          <a:lstStyle/>
          <a:p>
            <a:r>
              <a:rPr lang="en-US" dirty="0">
                <a:solidFill>
                  <a:srgbClr val="FF0000"/>
                </a:solidFill>
                <a:latin typeface="Calibri" pitchFamily="34" charset="0"/>
              </a:rPr>
              <a:t>Spatial locality</a:t>
            </a:r>
          </a:p>
        </p:txBody>
      </p:sp>
      <p:sp>
        <p:nvSpPr>
          <p:cNvPr id="14" name="TextBox 13"/>
          <p:cNvSpPr txBox="1"/>
          <p:nvPr/>
        </p:nvSpPr>
        <p:spPr>
          <a:xfrm>
            <a:off x="5715000" y="4022467"/>
            <a:ext cx="2369759" cy="461665"/>
          </a:xfrm>
          <a:prstGeom prst="rect">
            <a:avLst/>
          </a:prstGeom>
          <a:noFill/>
        </p:spPr>
        <p:txBody>
          <a:bodyPr wrap="none" rtlCol="0">
            <a:spAutoFit/>
          </a:bodyPr>
          <a:lstStyle/>
          <a:p>
            <a:r>
              <a:rPr lang="en-US" dirty="0">
                <a:solidFill>
                  <a:srgbClr val="FF0000"/>
                </a:solidFill>
                <a:latin typeface="Calibri" pitchFamily="34" charset="0"/>
              </a:rPr>
              <a:t>Temporal locality</a:t>
            </a:r>
          </a:p>
        </p:txBody>
      </p:sp>
      <p:sp>
        <p:nvSpPr>
          <p:cNvPr id="15" name="TextBox 14"/>
          <p:cNvSpPr txBox="1"/>
          <p:nvPr/>
        </p:nvSpPr>
        <p:spPr>
          <a:xfrm>
            <a:off x="5715000" y="4800600"/>
            <a:ext cx="2045301" cy="461665"/>
          </a:xfrm>
          <a:prstGeom prst="rect">
            <a:avLst/>
          </a:prstGeom>
          <a:noFill/>
        </p:spPr>
        <p:txBody>
          <a:bodyPr wrap="none" rtlCol="0">
            <a:spAutoFit/>
          </a:bodyPr>
          <a:lstStyle/>
          <a:p>
            <a:r>
              <a:rPr lang="en-US" dirty="0">
                <a:solidFill>
                  <a:srgbClr val="FF0000"/>
                </a:solidFill>
                <a:latin typeface="Calibri" pitchFamily="34" charset="0"/>
              </a:rPr>
              <a:t>Spatial locality</a:t>
            </a:r>
          </a:p>
        </p:txBody>
      </p:sp>
      <p:sp>
        <p:nvSpPr>
          <p:cNvPr id="17" name="TextBox 16"/>
          <p:cNvSpPr txBox="1"/>
          <p:nvPr/>
        </p:nvSpPr>
        <p:spPr>
          <a:xfrm>
            <a:off x="5715000" y="5197733"/>
            <a:ext cx="2369759" cy="461665"/>
          </a:xfrm>
          <a:prstGeom prst="rect">
            <a:avLst/>
          </a:prstGeom>
          <a:noFill/>
        </p:spPr>
        <p:txBody>
          <a:bodyPr wrap="none" rtlCol="0">
            <a:spAutoFit/>
          </a:bodyPr>
          <a:lstStyle/>
          <a:p>
            <a:r>
              <a:rPr lang="en-US" dirty="0">
                <a:solidFill>
                  <a:srgbClr val="FF0000"/>
                </a:solidFill>
                <a:latin typeface="Calibri" pitchFamily="34" charset="0"/>
              </a:rPr>
              <a:t>Temporal locality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1028"/>
          <p:cNvSpPr>
            <a:spLocks noGrp="1" noChangeArrowheads="1"/>
          </p:cNvSpPr>
          <p:nvPr>
            <p:ph type="title"/>
          </p:nvPr>
        </p:nvSpPr>
        <p:spPr/>
        <p:txBody>
          <a:bodyPr/>
          <a:lstStyle/>
          <a:p>
            <a:r>
              <a:rPr lang="en-US" dirty="0"/>
              <a:t>Random-Access Memory (RAM)</a:t>
            </a:r>
          </a:p>
        </p:txBody>
      </p:sp>
      <p:sp>
        <p:nvSpPr>
          <p:cNvPr id="119813" name="Rectangle 1029"/>
          <p:cNvSpPr>
            <a:spLocks noGrp="1" noChangeArrowheads="1"/>
          </p:cNvSpPr>
          <p:nvPr>
            <p:ph idx="1"/>
          </p:nvPr>
        </p:nvSpPr>
        <p:spPr>
          <a:xfrm>
            <a:off x="271849" y="1362075"/>
            <a:ext cx="4522573" cy="4972050"/>
          </a:xfrm>
        </p:spPr>
        <p:txBody>
          <a:bodyPr/>
          <a:lstStyle/>
          <a:p>
            <a:r>
              <a:rPr lang="en-US" dirty="0"/>
              <a:t>Key features</a:t>
            </a:r>
          </a:p>
          <a:p>
            <a:pPr lvl="1"/>
            <a:r>
              <a:rPr lang="en-US" dirty="0"/>
              <a:t>Basic storage unit is normally a </a:t>
            </a:r>
            <a:r>
              <a:rPr lang="en-US" dirty="0">
                <a:solidFill>
                  <a:srgbClr val="FF0000"/>
                </a:solidFill>
              </a:rPr>
              <a:t>cell</a:t>
            </a:r>
            <a:r>
              <a:rPr lang="en-US" dirty="0"/>
              <a:t> (one bit per cell).</a:t>
            </a:r>
          </a:p>
          <a:p>
            <a:pPr lvl="1"/>
            <a:r>
              <a:rPr lang="en-US" dirty="0"/>
              <a:t>Multiple RAM chips form a memory.</a:t>
            </a:r>
          </a:p>
          <a:p>
            <a:endParaRPr lang="en-US" dirty="0"/>
          </a:p>
          <a:p>
            <a:r>
              <a:rPr lang="en-US" dirty="0"/>
              <a:t>RAM comes in two varieties:</a:t>
            </a:r>
          </a:p>
          <a:p>
            <a:pPr lvl="1"/>
            <a:r>
              <a:rPr lang="en-US" dirty="0"/>
              <a:t>SRAM (Static RAM)</a:t>
            </a:r>
          </a:p>
          <a:p>
            <a:pPr lvl="1"/>
            <a:r>
              <a:rPr lang="en-US" dirty="0"/>
              <a:t>DRAM (Dynamic RAM)</a:t>
            </a:r>
          </a:p>
        </p:txBody>
      </p:sp>
      <p:sp>
        <p:nvSpPr>
          <p:cNvPr id="73" name="AutoShape 4"/>
          <p:cNvSpPr>
            <a:spLocks noChangeArrowheads="1"/>
          </p:cNvSpPr>
          <p:nvPr/>
        </p:nvSpPr>
        <p:spPr bwMode="auto">
          <a:xfrm rot="-5400000">
            <a:off x="7995103" y="4940300"/>
            <a:ext cx="304800" cy="196850"/>
          </a:xfrm>
          <a:prstGeom prst="flowChartMerge">
            <a:avLst/>
          </a:prstGeom>
          <a:solidFill>
            <a:srgbClr val="0000FF"/>
          </a:solidFill>
          <a:ln w="28575">
            <a:solidFill>
              <a:srgbClr val="000000"/>
            </a:solidFill>
            <a:miter lim="800000"/>
            <a:headEnd/>
            <a:tailEnd/>
          </a:ln>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74" name="Freeform 5"/>
          <p:cNvSpPr>
            <a:spLocks/>
          </p:cNvSpPr>
          <p:nvPr/>
        </p:nvSpPr>
        <p:spPr bwMode="auto">
          <a:xfrm>
            <a:off x="5458278" y="2451100"/>
            <a:ext cx="152400" cy="3044825"/>
          </a:xfrm>
          <a:custGeom>
            <a:avLst/>
            <a:gdLst>
              <a:gd name="T0" fmla="*/ 241935022 w 96"/>
              <a:gd name="T1" fmla="*/ 0 h 960"/>
              <a:gd name="T2" fmla="*/ 241935022 w 96"/>
              <a:gd name="T3" fmla="*/ 2147483647 h 960"/>
              <a:gd name="T4" fmla="*/ 0 w 96"/>
              <a:gd name="T5" fmla="*/ 2147483647 h 960"/>
              <a:gd name="T6" fmla="*/ 0 w 96"/>
              <a:gd name="T7" fmla="*/ 965726662 h 960"/>
              <a:gd name="T8" fmla="*/ 241935022 w 96"/>
              <a:gd name="T9" fmla="*/ 0 h 960"/>
              <a:gd name="T10" fmla="*/ 0 60000 65536"/>
              <a:gd name="T11" fmla="*/ 0 60000 65536"/>
              <a:gd name="T12" fmla="*/ 0 60000 65536"/>
              <a:gd name="T13" fmla="*/ 0 60000 65536"/>
              <a:gd name="T14" fmla="*/ 0 60000 65536"/>
              <a:gd name="T15" fmla="*/ 0 w 96"/>
              <a:gd name="T16" fmla="*/ 0 h 960"/>
              <a:gd name="T17" fmla="*/ 96 w 96"/>
              <a:gd name="T18" fmla="*/ 960 h 960"/>
            </a:gdLst>
            <a:ahLst/>
            <a:cxnLst>
              <a:cxn ang="T10">
                <a:pos x="T0" y="T1"/>
              </a:cxn>
              <a:cxn ang="T11">
                <a:pos x="T2" y="T3"/>
              </a:cxn>
              <a:cxn ang="T12">
                <a:pos x="T4" y="T5"/>
              </a:cxn>
              <a:cxn ang="T13">
                <a:pos x="T6" y="T7"/>
              </a:cxn>
              <a:cxn ang="T14">
                <a:pos x="T8" y="T9"/>
              </a:cxn>
            </a:cxnLst>
            <a:rect l="T15" t="T16" r="T17" b="T18"/>
            <a:pathLst>
              <a:path w="96" h="960">
                <a:moveTo>
                  <a:pt x="96" y="0"/>
                </a:moveTo>
                <a:lnTo>
                  <a:pt x="96" y="960"/>
                </a:lnTo>
                <a:lnTo>
                  <a:pt x="0" y="864"/>
                </a:lnTo>
                <a:lnTo>
                  <a:pt x="0" y="96"/>
                </a:lnTo>
                <a:lnTo>
                  <a:pt x="96" y="0"/>
                </a:lnTo>
                <a:close/>
              </a:path>
            </a:pathLst>
          </a:custGeom>
          <a:solidFill>
            <a:srgbClr val="0000FF"/>
          </a:solidFill>
          <a:ln w="28575">
            <a:solidFill>
              <a:srgbClr val="000000"/>
            </a:solidFill>
            <a:round/>
            <a:headEnd/>
            <a:tailEnd/>
          </a:ln>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75" name="Text Box 6"/>
          <p:cNvSpPr txBox="1">
            <a:spLocks noChangeArrowheads="1"/>
          </p:cNvSpPr>
          <p:nvPr/>
        </p:nvSpPr>
        <p:spPr bwMode="auto">
          <a:xfrm>
            <a:off x="6345691" y="5967413"/>
            <a:ext cx="1247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a:ln>
                  <a:noFill/>
                </a:ln>
                <a:solidFill>
                  <a:srgbClr val="0000FF"/>
                </a:solidFill>
                <a:effectLst/>
                <a:uLnTx/>
                <a:uFillTx/>
                <a:latin typeface="Arial" panose="020B0604020202020204" pitchFamily="34" charset="0"/>
                <a:ea typeface="ＭＳ Ｐゴシック" panose="020B0600070205080204" pitchFamily="34" charset="-128"/>
              </a:rPr>
              <a:t>read-data</a:t>
            </a:r>
            <a:r>
              <a:rPr kumimoji="0" lang="en-US" altLang="en-US" sz="1800" b="0" i="0" u="none" strike="noStrike" kern="0" cap="none" spc="0" normalizeH="0" baseline="-25000" noProof="0">
                <a:ln>
                  <a:noFill/>
                </a:ln>
                <a:solidFill>
                  <a:srgbClr val="0000FF"/>
                </a:solidFill>
                <a:effectLst/>
                <a:uLnTx/>
                <a:uFillTx/>
                <a:latin typeface="Arial" panose="020B0604020202020204" pitchFamily="34" charset="0"/>
                <a:ea typeface="ＭＳ Ｐゴシック" panose="020B0600070205080204" pitchFamily="34" charset="-128"/>
              </a:rPr>
              <a:t>1</a:t>
            </a:r>
            <a:endParaRPr kumimoji="0" lang="en-US" altLang="en-US" sz="1800" b="0" i="0" u="none" strike="noStrike" kern="0" cap="none" spc="0" normalizeH="0" baseline="0" noProof="0">
              <a:ln>
                <a:noFill/>
              </a:ln>
              <a:solidFill>
                <a:srgbClr val="0000FF"/>
              </a:solidFill>
              <a:effectLst/>
              <a:uLnTx/>
              <a:uFillTx/>
              <a:latin typeface="Arial" panose="020B0604020202020204" pitchFamily="34" charset="0"/>
              <a:ea typeface="ＭＳ Ｐゴシック" panose="020B0600070205080204" pitchFamily="34" charset="-128"/>
            </a:endParaRPr>
          </a:p>
        </p:txBody>
      </p:sp>
      <p:sp>
        <p:nvSpPr>
          <p:cNvPr id="76" name="Rectangle 7"/>
          <p:cNvSpPr>
            <a:spLocks noChangeArrowheads="1"/>
          </p:cNvSpPr>
          <p:nvPr/>
        </p:nvSpPr>
        <p:spPr bwMode="auto">
          <a:xfrm>
            <a:off x="5939291" y="1914525"/>
            <a:ext cx="457200" cy="457200"/>
          </a:xfrm>
          <a:prstGeom prst="rect">
            <a:avLst/>
          </a:prstGeom>
          <a:solidFill>
            <a:srgbClr val="D5D5D5"/>
          </a:solidFill>
          <a:ln w="28575">
            <a:solidFill>
              <a:srgbClr val="000000"/>
            </a:solidFill>
            <a:miter lim="800000"/>
            <a:headEnd/>
            <a:tailEnd/>
          </a:ln>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0</a:t>
            </a:r>
          </a:p>
        </p:txBody>
      </p:sp>
      <p:sp>
        <p:nvSpPr>
          <p:cNvPr id="77" name="Rectangle 8"/>
          <p:cNvSpPr>
            <a:spLocks noChangeArrowheads="1"/>
          </p:cNvSpPr>
          <p:nvPr/>
        </p:nvSpPr>
        <p:spPr bwMode="auto">
          <a:xfrm>
            <a:off x="7363278" y="1914525"/>
            <a:ext cx="457200" cy="457200"/>
          </a:xfrm>
          <a:prstGeom prst="rect">
            <a:avLst/>
          </a:prstGeom>
          <a:solidFill>
            <a:srgbClr val="D5D5D5"/>
          </a:solidFill>
          <a:ln w="28575">
            <a:solidFill>
              <a:srgbClr val="000000"/>
            </a:solidFill>
            <a:miter lim="800000"/>
            <a:headEnd/>
            <a:tailEnd/>
          </a:ln>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0</a:t>
            </a:r>
          </a:p>
        </p:txBody>
      </p:sp>
      <p:sp>
        <p:nvSpPr>
          <p:cNvPr id="78" name="Rectangle 9"/>
          <p:cNvSpPr>
            <a:spLocks noChangeArrowheads="1"/>
          </p:cNvSpPr>
          <p:nvPr/>
        </p:nvSpPr>
        <p:spPr bwMode="auto">
          <a:xfrm>
            <a:off x="7363278" y="2828925"/>
            <a:ext cx="457200" cy="457200"/>
          </a:xfrm>
          <a:prstGeom prst="rect">
            <a:avLst/>
          </a:prstGeom>
          <a:solidFill>
            <a:srgbClr val="D5D5D5"/>
          </a:solidFill>
          <a:ln w="28575">
            <a:solidFill>
              <a:srgbClr val="000000"/>
            </a:solidFill>
            <a:miter lim="800000"/>
            <a:headEnd/>
            <a:tailEnd/>
          </a:ln>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1</a:t>
            </a:r>
          </a:p>
        </p:txBody>
      </p:sp>
      <p:sp>
        <p:nvSpPr>
          <p:cNvPr id="79" name="Rectangle 10"/>
          <p:cNvSpPr>
            <a:spLocks noChangeArrowheads="1"/>
          </p:cNvSpPr>
          <p:nvPr/>
        </p:nvSpPr>
        <p:spPr bwMode="auto">
          <a:xfrm>
            <a:off x="5939291" y="2828925"/>
            <a:ext cx="457200" cy="457200"/>
          </a:xfrm>
          <a:prstGeom prst="rect">
            <a:avLst/>
          </a:prstGeom>
          <a:solidFill>
            <a:srgbClr val="D5D5D5"/>
          </a:solidFill>
          <a:ln w="28575">
            <a:solidFill>
              <a:srgbClr val="000000"/>
            </a:solidFill>
            <a:miter lim="800000"/>
            <a:headEnd/>
            <a:tailEnd/>
          </a:ln>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1</a:t>
            </a:r>
          </a:p>
        </p:txBody>
      </p:sp>
      <p:sp>
        <p:nvSpPr>
          <p:cNvPr id="80" name="Rectangle 11"/>
          <p:cNvSpPr>
            <a:spLocks noChangeArrowheads="1"/>
          </p:cNvSpPr>
          <p:nvPr/>
        </p:nvSpPr>
        <p:spPr bwMode="auto">
          <a:xfrm>
            <a:off x="5939291" y="3743325"/>
            <a:ext cx="457200" cy="457200"/>
          </a:xfrm>
          <a:prstGeom prst="rect">
            <a:avLst/>
          </a:prstGeom>
          <a:solidFill>
            <a:srgbClr val="D5D5D5"/>
          </a:solidFill>
          <a:ln w="28575">
            <a:solidFill>
              <a:srgbClr val="000000"/>
            </a:solidFill>
            <a:miter lim="800000"/>
            <a:headEnd/>
            <a:tailEnd/>
          </a:ln>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1</a:t>
            </a:r>
          </a:p>
        </p:txBody>
      </p:sp>
      <p:sp>
        <p:nvSpPr>
          <p:cNvPr id="81" name="Rectangle 12"/>
          <p:cNvSpPr>
            <a:spLocks noChangeArrowheads="1"/>
          </p:cNvSpPr>
          <p:nvPr/>
        </p:nvSpPr>
        <p:spPr bwMode="auto">
          <a:xfrm>
            <a:off x="7363278" y="3743325"/>
            <a:ext cx="457200" cy="457200"/>
          </a:xfrm>
          <a:prstGeom prst="rect">
            <a:avLst/>
          </a:prstGeom>
          <a:solidFill>
            <a:srgbClr val="D5D5D5"/>
          </a:solidFill>
          <a:ln w="28575">
            <a:solidFill>
              <a:srgbClr val="000000"/>
            </a:solidFill>
            <a:miter lim="800000"/>
            <a:headEnd/>
            <a:tailEnd/>
          </a:ln>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0</a:t>
            </a:r>
          </a:p>
        </p:txBody>
      </p:sp>
      <p:sp>
        <p:nvSpPr>
          <p:cNvPr id="82" name="Rectangle 13"/>
          <p:cNvSpPr>
            <a:spLocks noChangeArrowheads="1"/>
          </p:cNvSpPr>
          <p:nvPr/>
        </p:nvSpPr>
        <p:spPr bwMode="auto">
          <a:xfrm>
            <a:off x="7363278" y="4657725"/>
            <a:ext cx="457200" cy="457200"/>
          </a:xfrm>
          <a:prstGeom prst="rect">
            <a:avLst/>
          </a:prstGeom>
          <a:solidFill>
            <a:srgbClr val="D5D5D5"/>
          </a:solidFill>
          <a:ln w="28575">
            <a:solidFill>
              <a:srgbClr val="000000"/>
            </a:solidFill>
            <a:miter lim="800000"/>
            <a:headEnd/>
            <a:tailEnd/>
          </a:ln>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1</a:t>
            </a:r>
          </a:p>
        </p:txBody>
      </p:sp>
      <p:sp>
        <p:nvSpPr>
          <p:cNvPr id="83" name="Rectangle 14"/>
          <p:cNvSpPr>
            <a:spLocks noChangeArrowheads="1"/>
          </p:cNvSpPr>
          <p:nvPr/>
        </p:nvSpPr>
        <p:spPr bwMode="auto">
          <a:xfrm>
            <a:off x="5939291" y="4657725"/>
            <a:ext cx="457200" cy="457200"/>
          </a:xfrm>
          <a:prstGeom prst="rect">
            <a:avLst/>
          </a:prstGeom>
          <a:solidFill>
            <a:srgbClr val="D5D5D5"/>
          </a:solidFill>
          <a:ln w="28575">
            <a:solidFill>
              <a:srgbClr val="000000"/>
            </a:solidFill>
            <a:miter lim="800000"/>
            <a:headEnd/>
            <a:tailEnd/>
          </a:ln>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0</a:t>
            </a:r>
          </a:p>
        </p:txBody>
      </p:sp>
      <p:sp>
        <p:nvSpPr>
          <p:cNvPr id="84" name="Freeform 15"/>
          <p:cNvSpPr>
            <a:spLocks/>
          </p:cNvSpPr>
          <p:nvPr/>
        </p:nvSpPr>
        <p:spPr bwMode="auto">
          <a:xfrm>
            <a:off x="5786891" y="3971925"/>
            <a:ext cx="152400" cy="914400"/>
          </a:xfrm>
          <a:custGeom>
            <a:avLst/>
            <a:gdLst>
              <a:gd name="T0" fmla="*/ 0 w 192"/>
              <a:gd name="T1" fmla="*/ 0 h 1152"/>
              <a:gd name="T2" fmla="*/ 0 w 192"/>
              <a:gd name="T3" fmla="*/ 725804891 h 1152"/>
              <a:gd name="T4" fmla="*/ 120967511 w 192"/>
              <a:gd name="T5" fmla="*/ 725804891 h 1152"/>
              <a:gd name="T6" fmla="*/ 0 60000 65536"/>
              <a:gd name="T7" fmla="*/ 0 60000 65536"/>
              <a:gd name="T8" fmla="*/ 0 60000 65536"/>
              <a:gd name="T9" fmla="*/ 0 w 192"/>
              <a:gd name="T10" fmla="*/ 0 h 1152"/>
              <a:gd name="T11" fmla="*/ 192 w 192"/>
              <a:gd name="T12" fmla="*/ 1152 h 1152"/>
            </a:gdLst>
            <a:ahLst/>
            <a:cxnLst>
              <a:cxn ang="T6">
                <a:pos x="T0" y="T1"/>
              </a:cxn>
              <a:cxn ang="T7">
                <a:pos x="T2" y="T3"/>
              </a:cxn>
              <a:cxn ang="T8">
                <a:pos x="T4" y="T5"/>
              </a:cxn>
            </a:cxnLst>
            <a:rect l="T9" t="T10" r="T11" b="T12"/>
            <a:pathLst>
              <a:path w="192" h="1152">
                <a:moveTo>
                  <a:pt x="0" y="0"/>
                </a:moveTo>
                <a:lnTo>
                  <a:pt x="0" y="1152"/>
                </a:lnTo>
                <a:lnTo>
                  <a:pt x="192" y="1152"/>
                </a:lnTo>
              </a:path>
            </a:pathLst>
          </a:custGeom>
          <a:noFill/>
          <a:ln w="19050">
            <a:solidFill>
              <a:srgbClr val="FF0909"/>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85" name="Freeform 16"/>
          <p:cNvSpPr>
            <a:spLocks/>
          </p:cNvSpPr>
          <p:nvPr/>
        </p:nvSpPr>
        <p:spPr bwMode="auto">
          <a:xfrm>
            <a:off x="5786891" y="3057525"/>
            <a:ext cx="152400" cy="914400"/>
          </a:xfrm>
          <a:custGeom>
            <a:avLst/>
            <a:gdLst>
              <a:gd name="T0" fmla="*/ 0 w 192"/>
              <a:gd name="T1" fmla="*/ 0 h 1152"/>
              <a:gd name="T2" fmla="*/ 0 w 192"/>
              <a:gd name="T3" fmla="*/ 725804891 h 1152"/>
              <a:gd name="T4" fmla="*/ 120967511 w 192"/>
              <a:gd name="T5" fmla="*/ 725804891 h 1152"/>
              <a:gd name="T6" fmla="*/ 0 60000 65536"/>
              <a:gd name="T7" fmla="*/ 0 60000 65536"/>
              <a:gd name="T8" fmla="*/ 0 60000 65536"/>
              <a:gd name="T9" fmla="*/ 0 w 192"/>
              <a:gd name="T10" fmla="*/ 0 h 1152"/>
              <a:gd name="T11" fmla="*/ 192 w 192"/>
              <a:gd name="T12" fmla="*/ 1152 h 1152"/>
            </a:gdLst>
            <a:ahLst/>
            <a:cxnLst>
              <a:cxn ang="T6">
                <a:pos x="T0" y="T1"/>
              </a:cxn>
              <a:cxn ang="T7">
                <a:pos x="T2" y="T3"/>
              </a:cxn>
              <a:cxn ang="T8">
                <a:pos x="T4" y="T5"/>
              </a:cxn>
            </a:cxnLst>
            <a:rect l="T9" t="T10" r="T11" b="T12"/>
            <a:pathLst>
              <a:path w="192" h="1152">
                <a:moveTo>
                  <a:pt x="0" y="0"/>
                </a:moveTo>
                <a:lnTo>
                  <a:pt x="0" y="1152"/>
                </a:lnTo>
                <a:lnTo>
                  <a:pt x="192" y="1152"/>
                </a:lnTo>
              </a:path>
            </a:pathLst>
          </a:custGeom>
          <a:noFill/>
          <a:ln w="19050">
            <a:solidFill>
              <a:srgbClr val="FF0909"/>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86" name="Freeform 17"/>
          <p:cNvSpPr>
            <a:spLocks/>
          </p:cNvSpPr>
          <p:nvPr/>
        </p:nvSpPr>
        <p:spPr bwMode="auto">
          <a:xfrm>
            <a:off x="5786891" y="2143125"/>
            <a:ext cx="152400" cy="914400"/>
          </a:xfrm>
          <a:custGeom>
            <a:avLst/>
            <a:gdLst>
              <a:gd name="T0" fmla="*/ 0 w 192"/>
              <a:gd name="T1" fmla="*/ 0 h 1152"/>
              <a:gd name="T2" fmla="*/ 0 w 192"/>
              <a:gd name="T3" fmla="*/ 725804891 h 1152"/>
              <a:gd name="T4" fmla="*/ 120967511 w 192"/>
              <a:gd name="T5" fmla="*/ 725804891 h 1152"/>
              <a:gd name="T6" fmla="*/ 0 60000 65536"/>
              <a:gd name="T7" fmla="*/ 0 60000 65536"/>
              <a:gd name="T8" fmla="*/ 0 60000 65536"/>
              <a:gd name="T9" fmla="*/ 0 w 192"/>
              <a:gd name="T10" fmla="*/ 0 h 1152"/>
              <a:gd name="T11" fmla="*/ 192 w 192"/>
              <a:gd name="T12" fmla="*/ 1152 h 1152"/>
            </a:gdLst>
            <a:ahLst/>
            <a:cxnLst>
              <a:cxn ang="T6">
                <a:pos x="T0" y="T1"/>
              </a:cxn>
              <a:cxn ang="T7">
                <a:pos x="T2" y="T3"/>
              </a:cxn>
              <a:cxn ang="T8">
                <a:pos x="T4" y="T5"/>
              </a:cxn>
            </a:cxnLst>
            <a:rect l="T9" t="T10" r="T11" b="T12"/>
            <a:pathLst>
              <a:path w="192" h="1152">
                <a:moveTo>
                  <a:pt x="0" y="0"/>
                </a:moveTo>
                <a:lnTo>
                  <a:pt x="0" y="1152"/>
                </a:lnTo>
                <a:lnTo>
                  <a:pt x="192" y="1152"/>
                </a:lnTo>
              </a:path>
            </a:pathLst>
          </a:custGeom>
          <a:noFill/>
          <a:ln w="19050">
            <a:solidFill>
              <a:srgbClr val="FF0909"/>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87" name="Freeform 18"/>
          <p:cNvSpPr>
            <a:spLocks/>
          </p:cNvSpPr>
          <p:nvPr/>
        </p:nvSpPr>
        <p:spPr bwMode="auto">
          <a:xfrm>
            <a:off x="5786891" y="1609725"/>
            <a:ext cx="152400" cy="533400"/>
          </a:xfrm>
          <a:custGeom>
            <a:avLst/>
            <a:gdLst>
              <a:gd name="T0" fmla="*/ 0 w 192"/>
              <a:gd name="T1" fmla="*/ 0 h 1152"/>
              <a:gd name="T2" fmla="*/ 0 w 192"/>
              <a:gd name="T3" fmla="*/ 246975324 h 1152"/>
              <a:gd name="T4" fmla="*/ 120967511 w 192"/>
              <a:gd name="T5" fmla="*/ 246975324 h 1152"/>
              <a:gd name="T6" fmla="*/ 0 60000 65536"/>
              <a:gd name="T7" fmla="*/ 0 60000 65536"/>
              <a:gd name="T8" fmla="*/ 0 60000 65536"/>
              <a:gd name="T9" fmla="*/ 0 w 192"/>
              <a:gd name="T10" fmla="*/ 0 h 1152"/>
              <a:gd name="T11" fmla="*/ 192 w 192"/>
              <a:gd name="T12" fmla="*/ 1152 h 1152"/>
            </a:gdLst>
            <a:ahLst/>
            <a:cxnLst>
              <a:cxn ang="T6">
                <a:pos x="T0" y="T1"/>
              </a:cxn>
              <a:cxn ang="T7">
                <a:pos x="T2" y="T3"/>
              </a:cxn>
              <a:cxn ang="T8">
                <a:pos x="T4" y="T5"/>
              </a:cxn>
            </a:cxnLst>
            <a:rect l="T9" t="T10" r="T11" b="T12"/>
            <a:pathLst>
              <a:path w="192" h="1152">
                <a:moveTo>
                  <a:pt x="0" y="0"/>
                </a:moveTo>
                <a:lnTo>
                  <a:pt x="0" y="1152"/>
                </a:lnTo>
                <a:lnTo>
                  <a:pt x="192" y="1152"/>
                </a:lnTo>
              </a:path>
            </a:pathLst>
          </a:custGeom>
          <a:noFill/>
          <a:ln w="19050">
            <a:solidFill>
              <a:srgbClr val="FF0909"/>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88" name="Freeform 19"/>
          <p:cNvSpPr>
            <a:spLocks/>
          </p:cNvSpPr>
          <p:nvPr/>
        </p:nvSpPr>
        <p:spPr bwMode="auto">
          <a:xfrm>
            <a:off x="7210878" y="3971925"/>
            <a:ext cx="152400" cy="914400"/>
          </a:xfrm>
          <a:custGeom>
            <a:avLst/>
            <a:gdLst>
              <a:gd name="T0" fmla="*/ 0 w 192"/>
              <a:gd name="T1" fmla="*/ 0 h 1152"/>
              <a:gd name="T2" fmla="*/ 0 w 192"/>
              <a:gd name="T3" fmla="*/ 725804891 h 1152"/>
              <a:gd name="T4" fmla="*/ 120967511 w 192"/>
              <a:gd name="T5" fmla="*/ 725804891 h 1152"/>
              <a:gd name="T6" fmla="*/ 0 60000 65536"/>
              <a:gd name="T7" fmla="*/ 0 60000 65536"/>
              <a:gd name="T8" fmla="*/ 0 60000 65536"/>
              <a:gd name="T9" fmla="*/ 0 w 192"/>
              <a:gd name="T10" fmla="*/ 0 h 1152"/>
              <a:gd name="T11" fmla="*/ 192 w 192"/>
              <a:gd name="T12" fmla="*/ 1152 h 1152"/>
            </a:gdLst>
            <a:ahLst/>
            <a:cxnLst>
              <a:cxn ang="T6">
                <a:pos x="T0" y="T1"/>
              </a:cxn>
              <a:cxn ang="T7">
                <a:pos x="T2" y="T3"/>
              </a:cxn>
              <a:cxn ang="T8">
                <a:pos x="T4" y="T5"/>
              </a:cxn>
            </a:cxnLst>
            <a:rect l="T9" t="T10" r="T11" b="T12"/>
            <a:pathLst>
              <a:path w="192" h="1152">
                <a:moveTo>
                  <a:pt x="0" y="0"/>
                </a:moveTo>
                <a:lnTo>
                  <a:pt x="0" y="1152"/>
                </a:lnTo>
                <a:lnTo>
                  <a:pt x="192" y="1152"/>
                </a:lnTo>
              </a:path>
            </a:pathLst>
          </a:custGeom>
          <a:noFill/>
          <a:ln w="19050">
            <a:solidFill>
              <a:srgbClr val="FF0909"/>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89" name="Freeform 20"/>
          <p:cNvSpPr>
            <a:spLocks/>
          </p:cNvSpPr>
          <p:nvPr/>
        </p:nvSpPr>
        <p:spPr bwMode="auto">
          <a:xfrm>
            <a:off x="7210878" y="3057525"/>
            <a:ext cx="152400" cy="914400"/>
          </a:xfrm>
          <a:custGeom>
            <a:avLst/>
            <a:gdLst>
              <a:gd name="T0" fmla="*/ 0 w 192"/>
              <a:gd name="T1" fmla="*/ 0 h 1152"/>
              <a:gd name="T2" fmla="*/ 0 w 192"/>
              <a:gd name="T3" fmla="*/ 725804891 h 1152"/>
              <a:gd name="T4" fmla="*/ 120967511 w 192"/>
              <a:gd name="T5" fmla="*/ 725804891 h 1152"/>
              <a:gd name="T6" fmla="*/ 0 60000 65536"/>
              <a:gd name="T7" fmla="*/ 0 60000 65536"/>
              <a:gd name="T8" fmla="*/ 0 60000 65536"/>
              <a:gd name="T9" fmla="*/ 0 w 192"/>
              <a:gd name="T10" fmla="*/ 0 h 1152"/>
              <a:gd name="T11" fmla="*/ 192 w 192"/>
              <a:gd name="T12" fmla="*/ 1152 h 1152"/>
            </a:gdLst>
            <a:ahLst/>
            <a:cxnLst>
              <a:cxn ang="T6">
                <a:pos x="T0" y="T1"/>
              </a:cxn>
              <a:cxn ang="T7">
                <a:pos x="T2" y="T3"/>
              </a:cxn>
              <a:cxn ang="T8">
                <a:pos x="T4" y="T5"/>
              </a:cxn>
            </a:cxnLst>
            <a:rect l="T9" t="T10" r="T11" b="T12"/>
            <a:pathLst>
              <a:path w="192" h="1152">
                <a:moveTo>
                  <a:pt x="0" y="0"/>
                </a:moveTo>
                <a:lnTo>
                  <a:pt x="0" y="1152"/>
                </a:lnTo>
                <a:lnTo>
                  <a:pt x="192" y="1152"/>
                </a:lnTo>
              </a:path>
            </a:pathLst>
          </a:custGeom>
          <a:noFill/>
          <a:ln w="19050">
            <a:solidFill>
              <a:srgbClr val="FF0909"/>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90" name="Freeform 21"/>
          <p:cNvSpPr>
            <a:spLocks/>
          </p:cNvSpPr>
          <p:nvPr/>
        </p:nvSpPr>
        <p:spPr bwMode="auto">
          <a:xfrm>
            <a:off x="7210878" y="2143125"/>
            <a:ext cx="152400" cy="914400"/>
          </a:xfrm>
          <a:custGeom>
            <a:avLst/>
            <a:gdLst>
              <a:gd name="T0" fmla="*/ 0 w 192"/>
              <a:gd name="T1" fmla="*/ 0 h 1152"/>
              <a:gd name="T2" fmla="*/ 0 w 192"/>
              <a:gd name="T3" fmla="*/ 725804891 h 1152"/>
              <a:gd name="T4" fmla="*/ 120967511 w 192"/>
              <a:gd name="T5" fmla="*/ 725804891 h 1152"/>
              <a:gd name="T6" fmla="*/ 0 60000 65536"/>
              <a:gd name="T7" fmla="*/ 0 60000 65536"/>
              <a:gd name="T8" fmla="*/ 0 60000 65536"/>
              <a:gd name="T9" fmla="*/ 0 w 192"/>
              <a:gd name="T10" fmla="*/ 0 h 1152"/>
              <a:gd name="T11" fmla="*/ 192 w 192"/>
              <a:gd name="T12" fmla="*/ 1152 h 1152"/>
            </a:gdLst>
            <a:ahLst/>
            <a:cxnLst>
              <a:cxn ang="T6">
                <a:pos x="T0" y="T1"/>
              </a:cxn>
              <a:cxn ang="T7">
                <a:pos x="T2" y="T3"/>
              </a:cxn>
              <a:cxn ang="T8">
                <a:pos x="T4" y="T5"/>
              </a:cxn>
            </a:cxnLst>
            <a:rect l="T9" t="T10" r="T11" b="T12"/>
            <a:pathLst>
              <a:path w="192" h="1152">
                <a:moveTo>
                  <a:pt x="0" y="0"/>
                </a:moveTo>
                <a:lnTo>
                  <a:pt x="0" y="1152"/>
                </a:lnTo>
                <a:lnTo>
                  <a:pt x="192" y="1152"/>
                </a:lnTo>
              </a:path>
            </a:pathLst>
          </a:custGeom>
          <a:noFill/>
          <a:ln w="19050">
            <a:solidFill>
              <a:srgbClr val="FF0909"/>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91" name="Freeform 22"/>
          <p:cNvSpPr>
            <a:spLocks/>
          </p:cNvSpPr>
          <p:nvPr/>
        </p:nvSpPr>
        <p:spPr bwMode="auto">
          <a:xfrm>
            <a:off x="7210878" y="1609725"/>
            <a:ext cx="152400" cy="533400"/>
          </a:xfrm>
          <a:custGeom>
            <a:avLst/>
            <a:gdLst>
              <a:gd name="T0" fmla="*/ 0 w 192"/>
              <a:gd name="T1" fmla="*/ 0 h 1152"/>
              <a:gd name="T2" fmla="*/ 0 w 192"/>
              <a:gd name="T3" fmla="*/ 246975324 h 1152"/>
              <a:gd name="T4" fmla="*/ 120967511 w 192"/>
              <a:gd name="T5" fmla="*/ 246975324 h 1152"/>
              <a:gd name="T6" fmla="*/ 0 60000 65536"/>
              <a:gd name="T7" fmla="*/ 0 60000 65536"/>
              <a:gd name="T8" fmla="*/ 0 60000 65536"/>
              <a:gd name="T9" fmla="*/ 0 w 192"/>
              <a:gd name="T10" fmla="*/ 0 h 1152"/>
              <a:gd name="T11" fmla="*/ 192 w 192"/>
              <a:gd name="T12" fmla="*/ 1152 h 1152"/>
            </a:gdLst>
            <a:ahLst/>
            <a:cxnLst>
              <a:cxn ang="T6">
                <a:pos x="T0" y="T1"/>
              </a:cxn>
              <a:cxn ang="T7">
                <a:pos x="T2" y="T3"/>
              </a:cxn>
              <a:cxn ang="T8">
                <a:pos x="T4" y="T5"/>
              </a:cxn>
            </a:cxnLst>
            <a:rect l="T9" t="T10" r="T11" b="T12"/>
            <a:pathLst>
              <a:path w="192" h="1152">
                <a:moveTo>
                  <a:pt x="0" y="0"/>
                </a:moveTo>
                <a:lnTo>
                  <a:pt x="0" y="1152"/>
                </a:lnTo>
                <a:lnTo>
                  <a:pt x="192" y="1152"/>
                </a:lnTo>
              </a:path>
            </a:pathLst>
          </a:custGeom>
          <a:noFill/>
          <a:ln w="19050">
            <a:solidFill>
              <a:srgbClr val="FF0909"/>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92" name="Text Box 23"/>
          <p:cNvSpPr txBox="1">
            <a:spLocks noChangeArrowheads="1"/>
          </p:cNvSpPr>
          <p:nvPr/>
        </p:nvSpPr>
        <p:spPr bwMode="auto">
          <a:xfrm>
            <a:off x="7869691" y="5967413"/>
            <a:ext cx="1247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a:ln>
                  <a:noFill/>
                </a:ln>
                <a:solidFill>
                  <a:srgbClr val="0000FF"/>
                </a:solidFill>
                <a:effectLst/>
                <a:uLnTx/>
                <a:uFillTx/>
                <a:latin typeface="Arial" panose="020B0604020202020204" pitchFamily="34" charset="0"/>
                <a:ea typeface="ＭＳ Ｐゴシック" panose="020B0600070205080204" pitchFamily="34" charset="-128"/>
              </a:rPr>
              <a:t>read-data</a:t>
            </a:r>
            <a:r>
              <a:rPr kumimoji="0" lang="en-US" altLang="en-US" sz="1800" b="0" i="0" u="none" strike="noStrike" kern="0" cap="none" spc="0" normalizeH="0" baseline="-25000" noProof="0">
                <a:ln>
                  <a:noFill/>
                </a:ln>
                <a:solidFill>
                  <a:srgbClr val="0000FF"/>
                </a:solidFill>
                <a:effectLst/>
                <a:uLnTx/>
                <a:uFillTx/>
                <a:latin typeface="Arial" panose="020B0604020202020204" pitchFamily="34" charset="0"/>
                <a:ea typeface="ＭＳ Ｐゴシック" panose="020B0600070205080204" pitchFamily="34" charset="-128"/>
              </a:rPr>
              <a:t>0</a:t>
            </a:r>
            <a:endParaRPr kumimoji="0" lang="en-US" altLang="en-US" sz="1800" b="0" i="0" u="none" strike="noStrike" kern="0" cap="none" spc="0" normalizeH="0" baseline="0" noProof="0">
              <a:ln>
                <a:noFill/>
              </a:ln>
              <a:solidFill>
                <a:srgbClr val="0000FF"/>
              </a:solidFill>
              <a:effectLst/>
              <a:uLnTx/>
              <a:uFillTx/>
              <a:latin typeface="Arial" panose="020B0604020202020204" pitchFamily="34" charset="0"/>
              <a:ea typeface="ＭＳ Ｐゴシック" panose="020B0600070205080204" pitchFamily="34" charset="-128"/>
            </a:endParaRPr>
          </a:p>
        </p:txBody>
      </p:sp>
      <p:sp>
        <p:nvSpPr>
          <p:cNvPr id="93" name="Text Box 24"/>
          <p:cNvSpPr txBox="1">
            <a:spLocks noChangeArrowheads="1"/>
          </p:cNvSpPr>
          <p:nvPr/>
        </p:nvSpPr>
        <p:spPr bwMode="auto">
          <a:xfrm>
            <a:off x="5229678" y="1304925"/>
            <a:ext cx="12731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a:ln>
                  <a:noFill/>
                </a:ln>
                <a:solidFill>
                  <a:srgbClr val="FF0909"/>
                </a:solidFill>
                <a:effectLst/>
                <a:uLnTx/>
                <a:uFillTx/>
                <a:latin typeface="Arial" panose="020B0604020202020204" pitchFamily="34" charset="0"/>
                <a:ea typeface="ＭＳ Ｐゴシック" panose="020B0600070205080204" pitchFamily="34" charset="-128"/>
              </a:rPr>
              <a:t>write-data</a:t>
            </a:r>
            <a:r>
              <a:rPr kumimoji="0" lang="en-US" altLang="en-US" sz="1800" b="0" i="0" u="none" strike="noStrike" kern="0" cap="none" spc="0" normalizeH="0" baseline="-25000" noProof="0">
                <a:ln>
                  <a:noFill/>
                </a:ln>
                <a:solidFill>
                  <a:srgbClr val="FF0909"/>
                </a:solidFill>
                <a:effectLst/>
                <a:uLnTx/>
                <a:uFillTx/>
                <a:latin typeface="Arial" panose="020B0604020202020204" pitchFamily="34" charset="0"/>
                <a:ea typeface="ＭＳ Ｐゴシック" panose="020B0600070205080204" pitchFamily="34" charset="-128"/>
              </a:rPr>
              <a:t>1</a:t>
            </a:r>
            <a:endParaRPr kumimoji="0" lang="en-US" altLang="en-US" sz="1800" b="0" i="0" u="none" strike="noStrike" kern="0" cap="none" spc="0" normalizeH="0" baseline="0" noProof="0">
              <a:ln>
                <a:noFill/>
              </a:ln>
              <a:solidFill>
                <a:srgbClr val="FF0909"/>
              </a:solidFill>
              <a:effectLst/>
              <a:uLnTx/>
              <a:uFillTx/>
              <a:latin typeface="Arial" panose="020B0604020202020204" pitchFamily="34" charset="0"/>
              <a:ea typeface="ＭＳ Ｐゴシック" panose="020B0600070205080204" pitchFamily="34" charset="-128"/>
            </a:endParaRPr>
          </a:p>
        </p:txBody>
      </p:sp>
      <p:sp>
        <p:nvSpPr>
          <p:cNvPr id="94" name="Text Box 25"/>
          <p:cNvSpPr txBox="1">
            <a:spLocks noChangeArrowheads="1"/>
          </p:cNvSpPr>
          <p:nvPr/>
        </p:nvSpPr>
        <p:spPr bwMode="auto">
          <a:xfrm>
            <a:off x="6601278" y="1304925"/>
            <a:ext cx="12731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a:ln>
                  <a:noFill/>
                </a:ln>
                <a:solidFill>
                  <a:srgbClr val="FF0909"/>
                </a:solidFill>
                <a:effectLst/>
                <a:uLnTx/>
                <a:uFillTx/>
                <a:latin typeface="Arial" panose="020B0604020202020204" pitchFamily="34" charset="0"/>
                <a:ea typeface="ＭＳ Ｐゴシック" panose="020B0600070205080204" pitchFamily="34" charset="-128"/>
              </a:rPr>
              <a:t>write-data</a:t>
            </a:r>
            <a:r>
              <a:rPr kumimoji="0" lang="en-US" altLang="en-US" sz="1800" b="0" i="0" u="none" strike="noStrike" kern="0" cap="none" spc="0" normalizeH="0" baseline="-25000" noProof="0">
                <a:ln>
                  <a:noFill/>
                </a:ln>
                <a:solidFill>
                  <a:srgbClr val="FF0909"/>
                </a:solidFill>
                <a:effectLst/>
                <a:uLnTx/>
                <a:uFillTx/>
                <a:latin typeface="Arial" panose="020B0604020202020204" pitchFamily="34" charset="0"/>
                <a:ea typeface="ＭＳ Ｐゴシック" panose="020B0600070205080204" pitchFamily="34" charset="-128"/>
              </a:rPr>
              <a:t>0</a:t>
            </a:r>
            <a:endParaRPr kumimoji="0" lang="en-US" altLang="en-US" sz="1800" b="0" i="0" u="none" strike="noStrike" kern="0" cap="none" spc="0" normalizeH="0" baseline="0" noProof="0">
              <a:ln>
                <a:noFill/>
              </a:ln>
              <a:solidFill>
                <a:srgbClr val="FF0909"/>
              </a:solidFill>
              <a:effectLst/>
              <a:uLnTx/>
              <a:uFillTx/>
              <a:latin typeface="Arial" panose="020B0604020202020204" pitchFamily="34" charset="0"/>
              <a:ea typeface="ＭＳ Ｐゴシック" panose="020B0600070205080204" pitchFamily="34" charset="-128"/>
            </a:endParaRPr>
          </a:p>
        </p:txBody>
      </p:sp>
      <p:sp>
        <p:nvSpPr>
          <p:cNvPr id="95" name="Line 26"/>
          <p:cNvSpPr>
            <a:spLocks noChangeShapeType="1"/>
          </p:cNvSpPr>
          <p:nvPr/>
        </p:nvSpPr>
        <p:spPr bwMode="auto">
          <a:xfrm flipH="1">
            <a:off x="4850266" y="3133725"/>
            <a:ext cx="303212" cy="0"/>
          </a:xfrm>
          <a:prstGeom prst="line">
            <a:avLst/>
          </a:prstGeom>
          <a:noFill/>
          <a:ln w="28575">
            <a:solidFill>
              <a:srgbClr val="FF0909"/>
            </a:solidFill>
            <a:round/>
            <a:headEnd type="arrow" w="med" len="med"/>
            <a:tailEnd/>
          </a:ln>
          <a:extLst>
            <a:ext uri="{909E8E84-426E-40DD-AFC4-6F175D3DCCD1}">
              <a14:hiddenFill xmlns:a14="http://schemas.microsoft.com/office/drawing/2010/main">
                <a:noFill/>
              </a14:hiddenFill>
            </a:ext>
          </a:extLst>
        </p:spPr>
        <p:txBody>
          <a:bodyPr wrap="none" anchor="ctr"/>
          <a:lstStyle/>
          <a:p>
            <a:pPr algn="ctr"/>
            <a:endParaRPr lang="en-US" sz="1800" b="0">
              <a:solidFill>
                <a:srgbClr val="4F81BD"/>
              </a:solidFill>
              <a:latin typeface="Arial" panose="020B0604020202020204" pitchFamily="34" charset="0"/>
              <a:ea typeface="ＭＳ Ｐゴシック" panose="020B0600070205080204" pitchFamily="34" charset="-128"/>
            </a:endParaRPr>
          </a:p>
        </p:txBody>
      </p:sp>
      <p:sp>
        <p:nvSpPr>
          <p:cNvPr id="96" name="Text Box 27"/>
          <p:cNvSpPr txBox="1">
            <a:spLocks noChangeArrowheads="1"/>
          </p:cNvSpPr>
          <p:nvPr/>
        </p:nvSpPr>
        <p:spPr bwMode="auto">
          <a:xfrm rot="-5400000">
            <a:off x="4396239" y="2080419"/>
            <a:ext cx="1200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dirty="0">
                <a:ln>
                  <a:noFill/>
                </a:ln>
                <a:solidFill>
                  <a:srgbClr val="FF0909"/>
                </a:solidFill>
                <a:effectLst/>
                <a:uLnTx/>
                <a:uFillTx/>
                <a:latin typeface="Arial" panose="020B0604020202020204" pitchFamily="34" charset="0"/>
                <a:ea typeface="ＭＳ Ｐゴシック" panose="020B0600070205080204" pitchFamily="34" charset="-128"/>
              </a:rPr>
              <a:t>write-</a:t>
            </a:r>
            <a:r>
              <a:rPr kumimoji="0" lang="en-US" altLang="en-US" sz="1800" b="0" i="0" u="none" strike="noStrike" kern="0" cap="none" spc="0" normalizeH="0" baseline="0" noProof="0" dirty="0" err="1">
                <a:ln>
                  <a:noFill/>
                </a:ln>
                <a:solidFill>
                  <a:srgbClr val="FF0909"/>
                </a:solidFill>
                <a:effectLst/>
                <a:uLnTx/>
                <a:uFillTx/>
                <a:latin typeface="Arial" panose="020B0604020202020204" pitchFamily="34" charset="0"/>
                <a:ea typeface="ＭＳ Ｐゴシック" panose="020B0600070205080204" pitchFamily="34" charset="-128"/>
              </a:rPr>
              <a:t>addr</a:t>
            </a:r>
            <a:endParaRPr kumimoji="0" lang="en-US" altLang="en-US" sz="1800" b="0" i="0" u="none" strike="noStrike" kern="0" cap="none" spc="0" normalizeH="0" baseline="0" noProof="0" dirty="0">
              <a:ln>
                <a:noFill/>
              </a:ln>
              <a:solidFill>
                <a:srgbClr val="FF0909"/>
              </a:solidFill>
              <a:effectLst/>
              <a:uLnTx/>
              <a:uFillTx/>
              <a:latin typeface="Arial" panose="020B0604020202020204" pitchFamily="34" charset="0"/>
              <a:ea typeface="ＭＳ Ｐゴシック" panose="020B0600070205080204" pitchFamily="34" charset="-128"/>
            </a:endParaRPr>
          </a:p>
        </p:txBody>
      </p:sp>
      <p:sp>
        <p:nvSpPr>
          <p:cNvPr id="97" name="Freeform 28"/>
          <p:cNvSpPr>
            <a:spLocks/>
          </p:cNvSpPr>
          <p:nvPr/>
        </p:nvSpPr>
        <p:spPr bwMode="auto">
          <a:xfrm>
            <a:off x="5329691" y="4505325"/>
            <a:ext cx="762000" cy="152400"/>
          </a:xfrm>
          <a:custGeom>
            <a:avLst/>
            <a:gdLst>
              <a:gd name="T0" fmla="*/ 0 w 384"/>
              <a:gd name="T1" fmla="*/ 0 h 96"/>
              <a:gd name="T2" fmla="*/ 1512093765 w 384"/>
              <a:gd name="T3" fmla="*/ 0 h 96"/>
              <a:gd name="T4" fmla="*/ 1512093765 w 384"/>
              <a:gd name="T5" fmla="*/ 241935022 h 96"/>
              <a:gd name="T6" fmla="*/ 0 60000 65536"/>
              <a:gd name="T7" fmla="*/ 0 60000 65536"/>
              <a:gd name="T8" fmla="*/ 0 60000 65536"/>
              <a:gd name="T9" fmla="*/ 0 w 384"/>
              <a:gd name="T10" fmla="*/ 0 h 96"/>
              <a:gd name="T11" fmla="*/ 384 w 384"/>
              <a:gd name="T12" fmla="*/ 96 h 96"/>
            </a:gdLst>
            <a:ahLst/>
            <a:cxnLst>
              <a:cxn ang="T6">
                <a:pos x="T0" y="T1"/>
              </a:cxn>
              <a:cxn ang="T7">
                <a:pos x="T2" y="T3"/>
              </a:cxn>
              <a:cxn ang="T8">
                <a:pos x="T4" y="T5"/>
              </a:cxn>
            </a:cxnLst>
            <a:rect l="T9" t="T10" r="T11" b="T12"/>
            <a:pathLst>
              <a:path w="384" h="96">
                <a:moveTo>
                  <a:pt x="0" y="0"/>
                </a:moveTo>
                <a:lnTo>
                  <a:pt x="384" y="0"/>
                </a:lnTo>
                <a:lnTo>
                  <a:pt x="384" y="96"/>
                </a:lnTo>
              </a:path>
            </a:pathLst>
          </a:custGeom>
          <a:noFill/>
          <a:ln w="12700">
            <a:solidFill>
              <a:srgbClr val="FF0909"/>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98" name="Freeform 29"/>
          <p:cNvSpPr>
            <a:spLocks/>
          </p:cNvSpPr>
          <p:nvPr/>
        </p:nvSpPr>
        <p:spPr bwMode="auto">
          <a:xfrm>
            <a:off x="6091691" y="4505325"/>
            <a:ext cx="1371600" cy="152400"/>
          </a:xfrm>
          <a:custGeom>
            <a:avLst/>
            <a:gdLst>
              <a:gd name="T0" fmla="*/ 0 w 384"/>
              <a:gd name="T1" fmla="*/ 0 h 96"/>
              <a:gd name="T2" fmla="*/ 2147483647 w 384"/>
              <a:gd name="T3" fmla="*/ 0 h 96"/>
              <a:gd name="T4" fmla="*/ 2147483647 w 384"/>
              <a:gd name="T5" fmla="*/ 241935022 h 96"/>
              <a:gd name="T6" fmla="*/ 0 60000 65536"/>
              <a:gd name="T7" fmla="*/ 0 60000 65536"/>
              <a:gd name="T8" fmla="*/ 0 60000 65536"/>
              <a:gd name="T9" fmla="*/ 0 w 384"/>
              <a:gd name="T10" fmla="*/ 0 h 96"/>
              <a:gd name="T11" fmla="*/ 384 w 384"/>
              <a:gd name="T12" fmla="*/ 96 h 96"/>
            </a:gdLst>
            <a:ahLst/>
            <a:cxnLst>
              <a:cxn ang="T6">
                <a:pos x="T0" y="T1"/>
              </a:cxn>
              <a:cxn ang="T7">
                <a:pos x="T2" y="T3"/>
              </a:cxn>
              <a:cxn ang="T8">
                <a:pos x="T4" y="T5"/>
              </a:cxn>
            </a:cxnLst>
            <a:rect l="T9" t="T10" r="T11" b="T12"/>
            <a:pathLst>
              <a:path w="384" h="96">
                <a:moveTo>
                  <a:pt x="0" y="0"/>
                </a:moveTo>
                <a:lnTo>
                  <a:pt x="384" y="0"/>
                </a:lnTo>
                <a:lnTo>
                  <a:pt x="384" y="96"/>
                </a:lnTo>
              </a:path>
            </a:pathLst>
          </a:custGeom>
          <a:noFill/>
          <a:ln w="12700">
            <a:solidFill>
              <a:srgbClr val="FF0909"/>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99" name="Line 30"/>
          <p:cNvSpPr>
            <a:spLocks noChangeShapeType="1"/>
          </p:cNvSpPr>
          <p:nvPr/>
        </p:nvSpPr>
        <p:spPr bwMode="auto">
          <a:xfrm>
            <a:off x="6396491" y="5038725"/>
            <a:ext cx="228600" cy="0"/>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100" name="Line 31"/>
          <p:cNvSpPr>
            <a:spLocks noChangeShapeType="1"/>
          </p:cNvSpPr>
          <p:nvPr/>
        </p:nvSpPr>
        <p:spPr bwMode="auto">
          <a:xfrm>
            <a:off x="6396491" y="4124325"/>
            <a:ext cx="228600" cy="0"/>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101" name="Line 32"/>
          <p:cNvSpPr>
            <a:spLocks noChangeShapeType="1"/>
          </p:cNvSpPr>
          <p:nvPr/>
        </p:nvSpPr>
        <p:spPr bwMode="auto">
          <a:xfrm>
            <a:off x="6396491" y="3209925"/>
            <a:ext cx="228600" cy="0"/>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102" name="Line 33"/>
          <p:cNvSpPr>
            <a:spLocks noChangeShapeType="1"/>
          </p:cNvSpPr>
          <p:nvPr/>
        </p:nvSpPr>
        <p:spPr bwMode="auto">
          <a:xfrm>
            <a:off x="6396491" y="2295525"/>
            <a:ext cx="228600" cy="0"/>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103" name="Line 34"/>
          <p:cNvSpPr>
            <a:spLocks noChangeShapeType="1"/>
          </p:cNvSpPr>
          <p:nvPr/>
        </p:nvSpPr>
        <p:spPr bwMode="auto">
          <a:xfrm>
            <a:off x="7820478" y="5038725"/>
            <a:ext cx="228600" cy="0"/>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104" name="Line 35"/>
          <p:cNvSpPr>
            <a:spLocks noChangeShapeType="1"/>
          </p:cNvSpPr>
          <p:nvPr/>
        </p:nvSpPr>
        <p:spPr bwMode="auto">
          <a:xfrm>
            <a:off x="7820478" y="4124325"/>
            <a:ext cx="228600" cy="0"/>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105" name="Line 36"/>
          <p:cNvSpPr>
            <a:spLocks noChangeShapeType="1"/>
          </p:cNvSpPr>
          <p:nvPr/>
        </p:nvSpPr>
        <p:spPr bwMode="auto">
          <a:xfrm>
            <a:off x="7820478" y="3209925"/>
            <a:ext cx="228600" cy="0"/>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106" name="Line 37"/>
          <p:cNvSpPr>
            <a:spLocks noChangeShapeType="1"/>
          </p:cNvSpPr>
          <p:nvPr/>
        </p:nvSpPr>
        <p:spPr bwMode="auto">
          <a:xfrm>
            <a:off x="7820478" y="2295525"/>
            <a:ext cx="228600" cy="0"/>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107" name="Rectangle 38"/>
          <p:cNvSpPr>
            <a:spLocks noChangeArrowheads="1"/>
          </p:cNvSpPr>
          <p:nvPr/>
        </p:nvSpPr>
        <p:spPr bwMode="auto">
          <a:xfrm>
            <a:off x="5450341" y="143192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108" name="Freeform 39"/>
          <p:cNvSpPr>
            <a:spLocks/>
          </p:cNvSpPr>
          <p:nvPr/>
        </p:nvSpPr>
        <p:spPr bwMode="auto">
          <a:xfrm>
            <a:off x="5329691" y="3590925"/>
            <a:ext cx="762000" cy="152400"/>
          </a:xfrm>
          <a:custGeom>
            <a:avLst/>
            <a:gdLst>
              <a:gd name="T0" fmla="*/ 0 w 384"/>
              <a:gd name="T1" fmla="*/ 0 h 96"/>
              <a:gd name="T2" fmla="*/ 1512093765 w 384"/>
              <a:gd name="T3" fmla="*/ 0 h 96"/>
              <a:gd name="T4" fmla="*/ 1512093765 w 384"/>
              <a:gd name="T5" fmla="*/ 241935022 h 96"/>
              <a:gd name="T6" fmla="*/ 0 60000 65536"/>
              <a:gd name="T7" fmla="*/ 0 60000 65536"/>
              <a:gd name="T8" fmla="*/ 0 60000 65536"/>
              <a:gd name="T9" fmla="*/ 0 w 384"/>
              <a:gd name="T10" fmla="*/ 0 h 96"/>
              <a:gd name="T11" fmla="*/ 384 w 384"/>
              <a:gd name="T12" fmla="*/ 96 h 96"/>
            </a:gdLst>
            <a:ahLst/>
            <a:cxnLst>
              <a:cxn ang="T6">
                <a:pos x="T0" y="T1"/>
              </a:cxn>
              <a:cxn ang="T7">
                <a:pos x="T2" y="T3"/>
              </a:cxn>
              <a:cxn ang="T8">
                <a:pos x="T4" y="T5"/>
              </a:cxn>
            </a:cxnLst>
            <a:rect l="T9" t="T10" r="T11" b="T12"/>
            <a:pathLst>
              <a:path w="384" h="96">
                <a:moveTo>
                  <a:pt x="0" y="0"/>
                </a:moveTo>
                <a:lnTo>
                  <a:pt x="384" y="0"/>
                </a:lnTo>
                <a:lnTo>
                  <a:pt x="384" y="96"/>
                </a:lnTo>
              </a:path>
            </a:pathLst>
          </a:custGeom>
          <a:noFill/>
          <a:ln w="12700">
            <a:solidFill>
              <a:srgbClr val="FF0909"/>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109" name="Freeform 40"/>
          <p:cNvSpPr>
            <a:spLocks/>
          </p:cNvSpPr>
          <p:nvPr/>
        </p:nvSpPr>
        <p:spPr bwMode="auto">
          <a:xfrm>
            <a:off x="6091691" y="3590925"/>
            <a:ext cx="1371600" cy="152400"/>
          </a:xfrm>
          <a:custGeom>
            <a:avLst/>
            <a:gdLst>
              <a:gd name="T0" fmla="*/ 0 w 384"/>
              <a:gd name="T1" fmla="*/ 0 h 96"/>
              <a:gd name="T2" fmla="*/ 2147483647 w 384"/>
              <a:gd name="T3" fmla="*/ 0 h 96"/>
              <a:gd name="T4" fmla="*/ 2147483647 w 384"/>
              <a:gd name="T5" fmla="*/ 241935022 h 96"/>
              <a:gd name="T6" fmla="*/ 0 60000 65536"/>
              <a:gd name="T7" fmla="*/ 0 60000 65536"/>
              <a:gd name="T8" fmla="*/ 0 60000 65536"/>
              <a:gd name="T9" fmla="*/ 0 w 384"/>
              <a:gd name="T10" fmla="*/ 0 h 96"/>
              <a:gd name="T11" fmla="*/ 384 w 384"/>
              <a:gd name="T12" fmla="*/ 96 h 96"/>
            </a:gdLst>
            <a:ahLst/>
            <a:cxnLst>
              <a:cxn ang="T6">
                <a:pos x="T0" y="T1"/>
              </a:cxn>
              <a:cxn ang="T7">
                <a:pos x="T2" y="T3"/>
              </a:cxn>
              <a:cxn ang="T8">
                <a:pos x="T4" y="T5"/>
              </a:cxn>
            </a:cxnLst>
            <a:rect l="T9" t="T10" r="T11" b="T12"/>
            <a:pathLst>
              <a:path w="384" h="96">
                <a:moveTo>
                  <a:pt x="0" y="0"/>
                </a:moveTo>
                <a:lnTo>
                  <a:pt x="384" y="0"/>
                </a:lnTo>
                <a:lnTo>
                  <a:pt x="384" y="96"/>
                </a:lnTo>
              </a:path>
            </a:pathLst>
          </a:custGeom>
          <a:noFill/>
          <a:ln w="12700">
            <a:solidFill>
              <a:srgbClr val="FF0909"/>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110" name="Freeform 41"/>
          <p:cNvSpPr>
            <a:spLocks/>
          </p:cNvSpPr>
          <p:nvPr/>
        </p:nvSpPr>
        <p:spPr bwMode="auto">
          <a:xfrm>
            <a:off x="5329691" y="2676525"/>
            <a:ext cx="762000" cy="152400"/>
          </a:xfrm>
          <a:custGeom>
            <a:avLst/>
            <a:gdLst>
              <a:gd name="T0" fmla="*/ 0 w 384"/>
              <a:gd name="T1" fmla="*/ 0 h 96"/>
              <a:gd name="T2" fmla="*/ 1512093765 w 384"/>
              <a:gd name="T3" fmla="*/ 0 h 96"/>
              <a:gd name="T4" fmla="*/ 1512093765 w 384"/>
              <a:gd name="T5" fmla="*/ 241935022 h 96"/>
              <a:gd name="T6" fmla="*/ 0 60000 65536"/>
              <a:gd name="T7" fmla="*/ 0 60000 65536"/>
              <a:gd name="T8" fmla="*/ 0 60000 65536"/>
              <a:gd name="T9" fmla="*/ 0 w 384"/>
              <a:gd name="T10" fmla="*/ 0 h 96"/>
              <a:gd name="T11" fmla="*/ 384 w 384"/>
              <a:gd name="T12" fmla="*/ 96 h 96"/>
            </a:gdLst>
            <a:ahLst/>
            <a:cxnLst>
              <a:cxn ang="T6">
                <a:pos x="T0" y="T1"/>
              </a:cxn>
              <a:cxn ang="T7">
                <a:pos x="T2" y="T3"/>
              </a:cxn>
              <a:cxn ang="T8">
                <a:pos x="T4" y="T5"/>
              </a:cxn>
            </a:cxnLst>
            <a:rect l="T9" t="T10" r="T11" b="T12"/>
            <a:pathLst>
              <a:path w="384" h="96">
                <a:moveTo>
                  <a:pt x="0" y="0"/>
                </a:moveTo>
                <a:lnTo>
                  <a:pt x="384" y="0"/>
                </a:lnTo>
                <a:lnTo>
                  <a:pt x="384" y="96"/>
                </a:lnTo>
              </a:path>
            </a:pathLst>
          </a:custGeom>
          <a:noFill/>
          <a:ln w="12700">
            <a:solidFill>
              <a:srgbClr val="FF0909"/>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111" name="Freeform 42"/>
          <p:cNvSpPr>
            <a:spLocks/>
          </p:cNvSpPr>
          <p:nvPr/>
        </p:nvSpPr>
        <p:spPr bwMode="auto">
          <a:xfrm>
            <a:off x="6091691" y="2676525"/>
            <a:ext cx="1371600" cy="152400"/>
          </a:xfrm>
          <a:custGeom>
            <a:avLst/>
            <a:gdLst>
              <a:gd name="T0" fmla="*/ 0 w 384"/>
              <a:gd name="T1" fmla="*/ 0 h 96"/>
              <a:gd name="T2" fmla="*/ 2147483647 w 384"/>
              <a:gd name="T3" fmla="*/ 0 h 96"/>
              <a:gd name="T4" fmla="*/ 2147483647 w 384"/>
              <a:gd name="T5" fmla="*/ 241935022 h 96"/>
              <a:gd name="T6" fmla="*/ 0 60000 65536"/>
              <a:gd name="T7" fmla="*/ 0 60000 65536"/>
              <a:gd name="T8" fmla="*/ 0 60000 65536"/>
              <a:gd name="T9" fmla="*/ 0 w 384"/>
              <a:gd name="T10" fmla="*/ 0 h 96"/>
              <a:gd name="T11" fmla="*/ 384 w 384"/>
              <a:gd name="T12" fmla="*/ 96 h 96"/>
            </a:gdLst>
            <a:ahLst/>
            <a:cxnLst>
              <a:cxn ang="T6">
                <a:pos x="T0" y="T1"/>
              </a:cxn>
              <a:cxn ang="T7">
                <a:pos x="T2" y="T3"/>
              </a:cxn>
              <a:cxn ang="T8">
                <a:pos x="T4" y="T5"/>
              </a:cxn>
            </a:cxnLst>
            <a:rect l="T9" t="T10" r="T11" b="T12"/>
            <a:pathLst>
              <a:path w="384" h="96">
                <a:moveTo>
                  <a:pt x="0" y="0"/>
                </a:moveTo>
                <a:lnTo>
                  <a:pt x="384" y="0"/>
                </a:lnTo>
                <a:lnTo>
                  <a:pt x="384" y="96"/>
                </a:lnTo>
              </a:path>
            </a:pathLst>
          </a:custGeom>
          <a:noFill/>
          <a:ln w="12700">
            <a:solidFill>
              <a:srgbClr val="FF0909"/>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112" name="Freeform 43"/>
          <p:cNvSpPr>
            <a:spLocks/>
          </p:cNvSpPr>
          <p:nvPr/>
        </p:nvSpPr>
        <p:spPr bwMode="auto">
          <a:xfrm>
            <a:off x="5329691" y="1762125"/>
            <a:ext cx="762000" cy="152400"/>
          </a:xfrm>
          <a:custGeom>
            <a:avLst/>
            <a:gdLst>
              <a:gd name="T0" fmla="*/ 0 w 384"/>
              <a:gd name="T1" fmla="*/ 0 h 96"/>
              <a:gd name="T2" fmla="*/ 1512093765 w 384"/>
              <a:gd name="T3" fmla="*/ 0 h 96"/>
              <a:gd name="T4" fmla="*/ 1512093765 w 384"/>
              <a:gd name="T5" fmla="*/ 241935022 h 96"/>
              <a:gd name="T6" fmla="*/ 0 60000 65536"/>
              <a:gd name="T7" fmla="*/ 0 60000 65536"/>
              <a:gd name="T8" fmla="*/ 0 60000 65536"/>
              <a:gd name="T9" fmla="*/ 0 w 384"/>
              <a:gd name="T10" fmla="*/ 0 h 96"/>
              <a:gd name="T11" fmla="*/ 384 w 384"/>
              <a:gd name="T12" fmla="*/ 96 h 96"/>
            </a:gdLst>
            <a:ahLst/>
            <a:cxnLst>
              <a:cxn ang="T6">
                <a:pos x="T0" y="T1"/>
              </a:cxn>
              <a:cxn ang="T7">
                <a:pos x="T2" y="T3"/>
              </a:cxn>
              <a:cxn ang="T8">
                <a:pos x="T4" y="T5"/>
              </a:cxn>
            </a:cxnLst>
            <a:rect l="T9" t="T10" r="T11" b="T12"/>
            <a:pathLst>
              <a:path w="384" h="96">
                <a:moveTo>
                  <a:pt x="0" y="0"/>
                </a:moveTo>
                <a:lnTo>
                  <a:pt x="384" y="0"/>
                </a:lnTo>
                <a:lnTo>
                  <a:pt x="384" y="96"/>
                </a:lnTo>
              </a:path>
            </a:pathLst>
          </a:custGeom>
          <a:noFill/>
          <a:ln w="12700">
            <a:solidFill>
              <a:srgbClr val="FF0909"/>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113" name="Freeform 44"/>
          <p:cNvSpPr>
            <a:spLocks/>
          </p:cNvSpPr>
          <p:nvPr/>
        </p:nvSpPr>
        <p:spPr bwMode="auto">
          <a:xfrm>
            <a:off x="6091691" y="1762125"/>
            <a:ext cx="1371600" cy="152400"/>
          </a:xfrm>
          <a:custGeom>
            <a:avLst/>
            <a:gdLst>
              <a:gd name="T0" fmla="*/ 0 w 384"/>
              <a:gd name="T1" fmla="*/ 0 h 96"/>
              <a:gd name="T2" fmla="*/ 2147483647 w 384"/>
              <a:gd name="T3" fmla="*/ 0 h 96"/>
              <a:gd name="T4" fmla="*/ 2147483647 w 384"/>
              <a:gd name="T5" fmla="*/ 241935022 h 96"/>
              <a:gd name="T6" fmla="*/ 0 60000 65536"/>
              <a:gd name="T7" fmla="*/ 0 60000 65536"/>
              <a:gd name="T8" fmla="*/ 0 60000 65536"/>
              <a:gd name="T9" fmla="*/ 0 w 384"/>
              <a:gd name="T10" fmla="*/ 0 h 96"/>
              <a:gd name="T11" fmla="*/ 384 w 384"/>
              <a:gd name="T12" fmla="*/ 96 h 96"/>
            </a:gdLst>
            <a:ahLst/>
            <a:cxnLst>
              <a:cxn ang="T6">
                <a:pos x="T0" y="T1"/>
              </a:cxn>
              <a:cxn ang="T7">
                <a:pos x="T2" y="T3"/>
              </a:cxn>
              <a:cxn ang="T8">
                <a:pos x="T4" y="T5"/>
              </a:cxn>
            </a:cxnLst>
            <a:rect l="T9" t="T10" r="T11" b="T12"/>
            <a:pathLst>
              <a:path w="384" h="96">
                <a:moveTo>
                  <a:pt x="0" y="0"/>
                </a:moveTo>
                <a:lnTo>
                  <a:pt x="384" y="0"/>
                </a:lnTo>
                <a:lnTo>
                  <a:pt x="384" y="96"/>
                </a:lnTo>
              </a:path>
            </a:pathLst>
          </a:custGeom>
          <a:noFill/>
          <a:ln w="12700">
            <a:solidFill>
              <a:srgbClr val="FF0909"/>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114" name="Freeform 45"/>
          <p:cNvSpPr>
            <a:spLocks/>
          </p:cNvSpPr>
          <p:nvPr/>
        </p:nvSpPr>
        <p:spPr bwMode="auto">
          <a:xfrm>
            <a:off x="5177291" y="1609725"/>
            <a:ext cx="152400" cy="3044825"/>
          </a:xfrm>
          <a:custGeom>
            <a:avLst/>
            <a:gdLst>
              <a:gd name="T0" fmla="*/ 241935022 w 96"/>
              <a:gd name="T1" fmla="*/ 0 h 960"/>
              <a:gd name="T2" fmla="*/ 241935022 w 96"/>
              <a:gd name="T3" fmla="*/ 2147483647 h 960"/>
              <a:gd name="T4" fmla="*/ 0 w 96"/>
              <a:gd name="T5" fmla="*/ 2147483647 h 960"/>
              <a:gd name="T6" fmla="*/ 0 w 96"/>
              <a:gd name="T7" fmla="*/ 965726662 h 960"/>
              <a:gd name="T8" fmla="*/ 241935022 w 96"/>
              <a:gd name="T9" fmla="*/ 0 h 960"/>
              <a:gd name="T10" fmla="*/ 0 60000 65536"/>
              <a:gd name="T11" fmla="*/ 0 60000 65536"/>
              <a:gd name="T12" fmla="*/ 0 60000 65536"/>
              <a:gd name="T13" fmla="*/ 0 60000 65536"/>
              <a:gd name="T14" fmla="*/ 0 60000 65536"/>
              <a:gd name="T15" fmla="*/ 0 w 96"/>
              <a:gd name="T16" fmla="*/ 0 h 960"/>
              <a:gd name="T17" fmla="*/ 96 w 96"/>
              <a:gd name="T18" fmla="*/ 960 h 960"/>
            </a:gdLst>
            <a:ahLst/>
            <a:cxnLst>
              <a:cxn ang="T10">
                <a:pos x="T0" y="T1"/>
              </a:cxn>
              <a:cxn ang="T11">
                <a:pos x="T2" y="T3"/>
              </a:cxn>
              <a:cxn ang="T12">
                <a:pos x="T4" y="T5"/>
              </a:cxn>
              <a:cxn ang="T13">
                <a:pos x="T6" y="T7"/>
              </a:cxn>
              <a:cxn ang="T14">
                <a:pos x="T8" y="T9"/>
              </a:cxn>
            </a:cxnLst>
            <a:rect l="T15" t="T16" r="T17" b="T18"/>
            <a:pathLst>
              <a:path w="96" h="960">
                <a:moveTo>
                  <a:pt x="96" y="0"/>
                </a:moveTo>
                <a:lnTo>
                  <a:pt x="96" y="960"/>
                </a:lnTo>
                <a:lnTo>
                  <a:pt x="0" y="864"/>
                </a:lnTo>
                <a:lnTo>
                  <a:pt x="0" y="96"/>
                </a:lnTo>
                <a:lnTo>
                  <a:pt x="96" y="0"/>
                </a:lnTo>
                <a:close/>
              </a:path>
            </a:pathLst>
          </a:custGeom>
          <a:solidFill>
            <a:srgbClr val="FF0909"/>
          </a:solidFill>
          <a:ln w="28575">
            <a:solidFill>
              <a:srgbClr val="000000"/>
            </a:solidFill>
            <a:round/>
            <a:headEnd/>
            <a:tailEnd/>
          </a:ln>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115" name="Line 46"/>
          <p:cNvSpPr>
            <a:spLocks noChangeShapeType="1"/>
          </p:cNvSpPr>
          <p:nvPr/>
        </p:nvSpPr>
        <p:spPr bwMode="auto">
          <a:xfrm flipH="1">
            <a:off x="4850266" y="3895725"/>
            <a:ext cx="608012" cy="0"/>
          </a:xfrm>
          <a:prstGeom prst="line">
            <a:avLst/>
          </a:prstGeom>
          <a:noFill/>
          <a:ln w="28575">
            <a:solidFill>
              <a:srgbClr val="0000FF"/>
            </a:solidFill>
            <a:round/>
            <a:headEnd type="arrow" w="med" len="med"/>
            <a:tailEn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116" name="Text Box 47"/>
          <p:cNvSpPr txBox="1">
            <a:spLocks noChangeArrowheads="1"/>
          </p:cNvSpPr>
          <p:nvPr/>
        </p:nvSpPr>
        <p:spPr bwMode="auto">
          <a:xfrm rot="-5400000">
            <a:off x="4439580" y="4283870"/>
            <a:ext cx="1174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dirty="0">
                <a:ln>
                  <a:noFill/>
                </a:ln>
                <a:solidFill>
                  <a:srgbClr val="0000FF"/>
                </a:solidFill>
                <a:effectLst/>
                <a:uLnTx/>
                <a:uFillTx/>
                <a:latin typeface="Arial" panose="020B0604020202020204" pitchFamily="34" charset="0"/>
                <a:ea typeface="ＭＳ Ｐゴシック" panose="020B0600070205080204" pitchFamily="34" charset="-128"/>
              </a:rPr>
              <a:t>read-</a:t>
            </a:r>
            <a:r>
              <a:rPr kumimoji="0" lang="en-US" altLang="en-US" sz="1800" b="0" i="0" u="none" strike="noStrike" kern="0" cap="none" spc="0" normalizeH="0" baseline="0" noProof="0" dirty="0" err="1">
                <a:ln>
                  <a:noFill/>
                </a:ln>
                <a:solidFill>
                  <a:srgbClr val="0000FF"/>
                </a:solidFill>
                <a:effectLst/>
                <a:uLnTx/>
                <a:uFillTx/>
                <a:latin typeface="Arial" panose="020B0604020202020204" pitchFamily="34" charset="0"/>
                <a:ea typeface="ＭＳ Ｐゴシック" panose="020B0600070205080204" pitchFamily="34" charset="-128"/>
              </a:rPr>
              <a:t>addr</a:t>
            </a:r>
            <a:endParaRPr kumimoji="0" lang="en-US" altLang="en-US" sz="1800" b="0" i="0" u="none" strike="noStrike" kern="0" cap="none" spc="0" normalizeH="0" baseline="0" noProof="0" dirty="0">
              <a:ln>
                <a:noFill/>
              </a:ln>
              <a:solidFill>
                <a:srgbClr val="0000FF"/>
              </a:solidFill>
              <a:effectLst/>
              <a:uLnTx/>
              <a:uFillTx/>
              <a:latin typeface="Arial" panose="020B0604020202020204" pitchFamily="34" charset="0"/>
              <a:ea typeface="ＭＳ Ｐゴシック" panose="020B0600070205080204" pitchFamily="34" charset="-128"/>
            </a:endParaRPr>
          </a:p>
        </p:txBody>
      </p:sp>
      <p:sp>
        <p:nvSpPr>
          <p:cNvPr id="117" name="Line 48"/>
          <p:cNvSpPr>
            <a:spLocks noChangeShapeType="1"/>
          </p:cNvSpPr>
          <p:nvPr/>
        </p:nvSpPr>
        <p:spPr bwMode="auto">
          <a:xfrm>
            <a:off x="8506278" y="2295525"/>
            <a:ext cx="0" cy="3733800"/>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118" name="Line 49"/>
          <p:cNvSpPr>
            <a:spLocks noChangeShapeType="1"/>
          </p:cNvSpPr>
          <p:nvPr/>
        </p:nvSpPr>
        <p:spPr bwMode="auto">
          <a:xfrm>
            <a:off x="7058478" y="2295525"/>
            <a:ext cx="0" cy="3733800"/>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119" name="Freeform 50"/>
          <p:cNvSpPr>
            <a:spLocks/>
          </p:cNvSpPr>
          <p:nvPr/>
        </p:nvSpPr>
        <p:spPr bwMode="auto">
          <a:xfrm>
            <a:off x="6601278" y="5114925"/>
            <a:ext cx="1524000" cy="228600"/>
          </a:xfrm>
          <a:custGeom>
            <a:avLst/>
            <a:gdLst>
              <a:gd name="T0" fmla="*/ 0 w 1008"/>
              <a:gd name="T1" fmla="*/ 272176863 h 192"/>
              <a:gd name="T2" fmla="*/ 2147483647 w 1008"/>
              <a:gd name="T3" fmla="*/ 272176863 h 192"/>
              <a:gd name="T4" fmla="*/ 2147483647 w 1008"/>
              <a:gd name="T5" fmla="*/ 0 h 192"/>
              <a:gd name="T6" fmla="*/ 0 60000 65536"/>
              <a:gd name="T7" fmla="*/ 0 60000 65536"/>
              <a:gd name="T8" fmla="*/ 0 60000 65536"/>
              <a:gd name="T9" fmla="*/ 0 w 1008"/>
              <a:gd name="T10" fmla="*/ 0 h 192"/>
              <a:gd name="T11" fmla="*/ 1008 w 1008"/>
              <a:gd name="T12" fmla="*/ 192 h 192"/>
            </a:gdLst>
            <a:ahLst/>
            <a:cxnLst>
              <a:cxn ang="T6">
                <a:pos x="T0" y="T1"/>
              </a:cxn>
              <a:cxn ang="T7">
                <a:pos x="T2" y="T3"/>
              </a:cxn>
              <a:cxn ang="T8">
                <a:pos x="T4" y="T5"/>
              </a:cxn>
            </a:cxnLst>
            <a:rect l="T9" t="T10" r="T11" b="T12"/>
            <a:pathLst>
              <a:path w="1008" h="192">
                <a:moveTo>
                  <a:pt x="0" y="192"/>
                </a:moveTo>
                <a:lnTo>
                  <a:pt x="1008" y="192"/>
                </a:lnTo>
                <a:lnTo>
                  <a:pt x="1008" y="0"/>
                </a:lnTo>
              </a:path>
            </a:pathLst>
          </a:custGeom>
          <a:noFill/>
          <a:ln w="12700">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120" name="AutoShape 51"/>
          <p:cNvSpPr>
            <a:spLocks noChangeArrowheads="1"/>
          </p:cNvSpPr>
          <p:nvPr/>
        </p:nvSpPr>
        <p:spPr bwMode="auto">
          <a:xfrm rot="-5400000">
            <a:off x="7995103" y="4025900"/>
            <a:ext cx="304800" cy="196850"/>
          </a:xfrm>
          <a:prstGeom prst="flowChartMerge">
            <a:avLst/>
          </a:prstGeom>
          <a:solidFill>
            <a:srgbClr val="0000FF"/>
          </a:solidFill>
          <a:ln w="28575">
            <a:solidFill>
              <a:srgbClr val="000000"/>
            </a:solidFill>
            <a:miter lim="800000"/>
            <a:headEnd/>
            <a:tailEnd/>
          </a:ln>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121" name="Freeform 52"/>
          <p:cNvSpPr>
            <a:spLocks/>
          </p:cNvSpPr>
          <p:nvPr/>
        </p:nvSpPr>
        <p:spPr bwMode="auto">
          <a:xfrm>
            <a:off x="6601278" y="4200525"/>
            <a:ext cx="1524000" cy="228600"/>
          </a:xfrm>
          <a:custGeom>
            <a:avLst/>
            <a:gdLst>
              <a:gd name="T0" fmla="*/ 0 w 1008"/>
              <a:gd name="T1" fmla="*/ 272176863 h 192"/>
              <a:gd name="T2" fmla="*/ 2147483647 w 1008"/>
              <a:gd name="T3" fmla="*/ 272176863 h 192"/>
              <a:gd name="T4" fmla="*/ 2147483647 w 1008"/>
              <a:gd name="T5" fmla="*/ 0 h 192"/>
              <a:gd name="T6" fmla="*/ 0 60000 65536"/>
              <a:gd name="T7" fmla="*/ 0 60000 65536"/>
              <a:gd name="T8" fmla="*/ 0 60000 65536"/>
              <a:gd name="T9" fmla="*/ 0 w 1008"/>
              <a:gd name="T10" fmla="*/ 0 h 192"/>
              <a:gd name="T11" fmla="*/ 1008 w 1008"/>
              <a:gd name="T12" fmla="*/ 192 h 192"/>
            </a:gdLst>
            <a:ahLst/>
            <a:cxnLst>
              <a:cxn ang="T6">
                <a:pos x="T0" y="T1"/>
              </a:cxn>
              <a:cxn ang="T7">
                <a:pos x="T2" y="T3"/>
              </a:cxn>
              <a:cxn ang="T8">
                <a:pos x="T4" y="T5"/>
              </a:cxn>
            </a:cxnLst>
            <a:rect l="T9" t="T10" r="T11" b="T12"/>
            <a:pathLst>
              <a:path w="1008" h="192">
                <a:moveTo>
                  <a:pt x="0" y="192"/>
                </a:moveTo>
                <a:lnTo>
                  <a:pt x="1008" y="192"/>
                </a:lnTo>
                <a:lnTo>
                  <a:pt x="1008" y="0"/>
                </a:lnTo>
              </a:path>
            </a:pathLst>
          </a:custGeom>
          <a:noFill/>
          <a:ln w="12700">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122" name="AutoShape 53"/>
          <p:cNvSpPr>
            <a:spLocks noChangeArrowheads="1"/>
          </p:cNvSpPr>
          <p:nvPr/>
        </p:nvSpPr>
        <p:spPr bwMode="auto">
          <a:xfrm rot="-5400000">
            <a:off x="7995103" y="3111500"/>
            <a:ext cx="304800" cy="196850"/>
          </a:xfrm>
          <a:prstGeom prst="flowChartMerge">
            <a:avLst/>
          </a:prstGeom>
          <a:solidFill>
            <a:srgbClr val="0000FF"/>
          </a:solidFill>
          <a:ln w="28575">
            <a:solidFill>
              <a:srgbClr val="000000"/>
            </a:solidFill>
            <a:miter lim="800000"/>
            <a:headEnd/>
            <a:tailEnd/>
          </a:ln>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123" name="Freeform 54"/>
          <p:cNvSpPr>
            <a:spLocks/>
          </p:cNvSpPr>
          <p:nvPr/>
        </p:nvSpPr>
        <p:spPr bwMode="auto">
          <a:xfrm>
            <a:off x="6601278" y="3286125"/>
            <a:ext cx="1524000" cy="228600"/>
          </a:xfrm>
          <a:custGeom>
            <a:avLst/>
            <a:gdLst>
              <a:gd name="T0" fmla="*/ 0 w 1008"/>
              <a:gd name="T1" fmla="*/ 272176863 h 192"/>
              <a:gd name="T2" fmla="*/ 2147483647 w 1008"/>
              <a:gd name="T3" fmla="*/ 272176863 h 192"/>
              <a:gd name="T4" fmla="*/ 2147483647 w 1008"/>
              <a:gd name="T5" fmla="*/ 0 h 192"/>
              <a:gd name="T6" fmla="*/ 0 60000 65536"/>
              <a:gd name="T7" fmla="*/ 0 60000 65536"/>
              <a:gd name="T8" fmla="*/ 0 60000 65536"/>
              <a:gd name="T9" fmla="*/ 0 w 1008"/>
              <a:gd name="T10" fmla="*/ 0 h 192"/>
              <a:gd name="T11" fmla="*/ 1008 w 1008"/>
              <a:gd name="T12" fmla="*/ 192 h 192"/>
            </a:gdLst>
            <a:ahLst/>
            <a:cxnLst>
              <a:cxn ang="T6">
                <a:pos x="T0" y="T1"/>
              </a:cxn>
              <a:cxn ang="T7">
                <a:pos x="T2" y="T3"/>
              </a:cxn>
              <a:cxn ang="T8">
                <a:pos x="T4" y="T5"/>
              </a:cxn>
            </a:cxnLst>
            <a:rect l="T9" t="T10" r="T11" b="T12"/>
            <a:pathLst>
              <a:path w="1008" h="192">
                <a:moveTo>
                  <a:pt x="0" y="192"/>
                </a:moveTo>
                <a:lnTo>
                  <a:pt x="1008" y="192"/>
                </a:lnTo>
                <a:lnTo>
                  <a:pt x="1008" y="0"/>
                </a:lnTo>
              </a:path>
            </a:pathLst>
          </a:custGeom>
          <a:noFill/>
          <a:ln w="12700">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124" name="AutoShape 55"/>
          <p:cNvSpPr>
            <a:spLocks noChangeArrowheads="1"/>
          </p:cNvSpPr>
          <p:nvPr/>
        </p:nvSpPr>
        <p:spPr bwMode="auto">
          <a:xfrm rot="-5400000">
            <a:off x="7995103" y="2197100"/>
            <a:ext cx="304800" cy="196850"/>
          </a:xfrm>
          <a:prstGeom prst="flowChartMerge">
            <a:avLst/>
          </a:prstGeom>
          <a:solidFill>
            <a:srgbClr val="0000FF"/>
          </a:solidFill>
          <a:ln w="28575">
            <a:solidFill>
              <a:srgbClr val="000000"/>
            </a:solidFill>
            <a:miter lim="800000"/>
            <a:headEnd/>
            <a:tailEnd/>
          </a:ln>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125" name="Freeform 56"/>
          <p:cNvSpPr>
            <a:spLocks/>
          </p:cNvSpPr>
          <p:nvPr/>
        </p:nvSpPr>
        <p:spPr bwMode="auto">
          <a:xfrm>
            <a:off x="6601278" y="2371725"/>
            <a:ext cx="1524000" cy="228600"/>
          </a:xfrm>
          <a:custGeom>
            <a:avLst/>
            <a:gdLst>
              <a:gd name="T0" fmla="*/ 0 w 1008"/>
              <a:gd name="T1" fmla="*/ 272176863 h 192"/>
              <a:gd name="T2" fmla="*/ 2147483647 w 1008"/>
              <a:gd name="T3" fmla="*/ 272176863 h 192"/>
              <a:gd name="T4" fmla="*/ 2147483647 w 1008"/>
              <a:gd name="T5" fmla="*/ 0 h 192"/>
              <a:gd name="T6" fmla="*/ 0 60000 65536"/>
              <a:gd name="T7" fmla="*/ 0 60000 65536"/>
              <a:gd name="T8" fmla="*/ 0 60000 65536"/>
              <a:gd name="T9" fmla="*/ 0 w 1008"/>
              <a:gd name="T10" fmla="*/ 0 h 192"/>
              <a:gd name="T11" fmla="*/ 1008 w 1008"/>
              <a:gd name="T12" fmla="*/ 192 h 192"/>
            </a:gdLst>
            <a:ahLst/>
            <a:cxnLst>
              <a:cxn ang="T6">
                <a:pos x="T0" y="T1"/>
              </a:cxn>
              <a:cxn ang="T7">
                <a:pos x="T2" y="T3"/>
              </a:cxn>
              <a:cxn ang="T8">
                <a:pos x="T4" y="T5"/>
              </a:cxn>
            </a:cxnLst>
            <a:rect l="T9" t="T10" r="T11" b="T12"/>
            <a:pathLst>
              <a:path w="1008" h="192">
                <a:moveTo>
                  <a:pt x="0" y="192"/>
                </a:moveTo>
                <a:lnTo>
                  <a:pt x="1008" y="192"/>
                </a:lnTo>
                <a:lnTo>
                  <a:pt x="1008" y="0"/>
                </a:lnTo>
              </a:path>
            </a:pathLst>
          </a:custGeom>
          <a:noFill/>
          <a:ln w="12700">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126" name="AutoShape 57"/>
          <p:cNvSpPr>
            <a:spLocks noChangeArrowheads="1"/>
          </p:cNvSpPr>
          <p:nvPr/>
        </p:nvSpPr>
        <p:spPr bwMode="auto">
          <a:xfrm rot="-5400000">
            <a:off x="6547303" y="2197100"/>
            <a:ext cx="304800" cy="196850"/>
          </a:xfrm>
          <a:prstGeom prst="flowChartMerge">
            <a:avLst/>
          </a:prstGeom>
          <a:solidFill>
            <a:srgbClr val="0000FF"/>
          </a:solidFill>
          <a:ln w="28575">
            <a:solidFill>
              <a:srgbClr val="000000"/>
            </a:solidFill>
            <a:miter lim="800000"/>
            <a:headEnd/>
            <a:tailEnd/>
          </a:ln>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127" name="Freeform 58"/>
          <p:cNvSpPr>
            <a:spLocks/>
          </p:cNvSpPr>
          <p:nvPr/>
        </p:nvSpPr>
        <p:spPr bwMode="auto">
          <a:xfrm>
            <a:off x="5610678" y="2371725"/>
            <a:ext cx="1066800" cy="228600"/>
          </a:xfrm>
          <a:custGeom>
            <a:avLst/>
            <a:gdLst>
              <a:gd name="T0" fmla="*/ 0 w 1008"/>
              <a:gd name="T1" fmla="*/ 272176863 h 192"/>
              <a:gd name="T2" fmla="*/ 1129030256 w 1008"/>
              <a:gd name="T3" fmla="*/ 272176863 h 192"/>
              <a:gd name="T4" fmla="*/ 1129030256 w 1008"/>
              <a:gd name="T5" fmla="*/ 0 h 192"/>
              <a:gd name="T6" fmla="*/ 0 60000 65536"/>
              <a:gd name="T7" fmla="*/ 0 60000 65536"/>
              <a:gd name="T8" fmla="*/ 0 60000 65536"/>
              <a:gd name="T9" fmla="*/ 0 w 1008"/>
              <a:gd name="T10" fmla="*/ 0 h 192"/>
              <a:gd name="T11" fmla="*/ 1008 w 1008"/>
              <a:gd name="T12" fmla="*/ 192 h 192"/>
            </a:gdLst>
            <a:ahLst/>
            <a:cxnLst>
              <a:cxn ang="T6">
                <a:pos x="T0" y="T1"/>
              </a:cxn>
              <a:cxn ang="T7">
                <a:pos x="T2" y="T3"/>
              </a:cxn>
              <a:cxn ang="T8">
                <a:pos x="T4" y="T5"/>
              </a:cxn>
            </a:cxnLst>
            <a:rect l="T9" t="T10" r="T11" b="T12"/>
            <a:pathLst>
              <a:path w="1008" h="192">
                <a:moveTo>
                  <a:pt x="0" y="192"/>
                </a:moveTo>
                <a:lnTo>
                  <a:pt x="1008" y="192"/>
                </a:lnTo>
                <a:lnTo>
                  <a:pt x="1008" y="0"/>
                </a:lnTo>
              </a:path>
            </a:pathLst>
          </a:custGeom>
          <a:noFill/>
          <a:ln w="12700">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128" name="AutoShape 59"/>
          <p:cNvSpPr>
            <a:spLocks noChangeArrowheads="1"/>
          </p:cNvSpPr>
          <p:nvPr/>
        </p:nvSpPr>
        <p:spPr bwMode="auto">
          <a:xfrm rot="-5400000">
            <a:off x="6547303" y="3111500"/>
            <a:ext cx="304800" cy="196850"/>
          </a:xfrm>
          <a:prstGeom prst="flowChartMerge">
            <a:avLst/>
          </a:prstGeom>
          <a:solidFill>
            <a:srgbClr val="0000FF"/>
          </a:solidFill>
          <a:ln w="28575">
            <a:solidFill>
              <a:srgbClr val="000000"/>
            </a:solidFill>
            <a:miter lim="800000"/>
            <a:headEnd/>
            <a:tailEnd/>
          </a:ln>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129" name="Freeform 60"/>
          <p:cNvSpPr>
            <a:spLocks/>
          </p:cNvSpPr>
          <p:nvPr/>
        </p:nvSpPr>
        <p:spPr bwMode="auto">
          <a:xfrm>
            <a:off x="5610678" y="3286125"/>
            <a:ext cx="1066800" cy="228600"/>
          </a:xfrm>
          <a:custGeom>
            <a:avLst/>
            <a:gdLst>
              <a:gd name="T0" fmla="*/ 0 w 1008"/>
              <a:gd name="T1" fmla="*/ 272176863 h 192"/>
              <a:gd name="T2" fmla="*/ 1129030256 w 1008"/>
              <a:gd name="T3" fmla="*/ 272176863 h 192"/>
              <a:gd name="T4" fmla="*/ 1129030256 w 1008"/>
              <a:gd name="T5" fmla="*/ 0 h 192"/>
              <a:gd name="T6" fmla="*/ 0 60000 65536"/>
              <a:gd name="T7" fmla="*/ 0 60000 65536"/>
              <a:gd name="T8" fmla="*/ 0 60000 65536"/>
              <a:gd name="T9" fmla="*/ 0 w 1008"/>
              <a:gd name="T10" fmla="*/ 0 h 192"/>
              <a:gd name="T11" fmla="*/ 1008 w 1008"/>
              <a:gd name="T12" fmla="*/ 192 h 192"/>
            </a:gdLst>
            <a:ahLst/>
            <a:cxnLst>
              <a:cxn ang="T6">
                <a:pos x="T0" y="T1"/>
              </a:cxn>
              <a:cxn ang="T7">
                <a:pos x="T2" y="T3"/>
              </a:cxn>
              <a:cxn ang="T8">
                <a:pos x="T4" y="T5"/>
              </a:cxn>
            </a:cxnLst>
            <a:rect l="T9" t="T10" r="T11" b="T12"/>
            <a:pathLst>
              <a:path w="1008" h="192">
                <a:moveTo>
                  <a:pt x="0" y="192"/>
                </a:moveTo>
                <a:lnTo>
                  <a:pt x="1008" y="192"/>
                </a:lnTo>
                <a:lnTo>
                  <a:pt x="1008" y="0"/>
                </a:lnTo>
              </a:path>
            </a:pathLst>
          </a:custGeom>
          <a:noFill/>
          <a:ln w="12700">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130" name="AutoShape 61"/>
          <p:cNvSpPr>
            <a:spLocks noChangeArrowheads="1"/>
          </p:cNvSpPr>
          <p:nvPr/>
        </p:nvSpPr>
        <p:spPr bwMode="auto">
          <a:xfrm rot="-5400000">
            <a:off x="6547303" y="4025900"/>
            <a:ext cx="304800" cy="196850"/>
          </a:xfrm>
          <a:prstGeom prst="flowChartMerge">
            <a:avLst/>
          </a:prstGeom>
          <a:solidFill>
            <a:srgbClr val="0000FF"/>
          </a:solidFill>
          <a:ln w="28575">
            <a:solidFill>
              <a:srgbClr val="000000"/>
            </a:solidFill>
            <a:miter lim="800000"/>
            <a:headEnd/>
            <a:tailEnd/>
          </a:ln>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131" name="Freeform 62"/>
          <p:cNvSpPr>
            <a:spLocks/>
          </p:cNvSpPr>
          <p:nvPr/>
        </p:nvSpPr>
        <p:spPr bwMode="auto">
          <a:xfrm>
            <a:off x="5610678" y="4200525"/>
            <a:ext cx="1066800" cy="228600"/>
          </a:xfrm>
          <a:custGeom>
            <a:avLst/>
            <a:gdLst>
              <a:gd name="T0" fmla="*/ 0 w 1008"/>
              <a:gd name="T1" fmla="*/ 272176863 h 192"/>
              <a:gd name="T2" fmla="*/ 1129030256 w 1008"/>
              <a:gd name="T3" fmla="*/ 272176863 h 192"/>
              <a:gd name="T4" fmla="*/ 1129030256 w 1008"/>
              <a:gd name="T5" fmla="*/ 0 h 192"/>
              <a:gd name="T6" fmla="*/ 0 60000 65536"/>
              <a:gd name="T7" fmla="*/ 0 60000 65536"/>
              <a:gd name="T8" fmla="*/ 0 60000 65536"/>
              <a:gd name="T9" fmla="*/ 0 w 1008"/>
              <a:gd name="T10" fmla="*/ 0 h 192"/>
              <a:gd name="T11" fmla="*/ 1008 w 1008"/>
              <a:gd name="T12" fmla="*/ 192 h 192"/>
            </a:gdLst>
            <a:ahLst/>
            <a:cxnLst>
              <a:cxn ang="T6">
                <a:pos x="T0" y="T1"/>
              </a:cxn>
              <a:cxn ang="T7">
                <a:pos x="T2" y="T3"/>
              </a:cxn>
              <a:cxn ang="T8">
                <a:pos x="T4" y="T5"/>
              </a:cxn>
            </a:cxnLst>
            <a:rect l="T9" t="T10" r="T11" b="T12"/>
            <a:pathLst>
              <a:path w="1008" h="192">
                <a:moveTo>
                  <a:pt x="0" y="192"/>
                </a:moveTo>
                <a:lnTo>
                  <a:pt x="1008" y="192"/>
                </a:lnTo>
                <a:lnTo>
                  <a:pt x="1008" y="0"/>
                </a:lnTo>
              </a:path>
            </a:pathLst>
          </a:custGeom>
          <a:noFill/>
          <a:ln w="12700">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132" name="AutoShape 63"/>
          <p:cNvSpPr>
            <a:spLocks noChangeArrowheads="1"/>
          </p:cNvSpPr>
          <p:nvPr/>
        </p:nvSpPr>
        <p:spPr bwMode="auto">
          <a:xfrm rot="-5400000">
            <a:off x="6547303" y="4940300"/>
            <a:ext cx="304800" cy="196850"/>
          </a:xfrm>
          <a:prstGeom prst="flowChartMerge">
            <a:avLst/>
          </a:prstGeom>
          <a:solidFill>
            <a:srgbClr val="0000FF"/>
          </a:solidFill>
          <a:ln w="28575">
            <a:solidFill>
              <a:srgbClr val="000000"/>
            </a:solidFill>
            <a:miter lim="800000"/>
            <a:headEnd/>
            <a:tailEnd/>
          </a:ln>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133" name="Freeform 64"/>
          <p:cNvSpPr>
            <a:spLocks/>
          </p:cNvSpPr>
          <p:nvPr/>
        </p:nvSpPr>
        <p:spPr bwMode="auto">
          <a:xfrm>
            <a:off x="5610678" y="5114925"/>
            <a:ext cx="1066800" cy="228600"/>
          </a:xfrm>
          <a:custGeom>
            <a:avLst/>
            <a:gdLst>
              <a:gd name="T0" fmla="*/ 0 w 1008"/>
              <a:gd name="T1" fmla="*/ 272176863 h 192"/>
              <a:gd name="T2" fmla="*/ 1129030256 w 1008"/>
              <a:gd name="T3" fmla="*/ 272176863 h 192"/>
              <a:gd name="T4" fmla="*/ 1129030256 w 1008"/>
              <a:gd name="T5" fmla="*/ 0 h 192"/>
              <a:gd name="T6" fmla="*/ 0 60000 65536"/>
              <a:gd name="T7" fmla="*/ 0 60000 65536"/>
              <a:gd name="T8" fmla="*/ 0 60000 65536"/>
              <a:gd name="T9" fmla="*/ 0 w 1008"/>
              <a:gd name="T10" fmla="*/ 0 h 192"/>
              <a:gd name="T11" fmla="*/ 1008 w 1008"/>
              <a:gd name="T12" fmla="*/ 192 h 192"/>
            </a:gdLst>
            <a:ahLst/>
            <a:cxnLst>
              <a:cxn ang="T6">
                <a:pos x="T0" y="T1"/>
              </a:cxn>
              <a:cxn ang="T7">
                <a:pos x="T2" y="T3"/>
              </a:cxn>
              <a:cxn ang="T8">
                <a:pos x="T4" y="T5"/>
              </a:cxn>
            </a:cxnLst>
            <a:rect l="T9" t="T10" r="T11" b="T12"/>
            <a:pathLst>
              <a:path w="1008" h="192">
                <a:moveTo>
                  <a:pt x="0" y="192"/>
                </a:moveTo>
                <a:lnTo>
                  <a:pt x="1008" y="192"/>
                </a:lnTo>
                <a:lnTo>
                  <a:pt x="1008" y="0"/>
                </a:lnTo>
              </a:path>
            </a:pathLst>
          </a:custGeom>
          <a:noFill/>
          <a:ln w="12700">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134" name="Line 65"/>
          <p:cNvSpPr>
            <a:spLocks noChangeShapeType="1"/>
          </p:cNvSpPr>
          <p:nvPr/>
        </p:nvSpPr>
        <p:spPr bwMode="auto">
          <a:xfrm>
            <a:off x="6829878" y="2295525"/>
            <a:ext cx="228600" cy="0"/>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135" name="Line 66"/>
          <p:cNvSpPr>
            <a:spLocks noChangeShapeType="1"/>
          </p:cNvSpPr>
          <p:nvPr/>
        </p:nvSpPr>
        <p:spPr bwMode="auto">
          <a:xfrm>
            <a:off x="6829878" y="3209925"/>
            <a:ext cx="228600" cy="0"/>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136" name="Line 67"/>
          <p:cNvSpPr>
            <a:spLocks noChangeShapeType="1"/>
          </p:cNvSpPr>
          <p:nvPr/>
        </p:nvSpPr>
        <p:spPr bwMode="auto">
          <a:xfrm>
            <a:off x="6829878" y="4124325"/>
            <a:ext cx="228600" cy="0"/>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137" name="Line 68"/>
          <p:cNvSpPr>
            <a:spLocks noChangeShapeType="1"/>
          </p:cNvSpPr>
          <p:nvPr/>
        </p:nvSpPr>
        <p:spPr bwMode="auto">
          <a:xfrm>
            <a:off x="6829878" y="5038725"/>
            <a:ext cx="228600" cy="0"/>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138" name="Line 69"/>
          <p:cNvSpPr>
            <a:spLocks noChangeShapeType="1"/>
          </p:cNvSpPr>
          <p:nvPr/>
        </p:nvSpPr>
        <p:spPr bwMode="auto">
          <a:xfrm>
            <a:off x="8277678" y="2295525"/>
            <a:ext cx="228600" cy="0"/>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139" name="Line 70"/>
          <p:cNvSpPr>
            <a:spLocks noChangeShapeType="1"/>
          </p:cNvSpPr>
          <p:nvPr/>
        </p:nvSpPr>
        <p:spPr bwMode="auto">
          <a:xfrm>
            <a:off x="8277678" y="3209925"/>
            <a:ext cx="228600" cy="0"/>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140" name="Line 71"/>
          <p:cNvSpPr>
            <a:spLocks noChangeShapeType="1"/>
          </p:cNvSpPr>
          <p:nvPr/>
        </p:nvSpPr>
        <p:spPr bwMode="auto">
          <a:xfrm>
            <a:off x="8277678" y="4124325"/>
            <a:ext cx="228600" cy="0"/>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p:sp>
        <p:nvSpPr>
          <p:cNvPr id="141" name="Line 72"/>
          <p:cNvSpPr>
            <a:spLocks noChangeShapeType="1"/>
          </p:cNvSpPr>
          <p:nvPr/>
        </p:nvSpPr>
        <p:spPr bwMode="auto">
          <a:xfrm>
            <a:off x="8277678" y="5038725"/>
            <a:ext cx="228600" cy="0"/>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F81BD"/>
              </a:solidFill>
              <a:effectLst/>
              <a:uLnTx/>
              <a:uFillTx/>
              <a:latin typeface="Arial" panose="020B0604020202020204" pitchFamily="34" charset="0"/>
              <a:ea typeface="ＭＳ Ｐゴシック" panose="020B0600070205080204" pitchFamily="34" charset="-128"/>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467DFCA-2035-475D-9F44-CD8E6CEDB56D}"/>
                  </a:ext>
                </a:extLst>
              </p14:cNvPr>
              <p14:cNvContentPartPr/>
              <p14:nvPr/>
            </p14:nvContentPartPr>
            <p14:xfrm>
              <a:off x="8437320" y="5658840"/>
              <a:ext cx="360" cy="360"/>
            </p14:xfrm>
          </p:contentPart>
        </mc:Choice>
        <mc:Fallback>
          <p:pic>
            <p:nvPicPr>
              <p:cNvPr id="2" name="Ink 1">
                <a:extLst>
                  <a:ext uri="{FF2B5EF4-FFF2-40B4-BE49-F238E27FC236}">
                    <a16:creationId xmlns:a16="http://schemas.microsoft.com/office/drawing/2014/main" id="{B467DFCA-2035-475D-9F44-CD8E6CEDB56D}"/>
                  </a:ext>
                </a:extLst>
              </p:cNvPr>
              <p:cNvPicPr/>
              <p:nvPr/>
            </p:nvPicPr>
            <p:blipFill>
              <a:blip r:embed="rId4"/>
              <a:stretch>
                <a:fillRect/>
              </a:stretch>
            </p:blipFill>
            <p:spPr>
              <a:xfrm>
                <a:off x="8427960" y="5649480"/>
                <a:ext cx="19080" cy="19080"/>
              </a:xfrm>
              <a:prstGeom prst="rect">
                <a:avLst/>
              </a:prstGeom>
            </p:spPr>
          </p:pic>
        </mc:Fallback>
      </mc:AlternateContent>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1" name="Rectangle 1029"/>
          <p:cNvSpPr>
            <a:spLocks noGrp="1" noChangeArrowheads="1"/>
          </p:cNvSpPr>
          <p:nvPr>
            <p:ph type="title"/>
          </p:nvPr>
        </p:nvSpPr>
        <p:spPr>
          <a:xfrm>
            <a:off x="357018" y="435678"/>
            <a:ext cx="8177382" cy="762000"/>
          </a:xfrm>
        </p:spPr>
        <p:txBody>
          <a:bodyPr/>
          <a:lstStyle/>
          <a:p>
            <a:r>
              <a:rPr lang="en-US" dirty="0"/>
              <a:t>Qualitative Estimates of Locality</a:t>
            </a:r>
          </a:p>
        </p:txBody>
      </p:sp>
      <p:sp>
        <p:nvSpPr>
          <p:cNvPr id="132102" name="Rectangle 1030"/>
          <p:cNvSpPr>
            <a:spLocks noGrp="1" noChangeArrowheads="1"/>
          </p:cNvSpPr>
          <p:nvPr>
            <p:ph idx="1"/>
          </p:nvPr>
        </p:nvSpPr>
        <p:spPr/>
        <p:txBody>
          <a:bodyPr/>
          <a:lstStyle/>
          <a:p>
            <a:endParaRPr lang="en-US" dirty="0"/>
          </a:p>
          <a:p>
            <a:r>
              <a:rPr lang="en-US" dirty="0">
                <a:solidFill>
                  <a:srgbClr val="FF0000"/>
                </a:solidFill>
              </a:rPr>
              <a:t>Question:</a:t>
            </a:r>
            <a:r>
              <a:rPr lang="en-US" dirty="0"/>
              <a:t> Does this function have good locality with respect to array </a:t>
            </a:r>
            <a:r>
              <a:rPr lang="en-US" b="0" dirty="0">
                <a:latin typeface="Courier New"/>
                <a:cs typeface="Courier New"/>
              </a:rPr>
              <a:t>a</a:t>
            </a:r>
            <a:r>
              <a:rPr lang="en-US" dirty="0"/>
              <a:t>?</a:t>
            </a:r>
          </a:p>
        </p:txBody>
      </p:sp>
      <p:sp>
        <p:nvSpPr>
          <p:cNvPr id="132100" name="Text Box 1028"/>
          <p:cNvSpPr txBox="1">
            <a:spLocks noChangeArrowheads="1"/>
          </p:cNvSpPr>
          <p:nvPr/>
        </p:nvSpPr>
        <p:spPr bwMode="auto">
          <a:xfrm>
            <a:off x="1769327" y="3058879"/>
            <a:ext cx="4441825" cy="2589213"/>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err="1">
                <a:latin typeface="Courier New" charset="0"/>
              </a:rPr>
              <a:t>int</a:t>
            </a:r>
            <a:r>
              <a:rPr lang="en-US" sz="1800" dirty="0">
                <a:latin typeface="Courier New" charset="0"/>
              </a:rPr>
              <a:t> </a:t>
            </a:r>
            <a:r>
              <a:rPr lang="en-US" sz="1800" dirty="0" err="1">
                <a:latin typeface="Courier New" charset="0"/>
              </a:rPr>
              <a:t>sum_array_rows(int</a:t>
            </a:r>
            <a:r>
              <a:rPr lang="en-US" sz="1800" dirty="0">
                <a:latin typeface="Courier New" charset="0"/>
              </a:rPr>
              <a:t> </a:t>
            </a:r>
            <a:r>
              <a:rPr lang="en-US" sz="1800" dirty="0" err="1">
                <a:latin typeface="Courier New" charset="0"/>
              </a:rPr>
              <a:t>a[M][N</a:t>
            </a:r>
            <a:r>
              <a:rPr lang="en-US" sz="1800" dirty="0">
                <a:latin typeface="Courier New" charset="0"/>
              </a:rPr>
              <a:t>])</a:t>
            </a:r>
          </a:p>
          <a:p>
            <a:pPr algn="l">
              <a:lnSpc>
                <a:spcPct val="100000"/>
              </a:lnSpc>
            </a:pPr>
            <a:r>
              <a:rPr lang="en-US" sz="1800" dirty="0">
                <a:latin typeface="Courier New" charset="0"/>
              </a:rPr>
              <a:t>{</a:t>
            </a:r>
          </a:p>
          <a:p>
            <a:pPr algn="l">
              <a:lnSpc>
                <a:spcPct val="100000"/>
              </a:lnSpc>
            </a:pPr>
            <a:r>
              <a:rPr lang="en-US" sz="1800" dirty="0">
                <a:latin typeface="Courier New" charset="0"/>
              </a:rPr>
              <a:t>    </a:t>
            </a:r>
            <a:r>
              <a:rPr lang="en-US" sz="1800" dirty="0" err="1">
                <a:latin typeface="Courier New" charset="0"/>
              </a:rPr>
              <a:t>int</a:t>
            </a:r>
            <a:r>
              <a:rPr lang="en-US" sz="1800" dirty="0">
                <a:latin typeface="Courier New" charset="0"/>
              </a:rPr>
              <a:t> </a:t>
            </a:r>
            <a:r>
              <a:rPr lang="en-US" sz="1800" dirty="0" err="1">
                <a:latin typeface="Courier New" charset="0"/>
              </a:rPr>
              <a:t>i</a:t>
            </a:r>
            <a:r>
              <a:rPr lang="en-US" sz="1800" dirty="0">
                <a:latin typeface="Courier New" charset="0"/>
              </a:rPr>
              <a:t>, </a:t>
            </a:r>
            <a:r>
              <a:rPr lang="en-US" sz="1800" dirty="0" err="1">
                <a:latin typeface="Courier New" charset="0"/>
              </a:rPr>
              <a:t>j</a:t>
            </a:r>
            <a:r>
              <a:rPr lang="en-US" sz="1800" dirty="0">
                <a:latin typeface="Courier New" charset="0"/>
              </a:rPr>
              <a:t>, sum = 0;</a:t>
            </a:r>
          </a:p>
          <a:p>
            <a:pPr algn="l">
              <a:lnSpc>
                <a:spcPct val="100000"/>
              </a:lnSpc>
            </a:pPr>
            <a:endParaRPr lang="en-US" sz="1800" dirty="0">
              <a:latin typeface="Courier New" charset="0"/>
            </a:endParaRPr>
          </a:p>
          <a:p>
            <a:pPr algn="l">
              <a:lnSpc>
                <a:spcPct val="100000"/>
              </a:lnSpc>
            </a:pPr>
            <a:r>
              <a:rPr lang="en-US" sz="1800" dirty="0">
                <a:latin typeface="Courier New" charset="0"/>
              </a:rPr>
              <a:t>    for (</a:t>
            </a:r>
            <a:r>
              <a:rPr lang="en-US" sz="1800" dirty="0" err="1">
                <a:latin typeface="Courier New" charset="0"/>
              </a:rPr>
              <a:t>i</a:t>
            </a:r>
            <a:r>
              <a:rPr lang="en-US" sz="1800" dirty="0">
                <a:latin typeface="Courier New" charset="0"/>
              </a:rPr>
              <a:t> = 0; </a:t>
            </a:r>
            <a:r>
              <a:rPr lang="en-US" sz="1800" dirty="0" err="1">
                <a:latin typeface="Courier New" charset="0"/>
              </a:rPr>
              <a:t>i</a:t>
            </a:r>
            <a:r>
              <a:rPr lang="en-US" sz="1800" dirty="0">
                <a:latin typeface="Courier New" charset="0"/>
              </a:rPr>
              <a:t> &lt; M; </a:t>
            </a:r>
            <a:r>
              <a:rPr lang="en-US" sz="1800" dirty="0" err="1">
                <a:latin typeface="Courier New" charset="0"/>
              </a:rPr>
              <a:t>i</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j</a:t>
            </a:r>
            <a:r>
              <a:rPr lang="en-US" sz="1800" dirty="0">
                <a:latin typeface="Courier New" charset="0"/>
              </a:rPr>
              <a:t> = 0; </a:t>
            </a:r>
            <a:r>
              <a:rPr lang="en-US" sz="1800" dirty="0" err="1">
                <a:latin typeface="Courier New" charset="0"/>
              </a:rPr>
              <a:t>j</a:t>
            </a:r>
            <a:r>
              <a:rPr lang="en-US" sz="1800" dirty="0">
                <a:latin typeface="Courier New" charset="0"/>
              </a:rPr>
              <a:t> &lt; N; </a:t>
            </a:r>
            <a:r>
              <a:rPr lang="en-US" sz="1800" dirty="0" err="1">
                <a:latin typeface="Courier New" charset="0"/>
              </a:rPr>
              <a:t>j</a:t>
            </a:r>
            <a:r>
              <a:rPr lang="en-US" sz="1800" dirty="0">
                <a:latin typeface="Courier New" charset="0"/>
              </a:rPr>
              <a:t>++)</a:t>
            </a:r>
          </a:p>
          <a:p>
            <a:pPr algn="l">
              <a:lnSpc>
                <a:spcPct val="100000"/>
              </a:lnSpc>
            </a:pPr>
            <a:r>
              <a:rPr lang="en-US" sz="1800" dirty="0">
                <a:latin typeface="Courier New" charset="0"/>
              </a:rPr>
              <a:t>            sum += </a:t>
            </a:r>
            <a:r>
              <a:rPr lang="en-US" sz="1800" dirty="0" err="1">
                <a:latin typeface="Courier New" charset="0"/>
              </a:rPr>
              <a:t>a[i][j</a:t>
            </a:r>
            <a:r>
              <a:rPr lang="en-US" sz="1800" dirty="0">
                <a:latin typeface="Courier New" charset="0"/>
              </a:rPr>
              <a:t>];</a:t>
            </a:r>
          </a:p>
          <a:p>
            <a:pPr algn="l">
              <a:lnSpc>
                <a:spcPct val="100000"/>
              </a:lnSpc>
            </a:pPr>
            <a:r>
              <a:rPr lang="en-US" sz="1800" dirty="0">
                <a:latin typeface="Courier New" charset="0"/>
              </a:rPr>
              <a:t>    return sum;</a:t>
            </a:r>
          </a:p>
          <a:p>
            <a:pPr algn="l">
              <a:lnSpc>
                <a:spcPct val="100000"/>
              </a:lnSpc>
            </a:pPr>
            <a:r>
              <a:rPr lang="en-US" sz="1800" dirty="0">
                <a:latin typeface="Courier New" charset="0"/>
              </a:rPr>
              <a:t>}</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89205ABF-0D5B-4747-BE79-B5C5C2CAD391}"/>
                  </a:ext>
                </a:extLst>
              </p14:cNvPr>
              <p14:cNvContentPartPr/>
              <p14:nvPr/>
            </p14:nvContentPartPr>
            <p14:xfrm>
              <a:off x="4412160" y="2582640"/>
              <a:ext cx="4370760" cy="2473560"/>
            </p14:xfrm>
          </p:contentPart>
        </mc:Choice>
        <mc:Fallback>
          <p:pic>
            <p:nvPicPr>
              <p:cNvPr id="2" name="Ink 1">
                <a:extLst>
                  <a:ext uri="{FF2B5EF4-FFF2-40B4-BE49-F238E27FC236}">
                    <a16:creationId xmlns:a16="http://schemas.microsoft.com/office/drawing/2014/main" id="{89205ABF-0D5B-4747-BE79-B5C5C2CAD391}"/>
                  </a:ext>
                </a:extLst>
              </p:cNvPr>
              <p:cNvPicPr/>
              <p:nvPr/>
            </p:nvPicPr>
            <p:blipFill>
              <a:blip r:embed="rId4"/>
              <a:stretch>
                <a:fillRect/>
              </a:stretch>
            </p:blipFill>
            <p:spPr>
              <a:xfrm>
                <a:off x="4402800" y="2573280"/>
                <a:ext cx="4389480" cy="2492280"/>
              </a:xfrm>
              <a:prstGeom prst="rect">
                <a:avLst/>
              </a:prstGeom>
            </p:spPr>
          </p:pic>
        </mc:Fallback>
      </mc:AlternateContent>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Rectangle 5"/>
          <p:cNvSpPr>
            <a:spLocks noGrp="1" noChangeArrowheads="1"/>
          </p:cNvSpPr>
          <p:nvPr>
            <p:ph type="title"/>
          </p:nvPr>
        </p:nvSpPr>
        <p:spPr/>
        <p:txBody>
          <a:bodyPr/>
          <a:lstStyle/>
          <a:p>
            <a:r>
              <a:rPr lang="en-US"/>
              <a:t>Locality Example</a:t>
            </a:r>
          </a:p>
        </p:txBody>
      </p:sp>
      <p:sp>
        <p:nvSpPr>
          <p:cNvPr id="133126" name="Rectangle 6"/>
          <p:cNvSpPr>
            <a:spLocks noGrp="1" noChangeArrowheads="1"/>
          </p:cNvSpPr>
          <p:nvPr>
            <p:ph idx="1"/>
          </p:nvPr>
        </p:nvSpPr>
        <p:spPr/>
        <p:txBody>
          <a:bodyPr/>
          <a:lstStyle/>
          <a:p>
            <a:r>
              <a:rPr lang="en-US" dirty="0">
                <a:solidFill>
                  <a:srgbClr val="FF0000"/>
                </a:solidFill>
              </a:rPr>
              <a:t>Question:</a:t>
            </a:r>
            <a:r>
              <a:rPr lang="en-US" dirty="0"/>
              <a:t> Does this function have good locality with respect to array </a:t>
            </a:r>
            <a:r>
              <a:rPr lang="en-US" b="0" dirty="0">
                <a:latin typeface="Courier New"/>
                <a:cs typeface="Courier New"/>
              </a:rPr>
              <a:t>a</a:t>
            </a:r>
            <a:r>
              <a:rPr lang="en-US" dirty="0"/>
              <a:t>?</a:t>
            </a:r>
          </a:p>
        </p:txBody>
      </p:sp>
      <p:sp>
        <p:nvSpPr>
          <p:cNvPr id="133124" name="Text Box 4"/>
          <p:cNvSpPr txBox="1">
            <a:spLocks noChangeArrowheads="1"/>
          </p:cNvSpPr>
          <p:nvPr/>
        </p:nvSpPr>
        <p:spPr bwMode="auto">
          <a:xfrm>
            <a:off x="1817688" y="2484438"/>
            <a:ext cx="4441825" cy="2589212"/>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err="1">
                <a:latin typeface="Courier New" charset="0"/>
              </a:rPr>
              <a:t>int</a:t>
            </a:r>
            <a:r>
              <a:rPr lang="en-US" sz="1800" dirty="0">
                <a:latin typeface="Courier New" charset="0"/>
              </a:rPr>
              <a:t> </a:t>
            </a:r>
            <a:r>
              <a:rPr lang="en-US" sz="1800" dirty="0" err="1">
                <a:latin typeface="Courier New" charset="0"/>
              </a:rPr>
              <a:t>sum_array_cols(int</a:t>
            </a:r>
            <a:r>
              <a:rPr lang="en-US" sz="1800" dirty="0">
                <a:latin typeface="Courier New" charset="0"/>
              </a:rPr>
              <a:t> </a:t>
            </a:r>
            <a:r>
              <a:rPr lang="en-US" sz="1800" dirty="0" err="1">
                <a:latin typeface="Courier New" charset="0"/>
              </a:rPr>
              <a:t>a[M][N</a:t>
            </a:r>
            <a:r>
              <a:rPr lang="en-US" sz="1800" dirty="0">
                <a:latin typeface="Courier New" charset="0"/>
              </a:rPr>
              <a:t>])</a:t>
            </a:r>
          </a:p>
          <a:p>
            <a:pPr algn="l">
              <a:lnSpc>
                <a:spcPct val="100000"/>
              </a:lnSpc>
            </a:pPr>
            <a:r>
              <a:rPr lang="en-US" sz="1800" dirty="0">
                <a:latin typeface="Courier New" charset="0"/>
              </a:rPr>
              <a:t>{</a:t>
            </a:r>
          </a:p>
          <a:p>
            <a:pPr algn="l">
              <a:lnSpc>
                <a:spcPct val="100000"/>
              </a:lnSpc>
            </a:pPr>
            <a:r>
              <a:rPr lang="en-US" sz="1800" dirty="0">
                <a:latin typeface="Courier New" charset="0"/>
              </a:rPr>
              <a:t>    </a:t>
            </a:r>
            <a:r>
              <a:rPr lang="en-US" sz="1800" dirty="0" err="1">
                <a:latin typeface="Courier New" charset="0"/>
              </a:rPr>
              <a:t>int</a:t>
            </a:r>
            <a:r>
              <a:rPr lang="en-US" sz="1800" dirty="0">
                <a:latin typeface="Courier New" charset="0"/>
              </a:rPr>
              <a:t> </a:t>
            </a:r>
            <a:r>
              <a:rPr lang="en-US" sz="1800" dirty="0" err="1">
                <a:latin typeface="Courier New" charset="0"/>
              </a:rPr>
              <a:t>i</a:t>
            </a:r>
            <a:r>
              <a:rPr lang="en-US" sz="1800" dirty="0">
                <a:latin typeface="Courier New" charset="0"/>
              </a:rPr>
              <a:t>, </a:t>
            </a:r>
            <a:r>
              <a:rPr lang="en-US" sz="1800" dirty="0" err="1">
                <a:latin typeface="Courier New" charset="0"/>
              </a:rPr>
              <a:t>j</a:t>
            </a:r>
            <a:r>
              <a:rPr lang="en-US" sz="1800" dirty="0">
                <a:latin typeface="Courier New" charset="0"/>
              </a:rPr>
              <a:t>, sum = 0;</a:t>
            </a:r>
          </a:p>
          <a:p>
            <a:pPr algn="l">
              <a:lnSpc>
                <a:spcPct val="100000"/>
              </a:lnSpc>
            </a:pPr>
            <a:endParaRPr lang="en-US" sz="1800" dirty="0">
              <a:latin typeface="Courier New" charset="0"/>
            </a:endParaRPr>
          </a:p>
          <a:p>
            <a:pPr algn="l">
              <a:lnSpc>
                <a:spcPct val="100000"/>
              </a:lnSpc>
            </a:pPr>
            <a:r>
              <a:rPr lang="en-US" sz="1800" dirty="0">
                <a:latin typeface="Courier New" charset="0"/>
              </a:rPr>
              <a:t>    for (</a:t>
            </a:r>
            <a:r>
              <a:rPr lang="en-US" sz="1800" dirty="0" err="1">
                <a:latin typeface="Courier New" charset="0"/>
              </a:rPr>
              <a:t>j</a:t>
            </a:r>
            <a:r>
              <a:rPr lang="en-US" sz="1800" dirty="0">
                <a:latin typeface="Courier New" charset="0"/>
              </a:rPr>
              <a:t> = 0; </a:t>
            </a:r>
            <a:r>
              <a:rPr lang="en-US" sz="1800" dirty="0" err="1">
                <a:latin typeface="Courier New" charset="0"/>
              </a:rPr>
              <a:t>j</a:t>
            </a:r>
            <a:r>
              <a:rPr lang="en-US" sz="1800" dirty="0">
                <a:latin typeface="Courier New" charset="0"/>
              </a:rPr>
              <a:t> &lt; N; </a:t>
            </a:r>
            <a:r>
              <a:rPr lang="en-US" sz="1800" dirty="0" err="1">
                <a:solidFill>
                  <a:srgbClr val="FF0000"/>
                </a:solidFill>
                <a:latin typeface="Courier New" charset="0"/>
              </a:rPr>
              <a:t>j</a:t>
            </a:r>
            <a:r>
              <a:rPr lang="en-US" sz="1800" dirty="0">
                <a:solidFill>
                  <a:srgbClr val="FF0000"/>
                </a:solidFill>
                <a:latin typeface="Courier New" charset="0"/>
              </a:rPr>
              <a:t>++)</a:t>
            </a:r>
          </a:p>
          <a:p>
            <a:pPr algn="l">
              <a:lnSpc>
                <a:spcPct val="100000"/>
              </a:lnSpc>
            </a:pPr>
            <a:r>
              <a:rPr lang="en-US" sz="1800" dirty="0">
                <a:latin typeface="Courier New" charset="0"/>
              </a:rPr>
              <a:t>        for (</a:t>
            </a:r>
            <a:r>
              <a:rPr lang="en-US" sz="1800" dirty="0" err="1">
                <a:latin typeface="Courier New" charset="0"/>
              </a:rPr>
              <a:t>i</a:t>
            </a:r>
            <a:r>
              <a:rPr lang="en-US" sz="1800" dirty="0">
                <a:latin typeface="Courier New" charset="0"/>
              </a:rPr>
              <a:t> = 0; </a:t>
            </a:r>
            <a:r>
              <a:rPr lang="en-US" sz="1800" dirty="0" err="1">
                <a:latin typeface="Courier New" charset="0"/>
              </a:rPr>
              <a:t>i</a:t>
            </a:r>
            <a:r>
              <a:rPr lang="en-US" sz="1800" dirty="0">
                <a:latin typeface="Courier New" charset="0"/>
              </a:rPr>
              <a:t> &lt; M; </a:t>
            </a:r>
            <a:r>
              <a:rPr lang="en-US" sz="1800" dirty="0" err="1">
                <a:solidFill>
                  <a:srgbClr val="FF0000"/>
                </a:solidFill>
                <a:latin typeface="Courier New" charset="0"/>
              </a:rPr>
              <a:t>i</a:t>
            </a:r>
            <a:r>
              <a:rPr lang="en-US" sz="1800" dirty="0">
                <a:solidFill>
                  <a:srgbClr val="FF0000"/>
                </a:solidFill>
                <a:latin typeface="Courier New" charset="0"/>
              </a:rPr>
              <a:t>++)</a:t>
            </a:r>
          </a:p>
          <a:p>
            <a:pPr algn="l">
              <a:lnSpc>
                <a:spcPct val="100000"/>
              </a:lnSpc>
            </a:pPr>
            <a:r>
              <a:rPr lang="en-US" sz="1800" dirty="0">
                <a:latin typeface="Courier New" charset="0"/>
              </a:rPr>
              <a:t>            sum += </a:t>
            </a:r>
            <a:r>
              <a:rPr lang="en-US" sz="1800" dirty="0" err="1">
                <a:latin typeface="Courier New" charset="0"/>
              </a:rPr>
              <a:t>a[i][j</a:t>
            </a:r>
            <a:r>
              <a:rPr lang="en-US" sz="1800" dirty="0">
                <a:latin typeface="Courier New" charset="0"/>
              </a:rPr>
              <a:t>];</a:t>
            </a:r>
          </a:p>
          <a:p>
            <a:pPr algn="l">
              <a:lnSpc>
                <a:spcPct val="100000"/>
              </a:lnSpc>
            </a:pPr>
            <a:r>
              <a:rPr lang="en-US" sz="1800" dirty="0">
                <a:latin typeface="Courier New" charset="0"/>
              </a:rPr>
              <a:t>    return sum;</a:t>
            </a:r>
          </a:p>
          <a:p>
            <a:pPr algn="l">
              <a:lnSpc>
                <a:spcPct val="100000"/>
              </a:lnSpc>
            </a:pPr>
            <a:r>
              <a:rPr lang="en-US" sz="1800" dirty="0">
                <a:latin typeface="Courier New" charset="0"/>
              </a:rPr>
              <a:t>}</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8D08C13C-1EE9-4A4B-BF4E-301868FA66DC}"/>
                  </a:ext>
                </a:extLst>
              </p14:cNvPr>
              <p14:cNvContentPartPr/>
              <p14:nvPr/>
            </p14:nvContentPartPr>
            <p14:xfrm>
              <a:off x="988920" y="3854880"/>
              <a:ext cx="7791480" cy="2589120"/>
            </p14:xfrm>
          </p:contentPart>
        </mc:Choice>
        <mc:Fallback>
          <p:pic>
            <p:nvPicPr>
              <p:cNvPr id="2" name="Ink 1">
                <a:extLst>
                  <a:ext uri="{FF2B5EF4-FFF2-40B4-BE49-F238E27FC236}">
                    <a16:creationId xmlns:a16="http://schemas.microsoft.com/office/drawing/2014/main" id="{8D08C13C-1EE9-4A4B-BF4E-301868FA66DC}"/>
                  </a:ext>
                </a:extLst>
              </p:cNvPr>
              <p:cNvPicPr/>
              <p:nvPr/>
            </p:nvPicPr>
            <p:blipFill>
              <a:blip r:embed="rId4"/>
              <a:stretch>
                <a:fillRect/>
              </a:stretch>
            </p:blipFill>
            <p:spPr>
              <a:xfrm>
                <a:off x="979560" y="3845520"/>
                <a:ext cx="7810200" cy="2607840"/>
              </a:xfrm>
              <a:prstGeom prst="rect">
                <a:avLst/>
              </a:prstGeom>
            </p:spPr>
          </p:pic>
        </mc:Fallback>
      </mc:AlternateContent>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9" name="Rectangle 1029"/>
          <p:cNvSpPr>
            <a:spLocks noGrp="1" noChangeArrowheads="1"/>
          </p:cNvSpPr>
          <p:nvPr>
            <p:ph type="title"/>
          </p:nvPr>
        </p:nvSpPr>
        <p:spPr/>
        <p:txBody>
          <a:bodyPr/>
          <a:lstStyle/>
          <a:p>
            <a:r>
              <a:rPr lang="en-US"/>
              <a:t>Locality Example</a:t>
            </a:r>
          </a:p>
        </p:txBody>
      </p:sp>
      <p:sp>
        <p:nvSpPr>
          <p:cNvPr id="134150" name="Rectangle 1030"/>
          <p:cNvSpPr>
            <a:spLocks noGrp="1" noChangeArrowheads="1"/>
          </p:cNvSpPr>
          <p:nvPr>
            <p:ph idx="1"/>
          </p:nvPr>
        </p:nvSpPr>
        <p:spPr/>
        <p:txBody>
          <a:bodyPr/>
          <a:lstStyle/>
          <a:p>
            <a:r>
              <a:rPr lang="en-US" dirty="0">
                <a:solidFill>
                  <a:srgbClr val="FF0000"/>
                </a:solidFill>
              </a:rPr>
              <a:t>Question</a:t>
            </a:r>
            <a:r>
              <a:rPr lang="en-US" dirty="0"/>
              <a:t>: Can you permute the loops so that the function scans the 3-d array </a:t>
            </a:r>
            <a:r>
              <a:rPr lang="en-US" b="0" dirty="0">
                <a:latin typeface="Courier New"/>
                <a:cs typeface="Courier New"/>
              </a:rPr>
              <a:t>a </a:t>
            </a:r>
            <a:r>
              <a:rPr lang="en-US" dirty="0"/>
              <a:t>with a stride-1 reference pattern (and thus has good spatial locality)?</a:t>
            </a:r>
          </a:p>
        </p:txBody>
      </p:sp>
      <p:sp>
        <p:nvSpPr>
          <p:cNvPr id="134148" name="Text Box 1028"/>
          <p:cNvSpPr txBox="1">
            <a:spLocks noChangeArrowheads="1"/>
          </p:cNvSpPr>
          <p:nvPr/>
        </p:nvSpPr>
        <p:spPr bwMode="auto">
          <a:xfrm>
            <a:off x="1941513" y="3033713"/>
            <a:ext cx="4987925" cy="2863850"/>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err="1">
                <a:latin typeface="Courier New" charset="0"/>
              </a:rPr>
              <a:t>int</a:t>
            </a:r>
            <a:r>
              <a:rPr lang="en-US" sz="1800" dirty="0">
                <a:latin typeface="Courier New" charset="0"/>
              </a:rPr>
              <a:t> sum_array_3d(int </a:t>
            </a:r>
            <a:r>
              <a:rPr lang="en-US" sz="1800" dirty="0" err="1">
                <a:latin typeface="Courier New" charset="0"/>
              </a:rPr>
              <a:t>a[M][N][N</a:t>
            </a:r>
            <a:r>
              <a:rPr lang="en-US" sz="1800" dirty="0">
                <a:latin typeface="Courier New" charset="0"/>
              </a:rPr>
              <a:t>])</a:t>
            </a:r>
          </a:p>
          <a:p>
            <a:pPr algn="l">
              <a:lnSpc>
                <a:spcPct val="100000"/>
              </a:lnSpc>
            </a:pPr>
            <a:r>
              <a:rPr lang="en-US" sz="1800" dirty="0">
                <a:latin typeface="Courier New" charset="0"/>
              </a:rPr>
              <a:t>{</a:t>
            </a:r>
          </a:p>
          <a:p>
            <a:pPr algn="l">
              <a:lnSpc>
                <a:spcPct val="100000"/>
              </a:lnSpc>
            </a:pPr>
            <a:r>
              <a:rPr lang="en-US" sz="1800" dirty="0">
                <a:latin typeface="Courier New" charset="0"/>
              </a:rPr>
              <a:t>    </a:t>
            </a:r>
            <a:r>
              <a:rPr lang="en-US" sz="1800" dirty="0" err="1">
                <a:latin typeface="Courier New" charset="0"/>
              </a:rPr>
              <a:t>int</a:t>
            </a:r>
            <a:r>
              <a:rPr lang="en-US" sz="1800" dirty="0">
                <a:latin typeface="Courier New" charset="0"/>
              </a:rPr>
              <a:t> </a:t>
            </a:r>
            <a:r>
              <a:rPr lang="en-US" sz="1800" dirty="0" err="1">
                <a:latin typeface="Courier New" charset="0"/>
              </a:rPr>
              <a:t>i</a:t>
            </a:r>
            <a:r>
              <a:rPr lang="en-US" sz="1800" dirty="0">
                <a:latin typeface="Courier New" charset="0"/>
              </a:rPr>
              <a:t>, </a:t>
            </a:r>
            <a:r>
              <a:rPr lang="en-US" sz="1800" dirty="0" err="1">
                <a:latin typeface="Courier New" charset="0"/>
              </a:rPr>
              <a:t>j</a:t>
            </a:r>
            <a:r>
              <a:rPr lang="en-US" sz="1800" dirty="0">
                <a:latin typeface="Courier New" charset="0"/>
              </a:rPr>
              <a:t>, </a:t>
            </a:r>
            <a:r>
              <a:rPr lang="en-US" sz="1800" dirty="0" err="1">
                <a:latin typeface="Courier New" charset="0"/>
              </a:rPr>
              <a:t>k</a:t>
            </a:r>
            <a:r>
              <a:rPr lang="en-US" sz="1800" dirty="0">
                <a:latin typeface="Courier New" charset="0"/>
              </a:rPr>
              <a:t>, sum = 0;</a:t>
            </a:r>
          </a:p>
          <a:p>
            <a:pPr algn="l">
              <a:lnSpc>
                <a:spcPct val="100000"/>
              </a:lnSpc>
            </a:pPr>
            <a:endParaRPr lang="en-US" sz="1800" dirty="0">
              <a:latin typeface="Courier New" charset="0"/>
            </a:endParaRPr>
          </a:p>
          <a:p>
            <a:pPr algn="l">
              <a:lnSpc>
                <a:spcPct val="100000"/>
              </a:lnSpc>
            </a:pPr>
            <a:r>
              <a:rPr lang="en-US" sz="1800" dirty="0">
                <a:latin typeface="Courier New" charset="0"/>
              </a:rPr>
              <a:t>    for (</a:t>
            </a:r>
            <a:r>
              <a:rPr lang="en-US" sz="1800" dirty="0" err="1">
                <a:latin typeface="Courier New" charset="0"/>
              </a:rPr>
              <a:t>i</a:t>
            </a:r>
            <a:r>
              <a:rPr lang="en-US" sz="1800" dirty="0">
                <a:latin typeface="Courier New" charset="0"/>
              </a:rPr>
              <a:t> = 0; </a:t>
            </a:r>
            <a:r>
              <a:rPr lang="en-US" sz="1800" dirty="0" err="1">
                <a:latin typeface="Courier New" charset="0"/>
              </a:rPr>
              <a:t>i</a:t>
            </a:r>
            <a:r>
              <a:rPr lang="en-US" sz="1800" dirty="0">
                <a:latin typeface="Courier New" charset="0"/>
              </a:rPr>
              <a:t> &lt; M; </a:t>
            </a:r>
            <a:r>
              <a:rPr lang="en-US" sz="1800" dirty="0" err="1">
                <a:latin typeface="Courier New" charset="0"/>
              </a:rPr>
              <a:t>i</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j</a:t>
            </a:r>
            <a:r>
              <a:rPr lang="en-US" sz="1800" dirty="0">
                <a:latin typeface="Courier New" charset="0"/>
              </a:rPr>
              <a:t> = 0; </a:t>
            </a:r>
            <a:r>
              <a:rPr lang="en-US" sz="1800" dirty="0" err="1">
                <a:latin typeface="Courier New" charset="0"/>
              </a:rPr>
              <a:t>j</a:t>
            </a:r>
            <a:r>
              <a:rPr lang="en-US" sz="1800" dirty="0">
                <a:latin typeface="Courier New" charset="0"/>
              </a:rPr>
              <a:t> &lt; N; </a:t>
            </a:r>
            <a:r>
              <a:rPr lang="en-US" sz="1800" dirty="0" err="1">
                <a:latin typeface="Courier New" charset="0"/>
              </a:rPr>
              <a:t>j</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k</a:t>
            </a:r>
            <a:r>
              <a:rPr lang="en-US" sz="1800" dirty="0">
                <a:latin typeface="Courier New" charset="0"/>
              </a:rPr>
              <a:t> = 0; </a:t>
            </a:r>
            <a:r>
              <a:rPr lang="en-US" sz="1800" dirty="0" err="1">
                <a:latin typeface="Courier New" charset="0"/>
              </a:rPr>
              <a:t>k</a:t>
            </a:r>
            <a:r>
              <a:rPr lang="en-US" sz="1800" dirty="0">
                <a:latin typeface="Courier New" charset="0"/>
              </a:rPr>
              <a:t> &lt; N; </a:t>
            </a:r>
            <a:r>
              <a:rPr lang="en-US" sz="1800" dirty="0" err="1">
                <a:latin typeface="Courier New" charset="0"/>
              </a:rPr>
              <a:t>k</a:t>
            </a:r>
            <a:r>
              <a:rPr lang="en-US" sz="1800" dirty="0">
                <a:latin typeface="Courier New" charset="0"/>
              </a:rPr>
              <a:t>++)</a:t>
            </a:r>
          </a:p>
          <a:p>
            <a:pPr algn="l">
              <a:lnSpc>
                <a:spcPct val="100000"/>
              </a:lnSpc>
            </a:pPr>
            <a:r>
              <a:rPr lang="en-US" sz="1800" dirty="0">
                <a:latin typeface="Courier New" charset="0"/>
              </a:rPr>
              <a:t>                sum += </a:t>
            </a:r>
            <a:r>
              <a:rPr lang="en-US" sz="1800" dirty="0" err="1">
                <a:latin typeface="Courier New" charset="0"/>
              </a:rPr>
              <a:t>a[k][i][j</a:t>
            </a:r>
            <a:r>
              <a:rPr lang="en-US" sz="1800" dirty="0">
                <a:latin typeface="Courier New" charset="0"/>
              </a:rPr>
              <a:t>];</a:t>
            </a:r>
          </a:p>
          <a:p>
            <a:pPr algn="l">
              <a:lnSpc>
                <a:spcPct val="100000"/>
              </a:lnSpc>
            </a:pPr>
            <a:r>
              <a:rPr lang="en-US" sz="1800" dirty="0">
                <a:latin typeface="Courier New" charset="0"/>
              </a:rPr>
              <a:t>    return sum;</a:t>
            </a:r>
          </a:p>
          <a:p>
            <a:pPr algn="l">
              <a:lnSpc>
                <a:spcPct val="100000"/>
              </a:lnSpc>
            </a:pPr>
            <a:r>
              <a:rPr lang="en-US" sz="1800" dirty="0">
                <a:latin typeface="Courier New" charset="0"/>
              </a:rPr>
              <a:t>}</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F7ED2B8-372D-42B9-8448-DB92DAC15F1A}"/>
                  </a:ext>
                </a:extLst>
              </p14:cNvPr>
              <p14:cNvContentPartPr/>
              <p14:nvPr/>
            </p14:nvContentPartPr>
            <p14:xfrm>
              <a:off x="4100760" y="3701880"/>
              <a:ext cx="3122640" cy="1658880"/>
            </p14:xfrm>
          </p:contentPart>
        </mc:Choice>
        <mc:Fallback>
          <p:pic>
            <p:nvPicPr>
              <p:cNvPr id="2" name="Ink 1">
                <a:extLst>
                  <a:ext uri="{FF2B5EF4-FFF2-40B4-BE49-F238E27FC236}">
                    <a16:creationId xmlns:a16="http://schemas.microsoft.com/office/drawing/2014/main" id="{1F7ED2B8-372D-42B9-8448-DB92DAC15F1A}"/>
                  </a:ext>
                </a:extLst>
              </p:cNvPr>
              <p:cNvPicPr/>
              <p:nvPr/>
            </p:nvPicPr>
            <p:blipFill>
              <a:blip r:embed="rId4"/>
              <a:stretch>
                <a:fillRect/>
              </a:stretch>
            </p:blipFill>
            <p:spPr>
              <a:xfrm>
                <a:off x="4091400" y="3692520"/>
                <a:ext cx="3141360" cy="1677600"/>
              </a:xfrm>
              <a:prstGeom prst="rect">
                <a:avLst/>
              </a:prstGeom>
            </p:spPr>
          </p:pic>
        </mc:Fallback>
      </mc:AlternateContent>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0130" y="3086100"/>
            <a:ext cx="6469381" cy="762000"/>
          </a:xfrm>
        </p:spPr>
        <p:txBody>
          <a:bodyPr/>
          <a:lstStyle/>
          <a:p>
            <a:r>
              <a:rPr lang="en-US" dirty="0"/>
              <a:t>How do we exploit locality???</a:t>
            </a:r>
          </a:p>
        </p:txBody>
      </p:sp>
    </p:spTree>
    <p:extLst>
      <p:ext uri="{BB962C8B-B14F-4D97-AF65-F5344CB8AC3E}">
        <p14:creationId xmlns:p14="http://schemas.microsoft.com/office/powerpoint/2010/main" val="22441792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8" name="Rectangle 6"/>
          <p:cNvSpPr>
            <a:spLocks noGrp="1" noChangeArrowheads="1"/>
          </p:cNvSpPr>
          <p:nvPr>
            <p:ph type="title"/>
          </p:nvPr>
        </p:nvSpPr>
        <p:spPr/>
        <p:txBody>
          <a:bodyPr/>
          <a:lstStyle/>
          <a:p>
            <a:r>
              <a:rPr lang="en-US" dirty="0"/>
              <a:t>Caches</a:t>
            </a:r>
          </a:p>
        </p:txBody>
      </p:sp>
      <p:sp>
        <p:nvSpPr>
          <p:cNvPr id="136199" name="Rectangle 7"/>
          <p:cNvSpPr>
            <a:spLocks noGrp="1" noChangeArrowheads="1"/>
          </p:cNvSpPr>
          <p:nvPr>
            <p:ph idx="1"/>
          </p:nvPr>
        </p:nvSpPr>
        <p:spPr>
          <a:xfrm>
            <a:off x="396875" y="1362075"/>
            <a:ext cx="8442325" cy="4972050"/>
          </a:xfrm>
        </p:spPr>
        <p:txBody>
          <a:bodyPr/>
          <a:lstStyle/>
          <a:p>
            <a:r>
              <a:rPr lang="en-US" i="1" dirty="0">
                <a:solidFill>
                  <a:srgbClr val="FF0000"/>
                </a:solidFill>
              </a:rPr>
              <a:t>Cache:</a:t>
            </a:r>
            <a:r>
              <a:rPr lang="en-US" i="1" dirty="0"/>
              <a:t> </a:t>
            </a:r>
            <a:r>
              <a:rPr lang="en-US" dirty="0"/>
              <a:t>A smaller, faster storage device that acts as a staging area for a subset of the data in a larger, slower device.</a:t>
            </a:r>
          </a:p>
          <a:p>
            <a:r>
              <a:rPr lang="en-US" dirty="0"/>
              <a:t>Fundamental idea of a memory hierarchy:</a:t>
            </a:r>
          </a:p>
          <a:p>
            <a:pPr lvl="1"/>
            <a:r>
              <a:rPr lang="en-US" dirty="0"/>
              <a:t>Faster/smaller memory at level k serves as a cache for the larger, slower memory at level k+1.</a:t>
            </a:r>
          </a:p>
          <a:p>
            <a:r>
              <a:rPr lang="en-US" dirty="0"/>
              <a:t>Why do memory hierarchies work?</a:t>
            </a:r>
          </a:p>
          <a:p>
            <a:pPr lvl="1"/>
            <a:r>
              <a:rPr lang="en-US" dirty="0"/>
              <a:t>Because of locality, programs tend to access the data at level </a:t>
            </a:r>
            <a:r>
              <a:rPr lang="en-US" dirty="0" err="1"/>
              <a:t>k</a:t>
            </a:r>
            <a:r>
              <a:rPr lang="en-US" dirty="0"/>
              <a:t> more often than they access the data at level k+1. </a:t>
            </a:r>
          </a:p>
          <a:p>
            <a:pPr lvl="1"/>
            <a:r>
              <a:rPr lang="en-US" dirty="0"/>
              <a:t>Thus, the storage at level k+1 can be slower, and thus larger and cheaper per bit.</a:t>
            </a:r>
          </a:p>
          <a:p>
            <a:r>
              <a:rPr lang="en-US" i="1" dirty="0">
                <a:solidFill>
                  <a:srgbClr val="FF0000"/>
                </a:solidFill>
              </a:rPr>
              <a:t>Big Idea:  </a:t>
            </a:r>
            <a:r>
              <a:rPr lang="en-US" dirty="0"/>
              <a:t>The memory hierarchy creates a large pool of storage that is the size (and cost to some extent) of the storage near the bottom, but that serves data to programs at the rate of the fast storage near the top.</a:t>
            </a:r>
          </a:p>
          <a:p>
            <a:pPr lvl="1"/>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6199">
                                            <p:txEl>
                                              <p:pRg st="1" end="1"/>
                                            </p:txEl>
                                          </p:spTgt>
                                        </p:tgtEl>
                                        <p:attrNameLst>
                                          <p:attrName>style.visibility</p:attrName>
                                        </p:attrNameLst>
                                      </p:cBhvr>
                                      <p:to>
                                        <p:strVal val="visible"/>
                                      </p:to>
                                    </p:set>
                                    <p:animEffect transition="in" filter="fade">
                                      <p:cBhvr>
                                        <p:cTn id="7" dur="500"/>
                                        <p:tgtEl>
                                          <p:spTgt spid="136199">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6199">
                                            <p:txEl>
                                              <p:pRg st="2" end="2"/>
                                            </p:txEl>
                                          </p:spTgt>
                                        </p:tgtEl>
                                        <p:attrNameLst>
                                          <p:attrName>style.visibility</p:attrName>
                                        </p:attrNameLst>
                                      </p:cBhvr>
                                      <p:to>
                                        <p:strVal val="visible"/>
                                      </p:to>
                                    </p:set>
                                    <p:animEffect transition="in" filter="fade">
                                      <p:cBhvr>
                                        <p:cTn id="10" dur="500"/>
                                        <p:tgtEl>
                                          <p:spTgt spid="13619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6199">
                                            <p:txEl>
                                              <p:pRg st="3" end="3"/>
                                            </p:txEl>
                                          </p:spTgt>
                                        </p:tgtEl>
                                        <p:attrNameLst>
                                          <p:attrName>style.visibility</p:attrName>
                                        </p:attrNameLst>
                                      </p:cBhvr>
                                      <p:to>
                                        <p:strVal val="visible"/>
                                      </p:to>
                                    </p:set>
                                    <p:animEffect transition="in" filter="fade">
                                      <p:cBhvr>
                                        <p:cTn id="15" dur="500"/>
                                        <p:tgtEl>
                                          <p:spTgt spid="136199">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36199">
                                            <p:txEl>
                                              <p:pRg st="4" end="4"/>
                                            </p:txEl>
                                          </p:spTgt>
                                        </p:tgtEl>
                                        <p:attrNameLst>
                                          <p:attrName>style.visibility</p:attrName>
                                        </p:attrNameLst>
                                      </p:cBhvr>
                                      <p:to>
                                        <p:strVal val="visible"/>
                                      </p:to>
                                    </p:set>
                                    <p:animEffect transition="in" filter="fade">
                                      <p:cBhvr>
                                        <p:cTn id="18" dur="500"/>
                                        <p:tgtEl>
                                          <p:spTgt spid="136199">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36199">
                                            <p:txEl>
                                              <p:pRg st="5" end="5"/>
                                            </p:txEl>
                                          </p:spTgt>
                                        </p:tgtEl>
                                        <p:attrNameLst>
                                          <p:attrName>style.visibility</p:attrName>
                                        </p:attrNameLst>
                                      </p:cBhvr>
                                      <p:to>
                                        <p:strVal val="visible"/>
                                      </p:to>
                                    </p:set>
                                    <p:animEffect transition="in" filter="fade">
                                      <p:cBhvr>
                                        <p:cTn id="21" dur="500"/>
                                        <p:tgtEl>
                                          <p:spTgt spid="136199">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6199">
                                            <p:txEl>
                                              <p:pRg st="6" end="6"/>
                                            </p:txEl>
                                          </p:spTgt>
                                        </p:tgtEl>
                                        <p:attrNameLst>
                                          <p:attrName>style.visibility</p:attrName>
                                        </p:attrNameLst>
                                      </p:cBhvr>
                                      <p:to>
                                        <p:strVal val="visible"/>
                                      </p:to>
                                    </p:set>
                                    <p:animEffect transition="in" filter="fade">
                                      <p:cBhvr>
                                        <p:cTn id="26" dur="500"/>
                                        <p:tgtEl>
                                          <p:spTgt spid="1361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2" name="Title 1"/>
          <p:cNvSpPr>
            <a:spLocks noGrp="1"/>
          </p:cNvSpPr>
          <p:nvPr>
            <p:ph type="title"/>
          </p:nvPr>
        </p:nvSpPr>
        <p:spPr/>
        <p:txBody>
          <a:bodyPr/>
          <a:lstStyle/>
          <a:p>
            <a:r>
              <a:rPr lang="en-US" dirty="0"/>
              <a:t>General Cache Concepts</a:t>
            </a:r>
          </a:p>
        </p:txBody>
      </p:sp>
      <p:sp>
        <p:nvSpPr>
          <p:cNvPr id="3" name="Rectangle 2"/>
          <p:cNvSpPr/>
          <p:nvPr/>
        </p:nvSpPr>
        <p:spPr bwMode="auto">
          <a:xfrm>
            <a:off x="1905000" y="4267200"/>
            <a:ext cx="3581400" cy="2057400"/>
          </a:xfrm>
          <a:prstGeom prst="rect">
            <a:avLst/>
          </a:prstGeom>
          <a:solidFill>
            <a:srgbClr val="DEDFF5"/>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a:latin typeface="Calibri" pitchFamily="34" charset="0"/>
              </a:rPr>
              <a:t>Memory</a:t>
            </a:r>
          </a:p>
        </p:txBody>
      </p:sp>
      <p:sp>
        <p:nvSpPr>
          <p:cNvPr id="32" name="Text Box 19"/>
          <p:cNvSpPr txBox="1">
            <a:spLocks noChangeArrowheads="1"/>
          </p:cNvSpPr>
          <p:nvPr/>
        </p:nvSpPr>
        <p:spPr bwMode="auto">
          <a:xfrm>
            <a:off x="5635242" y="4147318"/>
            <a:ext cx="3199956" cy="577082"/>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Larger, slower, cheaper memory</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v</a:t>
            </a:r>
            <a:r>
              <a:rPr lang="en-GB" sz="1600" b="1" dirty="0">
                <a:latin typeface="Calibri" pitchFamily="34" charset="0"/>
              </a:rPr>
              <a:t>iewed as partitioned into “blocks”</a:t>
            </a:r>
          </a:p>
        </p:txBody>
      </p:sp>
      <p:sp>
        <p:nvSpPr>
          <p:cNvPr id="33" name="Text Box 22"/>
          <p:cNvSpPr txBox="1">
            <a:spLocks noChangeArrowheads="1"/>
          </p:cNvSpPr>
          <p:nvPr/>
        </p:nvSpPr>
        <p:spPr bwMode="auto">
          <a:xfrm>
            <a:off x="3942800" y="3232918"/>
            <a:ext cx="2839000" cy="577082"/>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Data is copied in block-sized transfer units</a:t>
            </a:r>
          </a:p>
        </p:txBody>
      </p:sp>
      <p:sp>
        <p:nvSpPr>
          <p:cNvPr id="34" name="Text Box 29"/>
          <p:cNvSpPr txBox="1">
            <a:spLocks noChangeArrowheads="1"/>
          </p:cNvSpPr>
          <p:nvPr/>
        </p:nvSpPr>
        <p:spPr bwMode="auto">
          <a:xfrm>
            <a:off x="5562600" y="2166311"/>
            <a:ext cx="2930908" cy="818367"/>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Smaller, faster, more expensive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memory caches a  subset of</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the blocks</a:t>
            </a:r>
          </a:p>
        </p:txBody>
      </p:sp>
      <p:sp>
        <p:nvSpPr>
          <p:cNvPr id="37" name="Rectangle 36"/>
          <p:cNvSpPr/>
          <p:nvPr/>
        </p:nvSpPr>
        <p:spPr bwMode="auto">
          <a:xfrm>
            <a:off x="2057400" y="48006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38" name="Rectangle 37"/>
          <p:cNvSpPr/>
          <p:nvPr/>
        </p:nvSpPr>
        <p:spPr bwMode="auto">
          <a:xfrm>
            <a:off x="2590800" y="34290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39" name="Rectangle 38"/>
          <p:cNvSpPr/>
          <p:nvPr/>
        </p:nvSpPr>
        <p:spPr bwMode="auto">
          <a:xfrm>
            <a:off x="2057400" y="2424791"/>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40" name="Rectangle 39"/>
          <p:cNvSpPr/>
          <p:nvPr/>
        </p:nvSpPr>
        <p:spPr bwMode="auto">
          <a:xfrm>
            <a:off x="3733800" y="518160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
        <p:nvSpPr>
          <p:cNvPr id="41" name="Rectangle 40"/>
          <p:cNvSpPr/>
          <p:nvPr/>
        </p:nvSpPr>
        <p:spPr bwMode="auto">
          <a:xfrm>
            <a:off x="2590800" y="342900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
        <p:nvSpPr>
          <p:cNvPr id="42" name="Rectangle 41"/>
          <p:cNvSpPr/>
          <p:nvPr/>
        </p:nvSpPr>
        <p:spPr bwMode="auto">
          <a:xfrm>
            <a:off x="3733800" y="2424791"/>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3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animBg="1"/>
      <p:bldP spid="38" grpId="0" animBg="1"/>
      <p:bldP spid="38" grpId="1" animBg="1"/>
      <p:bldP spid="39" grpId="0" animBg="1"/>
      <p:bldP spid="40" grpId="0" animBg="1"/>
      <p:bldP spid="41" grpId="0" animBg="1"/>
      <p:bldP spid="41" grpId="1" animBg="1"/>
      <p:bldP spid="4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p:cNvSpPr/>
          <p:nvPr/>
        </p:nvSpPr>
        <p:spPr bwMode="auto">
          <a:xfrm>
            <a:off x="3352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2" name="Title 1"/>
          <p:cNvSpPr>
            <a:spLocks noGrp="1"/>
          </p:cNvSpPr>
          <p:nvPr>
            <p:ph type="title"/>
          </p:nvPr>
        </p:nvSpPr>
        <p:spPr/>
        <p:txBody>
          <a:bodyPr/>
          <a:lstStyle/>
          <a:p>
            <a:r>
              <a:rPr lang="en-US" dirty="0"/>
              <a:t>General Cache Concepts: Hit</a:t>
            </a:r>
          </a:p>
        </p:txBody>
      </p:sp>
      <p:sp>
        <p:nvSpPr>
          <p:cNvPr id="3" name="Rectangle 2"/>
          <p:cNvSpPr/>
          <p:nvPr/>
        </p:nvSpPr>
        <p:spPr bwMode="auto">
          <a:xfrm>
            <a:off x="1905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a:latin typeface="Calibri" pitchFamily="34" charset="0"/>
              </a:rPr>
              <a:t>Memory</a:t>
            </a:r>
          </a:p>
        </p:txBody>
      </p:sp>
      <p:sp>
        <p:nvSpPr>
          <p:cNvPr id="44" name="Text Box 29"/>
          <p:cNvSpPr txBox="1">
            <a:spLocks noChangeArrowheads="1"/>
          </p:cNvSpPr>
          <p:nvPr/>
        </p:nvSpPr>
        <p:spPr bwMode="auto">
          <a:xfrm>
            <a:off x="5919759" y="1580883"/>
            <a:ext cx="2826906" cy="396135"/>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Data in block b is needed</a:t>
            </a:r>
          </a:p>
        </p:txBody>
      </p:sp>
      <p:sp>
        <p:nvSpPr>
          <p:cNvPr id="46" name="Rectangle 45"/>
          <p:cNvSpPr/>
          <p:nvPr/>
        </p:nvSpPr>
        <p:spPr>
          <a:xfrm>
            <a:off x="3997173" y="1619517"/>
            <a:ext cx="1184427" cy="338554"/>
          </a:xfrm>
          <a:prstGeom prst="rect">
            <a:avLst/>
          </a:prstGeom>
        </p:spPr>
        <p:txBody>
          <a:bodyPr wrap="none">
            <a:spAutoFit/>
          </a:bodyPr>
          <a:lstStyle/>
          <a:p>
            <a:pPr algn="ctr"/>
            <a:r>
              <a:rPr lang="en-US" sz="1600" dirty="0">
                <a:latin typeface="Calibri" pitchFamily="34" charset="0"/>
              </a:rPr>
              <a:t>Request: 14</a:t>
            </a:r>
          </a:p>
        </p:txBody>
      </p:sp>
      <p:sp>
        <p:nvSpPr>
          <p:cNvPr id="47" name="Rectangle 46"/>
          <p:cNvSpPr/>
          <p:nvPr/>
        </p:nvSpPr>
        <p:spPr bwMode="auto">
          <a:xfrm>
            <a:off x="3733800" y="2425522"/>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48" name="Text Box 29"/>
          <p:cNvSpPr txBox="1">
            <a:spLocks noChangeArrowheads="1"/>
          </p:cNvSpPr>
          <p:nvPr/>
        </p:nvSpPr>
        <p:spPr bwMode="auto">
          <a:xfrm>
            <a:off x="5936094" y="2209800"/>
            <a:ext cx="2154670"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Block b is in cache: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solidFill>
                  <a:srgbClr val="C00000"/>
                </a:solidFill>
                <a:latin typeface="Calibri" pitchFamily="34" charset="0"/>
              </a:rPr>
              <a:t>Hit!</a:t>
            </a:r>
            <a:endParaRPr lang="en-GB" sz="2000" b="1" i="1" dirty="0">
              <a:solidFill>
                <a:srgbClr val="C00000"/>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7" grpId="0" animBg="1"/>
      <p:bldP spid="4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p:cNvSpPr/>
          <p:nvPr/>
        </p:nvSpPr>
        <p:spPr bwMode="auto">
          <a:xfrm>
            <a:off x="3352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2" name="Title 1"/>
          <p:cNvSpPr>
            <a:spLocks noGrp="1"/>
          </p:cNvSpPr>
          <p:nvPr>
            <p:ph type="title"/>
          </p:nvPr>
        </p:nvSpPr>
        <p:spPr/>
        <p:txBody>
          <a:bodyPr/>
          <a:lstStyle/>
          <a:p>
            <a:r>
              <a:rPr lang="en-US" dirty="0"/>
              <a:t>General Cache Concepts: Miss</a:t>
            </a:r>
          </a:p>
        </p:txBody>
      </p:sp>
      <p:sp>
        <p:nvSpPr>
          <p:cNvPr id="3" name="Rectangle 2"/>
          <p:cNvSpPr/>
          <p:nvPr/>
        </p:nvSpPr>
        <p:spPr bwMode="auto">
          <a:xfrm>
            <a:off x="1905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a:latin typeface="Calibri" pitchFamily="34" charset="0"/>
              </a:rPr>
              <a:t>Memory</a:t>
            </a:r>
          </a:p>
        </p:txBody>
      </p:sp>
      <p:sp>
        <p:nvSpPr>
          <p:cNvPr id="44" name="Text Box 29"/>
          <p:cNvSpPr txBox="1">
            <a:spLocks noChangeArrowheads="1"/>
          </p:cNvSpPr>
          <p:nvPr/>
        </p:nvSpPr>
        <p:spPr bwMode="auto">
          <a:xfrm>
            <a:off x="5919759" y="1580883"/>
            <a:ext cx="2826906" cy="396135"/>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Data in block b is needed</a:t>
            </a:r>
          </a:p>
        </p:txBody>
      </p:sp>
      <p:sp>
        <p:nvSpPr>
          <p:cNvPr id="46" name="Rectangle 45"/>
          <p:cNvSpPr/>
          <p:nvPr/>
        </p:nvSpPr>
        <p:spPr>
          <a:xfrm>
            <a:off x="3997173" y="1619517"/>
            <a:ext cx="1184428" cy="338554"/>
          </a:xfrm>
          <a:prstGeom prst="rect">
            <a:avLst/>
          </a:prstGeom>
        </p:spPr>
        <p:txBody>
          <a:bodyPr wrap="none">
            <a:spAutoFit/>
          </a:bodyPr>
          <a:lstStyle/>
          <a:p>
            <a:pPr algn="ctr"/>
            <a:r>
              <a:rPr lang="en-US" sz="1600" dirty="0">
                <a:latin typeface="Calibri" pitchFamily="34" charset="0"/>
              </a:rPr>
              <a:t>Request: 12</a:t>
            </a:r>
          </a:p>
        </p:txBody>
      </p:sp>
      <p:sp>
        <p:nvSpPr>
          <p:cNvPr id="48" name="Text Box 29"/>
          <p:cNvSpPr txBox="1">
            <a:spLocks noChangeArrowheads="1"/>
          </p:cNvSpPr>
          <p:nvPr/>
        </p:nvSpPr>
        <p:spPr bwMode="auto">
          <a:xfrm>
            <a:off x="5936094" y="2209800"/>
            <a:ext cx="2569847"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Block b is not in cache: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solidFill>
                  <a:srgbClr val="C00000"/>
                </a:solidFill>
                <a:latin typeface="Calibri" pitchFamily="34" charset="0"/>
              </a:rPr>
              <a:t>Miss!</a:t>
            </a:r>
          </a:p>
        </p:txBody>
      </p:sp>
      <p:sp>
        <p:nvSpPr>
          <p:cNvPr id="34" name="Text Box 29"/>
          <p:cNvSpPr txBox="1">
            <a:spLocks noChangeArrowheads="1"/>
          </p:cNvSpPr>
          <p:nvPr/>
        </p:nvSpPr>
        <p:spPr bwMode="auto">
          <a:xfrm>
            <a:off x="5943600" y="3200400"/>
            <a:ext cx="2585173"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Block b is fetched from</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latin typeface="Calibri" pitchFamily="34" charset="0"/>
              </a:rPr>
              <a:t>memory</a:t>
            </a:r>
            <a:endParaRPr lang="en-GB" sz="2000" b="1" i="1" dirty="0">
              <a:latin typeface="Calibri" pitchFamily="34" charset="0"/>
            </a:endParaRPr>
          </a:p>
        </p:txBody>
      </p:sp>
      <p:sp>
        <p:nvSpPr>
          <p:cNvPr id="36" name="Rectangle 35"/>
          <p:cNvSpPr/>
          <p:nvPr/>
        </p:nvSpPr>
        <p:spPr>
          <a:xfrm>
            <a:off x="3997172" y="3395246"/>
            <a:ext cx="1184428" cy="338554"/>
          </a:xfrm>
          <a:prstGeom prst="rect">
            <a:avLst/>
          </a:prstGeom>
        </p:spPr>
        <p:txBody>
          <a:bodyPr wrap="none">
            <a:spAutoFit/>
          </a:bodyPr>
          <a:lstStyle/>
          <a:p>
            <a:pPr algn="ctr"/>
            <a:r>
              <a:rPr lang="en-US" sz="1600" dirty="0">
                <a:latin typeface="Calibri" pitchFamily="34" charset="0"/>
              </a:rPr>
              <a:t>Request: 12</a:t>
            </a:r>
          </a:p>
        </p:txBody>
      </p:sp>
      <p:sp>
        <p:nvSpPr>
          <p:cNvPr id="37" name="Rectangle 36"/>
          <p:cNvSpPr/>
          <p:nvPr/>
        </p:nvSpPr>
        <p:spPr bwMode="auto">
          <a:xfrm>
            <a:off x="2057400" y="55626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38" name="Rectangle 37"/>
          <p:cNvSpPr/>
          <p:nvPr/>
        </p:nvSpPr>
        <p:spPr bwMode="auto">
          <a:xfrm>
            <a:off x="2590800" y="34290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39" name="Rectangle 38"/>
          <p:cNvSpPr/>
          <p:nvPr/>
        </p:nvSpPr>
        <p:spPr bwMode="auto">
          <a:xfrm>
            <a:off x="2895600" y="2425522"/>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42" name="Text Box 29"/>
          <p:cNvSpPr txBox="1">
            <a:spLocks noChangeArrowheads="1"/>
          </p:cNvSpPr>
          <p:nvPr/>
        </p:nvSpPr>
        <p:spPr bwMode="auto">
          <a:xfrm>
            <a:off x="5943600" y="4191000"/>
            <a:ext cx="2810939" cy="1753558"/>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Block b is stored in cache</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solidFill>
                  <a:srgbClr val="C00000"/>
                </a:solidFill>
                <a:latin typeface="Calibri" pitchFamily="34" charset="0"/>
              </a:rPr>
              <a:t>Placement policy:</a:t>
            </a:r>
            <a:br>
              <a:rPr lang="en-GB" sz="1800" b="0" dirty="0">
                <a:latin typeface="Calibri" pitchFamily="34" charset="0"/>
              </a:rPr>
            </a:br>
            <a:r>
              <a:rPr lang="en-GB" sz="1800" b="0" dirty="0">
                <a:latin typeface="Calibri" pitchFamily="34" charset="0"/>
              </a:rPr>
              <a:t>determines where b goes</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solidFill>
                  <a:srgbClr val="C00000"/>
                </a:solidFill>
                <a:latin typeface="Calibri" pitchFamily="34" charset="0"/>
              </a:rPr>
              <a:t>Replacement policy:</a:t>
            </a:r>
            <a:br>
              <a:rPr lang="en-GB" sz="1800" b="0" dirty="0">
                <a:solidFill>
                  <a:srgbClr val="C00000"/>
                </a:solidFill>
                <a:latin typeface="Calibri" pitchFamily="34" charset="0"/>
              </a:rPr>
            </a:br>
            <a:r>
              <a:rPr lang="en-GB" sz="1800" b="0" dirty="0">
                <a:latin typeface="Calibri" pitchFamily="34" charset="0"/>
              </a:rPr>
              <a:t>determines which block</a:t>
            </a:r>
            <a:br>
              <a:rPr lang="en-GB" sz="1800" b="0" dirty="0">
                <a:latin typeface="Calibri" pitchFamily="34" charset="0"/>
              </a:rPr>
            </a:br>
            <a:r>
              <a:rPr lang="en-GB" sz="1800" b="0" dirty="0">
                <a:latin typeface="Calibri" pitchFamily="34" charset="0"/>
              </a:rPr>
              <a:t>gets evicted (victim)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3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2">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8" grpId="0"/>
      <p:bldP spid="34" grpId="0"/>
      <p:bldP spid="36" grpId="0"/>
      <p:bldP spid="37" grpId="0" animBg="1"/>
      <p:bldP spid="38" grpId="0" animBg="1"/>
      <p:bldP spid="38" grpId="1" animBg="1"/>
      <p:bldP spid="39" grpId="0" animBg="1"/>
      <p:bldP spid="42" grpId="0" build="allAtOnce"/>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61913" y="247650"/>
            <a:ext cx="8716962" cy="782638"/>
          </a:xfrm>
        </p:spPr>
        <p:txBody>
          <a:bodyPr>
            <a:normAutofit fontScale="90000"/>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latin typeface="Arial"/>
                <a:cs typeface="Arial"/>
              </a:rPr>
              <a:t>Example Memory </a:t>
            </a:r>
            <a:br>
              <a:rPr lang="en-GB" dirty="0">
                <a:latin typeface="Arial"/>
                <a:cs typeface="Arial"/>
              </a:rPr>
            </a:br>
            <a:r>
              <a:rPr lang="en-GB" dirty="0">
                <a:latin typeface="Arial"/>
                <a:cs typeface="Arial"/>
              </a:rPr>
              <a:t>     Hierarchy</a:t>
            </a:r>
          </a:p>
        </p:txBody>
      </p:sp>
      <p:sp>
        <p:nvSpPr>
          <p:cNvPr id="151" name="AutoShape 195"/>
          <p:cNvSpPr>
            <a:spLocks noChangeAspect="1" noChangeArrowheads="1"/>
          </p:cNvSpPr>
          <p:nvPr/>
        </p:nvSpPr>
        <p:spPr bwMode="auto">
          <a:xfrm>
            <a:off x="552450" y="342900"/>
            <a:ext cx="6902450" cy="6456363"/>
          </a:xfrm>
          <a:prstGeom prst="triangle">
            <a:avLst>
              <a:gd name="adj" fmla="val 50000"/>
            </a:avLst>
          </a:prstGeom>
          <a:gradFill flip="none" rotWithShape="1">
            <a:gsLst>
              <a:gs pos="0">
                <a:schemeClr val="accent6">
                  <a:lumMod val="20000"/>
                  <a:lumOff val="80000"/>
                  <a:alpha val="7000"/>
                </a:schemeClr>
              </a:gs>
              <a:gs pos="100000">
                <a:schemeClr val="accent6">
                  <a:lumMod val="20000"/>
                  <a:lumOff val="80000"/>
                </a:schemeClr>
              </a:gs>
            </a:gsLst>
            <a:lin ang="16140000" scaled="0"/>
            <a:tileRect/>
          </a:gradFill>
          <a:ln w="12700">
            <a:solidFill>
              <a:srgbClr val="000000"/>
            </a:solidFill>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52" name="Text Box 196"/>
          <p:cNvSpPr txBox="1">
            <a:spLocks noChangeAspect="1" noChangeArrowheads="1"/>
          </p:cNvSpPr>
          <p:nvPr/>
        </p:nvSpPr>
        <p:spPr bwMode="auto">
          <a:xfrm>
            <a:off x="3694391" y="834509"/>
            <a:ext cx="723538"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ysClr val="windowText" lastClr="000000"/>
                </a:solidFill>
                <a:effectLst/>
                <a:uLnTx/>
                <a:uFillTx/>
                <a:latin typeface="Arial"/>
                <a:cs typeface="Arial"/>
              </a:rPr>
              <a:t>Regs</a:t>
            </a: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153" name="Text Box 198"/>
          <p:cNvSpPr txBox="1">
            <a:spLocks noChangeAspect="1" noChangeArrowheads="1"/>
          </p:cNvSpPr>
          <p:nvPr/>
        </p:nvSpPr>
        <p:spPr bwMode="auto">
          <a:xfrm>
            <a:off x="3495400" y="1283385"/>
            <a:ext cx="1121521" cy="6463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L1 cache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(SRAM)</a:t>
            </a:r>
          </a:p>
        </p:txBody>
      </p:sp>
      <p:sp>
        <p:nvSpPr>
          <p:cNvPr id="154" name="Text Box 199"/>
          <p:cNvSpPr txBox="1">
            <a:spLocks noChangeAspect="1" noChangeArrowheads="1"/>
          </p:cNvSpPr>
          <p:nvPr/>
        </p:nvSpPr>
        <p:spPr bwMode="auto">
          <a:xfrm>
            <a:off x="3264793" y="3821797"/>
            <a:ext cx="1582735" cy="6463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Main memory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(DRAM)</a:t>
            </a:r>
          </a:p>
        </p:txBody>
      </p:sp>
      <p:sp>
        <p:nvSpPr>
          <p:cNvPr id="155" name="Text Box 200"/>
          <p:cNvSpPr txBox="1">
            <a:spLocks noChangeAspect="1" noChangeArrowheads="1"/>
          </p:cNvSpPr>
          <p:nvPr/>
        </p:nvSpPr>
        <p:spPr bwMode="auto">
          <a:xfrm>
            <a:off x="2706309" y="4847322"/>
            <a:ext cx="2699702" cy="6463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Local secondary storage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(local disks)</a:t>
            </a:r>
          </a:p>
        </p:txBody>
      </p:sp>
      <p:sp>
        <p:nvSpPr>
          <p:cNvPr id="156" name="Line 203"/>
          <p:cNvSpPr>
            <a:spLocks noChangeAspect="1" noChangeShapeType="1"/>
          </p:cNvSpPr>
          <p:nvPr/>
        </p:nvSpPr>
        <p:spPr bwMode="auto">
          <a:xfrm>
            <a:off x="3513138" y="1265238"/>
            <a:ext cx="981075"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57" name="Line 204"/>
          <p:cNvSpPr>
            <a:spLocks noChangeAspect="1" noChangeShapeType="1"/>
          </p:cNvSpPr>
          <p:nvPr/>
        </p:nvSpPr>
        <p:spPr bwMode="auto">
          <a:xfrm>
            <a:off x="3162300" y="1903413"/>
            <a:ext cx="1671638"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58" name="Line 205"/>
          <p:cNvSpPr>
            <a:spLocks noChangeAspect="1" noChangeShapeType="1"/>
          </p:cNvSpPr>
          <p:nvPr/>
        </p:nvSpPr>
        <p:spPr bwMode="auto">
          <a:xfrm>
            <a:off x="2779713" y="2655888"/>
            <a:ext cx="2447925"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59" name="Line 222"/>
          <p:cNvSpPr>
            <a:spLocks noChangeAspect="1" noChangeShapeType="1"/>
          </p:cNvSpPr>
          <p:nvPr/>
        </p:nvSpPr>
        <p:spPr bwMode="auto">
          <a:xfrm>
            <a:off x="76200" y="3473450"/>
            <a:ext cx="0" cy="2344738"/>
          </a:xfrm>
          <a:prstGeom prst="line">
            <a:avLst/>
          </a:prstGeom>
          <a:noFill/>
          <a:ln w="38100">
            <a:solidFill>
              <a:schemeClr val="accent6">
                <a:lumMod val="75000"/>
              </a:schemeClr>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60" name="Text Box 223"/>
          <p:cNvSpPr txBox="1">
            <a:spLocks noChangeAspect="1" noChangeArrowheads="1"/>
          </p:cNvSpPr>
          <p:nvPr/>
        </p:nvSpPr>
        <p:spPr bwMode="auto">
          <a:xfrm>
            <a:off x="123825" y="3625166"/>
            <a:ext cx="1062711" cy="181588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Larger,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slower,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cheaper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(per byte)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storage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devices</a:t>
            </a:r>
          </a:p>
        </p:txBody>
      </p:sp>
      <p:sp>
        <p:nvSpPr>
          <p:cNvPr id="161" name="Line 224"/>
          <p:cNvSpPr>
            <a:spLocks noChangeAspect="1" noChangeShapeType="1"/>
          </p:cNvSpPr>
          <p:nvPr/>
        </p:nvSpPr>
        <p:spPr bwMode="auto">
          <a:xfrm>
            <a:off x="2255838" y="3586163"/>
            <a:ext cx="3475037"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62" name="Text Box 225"/>
          <p:cNvSpPr txBox="1">
            <a:spLocks noChangeAspect="1" noChangeArrowheads="1"/>
          </p:cNvSpPr>
          <p:nvPr/>
        </p:nvSpPr>
        <p:spPr bwMode="auto">
          <a:xfrm>
            <a:off x="2578100" y="5947460"/>
            <a:ext cx="2956120" cy="6463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Remote secondary storage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(e.g., Web servers)</a:t>
            </a:r>
          </a:p>
        </p:txBody>
      </p:sp>
      <p:sp>
        <p:nvSpPr>
          <p:cNvPr id="165" name="Text Box 227"/>
          <p:cNvSpPr txBox="1">
            <a:spLocks noChangeAspect="1" noChangeArrowheads="1"/>
          </p:cNvSpPr>
          <p:nvPr/>
        </p:nvSpPr>
        <p:spPr bwMode="auto">
          <a:xfrm>
            <a:off x="7073306" y="5375119"/>
            <a:ext cx="2062758" cy="73852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Local disks hold files retrieved from disks </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on remote</a:t>
            </a:r>
            <a:r>
              <a:rPr kumimoji="0" lang="en-US" sz="1400" i="0" u="none" strike="noStrike" kern="0" cap="none" spc="0" normalizeH="0" noProof="0" dirty="0">
                <a:ln>
                  <a:noFill/>
                </a:ln>
                <a:solidFill>
                  <a:srgbClr val="FF0000"/>
                </a:solidFill>
                <a:effectLst/>
                <a:uLnTx/>
                <a:uFillTx/>
                <a:latin typeface="Arial"/>
                <a:cs typeface="Arial"/>
              </a:rPr>
              <a:t> servers</a:t>
            </a:r>
            <a:endParaRPr kumimoji="0" lang="en-US" sz="1400" i="0" u="none" strike="noStrike" kern="0" cap="none" spc="0" normalizeH="0" baseline="0" noProof="0" dirty="0">
              <a:ln>
                <a:noFill/>
              </a:ln>
              <a:solidFill>
                <a:srgbClr val="FF0000"/>
              </a:solidFill>
              <a:effectLst/>
              <a:uLnTx/>
              <a:uFillTx/>
              <a:latin typeface="Arial"/>
              <a:cs typeface="Arial"/>
            </a:endParaRPr>
          </a:p>
        </p:txBody>
      </p:sp>
      <p:sp>
        <p:nvSpPr>
          <p:cNvPr id="166" name="Line 235"/>
          <p:cNvSpPr>
            <a:spLocks noChangeAspect="1" noChangeShapeType="1"/>
          </p:cNvSpPr>
          <p:nvPr/>
        </p:nvSpPr>
        <p:spPr bwMode="auto">
          <a:xfrm>
            <a:off x="1708150" y="4632325"/>
            <a:ext cx="4576763"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67" name="Text Box 236"/>
          <p:cNvSpPr txBox="1">
            <a:spLocks noChangeAspect="1" noChangeArrowheads="1"/>
          </p:cNvSpPr>
          <p:nvPr/>
        </p:nvSpPr>
        <p:spPr bwMode="auto">
          <a:xfrm>
            <a:off x="3495400" y="1948547"/>
            <a:ext cx="1121521" cy="6463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L2 cache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(SRAM)</a:t>
            </a:r>
          </a:p>
        </p:txBody>
      </p:sp>
      <p:sp>
        <p:nvSpPr>
          <p:cNvPr id="169" name="Text Box 243"/>
          <p:cNvSpPr txBox="1">
            <a:spLocks noChangeAspect="1" noChangeArrowheads="1"/>
          </p:cNvSpPr>
          <p:nvPr/>
        </p:nvSpPr>
        <p:spPr bwMode="auto">
          <a:xfrm>
            <a:off x="4962526" y="1641476"/>
            <a:ext cx="2838450" cy="5238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L1 cache holds cache lines retrieved from the L2 cache.</a:t>
            </a:r>
          </a:p>
        </p:txBody>
      </p:sp>
      <p:sp>
        <p:nvSpPr>
          <p:cNvPr id="171" name="Text Box 233"/>
          <p:cNvSpPr txBox="1">
            <a:spLocks noChangeAspect="1" noChangeArrowheads="1"/>
          </p:cNvSpPr>
          <p:nvPr/>
        </p:nvSpPr>
        <p:spPr bwMode="auto">
          <a:xfrm>
            <a:off x="4573588" y="973465"/>
            <a:ext cx="2919412" cy="52322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CPU registers hold words retrieved from </a:t>
            </a:r>
            <a:r>
              <a:rPr kumimoji="0" lang="en-US" sz="1400" i="0" u="none" strike="noStrike" kern="0" cap="none" spc="0" normalizeH="0" baseline="0" noProof="0" dirty="0" err="1">
                <a:ln>
                  <a:noFill/>
                </a:ln>
                <a:solidFill>
                  <a:srgbClr val="FF0000"/>
                </a:solidFill>
                <a:effectLst/>
                <a:uLnTx/>
                <a:uFillTx/>
                <a:latin typeface="Arial"/>
                <a:cs typeface="Arial"/>
              </a:rPr>
              <a:t>th</a:t>
            </a:r>
            <a:r>
              <a:rPr lang="en-US" sz="1400" kern="0" dirty="0">
                <a:solidFill>
                  <a:srgbClr val="FF0000"/>
                </a:solidFill>
                <a:latin typeface="Arial"/>
                <a:cs typeface="Arial"/>
              </a:rPr>
              <a:t>e L1 cache</a:t>
            </a:r>
            <a:r>
              <a:rPr kumimoji="0" lang="en-US" sz="1400" i="0" u="none" strike="noStrike" kern="0" cap="none" spc="0" normalizeH="0" baseline="0" noProof="0" dirty="0">
                <a:ln>
                  <a:noFill/>
                </a:ln>
                <a:solidFill>
                  <a:srgbClr val="FF0000"/>
                </a:solidFill>
                <a:effectLst/>
                <a:uLnTx/>
                <a:uFillTx/>
                <a:latin typeface="Arial"/>
                <a:cs typeface="Arial"/>
              </a:rPr>
              <a:t>.</a:t>
            </a:r>
          </a:p>
        </p:txBody>
      </p:sp>
      <p:sp>
        <p:nvSpPr>
          <p:cNvPr id="174" name="Text Box 231"/>
          <p:cNvSpPr txBox="1">
            <a:spLocks noChangeAspect="1" noChangeArrowheads="1"/>
          </p:cNvSpPr>
          <p:nvPr/>
        </p:nvSpPr>
        <p:spPr bwMode="auto">
          <a:xfrm>
            <a:off x="5365751" y="2403473"/>
            <a:ext cx="2628900" cy="5238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L2 cache holds cache lines</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 retrieved from L3 cache</a:t>
            </a:r>
          </a:p>
        </p:txBody>
      </p:sp>
      <p:sp>
        <p:nvSpPr>
          <p:cNvPr id="176" name="Text Box 247"/>
          <p:cNvSpPr txBox="1">
            <a:spLocks noChangeAspect="1" noChangeArrowheads="1"/>
          </p:cNvSpPr>
          <p:nvPr/>
        </p:nvSpPr>
        <p:spPr bwMode="auto">
          <a:xfrm>
            <a:off x="3235325" y="644009"/>
            <a:ext cx="530915"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schemeClr val="accent6">
                    <a:lumMod val="75000"/>
                  </a:schemeClr>
                </a:solidFill>
                <a:effectLst/>
                <a:uLnTx/>
                <a:uFillTx/>
                <a:latin typeface="Arial"/>
                <a:cs typeface="Arial"/>
              </a:rPr>
              <a:t>L0:</a:t>
            </a:r>
          </a:p>
        </p:txBody>
      </p:sp>
      <p:sp>
        <p:nvSpPr>
          <p:cNvPr id="177" name="Text Box 248"/>
          <p:cNvSpPr txBox="1">
            <a:spLocks noChangeAspect="1" noChangeArrowheads="1"/>
          </p:cNvSpPr>
          <p:nvPr/>
        </p:nvSpPr>
        <p:spPr bwMode="auto">
          <a:xfrm>
            <a:off x="2867025" y="1353622"/>
            <a:ext cx="530915"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schemeClr val="accent6">
                    <a:lumMod val="75000"/>
                  </a:schemeClr>
                </a:solidFill>
                <a:effectLst/>
                <a:uLnTx/>
                <a:uFillTx/>
                <a:latin typeface="Arial"/>
                <a:cs typeface="Arial"/>
              </a:rPr>
              <a:t>L1:</a:t>
            </a:r>
          </a:p>
        </p:txBody>
      </p:sp>
      <p:sp>
        <p:nvSpPr>
          <p:cNvPr id="178" name="Text Box 249"/>
          <p:cNvSpPr txBox="1">
            <a:spLocks noChangeAspect="1" noChangeArrowheads="1"/>
          </p:cNvSpPr>
          <p:nvPr/>
        </p:nvSpPr>
        <p:spPr bwMode="auto">
          <a:xfrm>
            <a:off x="2486025" y="2041009"/>
            <a:ext cx="530915"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L2:</a:t>
            </a:r>
          </a:p>
        </p:txBody>
      </p:sp>
      <p:sp>
        <p:nvSpPr>
          <p:cNvPr id="179" name="Text Box 250"/>
          <p:cNvSpPr txBox="1">
            <a:spLocks noChangeAspect="1" noChangeArrowheads="1"/>
          </p:cNvSpPr>
          <p:nvPr/>
        </p:nvSpPr>
        <p:spPr bwMode="auto">
          <a:xfrm>
            <a:off x="2079625" y="2796659"/>
            <a:ext cx="530915"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L3:</a:t>
            </a:r>
          </a:p>
        </p:txBody>
      </p:sp>
      <p:sp>
        <p:nvSpPr>
          <p:cNvPr id="180" name="Text Box 251"/>
          <p:cNvSpPr txBox="1">
            <a:spLocks noChangeAspect="1" noChangeArrowheads="1"/>
          </p:cNvSpPr>
          <p:nvPr/>
        </p:nvSpPr>
        <p:spPr bwMode="auto">
          <a:xfrm>
            <a:off x="1554163" y="3795197"/>
            <a:ext cx="530915"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L4:</a:t>
            </a:r>
          </a:p>
        </p:txBody>
      </p:sp>
      <p:sp>
        <p:nvSpPr>
          <p:cNvPr id="181" name="Text Box 252"/>
          <p:cNvSpPr txBox="1">
            <a:spLocks noChangeAspect="1" noChangeArrowheads="1"/>
          </p:cNvSpPr>
          <p:nvPr/>
        </p:nvSpPr>
        <p:spPr bwMode="auto">
          <a:xfrm>
            <a:off x="933450" y="4912797"/>
            <a:ext cx="530915"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L5:</a:t>
            </a:r>
          </a:p>
        </p:txBody>
      </p:sp>
      <p:sp>
        <p:nvSpPr>
          <p:cNvPr id="182" name="Text Box 289"/>
          <p:cNvSpPr txBox="1">
            <a:spLocks noChangeAspect="1" noChangeArrowheads="1"/>
          </p:cNvSpPr>
          <p:nvPr/>
        </p:nvSpPr>
        <p:spPr bwMode="auto">
          <a:xfrm>
            <a:off x="130175" y="1137553"/>
            <a:ext cx="1062711" cy="181588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Smaller,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faster,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costlier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(per byte)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storage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devices</a:t>
            </a:r>
          </a:p>
        </p:txBody>
      </p:sp>
      <p:sp>
        <p:nvSpPr>
          <p:cNvPr id="183" name="Line 291"/>
          <p:cNvSpPr>
            <a:spLocks noChangeShapeType="1"/>
          </p:cNvSpPr>
          <p:nvPr/>
        </p:nvSpPr>
        <p:spPr bwMode="auto">
          <a:xfrm flipH="1" flipV="1">
            <a:off x="90488" y="954088"/>
            <a:ext cx="0" cy="2154237"/>
          </a:xfrm>
          <a:prstGeom prst="line">
            <a:avLst/>
          </a:prstGeom>
          <a:noFill/>
          <a:ln w="38100">
            <a:solidFill>
              <a:schemeClr val="accent6">
                <a:lumMod val="75000"/>
              </a:schemeClr>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Arial"/>
              <a:cs typeface="Arial"/>
            </a:endParaRPr>
          </a:p>
        </p:txBody>
      </p:sp>
      <p:sp>
        <p:nvSpPr>
          <p:cNvPr id="184" name="Line 292"/>
          <p:cNvSpPr>
            <a:spLocks noChangeAspect="1" noChangeShapeType="1"/>
          </p:cNvSpPr>
          <p:nvPr/>
        </p:nvSpPr>
        <p:spPr bwMode="auto">
          <a:xfrm>
            <a:off x="1117600" y="5743575"/>
            <a:ext cx="57658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85" name="Text Box 293"/>
          <p:cNvSpPr txBox="1">
            <a:spLocks noChangeAspect="1" noChangeArrowheads="1"/>
          </p:cNvSpPr>
          <p:nvPr/>
        </p:nvSpPr>
        <p:spPr bwMode="auto">
          <a:xfrm>
            <a:off x="3495400" y="2780397"/>
            <a:ext cx="1121521" cy="6463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L3 cache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(SRAM)</a:t>
            </a:r>
          </a:p>
        </p:txBody>
      </p:sp>
      <p:sp>
        <p:nvSpPr>
          <p:cNvPr id="187" name="Text Box 295"/>
          <p:cNvSpPr txBox="1">
            <a:spLocks noChangeAspect="1" noChangeArrowheads="1"/>
          </p:cNvSpPr>
          <p:nvPr/>
        </p:nvSpPr>
        <p:spPr bwMode="auto">
          <a:xfrm>
            <a:off x="5810250" y="3305501"/>
            <a:ext cx="2876549" cy="52322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L3 cache holds cache lines</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 retrieved from main memory.</a:t>
            </a:r>
          </a:p>
        </p:txBody>
      </p:sp>
      <p:sp>
        <p:nvSpPr>
          <p:cNvPr id="189" name="Text Box 297"/>
          <p:cNvSpPr txBox="1">
            <a:spLocks noChangeAspect="1" noChangeArrowheads="1"/>
          </p:cNvSpPr>
          <p:nvPr/>
        </p:nvSpPr>
        <p:spPr bwMode="auto">
          <a:xfrm>
            <a:off x="387350" y="5963722"/>
            <a:ext cx="530915"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L6:</a:t>
            </a:r>
          </a:p>
        </p:txBody>
      </p:sp>
      <p:sp>
        <p:nvSpPr>
          <p:cNvPr id="234" name="Text Box 229"/>
          <p:cNvSpPr txBox="1">
            <a:spLocks noChangeAspect="1" noChangeArrowheads="1"/>
          </p:cNvSpPr>
          <p:nvPr/>
        </p:nvSpPr>
        <p:spPr bwMode="auto">
          <a:xfrm>
            <a:off x="6399690" y="4238399"/>
            <a:ext cx="2184181" cy="73866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Main memory holds disk blocks retrieved from local disks.</a:t>
            </a:r>
          </a:p>
        </p:txBody>
      </p:sp>
    </p:spTree>
    <p:extLst>
      <p:ext uri="{BB962C8B-B14F-4D97-AF65-F5344CB8AC3E}">
        <p14:creationId xmlns:p14="http://schemas.microsoft.com/office/powerpoint/2010/main" val="2814313912"/>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fade">
                                      <p:cBhvr>
                                        <p:cTn id="7" dur="500"/>
                                        <p:tgtEl>
                                          <p:spTgt spid="1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9"/>
                                        </p:tgtEl>
                                        <p:attrNameLst>
                                          <p:attrName>style.visibility</p:attrName>
                                        </p:attrNameLst>
                                      </p:cBhvr>
                                      <p:to>
                                        <p:strVal val="visible"/>
                                      </p:to>
                                    </p:set>
                                    <p:animEffect transition="in" filter="fade">
                                      <p:cBhvr>
                                        <p:cTn id="12" dur="500"/>
                                        <p:tgtEl>
                                          <p:spTgt spid="16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4"/>
                                        </p:tgtEl>
                                        <p:attrNameLst>
                                          <p:attrName>style.visibility</p:attrName>
                                        </p:attrNameLst>
                                      </p:cBhvr>
                                      <p:to>
                                        <p:strVal val="visible"/>
                                      </p:to>
                                    </p:set>
                                    <p:animEffect transition="in" filter="fade">
                                      <p:cBhvr>
                                        <p:cTn id="17" dur="500"/>
                                        <p:tgtEl>
                                          <p:spTgt spid="17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7"/>
                                        </p:tgtEl>
                                        <p:attrNameLst>
                                          <p:attrName>style.visibility</p:attrName>
                                        </p:attrNameLst>
                                      </p:cBhvr>
                                      <p:to>
                                        <p:strVal val="visible"/>
                                      </p:to>
                                    </p:set>
                                    <p:animEffect transition="in" filter="fade">
                                      <p:cBhvr>
                                        <p:cTn id="22" dur="500"/>
                                        <p:tgtEl>
                                          <p:spTgt spid="18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4"/>
                                        </p:tgtEl>
                                        <p:attrNameLst>
                                          <p:attrName>style.visibility</p:attrName>
                                        </p:attrNameLst>
                                      </p:cBhvr>
                                      <p:to>
                                        <p:strVal val="visible"/>
                                      </p:to>
                                    </p:set>
                                    <p:animEffect transition="in" filter="fade">
                                      <p:cBhvr>
                                        <p:cTn id="27" dur="500"/>
                                        <p:tgtEl>
                                          <p:spTgt spid="23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5"/>
                                        </p:tgtEl>
                                        <p:attrNameLst>
                                          <p:attrName>style.visibility</p:attrName>
                                        </p:attrNameLst>
                                      </p:cBhvr>
                                      <p:to>
                                        <p:strVal val="visible"/>
                                      </p:to>
                                    </p:set>
                                    <p:animEffect transition="in" filter="fade">
                                      <p:cBhvr>
                                        <p:cTn id="32"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69" grpId="0"/>
      <p:bldP spid="171" grpId="0"/>
      <p:bldP spid="174" grpId="0"/>
      <p:bldP spid="187" grpId="0"/>
      <p:bldP spid="23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357018" y="435678"/>
            <a:ext cx="8659982" cy="7620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Examples of Caching in the </a:t>
            </a:r>
            <a:r>
              <a:rPr lang="en-GB" dirty="0" err="1"/>
              <a:t>Mem</a:t>
            </a:r>
            <a:r>
              <a:rPr lang="en-GB" dirty="0"/>
              <a:t>. Hierarchy</a:t>
            </a:r>
          </a:p>
        </p:txBody>
      </p:sp>
      <p:sp>
        <p:nvSpPr>
          <p:cNvPr id="37893" name="Rectangle 3"/>
          <p:cNvSpPr>
            <a:spLocks noChangeArrowheads="1"/>
          </p:cNvSpPr>
          <p:nvPr/>
        </p:nvSpPr>
        <p:spPr bwMode="auto">
          <a:xfrm>
            <a:off x="7658100" y="2428875"/>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accent6">
                    <a:lumMod val="75000"/>
                  </a:schemeClr>
                </a:solidFill>
                <a:latin typeface="Calibri" pitchFamily="34" charset="0"/>
              </a:rPr>
              <a:t>Hardware MMU</a:t>
            </a:r>
          </a:p>
        </p:txBody>
      </p:sp>
      <p:sp>
        <p:nvSpPr>
          <p:cNvPr id="37894" name="Rectangle 4"/>
          <p:cNvSpPr>
            <a:spLocks noChangeArrowheads="1"/>
          </p:cNvSpPr>
          <p:nvPr/>
        </p:nvSpPr>
        <p:spPr bwMode="auto">
          <a:xfrm>
            <a:off x="5905500" y="2428875"/>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0</a:t>
            </a:r>
          </a:p>
        </p:txBody>
      </p:sp>
      <p:sp>
        <p:nvSpPr>
          <p:cNvPr id="37895" name="Rectangle 5"/>
          <p:cNvSpPr>
            <a:spLocks noChangeArrowheads="1"/>
          </p:cNvSpPr>
          <p:nvPr/>
        </p:nvSpPr>
        <p:spPr bwMode="auto">
          <a:xfrm>
            <a:off x="3848100" y="2428875"/>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On-Chip TLB</a:t>
            </a:r>
          </a:p>
        </p:txBody>
      </p:sp>
      <p:sp>
        <p:nvSpPr>
          <p:cNvPr id="37896" name="Rectangle 6"/>
          <p:cNvSpPr>
            <a:spLocks noChangeArrowheads="1"/>
          </p:cNvSpPr>
          <p:nvPr/>
        </p:nvSpPr>
        <p:spPr bwMode="auto">
          <a:xfrm>
            <a:off x="1943100" y="2428875"/>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Address translations</a:t>
            </a:r>
          </a:p>
        </p:txBody>
      </p:sp>
      <p:sp>
        <p:nvSpPr>
          <p:cNvPr id="37897" name="Rectangle 7"/>
          <p:cNvSpPr>
            <a:spLocks noChangeArrowheads="1"/>
          </p:cNvSpPr>
          <p:nvPr/>
        </p:nvSpPr>
        <p:spPr bwMode="auto">
          <a:xfrm>
            <a:off x="114300" y="2428875"/>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TLB</a:t>
            </a:r>
          </a:p>
        </p:txBody>
      </p:sp>
      <p:sp>
        <p:nvSpPr>
          <p:cNvPr id="37898" name="Rectangle 8"/>
          <p:cNvSpPr>
            <a:spLocks noChangeArrowheads="1"/>
          </p:cNvSpPr>
          <p:nvPr/>
        </p:nvSpPr>
        <p:spPr bwMode="auto">
          <a:xfrm>
            <a:off x="7658100" y="5338763"/>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browser</a:t>
            </a:r>
          </a:p>
        </p:txBody>
      </p:sp>
      <p:sp>
        <p:nvSpPr>
          <p:cNvPr id="37899" name="Rectangle 9"/>
          <p:cNvSpPr>
            <a:spLocks noChangeArrowheads="1"/>
          </p:cNvSpPr>
          <p:nvPr/>
        </p:nvSpPr>
        <p:spPr bwMode="auto">
          <a:xfrm>
            <a:off x="5905500" y="5338763"/>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10,000,000</a:t>
            </a:r>
          </a:p>
        </p:txBody>
      </p:sp>
      <p:sp>
        <p:nvSpPr>
          <p:cNvPr id="37900" name="Rectangle 10"/>
          <p:cNvSpPr>
            <a:spLocks noChangeArrowheads="1"/>
          </p:cNvSpPr>
          <p:nvPr/>
        </p:nvSpPr>
        <p:spPr bwMode="auto">
          <a:xfrm>
            <a:off x="3848100" y="5338763"/>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Local disk</a:t>
            </a:r>
          </a:p>
        </p:txBody>
      </p:sp>
      <p:sp>
        <p:nvSpPr>
          <p:cNvPr id="37901" name="Rectangle 11"/>
          <p:cNvSpPr>
            <a:spLocks noChangeArrowheads="1"/>
          </p:cNvSpPr>
          <p:nvPr/>
        </p:nvSpPr>
        <p:spPr bwMode="auto">
          <a:xfrm>
            <a:off x="1943100" y="5338763"/>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pages</a:t>
            </a:r>
          </a:p>
        </p:txBody>
      </p:sp>
      <p:sp>
        <p:nvSpPr>
          <p:cNvPr id="37902" name="Rectangle 12"/>
          <p:cNvSpPr>
            <a:spLocks noChangeArrowheads="1"/>
          </p:cNvSpPr>
          <p:nvPr/>
        </p:nvSpPr>
        <p:spPr bwMode="auto">
          <a:xfrm>
            <a:off x="114300" y="5338763"/>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Browser cache</a:t>
            </a:r>
          </a:p>
        </p:txBody>
      </p:sp>
      <p:sp>
        <p:nvSpPr>
          <p:cNvPr id="37903" name="Rectangle 13"/>
          <p:cNvSpPr>
            <a:spLocks noChangeArrowheads="1"/>
          </p:cNvSpPr>
          <p:nvPr/>
        </p:nvSpPr>
        <p:spPr bwMode="auto">
          <a:xfrm>
            <a:off x="114300" y="5924550"/>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cache</a:t>
            </a:r>
          </a:p>
        </p:txBody>
      </p:sp>
      <p:sp>
        <p:nvSpPr>
          <p:cNvPr id="37904" name="Rectangle 14"/>
          <p:cNvSpPr>
            <a:spLocks noChangeArrowheads="1"/>
          </p:cNvSpPr>
          <p:nvPr/>
        </p:nvSpPr>
        <p:spPr bwMode="auto">
          <a:xfrm>
            <a:off x="114300" y="4752975"/>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Network buffer cache</a:t>
            </a:r>
          </a:p>
        </p:txBody>
      </p:sp>
      <p:sp>
        <p:nvSpPr>
          <p:cNvPr id="37905" name="Rectangle 15"/>
          <p:cNvSpPr>
            <a:spLocks noChangeArrowheads="1"/>
          </p:cNvSpPr>
          <p:nvPr/>
        </p:nvSpPr>
        <p:spPr bwMode="auto">
          <a:xfrm>
            <a:off x="114300" y="4029075"/>
            <a:ext cx="1828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Buffer cache</a:t>
            </a:r>
          </a:p>
        </p:txBody>
      </p:sp>
      <p:sp>
        <p:nvSpPr>
          <p:cNvPr id="37906" name="Rectangle 16"/>
          <p:cNvSpPr>
            <a:spLocks noChangeArrowheads="1"/>
          </p:cNvSpPr>
          <p:nvPr/>
        </p:nvSpPr>
        <p:spPr bwMode="auto">
          <a:xfrm>
            <a:off x="114300" y="3690938"/>
            <a:ext cx="18288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Virtual Memory</a:t>
            </a:r>
          </a:p>
        </p:txBody>
      </p:sp>
      <p:sp>
        <p:nvSpPr>
          <p:cNvPr id="37907" name="Rectangle 17"/>
          <p:cNvSpPr>
            <a:spLocks noChangeArrowheads="1"/>
          </p:cNvSpPr>
          <p:nvPr/>
        </p:nvSpPr>
        <p:spPr bwMode="auto">
          <a:xfrm>
            <a:off x="114300" y="3352800"/>
            <a:ext cx="1828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L2 cache</a:t>
            </a:r>
          </a:p>
        </p:txBody>
      </p:sp>
      <p:sp>
        <p:nvSpPr>
          <p:cNvPr id="37908" name="Rectangle 18"/>
          <p:cNvSpPr>
            <a:spLocks noChangeArrowheads="1"/>
          </p:cNvSpPr>
          <p:nvPr/>
        </p:nvSpPr>
        <p:spPr bwMode="auto">
          <a:xfrm>
            <a:off x="114300" y="3014663"/>
            <a:ext cx="1828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L1 cache</a:t>
            </a:r>
          </a:p>
        </p:txBody>
      </p:sp>
      <p:sp>
        <p:nvSpPr>
          <p:cNvPr id="37909" name="Rectangle 19"/>
          <p:cNvSpPr>
            <a:spLocks noChangeArrowheads="1"/>
          </p:cNvSpPr>
          <p:nvPr/>
        </p:nvSpPr>
        <p:spPr bwMode="auto">
          <a:xfrm>
            <a:off x="114300" y="2078038"/>
            <a:ext cx="18288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Registers</a:t>
            </a:r>
          </a:p>
        </p:txBody>
      </p:sp>
      <p:sp>
        <p:nvSpPr>
          <p:cNvPr id="37910" name="Rectangle 20"/>
          <p:cNvSpPr>
            <a:spLocks noChangeArrowheads="1"/>
          </p:cNvSpPr>
          <p:nvPr/>
        </p:nvSpPr>
        <p:spPr bwMode="auto">
          <a:xfrm>
            <a:off x="114300" y="1438275"/>
            <a:ext cx="18288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Cache Type</a:t>
            </a:r>
          </a:p>
        </p:txBody>
      </p:sp>
      <p:sp>
        <p:nvSpPr>
          <p:cNvPr id="37911" name="Rectangle 21"/>
          <p:cNvSpPr>
            <a:spLocks noChangeArrowheads="1"/>
          </p:cNvSpPr>
          <p:nvPr/>
        </p:nvSpPr>
        <p:spPr bwMode="auto">
          <a:xfrm>
            <a:off x="1943100" y="5924550"/>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pages</a:t>
            </a:r>
          </a:p>
        </p:txBody>
      </p:sp>
      <p:sp>
        <p:nvSpPr>
          <p:cNvPr id="37912" name="Rectangle 22"/>
          <p:cNvSpPr>
            <a:spLocks noChangeArrowheads="1"/>
          </p:cNvSpPr>
          <p:nvPr/>
        </p:nvSpPr>
        <p:spPr bwMode="auto">
          <a:xfrm>
            <a:off x="1943100" y="4752975"/>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Parts of files</a:t>
            </a:r>
          </a:p>
        </p:txBody>
      </p:sp>
      <p:sp>
        <p:nvSpPr>
          <p:cNvPr id="37913" name="Rectangle 23"/>
          <p:cNvSpPr>
            <a:spLocks noChangeArrowheads="1"/>
          </p:cNvSpPr>
          <p:nvPr/>
        </p:nvSpPr>
        <p:spPr bwMode="auto">
          <a:xfrm>
            <a:off x="1943100" y="4029075"/>
            <a:ext cx="19050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Parts of files</a:t>
            </a:r>
          </a:p>
        </p:txBody>
      </p:sp>
      <p:sp>
        <p:nvSpPr>
          <p:cNvPr id="37914" name="Rectangle 24"/>
          <p:cNvSpPr>
            <a:spLocks noChangeArrowheads="1"/>
          </p:cNvSpPr>
          <p:nvPr/>
        </p:nvSpPr>
        <p:spPr bwMode="auto">
          <a:xfrm>
            <a:off x="1943100" y="3690938"/>
            <a:ext cx="19050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4-KB pages</a:t>
            </a:r>
          </a:p>
        </p:txBody>
      </p:sp>
      <p:sp>
        <p:nvSpPr>
          <p:cNvPr id="37915" name="Rectangle 25"/>
          <p:cNvSpPr>
            <a:spLocks noChangeArrowheads="1"/>
          </p:cNvSpPr>
          <p:nvPr/>
        </p:nvSpPr>
        <p:spPr bwMode="auto">
          <a:xfrm>
            <a:off x="1943100" y="3352800"/>
            <a:ext cx="19050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64-byte blocks</a:t>
            </a:r>
          </a:p>
        </p:txBody>
      </p:sp>
      <p:sp>
        <p:nvSpPr>
          <p:cNvPr id="37916" name="Rectangle 26"/>
          <p:cNvSpPr>
            <a:spLocks noChangeArrowheads="1"/>
          </p:cNvSpPr>
          <p:nvPr/>
        </p:nvSpPr>
        <p:spPr bwMode="auto">
          <a:xfrm>
            <a:off x="1943100" y="3014663"/>
            <a:ext cx="19050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64-byte blocks</a:t>
            </a:r>
          </a:p>
        </p:txBody>
      </p:sp>
      <p:sp>
        <p:nvSpPr>
          <p:cNvPr id="37917" name="Rectangle 27"/>
          <p:cNvSpPr>
            <a:spLocks noChangeArrowheads="1"/>
          </p:cNvSpPr>
          <p:nvPr/>
        </p:nvSpPr>
        <p:spPr bwMode="auto">
          <a:xfrm>
            <a:off x="1943100" y="2078038"/>
            <a:ext cx="19050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4-8 bytes words</a:t>
            </a:r>
          </a:p>
        </p:txBody>
      </p:sp>
      <p:sp>
        <p:nvSpPr>
          <p:cNvPr id="37918" name="Rectangle 28"/>
          <p:cNvSpPr>
            <a:spLocks noChangeArrowheads="1"/>
          </p:cNvSpPr>
          <p:nvPr/>
        </p:nvSpPr>
        <p:spPr bwMode="auto">
          <a:xfrm>
            <a:off x="1943100" y="1438275"/>
            <a:ext cx="19050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What is Cached?</a:t>
            </a:r>
          </a:p>
        </p:txBody>
      </p:sp>
      <p:sp>
        <p:nvSpPr>
          <p:cNvPr id="37919" name="Rectangle 29"/>
          <p:cNvSpPr>
            <a:spLocks noChangeArrowheads="1"/>
          </p:cNvSpPr>
          <p:nvPr/>
        </p:nvSpPr>
        <p:spPr bwMode="auto">
          <a:xfrm>
            <a:off x="7658100" y="5924550"/>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proxy server</a:t>
            </a:r>
          </a:p>
        </p:txBody>
      </p:sp>
      <p:sp>
        <p:nvSpPr>
          <p:cNvPr id="37920" name="Rectangle 30"/>
          <p:cNvSpPr>
            <a:spLocks noChangeArrowheads="1"/>
          </p:cNvSpPr>
          <p:nvPr/>
        </p:nvSpPr>
        <p:spPr bwMode="auto">
          <a:xfrm>
            <a:off x="5905500" y="5924550"/>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1,000,000,000</a:t>
            </a:r>
          </a:p>
        </p:txBody>
      </p:sp>
      <p:sp>
        <p:nvSpPr>
          <p:cNvPr id="37921" name="Rectangle 31"/>
          <p:cNvSpPr>
            <a:spLocks noChangeArrowheads="1"/>
          </p:cNvSpPr>
          <p:nvPr/>
        </p:nvSpPr>
        <p:spPr bwMode="auto">
          <a:xfrm>
            <a:off x="3848100" y="5924550"/>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Remote server disks</a:t>
            </a:r>
          </a:p>
        </p:txBody>
      </p:sp>
      <p:sp>
        <p:nvSpPr>
          <p:cNvPr id="37922" name="Rectangle 32"/>
          <p:cNvSpPr>
            <a:spLocks noChangeArrowheads="1"/>
          </p:cNvSpPr>
          <p:nvPr/>
        </p:nvSpPr>
        <p:spPr bwMode="auto">
          <a:xfrm>
            <a:off x="7658100" y="4029075"/>
            <a:ext cx="1447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OS</a:t>
            </a:r>
          </a:p>
        </p:txBody>
      </p:sp>
      <p:sp>
        <p:nvSpPr>
          <p:cNvPr id="37923" name="Rectangle 33"/>
          <p:cNvSpPr>
            <a:spLocks noChangeArrowheads="1"/>
          </p:cNvSpPr>
          <p:nvPr/>
        </p:nvSpPr>
        <p:spPr bwMode="auto">
          <a:xfrm>
            <a:off x="5905500" y="4029075"/>
            <a:ext cx="1752600" cy="361950"/>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a:t>
            </a:r>
          </a:p>
        </p:txBody>
      </p:sp>
      <p:sp>
        <p:nvSpPr>
          <p:cNvPr id="37924" name="Rectangle 34"/>
          <p:cNvSpPr>
            <a:spLocks noChangeArrowheads="1"/>
          </p:cNvSpPr>
          <p:nvPr/>
        </p:nvSpPr>
        <p:spPr bwMode="auto">
          <a:xfrm>
            <a:off x="3848100" y="4029075"/>
            <a:ext cx="20574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Main memory</a:t>
            </a:r>
          </a:p>
        </p:txBody>
      </p:sp>
      <p:sp>
        <p:nvSpPr>
          <p:cNvPr id="37925" name="Rectangle 35"/>
          <p:cNvSpPr>
            <a:spLocks noChangeArrowheads="1"/>
          </p:cNvSpPr>
          <p:nvPr/>
        </p:nvSpPr>
        <p:spPr bwMode="auto">
          <a:xfrm>
            <a:off x="7658100" y="3014663"/>
            <a:ext cx="1447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Hardware</a:t>
            </a:r>
          </a:p>
        </p:txBody>
      </p:sp>
      <p:sp>
        <p:nvSpPr>
          <p:cNvPr id="37926" name="Rectangle 36"/>
          <p:cNvSpPr>
            <a:spLocks noChangeArrowheads="1"/>
          </p:cNvSpPr>
          <p:nvPr/>
        </p:nvSpPr>
        <p:spPr bwMode="auto">
          <a:xfrm>
            <a:off x="5905500" y="3014663"/>
            <a:ext cx="1752600" cy="3381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4</a:t>
            </a:r>
          </a:p>
        </p:txBody>
      </p:sp>
      <p:sp>
        <p:nvSpPr>
          <p:cNvPr id="37927" name="Rectangle 37"/>
          <p:cNvSpPr>
            <a:spLocks noChangeArrowheads="1"/>
          </p:cNvSpPr>
          <p:nvPr/>
        </p:nvSpPr>
        <p:spPr bwMode="auto">
          <a:xfrm>
            <a:off x="3848100" y="3014663"/>
            <a:ext cx="20574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On-Chip L1</a:t>
            </a:r>
          </a:p>
        </p:txBody>
      </p:sp>
      <p:sp>
        <p:nvSpPr>
          <p:cNvPr id="37928" name="Rectangle 38"/>
          <p:cNvSpPr>
            <a:spLocks noChangeArrowheads="1"/>
          </p:cNvSpPr>
          <p:nvPr/>
        </p:nvSpPr>
        <p:spPr bwMode="auto">
          <a:xfrm>
            <a:off x="7658100" y="3352800"/>
            <a:ext cx="1447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Hardware</a:t>
            </a:r>
          </a:p>
        </p:txBody>
      </p:sp>
      <p:sp>
        <p:nvSpPr>
          <p:cNvPr id="37929" name="Rectangle 39"/>
          <p:cNvSpPr>
            <a:spLocks noChangeArrowheads="1"/>
          </p:cNvSpPr>
          <p:nvPr/>
        </p:nvSpPr>
        <p:spPr bwMode="auto">
          <a:xfrm>
            <a:off x="5905500" y="3352800"/>
            <a:ext cx="1752600" cy="3381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a:t>
            </a:r>
          </a:p>
        </p:txBody>
      </p:sp>
      <p:sp>
        <p:nvSpPr>
          <p:cNvPr id="37930" name="Rectangle 40"/>
          <p:cNvSpPr>
            <a:spLocks noChangeArrowheads="1"/>
          </p:cNvSpPr>
          <p:nvPr/>
        </p:nvSpPr>
        <p:spPr bwMode="auto">
          <a:xfrm>
            <a:off x="3848100" y="3352800"/>
            <a:ext cx="20574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On-Chip L2</a:t>
            </a:r>
          </a:p>
        </p:txBody>
      </p:sp>
      <p:sp>
        <p:nvSpPr>
          <p:cNvPr id="37931" name="Rectangle 41"/>
          <p:cNvSpPr>
            <a:spLocks noChangeArrowheads="1"/>
          </p:cNvSpPr>
          <p:nvPr/>
        </p:nvSpPr>
        <p:spPr bwMode="auto">
          <a:xfrm>
            <a:off x="7658100" y="4752975"/>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NFS client</a:t>
            </a:r>
          </a:p>
        </p:txBody>
      </p:sp>
      <p:sp>
        <p:nvSpPr>
          <p:cNvPr id="37932" name="Rectangle 42"/>
          <p:cNvSpPr>
            <a:spLocks noChangeArrowheads="1"/>
          </p:cNvSpPr>
          <p:nvPr/>
        </p:nvSpPr>
        <p:spPr bwMode="auto">
          <a:xfrm>
            <a:off x="5905500" y="4752975"/>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10,000,000</a:t>
            </a:r>
          </a:p>
        </p:txBody>
      </p:sp>
      <p:sp>
        <p:nvSpPr>
          <p:cNvPr id="37933" name="Rectangle 43"/>
          <p:cNvSpPr>
            <a:spLocks noChangeArrowheads="1"/>
          </p:cNvSpPr>
          <p:nvPr/>
        </p:nvSpPr>
        <p:spPr bwMode="auto">
          <a:xfrm>
            <a:off x="3848100" y="4752975"/>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Local disk</a:t>
            </a:r>
          </a:p>
        </p:txBody>
      </p:sp>
      <p:sp>
        <p:nvSpPr>
          <p:cNvPr id="37934" name="Rectangle 44"/>
          <p:cNvSpPr>
            <a:spLocks noChangeArrowheads="1"/>
          </p:cNvSpPr>
          <p:nvPr/>
        </p:nvSpPr>
        <p:spPr bwMode="auto">
          <a:xfrm>
            <a:off x="7658100" y="3690938"/>
            <a:ext cx="14478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Hardware + OS</a:t>
            </a:r>
          </a:p>
        </p:txBody>
      </p:sp>
      <p:sp>
        <p:nvSpPr>
          <p:cNvPr id="37935" name="Rectangle 45"/>
          <p:cNvSpPr>
            <a:spLocks noChangeArrowheads="1"/>
          </p:cNvSpPr>
          <p:nvPr/>
        </p:nvSpPr>
        <p:spPr bwMode="auto">
          <a:xfrm>
            <a:off x="5905500" y="3690938"/>
            <a:ext cx="1752600" cy="338137"/>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a:t>
            </a:r>
          </a:p>
        </p:txBody>
      </p:sp>
      <p:sp>
        <p:nvSpPr>
          <p:cNvPr id="37936" name="Rectangle 46"/>
          <p:cNvSpPr>
            <a:spLocks noChangeArrowheads="1"/>
          </p:cNvSpPr>
          <p:nvPr/>
        </p:nvSpPr>
        <p:spPr bwMode="auto">
          <a:xfrm>
            <a:off x="3848100" y="3690938"/>
            <a:ext cx="20574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Main memory</a:t>
            </a:r>
          </a:p>
        </p:txBody>
      </p:sp>
      <p:sp>
        <p:nvSpPr>
          <p:cNvPr id="37937" name="Rectangle 47"/>
          <p:cNvSpPr>
            <a:spLocks noChangeArrowheads="1"/>
          </p:cNvSpPr>
          <p:nvPr/>
        </p:nvSpPr>
        <p:spPr bwMode="auto">
          <a:xfrm>
            <a:off x="7658100" y="2078038"/>
            <a:ext cx="14478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Compiler</a:t>
            </a:r>
          </a:p>
        </p:txBody>
      </p:sp>
      <p:sp>
        <p:nvSpPr>
          <p:cNvPr id="37938" name="Rectangle 48"/>
          <p:cNvSpPr>
            <a:spLocks noChangeArrowheads="1"/>
          </p:cNvSpPr>
          <p:nvPr/>
        </p:nvSpPr>
        <p:spPr bwMode="auto">
          <a:xfrm>
            <a:off x="5905500" y="2078038"/>
            <a:ext cx="1752600" cy="3508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0</a:t>
            </a:r>
          </a:p>
        </p:txBody>
      </p:sp>
      <p:sp>
        <p:nvSpPr>
          <p:cNvPr id="37939" name="Rectangle 49"/>
          <p:cNvSpPr>
            <a:spLocks noChangeArrowheads="1"/>
          </p:cNvSpPr>
          <p:nvPr/>
        </p:nvSpPr>
        <p:spPr bwMode="auto">
          <a:xfrm>
            <a:off x="3848100" y="2078038"/>
            <a:ext cx="20574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 CPU core</a:t>
            </a:r>
          </a:p>
        </p:txBody>
      </p:sp>
      <p:sp>
        <p:nvSpPr>
          <p:cNvPr id="37940" name="Rectangle 50"/>
          <p:cNvSpPr>
            <a:spLocks noChangeArrowheads="1"/>
          </p:cNvSpPr>
          <p:nvPr/>
        </p:nvSpPr>
        <p:spPr bwMode="auto">
          <a:xfrm>
            <a:off x="7658100" y="1438275"/>
            <a:ext cx="14478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Managed By</a:t>
            </a:r>
          </a:p>
        </p:txBody>
      </p:sp>
      <p:sp>
        <p:nvSpPr>
          <p:cNvPr id="37941" name="Rectangle 51"/>
          <p:cNvSpPr>
            <a:spLocks noChangeArrowheads="1"/>
          </p:cNvSpPr>
          <p:nvPr/>
        </p:nvSpPr>
        <p:spPr bwMode="auto">
          <a:xfrm>
            <a:off x="5905500" y="1438275"/>
            <a:ext cx="1752600" cy="639763"/>
          </a:xfrm>
          <a:prstGeom prst="rect">
            <a:avLst/>
          </a:prstGeom>
          <a:solidFill>
            <a:schemeClr val="bg1">
              <a:lumMod val="85000"/>
            </a:schemeClr>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Latency (cycles)</a:t>
            </a:r>
          </a:p>
        </p:txBody>
      </p:sp>
      <p:sp>
        <p:nvSpPr>
          <p:cNvPr id="37942" name="Rectangle 52"/>
          <p:cNvSpPr>
            <a:spLocks noChangeArrowheads="1"/>
          </p:cNvSpPr>
          <p:nvPr/>
        </p:nvSpPr>
        <p:spPr bwMode="auto">
          <a:xfrm>
            <a:off x="3848100" y="1438275"/>
            <a:ext cx="20574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Where is it Cached?</a:t>
            </a:r>
          </a:p>
        </p:txBody>
      </p:sp>
      <p:sp>
        <p:nvSpPr>
          <p:cNvPr id="37948" name="Line 58"/>
          <p:cNvSpPr>
            <a:spLocks noChangeShapeType="1"/>
          </p:cNvSpPr>
          <p:nvPr/>
        </p:nvSpPr>
        <p:spPr bwMode="auto">
          <a:xfrm>
            <a:off x="114300" y="1438275"/>
            <a:ext cx="1588" cy="639763"/>
          </a:xfrm>
          <a:prstGeom prst="line">
            <a:avLst/>
          </a:prstGeom>
          <a:noFill/>
          <a:ln w="9525">
            <a:solidFill>
              <a:srgbClr val="000066"/>
            </a:solidFill>
            <a:miter lim="800000"/>
            <a:headEnd/>
            <a:tailEnd/>
          </a:ln>
        </p:spPr>
        <p:txBody>
          <a:bodyPr anchor="ctr" anchorCtr="0"/>
          <a:lstStyle/>
          <a:p>
            <a:endParaRPr lang="en-US"/>
          </a:p>
        </p:txBody>
      </p:sp>
      <p:sp>
        <p:nvSpPr>
          <p:cNvPr id="55" name="Rectangle 15"/>
          <p:cNvSpPr>
            <a:spLocks noChangeArrowheads="1"/>
          </p:cNvSpPr>
          <p:nvPr/>
        </p:nvSpPr>
        <p:spPr bwMode="auto">
          <a:xfrm>
            <a:off x="114300" y="4391025"/>
            <a:ext cx="1828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Disk cache	</a:t>
            </a:r>
          </a:p>
        </p:txBody>
      </p:sp>
      <p:sp>
        <p:nvSpPr>
          <p:cNvPr id="57" name="Rectangle 23"/>
          <p:cNvSpPr>
            <a:spLocks noChangeArrowheads="1"/>
          </p:cNvSpPr>
          <p:nvPr/>
        </p:nvSpPr>
        <p:spPr bwMode="auto">
          <a:xfrm>
            <a:off x="1943100" y="4391025"/>
            <a:ext cx="19050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Disk sectors</a:t>
            </a:r>
          </a:p>
        </p:txBody>
      </p:sp>
      <p:sp>
        <p:nvSpPr>
          <p:cNvPr id="58" name="Rectangle 34"/>
          <p:cNvSpPr>
            <a:spLocks noChangeArrowheads="1"/>
          </p:cNvSpPr>
          <p:nvPr/>
        </p:nvSpPr>
        <p:spPr bwMode="auto">
          <a:xfrm>
            <a:off x="3848100" y="4391025"/>
            <a:ext cx="20574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Disk controller</a:t>
            </a:r>
          </a:p>
        </p:txBody>
      </p:sp>
      <p:sp>
        <p:nvSpPr>
          <p:cNvPr id="59" name="Rectangle 33"/>
          <p:cNvSpPr>
            <a:spLocks noChangeArrowheads="1"/>
          </p:cNvSpPr>
          <p:nvPr/>
        </p:nvSpPr>
        <p:spPr bwMode="auto">
          <a:xfrm>
            <a:off x="5905500" y="4391025"/>
            <a:ext cx="1752600" cy="361950"/>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a:t>
            </a:r>
          </a:p>
        </p:txBody>
      </p:sp>
      <p:sp>
        <p:nvSpPr>
          <p:cNvPr id="60" name="Rectangle 32"/>
          <p:cNvSpPr>
            <a:spLocks noChangeArrowheads="1"/>
          </p:cNvSpPr>
          <p:nvPr/>
        </p:nvSpPr>
        <p:spPr bwMode="auto">
          <a:xfrm>
            <a:off x="7658100" y="4391025"/>
            <a:ext cx="1447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Disk firmware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8" name="Rectangle 1030"/>
          <p:cNvSpPr>
            <a:spLocks noGrp="1" noChangeArrowheads="1"/>
          </p:cNvSpPr>
          <p:nvPr>
            <p:ph type="title"/>
          </p:nvPr>
        </p:nvSpPr>
        <p:spPr/>
        <p:txBody>
          <a:bodyPr/>
          <a:lstStyle/>
          <a:p>
            <a:r>
              <a:rPr lang="en-US" dirty="0"/>
              <a:t>SRAM vs DRAM Summary</a:t>
            </a:r>
          </a:p>
        </p:txBody>
      </p:sp>
      <p:graphicFrame>
        <p:nvGraphicFramePr>
          <p:cNvPr id="3" name="Table 2"/>
          <p:cNvGraphicFramePr>
            <a:graphicFrameLocks noGrp="1"/>
          </p:cNvGraphicFramePr>
          <p:nvPr>
            <p:extLst>
              <p:ext uri="{D42A27DB-BD31-4B8C-83A1-F6EECF244321}">
                <p14:modId xmlns:p14="http://schemas.microsoft.com/office/powerpoint/2010/main" val="4208522054"/>
              </p:ext>
            </p:extLst>
          </p:nvPr>
        </p:nvGraphicFramePr>
        <p:xfrm>
          <a:off x="357018" y="1254094"/>
          <a:ext cx="8167858" cy="2196770"/>
        </p:xfrm>
        <a:graphic>
          <a:graphicData uri="http://schemas.openxmlformats.org/drawingml/2006/table">
            <a:tbl>
              <a:tblPr firstRow="1" bandRow="1">
                <a:tableStyleId>{5940675A-B579-460E-94D1-54222C63F5DA}</a:tableStyleId>
              </a:tblPr>
              <a:tblGrid>
                <a:gridCol w="1905763">
                  <a:extLst>
                    <a:ext uri="{9D8B030D-6E8A-4147-A177-3AD203B41FA5}">
                      <a16:colId xmlns:a16="http://schemas.microsoft.com/office/drawing/2014/main" val="20000"/>
                    </a:ext>
                  </a:extLst>
                </a:gridCol>
                <a:gridCol w="1361379">
                  <a:extLst>
                    <a:ext uri="{9D8B030D-6E8A-4147-A177-3AD203B41FA5}">
                      <a16:colId xmlns:a16="http://schemas.microsoft.com/office/drawing/2014/main" val="20001"/>
                    </a:ext>
                  </a:extLst>
                </a:gridCol>
                <a:gridCol w="1633572">
                  <a:extLst>
                    <a:ext uri="{9D8B030D-6E8A-4147-A177-3AD203B41FA5}">
                      <a16:colId xmlns:a16="http://schemas.microsoft.com/office/drawing/2014/main" val="20002"/>
                    </a:ext>
                  </a:extLst>
                </a:gridCol>
                <a:gridCol w="1633572">
                  <a:extLst>
                    <a:ext uri="{9D8B030D-6E8A-4147-A177-3AD203B41FA5}">
                      <a16:colId xmlns:a16="http://schemas.microsoft.com/office/drawing/2014/main" val="20003"/>
                    </a:ext>
                  </a:extLst>
                </a:gridCol>
                <a:gridCol w="1633572">
                  <a:extLst>
                    <a:ext uri="{9D8B030D-6E8A-4147-A177-3AD203B41FA5}">
                      <a16:colId xmlns:a16="http://schemas.microsoft.com/office/drawing/2014/main" val="20004"/>
                    </a:ext>
                  </a:extLst>
                </a:gridCol>
              </a:tblGrid>
              <a:tr h="794690">
                <a:tc>
                  <a:txBody>
                    <a:bodyPr/>
                    <a:lstStyle/>
                    <a:p>
                      <a:r>
                        <a:rPr lang="en-US" sz="2000" dirty="0"/>
                        <a:t>Memory Type</a:t>
                      </a:r>
                    </a:p>
                  </a:txBody>
                  <a:tcPr/>
                </a:tc>
                <a:tc>
                  <a:txBody>
                    <a:bodyPr/>
                    <a:lstStyle/>
                    <a:p>
                      <a:r>
                        <a:rPr lang="en-US" sz="2000" dirty="0"/>
                        <a:t>Transistors/Bit</a:t>
                      </a:r>
                    </a:p>
                  </a:txBody>
                  <a:tcPr/>
                </a:tc>
                <a:tc>
                  <a:txBody>
                    <a:bodyPr/>
                    <a:lstStyle/>
                    <a:p>
                      <a:r>
                        <a:rPr lang="en-US" sz="2000" dirty="0"/>
                        <a:t>Access Time</a:t>
                      </a:r>
                      <a:r>
                        <a:rPr lang="en-US" sz="2000" baseline="0" dirty="0"/>
                        <a:t>s (approx.)</a:t>
                      </a:r>
                      <a:endParaRPr lang="en-US" sz="2000" dirty="0"/>
                    </a:p>
                  </a:txBody>
                  <a:tcPr/>
                </a:tc>
                <a:tc>
                  <a:txBody>
                    <a:bodyPr/>
                    <a:lstStyle/>
                    <a:p>
                      <a:r>
                        <a:rPr lang="en-US" sz="2000" dirty="0"/>
                        <a:t>Cost</a:t>
                      </a:r>
                    </a:p>
                  </a:txBody>
                  <a:tcPr/>
                </a:tc>
                <a:tc>
                  <a:txBody>
                    <a:bodyPr/>
                    <a:lstStyle/>
                    <a:p>
                      <a:r>
                        <a:rPr lang="en-US" sz="2000" dirty="0"/>
                        <a:t>Use</a:t>
                      </a:r>
                    </a:p>
                  </a:txBody>
                  <a:tcPr/>
                </a:tc>
                <a:extLst>
                  <a:ext uri="{0D108BD9-81ED-4DB2-BD59-A6C34878D82A}">
                    <a16:rowId xmlns:a16="http://schemas.microsoft.com/office/drawing/2014/main" val="10000"/>
                  </a:ext>
                </a:extLst>
              </a:tr>
              <a:tr h="449173">
                <a:tc>
                  <a:txBody>
                    <a:bodyPr/>
                    <a:lstStyle/>
                    <a:p>
                      <a:r>
                        <a:rPr lang="en-US" sz="2000" dirty="0"/>
                        <a:t>Static RAM</a:t>
                      </a:r>
                      <a:r>
                        <a:rPr lang="en-US" sz="2000" baseline="0" dirty="0"/>
                        <a:t> (SRAM)</a:t>
                      </a:r>
                      <a:endParaRPr lang="en-US" sz="2000" dirty="0"/>
                    </a:p>
                  </a:txBody>
                  <a:tcPr/>
                </a:tc>
                <a:tc>
                  <a:txBody>
                    <a:bodyPr/>
                    <a:lstStyle/>
                    <a:p>
                      <a:r>
                        <a:rPr lang="en-US" sz="2000" dirty="0"/>
                        <a:t>4</a:t>
                      </a:r>
                      <a:r>
                        <a:rPr lang="en-US" sz="2000" baseline="0" dirty="0"/>
                        <a:t> or 6</a:t>
                      </a:r>
                      <a:endParaRPr lang="en-US" sz="2000" dirty="0"/>
                    </a:p>
                  </a:txBody>
                  <a:tcPr/>
                </a:tc>
                <a:tc>
                  <a:txBody>
                    <a:bodyPr/>
                    <a:lstStyle/>
                    <a:p>
                      <a:r>
                        <a:rPr lang="en-US" sz="2000" dirty="0"/>
                        <a:t>1ns</a:t>
                      </a:r>
                    </a:p>
                  </a:txBody>
                  <a:tcPr/>
                </a:tc>
                <a:tc>
                  <a:txBody>
                    <a:bodyPr/>
                    <a:lstStyle/>
                    <a:p>
                      <a:r>
                        <a:rPr lang="en-US" sz="2000" dirty="0"/>
                        <a:t>~100x</a:t>
                      </a:r>
                    </a:p>
                  </a:txBody>
                  <a:tcPr/>
                </a:tc>
                <a:tc>
                  <a:txBody>
                    <a:bodyPr/>
                    <a:lstStyle/>
                    <a:p>
                      <a:r>
                        <a:rPr lang="en-US" sz="2000" dirty="0"/>
                        <a:t>On-chip Caches</a:t>
                      </a:r>
                    </a:p>
                  </a:txBody>
                  <a:tcPr/>
                </a:tc>
                <a:extLst>
                  <a:ext uri="{0D108BD9-81ED-4DB2-BD59-A6C34878D82A}">
                    <a16:rowId xmlns:a16="http://schemas.microsoft.com/office/drawing/2014/main" val="10002"/>
                  </a:ext>
                </a:extLst>
              </a:tr>
              <a:tr h="449173">
                <a:tc>
                  <a:txBody>
                    <a:bodyPr/>
                    <a:lstStyle/>
                    <a:p>
                      <a:r>
                        <a:rPr lang="en-US" sz="2000" dirty="0"/>
                        <a:t>Dynamic RAM (DRAM)</a:t>
                      </a:r>
                    </a:p>
                  </a:txBody>
                  <a:tcPr/>
                </a:tc>
                <a:tc>
                  <a:txBody>
                    <a:bodyPr/>
                    <a:lstStyle/>
                    <a:p>
                      <a:r>
                        <a:rPr lang="en-US" sz="2000" dirty="0"/>
                        <a:t>1</a:t>
                      </a:r>
                    </a:p>
                  </a:txBody>
                  <a:tcPr/>
                </a:tc>
                <a:tc>
                  <a:txBody>
                    <a:bodyPr/>
                    <a:lstStyle/>
                    <a:p>
                      <a:r>
                        <a:rPr lang="en-US" sz="2000" dirty="0"/>
                        <a:t>10-100ns</a:t>
                      </a:r>
                    </a:p>
                  </a:txBody>
                  <a:tcPr/>
                </a:tc>
                <a:tc>
                  <a:txBody>
                    <a:bodyPr/>
                    <a:lstStyle/>
                    <a:p>
                      <a:r>
                        <a:rPr lang="en-US" sz="2000" dirty="0"/>
                        <a:t>1x</a:t>
                      </a:r>
                    </a:p>
                  </a:txBody>
                  <a:tcPr/>
                </a:tc>
                <a:tc>
                  <a:txBody>
                    <a:bodyPr/>
                    <a:lstStyle/>
                    <a:p>
                      <a:r>
                        <a:rPr lang="en-US" sz="2000" dirty="0"/>
                        <a:t>Main Memories</a:t>
                      </a:r>
                    </a:p>
                    <a:p>
                      <a:r>
                        <a:rPr lang="en-US" sz="2000" dirty="0"/>
                        <a:t>(Large)</a:t>
                      </a:r>
                    </a:p>
                  </a:txBody>
                  <a:tcPr/>
                </a:tc>
                <a:extLst>
                  <a:ext uri="{0D108BD9-81ED-4DB2-BD59-A6C34878D82A}">
                    <a16:rowId xmlns:a16="http://schemas.microsoft.com/office/drawing/2014/main" val="10003"/>
                  </a:ext>
                </a:extLst>
              </a:tr>
            </a:tbl>
          </a:graphicData>
        </a:graphic>
      </p:graphicFrame>
      <p:pic>
        <p:nvPicPr>
          <p:cNvPr id="192" name="Picture 2" descr="http://www.cliparts101.com/files/291/0384778EE294BD6578F86D74B89526DC/RAM__computer_memory.png"/>
          <p:cNvPicPr>
            <a:picLocks noChangeAspect="1" noChangeArrowheads="1"/>
          </p:cNvPicPr>
          <p:nvPr/>
        </p:nvPicPr>
        <p:blipFill rotWithShape="1">
          <a:blip r:embed="rId3">
            <a:extLst>
              <a:ext uri="{28A0092B-C50C-407E-A947-70E740481C1C}">
                <a14:useLocalDpi xmlns:a14="http://schemas.microsoft.com/office/drawing/2010/main" val="0"/>
              </a:ext>
            </a:extLst>
          </a:blip>
          <a:srcRect l="-333" t="35293" r="333" b="38040"/>
          <a:stretch/>
        </p:blipFill>
        <p:spPr bwMode="auto">
          <a:xfrm rot="5400000">
            <a:off x="7572020" y="5131170"/>
            <a:ext cx="2108031" cy="56214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miro.medium.com/max/636/1*BE7wrx1HjlHiTBULXnAiUA.png">
            <a:extLst>
              <a:ext uri="{FF2B5EF4-FFF2-40B4-BE49-F238E27FC236}">
                <a16:creationId xmlns:a16="http://schemas.microsoft.com/office/drawing/2014/main" id="{127B5AD8-DE98-48B3-A160-7C1834749E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0980" b="11222"/>
          <a:stretch/>
        </p:blipFill>
        <p:spPr bwMode="auto">
          <a:xfrm>
            <a:off x="6041574" y="3903069"/>
            <a:ext cx="1910793" cy="2729765"/>
          </a:xfrm>
          <a:prstGeom prst="rect">
            <a:avLst/>
          </a:prstGeom>
          <a:noFill/>
          <a:extLst>
            <a:ext uri="{909E8E84-426E-40DD-AFC4-6F175D3DCCD1}">
              <a14:hiddenFill xmlns:a14="http://schemas.microsoft.com/office/drawing/2010/main">
                <a:solidFill>
                  <a:srgbClr val="FFFFFF"/>
                </a:solidFill>
              </a14:hiddenFill>
            </a:ext>
          </a:extLst>
        </p:spPr>
      </p:pic>
      <p:pic>
        <p:nvPicPr>
          <p:cNvPr id="194" name="Picture 2" descr="https://miro.medium.com/max/636/1*BE7wrx1HjlHiTBULXnAiUA.png">
            <a:extLst>
              <a:ext uri="{FF2B5EF4-FFF2-40B4-BE49-F238E27FC236}">
                <a16:creationId xmlns:a16="http://schemas.microsoft.com/office/drawing/2014/main" id="{C15CF5B6-1E8E-47C7-B7AC-C0B77B29E7F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9933" r="584" b="11222"/>
          <a:stretch/>
        </p:blipFill>
        <p:spPr bwMode="auto">
          <a:xfrm>
            <a:off x="585941" y="3903069"/>
            <a:ext cx="3916671" cy="2729765"/>
          </a:xfrm>
          <a:prstGeom prst="rect">
            <a:avLst/>
          </a:prstGeom>
          <a:noFill/>
          <a:extLst>
            <a:ext uri="{909E8E84-426E-40DD-AFC4-6F175D3DCCD1}">
              <a14:hiddenFill xmlns:a14="http://schemas.microsoft.com/office/drawing/2010/main">
                <a:solidFill>
                  <a:srgbClr val="FFFFFF"/>
                </a:solidFill>
              </a14:hiddenFill>
            </a:ext>
          </a:extLst>
        </p:spPr>
      </p:pic>
      <p:sp>
        <p:nvSpPr>
          <p:cNvPr id="195" name="TextBox 194">
            <a:extLst>
              <a:ext uri="{FF2B5EF4-FFF2-40B4-BE49-F238E27FC236}">
                <a16:creationId xmlns:a16="http://schemas.microsoft.com/office/drawing/2014/main" id="{36CFDE22-23BE-408A-ACE0-1C7CFB9309A3}"/>
              </a:ext>
            </a:extLst>
          </p:cNvPr>
          <p:cNvSpPr txBox="1"/>
          <p:nvPr/>
        </p:nvSpPr>
        <p:spPr>
          <a:xfrm>
            <a:off x="1684906" y="3578358"/>
            <a:ext cx="1718740" cy="523220"/>
          </a:xfrm>
          <a:prstGeom prst="rect">
            <a:avLst/>
          </a:prstGeom>
          <a:noFill/>
        </p:spPr>
        <p:txBody>
          <a:bodyPr wrap="none" rtlCol="0">
            <a:spAutoFit/>
          </a:bodyPr>
          <a:lstStyle/>
          <a:p>
            <a:r>
              <a:rPr lang="en-US" sz="2800" dirty="0">
                <a:latin typeface="Calibri" pitchFamily="34" charset="0"/>
              </a:rPr>
              <a:t>SRAM Cell</a:t>
            </a:r>
          </a:p>
        </p:txBody>
      </p:sp>
      <p:sp>
        <p:nvSpPr>
          <p:cNvPr id="196" name="TextBox 195">
            <a:extLst>
              <a:ext uri="{FF2B5EF4-FFF2-40B4-BE49-F238E27FC236}">
                <a16:creationId xmlns:a16="http://schemas.microsoft.com/office/drawing/2014/main" id="{9C09D6C4-0536-466A-A2C7-FA3A2C762E80}"/>
              </a:ext>
            </a:extLst>
          </p:cNvPr>
          <p:cNvSpPr txBox="1"/>
          <p:nvPr/>
        </p:nvSpPr>
        <p:spPr>
          <a:xfrm>
            <a:off x="7140540" y="3588096"/>
            <a:ext cx="1144865" cy="523220"/>
          </a:xfrm>
          <a:prstGeom prst="rect">
            <a:avLst/>
          </a:prstGeom>
          <a:noFill/>
        </p:spPr>
        <p:txBody>
          <a:bodyPr wrap="none" rtlCol="0">
            <a:spAutoFit/>
          </a:bodyPr>
          <a:lstStyle/>
          <a:p>
            <a:r>
              <a:rPr lang="en-US" sz="2800" dirty="0">
                <a:latin typeface="Calibri" pitchFamily="34" charset="0"/>
              </a:rPr>
              <a:t>DRAM</a:t>
            </a:r>
          </a:p>
        </p:txBody>
      </p: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37C4FBD8-C0F4-49FF-AA6D-AC75AE8A9608}"/>
                  </a:ext>
                </a:extLst>
              </p14:cNvPr>
              <p14:cNvContentPartPr/>
              <p14:nvPr/>
            </p14:nvContentPartPr>
            <p14:xfrm>
              <a:off x="49680" y="2331000"/>
              <a:ext cx="8975880" cy="4308840"/>
            </p14:xfrm>
          </p:contentPart>
        </mc:Choice>
        <mc:Fallback>
          <p:pic>
            <p:nvPicPr>
              <p:cNvPr id="2" name="Ink 1">
                <a:extLst>
                  <a:ext uri="{FF2B5EF4-FFF2-40B4-BE49-F238E27FC236}">
                    <a16:creationId xmlns:a16="http://schemas.microsoft.com/office/drawing/2014/main" id="{37C4FBD8-C0F4-49FF-AA6D-AC75AE8A9608}"/>
                  </a:ext>
                </a:extLst>
              </p:cNvPr>
              <p:cNvPicPr/>
              <p:nvPr/>
            </p:nvPicPr>
            <p:blipFill>
              <a:blip r:embed="rId6"/>
              <a:stretch>
                <a:fillRect/>
              </a:stretch>
            </p:blipFill>
            <p:spPr>
              <a:xfrm>
                <a:off x="40320" y="2321640"/>
                <a:ext cx="8994600" cy="4327560"/>
              </a:xfrm>
              <a:prstGeom prst="rect">
                <a:avLst/>
              </a:prstGeom>
            </p:spPr>
          </p:pic>
        </mc:Fallback>
      </mc:AlternateContent>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Lessons for Today</a:t>
            </a:r>
          </a:p>
        </p:txBody>
      </p:sp>
      <p:sp>
        <p:nvSpPr>
          <p:cNvPr id="3" name="Content Placeholder 2"/>
          <p:cNvSpPr>
            <a:spLocks noGrp="1"/>
          </p:cNvSpPr>
          <p:nvPr>
            <p:ph idx="1"/>
          </p:nvPr>
        </p:nvSpPr>
        <p:spPr/>
        <p:txBody>
          <a:bodyPr/>
          <a:lstStyle/>
          <a:p>
            <a:r>
              <a:rPr lang="en-US" dirty="0"/>
              <a:t>Many Kinds of Memory</a:t>
            </a:r>
          </a:p>
          <a:p>
            <a:pPr lvl="1"/>
            <a:r>
              <a:rPr lang="en-US" dirty="0"/>
              <a:t>Reg. File, SRAM, DRAM, Flash, Disk</a:t>
            </a:r>
          </a:p>
          <a:p>
            <a:pPr lvl="1"/>
            <a:r>
              <a:rPr lang="en-US" dirty="0"/>
              <a:t>All have different properties</a:t>
            </a:r>
          </a:p>
          <a:p>
            <a:r>
              <a:rPr lang="en-US" dirty="0"/>
              <a:t>Faster Memories are Smaller</a:t>
            </a:r>
          </a:p>
          <a:p>
            <a:pPr lvl="1"/>
            <a:r>
              <a:rPr lang="en-US" dirty="0"/>
              <a:t>Reason 1: Faster Memories are More “Expensive” </a:t>
            </a:r>
          </a:p>
          <a:p>
            <a:pPr marL="457200" lvl="1" indent="0">
              <a:buNone/>
            </a:pPr>
            <a:r>
              <a:rPr lang="en-US" dirty="0"/>
              <a:t>     (Expensive = cost more chip area, more chip power, more $$)</a:t>
            </a:r>
          </a:p>
          <a:p>
            <a:pPr lvl="1"/>
            <a:r>
              <a:rPr lang="en-US" dirty="0"/>
              <a:t>Reason 2: Smaller is faster by-design.</a:t>
            </a:r>
          </a:p>
          <a:p>
            <a:r>
              <a:rPr lang="en-US" dirty="0"/>
              <a:t>Memory Hierarchy – Helps memory look Fast and Big</a:t>
            </a:r>
          </a:p>
          <a:p>
            <a:pPr lvl="1"/>
            <a:r>
              <a:rPr lang="en-US" dirty="0"/>
              <a:t>Primary Mechanism is Caching, Exploits programs’ locality</a:t>
            </a:r>
          </a:p>
          <a:p>
            <a:endParaRPr lang="en-US" dirty="0"/>
          </a:p>
          <a:p>
            <a:endParaRPr lang="en-US" dirty="0"/>
          </a:p>
        </p:txBody>
      </p:sp>
    </p:spTree>
    <p:extLst>
      <p:ext uri="{BB962C8B-B14F-4D97-AF65-F5344CB8AC3E}">
        <p14:creationId xmlns:p14="http://schemas.microsoft.com/office/powerpoint/2010/main" val="40565673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Supplemental slides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735164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Rectangle 4"/>
          <p:cNvSpPr>
            <a:spLocks noGrp="1" noChangeArrowheads="1"/>
          </p:cNvSpPr>
          <p:nvPr>
            <p:ph type="title"/>
          </p:nvPr>
        </p:nvSpPr>
        <p:spPr/>
        <p:txBody>
          <a:bodyPr/>
          <a:lstStyle/>
          <a:p>
            <a:r>
              <a:rPr lang="en-US" dirty="0"/>
              <a:t>General Caching Concepts: </a:t>
            </a:r>
            <a:br>
              <a:rPr lang="en-US" dirty="0"/>
            </a:br>
            <a:r>
              <a:rPr lang="en-US" dirty="0"/>
              <a:t>Types of Cache Misses</a:t>
            </a:r>
          </a:p>
        </p:txBody>
      </p:sp>
      <p:sp>
        <p:nvSpPr>
          <p:cNvPr id="138245" name="Rectangle 5"/>
          <p:cNvSpPr>
            <a:spLocks noGrp="1" noChangeArrowheads="1"/>
          </p:cNvSpPr>
          <p:nvPr>
            <p:ph idx="1"/>
          </p:nvPr>
        </p:nvSpPr>
        <p:spPr>
          <a:xfrm>
            <a:off x="396875" y="1733550"/>
            <a:ext cx="8518525" cy="4972050"/>
          </a:xfrm>
        </p:spPr>
        <p:txBody>
          <a:bodyPr/>
          <a:lstStyle/>
          <a:p>
            <a:r>
              <a:rPr lang="en-US" dirty="0">
                <a:solidFill>
                  <a:srgbClr val="FF0000"/>
                </a:solidFill>
              </a:rPr>
              <a:t>Cold (compulsory) miss</a:t>
            </a:r>
          </a:p>
          <a:p>
            <a:pPr lvl="1"/>
            <a:r>
              <a:rPr lang="en-US" dirty="0"/>
              <a:t>Cold misses occur because the cache is empty.</a:t>
            </a:r>
          </a:p>
          <a:p>
            <a:r>
              <a:rPr lang="en-US" dirty="0">
                <a:solidFill>
                  <a:srgbClr val="FF0000"/>
                </a:solidFill>
              </a:rPr>
              <a:t>Conflict miss  (miss relating to policy of replacement, kind of)</a:t>
            </a:r>
          </a:p>
          <a:p>
            <a:pPr lvl="1"/>
            <a:r>
              <a:rPr lang="en-US" dirty="0"/>
              <a:t>Most caches limit blocks at level k+1 to a small subset (sometimes a singleton) of the block positions at level </a:t>
            </a:r>
            <a:r>
              <a:rPr lang="en-US" dirty="0" err="1"/>
              <a:t>k</a:t>
            </a:r>
            <a:r>
              <a:rPr lang="en-US" dirty="0"/>
              <a:t>.</a:t>
            </a:r>
          </a:p>
          <a:p>
            <a:pPr lvl="2"/>
            <a:r>
              <a:rPr lang="en-US" dirty="0"/>
              <a:t>E.g. Block </a:t>
            </a:r>
            <a:r>
              <a:rPr lang="en-US" dirty="0" err="1"/>
              <a:t>i</a:t>
            </a:r>
            <a:r>
              <a:rPr lang="en-US" dirty="0"/>
              <a:t> at level k+1 must be placed in block (</a:t>
            </a:r>
            <a:r>
              <a:rPr lang="en-US" dirty="0" err="1"/>
              <a:t>i</a:t>
            </a:r>
            <a:r>
              <a:rPr lang="en-US" dirty="0"/>
              <a:t> mod 4) at level </a:t>
            </a:r>
            <a:r>
              <a:rPr lang="en-US" dirty="0" err="1"/>
              <a:t>k</a:t>
            </a:r>
            <a:r>
              <a:rPr lang="en-US" dirty="0"/>
              <a:t>.</a:t>
            </a:r>
          </a:p>
          <a:p>
            <a:pPr lvl="1"/>
            <a:r>
              <a:rPr lang="en-US" dirty="0"/>
              <a:t>Conflict misses occur when the level </a:t>
            </a:r>
            <a:r>
              <a:rPr lang="en-US" dirty="0" err="1"/>
              <a:t>k</a:t>
            </a:r>
            <a:r>
              <a:rPr lang="en-US" dirty="0"/>
              <a:t> cache is large enough, but multiple data objects all map to the same level </a:t>
            </a:r>
            <a:r>
              <a:rPr lang="en-US" dirty="0" err="1"/>
              <a:t>k</a:t>
            </a:r>
            <a:r>
              <a:rPr lang="en-US" dirty="0"/>
              <a:t> block.</a:t>
            </a:r>
          </a:p>
          <a:p>
            <a:pPr lvl="2"/>
            <a:r>
              <a:rPr lang="en-US" dirty="0"/>
              <a:t>E.g. Referencing blocks 0, 8, 0, 8, 0, 8, ... would miss every time.</a:t>
            </a:r>
          </a:p>
          <a:p>
            <a:r>
              <a:rPr lang="en-US" dirty="0">
                <a:solidFill>
                  <a:srgbClr val="FF0000"/>
                </a:solidFill>
              </a:rPr>
              <a:t>Capacity miss</a:t>
            </a:r>
          </a:p>
          <a:p>
            <a:pPr lvl="1"/>
            <a:r>
              <a:rPr lang="en-US" dirty="0"/>
              <a:t>Occurs when the set of active cache blocks (</a:t>
            </a:r>
            <a:r>
              <a:rPr lang="en-US" dirty="0">
                <a:solidFill>
                  <a:srgbClr val="FF0000"/>
                </a:solidFill>
              </a:rPr>
              <a:t>working set</a:t>
            </a:r>
            <a:r>
              <a:rPr lang="en-US" dirty="0"/>
              <a:t>) is larger than the cache.</a:t>
            </a:r>
          </a:p>
        </p:txBody>
      </p:sp>
    </p:spTree>
    <p:extLst>
      <p:ext uri="{BB962C8B-B14F-4D97-AF65-F5344CB8AC3E}">
        <p14:creationId xmlns:p14="http://schemas.microsoft.com/office/powerpoint/2010/main" val="36138186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16" name="Rectangle 52"/>
          <p:cNvSpPr>
            <a:spLocks noGrp="1" noChangeArrowheads="1"/>
          </p:cNvSpPr>
          <p:nvPr>
            <p:ph type="title"/>
          </p:nvPr>
        </p:nvSpPr>
        <p:spPr/>
        <p:txBody>
          <a:bodyPr/>
          <a:lstStyle/>
          <a:p>
            <a:r>
              <a:rPr lang="en-US"/>
              <a:t>Conventional DRAM Organization</a:t>
            </a:r>
          </a:p>
        </p:txBody>
      </p:sp>
      <p:sp>
        <p:nvSpPr>
          <p:cNvPr id="62517" name="Rectangle 53"/>
          <p:cNvSpPr>
            <a:spLocks noGrp="1" noChangeArrowheads="1"/>
          </p:cNvSpPr>
          <p:nvPr>
            <p:ph idx="1"/>
          </p:nvPr>
        </p:nvSpPr>
        <p:spPr/>
        <p:txBody>
          <a:bodyPr/>
          <a:lstStyle/>
          <a:p>
            <a:r>
              <a:rPr lang="en-US" dirty="0" err="1"/>
              <a:t>d</a:t>
            </a:r>
            <a:r>
              <a:rPr lang="en-US" dirty="0"/>
              <a:t> </a:t>
            </a:r>
            <a:r>
              <a:rPr lang="en-US" dirty="0" err="1"/>
              <a:t>x</a:t>
            </a:r>
            <a:r>
              <a:rPr lang="en-US" dirty="0"/>
              <a:t> </a:t>
            </a:r>
            <a:r>
              <a:rPr lang="en-US" dirty="0" err="1"/>
              <a:t>w</a:t>
            </a:r>
            <a:r>
              <a:rPr lang="en-US" dirty="0"/>
              <a:t> DRAM:</a:t>
            </a:r>
          </a:p>
          <a:p>
            <a:pPr lvl="1"/>
            <a:r>
              <a:rPr lang="en-US" dirty="0" err="1"/>
              <a:t>dw</a:t>
            </a:r>
            <a:r>
              <a:rPr lang="en-US" dirty="0"/>
              <a:t> total bits organized as </a:t>
            </a:r>
            <a:r>
              <a:rPr lang="en-US" dirty="0" err="1"/>
              <a:t>d</a:t>
            </a:r>
            <a:r>
              <a:rPr lang="en-US" dirty="0"/>
              <a:t> </a:t>
            </a:r>
            <a:r>
              <a:rPr lang="en-US" dirty="0" err="1">
                <a:solidFill>
                  <a:srgbClr val="FF0000"/>
                </a:solidFill>
              </a:rPr>
              <a:t>supercells</a:t>
            </a:r>
            <a:r>
              <a:rPr lang="en-US" dirty="0"/>
              <a:t> of size </a:t>
            </a:r>
            <a:r>
              <a:rPr lang="en-US" dirty="0" err="1"/>
              <a:t>w</a:t>
            </a:r>
            <a:r>
              <a:rPr lang="en-US" dirty="0"/>
              <a:t> bits</a:t>
            </a:r>
          </a:p>
        </p:txBody>
      </p:sp>
      <p:sp>
        <p:nvSpPr>
          <p:cNvPr id="62468" name="Text Box 4"/>
          <p:cNvSpPr txBox="1">
            <a:spLocks noChangeArrowheads="1"/>
          </p:cNvSpPr>
          <p:nvPr/>
        </p:nvSpPr>
        <p:spPr bwMode="auto">
          <a:xfrm>
            <a:off x="5805488" y="2740025"/>
            <a:ext cx="5905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cols</a:t>
            </a:r>
          </a:p>
        </p:txBody>
      </p:sp>
      <p:sp>
        <p:nvSpPr>
          <p:cNvPr id="62469" name="Text Box 5"/>
          <p:cNvSpPr txBox="1">
            <a:spLocks noChangeArrowheads="1"/>
          </p:cNvSpPr>
          <p:nvPr/>
        </p:nvSpPr>
        <p:spPr bwMode="auto">
          <a:xfrm>
            <a:off x="4000500" y="4143375"/>
            <a:ext cx="6651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rows</a:t>
            </a:r>
          </a:p>
        </p:txBody>
      </p:sp>
      <p:sp>
        <p:nvSpPr>
          <p:cNvPr id="62470" name="Rectangle 6"/>
          <p:cNvSpPr>
            <a:spLocks noChangeArrowheads="1"/>
          </p:cNvSpPr>
          <p:nvPr/>
        </p:nvSpPr>
        <p:spPr bwMode="auto">
          <a:xfrm>
            <a:off x="48672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71" name="Rectangle 7"/>
          <p:cNvSpPr>
            <a:spLocks noChangeArrowheads="1"/>
          </p:cNvSpPr>
          <p:nvPr/>
        </p:nvSpPr>
        <p:spPr bwMode="auto">
          <a:xfrm>
            <a:off x="54768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2" name="Rectangle 8"/>
          <p:cNvSpPr>
            <a:spLocks noChangeArrowheads="1"/>
          </p:cNvSpPr>
          <p:nvPr/>
        </p:nvSpPr>
        <p:spPr bwMode="auto">
          <a:xfrm>
            <a:off x="60864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3" name="Rectangle 9"/>
          <p:cNvSpPr>
            <a:spLocks noChangeArrowheads="1"/>
          </p:cNvSpPr>
          <p:nvPr/>
        </p:nvSpPr>
        <p:spPr bwMode="auto">
          <a:xfrm>
            <a:off x="66960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4" name="Rectangle 10"/>
          <p:cNvSpPr>
            <a:spLocks noChangeArrowheads="1"/>
          </p:cNvSpPr>
          <p:nvPr/>
        </p:nvSpPr>
        <p:spPr bwMode="auto">
          <a:xfrm>
            <a:off x="48672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75" name="Rectangle 11"/>
          <p:cNvSpPr>
            <a:spLocks noChangeArrowheads="1"/>
          </p:cNvSpPr>
          <p:nvPr/>
        </p:nvSpPr>
        <p:spPr bwMode="auto">
          <a:xfrm>
            <a:off x="54768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6" name="Rectangle 12"/>
          <p:cNvSpPr>
            <a:spLocks noChangeArrowheads="1"/>
          </p:cNvSpPr>
          <p:nvPr/>
        </p:nvSpPr>
        <p:spPr bwMode="auto">
          <a:xfrm>
            <a:off x="60864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7" name="Rectangle 13"/>
          <p:cNvSpPr>
            <a:spLocks noChangeArrowheads="1"/>
          </p:cNvSpPr>
          <p:nvPr/>
        </p:nvSpPr>
        <p:spPr bwMode="auto">
          <a:xfrm>
            <a:off x="66960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8" name="Rectangle 14"/>
          <p:cNvSpPr>
            <a:spLocks noChangeArrowheads="1"/>
          </p:cNvSpPr>
          <p:nvPr/>
        </p:nvSpPr>
        <p:spPr bwMode="auto">
          <a:xfrm>
            <a:off x="4867275" y="43275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79" name="Rectangle 15"/>
          <p:cNvSpPr>
            <a:spLocks noChangeArrowheads="1"/>
          </p:cNvSpPr>
          <p:nvPr/>
        </p:nvSpPr>
        <p:spPr bwMode="auto">
          <a:xfrm>
            <a:off x="5476875" y="4327525"/>
            <a:ext cx="609600" cy="533400"/>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80" name="Rectangle 16"/>
          <p:cNvSpPr>
            <a:spLocks noChangeArrowheads="1"/>
          </p:cNvSpPr>
          <p:nvPr/>
        </p:nvSpPr>
        <p:spPr bwMode="auto">
          <a:xfrm>
            <a:off x="6086475" y="43275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1" name="Rectangle 17"/>
          <p:cNvSpPr>
            <a:spLocks noChangeArrowheads="1"/>
          </p:cNvSpPr>
          <p:nvPr/>
        </p:nvSpPr>
        <p:spPr bwMode="auto">
          <a:xfrm>
            <a:off x="6696075" y="43275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2" name="Rectangle 18"/>
          <p:cNvSpPr>
            <a:spLocks noChangeArrowheads="1"/>
          </p:cNvSpPr>
          <p:nvPr/>
        </p:nvSpPr>
        <p:spPr bwMode="auto">
          <a:xfrm>
            <a:off x="48672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83" name="Rectangle 19"/>
          <p:cNvSpPr>
            <a:spLocks noChangeArrowheads="1"/>
          </p:cNvSpPr>
          <p:nvPr/>
        </p:nvSpPr>
        <p:spPr bwMode="auto">
          <a:xfrm>
            <a:off x="54768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4" name="Rectangle 20"/>
          <p:cNvSpPr>
            <a:spLocks noChangeArrowheads="1"/>
          </p:cNvSpPr>
          <p:nvPr/>
        </p:nvSpPr>
        <p:spPr bwMode="auto">
          <a:xfrm>
            <a:off x="60864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5" name="Rectangle 21"/>
          <p:cNvSpPr>
            <a:spLocks noChangeArrowheads="1"/>
          </p:cNvSpPr>
          <p:nvPr/>
        </p:nvSpPr>
        <p:spPr bwMode="auto">
          <a:xfrm>
            <a:off x="66960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6" name="Text Box 22"/>
          <p:cNvSpPr txBox="1">
            <a:spLocks noChangeArrowheads="1"/>
          </p:cNvSpPr>
          <p:nvPr/>
        </p:nvSpPr>
        <p:spPr bwMode="auto">
          <a:xfrm>
            <a:off x="5019675" y="29400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2487" name="Text Box 23"/>
          <p:cNvSpPr txBox="1">
            <a:spLocks noChangeArrowheads="1"/>
          </p:cNvSpPr>
          <p:nvPr/>
        </p:nvSpPr>
        <p:spPr bwMode="auto">
          <a:xfrm>
            <a:off x="5629275" y="295592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2488" name="Text Box 24"/>
          <p:cNvSpPr txBox="1">
            <a:spLocks noChangeArrowheads="1"/>
          </p:cNvSpPr>
          <p:nvPr/>
        </p:nvSpPr>
        <p:spPr bwMode="auto">
          <a:xfrm>
            <a:off x="6246813"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2489" name="Text Box 25"/>
          <p:cNvSpPr txBox="1">
            <a:spLocks noChangeArrowheads="1"/>
          </p:cNvSpPr>
          <p:nvPr/>
        </p:nvSpPr>
        <p:spPr bwMode="auto">
          <a:xfrm>
            <a:off x="6856413"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2490" name="Text Box 26"/>
          <p:cNvSpPr txBox="1">
            <a:spLocks noChangeArrowheads="1"/>
          </p:cNvSpPr>
          <p:nvPr/>
        </p:nvSpPr>
        <p:spPr bwMode="auto">
          <a:xfrm>
            <a:off x="4562475" y="33813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2491" name="Text Box 27"/>
          <p:cNvSpPr txBox="1">
            <a:spLocks noChangeArrowheads="1"/>
          </p:cNvSpPr>
          <p:nvPr/>
        </p:nvSpPr>
        <p:spPr bwMode="auto">
          <a:xfrm>
            <a:off x="4562475" y="39147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2492" name="Text Box 28"/>
          <p:cNvSpPr txBox="1">
            <a:spLocks noChangeArrowheads="1"/>
          </p:cNvSpPr>
          <p:nvPr/>
        </p:nvSpPr>
        <p:spPr bwMode="auto">
          <a:xfrm>
            <a:off x="4562475" y="44481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2493" name="Text Box 29"/>
          <p:cNvSpPr txBox="1">
            <a:spLocks noChangeArrowheads="1"/>
          </p:cNvSpPr>
          <p:nvPr/>
        </p:nvSpPr>
        <p:spPr bwMode="auto">
          <a:xfrm>
            <a:off x="4562475" y="49815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2494" name="Rectangle 30"/>
          <p:cNvSpPr>
            <a:spLocks noChangeArrowheads="1"/>
          </p:cNvSpPr>
          <p:nvPr/>
        </p:nvSpPr>
        <p:spPr bwMode="auto">
          <a:xfrm>
            <a:off x="4864100" y="3260725"/>
            <a:ext cx="2438400" cy="21336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2495" name="Rectangle 31"/>
          <p:cNvSpPr>
            <a:spLocks noChangeArrowheads="1"/>
          </p:cNvSpPr>
          <p:nvPr/>
        </p:nvSpPr>
        <p:spPr bwMode="auto">
          <a:xfrm>
            <a:off x="48641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96" name="Rectangle 32"/>
          <p:cNvSpPr>
            <a:spLocks noChangeArrowheads="1"/>
          </p:cNvSpPr>
          <p:nvPr/>
        </p:nvSpPr>
        <p:spPr bwMode="auto">
          <a:xfrm>
            <a:off x="54737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97" name="Rectangle 33"/>
          <p:cNvSpPr>
            <a:spLocks noChangeArrowheads="1"/>
          </p:cNvSpPr>
          <p:nvPr/>
        </p:nvSpPr>
        <p:spPr bwMode="auto">
          <a:xfrm>
            <a:off x="60833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98" name="Rectangle 34"/>
          <p:cNvSpPr>
            <a:spLocks noChangeArrowheads="1"/>
          </p:cNvSpPr>
          <p:nvPr/>
        </p:nvSpPr>
        <p:spPr bwMode="auto">
          <a:xfrm>
            <a:off x="66929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99" name="Rectangle 35"/>
          <p:cNvSpPr>
            <a:spLocks noChangeArrowheads="1"/>
          </p:cNvSpPr>
          <p:nvPr/>
        </p:nvSpPr>
        <p:spPr bwMode="auto">
          <a:xfrm>
            <a:off x="4864100" y="5699125"/>
            <a:ext cx="2438400" cy="5334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2500" name="Text Box 36"/>
          <p:cNvSpPr txBox="1">
            <a:spLocks noChangeArrowheads="1"/>
          </p:cNvSpPr>
          <p:nvPr/>
        </p:nvSpPr>
        <p:spPr bwMode="auto">
          <a:xfrm>
            <a:off x="5303234" y="6291848"/>
            <a:ext cx="16617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Internal row buffer</a:t>
            </a:r>
          </a:p>
        </p:txBody>
      </p:sp>
      <p:sp>
        <p:nvSpPr>
          <p:cNvPr id="62501" name="Rectangle 37"/>
          <p:cNvSpPr>
            <a:spLocks noChangeArrowheads="1"/>
          </p:cNvSpPr>
          <p:nvPr/>
        </p:nvSpPr>
        <p:spPr bwMode="auto">
          <a:xfrm>
            <a:off x="4029075" y="2667000"/>
            <a:ext cx="3505200" cy="4038600"/>
          </a:xfrm>
          <a:prstGeom prst="rect">
            <a:avLst/>
          </a:prstGeom>
          <a:noFill/>
          <a:ln w="12700">
            <a:solidFill>
              <a:schemeClr val="tx1"/>
            </a:solidFill>
            <a:prstDash val="dash"/>
            <a:miter lim="800000"/>
            <a:headEnd/>
            <a:tailEnd/>
          </a:ln>
          <a:effectLst/>
        </p:spPr>
        <p:txBody>
          <a:bodyPr wrap="none" anchor="ctr">
            <a:prstTxWarp prst="textNoShape">
              <a:avLst/>
            </a:prstTxWarp>
          </a:bodyPr>
          <a:lstStyle/>
          <a:p>
            <a:endParaRPr lang="en-US"/>
          </a:p>
        </p:txBody>
      </p:sp>
      <p:sp>
        <p:nvSpPr>
          <p:cNvPr id="62502" name="Text Box 38"/>
          <p:cNvSpPr txBox="1">
            <a:spLocks noChangeArrowheads="1"/>
          </p:cNvSpPr>
          <p:nvPr/>
        </p:nvSpPr>
        <p:spPr bwMode="auto">
          <a:xfrm>
            <a:off x="3892550" y="2346325"/>
            <a:ext cx="1889125"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16 x 8 DRAM chip</a:t>
            </a:r>
          </a:p>
        </p:txBody>
      </p:sp>
      <p:sp>
        <p:nvSpPr>
          <p:cNvPr id="62503" name="Line 39"/>
          <p:cNvSpPr>
            <a:spLocks noChangeShapeType="1"/>
          </p:cNvSpPr>
          <p:nvPr/>
        </p:nvSpPr>
        <p:spPr bwMode="auto">
          <a:xfrm flipV="1">
            <a:off x="2886075" y="3702050"/>
            <a:ext cx="1143000" cy="15875"/>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62504" name="Text Box 40"/>
          <p:cNvSpPr txBox="1">
            <a:spLocks noChangeArrowheads="1"/>
          </p:cNvSpPr>
          <p:nvPr/>
        </p:nvSpPr>
        <p:spPr bwMode="auto">
          <a:xfrm>
            <a:off x="3160713" y="37623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addr</a:t>
            </a:r>
          </a:p>
        </p:txBody>
      </p:sp>
      <p:sp>
        <p:nvSpPr>
          <p:cNvPr id="62505" name="Line 41"/>
          <p:cNvSpPr>
            <a:spLocks noChangeShapeType="1"/>
          </p:cNvSpPr>
          <p:nvPr/>
        </p:nvSpPr>
        <p:spPr bwMode="auto">
          <a:xfrm>
            <a:off x="2886075" y="5470525"/>
            <a:ext cx="11430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62506" name="Text Box 42"/>
          <p:cNvSpPr txBox="1">
            <a:spLocks noChangeArrowheads="1"/>
          </p:cNvSpPr>
          <p:nvPr/>
        </p:nvSpPr>
        <p:spPr bwMode="auto">
          <a:xfrm>
            <a:off x="3128963" y="55149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data</a:t>
            </a:r>
          </a:p>
        </p:txBody>
      </p:sp>
      <p:sp>
        <p:nvSpPr>
          <p:cNvPr id="62507" name="Text Box 43"/>
          <p:cNvSpPr txBox="1">
            <a:spLocks noChangeArrowheads="1"/>
          </p:cNvSpPr>
          <p:nvPr/>
        </p:nvSpPr>
        <p:spPr bwMode="auto">
          <a:xfrm>
            <a:off x="7832912" y="4439950"/>
            <a:ext cx="923550" cy="584776"/>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err="1"/>
              <a:t>supercell</a:t>
            </a:r>
            <a:endParaRPr lang="en-US" sz="1600" dirty="0"/>
          </a:p>
          <a:p>
            <a:pPr algn="ctr">
              <a:lnSpc>
                <a:spcPct val="100000"/>
              </a:lnSpc>
            </a:pPr>
            <a:r>
              <a:rPr lang="en-US" sz="1600" dirty="0"/>
              <a:t>(2,1)</a:t>
            </a:r>
          </a:p>
        </p:txBody>
      </p:sp>
      <p:sp>
        <p:nvSpPr>
          <p:cNvPr id="62508" name="Line 44"/>
          <p:cNvSpPr>
            <a:spLocks noChangeShapeType="1"/>
          </p:cNvSpPr>
          <p:nvPr/>
        </p:nvSpPr>
        <p:spPr bwMode="auto">
          <a:xfrm flipH="1" flipV="1">
            <a:off x="5857875" y="4632325"/>
            <a:ext cx="1981200" cy="15240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62509" name="Text Box 45"/>
          <p:cNvSpPr txBox="1">
            <a:spLocks noChangeArrowheads="1"/>
          </p:cNvSpPr>
          <p:nvPr/>
        </p:nvSpPr>
        <p:spPr bwMode="auto">
          <a:xfrm>
            <a:off x="3182938" y="3382963"/>
            <a:ext cx="582612"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2 bits</a:t>
            </a:r>
          </a:p>
          <a:p>
            <a:pPr>
              <a:lnSpc>
                <a:spcPct val="100000"/>
              </a:lnSpc>
            </a:pPr>
            <a:r>
              <a:rPr lang="en-US" sz="1200"/>
              <a:t>/</a:t>
            </a:r>
          </a:p>
        </p:txBody>
      </p:sp>
      <p:sp>
        <p:nvSpPr>
          <p:cNvPr id="62510" name="Text Box 46"/>
          <p:cNvSpPr txBox="1">
            <a:spLocks noChangeArrowheads="1"/>
          </p:cNvSpPr>
          <p:nvPr/>
        </p:nvSpPr>
        <p:spPr bwMode="auto">
          <a:xfrm>
            <a:off x="3189288" y="5165725"/>
            <a:ext cx="582612"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8 bits</a:t>
            </a:r>
          </a:p>
          <a:p>
            <a:pPr>
              <a:lnSpc>
                <a:spcPct val="100000"/>
              </a:lnSpc>
            </a:pPr>
            <a:r>
              <a:rPr lang="en-US" sz="1200"/>
              <a:t>/</a:t>
            </a:r>
          </a:p>
        </p:txBody>
      </p:sp>
      <p:sp>
        <p:nvSpPr>
          <p:cNvPr id="62511" name="Rectangle 47"/>
          <p:cNvSpPr>
            <a:spLocks noChangeArrowheads="1"/>
          </p:cNvSpPr>
          <p:nvPr/>
        </p:nvSpPr>
        <p:spPr bwMode="auto">
          <a:xfrm>
            <a:off x="1743075" y="3032125"/>
            <a:ext cx="1143000" cy="3200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Memory</a:t>
            </a:r>
          </a:p>
          <a:p>
            <a:pPr algn="ctr">
              <a:lnSpc>
                <a:spcPct val="100000"/>
              </a:lnSpc>
            </a:pPr>
            <a:r>
              <a:rPr lang="en-US" sz="1600" dirty="0"/>
              <a:t>controller</a:t>
            </a:r>
          </a:p>
        </p:txBody>
      </p:sp>
      <p:sp>
        <p:nvSpPr>
          <p:cNvPr id="62512" name="AutoShape 48"/>
          <p:cNvSpPr>
            <a:spLocks noChangeArrowheads="1"/>
          </p:cNvSpPr>
          <p:nvPr/>
        </p:nvSpPr>
        <p:spPr bwMode="auto">
          <a:xfrm>
            <a:off x="447675" y="4251325"/>
            <a:ext cx="1295400" cy="457200"/>
          </a:xfrm>
          <a:prstGeom prst="leftRightArrow">
            <a:avLst>
              <a:gd name="adj1" fmla="val 50000"/>
              <a:gd name="adj2" fmla="val 56667"/>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513" name="Text Box 49"/>
          <p:cNvSpPr txBox="1">
            <a:spLocks noChangeArrowheads="1"/>
          </p:cNvSpPr>
          <p:nvPr/>
        </p:nvSpPr>
        <p:spPr bwMode="auto">
          <a:xfrm>
            <a:off x="457200" y="4783723"/>
            <a:ext cx="127791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(to/from CPU)</a:t>
            </a:r>
          </a:p>
        </p:txBody>
      </p:sp>
    </p:spTree>
    <p:extLst>
      <p:ext uri="{BB962C8B-B14F-4D97-AF65-F5344CB8AC3E}">
        <p14:creationId xmlns:p14="http://schemas.microsoft.com/office/powerpoint/2010/main" val="462867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550" name="Rectangle 62"/>
          <p:cNvSpPr>
            <a:spLocks noChangeArrowheads="1"/>
          </p:cNvSpPr>
          <p:nvPr/>
        </p:nvSpPr>
        <p:spPr bwMode="auto">
          <a:xfrm>
            <a:off x="4714875" y="5715000"/>
            <a:ext cx="2438400" cy="533400"/>
          </a:xfrm>
          <a:prstGeom prst="rect">
            <a:avLst/>
          </a:prstGeom>
          <a:solidFill>
            <a:srgbClr val="FF99CC"/>
          </a:solidFill>
          <a:ln w="38100">
            <a:solidFill>
              <a:schemeClr val="tx1"/>
            </a:solidFill>
            <a:miter lim="800000"/>
            <a:headEnd/>
            <a:tailEnd/>
          </a:ln>
          <a:effectLst/>
        </p:spPr>
        <p:txBody>
          <a:bodyPr wrap="none" anchor="ctr">
            <a:prstTxWarp prst="textNoShape">
              <a:avLst/>
            </a:prstTxWarp>
          </a:bodyPr>
          <a:lstStyle/>
          <a:p>
            <a:endParaRPr lang="en-US"/>
          </a:p>
        </p:txBody>
      </p:sp>
      <p:sp>
        <p:nvSpPr>
          <p:cNvPr id="63540" name="Rectangle 52"/>
          <p:cNvSpPr>
            <a:spLocks noGrp="1" noChangeArrowheads="1"/>
          </p:cNvSpPr>
          <p:nvPr>
            <p:ph type="title"/>
          </p:nvPr>
        </p:nvSpPr>
        <p:spPr/>
        <p:txBody>
          <a:bodyPr/>
          <a:lstStyle/>
          <a:p>
            <a:r>
              <a:rPr lang="en-US"/>
              <a:t>Reading DRAM Supercell (2,1)</a:t>
            </a:r>
          </a:p>
        </p:txBody>
      </p:sp>
      <p:sp>
        <p:nvSpPr>
          <p:cNvPr id="63541" name="Rectangle 53"/>
          <p:cNvSpPr>
            <a:spLocks noGrp="1" noChangeArrowheads="1"/>
          </p:cNvSpPr>
          <p:nvPr>
            <p:ph idx="1"/>
          </p:nvPr>
        </p:nvSpPr>
        <p:spPr>
          <a:xfrm>
            <a:off x="519112" y="1219200"/>
            <a:ext cx="8167688" cy="990600"/>
          </a:xfrm>
        </p:spPr>
        <p:txBody>
          <a:bodyPr/>
          <a:lstStyle/>
          <a:p>
            <a:pPr>
              <a:buNone/>
            </a:pPr>
            <a:r>
              <a:rPr lang="en-US" sz="2000" dirty="0"/>
              <a:t>Step 1(a): Row access strobe (</a:t>
            </a:r>
            <a:r>
              <a:rPr lang="en-US" sz="2000" dirty="0">
                <a:solidFill>
                  <a:srgbClr val="FF0000"/>
                </a:solidFill>
              </a:rPr>
              <a:t>RAS</a:t>
            </a:r>
            <a:r>
              <a:rPr lang="en-US" sz="2000" dirty="0"/>
              <a:t>) selects row 2.</a:t>
            </a:r>
          </a:p>
          <a:p>
            <a:pPr>
              <a:buNone/>
            </a:pPr>
            <a:r>
              <a:rPr lang="en-US" sz="2000" dirty="0">
                <a:solidFill>
                  <a:schemeClr val="tx2"/>
                </a:solidFill>
                <a:effectLst>
                  <a:outerShdw blurRad="38100" dist="38100" dir="2700000" algn="tl">
                    <a:srgbClr val="DDDDDD"/>
                  </a:outerShdw>
                </a:effectLst>
              </a:rPr>
              <a:t>Step 1(b): Row 2 copied from DRAM array to row buffer.</a:t>
            </a:r>
          </a:p>
          <a:p>
            <a:pPr>
              <a:buNone/>
            </a:pPr>
            <a:endParaRPr lang="en-US" sz="2000" dirty="0"/>
          </a:p>
        </p:txBody>
      </p:sp>
      <p:sp>
        <p:nvSpPr>
          <p:cNvPr id="63493" name="Text Box 5"/>
          <p:cNvSpPr txBox="1">
            <a:spLocks noChangeArrowheads="1"/>
          </p:cNvSpPr>
          <p:nvPr/>
        </p:nvSpPr>
        <p:spPr bwMode="auto">
          <a:xfrm>
            <a:off x="5643563" y="2739023"/>
            <a:ext cx="54924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Cols</a:t>
            </a:r>
          </a:p>
        </p:txBody>
      </p:sp>
      <p:sp>
        <p:nvSpPr>
          <p:cNvPr id="63494" name="Text Box 6"/>
          <p:cNvSpPr txBox="1">
            <a:spLocks noChangeArrowheads="1"/>
          </p:cNvSpPr>
          <p:nvPr/>
        </p:nvSpPr>
        <p:spPr bwMode="auto">
          <a:xfrm>
            <a:off x="3838575" y="4142373"/>
            <a:ext cx="63340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Rows</a:t>
            </a:r>
          </a:p>
        </p:txBody>
      </p:sp>
      <p:sp>
        <p:nvSpPr>
          <p:cNvPr id="63495" name="Rectangle 7"/>
          <p:cNvSpPr>
            <a:spLocks noChangeArrowheads="1"/>
          </p:cNvSpPr>
          <p:nvPr/>
        </p:nvSpPr>
        <p:spPr bwMode="auto">
          <a:xfrm>
            <a:off x="47053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496" name="Rectangle 8"/>
          <p:cNvSpPr>
            <a:spLocks noChangeArrowheads="1"/>
          </p:cNvSpPr>
          <p:nvPr/>
        </p:nvSpPr>
        <p:spPr bwMode="auto">
          <a:xfrm>
            <a:off x="53149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7" name="Rectangle 9"/>
          <p:cNvSpPr>
            <a:spLocks noChangeArrowheads="1"/>
          </p:cNvSpPr>
          <p:nvPr/>
        </p:nvSpPr>
        <p:spPr bwMode="auto">
          <a:xfrm>
            <a:off x="59245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8" name="Rectangle 10"/>
          <p:cNvSpPr>
            <a:spLocks noChangeArrowheads="1"/>
          </p:cNvSpPr>
          <p:nvPr/>
        </p:nvSpPr>
        <p:spPr bwMode="auto">
          <a:xfrm>
            <a:off x="65341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9" name="Rectangle 11"/>
          <p:cNvSpPr>
            <a:spLocks noChangeArrowheads="1"/>
          </p:cNvSpPr>
          <p:nvPr/>
        </p:nvSpPr>
        <p:spPr bwMode="auto">
          <a:xfrm>
            <a:off x="47053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0" name="Rectangle 12"/>
          <p:cNvSpPr>
            <a:spLocks noChangeArrowheads="1"/>
          </p:cNvSpPr>
          <p:nvPr/>
        </p:nvSpPr>
        <p:spPr bwMode="auto">
          <a:xfrm>
            <a:off x="53149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01" name="Rectangle 13"/>
          <p:cNvSpPr>
            <a:spLocks noChangeArrowheads="1"/>
          </p:cNvSpPr>
          <p:nvPr/>
        </p:nvSpPr>
        <p:spPr bwMode="auto">
          <a:xfrm>
            <a:off x="59245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02" name="Rectangle 14"/>
          <p:cNvSpPr>
            <a:spLocks noChangeArrowheads="1"/>
          </p:cNvSpPr>
          <p:nvPr/>
        </p:nvSpPr>
        <p:spPr bwMode="auto">
          <a:xfrm>
            <a:off x="65341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2" name="Text Box 4"/>
          <p:cNvSpPr txBox="1">
            <a:spLocks noChangeArrowheads="1"/>
          </p:cNvSpPr>
          <p:nvPr/>
        </p:nvSpPr>
        <p:spPr bwMode="auto">
          <a:xfrm>
            <a:off x="2760663" y="3076575"/>
            <a:ext cx="103981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solidFill>
                  <a:srgbClr val="FF0000"/>
                </a:solidFill>
                <a:latin typeface="Courier New" charset="0"/>
              </a:rPr>
              <a:t>RAS = 2</a:t>
            </a:r>
          </a:p>
        </p:txBody>
      </p:sp>
      <p:sp>
        <p:nvSpPr>
          <p:cNvPr id="63503" name="Rectangle 15"/>
          <p:cNvSpPr>
            <a:spLocks noChangeArrowheads="1"/>
          </p:cNvSpPr>
          <p:nvPr/>
        </p:nvSpPr>
        <p:spPr bwMode="auto">
          <a:xfrm>
            <a:off x="47053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4" name="Rectangle 16"/>
          <p:cNvSpPr>
            <a:spLocks noChangeArrowheads="1"/>
          </p:cNvSpPr>
          <p:nvPr/>
        </p:nvSpPr>
        <p:spPr bwMode="auto">
          <a:xfrm>
            <a:off x="53149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5" name="Rectangle 17"/>
          <p:cNvSpPr>
            <a:spLocks noChangeArrowheads="1"/>
          </p:cNvSpPr>
          <p:nvPr/>
        </p:nvSpPr>
        <p:spPr bwMode="auto">
          <a:xfrm>
            <a:off x="59245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06" name="Rectangle 18"/>
          <p:cNvSpPr>
            <a:spLocks noChangeArrowheads="1"/>
          </p:cNvSpPr>
          <p:nvPr/>
        </p:nvSpPr>
        <p:spPr bwMode="auto">
          <a:xfrm>
            <a:off x="65341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11" name="Text Box 23"/>
          <p:cNvSpPr txBox="1">
            <a:spLocks noChangeArrowheads="1"/>
          </p:cNvSpPr>
          <p:nvPr/>
        </p:nvSpPr>
        <p:spPr bwMode="auto">
          <a:xfrm>
            <a:off x="4857750" y="29400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3512" name="Text Box 24"/>
          <p:cNvSpPr txBox="1">
            <a:spLocks noChangeArrowheads="1"/>
          </p:cNvSpPr>
          <p:nvPr/>
        </p:nvSpPr>
        <p:spPr bwMode="auto">
          <a:xfrm>
            <a:off x="5467350" y="295592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3513" name="Text Box 25"/>
          <p:cNvSpPr txBox="1">
            <a:spLocks noChangeArrowheads="1"/>
          </p:cNvSpPr>
          <p:nvPr/>
        </p:nvSpPr>
        <p:spPr bwMode="auto">
          <a:xfrm>
            <a:off x="6084888"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3514" name="Text Box 26"/>
          <p:cNvSpPr txBox="1">
            <a:spLocks noChangeArrowheads="1"/>
          </p:cNvSpPr>
          <p:nvPr/>
        </p:nvSpPr>
        <p:spPr bwMode="auto">
          <a:xfrm>
            <a:off x="6694488"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3515" name="Text Box 27"/>
          <p:cNvSpPr txBox="1">
            <a:spLocks noChangeArrowheads="1"/>
          </p:cNvSpPr>
          <p:nvPr/>
        </p:nvSpPr>
        <p:spPr bwMode="auto">
          <a:xfrm>
            <a:off x="4400550" y="33813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3516" name="Text Box 28"/>
          <p:cNvSpPr txBox="1">
            <a:spLocks noChangeArrowheads="1"/>
          </p:cNvSpPr>
          <p:nvPr/>
        </p:nvSpPr>
        <p:spPr bwMode="auto">
          <a:xfrm>
            <a:off x="4400550" y="39147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3517" name="Text Box 29"/>
          <p:cNvSpPr txBox="1">
            <a:spLocks noChangeArrowheads="1"/>
          </p:cNvSpPr>
          <p:nvPr/>
        </p:nvSpPr>
        <p:spPr bwMode="auto">
          <a:xfrm>
            <a:off x="4400550" y="44481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3525" name="Text Box 37"/>
          <p:cNvSpPr txBox="1">
            <a:spLocks noChangeArrowheads="1"/>
          </p:cNvSpPr>
          <p:nvPr/>
        </p:nvSpPr>
        <p:spPr bwMode="auto">
          <a:xfrm>
            <a:off x="5141309" y="6291848"/>
            <a:ext cx="16617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Internal row buffer</a:t>
            </a:r>
          </a:p>
        </p:txBody>
      </p:sp>
      <p:sp>
        <p:nvSpPr>
          <p:cNvPr id="63526" name="Rectangle 38"/>
          <p:cNvSpPr>
            <a:spLocks noChangeArrowheads="1"/>
          </p:cNvSpPr>
          <p:nvPr/>
        </p:nvSpPr>
        <p:spPr bwMode="auto">
          <a:xfrm>
            <a:off x="3867150" y="2667000"/>
            <a:ext cx="3667125" cy="4038600"/>
          </a:xfrm>
          <a:prstGeom prst="rect">
            <a:avLst/>
          </a:prstGeom>
          <a:noFill/>
          <a:ln w="12700">
            <a:solidFill>
              <a:schemeClr val="tx1"/>
            </a:solidFill>
            <a:prstDash val="dash"/>
            <a:miter lim="800000"/>
            <a:headEnd/>
            <a:tailEnd/>
          </a:ln>
          <a:effectLst/>
        </p:spPr>
        <p:txBody>
          <a:bodyPr wrap="none" anchor="ctr">
            <a:prstTxWarp prst="textNoShape">
              <a:avLst/>
            </a:prstTxWarp>
          </a:bodyPr>
          <a:lstStyle/>
          <a:p>
            <a:endParaRPr lang="en-US"/>
          </a:p>
        </p:txBody>
      </p:sp>
      <p:sp>
        <p:nvSpPr>
          <p:cNvPr id="63527" name="Text Box 39"/>
          <p:cNvSpPr txBox="1">
            <a:spLocks noChangeArrowheads="1"/>
          </p:cNvSpPr>
          <p:nvPr/>
        </p:nvSpPr>
        <p:spPr bwMode="auto">
          <a:xfrm>
            <a:off x="3740150" y="2346325"/>
            <a:ext cx="1889125"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16 x 8 DRAM chip</a:t>
            </a:r>
          </a:p>
        </p:txBody>
      </p:sp>
      <p:sp>
        <p:nvSpPr>
          <p:cNvPr id="63507" name="Rectangle 19"/>
          <p:cNvSpPr>
            <a:spLocks noChangeArrowheads="1"/>
          </p:cNvSpPr>
          <p:nvPr/>
        </p:nvSpPr>
        <p:spPr bwMode="auto">
          <a:xfrm>
            <a:off x="47053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8" name="Rectangle 20"/>
          <p:cNvSpPr>
            <a:spLocks noChangeArrowheads="1"/>
          </p:cNvSpPr>
          <p:nvPr/>
        </p:nvSpPr>
        <p:spPr bwMode="auto">
          <a:xfrm>
            <a:off x="53149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09" name="Rectangle 21"/>
          <p:cNvSpPr>
            <a:spLocks noChangeArrowheads="1"/>
          </p:cNvSpPr>
          <p:nvPr/>
        </p:nvSpPr>
        <p:spPr bwMode="auto">
          <a:xfrm>
            <a:off x="59245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10" name="Rectangle 22"/>
          <p:cNvSpPr>
            <a:spLocks noChangeArrowheads="1"/>
          </p:cNvSpPr>
          <p:nvPr/>
        </p:nvSpPr>
        <p:spPr bwMode="auto">
          <a:xfrm>
            <a:off x="65341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18" name="Text Box 30"/>
          <p:cNvSpPr txBox="1">
            <a:spLocks noChangeArrowheads="1"/>
          </p:cNvSpPr>
          <p:nvPr/>
        </p:nvSpPr>
        <p:spPr bwMode="auto">
          <a:xfrm>
            <a:off x="4400550" y="49815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3520" name="Rectangle 32"/>
          <p:cNvSpPr>
            <a:spLocks noChangeArrowheads="1"/>
          </p:cNvSpPr>
          <p:nvPr/>
        </p:nvSpPr>
        <p:spPr bwMode="auto">
          <a:xfrm>
            <a:off x="47021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21" name="Rectangle 33"/>
          <p:cNvSpPr>
            <a:spLocks noChangeArrowheads="1"/>
          </p:cNvSpPr>
          <p:nvPr/>
        </p:nvSpPr>
        <p:spPr bwMode="auto">
          <a:xfrm>
            <a:off x="53117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22" name="Rectangle 34"/>
          <p:cNvSpPr>
            <a:spLocks noChangeArrowheads="1"/>
          </p:cNvSpPr>
          <p:nvPr/>
        </p:nvSpPr>
        <p:spPr bwMode="auto">
          <a:xfrm>
            <a:off x="59213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23" name="Rectangle 35"/>
          <p:cNvSpPr>
            <a:spLocks noChangeArrowheads="1"/>
          </p:cNvSpPr>
          <p:nvPr/>
        </p:nvSpPr>
        <p:spPr bwMode="auto">
          <a:xfrm>
            <a:off x="65309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33" name="Line 45"/>
          <p:cNvSpPr>
            <a:spLocks noChangeShapeType="1"/>
          </p:cNvSpPr>
          <p:nvPr/>
        </p:nvSpPr>
        <p:spPr bwMode="auto">
          <a:xfrm flipV="1">
            <a:off x="2733675" y="3625850"/>
            <a:ext cx="1143000" cy="15875"/>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63534" name="Text Box 46"/>
          <p:cNvSpPr txBox="1">
            <a:spLocks noChangeArrowheads="1"/>
          </p:cNvSpPr>
          <p:nvPr/>
        </p:nvSpPr>
        <p:spPr bwMode="auto">
          <a:xfrm>
            <a:off x="3008313" y="36861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addr</a:t>
            </a:r>
          </a:p>
        </p:txBody>
      </p:sp>
      <p:sp>
        <p:nvSpPr>
          <p:cNvPr id="63535" name="Line 47"/>
          <p:cNvSpPr>
            <a:spLocks noChangeShapeType="1"/>
          </p:cNvSpPr>
          <p:nvPr/>
        </p:nvSpPr>
        <p:spPr bwMode="auto">
          <a:xfrm>
            <a:off x="2733675" y="5394325"/>
            <a:ext cx="11430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63536" name="Text Box 48"/>
          <p:cNvSpPr txBox="1">
            <a:spLocks noChangeArrowheads="1"/>
          </p:cNvSpPr>
          <p:nvPr/>
        </p:nvSpPr>
        <p:spPr bwMode="auto">
          <a:xfrm>
            <a:off x="2976563" y="54387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data</a:t>
            </a:r>
          </a:p>
        </p:txBody>
      </p:sp>
      <p:sp>
        <p:nvSpPr>
          <p:cNvPr id="63537" name="Text Box 49"/>
          <p:cNvSpPr txBox="1">
            <a:spLocks noChangeArrowheads="1"/>
          </p:cNvSpPr>
          <p:nvPr/>
        </p:nvSpPr>
        <p:spPr bwMode="auto">
          <a:xfrm>
            <a:off x="3184525" y="3306763"/>
            <a:ext cx="268288"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2</a:t>
            </a:r>
          </a:p>
          <a:p>
            <a:pPr>
              <a:lnSpc>
                <a:spcPct val="100000"/>
              </a:lnSpc>
            </a:pPr>
            <a:r>
              <a:rPr lang="en-US" sz="1200"/>
              <a:t>/</a:t>
            </a:r>
          </a:p>
        </p:txBody>
      </p:sp>
      <p:sp>
        <p:nvSpPr>
          <p:cNvPr id="63538" name="Text Box 50"/>
          <p:cNvSpPr txBox="1">
            <a:spLocks noChangeArrowheads="1"/>
          </p:cNvSpPr>
          <p:nvPr/>
        </p:nvSpPr>
        <p:spPr bwMode="auto">
          <a:xfrm>
            <a:off x="3190875" y="5089525"/>
            <a:ext cx="268288"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8</a:t>
            </a:r>
          </a:p>
          <a:p>
            <a:pPr>
              <a:lnSpc>
                <a:spcPct val="100000"/>
              </a:lnSpc>
            </a:pPr>
            <a:r>
              <a:rPr lang="en-US" sz="1200"/>
              <a:t>/</a:t>
            </a:r>
          </a:p>
        </p:txBody>
      </p:sp>
      <p:sp>
        <p:nvSpPr>
          <p:cNvPr id="63539" name="Rectangle 51"/>
          <p:cNvSpPr>
            <a:spLocks noChangeArrowheads="1"/>
          </p:cNvSpPr>
          <p:nvPr/>
        </p:nvSpPr>
        <p:spPr bwMode="auto">
          <a:xfrm>
            <a:off x="1590675" y="2955925"/>
            <a:ext cx="1143000" cy="3200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Memory</a:t>
            </a:r>
          </a:p>
          <a:p>
            <a:pPr>
              <a:lnSpc>
                <a:spcPct val="100000"/>
              </a:lnSpc>
            </a:pPr>
            <a:r>
              <a:rPr lang="en-US" sz="1600" dirty="0"/>
              <a:t>controller</a:t>
            </a:r>
          </a:p>
        </p:txBody>
      </p:sp>
      <p:grpSp>
        <p:nvGrpSpPr>
          <p:cNvPr id="2" name="Group 65"/>
          <p:cNvGrpSpPr>
            <a:grpSpLocks/>
          </p:cNvGrpSpPr>
          <p:nvPr/>
        </p:nvGrpSpPr>
        <p:grpSpPr bwMode="auto">
          <a:xfrm>
            <a:off x="4705350" y="4324350"/>
            <a:ext cx="2438400" cy="533400"/>
            <a:chOff x="3018" y="2582"/>
            <a:chExt cx="1536" cy="336"/>
          </a:xfrm>
        </p:grpSpPr>
        <p:sp>
          <p:nvSpPr>
            <p:cNvPr id="63554" name="Rectangle 66"/>
            <p:cNvSpPr>
              <a:spLocks noChangeArrowheads="1"/>
            </p:cNvSpPr>
            <p:nvPr/>
          </p:nvSpPr>
          <p:spPr bwMode="auto">
            <a:xfrm>
              <a:off x="3018"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55" name="Rectangle 67"/>
            <p:cNvSpPr>
              <a:spLocks noChangeArrowheads="1"/>
            </p:cNvSpPr>
            <p:nvPr/>
          </p:nvSpPr>
          <p:spPr bwMode="auto">
            <a:xfrm>
              <a:off x="3402"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56" name="Rectangle 68"/>
            <p:cNvSpPr>
              <a:spLocks noChangeArrowheads="1"/>
            </p:cNvSpPr>
            <p:nvPr/>
          </p:nvSpPr>
          <p:spPr bwMode="auto">
            <a:xfrm>
              <a:off x="3786"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57" name="Rectangle 69"/>
            <p:cNvSpPr>
              <a:spLocks noChangeArrowheads="1"/>
            </p:cNvSpPr>
            <p:nvPr/>
          </p:nvSpPr>
          <p:spPr bwMode="auto">
            <a:xfrm>
              <a:off x="4170"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63519" name="Rectangle 31"/>
          <p:cNvSpPr>
            <a:spLocks noChangeArrowheads="1"/>
          </p:cNvSpPr>
          <p:nvPr/>
        </p:nvSpPr>
        <p:spPr bwMode="auto">
          <a:xfrm>
            <a:off x="4702175" y="3260725"/>
            <a:ext cx="2438400" cy="21336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grpSp>
        <p:nvGrpSpPr>
          <p:cNvPr id="3" name="Group 63"/>
          <p:cNvGrpSpPr>
            <a:grpSpLocks/>
          </p:cNvGrpSpPr>
          <p:nvPr/>
        </p:nvGrpSpPr>
        <p:grpSpPr bwMode="auto">
          <a:xfrm>
            <a:off x="4857750" y="4708525"/>
            <a:ext cx="2133600" cy="990600"/>
            <a:chOff x="3114" y="2822"/>
            <a:chExt cx="1344" cy="624"/>
          </a:xfrm>
        </p:grpSpPr>
        <p:sp>
          <p:nvSpPr>
            <p:cNvPr id="63528" name="AutoShape 40"/>
            <p:cNvSpPr>
              <a:spLocks noChangeArrowheads="1"/>
            </p:cNvSpPr>
            <p:nvPr/>
          </p:nvSpPr>
          <p:spPr bwMode="auto">
            <a:xfrm>
              <a:off x="3114"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29" name="AutoShape 41"/>
            <p:cNvSpPr>
              <a:spLocks noChangeArrowheads="1"/>
            </p:cNvSpPr>
            <p:nvPr/>
          </p:nvSpPr>
          <p:spPr bwMode="auto">
            <a:xfrm>
              <a:off x="3498"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30" name="AutoShape 42"/>
            <p:cNvSpPr>
              <a:spLocks noChangeArrowheads="1"/>
            </p:cNvSpPr>
            <p:nvPr/>
          </p:nvSpPr>
          <p:spPr bwMode="auto">
            <a:xfrm>
              <a:off x="3882"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31" name="AutoShape 43"/>
            <p:cNvSpPr>
              <a:spLocks noChangeArrowheads="1"/>
            </p:cNvSpPr>
            <p:nvPr/>
          </p:nvSpPr>
          <p:spPr bwMode="auto">
            <a:xfrm>
              <a:off x="4266"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62124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4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3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50" grpId="0" animBg="1"/>
      <p:bldP spid="63492"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62" name="Rectangle 50"/>
          <p:cNvSpPr>
            <a:spLocks noGrp="1" noChangeArrowheads="1"/>
          </p:cNvSpPr>
          <p:nvPr>
            <p:ph type="title"/>
          </p:nvPr>
        </p:nvSpPr>
        <p:spPr/>
        <p:txBody>
          <a:bodyPr/>
          <a:lstStyle/>
          <a:p>
            <a:r>
              <a:rPr lang="en-US"/>
              <a:t>Reading DRAM Supercell (2,1)</a:t>
            </a:r>
          </a:p>
        </p:txBody>
      </p:sp>
      <p:sp>
        <p:nvSpPr>
          <p:cNvPr id="64563" name="Rectangle 51"/>
          <p:cNvSpPr>
            <a:spLocks noGrp="1" noChangeArrowheads="1"/>
          </p:cNvSpPr>
          <p:nvPr>
            <p:ph idx="1"/>
          </p:nvPr>
        </p:nvSpPr>
        <p:spPr>
          <a:xfrm>
            <a:off x="519113" y="1219200"/>
            <a:ext cx="8091487" cy="1066800"/>
          </a:xfrm>
        </p:spPr>
        <p:txBody>
          <a:bodyPr/>
          <a:lstStyle/>
          <a:p>
            <a:pPr>
              <a:buNone/>
            </a:pPr>
            <a:r>
              <a:rPr lang="en-US" sz="2000" dirty="0"/>
              <a:t>Step 2(a): Column access strobe (</a:t>
            </a:r>
            <a:r>
              <a:rPr lang="en-US" sz="2000" dirty="0">
                <a:solidFill>
                  <a:srgbClr val="FF0000"/>
                </a:solidFill>
              </a:rPr>
              <a:t>CAS</a:t>
            </a:r>
            <a:r>
              <a:rPr lang="en-US" sz="2000" dirty="0"/>
              <a:t>) selects column 1.</a:t>
            </a:r>
          </a:p>
          <a:p>
            <a:pPr>
              <a:buNone/>
            </a:pPr>
            <a:r>
              <a:rPr lang="en-US" sz="2000" dirty="0">
                <a:solidFill>
                  <a:schemeClr val="tx2"/>
                </a:solidFill>
                <a:effectLst>
                  <a:outerShdw blurRad="38100" dist="38100" dir="2700000" algn="tl">
                    <a:srgbClr val="DDDDDD"/>
                  </a:outerShdw>
                </a:effectLst>
              </a:rPr>
              <a:t>Step 2(b): </a:t>
            </a:r>
            <a:r>
              <a:rPr lang="en-US" sz="2000" dirty="0" err="1">
                <a:solidFill>
                  <a:schemeClr val="tx2"/>
                </a:solidFill>
                <a:effectLst>
                  <a:outerShdw blurRad="38100" dist="38100" dir="2700000" algn="tl">
                    <a:srgbClr val="DDDDDD"/>
                  </a:outerShdw>
                </a:effectLst>
              </a:rPr>
              <a:t>Supercell</a:t>
            </a:r>
            <a:r>
              <a:rPr lang="en-US" sz="2000" dirty="0">
                <a:solidFill>
                  <a:schemeClr val="tx2"/>
                </a:solidFill>
                <a:effectLst>
                  <a:outerShdw blurRad="38100" dist="38100" dir="2700000" algn="tl">
                    <a:srgbClr val="DDDDDD"/>
                  </a:outerShdw>
                </a:effectLst>
              </a:rPr>
              <a:t> (2,1) copied from buffer to data lines, and eventually back to the CPU.</a:t>
            </a:r>
          </a:p>
          <a:p>
            <a:pPr>
              <a:buNone/>
            </a:pPr>
            <a:endParaRPr lang="en-US" sz="2000" dirty="0"/>
          </a:p>
          <a:p>
            <a:pPr>
              <a:buNone/>
            </a:pPr>
            <a:endParaRPr lang="en-US" sz="2000" dirty="0"/>
          </a:p>
        </p:txBody>
      </p:sp>
      <p:sp>
        <p:nvSpPr>
          <p:cNvPr id="64518" name="Text Box 6"/>
          <p:cNvSpPr txBox="1">
            <a:spLocks noChangeArrowheads="1"/>
          </p:cNvSpPr>
          <p:nvPr/>
        </p:nvSpPr>
        <p:spPr bwMode="auto">
          <a:xfrm>
            <a:off x="5654675" y="2748548"/>
            <a:ext cx="54924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Cols</a:t>
            </a:r>
          </a:p>
        </p:txBody>
      </p:sp>
      <p:sp>
        <p:nvSpPr>
          <p:cNvPr id="64519" name="Text Box 7"/>
          <p:cNvSpPr txBox="1">
            <a:spLocks noChangeArrowheads="1"/>
          </p:cNvSpPr>
          <p:nvPr/>
        </p:nvSpPr>
        <p:spPr bwMode="auto">
          <a:xfrm>
            <a:off x="3849688" y="4151898"/>
            <a:ext cx="63340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Rows</a:t>
            </a:r>
          </a:p>
        </p:txBody>
      </p:sp>
      <p:sp>
        <p:nvSpPr>
          <p:cNvPr id="64520" name="Rectangle 8"/>
          <p:cNvSpPr>
            <a:spLocks noChangeArrowheads="1"/>
          </p:cNvSpPr>
          <p:nvPr/>
        </p:nvSpPr>
        <p:spPr bwMode="auto">
          <a:xfrm>
            <a:off x="47164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21" name="Rectangle 9"/>
          <p:cNvSpPr>
            <a:spLocks noChangeArrowheads="1"/>
          </p:cNvSpPr>
          <p:nvPr/>
        </p:nvSpPr>
        <p:spPr bwMode="auto">
          <a:xfrm>
            <a:off x="53260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2" name="Rectangle 10"/>
          <p:cNvSpPr>
            <a:spLocks noChangeArrowheads="1"/>
          </p:cNvSpPr>
          <p:nvPr/>
        </p:nvSpPr>
        <p:spPr bwMode="auto">
          <a:xfrm>
            <a:off x="59356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3" name="Rectangle 11"/>
          <p:cNvSpPr>
            <a:spLocks noChangeArrowheads="1"/>
          </p:cNvSpPr>
          <p:nvPr/>
        </p:nvSpPr>
        <p:spPr bwMode="auto">
          <a:xfrm>
            <a:off x="65452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4" name="Rectangle 12"/>
          <p:cNvSpPr>
            <a:spLocks noChangeArrowheads="1"/>
          </p:cNvSpPr>
          <p:nvPr/>
        </p:nvSpPr>
        <p:spPr bwMode="auto">
          <a:xfrm>
            <a:off x="47164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25" name="Rectangle 13"/>
          <p:cNvSpPr>
            <a:spLocks noChangeArrowheads="1"/>
          </p:cNvSpPr>
          <p:nvPr/>
        </p:nvSpPr>
        <p:spPr bwMode="auto">
          <a:xfrm>
            <a:off x="53260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6" name="Rectangle 14"/>
          <p:cNvSpPr>
            <a:spLocks noChangeArrowheads="1"/>
          </p:cNvSpPr>
          <p:nvPr/>
        </p:nvSpPr>
        <p:spPr bwMode="auto">
          <a:xfrm>
            <a:off x="59356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7" name="Rectangle 15"/>
          <p:cNvSpPr>
            <a:spLocks noChangeArrowheads="1"/>
          </p:cNvSpPr>
          <p:nvPr/>
        </p:nvSpPr>
        <p:spPr bwMode="auto">
          <a:xfrm>
            <a:off x="65452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8" name="Rectangle 16"/>
          <p:cNvSpPr>
            <a:spLocks noChangeArrowheads="1"/>
          </p:cNvSpPr>
          <p:nvPr/>
        </p:nvSpPr>
        <p:spPr bwMode="auto">
          <a:xfrm>
            <a:off x="47164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29" name="Rectangle 17"/>
          <p:cNvSpPr>
            <a:spLocks noChangeArrowheads="1"/>
          </p:cNvSpPr>
          <p:nvPr/>
        </p:nvSpPr>
        <p:spPr bwMode="auto">
          <a:xfrm>
            <a:off x="53260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30" name="Rectangle 18"/>
          <p:cNvSpPr>
            <a:spLocks noChangeArrowheads="1"/>
          </p:cNvSpPr>
          <p:nvPr/>
        </p:nvSpPr>
        <p:spPr bwMode="auto">
          <a:xfrm>
            <a:off x="59356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1" name="Rectangle 19"/>
          <p:cNvSpPr>
            <a:spLocks noChangeArrowheads="1"/>
          </p:cNvSpPr>
          <p:nvPr/>
        </p:nvSpPr>
        <p:spPr bwMode="auto">
          <a:xfrm>
            <a:off x="65452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2" name="Rectangle 20"/>
          <p:cNvSpPr>
            <a:spLocks noChangeArrowheads="1"/>
          </p:cNvSpPr>
          <p:nvPr/>
        </p:nvSpPr>
        <p:spPr bwMode="auto">
          <a:xfrm>
            <a:off x="47164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33" name="Rectangle 21"/>
          <p:cNvSpPr>
            <a:spLocks noChangeArrowheads="1"/>
          </p:cNvSpPr>
          <p:nvPr/>
        </p:nvSpPr>
        <p:spPr bwMode="auto">
          <a:xfrm>
            <a:off x="53260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4" name="Rectangle 22"/>
          <p:cNvSpPr>
            <a:spLocks noChangeArrowheads="1"/>
          </p:cNvSpPr>
          <p:nvPr/>
        </p:nvSpPr>
        <p:spPr bwMode="auto">
          <a:xfrm>
            <a:off x="59356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5" name="Rectangle 23"/>
          <p:cNvSpPr>
            <a:spLocks noChangeArrowheads="1"/>
          </p:cNvSpPr>
          <p:nvPr/>
        </p:nvSpPr>
        <p:spPr bwMode="auto">
          <a:xfrm>
            <a:off x="65452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6" name="Text Box 24"/>
          <p:cNvSpPr txBox="1">
            <a:spLocks noChangeArrowheads="1"/>
          </p:cNvSpPr>
          <p:nvPr/>
        </p:nvSpPr>
        <p:spPr bwMode="auto">
          <a:xfrm>
            <a:off x="4868863" y="294957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4537" name="Text Box 25"/>
          <p:cNvSpPr txBox="1">
            <a:spLocks noChangeArrowheads="1"/>
          </p:cNvSpPr>
          <p:nvPr/>
        </p:nvSpPr>
        <p:spPr bwMode="auto">
          <a:xfrm>
            <a:off x="5478463" y="296545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4538" name="Text Box 26"/>
          <p:cNvSpPr txBox="1">
            <a:spLocks noChangeArrowheads="1"/>
          </p:cNvSpPr>
          <p:nvPr/>
        </p:nvSpPr>
        <p:spPr bwMode="auto">
          <a:xfrm>
            <a:off x="6096000" y="29654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4539" name="Text Box 27"/>
          <p:cNvSpPr txBox="1">
            <a:spLocks noChangeArrowheads="1"/>
          </p:cNvSpPr>
          <p:nvPr/>
        </p:nvSpPr>
        <p:spPr bwMode="auto">
          <a:xfrm>
            <a:off x="6705600" y="29654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4540" name="Text Box 28"/>
          <p:cNvSpPr txBox="1">
            <a:spLocks noChangeArrowheads="1"/>
          </p:cNvSpPr>
          <p:nvPr/>
        </p:nvSpPr>
        <p:spPr bwMode="auto">
          <a:xfrm>
            <a:off x="4411663" y="33909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4541" name="Text Box 29"/>
          <p:cNvSpPr txBox="1">
            <a:spLocks noChangeArrowheads="1"/>
          </p:cNvSpPr>
          <p:nvPr/>
        </p:nvSpPr>
        <p:spPr bwMode="auto">
          <a:xfrm>
            <a:off x="4411663" y="39243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4542" name="Text Box 30"/>
          <p:cNvSpPr txBox="1">
            <a:spLocks noChangeArrowheads="1"/>
          </p:cNvSpPr>
          <p:nvPr/>
        </p:nvSpPr>
        <p:spPr bwMode="auto">
          <a:xfrm>
            <a:off x="4411663" y="44577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4543" name="Text Box 31"/>
          <p:cNvSpPr txBox="1">
            <a:spLocks noChangeArrowheads="1"/>
          </p:cNvSpPr>
          <p:nvPr/>
        </p:nvSpPr>
        <p:spPr bwMode="auto">
          <a:xfrm>
            <a:off x="4411663" y="49911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4544" name="Rectangle 32"/>
          <p:cNvSpPr>
            <a:spLocks noChangeArrowheads="1"/>
          </p:cNvSpPr>
          <p:nvPr/>
        </p:nvSpPr>
        <p:spPr bwMode="auto">
          <a:xfrm>
            <a:off x="4713288" y="3270250"/>
            <a:ext cx="2438400" cy="21336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4547" name="Rectangle 35"/>
          <p:cNvSpPr>
            <a:spLocks noChangeArrowheads="1"/>
          </p:cNvSpPr>
          <p:nvPr/>
        </p:nvSpPr>
        <p:spPr bwMode="auto">
          <a:xfrm>
            <a:off x="5932488" y="5699125"/>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48" name="Rectangle 36"/>
          <p:cNvSpPr>
            <a:spLocks noChangeArrowheads="1"/>
          </p:cNvSpPr>
          <p:nvPr/>
        </p:nvSpPr>
        <p:spPr bwMode="auto">
          <a:xfrm>
            <a:off x="6542088" y="5699125"/>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50" name="Text Box 38"/>
          <p:cNvSpPr txBox="1">
            <a:spLocks noChangeArrowheads="1"/>
          </p:cNvSpPr>
          <p:nvPr/>
        </p:nvSpPr>
        <p:spPr bwMode="auto">
          <a:xfrm>
            <a:off x="5152421" y="6301373"/>
            <a:ext cx="16617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Internal row buffer</a:t>
            </a:r>
          </a:p>
        </p:txBody>
      </p:sp>
      <p:sp>
        <p:nvSpPr>
          <p:cNvPr id="64551" name="Rectangle 39"/>
          <p:cNvSpPr>
            <a:spLocks noChangeArrowheads="1"/>
          </p:cNvSpPr>
          <p:nvPr/>
        </p:nvSpPr>
        <p:spPr bwMode="auto">
          <a:xfrm>
            <a:off x="3878263" y="2676525"/>
            <a:ext cx="3644900" cy="4038600"/>
          </a:xfrm>
          <a:prstGeom prst="rect">
            <a:avLst/>
          </a:prstGeom>
          <a:noFill/>
          <a:ln w="12700">
            <a:solidFill>
              <a:schemeClr val="tx1"/>
            </a:solidFill>
            <a:prstDash val="dash"/>
            <a:miter lim="800000"/>
            <a:headEnd/>
            <a:tailEnd/>
          </a:ln>
          <a:effectLst/>
        </p:spPr>
        <p:txBody>
          <a:bodyPr wrap="none" anchor="ctr">
            <a:prstTxWarp prst="textNoShape">
              <a:avLst/>
            </a:prstTxWarp>
          </a:bodyPr>
          <a:lstStyle/>
          <a:p>
            <a:endParaRPr lang="en-US"/>
          </a:p>
        </p:txBody>
      </p:sp>
      <p:sp>
        <p:nvSpPr>
          <p:cNvPr id="64552" name="Text Box 40"/>
          <p:cNvSpPr txBox="1">
            <a:spLocks noChangeArrowheads="1"/>
          </p:cNvSpPr>
          <p:nvPr/>
        </p:nvSpPr>
        <p:spPr bwMode="auto">
          <a:xfrm>
            <a:off x="3759200" y="2355850"/>
            <a:ext cx="1889125"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16 </a:t>
            </a:r>
            <a:r>
              <a:rPr lang="en-US" sz="1600" dirty="0" err="1"/>
              <a:t>x</a:t>
            </a:r>
            <a:r>
              <a:rPr lang="en-US" sz="1600" dirty="0"/>
              <a:t> 8 DRAM chip</a:t>
            </a:r>
          </a:p>
        </p:txBody>
      </p:sp>
      <p:sp>
        <p:nvSpPr>
          <p:cNvPr id="64554" name="Text Box 42"/>
          <p:cNvSpPr txBox="1">
            <a:spLocks noChangeArrowheads="1"/>
          </p:cNvSpPr>
          <p:nvPr/>
        </p:nvSpPr>
        <p:spPr bwMode="auto">
          <a:xfrm>
            <a:off x="2778125" y="3086100"/>
            <a:ext cx="10398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solidFill>
                  <a:srgbClr val="FF0000"/>
                </a:solidFill>
                <a:latin typeface="Courier New" charset="0"/>
              </a:rPr>
              <a:t>CAS = 1</a:t>
            </a:r>
          </a:p>
        </p:txBody>
      </p:sp>
      <p:sp>
        <p:nvSpPr>
          <p:cNvPr id="64555" name="Line 43"/>
          <p:cNvSpPr>
            <a:spLocks noChangeShapeType="1"/>
          </p:cNvSpPr>
          <p:nvPr/>
        </p:nvSpPr>
        <p:spPr bwMode="auto">
          <a:xfrm flipV="1">
            <a:off x="2697163" y="3635375"/>
            <a:ext cx="1143000" cy="15875"/>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64556" name="Text Box 44"/>
          <p:cNvSpPr txBox="1">
            <a:spLocks noChangeArrowheads="1"/>
          </p:cNvSpPr>
          <p:nvPr/>
        </p:nvSpPr>
        <p:spPr bwMode="auto">
          <a:xfrm>
            <a:off x="2971800" y="3695700"/>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addr</a:t>
            </a:r>
          </a:p>
        </p:txBody>
      </p:sp>
      <p:sp>
        <p:nvSpPr>
          <p:cNvPr id="64557" name="Line 45"/>
          <p:cNvSpPr>
            <a:spLocks noChangeShapeType="1"/>
          </p:cNvSpPr>
          <p:nvPr/>
        </p:nvSpPr>
        <p:spPr bwMode="auto">
          <a:xfrm>
            <a:off x="2697163" y="5403850"/>
            <a:ext cx="11430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64558" name="Text Box 46"/>
          <p:cNvSpPr txBox="1">
            <a:spLocks noChangeArrowheads="1"/>
          </p:cNvSpPr>
          <p:nvPr/>
        </p:nvSpPr>
        <p:spPr bwMode="auto">
          <a:xfrm>
            <a:off x="2940050" y="5448300"/>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data</a:t>
            </a:r>
          </a:p>
        </p:txBody>
      </p:sp>
      <p:sp>
        <p:nvSpPr>
          <p:cNvPr id="64559" name="Text Box 47"/>
          <p:cNvSpPr txBox="1">
            <a:spLocks noChangeArrowheads="1"/>
          </p:cNvSpPr>
          <p:nvPr/>
        </p:nvSpPr>
        <p:spPr bwMode="auto">
          <a:xfrm>
            <a:off x="3148013" y="3316288"/>
            <a:ext cx="268287"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2</a:t>
            </a:r>
          </a:p>
          <a:p>
            <a:pPr>
              <a:lnSpc>
                <a:spcPct val="100000"/>
              </a:lnSpc>
            </a:pPr>
            <a:r>
              <a:rPr lang="en-US" sz="1200"/>
              <a:t>/</a:t>
            </a:r>
          </a:p>
        </p:txBody>
      </p:sp>
      <p:sp>
        <p:nvSpPr>
          <p:cNvPr id="64560" name="Text Box 48"/>
          <p:cNvSpPr txBox="1">
            <a:spLocks noChangeArrowheads="1"/>
          </p:cNvSpPr>
          <p:nvPr/>
        </p:nvSpPr>
        <p:spPr bwMode="auto">
          <a:xfrm>
            <a:off x="3154363" y="5099050"/>
            <a:ext cx="268287"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8</a:t>
            </a:r>
          </a:p>
          <a:p>
            <a:pPr>
              <a:lnSpc>
                <a:spcPct val="100000"/>
              </a:lnSpc>
            </a:pPr>
            <a:r>
              <a:rPr lang="en-US" sz="1200"/>
              <a:t>/</a:t>
            </a:r>
          </a:p>
        </p:txBody>
      </p:sp>
      <p:sp>
        <p:nvSpPr>
          <p:cNvPr id="64561" name="Rectangle 49"/>
          <p:cNvSpPr>
            <a:spLocks noChangeArrowheads="1"/>
          </p:cNvSpPr>
          <p:nvPr/>
        </p:nvSpPr>
        <p:spPr bwMode="auto">
          <a:xfrm>
            <a:off x="1554163" y="2965450"/>
            <a:ext cx="1143000" cy="3200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Memory</a:t>
            </a:r>
          </a:p>
          <a:p>
            <a:pPr>
              <a:lnSpc>
                <a:spcPct val="100000"/>
              </a:lnSpc>
            </a:pPr>
            <a:r>
              <a:rPr lang="en-US" sz="1600" dirty="0"/>
              <a:t>controller</a:t>
            </a:r>
          </a:p>
        </p:txBody>
      </p:sp>
      <p:sp>
        <p:nvSpPr>
          <p:cNvPr id="64545" name="Rectangle 33"/>
          <p:cNvSpPr>
            <a:spLocks noChangeArrowheads="1"/>
          </p:cNvSpPr>
          <p:nvPr/>
        </p:nvSpPr>
        <p:spPr bwMode="auto">
          <a:xfrm>
            <a:off x="4713288" y="5699125"/>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66" name="Rectangle 54"/>
          <p:cNvSpPr>
            <a:spLocks noChangeArrowheads="1"/>
          </p:cNvSpPr>
          <p:nvPr/>
        </p:nvSpPr>
        <p:spPr bwMode="auto">
          <a:xfrm>
            <a:off x="5322888" y="568960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46" name="Rectangle 34"/>
          <p:cNvSpPr>
            <a:spLocks noChangeArrowheads="1"/>
          </p:cNvSpPr>
          <p:nvPr/>
        </p:nvSpPr>
        <p:spPr bwMode="auto">
          <a:xfrm>
            <a:off x="5311775" y="5708650"/>
            <a:ext cx="609600" cy="533400"/>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49" name="Rectangle 37"/>
          <p:cNvSpPr>
            <a:spLocks noChangeArrowheads="1"/>
          </p:cNvSpPr>
          <p:nvPr/>
        </p:nvSpPr>
        <p:spPr bwMode="auto">
          <a:xfrm>
            <a:off x="4703763" y="5697538"/>
            <a:ext cx="2438400" cy="5334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4553" name="AutoShape 41"/>
          <p:cNvSpPr>
            <a:spLocks noChangeArrowheads="1"/>
          </p:cNvSpPr>
          <p:nvPr/>
        </p:nvSpPr>
        <p:spPr bwMode="auto">
          <a:xfrm rot="27982932">
            <a:off x="4505326" y="4778375"/>
            <a:ext cx="304800" cy="1724025"/>
          </a:xfrm>
          <a:prstGeom prst="downArrow">
            <a:avLst>
              <a:gd name="adj1" fmla="val 58333"/>
              <a:gd name="adj2" fmla="val 102677"/>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grpSp>
        <p:nvGrpSpPr>
          <p:cNvPr id="2" name="Group 57"/>
          <p:cNvGrpSpPr>
            <a:grpSpLocks/>
          </p:cNvGrpSpPr>
          <p:nvPr/>
        </p:nvGrpSpPr>
        <p:grpSpPr bwMode="auto">
          <a:xfrm>
            <a:off x="2852738" y="5748341"/>
            <a:ext cx="923925" cy="1020763"/>
            <a:chOff x="1797" y="3621"/>
            <a:chExt cx="582" cy="643"/>
          </a:xfrm>
        </p:grpSpPr>
        <p:sp>
          <p:nvSpPr>
            <p:cNvPr id="64517" name="Text Box 5"/>
            <p:cNvSpPr txBox="1">
              <a:spLocks noChangeArrowheads="1"/>
            </p:cNvSpPr>
            <p:nvPr/>
          </p:nvSpPr>
          <p:spPr bwMode="auto">
            <a:xfrm>
              <a:off x="1797" y="3896"/>
              <a:ext cx="582" cy="368"/>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err="1">
                  <a:solidFill>
                    <a:srgbClr val="FF0000"/>
                  </a:solidFill>
                </a:rPr>
                <a:t>supercell</a:t>
              </a:r>
              <a:r>
                <a:rPr lang="en-US" sz="1600" dirty="0">
                  <a:solidFill>
                    <a:srgbClr val="FF0000"/>
                  </a:solidFill>
                </a:rPr>
                <a:t> </a:t>
              </a:r>
            </a:p>
            <a:p>
              <a:pPr algn="ctr">
                <a:lnSpc>
                  <a:spcPct val="100000"/>
                </a:lnSpc>
              </a:pPr>
              <a:r>
                <a:rPr lang="en-US" sz="1600" dirty="0">
                  <a:solidFill>
                    <a:srgbClr val="FF0000"/>
                  </a:solidFill>
                </a:rPr>
                <a:t>(2,1)</a:t>
              </a:r>
            </a:p>
          </p:txBody>
        </p:sp>
        <p:sp>
          <p:nvSpPr>
            <p:cNvPr id="64567" name="Rectangle 55"/>
            <p:cNvSpPr>
              <a:spLocks noChangeArrowheads="1"/>
            </p:cNvSpPr>
            <p:nvPr/>
          </p:nvSpPr>
          <p:spPr bwMode="auto">
            <a:xfrm>
              <a:off x="1861" y="3621"/>
              <a:ext cx="384" cy="336"/>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grpSp>
      <p:grpSp>
        <p:nvGrpSpPr>
          <p:cNvPr id="57" name="Group 56"/>
          <p:cNvGrpSpPr/>
          <p:nvPr/>
        </p:nvGrpSpPr>
        <p:grpSpPr>
          <a:xfrm>
            <a:off x="415925" y="3886200"/>
            <a:ext cx="1117600" cy="1603379"/>
            <a:chOff x="415925" y="3886200"/>
            <a:chExt cx="1117600" cy="1603379"/>
          </a:xfrm>
        </p:grpSpPr>
        <p:grpSp>
          <p:nvGrpSpPr>
            <p:cNvPr id="4" name="Group 58"/>
            <p:cNvGrpSpPr>
              <a:grpSpLocks/>
            </p:cNvGrpSpPr>
            <p:nvPr/>
          </p:nvGrpSpPr>
          <p:grpSpPr bwMode="auto">
            <a:xfrm>
              <a:off x="527050" y="4468816"/>
              <a:ext cx="923925" cy="1020763"/>
              <a:chOff x="1797" y="3621"/>
              <a:chExt cx="582" cy="643"/>
            </a:xfrm>
          </p:grpSpPr>
          <p:sp>
            <p:nvSpPr>
              <p:cNvPr id="64571" name="Text Box 59"/>
              <p:cNvSpPr txBox="1">
                <a:spLocks noChangeArrowheads="1"/>
              </p:cNvSpPr>
              <p:nvPr/>
            </p:nvSpPr>
            <p:spPr bwMode="auto">
              <a:xfrm>
                <a:off x="1797" y="3896"/>
                <a:ext cx="582" cy="368"/>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err="1">
                    <a:solidFill>
                      <a:srgbClr val="FF0000"/>
                    </a:solidFill>
                  </a:rPr>
                  <a:t>supercell</a:t>
                </a:r>
                <a:r>
                  <a:rPr lang="en-US" sz="1600" dirty="0">
                    <a:solidFill>
                      <a:srgbClr val="FF0000"/>
                    </a:solidFill>
                  </a:rPr>
                  <a:t> </a:t>
                </a:r>
              </a:p>
              <a:p>
                <a:pPr algn="ctr">
                  <a:lnSpc>
                    <a:spcPct val="100000"/>
                  </a:lnSpc>
                </a:pPr>
                <a:r>
                  <a:rPr lang="en-US" sz="1600" dirty="0">
                    <a:solidFill>
                      <a:srgbClr val="FF0000"/>
                    </a:solidFill>
                  </a:rPr>
                  <a:t>(2,1)</a:t>
                </a:r>
              </a:p>
            </p:txBody>
          </p:sp>
          <p:sp>
            <p:nvSpPr>
              <p:cNvPr id="64572" name="Rectangle 60"/>
              <p:cNvSpPr>
                <a:spLocks noChangeArrowheads="1"/>
              </p:cNvSpPr>
              <p:nvPr/>
            </p:nvSpPr>
            <p:spPr bwMode="auto">
              <a:xfrm>
                <a:off x="1861" y="3621"/>
                <a:ext cx="384" cy="336"/>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gn="ctr">
                  <a:lnSpc>
                    <a:spcPct val="100000"/>
                  </a:lnSpc>
                </a:pPr>
                <a:endParaRPr lang="en-US" sz="1600"/>
              </a:p>
            </p:txBody>
          </p:sp>
        </p:grpSp>
        <p:sp>
          <p:nvSpPr>
            <p:cNvPr id="64573" name="Line 61"/>
            <p:cNvSpPr>
              <a:spLocks noChangeShapeType="1"/>
            </p:cNvSpPr>
            <p:nvPr/>
          </p:nvSpPr>
          <p:spPr bwMode="auto">
            <a:xfrm flipH="1">
              <a:off x="415925" y="4316413"/>
              <a:ext cx="1117600" cy="0"/>
            </a:xfrm>
            <a:prstGeom prst="line">
              <a:avLst/>
            </a:prstGeom>
            <a:noFill/>
            <a:ln w="19050">
              <a:solidFill>
                <a:schemeClr val="tx2"/>
              </a:solidFill>
              <a:round/>
              <a:headEnd/>
              <a:tailEnd type="triangle" w="sm" len="sm"/>
            </a:ln>
            <a:effectLst/>
          </p:spPr>
          <p:txBody>
            <a:bodyPr wrap="none" lIns="45720" rIns="45720" anchor="ctr">
              <a:prstTxWarp prst="textNoShape">
                <a:avLst/>
              </a:prstTxWarp>
              <a:spAutoFit/>
            </a:bodyPr>
            <a:lstStyle/>
            <a:p>
              <a:endParaRPr lang="en-US"/>
            </a:p>
          </p:txBody>
        </p:sp>
        <p:sp>
          <p:nvSpPr>
            <p:cNvPr id="64574" name="Text Box 62"/>
            <p:cNvSpPr txBox="1">
              <a:spLocks noChangeArrowheads="1"/>
            </p:cNvSpPr>
            <p:nvPr/>
          </p:nvSpPr>
          <p:spPr bwMode="auto">
            <a:xfrm>
              <a:off x="535373" y="3886200"/>
              <a:ext cx="836227" cy="400110"/>
            </a:xfrm>
            <a:prstGeom prst="rect">
              <a:avLst/>
            </a:prstGeom>
            <a:noFill/>
            <a:ln w="19050">
              <a:noFill/>
              <a:miter lim="800000"/>
              <a:headEnd/>
              <a:tailEnd type="none" w="sm" len="sm"/>
            </a:ln>
            <a:effectLst/>
          </p:spPr>
          <p:txBody>
            <a:bodyPr wrap="none" lIns="45720" rIns="45720">
              <a:prstTxWarp prst="textNoShape">
                <a:avLst/>
              </a:prstTxWarp>
              <a:spAutoFit/>
            </a:bodyPr>
            <a:lstStyle/>
            <a:p>
              <a:r>
                <a:rPr lang="en-US" sz="2000" dirty="0"/>
                <a:t>To CPU</a:t>
              </a:r>
            </a:p>
          </p:txBody>
        </p:sp>
      </p:grpSp>
    </p:spTree>
    <p:extLst>
      <p:ext uri="{BB962C8B-B14F-4D97-AF65-F5344CB8AC3E}">
        <p14:creationId xmlns:p14="http://schemas.microsoft.com/office/powerpoint/2010/main" val="177145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5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45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4553"/>
                                        </p:tgtEl>
                                        <p:attrNameLst>
                                          <p:attrName>style.visibility</p:attrName>
                                        </p:attrNameLst>
                                      </p:cBhvr>
                                      <p:to>
                                        <p:strVal val="visible"/>
                                      </p:to>
                                    </p:set>
                                  </p:childTnLst>
                                  <p:subTnLst>
                                    <p:set>
                                      <p:cBhvr override="childStyle">
                                        <p:cTn dur="1" fill="hold" display="0" masterRel="nextClick" afterEffect="1"/>
                                        <p:tgtEl>
                                          <p:spTgt spid="6455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54" grpId="0" autoUpdateAnimBg="0"/>
      <p:bldP spid="64546" grpId="0" animBg="1" autoUpdateAnimBg="0"/>
      <p:bldP spid="6455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22" name="Rectangle 86"/>
          <p:cNvSpPr>
            <a:spLocks noGrp="1" noChangeArrowheads="1"/>
          </p:cNvSpPr>
          <p:nvPr>
            <p:ph type="title"/>
          </p:nvPr>
        </p:nvSpPr>
        <p:spPr/>
        <p:txBody>
          <a:bodyPr/>
          <a:lstStyle/>
          <a:p>
            <a:r>
              <a:rPr lang="en-US" dirty="0"/>
              <a:t>Memory Modules</a:t>
            </a:r>
          </a:p>
        </p:txBody>
      </p:sp>
      <p:sp>
        <p:nvSpPr>
          <p:cNvPr id="65540" name="Rectangle 4"/>
          <p:cNvSpPr>
            <a:spLocks noChangeAspect="1" noChangeArrowheads="1"/>
          </p:cNvSpPr>
          <p:nvPr/>
        </p:nvSpPr>
        <p:spPr bwMode="auto">
          <a:xfrm>
            <a:off x="1549400" y="1327150"/>
            <a:ext cx="5062538" cy="26924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blurRad="63500" dist="107763" dir="2700000" algn="ctr" rotWithShape="0">
                    <a:srgbClr val="000004">
                      <a:alpha val="74998"/>
                    </a:srgbClr>
                  </a:outerShdw>
                </a:effectLst>
              </a14:hiddenEffects>
            </a:ext>
          </a:extLst>
        </p:spPr>
        <p:txBody>
          <a:bodyPr wrap="none" anchor="ctr">
            <a:prstTxWarp prst="textNoShape">
              <a:avLst/>
            </a:prstTxWarp>
          </a:bodyPr>
          <a:lstStyle/>
          <a:p>
            <a:endParaRPr lang="en-US"/>
          </a:p>
        </p:txBody>
      </p:sp>
      <p:sp>
        <p:nvSpPr>
          <p:cNvPr id="65541" name="Rectangle 5"/>
          <p:cNvSpPr>
            <a:spLocks noChangeAspect="1" noChangeArrowheads="1"/>
          </p:cNvSpPr>
          <p:nvPr/>
        </p:nvSpPr>
        <p:spPr bwMode="auto">
          <a:xfrm>
            <a:off x="2044700" y="4710113"/>
            <a:ext cx="4510088" cy="1279525"/>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107763" dir="2700000" algn="ctr" rotWithShape="0">
                    <a:srgbClr val="000004">
                      <a:alpha val="74998"/>
                    </a:srgbClr>
                  </a:outerShdw>
                </a:effectLst>
              </a14:hiddenEffects>
            </a:ext>
          </a:extLst>
        </p:spPr>
        <p:txBody>
          <a:bodyPr wrap="none" anchor="ctr">
            <a:prstTxWarp prst="textNoShape">
              <a:avLst/>
            </a:prstTxWarp>
          </a:bodyPr>
          <a:lstStyle/>
          <a:p>
            <a:endParaRPr lang="en-US"/>
          </a:p>
        </p:txBody>
      </p:sp>
      <p:sp>
        <p:nvSpPr>
          <p:cNvPr id="65542" name="Rectangle 6"/>
          <p:cNvSpPr>
            <a:spLocks noChangeAspect="1" noChangeArrowheads="1"/>
          </p:cNvSpPr>
          <p:nvPr/>
        </p:nvSpPr>
        <p:spPr bwMode="auto">
          <a:xfrm>
            <a:off x="5099050" y="2073275"/>
            <a:ext cx="1096963"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3" name="Rectangle 7"/>
          <p:cNvSpPr>
            <a:spLocks noChangeAspect="1" noChangeArrowheads="1"/>
          </p:cNvSpPr>
          <p:nvPr/>
        </p:nvSpPr>
        <p:spPr bwMode="auto">
          <a:xfrm>
            <a:off x="4611688" y="2195513"/>
            <a:ext cx="1096962"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4" name="Rectangle 8"/>
          <p:cNvSpPr>
            <a:spLocks noChangeAspect="1" noChangeArrowheads="1"/>
          </p:cNvSpPr>
          <p:nvPr/>
        </p:nvSpPr>
        <p:spPr bwMode="auto">
          <a:xfrm>
            <a:off x="4124325" y="2317750"/>
            <a:ext cx="1096963"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5" name="Rectangle 9"/>
          <p:cNvSpPr>
            <a:spLocks noChangeAspect="1" noChangeArrowheads="1"/>
          </p:cNvSpPr>
          <p:nvPr/>
        </p:nvSpPr>
        <p:spPr bwMode="auto">
          <a:xfrm>
            <a:off x="3636963" y="2438400"/>
            <a:ext cx="1096962" cy="976313"/>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6" name="Rectangle 10"/>
          <p:cNvSpPr>
            <a:spLocks noChangeAspect="1" noChangeArrowheads="1"/>
          </p:cNvSpPr>
          <p:nvPr/>
        </p:nvSpPr>
        <p:spPr bwMode="auto">
          <a:xfrm>
            <a:off x="3149600" y="2560638"/>
            <a:ext cx="1096963" cy="976312"/>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7" name="Rectangle 11"/>
          <p:cNvSpPr>
            <a:spLocks noChangeAspect="1" noChangeArrowheads="1"/>
          </p:cNvSpPr>
          <p:nvPr/>
        </p:nvSpPr>
        <p:spPr bwMode="auto">
          <a:xfrm>
            <a:off x="2662238" y="2682875"/>
            <a:ext cx="1096962"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8" name="Rectangle 12"/>
          <p:cNvSpPr>
            <a:spLocks noChangeAspect="1" noChangeArrowheads="1"/>
          </p:cNvSpPr>
          <p:nvPr/>
        </p:nvSpPr>
        <p:spPr bwMode="auto">
          <a:xfrm>
            <a:off x="2173288" y="2805113"/>
            <a:ext cx="1096962"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9" name="Rectangle 13"/>
          <p:cNvSpPr>
            <a:spLocks noChangeAspect="1" noChangeArrowheads="1"/>
          </p:cNvSpPr>
          <p:nvPr/>
        </p:nvSpPr>
        <p:spPr bwMode="auto">
          <a:xfrm>
            <a:off x="1685925" y="2927350"/>
            <a:ext cx="1096963"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5551" name="Rectangle 15"/>
          <p:cNvSpPr>
            <a:spLocks noChangeAspect="1" noChangeArrowheads="1"/>
          </p:cNvSpPr>
          <p:nvPr/>
        </p:nvSpPr>
        <p:spPr bwMode="auto">
          <a:xfrm>
            <a:off x="6743700" y="1712913"/>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2" name="Text Box 16"/>
          <p:cNvSpPr txBox="1">
            <a:spLocks noChangeAspect="1" noChangeArrowheads="1"/>
          </p:cNvSpPr>
          <p:nvPr/>
        </p:nvSpPr>
        <p:spPr bwMode="auto">
          <a:xfrm>
            <a:off x="6815138" y="1598613"/>
            <a:ext cx="156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 supercell (i,j)</a:t>
            </a:r>
          </a:p>
        </p:txBody>
      </p:sp>
      <p:sp>
        <p:nvSpPr>
          <p:cNvPr id="65597" name="Text Box 61"/>
          <p:cNvSpPr txBox="1">
            <a:spLocks noChangeAspect="1" noChangeArrowheads="1"/>
          </p:cNvSpPr>
          <p:nvPr/>
        </p:nvSpPr>
        <p:spPr bwMode="auto">
          <a:xfrm>
            <a:off x="6648450" y="2273300"/>
            <a:ext cx="2009775" cy="106997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600" dirty="0"/>
              <a:t>64 MB  </a:t>
            </a:r>
          </a:p>
          <a:p>
            <a:pPr algn="l">
              <a:lnSpc>
                <a:spcPct val="100000"/>
              </a:lnSpc>
            </a:pPr>
            <a:r>
              <a:rPr lang="en-US" sz="1600" dirty="0"/>
              <a:t>memory module</a:t>
            </a:r>
          </a:p>
          <a:p>
            <a:pPr algn="l">
              <a:lnSpc>
                <a:spcPct val="100000"/>
              </a:lnSpc>
            </a:pPr>
            <a:r>
              <a:rPr lang="en-US" sz="1600" dirty="0"/>
              <a:t>consisting of</a:t>
            </a:r>
          </a:p>
          <a:p>
            <a:pPr algn="l">
              <a:lnSpc>
                <a:spcPct val="100000"/>
              </a:lnSpc>
            </a:pPr>
            <a:r>
              <a:rPr lang="en-US" sz="1600" dirty="0"/>
              <a:t>eight 8Mx8 </a:t>
            </a:r>
            <a:r>
              <a:rPr lang="en-US" sz="1600" dirty="0" err="1"/>
              <a:t>DRAMs</a:t>
            </a:r>
            <a:endParaRPr lang="en-US" sz="1600" dirty="0"/>
          </a:p>
        </p:txBody>
      </p:sp>
      <p:grpSp>
        <p:nvGrpSpPr>
          <p:cNvPr id="2" name="Group 102"/>
          <p:cNvGrpSpPr>
            <a:grpSpLocks/>
          </p:cNvGrpSpPr>
          <p:nvPr/>
        </p:nvGrpSpPr>
        <p:grpSpPr bwMode="auto">
          <a:xfrm>
            <a:off x="1219200" y="1293813"/>
            <a:ext cx="4164013" cy="4035425"/>
            <a:chOff x="768" y="719"/>
            <a:chExt cx="2623" cy="2542"/>
          </a:xfrm>
        </p:grpSpPr>
        <p:sp>
          <p:nvSpPr>
            <p:cNvPr id="65578" name="Line 42"/>
            <p:cNvSpPr>
              <a:spLocks noChangeAspect="1" noChangeShapeType="1"/>
            </p:cNvSpPr>
            <p:nvPr/>
          </p:nvSpPr>
          <p:spPr bwMode="auto">
            <a:xfrm>
              <a:off x="768" y="913"/>
              <a:ext cx="2623" cy="0"/>
            </a:xfrm>
            <a:prstGeom prst="line">
              <a:avLst/>
            </a:prstGeom>
            <a:noFill/>
            <a:ln w="38100">
              <a:solidFill>
                <a:srgbClr val="99CCFF"/>
              </a:solidFill>
              <a:round/>
              <a:headEnd/>
              <a:tailEnd/>
            </a:ln>
            <a:effectLst/>
          </p:spPr>
          <p:txBody>
            <a:bodyPr wrap="none" anchor="ctr">
              <a:prstTxWarp prst="textNoShape">
                <a:avLst/>
              </a:prstTxWarp>
            </a:bodyPr>
            <a:lstStyle/>
            <a:p>
              <a:endParaRPr lang="en-US"/>
            </a:p>
          </p:txBody>
        </p:sp>
        <p:grpSp>
          <p:nvGrpSpPr>
            <p:cNvPr id="3" name="Group 99"/>
            <p:cNvGrpSpPr>
              <a:grpSpLocks/>
            </p:cNvGrpSpPr>
            <p:nvPr/>
          </p:nvGrpSpPr>
          <p:grpSpPr bwMode="auto">
            <a:xfrm>
              <a:off x="768" y="719"/>
              <a:ext cx="2610" cy="2542"/>
              <a:chOff x="768" y="719"/>
              <a:chExt cx="2610" cy="2542"/>
            </a:xfrm>
          </p:grpSpPr>
          <p:sp>
            <p:nvSpPr>
              <p:cNvPr id="65579" name="Text Box 43"/>
              <p:cNvSpPr txBox="1">
                <a:spLocks noChangeAspect="1" noChangeArrowheads="1"/>
              </p:cNvSpPr>
              <p:nvPr/>
            </p:nvSpPr>
            <p:spPr bwMode="auto">
              <a:xfrm>
                <a:off x="1433" y="719"/>
                <a:ext cx="1887" cy="212"/>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err="1">
                    <a:latin typeface="Courier New" charset="0"/>
                  </a:rPr>
                  <a:t>addr</a:t>
                </a:r>
                <a:r>
                  <a:rPr lang="en-US" sz="1600" dirty="0">
                    <a:latin typeface="Courier New" charset="0"/>
                  </a:rPr>
                  <a:t> (row = </a:t>
                </a:r>
                <a:r>
                  <a:rPr lang="en-US" sz="1600" dirty="0" err="1">
                    <a:latin typeface="Courier New" charset="0"/>
                  </a:rPr>
                  <a:t>i</a:t>
                </a:r>
                <a:r>
                  <a:rPr lang="en-US" sz="1600" dirty="0">
                    <a:latin typeface="Courier New" charset="0"/>
                  </a:rPr>
                  <a:t>, </a:t>
                </a:r>
                <a:r>
                  <a:rPr lang="en-US" sz="1600" dirty="0" err="1">
                    <a:latin typeface="Courier New" charset="0"/>
                  </a:rPr>
                  <a:t>col</a:t>
                </a:r>
                <a:r>
                  <a:rPr lang="en-US" sz="1600" dirty="0">
                    <a:latin typeface="Courier New" charset="0"/>
                  </a:rPr>
                  <a:t> = </a:t>
                </a:r>
                <a:r>
                  <a:rPr lang="en-US" sz="1600" dirty="0" err="1">
                    <a:latin typeface="Courier New" charset="0"/>
                  </a:rPr>
                  <a:t>j</a:t>
                </a:r>
                <a:r>
                  <a:rPr lang="en-US" sz="1600" dirty="0">
                    <a:latin typeface="Courier New" charset="0"/>
                  </a:rPr>
                  <a:t>)</a:t>
                </a:r>
              </a:p>
            </p:txBody>
          </p:sp>
          <p:sp>
            <p:nvSpPr>
              <p:cNvPr id="65589" name="Line 53"/>
              <p:cNvSpPr>
                <a:spLocks noChangeAspect="1" noChangeShapeType="1"/>
              </p:cNvSpPr>
              <p:nvPr/>
            </p:nvSpPr>
            <p:spPr bwMode="auto">
              <a:xfrm>
                <a:off x="3378" y="913"/>
                <a:ext cx="0" cy="300"/>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0" name="Line 54"/>
              <p:cNvSpPr>
                <a:spLocks noChangeAspect="1" noChangeShapeType="1"/>
              </p:cNvSpPr>
              <p:nvPr/>
            </p:nvSpPr>
            <p:spPr bwMode="auto">
              <a:xfrm>
                <a:off x="3033" y="913"/>
                <a:ext cx="0" cy="37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1" name="Line 55"/>
              <p:cNvSpPr>
                <a:spLocks noChangeAspect="1" noChangeShapeType="1"/>
              </p:cNvSpPr>
              <p:nvPr/>
            </p:nvSpPr>
            <p:spPr bwMode="auto">
              <a:xfrm>
                <a:off x="2726" y="913"/>
                <a:ext cx="0" cy="460"/>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2" name="Line 56"/>
              <p:cNvSpPr>
                <a:spLocks noChangeAspect="1" noChangeShapeType="1"/>
              </p:cNvSpPr>
              <p:nvPr/>
            </p:nvSpPr>
            <p:spPr bwMode="auto">
              <a:xfrm>
                <a:off x="2419" y="913"/>
                <a:ext cx="0" cy="53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3" name="Line 57"/>
              <p:cNvSpPr>
                <a:spLocks noChangeAspect="1" noChangeShapeType="1"/>
              </p:cNvSpPr>
              <p:nvPr/>
            </p:nvSpPr>
            <p:spPr bwMode="auto">
              <a:xfrm>
                <a:off x="2112" y="913"/>
                <a:ext cx="0" cy="61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4" name="Line 58"/>
              <p:cNvSpPr>
                <a:spLocks noChangeAspect="1" noChangeShapeType="1"/>
              </p:cNvSpPr>
              <p:nvPr/>
            </p:nvSpPr>
            <p:spPr bwMode="auto">
              <a:xfrm>
                <a:off x="1766" y="913"/>
                <a:ext cx="0" cy="691"/>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5" name="Line 59"/>
              <p:cNvSpPr>
                <a:spLocks noChangeAspect="1" noChangeShapeType="1"/>
              </p:cNvSpPr>
              <p:nvPr/>
            </p:nvSpPr>
            <p:spPr bwMode="auto">
              <a:xfrm>
                <a:off x="1497" y="913"/>
                <a:ext cx="0" cy="76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6" name="Line 60"/>
              <p:cNvSpPr>
                <a:spLocks noChangeAspect="1" noChangeShapeType="1"/>
              </p:cNvSpPr>
              <p:nvPr/>
            </p:nvSpPr>
            <p:spPr bwMode="auto">
              <a:xfrm>
                <a:off x="1190" y="913"/>
                <a:ext cx="0" cy="84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8" name="Line 62"/>
              <p:cNvSpPr>
                <a:spLocks noChangeAspect="1" noChangeShapeType="1"/>
              </p:cNvSpPr>
              <p:nvPr/>
            </p:nvSpPr>
            <p:spPr bwMode="auto">
              <a:xfrm flipH="1" flipV="1">
                <a:off x="768" y="3255"/>
                <a:ext cx="518" cy="6"/>
              </a:xfrm>
              <a:prstGeom prst="line">
                <a:avLst/>
              </a:prstGeom>
              <a:noFill/>
              <a:ln w="38100">
                <a:solidFill>
                  <a:srgbClr val="99CCFF"/>
                </a:solidFill>
                <a:round/>
                <a:headEnd/>
                <a:tailEnd/>
              </a:ln>
              <a:effectLst/>
            </p:spPr>
            <p:txBody>
              <a:bodyPr wrap="none" anchor="ctr">
                <a:prstTxWarp prst="textNoShape">
                  <a:avLst/>
                </a:prstTxWarp>
              </a:bodyPr>
              <a:lstStyle/>
              <a:p>
                <a:endParaRPr lang="en-US"/>
              </a:p>
            </p:txBody>
          </p:sp>
          <p:sp>
            <p:nvSpPr>
              <p:cNvPr id="65599" name="Line 63"/>
              <p:cNvSpPr>
                <a:spLocks noChangeAspect="1" noChangeShapeType="1"/>
              </p:cNvSpPr>
              <p:nvPr/>
            </p:nvSpPr>
            <p:spPr bwMode="auto">
              <a:xfrm flipV="1">
                <a:off x="768" y="913"/>
                <a:ext cx="0" cy="2342"/>
              </a:xfrm>
              <a:prstGeom prst="line">
                <a:avLst/>
              </a:prstGeom>
              <a:noFill/>
              <a:ln w="38100">
                <a:solidFill>
                  <a:srgbClr val="99CCFF"/>
                </a:solidFill>
                <a:round/>
                <a:headEnd/>
                <a:tailEnd/>
              </a:ln>
              <a:effectLst/>
            </p:spPr>
            <p:txBody>
              <a:bodyPr wrap="none" anchor="ctr">
                <a:prstTxWarp prst="textNoShape">
                  <a:avLst/>
                </a:prstTxWarp>
              </a:bodyPr>
              <a:lstStyle/>
              <a:p>
                <a:endParaRPr lang="en-US"/>
              </a:p>
            </p:txBody>
          </p:sp>
        </p:grpSp>
      </p:grpSp>
      <p:sp>
        <p:nvSpPr>
          <p:cNvPr id="65600" name="Text Box 64"/>
          <p:cNvSpPr txBox="1">
            <a:spLocks noChangeAspect="1" noChangeArrowheads="1"/>
          </p:cNvSpPr>
          <p:nvPr/>
        </p:nvSpPr>
        <p:spPr bwMode="auto">
          <a:xfrm>
            <a:off x="6578600" y="4994275"/>
            <a:ext cx="1122363" cy="58102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600" dirty="0"/>
              <a:t>Memory</a:t>
            </a:r>
          </a:p>
          <a:p>
            <a:pPr algn="l">
              <a:lnSpc>
                <a:spcPct val="100000"/>
              </a:lnSpc>
            </a:pPr>
            <a:r>
              <a:rPr lang="en-US" sz="1600" dirty="0"/>
              <a:t>controller</a:t>
            </a:r>
          </a:p>
        </p:txBody>
      </p:sp>
      <p:sp>
        <p:nvSpPr>
          <p:cNvPr id="65601" name="Rectangle 65"/>
          <p:cNvSpPr>
            <a:spLocks noChangeAspect="1" noChangeArrowheads="1"/>
          </p:cNvSpPr>
          <p:nvPr/>
        </p:nvSpPr>
        <p:spPr bwMode="auto">
          <a:xfrm>
            <a:off x="3078163" y="3221038"/>
            <a:ext cx="101600" cy="112712"/>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2" name="Rectangle 66"/>
          <p:cNvSpPr>
            <a:spLocks noChangeAspect="1" noChangeArrowheads="1"/>
          </p:cNvSpPr>
          <p:nvPr/>
        </p:nvSpPr>
        <p:spPr bwMode="auto">
          <a:xfrm>
            <a:off x="2611438" y="3338513"/>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3" name="Rectangle 67"/>
          <p:cNvSpPr>
            <a:spLocks noChangeAspect="1" noChangeArrowheads="1"/>
          </p:cNvSpPr>
          <p:nvPr/>
        </p:nvSpPr>
        <p:spPr bwMode="auto">
          <a:xfrm>
            <a:off x="3565525" y="3094038"/>
            <a:ext cx="101600" cy="112712"/>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4" name="Rectangle 68"/>
          <p:cNvSpPr>
            <a:spLocks noChangeAspect="1" noChangeArrowheads="1"/>
          </p:cNvSpPr>
          <p:nvPr/>
        </p:nvSpPr>
        <p:spPr bwMode="auto">
          <a:xfrm>
            <a:off x="4057650" y="2967038"/>
            <a:ext cx="101600" cy="112712"/>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5" name="Rectangle 69"/>
          <p:cNvSpPr>
            <a:spLocks noChangeAspect="1" noChangeArrowheads="1"/>
          </p:cNvSpPr>
          <p:nvPr/>
        </p:nvSpPr>
        <p:spPr bwMode="auto">
          <a:xfrm>
            <a:off x="4560888" y="2835275"/>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6" name="Rectangle 70"/>
          <p:cNvSpPr>
            <a:spLocks noChangeAspect="1" noChangeArrowheads="1"/>
          </p:cNvSpPr>
          <p:nvPr/>
        </p:nvSpPr>
        <p:spPr bwMode="auto">
          <a:xfrm>
            <a:off x="5038725" y="2724150"/>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7" name="Rectangle 71"/>
          <p:cNvSpPr>
            <a:spLocks noChangeAspect="1" noChangeArrowheads="1"/>
          </p:cNvSpPr>
          <p:nvPr/>
        </p:nvSpPr>
        <p:spPr bwMode="auto">
          <a:xfrm>
            <a:off x="5526088" y="2590800"/>
            <a:ext cx="101600" cy="112713"/>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8" name="Rectangle 72"/>
          <p:cNvSpPr>
            <a:spLocks noChangeAspect="1" noChangeArrowheads="1"/>
          </p:cNvSpPr>
          <p:nvPr/>
        </p:nvSpPr>
        <p:spPr bwMode="auto">
          <a:xfrm>
            <a:off x="6003925" y="2470150"/>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10" name="Text Box 74"/>
          <p:cNvSpPr txBox="1">
            <a:spLocks noChangeAspect="1" noChangeArrowheads="1"/>
          </p:cNvSpPr>
          <p:nvPr/>
        </p:nvSpPr>
        <p:spPr bwMode="auto">
          <a:xfrm>
            <a:off x="2209800" y="2895600"/>
            <a:ext cx="633507" cy="26161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100" dirty="0"/>
              <a:t>DRAM 7</a:t>
            </a:r>
          </a:p>
        </p:txBody>
      </p:sp>
      <p:sp>
        <p:nvSpPr>
          <p:cNvPr id="65611" name="Text Box 75"/>
          <p:cNvSpPr txBox="1">
            <a:spLocks noChangeAspect="1" noChangeArrowheads="1"/>
          </p:cNvSpPr>
          <p:nvPr/>
        </p:nvSpPr>
        <p:spPr bwMode="auto">
          <a:xfrm>
            <a:off x="5638800" y="2024390"/>
            <a:ext cx="633507" cy="26161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100" dirty="0"/>
              <a:t>DRAM 0</a:t>
            </a:r>
          </a:p>
        </p:txBody>
      </p:sp>
      <p:grpSp>
        <p:nvGrpSpPr>
          <p:cNvPr id="4" name="Group 138"/>
          <p:cNvGrpSpPr>
            <a:grpSpLocks/>
          </p:cNvGrpSpPr>
          <p:nvPr/>
        </p:nvGrpSpPr>
        <p:grpSpPr bwMode="auto">
          <a:xfrm>
            <a:off x="2330450" y="2576513"/>
            <a:ext cx="4144963" cy="3154362"/>
            <a:chOff x="1468" y="1527"/>
            <a:chExt cx="2611" cy="1987"/>
          </a:xfrm>
        </p:grpSpPr>
        <p:grpSp>
          <p:nvGrpSpPr>
            <p:cNvPr id="5" name="Group 108"/>
            <p:cNvGrpSpPr>
              <a:grpSpLocks/>
            </p:cNvGrpSpPr>
            <p:nvPr/>
          </p:nvGrpSpPr>
          <p:grpSpPr bwMode="auto">
            <a:xfrm>
              <a:off x="1468" y="3023"/>
              <a:ext cx="2581" cy="491"/>
              <a:chOff x="1468" y="3023"/>
              <a:chExt cx="2581" cy="491"/>
            </a:xfrm>
          </p:grpSpPr>
          <p:sp>
            <p:nvSpPr>
              <p:cNvPr id="65553" name="Text Box 17"/>
              <p:cNvSpPr txBox="1">
                <a:spLocks noChangeAspect="1" noChangeArrowheads="1"/>
              </p:cNvSpPr>
              <p:nvPr/>
            </p:nvSpPr>
            <p:spPr bwMode="auto">
              <a:xfrm>
                <a:off x="3889"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0</a:t>
                </a:r>
              </a:p>
            </p:txBody>
          </p:sp>
          <p:sp>
            <p:nvSpPr>
              <p:cNvPr id="65554" name="Text Box 18"/>
              <p:cNvSpPr txBox="1">
                <a:spLocks noChangeAspect="1" noChangeArrowheads="1"/>
              </p:cNvSpPr>
              <p:nvPr/>
            </p:nvSpPr>
            <p:spPr bwMode="auto">
              <a:xfrm>
                <a:off x="269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31</a:t>
                </a:r>
              </a:p>
            </p:txBody>
          </p:sp>
          <p:sp>
            <p:nvSpPr>
              <p:cNvPr id="65559" name="Text Box 23"/>
              <p:cNvSpPr txBox="1">
                <a:spLocks noChangeAspect="1" noChangeArrowheads="1"/>
              </p:cNvSpPr>
              <p:nvPr/>
            </p:nvSpPr>
            <p:spPr bwMode="auto">
              <a:xfrm>
                <a:off x="3645"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7</a:t>
                </a:r>
              </a:p>
            </p:txBody>
          </p:sp>
          <p:sp>
            <p:nvSpPr>
              <p:cNvPr id="65560" name="Text Box 24"/>
              <p:cNvSpPr txBox="1">
                <a:spLocks noChangeAspect="1" noChangeArrowheads="1"/>
              </p:cNvSpPr>
              <p:nvPr/>
            </p:nvSpPr>
            <p:spPr bwMode="auto">
              <a:xfrm>
                <a:off x="3554"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8</a:t>
                </a:r>
              </a:p>
            </p:txBody>
          </p:sp>
          <p:sp>
            <p:nvSpPr>
              <p:cNvPr id="65561" name="Text Box 25"/>
              <p:cNvSpPr txBox="1">
                <a:spLocks noChangeAspect="1" noChangeArrowheads="1"/>
              </p:cNvSpPr>
              <p:nvPr/>
            </p:nvSpPr>
            <p:spPr bwMode="auto">
              <a:xfrm>
                <a:off x="3309"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15</a:t>
                </a:r>
              </a:p>
            </p:txBody>
          </p:sp>
          <p:sp>
            <p:nvSpPr>
              <p:cNvPr id="65562" name="Text Box 26"/>
              <p:cNvSpPr txBox="1">
                <a:spLocks noChangeAspect="1" noChangeArrowheads="1"/>
              </p:cNvSpPr>
              <p:nvPr/>
            </p:nvSpPr>
            <p:spPr bwMode="auto">
              <a:xfrm>
                <a:off x="319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16</a:t>
                </a:r>
              </a:p>
            </p:txBody>
          </p:sp>
          <p:sp>
            <p:nvSpPr>
              <p:cNvPr id="65563" name="Text Box 27"/>
              <p:cNvSpPr txBox="1">
                <a:spLocks noChangeAspect="1" noChangeArrowheads="1"/>
              </p:cNvSpPr>
              <p:nvPr/>
            </p:nvSpPr>
            <p:spPr bwMode="auto">
              <a:xfrm>
                <a:off x="3030"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23</a:t>
                </a:r>
              </a:p>
            </p:txBody>
          </p:sp>
          <p:sp>
            <p:nvSpPr>
              <p:cNvPr id="65564" name="Text Box 28"/>
              <p:cNvSpPr txBox="1">
                <a:spLocks noChangeAspect="1" noChangeArrowheads="1"/>
              </p:cNvSpPr>
              <p:nvPr/>
            </p:nvSpPr>
            <p:spPr bwMode="auto">
              <a:xfrm>
                <a:off x="292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24</a:t>
                </a:r>
              </a:p>
            </p:txBody>
          </p:sp>
          <p:sp>
            <p:nvSpPr>
              <p:cNvPr id="65565" name="Text Box 29"/>
              <p:cNvSpPr txBox="1">
                <a:spLocks noChangeAspect="1" noChangeArrowheads="1"/>
              </p:cNvSpPr>
              <p:nvPr/>
            </p:nvSpPr>
            <p:spPr bwMode="auto">
              <a:xfrm>
                <a:off x="2591"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32</a:t>
                </a:r>
              </a:p>
            </p:txBody>
          </p:sp>
          <p:sp>
            <p:nvSpPr>
              <p:cNvPr id="65566" name="Text Box 30"/>
              <p:cNvSpPr txBox="1">
                <a:spLocks noChangeAspect="1" noChangeArrowheads="1"/>
              </p:cNvSpPr>
              <p:nvPr/>
            </p:nvSpPr>
            <p:spPr bwMode="auto">
              <a:xfrm>
                <a:off x="146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63</a:t>
                </a:r>
              </a:p>
            </p:txBody>
          </p:sp>
          <p:sp>
            <p:nvSpPr>
              <p:cNvPr id="65571" name="Text Box 35"/>
              <p:cNvSpPr txBox="1">
                <a:spLocks noChangeAspect="1" noChangeArrowheads="1"/>
              </p:cNvSpPr>
              <p:nvPr/>
            </p:nvSpPr>
            <p:spPr bwMode="auto">
              <a:xfrm>
                <a:off x="2407"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39</a:t>
                </a:r>
              </a:p>
            </p:txBody>
          </p:sp>
          <p:sp>
            <p:nvSpPr>
              <p:cNvPr id="65572" name="Text Box 36"/>
              <p:cNvSpPr txBox="1">
                <a:spLocks noChangeAspect="1" noChangeArrowheads="1"/>
              </p:cNvSpPr>
              <p:nvPr/>
            </p:nvSpPr>
            <p:spPr bwMode="auto">
              <a:xfrm>
                <a:off x="2283"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40</a:t>
                </a:r>
              </a:p>
            </p:txBody>
          </p:sp>
          <p:sp>
            <p:nvSpPr>
              <p:cNvPr id="65573" name="Text Box 37"/>
              <p:cNvSpPr txBox="1">
                <a:spLocks noChangeAspect="1" noChangeArrowheads="1"/>
              </p:cNvSpPr>
              <p:nvPr/>
            </p:nvSpPr>
            <p:spPr bwMode="auto">
              <a:xfrm>
                <a:off x="2082"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47</a:t>
                </a:r>
              </a:p>
            </p:txBody>
          </p:sp>
          <p:sp>
            <p:nvSpPr>
              <p:cNvPr id="65574" name="Text Box 38"/>
              <p:cNvSpPr txBox="1">
                <a:spLocks noChangeAspect="1" noChangeArrowheads="1"/>
              </p:cNvSpPr>
              <p:nvPr/>
            </p:nvSpPr>
            <p:spPr bwMode="auto">
              <a:xfrm>
                <a:off x="1976"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48</a:t>
                </a:r>
              </a:p>
            </p:txBody>
          </p:sp>
          <p:sp>
            <p:nvSpPr>
              <p:cNvPr id="65575" name="Text Box 39"/>
              <p:cNvSpPr txBox="1">
                <a:spLocks noChangeAspect="1" noChangeArrowheads="1"/>
              </p:cNvSpPr>
              <p:nvPr/>
            </p:nvSpPr>
            <p:spPr bwMode="auto">
              <a:xfrm>
                <a:off x="178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55</a:t>
                </a:r>
              </a:p>
            </p:txBody>
          </p:sp>
          <p:sp>
            <p:nvSpPr>
              <p:cNvPr id="65576" name="Text Box 40"/>
              <p:cNvSpPr txBox="1">
                <a:spLocks noChangeAspect="1" noChangeArrowheads="1"/>
              </p:cNvSpPr>
              <p:nvPr/>
            </p:nvSpPr>
            <p:spPr bwMode="auto">
              <a:xfrm>
                <a:off x="165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56</a:t>
                </a:r>
              </a:p>
            </p:txBody>
          </p:sp>
          <p:grpSp>
            <p:nvGrpSpPr>
              <p:cNvPr id="6" name="Group 107"/>
              <p:cNvGrpSpPr>
                <a:grpSpLocks/>
              </p:cNvGrpSpPr>
              <p:nvPr/>
            </p:nvGrpSpPr>
            <p:grpSpPr bwMode="auto">
              <a:xfrm>
                <a:off x="1536" y="3153"/>
                <a:ext cx="2446" cy="361"/>
                <a:chOff x="1536" y="3153"/>
                <a:chExt cx="2446" cy="361"/>
              </a:xfrm>
            </p:grpSpPr>
            <p:grpSp>
              <p:nvGrpSpPr>
                <p:cNvPr id="7" name="Group 97"/>
                <p:cNvGrpSpPr>
                  <a:grpSpLocks/>
                </p:cNvGrpSpPr>
                <p:nvPr/>
              </p:nvGrpSpPr>
              <p:grpSpPr bwMode="auto">
                <a:xfrm>
                  <a:off x="1536" y="3153"/>
                  <a:ext cx="2446" cy="154"/>
                  <a:chOff x="1536" y="3153"/>
                  <a:chExt cx="2446" cy="154"/>
                </a:xfrm>
              </p:grpSpPr>
              <p:sp>
                <p:nvSpPr>
                  <p:cNvPr id="65555" name="Rectangle 19"/>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6" name="Rectangle 20"/>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7" name="Rectangle 21"/>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8" name="Rectangle 22"/>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67" name="Rectangle 31"/>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68" name="Rectangle 32"/>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69" name="Rectangle 33"/>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70" name="Rectangle 34"/>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65577" name="Text Box 41"/>
                <p:cNvSpPr txBox="1">
                  <a:spLocks noChangeAspect="1" noChangeArrowheads="1"/>
                </p:cNvSpPr>
                <p:nvPr/>
              </p:nvSpPr>
              <p:spPr bwMode="auto">
                <a:xfrm>
                  <a:off x="1733" y="3301"/>
                  <a:ext cx="1958" cy="213"/>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64-bit word main memory address </a:t>
                  </a:r>
                  <a:r>
                    <a:rPr lang="en-US" sz="1600" i="1" dirty="0"/>
                    <a:t>A</a:t>
                  </a:r>
                </a:p>
              </p:txBody>
            </p:sp>
          </p:grpSp>
        </p:grpSp>
        <p:grpSp>
          <p:nvGrpSpPr>
            <p:cNvPr id="8" name="Group 106"/>
            <p:cNvGrpSpPr>
              <a:grpSpLocks/>
            </p:cNvGrpSpPr>
            <p:nvPr/>
          </p:nvGrpSpPr>
          <p:grpSpPr bwMode="auto">
            <a:xfrm>
              <a:off x="1651" y="1527"/>
              <a:ext cx="2428" cy="1497"/>
              <a:chOff x="1651" y="1527"/>
              <a:chExt cx="2428" cy="1497"/>
            </a:xfrm>
          </p:grpSpPr>
          <p:grpSp>
            <p:nvGrpSpPr>
              <p:cNvPr id="9" name="Group 100"/>
              <p:cNvGrpSpPr>
                <a:grpSpLocks/>
              </p:cNvGrpSpPr>
              <p:nvPr/>
            </p:nvGrpSpPr>
            <p:grpSpPr bwMode="auto">
              <a:xfrm>
                <a:off x="1677" y="1527"/>
                <a:ext cx="2137" cy="1497"/>
                <a:chOff x="1677" y="1527"/>
                <a:chExt cx="2137" cy="1497"/>
              </a:xfrm>
            </p:grpSpPr>
            <p:sp>
              <p:nvSpPr>
                <p:cNvPr id="65580" name="Line 44"/>
                <p:cNvSpPr>
                  <a:spLocks noChangeAspect="1" noChangeShapeType="1"/>
                </p:cNvSpPr>
                <p:nvPr/>
              </p:nvSpPr>
              <p:spPr bwMode="auto">
                <a:xfrm>
                  <a:off x="3814" y="1527"/>
                  <a:ext cx="0" cy="149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1" name="Line 45"/>
                <p:cNvSpPr>
                  <a:spLocks noChangeAspect="1" noChangeShapeType="1"/>
                </p:cNvSpPr>
                <p:nvPr/>
              </p:nvSpPr>
              <p:spPr bwMode="auto">
                <a:xfrm>
                  <a:off x="3513" y="1604"/>
                  <a:ext cx="0" cy="141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2" name="Line 46"/>
                <p:cNvSpPr>
                  <a:spLocks noChangeAspect="1" noChangeShapeType="1"/>
                </p:cNvSpPr>
                <p:nvPr/>
              </p:nvSpPr>
              <p:spPr bwMode="auto">
                <a:xfrm flipH="1">
                  <a:off x="3206" y="1680"/>
                  <a:ext cx="0" cy="134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3" name="Line 47"/>
                <p:cNvSpPr>
                  <a:spLocks noChangeAspect="1" noChangeShapeType="1"/>
                </p:cNvSpPr>
                <p:nvPr/>
              </p:nvSpPr>
              <p:spPr bwMode="auto">
                <a:xfrm>
                  <a:off x="2905" y="1757"/>
                  <a:ext cx="0" cy="1261"/>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4" name="Line 48"/>
                <p:cNvSpPr>
                  <a:spLocks noChangeAspect="1" noChangeShapeType="1"/>
                </p:cNvSpPr>
                <p:nvPr/>
              </p:nvSpPr>
              <p:spPr bwMode="auto">
                <a:xfrm>
                  <a:off x="2592" y="1834"/>
                  <a:ext cx="0" cy="1190"/>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5" name="Line 49"/>
                <p:cNvSpPr>
                  <a:spLocks noChangeAspect="1" noChangeShapeType="1"/>
                </p:cNvSpPr>
                <p:nvPr/>
              </p:nvSpPr>
              <p:spPr bwMode="auto">
                <a:xfrm>
                  <a:off x="2278" y="1911"/>
                  <a:ext cx="0" cy="1113"/>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6" name="Line 50"/>
                <p:cNvSpPr>
                  <a:spLocks noChangeAspect="1" noChangeShapeType="1"/>
                </p:cNvSpPr>
                <p:nvPr/>
              </p:nvSpPr>
              <p:spPr bwMode="auto">
                <a:xfrm flipH="1">
                  <a:off x="1971" y="1988"/>
                  <a:ext cx="0" cy="1036"/>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7" name="Line 51"/>
                <p:cNvSpPr>
                  <a:spLocks noChangeAspect="1" noChangeShapeType="1"/>
                </p:cNvSpPr>
                <p:nvPr/>
              </p:nvSpPr>
              <p:spPr bwMode="auto">
                <a:xfrm>
                  <a:off x="1677" y="2064"/>
                  <a:ext cx="0" cy="95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grpSp>
          <p:sp>
            <p:nvSpPr>
              <p:cNvPr id="65609" name="Text Box 73"/>
              <p:cNvSpPr txBox="1">
                <a:spLocks noChangeAspect="1" noChangeArrowheads="1"/>
              </p:cNvSpPr>
              <p:nvPr/>
            </p:nvSpPr>
            <p:spPr bwMode="auto">
              <a:xfrm>
                <a:off x="3792" y="2497"/>
                <a:ext cx="287"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0-7</a:t>
                </a:r>
              </a:p>
            </p:txBody>
          </p:sp>
          <p:sp>
            <p:nvSpPr>
              <p:cNvPr id="65612" name="Text Box 76"/>
              <p:cNvSpPr txBox="1">
                <a:spLocks noChangeAspect="1" noChangeArrowheads="1"/>
              </p:cNvSpPr>
              <p:nvPr/>
            </p:nvSpPr>
            <p:spPr bwMode="auto">
              <a:xfrm>
                <a:off x="3494" y="2497"/>
                <a:ext cx="307"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8-15</a:t>
                </a:r>
              </a:p>
            </p:txBody>
          </p:sp>
          <p:sp>
            <p:nvSpPr>
              <p:cNvPr id="65613" name="Text Box 77"/>
              <p:cNvSpPr txBox="1">
                <a:spLocks noChangeAspect="1" noChangeArrowheads="1"/>
              </p:cNvSpPr>
              <p:nvPr/>
            </p:nvSpPr>
            <p:spPr bwMode="auto">
              <a:xfrm>
                <a:off x="3186"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16-23</a:t>
                </a:r>
              </a:p>
            </p:txBody>
          </p:sp>
          <p:sp>
            <p:nvSpPr>
              <p:cNvPr id="65614" name="Text Box 78"/>
              <p:cNvSpPr txBox="1">
                <a:spLocks noChangeAspect="1" noChangeArrowheads="1"/>
              </p:cNvSpPr>
              <p:nvPr/>
            </p:nvSpPr>
            <p:spPr bwMode="auto">
              <a:xfrm>
                <a:off x="2879"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24-31</a:t>
                </a:r>
              </a:p>
            </p:txBody>
          </p:sp>
          <p:sp>
            <p:nvSpPr>
              <p:cNvPr id="65615" name="Text Box 79"/>
              <p:cNvSpPr txBox="1">
                <a:spLocks noChangeAspect="1" noChangeArrowheads="1"/>
              </p:cNvSpPr>
              <p:nvPr/>
            </p:nvSpPr>
            <p:spPr bwMode="auto">
              <a:xfrm>
                <a:off x="2572"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32-39</a:t>
                </a:r>
              </a:p>
            </p:txBody>
          </p:sp>
          <p:sp>
            <p:nvSpPr>
              <p:cNvPr id="65616" name="Text Box 80"/>
              <p:cNvSpPr txBox="1">
                <a:spLocks noChangeAspect="1" noChangeArrowheads="1"/>
              </p:cNvSpPr>
              <p:nvPr/>
            </p:nvSpPr>
            <p:spPr bwMode="auto">
              <a:xfrm>
                <a:off x="2245"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40-47</a:t>
                </a:r>
              </a:p>
            </p:txBody>
          </p:sp>
          <p:sp>
            <p:nvSpPr>
              <p:cNvPr id="65617" name="Text Box 81"/>
              <p:cNvSpPr txBox="1">
                <a:spLocks noChangeAspect="1" noChangeArrowheads="1"/>
              </p:cNvSpPr>
              <p:nvPr/>
            </p:nvSpPr>
            <p:spPr bwMode="auto">
              <a:xfrm>
                <a:off x="1938"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48-55</a:t>
                </a:r>
              </a:p>
            </p:txBody>
          </p:sp>
          <p:sp>
            <p:nvSpPr>
              <p:cNvPr id="65618" name="Text Box 82"/>
              <p:cNvSpPr txBox="1">
                <a:spLocks noChangeAspect="1" noChangeArrowheads="1"/>
              </p:cNvSpPr>
              <p:nvPr/>
            </p:nvSpPr>
            <p:spPr bwMode="auto">
              <a:xfrm>
                <a:off x="1651"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56-63</a:t>
                </a:r>
              </a:p>
            </p:txBody>
          </p:sp>
        </p:grpSp>
      </p:grpSp>
      <p:grpSp>
        <p:nvGrpSpPr>
          <p:cNvPr id="10" name="Group 139"/>
          <p:cNvGrpSpPr>
            <a:grpSpLocks/>
          </p:cNvGrpSpPr>
          <p:nvPr/>
        </p:nvGrpSpPr>
        <p:grpSpPr bwMode="auto">
          <a:xfrm>
            <a:off x="2330450" y="4951413"/>
            <a:ext cx="4097338" cy="1830387"/>
            <a:chOff x="1468" y="3023"/>
            <a:chExt cx="2581" cy="1153"/>
          </a:xfrm>
        </p:grpSpPr>
        <p:grpSp>
          <p:nvGrpSpPr>
            <p:cNvPr id="11" name="Group 105"/>
            <p:cNvGrpSpPr>
              <a:grpSpLocks/>
            </p:cNvGrpSpPr>
            <p:nvPr/>
          </p:nvGrpSpPr>
          <p:grpSpPr bwMode="auto">
            <a:xfrm>
              <a:off x="2476" y="3677"/>
              <a:ext cx="1158" cy="499"/>
              <a:chOff x="2476" y="3677"/>
              <a:chExt cx="1158" cy="499"/>
            </a:xfrm>
          </p:grpSpPr>
          <p:sp>
            <p:nvSpPr>
              <p:cNvPr id="65619" name="AutoShape 83"/>
              <p:cNvSpPr>
                <a:spLocks noChangeAspect="1" noChangeArrowheads="1"/>
              </p:cNvSpPr>
              <p:nvPr/>
            </p:nvSpPr>
            <p:spPr bwMode="auto">
              <a:xfrm>
                <a:off x="2476" y="3677"/>
                <a:ext cx="538" cy="499"/>
              </a:xfrm>
              <a:prstGeom prst="downArrow">
                <a:avLst>
                  <a:gd name="adj1" fmla="val 50000"/>
                  <a:gd name="adj2" fmla="val 25000"/>
                </a:avLst>
              </a:prstGeom>
              <a:solidFill>
                <a:srgbClr val="FF99CC"/>
              </a:solidFill>
              <a:ln w="12700">
                <a:solidFill>
                  <a:srgbClr val="000004"/>
                </a:solidFill>
                <a:miter lim="800000"/>
                <a:headEnd/>
                <a:tailEnd/>
              </a:ln>
              <a:effectLst/>
              <a:extLst>
                <a:ext uri="{AF507438-7753-43E0-B8FC-AC1667EBCBE1}">
                  <a14:hiddenEffects xmlns:a14="http://schemas.microsoft.com/office/drawing/2010/main">
                    <a:effectLst>
                      <a:outerShdw blurRad="63500" dist="38099" dir="2700000" algn="ctr" rotWithShape="0">
                        <a:srgbClr val="000004">
                          <a:alpha val="74998"/>
                        </a:srgbClr>
                      </a:outerShdw>
                    </a:effectLst>
                  </a14:hiddenEffects>
                </a:ext>
              </a:extLst>
            </p:spPr>
            <p:txBody>
              <a:bodyPr wrap="none" anchor="ctr">
                <a:prstTxWarp prst="textNoShape">
                  <a:avLst/>
                </a:prstTxWarp>
              </a:bodyPr>
              <a:lstStyle/>
              <a:p>
                <a:endParaRPr lang="en-US"/>
              </a:p>
            </p:txBody>
          </p:sp>
          <p:sp>
            <p:nvSpPr>
              <p:cNvPr id="65620" name="Text Box 84"/>
              <p:cNvSpPr txBox="1">
                <a:spLocks noChangeAspect="1" noChangeArrowheads="1"/>
              </p:cNvSpPr>
              <p:nvPr/>
            </p:nvSpPr>
            <p:spPr bwMode="auto">
              <a:xfrm>
                <a:off x="2952" y="3754"/>
                <a:ext cx="682" cy="213"/>
              </a:xfrm>
              <a:prstGeom prst="rect">
                <a:avLst/>
              </a:prstGeom>
              <a:noFill/>
              <a:ln w="12700">
                <a:noFill/>
                <a:miter lim="800000"/>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spAutoFit/>
              </a:bodyPr>
              <a:lstStyle/>
              <a:p>
                <a:pPr>
                  <a:lnSpc>
                    <a:spcPct val="100000"/>
                  </a:lnSpc>
                </a:pPr>
                <a:r>
                  <a:rPr lang="en-US" sz="1600" dirty="0"/>
                  <a:t>64-bit word</a:t>
                </a:r>
              </a:p>
            </p:txBody>
          </p:sp>
        </p:grpSp>
        <p:grpSp>
          <p:nvGrpSpPr>
            <p:cNvPr id="12" name="Group 110"/>
            <p:cNvGrpSpPr>
              <a:grpSpLocks/>
            </p:cNvGrpSpPr>
            <p:nvPr/>
          </p:nvGrpSpPr>
          <p:grpSpPr bwMode="auto">
            <a:xfrm>
              <a:off x="1468" y="3023"/>
              <a:ext cx="2581" cy="284"/>
              <a:chOff x="1468" y="3023"/>
              <a:chExt cx="2581" cy="284"/>
            </a:xfrm>
          </p:grpSpPr>
          <p:sp>
            <p:nvSpPr>
              <p:cNvPr id="65647" name="Text Box 111"/>
              <p:cNvSpPr txBox="1">
                <a:spLocks noChangeAspect="1" noChangeArrowheads="1"/>
              </p:cNvSpPr>
              <p:nvPr/>
            </p:nvSpPr>
            <p:spPr bwMode="auto">
              <a:xfrm>
                <a:off x="3889" y="3023"/>
                <a:ext cx="160" cy="154"/>
              </a:xfrm>
              <a:prstGeom prst="rect">
                <a:avLst/>
              </a:prstGeom>
              <a:noFill/>
              <a:ln w="12700">
                <a:noFill/>
                <a:miter lim="800000"/>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spAutoFit/>
              </a:bodyPr>
              <a:lstStyle/>
              <a:p>
                <a:pPr>
                  <a:lnSpc>
                    <a:spcPct val="100000"/>
                  </a:lnSpc>
                </a:pPr>
                <a:r>
                  <a:rPr lang="en-US" sz="1000"/>
                  <a:t>0</a:t>
                </a:r>
              </a:p>
            </p:txBody>
          </p:sp>
          <p:sp>
            <p:nvSpPr>
              <p:cNvPr id="65648" name="Text Box 112"/>
              <p:cNvSpPr txBox="1">
                <a:spLocks noChangeAspect="1" noChangeArrowheads="1"/>
              </p:cNvSpPr>
              <p:nvPr/>
            </p:nvSpPr>
            <p:spPr bwMode="auto">
              <a:xfrm>
                <a:off x="2695" y="3023"/>
                <a:ext cx="204" cy="154"/>
              </a:xfrm>
              <a:prstGeom prst="rect">
                <a:avLst/>
              </a:prstGeom>
              <a:noFill/>
              <a:ln w="12700">
                <a:noFill/>
                <a:miter lim="800000"/>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spAutoFit/>
              </a:bodyPr>
              <a:lstStyle/>
              <a:p>
                <a:pPr>
                  <a:lnSpc>
                    <a:spcPct val="100000"/>
                  </a:lnSpc>
                </a:pPr>
                <a:r>
                  <a:rPr lang="en-US" sz="1000"/>
                  <a:t>31</a:t>
                </a:r>
              </a:p>
            </p:txBody>
          </p:sp>
          <p:sp>
            <p:nvSpPr>
              <p:cNvPr id="65649" name="Text Box 113"/>
              <p:cNvSpPr txBox="1">
                <a:spLocks noChangeAspect="1" noChangeArrowheads="1"/>
              </p:cNvSpPr>
              <p:nvPr/>
            </p:nvSpPr>
            <p:spPr bwMode="auto">
              <a:xfrm>
                <a:off x="3645" y="3023"/>
                <a:ext cx="160" cy="154"/>
              </a:xfrm>
              <a:prstGeom prst="rect">
                <a:avLst/>
              </a:prstGeom>
              <a:noFill/>
              <a:ln w="12700">
                <a:noFill/>
                <a:miter lim="800000"/>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spAutoFit/>
              </a:bodyPr>
              <a:lstStyle/>
              <a:p>
                <a:pPr>
                  <a:lnSpc>
                    <a:spcPct val="100000"/>
                  </a:lnSpc>
                </a:pPr>
                <a:r>
                  <a:rPr lang="en-US" sz="1000"/>
                  <a:t>7</a:t>
                </a:r>
              </a:p>
            </p:txBody>
          </p:sp>
          <p:sp>
            <p:nvSpPr>
              <p:cNvPr id="65650" name="Text Box 114"/>
              <p:cNvSpPr txBox="1">
                <a:spLocks noChangeAspect="1" noChangeArrowheads="1"/>
              </p:cNvSpPr>
              <p:nvPr/>
            </p:nvSpPr>
            <p:spPr bwMode="auto">
              <a:xfrm>
                <a:off x="3554" y="3023"/>
                <a:ext cx="160" cy="154"/>
              </a:xfrm>
              <a:prstGeom prst="rect">
                <a:avLst/>
              </a:prstGeom>
              <a:noFill/>
              <a:ln w="12700">
                <a:noFill/>
                <a:miter lim="800000"/>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spAutoFit/>
              </a:bodyPr>
              <a:lstStyle/>
              <a:p>
                <a:pPr>
                  <a:lnSpc>
                    <a:spcPct val="100000"/>
                  </a:lnSpc>
                </a:pPr>
                <a:r>
                  <a:rPr lang="en-US" sz="1000"/>
                  <a:t>8</a:t>
                </a:r>
              </a:p>
            </p:txBody>
          </p:sp>
          <p:sp>
            <p:nvSpPr>
              <p:cNvPr id="65651" name="Text Box 115"/>
              <p:cNvSpPr txBox="1">
                <a:spLocks noChangeAspect="1" noChangeArrowheads="1"/>
              </p:cNvSpPr>
              <p:nvPr/>
            </p:nvSpPr>
            <p:spPr bwMode="auto">
              <a:xfrm>
                <a:off x="3309" y="3023"/>
                <a:ext cx="204" cy="154"/>
              </a:xfrm>
              <a:prstGeom prst="rect">
                <a:avLst/>
              </a:prstGeom>
              <a:noFill/>
              <a:ln w="12700">
                <a:noFill/>
                <a:miter lim="800000"/>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spAutoFit/>
              </a:bodyPr>
              <a:lstStyle/>
              <a:p>
                <a:pPr>
                  <a:lnSpc>
                    <a:spcPct val="100000"/>
                  </a:lnSpc>
                </a:pPr>
                <a:r>
                  <a:rPr lang="en-US" sz="1000"/>
                  <a:t>15</a:t>
                </a:r>
              </a:p>
            </p:txBody>
          </p:sp>
          <p:sp>
            <p:nvSpPr>
              <p:cNvPr id="65652" name="Text Box 116"/>
              <p:cNvSpPr txBox="1">
                <a:spLocks noChangeAspect="1" noChangeArrowheads="1"/>
              </p:cNvSpPr>
              <p:nvPr/>
            </p:nvSpPr>
            <p:spPr bwMode="auto">
              <a:xfrm>
                <a:off x="3194" y="3023"/>
                <a:ext cx="204" cy="154"/>
              </a:xfrm>
              <a:prstGeom prst="rect">
                <a:avLst/>
              </a:prstGeom>
              <a:noFill/>
              <a:ln w="12700">
                <a:noFill/>
                <a:miter lim="800000"/>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spAutoFit/>
              </a:bodyPr>
              <a:lstStyle/>
              <a:p>
                <a:pPr>
                  <a:lnSpc>
                    <a:spcPct val="100000"/>
                  </a:lnSpc>
                </a:pPr>
                <a:r>
                  <a:rPr lang="en-US" sz="1000"/>
                  <a:t>16</a:t>
                </a:r>
              </a:p>
            </p:txBody>
          </p:sp>
          <p:sp>
            <p:nvSpPr>
              <p:cNvPr id="65653" name="Text Box 117"/>
              <p:cNvSpPr txBox="1">
                <a:spLocks noChangeAspect="1" noChangeArrowheads="1"/>
              </p:cNvSpPr>
              <p:nvPr/>
            </p:nvSpPr>
            <p:spPr bwMode="auto">
              <a:xfrm>
                <a:off x="3030" y="3023"/>
                <a:ext cx="204" cy="154"/>
              </a:xfrm>
              <a:prstGeom prst="rect">
                <a:avLst/>
              </a:prstGeom>
              <a:noFill/>
              <a:ln w="12700">
                <a:noFill/>
                <a:miter lim="800000"/>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spAutoFit/>
              </a:bodyPr>
              <a:lstStyle/>
              <a:p>
                <a:pPr>
                  <a:lnSpc>
                    <a:spcPct val="100000"/>
                  </a:lnSpc>
                </a:pPr>
                <a:r>
                  <a:rPr lang="en-US" sz="1000"/>
                  <a:t>23</a:t>
                </a:r>
              </a:p>
            </p:txBody>
          </p:sp>
          <p:sp>
            <p:nvSpPr>
              <p:cNvPr id="65654" name="Text Box 118"/>
              <p:cNvSpPr txBox="1">
                <a:spLocks noChangeAspect="1" noChangeArrowheads="1"/>
              </p:cNvSpPr>
              <p:nvPr/>
            </p:nvSpPr>
            <p:spPr bwMode="auto">
              <a:xfrm>
                <a:off x="2925" y="3023"/>
                <a:ext cx="204" cy="154"/>
              </a:xfrm>
              <a:prstGeom prst="rect">
                <a:avLst/>
              </a:prstGeom>
              <a:noFill/>
              <a:ln w="12700">
                <a:noFill/>
                <a:miter lim="800000"/>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spAutoFit/>
              </a:bodyPr>
              <a:lstStyle/>
              <a:p>
                <a:pPr>
                  <a:lnSpc>
                    <a:spcPct val="100000"/>
                  </a:lnSpc>
                </a:pPr>
                <a:r>
                  <a:rPr lang="en-US" sz="1000"/>
                  <a:t>24</a:t>
                </a:r>
              </a:p>
            </p:txBody>
          </p:sp>
          <p:sp>
            <p:nvSpPr>
              <p:cNvPr id="65655" name="Text Box 119"/>
              <p:cNvSpPr txBox="1">
                <a:spLocks noChangeAspect="1" noChangeArrowheads="1"/>
              </p:cNvSpPr>
              <p:nvPr/>
            </p:nvSpPr>
            <p:spPr bwMode="auto">
              <a:xfrm>
                <a:off x="2591" y="3023"/>
                <a:ext cx="204" cy="154"/>
              </a:xfrm>
              <a:prstGeom prst="rect">
                <a:avLst/>
              </a:prstGeom>
              <a:noFill/>
              <a:ln w="12700">
                <a:noFill/>
                <a:miter lim="800000"/>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spAutoFit/>
              </a:bodyPr>
              <a:lstStyle/>
              <a:p>
                <a:pPr>
                  <a:lnSpc>
                    <a:spcPct val="100000"/>
                  </a:lnSpc>
                </a:pPr>
                <a:r>
                  <a:rPr lang="en-US" sz="1000"/>
                  <a:t>32</a:t>
                </a:r>
              </a:p>
            </p:txBody>
          </p:sp>
          <p:sp>
            <p:nvSpPr>
              <p:cNvPr id="65656" name="Text Box 120"/>
              <p:cNvSpPr txBox="1">
                <a:spLocks noChangeAspect="1" noChangeArrowheads="1"/>
              </p:cNvSpPr>
              <p:nvPr/>
            </p:nvSpPr>
            <p:spPr bwMode="auto">
              <a:xfrm>
                <a:off x="1468" y="3023"/>
                <a:ext cx="204" cy="154"/>
              </a:xfrm>
              <a:prstGeom prst="rect">
                <a:avLst/>
              </a:prstGeom>
              <a:noFill/>
              <a:ln w="12700">
                <a:noFill/>
                <a:miter lim="800000"/>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spAutoFit/>
              </a:bodyPr>
              <a:lstStyle/>
              <a:p>
                <a:pPr>
                  <a:lnSpc>
                    <a:spcPct val="100000"/>
                  </a:lnSpc>
                </a:pPr>
                <a:r>
                  <a:rPr lang="en-US" sz="1000"/>
                  <a:t>63</a:t>
                </a:r>
              </a:p>
            </p:txBody>
          </p:sp>
          <p:sp>
            <p:nvSpPr>
              <p:cNvPr id="65657" name="Text Box 121"/>
              <p:cNvSpPr txBox="1">
                <a:spLocks noChangeAspect="1" noChangeArrowheads="1"/>
              </p:cNvSpPr>
              <p:nvPr/>
            </p:nvSpPr>
            <p:spPr bwMode="auto">
              <a:xfrm>
                <a:off x="2407" y="3023"/>
                <a:ext cx="204" cy="154"/>
              </a:xfrm>
              <a:prstGeom prst="rect">
                <a:avLst/>
              </a:prstGeom>
              <a:noFill/>
              <a:ln w="12700">
                <a:noFill/>
                <a:miter lim="800000"/>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spAutoFit/>
              </a:bodyPr>
              <a:lstStyle/>
              <a:p>
                <a:pPr>
                  <a:lnSpc>
                    <a:spcPct val="100000"/>
                  </a:lnSpc>
                </a:pPr>
                <a:r>
                  <a:rPr lang="en-US" sz="1000"/>
                  <a:t>39</a:t>
                </a:r>
              </a:p>
            </p:txBody>
          </p:sp>
          <p:sp>
            <p:nvSpPr>
              <p:cNvPr id="65658" name="Text Box 122"/>
              <p:cNvSpPr txBox="1">
                <a:spLocks noChangeAspect="1" noChangeArrowheads="1"/>
              </p:cNvSpPr>
              <p:nvPr/>
            </p:nvSpPr>
            <p:spPr bwMode="auto">
              <a:xfrm>
                <a:off x="2283" y="3023"/>
                <a:ext cx="204" cy="154"/>
              </a:xfrm>
              <a:prstGeom prst="rect">
                <a:avLst/>
              </a:prstGeom>
              <a:noFill/>
              <a:ln w="12700">
                <a:noFill/>
                <a:miter lim="800000"/>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spAutoFit/>
              </a:bodyPr>
              <a:lstStyle/>
              <a:p>
                <a:pPr>
                  <a:lnSpc>
                    <a:spcPct val="100000"/>
                  </a:lnSpc>
                </a:pPr>
                <a:r>
                  <a:rPr lang="en-US" sz="1000"/>
                  <a:t>40</a:t>
                </a:r>
              </a:p>
            </p:txBody>
          </p:sp>
          <p:sp>
            <p:nvSpPr>
              <p:cNvPr id="65659" name="Text Box 123"/>
              <p:cNvSpPr txBox="1">
                <a:spLocks noChangeAspect="1" noChangeArrowheads="1"/>
              </p:cNvSpPr>
              <p:nvPr/>
            </p:nvSpPr>
            <p:spPr bwMode="auto">
              <a:xfrm>
                <a:off x="2082" y="3023"/>
                <a:ext cx="204" cy="154"/>
              </a:xfrm>
              <a:prstGeom prst="rect">
                <a:avLst/>
              </a:prstGeom>
              <a:noFill/>
              <a:ln w="12700">
                <a:noFill/>
                <a:miter lim="800000"/>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spAutoFit/>
              </a:bodyPr>
              <a:lstStyle/>
              <a:p>
                <a:pPr>
                  <a:lnSpc>
                    <a:spcPct val="100000"/>
                  </a:lnSpc>
                </a:pPr>
                <a:r>
                  <a:rPr lang="en-US" sz="1000"/>
                  <a:t>47</a:t>
                </a:r>
              </a:p>
            </p:txBody>
          </p:sp>
          <p:sp>
            <p:nvSpPr>
              <p:cNvPr id="65660" name="Text Box 124"/>
              <p:cNvSpPr txBox="1">
                <a:spLocks noChangeAspect="1" noChangeArrowheads="1"/>
              </p:cNvSpPr>
              <p:nvPr/>
            </p:nvSpPr>
            <p:spPr bwMode="auto">
              <a:xfrm>
                <a:off x="1976" y="3023"/>
                <a:ext cx="204" cy="154"/>
              </a:xfrm>
              <a:prstGeom prst="rect">
                <a:avLst/>
              </a:prstGeom>
              <a:noFill/>
              <a:ln w="12700">
                <a:noFill/>
                <a:miter lim="800000"/>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spAutoFit/>
              </a:bodyPr>
              <a:lstStyle/>
              <a:p>
                <a:pPr>
                  <a:lnSpc>
                    <a:spcPct val="100000"/>
                  </a:lnSpc>
                </a:pPr>
                <a:r>
                  <a:rPr lang="en-US" sz="1000"/>
                  <a:t>48</a:t>
                </a:r>
              </a:p>
            </p:txBody>
          </p:sp>
          <p:sp>
            <p:nvSpPr>
              <p:cNvPr id="65661" name="Text Box 125"/>
              <p:cNvSpPr txBox="1">
                <a:spLocks noChangeAspect="1" noChangeArrowheads="1"/>
              </p:cNvSpPr>
              <p:nvPr/>
            </p:nvSpPr>
            <p:spPr bwMode="auto">
              <a:xfrm>
                <a:off x="1784" y="3023"/>
                <a:ext cx="204" cy="154"/>
              </a:xfrm>
              <a:prstGeom prst="rect">
                <a:avLst/>
              </a:prstGeom>
              <a:noFill/>
              <a:ln w="12700">
                <a:noFill/>
                <a:miter lim="800000"/>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spAutoFit/>
              </a:bodyPr>
              <a:lstStyle/>
              <a:p>
                <a:pPr>
                  <a:lnSpc>
                    <a:spcPct val="100000"/>
                  </a:lnSpc>
                </a:pPr>
                <a:r>
                  <a:rPr lang="en-US" sz="1000"/>
                  <a:t>55</a:t>
                </a:r>
              </a:p>
            </p:txBody>
          </p:sp>
          <p:sp>
            <p:nvSpPr>
              <p:cNvPr id="65662" name="Text Box 126"/>
              <p:cNvSpPr txBox="1">
                <a:spLocks noChangeAspect="1" noChangeArrowheads="1"/>
              </p:cNvSpPr>
              <p:nvPr/>
            </p:nvSpPr>
            <p:spPr bwMode="auto">
              <a:xfrm>
                <a:off x="1658" y="3023"/>
                <a:ext cx="204" cy="154"/>
              </a:xfrm>
              <a:prstGeom prst="rect">
                <a:avLst/>
              </a:prstGeom>
              <a:noFill/>
              <a:ln w="12700">
                <a:noFill/>
                <a:miter lim="800000"/>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spAutoFit/>
              </a:bodyPr>
              <a:lstStyle/>
              <a:p>
                <a:pPr>
                  <a:lnSpc>
                    <a:spcPct val="100000"/>
                  </a:lnSpc>
                </a:pPr>
                <a:r>
                  <a:rPr lang="en-US" sz="1000"/>
                  <a:t>56</a:t>
                </a:r>
              </a:p>
            </p:txBody>
          </p:sp>
          <p:grpSp>
            <p:nvGrpSpPr>
              <p:cNvPr id="14" name="Group 128"/>
              <p:cNvGrpSpPr>
                <a:grpSpLocks/>
              </p:cNvGrpSpPr>
              <p:nvPr/>
            </p:nvGrpSpPr>
            <p:grpSpPr bwMode="auto">
              <a:xfrm>
                <a:off x="1536" y="3153"/>
                <a:ext cx="2446" cy="154"/>
                <a:chOff x="1536" y="3153"/>
                <a:chExt cx="2446" cy="154"/>
              </a:xfrm>
            </p:grpSpPr>
            <p:sp>
              <p:nvSpPr>
                <p:cNvPr id="65665" name="Rectangle 129"/>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65666" name="Rectangle 130"/>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65667" name="Rectangle 131"/>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65668" name="Rectangle 132"/>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65669" name="Rectangle 133"/>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65670" name="Rectangle 134"/>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65671" name="Rectangle 135"/>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sp>
              <p:nvSpPr>
                <p:cNvPr id="65672" name="Rectangle 136"/>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14:hiddenEffects>
                  </a:ext>
                </a:extLst>
              </p:spPr>
              <p:txBody>
                <a:bodyPr wrap="none" anchor="ctr">
                  <a:prstTxWarp prst="textNoShape">
                    <a:avLst/>
                  </a:prstTxWarp>
                </a:bodyPr>
                <a:lstStyle/>
                <a:p>
                  <a:endParaRPr lang="en-US"/>
                </a:p>
              </p:txBody>
            </p:sp>
          </p:grpSp>
        </p:grpSp>
      </p:grpSp>
    </p:spTree>
    <p:extLst>
      <p:ext uri="{BB962C8B-B14F-4D97-AF65-F5344CB8AC3E}">
        <p14:creationId xmlns:p14="http://schemas.microsoft.com/office/powerpoint/2010/main" val="265767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1028"/>
          <p:cNvSpPr>
            <a:spLocks noGrp="1" noChangeArrowheads="1"/>
          </p:cNvSpPr>
          <p:nvPr>
            <p:ph type="title"/>
          </p:nvPr>
        </p:nvSpPr>
        <p:spPr/>
        <p:txBody>
          <a:bodyPr/>
          <a:lstStyle/>
          <a:p>
            <a:r>
              <a:rPr lang="en-US"/>
              <a:t>Enhanced DRAMs</a:t>
            </a:r>
          </a:p>
        </p:txBody>
      </p:sp>
      <p:sp>
        <p:nvSpPr>
          <p:cNvPr id="121861" name="Rectangle 1029"/>
          <p:cNvSpPr>
            <a:spLocks noGrp="1" noChangeArrowheads="1"/>
          </p:cNvSpPr>
          <p:nvPr>
            <p:ph idx="1"/>
          </p:nvPr>
        </p:nvSpPr>
        <p:spPr>
          <a:xfrm>
            <a:off x="396875" y="1362074"/>
            <a:ext cx="8594725" cy="5114925"/>
          </a:xfrm>
        </p:spPr>
        <p:txBody>
          <a:bodyPr>
            <a:normAutofit/>
          </a:bodyPr>
          <a:lstStyle/>
          <a:p>
            <a:r>
              <a:rPr lang="en-US" dirty="0"/>
              <a:t>Basic DRAM cell has not changed since its invention in 1966.</a:t>
            </a:r>
          </a:p>
          <a:p>
            <a:pPr lvl="1"/>
            <a:r>
              <a:rPr lang="en-US" dirty="0"/>
              <a:t>Commercialized by Intel in 1970. </a:t>
            </a:r>
          </a:p>
          <a:p>
            <a:r>
              <a:rPr lang="en-US" dirty="0"/>
              <a:t>DRAM cores with better interface logic and faster I/O :</a:t>
            </a:r>
          </a:p>
          <a:p>
            <a:pPr lvl="1"/>
            <a:r>
              <a:rPr lang="en-US" dirty="0"/>
              <a:t>Synchronous DRAM (</a:t>
            </a:r>
            <a:r>
              <a:rPr lang="en-US" dirty="0">
                <a:solidFill>
                  <a:srgbClr val="FF0000"/>
                </a:solidFill>
              </a:rPr>
              <a:t>SDRAM</a:t>
            </a:r>
            <a:r>
              <a:rPr lang="en-US" dirty="0"/>
              <a:t>)</a:t>
            </a:r>
          </a:p>
          <a:p>
            <a:pPr lvl="2"/>
            <a:r>
              <a:rPr lang="en-US" dirty="0"/>
              <a:t>Uses a conventional clock signal instead of asynchronous control</a:t>
            </a:r>
          </a:p>
          <a:p>
            <a:pPr lvl="2"/>
            <a:r>
              <a:rPr lang="en-US" dirty="0"/>
              <a:t>Allows reuse of the row addresses (e.g., RAS, CAS, CAS, CAS)</a:t>
            </a:r>
          </a:p>
          <a:p>
            <a:pPr lvl="1"/>
            <a:endParaRPr lang="en-US" dirty="0"/>
          </a:p>
          <a:p>
            <a:pPr lvl="1"/>
            <a:r>
              <a:rPr lang="en-US" dirty="0"/>
              <a:t>Double data-rate synchronous DRAM (</a:t>
            </a:r>
            <a:r>
              <a:rPr lang="en-US" dirty="0">
                <a:solidFill>
                  <a:srgbClr val="FF0000"/>
                </a:solidFill>
              </a:rPr>
              <a:t>DDR SDRAM</a:t>
            </a:r>
            <a:r>
              <a:rPr lang="en-US" dirty="0"/>
              <a:t>)</a:t>
            </a:r>
          </a:p>
          <a:p>
            <a:pPr lvl="2"/>
            <a:r>
              <a:rPr lang="en-US" dirty="0"/>
              <a:t>Double edge clocking sends two bits per cycle per pin</a:t>
            </a:r>
          </a:p>
          <a:p>
            <a:pPr lvl="2"/>
            <a:r>
              <a:rPr lang="en-US" dirty="0"/>
              <a:t>Different types distinguished by size of small </a:t>
            </a:r>
            <a:r>
              <a:rPr lang="en-US" dirty="0" err="1"/>
              <a:t>prefetch</a:t>
            </a:r>
            <a:r>
              <a:rPr lang="en-US" dirty="0"/>
              <a:t> buffer:</a:t>
            </a:r>
          </a:p>
          <a:p>
            <a:pPr lvl="3"/>
            <a:r>
              <a:rPr lang="en-US" dirty="0">
                <a:solidFill>
                  <a:srgbClr val="FF0000"/>
                </a:solidFill>
              </a:rPr>
              <a:t>DDR</a:t>
            </a:r>
            <a:r>
              <a:rPr lang="en-US" dirty="0"/>
              <a:t> (2 bits), </a:t>
            </a:r>
            <a:r>
              <a:rPr lang="en-US" dirty="0">
                <a:solidFill>
                  <a:srgbClr val="FF0000"/>
                </a:solidFill>
              </a:rPr>
              <a:t>DDR2</a:t>
            </a:r>
            <a:r>
              <a:rPr lang="en-US" dirty="0"/>
              <a:t> (4 bits), </a:t>
            </a:r>
            <a:r>
              <a:rPr lang="en-US" dirty="0">
                <a:solidFill>
                  <a:srgbClr val="FF0000"/>
                </a:solidFill>
              </a:rPr>
              <a:t>DDR3</a:t>
            </a:r>
            <a:r>
              <a:rPr lang="en-US" dirty="0"/>
              <a:t> (8 bits)</a:t>
            </a:r>
          </a:p>
          <a:p>
            <a:pPr lvl="2"/>
            <a:r>
              <a:rPr lang="en-US" dirty="0"/>
              <a:t>By 2010, standard for most server and desktop systems</a:t>
            </a:r>
          </a:p>
          <a:p>
            <a:pPr lvl="2"/>
            <a:r>
              <a:rPr lang="en-US" dirty="0"/>
              <a:t>Intel Core i7 supports only DDR3 SDRAM</a:t>
            </a:r>
          </a:p>
          <a:p>
            <a:pPr lvl="3"/>
            <a:endParaRPr lang="en-US" dirty="0"/>
          </a:p>
          <a:p>
            <a:pPr lvl="3"/>
            <a:endParaRPr lang="en-US" dirty="0"/>
          </a:p>
        </p:txBody>
      </p:sp>
    </p:spTree>
    <p:extLst>
      <p:ext uri="{BB962C8B-B14F-4D97-AF65-F5344CB8AC3E}">
        <p14:creationId xmlns:p14="http://schemas.microsoft.com/office/powerpoint/2010/main" val="33513899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76200" y="3032125"/>
            <a:ext cx="8893175" cy="422275"/>
          </a:xfrm>
          <a:prstGeom prst="rect">
            <a:avLst/>
          </a:prstGeom>
          <a:solidFill>
            <a:srgbClr val="E6E6E6"/>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solidFill>
                <a:srgbClr val="22228B"/>
              </a:solidFill>
              <a:latin typeface="Calibri" pitchFamily="34" charset="0"/>
            </a:endParaRPr>
          </a:p>
        </p:txBody>
      </p:sp>
      <p:sp>
        <p:nvSpPr>
          <p:cNvPr id="195587" name="Rectangle 3"/>
          <p:cNvSpPr>
            <a:spLocks noChangeArrowheads="1"/>
          </p:cNvSpPr>
          <p:nvPr/>
        </p:nvSpPr>
        <p:spPr bwMode="auto">
          <a:xfrm>
            <a:off x="76200" y="3032125"/>
            <a:ext cx="8893175" cy="1751762"/>
          </a:xfrm>
          <a:prstGeom prst="rect">
            <a:avLst/>
          </a:prstGeom>
          <a:noFill/>
          <a:ln w="28575" cmpd="sng">
            <a:solidFill>
              <a:schemeClr val="tx1"/>
            </a:solidFill>
            <a:miter lim="800000"/>
            <a:headEnd/>
            <a:tailEnd/>
          </a:ln>
          <a:effectLst/>
        </p:spPr>
        <p:txBody>
          <a:bodyPr wrap="square" lIns="90487" tIns="44450" rIns="90487" bIns="44450">
            <a:prstTxWarp prst="textNoShape">
              <a:avLst/>
            </a:prstTxWarp>
            <a:spAutoFit/>
          </a:bodyPr>
          <a:lstStyle/>
          <a:p>
            <a:pPr algn="l" defTabSz="857250">
              <a:lnSpc>
                <a:spcPct val="100000"/>
              </a:lnSpc>
            </a:pPr>
            <a:r>
              <a:rPr lang="en-US" sz="2000" dirty="0">
                <a:solidFill>
                  <a:srgbClr val="000000"/>
                </a:solidFill>
              </a:rPr>
              <a:t>Metric		1985	1990	1995	2000	2005	2010	2015	</a:t>
            </a:r>
            <a:r>
              <a:rPr lang="en-US" sz="2000" i="1" dirty="0">
                <a:solidFill>
                  <a:srgbClr val="000000"/>
                </a:solidFill>
              </a:rPr>
              <a:t>2015:1985</a:t>
            </a:r>
            <a:endParaRPr lang="en-US" sz="2000" dirty="0">
              <a:solidFill>
                <a:srgbClr val="000000"/>
              </a:solidFill>
            </a:endParaRPr>
          </a:p>
          <a:p>
            <a:pPr algn="l" defTabSz="857250">
              <a:lnSpc>
                <a:spcPct val="100000"/>
              </a:lnSpc>
            </a:pPr>
            <a:endParaRPr lang="en-US" sz="1600" dirty="0">
              <a:solidFill>
                <a:srgbClr val="22228B"/>
              </a:solidFill>
            </a:endParaRPr>
          </a:p>
          <a:p>
            <a:pPr defTabSz="857250"/>
            <a:r>
              <a:rPr lang="en-US" sz="1800" dirty="0">
                <a:solidFill>
                  <a:srgbClr val="22228B"/>
                </a:solidFill>
              </a:rPr>
              <a:t>$/MB		880	100	30	1	0.1	0.06	0.02	</a:t>
            </a:r>
            <a:r>
              <a:rPr lang="en-US" sz="1800" i="1" dirty="0">
                <a:solidFill>
                  <a:srgbClr val="22228B"/>
                </a:solidFill>
              </a:rPr>
              <a:t>44,000</a:t>
            </a:r>
          </a:p>
          <a:p>
            <a:pPr defTabSz="857250"/>
            <a:r>
              <a:rPr lang="en-US" sz="1800" dirty="0">
                <a:solidFill>
                  <a:srgbClr val="22228B"/>
                </a:solidFill>
              </a:rPr>
              <a:t>access (ns)	200	100	70	60	50	40	20	</a:t>
            </a:r>
            <a:r>
              <a:rPr lang="en-US" sz="1800" i="1" dirty="0">
                <a:solidFill>
                  <a:srgbClr val="22228B"/>
                </a:solidFill>
              </a:rPr>
              <a:t>10</a:t>
            </a:r>
            <a:endParaRPr lang="en-US" sz="1800" dirty="0">
              <a:solidFill>
                <a:srgbClr val="22228B"/>
              </a:solidFill>
            </a:endParaRPr>
          </a:p>
          <a:p>
            <a:pPr defTabSz="857250"/>
            <a:r>
              <a:rPr lang="en-US" sz="1800" dirty="0">
                <a:solidFill>
                  <a:srgbClr val="22228B"/>
                </a:solidFill>
              </a:rPr>
              <a:t>typical size (MB) 	0.256	4	16	64	2,000	8,000	16.000	</a:t>
            </a:r>
            <a:r>
              <a:rPr lang="en-US" sz="1800" i="1" dirty="0">
                <a:solidFill>
                  <a:srgbClr val="22228B"/>
                </a:solidFill>
              </a:rPr>
              <a:t>62,500</a:t>
            </a:r>
            <a:endParaRPr lang="en-US" sz="1800" dirty="0">
              <a:solidFill>
                <a:srgbClr val="22228B"/>
              </a:solidFill>
            </a:endParaRPr>
          </a:p>
          <a:p>
            <a:pPr algn="l" defTabSz="857250">
              <a:lnSpc>
                <a:spcPct val="100000"/>
              </a:lnSpc>
            </a:pPr>
            <a:endParaRPr lang="en-US" sz="1800" dirty="0">
              <a:solidFill>
                <a:srgbClr val="22228B"/>
              </a:solidFill>
            </a:endParaRPr>
          </a:p>
        </p:txBody>
      </p:sp>
      <p:sp>
        <p:nvSpPr>
          <p:cNvPr id="18" name="Rectangle 17"/>
          <p:cNvSpPr/>
          <p:nvPr/>
        </p:nvSpPr>
        <p:spPr bwMode="auto">
          <a:xfrm>
            <a:off x="76200" y="5229225"/>
            <a:ext cx="8893175" cy="422275"/>
          </a:xfrm>
          <a:prstGeom prst="rect">
            <a:avLst/>
          </a:prstGeom>
          <a:solidFill>
            <a:srgbClr val="E2E2E2"/>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solidFill>
                <a:srgbClr val="22228B"/>
              </a:solidFill>
              <a:latin typeface="Calibri" pitchFamily="34" charset="0"/>
            </a:endParaRPr>
          </a:p>
        </p:txBody>
      </p:sp>
      <p:sp>
        <p:nvSpPr>
          <p:cNvPr id="16" name="Rectangle 15"/>
          <p:cNvSpPr/>
          <p:nvPr/>
        </p:nvSpPr>
        <p:spPr bwMode="auto">
          <a:xfrm>
            <a:off x="98425" y="1482725"/>
            <a:ext cx="8893175" cy="422275"/>
          </a:xfrm>
          <a:prstGeom prst="rect">
            <a:avLst/>
          </a:prstGeom>
          <a:solidFill>
            <a:srgbClr val="E6E6E6"/>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solidFill>
                <a:srgbClr val="000000"/>
              </a:solidFill>
              <a:latin typeface="Calibri" pitchFamily="34" charset="0"/>
            </a:endParaRPr>
          </a:p>
        </p:txBody>
      </p:sp>
      <p:sp>
        <p:nvSpPr>
          <p:cNvPr id="195586" name="Rectangle 2"/>
          <p:cNvSpPr>
            <a:spLocks noGrp="1" noChangeArrowheads="1"/>
          </p:cNvSpPr>
          <p:nvPr>
            <p:ph type="title"/>
          </p:nvPr>
        </p:nvSpPr>
        <p:spPr/>
        <p:txBody>
          <a:bodyPr/>
          <a:lstStyle/>
          <a:p>
            <a:r>
              <a:rPr lang="en-US" dirty="0"/>
              <a:t>Storage Trends</a:t>
            </a:r>
          </a:p>
        </p:txBody>
      </p:sp>
      <p:sp>
        <p:nvSpPr>
          <p:cNvPr id="195589" name="Rectangle 5"/>
          <p:cNvSpPr>
            <a:spLocks noChangeArrowheads="1"/>
          </p:cNvSpPr>
          <p:nvPr/>
        </p:nvSpPr>
        <p:spPr bwMode="auto">
          <a:xfrm>
            <a:off x="0" y="2727325"/>
            <a:ext cx="750242" cy="366767"/>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a:solidFill>
                  <a:srgbClr val="FF0000"/>
                </a:solidFill>
              </a:rPr>
              <a:t>DRAM</a:t>
            </a:r>
          </a:p>
        </p:txBody>
      </p:sp>
      <p:sp>
        <p:nvSpPr>
          <p:cNvPr id="195592" name="Rectangle 8"/>
          <p:cNvSpPr>
            <a:spLocks noChangeArrowheads="1"/>
          </p:cNvSpPr>
          <p:nvPr/>
        </p:nvSpPr>
        <p:spPr bwMode="auto">
          <a:xfrm>
            <a:off x="22225" y="1143000"/>
            <a:ext cx="739873" cy="366767"/>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a:solidFill>
                  <a:srgbClr val="FF0000"/>
                </a:solidFill>
              </a:rPr>
              <a:t>SRAM</a:t>
            </a:r>
          </a:p>
        </p:txBody>
      </p:sp>
      <p:sp>
        <p:nvSpPr>
          <p:cNvPr id="195593" name="Rectangle 9"/>
          <p:cNvSpPr>
            <a:spLocks noChangeArrowheads="1"/>
          </p:cNvSpPr>
          <p:nvPr/>
        </p:nvSpPr>
        <p:spPr bwMode="auto">
          <a:xfrm>
            <a:off x="76200" y="5229225"/>
            <a:ext cx="8893175" cy="1474763"/>
          </a:xfrm>
          <a:prstGeom prst="rect">
            <a:avLst/>
          </a:prstGeom>
          <a:noFill/>
          <a:ln w="28575" cap="flat" cmpd="sng" algn="ctr">
            <a:solidFill>
              <a:schemeClr val="tx1"/>
            </a:solidFill>
            <a:prstDash val="solid"/>
            <a:miter lim="800000"/>
            <a:headEnd type="none" w="med" len="med"/>
            <a:tailEnd type="none" w="med" len="med"/>
          </a:ln>
          <a:effectLst/>
        </p:spPr>
        <p:txBody>
          <a:bodyPr wrap="square" lIns="90487" tIns="44450" rIns="90487" bIns="44450">
            <a:prstTxWarp prst="textNoShape">
              <a:avLst/>
            </a:prstTxWarp>
            <a:spAutoFit/>
          </a:bodyPr>
          <a:lstStyle/>
          <a:p>
            <a:pPr algn="l" defTabSz="857250">
              <a:lnSpc>
                <a:spcPct val="100000"/>
              </a:lnSpc>
            </a:pPr>
            <a:r>
              <a:rPr lang="en-US" sz="2000" dirty="0">
                <a:solidFill>
                  <a:srgbClr val="000000"/>
                </a:solidFill>
              </a:rPr>
              <a:t>Metric		1985	1990	1995	2000	2005	2010	2015	</a:t>
            </a:r>
            <a:r>
              <a:rPr lang="en-US" sz="2000" i="1" dirty="0">
                <a:solidFill>
                  <a:srgbClr val="000000"/>
                </a:solidFill>
              </a:rPr>
              <a:t>2015:1985</a:t>
            </a:r>
          </a:p>
          <a:p>
            <a:pPr algn="l" defTabSz="857250">
              <a:lnSpc>
                <a:spcPct val="100000"/>
              </a:lnSpc>
            </a:pPr>
            <a:endParaRPr lang="en-US" sz="1600" dirty="0">
              <a:solidFill>
                <a:srgbClr val="22228B"/>
              </a:solidFill>
            </a:endParaRPr>
          </a:p>
          <a:p>
            <a:pPr defTabSz="857250"/>
            <a:r>
              <a:rPr lang="en-US" sz="1800" dirty="0">
                <a:solidFill>
                  <a:srgbClr val="22228B"/>
                </a:solidFill>
              </a:rPr>
              <a:t>$/GB		100,000	8,000	300	10	5	0.3	0.03	</a:t>
            </a:r>
            <a:r>
              <a:rPr lang="en-US" sz="1800" i="1" dirty="0">
                <a:solidFill>
                  <a:srgbClr val="22228B"/>
                </a:solidFill>
              </a:rPr>
              <a:t>3,333,333</a:t>
            </a:r>
            <a:endParaRPr lang="en-US" sz="1800" dirty="0">
              <a:solidFill>
                <a:srgbClr val="22228B"/>
              </a:solidFill>
            </a:endParaRPr>
          </a:p>
          <a:p>
            <a:pPr defTabSz="857250"/>
            <a:r>
              <a:rPr lang="en-US" sz="1800" dirty="0">
                <a:solidFill>
                  <a:srgbClr val="22228B"/>
                </a:solidFill>
              </a:rPr>
              <a:t>access (ms)	75	28	10	8	</a:t>
            </a:r>
            <a:r>
              <a:rPr lang="en-US" sz="1800" i="1" dirty="0">
                <a:solidFill>
                  <a:srgbClr val="22228B"/>
                </a:solidFill>
              </a:rPr>
              <a:t>5	3	3	25</a:t>
            </a:r>
            <a:endParaRPr lang="en-US" sz="1800" dirty="0">
              <a:solidFill>
                <a:srgbClr val="22228B"/>
              </a:solidFill>
            </a:endParaRPr>
          </a:p>
          <a:p>
            <a:pPr defTabSz="857250"/>
            <a:r>
              <a:rPr lang="en-US" sz="1800" dirty="0">
                <a:solidFill>
                  <a:srgbClr val="22228B"/>
                </a:solidFill>
              </a:rPr>
              <a:t>typical size (GB) 	0.01	0.16	1	20	160	1,500	3,000	</a:t>
            </a:r>
            <a:r>
              <a:rPr lang="en-US" sz="1800" i="1" dirty="0">
                <a:solidFill>
                  <a:srgbClr val="22228B"/>
                </a:solidFill>
              </a:rPr>
              <a:t>300,000</a:t>
            </a:r>
          </a:p>
        </p:txBody>
      </p:sp>
      <p:sp>
        <p:nvSpPr>
          <p:cNvPr id="195595" name="Rectangle 11"/>
          <p:cNvSpPr>
            <a:spLocks noChangeArrowheads="1"/>
          </p:cNvSpPr>
          <p:nvPr/>
        </p:nvSpPr>
        <p:spPr bwMode="auto">
          <a:xfrm>
            <a:off x="22225" y="4903788"/>
            <a:ext cx="593110" cy="366767"/>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a:solidFill>
                  <a:srgbClr val="FF0000"/>
                </a:solidFill>
              </a:rPr>
              <a:t>Disk</a:t>
            </a:r>
          </a:p>
        </p:txBody>
      </p:sp>
      <p:sp>
        <p:nvSpPr>
          <p:cNvPr id="195590" name="Rectangle 6"/>
          <p:cNvSpPr>
            <a:spLocks noChangeArrowheads="1"/>
          </p:cNvSpPr>
          <p:nvPr/>
        </p:nvSpPr>
        <p:spPr bwMode="auto">
          <a:xfrm>
            <a:off x="98425" y="1482725"/>
            <a:ext cx="8893175" cy="1197764"/>
          </a:xfrm>
          <a:prstGeom prst="rect">
            <a:avLst/>
          </a:prstGeom>
          <a:noFill/>
          <a:ln w="28575" cmpd="sng">
            <a:solidFill>
              <a:schemeClr val="tx1"/>
            </a:solidFill>
            <a:miter lim="800000"/>
            <a:headEnd/>
            <a:tailEnd/>
          </a:ln>
          <a:effectLst/>
        </p:spPr>
        <p:txBody>
          <a:bodyPr wrap="square" lIns="90487" tIns="44450" rIns="90487" bIns="44450">
            <a:prstTxWarp prst="textNoShape">
              <a:avLst/>
            </a:prstTxWarp>
            <a:spAutoFit/>
          </a:bodyPr>
          <a:lstStyle/>
          <a:p>
            <a:pPr algn="l" defTabSz="857250">
              <a:lnSpc>
                <a:spcPct val="100000"/>
              </a:lnSpc>
            </a:pPr>
            <a:r>
              <a:rPr lang="en-US" sz="2000" dirty="0">
                <a:solidFill>
                  <a:srgbClr val="000000"/>
                </a:solidFill>
              </a:rPr>
              <a:t>Metric		1985	1990	1995	2000	2005	2010	2015	</a:t>
            </a:r>
            <a:r>
              <a:rPr lang="en-US" sz="2000" i="1" dirty="0">
                <a:solidFill>
                  <a:srgbClr val="000000"/>
                </a:solidFill>
              </a:rPr>
              <a:t>2015:1985</a:t>
            </a:r>
          </a:p>
          <a:p>
            <a:pPr algn="l" defTabSz="857250">
              <a:lnSpc>
                <a:spcPct val="100000"/>
              </a:lnSpc>
            </a:pPr>
            <a:endParaRPr lang="en-US" sz="1600" dirty="0">
              <a:solidFill>
                <a:srgbClr val="22228B"/>
              </a:solidFill>
            </a:endParaRPr>
          </a:p>
          <a:p>
            <a:pPr defTabSz="857250"/>
            <a:r>
              <a:rPr lang="en-US" sz="1800" dirty="0">
                <a:solidFill>
                  <a:srgbClr val="22228B"/>
                </a:solidFill>
              </a:rPr>
              <a:t>$/MB		2,900	320	256	100	75	60	</a:t>
            </a:r>
            <a:r>
              <a:rPr lang="en-US" sz="1800" i="1" dirty="0">
                <a:solidFill>
                  <a:srgbClr val="22228B"/>
                </a:solidFill>
              </a:rPr>
              <a:t>320	116</a:t>
            </a:r>
            <a:endParaRPr lang="en-US" sz="1800" dirty="0">
              <a:solidFill>
                <a:srgbClr val="22228B"/>
              </a:solidFill>
            </a:endParaRPr>
          </a:p>
          <a:p>
            <a:pPr defTabSz="857250"/>
            <a:r>
              <a:rPr lang="en-US" sz="1800" dirty="0">
                <a:solidFill>
                  <a:srgbClr val="22228B"/>
                </a:solidFill>
              </a:rPr>
              <a:t>access (ns)	150	35	15	3	2	1.5	</a:t>
            </a:r>
            <a:r>
              <a:rPr lang="en-US" sz="1800" i="1" dirty="0">
                <a:solidFill>
                  <a:srgbClr val="22228B"/>
                </a:solidFill>
              </a:rPr>
              <a:t>200	115</a:t>
            </a:r>
          </a:p>
        </p:txBody>
      </p:sp>
    </p:spTree>
    <p:extLst>
      <p:ext uri="{BB962C8B-B14F-4D97-AF65-F5344CB8AC3E}">
        <p14:creationId xmlns:p14="http://schemas.microsoft.com/office/powerpoint/2010/main" val="25974993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76200" y="1814513"/>
            <a:ext cx="8826500" cy="395287"/>
          </a:xfrm>
          <a:prstGeom prst="rect">
            <a:avLst/>
          </a:prstGeom>
          <a:solidFill>
            <a:srgbClr val="E0E0E0"/>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197634" name="Rectangle 2"/>
          <p:cNvSpPr>
            <a:spLocks noGrp="1" noChangeArrowheads="1"/>
          </p:cNvSpPr>
          <p:nvPr>
            <p:ph type="title"/>
          </p:nvPr>
        </p:nvSpPr>
        <p:spPr/>
        <p:txBody>
          <a:bodyPr/>
          <a:lstStyle/>
          <a:p>
            <a:r>
              <a:rPr lang="en-US" dirty="0"/>
              <a:t>CPU Clock Rates</a:t>
            </a:r>
          </a:p>
        </p:txBody>
      </p:sp>
      <p:sp>
        <p:nvSpPr>
          <p:cNvPr id="197635" name="Rectangle 3"/>
          <p:cNvSpPr>
            <a:spLocks noChangeArrowheads="1"/>
          </p:cNvSpPr>
          <p:nvPr/>
        </p:nvSpPr>
        <p:spPr bwMode="auto">
          <a:xfrm>
            <a:off x="76200" y="1814513"/>
            <a:ext cx="8826500" cy="4213975"/>
          </a:xfrm>
          <a:prstGeom prst="rect">
            <a:avLst/>
          </a:prstGeom>
          <a:noFill/>
          <a:ln w="28575" cap="flat" cmpd="sng" algn="ctr">
            <a:solidFill>
              <a:srgbClr val="000000"/>
            </a:solidFill>
            <a:prstDash val="solid"/>
            <a:miter lim="800000"/>
            <a:headEnd type="none" w="med" len="med"/>
            <a:tailEnd type="none" w="med" len="med"/>
          </a:ln>
          <a:effectLst/>
        </p:spPr>
        <p:txBody>
          <a:bodyPr wrap="square" lIns="90487" tIns="44450" rIns="90487" bIns="44450">
            <a:prstTxWarp prst="textNoShape">
              <a:avLst/>
            </a:prstTxWarp>
            <a:spAutoFit/>
          </a:bodyPr>
          <a:lstStyle/>
          <a:p>
            <a:r>
              <a:rPr lang="en-US" sz="1600" dirty="0"/>
              <a:t>	</a:t>
            </a:r>
            <a:r>
              <a:rPr lang="en-US" sz="2000" dirty="0"/>
              <a:t>1985	1990	1995	</a:t>
            </a:r>
            <a:r>
              <a:rPr lang="en-US" sz="1800" dirty="0"/>
              <a:t>2003	2005	2010	2015	</a:t>
            </a:r>
            <a:r>
              <a:rPr lang="en-US" sz="1800" i="1" dirty="0"/>
              <a:t>2015:1985</a:t>
            </a:r>
          </a:p>
          <a:p>
            <a:endParaRPr lang="en-US" sz="1400" dirty="0"/>
          </a:p>
          <a:p>
            <a:r>
              <a:rPr lang="en-US" sz="1800" dirty="0"/>
              <a:t>CPU	 80286	80386	Pentium	P-4	Core 2	Core i7(n)	Core i7(h)	</a:t>
            </a:r>
          </a:p>
          <a:p>
            <a:pPr algn="l">
              <a:lnSpc>
                <a:spcPct val="100000"/>
              </a:lnSpc>
            </a:pPr>
            <a:endParaRPr lang="en-US" sz="1800" dirty="0"/>
          </a:p>
          <a:p>
            <a:pPr algn="l">
              <a:lnSpc>
                <a:spcPct val="100000"/>
              </a:lnSpc>
            </a:pPr>
            <a:r>
              <a:rPr lang="en-US" sz="1800" dirty="0"/>
              <a:t>Clock </a:t>
            </a:r>
          </a:p>
          <a:p>
            <a:r>
              <a:rPr lang="en-US" sz="1800" dirty="0"/>
              <a:t>rate (MHz) 6	20	150	3,300	2,000	2,500	3,000	500</a:t>
            </a:r>
          </a:p>
          <a:p>
            <a:endParaRPr lang="en-US" sz="1800" dirty="0"/>
          </a:p>
          <a:p>
            <a:pPr algn="l">
              <a:lnSpc>
                <a:spcPct val="100000"/>
              </a:lnSpc>
            </a:pPr>
            <a:r>
              <a:rPr lang="en-US" sz="1800" dirty="0"/>
              <a:t>Cycle </a:t>
            </a:r>
          </a:p>
          <a:p>
            <a:r>
              <a:rPr lang="en-US" sz="1800" dirty="0"/>
              <a:t>time (ns)	166	50	6	0.30	0.50	0.4	0.33	500</a:t>
            </a:r>
          </a:p>
          <a:p>
            <a:pPr algn="l">
              <a:lnSpc>
                <a:spcPct val="100000"/>
              </a:lnSpc>
            </a:pPr>
            <a:endParaRPr lang="en-US" sz="1800" dirty="0"/>
          </a:p>
          <a:p>
            <a:r>
              <a:rPr lang="en-US" sz="1800" dirty="0"/>
              <a:t>Cores	 1  	1	1	1	2	4	4	4</a:t>
            </a:r>
          </a:p>
          <a:p>
            <a:pPr algn="l">
              <a:lnSpc>
                <a:spcPct val="100000"/>
              </a:lnSpc>
            </a:pPr>
            <a:endParaRPr lang="en-US" sz="1800" dirty="0"/>
          </a:p>
          <a:p>
            <a:pPr algn="l">
              <a:lnSpc>
                <a:spcPct val="100000"/>
              </a:lnSpc>
            </a:pPr>
            <a:r>
              <a:rPr lang="en-US" sz="1800" dirty="0"/>
              <a:t>Effective</a:t>
            </a:r>
          </a:p>
          <a:p>
            <a:r>
              <a:rPr lang="en-US" sz="1800" dirty="0"/>
              <a:t>cycle 	166	50	6	0.30	0.25	0.10	0.08	2,075</a:t>
            </a:r>
          </a:p>
          <a:p>
            <a:pPr algn="l">
              <a:lnSpc>
                <a:spcPct val="100000"/>
              </a:lnSpc>
            </a:pPr>
            <a:r>
              <a:rPr lang="en-US" sz="1800" dirty="0"/>
              <a:t>time (ns)</a:t>
            </a:r>
          </a:p>
        </p:txBody>
      </p:sp>
      <p:sp>
        <p:nvSpPr>
          <p:cNvPr id="7" name="TextBox 6"/>
          <p:cNvSpPr txBox="1"/>
          <p:nvPr/>
        </p:nvSpPr>
        <p:spPr>
          <a:xfrm>
            <a:off x="4470400" y="621268"/>
            <a:ext cx="3712186" cy="646331"/>
          </a:xfrm>
          <a:prstGeom prst="rect">
            <a:avLst/>
          </a:prstGeom>
          <a:noFill/>
        </p:spPr>
        <p:txBody>
          <a:bodyPr wrap="none" rtlCol="0">
            <a:spAutoFit/>
          </a:bodyPr>
          <a:lstStyle/>
          <a:p>
            <a:r>
              <a:rPr lang="en-US" sz="1800" dirty="0">
                <a:latin typeface="Calibri" pitchFamily="34" charset="0"/>
              </a:rPr>
              <a:t>Inflection point in computer history</a:t>
            </a:r>
          </a:p>
          <a:p>
            <a:r>
              <a:rPr lang="en-US" sz="1800" dirty="0">
                <a:latin typeface="Calibri" pitchFamily="34" charset="0"/>
              </a:rPr>
              <a:t>when designers hit the “Power Wall”</a:t>
            </a:r>
          </a:p>
        </p:txBody>
      </p:sp>
      <p:cxnSp>
        <p:nvCxnSpPr>
          <p:cNvPr id="9" name="Straight Arrow Connector 8"/>
          <p:cNvCxnSpPr/>
          <p:nvPr/>
        </p:nvCxnSpPr>
        <p:spPr bwMode="auto">
          <a:xfrm rot="10800000" flipV="1">
            <a:off x="4470402" y="1267598"/>
            <a:ext cx="457198" cy="332606"/>
          </a:xfrm>
          <a:prstGeom prst="straightConnector1">
            <a:avLst/>
          </a:prstGeom>
          <a:noFill/>
          <a:ln w="25400" cap="flat" cmpd="sng" algn="ctr">
            <a:solidFill>
              <a:schemeClr val="tx1"/>
            </a:solidFill>
            <a:prstDash val="solid"/>
            <a:round/>
            <a:headEnd type="none" w="med" len="med"/>
            <a:tailEnd type="arrow"/>
          </a:ln>
          <a:effectLst/>
        </p:spPr>
      </p:cxnSp>
      <p:sp>
        <p:nvSpPr>
          <p:cNvPr id="14" name="Rectangle 13"/>
          <p:cNvSpPr/>
          <p:nvPr/>
        </p:nvSpPr>
        <p:spPr bwMode="auto">
          <a:xfrm>
            <a:off x="3683000" y="1600205"/>
            <a:ext cx="685800" cy="4724396"/>
          </a:xfrm>
          <a:prstGeom prst="rect">
            <a:avLst/>
          </a:prstGeom>
          <a:noFill/>
          <a:ln w="12700" cap="flat" cmpd="sng" algn="ctr">
            <a:solidFill>
              <a:schemeClr val="tx1"/>
            </a:solidFill>
            <a:prstDash val="dash"/>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2" name="TextBox 1"/>
          <p:cNvSpPr txBox="1"/>
          <p:nvPr/>
        </p:nvSpPr>
        <p:spPr>
          <a:xfrm>
            <a:off x="5295900" y="6197601"/>
            <a:ext cx="2356610" cy="646331"/>
          </a:xfrm>
          <a:prstGeom prst="rect">
            <a:avLst/>
          </a:prstGeom>
          <a:noFill/>
        </p:spPr>
        <p:txBody>
          <a:bodyPr wrap="none" rtlCol="0">
            <a:spAutoFit/>
          </a:bodyPr>
          <a:lstStyle/>
          <a:p>
            <a:r>
              <a:rPr lang="en-US" sz="1800" dirty="0">
                <a:latin typeface="Calibri" pitchFamily="34" charset="0"/>
              </a:rPr>
              <a:t>(n) Nehalem processor</a:t>
            </a:r>
          </a:p>
          <a:p>
            <a:r>
              <a:rPr lang="en-US" sz="1800" dirty="0">
                <a:latin typeface="Calibri" pitchFamily="34" charset="0"/>
              </a:rPr>
              <a:t>(h) </a:t>
            </a:r>
            <a:r>
              <a:rPr lang="en-US" sz="1800" dirty="0" err="1">
                <a:latin typeface="Calibri" pitchFamily="34" charset="0"/>
              </a:rPr>
              <a:t>Haswell</a:t>
            </a:r>
            <a:r>
              <a:rPr lang="en-US" sz="1800" dirty="0">
                <a:latin typeface="Calibri" pitchFamily="34" charset="0"/>
              </a:rPr>
              <a:t> processor</a:t>
            </a:r>
          </a:p>
        </p:txBody>
      </p:sp>
    </p:spTree>
    <p:extLst>
      <p:ext uri="{BB962C8B-B14F-4D97-AF65-F5344CB8AC3E}">
        <p14:creationId xmlns:p14="http://schemas.microsoft.com/office/powerpoint/2010/main" val="2056490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289"/>
          <p:cNvSpPr>
            <a:spLocks noChangeArrowheads="1"/>
          </p:cNvSpPr>
          <p:nvPr/>
        </p:nvSpPr>
        <p:spPr bwMode="auto">
          <a:xfrm>
            <a:off x="990600" y="2740327"/>
            <a:ext cx="7162800" cy="9906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p:txBody>
          <a:bodyPr/>
          <a:lstStyle/>
          <a:p>
            <a:r>
              <a:rPr lang="en-US" dirty="0"/>
              <a:t>Flash Memories</a:t>
            </a:r>
          </a:p>
        </p:txBody>
      </p:sp>
      <p:sp>
        <p:nvSpPr>
          <p:cNvPr id="3" name="Content Placeholder 2"/>
          <p:cNvSpPr>
            <a:spLocks noGrp="1"/>
          </p:cNvSpPr>
          <p:nvPr>
            <p:ph idx="1"/>
          </p:nvPr>
        </p:nvSpPr>
        <p:spPr>
          <a:xfrm>
            <a:off x="396875" y="3927777"/>
            <a:ext cx="7896225" cy="2792200"/>
          </a:xfrm>
        </p:spPr>
        <p:txBody>
          <a:bodyPr/>
          <a:lstStyle/>
          <a:p>
            <a:r>
              <a:rPr lang="en-US" dirty="0"/>
              <a:t>Flash memory (nonvolatile)</a:t>
            </a:r>
          </a:p>
          <a:p>
            <a:pPr lvl="1"/>
            <a:r>
              <a:rPr lang="en-US" dirty="0"/>
              <a:t>Typically used for long-term file storage </a:t>
            </a:r>
            <a:r>
              <a:rPr lang="en-US" b="1" dirty="0"/>
              <a:t>(solid-state disks)</a:t>
            </a:r>
          </a:p>
          <a:p>
            <a:r>
              <a:rPr lang="en-US" dirty="0"/>
              <a:t>Data read/written in units of pages. </a:t>
            </a:r>
          </a:p>
          <a:p>
            <a:pPr lvl="1"/>
            <a:r>
              <a:rPr lang="en-US" dirty="0"/>
              <a:t>Pages: 512KB to 4KB, Blocks: 32 to 128 pages</a:t>
            </a:r>
          </a:p>
          <a:p>
            <a:pPr lvl="1"/>
            <a:r>
              <a:rPr lang="en-US" dirty="0"/>
              <a:t>Page can be written only after its block has been erased</a:t>
            </a:r>
          </a:p>
          <a:p>
            <a:r>
              <a:rPr lang="en-US" dirty="0"/>
              <a:t>Wear-out</a:t>
            </a:r>
          </a:p>
          <a:p>
            <a:pPr lvl="1"/>
            <a:r>
              <a:rPr lang="en-US" dirty="0"/>
              <a:t>A block wears out after about 100,000 repeated writes.</a:t>
            </a:r>
          </a:p>
        </p:txBody>
      </p:sp>
      <p:sp>
        <p:nvSpPr>
          <p:cNvPr id="63" name="Rectangle 239"/>
          <p:cNvSpPr>
            <a:spLocks noChangeArrowheads="1"/>
          </p:cNvSpPr>
          <p:nvPr/>
        </p:nvSpPr>
        <p:spPr bwMode="auto">
          <a:xfrm>
            <a:off x="3505200" y="1794177"/>
            <a:ext cx="2057400" cy="520700"/>
          </a:xfrm>
          <a:prstGeom prst="rect">
            <a:avLst/>
          </a:prstGeom>
          <a:solidFill>
            <a:srgbClr val="DEDFF5"/>
          </a:solidFill>
          <a:ln w="12700">
            <a:solidFill>
              <a:srgbClr val="000000"/>
            </a:solidFill>
            <a:miter lim="800000"/>
            <a:headEnd/>
            <a:tailEn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Flash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translation layer</a:t>
            </a:r>
          </a:p>
        </p:txBody>
      </p:sp>
      <p:sp>
        <p:nvSpPr>
          <p:cNvPr id="64" name="Line 258"/>
          <p:cNvSpPr>
            <a:spLocks noChangeShapeType="1"/>
          </p:cNvSpPr>
          <p:nvPr/>
        </p:nvSpPr>
        <p:spPr bwMode="auto">
          <a:xfrm>
            <a:off x="4572000" y="2314877"/>
            <a:ext cx="0" cy="381000"/>
          </a:xfrm>
          <a:prstGeom prst="line">
            <a:avLst/>
          </a:prstGeom>
          <a:noFill/>
          <a:ln w="38100">
            <a:solidFill>
              <a:srgbClr val="000000"/>
            </a:solidFill>
            <a:round/>
            <a:headEnd type="triangle" w="med" len="med"/>
            <a:tailEnd type="triangle" w="med" len="me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4" name="Rectangle 280"/>
          <p:cNvSpPr>
            <a:spLocks noChangeArrowheads="1"/>
          </p:cNvSpPr>
          <p:nvPr/>
        </p:nvSpPr>
        <p:spPr bwMode="auto">
          <a:xfrm>
            <a:off x="1154113" y="3076877"/>
            <a:ext cx="3124200" cy="457200"/>
          </a:xfrm>
          <a:prstGeom prst="rect">
            <a:avLst/>
          </a:prstGeom>
          <a:solidFill>
            <a:srgbClr val="F6F5B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5" name="Rectangle 274"/>
          <p:cNvSpPr>
            <a:spLocks noChangeArrowheads="1"/>
          </p:cNvSpPr>
          <p:nvPr/>
        </p:nvSpPr>
        <p:spPr bwMode="auto">
          <a:xfrm>
            <a:off x="1230313" y="3153077"/>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ysClr val="windowText" lastClr="000000"/>
                </a:solidFill>
                <a:effectLst/>
                <a:uLnTx/>
                <a:uFillTx/>
                <a:latin typeface="Arial" charset="0"/>
              </a:rPr>
              <a:t>Page 0</a:t>
            </a:r>
          </a:p>
        </p:txBody>
      </p:sp>
      <p:sp>
        <p:nvSpPr>
          <p:cNvPr id="86" name="Rectangle 277"/>
          <p:cNvSpPr>
            <a:spLocks noChangeArrowheads="1"/>
          </p:cNvSpPr>
          <p:nvPr/>
        </p:nvSpPr>
        <p:spPr bwMode="auto">
          <a:xfrm>
            <a:off x="2068513" y="3153077"/>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ysClr val="windowText" lastClr="000000"/>
                </a:solidFill>
                <a:effectLst/>
                <a:uLnTx/>
                <a:uFillTx/>
                <a:latin typeface="Arial" charset="0"/>
              </a:rPr>
              <a:t>Page 1</a:t>
            </a:r>
          </a:p>
        </p:txBody>
      </p:sp>
      <p:sp>
        <p:nvSpPr>
          <p:cNvPr id="87" name="Rectangle 278"/>
          <p:cNvSpPr>
            <a:spLocks noChangeArrowheads="1"/>
          </p:cNvSpPr>
          <p:nvPr/>
        </p:nvSpPr>
        <p:spPr bwMode="auto">
          <a:xfrm>
            <a:off x="3363913" y="3153077"/>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Arial" charset="0"/>
              </a:rPr>
              <a:t>Page P-1</a:t>
            </a:r>
          </a:p>
        </p:txBody>
      </p:sp>
      <p:sp>
        <p:nvSpPr>
          <p:cNvPr id="88" name="Text Box 279"/>
          <p:cNvSpPr txBox="1">
            <a:spLocks noChangeArrowheads="1"/>
          </p:cNvSpPr>
          <p:nvPr/>
        </p:nvSpPr>
        <p:spPr bwMode="auto">
          <a:xfrm>
            <a:off x="2906713" y="3000677"/>
            <a:ext cx="488950" cy="45720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Arial" charset="0"/>
              </a:rPr>
              <a:t>…</a:t>
            </a:r>
          </a:p>
        </p:txBody>
      </p:sp>
      <p:sp>
        <p:nvSpPr>
          <p:cNvPr id="89" name="Text Box 281"/>
          <p:cNvSpPr txBox="1">
            <a:spLocks noChangeArrowheads="1"/>
          </p:cNvSpPr>
          <p:nvPr/>
        </p:nvSpPr>
        <p:spPr bwMode="auto">
          <a:xfrm>
            <a:off x="1066800" y="2708577"/>
            <a:ext cx="1454244" cy="369332"/>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Disk Block 0</a:t>
            </a:r>
          </a:p>
        </p:txBody>
      </p:sp>
      <p:sp>
        <p:nvSpPr>
          <p:cNvPr id="71" name="Text Box 282"/>
          <p:cNvSpPr txBox="1">
            <a:spLocks noChangeArrowheads="1"/>
          </p:cNvSpPr>
          <p:nvPr/>
        </p:nvSpPr>
        <p:spPr bwMode="auto">
          <a:xfrm>
            <a:off x="4311650" y="3045127"/>
            <a:ext cx="488950" cy="45720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rPr>
              <a:t>…</a:t>
            </a:r>
          </a:p>
        </p:txBody>
      </p:sp>
      <p:sp>
        <p:nvSpPr>
          <p:cNvPr id="78" name="Rectangle 287"/>
          <p:cNvSpPr>
            <a:spLocks noChangeArrowheads="1"/>
          </p:cNvSpPr>
          <p:nvPr/>
        </p:nvSpPr>
        <p:spPr bwMode="auto">
          <a:xfrm>
            <a:off x="4876800" y="3076877"/>
            <a:ext cx="3124200" cy="457200"/>
          </a:xfrm>
          <a:prstGeom prst="rect">
            <a:avLst/>
          </a:prstGeom>
          <a:solidFill>
            <a:srgbClr val="F6F5B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9" name="Rectangle 283"/>
          <p:cNvSpPr>
            <a:spLocks noChangeArrowheads="1"/>
          </p:cNvSpPr>
          <p:nvPr/>
        </p:nvSpPr>
        <p:spPr bwMode="auto">
          <a:xfrm>
            <a:off x="4953000" y="3153077"/>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ysClr val="windowText" lastClr="000000"/>
                </a:solidFill>
                <a:effectLst/>
                <a:uLnTx/>
                <a:uFillTx/>
                <a:latin typeface="Arial" charset="0"/>
              </a:rPr>
              <a:t>Page 0</a:t>
            </a:r>
          </a:p>
        </p:txBody>
      </p:sp>
      <p:sp>
        <p:nvSpPr>
          <p:cNvPr id="80" name="Rectangle 284"/>
          <p:cNvSpPr>
            <a:spLocks noChangeArrowheads="1"/>
          </p:cNvSpPr>
          <p:nvPr/>
        </p:nvSpPr>
        <p:spPr bwMode="auto">
          <a:xfrm>
            <a:off x="5791200" y="3153077"/>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ysClr val="windowText" lastClr="000000"/>
                </a:solidFill>
                <a:effectLst/>
                <a:uLnTx/>
                <a:uFillTx/>
                <a:latin typeface="Arial" charset="0"/>
              </a:rPr>
              <a:t>Page 1</a:t>
            </a:r>
          </a:p>
        </p:txBody>
      </p:sp>
      <p:sp>
        <p:nvSpPr>
          <p:cNvPr id="81" name="Rectangle 285"/>
          <p:cNvSpPr>
            <a:spLocks noChangeArrowheads="1"/>
          </p:cNvSpPr>
          <p:nvPr/>
        </p:nvSpPr>
        <p:spPr bwMode="auto">
          <a:xfrm>
            <a:off x="7086600" y="3153077"/>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Arial" charset="0"/>
              </a:rPr>
              <a:t>Page P-1</a:t>
            </a:r>
          </a:p>
        </p:txBody>
      </p:sp>
      <p:sp>
        <p:nvSpPr>
          <p:cNvPr id="82" name="Text Box 286"/>
          <p:cNvSpPr txBox="1">
            <a:spLocks noChangeArrowheads="1"/>
          </p:cNvSpPr>
          <p:nvPr/>
        </p:nvSpPr>
        <p:spPr bwMode="auto">
          <a:xfrm>
            <a:off x="6629400" y="3000677"/>
            <a:ext cx="488950" cy="45720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Arial" charset="0"/>
              </a:rPr>
              <a:t>…</a:t>
            </a:r>
          </a:p>
        </p:txBody>
      </p:sp>
      <p:sp>
        <p:nvSpPr>
          <p:cNvPr id="83" name="Text Box 288"/>
          <p:cNvSpPr txBox="1">
            <a:spLocks noChangeArrowheads="1"/>
          </p:cNvSpPr>
          <p:nvPr/>
        </p:nvSpPr>
        <p:spPr bwMode="auto">
          <a:xfrm>
            <a:off x="4800600" y="2708577"/>
            <a:ext cx="1749197" cy="369332"/>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Disk Block  B-1</a:t>
            </a:r>
          </a:p>
        </p:txBody>
      </p:sp>
      <p:sp>
        <p:nvSpPr>
          <p:cNvPr id="74" name="Text Box 291"/>
          <p:cNvSpPr txBox="1">
            <a:spLocks noChangeArrowheads="1"/>
          </p:cNvSpPr>
          <p:nvPr/>
        </p:nvSpPr>
        <p:spPr bwMode="auto">
          <a:xfrm>
            <a:off x="912813" y="2403777"/>
            <a:ext cx="1471612"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Flash memory</a:t>
            </a:r>
          </a:p>
        </p:txBody>
      </p:sp>
      <p:sp>
        <p:nvSpPr>
          <p:cNvPr id="75" name="Rectangle 292"/>
          <p:cNvSpPr>
            <a:spLocks noChangeArrowheads="1"/>
          </p:cNvSpPr>
          <p:nvPr/>
        </p:nvSpPr>
        <p:spPr bwMode="auto">
          <a:xfrm>
            <a:off x="838200" y="1705277"/>
            <a:ext cx="7467600" cy="2178050"/>
          </a:xfrm>
          <a:prstGeom prst="rect">
            <a:avLst/>
          </a:prstGeom>
          <a:noFill/>
          <a:ln w="12700">
            <a:solidFill>
              <a:srgbClr val="000000"/>
            </a:solidFill>
            <a:prstDash val="dash"/>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6" name="Text Box 293"/>
          <p:cNvSpPr txBox="1">
            <a:spLocks noChangeArrowheads="1"/>
          </p:cNvSpPr>
          <p:nvPr/>
        </p:nvSpPr>
        <p:spPr bwMode="auto">
          <a:xfrm>
            <a:off x="746125" y="1368727"/>
            <a:ext cx="2225675"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Solid State Disk (SSD)</a:t>
            </a:r>
          </a:p>
        </p:txBody>
      </p:sp>
      <p:pic>
        <p:nvPicPr>
          <p:cNvPr id="2052" name="Picture 4" descr="Image result for what is a flash cell">
            <a:extLst>
              <a:ext uri="{FF2B5EF4-FFF2-40B4-BE49-F238E27FC236}">
                <a16:creationId xmlns:a16="http://schemas.microsoft.com/office/drawing/2014/main" id="{F8A228F3-B213-4DB0-B720-B69FC7B559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471655"/>
            <a:ext cx="2225675" cy="1851357"/>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C0DBACA7-7F48-4807-ACA4-4B9F9C914263}"/>
              </a:ext>
            </a:extLst>
          </p:cNvPr>
          <p:cNvSpPr txBox="1"/>
          <p:nvPr/>
        </p:nvSpPr>
        <p:spPr>
          <a:xfrm>
            <a:off x="5855082" y="471655"/>
            <a:ext cx="1229790" cy="954107"/>
          </a:xfrm>
          <a:prstGeom prst="rect">
            <a:avLst/>
          </a:prstGeom>
          <a:noFill/>
        </p:spPr>
        <p:txBody>
          <a:bodyPr wrap="square" rtlCol="0">
            <a:spAutoFit/>
          </a:bodyPr>
          <a:lstStyle/>
          <a:p>
            <a:r>
              <a:rPr lang="en-US" sz="2800" dirty="0">
                <a:latin typeface="Calibri" pitchFamily="34" charset="0"/>
              </a:rPr>
              <a:t>SRAM Cell</a:t>
            </a:r>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7997A5B0-343B-4C20-83D6-213429DFA1FB}"/>
                  </a:ext>
                </a:extLst>
              </p14:cNvPr>
              <p14:cNvContentPartPr/>
              <p14:nvPr/>
            </p14:nvContentPartPr>
            <p14:xfrm>
              <a:off x="5946840" y="315720"/>
              <a:ext cx="1523880" cy="6198480"/>
            </p14:xfrm>
          </p:contentPart>
        </mc:Choice>
        <mc:Fallback>
          <p:pic>
            <p:nvPicPr>
              <p:cNvPr id="4" name="Ink 3">
                <a:extLst>
                  <a:ext uri="{FF2B5EF4-FFF2-40B4-BE49-F238E27FC236}">
                    <a16:creationId xmlns:a16="http://schemas.microsoft.com/office/drawing/2014/main" id="{7997A5B0-343B-4C20-83D6-213429DFA1FB}"/>
                  </a:ext>
                </a:extLst>
              </p:cNvPr>
              <p:cNvPicPr/>
              <p:nvPr/>
            </p:nvPicPr>
            <p:blipFill>
              <a:blip r:embed="rId5"/>
              <a:stretch>
                <a:fillRect/>
              </a:stretch>
            </p:blipFill>
            <p:spPr>
              <a:xfrm>
                <a:off x="5937480" y="306360"/>
                <a:ext cx="1542600" cy="6217200"/>
              </a:xfrm>
              <a:prstGeom prst="rect">
                <a:avLst/>
              </a:prstGeom>
            </p:spPr>
          </p:pic>
        </mc:Fallback>
      </mc:AlternateContent>
    </p:spTree>
    <p:extLst>
      <p:ext uri="{BB962C8B-B14F-4D97-AF65-F5344CB8AC3E}">
        <p14:creationId xmlns:p14="http://schemas.microsoft.com/office/powerpoint/2010/main" val="414421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animEffect transition="in" filter="fade">
                                      <p:cBhvr>
                                        <p:cTn id="13" dur="500"/>
                                        <p:tgtEl>
                                          <p:spTgt spid="6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4"/>
                                        </p:tgtEl>
                                        <p:attrNameLst>
                                          <p:attrName>style.visibility</p:attrName>
                                        </p:attrNameLst>
                                      </p:cBhvr>
                                      <p:to>
                                        <p:strVal val="visible"/>
                                      </p:to>
                                    </p:set>
                                    <p:animEffect transition="in" filter="fade">
                                      <p:cBhvr>
                                        <p:cTn id="16" dur="500"/>
                                        <p:tgtEl>
                                          <p:spTgt spid="8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5"/>
                                        </p:tgtEl>
                                        <p:attrNameLst>
                                          <p:attrName>style.visibility</p:attrName>
                                        </p:attrNameLst>
                                      </p:cBhvr>
                                      <p:to>
                                        <p:strVal val="visible"/>
                                      </p:to>
                                    </p:set>
                                    <p:animEffect transition="in" filter="fade">
                                      <p:cBhvr>
                                        <p:cTn id="19" dur="500"/>
                                        <p:tgtEl>
                                          <p:spTgt spid="8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fade">
                                      <p:cBhvr>
                                        <p:cTn id="22" dur="500"/>
                                        <p:tgtEl>
                                          <p:spTgt spid="8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7"/>
                                        </p:tgtEl>
                                        <p:attrNameLst>
                                          <p:attrName>style.visibility</p:attrName>
                                        </p:attrNameLst>
                                      </p:cBhvr>
                                      <p:to>
                                        <p:strVal val="visible"/>
                                      </p:to>
                                    </p:set>
                                    <p:animEffect transition="in" filter="fade">
                                      <p:cBhvr>
                                        <p:cTn id="25" dur="500"/>
                                        <p:tgtEl>
                                          <p:spTgt spid="8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8"/>
                                        </p:tgtEl>
                                        <p:attrNameLst>
                                          <p:attrName>style.visibility</p:attrName>
                                        </p:attrNameLst>
                                      </p:cBhvr>
                                      <p:to>
                                        <p:strVal val="visible"/>
                                      </p:to>
                                    </p:set>
                                    <p:animEffect transition="in" filter="fade">
                                      <p:cBhvr>
                                        <p:cTn id="28" dur="500"/>
                                        <p:tgtEl>
                                          <p:spTgt spid="8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9"/>
                                        </p:tgtEl>
                                        <p:attrNameLst>
                                          <p:attrName>style.visibility</p:attrName>
                                        </p:attrNameLst>
                                      </p:cBhvr>
                                      <p:to>
                                        <p:strVal val="visible"/>
                                      </p:to>
                                    </p:set>
                                    <p:animEffect transition="in" filter="fade">
                                      <p:cBhvr>
                                        <p:cTn id="31" dur="500"/>
                                        <p:tgtEl>
                                          <p:spTgt spid="8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1"/>
                                        </p:tgtEl>
                                        <p:attrNameLst>
                                          <p:attrName>style.visibility</p:attrName>
                                        </p:attrNameLst>
                                      </p:cBhvr>
                                      <p:to>
                                        <p:strVal val="visible"/>
                                      </p:to>
                                    </p:set>
                                    <p:animEffect transition="in" filter="fade">
                                      <p:cBhvr>
                                        <p:cTn id="34" dur="500"/>
                                        <p:tgtEl>
                                          <p:spTgt spid="7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fade">
                                      <p:cBhvr>
                                        <p:cTn id="37" dur="500"/>
                                        <p:tgtEl>
                                          <p:spTgt spid="7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9"/>
                                        </p:tgtEl>
                                        <p:attrNameLst>
                                          <p:attrName>style.visibility</p:attrName>
                                        </p:attrNameLst>
                                      </p:cBhvr>
                                      <p:to>
                                        <p:strVal val="visible"/>
                                      </p:to>
                                    </p:set>
                                    <p:animEffect transition="in" filter="fade">
                                      <p:cBhvr>
                                        <p:cTn id="40" dur="500"/>
                                        <p:tgtEl>
                                          <p:spTgt spid="7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fade">
                                      <p:cBhvr>
                                        <p:cTn id="43" dur="500"/>
                                        <p:tgtEl>
                                          <p:spTgt spid="8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1"/>
                                        </p:tgtEl>
                                        <p:attrNameLst>
                                          <p:attrName>style.visibility</p:attrName>
                                        </p:attrNameLst>
                                      </p:cBhvr>
                                      <p:to>
                                        <p:strVal val="visible"/>
                                      </p:to>
                                    </p:set>
                                    <p:animEffect transition="in" filter="fade">
                                      <p:cBhvr>
                                        <p:cTn id="46" dur="500"/>
                                        <p:tgtEl>
                                          <p:spTgt spid="8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animEffect transition="in" filter="fade">
                                      <p:cBhvr>
                                        <p:cTn id="49" dur="500"/>
                                        <p:tgtEl>
                                          <p:spTgt spid="8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fade">
                                      <p:cBhvr>
                                        <p:cTn id="52" dur="500"/>
                                        <p:tgtEl>
                                          <p:spTgt spid="8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4"/>
                                        </p:tgtEl>
                                        <p:attrNameLst>
                                          <p:attrName>style.visibility</p:attrName>
                                        </p:attrNameLst>
                                      </p:cBhvr>
                                      <p:to>
                                        <p:strVal val="visible"/>
                                      </p:to>
                                    </p:set>
                                    <p:animEffect transition="in" filter="fade">
                                      <p:cBhvr>
                                        <p:cTn id="55" dur="500"/>
                                        <p:tgtEl>
                                          <p:spTgt spid="7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5"/>
                                        </p:tgtEl>
                                        <p:attrNameLst>
                                          <p:attrName>style.visibility</p:attrName>
                                        </p:attrNameLst>
                                      </p:cBhvr>
                                      <p:to>
                                        <p:strVal val="visible"/>
                                      </p:to>
                                    </p:set>
                                    <p:animEffect transition="in" filter="fade">
                                      <p:cBhvr>
                                        <p:cTn id="58" dur="500"/>
                                        <p:tgtEl>
                                          <p:spTgt spid="7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6"/>
                                        </p:tgtEl>
                                        <p:attrNameLst>
                                          <p:attrName>style.visibility</p:attrName>
                                        </p:attrNameLst>
                                      </p:cBhvr>
                                      <p:to>
                                        <p:strVal val="visible"/>
                                      </p:to>
                                    </p:set>
                                    <p:animEffect transition="in" filter="fade">
                                      <p:cBhvr>
                                        <p:cTn id="61"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63" grpId="0" animBg="1"/>
      <p:bldP spid="64" grpId="0" animBg="1"/>
      <p:bldP spid="84" grpId="0" animBg="1"/>
      <p:bldP spid="85" grpId="0" animBg="1"/>
      <p:bldP spid="86" grpId="0" animBg="1"/>
      <p:bldP spid="87" grpId="0" animBg="1"/>
      <p:bldP spid="88" grpId="0"/>
      <p:bldP spid="89" grpId="0"/>
      <p:bldP spid="71" grpId="0"/>
      <p:bldP spid="78" grpId="0" animBg="1"/>
      <p:bldP spid="79" grpId="0" animBg="1"/>
      <p:bldP spid="80" grpId="0" animBg="1"/>
      <p:bldP spid="81" grpId="0" animBg="1"/>
      <p:bldP spid="82" grpId="0"/>
      <p:bldP spid="83" grpId="0"/>
      <p:bldP spid="74" grpId="0"/>
      <p:bldP spid="75" grpId="0" animBg="1"/>
      <p:bldP spid="7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93D8D-7E60-4DB5-83A1-B1C836489C44}"/>
              </a:ext>
            </a:extLst>
          </p:cNvPr>
          <p:cNvSpPr>
            <a:spLocks noGrp="1"/>
          </p:cNvSpPr>
          <p:nvPr>
            <p:ph type="title"/>
          </p:nvPr>
        </p:nvSpPr>
        <p:spPr/>
        <p:txBody>
          <a:bodyPr/>
          <a:lstStyle/>
          <a:p>
            <a:r>
              <a:rPr lang="en-US" dirty="0"/>
              <a:t>Bonus material on disks</a:t>
            </a:r>
          </a:p>
        </p:txBody>
      </p:sp>
      <p:sp>
        <p:nvSpPr>
          <p:cNvPr id="3" name="Content Placeholder 2">
            <a:extLst>
              <a:ext uri="{FF2B5EF4-FFF2-40B4-BE49-F238E27FC236}">
                <a16:creationId xmlns:a16="http://schemas.microsoft.com/office/drawing/2014/main" id="{944F91F6-CAFB-400D-97DB-B80B077FF82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5267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Recording zones	</a:t>
            </a:r>
          </a:p>
        </p:txBody>
      </p:sp>
      <p:sp>
        <p:nvSpPr>
          <p:cNvPr id="3" name="Content Placeholder 2"/>
          <p:cNvSpPr>
            <a:spLocks noGrp="1"/>
          </p:cNvSpPr>
          <p:nvPr>
            <p:ph idx="1"/>
          </p:nvPr>
        </p:nvSpPr>
        <p:spPr>
          <a:xfrm>
            <a:off x="396875" y="1362075"/>
            <a:ext cx="4416425" cy="5064125"/>
          </a:xfrm>
        </p:spPr>
        <p:txBody>
          <a:bodyPr>
            <a:normAutofit/>
          </a:bodyPr>
          <a:lstStyle/>
          <a:p>
            <a:r>
              <a:rPr lang="en-US" dirty="0"/>
              <a:t>Modern disks partition tracks into disjoint subsets called </a:t>
            </a:r>
            <a:r>
              <a:rPr lang="en-US" dirty="0">
                <a:solidFill>
                  <a:srgbClr val="FF0000"/>
                </a:solidFill>
              </a:rPr>
              <a:t>recording zones</a:t>
            </a:r>
            <a:r>
              <a:rPr lang="en-US" dirty="0"/>
              <a:t>	</a:t>
            </a:r>
          </a:p>
          <a:p>
            <a:pPr lvl="1"/>
            <a:r>
              <a:rPr lang="en-US" dirty="0"/>
              <a:t>Each track in a zone has the same number of sectors, determined by the circumference of innermost track.</a:t>
            </a:r>
          </a:p>
          <a:p>
            <a:pPr lvl="1"/>
            <a:r>
              <a:rPr lang="en-US" dirty="0"/>
              <a:t>Each zone has a different number of sectors/track, outer zones have more sectors/track than inner zones.</a:t>
            </a:r>
          </a:p>
          <a:p>
            <a:pPr lvl="1"/>
            <a:r>
              <a:rPr lang="en-US" dirty="0"/>
              <a:t>So we use </a:t>
            </a:r>
            <a:r>
              <a:rPr lang="en-US" b="1" dirty="0">
                <a:solidFill>
                  <a:srgbClr val="FF0000"/>
                </a:solidFill>
              </a:rPr>
              <a:t>average</a:t>
            </a:r>
            <a:r>
              <a:rPr lang="en-US" dirty="0"/>
              <a:t> number of sectors/track when computing capacity. 		</a:t>
            </a:r>
          </a:p>
          <a:p>
            <a:pPr marL="0" indent="0">
              <a:buNone/>
            </a:pPr>
            <a:endParaRPr lang="en-US" dirty="0"/>
          </a:p>
        </p:txBody>
      </p:sp>
      <p:grpSp>
        <p:nvGrpSpPr>
          <p:cNvPr id="100" name="Group 99"/>
          <p:cNvGrpSpPr/>
          <p:nvPr/>
        </p:nvGrpSpPr>
        <p:grpSpPr>
          <a:xfrm>
            <a:off x="5107220" y="2094211"/>
            <a:ext cx="3218108" cy="3152177"/>
            <a:chOff x="761519" y="3629623"/>
            <a:chExt cx="3218108" cy="3152177"/>
          </a:xfrm>
        </p:grpSpPr>
        <p:sp>
          <p:nvSpPr>
            <p:cNvPr id="12" name="Oval 8"/>
            <p:cNvSpPr>
              <a:spLocks noChangeArrowheads="1"/>
            </p:cNvSpPr>
            <p:nvPr/>
          </p:nvSpPr>
          <p:spPr bwMode="auto">
            <a:xfrm>
              <a:off x="1121084" y="3981695"/>
              <a:ext cx="2500477" cy="2449529"/>
            </a:xfrm>
            <a:prstGeom prst="ellipse">
              <a:avLst/>
            </a:prstGeom>
            <a:solidFill>
              <a:schemeClr val="bg1">
                <a:lumMod val="85000"/>
              </a:schemeClr>
            </a:solidFill>
            <a:ln w="12700">
              <a:solidFill>
                <a:schemeClr val="tx1"/>
              </a:solidFill>
              <a:round/>
              <a:headEnd/>
              <a:tailEnd/>
            </a:ln>
            <a:effectLst/>
          </p:spPr>
          <p:txBody>
            <a:bodyPr wrap="none" anchor="ctr">
              <a:prstTxWarp prst="textNoShape">
                <a:avLst/>
              </a:prstTxWarp>
            </a:bodyPr>
            <a:lstStyle/>
            <a:p>
              <a:endParaRPr lang="en-US"/>
            </a:p>
          </p:txBody>
        </p:sp>
        <p:sp>
          <p:nvSpPr>
            <p:cNvPr id="8" name="Oval 4"/>
            <p:cNvSpPr>
              <a:spLocks noChangeArrowheads="1"/>
            </p:cNvSpPr>
            <p:nvPr/>
          </p:nvSpPr>
          <p:spPr bwMode="auto">
            <a:xfrm>
              <a:off x="1497130" y="4350248"/>
              <a:ext cx="1746888" cy="1710925"/>
            </a:xfrm>
            <a:prstGeom prst="ellipse">
              <a:avLst/>
            </a:prstGeom>
            <a:solidFill>
              <a:schemeClr val="bg1"/>
            </a:solidFill>
            <a:ln w="12700">
              <a:solidFill>
                <a:schemeClr val="tx1"/>
              </a:solidFill>
              <a:round/>
              <a:headEnd/>
              <a:tailEnd/>
            </a:ln>
            <a:effectLst/>
          </p:spPr>
          <p:txBody>
            <a:bodyPr wrap="none" anchor="ctr">
              <a:prstTxWarp prst="textNoShape">
                <a:avLst/>
              </a:prstTxWarp>
            </a:bodyPr>
            <a:lstStyle/>
            <a:p>
              <a:endParaRPr lang="en-US"/>
            </a:p>
          </p:txBody>
        </p:sp>
        <p:sp>
          <p:nvSpPr>
            <p:cNvPr id="10" name="Oval 6"/>
            <p:cNvSpPr>
              <a:spLocks noChangeArrowheads="1"/>
            </p:cNvSpPr>
            <p:nvPr/>
          </p:nvSpPr>
          <p:spPr bwMode="auto">
            <a:xfrm>
              <a:off x="761519" y="3629623"/>
              <a:ext cx="3218108" cy="3152177"/>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5" name="Oval 11"/>
            <p:cNvSpPr>
              <a:spLocks noChangeArrowheads="1"/>
            </p:cNvSpPr>
            <p:nvPr/>
          </p:nvSpPr>
          <p:spPr bwMode="auto">
            <a:xfrm>
              <a:off x="1847706" y="4664867"/>
              <a:ext cx="1065211" cy="1042735"/>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cxnSp>
          <p:nvCxnSpPr>
            <p:cNvPr id="22" name="Straight Connector 21"/>
            <p:cNvCxnSpPr>
              <a:stCxn id="8" idx="0"/>
              <a:endCxn id="15" idx="0"/>
            </p:cNvCxnSpPr>
            <p:nvPr/>
          </p:nvCxnSpPr>
          <p:spPr bwMode="auto">
            <a:xfrm>
              <a:off x="2370574" y="4350248"/>
              <a:ext cx="9738" cy="314619"/>
            </a:xfrm>
            <a:prstGeom prst="line">
              <a:avLst/>
            </a:prstGeom>
            <a:noFill/>
            <a:ln w="25400" cap="flat" cmpd="sng" algn="ctr">
              <a:solidFill>
                <a:schemeClr val="tx1"/>
              </a:solidFill>
              <a:prstDash val="solid"/>
              <a:round/>
              <a:headEnd type="none" w="med" len="med"/>
              <a:tailEnd type="none" w="med" len="med"/>
            </a:ln>
            <a:effectLst/>
          </p:spPr>
        </p:cxnSp>
        <p:cxnSp>
          <p:nvCxnSpPr>
            <p:cNvPr id="24" name="Straight Connector 23"/>
            <p:cNvCxnSpPr>
              <a:stCxn id="8" idx="7"/>
              <a:endCxn id="15" idx="7"/>
            </p:cNvCxnSpPr>
            <p:nvPr/>
          </p:nvCxnSpPr>
          <p:spPr bwMode="auto">
            <a:xfrm flipH="1">
              <a:off x="2756920" y="4600807"/>
              <a:ext cx="231272" cy="216765"/>
            </a:xfrm>
            <a:prstGeom prst="line">
              <a:avLst/>
            </a:prstGeom>
            <a:noFill/>
            <a:ln w="25400" cap="flat" cmpd="sng" algn="ctr">
              <a:solidFill>
                <a:schemeClr val="tx1"/>
              </a:solidFill>
              <a:prstDash val="solid"/>
              <a:round/>
              <a:headEnd type="none" w="med" len="med"/>
              <a:tailEnd type="none" w="med" len="med"/>
            </a:ln>
            <a:effectLst/>
          </p:spPr>
        </p:cxnSp>
        <p:cxnSp>
          <p:nvCxnSpPr>
            <p:cNvPr id="26" name="Straight Connector 25"/>
            <p:cNvCxnSpPr>
              <a:stCxn id="8" idx="6"/>
              <a:endCxn id="15" idx="6"/>
            </p:cNvCxnSpPr>
            <p:nvPr/>
          </p:nvCxnSpPr>
          <p:spPr bwMode="auto">
            <a:xfrm flipH="1" flipV="1">
              <a:off x="2912917" y="5186235"/>
              <a:ext cx="331101" cy="19476"/>
            </a:xfrm>
            <a:prstGeom prst="line">
              <a:avLst/>
            </a:prstGeom>
            <a:noFill/>
            <a:ln w="25400" cap="flat" cmpd="sng" algn="ctr">
              <a:solidFill>
                <a:schemeClr val="tx1"/>
              </a:solidFill>
              <a:prstDash val="solid"/>
              <a:round/>
              <a:headEnd type="none" w="med" len="med"/>
              <a:tailEnd type="none" w="med" len="med"/>
            </a:ln>
            <a:effectLst/>
          </p:spPr>
        </p:cxnSp>
        <p:cxnSp>
          <p:nvCxnSpPr>
            <p:cNvPr id="28" name="Straight Connector 27"/>
            <p:cNvCxnSpPr>
              <a:stCxn id="8" idx="5"/>
              <a:endCxn id="15" idx="5"/>
            </p:cNvCxnSpPr>
            <p:nvPr/>
          </p:nvCxnSpPr>
          <p:spPr bwMode="auto">
            <a:xfrm flipH="1" flipV="1">
              <a:off x="2756920" y="5554897"/>
              <a:ext cx="231272" cy="255717"/>
            </a:xfrm>
            <a:prstGeom prst="line">
              <a:avLst/>
            </a:prstGeom>
            <a:noFill/>
            <a:ln w="25400" cap="flat" cmpd="sng" algn="ctr">
              <a:solidFill>
                <a:schemeClr val="tx1"/>
              </a:solidFill>
              <a:prstDash val="solid"/>
              <a:round/>
              <a:headEnd type="none" w="med" len="med"/>
              <a:tailEnd type="none" w="med" len="med"/>
            </a:ln>
            <a:effectLst/>
          </p:spPr>
        </p:cxnSp>
        <p:cxnSp>
          <p:nvCxnSpPr>
            <p:cNvPr id="30" name="Straight Connector 29"/>
            <p:cNvCxnSpPr>
              <a:stCxn id="8" idx="4"/>
              <a:endCxn id="15" idx="4"/>
            </p:cNvCxnSpPr>
            <p:nvPr/>
          </p:nvCxnSpPr>
          <p:spPr bwMode="auto">
            <a:xfrm flipV="1">
              <a:off x="2370574" y="5707602"/>
              <a:ext cx="9738" cy="353571"/>
            </a:xfrm>
            <a:prstGeom prst="line">
              <a:avLst/>
            </a:prstGeom>
            <a:noFill/>
            <a:ln w="25400" cap="flat" cmpd="sng" algn="ctr">
              <a:solidFill>
                <a:schemeClr val="tx1"/>
              </a:solidFill>
              <a:prstDash val="solid"/>
              <a:round/>
              <a:headEnd type="none" w="med" len="med"/>
              <a:tailEnd type="none" w="med" len="med"/>
            </a:ln>
            <a:effectLst/>
          </p:spPr>
        </p:cxnSp>
        <p:cxnSp>
          <p:nvCxnSpPr>
            <p:cNvPr id="32" name="Straight Connector 31"/>
            <p:cNvCxnSpPr>
              <a:stCxn id="15" idx="3"/>
              <a:endCxn id="8" idx="3"/>
            </p:cNvCxnSpPr>
            <p:nvPr/>
          </p:nvCxnSpPr>
          <p:spPr bwMode="auto">
            <a:xfrm flipH="1">
              <a:off x="1752956" y="5554897"/>
              <a:ext cx="250747" cy="255717"/>
            </a:xfrm>
            <a:prstGeom prst="line">
              <a:avLst/>
            </a:prstGeom>
            <a:noFill/>
            <a:ln w="25400" cap="flat" cmpd="sng" algn="ctr">
              <a:solidFill>
                <a:schemeClr val="tx1"/>
              </a:solidFill>
              <a:prstDash val="solid"/>
              <a:round/>
              <a:headEnd type="none" w="med" len="med"/>
              <a:tailEnd type="none" w="med" len="med"/>
            </a:ln>
            <a:effectLst/>
          </p:spPr>
        </p:cxnSp>
        <p:cxnSp>
          <p:nvCxnSpPr>
            <p:cNvPr id="34" name="Straight Connector 33"/>
            <p:cNvCxnSpPr>
              <a:stCxn id="15" idx="2"/>
              <a:endCxn id="8" idx="2"/>
            </p:cNvCxnSpPr>
            <p:nvPr/>
          </p:nvCxnSpPr>
          <p:spPr bwMode="auto">
            <a:xfrm flipH="1">
              <a:off x="1497130" y="5186235"/>
              <a:ext cx="350576" cy="19476"/>
            </a:xfrm>
            <a:prstGeom prst="line">
              <a:avLst/>
            </a:prstGeom>
            <a:noFill/>
            <a:ln w="25400" cap="flat" cmpd="sng" algn="ctr">
              <a:solidFill>
                <a:schemeClr val="tx1"/>
              </a:solidFill>
              <a:prstDash val="solid"/>
              <a:round/>
              <a:headEnd type="none" w="med" len="med"/>
              <a:tailEnd type="none" w="med" len="med"/>
            </a:ln>
            <a:effectLst/>
          </p:spPr>
        </p:cxnSp>
        <p:cxnSp>
          <p:nvCxnSpPr>
            <p:cNvPr id="37" name="Straight Connector 36"/>
            <p:cNvCxnSpPr>
              <a:stCxn id="8" idx="1"/>
              <a:endCxn id="15" idx="1"/>
            </p:cNvCxnSpPr>
            <p:nvPr/>
          </p:nvCxnSpPr>
          <p:spPr bwMode="auto">
            <a:xfrm>
              <a:off x="1752956" y="4600807"/>
              <a:ext cx="250747" cy="216765"/>
            </a:xfrm>
            <a:prstGeom prst="line">
              <a:avLst/>
            </a:prstGeom>
            <a:noFill/>
            <a:ln w="25400" cap="flat" cmpd="sng" algn="ctr">
              <a:solidFill>
                <a:schemeClr val="tx1"/>
              </a:solidFill>
              <a:prstDash val="solid"/>
              <a:round/>
              <a:headEnd type="none" w="med" len="med"/>
              <a:tailEnd type="none" w="med" len="med"/>
            </a:ln>
            <a:effectLst/>
          </p:spPr>
        </p:cxnSp>
        <p:sp>
          <p:nvSpPr>
            <p:cNvPr id="38" name="TextBox 37"/>
            <p:cNvSpPr txBox="1"/>
            <p:nvPr/>
          </p:nvSpPr>
          <p:spPr>
            <a:xfrm>
              <a:off x="2057400" y="4028223"/>
              <a:ext cx="461665" cy="256553"/>
            </a:xfrm>
            <a:prstGeom prst="rect">
              <a:avLst/>
            </a:prstGeom>
            <a:noFill/>
          </p:spPr>
          <p:txBody>
            <a:bodyPr vert="vert270" wrap="none" rtlCol="0">
              <a:spAutoFit/>
            </a:bodyPr>
            <a:lstStyle/>
            <a:p>
              <a:r>
                <a:rPr lang="en-US" sz="1800" dirty="0">
                  <a:latin typeface="Calibri" pitchFamily="34" charset="0"/>
                </a:rPr>
                <a:t>…</a:t>
              </a:r>
            </a:p>
          </p:txBody>
        </p:sp>
        <p:cxnSp>
          <p:nvCxnSpPr>
            <p:cNvPr id="40" name="Straight Connector 39"/>
            <p:cNvCxnSpPr>
              <a:stCxn id="10" idx="0"/>
              <a:endCxn id="12" idx="0"/>
            </p:cNvCxnSpPr>
            <p:nvPr/>
          </p:nvCxnSpPr>
          <p:spPr bwMode="auto">
            <a:xfrm>
              <a:off x="2370573" y="3629623"/>
              <a:ext cx="750" cy="352072"/>
            </a:xfrm>
            <a:prstGeom prst="line">
              <a:avLst/>
            </a:prstGeom>
            <a:noFill/>
            <a:ln w="25400" cap="flat" cmpd="sng" algn="ctr">
              <a:solidFill>
                <a:schemeClr val="tx1"/>
              </a:solidFill>
              <a:prstDash val="solid"/>
              <a:round/>
              <a:headEnd type="none" w="med" len="med"/>
              <a:tailEnd type="none" w="med" len="med"/>
            </a:ln>
            <a:effectLst/>
          </p:spPr>
        </p:cxnSp>
        <p:cxnSp>
          <p:nvCxnSpPr>
            <p:cNvPr id="41" name="Straight Connector 40"/>
            <p:cNvCxnSpPr>
              <a:stCxn id="10" idx="6"/>
              <a:endCxn id="12" idx="6"/>
            </p:cNvCxnSpPr>
            <p:nvPr/>
          </p:nvCxnSpPr>
          <p:spPr bwMode="auto">
            <a:xfrm flipH="1">
              <a:off x="3621561" y="5205712"/>
              <a:ext cx="358066" cy="748"/>
            </a:xfrm>
            <a:prstGeom prst="line">
              <a:avLst/>
            </a:prstGeom>
            <a:noFill/>
            <a:ln w="25400" cap="flat" cmpd="sng" algn="ctr">
              <a:solidFill>
                <a:schemeClr val="tx1"/>
              </a:solidFill>
              <a:prstDash val="solid"/>
              <a:round/>
              <a:headEnd type="none" w="med" len="med"/>
              <a:tailEnd type="none" w="med" len="med"/>
            </a:ln>
            <a:effectLst/>
          </p:spPr>
        </p:cxnSp>
        <p:cxnSp>
          <p:nvCxnSpPr>
            <p:cNvPr id="45" name="Straight Connector 44"/>
            <p:cNvCxnSpPr>
              <a:stCxn id="10" idx="7"/>
              <a:endCxn id="12" idx="7"/>
            </p:cNvCxnSpPr>
            <p:nvPr/>
          </p:nvCxnSpPr>
          <p:spPr bwMode="auto">
            <a:xfrm flipH="1">
              <a:off x="3255375" y="4091249"/>
              <a:ext cx="252971" cy="249171"/>
            </a:xfrm>
            <a:prstGeom prst="line">
              <a:avLst/>
            </a:prstGeom>
            <a:noFill/>
            <a:ln w="25400" cap="flat" cmpd="sng" algn="ctr">
              <a:solidFill>
                <a:schemeClr val="tx1"/>
              </a:solidFill>
              <a:prstDash val="solid"/>
              <a:round/>
              <a:headEnd type="none" w="med" len="med"/>
              <a:tailEnd type="none" w="med" len="med"/>
            </a:ln>
            <a:effectLst/>
          </p:spPr>
        </p:cxnSp>
        <p:cxnSp>
          <p:nvCxnSpPr>
            <p:cNvPr id="48" name="Straight Connector 47"/>
            <p:cNvCxnSpPr>
              <a:stCxn id="10" idx="5"/>
              <a:endCxn id="12" idx="5"/>
            </p:cNvCxnSpPr>
            <p:nvPr/>
          </p:nvCxnSpPr>
          <p:spPr bwMode="auto">
            <a:xfrm flipH="1" flipV="1">
              <a:off x="3255375" y="6072499"/>
              <a:ext cx="252971" cy="247675"/>
            </a:xfrm>
            <a:prstGeom prst="line">
              <a:avLst/>
            </a:prstGeom>
            <a:noFill/>
            <a:ln w="25400" cap="flat" cmpd="sng" algn="ctr">
              <a:solidFill>
                <a:schemeClr val="tx1"/>
              </a:solidFill>
              <a:prstDash val="solid"/>
              <a:round/>
              <a:headEnd type="none" w="med" len="med"/>
              <a:tailEnd type="none" w="med" len="med"/>
            </a:ln>
            <a:effectLst/>
          </p:spPr>
        </p:cxnSp>
        <p:cxnSp>
          <p:nvCxnSpPr>
            <p:cNvPr id="52" name="Straight Connector 51"/>
            <p:cNvCxnSpPr>
              <a:stCxn id="10" idx="4"/>
              <a:endCxn id="12" idx="4"/>
            </p:cNvCxnSpPr>
            <p:nvPr/>
          </p:nvCxnSpPr>
          <p:spPr bwMode="auto">
            <a:xfrm flipV="1">
              <a:off x="2370573" y="6431224"/>
              <a:ext cx="750" cy="350576"/>
            </a:xfrm>
            <a:prstGeom prst="line">
              <a:avLst/>
            </a:prstGeom>
            <a:noFill/>
            <a:ln w="25400" cap="flat" cmpd="sng" algn="ctr">
              <a:solidFill>
                <a:schemeClr val="tx1"/>
              </a:solidFill>
              <a:prstDash val="solid"/>
              <a:round/>
              <a:headEnd type="none" w="med" len="med"/>
              <a:tailEnd type="none" w="med" len="med"/>
            </a:ln>
            <a:effectLst/>
          </p:spPr>
        </p:cxnSp>
        <p:cxnSp>
          <p:nvCxnSpPr>
            <p:cNvPr id="55" name="Straight Connector 54"/>
            <p:cNvCxnSpPr>
              <a:stCxn id="12" idx="3"/>
              <a:endCxn id="10" idx="3"/>
            </p:cNvCxnSpPr>
            <p:nvPr/>
          </p:nvCxnSpPr>
          <p:spPr bwMode="auto">
            <a:xfrm flipH="1">
              <a:off x="1232800" y="6072499"/>
              <a:ext cx="254470" cy="247675"/>
            </a:xfrm>
            <a:prstGeom prst="line">
              <a:avLst/>
            </a:prstGeom>
            <a:noFill/>
            <a:ln w="25400" cap="flat" cmpd="sng" algn="ctr">
              <a:solidFill>
                <a:schemeClr val="tx1"/>
              </a:solidFill>
              <a:prstDash val="solid"/>
              <a:round/>
              <a:headEnd type="none" w="med" len="med"/>
              <a:tailEnd type="none" w="med" len="med"/>
            </a:ln>
            <a:effectLst/>
          </p:spPr>
        </p:cxnSp>
        <p:cxnSp>
          <p:nvCxnSpPr>
            <p:cNvPr id="58" name="Straight Connector 57"/>
            <p:cNvCxnSpPr>
              <a:stCxn id="12" idx="2"/>
              <a:endCxn id="10" idx="2"/>
            </p:cNvCxnSpPr>
            <p:nvPr/>
          </p:nvCxnSpPr>
          <p:spPr bwMode="auto">
            <a:xfrm flipH="1" flipV="1">
              <a:off x="761519" y="5205712"/>
              <a:ext cx="359565" cy="748"/>
            </a:xfrm>
            <a:prstGeom prst="line">
              <a:avLst/>
            </a:prstGeom>
            <a:noFill/>
            <a:ln w="25400" cap="flat" cmpd="sng" algn="ctr">
              <a:solidFill>
                <a:schemeClr val="tx1"/>
              </a:solidFill>
              <a:prstDash val="solid"/>
              <a:round/>
              <a:headEnd type="none" w="med" len="med"/>
              <a:tailEnd type="none" w="med" len="med"/>
            </a:ln>
            <a:effectLst/>
          </p:spPr>
        </p:cxnSp>
        <p:cxnSp>
          <p:nvCxnSpPr>
            <p:cNvPr id="61" name="Straight Connector 60"/>
            <p:cNvCxnSpPr>
              <a:stCxn id="10" idx="1"/>
              <a:endCxn id="12" idx="1"/>
            </p:cNvCxnSpPr>
            <p:nvPr/>
          </p:nvCxnSpPr>
          <p:spPr bwMode="auto">
            <a:xfrm>
              <a:off x="1232800" y="4091249"/>
              <a:ext cx="254470" cy="249171"/>
            </a:xfrm>
            <a:prstGeom prst="line">
              <a:avLst/>
            </a:prstGeom>
            <a:noFill/>
            <a:ln w="25400" cap="flat" cmpd="sng" algn="ctr">
              <a:solidFill>
                <a:schemeClr val="tx1"/>
              </a:solidFill>
              <a:prstDash val="solid"/>
              <a:round/>
              <a:headEnd type="none" w="med" len="med"/>
              <a:tailEnd type="none" w="med" len="med"/>
            </a:ln>
            <a:effectLst/>
          </p:spPr>
        </p:cxnSp>
        <p:cxnSp>
          <p:nvCxnSpPr>
            <p:cNvPr id="67" name="Straight Connector 66"/>
            <p:cNvCxnSpPr/>
            <p:nvPr/>
          </p:nvCxnSpPr>
          <p:spPr bwMode="auto">
            <a:xfrm flipH="1">
              <a:off x="2836334" y="3733800"/>
              <a:ext cx="151858" cy="357449"/>
            </a:xfrm>
            <a:prstGeom prst="line">
              <a:avLst/>
            </a:prstGeom>
            <a:noFill/>
            <a:ln w="25400" cap="flat" cmpd="sng" algn="ctr">
              <a:solidFill>
                <a:schemeClr val="tx1"/>
              </a:solidFill>
              <a:prstDash val="solid"/>
              <a:round/>
              <a:headEnd type="none" w="med" len="med"/>
              <a:tailEnd type="none" w="med" len="med"/>
            </a:ln>
            <a:effectLst/>
          </p:spPr>
        </p:cxnSp>
        <p:cxnSp>
          <p:nvCxnSpPr>
            <p:cNvPr id="80" name="Straight Connector 79"/>
            <p:cNvCxnSpPr/>
            <p:nvPr/>
          </p:nvCxnSpPr>
          <p:spPr bwMode="auto">
            <a:xfrm flipV="1">
              <a:off x="3508346" y="4600807"/>
              <a:ext cx="335521" cy="140526"/>
            </a:xfrm>
            <a:prstGeom prst="line">
              <a:avLst/>
            </a:prstGeom>
            <a:noFill/>
            <a:ln w="25400" cap="flat" cmpd="sng" algn="ctr">
              <a:solidFill>
                <a:schemeClr val="tx1"/>
              </a:solidFill>
              <a:prstDash val="solid"/>
              <a:round/>
              <a:headEnd type="none" w="med" len="med"/>
              <a:tailEnd type="none" w="med" len="med"/>
            </a:ln>
            <a:effectLst/>
          </p:spPr>
        </p:cxnSp>
        <p:cxnSp>
          <p:nvCxnSpPr>
            <p:cNvPr id="82" name="Straight Connector 81"/>
            <p:cNvCxnSpPr/>
            <p:nvPr/>
          </p:nvCxnSpPr>
          <p:spPr bwMode="auto">
            <a:xfrm>
              <a:off x="3508346" y="5647267"/>
              <a:ext cx="335521" cy="163347"/>
            </a:xfrm>
            <a:prstGeom prst="line">
              <a:avLst/>
            </a:prstGeom>
            <a:noFill/>
            <a:ln w="25400" cap="flat" cmpd="sng" algn="ctr">
              <a:solidFill>
                <a:schemeClr val="tx1"/>
              </a:solidFill>
              <a:prstDash val="solid"/>
              <a:round/>
              <a:headEnd type="none" w="med" len="med"/>
              <a:tailEnd type="none" w="med" len="med"/>
            </a:ln>
            <a:effectLst/>
          </p:spPr>
        </p:cxnSp>
        <p:cxnSp>
          <p:nvCxnSpPr>
            <p:cNvPr id="84" name="Straight Connector 83"/>
            <p:cNvCxnSpPr/>
            <p:nvPr/>
          </p:nvCxnSpPr>
          <p:spPr bwMode="auto">
            <a:xfrm>
              <a:off x="2912917" y="6320174"/>
              <a:ext cx="152016" cy="292293"/>
            </a:xfrm>
            <a:prstGeom prst="line">
              <a:avLst/>
            </a:prstGeom>
            <a:noFill/>
            <a:ln w="25400" cap="flat" cmpd="sng" algn="ctr">
              <a:solidFill>
                <a:schemeClr val="tx1"/>
              </a:solidFill>
              <a:prstDash val="solid"/>
              <a:round/>
              <a:headEnd type="none" w="med" len="med"/>
              <a:tailEnd type="none" w="med" len="med"/>
            </a:ln>
            <a:effectLst/>
          </p:spPr>
        </p:cxnSp>
        <p:cxnSp>
          <p:nvCxnSpPr>
            <p:cNvPr id="90" name="Straight Connector 89"/>
            <p:cNvCxnSpPr/>
            <p:nvPr/>
          </p:nvCxnSpPr>
          <p:spPr bwMode="auto">
            <a:xfrm flipH="1">
              <a:off x="1727555" y="6345575"/>
              <a:ext cx="177444" cy="292293"/>
            </a:xfrm>
            <a:prstGeom prst="line">
              <a:avLst/>
            </a:prstGeom>
            <a:noFill/>
            <a:ln w="25400" cap="flat" cmpd="sng" algn="ctr">
              <a:solidFill>
                <a:schemeClr val="tx1"/>
              </a:solidFill>
              <a:prstDash val="solid"/>
              <a:round/>
              <a:headEnd type="none" w="med" len="med"/>
              <a:tailEnd type="none" w="med" len="med"/>
            </a:ln>
            <a:effectLst/>
          </p:spPr>
        </p:cxnSp>
        <p:cxnSp>
          <p:nvCxnSpPr>
            <p:cNvPr id="95" name="Straight Connector 94"/>
            <p:cNvCxnSpPr/>
            <p:nvPr/>
          </p:nvCxnSpPr>
          <p:spPr bwMode="auto">
            <a:xfrm flipV="1">
              <a:off x="872067" y="5707602"/>
              <a:ext cx="360733" cy="103012"/>
            </a:xfrm>
            <a:prstGeom prst="line">
              <a:avLst/>
            </a:prstGeom>
            <a:noFill/>
            <a:ln w="25400" cap="flat" cmpd="sng" algn="ctr">
              <a:solidFill>
                <a:schemeClr val="tx1"/>
              </a:solidFill>
              <a:prstDash val="solid"/>
              <a:round/>
              <a:headEnd type="none" w="med" len="med"/>
              <a:tailEnd type="none" w="med" len="med"/>
            </a:ln>
            <a:effectLst/>
          </p:spPr>
        </p:cxnSp>
        <p:cxnSp>
          <p:nvCxnSpPr>
            <p:cNvPr id="97" name="Straight Connector 96"/>
            <p:cNvCxnSpPr/>
            <p:nvPr/>
          </p:nvCxnSpPr>
          <p:spPr bwMode="auto">
            <a:xfrm>
              <a:off x="872067" y="4600807"/>
              <a:ext cx="360733" cy="140526"/>
            </a:xfrm>
            <a:prstGeom prst="line">
              <a:avLst/>
            </a:prstGeom>
            <a:noFill/>
            <a:ln w="25400" cap="flat" cmpd="sng" algn="ctr">
              <a:solidFill>
                <a:schemeClr val="tx1"/>
              </a:solidFill>
              <a:prstDash val="solid"/>
              <a:round/>
              <a:headEnd type="none" w="med" len="med"/>
              <a:tailEnd type="none" w="med" len="med"/>
            </a:ln>
            <a:effectLst/>
          </p:spPr>
        </p:cxnSp>
        <p:cxnSp>
          <p:nvCxnSpPr>
            <p:cNvPr id="99" name="Straight Connector 98"/>
            <p:cNvCxnSpPr/>
            <p:nvPr/>
          </p:nvCxnSpPr>
          <p:spPr bwMode="auto">
            <a:xfrm>
              <a:off x="1788896" y="3754770"/>
              <a:ext cx="116103" cy="291317"/>
            </a:xfrm>
            <a:prstGeom prst="line">
              <a:avLst/>
            </a:prstGeom>
            <a:noFill/>
            <a:ln w="25400"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0667585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4"/>
          <p:cNvSpPr>
            <a:spLocks noGrp="1" noChangeArrowheads="1"/>
          </p:cNvSpPr>
          <p:nvPr>
            <p:ph type="title"/>
          </p:nvPr>
        </p:nvSpPr>
        <p:spPr/>
        <p:txBody>
          <a:bodyPr/>
          <a:lstStyle/>
          <a:p>
            <a:r>
              <a:rPr lang="en-US"/>
              <a:t> Computing Disk Capacity</a:t>
            </a:r>
          </a:p>
        </p:txBody>
      </p:sp>
      <p:sp>
        <p:nvSpPr>
          <p:cNvPr id="124933" name="Rectangle 5"/>
          <p:cNvSpPr>
            <a:spLocks noGrp="1" noChangeArrowheads="1"/>
          </p:cNvSpPr>
          <p:nvPr>
            <p:ph idx="1"/>
          </p:nvPr>
        </p:nvSpPr>
        <p:spPr/>
        <p:txBody>
          <a:bodyPr/>
          <a:lstStyle/>
          <a:p>
            <a:pPr>
              <a:buNone/>
            </a:pPr>
            <a:r>
              <a:rPr lang="en-US" sz="2000" dirty="0"/>
              <a:t>Capacity =  (# bytes/sector) </a:t>
            </a:r>
            <a:r>
              <a:rPr lang="en-US" sz="2000" dirty="0" err="1"/>
              <a:t>x</a:t>
            </a:r>
            <a:r>
              <a:rPr lang="en-US" sz="2000" dirty="0"/>
              <a:t> (avg. # sectors/track) </a:t>
            </a:r>
            <a:r>
              <a:rPr lang="en-US" sz="2000" dirty="0" err="1"/>
              <a:t>x</a:t>
            </a:r>
            <a:endParaRPr lang="en-US" sz="2000" dirty="0"/>
          </a:p>
          <a:p>
            <a:pPr>
              <a:buNone/>
            </a:pPr>
            <a:r>
              <a:rPr lang="en-US" sz="2000" dirty="0"/>
              <a:t>		    (# tracks/surface) </a:t>
            </a:r>
            <a:r>
              <a:rPr lang="en-US" sz="2000" dirty="0" err="1"/>
              <a:t>x</a:t>
            </a:r>
            <a:r>
              <a:rPr lang="en-US" sz="2000" dirty="0"/>
              <a:t> (# surfaces/platter) </a:t>
            </a:r>
            <a:r>
              <a:rPr lang="en-US" sz="2000" dirty="0" err="1"/>
              <a:t>x</a:t>
            </a:r>
            <a:endParaRPr lang="en-US" sz="2000" dirty="0"/>
          </a:p>
          <a:p>
            <a:pPr>
              <a:buNone/>
            </a:pPr>
            <a:r>
              <a:rPr lang="en-US" sz="2000" dirty="0"/>
              <a:t>  		    (# platters/disk)</a:t>
            </a:r>
          </a:p>
          <a:p>
            <a:pPr>
              <a:buNone/>
            </a:pPr>
            <a:r>
              <a:rPr lang="en-US" sz="2000" dirty="0"/>
              <a:t>Example:</a:t>
            </a:r>
          </a:p>
          <a:p>
            <a:pPr lvl="1"/>
            <a:r>
              <a:rPr lang="en-US" sz="1800" dirty="0"/>
              <a:t>512 bytes/sector</a:t>
            </a:r>
          </a:p>
          <a:p>
            <a:pPr lvl="1"/>
            <a:r>
              <a:rPr lang="en-US" sz="1800" dirty="0"/>
              <a:t>300 sectors/track (on average)</a:t>
            </a:r>
          </a:p>
          <a:p>
            <a:pPr lvl="1"/>
            <a:r>
              <a:rPr lang="en-US" sz="1800" dirty="0"/>
              <a:t>20,000 tracks/surface</a:t>
            </a:r>
          </a:p>
          <a:p>
            <a:pPr lvl="1"/>
            <a:r>
              <a:rPr lang="en-US" sz="1800" dirty="0"/>
              <a:t>2 surfaces/platter</a:t>
            </a:r>
          </a:p>
          <a:p>
            <a:pPr lvl="1"/>
            <a:r>
              <a:rPr lang="en-US" sz="1800" dirty="0"/>
              <a:t>5 platters/disk</a:t>
            </a:r>
          </a:p>
          <a:p>
            <a:pPr lvl="1"/>
            <a:endParaRPr lang="en-US" sz="1800" dirty="0"/>
          </a:p>
          <a:p>
            <a:pPr>
              <a:buNone/>
            </a:pPr>
            <a:r>
              <a:rPr lang="en-US" sz="2000" dirty="0"/>
              <a:t>Capacity = 512 </a:t>
            </a:r>
            <a:r>
              <a:rPr lang="en-US" sz="2000" dirty="0" err="1"/>
              <a:t>x</a:t>
            </a:r>
            <a:r>
              <a:rPr lang="en-US" sz="2000" dirty="0"/>
              <a:t> 300 </a:t>
            </a:r>
            <a:r>
              <a:rPr lang="en-US" sz="2000" dirty="0" err="1"/>
              <a:t>x</a:t>
            </a:r>
            <a:r>
              <a:rPr lang="en-US" sz="2000" dirty="0"/>
              <a:t> 20000 </a:t>
            </a:r>
            <a:r>
              <a:rPr lang="en-US" sz="2000" dirty="0" err="1"/>
              <a:t>x</a:t>
            </a:r>
            <a:r>
              <a:rPr lang="en-US" sz="2000" dirty="0"/>
              <a:t> 2 </a:t>
            </a:r>
            <a:r>
              <a:rPr lang="en-US" sz="2000" dirty="0" err="1"/>
              <a:t>x</a:t>
            </a:r>
            <a:r>
              <a:rPr lang="en-US" sz="2000" dirty="0"/>
              <a:t> 5</a:t>
            </a:r>
          </a:p>
          <a:p>
            <a:pPr>
              <a:buNone/>
            </a:pPr>
            <a:r>
              <a:rPr lang="en-US" sz="2000" dirty="0"/>
              <a:t>		 = 30,720,000,000</a:t>
            </a:r>
          </a:p>
          <a:p>
            <a:pPr>
              <a:buNone/>
            </a:pPr>
            <a:r>
              <a:rPr lang="en-US" sz="2000" dirty="0"/>
              <a:t>                = 30.72 GB </a:t>
            </a:r>
          </a:p>
          <a:p>
            <a:pPr lvl="1"/>
            <a:endParaRPr lang="en-US" sz="1800" dirty="0"/>
          </a:p>
        </p:txBody>
      </p:sp>
    </p:spTree>
    <p:extLst>
      <p:ext uri="{BB962C8B-B14F-4D97-AF65-F5344CB8AC3E}">
        <p14:creationId xmlns:p14="http://schemas.microsoft.com/office/powerpoint/2010/main" val="31415296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86" name="Rectangle 30"/>
          <p:cNvSpPr>
            <a:spLocks noGrp="1" noChangeArrowheads="1"/>
          </p:cNvSpPr>
          <p:nvPr>
            <p:ph type="title"/>
          </p:nvPr>
        </p:nvSpPr>
        <p:spPr/>
        <p:txBody>
          <a:bodyPr/>
          <a:lstStyle/>
          <a:p>
            <a:r>
              <a:rPr lang="en-US"/>
              <a:t>Disk Operation (Multi-Platter View)</a:t>
            </a:r>
          </a:p>
        </p:txBody>
      </p:sp>
      <p:sp>
        <p:nvSpPr>
          <p:cNvPr id="96260" name="Line 4"/>
          <p:cNvSpPr>
            <a:spLocks noChangeShapeType="1"/>
          </p:cNvSpPr>
          <p:nvPr/>
        </p:nvSpPr>
        <p:spPr bwMode="auto">
          <a:xfrm flipH="1">
            <a:off x="5218113" y="27209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61" name="Oval 5"/>
          <p:cNvSpPr>
            <a:spLocks noChangeArrowheads="1"/>
          </p:cNvSpPr>
          <p:nvPr/>
        </p:nvSpPr>
        <p:spPr bwMode="auto">
          <a:xfrm>
            <a:off x="5078413" y="26828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2" name="Line 6"/>
          <p:cNvSpPr>
            <a:spLocks noChangeShapeType="1"/>
          </p:cNvSpPr>
          <p:nvPr/>
        </p:nvSpPr>
        <p:spPr bwMode="auto">
          <a:xfrm flipH="1">
            <a:off x="5221288" y="32797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63" name="Oval 7"/>
          <p:cNvSpPr>
            <a:spLocks noChangeArrowheads="1"/>
          </p:cNvSpPr>
          <p:nvPr/>
        </p:nvSpPr>
        <p:spPr bwMode="auto">
          <a:xfrm>
            <a:off x="5081588" y="32416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4" name="Line 8"/>
          <p:cNvSpPr>
            <a:spLocks noChangeShapeType="1"/>
          </p:cNvSpPr>
          <p:nvPr/>
        </p:nvSpPr>
        <p:spPr bwMode="auto">
          <a:xfrm flipH="1">
            <a:off x="5218113" y="38893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65" name="Oval 9"/>
          <p:cNvSpPr>
            <a:spLocks noChangeArrowheads="1"/>
          </p:cNvSpPr>
          <p:nvPr/>
        </p:nvSpPr>
        <p:spPr bwMode="auto">
          <a:xfrm>
            <a:off x="5078413" y="38512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6" name="AutoShape 10"/>
          <p:cNvSpPr>
            <a:spLocks noChangeArrowheads="1"/>
          </p:cNvSpPr>
          <p:nvPr/>
        </p:nvSpPr>
        <p:spPr bwMode="auto">
          <a:xfrm>
            <a:off x="4103688" y="37369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67" name="Oval 11"/>
          <p:cNvSpPr>
            <a:spLocks noChangeArrowheads="1"/>
          </p:cNvSpPr>
          <p:nvPr/>
        </p:nvSpPr>
        <p:spPr bwMode="auto">
          <a:xfrm>
            <a:off x="3074988" y="354647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8" name="Line 12"/>
          <p:cNvSpPr>
            <a:spLocks noChangeShapeType="1"/>
          </p:cNvSpPr>
          <p:nvPr/>
        </p:nvSpPr>
        <p:spPr bwMode="auto">
          <a:xfrm>
            <a:off x="5675313" y="2479675"/>
            <a:ext cx="3175" cy="1409700"/>
          </a:xfrm>
          <a:prstGeom prst="line">
            <a:avLst/>
          </a:prstGeom>
          <a:noFill/>
          <a:ln w="38100">
            <a:solidFill>
              <a:schemeClr val="tx1"/>
            </a:solidFill>
            <a:round/>
            <a:headEnd/>
            <a:tailEnd/>
          </a:ln>
          <a:effectLst/>
        </p:spPr>
        <p:txBody>
          <a:bodyPr anchor="ctr">
            <a:prstTxWarp prst="textNoShape">
              <a:avLst/>
            </a:prstTxWarp>
            <a:spAutoFit/>
          </a:bodyPr>
          <a:lstStyle/>
          <a:p>
            <a:endParaRPr lang="en-US"/>
          </a:p>
        </p:txBody>
      </p:sp>
      <p:sp>
        <p:nvSpPr>
          <p:cNvPr id="96269" name="Line 13"/>
          <p:cNvSpPr>
            <a:spLocks noChangeShapeType="1"/>
          </p:cNvSpPr>
          <p:nvPr/>
        </p:nvSpPr>
        <p:spPr bwMode="auto">
          <a:xfrm flipH="1">
            <a:off x="5218113" y="36607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70" name="Oval 14"/>
          <p:cNvSpPr>
            <a:spLocks noChangeArrowheads="1"/>
          </p:cNvSpPr>
          <p:nvPr/>
        </p:nvSpPr>
        <p:spPr bwMode="auto">
          <a:xfrm>
            <a:off x="5078413" y="36226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1" name="Line 15"/>
          <p:cNvSpPr>
            <a:spLocks noChangeShapeType="1"/>
          </p:cNvSpPr>
          <p:nvPr/>
        </p:nvSpPr>
        <p:spPr bwMode="auto">
          <a:xfrm>
            <a:off x="5678488" y="3165475"/>
            <a:ext cx="639762" cy="0"/>
          </a:xfrm>
          <a:prstGeom prst="line">
            <a:avLst/>
          </a:prstGeom>
          <a:noFill/>
          <a:ln w="38100">
            <a:solidFill>
              <a:schemeClr val="tx1"/>
            </a:solidFill>
            <a:round/>
            <a:headEnd/>
            <a:tailEnd/>
          </a:ln>
          <a:effectLst/>
        </p:spPr>
        <p:txBody>
          <a:bodyPr anchor="ctr">
            <a:prstTxWarp prst="textNoShape">
              <a:avLst/>
            </a:prstTxWarp>
            <a:spAutoFit/>
          </a:bodyPr>
          <a:lstStyle/>
          <a:p>
            <a:endParaRPr lang="en-US"/>
          </a:p>
        </p:txBody>
      </p:sp>
      <p:sp>
        <p:nvSpPr>
          <p:cNvPr id="96272" name="AutoShape 16"/>
          <p:cNvSpPr>
            <a:spLocks noChangeArrowheads="1"/>
          </p:cNvSpPr>
          <p:nvPr/>
        </p:nvSpPr>
        <p:spPr bwMode="auto">
          <a:xfrm>
            <a:off x="4103688" y="31654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73" name="Oval 17"/>
          <p:cNvSpPr>
            <a:spLocks noChangeArrowheads="1"/>
          </p:cNvSpPr>
          <p:nvPr/>
        </p:nvSpPr>
        <p:spPr bwMode="auto">
          <a:xfrm>
            <a:off x="3100388" y="293687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4" name="AutoShape 18"/>
          <p:cNvSpPr>
            <a:spLocks noChangeArrowheads="1"/>
          </p:cNvSpPr>
          <p:nvPr/>
        </p:nvSpPr>
        <p:spPr bwMode="auto">
          <a:xfrm>
            <a:off x="4103688" y="25939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75" name="Oval 19"/>
          <p:cNvSpPr>
            <a:spLocks noChangeArrowheads="1"/>
          </p:cNvSpPr>
          <p:nvPr/>
        </p:nvSpPr>
        <p:spPr bwMode="auto">
          <a:xfrm>
            <a:off x="3062288" y="239077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6" name="AutoShape 20"/>
          <p:cNvSpPr>
            <a:spLocks noChangeArrowheads="1"/>
          </p:cNvSpPr>
          <p:nvPr/>
        </p:nvSpPr>
        <p:spPr bwMode="auto">
          <a:xfrm>
            <a:off x="4103688" y="19970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77" name="Line 21"/>
          <p:cNvSpPr>
            <a:spLocks noChangeShapeType="1"/>
          </p:cNvSpPr>
          <p:nvPr/>
        </p:nvSpPr>
        <p:spPr bwMode="auto">
          <a:xfrm flipH="1">
            <a:off x="5218113" y="24796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78" name="Oval 22"/>
          <p:cNvSpPr>
            <a:spLocks noChangeArrowheads="1"/>
          </p:cNvSpPr>
          <p:nvPr/>
        </p:nvSpPr>
        <p:spPr bwMode="auto">
          <a:xfrm>
            <a:off x="5065713" y="24415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9" name="Line 23"/>
          <p:cNvSpPr>
            <a:spLocks noChangeShapeType="1"/>
          </p:cNvSpPr>
          <p:nvPr/>
        </p:nvSpPr>
        <p:spPr bwMode="auto">
          <a:xfrm flipH="1">
            <a:off x="5218113" y="30384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80" name="Oval 24"/>
          <p:cNvSpPr>
            <a:spLocks noChangeArrowheads="1"/>
          </p:cNvSpPr>
          <p:nvPr/>
        </p:nvSpPr>
        <p:spPr bwMode="auto">
          <a:xfrm>
            <a:off x="5078413" y="30003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81" name="Text Box 25"/>
          <p:cNvSpPr txBox="1">
            <a:spLocks noChangeArrowheads="1"/>
          </p:cNvSpPr>
          <p:nvPr/>
        </p:nvSpPr>
        <p:spPr bwMode="auto">
          <a:xfrm>
            <a:off x="5772150" y="2827923"/>
            <a:ext cx="521096"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Arm</a:t>
            </a:r>
          </a:p>
        </p:txBody>
      </p:sp>
      <p:sp>
        <p:nvSpPr>
          <p:cNvPr id="96282" name="Text Box 26"/>
          <p:cNvSpPr txBox="1">
            <a:spLocks noChangeArrowheads="1"/>
          </p:cNvSpPr>
          <p:nvPr/>
        </p:nvSpPr>
        <p:spPr bwMode="auto">
          <a:xfrm>
            <a:off x="4581525" y="1322815"/>
            <a:ext cx="2200276" cy="830997"/>
          </a:xfrm>
          <a:prstGeom prst="rect">
            <a:avLst/>
          </a:prstGeom>
          <a:noFill/>
          <a:ln w="12700">
            <a:noFill/>
            <a:miter lim="800000"/>
            <a:headEnd/>
            <a:tailEnd/>
          </a:ln>
          <a:effectLst/>
        </p:spPr>
        <p:txBody>
          <a:bodyPr wrap="square" anchor="ctr">
            <a:prstTxWarp prst="textNoShape">
              <a:avLst/>
            </a:prstTxWarp>
            <a:spAutoFit/>
          </a:bodyPr>
          <a:lstStyle/>
          <a:p>
            <a:pPr algn="ctr">
              <a:lnSpc>
                <a:spcPct val="100000"/>
              </a:lnSpc>
            </a:pPr>
            <a:r>
              <a:rPr lang="en-US" sz="1600" dirty="0"/>
              <a:t>Read/write heads </a:t>
            </a:r>
          </a:p>
          <a:p>
            <a:pPr algn="ctr">
              <a:lnSpc>
                <a:spcPct val="100000"/>
              </a:lnSpc>
            </a:pPr>
            <a:r>
              <a:rPr lang="en-US" sz="1600" dirty="0"/>
              <a:t>move in unison</a:t>
            </a:r>
          </a:p>
          <a:p>
            <a:pPr algn="ctr">
              <a:lnSpc>
                <a:spcPct val="100000"/>
              </a:lnSpc>
            </a:pPr>
            <a:r>
              <a:rPr lang="en-US" sz="1600" dirty="0"/>
              <a:t>from cylinder to cylinder</a:t>
            </a:r>
          </a:p>
        </p:txBody>
      </p:sp>
      <p:sp>
        <p:nvSpPr>
          <p:cNvPr id="96283" name="Line 27"/>
          <p:cNvSpPr>
            <a:spLocks noChangeShapeType="1"/>
          </p:cNvSpPr>
          <p:nvPr/>
        </p:nvSpPr>
        <p:spPr bwMode="auto">
          <a:xfrm flipH="1">
            <a:off x="5360988" y="2165350"/>
            <a:ext cx="317500" cy="225425"/>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6284" name="Text Box 28"/>
          <p:cNvSpPr txBox="1">
            <a:spLocks noChangeArrowheads="1"/>
          </p:cNvSpPr>
          <p:nvPr/>
        </p:nvSpPr>
        <p:spPr bwMode="auto">
          <a:xfrm>
            <a:off x="4463136" y="4034423"/>
            <a:ext cx="79240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Spindle</a:t>
            </a:r>
          </a:p>
        </p:txBody>
      </p:sp>
      <p:sp>
        <p:nvSpPr>
          <p:cNvPr id="96285" name="Line 29"/>
          <p:cNvSpPr>
            <a:spLocks noChangeShapeType="1"/>
          </p:cNvSpPr>
          <p:nvPr/>
        </p:nvSpPr>
        <p:spPr bwMode="auto">
          <a:xfrm flipH="1">
            <a:off x="5284788" y="2165350"/>
            <a:ext cx="390525" cy="84455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Tree>
    <p:extLst>
      <p:ext uri="{BB962C8B-B14F-4D97-AF65-F5344CB8AC3E}">
        <p14:creationId xmlns:p14="http://schemas.microsoft.com/office/powerpoint/2010/main" val="867059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1028"/>
          <p:cNvSpPr>
            <a:spLocks noGrp="1" noChangeArrowheads="1"/>
          </p:cNvSpPr>
          <p:nvPr>
            <p:ph type="title"/>
          </p:nvPr>
        </p:nvSpPr>
        <p:spPr/>
        <p:txBody>
          <a:bodyPr/>
          <a:lstStyle/>
          <a:p>
            <a:r>
              <a:rPr lang="en-US" dirty="0"/>
              <a:t>Disk Access Time</a:t>
            </a:r>
          </a:p>
        </p:txBody>
      </p:sp>
      <p:sp>
        <p:nvSpPr>
          <p:cNvPr id="125957" name="Rectangle 1029"/>
          <p:cNvSpPr>
            <a:spLocks noGrp="1" noChangeArrowheads="1"/>
          </p:cNvSpPr>
          <p:nvPr>
            <p:ph idx="1"/>
          </p:nvPr>
        </p:nvSpPr>
        <p:spPr>
          <a:xfrm>
            <a:off x="396875" y="1362075"/>
            <a:ext cx="8366125" cy="4972050"/>
          </a:xfrm>
        </p:spPr>
        <p:txBody>
          <a:bodyPr/>
          <a:lstStyle/>
          <a:p>
            <a:r>
              <a:rPr lang="en-US" dirty="0"/>
              <a:t>Average time to access some target sector approximated by :</a:t>
            </a:r>
          </a:p>
          <a:p>
            <a:pPr lvl="1"/>
            <a:r>
              <a:rPr lang="en-US" dirty="0" err="1"/>
              <a:t>Taccess</a:t>
            </a:r>
            <a:r>
              <a:rPr lang="en-US" dirty="0"/>
              <a:t>  =  </a:t>
            </a:r>
            <a:r>
              <a:rPr lang="en-US" dirty="0" err="1"/>
              <a:t>Tavg</a:t>
            </a:r>
            <a:r>
              <a:rPr lang="en-US" dirty="0"/>
              <a:t> seek +  </a:t>
            </a:r>
            <a:r>
              <a:rPr lang="en-US" dirty="0" err="1"/>
              <a:t>Tavg</a:t>
            </a:r>
            <a:r>
              <a:rPr lang="en-US" dirty="0"/>
              <a:t> rotation + </a:t>
            </a:r>
            <a:r>
              <a:rPr lang="en-US" dirty="0" err="1"/>
              <a:t>Tavg</a:t>
            </a:r>
            <a:r>
              <a:rPr lang="en-US" dirty="0"/>
              <a:t> transfer </a:t>
            </a:r>
          </a:p>
          <a:p>
            <a:r>
              <a:rPr lang="en-US" dirty="0">
                <a:solidFill>
                  <a:srgbClr val="FF0000"/>
                </a:solidFill>
              </a:rPr>
              <a:t>Seek time </a:t>
            </a:r>
            <a:r>
              <a:rPr lang="en-US" dirty="0"/>
              <a:t>(</a:t>
            </a:r>
            <a:r>
              <a:rPr lang="en-US" dirty="0" err="1"/>
              <a:t>Tavg</a:t>
            </a:r>
            <a:r>
              <a:rPr lang="en-US" dirty="0"/>
              <a:t> seek)</a:t>
            </a:r>
          </a:p>
          <a:p>
            <a:pPr lvl="1"/>
            <a:r>
              <a:rPr lang="en-US" dirty="0"/>
              <a:t>Time to position heads over cylinder containing target sector.</a:t>
            </a:r>
          </a:p>
          <a:p>
            <a:pPr lvl="1"/>
            <a:r>
              <a:rPr lang="en-US" dirty="0"/>
              <a:t>Typical  </a:t>
            </a:r>
            <a:r>
              <a:rPr lang="en-US" dirty="0" err="1"/>
              <a:t>Tavg</a:t>
            </a:r>
            <a:r>
              <a:rPr lang="en-US" dirty="0"/>
              <a:t> seek is 3—9 ms</a:t>
            </a:r>
          </a:p>
          <a:p>
            <a:r>
              <a:rPr lang="en-US" dirty="0">
                <a:solidFill>
                  <a:srgbClr val="FF0000"/>
                </a:solidFill>
              </a:rPr>
              <a:t>Rotational latency </a:t>
            </a:r>
            <a:r>
              <a:rPr lang="en-US" dirty="0"/>
              <a:t>(</a:t>
            </a:r>
            <a:r>
              <a:rPr lang="en-US" dirty="0" err="1"/>
              <a:t>Tavg</a:t>
            </a:r>
            <a:r>
              <a:rPr lang="en-US" dirty="0"/>
              <a:t> rotation)</a:t>
            </a:r>
          </a:p>
          <a:p>
            <a:pPr lvl="1"/>
            <a:r>
              <a:rPr lang="en-US" dirty="0"/>
              <a:t>Time waiting for first bit of target sector to pass under </a:t>
            </a:r>
            <a:r>
              <a:rPr lang="en-US" dirty="0" err="1"/>
              <a:t>r/w</a:t>
            </a:r>
            <a:r>
              <a:rPr lang="en-US" dirty="0"/>
              <a:t> head.</a:t>
            </a:r>
          </a:p>
          <a:p>
            <a:pPr lvl="1"/>
            <a:r>
              <a:rPr lang="en-US" dirty="0" err="1"/>
              <a:t>Tavg</a:t>
            </a:r>
            <a:r>
              <a:rPr lang="en-US" dirty="0"/>
              <a:t> rotation = 1/2 </a:t>
            </a:r>
            <a:r>
              <a:rPr lang="en-US" dirty="0" err="1"/>
              <a:t>x</a:t>
            </a:r>
            <a:r>
              <a:rPr lang="en-US" dirty="0"/>
              <a:t> 1/RPMs </a:t>
            </a:r>
            <a:r>
              <a:rPr lang="en-US" dirty="0" err="1"/>
              <a:t>x</a:t>
            </a:r>
            <a:r>
              <a:rPr lang="en-US" dirty="0"/>
              <a:t> 60 sec/1 min</a:t>
            </a:r>
          </a:p>
          <a:p>
            <a:pPr lvl="1"/>
            <a:r>
              <a:rPr lang="en-US" dirty="0"/>
              <a:t>Typical </a:t>
            </a:r>
            <a:r>
              <a:rPr lang="en-US" dirty="0" err="1"/>
              <a:t>Tavg</a:t>
            </a:r>
            <a:r>
              <a:rPr lang="en-US" dirty="0"/>
              <a:t> rotation = 7200 </a:t>
            </a:r>
            <a:r>
              <a:rPr lang="en-US" dirty="0" err="1"/>
              <a:t>RPMs</a:t>
            </a:r>
            <a:endParaRPr lang="en-US" dirty="0"/>
          </a:p>
          <a:p>
            <a:r>
              <a:rPr lang="en-US" dirty="0">
                <a:solidFill>
                  <a:srgbClr val="FF0000"/>
                </a:solidFill>
              </a:rPr>
              <a:t>Transfer time </a:t>
            </a:r>
            <a:r>
              <a:rPr lang="en-US" dirty="0"/>
              <a:t>(</a:t>
            </a:r>
            <a:r>
              <a:rPr lang="en-US" dirty="0" err="1"/>
              <a:t>Tavg</a:t>
            </a:r>
            <a:r>
              <a:rPr lang="en-US" dirty="0"/>
              <a:t> transfer)	</a:t>
            </a:r>
          </a:p>
          <a:p>
            <a:pPr lvl="1"/>
            <a:r>
              <a:rPr lang="en-US" dirty="0"/>
              <a:t>Time to read the bits in the target sector.</a:t>
            </a:r>
          </a:p>
          <a:p>
            <a:pPr lvl="1"/>
            <a:r>
              <a:rPr lang="en-US" dirty="0" err="1"/>
              <a:t>Tavg</a:t>
            </a:r>
            <a:r>
              <a:rPr lang="en-US" dirty="0"/>
              <a:t> transfer = 1/RPM </a:t>
            </a:r>
            <a:r>
              <a:rPr lang="en-US" dirty="0" err="1"/>
              <a:t>x</a:t>
            </a:r>
            <a:r>
              <a:rPr lang="en-US" dirty="0"/>
              <a:t> 1/(avg # sectors/track) </a:t>
            </a:r>
            <a:r>
              <a:rPr lang="en-US" dirty="0" err="1"/>
              <a:t>x</a:t>
            </a:r>
            <a:r>
              <a:rPr lang="en-US" dirty="0"/>
              <a:t> 60 secs/1 min.</a:t>
            </a:r>
          </a:p>
        </p:txBody>
      </p:sp>
    </p:spTree>
    <p:extLst>
      <p:ext uri="{BB962C8B-B14F-4D97-AF65-F5344CB8AC3E}">
        <p14:creationId xmlns:p14="http://schemas.microsoft.com/office/powerpoint/2010/main" val="10604633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Rectangle 1028"/>
          <p:cNvSpPr>
            <a:spLocks noGrp="1" noChangeArrowheads="1"/>
          </p:cNvSpPr>
          <p:nvPr>
            <p:ph type="title"/>
          </p:nvPr>
        </p:nvSpPr>
        <p:spPr/>
        <p:txBody>
          <a:bodyPr/>
          <a:lstStyle/>
          <a:p>
            <a:r>
              <a:rPr lang="en-US"/>
              <a:t>Disk Access Time Example</a:t>
            </a:r>
          </a:p>
        </p:txBody>
      </p:sp>
      <p:sp>
        <p:nvSpPr>
          <p:cNvPr id="126981" name="Rectangle 1029"/>
          <p:cNvSpPr>
            <a:spLocks noGrp="1" noChangeArrowheads="1"/>
          </p:cNvSpPr>
          <p:nvPr>
            <p:ph idx="1"/>
          </p:nvPr>
        </p:nvSpPr>
        <p:spPr>
          <a:xfrm>
            <a:off x="396875" y="1362075"/>
            <a:ext cx="8747125" cy="4972050"/>
          </a:xfrm>
        </p:spPr>
        <p:txBody>
          <a:bodyPr/>
          <a:lstStyle/>
          <a:p>
            <a:r>
              <a:rPr lang="en-US" dirty="0"/>
              <a:t>Given:</a:t>
            </a:r>
          </a:p>
          <a:p>
            <a:pPr lvl="1"/>
            <a:r>
              <a:rPr lang="en-US" dirty="0"/>
              <a:t>Rotational rate = 7,200 RPM</a:t>
            </a:r>
          </a:p>
          <a:p>
            <a:pPr lvl="1"/>
            <a:r>
              <a:rPr lang="en-US" dirty="0"/>
              <a:t>Average seek time = 9 ms.</a:t>
            </a:r>
          </a:p>
          <a:p>
            <a:pPr lvl="1"/>
            <a:r>
              <a:rPr lang="en-US" dirty="0" err="1"/>
              <a:t>Avg</a:t>
            </a:r>
            <a:r>
              <a:rPr lang="en-US" dirty="0"/>
              <a:t> # sectors/track = 400.</a:t>
            </a:r>
          </a:p>
          <a:p>
            <a:r>
              <a:rPr lang="en-US" dirty="0"/>
              <a:t>Derived:</a:t>
            </a:r>
          </a:p>
          <a:p>
            <a:pPr lvl="1"/>
            <a:r>
              <a:rPr lang="en-US" dirty="0" err="1"/>
              <a:t>Tavg</a:t>
            </a:r>
            <a:r>
              <a:rPr lang="en-US" dirty="0"/>
              <a:t> rotation = 1/2 </a:t>
            </a:r>
            <a:r>
              <a:rPr lang="en-US" dirty="0" err="1"/>
              <a:t>x</a:t>
            </a:r>
            <a:r>
              <a:rPr lang="en-US" dirty="0"/>
              <a:t> (60 secs/7200 RPM) </a:t>
            </a:r>
            <a:r>
              <a:rPr lang="en-US" dirty="0" err="1"/>
              <a:t>x</a:t>
            </a:r>
            <a:r>
              <a:rPr lang="en-US" dirty="0"/>
              <a:t> 1000 ms/sec = 4 ms.</a:t>
            </a:r>
          </a:p>
          <a:p>
            <a:pPr lvl="1"/>
            <a:r>
              <a:rPr lang="en-US" dirty="0" err="1"/>
              <a:t>Tavg</a:t>
            </a:r>
            <a:r>
              <a:rPr lang="en-US" dirty="0"/>
              <a:t> transfer = 60/7200 RPM </a:t>
            </a:r>
            <a:r>
              <a:rPr lang="en-US" dirty="0" err="1"/>
              <a:t>x</a:t>
            </a:r>
            <a:r>
              <a:rPr lang="en-US" dirty="0"/>
              <a:t> 1/400 </a:t>
            </a:r>
            <a:r>
              <a:rPr lang="en-US" dirty="0" err="1"/>
              <a:t>secs</a:t>
            </a:r>
            <a:r>
              <a:rPr lang="en-US" dirty="0"/>
              <a:t>/track </a:t>
            </a:r>
            <a:r>
              <a:rPr lang="en-US" dirty="0" err="1"/>
              <a:t>x</a:t>
            </a:r>
            <a:r>
              <a:rPr lang="en-US" dirty="0"/>
              <a:t> 1000 ms/sec = 0.02 ms</a:t>
            </a:r>
          </a:p>
          <a:p>
            <a:pPr lvl="1"/>
            <a:r>
              <a:rPr lang="en-US" dirty="0" err="1"/>
              <a:t>Taccess</a:t>
            </a:r>
            <a:r>
              <a:rPr lang="en-US" dirty="0"/>
              <a:t>  = 9 ms + 4 ms + 0.02 ms</a:t>
            </a:r>
          </a:p>
          <a:p>
            <a:r>
              <a:rPr lang="en-US" dirty="0"/>
              <a:t>Important points:</a:t>
            </a:r>
          </a:p>
          <a:p>
            <a:pPr lvl="1"/>
            <a:r>
              <a:rPr lang="en-US" dirty="0"/>
              <a:t>Access time dominated by seek time and rotational latency.</a:t>
            </a:r>
          </a:p>
          <a:p>
            <a:pPr lvl="1"/>
            <a:r>
              <a:rPr lang="en-US" dirty="0"/>
              <a:t>First bit in a sector is the most expensive, the rest are free.</a:t>
            </a:r>
          </a:p>
          <a:p>
            <a:pPr lvl="1"/>
            <a:r>
              <a:rPr lang="en-US" dirty="0"/>
              <a:t>SRAM access time is about  1 ns/</a:t>
            </a:r>
            <a:r>
              <a:rPr lang="en-US" dirty="0" err="1"/>
              <a:t>doubleword</a:t>
            </a:r>
            <a:r>
              <a:rPr lang="en-US" dirty="0"/>
              <a:t>, DRAM about  60 ns</a:t>
            </a:r>
          </a:p>
          <a:p>
            <a:pPr lvl="2"/>
            <a:r>
              <a:rPr lang="en-US" dirty="0"/>
              <a:t>Disk is about 160,000 times slower than SRAM, </a:t>
            </a:r>
          </a:p>
          <a:p>
            <a:pPr lvl="2"/>
            <a:r>
              <a:rPr lang="en-US" dirty="0"/>
              <a:t>2,500 times slower then DRAM.</a:t>
            </a:r>
          </a:p>
          <a:p>
            <a:pPr lvl="1"/>
            <a:endParaRPr lang="en-US" dirty="0"/>
          </a:p>
        </p:txBody>
      </p:sp>
    </p:spTree>
    <p:extLst>
      <p:ext uri="{BB962C8B-B14F-4D97-AF65-F5344CB8AC3E}">
        <p14:creationId xmlns:p14="http://schemas.microsoft.com/office/powerpoint/2010/main" val="3894306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SSD Tradeoffs	vs Rotating Disks</a:t>
            </a:r>
            <a:endParaRPr lang="en-US" dirty="0"/>
          </a:p>
        </p:txBody>
      </p:sp>
      <p:sp>
        <p:nvSpPr>
          <p:cNvPr id="3" name="Content Placeholder 2"/>
          <p:cNvSpPr>
            <a:spLocks noGrp="1"/>
          </p:cNvSpPr>
          <p:nvPr>
            <p:ph idx="1"/>
          </p:nvPr>
        </p:nvSpPr>
        <p:spPr/>
        <p:txBody>
          <a:bodyPr/>
          <a:lstStyle/>
          <a:p>
            <a:r>
              <a:rPr lang="en-US" dirty="0"/>
              <a:t>Advantages </a:t>
            </a:r>
          </a:p>
          <a:p>
            <a:pPr lvl="1"/>
            <a:r>
              <a:rPr lang="en-US" dirty="0"/>
              <a:t>No moving parts </a:t>
            </a:r>
            <a:r>
              <a:rPr lang="en-US" dirty="0" err="1">
                <a:sym typeface="Wingdings"/>
              </a:rPr>
              <a:t></a:t>
            </a:r>
            <a:r>
              <a:rPr lang="en-US" dirty="0">
                <a:sym typeface="Wingdings"/>
              </a:rPr>
              <a:t> faster, less power, more rugged</a:t>
            </a:r>
            <a:endParaRPr lang="en-US" dirty="0"/>
          </a:p>
          <a:p>
            <a:pPr lvl="1"/>
            <a:endParaRPr lang="en-US" dirty="0"/>
          </a:p>
          <a:p>
            <a:r>
              <a:rPr lang="en-US" dirty="0"/>
              <a:t>Disadvantages</a:t>
            </a:r>
          </a:p>
          <a:p>
            <a:pPr lvl="1"/>
            <a:r>
              <a:rPr lang="en-US" dirty="0"/>
              <a:t>Have the potential to wear out </a:t>
            </a:r>
          </a:p>
          <a:p>
            <a:pPr lvl="2"/>
            <a:r>
              <a:rPr lang="en-US" dirty="0"/>
              <a:t>Mitigated by “wear leveling logic” in flash translation layer</a:t>
            </a:r>
          </a:p>
          <a:p>
            <a:pPr lvl="2"/>
            <a:r>
              <a:rPr lang="en-US" dirty="0"/>
              <a:t>E.g. Intel SSD 730 guarantees 128 petabyte (128 x 10</a:t>
            </a:r>
            <a:r>
              <a:rPr lang="en-US" baseline="30000" dirty="0"/>
              <a:t>15</a:t>
            </a:r>
            <a:r>
              <a:rPr lang="en-US" dirty="0"/>
              <a:t> bytes) of writes before they wear out</a:t>
            </a:r>
          </a:p>
          <a:p>
            <a:pPr lvl="1"/>
            <a:r>
              <a:rPr lang="en-US" dirty="0"/>
              <a:t>~10 times more expensive per byte</a:t>
            </a:r>
          </a:p>
          <a:p>
            <a:pPr lvl="1"/>
            <a:endParaRPr lang="en-US" dirty="0"/>
          </a:p>
          <a:p>
            <a:r>
              <a:rPr lang="en-US" dirty="0"/>
              <a:t>Applications</a:t>
            </a:r>
          </a:p>
          <a:p>
            <a:pPr lvl="1"/>
            <a:r>
              <a:rPr lang="en-US" dirty="0"/>
              <a:t>Portable Devices (phones/tablets/laptops) – no mechanical parts</a:t>
            </a:r>
          </a:p>
          <a:p>
            <a:pPr lvl="1"/>
            <a:r>
              <a:rPr lang="en-US" dirty="0"/>
              <a:t>Higher-end desktops and servers </a:t>
            </a:r>
          </a:p>
        </p:txBody>
      </p:sp>
    </p:spTree>
    <p:extLst>
      <p:ext uri="{BB962C8B-B14F-4D97-AF65-F5344CB8AC3E}">
        <p14:creationId xmlns:p14="http://schemas.microsoft.com/office/powerpoint/2010/main" val="23717113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E2CA0-9436-4956-AF84-C34281DA8A83}"/>
              </a:ext>
            </a:extLst>
          </p:cNvPr>
          <p:cNvSpPr>
            <a:spLocks noGrp="1"/>
          </p:cNvSpPr>
          <p:nvPr>
            <p:ph type="title"/>
          </p:nvPr>
        </p:nvSpPr>
        <p:spPr/>
        <p:txBody>
          <a:bodyPr/>
          <a:lstStyle/>
          <a:p>
            <a:r>
              <a:rPr lang="en-US" dirty="0"/>
              <a:t>Old slides</a:t>
            </a:r>
          </a:p>
        </p:txBody>
      </p:sp>
      <p:sp>
        <p:nvSpPr>
          <p:cNvPr id="3" name="Content Placeholder 2">
            <a:extLst>
              <a:ext uri="{FF2B5EF4-FFF2-40B4-BE49-F238E27FC236}">
                <a16:creationId xmlns:a16="http://schemas.microsoft.com/office/drawing/2014/main" id="{59726290-13FA-4439-B296-4DBF98481DB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599642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1028"/>
          <p:cNvSpPr>
            <a:spLocks noGrp="1" noChangeArrowheads="1"/>
          </p:cNvSpPr>
          <p:nvPr>
            <p:ph type="title"/>
          </p:nvPr>
        </p:nvSpPr>
        <p:spPr/>
        <p:txBody>
          <a:bodyPr/>
          <a:lstStyle/>
          <a:p>
            <a:r>
              <a:rPr lang="en-US" dirty="0"/>
              <a:t>Caveat: Nonvolatile Memories</a:t>
            </a:r>
          </a:p>
        </p:txBody>
      </p:sp>
      <p:sp>
        <p:nvSpPr>
          <p:cNvPr id="122885" name="Rectangle 1029"/>
          <p:cNvSpPr>
            <a:spLocks noGrp="1" noChangeArrowheads="1"/>
          </p:cNvSpPr>
          <p:nvPr>
            <p:ph idx="1"/>
          </p:nvPr>
        </p:nvSpPr>
        <p:spPr>
          <a:xfrm>
            <a:off x="396875" y="1362074"/>
            <a:ext cx="7896225" cy="5267325"/>
          </a:xfrm>
        </p:spPr>
        <p:txBody>
          <a:bodyPr>
            <a:normAutofit fontScale="92500" lnSpcReduction="20000"/>
          </a:bodyPr>
          <a:lstStyle/>
          <a:p>
            <a:r>
              <a:rPr lang="en-US" dirty="0"/>
              <a:t>DRAM and SRAM are volatile memories</a:t>
            </a:r>
          </a:p>
          <a:p>
            <a:pPr lvl="1"/>
            <a:r>
              <a:rPr lang="en-US" dirty="0"/>
              <a:t>Lose information if powered off.</a:t>
            </a:r>
          </a:p>
          <a:p>
            <a:r>
              <a:rPr lang="en-US" dirty="0"/>
              <a:t>Nonvolatile memories retain value even if powered off</a:t>
            </a:r>
          </a:p>
          <a:p>
            <a:r>
              <a:rPr lang="en-US" dirty="0"/>
              <a:t>Read only memories:</a:t>
            </a:r>
          </a:p>
          <a:p>
            <a:pPr lvl="1"/>
            <a:r>
              <a:rPr lang="en-US" b="1" dirty="0">
                <a:solidFill>
                  <a:srgbClr val="FF0000"/>
                </a:solidFill>
              </a:rPr>
              <a:t>Read-only memory </a:t>
            </a:r>
            <a:r>
              <a:rPr lang="en-US" dirty="0"/>
              <a:t>(ROM): programmed during production</a:t>
            </a:r>
          </a:p>
          <a:p>
            <a:pPr lvl="1"/>
            <a:r>
              <a:rPr lang="en-US" dirty="0"/>
              <a:t>Programmable ROM (PROM): can be programmed once</a:t>
            </a:r>
          </a:p>
          <a:p>
            <a:pPr lvl="1"/>
            <a:r>
              <a:rPr lang="en-US" dirty="0" err="1"/>
              <a:t>Eraseable</a:t>
            </a:r>
            <a:r>
              <a:rPr lang="en-US" dirty="0"/>
              <a:t> PROM (EPROM): can be bulk erased (UV, X-Ray)</a:t>
            </a:r>
          </a:p>
          <a:p>
            <a:pPr lvl="1"/>
            <a:r>
              <a:rPr lang="en-US" b="1" dirty="0"/>
              <a:t>Uses: </a:t>
            </a:r>
            <a:r>
              <a:rPr lang="en-US" dirty="0"/>
              <a:t>Firmware programs stored in a ROM (BIOS, controllers for disks, network cards, graphics accelerators, security subsystems,…)</a:t>
            </a:r>
          </a:p>
          <a:p>
            <a:r>
              <a:rPr lang="en-US" dirty="0"/>
              <a:t>Writeable memories:</a:t>
            </a:r>
          </a:p>
          <a:p>
            <a:pPr lvl="1"/>
            <a:r>
              <a:rPr lang="en-US" dirty="0"/>
              <a:t>Electrically </a:t>
            </a:r>
            <a:r>
              <a:rPr lang="en-US" dirty="0" err="1"/>
              <a:t>eraseable</a:t>
            </a:r>
            <a:r>
              <a:rPr lang="en-US" dirty="0"/>
              <a:t> PROM (EEPROM): electronic erase capability</a:t>
            </a:r>
          </a:p>
          <a:p>
            <a:pPr lvl="1"/>
            <a:r>
              <a:rPr lang="en-US" b="1" dirty="0">
                <a:solidFill>
                  <a:srgbClr val="FF0000"/>
                </a:solidFill>
              </a:rPr>
              <a:t>Flash memory:</a:t>
            </a:r>
            <a:r>
              <a:rPr lang="en-US" dirty="0">
                <a:solidFill>
                  <a:srgbClr val="FF0000"/>
                </a:solidFill>
              </a:rPr>
              <a:t> </a:t>
            </a:r>
            <a:r>
              <a:rPr lang="en-US" dirty="0"/>
              <a:t>EEPROMs. with partial (block-level) erase capability</a:t>
            </a:r>
          </a:p>
          <a:p>
            <a:pPr lvl="2"/>
            <a:r>
              <a:rPr lang="en-US" dirty="0"/>
              <a:t>Wears out after about 100,000 </a:t>
            </a:r>
            <a:r>
              <a:rPr lang="en-US" dirty="0" err="1"/>
              <a:t>erasings</a:t>
            </a:r>
            <a:endParaRPr lang="en-US" dirty="0"/>
          </a:p>
          <a:p>
            <a:pPr lvl="1"/>
            <a:r>
              <a:rPr lang="en-US" b="1" dirty="0"/>
              <a:t>Uses:</a:t>
            </a:r>
            <a:r>
              <a:rPr lang="en-US" dirty="0"/>
              <a:t> Solid state disks (replacing/replaced rotating disks in thumb drives, smart phones, tablets, laptops,…)</a:t>
            </a:r>
          </a:p>
          <a:p>
            <a:pPr lvl="1"/>
            <a:endParaRPr lang="en-US" dirty="0"/>
          </a:p>
          <a:p>
            <a:pPr lvl="1"/>
            <a:r>
              <a:rPr lang="en-US" dirty="0"/>
              <a:t>New Tech: </a:t>
            </a:r>
            <a:r>
              <a:rPr lang="en-US" dirty="0" err="1"/>
              <a:t>Crosspoint</a:t>
            </a:r>
            <a:r>
              <a:rPr lang="en-US" dirty="0"/>
              <a:t>/Phase Change</a:t>
            </a:r>
          </a:p>
          <a:p>
            <a:pPr marL="457200" lvl="1" indent="0">
              <a:buNone/>
            </a:pPr>
            <a:endParaRPr lang="en-US" dirty="0"/>
          </a:p>
        </p:txBody>
      </p:sp>
    </p:spTree>
    <p:extLst>
      <p:ext uri="{BB962C8B-B14F-4D97-AF65-F5344CB8AC3E}">
        <p14:creationId xmlns:p14="http://schemas.microsoft.com/office/powerpoint/2010/main" val="42062841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8" name="Rectangle 1030"/>
          <p:cNvSpPr>
            <a:spLocks noGrp="1" noChangeArrowheads="1"/>
          </p:cNvSpPr>
          <p:nvPr>
            <p:ph type="title"/>
          </p:nvPr>
        </p:nvSpPr>
        <p:spPr/>
        <p:txBody>
          <a:bodyPr/>
          <a:lstStyle/>
          <a:p>
            <a:r>
              <a:rPr lang="en-US" dirty="0"/>
              <a:t>SRAM vs DRAM Summary</a:t>
            </a:r>
          </a:p>
        </p:txBody>
      </p:sp>
      <p:graphicFrame>
        <p:nvGraphicFramePr>
          <p:cNvPr id="3" name="Table 2"/>
          <p:cNvGraphicFramePr>
            <a:graphicFrameLocks noGrp="1"/>
          </p:cNvGraphicFramePr>
          <p:nvPr>
            <p:extLst/>
          </p:nvPr>
        </p:nvGraphicFramePr>
        <p:xfrm>
          <a:off x="357018" y="1358958"/>
          <a:ext cx="8167858" cy="2196770"/>
        </p:xfrm>
        <a:graphic>
          <a:graphicData uri="http://schemas.openxmlformats.org/drawingml/2006/table">
            <a:tbl>
              <a:tblPr firstRow="1" bandRow="1">
                <a:tableStyleId>{5940675A-B579-460E-94D1-54222C63F5DA}</a:tableStyleId>
              </a:tblPr>
              <a:tblGrid>
                <a:gridCol w="1905763">
                  <a:extLst>
                    <a:ext uri="{9D8B030D-6E8A-4147-A177-3AD203B41FA5}">
                      <a16:colId xmlns:a16="http://schemas.microsoft.com/office/drawing/2014/main" val="20000"/>
                    </a:ext>
                  </a:extLst>
                </a:gridCol>
                <a:gridCol w="1361379">
                  <a:extLst>
                    <a:ext uri="{9D8B030D-6E8A-4147-A177-3AD203B41FA5}">
                      <a16:colId xmlns:a16="http://schemas.microsoft.com/office/drawing/2014/main" val="20001"/>
                    </a:ext>
                  </a:extLst>
                </a:gridCol>
                <a:gridCol w="1633572">
                  <a:extLst>
                    <a:ext uri="{9D8B030D-6E8A-4147-A177-3AD203B41FA5}">
                      <a16:colId xmlns:a16="http://schemas.microsoft.com/office/drawing/2014/main" val="20002"/>
                    </a:ext>
                  </a:extLst>
                </a:gridCol>
                <a:gridCol w="1633572">
                  <a:extLst>
                    <a:ext uri="{9D8B030D-6E8A-4147-A177-3AD203B41FA5}">
                      <a16:colId xmlns:a16="http://schemas.microsoft.com/office/drawing/2014/main" val="20003"/>
                    </a:ext>
                  </a:extLst>
                </a:gridCol>
                <a:gridCol w="1633572">
                  <a:extLst>
                    <a:ext uri="{9D8B030D-6E8A-4147-A177-3AD203B41FA5}">
                      <a16:colId xmlns:a16="http://schemas.microsoft.com/office/drawing/2014/main" val="20004"/>
                    </a:ext>
                  </a:extLst>
                </a:gridCol>
              </a:tblGrid>
              <a:tr h="794690">
                <a:tc>
                  <a:txBody>
                    <a:bodyPr/>
                    <a:lstStyle/>
                    <a:p>
                      <a:r>
                        <a:rPr lang="en-US" sz="2000" dirty="0"/>
                        <a:t>Memory Type</a:t>
                      </a:r>
                    </a:p>
                  </a:txBody>
                  <a:tcPr/>
                </a:tc>
                <a:tc>
                  <a:txBody>
                    <a:bodyPr/>
                    <a:lstStyle/>
                    <a:p>
                      <a:r>
                        <a:rPr lang="en-US" sz="2000" dirty="0"/>
                        <a:t>Transistors/Bit</a:t>
                      </a:r>
                    </a:p>
                  </a:txBody>
                  <a:tcPr/>
                </a:tc>
                <a:tc>
                  <a:txBody>
                    <a:bodyPr/>
                    <a:lstStyle/>
                    <a:p>
                      <a:r>
                        <a:rPr lang="en-US" sz="2000" dirty="0"/>
                        <a:t>Access Time</a:t>
                      </a:r>
                      <a:r>
                        <a:rPr lang="en-US" sz="2000" baseline="0" dirty="0"/>
                        <a:t>s (approx.)</a:t>
                      </a:r>
                      <a:endParaRPr lang="en-US" sz="2000" dirty="0"/>
                    </a:p>
                  </a:txBody>
                  <a:tcPr/>
                </a:tc>
                <a:tc>
                  <a:txBody>
                    <a:bodyPr/>
                    <a:lstStyle/>
                    <a:p>
                      <a:r>
                        <a:rPr lang="en-US" sz="2000" dirty="0"/>
                        <a:t>Cost</a:t>
                      </a:r>
                    </a:p>
                  </a:txBody>
                  <a:tcPr/>
                </a:tc>
                <a:tc>
                  <a:txBody>
                    <a:bodyPr/>
                    <a:lstStyle/>
                    <a:p>
                      <a:r>
                        <a:rPr lang="en-US" sz="2000" dirty="0"/>
                        <a:t>Use</a:t>
                      </a:r>
                    </a:p>
                  </a:txBody>
                  <a:tcPr/>
                </a:tc>
                <a:extLst>
                  <a:ext uri="{0D108BD9-81ED-4DB2-BD59-A6C34878D82A}">
                    <a16:rowId xmlns:a16="http://schemas.microsoft.com/office/drawing/2014/main" val="10000"/>
                  </a:ext>
                </a:extLst>
              </a:tr>
              <a:tr h="449173">
                <a:tc>
                  <a:txBody>
                    <a:bodyPr/>
                    <a:lstStyle/>
                    <a:p>
                      <a:r>
                        <a:rPr lang="en-US" sz="2000" dirty="0"/>
                        <a:t>Static RAM</a:t>
                      </a:r>
                      <a:r>
                        <a:rPr lang="en-US" sz="2000" baseline="0" dirty="0"/>
                        <a:t> (SRAM)</a:t>
                      </a:r>
                      <a:endParaRPr lang="en-US" sz="2000" dirty="0"/>
                    </a:p>
                  </a:txBody>
                  <a:tcPr/>
                </a:tc>
                <a:tc>
                  <a:txBody>
                    <a:bodyPr/>
                    <a:lstStyle/>
                    <a:p>
                      <a:r>
                        <a:rPr lang="en-US" sz="2000" dirty="0"/>
                        <a:t>4</a:t>
                      </a:r>
                      <a:r>
                        <a:rPr lang="en-US" sz="2000" baseline="0" dirty="0"/>
                        <a:t> or 6</a:t>
                      </a:r>
                      <a:endParaRPr lang="en-US" sz="2000" dirty="0"/>
                    </a:p>
                  </a:txBody>
                  <a:tcPr/>
                </a:tc>
                <a:tc>
                  <a:txBody>
                    <a:bodyPr/>
                    <a:lstStyle/>
                    <a:p>
                      <a:r>
                        <a:rPr lang="en-US" sz="2000" dirty="0"/>
                        <a:t>1ns</a:t>
                      </a:r>
                    </a:p>
                  </a:txBody>
                  <a:tcPr/>
                </a:tc>
                <a:tc>
                  <a:txBody>
                    <a:bodyPr/>
                    <a:lstStyle/>
                    <a:p>
                      <a:r>
                        <a:rPr lang="en-US" sz="2000" dirty="0"/>
                        <a:t>~100x</a:t>
                      </a:r>
                    </a:p>
                  </a:txBody>
                  <a:tcPr/>
                </a:tc>
                <a:tc>
                  <a:txBody>
                    <a:bodyPr/>
                    <a:lstStyle/>
                    <a:p>
                      <a:r>
                        <a:rPr lang="en-US" sz="2000" dirty="0"/>
                        <a:t>On-chip Caches</a:t>
                      </a:r>
                    </a:p>
                  </a:txBody>
                  <a:tcPr/>
                </a:tc>
                <a:extLst>
                  <a:ext uri="{0D108BD9-81ED-4DB2-BD59-A6C34878D82A}">
                    <a16:rowId xmlns:a16="http://schemas.microsoft.com/office/drawing/2014/main" val="10002"/>
                  </a:ext>
                </a:extLst>
              </a:tr>
              <a:tr h="449173">
                <a:tc>
                  <a:txBody>
                    <a:bodyPr/>
                    <a:lstStyle/>
                    <a:p>
                      <a:r>
                        <a:rPr lang="en-US" sz="2000" dirty="0"/>
                        <a:t>Dynamic RAM (DRAM)</a:t>
                      </a:r>
                    </a:p>
                  </a:txBody>
                  <a:tcPr/>
                </a:tc>
                <a:tc>
                  <a:txBody>
                    <a:bodyPr/>
                    <a:lstStyle/>
                    <a:p>
                      <a:r>
                        <a:rPr lang="en-US" sz="2000" dirty="0"/>
                        <a:t>1</a:t>
                      </a:r>
                    </a:p>
                  </a:txBody>
                  <a:tcPr/>
                </a:tc>
                <a:tc>
                  <a:txBody>
                    <a:bodyPr/>
                    <a:lstStyle/>
                    <a:p>
                      <a:r>
                        <a:rPr lang="en-US" sz="2000" dirty="0"/>
                        <a:t>10-100ns</a:t>
                      </a:r>
                    </a:p>
                  </a:txBody>
                  <a:tcPr/>
                </a:tc>
                <a:tc>
                  <a:txBody>
                    <a:bodyPr/>
                    <a:lstStyle/>
                    <a:p>
                      <a:r>
                        <a:rPr lang="en-US" sz="2000" dirty="0"/>
                        <a:t>1x</a:t>
                      </a:r>
                    </a:p>
                  </a:txBody>
                  <a:tcPr/>
                </a:tc>
                <a:tc>
                  <a:txBody>
                    <a:bodyPr/>
                    <a:lstStyle/>
                    <a:p>
                      <a:r>
                        <a:rPr lang="en-US" sz="2000" dirty="0"/>
                        <a:t>Main Memories</a:t>
                      </a:r>
                    </a:p>
                    <a:p>
                      <a:r>
                        <a:rPr lang="en-US" sz="2000" dirty="0"/>
                        <a:t>(Large)</a:t>
                      </a:r>
                    </a:p>
                  </a:txBody>
                  <a:tcPr/>
                </a:tc>
                <a:extLst>
                  <a:ext uri="{0D108BD9-81ED-4DB2-BD59-A6C34878D82A}">
                    <a16:rowId xmlns:a16="http://schemas.microsoft.com/office/drawing/2014/main" val="10003"/>
                  </a:ext>
                </a:extLst>
              </a:tr>
            </a:tbl>
          </a:graphicData>
        </a:graphic>
      </p:graphicFrame>
      <p:grpSp>
        <p:nvGrpSpPr>
          <p:cNvPr id="2" name="Group 1"/>
          <p:cNvGrpSpPr/>
          <p:nvPr/>
        </p:nvGrpSpPr>
        <p:grpSpPr>
          <a:xfrm>
            <a:off x="1185988" y="3740213"/>
            <a:ext cx="2342009" cy="3019358"/>
            <a:chOff x="76200" y="1279525"/>
            <a:chExt cx="3810266" cy="4912259"/>
          </a:xfrm>
        </p:grpSpPr>
        <p:sp>
          <p:nvSpPr>
            <p:cNvPr id="5" name="Freeform 2"/>
            <p:cNvSpPr>
              <a:spLocks/>
            </p:cNvSpPr>
            <p:nvPr/>
          </p:nvSpPr>
          <p:spPr bwMode="auto">
            <a:xfrm>
              <a:off x="914400" y="1600200"/>
              <a:ext cx="152400" cy="1600200"/>
            </a:xfrm>
            <a:custGeom>
              <a:avLst/>
              <a:gdLst>
                <a:gd name="T0" fmla="*/ 0 w 96"/>
                <a:gd name="T1" fmla="*/ 0 h 1008"/>
                <a:gd name="T2" fmla="*/ 0 w 96"/>
                <a:gd name="T3" fmla="*/ 2147483647 h 1008"/>
                <a:gd name="T4" fmla="*/ 241935022 w 96"/>
                <a:gd name="T5" fmla="*/ 2147483647 h 1008"/>
                <a:gd name="T6" fmla="*/ 0 60000 65536"/>
                <a:gd name="T7" fmla="*/ 0 60000 65536"/>
                <a:gd name="T8" fmla="*/ 0 60000 65536"/>
                <a:gd name="T9" fmla="*/ 0 w 96"/>
                <a:gd name="T10" fmla="*/ 0 h 1008"/>
                <a:gd name="T11" fmla="*/ 96 w 96"/>
                <a:gd name="T12" fmla="*/ 1008 h 1008"/>
              </a:gdLst>
              <a:ahLst/>
              <a:cxnLst>
                <a:cxn ang="T6">
                  <a:pos x="T0" y="T1"/>
                </a:cxn>
                <a:cxn ang="T7">
                  <a:pos x="T2" y="T3"/>
                </a:cxn>
                <a:cxn ang="T8">
                  <a:pos x="T4" y="T5"/>
                </a:cxn>
              </a:cxnLst>
              <a:rect l="T9" t="T10" r="T11" b="T12"/>
              <a:pathLst>
                <a:path w="96" h="1008">
                  <a:moveTo>
                    <a:pt x="0" y="0"/>
                  </a:moveTo>
                  <a:lnTo>
                    <a:pt x="0" y="1008"/>
                  </a:lnTo>
                  <a:lnTo>
                    <a:pt x="96" y="1008"/>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endParaRPr lang="en-US" altLang="en-US" sz="1050"/>
            </a:p>
          </p:txBody>
        </p:sp>
        <p:sp>
          <p:nvSpPr>
            <p:cNvPr id="6" name="Line 5"/>
            <p:cNvSpPr>
              <a:spLocks noChangeShapeType="1"/>
            </p:cNvSpPr>
            <p:nvPr/>
          </p:nvSpPr>
          <p:spPr bwMode="auto">
            <a:xfrm>
              <a:off x="1481138" y="3965575"/>
              <a:ext cx="1651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7" name="Line 6"/>
            <p:cNvSpPr>
              <a:spLocks noChangeShapeType="1"/>
            </p:cNvSpPr>
            <p:nvPr/>
          </p:nvSpPr>
          <p:spPr bwMode="auto">
            <a:xfrm>
              <a:off x="1481138" y="2587625"/>
              <a:ext cx="16510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8" name="Line 7"/>
            <p:cNvSpPr>
              <a:spLocks noChangeShapeType="1"/>
            </p:cNvSpPr>
            <p:nvPr/>
          </p:nvSpPr>
          <p:spPr bwMode="auto">
            <a:xfrm>
              <a:off x="2811463" y="2587625"/>
              <a:ext cx="16510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9" name="Line 8"/>
            <p:cNvSpPr>
              <a:spLocks noChangeShapeType="1"/>
            </p:cNvSpPr>
            <p:nvPr/>
          </p:nvSpPr>
          <p:spPr bwMode="auto">
            <a:xfrm>
              <a:off x="2824163" y="3959225"/>
              <a:ext cx="16510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grpSp>
          <p:nvGrpSpPr>
            <p:cNvPr id="10" name="Group 9"/>
            <p:cNvGrpSpPr>
              <a:grpSpLocks/>
            </p:cNvGrpSpPr>
            <p:nvPr/>
          </p:nvGrpSpPr>
          <p:grpSpPr bwMode="auto">
            <a:xfrm>
              <a:off x="2976563" y="2590800"/>
              <a:ext cx="596900" cy="1066800"/>
              <a:chOff x="2880" y="1632"/>
              <a:chExt cx="376" cy="672"/>
            </a:xfrm>
          </p:grpSpPr>
          <p:grpSp>
            <p:nvGrpSpPr>
              <p:cNvPr id="11" name="Group 10"/>
              <p:cNvGrpSpPr>
                <a:grpSpLocks/>
              </p:cNvGrpSpPr>
              <p:nvPr/>
            </p:nvGrpSpPr>
            <p:grpSpPr bwMode="auto">
              <a:xfrm>
                <a:off x="2880" y="1632"/>
                <a:ext cx="376" cy="576"/>
                <a:chOff x="2880" y="1632"/>
                <a:chExt cx="376" cy="576"/>
              </a:xfrm>
            </p:grpSpPr>
            <p:grpSp>
              <p:nvGrpSpPr>
                <p:cNvPr id="13" name="Group 11"/>
                <p:cNvGrpSpPr>
                  <a:grpSpLocks/>
                </p:cNvGrpSpPr>
                <p:nvPr/>
              </p:nvGrpSpPr>
              <p:grpSpPr bwMode="auto">
                <a:xfrm>
                  <a:off x="2880" y="1728"/>
                  <a:ext cx="192" cy="288"/>
                  <a:chOff x="2880" y="1728"/>
                  <a:chExt cx="192" cy="288"/>
                </a:xfrm>
              </p:grpSpPr>
              <p:sp>
                <p:nvSpPr>
                  <p:cNvPr id="20" name="Freeform 12"/>
                  <p:cNvSpPr>
                    <a:spLocks/>
                  </p:cNvSpPr>
                  <p:nvPr/>
                </p:nvSpPr>
                <p:spPr bwMode="auto">
                  <a:xfrm>
                    <a:off x="3024" y="1728"/>
                    <a:ext cx="48" cy="288"/>
                  </a:xfrm>
                  <a:custGeom>
                    <a:avLst/>
                    <a:gdLst>
                      <a:gd name="T0" fmla="*/ 48 w 48"/>
                      <a:gd name="T1" fmla="*/ 0 h 288"/>
                      <a:gd name="T2" fmla="*/ 48 w 48"/>
                      <a:gd name="T3" fmla="*/ 96 h 288"/>
                      <a:gd name="T4" fmla="*/ 0 w 48"/>
                      <a:gd name="T5" fmla="*/ 96 h 288"/>
                      <a:gd name="T6" fmla="*/ 0 w 48"/>
                      <a:gd name="T7" fmla="*/ 192 h 288"/>
                      <a:gd name="T8" fmla="*/ 48 w 48"/>
                      <a:gd name="T9" fmla="*/ 192 h 288"/>
                      <a:gd name="T10" fmla="*/ 48 w 48"/>
                      <a:gd name="T11" fmla="*/ 288 h 288"/>
                      <a:gd name="T12" fmla="*/ 0 60000 65536"/>
                      <a:gd name="T13" fmla="*/ 0 60000 65536"/>
                      <a:gd name="T14" fmla="*/ 0 60000 65536"/>
                      <a:gd name="T15" fmla="*/ 0 60000 65536"/>
                      <a:gd name="T16" fmla="*/ 0 60000 65536"/>
                      <a:gd name="T17" fmla="*/ 0 60000 65536"/>
                      <a:gd name="T18" fmla="*/ 0 w 48"/>
                      <a:gd name="T19" fmla="*/ 0 h 288"/>
                      <a:gd name="T20" fmla="*/ 48 w 48"/>
                      <a:gd name="T21" fmla="*/ 288 h 288"/>
                    </a:gdLst>
                    <a:ahLst/>
                    <a:cxnLst>
                      <a:cxn ang="T12">
                        <a:pos x="T0" y="T1"/>
                      </a:cxn>
                      <a:cxn ang="T13">
                        <a:pos x="T2" y="T3"/>
                      </a:cxn>
                      <a:cxn ang="T14">
                        <a:pos x="T4" y="T5"/>
                      </a:cxn>
                      <a:cxn ang="T15">
                        <a:pos x="T6" y="T7"/>
                      </a:cxn>
                      <a:cxn ang="T16">
                        <a:pos x="T8" y="T9"/>
                      </a:cxn>
                      <a:cxn ang="T17">
                        <a:pos x="T10" y="T11"/>
                      </a:cxn>
                    </a:cxnLst>
                    <a:rect l="T18" t="T19" r="T20" b="T21"/>
                    <a:pathLst>
                      <a:path w="48" h="288">
                        <a:moveTo>
                          <a:pt x="48" y="0"/>
                        </a:moveTo>
                        <a:lnTo>
                          <a:pt x="48" y="96"/>
                        </a:lnTo>
                        <a:lnTo>
                          <a:pt x="0" y="96"/>
                        </a:lnTo>
                        <a:lnTo>
                          <a:pt x="0" y="192"/>
                        </a:lnTo>
                        <a:lnTo>
                          <a:pt x="48" y="192"/>
                        </a:lnTo>
                        <a:lnTo>
                          <a:pt x="48" y="288"/>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endParaRPr lang="en-US" altLang="en-US" sz="1050"/>
                  </a:p>
                </p:txBody>
              </p:sp>
              <p:sp>
                <p:nvSpPr>
                  <p:cNvPr id="21" name="Line 13"/>
                  <p:cNvSpPr>
                    <a:spLocks noChangeShapeType="1"/>
                  </p:cNvSpPr>
                  <p:nvPr/>
                </p:nvSpPr>
                <p:spPr bwMode="auto">
                  <a:xfrm>
                    <a:off x="2984" y="1824"/>
                    <a:ext cx="0"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22" name="Line 14"/>
                  <p:cNvSpPr>
                    <a:spLocks noChangeShapeType="1"/>
                  </p:cNvSpPr>
                  <p:nvPr/>
                </p:nvSpPr>
                <p:spPr bwMode="auto">
                  <a:xfrm rot="5400000">
                    <a:off x="2928" y="1824"/>
                    <a:ext cx="0"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grpSp>
            <p:grpSp>
              <p:nvGrpSpPr>
                <p:cNvPr id="14" name="Group 15"/>
                <p:cNvGrpSpPr>
                  <a:grpSpLocks/>
                </p:cNvGrpSpPr>
                <p:nvPr/>
              </p:nvGrpSpPr>
              <p:grpSpPr bwMode="auto">
                <a:xfrm>
                  <a:off x="2880" y="1920"/>
                  <a:ext cx="192" cy="288"/>
                  <a:chOff x="2880" y="1728"/>
                  <a:chExt cx="192" cy="288"/>
                </a:xfrm>
              </p:grpSpPr>
              <p:sp>
                <p:nvSpPr>
                  <p:cNvPr id="17" name="Freeform 16"/>
                  <p:cNvSpPr>
                    <a:spLocks/>
                  </p:cNvSpPr>
                  <p:nvPr/>
                </p:nvSpPr>
                <p:spPr bwMode="auto">
                  <a:xfrm>
                    <a:off x="3024" y="1728"/>
                    <a:ext cx="48" cy="288"/>
                  </a:xfrm>
                  <a:custGeom>
                    <a:avLst/>
                    <a:gdLst>
                      <a:gd name="T0" fmla="*/ 48 w 48"/>
                      <a:gd name="T1" fmla="*/ 0 h 288"/>
                      <a:gd name="T2" fmla="*/ 48 w 48"/>
                      <a:gd name="T3" fmla="*/ 96 h 288"/>
                      <a:gd name="T4" fmla="*/ 0 w 48"/>
                      <a:gd name="T5" fmla="*/ 96 h 288"/>
                      <a:gd name="T6" fmla="*/ 0 w 48"/>
                      <a:gd name="T7" fmla="*/ 192 h 288"/>
                      <a:gd name="T8" fmla="*/ 48 w 48"/>
                      <a:gd name="T9" fmla="*/ 192 h 288"/>
                      <a:gd name="T10" fmla="*/ 48 w 48"/>
                      <a:gd name="T11" fmla="*/ 288 h 288"/>
                      <a:gd name="T12" fmla="*/ 0 60000 65536"/>
                      <a:gd name="T13" fmla="*/ 0 60000 65536"/>
                      <a:gd name="T14" fmla="*/ 0 60000 65536"/>
                      <a:gd name="T15" fmla="*/ 0 60000 65536"/>
                      <a:gd name="T16" fmla="*/ 0 60000 65536"/>
                      <a:gd name="T17" fmla="*/ 0 60000 65536"/>
                      <a:gd name="T18" fmla="*/ 0 w 48"/>
                      <a:gd name="T19" fmla="*/ 0 h 288"/>
                      <a:gd name="T20" fmla="*/ 48 w 48"/>
                      <a:gd name="T21" fmla="*/ 288 h 288"/>
                    </a:gdLst>
                    <a:ahLst/>
                    <a:cxnLst>
                      <a:cxn ang="T12">
                        <a:pos x="T0" y="T1"/>
                      </a:cxn>
                      <a:cxn ang="T13">
                        <a:pos x="T2" y="T3"/>
                      </a:cxn>
                      <a:cxn ang="T14">
                        <a:pos x="T4" y="T5"/>
                      </a:cxn>
                      <a:cxn ang="T15">
                        <a:pos x="T6" y="T7"/>
                      </a:cxn>
                      <a:cxn ang="T16">
                        <a:pos x="T8" y="T9"/>
                      </a:cxn>
                      <a:cxn ang="T17">
                        <a:pos x="T10" y="T11"/>
                      </a:cxn>
                    </a:cxnLst>
                    <a:rect l="T18" t="T19" r="T20" b="T21"/>
                    <a:pathLst>
                      <a:path w="48" h="288">
                        <a:moveTo>
                          <a:pt x="48" y="0"/>
                        </a:moveTo>
                        <a:lnTo>
                          <a:pt x="48" y="96"/>
                        </a:lnTo>
                        <a:lnTo>
                          <a:pt x="0" y="96"/>
                        </a:lnTo>
                        <a:lnTo>
                          <a:pt x="0" y="192"/>
                        </a:lnTo>
                        <a:lnTo>
                          <a:pt x="48" y="192"/>
                        </a:lnTo>
                        <a:lnTo>
                          <a:pt x="48" y="288"/>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endParaRPr lang="en-US" altLang="en-US" sz="1050"/>
                  </a:p>
                </p:txBody>
              </p:sp>
              <p:sp>
                <p:nvSpPr>
                  <p:cNvPr id="18" name="Line 17"/>
                  <p:cNvSpPr>
                    <a:spLocks noChangeShapeType="1"/>
                  </p:cNvSpPr>
                  <p:nvPr/>
                </p:nvSpPr>
                <p:spPr bwMode="auto">
                  <a:xfrm>
                    <a:off x="2984" y="1824"/>
                    <a:ext cx="0"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19" name="Line 18"/>
                  <p:cNvSpPr>
                    <a:spLocks noChangeShapeType="1"/>
                  </p:cNvSpPr>
                  <p:nvPr/>
                </p:nvSpPr>
                <p:spPr bwMode="auto">
                  <a:xfrm rot="5400000">
                    <a:off x="2928" y="1824"/>
                    <a:ext cx="0"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grpSp>
            <p:sp>
              <p:nvSpPr>
                <p:cNvPr id="15" name="Line 19"/>
                <p:cNvSpPr>
                  <a:spLocks noChangeShapeType="1"/>
                </p:cNvSpPr>
                <p:nvPr/>
              </p:nvSpPr>
              <p:spPr bwMode="auto">
                <a:xfrm>
                  <a:off x="2880" y="1632"/>
                  <a:ext cx="0" cy="2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16" name="Line 20"/>
                <p:cNvSpPr>
                  <a:spLocks noChangeShapeType="1"/>
                </p:cNvSpPr>
                <p:nvPr/>
              </p:nvSpPr>
              <p:spPr bwMode="auto">
                <a:xfrm flipH="1">
                  <a:off x="3072" y="1728"/>
                  <a:ext cx="18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grpSp>
          <p:sp>
            <p:nvSpPr>
              <p:cNvPr id="12" name="AutoShape 21"/>
              <p:cNvSpPr>
                <a:spLocks noChangeArrowheads="1"/>
              </p:cNvSpPr>
              <p:nvPr/>
            </p:nvSpPr>
            <p:spPr bwMode="auto">
              <a:xfrm flipV="1">
                <a:off x="2984" y="2208"/>
                <a:ext cx="184" cy="96"/>
              </a:xfrm>
              <a:prstGeom prst="triangle">
                <a:avLst>
                  <a:gd name="adj" fmla="val 50000"/>
                </a:avLst>
              </a:prstGeom>
              <a:solidFill>
                <a:srgbClr val="52F4C2"/>
              </a:solidFill>
              <a:ln w="28575">
                <a:solidFill>
                  <a:srgbClr val="000000"/>
                </a:solidFill>
                <a:miter lim="800000"/>
                <a:headEnd/>
                <a:tailEnd/>
              </a:ln>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endParaRPr lang="en-US" altLang="en-US" sz="1050"/>
              </a:p>
            </p:txBody>
          </p:sp>
        </p:grpSp>
        <p:grpSp>
          <p:nvGrpSpPr>
            <p:cNvPr id="23" name="Group 22"/>
            <p:cNvGrpSpPr>
              <a:grpSpLocks/>
            </p:cNvGrpSpPr>
            <p:nvPr/>
          </p:nvGrpSpPr>
          <p:grpSpPr bwMode="auto">
            <a:xfrm>
              <a:off x="1633538" y="2590800"/>
              <a:ext cx="596900" cy="1066800"/>
              <a:chOff x="2880" y="1632"/>
              <a:chExt cx="376" cy="672"/>
            </a:xfrm>
          </p:grpSpPr>
          <p:grpSp>
            <p:nvGrpSpPr>
              <p:cNvPr id="24" name="Group 23"/>
              <p:cNvGrpSpPr>
                <a:grpSpLocks/>
              </p:cNvGrpSpPr>
              <p:nvPr/>
            </p:nvGrpSpPr>
            <p:grpSpPr bwMode="auto">
              <a:xfrm>
                <a:off x="2880" y="1632"/>
                <a:ext cx="376" cy="576"/>
                <a:chOff x="2880" y="1632"/>
                <a:chExt cx="376" cy="576"/>
              </a:xfrm>
            </p:grpSpPr>
            <p:grpSp>
              <p:nvGrpSpPr>
                <p:cNvPr id="26" name="Group 24"/>
                <p:cNvGrpSpPr>
                  <a:grpSpLocks/>
                </p:cNvGrpSpPr>
                <p:nvPr/>
              </p:nvGrpSpPr>
              <p:grpSpPr bwMode="auto">
                <a:xfrm>
                  <a:off x="2880" y="1728"/>
                  <a:ext cx="192" cy="288"/>
                  <a:chOff x="2880" y="1728"/>
                  <a:chExt cx="192" cy="288"/>
                </a:xfrm>
              </p:grpSpPr>
              <p:sp>
                <p:nvSpPr>
                  <p:cNvPr id="33" name="Freeform 25"/>
                  <p:cNvSpPr>
                    <a:spLocks/>
                  </p:cNvSpPr>
                  <p:nvPr/>
                </p:nvSpPr>
                <p:spPr bwMode="auto">
                  <a:xfrm>
                    <a:off x="3024" y="1728"/>
                    <a:ext cx="48" cy="288"/>
                  </a:xfrm>
                  <a:custGeom>
                    <a:avLst/>
                    <a:gdLst>
                      <a:gd name="T0" fmla="*/ 48 w 48"/>
                      <a:gd name="T1" fmla="*/ 0 h 288"/>
                      <a:gd name="T2" fmla="*/ 48 w 48"/>
                      <a:gd name="T3" fmla="*/ 96 h 288"/>
                      <a:gd name="T4" fmla="*/ 0 w 48"/>
                      <a:gd name="T5" fmla="*/ 96 h 288"/>
                      <a:gd name="T6" fmla="*/ 0 w 48"/>
                      <a:gd name="T7" fmla="*/ 192 h 288"/>
                      <a:gd name="T8" fmla="*/ 48 w 48"/>
                      <a:gd name="T9" fmla="*/ 192 h 288"/>
                      <a:gd name="T10" fmla="*/ 48 w 48"/>
                      <a:gd name="T11" fmla="*/ 288 h 288"/>
                      <a:gd name="T12" fmla="*/ 0 60000 65536"/>
                      <a:gd name="T13" fmla="*/ 0 60000 65536"/>
                      <a:gd name="T14" fmla="*/ 0 60000 65536"/>
                      <a:gd name="T15" fmla="*/ 0 60000 65536"/>
                      <a:gd name="T16" fmla="*/ 0 60000 65536"/>
                      <a:gd name="T17" fmla="*/ 0 60000 65536"/>
                      <a:gd name="T18" fmla="*/ 0 w 48"/>
                      <a:gd name="T19" fmla="*/ 0 h 288"/>
                      <a:gd name="T20" fmla="*/ 48 w 48"/>
                      <a:gd name="T21" fmla="*/ 288 h 288"/>
                    </a:gdLst>
                    <a:ahLst/>
                    <a:cxnLst>
                      <a:cxn ang="T12">
                        <a:pos x="T0" y="T1"/>
                      </a:cxn>
                      <a:cxn ang="T13">
                        <a:pos x="T2" y="T3"/>
                      </a:cxn>
                      <a:cxn ang="T14">
                        <a:pos x="T4" y="T5"/>
                      </a:cxn>
                      <a:cxn ang="T15">
                        <a:pos x="T6" y="T7"/>
                      </a:cxn>
                      <a:cxn ang="T16">
                        <a:pos x="T8" y="T9"/>
                      </a:cxn>
                      <a:cxn ang="T17">
                        <a:pos x="T10" y="T11"/>
                      </a:cxn>
                    </a:cxnLst>
                    <a:rect l="T18" t="T19" r="T20" b="T21"/>
                    <a:pathLst>
                      <a:path w="48" h="288">
                        <a:moveTo>
                          <a:pt x="48" y="0"/>
                        </a:moveTo>
                        <a:lnTo>
                          <a:pt x="48" y="96"/>
                        </a:lnTo>
                        <a:lnTo>
                          <a:pt x="0" y="96"/>
                        </a:lnTo>
                        <a:lnTo>
                          <a:pt x="0" y="192"/>
                        </a:lnTo>
                        <a:lnTo>
                          <a:pt x="48" y="192"/>
                        </a:lnTo>
                        <a:lnTo>
                          <a:pt x="48" y="288"/>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endParaRPr lang="en-US" altLang="en-US" sz="1050"/>
                  </a:p>
                </p:txBody>
              </p:sp>
              <p:sp>
                <p:nvSpPr>
                  <p:cNvPr id="34" name="Line 26"/>
                  <p:cNvSpPr>
                    <a:spLocks noChangeShapeType="1"/>
                  </p:cNvSpPr>
                  <p:nvPr/>
                </p:nvSpPr>
                <p:spPr bwMode="auto">
                  <a:xfrm>
                    <a:off x="2984" y="1824"/>
                    <a:ext cx="0"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35" name="Line 27"/>
                  <p:cNvSpPr>
                    <a:spLocks noChangeShapeType="1"/>
                  </p:cNvSpPr>
                  <p:nvPr/>
                </p:nvSpPr>
                <p:spPr bwMode="auto">
                  <a:xfrm rot="5400000">
                    <a:off x="2928" y="1824"/>
                    <a:ext cx="0"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grpSp>
            <p:grpSp>
              <p:nvGrpSpPr>
                <p:cNvPr id="27" name="Group 28"/>
                <p:cNvGrpSpPr>
                  <a:grpSpLocks/>
                </p:cNvGrpSpPr>
                <p:nvPr/>
              </p:nvGrpSpPr>
              <p:grpSpPr bwMode="auto">
                <a:xfrm>
                  <a:off x="2880" y="1920"/>
                  <a:ext cx="192" cy="288"/>
                  <a:chOff x="2880" y="1728"/>
                  <a:chExt cx="192" cy="288"/>
                </a:xfrm>
              </p:grpSpPr>
              <p:sp>
                <p:nvSpPr>
                  <p:cNvPr id="30" name="Freeform 29"/>
                  <p:cNvSpPr>
                    <a:spLocks/>
                  </p:cNvSpPr>
                  <p:nvPr/>
                </p:nvSpPr>
                <p:spPr bwMode="auto">
                  <a:xfrm>
                    <a:off x="3024" y="1728"/>
                    <a:ext cx="48" cy="288"/>
                  </a:xfrm>
                  <a:custGeom>
                    <a:avLst/>
                    <a:gdLst>
                      <a:gd name="T0" fmla="*/ 48 w 48"/>
                      <a:gd name="T1" fmla="*/ 0 h 288"/>
                      <a:gd name="T2" fmla="*/ 48 w 48"/>
                      <a:gd name="T3" fmla="*/ 96 h 288"/>
                      <a:gd name="T4" fmla="*/ 0 w 48"/>
                      <a:gd name="T5" fmla="*/ 96 h 288"/>
                      <a:gd name="T6" fmla="*/ 0 w 48"/>
                      <a:gd name="T7" fmla="*/ 192 h 288"/>
                      <a:gd name="T8" fmla="*/ 48 w 48"/>
                      <a:gd name="T9" fmla="*/ 192 h 288"/>
                      <a:gd name="T10" fmla="*/ 48 w 48"/>
                      <a:gd name="T11" fmla="*/ 288 h 288"/>
                      <a:gd name="T12" fmla="*/ 0 60000 65536"/>
                      <a:gd name="T13" fmla="*/ 0 60000 65536"/>
                      <a:gd name="T14" fmla="*/ 0 60000 65536"/>
                      <a:gd name="T15" fmla="*/ 0 60000 65536"/>
                      <a:gd name="T16" fmla="*/ 0 60000 65536"/>
                      <a:gd name="T17" fmla="*/ 0 60000 65536"/>
                      <a:gd name="T18" fmla="*/ 0 w 48"/>
                      <a:gd name="T19" fmla="*/ 0 h 288"/>
                      <a:gd name="T20" fmla="*/ 48 w 48"/>
                      <a:gd name="T21" fmla="*/ 288 h 288"/>
                    </a:gdLst>
                    <a:ahLst/>
                    <a:cxnLst>
                      <a:cxn ang="T12">
                        <a:pos x="T0" y="T1"/>
                      </a:cxn>
                      <a:cxn ang="T13">
                        <a:pos x="T2" y="T3"/>
                      </a:cxn>
                      <a:cxn ang="T14">
                        <a:pos x="T4" y="T5"/>
                      </a:cxn>
                      <a:cxn ang="T15">
                        <a:pos x="T6" y="T7"/>
                      </a:cxn>
                      <a:cxn ang="T16">
                        <a:pos x="T8" y="T9"/>
                      </a:cxn>
                      <a:cxn ang="T17">
                        <a:pos x="T10" y="T11"/>
                      </a:cxn>
                    </a:cxnLst>
                    <a:rect l="T18" t="T19" r="T20" b="T21"/>
                    <a:pathLst>
                      <a:path w="48" h="288">
                        <a:moveTo>
                          <a:pt x="48" y="0"/>
                        </a:moveTo>
                        <a:lnTo>
                          <a:pt x="48" y="96"/>
                        </a:lnTo>
                        <a:lnTo>
                          <a:pt x="0" y="96"/>
                        </a:lnTo>
                        <a:lnTo>
                          <a:pt x="0" y="192"/>
                        </a:lnTo>
                        <a:lnTo>
                          <a:pt x="48" y="192"/>
                        </a:lnTo>
                        <a:lnTo>
                          <a:pt x="48" y="288"/>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endParaRPr lang="en-US" altLang="en-US" sz="1050"/>
                  </a:p>
                </p:txBody>
              </p:sp>
              <p:sp>
                <p:nvSpPr>
                  <p:cNvPr id="31" name="Line 30"/>
                  <p:cNvSpPr>
                    <a:spLocks noChangeShapeType="1"/>
                  </p:cNvSpPr>
                  <p:nvPr/>
                </p:nvSpPr>
                <p:spPr bwMode="auto">
                  <a:xfrm>
                    <a:off x="2984" y="1824"/>
                    <a:ext cx="0"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32" name="Line 31"/>
                  <p:cNvSpPr>
                    <a:spLocks noChangeShapeType="1"/>
                  </p:cNvSpPr>
                  <p:nvPr/>
                </p:nvSpPr>
                <p:spPr bwMode="auto">
                  <a:xfrm rot="5400000">
                    <a:off x="2928" y="1824"/>
                    <a:ext cx="0"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grpSp>
            <p:sp>
              <p:nvSpPr>
                <p:cNvPr id="28" name="Line 32"/>
                <p:cNvSpPr>
                  <a:spLocks noChangeShapeType="1"/>
                </p:cNvSpPr>
                <p:nvPr/>
              </p:nvSpPr>
              <p:spPr bwMode="auto">
                <a:xfrm>
                  <a:off x="2880" y="1632"/>
                  <a:ext cx="0" cy="2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29" name="Line 33"/>
                <p:cNvSpPr>
                  <a:spLocks noChangeShapeType="1"/>
                </p:cNvSpPr>
                <p:nvPr/>
              </p:nvSpPr>
              <p:spPr bwMode="auto">
                <a:xfrm flipH="1">
                  <a:off x="3072" y="1728"/>
                  <a:ext cx="18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grpSp>
          <p:sp>
            <p:nvSpPr>
              <p:cNvPr id="25" name="AutoShape 34"/>
              <p:cNvSpPr>
                <a:spLocks noChangeArrowheads="1"/>
              </p:cNvSpPr>
              <p:nvPr/>
            </p:nvSpPr>
            <p:spPr bwMode="auto">
              <a:xfrm flipV="1">
                <a:off x="2984" y="2208"/>
                <a:ext cx="184" cy="96"/>
              </a:xfrm>
              <a:prstGeom prst="triangle">
                <a:avLst>
                  <a:gd name="adj" fmla="val 50000"/>
                </a:avLst>
              </a:prstGeom>
              <a:solidFill>
                <a:srgbClr val="52F4C2"/>
              </a:solidFill>
              <a:ln w="28575">
                <a:solidFill>
                  <a:srgbClr val="000000"/>
                </a:solidFill>
                <a:miter lim="800000"/>
                <a:headEnd/>
                <a:tailEnd/>
              </a:ln>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endParaRPr lang="en-US" altLang="en-US" sz="1050"/>
              </a:p>
            </p:txBody>
          </p:sp>
        </p:grpSp>
        <p:grpSp>
          <p:nvGrpSpPr>
            <p:cNvPr id="36" name="Group 35"/>
            <p:cNvGrpSpPr>
              <a:grpSpLocks/>
            </p:cNvGrpSpPr>
            <p:nvPr/>
          </p:nvGrpSpPr>
          <p:grpSpPr bwMode="auto">
            <a:xfrm>
              <a:off x="1633538" y="3962400"/>
              <a:ext cx="596900" cy="1066800"/>
              <a:chOff x="2880" y="1632"/>
              <a:chExt cx="376" cy="672"/>
            </a:xfrm>
          </p:grpSpPr>
          <p:grpSp>
            <p:nvGrpSpPr>
              <p:cNvPr id="37" name="Group 36"/>
              <p:cNvGrpSpPr>
                <a:grpSpLocks/>
              </p:cNvGrpSpPr>
              <p:nvPr/>
            </p:nvGrpSpPr>
            <p:grpSpPr bwMode="auto">
              <a:xfrm>
                <a:off x="2880" y="1632"/>
                <a:ext cx="376" cy="576"/>
                <a:chOff x="2880" y="1632"/>
                <a:chExt cx="376" cy="576"/>
              </a:xfrm>
            </p:grpSpPr>
            <p:grpSp>
              <p:nvGrpSpPr>
                <p:cNvPr id="39" name="Group 37"/>
                <p:cNvGrpSpPr>
                  <a:grpSpLocks/>
                </p:cNvGrpSpPr>
                <p:nvPr/>
              </p:nvGrpSpPr>
              <p:grpSpPr bwMode="auto">
                <a:xfrm>
                  <a:off x="2880" y="1728"/>
                  <a:ext cx="192" cy="288"/>
                  <a:chOff x="2880" y="1728"/>
                  <a:chExt cx="192" cy="288"/>
                </a:xfrm>
              </p:grpSpPr>
              <p:sp>
                <p:nvSpPr>
                  <p:cNvPr id="46" name="Freeform 38"/>
                  <p:cNvSpPr>
                    <a:spLocks/>
                  </p:cNvSpPr>
                  <p:nvPr/>
                </p:nvSpPr>
                <p:spPr bwMode="auto">
                  <a:xfrm>
                    <a:off x="3024" y="1728"/>
                    <a:ext cx="48" cy="288"/>
                  </a:xfrm>
                  <a:custGeom>
                    <a:avLst/>
                    <a:gdLst>
                      <a:gd name="T0" fmla="*/ 48 w 48"/>
                      <a:gd name="T1" fmla="*/ 0 h 288"/>
                      <a:gd name="T2" fmla="*/ 48 w 48"/>
                      <a:gd name="T3" fmla="*/ 96 h 288"/>
                      <a:gd name="T4" fmla="*/ 0 w 48"/>
                      <a:gd name="T5" fmla="*/ 96 h 288"/>
                      <a:gd name="T6" fmla="*/ 0 w 48"/>
                      <a:gd name="T7" fmla="*/ 192 h 288"/>
                      <a:gd name="T8" fmla="*/ 48 w 48"/>
                      <a:gd name="T9" fmla="*/ 192 h 288"/>
                      <a:gd name="T10" fmla="*/ 48 w 48"/>
                      <a:gd name="T11" fmla="*/ 288 h 288"/>
                      <a:gd name="T12" fmla="*/ 0 60000 65536"/>
                      <a:gd name="T13" fmla="*/ 0 60000 65536"/>
                      <a:gd name="T14" fmla="*/ 0 60000 65536"/>
                      <a:gd name="T15" fmla="*/ 0 60000 65536"/>
                      <a:gd name="T16" fmla="*/ 0 60000 65536"/>
                      <a:gd name="T17" fmla="*/ 0 60000 65536"/>
                      <a:gd name="T18" fmla="*/ 0 w 48"/>
                      <a:gd name="T19" fmla="*/ 0 h 288"/>
                      <a:gd name="T20" fmla="*/ 48 w 48"/>
                      <a:gd name="T21" fmla="*/ 288 h 288"/>
                    </a:gdLst>
                    <a:ahLst/>
                    <a:cxnLst>
                      <a:cxn ang="T12">
                        <a:pos x="T0" y="T1"/>
                      </a:cxn>
                      <a:cxn ang="T13">
                        <a:pos x="T2" y="T3"/>
                      </a:cxn>
                      <a:cxn ang="T14">
                        <a:pos x="T4" y="T5"/>
                      </a:cxn>
                      <a:cxn ang="T15">
                        <a:pos x="T6" y="T7"/>
                      </a:cxn>
                      <a:cxn ang="T16">
                        <a:pos x="T8" y="T9"/>
                      </a:cxn>
                      <a:cxn ang="T17">
                        <a:pos x="T10" y="T11"/>
                      </a:cxn>
                    </a:cxnLst>
                    <a:rect l="T18" t="T19" r="T20" b="T21"/>
                    <a:pathLst>
                      <a:path w="48" h="288">
                        <a:moveTo>
                          <a:pt x="48" y="0"/>
                        </a:moveTo>
                        <a:lnTo>
                          <a:pt x="48" y="96"/>
                        </a:lnTo>
                        <a:lnTo>
                          <a:pt x="0" y="96"/>
                        </a:lnTo>
                        <a:lnTo>
                          <a:pt x="0" y="192"/>
                        </a:lnTo>
                        <a:lnTo>
                          <a:pt x="48" y="192"/>
                        </a:lnTo>
                        <a:lnTo>
                          <a:pt x="48" y="288"/>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endParaRPr lang="en-US" altLang="en-US" sz="1050"/>
                  </a:p>
                </p:txBody>
              </p:sp>
              <p:sp>
                <p:nvSpPr>
                  <p:cNvPr id="47" name="Line 39"/>
                  <p:cNvSpPr>
                    <a:spLocks noChangeShapeType="1"/>
                  </p:cNvSpPr>
                  <p:nvPr/>
                </p:nvSpPr>
                <p:spPr bwMode="auto">
                  <a:xfrm>
                    <a:off x="2984" y="1824"/>
                    <a:ext cx="0"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48" name="Line 40"/>
                  <p:cNvSpPr>
                    <a:spLocks noChangeShapeType="1"/>
                  </p:cNvSpPr>
                  <p:nvPr/>
                </p:nvSpPr>
                <p:spPr bwMode="auto">
                  <a:xfrm rot="5400000">
                    <a:off x="2928" y="1824"/>
                    <a:ext cx="0"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grpSp>
            <p:grpSp>
              <p:nvGrpSpPr>
                <p:cNvPr id="40" name="Group 41"/>
                <p:cNvGrpSpPr>
                  <a:grpSpLocks/>
                </p:cNvGrpSpPr>
                <p:nvPr/>
              </p:nvGrpSpPr>
              <p:grpSpPr bwMode="auto">
                <a:xfrm>
                  <a:off x="2880" y="1920"/>
                  <a:ext cx="192" cy="288"/>
                  <a:chOff x="2880" y="1728"/>
                  <a:chExt cx="192" cy="288"/>
                </a:xfrm>
              </p:grpSpPr>
              <p:sp>
                <p:nvSpPr>
                  <p:cNvPr id="43" name="Freeform 42"/>
                  <p:cNvSpPr>
                    <a:spLocks/>
                  </p:cNvSpPr>
                  <p:nvPr/>
                </p:nvSpPr>
                <p:spPr bwMode="auto">
                  <a:xfrm>
                    <a:off x="3024" y="1728"/>
                    <a:ext cx="48" cy="288"/>
                  </a:xfrm>
                  <a:custGeom>
                    <a:avLst/>
                    <a:gdLst>
                      <a:gd name="T0" fmla="*/ 48 w 48"/>
                      <a:gd name="T1" fmla="*/ 0 h 288"/>
                      <a:gd name="T2" fmla="*/ 48 w 48"/>
                      <a:gd name="T3" fmla="*/ 96 h 288"/>
                      <a:gd name="T4" fmla="*/ 0 w 48"/>
                      <a:gd name="T5" fmla="*/ 96 h 288"/>
                      <a:gd name="T6" fmla="*/ 0 w 48"/>
                      <a:gd name="T7" fmla="*/ 192 h 288"/>
                      <a:gd name="T8" fmla="*/ 48 w 48"/>
                      <a:gd name="T9" fmla="*/ 192 h 288"/>
                      <a:gd name="T10" fmla="*/ 48 w 48"/>
                      <a:gd name="T11" fmla="*/ 288 h 288"/>
                      <a:gd name="T12" fmla="*/ 0 60000 65536"/>
                      <a:gd name="T13" fmla="*/ 0 60000 65536"/>
                      <a:gd name="T14" fmla="*/ 0 60000 65536"/>
                      <a:gd name="T15" fmla="*/ 0 60000 65536"/>
                      <a:gd name="T16" fmla="*/ 0 60000 65536"/>
                      <a:gd name="T17" fmla="*/ 0 60000 65536"/>
                      <a:gd name="T18" fmla="*/ 0 w 48"/>
                      <a:gd name="T19" fmla="*/ 0 h 288"/>
                      <a:gd name="T20" fmla="*/ 48 w 48"/>
                      <a:gd name="T21" fmla="*/ 288 h 288"/>
                    </a:gdLst>
                    <a:ahLst/>
                    <a:cxnLst>
                      <a:cxn ang="T12">
                        <a:pos x="T0" y="T1"/>
                      </a:cxn>
                      <a:cxn ang="T13">
                        <a:pos x="T2" y="T3"/>
                      </a:cxn>
                      <a:cxn ang="T14">
                        <a:pos x="T4" y="T5"/>
                      </a:cxn>
                      <a:cxn ang="T15">
                        <a:pos x="T6" y="T7"/>
                      </a:cxn>
                      <a:cxn ang="T16">
                        <a:pos x="T8" y="T9"/>
                      </a:cxn>
                      <a:cxn ang="T17">
                        <a:pos x="T10" y="T11"/>
                      </a:cxn>
                    </a:cxnLst>
                    <a:rect l="T18" t="T19" r="T20" b="T21"/>
                    <a:pathLst>
                      <a:path w="48" h="288">
                        <a:moveTo>
                          <a:pt x="48" y="0"/>
                        </a:moveTo>
                        <a:lnTo>
                          <a:pt x="48" y="96"/>
                        </a:lnTo>
                        <a:lnTo>
                          <a:pt x="0" y="96"/>
                        </a:lnTo>
                        <a:lnTo>
                          <a:pt x="0" y="192"/>
                        </a:lnTo>
                        <a:lnTo>
                          <a:pt x="48" y="192"/>
                        </a:lnTo>
                        <a:lnTo>
                          <a:pt x="48" y="288"/>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endParaRPr lang="en-US" altLang="en-US" sz="1050"/>
                  </a:p>
                </p:txBody>
              </p:sp>
              <p:sp>
                <p:nvSpPr>
                  <p:cNvPr id="44" name="Line 43"/>
                  <p:cNvSpPr>
                    <a:spLocks noChangeShapeType="1"/>
                  </p:cNvSpPr>
                  <p:nvPr/>
                </p:nvSpPr>
                <p:spPr bwMode="auto">
                  <a:xfrm>
                    <a:off x="2984" y="1824"/>
                    <a:ext cx="0"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45" name="Line 44"/>
                  <p:cNvSpPr>
                    <a:spLocks noChangeShapeType="1"/>
                  </p:cNvSpPr>
                  <p:nvPr/>
                </p:nvSpPr>
                <p:spPr bwMode="auto">
                  <a:xfrm rot="5400000">
                    <a:off x="2928" y="1824"/>
                    <a:ext cx="0"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grpSp>
            <p:sp>
              <p:nvSpPr>
                <p:cNvPr id="41" name="Line 45"/>
                <p:cNvSpPr>
                  <a:spLocks noChangeShapeType="1"/>
                </p:cNvSpPr>
                <p:nvPr/>
              </p:nvSpPr>
              <p:spPr bwMode="auto">
                <a:xfrm>
                  <a:off x="2880" y="1632"/>
                  <a:ext cx="0" cy="2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42" name="Line 46"/>
                <p:cNvSpPr>
                  <a:spLocks noChangeShapeType="1"/>
                </p:cNvSpPr>
                <p:nvPr/>
              </p:nvSpPr>
              <p:spPr bwMode="auto">
                <a:xfrm flipH="1">
                  <a:off x="3072" y="1728"/>
                  <a:ext cx="18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grpSp>
          <p:sp>
            <p:nvSpPr>
              <p:cNvPr id="38" name="AutoShape 47"/>
              <p:cNvSpPr>
                <a:spLocks noChangeArrowheads="1"/>
              </p:cNvSpPr>
              <p:nvPr/>
            </p:nvSpPr>
            <p:spPr bwMode="auto">
              <a:xfrm flipV="1">
                <a:off x="2984" y="2208"/>
                <a:ext cx="184" cy="96"/>
              </a:xfrm>
              <a:prstGeom prst="triangle">
                <a:avLst>
                  <a:gd name="adj" fmla="val 50000"/>
                </a:avLst>
              </a:prstGeom>
              <a:solidFill>
                <a:srgbClr val="52F4C2"/>
              </a:solidFill>
              <a:ln w="28575">
                <a:solidFill>
                  <a:srgbClr val="000000"/>
                </a:solidFill>
                <a:miter lim="800000"/>
                <a:headEnd/>
                <a:tailEnd/>
              </a:ln>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endParaRPr lang="en-US" altLang="en-US" sz="1050"/>
              </a:p>
            </p:txBody>
          </p:sp>
        </p:grpSp>
        <p:grpSp>
          <p:nvGrpSpPr>
            <p:cNvPr id="49" name="Group 48"/>
            <p:cNvGrpSpPr>
              <a:grpSpLocks/>
            </p:cNvGrpSpPr>
            <p:nvPr/>
          </p:nvGrpSpPr>
          <p:grpSpPr bwMode="auto">
            <a:xfrm>
              <a:off x="2989263" y="3962400"/>
              <a:ext cx="596900" cy="1066800"/>
              <a:chOff x="2880" y="1632"/>
              <a:chExt cx="376" cy="672"/>
            </a:xfrm>
          </p:grpSpPr>
          <p:grpSp>
            <p:nvGrpSpPr>
              <p:cNvPr id="50" name="Group 49"/>
              <p:cNvGrpSpPr>
                <a:grpSpLocks/>
              </p:cNvGrpSpPr>
              <p:nvPr/>
            </p:nvGrpSpPr>
            <p:grpSpPr bwMode="auto">
              <a:xfrm>
                <a:off x="2880" y="1632"/>
                <a:ext cx="376" cy="576"/>
                <a:chOff x="2880" y="1632"/>
                <a:chExt cx="376" cy="576"/>
              </a:xfrm>
            </p:grpSpPr>
            <p:grpSp>
              <p:nvGrpSpPr>
                <p:cNvPr id="52" name="Group 50"/>
                <p:cNvGrpSpPr>
                  <a:grpSpLocks/>
                </p:cNvGrpSpPr>
                <p:nvPr/>
              </p:nvGrpSpPr>
              <p:grpSpPr bwMode="auto">
                <a:xfrm>
                  <a:off x="2880" y="1728"/>
                  <a:ext cx="192" cy="288"/>
                  <a:chOff x="2880" y="1728"/>
                  <a:chExt cx="192" cy="288"/>
                </a:xfrm>
              </p:grpSpPr>
              <p:sp>
                <p:nvSpPr>
                  <p:cNvPr id="59" name="Freeform 51"/>
                  <p:cNvSpPr>
                    <a:spLocks/>
                  </p:cNvSpPr>
                  <p:nvPr/>
                </p:nvSpPr>
                <p:spPr bwMode="auto">
                  <a:xfrm>
                    <a:off x="3024" y="1728"/>
                    <a:ext cx="48" cy="288"/>
                  </a:xfrm>
                  <a:custGeom>
                    <a:avLst/>
                    <a:gdLst>
                      <a:gd name="T0" fmla="*/ 48 w 48"/>
                      <a:gd name="T1" fmla="*/ 0 h 288"/>
                      <a:gd name="T2" fmla="*/ 48 w 48"/>
                      <a:gd name="T3" fmla="*/ 96 h 288"/>
                      <a:gd name="T4" fmla="*/ 0 w 48"/>
                      <a:gd name="T5" fmla="*/ 96 h 288"/>
                      <a:gd name="T6" fmla="*/ 0 w 48"/>
                      <a:gd name="T7" fmla="*/ 192 h 288"/>
                      <a:gd name="T8" fmla="*/ 48 w 48"/>
                      <a:gd name="T9" fmla="*/ 192 h 288"/>
                      <a:gd name="T10" fmla="*/ 48 w 48"/>
                      <a:gd name="T11" fmla="*/ 288 h 288"/>
                      <a:gd name="T12" fmla="*/ 0 60000 65536"/>
                      <a:gd name="T13" fmla="*/ 0 60000 65536"/>
                      <a:gd name="T14" fmla="*/ 0 60000 65536"/>
                      <a:gd name="T15" fmla="*/ 0 60000 65536"/>
                      <a:gd name="T16" fmla="*/ 0 60000 65536"/>
                      <a:gd name="T17" fmla="*/ 0 60000 65536"/>
                      <a:gd name="T18" fmla="*/ 0 w 48"/>
                      <a:gd name="T19" fmla="*/ 0 h 288"/>
                      <a:gd name="T20" fmla="*/ 48 w 48"/>
                      <a:gd name="T21" fmla="*/ 288 h 288"/>
                    </a:gdLst>
                    <a:ahLst/>
                    <a:cxnLst>
                      <a:cxn ang="T12">
                        <a:pos x="T0" y="T1"/>
                      </a:cxn>
                      <a:cxn ang="T13">
                        <a:pos x="T2" y="T3"/>
                      </a:cxn>
                      <a:cxn ang="T14">
                        <a:pos x="T4" y="T5"/>
                      </a:cxn>
                      <a:cxn ang="T15">
                        <a:pos x="T6" y="T7"/>
                      </a:cxn>
                      <a:cxn ang="T16">
                        <a:pos x="T8" y="T9"/>
                      </a:cxn>
                      <a:cxn ang="T17">
                        <a:pos x="T10" y="T11"/>
                      </a:cxn>
                    </a:cxnLst>
                    <a:rect l="T18" t="T19" r="T20" b="T21"/>
                    <a:pathLst>
                      <a:path w="48" h="288">
                        <a:moveTo>
                          <a:pt x="48" y="0"/>
                        </a:moveTo>
                        <a:lnTo>
                          <a:pt x="48" y="96"/>
                        </a:lnTo>
                        <a:lnTo>
                          <a:pt x="0" y="96"/>
                        </a:lnTo>
                        <a:lnTo>
                          <a:pt x="0" y="192"/>
                        </a:lnTo>
                        <a:lnTo>
                          <a:pt x="48" y="192"/>
                        </a:lnTo>
                        <a:lnTo>
                          <a:pt x="48" y="288"/>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endParaRPr lang="en-US" altLang="en-US" sz="1050"/>
                  </a:p>
                </p:txBody>
              </p:sp>
              <p:sp>
                <p:nvSpPr>
                  <p:cNvPr id="60" name="Line 52"/>
                  <p:cNvSpPr>
                    <a:spLocks noChangeShapeType="1"/>
                  </p:cNvSpPr>
                  <p:nvPr/>
                </p:nvSpPr>
                <p:spPr bwMode="auto">
                  <a:xfrm>
                    <a:off x="2984" y="1824"/>
                    <a:ext cx="0"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61" name="Line 53"/>
                  <p:cNvSpPr>
                    <a:spLocks noChangeShapeType="1"/>
                  </p:cNvSpPr>
                  <p:nvPr/>
                </p:nvSpPr>
                <p:spPr bwMode="auto">
                  <a:xfrm rot="5400000">
                    <a:off x="2928" y="1824"/>
                    <a:ext cx="0"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grpSp>
            <p:grpSp>
              <p:nvGrpSpPr>
                <p:cNvPr id="53" name="Group 54"/>
                <p:cNvGrpSpPr>
                  <a:grpSpLocks/>
                </p:cNvGrpSpPr>
                <p:nvPr/>
              </p:nvGrpSpPr>
              <p:grpSpPr bwMode="auto">
                <a:xfrm>
                  <a:off x="2880" y="1920"/>
                  <a:ext cx="192" cy="288"/>
                  <a:chOff x="2880" y="1728"/>
                  <a:chExt cx="192" cy="288"/>
                </a:xfrm>
              </p:grpSpPr>
              <p:sp>
                <p:nvSpPr>
                  <p:cNvPr id="56" name="Freeform 55"/>
                  <p:cNvSpPr>
                    <a:spLocks/>
                  </p:cNvSpPr>
                  <p:nvPr/>
                </p:nvSpPr>
                <p:spPr bwMode="auto">
                  <a:xfrm>
                    <a:off x="3024" y="1728"/>
                    <a:ext cx="48" cy="288"/>
                  </a:xfrm>
                  <a:custGeom>
                    <a:avLst/>
                    <a:gdLst>
                      <a:gd name="T0" fmla="*/ 48 w 48"/>
                      <a:gd name="T1" fmla="*/ 0 h 288"/>
                      <a:gd name="T2" fmla="*/ 48 w 48"/>
                      <a:gd name="T3" fmla="*/ 96 h 288"/>
                      <a:gd name="T4" fmla="*/ 0 w 48"/>
                      <a:gd name="T5" fmla="*/ 96 h 288"/>
                      <a:gd name="T6" fmla="*/ 0 w 48"/>
                      <a:gd name="T7" fmla="*/ 192 h 288"/>
                      <a:gd name="T8" fmla="*/ 48 w 48"/>
                      <a:gd name="T9" fmla="*/ 192 h 288"/>
                      <a:gd name="T10" fmla="*/ 48 w 48"/>
                      <a:gd name="T11" fmla="*/ 288 h 288"/>
                      <a:gd name="T12" fmla="*/ 0 60000 65536"/>
                      <a:gd name="T13" fmla="*/ 0 60000 65536"/>
                      <a:gd name="T14" fmla="*/ 0 60000 65536"/>
                      <a:gd name="T15" fmla="*/ 0 60000 65536"/>
                      <a:gd name="T16" fmla="*/ 0 60000 65536"/>
                      <a:gd name="T17" fmla="*/ 0 60000 65536"/>
                      <a:gd name="T18" fmla="*/ 0 w 48"/>
                      <a:gd name="T19" fmla="*/ 0 h 288"/>
                      <a:gd name="T20" fmla="*/ 48 w 48"/>
                      <a:gd name="T21" fmla="*/ 288 h 288"/>
                    </a:gdLst>
                    <a:ahLst/>
                    <a:cxnLst>
                      <a:cxn ang="T12">
                        <a:pos x="T0" y="T1"/>
                      </a:cxn>
                      <a:cxn ang="T13">
                        <a:pos x="T2" y="T3"/>
                      </a:cxn>
                      <a:cxn ang="T14">
                        <a:pos x="T4" y="T5"/>
                      </a:cxn>
                      <a:cxn ang="T15">
                        <a:pos x="T6" y="T7"/>
                      </a:cxn>
                      <a:cxn ang="T16">
                        <a:pos x="T8" y="T9"/>
                      </a:cxn>
                      <a:cxn ang="T17">
                        <a:pos x="T10" y="T11"/>
                      </a:cxn>
                    </a:cxnLst>
                    <a:rect l="T18" t="T19" r="T20" b="T21"/>
                    <a:pathLst>
                      <a:path w="48" h="288">
                        <a:moveTo>
                          <a:pt x="48" y="0"/>
                        </a:moveTo>
                        <a:lnTo>
                          <a:pt x="48" y="96"/>
                        </a:lnTo>
                        <a:lnTo>
                          <a:pt x="0" y="96"/>
                        </a:lnTo>
                        <a:lnTo>
                          <a:pt x="0" y="192"/>
                        </a:lnTo>
                        <a:lnTo>
                          <a:pt x="48" y="192"/>
                        </a:lnTo>
                        <a:lnTo>
                          <a:pt x="48" y="288"/>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endParaRPr lang="en-US" altLang="en-US" sz="1050"/>
                  </a:p>
                </p:txBody>
              </p:sp>
              <p:sp>
                <p:nvSpPr>
                  <p:cNvPr id="57" name="Line 56"/>
                  <p:cNvSpPr>
                    <a:spLocks noChangeShapeType="1"/>
                  </p:cNvSpPr>
                  <p:nvPr/>
                </p:nvSpPr>
                <p:spPr bwMode="auto">
                  <a:xfrm>
                    <a:off x="2984" y="1824"/>
                    <a:ext cx="0"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58" name="Line 57"/>
                  <p:cNvSpPr>
                    <a:spLocks noChangeShapeType="1"/>
                  </p:cNvSpPr>
                  <p:nvPr/>
                </p:nvSpPr>
                <p:spPr bwMode="auto">
                  <a:xfrm rot="5400000">
                    <a:off x="2928" y="1824"/>
                    <a:ext cx="0"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grpSp>
            <p:sp>
              <p:nvSpPr>
                <p:cNvPr id="54" name="Line 58"/>
                <p:cNvSpPr>
                  <a:spLocks noChangeShapeType="1"/>
                </p:cNvSpPr>
                <p:nvPr/>
              </p:nvSpPr>
              <p:spPr bwMode="auto">
                <a:xfrm>
                  <a:off x="2880" y="1632"/>
                  <a:ext cx="0" cy="2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55" name="Line 59"/>
                <p:cNvSpPr>
                  <a:spLocks noChangeShapeType="1"/>
                </p:cNvSpPr>
                <p:nvPr/>
              </p:nvSpPr>
              <p:spPr bwMode="auto">
                <a:xfrm flipH="1">
                  <a:off x="3072" y="1728"/>
                  <a:ext cx="18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grpSp>
          <p:sp>
            <p:nvSpPr>
              <p:cNvPr id="51" name="AutoShape 60"/>
              <p:cNvSpPr>
                <a:spLocks noChangeArrowheads="1"/>
              </p:cNvSpPr>
              <p:nvPr/>
            </p:nvSpPr>
            <p:spPr bwMode="auto">
              <a:xfrm flipV="1">
                <a:off x="2984" y="2208"/>
                <a:ext cx="184" cy="96"/>
              </a:xfrm>
              <a:prstGeom prst="triangle">
                <a:avLst>
                  <a:gd name="adj" fmla="val 50000"/>
                </a:avLst>
              </a:prstGeom>
              <a:solidFill>
                <a:srgbClr val="52F4C2"/>
              </a:solidFill>
              <a:ln w="28575">
                <a:solidFill>
                  <a:srgbClr val="000000"/>
                </a:solidFill>
                <a:miter lim="800000"/>
                <a:headEnd/>
                <a:tailEnd/>
              </a:ln>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endParaRPr lang="en-US" altLang="en-US" sz="1050"/>
              </a:p>
            </p:txBody>
          </p:sp>
        </p:grpSp>
        <p:sp>
          <p:nvSpPr>
            <p:cNvPr id="62" name="Line 61"/>
            <p:cNvSpPr>
              <a:spLocks noChangeShapeType="1"/>
            </p:cNvSpPr>
            <p:nvPr/>
          </p:nvSpPr>
          <p:spPr bwMode="auto">
            <a:xfrm>
              <a:off x="2243138" y="1828800"/>
              <a:ext cx="0" cy="42672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63" name="Line 62"/>
            <p:cNvSpPr>
              <a:spLocks noChangeShapeType="1"/>
            </p:cNvSpPr>
            <p:nvPr/>
          </p:nvSpPr>
          <p:spPr bwMode="auto">
            <a:xfrm>
              <a:off x="3586163" y="1828800"/>
              <a:ext cx="0" cy="42672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64" name="AutoShape 63"/>
            <p:cNvSpPr>
              <a:spLocks noChangeArrowheads="1"/>
            </p:cNvSpPr>
            <p:nvPr/>
          </p:nvSpPr>
          <p:spPr bwMode="auto">
            <a:xfrm rot="10800000" flipH="1">
              <a:off x="2090738" y="5486400"/>
              <a:ext cx="304800" cy="152400"/>
            </a:xfrm>
            <a:prstGeom prst="triangle">
              <a:avLst>
                <a:gd name="adj" fmla="val 50000"/>
              </a:avLst>
            </a:prstGeom>
            <a:solidFill>
              <a:srgbClr val="52F4C2"/>
            </a:solidFill>
            <a:ln w="28575">
              <a:solidFill>
                <a:srgbClr val="000000"/>
              </a:solidFill>
              <a:miter lim="800000"/>
              <a:headEnd/>
              <a:tailEnd/>
            </a:ln>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endParaRPr lang="en-US" altLang="en-US" sz="1050"/>
            </a:p>
          </p:txBody>
        </p:sp>
        <p:sp>
          <p:nvSpPr>
            <p:cNvPr id="65" name="AutoShape 64"/>
            <p:cNvSpPr>
              <a:spLocks noChangeArrowheads="1"/>
            </p:cNvSpPr>
            <p:nvPr/>
          </p:nvSpPr>
          <p:spPr bwMode="auto">
            <a:xfrm flipH="1">
              <a:off x="2166938" y="5638800"/>
              <a:ext cx="152400" cy="152400"/>
            </a:xfrm>
            <a:prstGeom prst="flowChartConnector">
              <a:avLst/>
            </a:prstGeom>
            <a:solidFill>
              <a:srgbClr val="52F4C2"/>
            </a:solidFill>
            <a:ln w="28575">
              <a:solidFill>
                <a:srgbClr val="000000"/>
              </a:solidFill>
              <a:round/>
              <a:headEnd/>
              <a:tailEnd/>
            </a:ln>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endParaRPr lang="en-US" altLang="en-US" sz="1050"/>
            </a:p>
          </p:txBody>
        </p:sp>
        <p:sp>
          <p:nvSpPr>
            <p:cNvPr id="66" name="AutoShape 65"/>
            <p:cNvSpPr>
              <a:spLocks noChangeArrowheads="1"/>
            </p:cNvSpPr>
            <p:nvPr/>
          </p:nvSpPr>
          <p:spPr bwMode="auto">
            <a:xfrm rot="10800000" flipH="1">
              <a:off x="3433763" y="5486400"/>
              <a:ext cx="304800" cy="152400"/>
            </a:xfrm>
            <a:prstGeom prst="triangle">
              <a:avLst>
                <a:gd name="adj" fmla="val 50000"/>
              </a:avLst>
            </a:prstGeom>
            <a:solidFill>
              <a:srgbClr val="52F4C2"/>
            </a:solidFill>
            <a:ln w="28575">
              <a:solidFill>
                <a:srgbClr val="000000"/>
              </a:solidFill>
              <a:miter lim="800000"/>
              <a:headEnd/>
              <a:tailEnd/>
            </a:ln>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endParaRPr lang="en-US" altLang="en-US" sz="1050"/>
            </a:p>
          </p:txBody>
        </p:sp>
        <p:sp>
          <p:nvSpPr>
            <p:cNvPr id="67" name="AutoShape 66"/>
            <p:cNvSpPr>
              <a:spLocks noChangeArrowheads="1"/>
            </p:cNvSpPr>
            <p:nvPr/>
          </p:nvSpPr>
          <p:spPr bwMode="auto">
            <a:xfrm flipH="1">
              <a:off x="3509963" y="5638800"/>
              <a:ext cx="152400" cy="152400"/>
            </a:xfrm>
            <a:prstGeom prst="flowChartConnector">
              <a:avLst/>
            </a:prstGeom>
            <a:solidFill>
              <a:srgbClr val="52F4C2"/>
            </a:solidFill>
            <a:ln w="28575">
              <a:solidFill>
                <a:srgbClr val="000000"/>
              </a:solidFill>
              <a:round/>
              <a:headEnd/>
              <a:tailEnd/>
            </a:ln>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endParaRPr lang="en-US" altLang="en-US" sz="1050"/>
            </a:p>
          </p:txBody>
        </p:sp>
        <p:sp>
          <p:nvSpPr>
            <p:cNvPr id="68" name="Freeform 67"/>
            <p:cNvSpPr>
              <a:spLocks/>
            </p:cNvSpPr>
            <p:nvPr/>
          </p:nvSpPr>
          <p:spPr bwMode="auto">
            <a:xfrm>
              <a:off x="3509963" y="1371600"/>
              <a:ext cx="76200" cy="457200"/>
            </a:xfrm>
            <a:custGeom>
              <a:avLst/>
              <a:gdLst>
                <a:gd name="T0" fmla="*/ 120967511 w 48"/>
                <a:gd name="T1" fmla="*/ 0 h 288"/>
                <a:gd name="T2" fmla="*/ 120967511 w 48"/>
                <a:gd name="T3" fmla="*/ 241934997 h 288"/>
                <a:gd name="T4" fmla="*/ 0 w 48"/>
                <a:gd name="T5" fmla="*/ 241934997 h 288"/>
                <a:gd name="T6" fmla="*/ 0 w 48"/>
                <a:gd name="T7" fmla="*/ 483869993 h 288"/>
                <a:gd name="T8" fmla="*/ 120967511 w 48"/>
                <a:gd name="T9" fmla="*/ 483869993 h 288"/>
                <a:gd name="T10" fmla="*/ 120967511 w 48"/>
                <a:gd name="T11" fmla="*/ 725804891 h 288"/>
                <a:gd name="T12" fmla="*/ 0 60000 65536"/>
                <a:gd name="T13" fmla="*/ 0 60000 65536"/>
                <a:gd name="T14" fmla="*/ 0 60000 65536"/>
                <a:gd name="T15" fmla="*/ 0 60000 65536"/>
                <a:gd name="T16" fmla="*/ 0 60000 65536"/>
                <a:gd name="T17" fmla="*/ 0 60000 65536"/>
                <a:gd name="T18" fmla="*/ 0 w 48"/>
                <a:gd name="T19" fmla="*/ 0 h 288"/>
                <a:gd name="T20" fmla="*/ 48 w 48"/>
                <a:gd name="T21" fmla="*/ 288 h 288"/>
              </a:gdLst>
              <a:ahLst/>
              <a:cxnLst>
                <a:cxn ang="T12">
                  <a:pos x="T0" y="T1"/>
                </a:cxn>
                <a:cxn ang="T13">
                  <a:pos x="T2" y="T3"/>
                </a:cxn>
                <a:cxn ang="T14">
                  <a:pos x="T4" y="T5"/>
                </a:cxn>
                <a:cxn ang="T15">
                  <a:pos x="T6" y="T7"/>
                </a:cxn>
                <a:cxn ang="T16">
                  <a:pos x="T8" y="T9"/>
                </a:cxn>
                <a:cxn ang="T17">
                  <a:pos x="T10" y="T11"/>
                </a:cxn>
              </a:cxnLst>
              <a:rect l="T18" t="T19" r="T20" b="T21"/>
              <a:pathLst>
                <a:path w="48" h="288">
                  <a:moveTo>
                    <a:pt x="48" y="0"/>
                  </a:moveTo>
                  <a:lnTo>
                    <a:pt x="48" y="96"/>
                  </a:lnTo>
                  <a:lnTo>
                    <a:pt x="0" y="96"/>
                  </a:lnTo>
                  <a:lnTo>
                    <a:pt x="0" y="192"/>
                  </a:lnTo>
                  <a:lnTo>
                    <a:pt x="48" y="192"/>
                  </a:lnTo>
                  <a:lnTo>
                    <a:pt x="48" y="288"/>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endParaRPr lang="en-US" altLang="en-US" sz="1050"/>
            </a:p>
          </p:txBody>
        </p:sp>
        <p:sp>
          <p:nvSpPr>
            <p:cNvPr id="69" name="Line 68"/>
            <p:cNvSpPr>
              <a:spLocks noChangeShapeType="1"/>
            </p:cNvSpPr>
            <p:nvPr/>
          </p:nvSpPr>
          <p:spPr bwMode="auto">
            <a:xfrm>
              <a:off x="3446463" y="1524000"/>
              <a:ext cx="0" cy="1524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70" name="Line 69"/>
            <p:cNvSpPr>
              <a:spLocks noChangeShapeType="1"/>
            </p:cNvSpPr>
            <p:nvPr/>
          </p:nvSpPr>
          <p:spPr bwMode="auto">
            <a:xfrm rot="5400000">
              <a:off x="3205163" y="1524000"/>
              <a:ext cx="0" cy="1524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71" name="AutoShape 70"/>
            <p:cNvSpPr>
              <a:spLocks noChangeArrowheads="1"/>
            </p:cNvSpPr>
            <p:nvPr/>
          </p:nvSpPr>
          <p:spPr bwMode="auto">
            <a:xfrm flipH="1">
              <a:off x="3281363" y="1524000"/>
              <a:ext cx="152400" cy="152400"/>
            </a:xfrm>
            <a:prstGeom prst="flowChartConnector">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endParaRPr lang="en-US" altLang="en-US" sz="1050"/>
            </a:p>
          </p:txBody>
        </p:sp>
        <p:sp>
          <p:nvSpPr>
            <p:cNvPr id="72" name="Freeform 71"/>
            <p:cNvSpPr>
              <a:spLocks/>
            </p:cNvSpPr>
            <p:nvPr/>
          </p:nvSpPr>
          <p:spPr bwMode="auto">
            <a:xfrm>
              <a:off x="2166938" y="1371600"/>
              <a:ext cx="76200" cy="457200"/>
            </a:xfrm>
            <a:custGeom>
              <a:avLst/>
              <a:gdLst>
                <a:gd name="T0" fmla="*/ 120967511 w 48"/>
                <a:gd name="T1" fmla="*/ 0 h 288"/>
                <a:gd name="T2" fmla="*/ 120967511 w 48"/>
                <a:gd name="T3" fmla="*/ 241934997 h 288"/>
                <a:gd name="T4" fmla="*/ 0 w 48"/>
                <a:gd name="T5" fmla="*/ 241934997 h 288"/>
                <a:gd name="T6" fmla="*/ 0 w 48"/>
                <a:gd name="T7" fmla="*/ 483869993 h 288"/>
                <a:gd name="T8" fmla="*/ 120967511 w 48"/>
                <a:gd name="T9" fmla="*/ 483869993 h 288"/>
                <a:gd name="T10" fmla="*/ 120967511 w 48"/>
                <a:gd name="T11" fmla="*/ 725804891 h 288"/>
                <a:gd name="T12" fmla="*/ 0 60000 65536"/>
                <a:gd name="T13" fmla="*/ 0 60000 65536"/>
                <a:gd name="T14" fmla="*/ 0 60000 65536"/>
                <a:gd name="T15" fmla="*/ 0 60000 65536"/>
                <a:gd name="T16" fmla="*/ 0 60000 65536"/>
                <a:gd name="T17" fmla="*/ 0 60000 65536"/>
                <a:gd name="T18" fmla="*/ 0 w 48"/>
                <a:gd name="T19" fmla="*/ 0 h 288"/>
                <a:gd name="T20" fmla="*/ 48 w 48"/>
                <a:gd name="T21" fmla="*/ 288 h 288"/>
              </a:gdLst>
              <a:ahLst/>
              <a:cxnLst>
                <a:cxn ang="T12">
                  <a:pos x="T0" y="T1"/>
                </a:cxn>
                <a:cxn ang="T13">
                  <a:pos x="T2" y="T3"/>
                </a:cxn>
                <a:cxn ang="T14">
                  <a:pos x="T4" y="T5"/>
                </a:cxn>
                <a:cxn ang="T15">
                  <a:pos x="T6" y="T7"/>
                </a:cxn>
                <a:cxn ang="T16">
                  <a:pos x="T8" y="T9"/>
                </a:cxn>
                <a:cxn ang="T17">
                  <a:pos x="T10" y="T11"/>
                </a:cxn>
              </a:cxnLst>
              <a:rect l="T18" t="T19" r="T20" b="T21"/>
              <a:pathLst>
                <a:path w="48" h="288">
                  <a:moveTo>
                    <a:pt x="48" y="0"/>
                  </a:moveTo>
                  <a:lnTo>
                    <a:pt x="48" y="96"/>
                  </a:lnTo>
                  <a:lnTo>
                    <a:pt x="0" y="96"/>
                  </a:lnTo>
                  <a:lnTo>
                    <a:pt x="0" y="192"/>
                  </a:lnTo>
                  <a:lnTo>
                    <a:pt x="48" y="192"/>
                  </a:lnTo>
                  <a:lnTo>
                    <a:pt x="48" y="288"/>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endParaRPr lang="en-US" altLang="en-US" sz="1050"/>
            </a:p>
          </p:txBody>
        </p:sp>
        <p:sp>
          <p:nvSpPr>
            <p:cNvPr id="73" name="Line 72"/>
            <p:cNvSpPr>
              <a:spLocks noChangeShapeType="1"/>
            </p:cNvSpPr>
            <p:nvPr/>
          </p:nvSpPr>
          <p:spPr bwMode="auto">
            <a:xfrm>
              <a:off x="2103438" y="1524000"/>
              <a:ext cx="0" cy="1524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74" name="Line 73"/>
            <p:cNvSpPr>
              <a:spLocks noChangeShapeType="1"/>
            </p:cNvSpPr>
            <p:nvPr/>
          </p:nvSpPr>
          <p:spPr bwMode="auto">
            <a:xfrm rot="5400000">
              <a:off x="1862138" y="1524000"/>
              <a:ext cx="0" cy="1524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75" name="Line 74"/>
            <p:cNvSpPr>
              <a:spLocks noChangeShapeType="1"/>
            </p:cNvSpPr>
            <p:nvPr/>
          </p:nvSpPr>
          <p:spPr bwMode="auto">
            <a:xfrm flipH="1">
              <a:off x="3433763" y="1371600"/>
              <a:ext cx="2921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76" name="Line 75"/>
            <p:cNvSpPr>
              <a:spLocks noChangeShapeType="1"/>
            </p:cNvSpPr>
            <p:nvPr/>
          </p:nvSpPr>
          <p:spPr bwMode="auto">
            <a:xfrm flipH="1">
              <a:off x="2090738" y="1371600"/>
              <a:ext cx="2921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77" name="Line 76"/>
            <p:cNvSpPr>
              <a:spLocks noChangeShapeType="1"/>
            </p:cNvSpPr>
            <p:nvPr/>
          </p:nvSpPr>
          <p:spPr bwMode="auto">
            <a:xfrm flipH="1">
              <a:off x="1371600" y="3276600"/>
              <a:ext cx="161766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78" name="Line 77"/>
            <p:cNvSpPr>
              <a:spLocks noChangeShapeType="1"/>
            </p:cNvSpPr>
            <p:nvPr/>
          </p:nvSpPr>
          <p:spPr bwMode="auto">
            <a:xfrm flipH="1">
              <a:off x="1371600" y="4648200"/>
              <a:ext cx="161766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79" name="Line 78"/>
            <p:cNvSpPr>
              <a:spLocks noChangeShapeType="1"/>
            </p:cNvSpPr>
            <p:nvPr/>
          </p:nvSpPr>
          <p:spPr bwMode="auto">
            <a:xfrm flipH="1">
              <a:off x="304800" y="1600200"/>
              <a:ext cx="321786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80" name="Freeform 79"/>
            <p:cNvSpPr>
              <a:spLocks/>
            </p:cNvSpPr>
            <p:nvPr/>
          </p:nvSpPr>
          <p:spPr bwMode="auto">
            <a:xfrm>
              <a:off x="609600" y="3276600"/>
              <a:ext cx="152400" cy="1524000"/>
            </a:xfrm>
            <a:custGeom>
              <a:avLst/>
              <a:gdLst>
                <a:gd name="T0" fmla="*/ 241935022 w 96"/>
                <a:gd name="T1" fmla="*/ 0 h 960"/>
                <a:gd name="T2" fmla="*/ 241935022 w 96"/>
                <a:gd name="T3" fmla="*/ 2147483647 h 960"/>
                <a:gd name="T4" fmla="*/ 0 w 96"/>
                <a:gd name="T5" fmla="*/ 2147483647 h 960"/>
                <a:gd name="T6" fmla="*/ 0 w 96"/>
                <a:gd name="T7" fmla="*/ 241935038 h 960"/>
                <a:gd name="T8" fmla="*/ 241935022 w 96"/>
                <a:gd name="T9" fmla="*/ 0 h 960"/>
                <a:gd name="T10" fmla="*/ 0 60000 65536"/>
                <a:gd name="T11" fmla="*/ 0 60000 65536"/>
                <a:gd name="T12" fmla="*/ 0 60000 65536"/>
                <a:gd name="T13" fmla="*/ 0 60000 65536"/>
                <a:gd name="T14" fmla="*/ 0 60000 65536"/>
                <a:gd name="T15" fmla="*/ 0 w 96"/>
                <a:gd name="T16" fmla="*/ 0 h 960"/>
                <a:gd name="T17" fmla="*/ 96 w 96"/>
                <a:gd name="T18" fmla="*/ 960 h 960"/>
              </a:gdLst>
              <a:ahLst/>
              <a:cxnLst>
                <a:cxn ang="T10">
                  <a:pos x="T0" y="T1"/>
                </a:cxn>
                <a:cxn ang="T11">
                  <a:pos x="T2" y="T3"/>
                </a:cxn>
                <a:cxn ang="T12">
                  <a:pos x="T4" y="T5"/>
                </a:cxn>
                <a:cxn ang="T13">
                  <a:pos x="T6" y="T7"/>
                </a:cxn>
                <a:cxn ang="T14">
                  <a:pos x="T8" y="T9"/>
                </a:cxn>
              </a:cxnLst>
              <a:rect l="T15" t="T16" r="T17" b="T18"/>
              <a:pathLst>
                <a:path w="96" h="960">
                  <a:moveTo>
                    <a:pt x="96" y="0"/>
                  </a:moveTo>
                  <a:lnTo>
                    <a:pt x="96" y="960"/>
                  </a:lnTo>
                  <a:lnTo>
                    <a:pt x="0" y="864"/>
                  </a:lnTo>
                  <a:lnTo>
                    <a:pt x="0" y="96"/>
                  </a:lnTo>
                  <a:lnTo>
                    <a:pt x="96" y="0"/>
                  </a:lnTo>
                  <a:close/>
                </a:path>
              </a:pathLst>
            </a:custGeom>
            <a:solidFill>
              <a:srgbClr val="52F4C2"/>
            </a:solidFill>
            <a:ln w="28575">
              <a:solidFill>
                <a:srgbClr val="000000"/>
              </a:solidFill>
              <a:round/>
              <a:headEnd/>
              <a:tailEnd/>
            </a:ln>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endParaRPr lang="en-US" altLang="en-US" sz="1050"/>
            </a:p>
          </p:txBody>
        </p:sp>
        <p:sp>
          <p:nvSpPr>
            <p:cNvPr id="81" name="Line 80"/>
            <p:cNvSpPr>
              <a:spLocks noChangeShapeType="1"/>
            </p:cNvSpPr>
            <p:nvPr/>
          </p:nvSpPr>
          <p:spPr bwMode="auto">
            <a:xfrm flipH="1">
              <a:off x="304800" y="4038600"/>
              <a:ext cx="2921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82" name="AutoShape 81"/>
            <p:cNvSpPr>
              <a:spLocks noChangeArrowheads="1"/>
            </p:cNvSpPr>
            <p:nvPr/>
          </p:nvSpPr>
          <p:spPr bwMode="auto">
            <a:xfrm>
              <a:off x="1066800" y="3124200"/>
              <a:ext cx="304800" cy="304800"/>
            </a:xfrm>
            <a:prstGeom prst="flowChartDelay">
              <a:avLst/>
            </a:prstGeom>
            <a:solidFill>
              <a:srgbClr val="52F4C2"/>
            </a:solidFill>
            <a:ln w="28575">
              <a:solidFill>
                <a:srgbClr val="000000"/>
              </a:solidFill>
              <a:miter lim="800000"/>
              <a:headEnd/>
              <a:tailEnd/>
            </a:ln>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endParaRPr lang="en-US" altLang="en-US" sz="1050"/>
            </a:p>
          </p:txBody>
        </p:sp>
        <p:sp>
          <p:nvSpPr>
            <p:cNvPr id="83" name="AutoShape 82"/>
            <p:cNvSpPr>
              <a:spLocks noChangeArrowheads="1"/>
            </p:cNvSpPr>
            <p:nvPr/>
          </p:nvSpPr>
          <p:spPr bwMode="auto">
            <a:xfrm>
              <a:off x="1066800" y="4495800"/>
              <a:ext cx="304800" cy="304800"/>
            </a:xfrm>
            <a:prstGeom prst="flowChartDelay">
              <a:avLst/>
            </a:prstGeom>
            <a:solidFill>
              <a:srgbClr val="52F4C2"/>
            </a:solidFill>
            <a:ln w="28575">
              <a:solidFill>
                <a:srgbClr val="000000"/>
              </a:solidFill>
              <a:miter lim="800000"/>
              <a:headEnd/>
              <a:tailEnd/>
            </a:ln>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endParaRPr lang="en-US" altLang="en-US" sz="1050"/>
            </a:p>
          </p:txBody>
        </p:sp>
        <p:sp>
          <p:nvSpPr>
            <p:cNvPr id="84" name="Freeform 83"/>
            <p:cNvSpPr>
              <a:spLocks/>
            </p:cNvSpPr>
            <p:nvPr/>
          </p:nvSpPr>
          <p:spPr bwMode="auto">
            <a:xfrm>
              <a:off x="914400" y="3200400"/>
              <a:ext cx="152400" cy="1371600"/>
            </a:xfrm>
            <a:custGeom>
              <a:avLst/>
              <a:gdLst>
                <a:gd name="T0" fmla="*/ 0 w 96"/>
                <a:gd name="T1" fmla="*/ 0 h 1008"/>
                <a:gd name="T2" fmla="*/ 0 w 96"/>
                <a:gd name="T3" fmla="*/ 1866355943 h 1008"/>
                <a:gd name="T4" fmla="*/ 241935022 w 96"/>
                <a:gd name="T5" fmla="*/ 1866355943 h 1008"/>
                <a:gd name="T6" fmla="*/ 0 60000 65536"/>
                <a:gd name="T7" fmla="*/ 0 60000 65536"/>
                <a:gd name="T8" fmla="*/ 0 60000 65536"/>
                <a:gd name="T9" fmla="*/ 0 w 96"/>
                <a:gd name="T10" fmla="*/ 0 h 1008"/>
                <a:gd name="T11" fmla="*/ 96 w 96"/>
                <a:gd name="T12" fmla="*/ 1008 h 1008"/>
              </a:gdLst>
              <a:ahLst/>
              <a:cxnLst>
                <a:cxn ang="T6">
                  <a:pos x="T0" y="T1"/>
                </a:cxn>
                <a:cxn ang="T7">
                  <a:pos x="T2" y="T3"/>
                </a:cxn>
                <a:cxn ang="T8">
                  <a:pos x="T4" y="T5"/>
                </a:cxn>
              </a:cxnLst>
              <a:rect l="T9" t="T10" r="T11" b="T12"/>
              <a:pathLst>
                <a:path w="96" h="1008">
                  <a:moveTo>
                    <a:pt x="0" y="0"/>
                  </a:moveTo>
                  <a:lnTo>
                    <a:pt x="0" y="1008"/>
                  </a:lnTo>
                  <a:lnTo>
                    <a:pt x="96" y="1008"/>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endParaRPr lang="en-US" altLang="en-US" sz="1050"/>
            </a:p>
          </p:txBody>
        </p:sp>
        <p:sp>
          <p:nvSpPr>
            <p:cNvPr id="85" name="Line 84"/>
            <p:cNvSpPr>
              <a:spLocks noChangeShapeType="1"/>
            </p:cNvSpPr>
            <p:nvPr/>
          </p:nvSpPr>
          <p:spPr bwMode="auto">
            <a:xfrm flipH="1">
              <a:off x="762000" y="3352800"/>
              <a:ext cx="2921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86" name="Line 85"/>
            <p:cNvSpPr>
              <a:spLocks noChangeShapeType="1"/>
            </p:cNvSpPr>
            <p:nvPr/>
          </p:nvSpPr>
          <p:spPr bwMode="auto">
            <a:xfrm flipH="1">
              <a:off x="774700" y="4724400"/>
              <a:ext cx="2921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87" name="AutoShape 86"/>
            <p:cNvSpPr>
              <a:spLocks noChangeArrowheads="1"/>
            </p:cNvSpPr>
            <p:nvPr/>
          </p:nvSpPr>
          <p:spPr bwMode="auto">
            <a:xfrm flipH="1">
              <a:off x="1938338" y="1524000"/>
              <a:ext cx="152400" cy="152400"/>
            </a:xfrm>
            <a:prstGeom prst="flowChartConnector">
              <a:avLst/>
            </a:prstGeom>
            <a:solidFill>
              <a:schemeClr val="bg1"/>
            </a:solidFill>
            <a:ln w="28575">
              <a:solidFill>
                <a:srgbClr val="000000"/>
              </a:solidFill>
              <a:round/>
              <a:headEnd/>
              <a:tailEnd/>
            </a:ln>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endParaRPr lang="en-US" altLang="en-US" sz="1050"/>
            </a:p>
          </p:txBody>
        </p:sp>
        <p:sp>
          <p:nvSpPr>
            <p:cNvPr id="88" name="Text Box 87"/>
            <p:cNvSpPr txBox="1">
              <a:spLocks noChangeArrowheads="1"/>
            </p:cNvSpPr>
            <p:nvPr/>
          </p:nvSpPr>
          <p:spPr bwMode="auto">
            <a:xfrm>
              <a:off x="76200" y="1279525"/>
              <a:ext cx="730752" cy="400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algn="l"/>
              <a:r>
                <a:rPr lang="en-US" altLang="en-US" sz="1000">
                  <a:solidFill>
                    <a:srgbClr val="FF0909"/>
                  </a:solidFill>
                </a:rPr>
                <a:t>CLK</a:t>
              </a:r>
            </a:p>
          </p:txBody>
        </p:sp>
        <p:sp>
          <p:nvSpPr>
            <p:cNvPr id="89" name="Text Box 88"/>
            <p:cNvSpPr txBox="1">
              <a:spLocks noChangeArrowheads="1"/>
            </p:cNvSpPr>
            <p:nvPr/>
          </p:nvSpPr>
          <p:spPr bwMode="auto">
            <a:xfrm rot="16200000">
              <a:off x="-22536" y="3385863"/>
              <a:ext cx="832462" cy="400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algn="l"/>
              <a:r>
                <a:rPr lang="en-US" altLang="en-US" sz="1000">
                  <a:solidFill>
                    <a:srgbClr val="FF0909"/>
                  </a:solidFill>
                </a:rPr>
                <a:t>raddr</a:t>
              </a:r>
            </a:p>
          </p:txBody>
        </p:sp>
        <p:sp>
          <p:nvSpPr>
            <p:cNvPr id="90" name="Text Box 89"/>
            <p:cNvSpPr txBox="1">
              <a:spLocks noChangeArrowheads="1"/>
            </p:cNvSpPr>
            <p:nvPr/>
          </p:nvSpPr>
          <p:spPr bwMode="auto">
            <a:xfrm>
              <a:off x="1350963" y="5775325"/>
              <a:ext cx="887229" cy="400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algn="l"/>
              <a:r>
                <a:rPr lang="en-US" altLang="en-US" sz="1000">
                  <a:solidFill>
                    <a:srgbClr val="FF0909"/>
                  </a:solidFill>
                </a:rPr>
                <a:t>rdata</a:t>
              </a:r>
              <a:r>
                <a:rPr lang="en-US" altLang="en-US" sz="1000" baseline="-25000">
                  <a:solidFill>
                    <a:srgbClr val="FF0909"/>
                  </a:solidFill>
                </a:rPr>
                <a:t>1</a:t>
              </a:r>
              <a:endParaRPr lang="en-US" altLang="en-US" sz="1000">
                <a:solidFill>
                  <a:srgbClr val="FF0909"/>
                </a:solidFill>
              </a:endParaRPr>
            </a:p>
          </p:txBody>
        </p:sp>
        <p:sp>
          <p:nvSpPr>
            <p:cNvPr id="91" name="Text Box 90"/>
            <p:cNvSpPr txBox="1">
              <a:spLocks noChangeArrowheads="1"/>
            </p:cNvSpPr>
            <p:nvPr/>
          </p:nvSpPr>
          <p:spPr bwMode="auto">
            <a:xfrm>
              <a:off x="2727323" y="5791202"/>
              <a:ext cx="887229" cy="400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algn="l"/>
              <a:r>
                <a:rPr lang="en-US" altLang="en-US" sz="1000">
                  <a:solidFill>
                    <a:srgbClr val="FF0909"/>
                  </a:solidFill>
                </a:rPr>
                <a:t>rdata</a:t>
              </a:r>
              <a:r>
                <a:rPr lang="en-US" altLang="en-US" sz="1000" baseline="-25000">
                  <a:solidFill>
                    <a:srgbClr val="FF0909"/>
                  </a:solidFill>
                </a:rPr>
                <a:t>0</a:t>
              </a:r>
              <a:endParaRPr lang="en-US" altLang="en-US" sz="1000">
                <a:solidFill>
                  <a:srgbClr val="FF0909"/>
                </a:solidFill>
              </a:endParaRPr>
            </a:p>
          </p:txBody>
        </p:sp>
        <p:sp>
          <p:nvSpPr>
            <p:cNvPr id="92" name="Text Box 91"/>
            <p:cNvSpPr txBox="1">
              <a:spLocks noChangeArrowheads="1"/>
            </p:cNvSpPr>
            <p:nvPr/>
          </p:nvSpPr>
          <p:spPr bwMode="auto">
            <a:xfrm>
              <a:off x="2057401" y="4327525"/>
              <a:ext cx="1234087" cy="400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algn="l"/>
              <a:r>
                <a:rPr lang="en-US" altLang="en-US" sz="1000">
                  <a:solidFill>
                    <a:srgbClr val="FF0909"/>
                  </a:solidFill>
                </a:rPr>
                <a:t>wordline</a:t>
              </a:r>
              <a:r>
                <a:rPr lang="en-US" altLang="en-US" sz="1000" baseline="-25000">
                  <a:solidFill>
                    <a:srgbClr val="FF0909"/>
                  </a:solidFill>
                </a:rPr>
                <a:t>1</a:t>
              </a:r>
              <a:endParaRPr lang="en-US" altLang="en-US" sz="1000">
                <a:solidFill>
                  <a:srgbClr val="FF0909"/>
                </a:solidFill>
              </a:endParaRPr>
            </a:p>
          </p:txBody>
        </p:sp>
        <p:sp>
          <p:nvSpPr>
            <p:cNvPr id="93" name="Text Box 92"/>
            <p:cNvSpPr txBox="1">
              <a:spLocks noChangeArrowheads="1"/>
            </p:cNvSpPr>
            <p:nvPr/>
          </p:nvSpPr>
          <p:spPr bwMode="auto">
            <a:xfrm>
              <a:off x="1981200" y="2955923"/>
              <a:ext cx="1234087" cy="400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algn="l"/>
              <a:r>
                <a:rPr lang="en-US" altLang="en-US" sz="1000">
                  <a:solidFill>
                    <a:srgbClr val="FF0909"/>
                  </a:solidFill>
                </a:rPr>
                <a:t>wordline</a:t>
              </a:r>
              <a:r>
                <a:rPr lang="en-US" altLang="en-US" sz="1000" baseline="-25000">
                  <a:solidFill>
                    <a:srgbClr val="FF0909"/>
                  </a:solidFill>
                </a:rPr>
                <a:t>0</a:t>
              </a:r>
              <a:endParaRPr lang="en-US" altLang="en-US" sz="1000">
                <a:solidFill>
                  <a:srgbClr val="FF0909"/>
                </a:solidFill>
              </a:endParaRPr>
            </a:p>
          </p:txBody>
        </p:sp>
        <p:sp>
          <p:nvSpPr>
            <p:cNvPr id="94" name="Text Box 93"/>
            <p:cNvSpPr txBox="1">
              <a:spLocks noChangeArrowheads="1"/>
            </p:cNvSpPr>
            <p:nvPr/>
          </p:nvSpPr>
          <p:spPr bwMode="auto">
            <a:xfrm rot="16200000">
              <a:off x="1834678" y="4838424"/>
              <a:ext cx="991547" cy="400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algn="l"/>
              <a:r>
                <a:rPr lang="en-US" altLang="en-US" sz="1000">
                  <a:solidFill>
                    <a:srgbClr val="FF0909"/>
                  </a:solidFill>
                </a:rPr>
                <a:t>bitline</a:t>
              </a:r>
              <a:r>
                <a:rPr lang="en-US" altLang="en-US" sz="1000" baseline="-25000">
                  <a:solidFill>
                    <a:srgbClr val="FF0909"/>
                  </a:solidFill>
                </a:rPr>
                <a:t>1</a:t>
              </a:r>
              <a:endParaRPr lang="en-US" altLang="en-US" sz="1000">
                <a:solidFill>
                  <a:srgbClr val="FF0909"/>
                </a:solidFill>
              </a:endParaRPr>
            </a:p>
          </p:txBody>
        </p:sp>
        <p:sp>
          <p:nvSpPr>
            <p:cNvPr id="95" name="Text Box 94"/>
            <p:cNvSpPr txBox="1">
              <a:spLocks noChangeArrowheads="1"/>
            </p:cNvSpPr>
            <p:nvPr/>
          </p:nvSpPr>
          <p:spPr bwMode="auto">
            <a:xfrm rot="16200000">
              <a:off x="3190401" y="4828900"/>
              <a:ext cx="991547" cy="400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pPr algn="l"/>
              <a:r>
                <a:rPr lang="en-US" altLang="en-US" sz="1000">
                  <a:solidFill>
                    <a:srgbClr val="FF0909"/>
                  </a:solidFill>
                </a:rPr>
                <a:t>bitline</a:t>
              </a:r>
              <a:r>
                <a:rPr lang="en-US" altLang="en-US" sz="1000" baseline="-25000">
                  <a:solidFill>
                    <a:srgbClr val="FF0909"/>
                  </a:solidFill>
                </a:rPr>
                <a:t>0</a:t>
              </a:r>
              <a:endParaRPr lang="en-US" altLang="en-US" sz="1000">
                <a:solidFill>
                  <a:srgbClr val="FF0909"/>
                </a:solidFill>
              </a:endParaRPr>
            </a:p>
          </p:txBody>
        </p:sp>
        <p:sp>
          <p:nvSpPr>
            <p:cNvPr id="96" name="AutoShape 95"/>
            <p:cNvSpPr>
              <a:spLocks noChangeArrowheads="1"/>
            </p:cNvSpPr>
            <p:nvPr/>
          </p:nvSpPr>
          <p:spPr bwMode="auto">
            <a:xfrm flipH="1">
              <a:off x="2166938" y="2667000"/>
              <a:ext cx="152400" cy="152400"/>
            </a:xfrm>
            <a:prstGeom prst="flowChartConnector">
              <a:avLst/>
            </a:pr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endParaRPr lang="en-US" altLang="en-US" sz="1050"/>
            </a:p>
          </p:txBody>
        </p:sp>
        <p:sp>
          <p:nvSpPr>
            <p:cNvPr id="97" name="AutoShape 96"/>
            <p:cNvSpPr>
              <a:spLocks noChangeArrowheads="1"/>
            </p:cNvSpPr>
            <p:nvPr/>
          </p:nvSpPr>
          <p:spPr bwMode="auto">
            <a:xfrm flipH="1">
              <a:off x="2166938" y="4038600"/>
              <a:ext cx="152400" cy="152400"/>
            </a:xfrm>
            <a:prstGeom prst="flowChartConnector">
              <a:avLst/>
            </a:pr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endParaRPr lang="en-US" altLang="en-US" sz="1050"/>
            </a:p>
          </p:txBody>
        </p:sp>
        <p:sp>
          <p:nvSpPr>
            <p:cNvPr id="98" name="AutoShape 97"/>
            <p:cNvSpPr>
              <a:spLocks noChangeArrowheads="1"/>
            </p:cNvSpPr>
            <p:nvPr/>
          </p:nvSpPr>
          <p:spPr bwMode="auto">
            <a:xfrm flipH="1">
              <a:off x="3509963" y="4038600"/>
              <a:ext cx="152400" cy="152400"/>
            </a:xfrm>
            <a:prstGeom prst="flowChartConnector">
              <a:avLst/>
            </a:pr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endParaRPr lang="en-US" altLang="en-US" sz="1050"/>
            </a:p>
          </p:txBody>
        </p:sp>
        <p:sp>
          <p:nvSpPr>
            <p:cNvPr id="99" name="AutoShape 98"/>
            <p:cNvSpPr>
              <a:spLocks noChangeArrowheads="1"/>
            </p:cNvSpPr>
            <p:nvPr/>
          </p:nvSpPr>
          <p:spPr bwMode="auto">
            <a:xfrm flipH="1">
              <a:off x="3509963" y="2667000"/>
              <a:ext cx="152400" cy="152400"/>
            </a:xfrm>
            <a:prstGeom prst="flowChartConnector">
              <a:avLst/>
            </a:pr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endParaRPr lang="en-US" altLang="en-US" sz="1050"/>
            </a:p>
          </p:txBody>
        </p:sp>
        <p:sp>
          <p:nvSpPr>
            <p:cNvPr id="100" name="AutoShape 99"/>
            <p:cNvSpPr>
              <a:spLocks noChangeArrowheads="1"/>
            </p:cNvSpPr>
            <p:nvPr/>
          </p:nvSpPr>
          <p:spPr bwMode="auto">
            <a:xfrm flipH="1">
              <a:off x="838200" y="1524000"/>
              <a:ext cx="152400" cy="152400"/>
            </a:xfrm>
            <a:prstGeom prst="flowChartConnector">
              <a:avLst/>
            </a:pr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endParaRPr lang="en-US" altLang="en-US" sz="1050"/>
            </a:p>
          </p:txBody>
        </p:sp>
        <p:sp>
          <p:nvSpPr>
            <p:cNvPr id="101" name="AutoShape 100"/>
            <p:cNvSpPr>
              <a:spLocks noChangeArrowheads="1"/>
            </p:cNvSpPr>
            <p:nvPr/>
          </p:nvSpPr>
          <p:spPr bwMode="auto">
            <a:xfrm flipH="1">
              <a:off x="838200" y="3124200"/>
              <a:ext cx="152400" cy="152400"/>
            </a:xfrm>
            <a:prstGeom prst="flowChartConnector">
              <a:avLst/>
            </a:pr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endParaRPr lang="en-US" altLang="en-US" sz="1050"/>
            </a:p>
          </p:txBody>
        </p:sp>
        <p:sp>
          <p:nvSpPr>
            <p:cNvPr id="102" name="Rectangle 101"/>
            <p:cNvSpPr>
              <a:spLocks noChangeArrowheads="1"/>
            </p:cNvSpPr>
            <p:nvPr/>
          </p:nvSpPr>
          <p:spPr bwMode="auto">
            <a:xfrm>
              <a:off x="2514600" y="2438400"/>
              <a:ext cx="304800" cy="303213"/>
            </a:xfrm>
            <a:prstGeom prst="rect">
              <a:avLst/>
            </a:prstGeom>
            <a:solidFill>
              <a:srgbClr val="D5D5D5"/>
            </a:solidFill>
            <a:ln w="28575">
              <a:solidFill>
                <a:srgbClr val="000000"/>
              </a:solidFill>
              <a:miter lim="800000"/>
              <a:headEnd/>
              <a:tailEnd/>
            </a:ln>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r>
                <a:rPr lang="en-US" altLang="en-US" sz="1050">
                  <a:solidFill>
                    <a:srgbClr val="000000"/>
                  </a:solidFill>
                </a:rPr>
                <a:t>1</a:t>
              </a:r>
            </a:p>
          </p:txBody>
        </p:sp>
        <p:sp>
          <p:nvSpPr>
            <p:cNvPr id="103" name="Rectangle 102"/>
            <p:cNvSpPr>
              <a:spLocks noChangeArrowheads="1"/>
            </p:cNvSpPr>
            <p:nvPr/>
          </p:nvSpPr>
          <p:spPr bwMode="auto">
            <a:xfrm>
              <a:off x="1143000" y="2438400"/>
              <a:ext cx="304800" cy="303213"/>
            </a:xfrm>
            <a:prstGeom prst="rect">
              <a:avLst/>
            </a:prstGeom>
            <a:solidFill>
              <a:srgbClr val="D5D5D5"/>
            </a:solidFill>
            <a:ln w="28575">
              <a:solidFill>
                <a:srgbClr val="000000"/>
              </a:solidFill>
              <a:miter lim="800000"/>
              <a:headEnd/>
              <a:tailEnd/>
            </a:ln>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r>
                <a:rPr lang="en-US" altLang="en-US" sz="1050">
                  <a:solidFill>
                    <a:srgbClr val="000000"/>
                  </a:solidFill>
                </a:rPr>
                <a:t>0</a:t>
              </a:r>
            </a:p>
          </p:txBody>
        </p:sp>
        <p:sp>
          <p:nvSpPr>
            <p:cNvPr id="104" name="Rectangle 103"/>
            <p:cNvSpPr>
              <a:spLocks noChangeArrowheads="1"/>
            </p:cNvSpPr>
            <p:nvPr/>
          </p:nvSpPr>
          <p:spPr bwMode="auto">
            <a:xfrm>
              <a:off x="2514600" y="3811588"/>
              <a:ext cx="304800" cy="303212"/>
            </a:xfrm>
            <a:prstGeom prst="rect">
              <a:avLst/>
            </a:prstGeom>
            <a:solidFill>
              <a:srgbClr val="D5D5D5"/>
            </a:solidFill>
            <a:ln w="28575">
              <a:solidFill>
                <a:srgbClr val="000000"/>
              </a:solidFill>
              <a:miter lim="800000"/>
              <a:headEnd/>
              <a:tailEnd/>
            </a:ln>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r>
                <a:rPr lang="en-US" altLang="en-US" sz="1050">
                  <a:solidFill>
                    <a:srgbClr val="000000"/>
                  </a:solidFill>
                </a:rPr>
                <a:t>0</a:t>
              </a:r>
            </a:p>
          </p:txBody>
        </p:sp>
        <p:sp>
          <p:nvSpPr>
            <p:cNvPr id="105" name="Rectangle 104"/>
            <p:cNvSpPr>
              <a:spLocks noChangeArrowheads="1"/>
            </p:cNvSpPr>
            <p:nvPr/>
          </p:nvSpPr>
          <p:spPr bwMode="auto">
            <a:xfrm>
              <a:off x="1143000" y="3810000"/>
              <a:ext cx="304800" cy="303213"/>
            </a:xfrm>
            <a:prstGeom prst="rect">
              <a:avLst/>
            </a:prstGeom>
            <a:solidFill>
              <a:srgbClr val="D5D5D5"/>
            </a:solidFill>
            <a:ln w="28575">
              <a:solidFill>
                <a:srgbClr val="000000"/>
              </a:solidFill>
              <a:miter lim="800000"/>
              <a:headEnd/>
              <a:tailEnd/>
            </a:ln>
          </p:spPr>
          <p:txBody>
            <a:bodyPr wrap="none" anchor="ctr"/>
            <a:lstStyle>
              <a:lvl1pPr>
                <a:defRPr>
                  <a:solidFill>
                    <a:schemeClr val="accent1"/>
                  </a:solidFill>
                  <a:latin typeface="Arial" panose="020B0604020202020204" pitchFamily="34" charset="0"/>
                  <a:ea typeface="ＭＳ Ｐゴシック" panose="020B0600070205080204" pitchFamily="34" charset="-128"/>
                </a:defRPr>
              </a:lvl1pPr>
              <a:lvl2pPr marL="742950" indent="-285750">
                <a:defRPr>
                  <a:solidFill>
                    <a:schemeClr val="accent1"/>
                  </a:solidFill>
                  <a:latin typeface="Arial" panose="020B0604020202020204" pitchFamily="34" charset="0"/>
                  <a:ea typeface="ＭＳ Ｐゴシック" panose="020B0600070205080204" pitchFamily="34" charset="-128"/>
                </a:defRPr>
              </a:lvl2pPr>
              <a:lvl3pPr marL="1143000" indent="-228600">
                <a:defRPr>
                  <a:solidFill>
                    <a:schemeClr val="accent1"/>
                  </a:solidFill>
                  <a:latin typeface="Arial" panose="020B0604020202020204" pitchFamily="34" charset="0"/>
                  <a:ea typeface="ＭＳ Ｐゴシック" panose="020B0600070205080204" pitchFamily="34" charset="-128"/>
                </a:defRPr>
              </a:lvl3pPr>
              <a:lvl4pPr marL="1600200" indent="-228600">
                <a:defRPr>
                  <a:solidFill>
                    <a:schemeClr val="accent1"/>
                  </a:solidFill>
                  <a:latin typeface="Arial" panose="020B0604020202020204" pitchFamily="34" charset="0"/>
                  <a:ea typeface="ＭＳ Ｐゴシック" panose="020B0600070205080204" pitchFamily="34" charset="-128"/>
                </a:defRPr>
              </a:lvl4pPr>
              <a:lvl5pPr marL="2057400" indent="-228600">
                <a:defRPr>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accent1"/>
                  </a:solidFill>
                  <a:latin typeface="Arial" panose="020B0604020202020204" pitchFamily="34" charset="0"/>
                  <a:ea typeface="ＭＳ Ｐゴシック" panose="020B0600070205080204" pitchFamily="34" charset="-128"/>
                </a:defRPr>
              </a:lvl9pPr>
            </a:lstStyle>
            <a:p>
              <a:r>
                <a:rPr lang="en-US" altLang="en-US" sz="1050">
                  <a:solidFill>
                    <a:srgbClr val="000000"/>
                  </a:solidFill>
                </a:rPr>
                <a:t>1</a:t>
              </a:r>
            </a:p>
          </p:txBody>
        </p:sp>
      </p:grpSp>
      <p:sp>
        <p:nvSpPr>
          <p:cNvPr id="4" name="TextBox 3"/>
          <p:cNvSpPr txBox="1"/>
          <p:nvPr/>
        </p:nvSpPr>
        <p:spPr>
          <a:xfrm>
            <a:off x="207511" y="4476578"/>
            <a:ext cx="1088760" cy="523220"/>
          </a:xfrm>
          <a:prstGeom prst="rect">
            <a:avLst/>
          </a:prstGeom>
          <a:noFill/>
        </p:spPr>
        <p:txBody>
          <a:bodyPr wrap="none" rtlCol="0">
            <a:spAutoFit/>
          </a:bodyPr>
          <a:lstStyle/>
          <a:p>
            <a:r>
              <a:rPr lang="en-US" sz="2800" dirty="0">
                <a:latin typeface="Calibri" pitchFamily="34" charset="0"/>
              </a:rPr>
              <a:t>SRAM</a:t>
            </a:r>
          </a:p>
        </p:txBody>
      </p:sp>
      <p:sp>
        <p:nvSpPr>
          <p:cNvPr id="108" name="TextBox 107"/>
          <p:cNvSpPr txBox="1"/>
          <p:nvPr/>
        </p:nvSpPr>
        <p:spPr>
          <a:xfrm>
            <a:off x="3560700" y="4544179"/>
            <a:ext cx="1144865" cy="523220"/>
          </a:xfrm>
          <a:prstGeom prst="rect">
            <a:avLst/>
          </a:prstGeom>
          <a:noFill/>
        </p:spPr>
        <p:txBody>
          <a:bodyPr wrap="none" rtlCol="0">
            <a:spAutoFit/>
          </a:bodyPr>
          <a:lstStyle/>
          <a:p>
            <a:r>
              <a:rPr lang="en-US" sz="2800" dirty="0">
                <a:latin typeface="Calibri" pitchFamily="34" charset="0"/>
              </a:rPr>
              <a:t>DRAM</a:t>
            </a:r>
          </a:p>
        </p:txBody>
      </p:sp>
      <p:pic>
        <p:nvPicPr>
          <p:cNvPr id="109" name="Picture 6" descr="Image result for cpu di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018" y="5835622"/>
            <a:ext cx="927523" cy="914190"/>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Group 105"/>
          <p:cNvGrpSpPr/>
          <p:nvPr/>
        </p:nvGrpSpPr>
        <p:grpSpPr>
          <a:xfrm>
            <a:off x="4741355" y="3856522"/>
            <a:ext cx="3155092" cy="2777075"/>
            <a:chOff x="1219200" y="1243013"/>
            <a:chExt cx="5392738" cy="4746625"/>
          </a:xfrm>
        </p:grpSpPr>
        <p:sp>
          <p:nvSpPr>
            <p:cNvPr id="110" name="Rectangle 4"/>
            <p:cNvSpPr>
              <a:spLocks noChangeAspect="1" noChangeArrowheads="1"/>
            </p:cNvSpPr>
            <p:nvPr/>
          </p:nvSpPr>
          <p:spPr bwMode="auto">
            <a:xfrm>
              <a:off x="1549400" y="1327150"/>
              <a:ext cx="5062538" cy="26924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blurRad="63500" dist="107763" dir="2700000" algn="ctr" rotWithShape="0">
                      <a:srgbClr val="000004">
                        <a:alpha val="74998"/>
                      </a:srgbClr>
                    </a:outerShdw>
                  </a:effectLst>
                </a14:hiddenEffects>
              </a:ext>
            </a:extLst>
          </p:spPr>
          <p:txBody>
            <a:bodyPr wrap="none" anchor="ctr">
              <a:prstTxWarp prst="textNoShape">
                <a:avLst/>
              </a:prstTxWarp>
            </a:bodyPr>
            <a:lstStyle/>
            <a:p>
              <a:endParaRPr lang="en-US" sz="1200"/>
            </a:p>
          </p:txBody>
        </p:sp>
        <p:sp>
          <p:nvSpPr>
            <p:cNvPr id="111" name="Rectangle 5"/>
            <p:cNvSpPr>
              <a:spLocks noChangeAspect="1" noChangeArrowheads="1"/>
            </p:cNvSpPr>
            <p:nvPr/>
          </p:nvSpPr>
          <p:spPr bwMode="auto">
            <a:xfrm>
              <a:off x="2044700" y="4710113"/>
              <a:ext cx="4510088" cy="1279525"/>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107763" dir="2700000" algn="ctr" rotWithShape="0">
                      <a:srgbClr val="000004">
                        <a:alpha val="74998"/>
                      </a:srgbClr>
                    </a:outerShdw>
                  </a:effectLst>
                </a14:hiddenEffects>
              </a:ext>
            </a:extLst>
          </p:spPr>
          <p:txBody>
            <a:bodyPr wrap="none" anchor="ctr">
              <a:prstTxWarp prst="textNoShape">
                <a:avLst/>
              </a:prstTxWarp>
            </a:bodyPr>
            <a:lstStyle/>
            <a:p>
              <a:endParaRPr lang="en-US" sz="1200"/>
            </a:p>
          </p:txBody>
        </p:sp>
        <p:sp>
          <p:nvSpPr>
            <p:cNvPr id="112" name="Rectangle 6"/>
            <p:cNvSpPr>
              <a:spLocks noChangeAspect="1" noChangeArrowheads="1"/>
            </p:cNvSpPr>
            <p:nvPr/>
          </p:nvSpPr>
          <p:spPr bwMode="auto">
            <a:xfrm>
              <a:off x="5099050" y="2073275"/>
              <a:ext cx="1096963"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sz="1200"/>
            </a:p>
          </p:txBody>
        </p:sp>
        <p:sp>
          <p:nvSpPr>
            <p:cNvPr id="113" name="Rectangle 7"/>
            <p:cNvSpPr>
              <a:spLocks noChangeAspect="1" noChangeArrowheads="1"/>
            </p:cNvSpPr>
            <p:nvPr/>
          </p:nvSpPr>
          <p:spPr bwMode="auto">
            <a:xfrm>
              <a:off x="4611688" y="2195513"/>
              <a:ext cx="1096962"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sz="1200"/>
            </a:p>
          </p:txBody>
        </p:sp>
        <p:sp>
          <p:nvSpPr>
            <p:cNvPr id="114" name="Rectangle 8"/>
            <p:cNvSpPr>
              <a:spLocks noChangeAspect="1" noChangeArrowheads="1"/>
            </p:cNvSpPr>
            <p:nvPr/>
          </p:nvSpPr>
          <p:spPr bwMode="auto">
            <a:xfrm>
              <a:off x="4124325" y="2317750"/>
              <a:ext cx="1096963"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sz="1200"/>
            </a:p>
          </p:txBody>
        </p:sp>
        <p:sp>
          <p:nvSpPr>
            <p:cNvPr id="115" name="Rectangle 9"/>
            <p:cNvSpPr>
              <a:spLocks noChangeAspect="1" noChangeArrowheads="1"/>
            </p:cNvSpPr>
            <p:nvPr/>
          </p:nvSpPr>
          <p:spPr bwMode="auto">
            <a:xfrm>
              <a:off x="3636963" y="2438400"/>
              <a:ext cx="1096962" cy="976313"/>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sz="1200"/>
            </a:p>
          </p:txBody>
        </p:sp>
        <p:sp>
          <p:nvSpPr>
            <p:cNvPr id="116" name="Rectangle 10"/>
            <p:cNvSpPr>
              <a:spLocks noChangeAspect="1" noChangeArrowheads="1"/>
            </p:cNvSpPr>
            <p:nvPr/>
          </p:nvSpPr>
          <p:spPr bwMode="auto">
            <a:xfrm>
              <a:off x="3149600" y="2560638"/>
              <a:ext cx="1096963" cy="976312"/>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sz="1200"/>
            </a:p>
          </p:txBody>
        </p:sp>
        <p:sp>
          <p:nvSpPr>
            <p:cNvPr id="117" name="Rectangle 11"/>
            <p:cNvSpPr>
              <a:spLocks noChangeAspect="1" noChangeArrowheads="1"/>
            </p:cNvSpPr>
            <p:nvPr/>
          </p:nvSpPr>
          <p:spPr bwMode="auto">
            <a:xfrm>
              <a:off x="2662238" y="2682875"/>
              <a:ext cx="1096962"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sz="1200"/>
            </a:p>
          </p:txBody>
        </p:sp>
        <p:sp>
          <p:nvSpPr>
            <p:cNvPr id="118" name="Rectangle 12"/>
            <p:cNvSpPr>
              <a:spLocks noChangeAspect="1" noChangeArrowheads="1"/>
            </p:cNvSpPr>
            <p:nvPr/>
          </p:nvSpPr>
          <p:spPr bwMode="auto">
            <a:xfrm>
              <a:off x="2173288" y="2805113"/>
              <a:ext cx="1096962"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sz="1200"/>
            </a:p>
          </p:txBody>
        </p:sp>
        <p:sp>
          <p:nvSpPr>
            <p:cNvPr id="119" name="Rectangle 13"/>
            <p:cNvSpPr>
              <a:spLocks noChangeAspect="1" noChangeArrowheads="1"/>
            </p:cNvSpPr>
            <p:nvPr/>
          </p:nvSpPr>
          <p:spPr bwMode="auto">
            <a:xfrm>
              <a:off x="1685925" y="2927350"/>
              <a:ext cx="1096963"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000"/>
            </a:p>
          </p:txBody>
        </p:sp>
        <p:grpSp>
          <p:nvGrpSpPr>
            <p:cNvPr id="120" name="Group 102"/>
            <p:cNvGrpSpPr>
              <a:grpSpLocks/>
            </p:cNvGrpSpPr>
            <p:nvPr/>
          </p:nvGrpSpPr>
          <p:grpSpPr bwMode="auto">
            <a:xfrm>
              <a:off x="1219200" y="1243013"/>
              <a:ext cx="4522788" cy="4086225"/>
              <a:chOff x="768" y="687"/>
              <a:chExt cx="2849" cy="2574"/>
            </a:xfrm>
          </p:grpSpPr>
          <p:sp>
            <p:nvSpPr>
              <p:cNvPr id="121" name="Line 42"/>
              <p:cNvSpPr>
                <a:spLocks noChangeAspect="1" noChangeShapeType="1"/>
              </p:cNvSpPr>
              <p:nvPr/>
            </p:nvSpPr>
            <p:spPr bwMode="auto">
              <a:xfrm>
                <a:off x="768" y="913"/>
                <a:ext cx="2623" cy="0"/>
              </a:xfrm>
              <a:prstGeom prst="line">
                <a:avLst/>
              </a:prstGeom>
              <a:noFill/>
              <a:ln w="38100">
                <a:solidFill>
                  <a:srgbClr val="99CCFF"/>
                </a:solidFill>
                <a:round/>
                <a:headEnd/>
                <a:tailEnd/>
              </a:ln>
              <a:effectLst/>
            </p:spPr>
            <p:txBody>
              <a:bodyPr wrap="none" anchor="ctr">
                <a:prstTxWarp prst="textNoShape">
                  <a:avLst/>
                </a:prstTxWarp>
              </a:bodyPr>
              <a:lstStyle/>
              <a:p>
                <a:endParaRPr lang="en-US" sz="1200"/>
              </a:p>
            </p:txBody>
          </p:sp>
          <p:grpSp>
            <p:nvGrpSpPr>
              <p:cNvPr id="122" name="Group 99"/>
              <p:cNvGrpSpPr>
                <a:grpSpLocks/>
              </p:cNvGrpSpPr>
              <p:nvPr/>
            </p:nvGrpSpPr>
            <p:grpSpPr bwMode="auto">
              <a:xfrm>
                <a:off x="768" y="687"/>
                <a:ext cx="2849" cy="2574"/>
                <a:chOff x="768" y="687"/>
                <a:chExt cx="2849" cy="2574"/>
              </a:xfrm>
            </p:grpSpPr>
            <p:sp>
              <p:nvSpPr>
                <p:cNvPr id="123" name="Text Box 43"/>
                <p:cNvSpPr txBox="1">
                  <a:spLocks noChangeAspect="1" noChangeArrowheads="1"/>
                </p:cNvSpPr>
                <p:nvPr/>
              </p:nvSpPr>
              <p:spPr bwMode="auto">
                <a:xfrm>
                  <a:off x="1433" y="687"/>
                  <a:ext cx="2184" cy="273"/>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dirty="0" err="1">
                      <a:latin typeface="Courier New" charset="0"/>
                    </a:rPr>
                    <a:t>addr</a:t>
                  </a:r>
                  <a:r>
                    <a:rPr lang="en-US" sz="1000" dirty="0">
                      <a:latin typeface="Courier New" charset="0"/>
                    </a:rPr>
                    <a:t> (row = </a:t>
                  </a:r>
                  <a:r>
                    <a:rPr lang="en-US" sz="1000" dirty="0" err="1">
                      <a:latin typeface="Courier New" charset="0"/>
                    </a:rPr>
                    <a:t>i</a:t>
                  </a:r>
                  <a:r>
                    <a:rPr lang="en-US" sz="1000" dirty="0">
                      <a:latin typeface="Courier New" charset="0"/>
                    </a:rPr>
                    <a:t>, </a:t>
                  </a:r>
                  <a:r>
                    <a:rPr lang="en-US" sz="1000" dirty="0" err="1">
                      <a:latin typeface="Courier New" charset="0"/>
                    </a:rPr>
                    <a:t>col</a:t>
                  </a:r>
                  <a:r>
                    <a:rPr lang="en-US" sz="1000" dirty="0">
                      <a:latin typeface="Courier New" charset="0"/>
                    </a:rPr>
                    <a:t> = </a:t>
                  </a:r>
                  <a:r>
                    <a:rPr lang="en-US" sz="1000" dirty="0" err="1">
                      <a:latin typeface="Courier New" charset="0"/>
                    </a:rPr>
                    <a:t>j</a:t>
                  </a:r>
                  <a:r>
                    <a:rPr lang="en-US" sz="1000" dirty="0">
                      <a:latin typeface="Courier New" charset="0"/>
                    </a:rPr>
                    <a:t>)</a:t>
                  </a:r>
                </a:p>
              </p:txBody>
            </p:sp>
            <p:sp>
              <p:nvSpPr>
                <p:cNvPr id="124" name="Line 53"/>
                <p:cNvSpPr>
                  <a:spLocks noChangeAspect="1" noChangeShapeType="1"/>
                </p:cNvSpPr>
                <p:nvPr/>
              </p:nvSpPr>
              <p:spPr bwMode="auto">
                <a:xfrm>
                  <a:off x="3378" y="913"/>
                  <a:ext cx="0" cy="300"/>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sz="1200"/>
                </a:p>
              </p:txBody>
            </p:sp>
            <p:sp>
              <p:nvSpPr>
                <p:cNvPr id="125" name="Line 54"/>
                <p:cNvSpPr>
                  <a:spLocks noChangeAspect="1" noChangeShapeType="1"/>
                </p:cNvSpPr>
                <p:nvPr/>
              </p:nvSpPr>
              <p:spPr bwMode="auto">
                <a:xfrm>
                  <a:off x="3033" y="913"/>
                  <a:ext cx="0" cy="37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sz="1200"/>
                </a:p>
              </p:txBody>
            </p:sp>
            <p:sp>
              <p:nvSpPr>
                <p:cNvPr id="126" name="Line 55"/>
                <p:cNvSpPr>
                  <a:spLocks noChangeAspect="1" noChangeShapeType="1"/>
                </p:cNvSpPr>
                <p:nvPr/>
              </p:nvSpPr>
              <p:spPr bwMode="auto">
                <a:xfrm>
                  <a:off x="2726" y="913"/>
                  <a:ext cx="0" cy="460"/>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sz="1200"/>
                </a:p>
              </p:txBody>
            </p:sp>
            <p:sp>
              <p:nvSpPr>
                <p:cNvPr id="127" name="Line 56"/>
                <p:cNvSpPr>
                  <a:spLocks noChangeAspect="1" noChangeShapeType="1"/>
                </p:cNvSpPr>
                <p:nvPr/>
              </p:nvSpPr>
              <p:spPr bwMode="auto">
                <a:xfrm>
                  <a:off x="2419" y="913"/>
                  <a:ext cx="0" cy="53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sz="1200"/>
                </a:p>
              </p:txBody>
            </p:sp>
            <p:sp>
              <p:nvSpPr>
                <p:cNvPr id="128" name="Line 57"/>
                <p:cNvSpPr>
                  <a:spLocks noChangeAspect="1" noChangeShapeType="1"/>
                </p:cNvSpPr>
                <p:nvPr/>
              </p:nvSpPr>
              <p:spPr bwMode="auto">
                <a:xfrm>
                  <a:off x="2112" y="913"/>
                  <a:ext cx="0" cy="61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sz="1200"/>
                </a:p>
              </p:txBody>
            </p:sp>
            <p:sp>
              <p:nvSpPr>
                <p:cNvPr id="129" name="Line 58"/>
                <p:cNvSpPr>
                  <a:spLocks noChangeAspect="1" noChangeShapeType="1"/>
                </p:cNvSpPr>
                <p:nvPr/>
              </p:nvSpPr>
              <p:spPr bwMode="auto">
                <a:xfrm>
                  <a:off x="1766" y="913"/>
                  <a:ext cx="0" cy="691"/>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sz="1200"/>
                </a:p>
              </p:txBody>
            </p:sp>
            <p:sp>
              <p:nvSpPr>
                <p:cNvPr id="130" name="Line 59"/>
                <p:cNvSpPr>
                  <a:spLocks noChangeAspect="1" noChangeShapeType="1"/>
                </p:cNvSpPr>
                <p:nvPr/>
              </p:nvSpPr>
              <p:spPr bwMode="auto">
                <a:xfrm>
                  <a:off x="1497" y="913"/>
                  <a:ext cx="0" cy="76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sz="1200"/>
                </a:p>
              </p:txBody>
            </p:sp>
            <p:sp>
              <p:nvSpPr>
                <p:cNvPr id="131" name="Line 60"/>
                <p:cNvSpPr>
                  <a:spLocks noChangeAspect="1" noChangeShapeType="1"/>
                </p:cNvSpPr>
                <p:nvPr/>
              </p:nvSpPr>
              <p:spPr bwMode="auto">
                <a:xfrm>
                  <a:off x="1190" y="913"/>
                  <a:ext cx="0" cy="84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sz="1200"/>
                </a:p>
              </p:txBody>
            </p:sp>
            <p:sp>
              <p:nvSpPr>
                <p:cNvPr id="132" name="Line 62"/>
                <p:cNvSpPr>
                  <a:spLocks noChangeAspect="1" noChangeShapeType="1"/>
                </p:cNvSpPr>
                <p:nvPr/>
              </p:nvSpPr>
              <p:spPr bwMode="auto">
                <a:xfrm flipH="1" flipV="1">
                  <a:off x="768" y="3255"/>
                  <a:ext cx="518" cy="6"/>
                </a:xfrm>
                <a:prstGeom prst="line">
                  <a:avLst/>
                </a:prstGeom>
                <a:noFill/>
                <a:ln w="38100">
                  <a:solidFill>
                    <a:srgbClr val="99CCFF"/>
                  </a:solidFill>
                  <a:round/>
                  <a:headEnd/>
                  <a:tailEnd/>
                </a:ln>
                <a:effectLst/>
              </p:spPr>
              <p:txBody>
                <a:bodyPr wrap="none" anchor="ctr">
                  <a:prstTxWarp prst="textNoShape">
                    <a:avLst/>
                  </a:prstTxWarp>
                </a:bodyPr>
                <a:lstStyle/>
                <a:p>
                  <a:endParaRPr lang="en-US" sz="1200"/>
                </a:p>
              </p:txBody>
            </p:sp>
            <p:sp>
              <p:nvSpPr>
                <p:cNvPr id="133" name="Line 63"/>
                <p:cNvSpPr>
                  <a:spLocks noChangeAspect="1" noChangeShapeType="1"/>
                </p:cNvSpPr>
                <p:nvPr/>
              </p:nvSpPr>
              <p:spPr bwMode="auto">
                <a:xfrm flipV="1">
                  <a:off x="768" y="913"/>
                  <a:ext cx="0" cy="2342"/>
                </a:xfrm>
                <a:prstGeom prst="line">
                  <a:avLst/>
                </a:prstGeom>
                <a:noFill/>
                <a:ln w="38100">
                  <a:solidFill>
                    <a:srgbClr val="99CCFF"/>
                  </a:solidFill>
                  <a:round/>
                  <a:headEnd/>
                  <a:tailEnd/>
                </a:ln>
                <a:effectLst/>
              </p:spPr>
              <p:txBody>
                <a:bodyPr wrap="none" anchor="ctr">
                  <a:prstTxWarp prst="textNoShape">
                    <a:avLst/>
                  </a:prstTxWarp>
                </a:bodyPr>
                <a:lstStyle/>
                <a:p>
                  <a:endParaRPr lang="en-US" sz="1200"/>
                </a:p>
              </p:txBody>
            </p:sp>
          </p:grpSp>
        </p:grpSp>
        <p:sp>
          <p:nvSpPr>
            <p:cNvPr id="134" name="Rectangle 65"/>
            <p:cNvSpPr>
              <a:spLocks noChangeAspect="1" noChangeArrowheads="1"/>
            </p:cNvSpPr>
            <p:nvPr/>
          </p:nvSpPr>
          <p:spPr bwMode="auto">
            <a:xfrm>
              <a:off x="3078163" y="3221038"/>
              <a:ext cx="101600" cy="112712"/>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sz="1200"/>
            </a:p>
          </p:txBody>
        </p:sp>
        <p:sp>
          <p:nvSpPr>
            <p:cNvPr id="135" name="Rectangle 66"/>
            <p:cNvSpPr>
              <a:spLocks noChangeAspect="1" noChangeArrowheads="1"/>
            </p:cNvSpPr>
            <p:nvPr/>
          </p:nvSpPr>
          <p:spPr bwMode="auto">
            <a:xfrm>
              <a:off x="2611438" y="3338513"/>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sz="1200"/>
            </a:p>
          </p:txBody>
        </p:sp>
        <p:sp>
          <p:nvSpPr>
            <p:cNvPr id="136" name="Rectangle 67"/>
            <p:cNvSpPr>
              <a:spLocks noChangeAspect="1" noChangeArrowheads="1"/>
            </p:cNvSpPr>
            <p:nvPr/>
          </p:nvSpPr>
          <p:spPr bwMode="auto">
            <a:xfrm>
              <a:off x="3565525" y="3094038"/>
              <a:ext cx="101600" cy="112712"/>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sz="1200"/>
            </a:p>
          </p:txBody>
        </p:sp>
        <p:sp>
          <p:nvSpPr>
            <p:cNvPr id="137" name="Rectangle 68"/>
            <p:cNvSpPr>
              <a:spLocks noChangeAspect="1" noChangeArrowheads="1"/>
            </p:cNvSpPr>
            <p:nvPr/>
          </p:nvSpPr>
          <p:spPr bwMode="auto">
            <a:xfrm>
              <a:off x="4057650" y="2967038"/>
              <a:ext cx="101600" cy="112712"/>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sz="1200"/>
            </a:p>
          </p:txBody>
        </p:sp>
        <p:sp>
          <p:nvSpPr>
            <p:cNvPr id="138" name="Rectangle 69"/>
            <p:cNvSpPr>
              <a:spLocks noChangeAspect="1" noChangeArrowheads="1"/>
            </p:cNvSpPr>
            <p:nvPr/>
          </p:nvSpPr>
          <p:spPr bwMode="auto">
            <a:xfrm>
              <a:off x="4560888" y="2835275"/>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sz="1200"/>
            </a:p>
          </p:txBody>
        </p:sp>
        <p:sp>
          <p:nvSpPr>
            <p:cNvPr id="139" name="Rectangle 70"/>
            <p:cNvSpPr>
              <a:spLocks noChangeAspect="1" noChangeArrowheads="1"/>
            </p:cNvSpPr>
            <p:nvPr/>
          </p:nvSpPr>
          <p:spPr bwMode="auto">
            <a:xfrm>
              <a:off x="5038725" y="2724150"/>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sz="1200"/>
            </a:p>
          </p:txBody>
        </p:sp>
        <p:sp>
          <p:nvSpPr>
            <p:cNvPr id="140" name="Rectangle 71"/>
            <p:cNvSpPr>
              <a:spLocks noChangeAspect="1" noChangeArrowheads="1"/>
            </p:cNvSpPr>
            <p:nvPr/>
          </p:nvSpPr>
          <p:spPr bwMode="auto">
            <a:xfrm>
              <a:off x="5526088" y="2590800"/>
              <a:ext cx="101600" cy="112713"/>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sz="1200"/>
            </a:p>
          </p:txBody>
        </p:sp>
        <p:sp>
          <p:nvSpPr>
            <p:cNvPr id="141" name="Rectangle 72"/>
            <p:cNvSpPr>
              <a:spLocks noChangeAspect="1" noChangeArrowheads="1"/>
            </p:cNvSpPr>
            <p:nvPr/>
          </p:nvSpPr>
          <p:spPr bwMode="auto">
            <a:xfrm>
              <a:off x="6003925" y="2470150"/>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sz="1200"/>
            </a:p>
          </p:txBody>
        </p:sp>
        <p:sp>
          <p:nvSpPr>
            <p:cNvPr id="142" name="Text Box 74"/>
            <p:cNvSpPr txBox="1">
              <a:spLocks noChangeAspect="1" noChangeArrowheads="1"/>
            </p:cNvSpPr>
            <p:nvPr/>
          </p:nvSpPr>
          <p:spPr bwMode="auto">
            <a:xfrm>
              <a:off x="2209799" y="2855436"/>
              <a:ext cx="797852" cy="341937"/>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700" dirty="0"/>
                <a:t>DRAM 7</a:t>
              </a:r>
            </a:p>
          </p:txBody>
        </p:sp>
        <p:sp>
          <p:nvSpPr>
            <p:cNvPr id="143" name="Text Box 75"/>
            <p:cNvSpPr txBox="1">
              <a:spLocks noChangeAspect="1" noChangeArrowheads="1"/>
            </p:cNvSpPr>
            <p:nvPr/>
          </p:nvSpPr>
          <p:spPr bwMode="auto">
            <a:xfrm>
              <a:off x="5638801" y="1984225"/>
              <a:ext cx="797852" cy="341937"/>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700" dirty="0"/>
                <a:t>DRAM 0</a:t>
              </a:r>
            </a:p>
          </p:txBody>
        </p:sp>
        <p:grpSp>
          <p:nvGrpSpPr>
            <p:cNvPr id="144" name="Group 138"/>
            <p:cNvGrpSpPr>
              <a:grpSpLocks/>
            </p:cNvGrpSpPr>
            <p:nvPr/>
          </p:nvGrpSpPr>
          <p:grpSpPr bwMode="auto">
            <a:xfrm>
              <a:off x="2330450" y="2576513"/>
              <a:ext cx="4259263" cy="3194050"/>
              <a:chOff x="1468" y="1527"/>
              <a:chExt cx="2683" cy="2012"/>
            </a:xfrm>
          </p:grpSpPr>
          <p:grpSp>
            <p:nvGrpSpPr>
              <p:cNvPr id="145" name="Group 108"/>
              <p:cNvGrpSpPr>
                <a:grpSpLocks/>
              </p:cNvGrpSpPr>
              <p:nvPr/>
            </p:nvGrpSpPr>
            <p:grpSpPr bwMode="auto">
              <a:xfrm>
                <a:off x="1468" y="3009"/>
                <a:ext cx="2651" cy="530"/>
                <a:chOff x="1468" y="3009"/>
                <a:chExt cx="2651" cy="530"/>
              </a:xfrm>
            </p:grpSpPr>
            <p:sp>
              <p:nvSpPr>
                <p:cNvPr id="164" name="Text Box 17"/>
                <p:cNvSpPr txBox="1">
                  <a:spLocks noChangeAspect="1" noChangeArrowheads="1"/>
                </p:cNvSpPr>
                <p:nvPr/>
              </p:nvSpPr>
              <p:spPr bwMode="auto">
                <a:xfrm>
                  <a:off x="3889" y="3009"/>
                  <a:ext cx="230" cy="182"/>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500"/>
                    <a:t>0</a:t>
                  </a:r>
                </a:p>
              </p:txBody>
            </p:sp>
            <p:sp>
              <p:nvSpPr>
                <p:cNvPr id="165" name="Text Box 18"/>
                <p:cNvSpPr txBox="1">
                  <a:spLocks noChangeAspect="1" noChangeArrowheads="1"/>
                </p:cNvSpPr>
                <p:nvPr/>
              </p:nvSpPr>
              <p:spPr bwMode="auto">
                <a:xfrm>
                  <a:off x="2695" y="3009"/>
                  <a:ext cx="261" cy="182"/>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500"/>
                    <a:t>31</a:t>
                  </a:r>
                </a:p>
              </p:txBody>
            </p:sp>
            <p:sp>
              <p:nvSpPr>
                <p:cNvPr id="166" name="Text Box 23"/>
                <p:cNvSpPr txBox="1">
                  <a:spLocks noChangeAspect="1" noChangeArrowheads="1"/>
                </p:cNvSpPr>
                <p:nvPr/>
              </p:nvSpPr>
              <p:spPr bwMode="auto">
                <a:xfrm>
                  <a:off x="3645" y="3009"/>
                  <a:ext cx="230" cy="182"/>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500"/>
                    <a:t>7</a:t>
                  </a:r>
                </a:p>
              </p:txBody>
            </p:sp>
            <p:sp>
              <p:nvSpPr>
                <p:cNvPr id="167" name="Text Box 24"/>
                <p:cNvSpPr txBox="1">
                  <a:spLocks noChangeAspect="1" noChangeArrowheads="1"/>
                </p:cNvSpPr>
                <p:nvPr/>
              </p:nvSpPr>
              <p:spPr bwMode="auto">
                <a:xfrm>
                  <a:off x="3554" y="3009"/>
                  <a:ext cx="230" cy="182"/>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500"/>
                    <a:t>8</a:t>
                  </a:r>
                </a:p>
              </p:txBody>
            </p:sp>
            <p:sp>
              <p:nvSpPr>
                <p:cNvPr id="168" name="Text Box 25"/>
                <p:cNvSpPr txBox="1">
                  <a:spLocks noChangeAspect="1" noChangeArrowheads="1"/>
                </p:cNvSpPr>
                <p:nvPr/>
              </p:nvSpPr>
              <p:spPr bwMode="auto">
                <a:xfrm>
                  <a:off x="3309" y="3009"/>
                  <a:ext cx="261" cy="182"/>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500"/>
                    <a:t>15</a:t>
                  </a:r>
                </a:p>
              </p:txBody>
            </p:sp>
            <p:sp>
              <p:nvSpPr>
                <p:cNvPr id="169" name="Text Box 26"/>
                <p:cNvSpPr txBox="1">
                  <a:spLocks noChangeAspect="1" noChangeArrowheads="1"/>
                </p:cNvSpPr>
                <p:nvPr/>
              </p:nvSpPr>
              <p:spPr bwMode="auto">
                <a:xfrm>
                  <a:off x="3194" y="3009"/>
                  <a:ext cx="261" cy="182"/>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500"/>
                    <a:t>16</a:t>
                  </a:r>
                </a:p>
              </p:txBody>
            </p:sp>
            <p:sp>
              <p:nvSpPr>
                <p:cNvPr id="170" name="Text Box 27"/>
                <p:cNvSpPr txBox="1">
                  <a:spLocks noChangeAspect="1" noChangeArrowheads="1"/>
                </p:cNvSpPr>
                <p:nvPr/>
              </p:nvSpPr>
              <p:spPr bwMode="auto">
                <a:xfrm>
                  <a:off x="3030" y="3009"/>
                  <a:ext cx="261" cy="182"/>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500"/>
                    <a:t>23</a:t>
                  </a:r>
                </a:p>
              </p:txBody>
            </p:sp>
            <p:sp>
              <p:nvSpPr>
                <p:cNvPr id="171" name="Text Box 28"/>
                <p:cNvSpPr txBox="1">
                  <a:spLocks noChangeAspect="1" noChangeArrowheads="1"/>
                </p:cNvSpPr>
                <p:nvPr/>
              </p:nvSpPr>
              <p:spPr bwMode="auto">
                <a:xfrm>
                  <a:off x="2925" y="3009"/>
                  <a:ext cx="261" cy="182"/>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500"/>
                    <a:t>24</a:t>
                  </a:r>
                </a:p>
              </p:txBody>
            </p:sp>
            <p:sp>
              <p:nvSpPr>
                <p:cNvPr id="172" name="Text Box 29"/>
                <p:cNvSpPr txBox="1">
                  <a:spLocks noChangeAspect="1" noChangeArrowheads="1"/>
                </p:cNvSpPr>
                <p:nvPr/>
              </p:nvSpPr>
              <p:spPr bwMode="auto">
                <a:xfrm>
                  <a:off x="2591" y="3009"/>
                  <a:ext cx="261" cy="182"/>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500"/>
                    <a:t>32</a:t>
                  </a:r>
                </a:p>
              </p:txBody>
            </p:sp>
            <p:sp>
              <p:nvSpPr>
                <p:cNvPr id="173" name="Text Box 30"/>
                <p:cNvSpPr txBox="1">
                  <a:spLocks noChangeAspect="1" noChangeArrowheads="1"/>
                </p:cNvSpPr>
                <p:nvPr/>
              </p:nvSpPr>
              <p:spPr bwMode="auto">
                <a:xfrm>
                  <a:off x="1468" y="3009"/>
                  <a:ext cx="261" cy="182"/>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500"/>
                    <a:t>63</a:t>
                  </a:r>
                </a:p>
              </p:txBody>
            </p:sp>
            <p:sp>
              <p:nvSpPr>
                <p:cNvPr id="174" name="Text Box 35"/>
                <p:cNvSpPr txBox="1">
                  <a:spLocks noChangeAspect="1" noChangeArrowheads="1"/>
                </p:cNvSpPr>
                <p:nvPr/>
              </p:nvSpPr>
              <p:spPr bwMode="auto">
                <a:xfrm>
                  <a:off x="2407" y="3009"/>
                  <a:ext cx="261" cy="182"/>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500"/>
                    <a:t>39</a:t>
                  </a:r>
                </a:p>
              </p:txBody>
            </p:sp>
            <p:sp>
              <p:nvSpPr>
                <p:cNvPr id="175" name="Text Box 36"/>
                <p:cNvSpPr txBox="1">
                  <a:spLocks noChangeAspect="1" noChangeArrowheads="1"/>
                </p:cNvSpPr>
                <p:nvPr/>
              </p:nvSpPr>
              <p:spPr bwMode="auto">
                <a:xfrm>
                  <a:off x="2283" y="3009"/>
                  <a:ext cx="261" cy="182"/>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500"/>
                    <a:t>40</a:t>
                  </a:r>
                </a:p>
              </p:txBody>
            </p:sp>
            <p:sp>
              <p:nvSpPr>
                <p:cNvPr id="176" name="Text Box 37"/>
                <p:cNvSpPr txBox="1">
                  <a:spLocks noChangeAspect="1" noChangeArrowheads="1"/>
                </p:cNvSpPr>
                <p:nvPr/>
              </p:nvSpPr>
              <p:spPr bwMode="auto">
                <a:xfrm>
                  <a:off x="2082" y="3009"/>
                  <a:ext cx="261" cy="182"/>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500"/>
                    <a:t>47</a:t>
                  </a:r>
                </a:p>
              </p:txBody>
            </p:sp>
            <p:sp>
              <p:nvSpPr>
                <p:cNvPr id="177" name="Text Box 38"/>
                <p:cNvSpPr txBox="1">
                  <a:spLocks noChangeAspect="1" noChangeArrowheads="1"/>
                </p:cNvSpPr>
                <p:nvPr/>
              </p:nvSpPr>
              <p:spPr bwMode="auto">
                <a:xfrm>
                  <a:off x="1976" y="3009"/>
                  <a:ext cx="261" cy="182"/>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500"/>
                    <a:t>48</a:t>
                  </a:r>
                </a:p>
              </p:txBody>
            </p:sp>
            <p:sp>
              <p:nvSpPr>
                <p:cNvPr id="178" name="Text Box 39"/>
                <p:cNvSpPr txBox="1">
                  <a:spLocks noChangeAspect="1" noChangeArrowheads="1"/>
                </p:cNvSpPr>
                <p:nvPr/>
              </p:nvSpPr>
              <p:spPr bwMode="auto">
                <a:xfrm>
                  <a:off x="1784" y="3009"/>
                  <a:ext cx="261" cy="182"/>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500"/>
                    <a:t>55</a:t>
                  </a:r>
                </a:p>
              </p:txBody>
            </p:sp>
            <p:sp>
              <p:nvSpPr>
                <p:cNvPr id="179" name="Text Box 40"/>
                <p:cNvSpPr txBox="1">
                  <a:spLocks noChangeAspect="1" noChangeArrowheads="1"/>
                </p:cNvSpPr>
                <p:nvPr/>
              </p:nvSpPr>
              <p:spPr bwMode="auto">
                <a:xfrm>
                  <a:off x="1658" y="3009"/>
                  <a:ext cx="261" cy="182"/>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500"/>
                    <a:t>56</a:t>
                  </a:r>
                </a:p>
              </p:txBody>
            </p:sp>
            <p:grpSp>
              <p:nvGrpSpPr>
                <p:cNvPr id="180" name="Group 107"/>
                <p:cNvGrpSpPr>
                  <a:grpSpLocks/>
                </p:cNvGrpSpPr>
                <p:nvPr/>
              </p:nvGrpSpPr>
              <p:grpSpPr bwMode="auto">
                <a:xfrm>
                  <a:off x="1536" y="3153"/>
                  <a:ext cx="2446" cy="386"/>
                  <a:chOff x="1536" y="3153"/>
                  <a:chExt cx="2446" cy="386"/>
                </a:xfrm>
              </p:grpSpPr>
              <p:grpSp>
                <p:nvGrpSpPr>
                  <p:cNvPr id="181" name="Group 97"/>
                  <p:cNvGrpSpPr>
                    <a:grpSpLocks/>
                  </p:cNvGrpSpPr>
                  <p:nvPr/>
                </p:nvGrpSpPr>
                <p:grpSpPr bwMode="auto">
                  <a:xfrm>
                    <a:off x="1536" y="3153"/>
                    <a:ext cx="2446" cy="154"/>
                    <a:chOff x="1536" y="3153"/>
                    <a:chExt cx="2446" cy="154"/>
                  </a:xfrm>
                </p:grpSpPr>
                <p:sp>
                  <p:nvSpPr>
                    <p:cNvPr id="183" name="Rectangle 19"/>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sz="1200"/>
                    </a:p>
                  </p:txBody>
                </p:sp>
                <p:sp>
                  <p:nvSpPr>
                    <p:cNvPr id="184" name="Rectangle 20"/>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sz="1200"/>
                    </a:p>
                  </p:txBody>
                </p:sp>
                <p:sp>
                  <p:nvSpPr>
                    <p:cNvPr id="185" name="Rectangle 21"/>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sz="1200"/>
                    </a:p>
                  </p:txBody>
                </p:sp>
                <p:sp>
                  <p:nvSpPr>
                    <p:cNvPr id="186" name="Rectangle 22"/>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sz="1200"/>
                    </a:p>
                  </p:txBody>
                </p:sp>
                <p:sp>
                  <p:nvSpPr>
                    <p:cNvPr id="187" name="Rectangle 31"/>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sz="1200"/>
                    </a:p>
                  </p:txBody>
                </p:sp>
                <p:sp>
                  <p:nvSpPr>
                    <p:cNvPr id="188" name="Rectangle 32"/>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sz="1200"/>
                    </a:p>
                  </p:txBody>
                </p:sp>
                <p:sp>
                  <p:nvSpPr>
                    <p:cNvPr id="189" name="Rectangle 33"/>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sz="1200"/>
                    </a:p>
                  </p:txBody>
                </p:sp>
                <p:sp>
                  <p:nvSpPr>
                    <p:cNvPr id="190" name="Rectangle 34"/>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sz="1200"/>
                    </a:p>
                  </p:txBody>
                </p:sp>
              </p:grpSp>
              <p:sp>
                <p:nvSpPr>
                  <p:cNvPr id="182" name="Text Box 41"/>
                  <p:cNvSpPr txBox="1">
                    <a:spLocks noChangeAspect="1" noChangeArrowheads="1"/>
                  </p:cNvSpPr>
                  <p:nvPr/>
                </p:nvSpPr>
                <p:spPr bwMode="auto">
                  <a:xfrm>
                    <a:off x="1643" y="3274"/>
                    <a:ext cx="2139" cy="265"/>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000" dirty="0"/>
                      <a:t>64-bit word main memory address </a:t>
                    </a:r>
                    <a:r>
                      <a:rPr lang="en-US" sz="1000" i="1" dirty="0"/>
                      <a:t>A</a:t>
                    </a:r>
                  </a:p>
                </p:txBody>
              </p:sp>
            </p:grpSp>
          </p:grpSp>
          <p:grpSp>
            <p:nvGrpSpPr>
              <p:cNvPr id="146" name="Group 106"/>
              <p:cNvGrpSpPr>
                <a:grpSpLocks/>
              </p:cNvGrpSpPr>
              <p:nvPr/>
            </p:nvGrpSpPr>
            <p:grpSpPr bwMode="auto">
              <a:xfrm>
                <a:off x="1651" y="1527"/>
                <a:ext cx="2500" cy="1497"/>
                <a:chOff x="1651" y="1527"/>
                <a:chExt cx="2500" cy="1497"/>
              </a:xfrm>
            </p:grpSpPr>
            <p:grpSp>
              <p:nvGrpSpPr>
                <p:cNvPr id="147" name="Group 100"/>
                <p:cNvGrpSpPr>
                  <a:grpSpLocks/>
                </p:cNvGrpSpPr>
                <p:nvPr/>
              </p:nvGrpSpPr>
              <p:grpSpPr bwMode="auto">
                <a:xfrm>
                  <a:off x="1677" y="1527"/>
                  <a:ext cx="2137" cy="1497"/>
                  <a:chOff x="1677" y="1527"/>
                  <a:chExt cx="2137" cy="1497"/>
                </a:xfrm>
              </p:grpSpPr>
              <p:sp>
                <p:nvSpPr>
                  <p:cNvPr id="156" name="Line 44"/>
                  <p:cNvSpPr>
                    <a:spLocks noChangeAspect="1" noChangeShapeType="1"/>
                  </p:cNvSpPr>
                  <p:nvPr/>
                </p:nvSpPr>
                <p:spPr bwMode="auto">
                  <a:xfrm>
                    <a:off x="3814" y="1527"/>
                    <a:ext cx="0" cy="149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sz="1200"/>
                  </a:p>
                </p:txBody>
              </p:sp>
              <p:sp>
                <p:nvSpPr>
                  <p:cNvPr id="157" name="Line 45"/>
                  <p:cNvSpPr>
                    <a:spLocks noChangeAspect="1" noChangeShapeType="1"/>
                  </p:cNvSpPr>
                  <p:nvPr/>
                </p:nvSpPr>
                <p:spPr bwMode="auto">
                  <a:xfrm>
                    <a:off x="3513" y="1604"/>
                    <a:ext cx="0" cy="141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sz="1200"/>
                  </a:p>
                </p:txBody>
              </p:sp>
              <p:sp>
                <p:nvSpPr>
                  <p:cNvPr id="158" name="Line 46"/>
                  <p:cNvSpPr>
                    <a:spLocks noChangeAspect="1" noChangeShapeType="1"/>
                  </p:cNvSpPr>
                  <p:nvPr/>
                </p:nvSpPr>
                <p:spPr bwMode="auto">
                  <a:xfrm flipH="1">
                    <a:off x="3206" y="1680"/>
                    <a:ext cx="0" cy="134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sz="1200"/>
                  </a:p>
                </p:txBody>
              </p:sp>
              <p:sp>
                <p:nvSpPr>
                  <p:cNvPr id="159" name="Line 47"/>
                  <p:cNvSpPr>
                    <a:spLocks noChangeAspect="1" noChangeShapeType="1"/>
                  </p:cNvSpPr>
                  <p:nvPr/>
                </p:nvSpPr>
                <p:spPr bwMode="auto">
                  <a:xfrm>
                    <a:off x="2905" y="1757"/>
                    <a:ext cx="0" cy="1261"/>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sz="1200"/>
                  </a:p>
                </p:txBody>
              </p:sp>
              <p:sp>
                <p:nvSpPr>
                  <p:cNvPr id="160" name="Line 48"/>
                  <p:cNvSpPr>
                    <a:spLocks noChangeAspect="1" noChangeShapeType="1"/>
                  </p:cNvSpPr>
                  <p:nvPr/>
                </p:nvSpPr>
                <p:spPr bwMode="auto">
                  <a:xfrm>
                    <a:off x="2592" y="1834"/>
                    <a:ext cx="0" cy="1190"/>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sz="1200"/>
                  </a:p>
                </p:txBody>
              </p:sp>
              <p:sp>
                <p:nvSpPr>
                  <p:cNvPr id="161" name="Line 49"/>
                  <p:cNvSpPr>
                    <a:spLocks noChangeAspect="1" noChangeShapeType="1"/>
                  </p:cNvSpPr>
                  <p:nvPr/>
                </p:nvSpPr>
                <p:spPr bwMode="auto">
                  <a:xfrm>
                    <a:off x="2278" y="1911"/>
                    <a:ext cx="0" cy="1113"/>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sz="1200"/>
                  </a:p>
                </p:txBody>
              </p:sp>
              <p:sp>
                <p:nvSpPr>
                  <p:cNvPr id="162" name="Line 50"/>
                  <p:cNvSpPr>
                    <a:spLocks noChangeAspect="1" noChangeShapeType="1"/>
                  </p:cNvSpPr>
                  <p:nvPr/>
                </p:nvSpPr>
                <p:spPr bwMode="auto">
                  <a:xfrm flipH="1">
                    <a:off x="1971" y="1988"/>
                    <a:ext cx="0" cy="1036"/>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sz="1200"/>
                  </a:p>
                </p:txBody>
              </p:sp>
              <p:sp>
                <p:nvSpPr>
                  <p:cNvPr id="163" name="Line 51"/>
                  <p:cNvSpPr>
                    <a:spLocks noChangeAspect="1" noChangeShapeType="1"/>
                  </p:cNvSpPr>
                  <p:nvPr/>
                </p:nvSpPr>
                <p:spPr bwMode="auto">
                  <a:xfrm>
                    <a:off x="1677" y="2064"/>
                    <a:ext cx="0" cy="95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sz="1200"/>
                  </a:p>
                </p:txBody>
              </p:sp>
            </p:grpSp>
            <p:sp>
              <p:nvSpPr>
                <p:cNvPr id="148" name="Text Box 73"/>
                <p:cNvSpPr txBox="1">
                  <a:spLocks noChangeAspect="1" noChangeArrowheads="1"/>
                </p:cNvSpPr>
                <p:nvPr/>
              </p:nvSpPr>
              <p:spPr bwMode="auto">
                <a:xfrm>
                  <a:off x="3792" y="2460"/>
                  <a:ext cx="359" cy="36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800"/>
                    <a:t>bits</a:t>
                  </a:r>
                </a:p>
                <a:p>
                  <a:pPr algn="l">
                    <a:lnSpc>
                      <a:spcPct val="100000"/>
                    </a:lnSpc>
                  </a:pPr>
                  <a:r>
                    <a:rPr lang="en-US" sz="800"/>
                    <a:t>0-7</a:t>
                  </a:r>
                </a:p>
              </p:txBody>
            </p:sp>
            <p:sp>
              <p:nvSpPr>
                <p:cNvPr id="149" name="Text Box 76"/>
                <p:cNvSpPr txBox="1">
                  <a:spLocks noChangeAspect="1" noChangeArrowheads="1"/>
                </p:cNvSpPr>
                <p:nvPr/>
              </p:nvSpPr>
              <p:spPr bwMode="auto">
                <a:xfrm>
                  <a:off x="3494" y="2460"/>
                  <a:ext cx="378" cy="36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800"/>
                    <a:t>bits</a:t>
                  </a:r>
                </a:p>
                <a:p>
                  <a:pPr algn="l">
                    <a:lnSpc>
                      <a:spcPct val="100000"/>
                    </a:lnSpc>
                  </a:pPr>
                  <a:r>
                    <a:rPr lang="en-US" sz="800"/>
                    <a:t>8-15</a:t>
                  </a:r>
                </a:p>
              </p:txBody>
            </p:sp>
            <p:sp>
              <p:nvSpPr>
                <p:cNvPr id="150" name="Text Box 77"/>
                <p:cNvSpPr txBox="1">
                  <a:spLocks noChangeAspect="1" noChangeArrowheads="1"/>
                </p:cNvSpPr>
                <p:nvPr/>
              </p:nvSpPr>
              <p:spPr bwMode="auto">
                <a:xfrm>
                  <a:off x="3186" y="2460"/>
                  <a:ext cx="428" cy="36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800"/>
                    <a:t>bits</a:t>
                  </a:r>
                </a:p>
                <a:p>
                  <a:pPr algn="l">
                    <a:lnSpc>
                      <a:spcPct val="100000"/>
                    </a:lnSpc>
                  </a:pPr>
                  <a:r>
                    <a:rPr lang="en-US" sz="800"/>
                    <a:t>16-23</a:t>
                  </a:r>
                </a:p>
              </p:txBody>
            </p:sp>
            <p:sp>
              <p:nvSpPr>
                <p:cNvPr id="151" name="Text Box 78"/>
                <p:cNvSpPr txBox="1">
                  <a:spLocks noChangeAspect="1" noChangeArrowheads="1"/>
                </p:cNvSpPr>
                <p:nvPr/>
              </p:nvSpPr>
              <p:spPr bwMode="auto">
                <a:xfrm>
                  <a:off x="2879" y="2460"/>
                  <a:ext cx="428" cy="36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800"/>
                    <a:t>bits</a:t>
                  </a:r>
                </a:p>
                <a:p>
                  <a:pPr algn="l">
                    <a:lnSpc>
                      <a:spcPct val="100000"/>
                    </a:lnSpc>
                  </a:pPr>
                  <a:r>
                    <a:rPr lang="en-US" sz="800"/>
                    <a:t>24-31</a:t>
                  </a:r>
                </a:p>
              </p:txBody>
            </p:sp>
            <p:sp>
              <p:nvSpPr>
                <p:cNvPr id="152" name="Text Box 79"/>
                <p:cNvSpPr txBox="1">
                  <a:spLocks noChangeAspect="1" noChangeArrowheads="1"/>
                </p:cNvSpPr>
                <p:nvPr/>
              </p:nvSpPr>
              <p:spPr bwMode="auto">
                <a:xfrm>
                  <a:off x="2572" y="2460"/>
                  <a:ext cx="428" cy="36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800"/>
                    <a:t>bits</a:t>
                  </a:r>
                </a:p>
                <a:p>
                  <a:pPr algn="l">
                    <a:lnSpc>
                      <a:spcPct val="100000"/>
                    </a:lnSpc>
                  </a:pPr>
                  <a:r>
                    <a:rPr lang="en-US" sz="800"/>
                    <a:t>32-39</a:t>
                  </a:r>
                </a:p>
              </p:txBody>
            </p:sp>
            <p:sp>
              <p:nvSpPr>
                <p:cNvPr id="153" name="Text Box 80"/>
                <p:cNvSpPr txBox="1">
                  <a:spLocks noChangeAspect="1" noChangeArrowheads="1"/>
                </p:cNvSpPr>
                <p:nvPr/>
              </p:nvSpPr>
              <p:spPr bwMode="auto">
                <a:xfrm>
                  <a:off x="2245" y="2460"/>
                  <a:ext cx="428" cy="36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800"/>
                    <a:t>bits</a:t>
                  </a:r>
                </a:p>
                <a:p>
                  <a:pPr algn="l">
                    <a:lnSpc>
                      <a:spcPct val="100000"/>
                    </a:lnSpc>
                  </a:pPr>
                  <a:r>
                    <a:rPr lang="en-US" sz="800"/>
                    <a:t>40-47</a:t>
                  </a:r>
                </a:p>
              </p:txBody>
            </p:sp>
            <p:sp>
              <p:nvSpPr>
                <p:cNvPr id="154" name="Text Box 81"/>
                <p:cNvSpPr txBox="1">
                  <a:spLocks noChangeAspect="1" noChangeArrowheads="1"/>
                </p:cNvSpPr>
                <p:nvPr/>
              </p:nvSpPr>
              <p:spPr bwMode="auto">
                <a:xfrm>
                  <a:off x="1938" y="2460"/>
                  <a:ext cx="428" cy="36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800"/>
                    <a:t>bits</a:t>
                  </a:r>
                </a:p>
                <a:p>
                  <a:pPr algn="l">
                    <a:lnSpc>
                      <a:spcPct val="100000"/>
                    </a:lnSpc>
                  </a:pPr>
                  <a:r>
                    <a:rPr lang="en-US" sz="800"/>
                    <a:t>48-55</a:t>
                  </a:r>
                </a:p>
              </p:txBody>
            </p:sp>
            <p:sp>
              <p:nvSpPr>
                <p:cNvPr id="155" name="Text Box 82"/>
                <p:cNvSpPr txBox="1">
                  <a:spLocks noChangeAspect="1" noChangeArrowheads="1"/>
                </p:cNvSpPr>
                <p:nvPr/>
              </p:nvSpPr>
              <p:spPr bwMode="auto">
                <a:xfrm>
                  <a:off x="1651" y="2460"/>
                  <a:ext cx="428" cy="36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800"/>
                    <a:t>bits</a:t>
                  </a:r>
                </a:p>
                <a:p>
                  <a:pPr algn="l">
                    <a:lnSpc>
                      <a:spcPct val="100000"/>
                    </a:lnSpc>
                  </a:pPr>
                  <a:r>
                    <a:rPr lang="en-US" sz="800"/>
                    <a:t>56-63</a:t>
                  </a:r>
                </a:p>
              </p:txBody>
            </p:sp>
          </p:grpSp>
        </p:grpSp>
      </p:grpSp>
      <p:pic>
        <p:nvPicPr>
          <p:cNvPr id="192" name="Picture 2" descr="http://www.cliparts101.com/files/291/0384778EE294BD6578F86D74B89526DC/RAM__computer_memory.png"/>
          <p:cNvPicPr>
            <a:picLocks noChangeAspect="1" noChangeArrowheads="1"/>
          </p:cNvPicPr>
          <p:nvPr/>
        </p:nvPicPr>
        <p:blipFill rotWithShape="1">
          <a:blip r:embed="rId4">
            <a:extLst>
              <a:ext uri="{28A0092B-C50C-407E-A947-70E740481C1C}">
                <a14:useLocalDpi xmlns:a14="http://schemas.microsoft.com/office/drawing/2010/main" val="0"/>
              </a:ext>
            </a:extLst>
          </a:blip>
          <a:srcRect l="-333" t="35293" r="333" b="38040"/>
          <a:stretch/>
        </p:blipFill>
        <p:spPr bwMode="auto">
          <a:xfrm rot="5400000">
            <a:off x="7572020" y="5131170"/>
            <a:ext cx="2108031" cy="562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160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 Performance Characteristics	</a:t>
            </a:r>
          </a:p>
        </p:txBody>
      </p:sp>
      <p:sp>
        <p:nvSpPr>
          <p:cNvPr id="3" name="Content Placeholder 2"/>
          <p:cNvSpPr>
            <a:spLocks noGrp="1"/>
          </p:cNvSpPr>
          <p:nvPr>
            <p:ph idx="1"/>
          </p:nvPr>
        </p:nvSpPr>
        <p:spPr>
          <a:xfrm>
            <a:off x="396875" y="3402226"/>
            <a:ext cx="7896225" cy="2710249"/>
          </a:xfrm>
        </p:spPr>
        <p:txBody>
          <a:bodyPr/>
          <a:lstStyle/>
          <a:p>
            <a:r>
              <a:rPr lang="en-US" dirty="0"/>
              <a:t>Sequential access faster than random access</a:t>
            </a:r>
          </a:p>
          <a:p>
            <a:pPr lvl="1"/>
            <a:r>
              <a:rPr lang="en-US" dirty="0"/>
              <a:t>Common theme in the memory hierarchy</a:t>
            </a:r>
          </a:p>
          <a:p>
            <a:r>
              <a:rPr lang="en-US" dirty="0"/>
              <a:t>Random writes are somewhat slower</a:t>
            </a:r>
          </a:p>
          <a:p>
            <a:pPr lvl="1"/>
            <a:r>
              <a:rPr lang="en-US" dirty="0"/>
              <a:t>Erasing a block takes a long time (~1 </a:t>
            </a:r>
            <a:r>
              <a:rPr lang="en-US" dirty="0" err="1"/>
              <a:t>ms</a:t>
            </a:r>
            <a:r>
              <a:rPr lang="en-US" dirty="0"/>
              <a:t>)</a:t>
            </a:r>
          </a:p>
          <a:p>
            <a:pPr lvl="1"/>
            <a:r>
              <a:rPr lang="en-US" dirty="0"/>
              <a:t>Modifying a block page requires all other pages to be copied to new block</a:t>
            </a:r>
          </a:p>
          <a:p>
            <a:pPr lvl="1"/>
            <a:r>
              <a:rPr lang="en-US" dirty="0"/>
              <a:t>In earlier SSDs, the read/write gap was much larger.</a:t>
            </a:r>
          </a:p>
        </p:txBody>
      </p:sp>
      <p:sp>
        <p:nvSpPr>
          <p:cNvPr id="4" name="TextBox 3"/>
          <p:cNvSpPr txBox="1"/>
          <p:nvPr/>
        </p:nvSpPr>
        <p:spPr>
          <a:xfrm>
            <a:off x="244475" y="1676400"/>
            <a:ext cx="8747125" cy="1015663"/>
          </a:xfrm>
          <a:prstGeom prst="rect">
            <a:avLst/>
          </a:prstGeom>
          <a:solidFill>
            <a:srgbClr val="E2E2E2"/>
          </a:solidFill>
          <a:ln w="19050" cmpd="sng">
            <a:solidFill>
              <a:schemeClr val="tx1"/>
            </a:solidFill>
          </a:ln>
        </p:spPr>
        <p:txBody>
          <a:bodyPr wrap="square" rtlCol="0">
            <a:spAutoFit/>
          </a:bodyPr>
          <a:lstStyle/>
          <a:p>
            <a:r>
              <a:rPr lang="en-US" sz="2000" dirty="0">
                <a:latin typeface="Calibri" pitchFamily="34" charset="0"/>
              </a:rPr>
              <a:t>Sequential read </a:t>
            </a:r>
            <a:r>
              <a:rPr lang="en-US" sz="2000" dirty="0" err="1">
                <a:latin typeface="Calibri" pitchFamily="34" charset="0"/>
              </a:rPr>
              <a:t>tput</a:t>
            </a:r>
            <a:r>
              <a:rPr lang="en-US" sz="2000" dirty="0">
                <a:latin typeface="Calibri" pitchFamily="34" charset="0"/>
              </a:rPr>
              <a:t>	550 MB/s	Sequential write </a:t>
            </a:r>
            <a:r>
              <a:rPr lang="en-US" sz="2000" dirty="0" err="1">
                <a:latin typeface="Calibri" pitchFamily="34" charset="0"/>
              </a:rPr>
              <a:t>tput</a:t>
            </a:r>
            <a:r>
              <a:rPr lang="en-US" sz="2000" dirty="0">
                <a:latin typeface="Calibri" pitchFamily="34" charset="0"/>
              </a:rPr>
              <a:t>	470 MB/s</a:t>
            </a:r>
          </a:p>
          <a:p>
            <a:r>
              <a:rPr lang="en-US" sz="2000" dirty="0">
                <a:latin typeface="Calibri" pitchFamily="34" charset="0"/>
              </a:rPr>
              <a:t>Random read </a:t>
            </a:r>
            <a:r>
              <a:rPr lang="en-US" sz="2000" dirty="0" err="1">
                <a:latin typeface="Calibri" pitchFamily="34" charset="0"/>
              </a:rPr>
              <a:t>tput</a:t>
            </a:r>
            <a:r>
              <a:rPr lang="en-US" sz="2000" dirty="0">
                <a:latin typeface="Calibri" pitchFamily="34" charset="0"/>
              </a:rPr>
              <a:t>	365 MB/s	Random write </a:t>
            </a:r>
            <a:r>
              <a:rPr lang="en-US" sz="2000" dirty="0" err="1">
                <a:latin typeface="Calibri" pitchFamily="34" charset="0"/>
              </a:rPr>
              <a:t>tput</a:t>
            </a:r>
            <a:r>
              <a:rPr lang="en-US" sz="2000" dirty="0">
                <a:latin typeface="Calibri" pitchFamily="34" charset="0"/>
              </a:rPr>
              <a:t>	303 MB/s</a:t>
            </a:r>
          </a:p>
          <a:p>
            <a:r>
              <a:rPr lang="en-US" sz="2000" dirty="0" err="1">
                <a:latin typeface="Calibri" pitchFamily="34" charset="0"/>
              </a:rPr>
              <a:t>Avg</a:t>
            </a:r>
            <a:r>
              <a:rPr lang="en-US" sz="2000" dirty="0">
                <a:latin typeface="Calibri" pitchFamily="34" charset="0"/>
              </a:rPr>
              <a:t> </a:t>
            </a:r>
            <a:r>
              <a:rPr lang="en-US" sz="2000" dirty="0" err="1">
                <a:latin typeface="Calibri" pitchFamily="34" charset="0"/>
              </a:rPr>
              <a:t>seq</a:t>
            </a:r>
            <a:r>
              <a:rPr lang="en-US" sz="2000" dirty="0">
                <a:latin typeface="Calibri" pitchFamily="34" charset="0"/>
              </a:rPr>
              <a:t> read time	50 us		</a:t>
            </a:r>
            <a:r>
              <a:rPr lang="en-US" sz="2000" dirty="0" err="1">
                <a:latin typeface="Calibri" pitchFamily="34" charset="0"/>
              </a:rPr>
              <a:t>Avg</a:t>
            </a:r>
            <a:r>
              <a:rPr lang="en-US" sz="2000" dirty="0">
                <a:latin typeface="Calibri" pitchFamily="34" charset="0"/>
              </a:rPr>
              <a:t> </a:t>
            </a:r>
            <a:r>
              <a:rPr lang="en-US" sz="2000" dirty="0" err="1">
                <a:latin typeface="Calibri" pitchFamily="34" charset="0"/>
              </a:rPr>
              <a:t>seq</a:t>
            </a:r>
            <a:r>
              <a:rPr lang="en-US" sz="2000" dirty="0">
                <a:latin typeface="Calibri" pitchFamily="34" charset="0"/>
              </a:rPr>
              <a:t> write time	60 us</a:t>
            </a:r>
          </a:p>
        </p:txBody>
      </p:sp>
      <p:sp>
        <p:nvSpPr>
          <p:cNvPr id="5" name="TextBox 4"/>
          <p:cNvSpPr txBox="1"/>
          <p:nvPr/>
        </p:nvSpPr>
        <p:spPr>
          <a:xfrm>
            <a:off x="76200" y="6292334"/>
            <a:ext cx="4337283" cy="369332"/>
          </a:xfrm>
          <a:prstGeom prst="rect">
            <a:avLst/>
          </a:prstGeom>
          <a:noFill/>
        </p:spPr>
        <p:txBody>
          <a:bodyPr wrap="none" rtlCol="0">
            <a:spAutoFit/>
          </a:bodyPr>
          <a:lstStyle/>
          <a:p>
            <a:r>
              <a:rPr lang="en-US" sz="1800" dirty="0">
                <a:latin typeface="Calibri" pitchFamily="34" charset="0"/>
              </a:rPr>
              <a:t>Source: Intel SSD 730 product specification.</a:t>
            </a:r>
          </a:p>
        </p:txBody>
      </p:sp>
      <p:sp>
        <p:nvSpPr>
          <p:cNvPr id="6" name="Rectangle 5"/>
          <p:cNvSpPr/>
          <p:nvPr/>
        </p:nvSpPr>
        <p:spPr>
          <a:xfrm>
            <a:off x="600580" y="2736503"/>
            <a:ext cx="7625806" cy="369332"/>
          </a:xfrm>
          <a:prstGeom prst="rect">
            <a:avLst/>
          </a:prstGeom>
        </p:spPr>
        <p:txBody>
          <a:bodyPr wrap="none">
            <a:spAutoFit/>
          </a:bodyPr>
          <a:lstStyle/>
          <a:p>
            <a:r>
              <a:rPr lang="en-US" sz="1800" dirty="0"/>
              <a:t>Bandwidth in-between DRAM (10s to 100s of GB/s), and spinning disk (50-100/MBs)</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BC4EFF48-EEAB-4066-9AEC-0BD041BD6074}"/>
                  </a:ext>
                </a:extLst>
              </p14:cNvPr>
              <p14:cNvContentPartPr/>
              <p14:nvPr/>
            </p14:nvContentPartPr>
            <p14:xfrm>
              <a:off x="397440" y="1029600"/>
              <a:ext cx="7394400" cy="2160000"/>
            </p14:xfrm>
          </p:contentPart>
        </mc:Choice>
        <mc:Fallback>
          <p:pic>
            <p:nvPicPr>
              <p:cNvPr id="7" name="Ink 6">
                <a:extLst>
                  <a:ext uri="{FF2B5EF4-FFF2-40B4-BE49-F238E27FC236}">
                    <a16:creationId xmlns:a16="http://schemas.microsoft.com/office/drawing/2014/main" id="{BC4EFF48-EEAB-4066-9AEC-0BD041BD6074}"/>
                  </a:ext>
                </a:extLst>
              </p:cNvPr>
              <p:cNvPicPr/>
              <p:nvPr/>
            </p:nvPicPr>
            <p:blipFill>
              <a:blip r:embed="rId3"/>
              <a:stretch>
                <a:fillRect/>
              </a:stretch>
            </p:blipFill>
            <p:spPr>
              <a:xfrm>
                <a:off x="388080" y="1020240"/>
                <a:ext cx="7413120" cy="2178720"/>
              </a:xfrm>
              <a:prstGeom prst="rect">
                <a:avLst/>
              </a:prstGeom>
            </p:spPr>
          </p:pic>
        </mc:Fallback>
      </mc:AlternateContent>
    </p:spTree>
    <p:extLst>
      <p:ext uri="{BB962C8B-B14F-4D97-AF65-F5344CB8AC3E}">
        <p14:creationId xmlns:p14="http://schemas.microsoft.com/office/powerpoint/2010/main" val="1486231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1028"/>
          <p:cNvSpPr>
            <a:spLocks noGrp="1" noChangeArrowheads="1"/>
          </p:cNvSpPr>
          <p:nvPr>
            <p:ph type="title"/>
          </p:nvPr>
        </p:nvSpPr>
        <p:spPr/>
        <p:txBody>
          <a:bodyPr/>
          <a:lstStyle/>
          <a:p>
            <a:r>
              <a:rPr lang="en-US"/>
              <a:t>Logical Disk Blocks</a:t>
            </a:r>
          </a:p>
        </p:txBody>
      </p:sp>
      <p:sp>
        <p:nvSpPr>
          <p:cNvPr id="128005" name="Rectangle 1029"/>
          <p:cNvSpPr>
            <a:spLocks noGrp="1" noChangeArrowheads="1"/>
          </p:cNvSpPr>
          <p:nvPr>
            <p:ph idx="1"/>
          </p:nvPr>
        </p:nvSpPr>
        <p:spPr/>
        <p:txBody>
          <a:bodyPr/>
          <a:lstStyle/>
          <a:p>
            <a:r>
              <a:rPr lang="en-US" dirty="0"/>
              <a:t>Modern disks present a simpler abstract view of the complex sector geometry:</a:t>
            </a:r>
          </a:p>
          <a:p>
            <a:pPr lvl="1"/>
            <a:r>
              <a:rPr lang="en-US" dirty="0"/>
              <a:t>The set of available sectors is modeled as a sequence of </a:t>
            </a:r>
            <a:r>
              <a:rPr lang="en-US" dirty="0" err="1"/>
              <a:t>b</a:t>
            </a:r>
            <a:r>
              <a:rPr lang="en-US" dirty="0"/>
              <a:t>-sized </a:t>
            </a:r>
            <a:r>
              <a:rPr lang="en-US" dirty="0">
                <a:solidFill>
                  <a:srgbClr val="FF0000"/>
                </a:solidFill>
              </a:rPr>
              <a:t>logical blocks </a:t>
            </a:r>
            <a:r>
              <a:rPr lang="en-US" dirty="0"/>
              <a:t>(0, 1, 2, ...)</a:t>
            </a:r>
          </a:p>
          <a:p>
            <a:r>
              <a:rPr lang="en-US" dirty="0"/>
              <a:t>Mapping between logical blocks and physical locations</a:t>
            </a:r>
          </a:p>
          <a:p>
            <a:pPr lvl="1"/>
            <a:r>
              <a:rPr lang="en-US" dirty="0"/>
              <a:t>Maintained by hardware/firmware device called disk controller.</a:t>
            </a:r>
          </a:p>
          <a:p>
            <a:pPr lvl="1"/>
            <a:r>
              <a:rPr lang="en-US" dirty="0"/>
              <a:t>Converts requests for logical blocks into (</a:t>
            </a:r>
            <a:r>
              <a:rPr lang="en-US" dirty="0" err="1"/>
              <a:t>surface,track,sector</a:t>
            </a:r>
            <a:r>
              <a:rPr lang="en-US" dirty="0"/>
              <a:t>) triples.</a:t>
            </a:r>
          </a:p>
          <a:p>
            <a:r>
              <a:rPr lang="en-US" dirty="0"/>
              <a:t>Allows controller to remap logical and physical locations</a:t>
            </a:r>
          </a:p>
          <a:p>
            <a:pPr lvl="1"/>
            <a:r>
              <a:rPr lang="en-US" dirty="0" err="1"/>
              <a:t>Eg.</a:t>
            </a:r>
            <a:r>
              <a:rPr lang="en-US" dirty="0"/>
              <a:t> for wear-leveling</a:t>
            </a:r>
          </a:p>
          <a:p>
            <a:pPr lvl="1"/>
            <a:r>
              <a:rPr lang="en-US" dirty="0" err="1"/>
              <a:t>Eg.</a:t>
            </a:r>
            <a:r>
              <a:rPr lang="en-US" dirty="0"/>
              <a:t> Fault tolerance (faulty blocks can be not used)</a:t>
            </a:r>
          </a:p>
          <a:p>
            <a:endParaRPr lang="en-US" dirty="0"/>
          </a:p>
        </p:txBody>
      </p:sp>
    </p:spTree>
    <p:extLst>
      <p:ext uri="{BB962C8B-B14F-4D97-AF65-F5344CB8AC3E}">
        <p14:creationId xmlns:p14="http://schemas.microsoft.com/office/powerpoint/2010/main" val="984528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descr="disk"/>
          <p:cNvPicPr>
            <a:picLocks noChangeAspect="1" noChangeArrowheads="1"/>
          </p:cNvPicPr>
          <p:nvPr/>
        </p:nvPicPr>
        <p:blipFill>
          <a:blip r:embed="rId3"/>
          <a:srcRect l="11427" t="11632" b="8240"/>
          <a:stretch>
            <a:fillRect/>
          </a:stretch>
        </p:blipFill>
        <p:spPr bwMode="auto">
          <a:xfrm>
            <a:off x="1828800" y="1309632"/>
            <a:ext cx="6496050" cy="4724400"/>
          </a:xfrm>
          <a:prstGeom prst="rect">
            <a:avLst/>
          </a:prstGeom>
          <a:noFill/>
        </p:spPr>
      </p:pic>
      <p:sp>
        <p:nvSpPr>
          <p:cNvPr id="106499" name="Rectangle 3"/>
          <p:cNvSpPr>
            <a:spLocks noGrp="1" noChangeArrowheads="1"/>
          </p:cNvSpPr>
          <p:nvPr>
            <p:ph type="title"/>
          </p:nvPr>
        </p:nvSpPr>
        <p:spPr/>
        <p:txBody>
          <a:bodyPr/>
          <a:lstStyle/>
          <a:p>
            <a:r>
              <a:rPr lang="en-US"/>
              <a:t>What’s Inside A Disk Drive?</a:t>
            </a:r>
          </a:p>
        </p:txBody>
      </p:sp>
      <p:sp>
        <p:nvSpPr>
          <p:cNvPr id="106500" name="Text Box 4"/>
          <p:cNvSpPr txBox="1">
            <a:spLocks noChangeArrowheads="1"/>
          </p:cNvSpPr>
          <p:nvPr/>
        </p:nvSpPr>
        <p:spPr bwMode="auto">
          <a:xfrm>
            <a:off x="3733800" y="1309632"/>
            <a:ext cx="1203325"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Arial" charset="0"/>
              </a:rPr>
              <a:t>Spindle</a:t>
            </a:r>
          </a:p>
        </p:txBody>
      </p:sp>
      <p:sp>
        <p:nvSpPr>
          <p:cNvPr id="106501" name="Line 5"/>
          <p:cNvSpPr>
            <a:spLocks noChangeShapeType="1"/>
          </p:cNvSpPr>
          <p:nvPr/>
        </p:nvSpPr>
        <p:spPr bwMode="auto">
          <a:xfrm>
            <a:off x="2590800" y="1843032"/>
            <a:ext cx="1828800" cy="16002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2" name="Text Box 6"/>
          <p:cNvSpPr txBox="1">
            <a:spLocks noChangeArrowheads="1"/>
          </p:cNvSpPr>
          <p:nvPr/>
        </p:nvSpPr>
        <p:spPr bwMode="auto">
          <a:xfrm>
            <a:off x="2286000" y="1462032"/>
            <a:ext cx="742950"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Arial" charset="0"/>
              </a:rPr>
              <a:t>Arm</a:t>
            </a:r>
          </a:p>
        </p:txBody>
      </p:sp>
      <p:sp>
        <p:nvSpPr>
          <p:cNvPr id="106503" name="Line 7"/>
          <p:cNvSpPr>
            <a:spLocks noChangeShapeType="1"/>
          </p:cNvSpPr>
          <p:nvPr/>
        </p:nvSpPr>
        <p:spPr bwMode="auto">
          <a:xfrm>
            <a:off x="1600200" y="2909832"/>
            <a:ext cx="2209800" cy="6096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4" name="Text Box 8"/>
          <p:cNvSpPr txBox="1">
            <a:spLocks noChangeArrowheads="1"/>
          </p:cNvSpPr>
          <p:nvPr/>
        </p:nvSpPr>
        <p:spPr bwMode="auto">
          <a:xfrm>
            <a:off x="914400" y="2452632"/>
            <a:ext cx="1319213"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dirty="0">
                <a:solidFill>
                  <a:schemeClr val="tx1"/>
                </a:solidFill>
                <a:latin typeface="Arial" charset="0"/>
              </a:rPr>
              <a:t>Actuator</a:t>
            </a:r>
          </a:p>
        </p:txBody>
      </p:sp>
      <p:sp>
        <p:nvSpPr>
          <p:cNvPr id="106505" name="Line 9"/>
          <p:cNvSpPr>
            <a:spLocks noChangeShapeType="1"/>
          </p:cNvSpPr>
          <p:nvPr/>
        </p:nvSpPr>
        <p:spPr bwMode="auto">
          <a:xfrm flipH="1">
            <a:off x="6629400" y="2071632"/>
            <a:ext cx="914400" cy="6096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6" name="Text Box 10"/>
          <p:cNvSpPr txBox="1">
            <a:spLocks noChangeArrowheads="1"/>
          </p:cNvSpPr>
          <p:nvPr/>
        </p:nvSpPr>
        <p:spPr bwMode="auto">
          <a:xfrm>
            <a:off x="7315200" y="1614432"/>
            <a:ext cx="1217613"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Arial" charset="0"/>
              </a:rPr>
              <a:t>Platters</a:t>
            </a:r>
          </a:p>
        </p:txBody>
      </p:sp>
      <p:sp>
        <p:nvSpPr>
          <p:cNvPr id="106510" name="Line 14"/>
          <p:cNvSpPr>
            <a:spLocks noChangeShapeType="1"/>
          </p:cNvSpPr>
          <p:nvPr/>
        </p:nvSpPr>
        <p:spPr bwMode="auto">
          <a:xfrm>
            <a:off x="4419600" y="1766832"/>
            <a:ext cx="1219200" cy="10668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FB126300-5051-490F-890B-D7F5D0093AB5}"/>
                  </a:ext>
                </a:extLst>
              </p14:cNvPr>
              <p14:cNvContentPartPr/>
              <p14:nvPr/>
            </p14:nvContentPartPr>
            <p14:xfrm>
              <a:off x="3831840" y="2162880"/>
              <a:ext cx="2079000" cy="1760040"/>
            </p14:xfrm>
          </p:contentPart>
        </mc:Choice>
        <mc:Fallback>
          <p:pic>
            <p:nvPicPr>
              <p:cNvPr id="2" name="Ink 1">
                <a:extLst>
                  <a:ext uri="{FF2B5EF4-FFF2-40B4-BE49-F238E27FC236}">
                    <a16:creationId xmlns:a16="http://schemas.microsoft.com/office/drawing/2014/main" id="{FB126300-5051-490F-890B-D7F5D0093AB5}"/>
                  </a:ext>
                </a:extLst>
              </p:cNvPr>
              <p:cNvPicPr/>
              <p:nvPr/>
            </p:nvPicPr>
            <p:blipFill>
              <a:blip r:embed="rId5"/>
              <a:stretch>
                <a:fillRect/>
              </a:stretch>
            </p:blipFill>
            <p:spPr>
              <a:xfrm>
                <a:off x="3822480" y="2153520"/>
                <a:ext cx="2097720" cy="1778760"/>
              </a:xfrm>
              <a:prstGeom prst="rect">
                <a:avLst/>
              </a:prstGeom>
            </p:spPr>
          </p:pic>
        </mc:Fallback>
      </mc:AlternateContent>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66"/>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66"/>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s33_4">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85000"/>
          </a:schemeClr>
        </a:solidFill>
        <a:ln w="25400" cap="flat" cmpd="sng" algn="ctr">
          <a:noFill/>
          <a:prstDash val="solid"/>
          <a:round/>
          <a:headEnd type="none" w="med" len="med"/>
          <a:tailEnd type="triangle" w="med" len="med"/>
        </a:ln>
        <a:effectLst/>
      </a:spPr>
      <a:bodyPr vert="horz" wrap="square" lIns="91440" tIns="45720" rIns="91440" bIns="45720" numCol="1" rtlCol="0"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dirty="0" smtClean="0">
            <a:latin typeface="Calibri" pitchFamily="34" charset="0"/>
          </a:defRPr>
        </a:defPPr>
      </a:lstStyle>
    </a:spDef>
    <a:lnDef>
      <a:spPr bwMode="auto">
        <a:noFill/>
        <a:ln w="25400" cap="flat" cmpd="sng" algn="ctr">
          <a:solidFill>
            <a:schemeClr val="tx1">
              <a:lumMod val="50000"/>
              <a:lumOff val="50000"/>
            </a:schemeClr>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s33_4" id="{3B466650-392D-42BD-AABE-E0C799CFC2DE}" vid="{A740E4B2-7ACB-494B-9ED2-31BF811DA520}"/>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template2007</Template>
  <TotalTime>26392</TotalTime>
  <Words>3873</Words>
  <Application>Microsoft Office PowerPoint</Application>
  <PresentationFormat>On-screen Show (4:3)</PresentationFormat>
  <Paragraphs>1193</Paragraphs>
  <Slides>69</Slides>
  <Notes>58</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69</vt:i4>
      </vt:variant>
    </vt:vector>
  </HeadingPairs>
  <TitlesOfParts>
    <vt:vector size="83" baseType="lpstr">
      <vt:lpstr>ＭＳ Ｐゴシック</vt:lpstr>
      <vt:lpstr>Arial</vt:lpstr>
      <vt:lpstr>Arial Black</vt:lpstr>
      <vt:lpstr>Arial Narrow</vt:lpstr>
      <vt:lpstr>Calibri</vt:lpstr>
      <vt:lpstr>Courier New</vt:lpstr>
      <vt:lpstr>Helvetica</vt:lpstr>
      <vt:lpstr>StarSymbol</vt:lpstr>
      <vt:lpstr>Times</vt:lpstr>
      <vt:lpstr>Times New Roman</vt:lpstr>
      <vt:lpstr>Wingdings</vt:lpstr>
      <vt:lpstr>Wingdings 2</vt:lpstr>
      <vt:lpstr>Default Design</vt:lpstr>
      <vt:lpstr>cs33_4</vt:lpstr>
      <vt:lpstr>The Memory Hierarchy </vt:lpstr>
      <vt:lpstr>Big Lessons for Today</vt:lpstr>
      <vt:lpstr>Example Memory       Hierarchy</vt:lpstr>
      <vt:lpstr>Random-Access Memory (RAM)</vt:lpstr>
      <vt:lpstr>SRAM vs DRAM Summary</vt:lpstr>
      <vt:lpstr>Flash Memories</vt:lpstr>
      <vt:lpstr>SSD Performance Characteristics </vt:lpstr>
      <vt:lpstr>Logical Disk Blocks</vt:lpstr>
      <vt:lpstr>What’s Inside A Disk Drive?</vt:lpstr>
      <vt:lpstr>Disk Geometry</vt:lpstr>
      <vt:lpstr>Disk Geometry (Muliple-Platter View)</vt:lpstr>
      <vt:lpstr>Disk Capacity</vt:lpstr>
      <vt:lpstr>Disk Operation (Single-Platter View)</vt:lpstr>
      <vt:lpstr>Disk Structure - top view of single platter</vt:lpstr>
      <vt:lpstr>Disk Access</vt:lpstr>
      <vt:lpstr>Disk Access</vt:lpstr>
      <vt:lpstr>Disk Access – Read</vt:lpstr>
      <vt:lpstr>Disk Access – Read</vt:lpstr>
      <vt:lpstr>Disk Access – Read</vt:lpstr>
      <vt:lpstr>Disk Access – Seek</vt:lpstr>
      <vt:lpstr>Disk Access – Rotational Latency</vt:lpstr>
      <vt:lpstr>Disk Access – Read</vt:lpstr>
      <vt:lpstr>Disk Access – Service Time Components</vt:lpstr>
      <vt:lpstr>Traditional Bus Structure Connecting  CPU and Memory</vt:lpstr>
      <vt:lpstr>Memory Read Transaction (1)</vt:lpstr>
      <vt:lpstr>Memory Read Transaction (2)</vt:lpstr>
      <vt:lpstr>Memory Read Transaction (3)</vt:lpstr>
      <vt:lpstr>Memory Write Transaction (1)</vt:lpstr>
      <vt:lpstr>Memory Write Transaction (2)</vt:lpstr>
      <vt:lpstr>Memory Write Transaction (3)</vt:lpstr>
      <vt:lpstr>I/O Bus</vt:lpstr>
      <vt:lpstr>Reading a Disk Sector (1)</vt:lpstr>
      <vt:lpstr>Reading a Disk Sector (2)</vt:lpstr>
      <vt:lpstr>Reading a Disk Sector (3)</vt:lpstr>
      <vt:lpstr>The CPU-Memory Gap</vt:lpstr>
      <vt:lpstr>Example Memory       Hierarchy</vt:lpstr>
      <vt:lpstr>How do we manage data so that we are both fast and have a large memroy?</vt:lpstr>
      <vt:lpstr>Locality</vt:lpstr>
      <vt:lpstr>Locality Example</vt:lpstr>
      <vt:lpstr>Qualitative Estimates of Locality</vt:lpstr>
      <vt:lpstr>Locality Example</vt:lpstr>
      <vt:lpstr>Locality Example</vt:lpstr>
      <vt:lpstr>How do we exploit locality???</vt:lpstr>
      <vt:lpstr>Caches</vt:lpstr>
      <vt:lpstr>General Cache Concepts</vt:lpstr>
      <vt:lpstr>General Cache Concepts: Hit</vt:lpstr>
      <vt:lpstr>General Cache Concepts: Miss</vt:lpstr>
      <vt:lpstr>Example Memory       Hierarchy</vt:lpstr>
      <vt:lpstr>Examples of Caching in the Mem. Hierarchy</vt:lpstr>
      <vt:lpstr>Big Lessons for Today</vt:lpstr>
      <vt:lpstr>Supplemental slides</vt:lpstr>
      <vt:lpstr>General Caching Concepts:  Types of Cache Misses</vt:lpstr>
      <vt:lpstr>Conventional DRAM Organization</vt:lpstr>
      <vt:lpstr>Reading DRAM Supercell (2,1)</vt:lpstr>
      <vt:lpstr>Reading DRAM Supercell (2,1)</vt:lpstr>
      <vt:lpstr>Memory Modules</vt:lpstr>
      <vt:lpstr>Enhanced DRAMs</vt:lpstr>
      <vt:lpstr>Storage Trends</vt:lpstr>
      <vt:lpstr>CPU Clock Rates</vt:lpstr>
      <vt:lpstr>Bonus material on disks</vt:lpstr>
      <vt:lpstr>Recording zones </vt:lpstr>
      <vt:lpstr> Computing Disk Capacity</vt:lpstr>
      <vt:lpstr>Disk Operation (Multi-Platter View)</vt:lpstr>
      <vt:lpstr>Disk Access Time</vt:lpstr>
      <vt:lpstr>Disk Access Time Example</vt:lpstr>
      <vt:lpstr>SSD Tradeoffs vs Rotating Disks</vt:lpstr>
      <vt:lpstr>Old slides</vt:lpstr>
      <vt:lpstr>Caveat: Nonvolatile Memories</vt:lpstr>
      <vt:lpstr>SRAM vs DRAM Summary</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Tony Nowatzki</cp:lastModifiedBy>
  <cp:revision>563</cp:revision>
  <cp:lastPrinted>1999-09-20T15:19:18Z</cp:lastPrinted>
  <dcterms:created xsi:type="dcterms:W3CDTF">2011-09-29T14:59:56Z</dcterms:created>
  <dcterms:modified xsi:type="dcterms:W3CDTF">2019-11-06T18:31:32Z</dcterms:modified>
</cp:coreProperties>
</file>