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2" r:id="rId1"/>
  </p:sldMasterIdLst>
  <p:notesMasterIdLst>
    <p:notesMasterId r:id="rId75"/>
  </p:notesMasterIdLst>
  <p:handoutMasterIdLst>
    <p:handoutMasterId r:id="rId76"/>
  </p:handoutMasterIdLst>
  <p:sldIdLst>
    <p:sldId id="542" r:id="rId2"/>
    <p:sldId id="1308" r:id="rId3"/>
    <p:sldId id="1373" r:id="rId4"/>
    <p:sldId id="1337" r:id="rId5"/>
    <p:sldId id="1354" r:id="rId6"/>
    <p:sldId id="1344" r:id="rId7"/>
    <p:sldId id="1343" r:id="rId8"/>
    <p:sldId id="1346" r:id="rId9"/>
    <p:sldId id="1347" r:id="rId10"/>
    <p:sldId id="1348" r:id="rId11"/>
    <p:sldId id="1345" r:id="rId12"/>
    <p:sldId id="1210" r:id="rId13"/>
    <p:sldId id="1243" r:id="rId14"/>
    <p:sldId id="1364" r:id="rId15"/>
    <p:sldId id="1367" r:id="rId16"/>
    <p:sldId id="1374" r:id="rId17"/>
    <p:sldId id="1356" r:id="rId18"/>
    <p:sldId id="1376" r:id="rId19"/>
    <p:sldId id="1358" r:id="rId20"/>
    <p:sldId id="1357" r:id="rId21"/>
    <p:sldId id="1359" r:id="rId22"/>
    <p:sldId id="1368" r:id="rId23"/>
    <p:sldId id="1375" r:id="rId24"/>
    <p:sldId id="1377" r:id="rId25"/>
    <p:sldId id="1290" r:id="rId26"/>
    <p:sldId id="1291" r:id="rId27"/>
    <p:sldId id="1292" r:id="rId28"/>
    <p:sldId id="1293" r:id="rId29"/>
    <p:sldId id="1294" r:id="rId30"/>
    <p:sldId id="1300" r:id="rId31"/>
    <p:sldId id="1301" r:id="rId32"/>
    <p:sldId id="1302" r:id="rId33"/>
    <p:sldId id="1298" r:id="rId34"/>
    <p:sldId id="1257" r:id="rId35"/>
    <p:sldId id="1305" r:id="rId36"/>
    <p:sldId id="1303" r:id="rId37"/>
    <p:sldId id="1366" r:id="rId38"/>
    <p:sldId id="1309" r:id="rId39"/>
    <p:sldId id="1323" r:id="rId40"/>
    <p:sldId id="1264" r:id="rId41"/>
    <p:sldId id="1365" r:id="rId42"/>
    <p:sldId id="1273" r:id="rId43"/>
    <p:sldId id="1274" r:id="rId44"/>
    <p:sldId id="1275" r:id="rId45"/>
    <p:sldId id="1276" r:id="rId46"/>
    <p:sldId id="1277" r:id="rId47"/>
    <p:sldId id="1278" r:id="rId48"/>
    <p:sldId id="1279" r:id="rId49"/>
    <p:sldId id="1280" r:id="rId50"/>
    <p:sldId id="1281" r:id="rId51"/>
    <p:sldId id="1282" r:id="rId52"/>
    <p:sldId id="1314" r:id="rId53"/>
    <p:sldId id="1482" r:id="rId54"/>
    <p:sldId id="1483" r:id="rId55"/>
    <p:sldId id="1478" r:id="rId56"/>
    <p:sldId id="1488" r:id="rId57"/>
    <p:sldId id="1487" r:id="rId58"/>
    <p:sldId id="1322" r:id="rId59"/>
    <p:sldId id="618" r:id="rId60"/>
    <p:sldId id="1489" r:id="rId61"/>
    <p:sldId id="1315" r:id="rId62"/>
    <p:sldId id="1316" r:id="rId63"/>
    <p:sldId id="1317" r:id="rId64"/>
    <p:sldId id="1318" r:id="rId65"/>
    <p:sldId id="1319" r:id="rId66"/>
    <p:sldId id="1320" r:id="rId67"/>
    <p:sldId id="1321" r:id="rId68"/>
    <p:sldId id="1369" r:id="rId69"/>
    <p:sldId id="1370" r:id="rId70"/>
    <p:sldId id="1371" r:id="rId71"/>
    <p:sldId id="1372" r:id="rId72"/>
    <p:sldId id="1336" r:id="rId73"/>
    <p:sldId id="1363" r:id="rId74"/>
  </p:sldIdLst>
  <p:sldSz cx="9144000" cy="6858000" type="screen4x3"/>
  <p:notesSz cx="7302500" cy="9586913"/>
  <p:custDataLst>
    <p:tags r:id="rId77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3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99"/>
    <a:srgbClr val="990000"/>
    <a:srgbClr val="F6F5BD"/>
    <a:srgbClr val="D5F1CF"/>
    <a:srgbClr val="F1C7C7"/>
    <a:srgbClr val="E2AC00"/>
    <a:srgbClr val="A9E39D"/>
    <a:srgbClr val="8C4040"/>
    <a:srgbClr val="5C5C9A"/>
    <a:srgbClr val="6767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02" autoAdjust="0"/>
    <p:restoredTop sz="85743" autoAdjust="0"/>
  </p:normalViewPr>
  <p:slideViewPr>
    <p:cSldViewPr snapToObjects="1">
      <p:cViewPr varScale="1">
        <p:scale>
          <a:sx n="94" d="100"/>
          <a:sy n="94" d="100"/>
        </p:scale>
        <p:origin x="1452" y="96"/>
      </p:cViewPr>
      <p:guideLst>
        <p:guide orient="horz" pos="2832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2400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gs" Target="tags/tag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oleObject" Target="Macintosh%20HD:Users:droh:Google%20Drive:ics3:mem:corei7mm.xlsx" TargetMode="External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oleObject" Target="Macintosh%20HD:Users:droh:Google%20Drive:ics3:mountains:corei7mountain4x4.xlsx" TargetMode="External"/><Relationship Id="rId1" Type="http://schemas.openxmlformats.org/officeDocument/2006/relationships/themeOverride" Target="../theme/themeOverrid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data!$B$1</c:f>
              <c:strCache>
                <c:ptCount val="1"/>
                <c:pt idx="0">
                  <c:v>jki</c:v>
                </c:pt>
              </c:strCache>
            </c:strRef>
          </c:tx>
          <c:spPr>
            <a:ln w="12700">
              <a:solidFill>
                <a:schemeClr val="tx1"/>
              </a:solidFill>
            </a:ln>
          </c:spPr>
          <c:marker>
            <c:symbol val="star"/>
            <c:size val="8"/>
            <c:spPr>
              <a:ln>
                <a:solidFill>
                  <a:schemeClr val="tx1"/>
                </a:solidFill>
              </a:ln>
            </c:spPr>
          </c:marker>
          <c:cat>
            <c:numRef>
              <c:f>data!$A$2:$A$15</c:f>
              <c:numCache>
                <c:formatCode>General</c:formatCode>
                <c:ptCount val="14"/>
                <c:pt idx="0">
                  <c:v>50</c:v>
                </c:pt>
                <c:pt idx="1">
                  <c:v>100</c:v>
                </c:pt>
                <c:pt idx="2">
                  <c:v>150</c:v>
                </c:pt>
                <c:pt idx="3">
                  <c:v>200</c:v>
                </c:pt>
                <c:pt idx="4">
                  <c:v>250</c:v>
                </c:pt>
                <c:pt idx="5">
                  <c:v>300</c:v>
                </c:pt>
                <c:pt idx="6">
                  <c:v>350</c:v>
                </c:pt>
                <c:pt idx="7">
                  <c:v>400</c:v>
                </c:pt>
                <c:pt idx="8">
                  <c:v>450</c:v>
                </c:pt>
                <c:pt idx="9">
                  <c:v>500</c:v>
                </c:pt>
                <c:pt idx="10">
                  <c:v>550</c:v>
                </c:pt>
                <c:pt idx="11">
                  <c:v>600</c:v>
                </c:pt>
                <c:pt idx="12">
                  <c:v>650</c:v>
                </c:pt>
                <c:pt idx="13">
                  <c:v>700</c:v>
                </c:pt>
              </c:numCache>
            </c:numRef>
          </c:cat>
          <c:val>
            <c:numRef>
              <c:f>data!$B$2:$B$15</c:f>
              <c:numCache>
                <c:formatCode>General</c:formatCode>
                <c:ptCount val="14"/>
                <c:pt idx="0">
                  <c:v>4.8</c:v>
                </c:pt>
                <c:pt idx="1">
                  <c:v>4.68</c:v>
                </c:pt>
                <c:pt idx="2">
                  <c:v>4.6499999999999977</c:v>
                </c:pt>
                <c:pt idx="3">
                  <c:v>4.8</c:v>
                </c:pt>
                <c:pt idx="4">
                  <c:v>6.84</c:v>
                </c:pt>
                <c:pt idx="5">
                  <c:v>15.03</c:v>
                </c:pt>
                <c:pt idx="6">
                  <c:v>22.78</c:v>
                </c:pt>
                <c:pt idx="7">
                  <c:v>29.39</c:v>
                </c:pt>
                <c:pt idx="8">
                  <c:v>40.39</c:v>
                </c:pt>
                <c:pt idx="9">
                  <c:v>57.06</c:v>
                </c:pt>
                <c:pt idx="10">
                  <c:v>60.54</c:v>
                </c:pt>
                <c:pt idx="11">
                  <c:v>63.33</c:v>
                </c:pt>
                <c:pt idx="12">
                  <c:v>65.61</c:v>
                </c:pt>
                <c:pt idx="13">
                  <c:v>67.489999999999995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810-4916-B032-E736C4033D7D}"/>
            </c:ext>
          </c:extLst>
        </c:ser>
        <c:ser>
          <c:idx val="1"/>
          <c:order val="1"/>
          <c:tx>
            <c:strRef>
              <c:f>data!$C$1</c:f>
              <c:strCache>
                <c:ptCount val="1"/>
                <c:pt idx="0">
                  <c:v>kji</c:v>
                </c:pt>
              </c:strCache>
            </c:strRef>
          </c:tx>
          <c:spPr>
            <a:ln w="12700">
              <a:solidFill>
                <a:schemeClr val="tx1"/>
              </a:solidFill>
            </a:ln>
          </c:spPr>
          <c:marker>
            <c:symbol val="square"/>
            <c:size val="8"/>
            <c:spPr>
              <a:noFill/>
              <a:ln>
                <a:solidFill>
                  <a:schemeClr val="tx1"/>
                </a:solidFill>
              </a:ln>
            </c:spPr>
          </c:marker>
          <c:cat>
            <c:numRef>
              <c:f>data!$A$2:$A$15</c:f>
              <c:numCache>
                <c:formatCode>General</c:formatCode>
                <c:ptCount val="14"/>
                <c:pt idx="0">
                  <c:v>50</c:v>
                </c:pt>
                <c:pt idx="1">
                  <c:v>100</c:v>
                </c:pt>
                <c:pt idx="2">
                  <c:v>150</c:v>
                </c:pt>
                <c:pt idx="3">
                  <c:v>200</c:v>
                </c:pt>
                <c:pt idx="4">
                  <c:v>250</c:v>
                </c:pt>
                <c:pt idx="5">
                  <c:v>300</c:v>
                </c:pt>
                <c:pt idx="6">
                  <c:v>350</c:v>
                </c:pt>
                <c:pt idx="7">
                  <c:v>400</c:v>
                </c:pt>
                <c:pt idx="8">
                  <c:v>450</c:v>
                </c:pt>
                <c:pt idx="9">
                  <c:v>500</c:v>
                </c:pt>
                <c:pt idx="10">
                  <c:v>550</c:v>
                </c:pt>
                <c:pt idx="11">
                  <c:v>600</c:v>
                </c:pt>
                <c:pt idx="12">
                  <c:v>650</c:v>
                </c:pt>
                <c:pt idx="13">
                  <c:v>700</c:v>
                </c:pt>
              </c:numCache>
            </c:numRef>
          </c:cat>
          <c:val>
            <c:numRef>
              <c:f>data!$C$2:$C$15</c:f>
              <c:numCache>
                <c:formatCode>General</c:formatCode>
                <c:ptCount val="14"/>
                <c:pt idx="0">
                  <c:v>4.83</c:v>
                </c:pt>
                <c:pt idx="1">
                  <c:v>4.72</c:v>
                </c:pt>
                <c:pt idx="2">
                  <c:v>4.6399999999999997</c:v>
                </c:pt>
                <c:pt idx="3">
                  <c:v>4.6899999999999986</c:v>
                </c:pt>
                <c:pt idx="4">
                  <c:v>6.83</c:v>
                </c:pt>
                <c:pt idx="5">
                  <c:v>15.1</c:v>
                </c:pt>
                <c:pt idx="6">
                  <c:v>22.68</c:v>
                </c:pt>
                <c:pt idx="7">
                  <c:v>29.18</c:v>
                </c:pt>
                <c:pt idx="8">
                  <c:v>40.26</c:v>
                </c:pt>
                <c:pt idx="9">
                  <c:v>57.02</c:v>
                </c:pt>
                <c:pt idx="10">
                  <c:v>60.53</c:v>
                </c:pt>
                <c:pt idx="11">
                  <c:v>63.34</c:v>
                </c:pt>
                <c:pt idx="12">
                  <c:v>65.62</c:v>
                </c:pt>
                <c:pt idx="13">
                  <c:v>67.53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810-4916-B032-E736C4033D7D}"/>
            </c:ext>
          </c:extLst>
        </c:ser>
        <c:ser>
          <c:idx val="2"/>
          <c:order val="2"/>
          <c:tx>
            <c:strRef>
              <c:f>data!$D$1</c:f>
              <c:strCache>
                <c:ptCount val="1"/>
                <c:pt idx="0">
                  <c:v>ijk</c:v>
                </c:pt>
              </c:strCache>
            </c:strRef>
          </c:tx>
          <c:spPr>
            <a:ln w="12700">
              <a:solidFill>
                <a:schemeClr val="tx1"/>
              </a:solidFill>
            </a:ln>
          </c:spPr>
          <c:marker>
            <c:symbol val="x"/>
            <c:size val="8"/>
            <c:spPr>
              <a:ln>
                <a:solidFill>
                  <a:schemeClr val="tx1"/>
                </a:solidFill>
              </a:ln>
            </c:spPr>
          </c:marker>
          <c:cat>
            <c:numRef>
              <c:f>data!$A$2:$A$15</c:f>
              <c:numCache>
                <c:formatCode>General</c:formatCode>
                <c:ptCount val="14"/>
                <c:pt idx="0">
                  <c:v>50</c:v>
                </c:pt>
                <c:pt idx="1">
                  <c:v>100</c:v>
                </c:pt>
                <c:pt idx="2">
                  <c:v>150</c:v>
                </c:pt>
                <c:pt idx="3">
                  <c:v>200</c:v>
                </c:pt>
                <c:pt idx="4">
                  <c:v>250</c:v>
                </c:pt>
                <c:pt idx="5">
                  <c:v>300</c:v>
                </c:pt>
                <c:pt idx="6">
                  <c:v>350</c:v>
                </c:pt>
                <c:pt idx="7">
                  <c:v>400</c:v>
                </c:pt>
                <c:pt idx="8">
                  <c:v>450</c:v>
                </c:pt>
                <c:pt idx="9">
                  <c:v>500</c:v>
                </c:pt>
                <c:pt idx="10">
                  <c:v>550</c:v>
                </c:pt>
                <c:pt idx="11">
                  <c:v>600</c:v>
                </c:pt>
                <c:pt idx="12">
                  <c:v>650</c:v>
                </c:pt>
                <c:pt idx="13">
                  <c:v>700</c:v>
                </c:pt>
              </c:numCache>
            </c:numRef>
          </c:cat>
          <c:val>
            <c:numRef>
              <c:f>data!$D$2:$D$15</c:f>
              <c:numCache>
                <c:formatCode>General</c:formatCode>
                <c:ptCount val="14"/>
                <c:pt idx="0">
                  <c:v>3.75</c:v>
                </c:pt>
                <c:pt idx="1">
                  <c:v>4.08</c:v>
                </c:pt>
                <c:pt idx="2">
                  <c:v>4.33</c:v>
                </c:pt>
                <c:pt idx="3">
                  <c:v>4.45</c:v>
                </c:pt>
                <c:pt idx="4">
                  <c:v>4.45</c:v>
                </c:pt>
                <c:pt idx="5">
                  <c:v>4.45</c:v>
                </c:pt>
                <c:pt idx="6">
                  <c:v>4.45</c:v>
                </c:pt>
                <c:pt idx="7">
                  <c:v>4.47</c:v>
                </c:pt>
                <c:pt idx="8">
                  <c:v>7.73</c:v>
                </c:pt>
                <c:pt idx="9">
                  <c:v>18.77</c:v>
                </c:pt>
                <c:pt idx="10">
                  <c:v>20.36</c:v>
                </c:pt>
                <c:pt idx="11">
                  <c:v>21.67</c:v>
                </c:pt>
                <c:pt idx="12">
                  <c:v>22.76</c:v>
                </c:pt>
                <c:pt idx="13">
                  <c:v>23.71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810-4916-B032-E736C4033D7D}"/>
            </c:ext>
          </c:extLst>
        </c:ser>
        <c:ser>
          <c:idx val="3"/>
          <c:order val="3"/>
          <c:tx>
            <c:strRef>
              <c:f>data!$E$1</c:f>
              <c:strCache>
                <c:ptCount val="1"/>
                <c:pt idx="0">
                  <c:v>jik</c:v>
                </c:pt>
              </c:strCache>
            </c:strRef>
          </c:tx>
          <c:spPr>
            <a:ln w="12700">
              <a:solidFill>
                <a:schemeClr val="tx1"/>
              </a:solidFill>
            </a:ln>
          </c:spPr>
          <c:marker>
            <c:symbol val="circle"/>
            <c:size val="8"/>
            <c:spPr>
              <a:noFill/>
              <a:ln>
                <a:solidFill>
                  <a:schemeClr val="tx1"/>
                </a:solidFill>
              </a:ln>
            </c:spPr>
          </c:marker>
          <c:cat>
            <c:numRef>
              <c:f>data!$A$2:$A$15</c:f>
              <c:numCache>
                <c:formatCode>General</c:formatCode>
                <c:ptCount val="14"/>
                <c:pt idx="0">
                  <c:v>50</c:v>
                </c:pt>
                <c:pt idx="1">
                  <c:v>100</c:v>
                </c:pt>
                <c:pt idx="2">
                  <c:v>150</c:v>
                </c:pt>
                <c:pt idx="3">
                  <c:v>200</c:v>
                </c:pt>
                <c:pt idx="4">
                  <c:v>250</c:v>
                </c:pt>
                <c:pt idx="5">
                  <c:v>300</c:v>
                </c:pt>
                <c:pt idx="6">
                  <c:v>350</c:v>
                </c:pt>
                <c:pt idx="7">
                  <c:v>400</c:v>
                </c:pt>
                <c:pt idx="8">
                  <c:v>450</c:v>
                </c:pt>
                <c:pt idx="9">
                  <c:v>500</c:v>
                </c:pt>
                <c:pt idx="10">
                  <c:v>550</c:v>
                </c:pt>
                <c:pt idx="11">
                  <c:v>600</c:v>
                </c:pt>
                <c:pt idx="12">
                  <c:v>650</c:v>
                </c:pt>
                <c:pt idx="13">
                  <c:v>700</c:v>
                </c:pt>
              </c:numCache>
            </c:numRef>
          </c:cat>
          <c:val>
            <c:numRef>
              <c:f>data!$E$2:$E$15</c:f>
              <c:numCache>
                <c:formatCode>General</c:formatCode>
                <c:ptCount val="14"/>
                <c:pt idx="0">
                  <c:v>3.93</c:v>
                </c:pt>
                <c:pt idx="1">
                  <c:v>4.1399999999999997</c:v>
                </c:pt>
                <c:pt idx="2">
                  <c:v>4.3599999999999977</c:v>
                </c:pt>
                <c:pt idx="3">
                  <c:v>4.47</c:v>
                </c:pt>
                <c:pt idx="4">
                  <c:v>4.5199999999999996</c:v>
                </c:pt>
                <c:pt idx="5">
                  <c:v>4.5599999999999996</c:v>
                </c:pt>
                <c:pt idx="6">
                  <c:v>4.57</c:v>
                </c:pt>
                <c:pt idx="7">
                  <c:v>4.5999999999999996</c:v>
                </c:pt>
                <c:pt idx="8">
                  <c:v>7.96</c:v>
                </c:pt>
                <c:pt idx="9">
                  <c:v>19.05</c:v>
                </c:pt>
                <c:pt idx="10">
                  <c:v>20.59</c:v>
                </c:pt>
                <c:pt idx="11">
                  <c:v>21.86</c:v>
                </c:pt>
                <c:pt idx="12">
                  <c:v>22.92</c:v>
                </c:pt>
                <c:pt idx="13">
                  <c:v>23.82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810-4916-B032-E736C4033D7D}"/>
            </c:ext>
          </c:extLst>
        </c:ser>
        <c:ser>
          <c:idx val="4"/>
          <c:order val="4"/>
          <c:tx>
            <c:strRef>
              <c:f>data!$F$1</c:f>
              <c:strCache>
                <c:ptCount val="1"/>
                <c:pt idx="0">
                  <c:v>kij</c:v>
                </c:pt>
              </c:strCache>
            </c:strRef>
          </c:tx>
          <c:spPr>
            <a:ln w="12700">
              <a:solidFill>
                <a:schemeClr val="tx1"/>
              </a:solidFill>
            </a:ln>
          </c:spPr>
          <c:marker>
            <c:symbol val="plus"/>
            <c:size val="8"/>
            <c:spPr>
              <a:noFill/>
              <a:ln>
                <a:solidFill>
                  <a:schemeClr val="tx1"/>
                </a:solidFill>
              </a:ln>
            </c:spPr>
          </c:marker>
          <c:cat>
            <c:numRef>
              <c:f>data!$A$2:$A$15</c:f>
              <c:numCache>
                <c:formatCode>General</c:formatCode>
                <c:ptCount val="14"/>
                <c:pt idx="0">
                  <c:v>50</c:v>
                </c:pt>
                <c:pt idx="1">
                  <c:v>100</c:v>
                </c:pt>
                <c:pt idx="2">
                  <c:v>150</c:v>
                </c:pt>
                <c:pt idx="3">
                  <c:v>200</c:v>
                </c:pt>
                <c:pt idx="4">
                  <c:v>250</c:v>
                </c:pt>
                <c:pt idx="5">
                  <c:v>300</c:v>
                </c:pt>
                <c:pt idx="6">
                  <c:v>350</c:v>
                </c:pt>
                <c:pt idx="7">
                  <c:v>400</c:v>
                </c:pt>
                <c:pt idx="8">
                  <c:v>450</c:v>
                </c:pt>
                <c:pt idx="9">
                  <c:v>500</c:v>
                </c:pt>
                <c:pt idx="10">
                  <c:v>550</c:v>
                </c:pt>
                <c:pt idx="11">
                  <c:v>600</c:v>
                </c:pt>
                <c:pt idx="12">
                  <c:v>650</c:v>
                </c:pt>
                <c:pt idx="13">
                  <c:v>700</c:v>
                </c:pt>
              </c:numCache>
            </c:numRef>
          </c:cat>
          <c:val>
            <c:numRef>
              <c:f>data!$F$2:$F$15</c:f>
              <c:numCache>
                <c:formatCode>General</c:formatCode>
                <c:ptCount val="14"/>
                <c:pt idx="0">
                  <c:v>1.86</c:v>
                </c:pt>
                <c:pt idx="1">
                  <c:v>1.78</c:v>
                </c:pt>
                <c:pt idx="2">
                  <c:v>2.14</c:v>
                </c:pt>
                <c:pt idx="3">
                  <c:v>2.2999999999999998</c:v>
                </c:pt>
                <c:pt idx="4">
                  <c:v>2.23</c:v>
                </c:pt>
                <c:pt idx="5">
                  <c:v>2.1800000000000002</c:v>
                </c:pt>
                <c:pt idx="6">
                  <c:v>2.14</c:v>
                </c:pt>
                <c:pt idx="7">
                  <c:v>2.12</c:v>
                </c:pt>
                <c:pt idx="8">
                  <c:v>2.12</c:v>
                </c:pt>
                <c:pt idx="9">
                  <c:v>2.13</c:v>
                </c:pt>
                <c:pt idx="10">
                  <c:v>2.13</c:v>
                </c:pt>
                <c:pt idx="11">
                  <c:v>2.14</c:v>
                </c:pt>
                <c:pt idx="12">
                  <c:v>2.16</c:v>
                </c:pt>
                <c:pt idx="13">
                  <c:v>2.2200000000000002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810-4916-B032-E736C4033D7D}"/>
            </c:ext>
          </c:extLst>
        </c:ser>
        <c:ser>
          <c:idx val="5"/>
          <c:order val="5"/>
          <c:tx>
            <c:strRef>
              <c:f>data!$G$1</c:f>
              <c:strCache>
                <c:ptCount val="1"/>
                <c:pt idx="0">
                  <c:v>ikj</c:v>
                </c:pt>
              </c:strCache>
            </c:strRef>
          </c:tx>
          <c:spPr>
            <a:ln w="12700">
              <a:solidFill>
                <a:schemeClr val="tx1"/>
              </a:solidFill>
            </a:ln>
          </c:spPr>
          <c:marker>
            <c:symbol val="triangle"/>
            <c:size val="8"/>
            <c:spPr>
              <a:noFill/>
              <a:ln>
                <a:solidFill>
                  <a:schemeClr val="tx1"/>
                </a:solidFill>
              </a:ln>
            </c:spPr>
          </c:marker>
          <c:cat>
            <c:numRef>
              <c:f>data!$A$2:$A$15</c:f>
              <c:numCache>
                <c:formatCode>General</c:formatCode>
                <c:ptCount val="14"/>
                <c:pt idx="0">
                  <c:v>50</c:v>
                </c:pt>
                <c:pt idx="1">
                  <c:v>100</c:v>
                </c:pt>
                <c:pt idx="2">
                  <c:v>150</c:v>
                </c:pt>
                <c:pt idx="3">
                  <c:v>200</c:v>
                </c:pt>
                <c:pt idx="4">
                  <c:v>250</c:v>
                </c:pt>
                <c:pt idx="5">
                  <c:v>300</c:v>
                </c:pt>
                <c:pt idx="6">
                  <c:v>350</c:v>
                </c:pt>
                <c:pt idx="7">
                  <c:v>400</c:v>
                </c:pt>
                <c:pt idx="8">
                  <c:v>450</c:v>
                </c:pt>
                <c:pt idx="9">
                  <c:v>500</c:v>
                </c:pt>
                <c:pt idx="10">
                  <c:v>550</c:v>
                </c:pt>
                <c:pt idx="11">
                  <c:v>600</c:v>
                </c:pt>
                <c:pt idx="12">
                  <c:v>650</c:v>
                </c:pt>
                <c:pt idx="13">
                  <c:v>700</c:v>
                </c:pt>
              </c:numCache>
            </c:numRef>
          </c:cat>
          <c:val>
            <c:numRef>
              <c:f>data!$G$2:$G$15</c:f>
              <c:numCache>
                <c:formatCode>General</c:formatCode>
                <c:ptCount val="14"/>
                <c:pt idx="0">
                  <c:v>1.78</c:v>
                </c:pt>
                <c:pt idx="1">
                  <c:v>1.8</c:v>
                </c:pt>
                <c:pt idx="2">
                  <c:v>2.12</c:v>
                </c:pt>
                <c:pt idx="3">
                  <c:v>2.0299999999999998</c:v>
                </c:pt>
                <c:pt idx="4">
                  <c:v>1.96</c:v>
                </c:pt>
                <c:pt idx="5">
                  <c:v>1.92</c:v>
                </c:pt>
                <c:pt idx="6">
                  <c:v>1.89</c:v>
                </c:pt>
                <c:pt idx="7">
                  <c:v>1.86</c:v>
                </c:pt>
                <c:pt idx="8">
                  <c:v>1.86</c:v>
                </c:pt>
                <c:pt idx="9">
                  <c:v>1.88</c:v>
                </c:pt>
                <c:pt idx="10">
                  <c:v>1.89</c:v>
                </c:pt>
                <c:pt idx="11">
                  <c:v>1.9</c:v>
                </c:pt>
                <c:pt idx="12">
                  <c:v>1.91</c:v>
                </c:pt>
                <c:pt idx="13">
                  <c:v>1.95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810-4916-B032-E736C4033D7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75842848"/>
        <c:axId val="575851008"/>
      </c:lineChart>
      <c:catAx>
        <c:axId val="57584284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Array size (n)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575851008"/>
        <c:crossesAt val="0"/>
        <c:auto val="1"/>
        <c:lblAlgn val="ctr"/>
        <c:lblOffset val="100"/>
        <c:noMultiLvlLbl val="0"/>
      </c:catAx>
      <c:valAx>
        <c:axId val="575851008"/>
        <c:scaling>
          <c:logBase val="10"/>
          <c:orientation val="minMax"/>
          <c:min val="1"/>
        </c:scaling>
        <c:delete val="0"/>
        <c:axPos val="l"/>
        <c:majorGridlines/>
        <c:min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/>
                  <a:t>Cycles per inner loop iteration (CPE)</a:t>
                </a:r>
              </a:p>
            </c:rich>
          </c:tx>
          <c:overlay val="0"/>
        </c:title>
        <c:numFmt formatCode="General" sourceLinked="1"/>
        <c:majorTickMark val="out"/>
        <c:minorTickMark val="out"/>
        <c:tickLblPos val="nextTo"/>
        <c:crossAx val="575842848"/>
        <c:crosses val="autoZero"/>
        <c:crossBetween val="between"/>
        <c:minorUnit val="10"/>
      </c:valAx>
      <c:spPr>
        <a:solidFill>
          <a:schemeClr val="bg1"/>
        </a:solidFill>
      </c:spPr>
    </c:plotArea>
    <c:legend>
      <c:legendPos val="r"/>
      <c:overlay val="0"/>
      <c:spPr>
        <a:ln>
          <a:solidFill>
            <a:schemeClr val="tx1"/>
          </a:solidFill>
        </a:ln>
      </c:spPr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200">
          <a:latin typeface="Arial"/>
        </a:defRPr>
      </a:pPr>
      <a:endParaRPr lang="en-US"/>
    </a:p>
  </c:txPr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view3D>
      <c:rotX val="15"/>
      <c:rotY val="45"/>
      <c:rAngAx val="0"/>
    </c:view3D>
    <c:floor>
      <c:thickness val="0"/>
      <c:spPr>
        <a:solidFill>
          <a:schemeClr val="bg1">
            <a:lumMod val="85000"/>
          </a:schemeClr>
        </a:solidFill>
      </c:spPr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0.128498920968212"/>
          <c:y val="2.8386075383512899E-2"/>
          <c:w val="0.69976389617964396"/>
          <c:h val="0.921287118521949"/>
        </c:manualLayout>
      </c:layout>
      <c:surface3DChart>
        <c:wireframe val="0"/>
        <c:ser>
          <c:idx val="0"/>
          <c:order val="0"/>
          <c:tx>
            <c:strRef>
              <c:f>data!$A$2</c:f>
              <c:strCache>
                <c:ptCount val="1"/>
                <c:pt idx="0">
                  <c:v>128m</c:v>
                </c:pt>
              </c:strCache>
            </c:strRef>
          </c:tx>
          <c:cat>
            <c:strRef>
              <c:f>data!$B$1:$M$1</c:f>
              <c:strCache>
                <c:ptCount val="11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</c:strCache>
            </c:strRef>
          </c:cat>
          <c:val>
            <c:numRef>
              <c:f>data!$B$2:$M$2</c:f>
              <c:numCache>
                <c:formatCode>General</c:formatCode>
                <c:ptCount val="12"/>
                <c:pt idx="0">
                  <c:v>8350</c:v>
                </c:pt>
                <c:pt idx="1">
                  <c:v>4750</c:v>
                </c:pt>
                <c:pt idx="2">
                  <c:v>3096</c:v>
                </c:pt>
                <c:pt idx="3">
                  <c:v>2286</c:v>
                </c:pt>
                <c:pt idx="4">
                  <c:v>1817</c:v>
                </c:pt>
                <c:pt idx="5">
                  <c:v>1512</c:v>
                </c:pt>
                <c:pt idx="6">
                  <c:v>1293</c:v>
                </c:pt>
                <c:pt idx="7">
                  <c:v>1131</c:v>
                </c:pt>
                <c:pt idx="8">
                  <c:v>1055</c:v>
                </c:pt>
                <c:pt idx="9">
                  <c:v>995</c:v>
                </c:pt>
                <c:pt idx="10">
                  <c:v>945</c:v>
                </c:pt>
                <c:pt idx="11">
                  <c:v>900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A75-498F-B65F-62A20D65F3F0}"/>
            </c:ext>
          </c:extLst>
        </c:ser>
        <c:ser>
          <c:idx val="1"/>
          <c:order val="1"/>
          <c:tx>
            <c:strRef>
              <c:f>data!$A$3</c:f>
              <c:strCache>
                <c:ptCount val="1"/>
                <c:pt idx="0">
                  <c:v>64m</c:v>
                </c:pt>
              </c:strCache>
            </c:strRef>
          </c:tx>
          <c:cat>
            <c:strRef>
              <c:f>data!$B$1:$M$1</c:f>
              <c:strCache>
                <c:ptCount val="11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</c:strCache>
            </c:strRef>
          </c:cat>
          <c:val>
            <c:numRef>
              <c:f>data!$B$3:$M$3</c:f>
              <c:numCache>
                <c:formatCode>General</c:formatCode>
                <c:ptCount val="12"/>
                <c:pt idx="0">
                  <c:v>8352</c:v>
                </c:pt>
                <c:pt idx="1">
                  <c:v>4750</c:v>
                </c:pt>
                <c:pt idx="2">
                  <c:v>3092</c:v>
                </c:pt>
                <c:pt idx="3">
                  <c:v>2287</c:v>
                </c:pt>
                <c:pt idx="4">
                  <c:v>1816</c:v>
                </c:pt>
                <c:pt idx="5">
                  <c:v>1510</c:v>
                </c:pt>
                <c:pt idx="6">
                  <c:v>1291</c:v>
                </c:pt>
                <c:pt idx="7">
                  <c:v>1129</c:v>
                </c:pt>
                <c:pt idx="8">
                  <c:v>1051</c:v>
                </c:pt>
                <c:pt idx="9">
                  <c:v>989</c:v>
                </c:pt>
                <c:pt idx="10">
                  <c:v>938</c:v>
                </c:pt>
                <c:pt idx="11">
                  <c:v>894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A75-498F-B65F-62A20D65F3F0}"/>
            </c:ext>
          </c:extLst>
        </c:ser>
        <c:ser>
          <c:idx val="2"/>
          <c:order val="2"/>
          <c:tx>
            <c:strRef>
              <c:f>data!$A$4</c:f>
              <c:strCache>
                <c:ptCount val="1"/>
                <c:pt idx="0">
                  <c:v>32m</c:v>
                </c:pt>
              </c:strCache>
            </c:strRef>
          </c:tx>
          <c:cat>
            <c:strRef>
              <c:f>data!$B$1:$M$1</c:f>
              <c:strCache>
                <c:ptCount val="11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</c:strCache>
            </c:strRef>
          </c:cat>
          <c:val>
            <c:numRef>
              <c:f>data!$B$4:$M$4</c:f>
              <c:numCache>
                <c:formatCode>General</c:formatCode>
                <c:ptCount val="12"/>
                <c:pt idx="0">
                  <c:v>8406</c:v>
                </c:pt>
                <c:pt idx="1">
                  <c:v>4787</c:v>
                </c:pt>
                <c:pt idx="2">
                  <c:v>3098</c:v>
                </c:pt>
                <c:pt idx="3">
                  <c:v>2289</c:v>
                </c:pt>
                <c:pt idx="4">
                  <c:v>1823</c:v>
                </c:pt>
                <c:pt idx="5">
                  <c:v>1512</c:v>
                </c:pt>
                <c:pt idx="6">
                  <c:v>1295</c:v>
                </c:pt>
                <c:pt idx="7">
                  <c:v>1133</c:v>
                </c:pt>
                <c:pt idx="8">
                  <c:v>1052</c:v>
                </c:pt>
                <c:pt idx="9">
                  <c:v>989</c:v>
                </c:pt>
                <c:pt idx="10">
                  <c:v>938</c:v>
                </c:pt>
                <c:pt idx="11">
                  <c:v>892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A75-498F-B65F-62A20D65F3F0}"/>
            </c:ext>
          </c:extLst>
        </c:ser>
        <c:ser>
          <c:idx val="3"/>
          <c:order val="3"/>
          <c:tx>
            <c:strRef>
              <c:f>data!$A$5</c:f>
              <c:strCache>
                <c:ptCount val="1"/>
                <c:pt idx="0">
                  <c:v>16m</c:v>
                </c:pt>
              </c:strCache>
            </c:strRef>
          </c:tx>
          <c:cat>
            <c:strRef>
              <c:f>data!$B$1:$M$1</c:f>
              <c:strCache>
                <c:ptCount val="11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</c:strCache>
            </c:strRef>
          </c:cat>
          <c:val>
            <c:numRef>
              <c:f>data!$B$5:$M$5</c:f>
              <c:numCache>
                <c:formatCode>General</c:formatCode>
                <c:ptCount val="12"/>
                <c:pt idx="0">
                  <c:v>8556</c:v>
                </c:pt>
                <c:pt idx="1">
                  <c:v>4990</c:v>
                </c:pt>
                <c:pt idx="2">
                  <c:v>3204</c:v>
                </c:pt>
                <c:pt idx="3">
                  <c:v>2376</c:v>
                </c:pt>
                <c:pt idx="4">
                  <c:v>1891</c:v>
                </c:pt>
                <c:pt idx="5">
                  <c:v>1579</c:v>
                </c:pt>
                <c:pt idx="6">
                  <c:v>1356</c:v>
                </c:pt>
                <c:pt idx="7">
                  <c:v>1198</c:v>
                </c:pt>
                <c:pt idx="8">
                  <c:v>1127</c:v>
                </c:pt>
                <c:pt idx="9">
                  <c:v>1070</c:v>
                </c:pt>
                <c:pt idx="10">
                  <c:v>1028</c:v>
                </c:pt>
                <c:pt idx="11">
                  <c:v>994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A75-498F-B65F-62A20D65F3F0}"/>
            </c:ext>
          </c:extLst>
        </c:ser>
        <c:ser>
          <c:idx val="4"/>
          <c:order val="4"/>
          <c:tx>
            <c:strRef>
              <c:f>data!$A$6</c:f>
              <c:strCache>
                <c:ptCount val="1"/>
                <c:pt idx="0">
                  <c:v>8m</c:v>
                </c:pt>
              </c:strCache>
            </c:strRef>
          </c:tx>
          <c:cat>
            <c:strRef>
              <c:f>data!$B$1:$M$1</c:f>
              <c:strCache>
                <c:ptCount val="11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</c:strCache>
            </c:strRef>
          </c:cat>
          <c:val>
            <c:numRef>
              <c:f>data!$B$6:$M$6</c:f>
              <c:numCache>
                <c:formatCode>General</c:formatCode>
                <c:ptCount val="12"/>
                <c:pt idx="0">
                  <c:v>8998</c:v>
                </c:pt>
                <c:pt idx="1">
                  <c:v>5447</c:v>
                </c:pt>
                <c:pt idx="2">
                  <c:v>3570</c:v>
                </c:pt>
                <c:pt idx="3">
                  <c:v>2643</c:v>
                </c:pt>
                <c:pt idx="4">
                  <c:v>2104</c:v>
                </c:pt>
                <c:pt idx="5">
                  <c:v>1743</c:v>
                </c:pt>
                <c:pt idx="6">
                  <c:v>1477</c:v>
                </c:pt>
                <c:pt idx="7">
                  <c:v>1300</c:v>
                </c:pt>
                <c:pt idx="8">
                  <c:v>1217</c:v>
                </c:pt>
                <c:pt idx="9">
                  <c:v>1158</c:v>
                </c:pt>
                <c:pt idx="10">
                  <c:v>1128</c:v>
                </c:pt>
                <c:pt idx="11">
                  <c:v>1096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A75-498F-B65F-62A20D65F3F0}"/>
            </c:ext>
          </c:extLst>
        </c:ser>
        <c:ser>
          <c:idx val="5"/>
          <c:order val="5"/>
          <c:tx>
            <c:strRef>
              <c:f>data!$A$7</c:f>
              <c:strCache>
                <c:ptCount val="1"/>
                <c:pt idx="0">
                  <c:v>4m</c:v>
                </c:pt>
              </c:strCache>
            </c:strRef>
          </c:tx>
          <c:cat>
            <c:strRef>
              <c:f>data!$B$1:$M$1</c:f>
              <c:strCache>
                <c:ptCount val="11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</c:strCache>
            </c:strRef>
          </c:cat>
          <c:val>
            <c:numRef>
              <c:f>data!$B$7:$M$7</c:f>
              <c:numCache>
                <c:formatCode>General</c:formatCode>
                <c:ptCount val="12"/>
                <c:pt idx="0">
                  <c:v>11494</c:v>
                </c:pt>
                <c:pt idx="1">
                  <c:v>7921</c:v>
                </c:pt>
                <c:pt idx="2">
                  <c:v>5664</c:v>
                </c:pt>
                <c:pt idx="3">
                  <c:v>4319</c:v>
                </c:pt>
                <c:pt idx="4">
                  <c:v>3524</c:v>
                </c:pt>
                <c:pt idx="5">
                  <c:v>2991</c:v>
                </c:pt>
                <c:pt idx="6">
                  <c:v>2592</c:v>
                </c:pt>
                <c:pt idx="7">
                  <c:v>2298</c:v>
                </c:pt>
                <c:pt idx="8">
                  <c:v>2208</c:v>
                </c:pt>
                <c:pt idx="9">
                  <c:v>2148</c:v>
                </c:pt>
                <c:pt idx="10">
                  <c:v>2117</c:v>
                </c:pt>
                <c:pt idx="11">
                  <c:v>2077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EA75-498F-B65F-62A20D65F3F0}"/>
            </c:ext>
          </c:extLst>
        </c:ser>
        <c:ser>
          <c:idx val="6"/>
          <c:order val="6"/>
          <c:tx>
            <c:strRef>
              <c:f>data!$A$8</c:f>
              <c:strCache>
                <c:ptCount val="1"/>
                <c:pt idx="0">
                  <c:v>2m</c:v>
                </c:pt>
              </c:strCache>
            </c:strRef>
          </c:tx>
          <c:cat>
            <c:strRef>
              <c:f>data!$B$1:$M$1</c:f>
              <c:strCache>
                <c:ptCount val="11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</c:strCache>
            </c:strRef>
          </c:cat>
          <c:val>
            <c:numRef>
              <c:f>data!$B$8:$M$8</c:f>
              <c:numCache>
                <c:formatCode>General</c:formatCode>
                <c:ptCount val="12"/>
                <c:pt idx="0">
                  <c:v>12297</c:v>
                </c:pt>
                <c:pt idx="1">
                  <c:v>8417</c:v>
                </c:pt>
                <c:pt idx="2">
                  <c:v>5940</c:v>
                </c:pt>
                <c:pt idx="3">
                  <c:v>4573</c:v>
                </c:pt>
                <c:pt idx="4">
                  <c:v>3734</c:v>
                </c:pt>
                <c:pt idx="5">
                  <c:v>3174</c:v>
                </c:pt>
                <c:pt idx="6">
                  <c:v>2763</c:v>
                </c:pt>
                <c:pt idx="7">
                  <c:v>2446</c:v>
                </c:pt>
                <c:pt idx="8">
                  <c:v>2349</c:v>
                </c:pt>
                <c:pt idx="9">
                  <c:v>2272</c:v>
                </c:pt>
                <c:pt idx="10">
                  <c:v>2213</c:v>
                </c:pt>
                <c:pt idx="11">
                  <c:v>2160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EA75-498F-B65F-62A20D65F3F0}"/>
            </c:ext>
          </c:extLst>
        </c:ser>
        <c:ser>
          <c:idx val="7"/>
          <c:order val="7"/>
          <c:tx>
            <c:strRef>
              <c:f>data!$A$9</c:f>
              <c:strCache>
                <c:ptCount val="1"/>
                <c:pt idx="0">
                  <c:v>1024k</c:v>
                </c:pt>
              </c:strCache>
            </c:strRef>
          </c:tx>
          <c:cat>
            <c:strRef>
              <c:f>data!$B$1:$M$1</c:f>
              <c:strCache>
                <c:ptCount val="11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</c:strCache>
            </c:strRef>
          </c:cat>
          <c:val>
            <c:numRef>
              <c:f>data!$B$9:$M$9</c:f>
              <c:numCache>
                <c:formatCode>General</c:formatCode>
                <c:ptCount val="12"/>
                <c:pt idx="0">
                  <c:v>12422</c:v>
                </c:pt>
                <c:pt idx="1">
                  <c:v>8398</c:v>
                </c:pt>
                <c:pt idx="2">
                  <c:v>5971</c:v>
                </c:pt>
                <c:pt idx="3">
                  <c:v>4569</c:v>
                </c:pt>
                <c:pt idx="4">
                  <c:v>3740</c:v>
                </c:pt>
                <c:pt idx="5">
                  <c:v>3172</c:v>
                </c:pt>
                <c:pt idx="6">
                  <c:v>2756</c:v>
                </c:pt>
                <c:pt idx="7">
                  <c:v>2446</c:v>
                </c:pt>
                <c:pt idx="8">
                  <c:v>2351</c:v>
                </c:pt>
                <c:pt idx="9">
                  <c:v>2271</c:v>
                </c:pt>
                <c:pt idx="10">
                  <c:v>2209</c:v>
                </c:pt>
                <c:pt idx="11">
                  <c:v>2162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EA75-498F-B65F-62A20D65F3F0}"/>
            </c:ext>
          </c:extLst>
        </c:ser>
        <c:ser>
          <c:idx val="8"/>
          <c:order val="8"/>
          <c:tx>
            <c:strRef>
              <c:f>data!$A$10</c:f>
              <c:strCache>
                <c:ptCount val="1"/>
                <c:pt idx="0">
                  <c:v>512k</c:v>
                </c:pt>
              </c:strCache>
            </c:strRef>
          </c:tx>
          <c:cat>
            <c:strRef>
              <c:f>data!$B$1:$M$1</c:f>
              <c:strCache>
                <c:ptCount val="11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</c:strCache>
            </c:strRef>
          </c:cat>
          <c:val>
            <c:numRef>
              <c:f>data!$B$10:$M$10</c:f>
              <c:numCache>
                <c:formatCode>General</c:formatCode>
                <c:ptCount val="12"/>
                <c:pt idx="0">
                  <c:v>12432</c:v>
                </c:pt>
                <c:pt idx="1">
                  <c:v>8472</c:v>
                </c:pt>
                <c:pt idx="2">
                  <c:v>5950</c:v>
                </c:pt>
                <c:pt idx="3">
                  <c:v>4573</c:v>
                </c:pt>
                <c:pt idx="4">
                  <c:v>3726</c:v>
                </c:pt>
                <c:pt idx="5">
                  <c:v>3165</c:v>
                </c:pt>
                <c:pt idx="6">
                  <c:v>2758</c:v>
                </c:pt>
                <c:pt idx="7">
                  <c:v>2447</c:v>
                </c:pt>
                <c:pt idx="8">
                  <c:v>2341</c:v>
                </c:pt>
                <c:pt idx="9">
                  <c:v>2267</c:v>
                </c:pt>
                <c:pt idx="10">
                  <c:v>2210</c:v>
                </c:pt>
                <c:pt idx="11">
                  <c:v>2162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EA75-498F-B65F-62A20D65F3F0}"/>
            </c:ext>
          </c:extLst>
        </c:ser>
        <c:ser>
          <c:idx val="9"/>
          <c:order val="9"/>
          <c:tx>
            <c:strRef>
              <c:f>data!$A$11</c:f>
              <c:strCache>
                <c:ptCount val="1"/>
                <c:pt idx="0">
                  <c:v>256k</c:v>
                </c:pt>
              </c:strCache>
            </c:strRef>
          </c:tx>
          <c:cat>
            <c:strRef>
              <c:f>data!$B$1:$M$1</c:f>
              <c:strCache>
                <c:ptCount val="11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</c:strCache>
            </c:strRef>
          </c:cat>
          <c:val>
            <c:numRef>
              <c:f>data!$B$11:$M$11</c:f>
              <c:numCache>
                <c:formatCode>General</c:formatCode>
                <c:ptCount val="12"/>
                <c:pt idx="0">
                  <c:v>12564</c:v>
                </c:pt>
                <c:pt idx="1">
                  <c:v>10037</c:v>
                </c:pt>
                <c:pt idx="2">
                  <c:v>8679</c:v>
                </c:pt>
                <c:pt idx="3">
                  <c:v>7175</c:v>
                </c:pt>
                <c:pt idx="4">
                  <c:v>5915</c:v>
                </c:pt>
                <c:pt idx="5">
                  <c:v>5022</c:v>
                </c:pt>
                <c:pt idx="6">
                  <c:v>4345</c:v>
                </c:pt>
                <c:pt idx="7">
                  <c:v>3856</c:v>
                </c:pt>
                <c:pt idx="8">
                  <c:v>3895</c:v>
                </c:pt>
                <c:pt idx="9">
                  <c:v>3981</c:v>
                </c:pt>
                <c:pt idx="10">
                  <c:v>4001</c:v>
                </c:pt>
                <c:pt idx="11">
                  <c:v>4404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EA75-498F-B65F-62A20D65F3F0}"/>
            </c:ext>
          </c:extLst>
        </c:ser>
        <c:ser>
          <c:idx val="10"/>
          <c:order val="10"/>
          <c:tx>
            <c:strRef>
              <c:f>data!$A$12</c:f>
              <c:strCache>
                <c:ptCount val="1"/>
                <c:pt idx="0">
                  <c:v>128k</c:v>
                </c:pt>
              </c:strCache>
            </c:strRef>
          </c:tx>
          <c:cat>
            <c:strRef>
              <c:f>data!$B$1:$M$1</c:f>
              <c:strCache>
                <c:ptCount val="11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</c:strCache>
            </c:strRef>
          </c:cat>
          <c:val>
            <c:numRef>
              <c:f>data!$B$12:$M$12</c:f>
              <c:numCache>
                <c:formatCode>General</c:formatCode>
                <c:ptCount val="12"/>
                <c:pt idx="0">
                  <c:v>12711</c:v>
                </c:pt>
                <c:pt idx="1">
                  <c:v>10750</c:v>
                </c:pt>
                <c:pt idx="2">
                  <c:v>10271</c:v>
                </c:pt>
                <c:pt idx="3">
                  <c:v>8649</c:v>
                </c:pt>
                <c:pt idx="4">
                  <c:v>7525</c:v>
                </c:pt>
                <c:pt idx="5">
                  <c:v>6374</c:v>
                </c:pt>
                <c:pt idx="6">
                  <c:v>5482</c:v>
                </c:pt>
                <c:pt idx="7">
                  <c:v>4854</c:v>
                </c:pt>
                <c:pt idx="8">
                  <c:v>4901</c:v>
                </c:pt>
                <c:pt idx="9">
                  <c:v>4933</c:v>
                </c:pt>
                <c:pt idx="10">
                  <c:v>4917</c:v>
                </c:pt>
                <c:pt idx="11">
                  <c:v>4924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EA75-498F-B65F-62A20D65F3F0}"/>
            </c:ext>
          </c:extLst>
        </c:ser>
        <c:ser>
          <c:idx val="11"/>
          <c:order val="11"/>
          <c:tx>
            <c:strRef>
              <c:f>data!$A$13</c:f>
              <c:strCache>
                <c:ptCount val="1"/>
                <c:pt idx="0">
                  <c:v>64k</c:v>
                </c:pt>
              </c:strCache>
            </c:strRef>
          </c:tx>
          <c:cat>
            <c:strRef>
              <c:f>data!$B$1:$M$1</c:f>
              <c:strCache>
                <c:ptCount val="11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</c:strCache>
            </c:strRef>
          </c:cat>
          <c:val>
            <c:numRef>
              <c:f>data!$B$13:$M$13</c:f>
              <c:numCache>
                <c:formatCode>General</c:formatCode>
                <c:ptCount val="12"/>
                <c:pt idx="0">
                  <c:v>12687</c:v>
                </c:pt>
                <c:pt idx="1">
                  <c:v>10689</c:v>
                </c:pt>
                <c:pt idx="2">
                  <c:v>10208</c:v>
                </c:pt>
                <c:pt idx="3">
                  <c:v>8768</c:v>
                </c:pt>
                <c:pt idx="4">
                  <c:v>7570</c:v>
                </c:pt>
                <c:pt idx="5">
                  <c:v>6352</c:v>
                </c:pt>
                <c:pt idx="6">
                  <c:v>5460</c:v>
                </c:pt>
                <c:pt idx="7">
                  <c:v>4830</c:v>
                </c:pt>
                <c:pt idx="8">
                  <c:v>4885</c:v>
                </c:pt>
                <c:pt idx="9">
                  <c:v>4885</c:v>
                </c:pt>
                <c:pt idx="10">
                  <c:v>4823</c:v>
                </c:pt>
                <c:pt idx="11">
                  <c:v>4868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EA75-498F-B65F-62A20D65F3F0}"/>
            </c:ext>
          </c:extLst>
        </c:ser>
        <c:ser>
          <c:idx val="12"/>
          <c:order val="12"/>
          <c:tx>
            <c:strRef>
              <c:f>data!$A$14</c:f>
              <c:strCache>
                <c:ptCount val="1"/>
                <c:pt idx="0">
                  <c:v>32k</c:v>
                </c:pt>
              </c:strCache>
            </c:strRef>
          </c:tx>
          <c:cat>
            <c:strRef>
              <c:f>data!$B$1:$M$1</c:f>
              <c:strCache>
                <c:ptCount val="11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</c:strCache>
            </c:strRef>
          </c:cat>
          <c:val>
            <c:numRef>
              <c:f>data!$B$14:$M$14</c:f>
              <c:numCache>
                <c:formatCode>General</c:formatCode>
                <c:ptCount val="12"/>
                <c:pt idx="0">
                  <c:v>14101</c:v>
                </c:pt>
                <c:pt idx="1">
                  <c:v>13686</c:v>
                </c:pt>
                <c:pt idx="2">
                  <c:v>13524</c:v>
                </c:pt>
                <c:pt idx="3">
                  <c:v>13092</c:v>
                </c:pt>
                <c:pt idx="4">
                  <c:v>13144</c:v>
                </c:pt>
                <c:pt idx="5">
                  <c:v>12771</c:v>
                </c:pt>
                <c:pt idx="6">
                  <c:v>12783</c:v>
                </c:pt>
                <c:pt idx="7">
                  <c:v>12466</c:v>
                </c:pt>
                <c:pt idx="8">
                  <c:v>12230</c:v>
                </c:pt>
                <c:pt idx="9">
                  <c:v>12716</c:v>
                </c:pt>
                <c:pt idx="10">
                  <c:v>12238</c:v>
                </c:pt>
                <c:pt idx="11">
                  <c:v>12409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EA75-498F-B65F-62A20D65F3F0}"/>
            </c:ext>
          </c:extLst>
        </c:ser>
        <c:ser>
          <c:idx val="13"/>
          <c:order val="13"/>
          <c:tx>
            <c:strRef>
              <c:f>data!$A$15</c:f>
              <c:strCache>
                <c:ptCount val="1"/>
                <c:pt idx="0">
                  <c:v>16k</c:v>
                </c:pt>
              </c:strCache>
            </c:strRef>
          </c:tx>
          <c:cat>
            <c:strRef>
              <c:f>data!$B$1:$M$1</c:f>
              <c:strCache>
                <c:ptCount val="11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</c:strCache>
            </c:strRef>
          </c:cat>
          <c:val>
            <c:numRef>
              <c:f>data!$B$15:$M$15</c:f>
              <c:numCache>
                <c:formatCode>General</c:formatCode>
                <c:ptCount val="12"/>
                <c:pt idx="0">
                  <c:v>13958</c:v>
                </c:pt>
                <c:pt idx="1">
                  <c:v>13986</c:v>
                </c:pt>
                <c:pt idx="2">
                  <c:v>13366</c:v>
                </c:pt>
                <c:pt idx="3">
                  <c:v>13033</c:v>
                </c:pt>
                <c:pt idx="4">
                  <c:v>12835</c:v>
                </c:pt>
                <c:pt idx="5">
                  <c:v>12409</c:v>
                </c:pt>
                <c:pt idx="6">
                  <c:v>11784</c:v>
                </c:pt>
                <c:pt idx="7">
                  <c:v>10833</c:v>
                </c:pt>
                <c:pt idx="8">
                  <c:v>10414</c:v>
                </c:pt>
                <c:pt idx="9">
                  <c:v>11543</c:v>
                </c:pt>
                <c:pt idx="10">
                  <c:v>10857</c:v>
                </c:pt>
                <c:pt idx="11">
                  <c:v>10129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EA75-498F-B65F-62A20D65F3F0}"/>
            </c:ext>
          </c:extLst>
        </c:ser>
        <c:bandFmts/>
        <c:axId val="325702400"/>
        <c:axId val="325710016"/>
        <c:axId val="427864000"/>
      </c:surface3DChart>
      <c:catAx>
        <c:axId val="32570240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200">
                    <a:latin typeface="Arial"/>
                  </a:defRPr>
                </a:pPr>
                <a:r>
                  <a:rPr lang="en-US" sz="1200">
                    <a:latin typeface="Arial"/>
                  </a:rPr>
                  <a:t>Stride (x8 bytes)</a:t>
                </a:r>
              </a:p>
            </c:rich>
          </c:tx>
          <c:layout>
            <c:manualLayout>
              <c:xMode val="edge"/>
              <c:yMode val="edge"/>
              <c:x val="0.13657770709015099"/>
              <c:y val="0.84909405264439197"/>
            </c:manualLayout>
          </c:layout>
          <c:overlay val="0"/>
        </c:title>
        <c:numFmt formatCode="General" sourceLinked="0"/>
        <c:majorTickMark val="out"/>
        <c:minorTickMark val="none"/>
        <c:tickLblPos val="nextTo"/>
        <c:txPr>
          <a:bodyPr rot="0" vert="horz" anchor="b" anchorCtr="1"/>
          <a:lstStyle/>
          <a:p>
            <a:pPr>
              <a:defRPr sz="1200">
                <a:latin typeface="Arial"/>
              </a:defRPr>
            </a:pPr>
            <a:endParaRPr lang="en-US"/>
          </a:p>
        </c:txPr>
        <c:crossAx val="325710016"/>
        <c:crosses val="autoZero"/>
        <c:auto val="1"/>
        <c:lblAlgn val="ctr"/>
        <c:lblOffset val="100"/>
        <c:noMultiLvlLbl val="0"/>
      </c:catAx>
      <c:valAx>
        <c:axId val="325710016"/>
        <c:scaling>
          <c:orientation val="minMax"/>
          <c:max val="17000"/>
          <c:min val="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200">
                    <a:latin typeface="Arial"/>
                  </a:defRPr>
                </a:pPr>
                <a:r>
                  <a:rPr lang="en-US" sz="1200">
                    <a:latin typeface="Arial"/>
                  </a:rPr>
                  <a:t>Read throughput (MB/s)</a:t>
                </a:r>
              </a:p>
              <a:p>
                <a:pPr>
                  <a:defRPr sz="1200">
                    <a:latin typeface="Arial"/>
                  </a:defRPr>
                </a:pPr>
                <a:endParaRPr lang="en-US" sz="1200">
                  <a:latin typeface="Arial"/>
                </a:endParaRPr>
              </a:p>
            </c:rich>
          </c:tx>
          <c:layout>
            <c:manualLayout>
              <c:xMode val="edge"/>
              <c:yMode val="edge"/>
              <c:x val="2.9427050902444098E-2"/>
              <c:y val="0.26170156211100198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>
                <a:latin typeface="Arial"/>
              </a:defRPr>
            </a:pPr>
            <a:endParaRPr lang="en-US"/>
          </a:p>
        </c:txPr>
        <c:crossAx val="325702400"/>
        <c:crosses val="autoZero"/>
        <c:crossBetween val="midCat"/>
        <c:majorUnit val="2000"/>
        <c:minorUnit val="500"/>
      </c:valAx>
      <c:serAx>
        <c:axId val="427864000"/>
        <c:scaling>
          <c:orientation val="minMax"/>
        </c:scaling>
        <c:delete val="0"/>
        <c:axPos val="b"/>
        <c:title>
          <c:tx>
            <c:rich>
              <a:bodyPr rot="0" vert="horz"/>
              <a:lstStyle/>
              <a:p>
                <a:pPr>
                  <a:defRPr sz="1200">
                    <a:latin typeface="Arial"/>
                  </a:defRPr>
                </a:pPr>
                <a:r>
                  <a:rPr lang="en-US" sz="1200">
                    <a:latin typeface="Arial"/>
                  </a:rPr>
                  <a:t>Size (bytes)</a:t>
                </a:r>
              </a:p>
            </c:rich>
          </c:tx>
          <c:layout>
            <c:manualLayout>
              <c:xMode val="edge"/>
              <c:yMode val="edge"/>
              <c:x val="0.64497276173811602"/>
              <c:y val="0.855644760091263"/>
            </c:manualLayout>
          </c:layout>
          <c:overlay val="0"/>
        </c:title>
        <c:majorTickMark val="out"/>
        <c:minorTickMark val="none"/>
        <c:tickLblPos val="nextTo"/>
        <c:txPr>
          <a:bodyPr rot="0" vert="horz" lIns="2">
            <a:spAutoFit/>
          </a:bodyPr>
          <a:lstStyle/>
          <a:p>
            <a:pPr>
              <a:defRPr sz="1200">
                <a:latin typeface="Arial"/>
              </a:defRPr>
            </a:pPr>
            <a:endParaRPr lang="en-US"/>
          </a:p>
        </c:txPr>
        <c:crossAx val="325710016"/>
        <c:crosses val="autoZero"/>
        <c:tickLblSkip val="2"/>
        <c:tickMarkSkip val="1"/>
      </c:serAx>
    </c:plotArea>
    <c:plotVisOnly val="1"/>
    <c:dispBlanksAs val="zero"/>
    <c:showDLblsOverMax val="0"/>
  </c:chart>
  <c:spPr>
    <a:ln w="9525">
      <a:noFill/>
    </a:ln>
  </c:spPr>
  <c:externalData r:id="rId2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195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195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83587096-7852-44F5-9A71-D621B1FF24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5433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40F64717-A5A5-4C4E-9291-2F18B7410B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5977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803353-72E2-470C-8E67-87750F01FAF1}" type="slidenum">
              <a:rPr lang="en-US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9817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2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973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8101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</a:t>
            </a:r>
            <a:r>
              <a:rPr lang="en-US" baseline="0" dirty="0"/>
              <a:t> – power of two – lines per set</a:t>
            </a:r>
          </a:p>
          <a:p>
            <a:r>
              <a:rPr lang="en-US" baseline="0" dirty="0"/>
              <a:t>S – power of two – number of sets</a:t>
            </a:r>
          </a:p>
          <a:p>
            <a:r>
              <a:rPr lang="en-US" baseline="0" dirty="0"/>
              <a:t>B – power of two – bytes per cache block (usually 64)</a:t>
            </a:r>
          </a:p>
          <a:p>
            <a:r>
              <a:rPr lang="en-US" baseline="0" dirty="0"/>
              <a:t>We don’t have to store all the bits of the address – truncated address is called a tag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8687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8379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474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6471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Talk about alignment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377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73612" cy="3581400"/>
          </a:xfrm>
          <a:ln/>
        </p:spPr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778" y="4551798"/>
            <a:ext cx="5354947" cy="4315104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337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6047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2177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9879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2080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73612" cy="3581400"/>
          </a:xfrm>
          <a:ln/>
        </p:spPr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778" y="4551798"/>
            <a:ext cx="5354947" cy="4315104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87675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Bandwidth is important too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471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ext Box 1"/>
          <p:cNvSpPr txBox="1">
            <a:spLocks noChangeArrowheads="1"/>
          </p:cNvSpPr>
          <p:nvPr/>
        </p:nvSpPr>
        <p:spPr bwMode="auto">
          <a:xfrm>
            <a:off x="1276247" y="726094"/>
            <a:ext cx="4752421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4515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974391" y="4554201"/>
            <a:ext cx="5354925" cy="4314943"/>
          </a:xfrm>
          <a:noFill/>
          <a:ln/>
        </p:spPr>
        <p:txBody>
          <a:bodyPr wrap="none" lIns="95308" tIns="47654" rIns="95308" bIns="47654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16726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2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16838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body"/>
          </p:nvPr>
        </p:nvSpPr>
        <p:spPr>
          <a:xfrm>
            <a:off x="974391" y="4554201"/>
            <a:ext cx="5354925" cy="4314943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  <p:sp>
        <p:nvSpPr>
          <p:cNvPr id="39939" name="Text Box 3"/>
          <p:cNvSpPr txBox="1">
            <a:spLocks noChangeArrowheads="1"/>
          </p:cNvSpPr>
          <p:nvPr/>
        </p:nvSpPr>
        <p:spPr bwMode="auto">
          <a:xfrm>
            <a:off x="1278663" y="726094"/>
            <a:ext cx="4754835" cy="358260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4782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3184" y="4554201"/>
            <a:ext cx="5356133" cy="4314943"/>
          </a:xfrm>
          <a:noFill/>
          <a:ln/>
        </p:spPr>
        <p:txBody>
          <a:bodyPr lIns="95683" tIns="47003" rIns="95683" bIns="47003"/>
          <a:lstStyle/>
          <a:p>
            <a:endParaRPr lang="en-US"/>
          </a:p>
        </p:txBody>
      </p:sp>
      <p:sp>
        <p:nvSpPr>
          <p:cNvPr id="4096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4125" y="715963"/>
            <a:ext cx="4795838" cy="3598862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256495720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28899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10798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3212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ext Box 1"/>
          <p:cNvSpPr txBox="1">
            <a:spLocks noChangeArrowheads="1"/>
          </p:cNvSpPr>
          <p:nvPr/>
        </p:nvSpPr>
        <p:spPr bwMode="auto">
          <a:xfrm>
            <a:off x="1233987" y="726094"/>
            <a:ext cx="4835733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3731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974391" y="4554201"/>
            <a:ext cx="5354925" cy="4314943"/>
          </a:xfrm>
          <a:noFill/>
          <a:ln/>
        </p:spPr>
        <p:txBody>
          <a:bodyPr wrap="none" lIns="95088" tIns="47544" rIns="95088" bIns="47544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90125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90350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0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7966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01495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34203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0824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8530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47067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38668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7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45652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Core i7-2700k – sandy bridge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2499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05114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49624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sizeof</a:t>
            </a:r>
            <a:r>
              <a:rPr lang="en-US" dirty="0"/>
              <a:t>(spaceship) = 56 bytes</a:t>
            </a:r>
          </a:p>
          <a:p>
            <a:r>
              <a:rPr lang="en-US" dirty="0"/>
              <a:t>Total bytes = 56*N bytes</a:t>
            </a:r>
          </a:p>
          <a:p>
            <a:r>
              <a:rPr lang="en-US" dirty="0"/>
              <a:t>Cache Misses = Total Data / (64 bytes/line)</a:t>
            </a:r>
          </a:p>
          <a:p>
            <a:r>
              <a:rPr lang="en-US" dirty="0"/>
              <a:t>Requests = 3 * N</a:t>
            </a:r>
          </a:p>
          <a:p>
            <a:r>
              <a:rPr lang="en-US" dirty="0"/>
              <a:t>Miss Rate = Misses / Requests = 56/64N   /  3N    = .291</a:t>
            </a:r>
          </a:p>
          <a:p>
            <a:r>
              <a:rPr lang="en-US" dirty="0"/>
              <a:t>----</a:t>
            </a:r>
          </a:p>
          <a:p>
            <a:r>
              <a:rPr lang="en-US" dirty="0"/>
              <a:t>1/16 = 0.0625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18794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05806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0F0F0-7533-4624-9462-53A3E593C808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12712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0F0F0-7533-4624-9462-53A3E593C808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67355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2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06950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42609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 Box 1"/>
          <p:cNvSpPr txBox="1">
            <a:spLocks noChangeArrowheads="1"/>
          </p:cNvSpPr>
          <p:nvPr/>
        </p:nvSpPr>
        <p:spPr bwMode="auto">
          <a:xfrm>
            <a:off x="1233987" y="726094"/>
            <a:ext cx="4835733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5779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974391" y="4554201"/>
            <a:ext cx="5354925" cy="4314943"/>
          </a:xfrm>
          <a:noFill/>
          <a:ln/>
        </p:spPr>
        <p:txBody>
          <a:bodyPr wrap="none" lIns="95088" tIns="47544" rIns="95088" bIns="47544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361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ext Box 1"/>
          <p:cNvSpPr txBox="1">
            <a:spLocks noChangeArrowheads="1"/>
          </p:cNvSpPr>
          <p:nvPr/>
        </p:nvSpPr>
        <p:spPr bwMode="auto">
          <a:xfrm>
            <a:off x="1233987" y="726094"/>
            <a:ext cx="4835733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3731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974391" y="4554201"/>
            <a:ext cx="5354925" cy="4314943"/>
          </a:xfrm>
          <a:noFill/>
          <a:ln/>
        </p:spPr>
        <p:txBody>
          <a:bodyPr wrap="none" lIns="95088" tIns="47544" rIns="95088" bIns="47544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2156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450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6175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3803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ext Box 1"/>
          <p:cNvSpPr txBox="1">
            <a:spLocks noChangeArrowheads="1"/>
          </p:cNvSpPr>
          <p:nvPr/>
        </p:nvSpPr>
        <p:spPr bwMode="auto">
          <a:xfrm>
            <a:off x="1233987" y="726094"/>
            <a:ext cx="4835733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3731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974391" y="4554201"/>
            <a:ext cx="5354925" cy="4314943"/>
          </a:xfrm>
          <a:noFill/>
          <a:ln/>
        </p:spPr>
        <p:txBody>
          <a:bodyPr wrap="none" lIns="95088" tIns="47544" rIns="95088" bIns="47544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846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-16031" y="6629400"/>
            <a:ext cx="53719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Adapted</a:t>
            </a:r>
            <a:r>
              <a:rPr lang="en-US" sz="1000" b="0" i="0" baseline="0" dirty="0">
                <a:latin typeface="Calibri" pitchFamily="34" charset="0"/>
              </a:rPr>
              <a:t> from </a:t>
            </a:r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4020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827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7751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08569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767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3284BF"/>
              </a:buClr>
              <a:defRPr>
                <a:latin typeface="Calibri" pitchFamily="34" charset="0"/>
              </a:defRPr>
            </a:lvl1pPr>
            <a:lvl2pPr>
              <a:buClr>
                <a:srgbClr val="3284BF"/>
              </a:buCl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325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5809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76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452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552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381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1641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70973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3284B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8077200" y="-26988"/>
            <a:ext cx="1130300" cy="2778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</a:rPr>
              <a:t>CS</a:t>
            </a:r>
            <a:r>
              <a:rPr lang="en-US" sz="1200" baseline="0" dirty="0">
                <a:solidFill>
                  <a:schemeClr val="bg1"/>
                </a:solidFill>
                <a:latin typeface="Times New Roman" pitchFamily="18" charset="0"/>
              </a:rPr>
              <a:t> 33: UCLA</a:t>
            </a:r>
            <a:endParaRPr lang="en-US" sz="1200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284456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685800" y="1708150"/>
            <a:ext cx="7772400" cy="1720850"/>
          </a:xfrm>
        </p:spPr>
        <p:txBody>
          <a:bodyPr/>
          <a:lstStyle/>
          <a:p>
            <a:pPr marL="0" indent="0"/>
            <a:r>
              <a:rPr lang="en-US" dirty="0"/>
              <a:t>CS33 Lecture 11:</a:t>
            </a:r>
            <a:br>
              <a:rPr lang="en-US" dirty="0"/>
            </a:br>
            <a:r>
              <a:rPr lang="en-US" dirty="0"/>
              <a:t>On-chip Caches</a:t>
            </a:r>
            <a:br>
              <a:rPr lang="en-US" dirty="0"/>
            </a:br>
            <a:br>
              <a:rPr lang="en-US" dirty="0"/>
            </a:br>
            <a:endParaRPr lang="en-US" sz="2000" b="0" dirty="0"/>
          </a:p>
        </p:txBody>
      </p:sp>
      <p:sp>
        <p:nvSpPr>
          <p:cNvPr id="9219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8738" cy="1752600"/>
          </a:xfrm>
        </p:spPr>
        <p:txBody>
          <a:bodyPr/>
          <a:lstStyle/>
          <a:p>
            <a:r>
              <a:rPr lang="en-US" dirty="0"/>
              <a:t>Tony Nowatzki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Up-Down Arrow 42"/>
          <p:cNvSpPr/>
          <p:nvPr/>
        </p:nvSpPr>
        <p:spPr bwMode="auto">
          <a:xfrm>
            <a:off x="3352800" y="1295400"/>
            <a:ext cx="685800" cy="990600"/>
          </a:xfrm>
          <a:prstGeom prst="upDownArrow">
            <a:avLst/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/>
            <a:endParaRPr lang="en-US" dirty="0">
              <a:latin typeface="Calibri" pitchFamily="34" charset="0"/>
            </a:endParaRPr>
          </a:p>
        </p:txBody>
      </p:sp>
      <p:sp>
        <p:nvSpPr>
          <p:cNvPr id="35" name="Up-Down Arrow 34"/>
          <p:cNvSpPr/>
          <p:nvPr/>
        </p:nvSpPr>
        <p:spPr bwMode="auto">
          <a:xfrm>
            <a:off x="3352800" y="2895600"/>
            <a:ext cx="685800" cy="1371600"/>
          </a:xfrm>
          <a:prstGeom prst="upDownArrow">
            <a:avLst/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/>
            <a:endParaRPr lang="en-US" dirty="0"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Cache Concepts: Miss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1905000" y="4267200"/>
            <a:ext cx="3581400" cy="2057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800" dirty="0">
              <a:latin typeface="Calibri" pitchFamily="34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1905000" y="2272391"/>
            <a:ext cx="3581400" cy="609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2057400" y="4419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0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2895600" y="4419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3733800" y="4419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2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4572000" y="4419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3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2057400" y="4800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4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2895600" y="4800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5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3733800" y="4800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6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4572000" y="4800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7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2057400" y="5181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8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2895600" y="5181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9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3733800" y="5181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10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4572000" y="5181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11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2057400" y="5562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12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2895600" y="5562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13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3733800" y="5562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14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4572000" y="5562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15</a:t>
            </a:r>
          </a:p>
        </p:txBody>
      </p:sp>
      <p:cxnSp>
        <p:nvCxnSpPr>
          <p:cNvPr id="22" name="Straight Connector 21"/>
          <p:cNvCxnSpPr/>
          <p:nvPr/>
        </p:nvCxnSpPr>
        <p:spPr bwMode="auto">
          <a:xfrm>
            <a:off x="2286000" y="6096000"/>
            <a:ext cx="3048000" cy="1477"/>
          </a:xfrm>
          <a:prstGeom prst="line">
            <a:avLst/>
          </a:prstGeom>
          <a:noFill/>
          <a:ln w="88900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Rectangle 25"/>
          <p:cNvSpPr/>
          <p:nvPr/>
        </p:nvSpPr>
        <p:spPr bwMode="auto">
          <a:xfrm>
            <a:off x="2057400" y="2424791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8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2895600" y="2424791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9</a:t>
            </a:r>
          </a:p>
        </p:txBody>
      </p:sp>
      <p:sp>
        <p:nvSpPr>
          <p:cNvPr id="28" name="Rectangle 27"/>
          <p:cNvSpPr/>
          <p:nvPr/>
        </p:nvSpPr>
        <p:spPr bwMode="auto">
          <a:xfrm>
            <a:off x="3733800" y="2424791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14</a:t>
            </a:r>
          </a:p>
        </p:txBody>
      </p:sp>
      <p:sp>
        <p:nvSpPr>
          <p:cNvPr id="29" name="Rectangle 28"/>
          <p:cNvSpPr/>
          <p:nvPr/>
        </p:nvSpPr>
        <p:spPr bwMode="auto">
          <a:xfrm>
            <a:off x="4572000" y="2424791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88764" y="2348591"/>
            <a:ext cx="9492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Cache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57200" y="4343400"/>
            <a:ext cx="12808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Memory</a:t>
            </a:r>
          </a:p>
        </p:txBody>
      </p:sp>
      <p:sp>
        <p:nvSpPr>
          <p:cNvPr id="44" name="Text Box 29"/>
          <p:cNvSpPr txBox="1">
            <a:spLocks noChangeArrowheads="1"/>
          </p:cNvSpPr>
          <p:nvPr/>
        </p:nvSpPr>
        <p:spPr bwMode="auto">
          <a:xfrm>
            <a:off x="5919759" y="1580883"/>
            <a:ext cx="2826906" cy="39613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i="1" dirty="0">
                <a:latin typeface="Calibri" pitchFamily="34" charset="0"/>
              </a:rPr>
              <a:t>Data in block b is needed</a:t>
            </a:r>
          </a:p>
        </p:txBody>
      </p:sp>
      <p:sp>
        <p:nvSpPr>
          <p:cNvPr id="46" name="Rectangle 45"/>
          <p:cNvSpPr/>
          <p:nvPr/>
        </p:nvSpPr>
        <p:spPr>
          <a:xfrm>
            <a:off x="3997173" y="1619517"/>
            <a:ext cx="118442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latin typeface="Calibri" pitchFamily="34" charset="0"/>
              </a:rPr>
              <a:t>Request: 12</a:t>
            </a:r>
          </a:p>
        </p:txBody>
      </p:sp>
      <p:sp>
        <p:nvSpPr>
          <p:cNvPr id="48" name="Text Box 29"/>
          <p:cNvSpPr txBox="1">
            <a:spLocks noChangeArrowheads="1"/>
          </p:cNvSpPr>
          <p:nvPr/>
        </p:nvSpPr>
        <p:spPr bwMode="auto">
          <a:xfrm>
            <a:off x="5936094" y="2209800"/>
            <a:ext cx="2569847" cy="69775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i="1" dirty="0">
                <a:latin typeface="Calibri" pitchFamily="34" charset="0"/>
              </a:rPr>
              <a:t>Block b is not in cache: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i="1" dirty="0">
                <a:solidFill>
                  <a:srgbClr val="C00000"/>
                </a:solidFill>
                <a:latin typeface="Calibri" pitchFamily="34" charset="0"/>
              </a:rPr>
              <a:t>Miss!</a:t>
            </a:r>
          </a:p>
        </p:txBody>
      </p:sp>
      <p:sp>
        <p:nvSpPr>
          <p:cNvPr id="34" name="Text Box 29"/>
          <p:cNvSpPr txBox="1">
            <a:spLocks noChangeArrowheads="1"/>
          </p:cNvSpPr>
          <p:nvPr/>
        </p:nvSpPr>
        <p:spPr bwMode="auto">
          <a:xfrm>
            <a:off x="5943600" y="3200400"/>
            <a:ext cx="2585173" cy="69775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i="1" dirty="0">
                <a:latin typeface="Calibri" pitchFamily="34" charset="0"/>
              </a:rPr>
              <a:t>Block b is fetched from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i="1" dirty="0">
                <a:latin typeface="Calibri" pitchFamily="34" charset="0"/>
              </a:rPr>
              <a:t>memory</a:t>
            </a:r>
            <a:endParaRPr lang="en-GB" sz="2000" b="1" i="1" dirty="0">
              <a:latin typeface="Calibri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997172" y="3395246"/>
            <a:ext cx="118442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latin typeface="Calibri" pitchFamily="34" charset="0"/>
              </a:rPr>
              <a:t>Request: 12</a:t>
            </a:r>
          </a:p>
        </p:txBody>
      </p:sp>
      <p:sp>
        <p:nvSpPr>
          <p:cNvPr id="37" name="Rectangle 36"/>
          <p:cNvSpPr/>
          <p:nvPr/>
        </p:nvSpPr>
        <p:spPr bwMode="auto">
          <a:xfrm>
            <a:off x="2057400" y="5562600"/>
            <a:ext cx="762000" cy="304800"/>
          </a:xfrm>
          <a:prstGeom prst="rect">
            <a:avLst/>
          </a:prstGeom>
          <a:solidFill>
            <a:srgbClr val="FF999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12</a:t>
            </a:r>
          </a:p>
        </p:txBody>
      </p:sp>
      <p:sp>
        <p:nvSpPr>
          <p:cNvPr id="38" name="Rectangle 37"/>
          <p:cNvSpPr/>
          <p:nvPr/>
        </p:nvSpPr>
        <p:spPr bwMode="auto">
          <a:xfrm>
            <a:off x="2590800" y="3429000"/>
            <a:ext cx="762000" cy="304800"/>
          </a:xfrm>
          <a:prstGeom prst="rect">
            <a:avLst/>
          </a:prstGeom>
          <a:solidFill>
            <a:srgbClr val="FF999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12</a:t>
            </a:r>
          </a:p>
        </p:txBody>
      </p:sp>
      <p:sp>
        <p:nvSpPr>
          <p:cNvPr id="39" name="Rectangle 38"/>
          <p:cNvSpPr/>
          <p:nvPr/>
        </p:nvSpPr>
        <p:spPr bwMode="auto">
          <a:xfrm>
            <a:off x="2895600" y="2425522"/>
            <a:ext cx="762000" cy="304800"/>
          </a:xfrm>
          <a:prstGeom prst="rect">
            <a:avLst/>
          </a:prstGeom>
          <a:solidFill>
            <a:srgbClr val="FF999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12</a:t>
            </a:r>
          </a:p>
        </p:txBody>
      </p:sp>
      <p:sp>
        <p:nvSpPr>
          <p:cNvPr id="42" name="Text Box 29"/>
          <p:cNvSpPr txBox="1">
            <a:spLocks noChangeArrowheads="1"/>
          </p:cNvSpPr>
          <p:nvPr/>
        </p:nvSpPr>
        <p:spPr bwMode="auto">
          <a:xfrm>
            <a:off x="5943600" y="4191000"/>
            <a:ext cx="2810939" cy="175355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i="1" dirty="0">
                <a:latin typeface="Calibri" pitchFamily="34" charset="0"/>
              </a:rPr>
              <a:t>Block b is stored in cache</a:t>
            </a:r>
          </a:p>
          <a:p>
            <a:pPr marL="115888" indent="-115888">
              <a:lnSpc>
                <a:spcPct val="98000"/>
              </a:lnSpc>
              <a:buFont typeface="Arial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0" dirty="0">
                <a:solidFill>
                  <a:srgbClr val="C00000"/>
                </a:solidFill>
                <a:latin typeface="Calibri" pitchFamily="34" charset="0"/>
              </a:rPr>
              <a:t>Placement policy:</a:t>
            </a:r>
            <a:br>
              <a:rPr lang="en-GB" sz="1800" b="0" dirty="0">
                <a:latin typeface="Calibri" pitchFamily="34" charset="0"/>
              </a:rPr>
            </a:br>
            <a:r>
              <a:rPr lang="en-GB" sz="1800" b="0" dirty="0">
                <a:latin typeface="Calibri" pitchFamily="34" charset="0"/>
              </a:rPr>
              <a:t>determines where b goes</a:t>
            </a:r>
          </a:p>
          <a:p>
            <a:pPr marL="115888" indent="-115888">
              <a:lnSpc>
                <a:spcPct val="98000"/>
              </a:lnSpc>
              <a:buFont typeface="Arial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0" dirty="0">
                <a:solidFill>
                  <a:srgbClr val="C00000"/>
                </a:solidFill>
                <a:latin typeface="Calibri" pitchFamily="34" charset="0"/>
              </a:rPr>
              <a:t>Replacement policy:</a:t>
            </a:r>
            <a:br>
              <a:rPr lang="en-GB" sz="1800" b="0" dirty="0">
                <a:solidFill>
                  <a:srgbClr val="C00000"/>
                </a:solidFill>
                <a:latin typeface="Calibri" pitchFamily="34" charset="0"/>
              </a:rPr>
            </a:br>
            <a:r>
              <a:rPr lang="en-GB" sz="1800" b="0" dirty="0">
                <a:latin typeface="Calibri" pitchFamily="34" charset="0"/>
              </a:rPr>
              <a:t>determines which block</a:t>
            </a:r>
            <a:br>
              <a:rPr lang="en-GB" sz="1800" b="0" dirty="0">
                <a:latin typeface="Calibri" pitchFamily="34" charset="0"/>
              </a:rPr>
            </a:br>
            <a:r>
              <a:rPr lang="en-GB" sz="1800" b="0" dirty="0">
                <a:latin typeface="Calibri" pitchFamily="34" charset="0"/>
              </a:rPr>
              <a:t>gets evicted (victim)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724035" y="1295400"/>
            <a:ext cx="14825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Requester</a:t>
            </a:r>
          </a:p>
        </p:txBody>
      </p:sp>
    </p:spTree>
    <p:extLst>
      <p:ext uri="{BB962C8B-B14F-4D97-AF65-F5344CB8AC3E}">
        <p14:creationId xmlns:p14="http://schemas.microsoft.com/office/powerpoint/2010/main" val="2671514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6" grpId="0"/>
      <p:bldP spid="48" grpId="0"/>
      <p:bldP spid="34" grpId="0"/>
      <p:bldP spid="36" grpId="0"/>
      <p:bldP spid="37" grpId="0" animBg="1"/>
      <p:bldP spid="38" grpId="0" animBg="1"/>
      <p:bldP spid="38" grpId="1" animBg="1"/>
      <p:bldP spid="39" grpId="0" animBg="1"/>
      <p:bldP spid="42" grpId="0" build="allAtOnce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"/>
          <p:cNvSpPr>
            <a:spLocks noGrp="1" noChangeArrowheads="1"/>
          </p:cNvSpPr>
          <p:nvPr>
            <p:ph type="title"/>
          </p:nvPr>
        </p:nvSpPr>
        <p:spPr>
          <a:xfrm>
            <a:off x="61913" y="247650"/>
            <a:ext cx="8716962" cy="782638"/>
          </a:xfrm>
        </p:spPr>
        <p:txBody>
          <a:bodyPr>
            <a:normAutofit fontScale="90000"/>
          </a:bodyPr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latin typeface="Arial"/>
                <a:cs typeface="Arial"/>
              </a:rPr>
              <a:t>Example Memory </a:t>
            </a:r>
            <a:br>
              <a:rPr lang="en-GB" dirty="0">
                <a:latin typeface="Arial"/>
                <a:cs typeface="Arial"/>
              </a:rPr>
            </a:br>
            <a:r>
              <a:rPr lang="en-GB" dirty="0">
                <a:latin typeface="Arial"/>
                <a:cs typeface="Arial"/>
              </a:rPr>
              <a:t>     Hierarchy</a:t>
            </a:r>
          </a:p>
        </p:txBody>
      </p:sp>
      <p:sp>
        <p:nvSpPr>
          <p:cNvPr id="151" name="AutoShape 195"/>
          <p:cNvSpPr>
            <a:spLocks noChangeAspect="1" noChangeArrowheads="1"/>
          </p:cNvSpPr>
          <p:nvPr/>
        </p:nvSpPr>
        <p:spPr bwMode="auto">
          <a:xfrm>
            <a:off x="552450" y="342900"/>
            <a:ext cx="6902450" cy="6456363"/>
          </a:xfrm>
          <a:prstGeom prst="triangle">
            <a:avLst>
              <a:gd name="adj" fmla="val 50000"/>
            </a:avLst>
          </a:prstGeom>
          <a:gradFill flip="none" rotWithShape="1">
            <a:gsLst>
              <a:gs pos="0">
                <a:schemeClr val="accent6">
                  <a:lumMod val="20000"/>
                  <a:lumOff val="80000"/>
                  <a:alpha val="7000"/>
                </a:schemeClr>
              </a:gs>
              <a:gs pos="100000">
                <a:schemeClr val="accent6">
                  <a:lumMod val="20000"/>
                  <a:lumOff val="80000"/>
                </a:schemeClr>
              </a:gs>
            </a:gsLst>
            <a:lin ang="16140000" scaled="0"/>
            <a:tileRect/>
          </a:gradFill>
          <a:ln w="12700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152" name="Text Box 196"/>
          <p:cNvSpPr txBox="1">
            <a:spLocks noChangeAspect="1" noChangeArrowheads="1"/>
          </p:cNvSpPr>
          <p:nvPr/>
        </p:nvSpPr>
        <p:spPr bwMode="auto">
          <a:xfrm>
            <a:off x="3694391" y="834509"/>
            <a:ext cx="72353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Regs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153" name="Text Box 198"/>
          <p:cNvSpPr txBox="1">
            <a:spLocks noChangeAspect="1" noChangeArrowheads="1"/>
          </p:cNvSpPr>
          <p:nvPr/>
        </p:nvSpPr>
        <p:spPr bwMode="auto">
          <a:xfrm>
            <a:off x="3495400" y="1283385"/>
            <a:ext cx="112152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L1 cache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(SRAM)</a:t>
            </a:r>
          </a:p>
        </p:txBody>
      </p:sp>
      <p:sp>
        <p:nvSpPr>
          <p:cNvPr id="154" name="Text Box 199"/>
          <p:cNvSpPr txBox="1">
            <a:spLocks noChangeAspect="1" noChangeArrowheads="1"/>
          </p:cNvSpPr>
          <p:nvPr/>
        </p:nvSpPr>
        <p:spPr bwMode="auto">
          <a:xfrm>
            <a:off x="3264793" y="3821797"/>
            <a:ext cx="158273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Main memory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(DRAM)</a:t>
            </a:r>
          </a:p>
        </p:txBody>
      </p:sp>
      <p:sp>
        <p:nvSpPr>
          <p:cNvPr id="155" name="Text Box 200"/>
          <p:cNvSpPr txBox="1">
            <a:spLocks noChangeAspect="1" noChangeArrowheads="1"/>
          </p:cNvSpPr>
          <p:nvPr/>
        </p:nvSpPr>
        <p:spPr bwMode="auto">
          <a:xfrm>
            <a:off x="2706309" y="4847322"/>
            <a:ext cx="269970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Local secondary storage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(local disks)</a:t>
            </a:r>
          </a:p>
        </p:txBody>
      </p:sp>
      <p:sp>
        <p:nvSpPr>
          <p:cNvPr id="156" name="Line 203"/>
          <p:cNvSpPr>
            <a:spLocks noChangeAspect="1" noChangeShapeType="1"/>
          </p:cNvSpPr>
          <p:nvPr/>
        </p:nvSpPr>
        <p:spPr bwMode="auto">
          <a:xfrm>
            <a:off x="3513138" y="1265238"/>
            <a:ext cx="98107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157" name="Line 204"/>
          <p:cNvSpPr>
            <a:spLocks noChangeAspect="1" noChangeShapeType="1"/>
          </p:cNvSpPr>
          <p:nvPr/>
        </p:nvSpPr>
        <p:spPr bwMode="auto">
          <a:xfrm>
            <a:off x="3162300" y="1903413"/>
            <a:ext cx="167163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158" name="Line 205"/>
          <p:cNvSpPr>
            <a:spLocks noChangeAspect="1" noChangeShapeType="1"/>
          </p:cNvSpPr>
          <p:nvPr/>
        </p:nvSpPr>
        <p:spPr bwMode="auto">
          <a:xfrm>
            <a:off x="2779713" y="2655888"/>
            <a:ext cx="24479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159" name="Line 222"/>
          <p:cNvSpPr>
            <a:spLocks noChangeAspect="1" noChangeShapeType="1"/>
          </p:cNvSpPr>
          <p:nvPr/>
        </p:nvSpPr>
        <p:spPr bwMode="auto">
          <a:xfrm>
            <a:off x="76200" y="3473450"/>
            <a:ext cx="0" cy="2344738"/>
          </a:xfrm>
          <a:prstGeom prst="line">
            <a:avLst/>
          </a:prstGeom>
          <a:noFill/>
          <a:ln w="38100">
            <a:solidFill>
              <a:schemeClr val="accent6">
                <a:lumMod val="75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160" name="Text Box 223"/>
          <p:cNvSpPr txBox="1">
            <a:spLocks noChangeAspect="1" noChangeArrowheads="1"/>
          </p:cNvSpPr>
          <p:nvPr/>
        </p:nvSpPr>
        <p:spPr bwMode="auto">
          <a:xfrm>
            <a:off x="123825" y="3625166"/>
            <a:ext cx="1062711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Larger,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slower,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and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cheaper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(per byte)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storage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devices</a:t>
            </a:r>
          </a:p>
        </p:txBody>
      </p:sp>
      <p:sp>
        <p:nvSpPr>
          <p:cNvPr id="161" name="Line 224"/>
          <p:cNvSpPr>
            <a:spLocks noChangeAspect="1" noChangeShapeType="1"/>
          </p:cNvSpPr>
          <p:nvPr/>
        </p:nvSpPr>
        <p:spPr bwMode="auto">
          <a:xfrm>
            <a:off x="2255838" y="3586163"/>
            <a:ext cx="3475037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162" name="Text Box 225"/>
          <p:cNvSpPr txBox="1">
            <a:spLocks noChangeAspect="1" noChangeArrowheads="1"/>
          </p:cNvSpPr>
          <p:nvPr/>
        </p:nvSpPr>
        <p:spPr bwMode="auto">
          <a:xfrm>
            <a:off x="2578100" y="5947460"/>
            <a:ext cx="295612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Remote secondary storage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(e.g., Web servers)</a:t>
            </a:r>
          </a:p>
        </p:txBody>
      </p:sp>
      <p:sp>
        <p:nvSpPr>
          <p:cNvPr id="165" name="Text Box 227"/>
          <p:cNvSpPr txBox="1">
            <a:spLocks noChangeAspect="1" noChangeArrowheads="1"/>
          </p:cNvSpPr>
          <p:nvPr/>
        </p:nvSpPr>
        <p:spPr bwMode="auto">
          <a:xfrm>
            <a:off x="7073306" y="5375119"/>
            <a:ext cx="2062758" cy="7385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cs typeface="Arial"/>
              </a:rPr>
              <a:t>Local disks hold files retrieved from disks 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cs typeface="Arial"/>
              </a:rPr>
              <a:t>on remote</a:t>
            </a:r>
            <a:r>
              <a:rPr kumimoji="0" lang="en-US" sz="1400" i="0" u="none" strike="noStrike" kern="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cs typeface="Arial"/>
              </a:rPr>
              <a:t> servers</a:t>
            </a:r>
            <a:endParaRPr kumimoji="0" lang="en-US" sz="140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166" name="Line 235"/>
          <p:cNvSpPr>
            <a:spLocks noChangeAspect="1" noChangeShapeType="1"/>
          </p:cNvSpPr>
          <p:nvPr/>
        </p:nvSpPr>
        <p:spPr bwMode="auto">
          <a:xfrm>
            <a:off x="1708150" y="4632325"/>
            <a:ext cx="457676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167" name="Text Box 236"/>
          <p:cNvSpPr txBox="1">
            <a:spLocks noChangeAspect="1" noChangeArrowheads="1"/>
          </p:cNvSpPr>
          <p:nvPr/>
        </p:nvSpPr>
        <p:spPr bwMode="auto">
          <a:xfrm>
            <a:off x="3495400" y="1948547"/>
            <a:ext cx="112152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L2 cache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(SRAM)</a:t>
            </a:r>
          </a:p>
        </p:txBody>
      </p:sp>
      <p:sp>
        <p:nvSpPr>
          <p:cNvPr id="169" name="Text Box 243"/>
          <p:cNvSpPr txBox="1">
            <a:spLocks noChangeAspect="1" noChangeArrowheads="1"/>
          </p:cNvSpPr>
          <p:nvPr/>
        </p:nvSpPr>
        <p:spPr bwMode="auto">
          <a:xfrm>
            <a:off x="4962526" y="1641476"/>
            <a:ext cx="28384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cs typeface="Arial"/>
              </a:rPr>
              <a:t>L1 cache holds cache lines retrieved from the L2 cache.</a:t>
            </a:r>
          </a:p>
        </p:txBody>
      </p:sp>
      <p:sp>
        <p:nvSpPr>
          <p:cNvPr id="171" name="Text Box 233"/>
          <p:cNvSpPr txBox="1">
            <a:spLocks noChangeAspect="1" noChangeArrowheads="1"/>
          </p:cNvSpPr>
          <p:nvPr/>
        </p:nvSpPr>
        <p:spPr bwMode="auto">
          <a:xfrm>
            <a:off x="4573588" y="973465"/>
            <a:ext cx="291941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cs typeface="Arial"/>
              </a:rPr>
              <a:t>CPU registers hold words retrieved from </a:t>
            </a:r>
            <a:r>
              <a:rPr kumimoji="0" lang="en-US" sz="1400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cs typeface="Arial"/>
              </a:rPr>
              <a:t>th</a:t>
            </a:r>
            <a:r>
              <a:rPr lang="en-US" sz="1400" kern="0" dirty="0">
                <a:solidFill>
                  <a:srgbClr val="FF0000"/>
                </a:solidFill>
                <a:latin typeface="Arial"/>
                <a:cs typeface="Arial"/>
              </a:rPr>
              <a:t>e L1 cache</a:t>
            </a: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cs typeface="Arial"/>
              </a:rPr>
              <a:t>.</a:t>
            </a:r>
          </a:p>
        </p:txBody>
      </p:sp>
      <p:sp>
        <p:nvSpPr>
          <p:cNvPr id="174" name="Text Box 231"/>
          <p:cNvSpPr txBox="1">
            <a:spLocks noChangeAspect="1" noChangeArrowheads="1"/>
          </p:cNvSpPr>
          <p:nvPr/>
        </p:nvSpPr>
        <p:spPr bwMode="auto">
          <a:xfrm>
            <a:off x="5365751" y="2403473"/>
            <a:ext cx="26289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cs typeface="Arial"/>
              </a:rPr>
              <a:t>L2 cache holds cache lines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cs typeface="Arial"/>
              </a:rPr>
              <a:t> retrieved from L3 cache</a:t>
            </a:r>
          </a:p>
        </p:txBody>
      </p:sp>
      <p:sp>
        <p:nvSpPr>
          <p:cNvPr id="176" name="Text Box 247"/>
          <p:cNvSpPr txBox="1">
            <a:spLocks noChangeAspect="1" noChangeArrowheads="1"/>
          </p:cNvSpPr>
          <p:nvPr/>
        </p:nvSpPr>
        <p:spPr bwMode="auto">
          <a:xfrm>
            <a:off x="3235325" y="644009"/>
            <a:ext cx="53091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i="0" u="none" strike="noStrike" kern="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Arial"/>
                <a:cs typeface="Arial"/>
              </a:rPr>
              <a:t>L0:</a:t>
            </a:r>
          </a:p>
        </p:txBody>
      </p:sp>
      <p:sp>
        <p:nvSpPr>
          <p:cNvPr id="177" name="Text Box 248"/>
          <p:cNvSpPr txBox="1">
            <a:spLocks noChangeAspect="1" noChangeArrowheads="1"/>
          </p:cNvSpPr>
          <p:nvPr/>
        </p:nvSpPr>
        <p:spPr bwMode="auto">
          <a:xfrm>
            <a:off x="2867025" y="1353622"/>
            <a:ext cx="53091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i="0" u="none" strike="noStrike" kern="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Arial"/>
                <a:cs typeface="Arial"/>
              </a:rPr>
              <a:t>L1:</a:t>
            </a:r>
          </a:p>
        </p:txBody>
      </p:sp>
      <p:sp>
        <p:nvSpPr>
          <p:cNvPr id="178" name="Text Box 249"/>
          <p:cNvSpPr txBox="1">
            <a:spLocks noChangeAspect="1" noChangeArrowheads="1"/>
          </p:cNvSpPr>
          <p:nvPr/>
        </p:nvSpPr>
        <p:spPr bwMode="auto">
          <a:xfrm>
            <a:off x="2486025" y="2041009"/>
            <a:ext cx="53091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i="0" u="none" strike="noStrike" kern="0" cap="none" spc="0" normalizeH="0" baseline="0" noProof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Arial"/>
                <a:cs typeface="Arial"/>
              </a:rPr>
              <a:t>L2:</a:t>
            </a:r>
          </a:p>
        </p:txBody>
      </p:sp>
      <p:sp>
        <p:nvSpPr>
          <p:cNvPr id="179" name="Text Box 250"/>
          <p:cNvSpPr txBox="1">
            <a:spLocks noChangeAspect="1" noChangeArrowheads="1"/>
          </p:cNvSpPr>
          <p:nvPr/>
        </p:nvSpPr>
        <p:spPr bwMode="auto">
          <a:xfrm>
            <a:off x="2079625" y="2796659"/>
            <a:ext cx="53091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i="0" u="none" strike="noStrike" kern="0" cap="none" spc="0" normalizeH="0" baseline="0" noProof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Arial"/>
                <a:cs typeface="Arial"/>
              </a:rPr>
              <a:t>L3:</a:t>
            </a:r>
          </a:p>
        </p:txBody>
      </p:sp>
      <p:sp>
        <p:nvSpPr>
          <p:cNvPr id="180" name="Text Box 251"/>
          <p:cNvSpPr txBox="1">
            <a:spLocks noChangeAspect="1" noChangeArrowheads="1"/>
          </p:cNvSpPr>
          <p:nvPr/>
        </p:nvSpPr>
        <p:spPr bwMode="auto">
          <a:xfrm>
            <a:off x="1554163" y="3795197"/>
            <a:ext cx="53091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i="0" u="none" strike="noStrike" kern="0" cap="none" spc="0" normalizeH="0" baseline="0" noProof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Arial"/>
                <a:cs typeface="Arial"/>
              </a:rPr>
              <a:t>L4:</a:t>
            </a:r>
          </a:p>
        </p:txBody>
      </p:sp>
      <p:sp>
        <p:nvSpPr>
          <p:cNvPr id="181" name="Text Box 252"/>
          <p:cNvSpPr txBox="1">
            <a:spLocks noChangeAspect="1" noChangeArrowheads="1"/>
          </p:cNvSpPr>
          <p:nvPr/>
        </p:nvSpPr>
        <p:spPr bwMode="auto">
          <a:xfrm>
            <a:off x="933450" y="4912797"/>
            <a:ext cx="53091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i="0" u="none" strike="noStrike" kern="0" cap="none" spc="0" normalizeH="0" baseline="0" noProof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Arial"/>
                <a:cs typeface="Arial"/>
              </a:rPr>
              <a:t>L5:</a:t>
            </a:r>
          </a:p>
        </p:txBody>
      </p:sp>
      <p:sp>
        <p:nvSpPr>
          <p:cNvPr id="182" name="Text Box 289"/>
          <p:cNvSpPr txBox="1">
            <a:spLocks noChangeAspect="1" noChangeArrowheads="1"/>
          </p:cNvSpPr>
          <p:nvPr/>
        </p:nvSpPr>
        <p:spPr bwMode="auto">
          <a:xfrm>
            <a:off x="130175" y="1137553"/>
            <a:ext cx="1062711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Smaller,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faster,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and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costlier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(per byte)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storage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devices</a:t>
            </a:r>
          </a:p>
        </p:txBody>
      </p:sp>
      <p:sp>
        <p:nvSpPr>
          <p:cNvPr id="183" name="Line 291"/>
          <p:cNvSpPr>
            <a:spLocks noChangeShapeType="1"/>
          </p:cNvSpPr>
          <p:nvPr/>
        </p:nvSpPr>
        <p:spPr bwMode="auto">
          <a:xfrm flipH="1" flipV="1">
            <a:off x="90488" y="954088"/>
            <a:ext cx="0" cy="2154237"/>
          </a:xfrm>
          <a:prstGeom prst="line">
            <a:avLst/>
          </a:prstGeom>
          <a:noFill/>
          <a:ln w="38100">
            <a:solidFill>
              <a:schemeClr val="accent6">
                <a:lumMod val="75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184" name="Line 292"/>
          <p:cNvSpPr>
            <a:spLocks noChangeAspect="1" noChangeShapeType="1"/>
          </p:cNvSpPr>
          <p:nvPr/>
        </p:nvSpPr>
        <p:spPr bwMode="auto">
          <a:xfrm>
            <a:off x="1117600" y="5743575"/>
            <a:ext cx="57658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185" name="Text Box 293"/>
          <p:cNvSpPr txBox="1">
            <a:spLocks noChangeAspect="1" noChangeArrowheads="1"/>
          </p:cNvSpPr>
          <p:nvPr/>
        </p:nvSpPr>
        <p:spPr bwMode="auto">
          <a:xfrm>
            <a:off x="3495400" y="2780397"/>
            <a:ext cx="112152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L3 cache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(SRAM)</a:t>
            </a:r>
          </a:p>
        </p:txBody>
      </p:sp>
      <p:sp>
        <p:nvSpPr>
          <p:cNvPr id="187" name="Text Box 295"/>
          <p:cNvSpPr txBox="1">
            <a:spLocks noChangeAspect="1" noChangeArrowheads="1"/>
          </p:cNvSpPr>
          <p:nvPr/>
        </p:nvSpPr>
        <p:spPr bwMode="auto">
          <a:xfrm>
            <a:off x="5810250" y="3305501"/>
            <a:ext cx="287654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cs typeface="Arial"/>
              </a:rPr>
              <a:t>L3 cache holds cache lines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cs typeface="Arial"/>
              </a:rPr>
              <a:t> retrieved from main memory.</a:t>
            </a:r>
          </a:p>
        </p:txBody>
      </p:sp>
      <p:sp>
        <p:nvSpPr>
          <p:cNvPr id="189" name="Text Box 297"/>
          <p:cNvSpPr txBox="1">
            <a:spLocks noChangeAspect="1" noChangeArrowheads="1"/>
          </p:cNvSpPr>
          <p:nvPr/>
        </p:nvSpPr>
        <p:spPr bwMode="auto">
          <a:xfrm>
            <a:off x="387350" y="5963722"/>
            <a:ext cx="53091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i="0" u="none" strike="noStrike" kern="0" cap="none" spc="0" normalizeH="0" baseline="0" noProof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Arial"/>
                <a:cs typeface="Arial"/>
              </a:rPr>
              <a:t>L6:</a:t>
            </a:r>
          </a:p>
        </p:txBody>
      </p:sp>
      <p:sp>
        <p:nvSpPr>
          <p:cNvPr id="234" name="Text Box 229"/>
          <p:cNvSpPr txBox="1">
            <a:spLocks noChangeAspect="1" noChangeArrowheads="1"/>
          </p:cNvSpPr>
          <p:nvPr/>
        </p:nvSpPr>
        <p:spPr bwMode="auto">
          <a:xfrm>
            <a:off x="6399690" y="4238399"/>
            <a:ext cx="2184181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cs typeface="Arial"/>
              </a:rPr>
              <a:t>Main memory holds disk blocks retrieved from local disks.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1941716" y="1263262"/>
            <a:ext cx="3868534" cy="2322901"/>
          </a:xfrm>
          <a:prstGeom prst="rect">
            <a:avLst/>
          </a:prstGeom>
          <a:solidFill>
            <a:srgbClr val="FF9999">
              <a:alpha val="20000"/>
            </a:srgb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444391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" grpId="0"/>
      <p:bldP spid="169" grpId="0"/>
      <p:bldP spid="171" grpId="0"/>
      <p:bldP spid="174" grpId="0"/>
      <p:bldP spid="187" grpId="0"/>
      <p:bldP spid="234" grpId="0"/>
      <p:bldP spid="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Processor Design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447800" y="1400080"/>
            <a:ext cx="1538288" cy="631122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Instruction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Fetch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50848" y="2336002"/>
            <a:ext cx="1544384" cy="631122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Instruction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Decode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036003" y="1497803"/>
            <a:ext cx="1303337" cy="744884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Instruction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Cache</a:t>
            </a:r>
          </a:p>
        </p:txBody>
      </p:sp>
      <p:sp>
        <p:nvSpPr>
          <p:cNvPr id="10" name="Line 15"/>
          <p:cNvSpPr>
            <a:spLocks noChangeShapeType="1"/>
          </p:cNvSpPr>
          <p:nvPr/>
        </p:nvSpPr>
        <p:spPr bwMode="auto">
          <a:xfrm>
            <a:off x="2975553" y="1769532"/>
            <a:ext cx="10604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" name="Line 16"/>
          <p:cNvSpPr>
            <a:spLocks noChangeShapeType="1"/>
          </p:cNvSpPr>
          <p:nvPr/>
        </p:nvSpPr>
        <p:spPr bwMode="auto">
          <a:xfrm>
            <a:off x="2286001" y="2183602"/>
            <a:ext cx="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2" name="Text Box 23"/>
          <p:cNvSpPr txBox="1">
            <a:spLocks noChangeArrowheads="1"/>
          </p:cNvSpPr>
          <p:nvPr/>
        </p:nvSpPr>
        <p:spPr bwMode="auto">
          <a:xfrm>
            <a:off x="3090208" y="1494825"/>
            <a:ext cx="78220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Address</a:t>
            </a:r>
          </a:p>
        </p:txBody>
      </p:sp>
      <p:sp>
        <p:nvSpPr>
          <p:cNvPr id="13" name="Text Box 24"/>
          <p:cNvSpPr txBox="1">
            <a:spLocks noChangeArrowheads="1"/>
          </p:cNvSpPr>
          <p:nvPr/>
        </p:nvSpPr>
        <p:spPr bwMode="auto">
          <a:xfrm>
            <a:off x="2995232" y="2182113"/>
            <a:ext cx="106914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Instructions</a:t>
            </a:r>
          </a:p>
        </p:txBody>
      </p:sp>
      <p:sp>
        <p:nvSpPr>
          <p:cNvPr id="20" name="Line 16"/>
          <p:cNvSpPr>
            <a:spLocks noChangeShapeType="1"/>
          </p:cNvSpPr>
          <p:nvPr/>
        </p:nvSpPr>
        <p:spPr bwMode="auto">
          <a:xfrm>
            <a:off x="2286001" y="2183602"/>
            <a:ext cx="175000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31169" y="3124201"/>
            <a:ext cx="1544384" cy="631122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Instruction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Dispatch</a:t>
            </a: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3341903" y="3124201"/>
            <a:ext cx="1061013" cy="631121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Register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File</a:t>
            </a: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658812" y="4086321"/>
            <a:ext cx="5970587" cy="762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 eaLnBrk="1" hangingPunct="1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Execute</a:t>
            </a:r>
          </a:p>
          <a:p>
            <a:pPr algn="r" eaLnBrk="1" hangingPunct="1">
              <a:lnSpc>
                <a:spcPct val="100000"/>
              </a:lnSpc>
            </a:pPr>
            <a:r>
              <a:rPr lang="en-US" sz="1600" b="0" dirty="0">
                <a:latin typeface="Calibri" pitchFamily="34" charset="0"/>
              </a:rPr>
              <a:t>(functional</a:t>
            </a:r>
          </a:p>
          <a:p>
            <a:pPr algn="r" eaLnBrk="1" hangingPunct="1">
              <a:lnSpc>
                <a:spcPct val="100000"/>
              </a:lnSpc>
            </a:pPr>
            <a:r>
              <a:rPr lang="en-US" sz="1600" b="0" dirty="0">
                <a:latin typeface="Calibri" pitchFamily="34" charset="0"/>
              </a:rPr>
              <a:t>Units)</a:t>
            </a: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818140" y="4224761"/>
            <a:ext cx="676275" cy="4572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Branch</a:t>
            </a:r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2361190" y="4224761"/>
            <a:ext cx="676275" cy="4572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 err="1">
                <a:solidFill>
                  <a:schemeClr val="bg1"/>
                </a:solidFill>
                <a:latin typeface="Calibri" pitchFamily="34" charset="0"/>
              </a:rPr>
              <a:t>Arith</a:t>
            </a:r>
            <a:endParaRPr lang="en-US" sz="14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3134303" y="4224761"/>
            <a:ext cx="674687" cy="4572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 err="1">
                <a:solidFill>
                  <a:schemeClr val="bg1"/>
                </a:solidFill>
                <a:latin typeface="Calibri" pitchFamily="34" charset="0"/>
              </a:rPr>
              <a:t>Arith</a:t>
            </a:r>
            <a:endParaRPr lang="en-US" sz="14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3904240" y="4224761"/>
            <a:ext cx="676275" cy="4572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Load</a:t>
            </a:r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4675765" y="4224761"/>
            <a:ext cx="676275" cy="4572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Store</a:t>
            </a:r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3904240" y="5748761"/>
            <a:ext cx="1447800" cy="6096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Data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Cache</a:t>
            </a:r>
          </a:p>
        </p:txBody>
      </p:sp>
      <p:sp>
        <p:nvSpPr>
          <p:cNvPr id="31" name="Line 19"/>
          <p:cNvSpPr>
            <a:spLocks noChangeShapeType="1"/>
          </p:cNvSpPr>
          <p:nvPr/>
        </p:nvSpPr>
        <p:spPr bwMode="auto">
          <a:xfrm rot="5400000">
            <a:off x="3564515" y="5215361"/>
            <a:ext cx="106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2" name="Line 20"/>
          <p:cNvSpPr>
            <a:spLocks noChangeShapeType="1"/>
          </p:cNvSpPr>
          <p:nvPr/>
        </p:nvSpPr>
        <p:spPr bwMode="auto">
          <a:xfrm rot="16200000" flipV="1">
            <a:off x="3855028" y="5215361"/>
            <a:ext cx="106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3" name="Line 21"/>
          <p:cNvSpPr>
            <a:spLocks noChangeShapeType="1"/>
          </p:cNvSpPr>
          <p:nvPr/>
        </p:nvSpPr>
        <p:spPr bwMode="auto">
          <a:xfrm rot="5400000">
            <a:off x="4336040" y="5215361"/>
            <a:ext cx="106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4" name="Line 22"/>
          <p:cNvSpPr>
            <a:spLocks noChangeShapeType="1"/>
          </p:cNvSpPr>
          <p:nvPr/>
        </p:nvSpPr>
        <p:spPr bwMode="auto">
          <a:xfrm rot="5400000">
            <a:off x="4624965" y="5215361"/>
            <a:ext cx="106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5" name="Text Box 27"/>
          <p:cNvSpPr txBox="1">
            <a:spLocks noChangeArrowheads="1"/>
          </p:cNvSpPr>
          <p:nvPr/>
        </p:nvSpPr>
        <p:spPr bwMode="auto">
          <a:xfrm>
            <a:off x="5117090" y="5426340"/>
            <a:ext cx="43473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1000" dirty="0">
                <a:latin typeface="Calibri" pitchFamily="34" charset="0"/>
              </a:rPr>
              <a:t>Data</a:t>
            </a:r>
          </a:p>
        </p:txBody>
      </p:sp>
      <p:sp>
        <p:nvSpPr>
          <p:cNvPr id="36" name="Text Box 28"/>
          <p:cNvSpPr txBox="1">
            <a:spLocks noChangeArrowheads="1"/>
          </p:cNvSpPr>
          <p:nvPr/>
        </p:nvSpPr>
        <p:spPr bwMode="auto">
          <a:xfrm>
            <a:off x="4337353" y="5443961"/>
            <a:ext cx="43473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1000" dirty="0">
                <a:latin typeface="Calibri" pitchFamily="34" charset="0"/>
              </a:rPr>
              <a:t>Data</a:t>
            </a:r>
          </a:p>
        </p:txBody>
      </p:sp>
      <p:sp>
        <p:nvSpPr>
          <p:cNvPr id="37" name="Text Box 29"/>
          <p:cNvSpPr txBox="1">
            <a:spLocks noChangeArrowheads="1"/>
          </p:cNvSpPr>
          <p:nvPr/>
        </p:nvSpPr>
        <p:spPr bwMode="auto">
          <a:xfrm>
            <a:off x="3685997" y="5197740"/>
            <a:ext cx="478016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1000" dirty="0" err="1">
                <a:latin typeface="Calibri" pitchFamily="34" charset="0"/>
              </a:rPr>
              <a:t>Addr</a:t>
            </a:r>
            <a:r>
              <a:rPr lang="en-US" sz="1000" dirty="0">
                <a:latin typeface="Calibri" pitchFamily="34" charset="0"/>
              </a:rPr>
              <a:t>.</a:t>
            </a:r>
          </a:p>
        </p:txBody>
      </p:sp>
      <p:sp>
        <p:nvSpPr>
          <p:cNvPr id="38" name="Text Box 30"/>
          <p:cNvSpPr txBox="1">
            <a:spLocks noChangeArrowheads="1"/>
          </p:cNvSpPr>
          <p:nvPr/>
        </p:nvSpPr>
        <p:spPr bwMode="auto">
          <a:xfrm>
            <a:off x="4454853" y="5197740"/>
            <a:ext cx="478016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1000" dirty="0" err="1">
                <a:latin typeface="Calibri" pitchFamily="34" charset="0"/>
              </a:rPr>
              <a:t>Addr</a:t>
            </a:r>
            <a:r>
              <a:rPr lang="en-US" sz="1000" dirty="0">
                <a:latin typeface="Calibri" pitchFamily="34" charset="0"/>
              </a:rPr>
              <a:t>.</a:t>
            </a:r>
          </a:p>
        </p:txBody>
      </p:sp>
      <p:sp>
        <p:nvSpPr>
          <p:cNvPr id="39" name="Line 31"/>
          <p:cNvSpPr>
            <a:spLocks noChangeShapeType="1"/>
          </p:cNvSpPr>
          <p:nvPr/>
        </p:nvSpPr>
        <p:spPr bwMode="auto">
          <a:xfrm>
            <a:off x="1144588" y="3996161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0" name="Line 32"/>
          <p:cNvSpPr>
            <a:spLocks noChangeShapeType="1"/>
          </p:cNvSpPr>
          <p:nvPr/>
        </p:nvSpPr>
        <p:spPr bwMode="auto">
          <a:xfrm>
            <a:off x="2689225" y="3996161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1" name="Line 33"/>
          <p:cNvSpPr>
            <a:spLocks noChangeShapeType="1"/>
          </p:cNvSpPr>
          <p:nvPr/>
        </p:nvSpPr>
        <p:spPr bwMode="auto">
          <a:xfrm>
            <a:off x="3459163" y="3996161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2" name="Line 34"/>
          <p:cNvSpPr>
            <a:spLocks noChangeShapeType="1"/>
          </p:cNvSpPr>
          <p:nvPr/>
        </p:nvSpPr>
        <p:spPr bwMode="auto">
          <a:xfrm>
            <a:off x="4232275" y="3996161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3" name="Line 35"/>
          <p:cNvSpPr>
            <a:spLocks noChangeShapeType="1"/>
          </p:cNvSpPr>
          <p:nvPr/>
        </p:nvSpPr>
        <p:spPr bwMode="auto">
          <a:xfrm>
            <a:off x="5002213" y="3996161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4" name="Line 36"/>
          <p:cNvSpPr>
            <a:spLocks noChangeShapeType="1"/>
          </p:cNvSpPr>
          <p:nvPr/>
        </p:nvSpPr>
        <p:spPr bwMode="auto">
          <a:xfrm>
            <a:off x="1144588" y="3996161"/>
            <a:ext cx="38576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5" name="Rectangle 44"/>
          <p:cNvSpPr>
            <a:spLocks noChangeArrowheads="1"/>
          </p:cNvSpPr>
          <p:nvPr/>
        </p:nvSpPr>
        <p:spPr bwMode="auto">
          <a:xfrm>
            <a:off x="1591253" y="4224761"/>
            <a:ext cx="673100" cy="4572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 err="1">
                <a:solidFill>
                  <a:schemeClr val="bg1"/>
                </a:solidFill>
                <a:latin typeface="Calibri" pitchFamily="34" charset="0"/>
              </a:rPr>
              <a:t>Arith</a:t>
            </a:r>
            <a:endParaRPr lang="en-US" sz="14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46" name="Line 38"/>
          <p:cNvSpPr>
            <a:spLocks noChangeShapeType="1"/>
          </p:cNvSpPr>
          <p:nvPr/>
        </p:nvSpPr>
        <p:spPr bwMode="auto">
          <a:xfrm>
            <a:off x="1916113" y="3996161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7" name="Line 39"/>
          <p:cNvSpPr>
            <a:spLocks noChangeShapeType="1"/>
          </p:cNvSpPr>
          <p:nvPr/>
        </p:nvSpPr>
        <p:spPr bwMode="auto">
          <a:xfrm>
            <a:off x="1108652" y="5062961"/>
            <a:ext cx="4443171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grpSp>
        <p:nvGrpSpPr>
          <p:cNvPr id="48" name="Group 47"/>
          <p:cNvGrpSpPr>
            <a:grpSpLocks/>
          </p:cNvGrpSpPr>
          <p:nvPr/>
        </p:nvGrpSpPr>
        <p:grpSpPr bwMode="auto">
          <a:xfrm>
            <a:off x="1108653" y="4681961"/>
            <a:ext cx="3857625" cy="381000"/>
            <a:chOff x="768" y="2016"/>
            <a:chExt cx="1920" cy="144"/>
          </a:xfrm>
        </p:grpSpPr>
        <p:sp>
          <p:nvSpPr>
            <p:cNvPr id="49" name="Line 41"/>
            <p:cNvSpPr>
              <a:spLocks noChangeShapeType="1"/>
            </p:cNvSpPr>
            <p:nvPr/>
          </p:nvSpPr>
          <p:spPr bwMode="auto">
            <a:xfrm>
              <a:off x="768" y="2016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50" name="Line 42"/>
            <p:cNvSpPr>
              <a:spLocks noChangeShapeType="1"/>
            </p:cNvSpPr>
            <p:nvPr/>
          </p:nvSpPr>
          <p:spPr bwMode="auto">
            <a:xfrm>
              <a:off x="1536" y="2016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51" name="Line 43"/>
            <p:cNvSpPr>
              <a:spLocks noChangeShapeType="1"/>
            </p:cNvSpPr>
            <p:nvPr/>
          </p:nvSpPr>
          <p:spPr bwMode="auto">
            <a:xfrm>
              <a:off x="1920" y="2016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52" name="Line 44"/>
            <p:cNvSpPr>
              <a:spLocks noChangeShapeType="1"/>
            </p:cNvSpPr>
            <p:nvPr/>
          </p:nvSpPr>
          <p:spPr bwMode="auto">
            <a:xfrm>
              <a:off x="2304" y="2016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53" name="Line 45"/>
            <p:cNvSpPr>
              <a:spLocks noChangeShapeType="1"/>
            </p:cNvSpPr>
            <p:nvPr/>
          </p:nvSpPr>
          <p:spPr bwMode="auto">
            <a:xfrm>
              <a:off x="2688" y="2016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54" name="Line 46"/>
            <p:cNvSpPr>
              <a:spLocks noChangeShapeType="1"/>
            </p:cNvSpPr>
            <p:nvPr/>
          </p:nvSpPr>
          <p:spPr bwMode="auto">
            <a:xfrm>
              <a:off x="1152" y="2016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sp>
        <p:nvSpPr>
          <p:cNvPr id="55" name="Rectangle 54"/>
          <p:cNvSpPr>
            <a:spLocks noChangeArrowheads="1"/>
          </p:cNvSpPr>
          <p:nvPr/>
        </p:nvSpPr>
        <p:spPr bwMode="auto">
          <a:xfrm>
            <a:off x="1397578" y="5015336"/>
            <a:ext cx="151490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Operation Results</a:t>
            </a:r>
          </a:p>
        </p:txBody>
      </p:sp>
      <p:sp>
        <p:nvSpPr>
          <p:cNvPr id="56" name="Line 16"/>
          <p:cNvSpPr>
            <a:spLocks noChangeShapeType="1"/>
          </p:cNvSpPr>
          <p:nvPr/>
        </p:nvSpPr>
        <p:spPr bwMode="auto">
          <a:xfrm>
            <a:off x="2209800" y="2967124"/>
            <a:ext cx="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7" name="Line 16"/>
          <p:cNvSpPr>
            <a:spLocks noChangeShapeType="1"/>
          </p:cNvSpPr>
          <p:nvPr/>
        </p:nvSpPr>
        <p:spPr bwMode="auto">
          <a:xfrm>
            <a:off x="2209800" y="3755323"/>
            <a:ext cx="0" cy="19622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9" name="Line 15"/>
          <p:cNvSpPr>
            <a:spLocks noChangeShapeType="1"/>
          </p:cNvSpPr>
          <p:nvPr/>
        </p:nvSpPr>
        <p:spPr bwMode="auto">
          <a:xfrm flipH="1" flipV="1">
            <a:off x="5551824" y="3418143"/>
            <a:ext cx="10776" cy="164481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2" name="Line 16"/>
          <p:cNvSpPr>
            <a:spLocks noChangeShapeType="1"/>
          </p:cNvSpPr>
          <p:nvPr/>
        </p:nvSpPr>
        <p:spPr bwMode="auto">
          <a:xfrm flipH="1">
            <a:off x="2975552" y="3418143"/>
            <a:ext cx="366349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3" name="Line 15"/>
          <p:cNvSpPr>
            <a:spLocks noChangeShapeType="1"/>
          </p:cNvSpPr>
          <p:nvPr/>
        </p:nvSpPr>
        <p:spPr bwMode="auto">
          <a:xfrm flipH="1">
            <a:off x="4402916" y="3428999"/>
            <a:ext cx="1159684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cxnSp>
        <p:nvCxnSpPr>
          <p:cNvPr id="67" name="Straight Arrow Connector 66"/>
          <p:cNvCxnSpPr>
            <a:endCxn id="9" idx="3"/>
          </p:cNvCxnSpPr>
          <p:nvPr/>
        </p:nvCxnSpPr>
        <p:spPr bwMode="auto">
          <a:xfrm flipH="1" flipV="1">
            <a:off x="5339340" y="1870245"/>
            <a:ext cx="1769567" cy="1323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1" name="Straight Arrow Connector 70"/>
          <p:cNvCxnSpPr>
            <a:endCxn id="30" idx="3"/>
          </p:cNvCxnSpPr>
          <p:nvPr/>
        </p:nvCxnSpPr>
        <p:spPr bwMode="auto">
          <a:xfrm flipH="1">
            <a:off x="5352040" y="6053561"/>
            <a:ext cx="1744167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61" name="Rectangle 60"/>
          <p:cNvSpPr>
            <a:spLocks noChangeArrowheads="1"/>
          </p:cNvSpPr>
          <p:nvPr/>
        </p:nvSpPr>
        <p:spPr bwMode="auto">
          <a:xfrm>
            <a:off x="7096207" y="1497802"/>
            <a:ext cx="1447800" cy="4901603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Memory</a:t>
            </a:r>
          </a:p>
        </p:txBody>
      </p:sp>
      <p:sp>
        <p:nvSpPr>
          <p:cNvPr id="77" name="Rectangle 76"/>
          <p:cNvSpPr/>
          <p:nvPr/>
        </p:nvSpPr>
        <p:spPr>
          <a:xfrm>
            <a:off x="2624980" y="5765607"/>
            <a:ext cx="12792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alibri" pitchFamily="34" charset="0"/>
              </a:rPr>
              <a:t>Access Memory</a:t>
            </a:r>
            <a:endParaRPr lang="en-US" sz="1600" dirty="0"/>
          </a:p>
        </p:txBody>
      </p:sp>
      <p:sp>
        <p:nvSpPr>
          <p:cNvPr id="78" name="Rectangle 77"/>
          <p:cNvSpPr/>
          <p:nvPr/>
        </p:nvSpPr>
        <p:spPr>
          <a:xfrm>
            <a:off x="4645437" y="3118593"/>
            <a:ext cx="12792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latin typeface="Calibri" pitchFamily="34" charset="0"/>
              </a:rPr>
              <a:t>Writeback</a:t>
            </a:r>
            <a:endParaRPr lang="en-US" sz="1600" dirty="0"/>
          </a:p>
        </p:txBody>
      </p:sp>
      <p:sp>
        <p:nvSpPr>
          <p:cNvPr id="79" name="Rectangle 78"/>
          <p:cNvSpPr>
            <a:spLocks noChangeArrowheads="1"/>
          </p:cNvSpPr>
          <p:nvPr/>
        </p:nvSpPr>
        <p:spPr bwMode="auto">
          <a:xfrm>
            <a:off x="1514621" y="1769532"/>
            <a:ext cx="392566" cy="180968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PC</a:t>
            </a:r>
          </a:p>
        </p:txBody>
      </p:sp>
    </p:spTree>
    <p:extLst>
      <p:ext uri="{BB962C8B-B14F-4D97-AF65-F5344CB8AC3E}">
        <p14:creationId xmlns:p14="http://schemas.microsoft.com/office/powerpoint/2010/main" val="28283866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23" name="Rectangle 3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Memories</a:t>
            </a:r>
          </a:p>
        </p:txBody>
      </p:sp>
      <p:sp>
        <p:nvSpPr>
          <p:cNvPr id="187424" name="Rectangle 3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Cache memories </a:t>
            </a:r>
            <a:r>
              <a:rPr lang="en-US" dirty="0"/>
              <a:t>are small, fast SRAM-based memories managed automatically in hardware</a:t>
            </a:r>
          </a:p>
          <a:p>
            <a:pPr lvl="1"/>
            <a:r>
              <a:rPr lang="en-US" dirty="0"/>
              <a:t>Hold frequently accessed blocks of main memory</a:t>
            </a:r>
          </a:p>
          <a:p>
            <a:pPr lvl="1"/>
            <a:r>
              <a:rPr lang="en-US" dirty="0"/>
              <a:t>These caches are programmer transparent!!</a:t>
            </a:r>
          </a:p>
          <a:p>
            <a:r>
              <a:rPr lang="en-US" dirty="0"/>
              <a:t>Typical system structure:</a:t>
            </a:r>
          </a:p>
        </p:txBody>
      </p:sp>
      <p:sp>
        <p:nvSpPr>
          <p:cNvPr id="33" name="Rectangle 146"/>
          <p:cNvSpPr>
            <a:spLocks noChangeAspect="1" noChangeArrowheads="1"/>
          </p:cNvSpPr>
          <p:nvPr/>
        </p:nvSpPr>
        <p:spPr bwMode="auto">
          <a:xfrm>
            <a:off x="7258050" y="5653087"/>
            <a:ext cx="819150" cy="8239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/>
              <a:t>Main</a:t>
            </a:r>
          </a:p>
          <a:p>
            <a:pPr algn="ctr"/>
            <a:r>
              <a:rPr lang="en-US" sz="1600"/>
              <a:t>memory</a:t>
            </a:r>
          </a:p>
        </p:txBody>
      </p:sp>
      <p:sp>
        <p:nvSpPr>
          <p:cNvPr id="34" name="AutoShape 201"/>
          <p:cNvSpPr>
            <a:spLocks noChangeAspect="1" noChangeArrowheads="1"/>
          </p:cNvSpPr>
          <p:nvPr/>
        </p:nvSpPr>
        <p:spPr bwMode="auto">
          <a:xfrm>
            <a:off x="5884863" y="5789612"/>
            <a:ext cx="1344612" cy="481013"/>
          </a:xfrm>
          <a:prstGeom prst="leftRightArrow">
            <a:avLst>
              <a:gd name="adj1" fmla="val 50000"/>
              <a:gd name="adj2" fmla="val 55908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/>
          </a:p>
        </p:txBody>
      </p:sp>
      <p:sp>
        <p:nvSpPr>
          <p:cNvPr id="35" name="Rectangle 202"/>
          <p:cNvSpPr>
            <a:spLocks noChangeAspect="1" noChangeArrowheads="1"/>
          </p:cNvSpPr>
          <p:nvPr/>
        </p:nvSpPr>
        <p:spPr bwMode="auto">
          <a:xfrm>
            <a:off x="5060950" y="5818187"/>
            <a:ext cx="819150" cy="520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/>
              <a:t>I/O</a:t>
            </a:r>
          </a:p>
          <a:p>
            <a:pPr algn="ctr"/>
            <a:r>
              <a:rPr lang="en-US" sz="1600"/>
              <a:t>bridge</a:t>
            </a:r>
          </a:p>
        </p:txBody>
      </p:sp>
      <p:sp>
        <p:nvSpPr>
          <p:cNvPr id="36" name="AutoShape 205"/>
          <p:cNvSpPr>
            <a:spLocks noChangeAspect="1" noChangeArrowheads="1"/>
          </p:cNvSpPr>
          <p:nvPr/>
        </p:nvSpPr>
        <p:spPr bwMode="auto">
          <a:xfrm>
            <a:off x="3748088" y="5789612"/>
            <a:ext cx="1309687" cy="481013"/>
          </a:xfrm>
          <a:prstGeom prst="leftRightArrow">
            <a:avLst>
              <a:gd name="adj1" fmla="val 50000"/>
              <a:gd name="adj2" fmla="val 54455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/>
          </a:p>
        </p:txBody>
      </p:sp>
      <p:sp>
        <p:nvSpPr>
          <p:cNvPr id="37" name="Rectangle 206"/>
          <p:cNvSpPr>
            <a:spLocks noChangeAspect="1" noChangeArrowheads="1"/>
          </p:cNvSpPr>
          <p:nvPr/>
        </p:nvSpPr>
        <p:spPr bwMode="auto">
          <a:xfrm>
            <a:off x="1349375" y="5818187"/>
            <a:ext cx="2374900" cy="520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/>
              <a:t>Bus interface</a:t>
            </a:r>
          </a:p>
        </p:txBody>
      </p:sp>
      <p:sp>
        <p:nvSpPr>
          <p:cNvPr id="38" name="Rectangle 207"/>
          <p:cNvSpPr>
            <a:spLocks noChangeAspect="1" noChangeArrowheads="1"/>
          </p:cNvSpPr>
          <p:nvPr/>
        </p:nvSpPr>
        <p:spPr bwMode="auto">
          <a:xfrm>
            <a:off x="2862263" y="4622800"/>
            <a:ext cx="615950" cy="1381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/>
          </a:p>
        </p:txBody>
      </p:sp>
      <p:sp>
        <p:nvSpPr>
          <p:cNvPr id="39" name="Rectangle 208"/>
          <p:cNvSpPr>
            <a:spLocks noChangeAspect="1" noChangeArrowheads="1"/>
          </p:cNvSpPr>
          <p:nvPr/>
        </p:nvSpPr>
        <p:spPr bwMode="auto">
          <a:xfrm>
            <a:off x="2862263" y="4760912"/>
            <a:ext cx="615950" cy="1365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/>
          </a:p>
        </p:txBody>
      </p:sp>
      <p:sp>
        <p:nvSpPr>
          <p:cNvPr id="40" name="Rectangle 210"/>
          <p:cNvSpPr>
            <a:spLocks noChangeAspect="1" noChangeArrowheads="1"/>
          </p:cNvSpPr>
          <p:nvPr/>
        </p:nvSpPr>
        <p:spPr bwMode="auto">
          <a:xfrm>
            <a:off x="2862263" y="4897437"/>
            <a:ext cx="615950" cy="1381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/>
          </a:p>
        </p:txBody>
      </p:sp>
      <p:sp>
        <p:nvSpPr>
          <p:cNvPr id="41" name="Rectangle 211"/>
          <p:cNvSpPr>
            <a:spLocks noChangeAspect="1" noChangeArrowheads="1"/>
          </p:cNvSpPr>
          <p:nvPr/>
        </p:nvSpPr>
        <p:spPr bwMode="auto">
          <a:xfrm>
            <a:off x="2862263" y="5035550"/>
            <a:ext cx="615950" cy="1365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/>
          </a:p>
        </p:txBody>
      </p:sp>
      <p:sp>
        <p:nvSpPr>
          <p:cNvPr id="42" name="Rectangle 212"/>
          <p:cNvSpPr>
            <a:spLocks noChangeAspect="1" noChangeArrowheads="1"/>
          </p:cNvSpPr>
          <p:nvPr/>
        </p:nvSpPr>
        <p:spPr bwMode="auto">
          <a:xfrm>
            <a:off x="2862263" y="5172075"/>
            <a:ext cx="615950" cy="1381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/>
          </a:p>
        </p:txBody>
      </p:sp>
      <p:sp>
        <p:nvSpPr>
          <p:cNvPr id="43" name="AutoShape 214"/>
          <p:cNvSpPr>
            <a:spLocks noChangeAspect="1" noChangeArrowheads="1"/>
          </p:cNvSpPr>
          <p:nvPr/>
        </p:nvSpPr>
        <p:spPr bwMode="auto">
          <a:xfrm>
            <a:off x="3559175" y="4622800"/>
            <a:ext cx="400050" cy="342900"/>
          </a:xfrm>
          <a:prstGeom prst="rightArrow">
            <a:avLst>
              <a:gd name="adj1" fmla="val 50000"/>
              <a:gd name="adj2" fmla="val 29167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/>
          </a:p>
        </p:txBody>
      </p:sp>
      <p:sp>
        <p:nvSpPr>
          <p:cNvPr id="44" name="AutoShape 215"/>
          <p:cNvSpPr>
            <a:spLocks noChangeAspect="1" noChangeArrowheads="1"/>
          </p:cNvSpPr>
          <p:nvPr/>
        </p:nvSpPr>
        <p:spPr bwMode="auto">
          <a:xfrm flipH="1">
            <a:off x="3478213" y="4965700"/>
            <a:ext cx="400050" cy="344487"/>
          </a:xfrm>
          <a:prstGeom prst="rightArrow">
            <a:avLst>
              <a:gd name="adj1" fmla="val 50000"/>
              <a:gd name="adj2" fmla="val 29032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/>
          </a:p>
        </p:txBody>
      </p:sp>
      <p:sp>
        <p:nvSpPr>
          <p:cNvPr id="45" name="Rectangle 220"/>
          <p:cNvSpPr>
            <a:spLocks noChangeAspect="1" noChangeArrowheads="1"/>
          </p:cNvSpPr>
          <p:nvPr/>
        </p:nvSpPr>
        <p:spPr bwMode="auto">
          <a:xfrm>
            <a:off x="3959225" y="4486275"/>
            <a:ext cx="479425" cy="9604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 dirty="0"/>
              <a:t>CPU</a:t>
            </a:r>
          </a:p>
          <a:p>
            <a:pPr algn="ctr"/>
            <a:r>
              <a:rPr lang="en-US" sz="1600" dirty="0"/>
              <a:t>Pipe</a:t>
            </a:r>
          </a:p>
          <a:p>
            <a:pPr algn="ctr"/>
            <a:r>
              <a:rPr lang="en-US" sz="1600" dirty="0"/>
              <a:t>line</a:t>
            </a:r>
          </a:p>
        </p:txBody>
      </p:sp>
      <p:sp>
        <p:nvSpPr>
          <p:cNvPr id="46" name="Text Box 221"/>
          <p:cNvSpPr txBox="1">
            <a:spLocks noChangeAspect="1" noChangeArrowheads="1"/>
          </p:cNvSpPr>
          <p:nvPr/>
        </p:nvSpPr>
        <p:spPr bwMode="auto">
          <a:xfrm>
            <a:off x="2613022" y="4316998"/>
            <a:ext cx="1147770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/>
              <a:t>Register file</a:t>
            </a:r>
          </a:p>
        </p:txBody>
      </p:sp>
      <p:sp>
        <p:nvSpPr>
          <p:cNvPr id="47" name="AutoShape 222"/>
          <p:cNvSpPr>
            <a:spLocks noChangeAspect="1" noChangeArrowheads="1"/>
          </p:cNvSpPr>
          <p:nvPr/>
        </p:nvSpPr>
        <p:spPr bwMode="auto">
          <a:xfrm>
            <a:off x="2928938" y="5378450"/>
            <a:ext cx="549275" cy="411162"/>
          </a:xfrm>
          <a:prstGeom prst="upDownArrow">
            <a:avLst>
              <a:gd name="adj1" fmla="val 50000"/>
              <a:gd name="adj2" fmla="val 2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/>
          </a:p>
        </p:txBody>
      </p:sp>
      <p:sp>
        <p:nvSpPr>
          <p:cNvPr id="48" name="Rectangle 223"/>
          <p:cNvSpPr>
            <a:spLocks noChangeAspect="1" noChangeArrowheads="1"/>
          </p:cNvSpPr>
          <p:nvPr/>
        </p:nvSpPr>
        <p:spPr bwMode="auto">
          <a:xfrm>
            <a:off x="1196975" y="4279900"/>
            <a:ext cx="3379788" cy="2197100"/>
          </a:xfrm>
          <a:prstGeom prst="rect">
            <a:avLst/>
          </a:prstGeom>
          <a:noFill/>
          <a:ln w="12700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/>
          </a:p>
        </p:txBody>
      </p:sp>
      <p:sp>
        <p:nvSpPr>
          <p:cNvPr id="49" name="Text Box 225"/>
          <p:cNvSpPr txBox="1">
            <a:spLocks noChangeAspect="1" noChangeArrowheads="1"/>
          </p:cNvSpPr>
          <p:nvPr/>
        </p:nvSpPr>
        <p:spPr bwMode="auto">
          <a:xfrm>
            <a:off x="1174448" y="3988385"/>
            <a:ext cx="932467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dirty="0"/>
              <a:t>CPU chip</a:t>
            </a:r>
          </a:p>
        </p:txBody>
      </p:sp>
      <p:sp>
        <p:nvSpPr>
          <p:cNvPr id="50" name="Text Box 229"/>
          <p:cNvSpPr txBox="1">
            <a:spLocks noChangeAspect="1" noChangeArrowheads="1"/>
          </p:cNvSpPr>
          <p:nvPr/>
        </p:nvSpPr>
        <p:spPr bwMode="auto">
          <a:xfrm>
            <a:off x="4656720" y="5155198"/>
            <a:ext cx="1129135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/>
              <a:t>System bus</a:t>
            </a:r>
          </a:p>
        </p:txBody>
      </p:sp>
      <p:sp>
        <p:nvSpPr>
          <p:cNvPr id="51" name="Line 230"/>
          <p:cNvSpPr>
            <a:spLocks noChangeAspect="1" noChangeShapeType="1"/>
          </p:cNvSpPr>
          <p:nvPr/>
        </p:nvSpPr>
        <p:spPr bwMode="auto">
          <a:xfrm flipH="1">
            <a:off x="4438650" y="5446712"/>
            <a:ext cx="619125" cy="412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/>
          </a:p>
        </p:txBody>
      </p:sp>
      <p:sp>
        <p:nvSpPr>
          <p:cNvPr id="52" name="Text Box 231"/>
          <p:cNvSpPr txBox="1">
            <a:spLocks noChangeAspect="1" noChangeArrowheads="1"/>
          </p:cNvSpPr>
          <p:nvPr/>
        </p:nvSpPr>
        <p:spPr bwMode="auto">
          <a:xfrm>
            <a:off x="5976451" y="5155198"/>
            <a:ext cx="1175722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/>
              <a:t>Memory bus</a:t>
            </a:r>
          </a:p>
        </p:txBody>
      </p:sp>
      <p:sp>
        <p:nvSpPr>
          <p:cNvPr id="53" name="Line 232"/>
          <p:cNvSpPr>
            <a:spLocks noChangeAspect="1" noChangeShapeType="1"/>
          </p:cNvSpPr>
          <p:nvPr/>
        </p:nvSpPr>
        <p:spPr bwMode="auto">
          <a:xfrm>
            <a:off x="6530975" y="5446712"/>
            <a:ext cx="0" cy="412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/>
          </a:p>
        </p:txBody>
      </p:sp>
      <p:sp>
        <p:nvSpPr>
          <p:cNvPr id="54" name="Rectangle 233"/>
          <p:cNvSpPr>
            <a:spLocks noChangeAspect="1" noChangeArrowheads="1"/>
          </p:cNvSpPr>
          <p:nvPr/>
        </p:nvSpPr>
        <p:spPr bwMode="auto">
          <a:xfrm>
            <a:off x="1349375" y="4719637"/>
            <a:ext cx="1066800" cy="5207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 dirty="0"/>
              <a:t>Cache </a:t>
            </a:r>
          </a:p>
          <a:p>
            <a:pPr algn="ctr"/>
            <a:r>
              <a:rPr lang="en-US" sz="1600" dirty="0"/>
              <a:t>memory</a:t>
            </a:r>
          </a:p>
        </p:txBody>
      </p:sp>
      <p:sp>
        <p:nvSpPr>
          <p:cNvPr id="55" name="AutoShape 234"/>
          <p:cNvSpPr>
            <a:spLocks noChangeAspect="1" noChangeArrowheads="1"/>
          </p:cNvSpPr>
          <p:nvPr/>
        </p:nvSpPr>
        <p:spPr bwMode="auto">
          <a:xfrm>
            <a:off x="1577975" y="5240337"/>
            <a:ext cx="549275" cy="549275"/>
          </a:xfrm>
          <a:prstGeom prst="upDownArrow">
            <a:avLst>
              <a:gd name="adj1" fmla="val 50000"/>
              <a:gd name="adj2" fmla="val 2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/>
          </a:p>
        </p:txBody>
      </p:sp>
      <p:sp>
        <p:nvSpPr>
          <p:cNvPr id="56" name="AutoShape 236"/>
          <p:cNvSpPr>
            <a:spLocks noChangeAspect="1" noChangeArrowheads="1"/>
          </p:cNvSpPr>
          <p:nvPr/>
        </p:nvSpPr>
        <p:spPr bwMode="auto">
          <a:xfrm flipH="1">
            <a:off x="2441575" y="4767262"/>
            <a:ext cx="400050" cy="344488"/>
          </a:xfrm>
          <a:prstGeom prst="leftRightArrow">
            <a:avLst>
              <a:gd name="adj1" fmla="val 50000"/>
              <a:gd name="adj2" fmla="val 23226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Overview Principles of Memory Hierarchy</a:t>
            </a:r>
          </a:p>
          <a:p>
            <a:r>
              <a:rPr lang="en-US" dirty="0"/>
              <a:t>Cache Design</a:t>
            </a:r>
          </a:p>
          <a:p>
            <a:pPr lvl="1"/>
            <a:r>
              <a:rPr lang="en-US" dirty="0"/>
              <a:t>Basic Design Types</a:t>
            </a:r>
          </a:p>
          <a:p>
            <a:pPr lvl="1"/>
            <a:r>
              <a:rPr lang="en-US" dirty="0"/>
              <a:t>Generalized Design and Low-level details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Performance impact of caches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Rearranging loops to improve spatial locality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Using blocking to improve temporal locality</a:t>
            </a:r>
          </a:p>
          <a:p>
            <a:endParaRPr lang="en-US" dirty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222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44469-4730-4861-BD5C-616DA5DA7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speed up access to books?</a:t>
            </a:r>
          </a:p>
        </p:txBody>
      </p:sp>
      <p:pic>
        <p:nvPicPr>
          <p:cNvPr id="1028" name="Picture 4" descr="https://direcciondeplaneamientolr.files.wordpress.com/2017/09/library-librarian-bookstore-student-pictogram-29609944.jpg?w=600">
            <a:extLst>
              <a:ext uri="{FF2B5EF4-FFF2-40B4-BE49-F238E27FC236}">
                <a16:creationId xmlns:a16="http://schemas.microsoft.com/office/drawing/2014/main" id="{5A33BD62-F8E6-4A3A-ABC6-403971FF08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333" t="68667"/>
          <a:stretch/>
        </p:blipFill>
        <p:spPr bwMode="auto">
          <a:xfrm>
            <a:off x="190500" y="2362199"/>
            <a:ext cx="2303835" cy="2209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direcciondeplaneamientolr.files.wordpress.com/2017/09/library-librarian-bookstore-student-pictogram-29609944.jpg?w=600">
            <a:extLst>
              <a:ext uri="{FF2B5EF4-FFF2-40B4-BE49-F238E27FC236}">
                <a16:creationId xmlns:a16="http://schemas.microsoft.com/office/drawing/2014/main" id="{1F854252-004C-4C71-A22F-2F24421C1B9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b="60667"/>
          <a:stretch/>
        </p:blipFill>
        <p:spPr bwMode="auto">
          <a:xfrm>
            <a:off x="6096000" y="2305050"/>
            <a:ext cx="2857500" cy="224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https://direcciondeplaneamientolr.files.wordpress.com/2017/09/library-librarian-bookstore-student-pictogram-29609944.jpg?w=600">
            <a:extLst>
              <a:ext uri="{FF2B5EF4-FFF2-40B4-BE49-F238E27FC236}">
                <a16:creationId xmlns:a16="http://schemas.microsoft.com/office/drawing/2014/main" id="{4010EE5A-9E7B-4EE5-8B6B-5203B2C497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05" t="82667" r="33670" b="1357"/>
          <a:stretch/>
        </p:blipFill>
        <p:spPr bwMode="auto">
          <a:xfrm>
            <a:off x="2435970" y="3285745"/>
            <a:ext cx="1239465" cy="1267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27EC17F-A98A-4860-99E9-1FC1839BB2A0}"/>
              </a:ext>
            </a:extLst>
          </p:cNvPr>
          <p:cNvSpPr txBox="1"/>
          <p:nvPr/>
        </p:nvSpPr>
        <p:spPr>
          <a:xfrm>
            <a:off x="1066800" y="4747975"/>
            <a:ext cx="594265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Given my fixed-size cart, how do I manage it?</a:t>
            </a:r>
          </a:p>
          <a:p>
            <a:pPr marL="342900" indent="-342900">
              <a:buAutoNum type="arabicPeriod"/>
            </a:pPr>
            <a:r>
              <a:rPr lang="en-US" dirty="0">
                <a:latin typeface="Calibri" pitchFamily="34" charset="0"/>
              </a:rPr>
              <a:t>How do I do a lookup?</a:t>
            </a:r>
          </a:p>
          <a:p>
            <a:pPr marL="342900" indent="-342900">
              <a:buAutoNum type="arabicPeriod"/>
            </a:pPr>
            <a:r>
              <a:rPr lang="en-US" dirty="0">
                <a:latin typeface="Calibri" pitchFamily="34" charset="0"/>
              </a:rPr>
              <a:t>How do I choose a book to put back?</a:t>
            </a:r>
          </a:p>
          <a:p>
            <a:pPr marL="342900" indent="-342900">
              <a:buAutoNum type="arabicPeriod"/>
            </a:pPr>
            <a:r>
              <a:rPr lang="en-US" dirty="0">
                <a:latin typeface="Calibri" pitchFamily="34" charset="0"/>
              </a:rPr>
              <a:t>How do I insert a new book?</a:t>
            </a:r>
          </a:p>
          <a:p>
            <a:pPr marL="342900" indent="-342900">
              <a:buAutoNum type="arabicPeriod"/>
            </a:pPr>
            <a:r>
              <a:rPr lang="en-US" dirty="0">
                <a:latin typeface="Calibri" pitchFamily="34" charset="0"/>
              </a:rPr>
              <a:t>How many librarians should we have use?</a:t>
            </a:r>
          </a:p>
        </p:txBody>
      </p:sp>
    </p:spTree>
    <p:extLst>
      <p:ext uri="{BB962C8B-B14F-4D97-AF65-F5344CB8AC3E}">
        <p14:creationId xmlns:p14="http://schemas.microsoft.com/office/powerpoint/2010/main" val="487838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43E0E-7D73-452E-95D2-462371137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https://direcciondeplaneamientolr.files.wordpress.com/2017/09/library-librarian-bookstore-student-pictogram-29609944.jpg?w=600">
            <a:extLst>
              <a:ext uri="{FF2B5EF4-FFF2-40B4-BE49-F238E27FC236}">
                <a16:creationId xmlns:a16="http://schemas.microsoft.com/office/drawing/2014/main" id="{0817B3B8-6BD7-4269-993E-6A61CC34C6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676" t="68667" b="12965"/>
          <a:stretch/>
        </p:blipFill>
        <p:spPr bwMode="auto">
          <a:xfrm>
            <a:off x="1600200" y="2438400"/>
            <a:ext cx="2156107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5E3B23D-A80C-49F3-87E6-A0BD2D3A8296}"/>
              </a:ext>
            </a:extLst>
          </p:cNvPr>
          <p:cNvSpPr txBox="1"/>
          <p:nvPr/>
        </p:nvSpPr>
        <p:spPr>
          <a:xfrm>
            <a:off x="3923947" y="3187868"/>
            <a:ext cx="104429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Calibri" pitchFamily="34" charset="0"/>
              </a:rPr>
              <a:t>==</a:t>
            </a:r>
          </a:p>
        </p:txBody>
      </p:sp>
      <p:pic>
        <p:nvPicPr>
          <p:cNvPr id="2050" name="Picture 2" descr="Image result for transistor symbol">
            <a:extLst>
              <a:ext uri="{FF2B5EF4-FFF2-40B4-BE49-F238E27FC236}">
                <a16:creationId xmlns:a16="http://schemas.microsoft.com/office/drawing/2014/main" id="{B9F5DDCF-EDA2-4174-9B05-833E0ABC4E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274320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D2D86CF-7B48-4E0D-8DC4-308B2F997F63}"/>
              </a:ext>
            </a:extLst>
          </p:cNvPr>
          <p:cNvSpPr txBox="1"/>
          <p:nvPr/>
        </p:nvSpPr>
        <p:spPr>
          <a:xfrm>
            <a:off x="5440187" y="2219980"/>
            <a:ext cx="16464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alibri" pitchFamily="34" charset="0"/>
              </a:rPr>
              <a:t>Transistor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1A0530-F76F-4C83-BC3A-92957D694FB3}"/>
              </a:ext>
            </a:extLst>
          </p:cNvPr>
          <p:cNvSpPr txBox="1"/>
          <p:nvPr/>
        </p:nvSpPr>
        <p:spPr>
          <a:xfrm>
            <a:off x="5156201" y="4724400"/>
            <a:ext cx="2387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(or perhaps more accurately just some hardware component)</a:t>
            </a:r>
          </a:p>
        </p:txBody>
      </p:sp>
    </p:spTree>
    <p:extLst>
      <p:ext uri="{BB962C8B-B14F-4D97-AF65-F5344CB8AC3E}">
        <p14:creationId xmlns:p14="http://schemas.microsoft.com/office/powerpoint/2010/main" val="39709349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Conceptual Design 1: Fully Associative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1371601" y="1752600"/>
            <a:ext cx="2271411" cy="4267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400" dirty="0">
              <a:latin typeface="Calibr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18261" y="1406916"/>
            <a:ext cx="1995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Data Block (1 byte)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2781760" y="1828800"/>
            <a:ext cx="702768" cy="462098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0x1A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1459407" y="1828799"/>
            <a:ext cx="1088532" cy="462099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0xFFA0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433511" y="1383268"/>
            <a:ext cx="948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Address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1459407" y="2341924"/>
            <a:ext cx="1088532" cy="462099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0x0020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1459407" y="2855049"/>
            <a:ext cx="1088532" cy="462099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0X7F00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1459407" y="3368174"/>
            <a:ext cx="1088532" cy="462099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0x7F02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1459407" y="3881299"/>
            <a:ext cx="1088532" cy="462099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0x0000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1459407" y="4394424"/>
            <a:ext cx="1088532" cy="462099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0x3000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1459407" y="4907549"/>
            <a:ext cx="1088532" cy="462099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0x1234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1459407" y="5420674"/>
            <a:ext cx="1088532" cy="462099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0x1238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2781760" y="2338736"/>
            <a:ext cx="702768" cy="462098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0x19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2781760" y="4378480"/>
            <a:ext cx="702768" cy="462098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0x19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2781760" y="2848672"/>
            <a:ext cx="702768" cy="462098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0xA2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2781760" y="3358608"/>
            <a:ext cx="702768" cy="462098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0x6A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2781760" y="3868544"/>
            <a:ext cx="702768" cy="462098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0x19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2781760" y="4888416"/>
            <a:ext cx="702768" cy="462098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sz="1600" dirty="0">
                <a:latin typeface="Calibri" pitchFamily="34" charset="0"/>
              </a:rPr>
              <a:t>0x00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2781760" y="5398352"/>
            <a:ext cx="702768" cy="462098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0x00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1900" y="6390056"/>
            <a:ext cx="9058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 Assumptions: address size is 0x16 bit, block size is 32-bit (4 byte), byte addressable memory  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638800" y="1828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30" name="Content Placeholder 2"/>
          <p:cNvSpPr>
            <a:spLocks noGrp="1"/>
          </p:cNvSpPr>
          <p:nvPr>
            <p:ph idx="1"/>
          </p:nvPr>
        </p:nvSpPr>
        <p:spPr>
          <a:xfrm>
            <a:off x="4934692" y="1847540"/>
            <a:ext cx="3980708" cy="4172259"/>
          </a:xfrm>
        </p:spPr>
        <p:txBody>
          <a:bodyPr/>
          <a:lstStyle/>
          <a:p>
            <a:r>
              <a:rPr lang="en-US" dirty="0"/>
              <a:t>How to lookup data?</a:t>
            </a:r>
          </a:p>
          <a:p>
            <a:pPr lvl="1"/>
            <a:r>
              <a:rPr lang="en-US" dirty="0"/>
              <a:t>Check all addresses, see if one matches. </a:t>
            </a:r>
            <a:r>
              <a:rPr lang="en-US" dirty="0">
                <a:solidFill>
                  <a:srgbClr val="C00000"/>
                </a:solidFill>
              </a:rPr>
              <a:t>(N-librarians)</a:t>
            </a:r>
          </a:p>
          <a:p>
            <a:r>
              <a:rPr lang="en-US" dirty="0"/>
              <a:t>What to evict on cache fill?</a:t>
            </a:r>
          </a:p>
          <a:p>
            <a:pPr lvl="1"/>
            <a:r>
              <a:rPr lang="en-US" dirty="0"/>
              <a:t>Replace the least recently used (known as LRU), on bottom of picture</a:t>
            </a:r>
          </a:p>
          <a:p>
            <a:pPr lvl="1"/>
            <a:r>
              <a:rPr lang="en-US" dirty="0"/>
              <a:t>Insert new item at top</a:t>
            </a:r>
          </a:p>
          <a:p>
            <a:r>
              <a:rPr lang="en-US" dirty="0"/>
              <a:t>The Good: Very flexible</a:t>
            </a:r>
          </a:p>
          <a:p>
            <a:r>
              <a:rPr lang="en-US" dirty="0"/>
              <a:t>The Bad: Complex hardware for large caches!</a:t>
            </a:r>
          </a:p>
          <a:p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 bwMode="auto">
          <a:xfrm flipV="1">
            <a:off x="1256259" y="2619679"/>
            <a:ext cx="0" cy="2133600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3" name="TextBox 32"/>
          <p:cNvSpPr txBox="1"/>
          <p:nvPr/>
        </p:nvSpPr>
        <p:spPr>
          <a:xfrm>
            <a:off x="401757" y="1616631"/>
            <a:ext cx="10576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Most Recently Used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01756" y="5244432"/>
            <a:ext cx="10576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Least Recently Used</a:t>
            </a:r>
          </a:p>
        </p:txBody>
      </p:sp>
    </p:spTree>
    <p:extLst>
      <p:ext uri="{BB962C8B-B14F-4D97-AF65-F5344CB8AC3E}">
        <p14:creationId xmlns:p14="http://schemas.microsoft.com/office/powerpoint/2010/main" val="3884865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485EA-11C4-4598-A855-025EF430E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Simulate Fully Associative Cache?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0401E81-F32E-4670-AF1F-CCB3FEA869C6}"/>
              </a:ext>
            </a:extLst>
          </p:cNvPr>
          <p:cNvSpPr/>
          <p:nvPr/>
        </p:nvSpPr>
        <p:spPr bwMode="auto">
          <a:xfrm>
            <a:off x="3097444" y="2222853"/>
            <a:ext cx="702768" cy="409425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0x1A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C7B65A3-63B2-450B-93F6-E96E2C5B35E7}"/>
              </a:ext>
            </a:extLst>
          </p:cNvPr>
          <p:cNvSpPr/>
          <p:nvPr/>
        </p:nvSpPr>
        <p:spPr bwMode="auto">
          <a:xfrm>
            <a:off x="1775091" y="2222852"/>
            <a:ext cx="1088532" cy="409426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0xFFA0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B0EF94C-31E7-4704-92DD-1360A0F8B7C3}"/>
              </a:ext>
            </a:extLst>
          </p:cNvPr>
          <p:cNvSpPr/>
          <p:nvPr/>
        </p:nvSpPr>
        <p:spPr bwMode="auto">
          <a:xfrm>
            <a:off x="1775091" y="2677488"/>
            <a:ext cx="1088532" cy="409426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0x0020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07B0C3B-E5B7-4174-88E7-8A9BDE9DA96C}"/>
              </a:ext>
            </a:extLst>
          </p:cNvPr>
          <p:cNvSpPr/>
          <p:nvPr/>
        </p:nvSpPr>
        <p:spPr bwMode="auto">
          <a:xfrm>
            <a:off x="1775091" y="3132123"/>
            <a:ext cx="1088532" cy="409426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0X7F00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10F74D8-7142-4EF8-9BE6-1E14622B8563}"/>
              </a:ext>
            </a:extLst>
          </p:cNvPr>
          <p:cNvSpPr/>
          <p:nvPr/>
        </p:nvSpPr>
        <p:spPr bwMode="auto">
          <a:xfrm>
            <a:off x="1775091" y="3586759"/>
            <a:ext cx="1088532" cy="409426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0x7F02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0BCD4EE-B2C6-42E7-93B8-36F1A832C1A4}"/>
              </a:ext>
            </a:extLst>
          </p:cNvPr>
          <p:cNvSpPr/>
          <p:nvPr/>
        </p:nvSpPr>
        <p:spPr bwMode="auto">
          <a:xfrm>
            <a:off x="1775091" y="4041394"/>
            <a:ext cx="1088532" cy="409426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0x0000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90197D-CEE4-4315-8C59-CF21D297AF7D}"/>
              </a:ext>
            </a:extLst>
          </p:cNvPr>
          <p:cNvSpPr/>
          <p:nvPr/>
        </p:nvSpPr>
        <p:spPr bwMode="auto">
          <a:xfrm>
            <a:off x="1775091" y="4496030"/>
            <a:ext cx="1088532" cy="409426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0x3000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57496A5-E0EA-4966-8DE9-380C9DABA050}"/>
              </a:ext>
            </a:extLst>
          </p:cNvPr>
          <p:cNvSpPr/>
          <p:nvPr/>
        </p:nvSpPr>
        <p:spPr bwMode="auto">
          <a:xfrm>
            <a:off x="1775091" y="4950666"/>
            <a:ext cx="1088532" cy="409426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0x1234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2BBBDF2-3C6D-4D1A-B03A-C4A7BE126935}"/>
              </a:ext>
            </a:extLst>
          </p:cNvPr>
          <p:cNvSpPr/>
          <p:nvPr/>
        </p:nvSpPr>
        <p:spPr bwMode="auto">
          <a:xfrm>
            <a:off x="1775091" y="5405301"/>
            <a:ext cx="1088532" cy="409426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0x1238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A7341C6-566F-4EA7-BD1D-C72C76E2B926}"/>
              </a:ext>
            </a:extLst>
          </p:cNvPr>
          <p:cNvSpPr/>
          <p:nvPr/>
        </p:nvSpPr>
        <p:spPr bwMode="auto">
          <a:xfrm>
            <a:off x="3097444" y="2674663"/>
            <a:ext cx="702768" cy="409425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0x19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E81CDDF-FD5D-4B98-8619-EAAAC25E9DBC}"/>
              </a:ext>
            </a:extLst>
          </p:cNvPr>
          <p:cNvSpPr/>
          <p:nvPr/>
        </p:nvSpPr>
        <p:spPr bwMode="auto">
          <a:xfrm>
            <a:off x="3097444" y="4481903"/>
            <a:ext cx="702768" cy="409425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0x19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E85A689-B957-47FD-9EEC-2080CD30BBAA}"/>
              </a:ext>
            </a:extLst>
          </p:cNvPr>
          <p:cNvSpPr/>
          <p:nvPr/>
        </p:nvSpPr>
        <p:spPr bwMode="auto">
          <a:xfrm>
            <a:off x="3097444" y="3126473"/>
            <a:ext cx="702768" cy="409425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0xA2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540120C-3B38-4583-9FE3-F07D23E5AFA5}"/>
              </a:ext>
            </a:extLst>
          </p:cNvPr>
          <p:cNvSpPr/>
          <p:nvPr/>
        </p:nvSpPr>
        <p:spPr bwMode="auto">
          <a:xfrm>
            <a:off x="3097444" y="3578283"/>
            <a:ext cx="702768" cy="409425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0x6A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E8EE74D-C9C2-4AC2-8B2D-35A3E60FAFC9}"/>
              </a:ext>
            </a:extLst>
          </p:cNvPr>
          <p:cNvSpPr/>
          <p:nvPr/>
        </p:nvSpPr>
        <p:spPr bwMode="auto">
          <a:xfrm>
            <a:off x="3097444" y="4030093"/>
            <a:ext cx="702768" cy="409425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0x19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962BCCE-C309-4821-94F1-0399593EB78F}"/>
              </a:ext>
            </a:extLst>
          </p:cNvPr>
          <p:cNvSpPr/>
          <p:nvPr/>
        </p:nvSpPr>
        <p:spPr bwMode="auto">
          <a:xfrm>
            <a:off x="3097444" y="4933713"/>
            <a:ext cx="702768" cy="409425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sz="1600" dirty="0">
                <a:latin typeface="Calibri" pitchFamily="34" charset="0"/>
              </a:rPr>
              <a:t>0x00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3437EF3-82C9-4F18-8225-3CB53673DF21}"/>
              </a:ext>
            </a:extLst>
          </p:cNvPr>
          <p:cNvSpPr/>
          <p:nvPr/>
        </p:nvSpPr>
        <p:spPr bwMode="auto">
          <a:xfrm>
            <a:off x="3097444" y="5385524"/>
            <a:ext cx="702768" cy="409425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0x00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451BC99-1D25-41B6-97F1-4C01E46EF344}"/>
              </a:ext>
            </a:extLst>
          </p:cNvPr>
          <p:cNvSpPr txBox="1"/>
          <p:nvPr/>
        </p:nvSpPr>
        <p:spPr>
          <a:xfrm>
            <a:off x="2576774" y="1166035"/>
            <a:ext cx="1995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Data Block (1 byte)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DE276F8-1474-4D5E-8CEA-DD31FD74E48C}"/>
              </a:ext>
            </a:extLst>
          </p:cNvPr>
          <p:cNvSpPr txBox="1"/>
          <p:nvPr/>
        </p:nvSpPr>
        <p:spPr>
          <a:xfrm>
            <a:off x="1371020" y="1149421"/>
            <a:ext cx="948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Address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BDA40B3-27FB-4AD3-A1AF-AA82A19F2302}"/>
              </a:ext>
            </a:extLst>
          </p:cNvPr>
          <p:cNvSpPr txBox="1"/>
          <p:nvPr/>
        </p:nvSpPr>
        <p:spPr>
          <a:xfrm>
            <a:off x="228600" y="1777670"/>
            <a:ext cx="10576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Most Recently Used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92037D9-4217-4644-BFCF-5049DC06FFB9}"/>
              </a:ext>
            </a:extLst>
          </p:cNvPr>
          <p:cNvSpPr txBox="1"/>
          <p:nvPr/>
        </p:nvSpPr>
        <p:spPr>
          <a:xfrm>
            <a:off x="228599" y="5405301"/>
            <a:ext cx="10576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Least Recently Used</a:t>
            </a:r>
          </a:p>
        </p:txBody>
      </p:sp>
    </p:spTree>
    <p:extLst>
      <p:ext uri="{BB962C8B-B14F-4D97-AF65-F5344CB8AC3E}">
        <p14:creationId xmlns:p14="http://schemas.microsoft.com/office/powerpoint/2010/main" val="42044129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258" y="1295399"/>
            <a:ext cx="7592093" cy="762000"/>
          </a:xfrm>
        </p:spPr>
        <p:txBody>
          <a:bodyPr/>
          <a:lstStyle/>
          <a:p>
            <a:r>
              <a:rPr lang="en-US" dirty="0"/>
              <a:t>How can we make caches simpler?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205" y="2667000"/>
            <a:ext cx="8289925" cy="2819400"/>
          </a:xfrm>
        </p:spPr>
        <p:txBody>
          <a:bodyPr/>
          <a:lstStyle/>
          <a:p>
            <a:r>
              <a:rPr lang="en-US" sz="2800" dirty="0"/>
              <a:t>Insight:</a:t>
            </a:r>
          </a:p>
          <a:p>
            <a:pPr lvl="1"/>
            <a:r>
              <a:rPr lang="en-US" sz="2400" dirty="0"/>
              <a:t>Don’t need full flexibility to map any address anywhere – it’s overkill… (too many librarians)</a:t>
            </a:r>
          </a:p>
          <a:p>
            <a:pPr lvl="1"/>
            <a:r>
              <a:rPr lang="en-US" sz="2400" dirty="0"/>
              <a:t>Can we restrict how much of the cache we have to check?</a:t>
            </a:r>
          </a:p>
          <a:p>
            <a:pPr lvl="1"/>
            <a:r>
              <a:rPr lang="en-US" sz="2400" dirty="0"/>
              <a:t>We can use the address itself to decide what to evict, rather than how recently we used the data!</a:t>
            </a:r>
          </a:p>
          <a:p>
            <a:endParaRPr lang="en-US" sz="2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4F61E5-9CA7-4F84-9B28-9684A3148652}"/>
              </a:ext>
            </a:extLst>
          </p:cNvPr>
          <p:cNvSpPr/>
          <p:nvPr/>
        </p:nvSpPr>
        <p:spPr bwMode="auto">
          <a:xfrm>
            <a:off x="3048000" y="5562601"/>
            <a:ext cx="1326587" cy="2708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13 bits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4B80C8-5C94-4735-B33A-5ED90C6CFFA9}"/>
              </a:ext>
            </a:extLst>
          </p:cNvPr>
          <p:cNvSpPr/>
          <p:nvPr/>
        </p:nvSpPr>
        <p:spPr bwMode="auto">
          <a:xfrm>
            <a:off x="4374587" y="5562601"/>
            <a:ext cx="762000" cy="2708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n bits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61A265-2778-4C2E-AD76-51FC9E8407E2}"/>
              </a:ext>
            </a:extLst>
          </p:cNvPr>
          <p:cNvSpPr txBox="1"/>
          <p:nvPr/>
        </p:nvSpPr>
        <p:spPr>
          <a:xfrm>
            <a:off x="3203102" y="5222639"/>
            <a:ext cx="1012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Address:</a:t>
            </a:r>
          </a:p>
        </p:txBody>
      </p:sp>
      <p:sp>
        <p:nvSpPr>
          <p:cNvPr id="7" name="AutoShape 16">
            <a:extLst>
              <a:ext uri="{FF2B5EF4-FFF2-40B4-BE49-F238E27FC236}">
                <a16:creationId xmlns:a16="http://schemas.microsoft.com/office/drawing/2014/main" id="{88522DC3-5091-4723-A6F0-FDA1C468E9EE}"/>
              </a:ext>
            </a:extLst>
          </p:cNvPr>
          <p:cNvSpPr>
            <a:spLocks/>
          </p:cNvSpPr>
          <p:nvPr/>
        </p:nvSpPr>
        <p:spPr bwMode="auto">
          <a:xfrm rot="16200000" flipV="1">
            <a:off x="4641288" y="5642951"/>
            <a:ext cx="228600" cy="761998"/>
          </a:xfrm>
          <a:prstGeom prst="leftBrace">
            <a:avLst>
              <a:gd name="adj1" fmla="val 75000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CAE8DF-8C84-44A2-A1D3-4C1E01E77C7F}"/>
              </a:ext>
            </a:extLst>
          </p:cNvPr>
          <p:cNvSpPr txBox="1"/>
          <p:nvPr/>
        </p:nvSpPr>
        <p:spPr>
          <a:xfrm>
            <a:off x="4406782" y="6073717"/>
            <a:ext cx="705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index</a:t>
            </a:r>
          </a:p>
        </p:txBody>
      </p:sp>
    </p:spTree>
    <p:extLst>
      <p:ext uri="{BB962C8B-B14F-4D97-AF65-F5344CB8AC3E}">
        <p14:creationId xmlns:p14="http://schemas.microsoft.com/office/powerpoint/2010/main" val="3270676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7" grpId="0" animBg="1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Overview Principles of Memory Hierarchy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Cache Design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Basic Design Types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Generalized Design and Low-level details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Performance impact of caches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Rearranging loops to improve spatial locality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Using blocking to improve temporal locality</a:t>
            </a:r>
          </a:p>
          <a:p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1981201" y="1512332"/>
            <a:ext cx="2347822" cy="5527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400" dirty="0">
              <a:latin typeface="Calibri" pitchFamily="34" charset="0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1981201" y="2109646"/>
            <a:ext cx="2347822" cy="5527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400" dirty="0">
              <a:latin typeface="Calibri" pitchFamily="34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1981201" y="2706960"/>
            <a:ext cx="2347822" cy="5527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400" dirty="0">
              <a:latin typeface="Calibri" pitchFamily="34" charset="0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1981201" y="3304274"/>
            <a:ext cx="2347822" cy="5527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400" dirty="0">
              <a:latin typeface="Calibri" pitchFamily="34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1981201" y="3901588"/>
            <a:ext cx="2347822" cy="5527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400" dirty="0">
              <a:latin typeface="Calibri" pitchFamily="34" charset="0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1981201" y="4498902"/>
            <a:ext cx="2347822" cy="5527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400" dirty="0">
              <a:latin typeface="Calibri" pitchFamily="34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1981201" y="5096216"/>
            <a:ext cx="2347822" cy="5527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400" dirty="0">
              <a:latin typeface="Calibri" pitchFamily="34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1981201" y="5698431"/>
            <a:ext cx="2347822" cy="5527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400" dirty="0"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290885"/>
            <a:ext cx="7592093" cy="762000"/>
          </a:xfrm>
        </p:spPr>
        <p:txBody>
          <a:bodyPr/>
          <a:lstStyle/>
          <a:p>
            <a:r>
              <a:rPr lang="en-US" dirty="0"/>
              <a:t>Conceptual Design 2: Direct Mapped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88691" y="1166648"/>
            <a:ext cx="2347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Data Block (cache line)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3404447" y="1557646"/>
            <a:ext cx="804862" cy="462098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0x1A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2069006" y="1557646"/>
            <a:ext cx="1088532" cy="462099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0xFFA0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064243" y="1143000"/>
            <a:ext cx="948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Address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2069006" y="2155660"/>
            <a:ext cx="1088532" cy="462099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0x0029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2069006" y="2753674"/>
            <a:ext cx="1088532" cy="462099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0X7F02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2069006" y="3351688"/>
            <a:ext cx="1088532" cy="462099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0x7F03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2069006" y="3949702"/>
            <a:ext cx="1088532" cy="462099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0x0034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2069006" y="4547716"/>
            <a:ext cx="1088532" cy="462099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0x301D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2069006" y="5145730"/>
            <a:ext cx="1088532" cy="462099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0x1216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2069006" y="5743745"/>
            <a:ext cx="1088532" cy="462099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0x121F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3404447" y="2155660"/>
            <a:ext cx="804862" cy="462098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0x19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3404447" y="4547716"/>
            <a:ext cx="804862" cy="462098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0x19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3404447" y="2753674"/>
            <a:ext cx="804862" cy="462098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0xA2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3404447" y="3351688"/>
            <a:ext cx="804862" cy="462098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0x6A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3404447" y="3949702"/>
            <a:ext cx="804862" cy="462098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0x19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3404447" y="5145730"/>
            <a:ext cx="804862" cy="462098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sz="1600" dirty="0">
                <a:latin typeface="Calibri" pitchFamily="34" charset="0"/>
              </a:rPr>
              <a:t>0x00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3404447" y="5743745"/>
            <a:ext cx="804862" cy="462098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0x00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638800" y="1828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30" name="Content Placeholder 2"/>
          <p:cNvSpPr>
            <a:spLocks noGrp="1"/>
          </p:cNvSpPr>
          <p:nvPr>
            <p:ph idx="1"/>
          </p:nvPr>
        </p:nvSpPr>
        <p:spPr>
          <a:xfrm>
            <a:off x="4934692" y="2362198"/>
            <a:ext cx="3980708" cy="4204917"/>
          </a:xfrm>
        </p:spPr>
        <p:txBody>
          <a:bodyPr/>
          <a:lstStyle/>
          <a:p>
            <a:r>
              <a:rPr lang="en-US" dirty="0"/>
              <a:t>How to lookup data?</a:t>
            </a:r>
          </a:p>
          <a:p>
            <a:pPr lvl="1"/>
            <a:r>
              <a:rPr lang="en-US" dirty="0"/>
              <a:t>Look at the lower bits of the address to determine which element to check</a:t>
            </a:r>
          </a:p>
          <a:p>
            <a:r>
              <a:rPr lang="en-US" dirty="0"/>
              <a:t>What to evict on cache fill?</a:t>
            </a:r>
          </a:p>
          <a:p>
            <a:pPr lvl="1"/>
            <a:r>
              <a:rPr lang="en-US" dirty="0"/>
              <a:t>Only evict the element which the address maps to. </a:t>
            </a:r>
          </a:p>
          <a:p>
            <a:r>
              <a:rPr lang="en-US" dirty="0"/>
              <a:t>The good: Less work for hardware to perform.</a:t>
            </a:r>
          </a:p>
          <a:p>
            <a:r>
              <a:rPr lang="en-US" dirty="0"/>
              <a:t>The bad: Sometimes we evict a useful item.</a:t>
            </a:r>
          </a:p>
          <a:p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76200" y="1143000"/>
            <a:ext cx="1850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Last 3 bits end in:</a:t>
            </a:r>
          </a:p>
        </p:txBody>
      </p:sp>
      <p:sp>
        <p:nvSpPr>
          <p:cNvPr id="4" name="Rectangle 3"/>
          <p:cNvSpPr/>
          <p:nvPr/>
        </p:nvSpPr>
        <p:spPr>
          <a:xfrm>
            <a:off x="1559719" y="1626940"/>
            <a:ext cx="34496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Calibri" pitchFamily="34" charset="0"/>
              </a:rPr>
              <a:t>0: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9F777D7-8997-4230-8013-FE49BFAC061F}"/>
              </a:ext>
            </a:extLst>
          </p:cNvPr>
          <p:cNvSpPr/>
          <p:nvPr/>
        </p:nvSpPr>
        <p:spPr>
          <a:xfrm>
            <a:off x="1559719" y="2221834"/>
            <a:ext cx="34496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Calibri" pitchFamily="34" charset="0"/>
              </a:rPr>
              <a:t>1: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B4C810C-32F9-4338-B988-A5DEA3130533}"/>
              </a:ext>
            </a:extLst>
          </p:cNvPr>
          <p:cNvSpPr/>
          <p:nvPr/>
        </p:nvSpPr>
        <p:spPr>
          <a:xfrm>
            <a:off x="1559719" y="2816728"/>
            <a:ext cx="34496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Calibri" pitchFamily="34" charset="0"/>
              </a:rPr>
              <a:t>2: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E7B4173-8D20-4AC0-95C5-CFA0A18105A4}"/>
              </a:ext>
            </a:extLst>
          </p:cNvPr>
          <p:cNvSpPr/>
          <p:nvPr/>
        </p:nvSpPr>
        <p:spPr>
          <a:xfrm>
            <a:off x="1559719" y="3411622"/>
            <a:ext cx="34496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Calibri" pitchFamily="34" charset="0"/>
              </a:rPr>
              <a:t>3: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690D53A-F315-4914-AAF9-C8A69B97489B}"/>
              </a:ext>
            </a:extLst>
          </p:cNvPr>
          <p:cNvSpPr/>
          <p:nvPr/>
        </p:nvSpPr>
        <p:spPr>
          <a:xfrm>
            <a:off x="1560034" y="4006516"/>
            <a:ext cx="34496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Calibri" pitchFamily="34" charset="0"/>
              </a:rPr>
              <a:t>4: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CBC37A5-6D43-413C-9022-E811E18E661C}"/>
              </a:ext>
            </a:extLst>
          </p:cNvPr>
          <p:cNvSpPr/>
          <p:nvPr/>
        </p:nvSpPr>
        <p:spPr>
          <a:xfrm>
            <a:off x="1560034" y="4601410"/>
            <a:ext cx="34496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Calibri" pitchFamily="34" charset="0"/>
              </a:rPr>
              <a:t>5: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1ED184B-06EC-44E5-8F86-F4D3C42EDB88}"/>
              </a:ext>
            </a:extLst>
          </p:cNvPr>
          <p:cNvSpPr/>
          <p:nvPr/>
        </p:nvSpPr>
        <p:spPr>
          <a:xfrm>
            <a:off x="1560034" y="5196304"/>
            <a:ext cx="34496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Calibri" pitchFamily="34" charset="0"/>
              </a:rPr>
              <a:t>6: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BC09DE2F-21A3-4EC2-ABE0-6128CDC49E25}"/>
              </a:ext>
            </a:extLst>
          </p:cNvPr>
          <p:cNvSpPr/>
          <p:nvPr/>
        </p:nvSpPr>
        <p:spPr>
          <a:xfrm>
            <a:off x="1560034" y="5791200"/>
            <a:ext cx="34496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Calibri" pitchFamily="34" charset="0"/>
              </a:rPr>
              <a:t>7: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7EDF3D9-7A25-4699-987F-24CD2403BF59}"/>
              </a:ext>
            </a:extLst>
          </p:cNvPr>
          <p:cNvSpPr/>
          <p:nvPr/>
        </p:nvSpPr>
        <p:spPr bwMode="auto">
          <a:xfrm>
            <a:off x="6281542" y="1323273"/>
            <a:ext cx="1326587" cy="2708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13 bits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8A52F17A-D6CB-4D38-9BAC-B8461DD39782}"/>
              </a:ext>
            </a:extLst>
          </p:cNvPr>
          <p:cNvSpPr/>
          <p:nvPr/>
        </p:nvSpPr>
        <p:spPr bwMode="auto">
          <a:xfrm>
            <a:off x="7608129" y="1323273"/>
            <a:ext cx="762000" cy="2708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3 bits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3543D7C-D445-4B99-AE09-FC54F4BC1F2A}"/>
              </a:ext>
            </a:extLst>
          </p:cNvPr>
          <p:cNvSpPr txBox="1"/>
          <p:nvPr/>
        </p:nvSpPr>
        <p:spPr>
          <a:xfrm>
            <a:off x="6436644" y="983311"/>
            <a:ext cx="1012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Address:</a:t>
            </a:r>
          </a:p>
        </p:txBody>
      </p:sp>
      <p:sp>
        <p:nvSpPr>
          <p:cNvPr id="60" name="AutoShape 16">
            <a:extLst>
              <a:ext uri="{FF2B5EF4-FFF2-40B4-BE49-F238E27FC236}">
                <a16:creationId xmlns:a16="http://schemas.microsoft.com/office/drawing/2014/main" id="{E53E5DBF-EB17-489D-86DD-8FD5E7F64BEB}"/>
              </a:ext>
            </a:extLst>
          </p:cNvPr>
          <p:cNvSpPr>
            <a:spLocks/>
          </p:cNvSpPr>
          <p:nvPr/>
        </p:nvSpPr>
        <p:spPr bwMode="auto">
          <a:xfrm rot="16200000" flipV="1">
            <a:off x="7874830" y="1403623"/>
            <a:ext cx="228600" cy="761998"/>
          </a:xfrm>
          <a:prstGeom prst="leftBrace">
            <a:avLst>
              <a:gd name="adj1" fmla="val 75000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2DBF1EA-ED43-4CC0-9046-1E64CB25334E}"/>
              </a:ext>
            </a:extLst>
          </p:cNvPr>
          <p:cNvSpPr txBox="1"/>
          <p:nvPr/>
        </p:nvSpPr>
        <p:spPr>
          <a:xfrm>
            <a:off x="7640324" y="1834389"/>
            <a:ext cx="705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index</a:t>
            </a:r>
          </a:p>
        </p:txBody>
      </p:sp>
    </p:spTree>
    <p:extLst>
      <p:ext uri="{BB962C8B-B14F-4D97-AF65-F5344CB8AC3E}">
        <p14:creationId xmlns:p14="http://schemas.microsoft.com/office/powerpoint/2010/main" val="3477414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" grpId="0"/>
      <p:bldP spid="48" grpId="0"/>
      <p:bldP spid="49" grpId="0"/>
      <p:bldP spid="50" grpId="0"/>
      <p:bldP spid="51" grpId="0"/>
      <p:bldP spid="52" grpId="0"/>
      <p:bldP spid="53" grpId="0"/>
      <p:bldP spid="5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762000"/>
            <a:ext cx="7592093" cy="762000"/>
          </a:xfrm>
        </p:spPr>
        <p:txBody>
          <a:bodyPr/>
          <a:lstStyle/>
          <a:p>
            <a:r>
              <a:rPr lang="en-US" dirty="0"/>
              <a:t>A General Cache Design</a:t>
            </a:r>
          </a:p>
        </p:txBody>
      </p:sp>
      <p:sp>
        <p:nvSpPr>
          <p:cNvPr id="7" name="Rectangle 6"/>
          <p:cNvSpPr/>
          <p:nvPr/>
        </p:nvSpPr>
        <p:spPr>
          <a:xfrm>
            <a:off x="457200" y="2861540"/>
            <a:ext cx="22884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Fully Associative</a:t>
            </a:r>
          </a:p>
        </p:txBody>
      </p:sp>
      <p:sp>
        <p:nvSpPr>
          <p:cNvPr id="8" name="Rectangle 7"/>
          <p:cNvSpPr/>
          <p:nvPr/>
        </p:nvSpPr>
        <p:spPr>
          <a:xfrm>
            <a:off x="6172200" y="2861539"/>
            <a:ext cx="20919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Direct Mapped</a:t>
            </a:r>
          </a:p>
        </p:txBody>
      </p:sp>
      <p:cxnSp>
        <p:nvCxnSpPr>
          <p:cNvPr id="10" name="Straight Arrow Connector 9"/>
          <p:cNvCxnSpPr/>
          <p:nvPr/>
        </p:nvCxnSpPr>
        <p:spPr bwMode="auto">
          <a:xfrm flipV="1">
            <a:off x="3005371" y="3092372"/>
            <a:ext cx="2862029" cy="1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357018" y="3457239"/>
            <a:ext cx="26200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Complex,</a:t>
            </a:r>
          </a:p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Good Replacement Policy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648374" y="3457239"/>
            <a:ext cx="29731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Simple,</a:t>
            </a:r>
          </a:p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Sometimes Bad Replacement</a:t>
            </a:r>
          </a:p>
          <a:p>
            <a:pPr algn="ctr"/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AutoShape 4" descr="Image result for warning symbols"/>
          <p:cNvSpPr>
            <a:spLocks noChangeAspect="1" noChangeArrowheads="1"/>
          </p:cNvSpPr>
          <p:nvPr/>
        </p:nvSpPr>
        <p:spPr bwMode="auto">
          <a:xfrm>
            <a:off x="736836" y="-2808022"/>
            <a:ext cx="45719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2251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2224177" y="1512332"/>
            <a:ext cx="2195423" cy="112253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400" dirty="0">
              <a:latin typeface="Calibri" pitchFamily="34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2224177" y="2812128"/>
            <a:ext cx="2195423" cy="11082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400" dirty="0">
              <a:latin typeface="Calibri" pitchFamily="34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2224177" y="4159155"/>
            <a:ext cx="2195423" cy="10998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400" dirty="0">
              <a:latin typeface="Calibri" pitchFamily="34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2224177" y="5528787"/>
            <a:ext cx="2195423" cy="117681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400" dirty="0"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290885"/>
            <a:ext cx="7592093" cy="762000"/>
          </a:xfrm>
        </p:spPr>
        <p:txBody>
          <a:bodyPr/>
          <a:lstStyle/>
          <a:p>
            <a:r>
              <a:rPr lang="en-US" dirty="0"/>
              <a:t>Conceptual Design 3: Set Associative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88691" y="1154824"/>
            <a:ext cx="2347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Data Block (cache line)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3569584" y="1557646"/>
            <a:ext cx="728662" cy="462098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0x1A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2311983" y="1557646"/>
            <a:ext cx="1088532" cy="462099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0xFFA0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064243" y="1154824"/>
            <a:ext cx="948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Address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2311983" y="2860216"/>
            <a:ext cx="1088532" cy="462099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0x0021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2311983" y="4197467"/>
            <a:ext cx="1088532" cy="462099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0X7F02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2311983" y="5596812"/>
            <a:ext cx="1088532" cy="462099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0x7F0F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2311983" y="2113146"/>
            <a:ext cx="1088532" cy="462099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0x0038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2311983" y="3388124"/>
            <a:ext cx="1088532" cy="462099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0x3015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2311983" y="4728223"/>
            <a:ext cx="1088532" cy="462099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0x121E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2311983" y="6153713"/>
            <a:ext cx="1088532" cy="462099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0x1217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3569584" y="2860216"/>
            <a:ext cx="728662" cy="462098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0x19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3569584" y="3388124"/>
            <a:ext cx="728662" cy="462098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0x19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3569584" y="4197467"/>
            <a:ext cx="728662" cy="462098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0xA2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3569584" y="5596812"/>
            <a:ext cx="728662" cy="462098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0x6A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3569584" y="2113146"/>
            <a:ext cx="728662" cy="462098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0x19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3569584" y="4728223"/>
            <a:ext cx="728662" cy="462098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sz="1600" dirty="0">
                <a:latin typeface="Calibri" pitchFamily="34" charset="0"/>
              </a:rPr>
              <a:t>0x00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3569584" y="6153713"/>
            <a:ext cx="728662" cy="462098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0x00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638800" y="1828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30" name="Content Placeholder 2"/>
          <p:cNvSpPr>
            <a:spLocks noGrp="1"/>
          </p:cNvSpPr>
          <p:nvPr>
            <p:ph idx="1"/>
          </p:nvPr>
        </p:nvSpPr>
        <p:spPr>
          <a:xfrm>
            <a:off x="4934692" y="1828799"/>
            <a:ext cx="3980708" cy="4536965"/>
          </a:xfrm>
        </p:spPr>
        <p:txBody>
          <a:bodyPr/>
          <a:lstStyle/>
          <a:p>
            <a:r>
              <a:rPr lang="en-US" dirty="0"/>
              <a:t>How to lookup data?</a:t>
            </a:r>
          </a:p>
          <a:p>
            <a:pPr lvl="1"/>
            <a:r>
              <a:rPr lang="en-US" dirty="0"/>
              <a:t>Look at the lower bits of the address to determine which set to check</a:t>
            </a:r>
          </a:p>
          <a:p>
            <a:pPr lvl="1"/>
            <a:r>
              <a:rPr lang="en-US" dirty="0"/>
              <a:t>Then check all the address in all sets</a:t>
            </a:r>
          </a:p>
          <a:p>
            <a:r>
              <a:rPr lang="en-US" dirty="0"/>
              <a:t>What to evict on cache fill?</a:t>
            </a:r>
          </a:p>
          <a:p>
            <a:pPr lvl="1"/>
            <a:r>
              <a:rPr lang="en-US" dirty="0"/>
              <a:t>Evict one of the two options, maybe the least recently used.</a:t>
            </a:r>
          </a:p>
          <a:p>
            <a:r>
              <a:rPr lang="en-US" dirty="0"/>
              <a:t>Tradeoff between complexity and flexibility</a:t>
            </a:r>
          </a:p>
          <a:p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60E3EF2-3655-4B3C-AF2D-5798F3E4FDD2}"/>
              </a:ext>
            </a:extLst>
          </p:cNvPr>
          <p:cNvSpPr txBox="1"/>
          <p:nvPr/>
        </p:nvSpPr>
        <p:spPr>
          <a:xfrm>
            <a:off x="76200" y="1154824"/>
            <a:ext cx="1850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Last 2 bits end in: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9F4F2C6-71B5-4FF1-A724-5765BEE35D42}"/>
              </a:ext>
            </a:extLst>
          </p:cNvPr>
          <p:cNvSpPr/>
          <p:nvPr/>
        </p:nvSpPr>
        <p:spPr>
          <a:xfrm>
            <a:off x="1802696" y="1626940"/>
            <a:ext cx="34496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Calibri" pitchFamily="34" charset="0"/>
              </a:rPr>
              <a:t>0: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E196546-4764-4800-909D-9F6350D6B66E}"/>
              </a:ext>
            </a:extLst>
          </p:cNvPr>
          <p:cNvSpPr/>
          <p:nvPr/>
        </p:nvSpPr>
        <p:spPr>
          <a:xfrm>
            <a:off x="1802696" y="2941491"/>
            <a:ext cx="34496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Calibri" pitchFamily="34" charset="0"/>
              </a:rPr>
              <a:t>1: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A173EA6-1F35-41A6-8E14-D7FFE6383994}"/>
              </a:ext>
            </a:extLst>
          </p:cNvPr>
          <p:cNvSpPr/>
          <p:nvPr/>
        </p:nvSpPr>
        <p:spPr>
          <a:xfrm>
            <a:off x="1802696" y="4258047"/>
            <a:ext cx="34496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Calibri" pitchFamily="34" charset="0"/>
              </a:rPr>
              <a:t>2: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2D5A97B-35CF-4109-B3D8-ABC008BB96B4}"/>
              </a:ext>
            </a:extLst>
          </p:cNvPr>
          <p:cNvSpPr/>
          <p:nvPr/>
        </p:nvSpPr>
        <p:spPr>
          <a:xfrm>
            <a:off x="1802696" y="5653199"/>
            <a:ext cx="34496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Calibri" pitchFamily="34" charset="0"/>
              </a:rPr>
              <a:t>3:</a:t>
            </a:r>
          </a:p>
        </p:txBody>
      </p:sp>
    </p:spTree>
    <p:extLst>
      <p:ext uri="{BB962C8B-B14F-4D97-AF65-F5344CB8AC3E}">
        <p14:creationId xmlns:p14="http://schemas.microsoft.com/office/powerpoint/2010/main" val="1534859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258" y="579211"/>
            <a:ext cx="7592093" cy="762000"/>
          </a:xfrm>
        </p:spPr>
        <p:txBody>
          <a:bodyPr/>
          <a:lstStyle/>
          <a:p>
            <a:r>
              <a:rPr lang="en-US" dirty="0"/>
              <a:t>Address Overhead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205" y="1341212"/>
            <a:ext cx="8289925" cy="5440588"/>
          </a:xfrm>
        </p:spPr>
        <p:txBody>
          <a:bodyPr/>
          <a:lstStyle/>
          <a:p>
            <a:r>
              <a:rPr lang="en-US" sz="2800" dirty="0"/>
              <a:t>Problem: Addresses take up too much overhead</a:t>
            </a:r>
          </a:p>
          <a:p>
            <a:r>
              <a:rPr lang="en-US" sz="2800" dirty="0"/>
              <a:t>Solution 1: B</a:t>
            </a:r>
            <a:r>
              <a:rPr lang="en-US" sz="2400" dirty="0"/>
              <a:t>igger cache lines: 1 byte -&gt; 16 bytes (or more!)</a:t>
            </a:r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Solution 2:  </a:t>
            </a:r>
            <a:r>
              <a:rPr lang="en-US" sz="2400" dirty="0"/>
              <a:t>Don’t store the whole address!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sz="2400" dirty="0"/>
          </a:p>
          <a:p>
            <a:pPr lvl="1"/>
            <a:r>
              <a:rPr lang="en-US" sz="2400" dirty="0"/>
              <a:t>Tag: Truncated address</a:t>
            </a:r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marL="457200" lvl="1" indent="0">
              <a:buNone/>
            </a:pPr>
            <a:endParaRPr lang="en-US" sz="2400" dirty="0"/>
          </a:p>
          <a:p>
            <a:pPr marL="457200" lvl="1" indent="0">
              <a:buNone/>
            </a:pPr>
            <a:endParaRPr lang="en-US" sz="2400" dirty="0"/>
          </a:p>
          <a:p>
            <a:pPr marL="457200" lvl="1" indent="0">
              <a:buNone/>
            </a:pPr>
            <a:endParaRPr lang="en-US" sz="2800" dirty="0"/>
          </a:p>
          <a:p>
            <a:pPr lvl="1"/>
            <a:endParaRPr lang="en-US" sz="24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5BD92D6-AF5D-4F39-9445-8A5E4CD781F0}"/>
              </a:ext>
            </a:extLst>
          </p:cNvPr>
          <p:cNvGrpSpPr/>
          <p:nvPr/>
        </p:nvGrpSpPr>
        <p:grpSpPr>
          <a:xfrm>
            <a:off x="1143000" y="2951479"/>
            <a:ext cx="1898327" cy="462099"/>
            <a:chOff x="2069006" y="1557646"/>
            <a:chExt cx="1898327" cy="46209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299FADE-817A-4771-9BDC-A32DB7A97578}"/>
                </a:ext>
              </a:extLst>
            </p:cNvPr>
            <p:cNvSpPr/>
            <p:nvPr/>
          </p:nvSpPr>
          <p:spPr bwMode="auto">
            <a:xfrm>
              <a:off x="3233738" y="1557646"/>
              <a:ext cx="733595" cy="462098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  <a:norm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>
                  <a:latin typeface="Calibri" pitchFamily="34" charset="0"/>
                </a:rPr>
                <a:t>0x1A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01B9E44-7EB4-4BC4-8B55-29B9ED3078FE}"/>
                </a:ext>
              </a:extLst>
            </p:cNvPr>
            <p:cNvSpPr/>
            <p:nvPr/>
          </p:nvSpPr>
          <p:spPr bwMode="auto">
            <a:xfrm>
              <a:off x="2069006" y="1557646"/>
              <a:ext cx="1088532" cy="462099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>
                  <a:latin typeface="Calibri" pitchFamily="34" charset="0"/>
                </a:rPr>
                <a:t>0xFFA0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E6A62AC-DDD1-4498-8099-B01B2E8F3744}"/>
              </a:ext>
            </a:extLst>
          </p:cNvPr>
          <p:cNvGrpSpPr/>
          <p:nvPr/>
        </p:nvGrpSpPr>
        <p:grpSpPr>
          <a:xfrm>
            <a:off x="1121087" y="3652701"/>
            <a:ext cx="6041713" cy="462099"/>
            <a:chOff x="2069006" y="1557646"/>
            <a:chExt cx="4593913" cy="46209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98F7E09-8496-42BB-A30F-77E9308B087B}"/>
                </a:ext>
              </a:extLst>
            </p:cNvPr>
            <p:cNvSpPr/>
            <p:nvPr/>
          </p:nvSpPr>
          <p:spPr bwMode="auto">
            <a:xfrm>
              <a:off x="3233738" y="1557646"/>
              <a:ext cx="3429181" cy="462098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en-US" sz="1600" dirty="0">
                  <a:latin typeface="Calibri" pitchFamily="34" charset="0"/>
                </a:rPr>
                <a:t>0x1AF734012 DEADBEEF 01020304 05060708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34B6171-09EC-4E60-BE8A-C87FC53295AF}"/>
                </a:ext>
              </a:extLst>
            </p:cNvPr>
            <p:cNvSpPr/>
            <p:nvPr/>
          </p:nvSpPr>
          <p:spPr bwMode="auto">
            <a:xfrm>
              <a:off x="2069006" y="1557646"/>
              <a:ext cx="1088532" cy="462099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>
                  <a:latin typeface="Calibri" pitchFamily="34" charset="0"/>
                </a:rPr>
                <a:t>0xFFA0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0F47F0BD-6286-4822-848A-7730609929CD}"/>
              </a:ext>
            </a:extLst>
          </p:cNvPr>
          <p:cNvSpPr txBox="1"/>
          <p:nvPr/>
        </p:nvSpPr>
        <p:spPr>
          <a:xfrm>
            <a:off x="1201134" y="2582147"/>
            <a:ext cx="948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Address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3B7A59-A486-463F-9722-62F884D1DC22}"/>
              </a:ext>
            </a:extLst>
          </p:cNvPr>
          <p:cNvSpPr txBox="1"/>
          <p:nvPr/>
        </p:nvSpPr>
        <p:spPr>
          <a:xfrm>
            <a:off x="2307732" y="2582147"/>
            <a:ext cx="633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Data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9CE39EB-B2EE-4641-B7CA-4E0E00EDE611}"/>
              </a:ext>
            </a:extLst>
          </p:cNvPr>
          <p:cNvSpPr txBox="1"/>
          <p:nvPr/>
        </p:nvSpPr>
        <p:spPr>
          <a:xfrm>
            <a:off x="3132767" y="2997862"/>
            <a:ext cx="118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1 byte line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49C13C3-B92C-4A38-8890-F42C3BE25794}"/>
              </a:ext>
            </a:extLst>
          </p:cNvPr>
          <p:cNvSpPr txBox="1"/>
          <p:nvPr/>
        </p:nvSpPr>
        <p:spPr>
          <a:xfrm>
            <a:off x="7316376" y="3699084"/>
            <a:ext cx="1300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16 byte line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B7F90F2-1A52-48F4-AE2F-27601160A988}"/>
              </a:ext>
            </a:extLst>
          </p:cNvPr>
          <p:cNvGrpSpPr/>
          <p:nvPr/>
        </p:nvGrpSpPr>
        <p:grpSpPr>
          <a:xfrm>
            <a:off x="1121087" y="5622792"/>
            <a:ext cx="6041713" cy="462099"/>
            <a:chOff x="2069006" y="1557646"/>
            <a:chExt cx="4593913" cy="462099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90F7DE1-C3C0-4055-9A5F-8F41CC55E969}"/>
                </a:ext>
              </a:extLst>
            </p:cNvPr>
            <p:cNvSpPr/>
            <p:nvPr/>
          </p:nvSpPr>
          <p:spPr bwMode="auto">
            <a:xfrm>
              <a:off x="3233738" y="1557646"/>
              <a:ext cx="3429181" cy="462098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en-US" sz="1600" dirty="0">
                  <a:latin typeface="Calibri" pitchFamily="34" charset="0"/>
                </a:rPr>
                <a:t>0x1AF734012 DEADBEEF 01020304 05060708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3686CFD-36E2-4132-9205-D70CC4969F7B}"/>
                </a:ext>
              </a:extLst>
            </p:cNvPr>
            <p:cNvSpPr/>
            <p:nvPr/>
          </p:nvSpPr>
          <p:spPr bwMode="auto">
            <a:xfrm>
              <a:off x="2069006" y="1557646"/>
              <a:ext cx="1088532" cy="462099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>
                  <a:latin typeface="Calibri" pitchFamily="34" charset="0"/>
                </a:rPr>
                <a:t>0xFFA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71D679B1-510B-46C4-A8AE-6F742B22D96C}"/>
              </a:ext>
            </a:extLst>
          </p:cNvPr>
          <p:cNvSpPr txBox="1"/>
          <p:nvPr/>
        </p:nvSpPr>
        <p:spPr>
          <a:xfrm>
            <a:off x="1584954" y="5257800"/>
            <a:ext cx="503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Tag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A81DD9F-7F46-4EDF-A366-021BACBA66FA}"/>
              </a:ext>
            </a:extLst>
          </p:cNvPr>
          <p:cNvSpPr txBox="1"/>
          <p:nvPr/>
        </p:nvSpPr>
        <p:spPr>
          <a:xfrm>
            <a:off x="2920512" y="5257800"/>
            <a:ext cx="633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1218394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699A2-80C3-4662-BEC1-030ABC407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index into the cache?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1BA9A-1AB1-4B61-BB0D-5D3C03D3DC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875" y="1828799"/>
            <a:ext cx="7896225" cy="4505325"/>
          </a:xfrm>
        </p:spPr>
        <p:txBody>
          <a:bodyPr/>
          <a:lstStyle/>
          <a:p>
            <a:r>
              <a:rPr lang="en-US" dirty="0"/>
              <a:t>Some bits are for the bytes within a block</a:t>
            </a:r>
          </a:p>
          <a:p>
            <a:r>
              <a:rPr lang="en-US" dirty="0"/>
              <a:t>Some bits are for the set</a:t>
            </a:r>
          </a:p>
          <a:p>
            <a:r>
              <a:rPr lang="en-US" dirty="0"/>
              <a:t>Some bits are for the tag</a:t>
            </a:r>
          </a:p>
        </p:txBody>
      </p:sp>
    </p:spTree>
    <p:extLst>
      <p:ext uri="{BB962C8B-B14F-4D97-AF65-F5344CB8AC3E}">
        <p14:creationId xmlns:p14="http://schemas.microsoft.com/office/powerpoint/2010/main" val="25419731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300075"/>
            <a:ext cx="7592093" cy="1021584"/>
          </a:xfrm>
        </p:spPr>
        <p:txBody>
          <a:bodyPr/>
          <a:lstStyle/>
          <a:p>
            <a:r>
              <a:rPr lang="en-US" dirty="0"/>
              <a:t>General Set Associative Cache Organization (S, E, B)</a:t>
            </a:r>
          </a:p>
        </p:txBody>
      </p:sp>
      <p:sp>
        <p:nvSpPr>
          <p:cNvPr id="8" name="AutoShape 16"/>
          <p:cNvSpPr>
            <a:spLocks/>
          </p:cNvSpPr>
          <p:nvPr/>
        </p:nvSpPr>
        <p:spPr bwMode="auto">
          <a:xfrm rot="5400000">
            <a:off x="4114801" y="-458269"/>
            <a:ext cx="228600" cy="4648201"/>
          </a:xfrm>
          <a:prstGeom prst="leftBrace">
            <a:avLst>
              <a:gd name="adj1" fmla="val 7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grpSp>
        <p:nvGrpSpPr>
          <p:cNvPr id="3" name="Group 79"/>
          <p:cNvGrpSpPr/>
          <p:nvPr/>
        </p:nvGrpSpPr>
        <p:grpSpPr>
          <a:xfrm>
            <a:off x="1905000" y="2116565"/>
            <a:ext cx="4648200" cy="492484"/>
            <a:chOff x="1637766" y="1995289"/>
            <a:chExt cx="4648200" cy="492484"/>
          </a:xfrm>
        </p:grpSpPr>
        <p:sp>
          <p:nvSpPr>
            <p:cNvPr id="34" name="Rectangle 33"/>
            <p:cNvSpPr/>
            <p:nvPr/>
          </p:nvSpPr>
          <p:spPr bwMode="auto">
            <a:xfrm>
              <a:off x="1637766" y="1995289"/>
              <a:ext cx="4648200" cy="49248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35" name="Rectangle 34"/>
            <p:cNvSpPr/>
            <p:nvPr/>
          </p:nvSpPr>
          <p:spPr bwMode="auto">
            <a:xfrm>
              <a:off x="1784795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36" name="Rectangle 35"/>
            <p:cNvSpPr/>
            <p:nvPr/>
          </p:nvSpPr>
          <p:spPr bwMode="auto">
            <a:xfrm>
              <a:off x="3048000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>
                <a:latin typeface="Calibri" pitchFamily="34" charset="0"/>
              </a:endParaRPr>
            </a:p>
          </p:txBody>
        </p:sp>
        <p:cxnSp>
          <p:nvCxnSpPr>
            <p:cNvPr id="38" name="Straight Connector 37"/>
            <p:cNvCxnSpPr/>
            <p:nvPr/>
          </p:nvCxnSpPr>
          <p:spPr bwMode="auto">
            <a:xfrm>
              <a:off x="4349839" y="2254873"/>
              <a:ext cx="609600" cy="1588"/>
            </a:xfrm>
            <a:prstGeom prst="line">
              <a:avLst/>
            </a:prstGeom>
            <a:noFill/>
            <a:ln w="76200" cap="rnd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7" name="Rectangle 36"/>
            <p:cNvSpPr/>
            <p:nvPr/>
          </p:nvSpPr>
          <p:spPr bwMode="auto">
            <a:xfrm>
              <a:off x="4953000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>
                <a:latin typeface="Calibri" pitchFamily="34" charset="0"/>
              </a:endParaRPr>
            </a:p>
          </p:txBody>
        </p:sp>
      </p:grpSp>
      <p:cxnSp>
        <p:nvCxnSpPr>
          <p:cNvPr id="45" name="Straight Connector 44"/>
          <p:cNvCxnSpPr/>
          <p:nvPr/>
        </p:nvCxnSpPr>
        <p:spPr bwMode="auto">
          <a:xfrm>
            <a:off x="2133600" y="4056849"/>
            <a:ext cx="4267200" cy="11116"/>
          </a:xfrm>
          <a:prstGeom prst="line">
            <a:avLst/>
          </a:prstGeom>
          <a:noFill/>
          <a:ln w="76200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54" name="AutoShape 16"/>
          <p:cNvSpPr>
            <a:spLocks/>
          </p:cNvSpPr>
          <p:nvPr/>
        </p:nvSpPr>
        <p:spPr bwMode="auto">
          <a:xfrm>
            <a:off x="1524000" y="2105301"/>
            <a:ext cx="228600" cy="2732865"/>
          </a:xfrm>
          <a:prstGeom prst="leftBrace">
            <a:avLst>
              <a:gd name="adj1" fmla="val 7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886200" y="1344634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E = 2</a:t>
            </a:r>
            <a:r>
              <a:rPr lang="en-US" sz="1800" baseline="30000" dirty="0">
                <a:latin typeface="Calibri" pitchFamily="34" charset="0"/>
              </a:rPr>
              <a:t>e</a:t>
            </a:r>
            <a:r>
              <a:rPr lang="en-US" sz="1800" dirty="0">
                <a:latin typeface="Calibri" pitchFamily="34" charset="0"/>
              </a:rPr>
              <a:t> lines per set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427333" y="3281971"/>
            <a:ext cx="112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S = 2</a:t>
            </a:r>
            <a:r>
              <a:rPr lang="en-US" sz="1800" baseline="30000" dirty="0">
                <a:latin typeface="Calibri" pitchFamily="34" charset="0"/>
              </a:rPr>
              <a:t>s</a:t>
            </a:r>
            <a:r>
              <a:rPr lang="en-US" sz="1800" dirty="0">
                <a:latin typeface="Calibri" pitchFamily="34" charset="0"/>
              </a:rPr>
              <a:t> sets</a:t>
            </a:r>
          </a:p>
        </p:txBody>
      </p:sp>
      <p:cxnSp>
        <p:nvCxnSpPr>
          <p:cNvPr id="59" name="Straight Connector 58"/>
          <p:cNvCxnSpPr>
            <a:endCxn id="61" idx="1"/>
          </p:cNvCxnSpPr>
          <p:nvPr/>
        </p:nvCxnSpPr>
        <p:spPr bwMode="auto">
          <a:xfrm flipV="1">
            <a:off x="6553202" y="2107915"/>
            <a:ext cx="596798" cy="10416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61" name="TextBox 60"/>
          <p:cNvSpPr txBox="1"/>
          <p:nvPr/>
        </p:nvSpPr>
        <p:spPr>
          <a:xfrm>
            <a:off x="7150000" y="1923249"/>
            <a:ext cx="470000" cy="36933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pitchFamily="34" charset="0"/>
              </a:rPr>
              <a:t>set</a:t>
            </a:r>
          </a:p>
        </p:txBody>
      </p:sp>
      <p:cxnSp>
        <p:nvCxnSpPr>
          <p:cNvPr id="62" name="Straight Connector 61"/>
          <p:cNvCxnSpPr/>
          <p:nvPr/>
        </p:nvCxnSpPr>
        <p:spPr bwMode="auto">
          <a:xfrm>
            <a:off x="6096000" y="2376149"/>
            <a:ext cx="914400" cy="138451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63" name="TextBox 62"/>
          <p:cNvSpPr txBox="1"/>
          <p:nvPr/>
        </p:nvSpPr>
        <p:spPr>
          <a:xfrm>
            <a:off x="6971766" y="2315917"/>
            <a:ext cx="1672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pitchFamily="34" charset="0"/>
              </a:rPr>
              <a:t>Line (aka block)</a:t>
            </a:r>
          </a:p>
        </p:txBody>
      </p:sp>
      <p:grpSp>
        <p:nvGrpSpPr>
          <p:cNvPr id="4" name="Group 80"/>
          <p:cNvGrpSpPr/>
          <p:nvPr/>
        </p:nvGrpSpPr>
        <p:grpSpPr>
          <a:xfrm>
            <a:off x="1905000" y="2685249"/>
            <a:ext cx="4648200" cy="492484"/>
            <a:chOff x="1637766" y="1995289"/>
            <a:chExt cx="4648200" cy="492484"/>
          </a:xfrm>
        </p:grpSpPr>
        <p:sp>
          <p:nvSpPr>
            <p:cNvPr id="82" name="Rectangle 81"/>
            <p:cNvSpPr/>
            <p:nvPr/>
          </p:nvSpPr>
          <p:spPr bwMode="auto">
            <a:xfrm>
              <a:off x="1637766" y="1995289"/>
              <a:ext cx="4648200" cy="49248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83" name="Rectangle 82"/>
            <p:cNvSpPr/>
            <p:nvPr/>
          </p:nvSpPr>
          <p:spPr bwMode="auto">
            <a:xfrm>
              <a:off x="1784795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84" name="Rectangle 83"/>
            <p:cNvSpPr/>
            <p:nvPr/>
          </p:nvSpPr>
          <p:spPr bwMode="auto">
            <a:xfrm>
              <a:off x="3048000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>
                <a:latin typeface="Calibri" pitchFamily="34" charset="0"/>
              </a:endParaRPr>
            </a:p>
          </p:txBody>
        </p:sp>
        <p:cxnSp>
          <p:nvCxnSpPr>
            <p:cNvPr id="86" name="Straight Connector 85"/>
            <p:cNvCxnSpPr/>
            <p:nvPr/>
          </p:nvCxnSpPr>
          <p:spPr bwMode="auto">
            <a:xfrm>
              <a:off x="4349839" y="2254873"/>
              <a:ext cx="609600" cy="1588"/>
            </a:xfrm>
            <a:prstGeom prst="line">
              <a:avLst/>
            </a:prstGeom>
            <a:noFill/>
            <a:ln w="76200" cap="rnd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5" name="Rectangle 84"/>
            <p:cNvSpPr/>
            <p:nvPr/>
          </p:nvSpPr>
          <p:spPr bwMode="auto">
            <a:xfrm>
              <a:off x="4953000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>
                <a:latin typeface="Calibri" pitchFamily="34" charset="0"/>
              </a:endParaRPr>
            </a:p>
          </p:txBody>
        </p:sp>
      </p:grpSp>
      <p:grpSp>
        <p:nvGrpSpPr>
          <p:cNvPr id="5" name="Group 86"/>
          <p:cNvGrpSpPr/>
          <p:nvPr/>
        </p:nvGrpSpPr>
        <p:grpSpPr>
          <a:xfrm>
            <a:off x="1905000" y="3259565"/>
            <a:ext cx="4648200" cy="492484"/>
            <a:chOff x="1637766" y="1995289"/>
            <a:chExt cx="4648200" cy="492484"/>
          </a:xfrm>
        </p:grpSpPr>
        <p:sp>
          <p:nvSpPr>
            <p:cNvPr id="88" name="Rectangle 87"/>
            <p:cNvSpPr/>
            <p:nvPr/>
          </p:nvSpPr>
          <p:spPr bwMode="auto">
            <a:xfrm>
              <a:off x="1637766" y="1995289"/>
              <a:ext cx="4648200" cy="49248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89" name="Rectangle 88"/>
            <p:cNvSpPr/>
            <p:nvPr/>
          </p:nvSpPr>
          <p:spPr bwMode="auto">
            <a:xfrm>
              <a:off x="1784795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90" name="Rectangle 89"/>
            <p:cNvSpPr/>
            <p:nvPr/>
          </p:nvSpPr>
          <p:spPr bwMode="auto">
            <a:xfrm>
              <a:off x="3048000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>
                <a:latin typeface="Calibri" pitchFamily="34" charset="0"/>
              </a:endParaRPr>
            </a:p>
          </p:txBody>
        </p:sp>
        <p:cxnSp>
          <p:nvCxnSpPr>
            <p:cNvPr id="92" name="Straight Connector 91"/>
            <p:cNvCxnSpPr/>
            <p:nvPr/>
          </p:nvCxnSpPr>
          <p:spPr bwMode="auto">
            <a:xfrm>
              <a:off x="4349839" y="2254873"/>
              <a:ext cx="609600" cy="1588"/>
            </a:xfrm>
            <a:prstGeom prst="line">
              <a:avLst/>
            </a:prstGeom>
            <a:noFill/>
            <a:ln w="76200" cap="rnd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1" name="Rectangle 90"/>
            <p:cNvSpPr/>
            <p:nvPr/>
          </p:nvSpPr>
          <p:spPr bwMode="auto">
            <a:xfrm>
              <a:off x="4953000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>
                <a:latin typeface="Calibri" pitchFamily="34" charset="0"/>
              </a:endParaRPr>
            </a:p>
          </p:txBody>
        </p:sp>
      </p:grpSp>
      <p:grpSp>
        <p:nvGrpSpPr>
          <p:cNvPr id="6" name="Group 92"/>
          <p:cNvGrpSpPr/>
          <p:nvPr/>
        </p:nvGrpSpPr>
        <p:grpSpPr>
          <a:xfrm>
            <a:off x="1905000" y="4326365"/>
            <a:ext cx="4648200" cy="492484"/>
            <a:chOff x="1637766" y="1995289"/>
            <a:chExt cx="4648200" cy="492484"/>
          </a:xfrm>
        </p:grpSpPr>
        <p:sp>
          <p:nvSpPr>
            <p:cNvPr id="94" name="Rectangle 93"/>
            <p:cNvSpPr/>
            <p:nvPr/>
          </p:nvSpPr>
          <p:spPr bwMode="auto">
            <a:xfrm>
              <a:off x="1637766" y="1995289"/>
              <a:ext cx="4648200" cy="49248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95" name="Rectangle 94"/>
            <p:cNvSpPr/>
            <p:nvPr/>
          </p:nvSpPr>
          <p:spPr bwMode="auto">
            <a:xfrm>
              <a:off x="1784795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96" name="Rectangle 95"/>
            <p:cNvSpPr/>
            <p:nvPr/>
          </p:nvSpPr>
          <p:spPr bwMode="auto">
            <a:xfrm>
              <a:off x="3048000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>
                <a:latin typeface="Calibri" pitchFamily="34" charset="0"/>
              </a:endParaRPr>
            </a:p>
          </p:txBody>
        </p:sp>
        <p:cxnSp>
          <p:nvCxnSpPr>
            <p:cNvPr id="98" name="Straight Connector 97"/>
            <p:cNvCxnSpPr/>
            <p:nvPr/>
          </p:nvCxnSpPr>
          <p:spPr bwMode="auto">
            <a:xfrm>
              <a:off x="4349839" y="2254873"/>
              <a:ext cx="609600" cy="1588"/>
            </a:xfrm>
            <a:prstGeom prst="line">
              <a:avLst/>
            </a:prstGeom>
            <a:noFill/>
            <a:ln w="76200" cap="rnd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7" name="Rectangle 96"/>
            <p:cNvSpPr/>
            <p:nvPr/>
          </p:nvSpPr>
          <p:spPr bwMode="auto">
            <a:xfrm>
              <a:off x="4953000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>
                <a:latin typeface="Calibri" pitchFamily="34" charset="0"/>
              </a:endParaRPr>
            </a:p>
          </p:txBody>
        </p:sp>
      </p:grpSp>
      <p:sp>
        <p:nvSpPr>
          <p:cNvPr id="99" name="Trapezoid 98"/>
          <p:cNvSpPr/>
          <p:nvPr/>
        </p:nvSpPr>
        <p:spPr bwMode="auto">
          <a:xfrm>
            <a:off x="2146824" y="4747130"/>
            <a:ext cx="3523449" cy="865914"/>
          </a:xfrm>
          <a:prstGeom prst="trapezoid">
            <a:avLst>
              <a:gd name="adj" fmla="val 135061"/>
            </a:avLst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64" name="Rectangle 63"/>
          <p:cNvSpPr/>
          <p:nvPr/>
        </p:nvSpPr>
        <p:spPr bwMode="auto">
          <a:xfrm>
            <a:off x="2146824" y="5613044"/>
            <a:ext cx="3523449" cy="533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65" name="Rectangle 64"/>
          <p:cNvSpPr/>
          <p:nvPr/>
        </p:nvSpPr>
        <p:spPr bwMode="auto">
          <a:xfrm>
            <a:off x="3645068" y="5727344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0</a:t>
            </a:r>
          </a:p>
        </p:txBody>
      </p:sp>
      <p:sp>
        <p:nvSpPr>
          <p:cNvPr id="66" name="Rectangle 65"/>
          <p:cNvSpPr/>
          <p:nvPr/>
        </p:nvSpPr>
        <p:spPr bwMode="auto">
          <a:xfrm>
            <a:off x="3917673" y="5727344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1</a:t>
            </a:r>
          </a:p>
        </p:txBody>
      </p:sp>
      <p:sp>
        <p:nvSpPr>
          <p:cNvPr id="67" name="Rectangle 66"/>
          <p:cNvSpPr/>
          <p:nvPr/>
        </p:nvSpPr>
        <p:spPr bwMode="auto">
          <a:xfrm>
            <a:off x="4178468" y="5727344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2</a:t>
            </a:r>
          </a:p>
        </p:txBody>
      </p:sp>
      <p:sp>
        <p:nvSpPr>
          <p:cNvPr id="68" name="Rectangle 67"/>
          <p:cNvSpPr/>
          <p:nvPr/>
        </p:nvSpPr>
        <p:spPr bwMode="auto">
          <a:xfrm>
            <a:off x="5092868" y="5727344"/>
            <a:ext cx="4572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rmAutofit fontScale="92500" lnSpcReduction="10000"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B-1</a:t>
            </a:r>
          </a:p>
        </p:txBody>
      </p:sp>
      <p:sp>
        <p:nvSpPr>
          <p:cNvPr id="69" name="Rectangle 68"/>
          <p:cNvSpPr/>
          <p:nvPr/>
        </p:nvSpPr>
        <p:spPr bwMode="auto">
          <a:xfrm>
            <a:off x="4451073" y="5727344"/>
            <a:ext cx="64179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>
              <a:latin typeface="Calibri" pitchFamily="34" charset="0"/>
            </a:endParaRPr>
          </a:p>
        </p:txBody>
      </p:sp>
      <p:cxnSp>
        <p:nvCxnSpPr>
          <p:cNvPr id="70" name="Straight Connector 69"/>
          <p:cNvCxnSpPr/>
          <p:nvPr/>
        </p:nvCxnSpPr>
        <p:spPr bwMode="auto">
          <a:xfrm>
            <a:off x="4585224" y="5878950"/>
            <a:ext cx="457200" cy="1588"/>
          </a:xfrm>
          <a:prstGeom prst="line">
            <a:avLst/>
          </a:prstGeom>
          <a:noFill/>
          <a:ln w="38100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72" name="Rectangle 71"/>
          <p:cNvSpPr/>
          <p:nvPr/>
        </p:nvSpPr>
        <p:spPr bwMode="auto">
          <a:xfrm>
            <a:off x="2742478" y="5727344"/>
            <a:ext cx="71799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tag</a:t>
            </a:r>
          </a:p>
        </p:txBody>
      </p:sp>
      <p:sp>
        <p:nvSpPr>
          <p:cNvPr id="73" name="Rectangle 72"/>
          <p:cNvSpPr/>
          <p:nvPr/>
        </p:nvSpPr>
        <p:spPr bwMode="auto">
          <a:xfrm>
            <a:off x="2273468" y="5739688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v</a:t>
            </a:r>
          </a:p>
        </p:txBody>
      </p:sp>
      <p:sp>
        <p:nvSpPr>
          <p:cNvPr id="77" name="AutoShape 16"/>
          <p:cNvSpPr>
            <a:spLocks/>
          </p:cNvSpPr>
          <p:nvPr/>
        </p:nvSpPr>
        <p:spPr bwMode="auto">
          <a:xfrm rot="16200000" flipV="1">
            <a:off x="4496145" y="5371033"/>
            <a:ext cx="228600" cy="1905000"/>
          </a:xfrm>
          <a:prstGeom prst="leftBrace">
            <a:avLst>
              <a:gd name="adj1" fmla="val 136972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4012058" y="6412468"/>
            <a:ext cx="392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B = 2</a:t>
            </a:r>
            <a:r>
              <a:rPr lang="en-US" sz="1800" baseline="30000" dirty="0">
                <a:latin typeface="Calibri" pitchFamily="34" charset="0"/>
              </a:rPr>
              <a:t>b</a:t>
            </a:r>
            <a:r>
              <a:rPr lang="en-US" sz="1800" dirty="0">
                <a:latin typeface="Calibri" pitchFamily="34" charset="0"/>
              </a:rPr>
              <a:t> bytes per cache block (the data)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6096000" y="5150169"/>
            <a:ext cx="31512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Cache size:</a:t>
            </a:r>
          </a:p>
          <a:p>
            <a:r>
              <a:rPr lang="en-US" i="1" dirty="0">
                <a:latin typeface="Calibri" pitchFamily="34" charset="0"/>
              </a:rPr>
              <a:t>C = S x E x B data bytes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943288" y="6373834"/>
            <a:ext cx="952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valid bit</a:t>
            </a:r>
          </a:p>
        </p:txBody>
      </p:sp>
      <p:cxnSp>
        <p:nvCxnSpPr>
          <p:cNvPr id="55" name="Straight Connector 54"/>
          <p:cNvCxnSpPr/>
          <p:nvPr/>
        </p:nvCxnSpPr>
        <p:spPr bwMode="auto">
          <a:xfrm rot="5400000" flipH="1" flipV="1">
            <a:off x="2285206" y="6196094"/>
            <a:ext cx="304800" cy="158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2" grpId="0" animBg="1"/>
      <p:bldP spid="73" grpId="0" animBg="1"/>
      <p:bldP spid="77" grpId="0" animBg="1"/>
      <p:bldP spid="78" grpId="0"/>
      <p:bldP spid="100" grpId="0"/>
      <p:bldP spid="5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Read</a:t>
            </a:r>
          </a:p>
        </p:txBody>
      </p:sp>
      <p:sp>
        <p:nvSpPr>
          <p:cNvPr id="8" name="AutoShape 16"/>
          <p:cNvSpPr>
            <a:spLocks/>
          </p:cNvSpPr>
          <p:nvPr/>
        </p:nvSpPr>
        <p:spPr bwMode="auto">
          <a:xfrm rot="5400000">
            <a:off x="3558235" y="-290401"/>
            <a:ext cx="228600" cy="4237334"/>
          </a:xfrm>
          <a:prstGeom prst="leftBrace">
            <a:avLst>
              <a:gd name="adj1" fmla="val 7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grpSp>
        <p:nvGrpSpPr>
          <p:cNvPr id="3" name="Group 79"/>
          <p:cNvGrpSpPr/>
          <p:nvPr/>
        </p:nvGrpSpPr>
        <p:grpSpPr>
          <a:xfrm>
            <a:off x="1553867" y="2078999"/>
            <a:ext cx="4237333" cy="492484"/>
            <a:chOff x="1637766" y="1995289"/>
            <a:chExt cx="4648200" cy="492484"/>
          </a:xfrm>
        </p:grpSpPr>
        <p:sp>
          <p:nvSpPr>
            <p:cNvPr id="34" name="Rectangle 33"/>
            <p:cNvSpPr/>
            <p:nvPr/>
          </p:nvSpPr>
          <p:spPr bwMode="auto">
            <a:xfrm>
              <a:off x="1637766" y="1995289"/>
              <a:ext cx="4648200" cy="49248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35" name="Rectangle 34"/>
            <p:cNvSpPr/>
            <p:nvPr/>
          </p:nvSpPr>
          <p:spPr bwMode="auto">
            <a:xfrm>
              <a:off x="1784795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36" name="Rectangle 35"/>
            <p:cNvSpPr/>
            <p:nvPr/>
          </p:nvSpPr>
          <p:spPr bwMode="auto">
            <a:xfrm>
              <a:off x="3048000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37" name="Rectangle 36"/>
            <p:cNvSpPr/>
            <p:nvPr/>
          </p:nvSpPr>
          <p:spPr bwMode="auto">
            <a:xfrm>
              <a:off x="4953000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>
                <a:latin typeface="Calibri" pitchFamily="34" charset="0"/>
              </a:endParaRPr>
            </a:p>
          </p:txBody>
        </p:sp>
        <p:cxnSp>
          <p:nvCxnSpPr>
            <p:cNvPr id="38" name="Straight Connector 37"/>
            <p:cNvCxnSpPr/>
            <p:nvPr/>
          </p:nvCxnSpPr>
          <p:spPr bwMode="auto">
            <a:xfrm>
              <a:off x="4349839" y="2254873"/>
              <a:ext cx="609600" cy="1588"/>
            </a:xfrm>
            <a:prstGeom prst="line">
              <a:avLst/>
            </a:prstGeom>
            <a:noFill/>
            <a:ln w="76200" cap="rnd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45" name="Straight Connector 44"/>
          <p:cNvCxnSpPr/>
          <p:nvPr/>
        </p:nvCxnSpPr>
        <p:spPr bwMode="auto">
          <a:xfrm>
            <a:off x="1782467" y="4019283"/>
            <a:ext cx="3875673" cy="10096"/>
          </a:xfrm>
          <a:prstGeom prst="line">
            <a:avLst/>
          </a:prstGeom>
          <a:noFill/>
          <a:ln w="76200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54" name="AutoShape 16"/>
          <p:cNvSpPr>
            <a:spLocks/>
          </p:cNvSpPr>
          <p:nvPr/>
        </p:nvSpPr>
        <p:spPr bwMode="auto">
          <a:xfrm>
            <a:off x="1172867" y="2067735"/>
            <a:ext cx="228600" cy="2732865"/>
          </a:xfrm>
          <a:prstGeom prst="leftBrace">
            <a:avLst>
              <a:gd name="adj1" fmla="val 7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300213" y="1344634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E = 2</a:t>
            </a:r>
            <a:r>
              <a:rPr lang="en-US" sz="1800" baseline="30000" dirty="0">
                <a:latin typeface="Calibri" pitchFamily="34" charset="0"/>
              </a:rPr>
              <a:t>e</a:t>
            </a:r>
            <a:r>
              <a:rPr lang="en-US" sz="1800" dirty="0">
                <a:latin typeface="Calibri" pitchFamily="34" charset="0"/>
              </a:rPr>
              <a:t> lines per set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76200" y="3244405"/>
            <a:ext cx="112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S = 2</a:t>
            </a:r>
            <a:r>
              <a:rPr lang="en-US" sz="1800" baseline="30000" dirty="0">
                <a:latin typeface="Calibri" pitchFamily="34" charset="0"/>
              </a:rPr>
              <a:t>s</a:t>
            </a:r>
            <a:r>
              <a:rPr lang="en-US" sz="1800" dirty="0">
                <a:latin typeface="Calibri" pitchFamily="34" charset="0"/>
              </a:rPr>
              <a:t> sets</a:t>
            </a:r>
          </a:p>
        </p:txBody>
      </p:sp>
      <p:grpSp>
        <p:nvGrpSpPr>
          <p:cNvPr id="4" name="Group 80"/>
          <p:cNvGrpSpPr/>
          <p:nvPr/>
        </p:nvGrpSpPr>
        <p:grpSpPr>
          <a:xfrm>
            <a:off x="1553867" y="2647683"/>
            <a:ext cx="4237333" cy="492484"/>
            <a:chOff x="1637766" y="1995289"/>
            <a:chExt cx="4648200" cy="492484"/>
          </a:xfrm>
        </p:grpSpPr>
        <p:sp>
          <p:nvSpPr>
            <p:cNvPr id="82" name="Rectangle 81"/>
            <p:cNvSpPr/>
            <p:nvPr/>
          </p:nvSpPr>
          <p:spPr bwMode="auto">
            <a:xfrm>
              <a:off x="1637766" y="1995289"/>
              <a:ext cx="4648200" cy="49248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83" name="Rectangle 82"/>
            <p:cNvSpPr/>
            <p:nvPr/>
          </p:nvSpPr>
          <p:spPr bwMode="auto">
            <a:xfrm>
              <a:off x="1784795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84" name="Rectangle 83"/>
            <p:cNvSpPr/>
            <p:nvPr/>
          </p:nvSpPr>
          <p:spPr bwMode="auto">
            <a:xfrm>
              <a:off x="3048000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85" name="Rectangle 84"/>
            <p:cNvSpPr/>
            <p:nvPr/>
          </p:nvSpPr>
          <p:spPr bwMode="auto">
            <a:xfrm>
              <a:off x="4953000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>
                <a:latin typeface="Calibri" pitchFamily="34" charset="0"/>
              </a:endParaRPr>
            </a:p>
          </p:txBody>
        </p:sp>
        <p:cxnSp>
          <p:nvCxnSpPr>
            <p:cNvPr id="86" name="Straight Connector 85"/>
            <p:cNvCxnSpPr/>
            <p:nvPr/>
          </p:nvCxnSpPr>
          <p:spPr bwMode="auto">
            <a:xfrm>
              <a:off x="4349839" y="2254873"/>
              <a:ext cx="609600" cy="1588"/>
            </a:xfrm>
            <a:prstGeom prst="line">
              <a:avLst/>
            </a:prstGeom>
            <a:noFill/>
            <a:ln w="76200" cap="rnd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5" name="Group 86"/>
          <p:cNvGrpSpPr/>
          <p:nvPr/>
        </p:nvGrpSpPr>
        <p:grpSpPr>
          <a:xfrm>
            <a:off x="1553867" y="3221999"/>
            <a:ext cx="4237333" cy="492484"/>
            <a:chOff x="1637766" y="1995289"/>
            <a:chExt cx="4648200" cy="492484"/>
          </a:xfrm>
        </p:grpSpPr>
        <p:sp>
          <p:nvSpPr>
            <p:cNvPr id="88" name="Rectangle 87"/>
            <p:cNvSpPr/>
            <p:nvPr/>
          </p:nvSpPr>
          <p:spPr bwMode="auto">
            <a:xfrm>
              <a:off x="1637766" y="1995289"/>
              <a:ext cx="4648200" cy="49248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89" name="Rectangle 88"/>
            <p:cNvSpPr/>
            <p:nvPr/>
          </p:nvSpPr>
          <p:spPr bwMode="auto">
            <a:xfrm>
              <a:off x="1784795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90" name="Rectangle 89"/>
            <p:cNvSpPr/>
            <p:nvPr/>
          </p:nvSpPr>
          <p:spPr bwMode="auto">
            <a:xfrm>
              <a:off x="3048000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91" name="Rectangle 90"/>
            <p:cNvSpPr/>
            <p:nvPr/>
          </p:nvSpPr>
          <p:spPr bwMode="auto">
            <a:xfrm>
              <a:off x="4953000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>
                <a:latin typeface="Calibri" pitchFamily="34" charset="0"/>
              </a:endParaRPr>
            </a:p>
          </p:txBody>
        </p:sp>
        <p:cxnSp>
          <p:nvCxnSpPr>
            <p:cNvPr id="92" name="Straight Connector 91"/>
            <p:cNvCxnSpPr/>
            <p:nvPr/>
          </p:nvCxnSpPr>
          <p:spPr bwMode="auto">
            <a:xfrm>
              <a:off x="4349839" y="2254873"/>
              <a:ext cx="609600" cy="1588"/>
            </a:xfrm>
            <a:prstGeom prst="line">
              <a:avLst/>
            </a:prstGeom>
            <a:noFill/>
            <a:ln w="76200" cap="rnd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6" name="Group 92"/>
          <p:cNvGrpSpPr/>
          <p:nvPr/>
        </p:nvGrpSpPr>
        <p:grpSpPr>
          <a:xfrm>
            <a:off x="1553867" y="4288799"/>
            <a:ext cx="4237333" cy="492484"/>
            <a:chOff x="1637766" y="1995289"/>
            <a:chExt cx="4648200" cy="492484"/>
          </a:xfrm>
        </p:grpSpPr>
        <p:sp>
          <p:nvSpPr>
            <p:cNvPr id="94" name="Rectangle 93"/>
            <p:cNvSpPr/>
            <p:nvPr/>
          </p:nvSpPr>
          <p:spPr bwMode="auto">
            <a:xfrm>
              <a:off x="1637766" y="1995289"/>
              <a:ext cx="4648200" cy="49248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95" name="Rectangle 94"/>
            <p:cNvSpPr/>
            <p:nvPr/>
          </p:nvSpPr>
          <p:spPr bwMode="auto">
            <a:xfrm>
              <a:off x="1784795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96" name="Rectangle 95"/>
            <p:cNvSpPr/>
            <p:nvPr/>
          </p:nvSpPr>
          <p:spPr bwMode="auto">
            <a:xfrm>
              <a:off x="3048000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97" name="Rectangle 96"/>
            <p:cNvSpPr/>
            <p:nvPr/>
          </p:nvSpPr>
          <p:spPr bwMode="auto">
            <a:xfrm>
              <a:off x="4953000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>
                <a:latin typeface="Calibri" pitchFamily="34" charset="0"/>
              </a:endParaRPr>
            </a:p>
          </p:txBody>
        </p:sp>
        <p:cxnSp>
          <p:nvCxnSpPr>
            <p:cNvPr id="98" name="Straight Connector 97"/>
            <p:cNvCxnSpPr/>
            <p:nvPr/>
          </p:nvCxnSpPr>
          <p:spPr bwMode="auto">
            <a:xfrm>
              <a:off x="4349839" y="2254873"/>
              <a:ext cx="609600" cy="1588"/>
            </a:xfrm>
            <a:prstGeom prst="line">
              <a:avLst/>
            </a:prstGeom>
            <a:noFill/>
            <a:ln w="76200" cap="rnd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99" name="Trapezoid 98"/>
          <p:cNvSpPr/>
          <p:nvPr/>
        </p:nvSpPr>
        <p:spPr bwMode="auto">
          <a:xfrm>
            <a:off x="1619863" y="4709564"/>
            <a:ext cx="3523449" cy="865914"/>
          </a:xfrm>
          <a:prstGeom prst="trapezoid">
            <a:avLst>
              <a:gd name="adj" fmla="val 141754"/>
            </a:avLst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64" name="Rectangle 63"/>
          <p:cNvSpPr/>
          <p:nvPr/>
        </p:nvSpPr>
        <p:spPr bwMode="auto">
          <a:xfrm>
            <a:off x="1619863" y="5575478"/>
            <a:ext cx="3523449" cy="533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65" name="Rectangle 64"/>
          <p:cNvSpPr/>
          <p:nvPr/>
        </p:nvSpPr>
        <p:spPr bwMode="auto">
          <a:xfrm>
            <a:off x="3118107" y="5689778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0</a:t>
            </a:r>
          </a:p>
        </p:txBody>
      </p:sp>
      <p:sp>
        <p:nvSpPr>
          <p:cNvPr id="66" name="Rectangle 65"/>
          <p:cNvSpPr/>
          <p:nvPr/>
        </p:nvSpPr>
        <p:spPr bwMode="auto">
          <a:xfrm>
            <a:off x="3390712" y="5689778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1</a:t>
            </a:r>
          </a:p>
        </p:txBody>
      </p:sp>
      <p:sp>
        <p:nvSpPr>
          <p:cNvPr id="67" name="Rectangle 66"/>
          <p:cNvSpPr/>
          <p:nvPr/>
        </p:nvSpPr>
        <p:spPr bwMode="auto">
          <a:xfrm>
            <a:off x="3651507" y="5689778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2</a:t>
            </a:r>
          </a:p>
        </p:txBody>
      </p:sp>
      <p:sp>
        <p:nvSpPr>
          <p:cNvPr id="68" name="Rectangle 67"/>
          <p:cNvSpPr/>
          <p:nvPr/>
        </p:nvSpPr>
        <p:spPr bwMode="auto">
          <a:xfrm>
            <a:off x="4565907" y="5689778"/>
            <a:ext cx="4572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rmAutofit fontScale="92500" lnSpcReduction="10000"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B-1</a:t>
            </a:r>
          </a:p>
        </p:txBody>
      </p:sp>
      <p:sp>
        <p:nvSpPr>
          <p:cNvPr id="69" name="Rectangle 68"/>
          <p:cNvSpPr/>
          <p:nvPr/>
        </p:nvSpPr>
        <p:spPr bwMode="auto">
          <a:xfrm>
            <a:off x="3924112" y="5689778"/>
            <a:ext cx="64179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rmAutofit fontScale="92500" lnSpcReduction="10000"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>
              <a:latin typeface="Calibri" pitchFamily="34" charset="0"/>
            </a:endParaRPr>
          </a:p>
        </p:txBody>
      </p:sp>
      <p:cxnSp>
        <p:nvCxnSpPr>
          <p:cNvPr id="70" name="Straight Connector 69"/>
          <p:cNvCxnSpPr/>
          <p:nvPr/>
        </p:nvCxnSpPr>
        <p:spPr bwMode="auto">
          <a:xfrm>
            <a:off x="4058263" y="5841384"/>
            <a:ext cx="457200" cy="1588"/>
          </a:xfrm>
          <a:prstGeom prst="line">
            <a:avLst/>
          </a:prstGeom>
          <a:noFill/>
          <a:ln w="38100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72" name="Rectangle 71"/>
          <p:cNvSpPr/>
          <p:nvPr/>
        </p:nvSpPr>
        <p:spPr bwMode="auto">
          <a:xfrm>
            <a:off x="2215517" y="5689778"/>
            <a:ext cx="717995" cy="304800"/>
          </a:xfrm>
          <a:prstGeom prst="rect">
            <a:avLst/>
          </a:prstGeom>
          <a:solidFill>
            <a:srgbClr val="FF999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rmAutofit fontScale="92500" lnSpcReduction="10000"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tag</a:t>
            </a:r>
          </a:p>
        </p:txBody>
      </p:sp>
      <p:sp>
        <p:nvSpPr>
          <p:cNvPr id="73" name="Rectangle 72"/>
          <p:cNvSpPr/>
          <p:nvPr/>
        </p:nvSpPr>
        <p:spPr bwMode="auto">
          <a:xfrm>
            <a:off x="1746507" y="5689778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v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925311" y="6117593"/>
            <a:ext cx="952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valid bit</a:t>
            </a:r>
          </a:p>
        </p:txBody>
      </p:sp>
      <p:cxnSp>
        <p:nvCxnSpPr>
          <p:cNvPr id="76" name="Straight Connector 75"/>
          <p:cNvCxnSpPr/>
          <p:nvPr/>
        </p:nvCxnSpPr>
        <p:spPr bwMode="auto">
          <a:xfrm rot="5400000" flipH="1" flipV="1">
            <a:off x="1700261" y="6147926"/>
            <a:ext cx="304800" cy="158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7" name="AutoShape 16"/>
          <p:cNvSpPr>
            <a:spLocks/>
          </p:cNvSpPr>
          <p:nvPr/>
        </p:nvSpPr>
        <p:spPr bwMode="auto">
          <a:xfrm rot="16200000" flipV="1">
            <a:off x="3969184" y="5333467"/>
            <a:ext cx="228600" cy="1905000"/>
          </a:xfrm>
          <a:prstGeom prst="leftBrace">
            <a:avLst>
              <a:gd name="adj1" fmla="val 136972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3485097" y="6374902"/>
            <a:ext cx="3834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B = 2</a:t>
            </a:r>
            <a:r>
              <a:rPr lang="en-US" sz="1800" baseline="30000" dirty="0">
                <a:latin typeface="Calibri" pitchFamily="34" charset="0"/>
              </a:rPr>
              <a:t>b</a:t>
            </a:r>
            <a:r>
              <a:rPr lang="en-US" sz="1800" dirty="0">
                <a:latin typeface="Calibri" pitchFamily="34" charset="0"/>
              </a:rPr>
              <a:t> bytes per cache block (the data)</a:t>
            </a:r>
          </a:p>
        </p:txBody>
      </p:sp>
      <p:sp>
        <p:nvSpPr>
          <p:cNvPr id="51" name="Rectangle 50"/>
          <p:cNvSpPr/>
          <p:nvPr/>
        </p:nvSpPr>
        <p:spPr bwMode="auto">
          <a:xfrm>
            <a:off x="6337478" y="2853352"/>
            <a:ext cx="990600" cy="270848"/>
          </a:xfrm>
          <a:prstGeom prst="rect">
            <a:avLst/>
          </a:prstGeom>
          <a:solidFill>
            <a:srgbClr val="FF99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t bits</a:t>
            </a:r>
          </a:p>
        </p:txBody>
      </p:sp>
      <p:sp>
        <p:nvSpPr>
          <p:cNvPr id="52" name="Rectangle 51"/>
          <p:cNvSpPr/>
          <p:nvPr/>
        </p:nvSpPr>
        <p:spPr bwMode="auto">
          <a:xfrm>
            <a:off x="7328078" y="2853352"/>
            <a:ext cx="762000" cy="2708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s bits</a:t>
            </a:r>
          </a:p>
        </p:txBody>
      </p:sp>
      <p:sp>
        <p:nvSpPr>
          <p:cNvPr id="53" name="Rectangle 52"/>
          <p:cNvSpPr/>
          <p:nvPr/>
        </p:nvSpPr>
        <p:spPr bwMode="auto">
          <a:xfrm>
            <a:off x="8090078" y="2853352"/>
            <a:ext cx="685800" cy="2708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lvl="0" algn="ctr"/>
            <a:r>
              <a:rPr lang="en-US" sz="1600" dirty="0">
                <a:solidFill>
                  <a:srgbClr val="000000"/>
                </a:solidFill>
                <a:latin typeface="Calibri" pitchFamily="34" charset="0"/>
              </a:rPr>
              <a:t>b bits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6248400" y="2513390"/>
            <a:ext cx="1810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Address of word:</a:t>
            </a:r>
          </a:p>
        </p:txBody>
      </p:sp>
      <p:sp>
        <p:nvSpPr>
          <p:cNvPr id="58" name="AutoShape 16"/>
          <p:cNvSpPr>
            <a:spLocks/>
          </p:cNvSpPr>
          <p:nvPr/>
        </p:nvSpPr>
        <p:spPr bwMode="auto">
          <a:xfrm rot="16200000" flipV="1">
            <a:off x="6718478" y="2822218"/>
            <a:ext cx="228600" cy="990598"/>
          </a:xfrm>
          <a:prstGeom prst="leftBrace">
            <a:avLst>
              <a:gd name="adj1" fmla="val 75000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0" name="AutoShape 16"/>
          <p:cNvSpPr>
            <a:spLocks/>
          </p:cNvSpPr>
          <p:nvPr/>
        </p:nvSpPr>
        <p:spPr bwMode="auto">
          <a:xfrm rot="16200000" flipV="1">
            <a:off x="7594779" y="2933702"/>
            <a:ext cx="228600" cy="761998"/>
          </a:xfrm>
          <a:prstGeom prst="leftBrace">
            <a:avLst>
              <a:gd name="adj1" fmla="val 75000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1" name="AutoShape 16"/>
          <p:cNvSpPr>
            <a:spLocks/>
          </p:cNvSpPr>
          <p:nvPr/>
        </p:nvSpPr>
        <p:spPr bwMode="auto">
          <a:xfrm rot="16200000" flipV="1">
            <a:off x="8280578" y="3009901"/>
            <a:ext cx="228600" cy="609600"/>
          </a:xfrm>
          <a:prstGeom prst="leftBrace">
            <a:avLst>
              <a:gd name="adj1" fmla="val 75000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6594772" y="3365678"/>
            <a:ext cx="485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tag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7360273" y="3364468"/>
            <a:ext cx="7052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set</a:t>
            </a:r>
          </a:p>
          <a:p>
            <a:pPr algn="ctr"/>
            <a:r>
              <a:rPr lang="en-US" sz="1800" dirty="0">
                <a:latin typeface="Calibri" pitchFamily="34" charset="0"/>
              </a:rPr>
              <a:t>index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8033195" y="3364468"/>
            <a:ext cx="738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block</a:t>
            </a:r>
          </a:p>
          <a:p>
            <a:pPr algn="ctr"/>
            <a:r>
              <a:rPr lang="en-US" sz="1800" dirty="0">
                <a:latin typeface="Calibri" pitchFamily="34" charset="0"/>
              </a:rPr>
              <a:t>offset</a:t>
            </a:r>
          </a:p>
        </p:txBody>
      </p:sp>
      <p:cxnSp>
        <p:nvCxnSpPr>
          <p:cNvPr id="93" name="Shape 92"/>
          <p:cNvCxnSpPr>
            <a:stCxn id="80" idx="2"/>
            <a:endCxn id="94" idx="3"/>
          </p:cNvCxnSpPr>
          <p:nvPr/>
        </p:nvCxnSpPr>
        <p:spPr bwMode="auto">
          <a:xfrm rot="5400000">
            <a:off x="6489930" y="3312069"/>
            <a:ext cx="524242" cy="1921702"/>
          </a:xfrm>
          <a:prstGeom prst="bentConnector2">
            <a:avLst/>
          </a:prstGeom>
          <a:noFill/>
          <a:ln w="254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2" name="Elbow Connector 101"/>
          <p:cNvCxnSpPr>
            <a:stCxn id="81" idx="2"/>
            <a:endCxn id="67" idx="0"/>
          </p:cNvCxnSpPr>
          <p:nvPr/>
        </p:nvCxnSpPr>
        <p:spPr bwMode="auto">
          <a:xfrm rot="5400000">
            <a:off x="5255680" y="2542930"/>
            <a:ext cx="1678979" cy="4614717"/>
          </a:xfrm>
          <a:prstGeom prst="bentConnector3">
            <a:avLst>
              <a:gd name="adj1" fmla="val 63807"/>
            </a:avLst>
          </a:prstGeom>
          <a:noFill/>
          <a:ln w="254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4" name="TextBox 103"/>
          <p:cNvSpPr txBox="1"/>
          <p:nvPr/>
        </p:nvSpPr>
        <p:spPr>
          <a:xfrm>
            <a:off x="6471298" y="5054956"/>
            <a:ext cx="20152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Calibri" pitchFamily="34" charset="0"/>
              </a:rPr>
              <a:t>data begins at this offset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6311007" y="531674"/>
            <a:ext cx="2415982" cy="175432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marL="115888" indent="-115888">
              <a:buFont typeface="Arial" pitchFamily="34" charset="0"/>
              <a:buChar char="•"/>
            </a:pPr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Locate set</a:t>
            </a:r>
          </a:p>
          <a:p>
            <a:pPr marL="115888" indent="-115888">
              <a:buFont typeface="Arial" pitchFamily="34" charset="0"/>
              <a:buChar char="•"/>
            </a:pPr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Check if any line in set</a:t>
            </a:r>
            <a:br>
              <a:rPr lang="en-US" sz="1800" i="1" dirty="0">
                <a:solidFill>
                  <a:srgbClr val="C00000"/>
                </a:solidFill>
                <a:latin typeface="Calibri" pitchFamily="34" charset="0"/>
              </a:rPr>
            </a:br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has matching tag</a:t>
            </a:r>
          </a:p>
          <a:p>
            <a:pPr marL="115888" indent="-115888">
              <a:buFont typeface="Arial" pitchFamily="34" charset="0"/>
              <a:buChar char="•"/>
            </a:pPr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Yes + line valid: hit</a:t>
            </a:r>
          </a:p>
          <a:p>
            <a:pPr marL="115888" indent="-115888">
              <a:buFont typeface="Arial" pitchFamily="34" charset="0"/>
              <a:buChar char="•"/>
            </a:pPr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Locate data starting</a:t>
            </a:r>
            <a:br>
              <a:rPr lang="en-US" sz="1800" i="1" dirty="0">
                <a:solidFill>
                  <a:srgbClr val="C00000"/>
                </a:solidFill>
                <a:latin typeface="Calibri" pitchFamily="34" charset="0"/>
              </a:rPr>
            </a:br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at offset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2" grpId="0" animBg="1"/>
      <p:bldP spid="73" grpId="0" animBg="1"/>
      <p:bldP spid="74" grpId="0"/>
      <p:bldP spid="77" grpId="0" animBg="1"/>
      <p:bldP spid="78" grpId="0"/>
      <p:bldP spid="10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Direct Mapped Cache (E = 1)</a:t>
            </a:r>
          </a:p>
        </p:txBody>
      </p:sp>
      <p:sp>
        <p:nvSpPr>
          <p:cNvPr id="54" name="AutoShape 16"/>
          <p:cNvSpPr>
            <a:spLocks/>
          </p:cNvSpPr>
          <p:nvPr/>
        </p:nvSpPr>
        <p:spPr bwMode="auto">
          <a:xfrm>
            <a:off x="1172867" y="2448735"/>
            <a:ext cx="228600" cy="2961465"/>
          </a:xfrm>
          <a:prstGeom prst="leftBrace">
            <a:avLst>
              <a:gd name="adj1" fmla="val 7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400" dirty="0">
              <a:latin typeface="Calibri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6200" y="3625405"/>
            <a:ext cx="112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S = 2</a:t>
            </a:r>
            <a:r>
              <a:rPr lang="en-US" sz="1800" baseline="30000" dirty="0">
                <a:latin typeface="Calibri" pitchFamily="34" charset="0"/>
              </a:rPr>
              <a:t>s</a:t>
            </a:r>
            <a:r>
              <a:rPr lang="en-US" sz="1800" dirty="0">
                <a:latin typeface="Calibri" pitchFamily="34" charset="0"/>
              </a:rPr>
              <a:t> sets</a:t>
            </a:r>
          </a:p>
        </p:txBody>
      </p:sp>
      <p:cxnSp>
        <p:nvCxnSpPr>
          <p:cNvPr id="125" name="Straight Connector 124"/>
          <p:cNvCxnSpPr/>
          <p:nvPr/>
        </p:nvCxnSpPr>
        <p:spPr bwMode="auto">
          <a:xfrm>
            <a:off x="1905001" y="4640062"/>
            <a:ext cx="3124199" cy="8138"/>
          </a:xfrm>
          <a:prstGeom prst="line">
            <a:avLst/>
          </a:prstGeom>
          <a:noFill/>
          <a:ln w="76200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127" name="TextBox 126"/>
          <p:cNvSpPr txBox="1"/>
          <p:nvPr/>
        </p:nvSpPr>
        <p:spPr>
          <a:xfrm>
            <a:off x="381000" y="1154668"/>
            <a:ext cx="32987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Direct mapped: One line per set</a:t>
            </a:r>
          </a:p>
          <a:p>
            <a:r>
              <a:rPr lang="en-US" sz="1800" dirty="0">
                <a:latin typeface="Calibri" pitchFamily="34" charset="0"/>
              </a:rPr>
              <a:t>Assume: cache block size 8 bytes</a:t>
            </a:r>
          </a:p>
        </p:txBody>
      </p:sp>
      <p:sp>
        <p:nvSpPr>
          <p:cNvPr id="128" name="Rectangle 127"/>
          <p:cNvSpPr/>
          <p:nvPr/>
        </p:nvSpPr>
        <p:spPr bwMode="auto">
          <a:xfrm>
            <a:off x="6261278" y="2702162"/>
            <a:ext cx="990600" cy="270848"/>
          </a:xfrm>
          <a:prstGeom prst="rect">
            <a:avLst/>
          </a:prstGeom>
          <a:solidFill>
            <a:srgbClr val="FF99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t bits</a:t>
            </a:r>
          </a:p>
        </p:txBody>
      </p:sp>
      <p:sp>
        <p:nvSpPr>
          <p:cNvPr id="129" name="Rectangle 128"/>
          <p:cNvSpPr/>
          <p:nvPr/>
        </p:nvSpPr>
        <p:spPr bwMode="auto">
          <a:xfrm>
            <a:off x="7251878" y="2702162"/>
            <a:ext cx="762000" cy="2708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0…01</a:t>
            </a:r>
          </a:p>
        </p:txBody>
      </p:sp>
      <p:sp>
        <p:nvSpPr>
          <p:cNvPr id="130" name="Rectangle 129"/>
          <p:cNvSpPr/>
          <p:nvPr/>
        </p:nvSpPr>
        <p:spPr bwMode="auto">
          <a:xfrm>
            <a:off x="8013878" y="2702162"/>
            <a:ext cx="520522" cy="2708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lvl="0" algn="ctr"/>
            <a:r>
              <a:rPr lang="en-US" sz="1600" dirty="0">
                <a:solidFill>
                  <a:srgbClr val="000000"/>
                </a:solidFill>
                <a:latin typeface="Calibri" pitchFamily="34" charset="0"/>
              </a:rPr>
              <a:t>100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6172200" y="2362200"/>
            <a:ext cx="1572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Address of </a:t>
            </a:r>
            <a:r>
              <a:rPr lang="en-US" sz="1800" dirty="0" err="1">
                <a:latin typeface="Calibri" pitchFamily="34" charset="0"/>
              </a:rPr>
              <a:t>int</a:t>
            </a:r>
            <a:r>
              <a:rPr lang="en-US" sz="1800" dirty="0">
                <a:latin typeface="Calibri" pitchFamily="34" charset="0"/>
              </a:rPr>
              <a:t>:</a:t>
            </a:r>
          </a:p>
        </p:txBody>
      </p:sp>
      <p:sp>
        <p:nvSpPr>
          <p:cNvPr id="132" name="Rectangle 131"/>
          <p:cNvSpPr/>
          <p:nvPr/>
        </p:nvSpPr>
        <p:spPr bwMode="auto">
          <a:xfrm>
            <a:off x="1524000" y="3810000"/>
            <a:ext cx="3848288" cy="533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400" dirty="0">
              <a:latin typeface="Calibri" pitchFamily="34" charset="0"/>
            </a:endParaRPr>
          </a:p>
        </p:txBody>
      </p:sp>
      <p:sp>
        <p:nvSpPr>
          <p:cNvPr id="133" name="Rectangle 132"/>
          <p:cNvSpPr/>
          <p:nvPr/>
        </p:nvSpPr>
        <p:spPr bwMode="auto">
          <a:xfrm>
            <a:off x="3022243" y="39243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0</a:t>
            </a:r>
          </a:p>
        </p:txBody>
      </p:sp>
      <p:sp>
        <p:nvSpPr>
          <p:cNvPr id="134" name="Rectangle 133"/>
          <p:cNvSpPr/>
          <p:nvPr/>
        </p:nvSpPr>
        <p:spPr bwMode="auto">
          <a:xfrm>
            <a:off x="3294848" y="39243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1</a:t>
            </a:r>
          </a:p>
        </p:txBody>
      </p:sp>
      <p:sp>
        <p:nvSpPr>
          <p:cNvPr id="135" name="Rectangle 134"/>
          <p:cNvSpPr/>
          <p:nvPr/>
        </p:nvSpPr>
        <p:spPr bwMode="auto">
          <a:xfrm>
            <a:off x="3555643" y="39243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2</a:t>
            </a:r>
          </a:p>
        </p:txBody>
      </p:sp>
      <p:sp>
        <p:nvSpPr>
          <p:cNvPr id="136" name="Rectangle 135"/>
          <p:cNvSpPr/>
          <p:nvPr/>
        </p:nvSpPr>
        <p:spPr bwMode="auto">
          <a:xfrm>
            <a:off x="4977688" y="39243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7</a:t>
            </a:r>
          </a:p>
        </p:txBody>
      </p:sp>
      <p:sp>
        <p:nvSpPr>
          <p:cNvPr id="139" name="Rectangle 138"/>
          <p:cNvSpPr/>
          <p:nvPr/>
        </p:nvSpPr>
        <p:spPr bwMode="auto">
          <a:xfrm>
            <a:off x="2119653" y="3924300"/>
            <a:ext cx="717995" cy="304800"/>
          </a:xfrm>
          <a:prstGeom prst="rect">
            <a:avLst/>
          </a:prstGeom>
          <a:solidFill>
            <a:schemeClr val="accent3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tag</a:t>
            </a:r>
          </a:p>
        </p:txBody>
      </p:sp>
      <p:sp>
        <p:nvSpPr>
          <p:cNvPr id="140" name="Rectangle 139"/>
          <p:cNvSpPr/>
          <p:nvPr/>
        </p:nvSpPr>
        <p:spPr bwMode="auto">
          <a:xfrm>
            <a:off x="1650643" y="39243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v</a:t>
            </a:r>
          </a:p>
        </p:txBody>
      </p:sp>
      <p:sp>
        <p:nvSpPr>
          <p:cNvPr id="141" name="Rectangle 140"/>
          <p:cNvSpPr/>
          <p:nvPr/>
        </p:nvSpPr>
        <p:spPr bwMode="auto">
          <a:xfrm>
            <a:off x="3828971" y="39243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3</a:t>
            </a:r>
          </a:p>
        </p:txBody>
      </p:sp>
      <p:sp>
        <p:nvSpPr>
          <p:cNvPr id="142" name="Rectangle 141"/>
          <p:cNvSpPr/>
          <p:nvPr/>
        </p:nvSpPr>
        <p:spPr bwMode="auto">
          <a:xfrm>
            <a:off x="4686488" y="39243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6</a:t>
            </a:r>
          </a:p>
        </p:txBody>
      </p:sp>
      <p:sp>
        <p:nvSpPr>
          <p:cNvPr id="143" name="Rectangle 142"/>
          <p:cNvSpPr/>
          <p:nvPr/>
        </p:nvSpPr>
        <p:spPr bwMode="auto">
          <a:xfrm>
            <a:off x="4394566" y="39243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5</a:t>
            </a:r>
          </a:p>
        </p:txBody>
      </p:sp>
      <p:sp>
        <p:nvSpPr>
          <p:cNvPr id="144" name="Rectangle 143"/>
          <p:cNvSpPr/>
          <p:nvPr/>
        </p:nvSpPr>
        <p:spPr bwMode="auto">
          <a:xfrm>
            <a:off x="4102644" y="39243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4</a:t>
            </a:r>
          </a:p>
        </p:txBody>
      </p:sp>
      <p:sp>
        <p:nvSpPr>
          <p:cNvPr id="147" name="Rectangle 146"/>
          <p:cNvSpPr/>
          <p:nvPr/>
        </p:nvSpPr>
        <p:spPr bwMode="auto">
          <a:xfrm>
            <a:off x="1524000" y="3124200"/>
            <a:ext cx="3848288" cy="533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400" dirty="0">
              <a:latin typeface="Calibri" pitchFamily="34" charset="0"/>
            </a:endParaRPr>
          </a:p>
        </p:txBody>
      </p:sp>
      <p:sp>
        <p:nvSpPr>
          <p:cNvPr id="148" name="Rectangle 147"/>
          <p:cNvSpPr/>
          <p:nvPr/>
        </p:nvSpPr>
        <p:spPr bwMode="auto">
          <a:xfrm>
            <a:off x="3022243" y="32385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0</a:t>
            </a:r>
          </a:p>
        </p:txBody>
      </p:sp>
      <p:sp>
        <p:nvSpPr>
          <p:cNvPr id="149" name="Rectangle 148"/>
          <p:cNvSpPr/>
          <p:nvPr/>
        </p:nvSpPr>
        <p:spPr bwMode="auto">
          <a:xfrm>
            <a:off x="3294848" y="32385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1</a:t>
            </a:r>
          </a:p>
        </p:txBody>
      </p:sp>
      <p:sp>
        <p:nvSpPr>
          <p:cNvPr id="150" name="Rectangle 149"/>
          <p:cNvSpPr/>
          <p:nvPr/>
        </p:nvSpPr>
        <p:spPr bwMode="auto">
          <a:xfrm>
            <a:off x="3555643" y="32385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2</a:t>
            </a:r>
          </a:p>
        </p:txBody>
      </p:sp>
      <p:sp>
        <p:nvSpPr>
          <p:cNvPr id="151" name="Rectangle 150"/>
          <p:cNvSpPr/>
          <p:nvPr/>
        </p:nvSpPr>
        <p:spPr bwMode="auto">
          <a:xfrm>
            <a:off x="4977688" y="32385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7</a:t>
            </a:r>
          </a:p>
        </p:txBody>
      </p:sp>
      <p:sp>
        <p:nvSpPr>
          <p:cNvPr id="152" name="Rectangle 151"/>
          <p:cNvSpPr/>
          <p:nvPr/>
        </p:nvSpPr>
        <p:spPr bwMode="auto">
          <a:xfrm>
            <a:off x="2119653" y="3238500"/>
            <a:ext cx="717995" cy="304800"/>
          </a:xfrm>
          <a:prstGeom prst="rect">
            <a:avLst/>
          </a:prstGeom>
          <a:solidFill>
            <a:schemeClr val="accent3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tag</a:t>
            </a:r>
          </a:p>
        </p:txBody>
      </p:sp>
      <p:sp>
        <p:nvSpPr>
          <p:cNvPr id="153" name="Rectangle 152"/>
          <p:cNvSpPr/>
          <p:nvPr/>
        </p:nvSpPr>
        <p:spPr bwMode="auto">
          <a:xfrm>
            <a:off x="1650643" y="32385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v</a:t>
            </a:r>
          </a:p>
        </p:txBody>
      </p:sp>
      <p:sp>
        <p:nvSpPr>
          <p:cNvPr id="154" name="Rectangle 153"/>
          <p:cNvSpPr/>
          <p:nvPr/>
        </p:nvSpPr>
        <p:spPr bwMode="auto">
          <a:xfrm>
            <a:off x="3828971" y="32385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3</a:t>
            </a:r>
          </a:p>
        </p:txBody>
      </p:sp>
      <p:sp>
        <p:nvSpPr>
          <p:cNvPr id="155" name="Rectangle 154"/>
          <p:cNvSpPr/>
          <p:nvPr/>
        </p:nvSpPr>
        <p:spPr bwMode="auto">
          <a:xfrm>
            <a:off x="4686488" y="32385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6</a:t>
            </a:r>
          </a:p>
        </p:txBody>
      </p:sp>
      <p:sp>
        <p:nvSpPr>
          <p:cNvPr id="156" name="Rectangle 155"/>
          <p:cNvSpPr/>
          <p:nvPr/>
        </p:nvSpPr>
        <p:spPr bwMode="auto">
          <a:xfrm>
            <a:off x="4394566" y="32385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5</a:t>
            </a:r>
          </a:p>
        </p:txBody>
      </p:sp>
      <p:sp>
        <p:nvSpPr>
          <p:cNvPr id="157" name="Rectangle 156"/>
          <p:cNvSpPr/>
          <p:nvPr/>
        </p:nvSpPr>
        <p:spPr bwMode="auto">
          <a:xfrm>
            <a:off x="4102644" y="32385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4</a:t>
            </a:r>
          </a:p>
        </p:txBody>
      </p:sp>
      <p:sp>
        <p:nvSpPr>
          <p:cNvPr id="159" name="Rectangle 158"/>
          <p:cNvSpPr/>
          <p:nvPr/>
        </p:nvSpPr>
        <p:spPr bwMode="auto">
          <a:xfrm>
            <a:off x="1524000" y="2438400"/>
            <a:ext cx="3848288" cy="533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400" dirty="0">
              <a:latin typeface="Calibri" pitchFamily="34" charset="0"/>
            </a:endParaRPr>
          </a:p>
        </p:txBody>
      </p:sp>
      <p:sp>
        <p:nvSpPr>
          <p:cNvPr id="160" name="Rectangle 159"/>
          <p:cNvSpPr/>
          <p:nvPr/>
        </p:nvSpPr>
        <p:spPr bwMode="auto">
          <a:xfrm>
            <a:off x="3022243" y="25527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0</a:t>
            </a:r>
          </a:p>
        </p:txBody>
      </p:sp>
      <p:sp>
        <p:nvSpPr>
          <p:cNvPr id="161" name="Rectangle 160"/>
          <p:cNvSpPr/>
          <p:nvPr/>
        </p:nvSpPr>
        <p:spPr bwMode="auto">
          <a:xfrm>
            <a:off x="3294848" y="25527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1</a:t>
            </a:r>
          </a:p>
        </p:txBody>
      </p:sp>
      <p:sp>
        <p:nvSpPr>
          <p:cNvPr id="162" name="Rectangle 161"/>
          <p:cNvSpPr/>
          <p:nvPr/>
        </p:nvSpPr>
        <p:spPr bwMode="auto">
          <a:xfrm>
            <a:off x="3555643" y="25527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2</a:t>
            </a:r>
          </a:p>
        </p:txBody>
      </p:sp>
      <p:sp>
        <p:nvSpPr>
          <p:cNvPr id="163" name="Rectangle 162"/>
          <p:cNvSpPr/>
          <p:nvPr/>
        </p:nvSpPr>
        <p:spPr bwMode="auto">
          <a:xfrm>
            <a:off x="4977688" y="25527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7</a:t>
            </a:r>
          </a:p>
        </p:txBody>
      </p:sp>
      <p:sp>
        <p:nvSpPr>
          <p:cNvPr id="164" name="Rectangle 163"/>
          <p:cNvSpPr/>
          <p:nvPr/>
        </p:nvSpPr>
        <p:spPr bwMode="auto">
          <a:xfrm>
            <a:off x="2119653" y="2552700"/>
            <a:ext cx="717995" cy="304800"/>
          </a:xfrm>
          <a:prstGeom prst="rect">
            <a:avLst/>
          </a:prstGeom>
          <a:solidFill>
            <a:schemeClr val="accent3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tag</a:t>
            </a:r>
          </a:p>
        </p:txBody>
      </p:sp>
      <p:sp>
        <p:nvSpPr>
          <p:cNvPr id="165" name="Rectangle 164"/>
          <p:cNvSpPr/>
          <p:nvPr/>
        </p:nvSpPr>
        <p:spPr bwMode="auto">
          <a:xfrm>
            <a:off x="1650643" y="25527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v</a:t>
            </a:r>
          </a:p>
        </p:txBody>
      </p:sp>
      <p:sp>
        <p:nvSpPr>
          <p:cNvPr id="166" name="Rectangle 165"/>
          <p:cNvSpPr/>
          <p:nvPr/>
        </p:nvSpPr>
        <p:spPr bwMode="auto">
          <a:xfrm>
            <a:off x="3828971" y="25527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3</a:t>
            </a:r>
          </a:p>
        </p:txBody>
      </p:sp>
      <p:sp>
        <p:nvSpPr>
          <p:cNvPr id="167" name="Rectangle 166"/>
          <p:cNvSpPr/>
          <p:nvPr/>
        </p:nvSpPr>
        <p:spPr bwMode="auto">
          <a:xfrm>
            <a:off x="4686488" y="25527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6</a:t>
            </a:r>
          </a:p>
        </p:txBody>
      </p:sp>
      <p:sp>
        <p:nvSpPr>
          <p:cNvPr id="168" name="Rectangle 167"/>
          <p:cNvSpPr/>
          <p:nvPr/>
        </p:nvSpPr>
        <p:spPr bwMode="auto">
          <a:xfrm>
            <a:off x="4394566" y="25527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5</a:t>
            </a:r>
          </a:p>
        </p:txBody>
      </p:sp>
      <p:sp>
        <p:nvSpPr>
          <p:cNvPr id="169" name="Rectangle 168"/>
          <p:cNvSpPr/>
          <p:nvPr/>
        </p:nvSpPr>
        <p:spPr bwMode="auto">
          <a:xfrm>
            <a:off x="4102644" y="25527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4</a:t>
            </a:r>
          </a:p>
        </p:txBody>
      </p:sp>
      <p:sp>
        <p:nvSpPr>
          <p:cNvPr id="171" name="Rectangle 170"/>
          <p:cNvSpPr/>
          <p:nvPr/>
        </p:nvSpPr>
        <p:spPr bwMode="auto">
          <a:xfrm>
            <a:off x="1524000" y="4876800"/>
            <a:ext cx="3848288" cy="533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400" dirty="0">
              <a:latin typeface="Calibri" pitchFamily="34" charset="0"/>
            </a:endParaRPr>
          </a:p>
        </p:txBody>
      </p:sp>
      <p:sp>
        <p:nvSpPr>
          <p:cNvPr id="172" name="Rectangle 171"/>
          <p:cNvSpPr/>
          <p:nvPr/>
        </p:nvSpPr>
        <p:spPr bwMode="auto">
          <a:xfrm>
            <a:off x="3022243" y="49911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0</a:t>
            </a:r>
          </a:p>
        </p:txBody>
      </p:sp>
      <p:sp>
        <p:nvSpPr>
          <p:cNvPr id="173" name="Rectangle 172"/>
          <p:cNvSpPr/>
          <p:nvPr/>
        </p:nvSpPr>
        <p:spPr bwMode="auto">
          <a:xfrm>
            <a:off x="3294848" y="49911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1</a:t>
            </a:r>
          </a:p>
        </p:txBody>
      </p:sp>
      <p:sp>
        <p:nvSpPr>
          <p:cNvPr id="174" name="Rectangle 173"/>
          <p:cNvSpPr/>
          <p:nvPr/>
        </p:nvSpPr>
        <p:spPr bwMode="auto">
          <a:xfrm>
            <a:off x="3555643" y="49911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2</a:t>
            </a:r>
          </a:p>
        </p:txBody>
      </p:sp>
      <p:sp>
        <p:nvSpPr>
          <p:cNvPr id="175" name="Rectangle 174"/>
          <p:cNvSpPr/>
          <p:nvPr/>
        </p:nvSpPr>
        <p:spPr bwMode="auto">
          <a:xfrm>
            <a:off x="4977688" y="49911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7</a:t>
            </a:r>
          </a:p>
        </p:txBody>
      </p:sp>
      <p:sp>
        <p:nvSpPr>
          <p:cNvPr id="176" name="Rectangle 175"/>
          <p:cNvSpPr/>
          <p:nvPr/>
        </p:nvSpPr>
        <p:spPr bwMode="auto">
          <a:xfrm>
            <a:off x="2119653" y="4991100"/>
            <a:ext cx="717995" cy="304800"/>
          </a:xfrm>
          <a:prstGeom prst="rect">
            <a:avLst/>
          </a:prstGeom>
          <a:solidFill>
            <a:schemeClr val="accent3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rmAutofit fontScale="92500" lnSpcReduction="10000"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tag</a:t>
            </a:r>
          </a:p>
        </p:txBody>
      </p:sp>
      <p:sp>
        <p:nvSpPr>
          <p:cNvPr id="177" name="Rectangle 176"/>
          <p:cNvSpPr/>
          <p:nvPr/>
        </p:nvSpPr>
        <p:spPr bwMode="auto">
          <a:xfrm>
            <a:off x="1650643" y="49911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v</a:t>
            </a:r>
          </a:p>
        </p:txBody>
      </p:sp>
      <p:sp>
        <p:nvSpPr>
          <p:cNvPr id="178" name="Rectangle 177"/>
          <p:cNvSpPr/>
          <p:nvPr/>
        </p:nvSpPr>
        <p:spPr bwMode="auto">
          <a:xfrm>
            <a:off x="3828971" y="49911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3</a:t>
            </a:r>
          </a:p>
        </p:txBody>
      </p:sp>
      <p:sp>
        <p:nvSpPr>
          <p:cNvPr id="179" name="Rectangle 178"/>
          <p:cNvSpPr/>
          <p:nvPr/>
        </p:nvSpPr>
        <p:spPr bwMode="auto">
          <a:xfrm>
            <a:off x="4686488" y="49911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6</a:t>
            </a:r>
          </a:p>
        </p:txBody>
      </p:sp>
      <p:sp>
        <p:nvSpPr>
          <p:cNvPr id="180" name="Rectangle 179"/>
          <p:cNvSpPr/>
          <p:nvPr/>
        </p:nvSpPr>
        <p:spPr bwMode="auto">
          <a:xfrm>
            <a:off x="4394566" y="49911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5</a:t>
            </a:r>
          </a:p>
        </p:txBody>
      </p:sp>
      <p:sp>
        <p:nvSpPr>
          <p:cNvPr id="181" name="Rectangle 180"/>
          <p:cNvSpPr/>
          <p:nvPr/>
        </p:nvSpPr>
        <p:spPr bwMode="auto">
          <a:xfrm>
            <a:off x="4102644" y="49911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4</a:t>
            </a:r>
          </a:p>
        </p:txBody>
      </p:sp>
      <p:cxnSp>
        <p:nvCxnSpPr>
          <p:cNvPr id="183" name="Shape 182"/>
          <p:cNvCxnSpPr>
            <a:stCxn id="129" idx="2"/>
          </p:cNvCxnSpPr>
          <p:nvPr/>
        </p:nvCxnSpPr>
        <p:spPr bwMode="auto">
          <a:xfrm rot="5400000">
            <a:off x="6293638" y="2051660"/>
            <a:ext cx="417890" cy="2260590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0" name="TextBox 59"/>
          <p:cNvSpPr txBox="1"/>
          <p:nvPr/>
        </p:nvSpPr>
        <p:spPr>
          <a:xfrm>
            <a:off x="6875252" y="3344174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find set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Direct Mapped Cache (E = 1)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381000" y="1154668"/>
            <a:ext cx="32987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Direct mapped: One line per set</a:t>
            </a:r>
          </a:p>
          <a:p>
            <a:r>
              <a:rPr lang="en-US" sz="1800" dirty="0">
                <a:latin typeface="Calibri" pitchFamily="34" charset="0"/>
              </a:rPr>
              <a:t>Assume: cache block size 8 bytes</a:t>
            </a:r>
          </a:p>
        </p:txBody>
      </p:sp>
      <p:sp>
        <p:nvSpPr>
          <p:cNvPr id="128" name="Rectangle 127"/>
          <p:cNvSpPr/>
          <p:nvPr/>
        </p:nvSpPr>
        <p:spPr bwMode="auto">
          <a:xfrm>
            <a:off x="6261278" y="2702162"/>
            <a:ext cx="990600" cy="270848"/>
          </a:xfrm>
          <a:prstGeom prst="rect">
            <a:avLst/>
          </a:prstGeom>
          <a:solidFill>
            <a:srgbClr val="FF99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t bits</a:t>
            </a:r>
          </a:p>
        </p:txBody>
      </p:sp>
      <p:sp>
        <p:nvSpPr>
          <p:cNvPr id="129" name="Rectangle 128"/>
          <p:cNvSpPr/>
          <p:nvPr/>
        </p:nvSpPr>
        <p:spPr bwMode="auto">
          <a:xfrm>
            <a:off x="7251878" y="2702162"/>
            <a:ext cx="762000" cy="2708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0…01</a:t>
            </a:r>
          </a:p>
        </p:txBody>
      </p:sp>
      <p:sp>
        <p:nvSpPr>
          <p:cNvPr id="130" name="Rectangle 129"/>
          <p:cNvSpPr/>
          <p:nvPr/>
        </p:nvSpPr>
        <p:spPr bwMode="auto">
          <a:xfrm>
            <a:off x="8013878" y="2702162"/>
            <a:ext cx="520522" cy="2708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lvl="0" algn="ctr"/>
            <a:r>
              <a:rPr lang="en-US" sz="1600" dirty="0">
                <a:solidFill>
                  <a:srgbClr val="000000"/>
                </a:solidFill>
                <a:latin typeface="Calibri" pitchFamily="34" charset="0"/>
              </a:rPr>
              <a:t>100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6172200" y="2362200"/>
            <a:ext cx="1572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Address of </a:t>
            </a:r>
            <a:r>
              <a:rPr lang="en-US" sz="1800" dirty="0" err="1">
                <a:latin typeface="Calibri" pitchFamily="34" charset="0"/>
              </a:rPr>
              <a:t>int</a:t>
            </a:r>
            <a:r>
              <a:rPr lang="en-US" sz="1800" dirty="0">
                <a:latin typeface="Calibri" pitchFamily="34" charset="0"/>
              </a:rPr>
              <a:t>:</a:t>
            </a:r>
          </a:p>
        </p:txBody>
      </p:sp>
      <p:sp>
        <p:nvSpPr>
          <p:cNvPr id="147" name="Rectangle 146"/>
          <p:cNvSpPr/>
          <p:nvPr/>
        </p:nvSpPr>
        <p:spPr bwMode="auto">
          <a:xfrm>
            <a:off x="1524000" y="3124200"/>
            <a:ext cx="3848288" cy="533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400" dirty="0">
              <a:latin typeface="Calibri" pitchFamily="34" charset="0"/>
            </a:endParaRPr>
          </a:p>
        </p:txBody>
      </p:sp>
      <p:sp>
        <p:nvSpPr>
          <p:cNvPr id="148" name="Rectangle 147"/>
          <p:cNvSpPr/>
          <p:nvPr/>
        </p:nvSpPr>
        <p:spPr bwMode="auto">
          <a:xfrm>
            <a:off x="3022243" y="32385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0</a:t>
            </a:r>
          </a:p>
        </p:txBody>
      </p:sp>
      <p:sp>
        <p:nvSpPr>
          <p:cNvPr id="149" name="Rectangle 148"/>
          <p:cNvSpPr/>
          <p:nvPr/>
        </p:nvSpPr>
        <p:spPr bwMode="auto">
          <a:xfrm>
            <a:off x="3294848" y="32385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1</a:t>
            </a:r>
          </a:p>
        </p:txBody>
      </p:sp>
      <p:sp>
        <p:nvSpPr>
          <p:cNvPr id="150" name="Rectangle 149"/>
          <p:cNvSpPr/>
          <p:nvPr/>
        </p:nvSpPr>
        <p:spPr bwMode="auto">
          <a:xfrm>
            <a:off x="3555643" y="32385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2</a:t>
            </a:r>
          </a:p>
        </p:txBody>
      </p:sp>
      <p:sp>
        <p:nvSpPr>
          <p:cNvPr id="151" name="Rectangle 150"/>
          <p:cNvSpPr/>
          <p:nvPr/>
        </p:nvSpPr>
        <p:spPr bwMode="auto">
          <a:xfrm>
            <a:off x="4977688" y="32385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7</a:t>
            </a:r>
          </a:p>
        </p:txBody>
      </p:sp>
      <p:sp>
        <p:nvSpPr>
          <p:cNvPr id="152" name="Rectangle 151"/>
          <p:cNvSpPr/>
          <p:nvPr/>
        </p:nvSpPr>
        <p:spPr bwMode="auto">
          <a:xfrm>
            <a:off x="2119653" y="3238500"/>
            <a:ext cx="71799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tag</a:t>
            </a:r>
          </a:p>
        </p:txBody>
      </p:sp>
      <p:sp>
        <p:nvSpPr>
          <p:cNvPr id="153" name="Rectangle 152"/>
          <p:cNvSpPr/>
          <p:nvPr/>
        </p:nvSpPr>
        <p:spPr bwMode="auto">
          <a:xfrm>
            <a:off x="1650643" y="32385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v</a:t>
            </a:r>
          </a:p>
        </p:txBody>
      </p:sp>
      <p:sp>
        <p:nvSpPr>
          <p:cNvPr id="154" name="Rectangle 153"/>
          <p:cNvSpPr/>
          <p:nvPr/>
        </p:nvSpPr>
        <p:spPr bwMode="auto">
          <a:xfrm>
            <a:off x="3828971" y="32385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3</a:t>
            </a:r>
          </a:p>
        </p:txBody>
      </p:sp>
      <p:sp>
        <p:nvSpPr>
          <p:cNvPr id="155" name="Rectangle 154"/>
          <p:cNvSpPr/>
          <p:nvPr/>
        </p:nvSpPr>
        <p:spPr bwMode="auto">
          <a:xfrm>
            <a:off x="4686488" y="32385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6</a:t>
            </a:r>
          </a:p>
        </p:txBody>
      </p:sp>
      <p:sp>
        <p:nvSpPr>
          <p:cNvPr id="156" name="Rectangle 155"/>
          <p:cNvSpPr/>
          <p:nvPr/>
        </p:nvSpPr>
        <p:spPr bwMode="auto">
          <a:xfrm>
            <a:off x="4394566" y="32385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5</a:t>
            </a:r>
          </a:p>
        </p:txBody>
      </p:sp>
      <p:sp>
        <p:nvSpPr>
          <p:cNvPr id="157" name="Rectangle 156"/>
          <p:cNvSpPr/>
          <p:nvPr/>
        </p:nvSpPr>
        <p:spPr bwMode="auto">
          <a:xfrm>
            <a:off x="4102644" y="32385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4</a:t>
            </a:r>
          </a:p>
        </p:txBody>
      </p:sp>
      <p:cxnSp>
        <p:nvCxnSpPr>
          <p:cNvPr id="183" name="Shape 182"/>
          <p:cNvCxnSpPr>
            <a:stCxn id="129" idx="2"/>
          </p:cNvCxnSpPr>
          <p:nvPr/>
        </p:nvCxnSpPr>
        <p:spPr bwMode="auto">
          <a:xfrm rot="5400000">
            <a:off x="6293638" y="2051660"/>
            <a:ext cx="417890" cy="2260590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1" name="Shape 60"/>
          <p:cNvCxnSpPr>
            <a:stCxn id="128" idx="1"/>
          </p:cNvCxnSpPr>
          <p:nvPr/>
        </p:nvCxnSpPr>
        <p:spPr bwMode="auto">
          <a:xfrm rot="10800000" flipV="1">
            <a:off x="2478652" y="2837586"/>
            <a:ext cx="3782627" cy="400914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2" name="TextBox 61"/>
          <p:cNvSpPr txBox="1"/>
          <p:nvPr/>
        </p:nvSpPr>
        <p:spPr>
          <a:xfrm>
            <a:off x="2368639" y="2514600"/>
            <a:ext cx="2467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match: assume yes = hit</a:t>
            </a:r>
          </a:p>
        </p:txBody>
      </p:sp>
      <p:cxnSp>
        <p:nvCxnSpPr>
          <p:cNvPr id="68" name="Straight Connector 67"/>
          <p:cNvCxnSpPr/>
          <p:nvPr/>
        </p:nvCxnSpPr>
        <p:spPr bwMode="auto">
          <a:xfrm rot="5400000">
            <a:off x="1582476" y="3038043"/>
            <a:ext cx="400914" cy="1588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9" name="TextBox 68"/>
          <p:cNvSpPr txBox="1"/>
          <p:nvPr/>
        </p:nvSpPr>
        <p:spPr>
          <a:xfrm>
            <a:off x="1402727" y="2514600"/>
            <a:ext cx="1021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valid?   +</a:t>
            </a:r>
          </a:p>
        </p:txBody>
      </p:sp>
      <p:cxnSp>
        <p:nvCxnSpPr>
          <p:cNvPr id="71" name="Elbow Connector 70"/>
          <p:cNvCxnSpPr>
            <a:stCxn id="130" idx="2"/>
          </p:cNvCxnSpPr>
          <p:nvPr/>
        </p:nvCxnSpPr>
        <p:spPr bwMode="auto">
          <a:xfrm rot="5400000">
            <a:off x="5976408" y="1245569"/>
            <a:ext cx="570290" cy="4025173"/>
          </a:xfrm>
          <a:prstGeom prst="bentConnector3">
            <a:avLst>
              <a:gd name="adj1" fmla="val 175089"/>
            </a:avLst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TextBox 25"/>
          <p:cNvSpPr txBox="1"/>
          <p:nvPr/>
        </p:nvSpPr>
        <p:spPr>
          <a:xfrm>
            <a:off x="5715000" y="3962400"/>
            <a:ext cx="1301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block offset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2124974" y="3242096"/>
            <a:ext cx="717995" cy="304800"/>
          </a:xfrm>
          <a:prstGeom prst="rect">
            <a:avLst/>
          </a:prstGeom>
          <a:solidFill>
            <a:srgbClr val="FF999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tag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69" grpId="0"/>
      <p:bldP spid="26" grpId="0"/>
      <p:bldP spid="2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Direct Mapped Cache (E = 1)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381000" y="1154668"/>
            <a:ext cx="32987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Direct mapped: One line per set</a:t>
            </a:r>
          </a:p>
          <a:p>
            <a:r>
              <a:rPr lang="en-US" sz="1800" dirty="0">
                <a:latin typeface="Calibri" pitchFamily="34" charset="0"/>
              </a:rPr>
              <a:t>Assume: cache block size 8 bytes</a:t>
            </a:r>
          </a:p>
        </p:txBody>
      </p:sp>
      <p:sp>
        <p:nvSpPr>
          <p:cNvPr id="128" name="Rectangle 127"/>
          <p:cNvSpPr/>
          <p:nvPr/>
        </p:nvSpPr>
        <p:spPr bwMode="auto">
          <a:xfrm>
            <a:off x="6261278" y="2702162"/>
            <a:ext cx="990600" cy="270848"/>
          </a:xfrm>
          <a:prstGeom prst="rect">
            <a:avLst/>
          </a:prstGeom>
          <a:solidFill>
            <a:srgbClr val="FF99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t bits</a:t>
            </a:r>
          </a:p>
        </p:txBody>
      </p:sp>
      <p:sp>
        <p:nvSpPr>
          <p:cNvPr id="129" name="Rectangle 128"/>
          <p:cNvSpPr/>
          <p:nvPr/>
        </p:nvSpPr>
        <p:spPr bwMode="auto">
          <a:xfrm>
            <a:off x="7251878" y="2702162"/>
            <a:ext cx="762000" cy="2708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0…01</a:t>
            </a:r>
          </a:p>
        </p:txBody>
      </p:sp>
      <p:sp>
        <p:nvSpPr>
          <p:cNvPr id="130" name="Rectangle 129"/>
          <p:cNvSpPr/>
          <p:nvPr/>
        </p:nvSpPr>
        <p:spPr bwMode="auto">
          <a:xfrm>
            <a:off x="8013878" y="2702162"/>
            <a:ext cx="520522" cy="2708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lvl="0" algn="ctr"/>
            <a:r>
              <a:rPr lang="en-US" sz="1600" dirty="0">
                <a:solidFill>
                  <a:srgbClr val="000000"/>
                </a:solidFill>
                <a:latin typeface="Calibri" pitchFamily="34" charset="0"/>
              </a:rPr>
              <a:t>100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6172200" y="2362200"/>
            <a:ext cx="1572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Address of </a:t>
            </a:r>
            <a:r>
              <a:rPr lang="en-US" sz="1800" dirty="0" err="1">
                <a:latin typeface="Calibri" pitchFamily="34" charset="0"/>
              </a:rPr>
              <a:t>int</a:t>
            </a:r>
            <a:r>
              <a:rPr lang="en-US" sz="1800" dirty="0">
                <a:latin typeface="Calibri" pitchFamily="34" charset="0"/>
              </a:rPr>
              <a:t>:</a:t>
            </a:r>
          </a:p>
        </p:txBody>
      </p:sp>
      <p:sp>
        <p:nvSpPr>
          <p:cNvPr id="147" name="Rectangle 146"/>
          <p:cNvSpPr/>
          <p:nvPr/>
        </p:nvSpPr>
        <p:spPr bwMode="auto">
          <a:xfrm>
            <a:off x="1524000" y="3124200"/>
            <a:ext cx="3848288" cy="533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148" name="Rectangle 147"/>
          <p:cNvSpPr/>
          <p:nvPr/>
        </p:nvSpPr>
        <p:spPr bwMode="auto">
          <a:xfrm>
            <a:off x="3022243" y="32385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0</a:t>
            </a:r>
          </a:p>
        </p:txBody>
      </p:sp>
      <p:sp>
        <p:nvSpPr>
          <p:cNvPr id="149" name="Rectangle 148"/>
          <p:cNvSpPr/>
          <p:nvPr/>
        </p:nvSpPr>
        <p:spPr bwMode="auto">
          <a:xfrm>
            <a:off x="3294848" y="32385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1</a:t>
            </a:r>
          </a:p>
        </p:txBody>
      </p:sp>
      <p:sp>
        <p:nvSpPr>
          <p:cNvPr id="150" name="Rectangle 149"/>
          <p:cNvSpPr/>
          <p:nvPr/>
        </p:nvSpPr>
        <p:spPr bwMode="auto">
          <a:xfrm>
            <a:off x="3555643" y="32385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2</a:t>
            </a:r>
          </a:p>
        </p:txBody>
      </p:sp>
      <p:sp>
        <p:nvSpPr>
          <p:cNvPr id="151" name="Rectangle 150"/>
          <p:cNvSpPr/>
          <p:nvPr/>
        </p:nvSpPr>
        <p:spPr bwMode="auto">
          <a:xfrm>
            <a:off x="4977688" y="3238500"/>
            <a:ext cx="292644" cy="304800"/>
          </a:xfrm>
          <a:prstGeom prst="rect">
            <a:avLst/>
          </a:prstGeom>
          <a:solidFill>
            <a:srgbClr val="A9E39D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7</a:t>
            </a:r>
          </a:p>
        </p:txBody>
      </p:sp>
      <p:sp>
        <p:nvSpPr>
          <p:cNvPr id="152" name="Rectangle 151"/>
          <p:cNvSpPr/>
          <p:nvPr/>
        </p:nvSpPr>
        <p:spPr bwMode="auto">
          <a:xfrm>
            <a:off x="2119653" y="3238500"/>
            <a:ext cx="717995" cy="304800"/>
          </a:xfrm>
          <a:prstGeom prst="rect">
            <a:avLst/>
          </a:prstGeom>
          <a:solidFill>
            <a:srgbClr val="FF999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tag</a:t>
            </a:r>
          </a:p>
        </p:txBody>
      </p:sp>
      <p:sp>
        <p:nvSpPr>
          <p:cNvPr id="153" name="Rectangle 152"/>
          <p:cNvSpPr/>
          <p:nvPr/>
        </p:nvSpPr>
        <p:spPr bwMode="auto">
          <a:xfrm>
            <a:off x="1650643" y="32385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v</a:t>
            </a:r>
          </a:p>
        </p:txBody>
      </p:sp>
      <p:sp>
        <p:nvSpPr>
          <p:cNvPr id="154" name="Rectangle 153"/>
          <p:cNvSpPr/>
          <p:nvPr/>
        </p:nvSpPr>
        <p:spPr bwMode="auto">
          <a:xfrm>
            <a:off x="3828971" y="32385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3</a:t>
            </a:r>
          </a:p>
        </p:txBody>
      </p:sp>
      <p:sp>
        <p:nvSpPr>
          <p:cNvPr id="155" name="Rectangle 154"/>
          <p:cNvSpPr/>
          <p:nvPr/>
        </p:nvSpPr>
        <p:spPr bwMode="auto">
          <a:xfrm>
            <a:off x="4686488" y="3238500"/>
            <a:ext cx="292644" cy="304800"/>
          </a:xfrm>
          <a:prstGeom prst="rect">
            <a:avLst/>
          </a:prstGeom>
          <a:solidFill>
            <a:srgbClr val="A9E39D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6</a:t>
            </a:r>
          </a:p>
        </p:txBody>
      </p:sp>
      <p:sp>
        <p:nvSpPr>
          <p:cNvPr id="156" name="Rectangle 155"/>
          <p:cNvSpPr/>
          <p:nvPr/>
        </p:nvSpPr>
        <p:spPr bwMode="auto">
          <a:xfrm>
            <a:off x="4394566" y="3238500"/>
            <a:ext cx="292644" cy="304800"/>
          </a:xfrm>
          <a:prstGeom prst="rect">
            <a:avLst/>
          </a:prstGeom>
          <a:solidFill>
            <a:srgbClr val="A9E39D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5</a:t>
            </a:r>
          </a:p>
        </p:txBody>
      </p:sp>
      <p:sp>
        <p:nvSpPr>
          <p:cNvPr id="157" name="Rectangle 156"/>
          <p:cNvSpPr/>
          <p:nvPr/>
        </p:nvSpPr>
        <p:spPr bwMode="auto">
          <a:xfrm>
            <a:off x="4102644" y="3238500"/>
            <a:ext cx="292644" cy="304800"/>
          </a:xfrm>
          <a:prstGeom prst="rect">
            <a:avLst/>
          </a:prstGeom>
          <a:solidFill>
            <a:srgbClr val="A9E39D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4</a:t>
            </a:r>
          </a:p>
        </p:txBody>
      </p:sp>
      <p:cxnSp>
        <p:nvCxnSpPr>
          <p:cNvPr id="183" name="Shape 182"/>
          <p:cNvCxnSpPr>
            <a:stCxn id="129" idx="2"/>
          </p:cNvCxnSpPr>
          <p:nvPr/>
        </p:nvCxnSpPr>
        <p:spPr bwMode="auto">
          <a:xfrm rot="5400000">
            <a:off x="6293638" y="2051660"/>
            <a:ext cx="417890" cy="2260590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1" name="Shape 60"/>
          <p:cNvCxnSpPr>
            <a:stCxn id="128" idx="1"/>
          </p:cNvCxnSpPr>
          <p:nvPr/>
        </p:nvCxnSpPr>
        <p:spPr bwMode="auto">
          <a:xfrm rot="10800000" flipV="1">
            <a:off x="2478652" y="2837586"/>
            <a:ext cx="3782627" cy="400914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2" name="TextBox 61"/>
          <p:cNvSpPr txBox="1"/>
          <p:nvPr/>
        </p:nvSpPr>
        <p:spPr>
          <a:xfrm>
            <a:off x="2368639" y="2514600"/>
            <a:ext cx="2467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match: assume yes = hit</a:t>
            </a:r>
          </a:p>
        </p:txBody>
      </p:sp>
      <p:cxnSp>
        <p:nvCxnSpPr>
          <p:cNvPr id="68" name="Straight Connector 67"/>
          <p:cNvCxnSpPr/>
          <p:nvPr/>
        </p:nvCxnSpPr>
        <p:spPr bwMode="auto">
          <a:xfrm rot="5400000">
            <a:off x="1582476" y="3038043"/>
            <a:ext cx="400914" cy="1588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9" name="TextBox 68"/>
          <p:cNvSpPr txBox="1"/>
          <p:nvPr/>
        </p:nvSpPr>
        <p:spPr>
          <a:xfrm>
            <a:off x="1402727" y="2514600"/>
            <a:ext cx="1021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valid?   +</a:t>
            </a:r>
          </a:p>
        </p:txBody>
      </p:sp>
      <p:cxnSp>
        <p:nvCxnSpPr>
          <p:cNvPr id="71" name="Elbow Connector 70"/>
          <p:cNvCxnSpPr>
            <a:stCxn id="130" idx="2"/>
          </p:cNvCxnSpPr>
          <p:nvPr/>
        </p:nvCxnSpPr>
        <p:spPr bwMode="auto">
          <a:xfrm rot="5400000">
            <a:off x="5976408" y="1245569"/>
            <a:ext cx="570290" cy="4025173"/>
          </a:xfrm>
          <a:prstGeom prst="bentConnector3">
            <a:avLst>
              <a:gd name="adj1" fmla="val 175089"/>
            </a:avLst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Down Arrow 25"/>
          <p:cNvSpPr/>
          <p:nvPr/>
        </p:nvSpPr>
        <p:spPr bwMode="auto">
          <a:xfrm flipV="1">
            <a:off x="4330522" y="3581400"/>
            <a:ext cx="733658" cy="1066800"/>
          </a:xfrm>
          <a:prstGeom prst="downArrow">
            <a:avLst/>
          </a:prstGeom>
          <a:solidFill>
            <a:schemeClr val="bg1">
              <a:lumMod val="6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540656" y="4659868"/>
            <a:ext cx="2017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Calibri" pitchFamily="34" charset="0"/>
              </a:rPr>
              <a:t>int</a:t>
            </a:r>
            <a:r>
              <a:rPr lang="en-US" sz="1800" dirty="0">
                <a:latin typeface="Calibri" pitchFamily="34" charset="0"/>
              </a:rPr>
              <a:t> (4 Bytes) is here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715000" y="3962400"/>
            <a:ext cx="1301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block offset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57200" y="5715000"/>
            <a:ext cx="68194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alibri" pitchFamily="34" charset="0"/>
              </a:rPr>
              <a:t>If tag doesn’t match: </a:t>
            </a:r>
            <a:r>
              <a:rPr lang="en-US" dirty="0">
                <a:latin typeface="Calibri" pitchFamily="34" charset="0"/>
              </a:rPr>
              <a:t>old line is evicted and replaced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4E9AA-2855-4EC4-8D60-40227C53D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 Technology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0C32DB19-63C9-44E2-BB8F-70B36E82D8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0473318"/>
              </p:ext>
            </p:extLst>
          </p:nvPr>
        </p:nvGraphicFramePr>
        <p:xfrm>
          <a:off x="357018" y="2133600"/>
          <a:ext cx="8482182" cy="2590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35435">
                  <a:extLst>
                    <a:ext uri="{9D8B030D-6E8A-4147-A177-3AD203B41FA5}">
                      <a16:colId xmlns:a16="http://schemas.microsoft.com/office/drawing/2014/main" val="4223223245"/>
                    </a:ext>
                  </a:extLst>
                </a:gridCol>
                <a:gridCol w="2740242">
                  <a:extLst>
                    <a:ext uri="{9D8B030D-6E8A-4147-A177-3AD203B41FA5}">
                      <a16:colId xmlns:a16="http://schemas.microsoft.com/office/drawing/2014/main" val="754489640"/>
                    </a:ext>
                  </a:extLst>
                </a:gridCol>
                <a:gridCol w="2864911">
                  <a:extLst>
                    <a:ext uri="{9D8B030D-6E8A-4147-A177-3AD203B41FA5}">
                      <a16:colId xmlns:a16="http://schemas.microsoft.com/office/drawing/2014/main" val="1326915527"/>
                    </a:ext>
                  </a:extLst>
                </a:gridCol>
                <a:gridCol w="1541594">
                  <a:extLst>
                    <a:ext uri="{9D8B030D-6E8A-4147-A177-3AD203B41FA5}">
                      <a16:colId xmlns:a16="http://schemas.microsoft.com/office/drawing/2014/main" val="8798869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/>
                        <a:t>Speed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/>
                        <a:t>Density (</a:t>
                      </a:r>
                      <a:r>
                        <a:rPr lang="en-US" sz="2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∝c</a:t>
                      </a:r>
                      <a:r>
                        <a:rPr lang="en-US" sz="2800" b="1" dirty="0"/>
                        <a:t>ost/bit)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/>
                        <a:t>Volatile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5692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b="1" dirty="0"/>
                        <a:t>SRAM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Really-fast (~1ns)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1164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b="1" dirty="0"/>
                        <a:t>DRAM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Fast (~50ns)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5916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b="1" dirty="0"/>
                        <a:t>Flash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Slow (~100us)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5244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b="1" dirty="0"/>
                        <a:t>Disk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Turtle (~10ms)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Extremely 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41837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55116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640" name="Rectangle 13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Direct-Mapped Cache Simulation</a:t>
            </a:r>
          </a:p>
        </p:txBody>
      </p:sp>
      <p:sp>
        <p:nvSpPr>
          <p:cNvPr id="149507" name="Rectangle 3"/>
          <p:cNvSpPr>
            <a:spLocks noChangeArrowheads="1"/>
          </p:cNvSpPr>
          <p:nvPr/>
        </p:nvSpPr>
        <p:spPr bwMode="auto">
          <a:xfrm>
            <a:off x="3211513" y="1391766"/>
            <a:ext cx="6161087" cy="31675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 dirty="0">
                <a:latin typeface="Calibri"/>
                <a:cs typeface="Calibri"/>
              </a:rPr>
              <a:t>M=16 bytes (4-bit addresses), B=2 bytes/block, </a:t>
            </a:r>
          </a:p>
          <a:p>
            <a:pPr algn="l">
              <a:lnSpc>
                <a:spcPct val="100000"/>
              </a:lnSpc>
            </a:pPr>
            <a:r>
              <a:rPr lang="en-US" sz="2000" b="0" dirty="0">
                <a:latin typeface="Calibri"/>
                <a:cs typeface="Calibri"/>
              </a:rPr>
              <a:t>S=4 sets, E=1 Blocks/set</a:t>
            </a:r>
          </a:p>
          <a:p>
            <a:pPr algn="l">
              <a:lnSpc>
                <a:spcPct val="100000"/>
              </a:lnSpc>
            </a:pPr>
            <a:endParaRPr lang="en-US" sz="2000" b="0" dirty="0">
              <a:latin typeface="Calibri"/>
              <a:cs typeface="Calibri"/>
            </a:endParaRPr>
          </a:p>
          <a:p>
            <a:pPr algn="l">
              <a:lnSpc>
                <a:spcPct val="100000"/>
              </a:lnSpc>
            </a:pPr>
            <a:endParaRPr lang="en-US" sz="2000" b="0" dirty="0">
              <a:latin typeface="Calibri"/>
              <a:cs typeface="Calibri"/>
            </a:endParaRPr>
          </a:p>
          <a:p>
            <a:pPr algn="l">
              <a:lnSpc>
                <a:spcPct val="100000"/>
              </a:lnSpc>
            </a:pPr>
            <a:r>
              <a:rPr lang="en-US" sz="2000" b="0" dirty="0">
                <a:latin typeface="Calibri"/>
                <a:cs typeface="Calibri"/>
              </a:rPr>
              <a:t>Address trace (reads, one byte per read):</a:t>
            </a:r>
          </a:p>
          <a:p>
            <a:pPr algn="l">
              <a:lnSpc>
                <a:spcPct val="100000"/>
              </a:lnSpc>
            </a:pPr>
            <a:r>
              <a:rPr lang="en-US" sz="2000" b="0" dirty="0">
                <a:latin typeface="Calibri"/>
                <a:cs typeface="Calibri"/>
              </a:rPr>
              <a:t>	</a:t>
            </a:r>
            <a:r>
              <a:rPr lang="en-US" sz="2000" dirty="0">
                <a:latin typeface="Calibri"/>
                <a:cs typeface="Calibri"/>
              </a:rPr>
              <a:t>0	[0</a:t>
            </a:r>
            <a:r>
              <a:rPr lang="en-US" sz="2000" u="sng" dirty="0">
                <a:latin typeface="Calibri"/>
                <a:cs typeface="Calibri"/>
              </a:rPr>
              <a:t>00</a:t>
            </a:r>
            <a:r>
              <a:rPr lang="en-US" sz="2000" dirty="0">
                <a:latin typeface="Calibri"/>
                <a:cs typeface="Calibri"/>
              </a:rPr>
              <a:t>0</a:t>
            </a:r>
            <a:r>
              <a:rPr lang="en-US" sz="2000" baseline="-25000" dirty="0">
                <a:latin typeface="Calibri"/>
                <a:cs typeface="Calibri"/>
              </a:rPr>
              <a:t>2</a:t>
            </a:r>
            <a:r>
              <a:rPr lang="en-US" sz="2000" dirty="0">
                <a:latin typeface="Calibri"/>
                <a:cs typeface="Calibri"/>
              </a:rPr>
              <a:t>], </a:t>
            </a:r>
          </a:p>
          <a:p>
            <a:pPr algn="l">
              <a:lnSpc>
                <a:spcPct val="100000"/>
              </a:lnSpc>
            </a:pPr>
            <a:r>
              <a:rPr lang="en-US" sz="2000" dirty="0">
                <a:latin typeface="Calibri"/>
                <a:cs typeface="Calibri"/>
              </a:rPr>
              <a:t>	1	[0</a:t>
            </a:r>
            <a:r>
              <a:rPr lang="en-US" sz="2000" u="sng" dirty="0">
                <a:latin typeface="Calibri"/>
                <a:cs typeface="Calibri"/>
              </a:rPr>
              <a:t>00</a:t>
            </a:r>
            <a:r>
              <a:rPr lang="en-US" sz="2000" dirty="0">
                <a:latin typeface="Calibri"/>
                <a:cs typeface="Calibri"/>
              </a:rPr>
              <a:t>1</a:t>
            </a:r>
            <a:r>
              <a:rPr lang="en-US" sz="2000" baseline="-25000" dirty="0">
                <a:latin typeface="Calibri"/>
                <a:cs typeface="Calibri"/>
              </a:rPr>
              <a:t>2</a:t>
            </a:r>
            <a:r>
              <a:rPr lang="en-US" sz="2000" dirty="0">
                <a:latin typeface="Calibri"/>
                <a:cs typeface="Calibri"/>
              </a:rPr>
              <a:t>],  </a:t>
            </a:r>
          </a:p>
          <a:p>
            <a:pPr algn="l">
              <a:lnSpc>
                <a:spcPct val="100000"/>
              </a:lnSpc>
            </a:pPr>
            <a:r>
              <a:rPr lang="en-US" sz="2000" dirty="0">
                <a:latin typeface="Calibri"/>
                <a:cs typeface="Calibri"/>
              </a:rPr>
              <a:t>	7	[0</a:t>
            </a:r>
            <a:r>
              <a:rPr lang="en-US" sz="2000" u="sng" dirty="0">
                <a:latin typeface="Calibri"/>
                <a:cs typeface="Calibri"/>
              </a:rPr>
              <a:t>11</a:t>
            </a:r>
            <a:r>
              <a:rPr lang="en-US" sz="2000" dirty="0">
                <a:latin typeface="Calibri"/>
                <a:cs typeface="Calibri"/>
              </a:rPr>
              <a:t>1</a:t>
            </a:r>
            <a:r>
              <a:rPr lang="en-US" sz="2000" baseline="-25000" dirty="0">
                <a:latin typeface="Calibri"/>
                <a:cs typeface="Calibri"/>
              </a:rPr>
              <a:t>2</a:t>
            </a:r>
            <a:r>
              <a:rPr lang="en-US" sz="2000" dirty="0">
                <a:latin typeface="Calibri"/>
                <a:cs typeface="Calibri"/>
              </a:rPr>
              <a:t>],  </a:t>
            </a:r>
          </a:p>
          <a:p>
            <a:pPr algn="l">
              <a:lnSpc>
                <a:spcPct val="100000"/>
              </a:lnSpc>
            </a:pPr>
            <a:r>
              <a:rPr lang="en-US" sz="2000" dirty="0">
                <a:latin typeface="Calibri"/>
                <a:cs typeface="Calibri"/>
              </a:rPr>
              <a:t>	8	[1</a:t>
            </a:r>
            <a:r>
              <a:rPr lang="en-US" sz="2000" u="sng" dirty="0">
                <a:latin typeface="Calibri"/>
                <a:cs typeface="Calibri"/>
              </a:rPr>
              <a:t>00</a:t>
            </a:r>
            <a:r>
              <a:rPr lang="en-US" sz="2000" dirty="0">
                <a:latin typeface="Calibri"/>
                <a:cs typeface="Calibri"/>
              </a:rPr>
              <a:t>0</a:t>
            </a:r>
            <a:r>
              <a:rPr lang="en-US" sz="2000" baseline="-25000" dirty="0">
                <a:latin typeface="Calibri"/>
                <a:cs typeface="Calibri"/>
              </a:rPr>
              <a:t>2</a:t>
            </a:r>
            <a:r>
              <a:rPr lang="en-US" sz="2000" dirty="0">
                <a:latin typeface="Calibri"/>
                <a:cs typeface="Calibri"/>
              </a:rPr>
              <a:t>],  </a:t>
            </a:r>
          </a:p>
          <a:p>
            <a:pPr algn="l">
              <a:lnSpc>
                <a:spcPct val="100000"/>
              </a:lnSpc>
            </a:pPr>
            <a:r>
              <a:rPr lang="en-US" sz="2000" dirty="0">
                <a:latin typeface="Calibri"/>
                <a:cs typeface="Calibri"/>
              </a:rPr>
              <a:t>	0	[0</a:t>
            </a:r>
            <a:r>
              <a:rPr lang="en-US" sz="2000" u="sng" dirty="0">
                <a:latin typeface="Calibri"/>
                <a:cs typeface="Calibri"/>
              </a:rPr>
              <a:t>00</a:t>
            </a:r>
            <a:r>
              <a:rPr lang="en-US" sz="2000" dirty="0">
                <a:latin typeface="Calibri"/>
                <a:cs typeface="Calibri"/>
              </a:rPr>
              <a:t>0</a:t>
            </a:r>
            <a:r>
              <a:rPr lang="en-US" sz="2000" baseline="-25000" dirty="0">
                <a:latin typeface="Calibri"/>
                <a:cs typeface="Calibri"/>
              </a:rPr>
              <a:t>2</a:t>
            </a:r>
            <a:r>
              <a:rPr lang="en-US" sz="2000" dirty="0">
                <a:latin typeface="Calibri"/>
                <a:cs typeface="Calibri"/>
              </a:rPr>
              <a:t>]</a:t>
            </a:r>
          </a:p>
        </p:txBody>
      </p:sp>
      <p:sp>
        <p:nvSpPr>
          <p:cNvPr id="149509" name="Rectangle 5"/>
          <p:cNvSpPr>
            <a:spLocks noChangeArrowheads="1"/>
          </p:cNvSpPr>
          <p:nvPr/>
        </p:nvSpPr>
        <p:spPr bwMode="auto">
          <a:xfrm>
            <a:off x="465138" y="1633736"/>
            <a:ext cx="703262" cy="2857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2000" b="0" dirty="0" err="1">
                <a:latin typeface="Calibri"/>
                <a:cs typeface="Calibri"/>
              </a:rPr>
              <a:t>x</a:t>
            </a:r>
            <a:endParaRPr lang="en-US" sz="2000" b="0" dirty="0">
              <a:latin typeface="Calibri"/>
              <a:cs typeface="Calibri"/>
            </a:endParaRPr>
          </a:p>
        </p:txBody>
      </p:sp>
      <p:sp>
        <p:nvSpPr>
          <p:cNvPr id="149510" name="Rectangle 6"/>
          <p:cNvSpPr>
            <a:spLocks noChangeArrowheads="1"/>
          </p:cNvSpPr>
          <p:nvPr/>
        </p:nvSpPr>
        <p:spPr bwMode="auto">
          <a:xfrm>
            <a:off x="584200" y="1295400"/>
            <a:ext cx="528990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 dirty="0" err="1">
                <a:latin typeface="Calibri"/>
                <a:cs typeface="Calibri"/>
              </a:rPr>
              <a:t>t</a:t>
            </a:r>
            <a:r>
              <a:rPr lang="en-US" sz="2000" b="0" dirty="0">
                <a:latin typeface="Calibri"/>
                <a:cs typeface="Calibri"/>
              </a:rPr>
              <a:t>=1</a:t>
            </a:r>
          </a:p>
        </p:txBody>
      </p:sp>
      <p:sp>
        <p:nvSpPr>
          <p:cNvPr id="149511" name="Rectangle 7"/>
          <p:cNvSpPr>
            <a:spLocks noChangeArrowheads="1"/>
          </p:cNvSpPr>
          <p:nvPr/>
        </p:nvSpPr>
        <p:spPr bwMode="auto">
          <a:xfrm>
            <a:off x="1212850" y="1295400"/>
            <a:ext cx="540787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 dirty="0" err="1">
                <a:latin typeface="Calibri"/>
                <a:cs typeface="Calibri"/>
              </a:rPr>
              <a:t>s</a:t>
            </a:r>
            <a:r>
              <a:rPr lang="en-US" sz="2000" b="0" dirty="0">
                <a:latin typeface="Calibri"/>
                <a:cs typeface="Calibri"/>
              </a:rPr>
              <a:t>=2</a:t>
            </a:r>
          </a:p>
        </p:txBody>
      </p:sp>
      <p:sp>
        <p:nvSpPr>
          <p:cNvPr id="149512" name="Rectangle 8"/>
          <p:cNvSpPr>
            <a:spLocks noChangeArrowheads="1"/>
          </p:cNvSpPr>
          <p:nvPr/>
        </p:nvSpPr>
        <p:spPr bwMode="auto">
          <a:xfrm>
            <a:off x="1952625" y="1295400"/>
            <a:ext cx="575227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b=1</a:t>
            </a:r>
          </a:p>
        </p:txBody>
      </p:sp>
      <p:sp>
        <p:nvSpPr>
          <p:cNvPr id="149513" name="Rectangle 9"/>
          <p:cNvSpPr>
            <a:spLocks noChangeArrowheads="1"/>
          </p:cNvSpPr>
          <p:nvPr/>
        </p:nvSpPr>
        <p:spPr bwMode="auto">
          <a:xfrm>
            <a:off x="1182688" y="1633736"/>
            <a:ext cx="703262" cy="2857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xx</a:t>
            </a:r>
          </a:p>
        </p:txBody>
      </p:sp>
      <p:sp>
        <p:nvSpPr>
          <p:cNvPr id="149514" name="Rectangle 10"/>
          <p:cNvSpPr>
            <a:spLocks noChangeArrowheads="1"/>
          </p:cNvSpPr>
          <p:nvPr/>
        </p:nvSpPr>
        <p:spPr bwMode="auto">
          <a:xfrm>
            <a:off x="1898650" y="1633736"/>
            <a:ext cx="703263" cy="2857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x</a:t>
            </a:r>
          </a:p>
        </p:txBody>
      </p:sp>
      <p:grpSp>
        <p:nvGrpSpPr>
          <p:cNvPr id="2" name="Group 175"/>
          <p:cNvGrpSpPr>
            <a:grpSpLocks/>
          </p:cNvGrpSpPr>
          <p:nvPr/>
        </p:nvGrpSpPr>
        <p:grpSpPr bwMode="auto">
          <a:xfrm>
            <a:off x="3352800" y="5137150"/>
            <a:ext cx="2662237" cy="306388"/>
            <a:chOff x="2027" y="3244"/>
            <a:chExt cx="1677" cy="193"/>
          </a:xfrm>
          <a:solidFill>
            <a:srgbClr val="DEDFF5"/>
          </a:solidFill>
        </p:grpSpPr>
        <p:sp>
          <p:nvSpPr>
            <p:cNvPr id="149516" name="Rectangle 12"/>
            <p:cNvSpPr>
              <a:spLocks noChangeArrowheads="1"/>
            </p:cNvSpPr>
            <p:nvPr/>
          </p:nvSpPr>
          <p:spPr bwMode="auto">
            <a:xfrm>
              <a:off x="2027" y="3244"/>
              <a:ext cx="351" cy="193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 b="0"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id="149517" name="Rectangle 13"/>
            <p:cNvSpPr>
              <a:spLocks noChangeArrowheads="1"/>
            </p:cNvSpPr>
            <p:nvPr/>
          </p:nvSpPr>
          <p:spPr bwMode="auto">
            <a:xfrm>
              <a:off x="2389" y="3244"/>
              <a:ext cx="411" cy="193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 b="0">
                  <a:latin typeface="Calibri"/>
                  <a:cs typeface="Calibri"/>
                </a:rPr>
                <a:t>?</a:t>
              </a:r>
            </a:p>
          </p:txBody>
        </p:sp>
        <p:sp>
          <p:nvSpPr>
            <p:cNvPr id="149518" name="Rectangle 14"/>
            <p:cNvSpPr>
              <a:spLocks noChangeArrowheads="1"/>
            </p:cNvSpPr>
            <p:nvPr/>
          </p:nvSpPr>
          <p:spPr bwMode="auto">
            <a:xfrm>
              <a:off x="2810" y="3244"/>
              <a:ext cx="894" cy="193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 b="0">
                  <a:latin typeface="Calibri"/>
                  <a:cs typeface="Calibri"/>
                </a:rPr>
                <a:t>?</a:t>
              </a:r>
            </a:p>
          </p:txBody>
        </p:sp>
      </p:grpSp>
      <p:sp>
        <p:nvSpPr>
          <p:cNvPr id="149519" name="Rectangle 15"/>
          <p:cNvSpPr>
            <a:spLocks noChangeArrowheads="1"/>
          </p:cNvSpPr>
          <p:nvPr/>
        </p:nvSpPr>
        <p:spPr bwMode="auto">
          <a:xfrm>
            <a:off x="3502025" y="4724400"/>
            <a:ext cx="310982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v</a:t>
            </a:r>
          </a:p>
        </p:txBody>
      </p:sp>
      <p:sp>
        <p:nvSpPr>
          <p:cNvPr id="149520" name="Rectangle 16"/>
          <p:cNvSpPr>
            <a:spLocks noChangeArrowheads="1"/>
          </p:cNvSpPr>
          <p:nvPr/>
        </p:nvSpPr>
        <p:spPr bwMode="auto">
          <a:xfrm>
            <a:off x="3979862" y="4724400"/>
            <a:ext cx="531269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 dirty="0">
                <a:latin typeface="Calibri"/>
                <a:cs typeface="Calibri"/>
              </a:rPr>
              <a:t>Tag</a:t>
            </a:r>
          </a:p>
        </p:txBody>
      </p:sp>
      <p:sp>
        <p:nvSpPr>
          <p:cNvPr id="149521" name="Rectangle 17"/>
          <p:cNvSpPr>
            <a:spLocks noChangeArrowheads="1"/>
          </p:cNvSpPr>
          <p:nvPr/>
        </p:nvSpPr>
        <p:spPr bwMode="auto">
          <a:xfrm>
            <a:off x="4937125" y="4724400"/>
            <a:ext cx="741413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 dirty="0">
                <a:latin typeface="Calibri"/>
                <a:cs typeface="Calibri"/>
              </a:rPr>
              <a:t>Block</a:t>
            </a:r>
          </a:p>
        </p:txBody>
      </p:sp>
      <p:sp>
        <p:nvSpPr>
          <p:cNvPr id="149522" name="Rectangle 18"/>
          <p:cNvSpPr>
            <a:spLocks noChangeArrowheads="1"/>
          </p:cNvSpPr>
          <p:nvPr/>
        </p:nvSpPr>
        <p:spPr bwMode="auto">
          <a:xfrm>
            <a:off x="3352800" y="5446713"/>
            <a:ext cx="557212" cy="3048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>
              <a:latin typeface="Calibri"/>
              <a:cs typeface="Calibri"/>
            </a:endParaRPr>
          </a:p>
        </p:txBody>
      </p:sp>
      <p:sp>
        <p:nvSpPr>
          <p:cNvPr id="149523" name="Rectangle 19"/>
          <p:cNvSpPr>
            <a:spLocks noChangeArrowheads="1"/>
          </p:cNvSpPr>
          <p:nvPr/>
        </p:nvSpPr>
        <p:spPr bwMode="auto">
          <a:xfrm>
            <a:off x="3927475" y="5446713"/>
            <a:ext cx="652462" cy="3048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>
              <a:latin typeface="Calibri"/>
              <a:cs typeface="Calibri"/>
            </a:endParaRPr>
          </a:p>
        </p:txBody>
      </p:sp>
      <p:sp>
        <p:nvSpPr>
          <p:cNvPr id="149524" name="Rectangle 20"/>
          <p:cNvSpPr>
            <a:spLocks noChangeArrowheads="1"/>
          </p:cNvSpPr>
          <p:nvPr/>
        </p:nvSpPr>
        <p:spPr bwMode="auto">
          <a:xfrm>
            <a:off x="4595812" y="5446713"/>
            <a:ext cx="1419225" cy="3048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>
              <a:latin typeface="Calibri"/>
              <a:cs typeface="Calibri"/>
            </a:endParaRPr>
          </a:p>
        </p:txBody>
      </p:sp>
      <p:sp>
        <p:nvSpPr>
          <p:cNvPr id="149525" name="Rectangle 21"/>
          <p:cNvSpPr>
            <a:spLocks noChangeArrowheads="1"/>
          </p:cNvSpPr>
          <p:nvPr/>
        </p:nvSpPr>
        <p:spPr bwMode="auto">
          <a:xfrm>
            <a:off x="3352800" y="5770563"/>
            <a:ext cx="557212" cy="3048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>
              <a:latin typeface="Calibri"/>
              <a:cs typeface="Calibri"/>
            </a:endParaRPr>
          </a:p>
        </p:txBody>
      </p:sp>
      <p:sp>
        <p:nvSpPr>
          <p:cNvPr id="149526" name="Rectangle 22"/>
          <p:cNvSpPr>
            <a:spLocks noChangeArrowheads="1"/>
          </p:cNvSpPr>
          <p:nvPr/>
        </p:nvSpPr>
        <p:spPr bwMode="auto">
          <a:xfrm>
            <a:off x="3927475" y="5770563"/>
            <a:ext cx="652462" cy="3048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>
              <a:latin typeface="Calibri"/>
              <a:cs typeface="Calibri"/>
            </a:endParaRPr>
          </a:p>
        </p:txBody>
      </p:sp>
      <p:sp>
        <p:nvSpPr>
          <p:cNvPr id="149527" name="Rectangle 23"/>
          <p:cNvSpPr>
            <a:spLocks noChangeArrowheads="1"/>
          </p:cNvSpPr>
          <p:nvPr/>
        </p:nvSpPr>
        <p:spPr bwMode="auto">
          <a:xfrm>
            <a:off x="4595812" y="5770563"/>
            <a:ext cx="1419225" cy="3048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>
              <a:latin typeface="Calibri"/>
              <a:cs typeface="Calibri"/>
            </a:endParaRPr>
          </a:p>
        </p:txBody>
      </p:sp>
      <p:sp>
        <p:nvSpPr>
          <p:cNvPr id="149528" name="Rectangle 24"/>
          <p:cNvSpPr>
            <a:spLocks noChangeArrowheads="1"/>
          </p:cNvSpPr>
          <p:nvPr/>
        </p:nvSpPr>
        <p:spPr bwMode="auto">
          <a:xfrm>
            <a:off x="3352800" y="6094413"/>
            <a:ext cx="557212" cy="3048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>
              <a:latin typeface="Calibri"/>
              <a:cs typeface="Calibri"/>
            </a:endParaRPr>
          </a:p>
        </p:txBody>
      </p:sp>
      <p:sp>
        <p:nvSpPr>
          <p:cNvPr id="149529" name="Rectangle 25"/>
          <p:cNvSpPr>
            <a:spLocks noChangeArrowheads="1"/>
          </p:cNvSpPr>
          <p:nvPr/>
        </p:nvSpPr>
        <p:spPr bwMode="auto">
          <a:xfrm>
            <a:off x="3927475" y="6094413"/>
            <a:ext cx="652462" cy="3048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>
              <a:latin typeface="Calibri"/>
              <a:cs typeface="Calibri"/>
            </a:endParaRPr>
          </a:p>
        </p:txBody>
      </p:sp>
      <p:sp>
        <p:nvSpPr>
          <p:cNvPr id="149530" name="Rectangle 26"/>
          <p:cNvSpPr>
            <a:spLocks noChangeArrowheads="1"/>
          </p:cNvSpPr>
          <p:nvPr/>
        </p:nvSpPr>
        <p:spPr bwMode="auto">
          <a:xfrm>
            <a:off x="4595812" y="6094413"/>
            <a:ext cx="1419225" cy="3048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>
              <a:latin typeface="Calibri"/>
              <a:cs typeface="Calibri"/>
            </a:endParaRPr>
          </a:p>
        </p:txBody>
      </p:sp>
      <p:sp>
        <p:nvSpPr>
          <p:cNvPr id="149678" name="Text Box 174"/>
          <p:cNvSpPr txBox="1">
            <a:spLocks noChangeArrowheads="1"/>
          </p:cNvSpPr>
          <p:nvPr/>
        </p:nvSpPr>
        <p:spPr bwMode="auto">
          <a:xfrm>
            <a:off x="6657975" y="2968823"/>
            <a:ext cx="647111" cy="30777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sz="2000" b="0" dirty="0">
                <a:latin typeface="Calibri"/>
                <a:cs typeface="Calibri"/>
              </a:rPr>
              <a:t>miss</a:t>
            </a:r>
          </a:p>
        </p:txBody>
      </p:sp>
      <p:grpSp>
        <p:nvGrpSpPr>
          <p:cNvPr id="3" name="Group 176"/>
          <p:cNvGrpSpPr>
            <a:grpSpLocks/>
          </p:cNvGrpSpPr>
          <p:nvPr/>
        </p:nvGrpSpPr>
        <p:grpSpPr bwMode="auto">
          <a:xfrm>
            <a:off x="3352800" y="5140325"/>
            <a:ext cx="2662237" cy="306388"/>
            <a:chOff x="2027" y="3244"/>
            <a:chExt cx="1677" cy="193"/>
          </a:xfrm>
          <a:solidFill>
            <a:srgbClr val="DEDFF5"/>
          </a:solidFill>
        </p:grpSpPr>
        <p:sp>
          <p:nvSpPr>
            <p:cNvPr id="149681" name="Rectangle 177"/>
            <p:cNvSpPr>
              <a:spLocks noChangeArrowheads="1"/>
            </p:cNvSpPr>
            <p:nvPr/>
          </p:nvSpPr>
          <p:spPr bwMode="auto">
            <a:xfrm>
              <a:off x="2027" y="3244"/>
              <a:ext cx="351" cy="193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 b="0">
                  <a:latin typeface="Calibri"/>
                  <a:cs typeface="Calibri"/>
                </a:rPr>
                <a:t>1</a:t>
              </a:r>
            </a:p>
          </p:txBody>
        </p:sp>
        <p:sp>
          <p:nvSpPr>
            <p:cNvPr id="149682" name="Rectangle 178"/>
            <p:cNvSpPr>
              <a:spLocks noChangeArrowheads="1"/>
            </p:cNvSpPr>
            <p:nvPr/>
          </p:nvSpPr>
          <p:spPr bwMode="auto">
            <a:xfrm>
              <a:off x="2389" y="3244"/>
              <a:ext cx="411" cy="193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 b="0"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id="149683" name="Rectangle 179"/>
            <p:cNvSpPr>
              <a:spLocks noChangeArrowheads="1"/>
            </p:cNvSpPr>
            <p:nvPr/>
          </p:nvSpPr>
          <p:spPr bwMode="auto">
            <a:xfrm>
              <a:off x="2810" y="3244"/>
              <a:ext cx="894" cy="193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 b="0">
                  <a:latin typeface="Calibri"/>
                  <a:cs typeface="Calibri"/>
                </a:rPr>
                <a:t>M[0-1]</a:t>
              </a:r>
            </a:p>
          </p:txBody>
        </p:sp>
      </p:grpSp>
      <p:sp>
        <p:nvSpPr>
          <p:cNvPr id="149684" name="Text Box 180"/>
          <p:cNvSpPr txBox="1">
            <a:spLocks noChangeArrowheads="1"/>
          </p:cNvSpPr>
          <p:nvPr/>
        </p:nvSpPr>
        <p:spPr bwMode="auto">
          <a:xfrm>
            <a:off x="6748463" y="3273623"/>
            <a:ext cx="462265" cy="30777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sz="2000" b="0" dirty="0">
                <a:latin typeface="Calibri"/>
                <a:cs typeface="Calibri"/>
              </a:rPr>
              <a:t>hit</a:t>
            </a:r>
          </a:p>
        </p:txBody>
      </p:sp>
      <p:sp>
        <p:nvSpPr>
          <p:cNvPr id="149685" name="Text Box 181"/>
          <p:cNvSpPr txBox="1">
            <a:spLocks noChangeArrowheads="1"/>
          </p:cNvSpPr>
          <p:nvPr/>
        </p:nvSpPr>
        <p:spPr bwMode="auto">
          <a:xfrm>
            <a:off x="6657975" y="3548063"/>
            <a:ext cx="647111" cy="30777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sz="2000" b="0">
                <a:latin typeface="Calibri"/>
                <a:cs typeface="Calibri"/>
              </a:rPr>
              <a:t>miss</a:t>
            </a:r>
          </a:p>
        </p:txBody>
      </p:sp>
      <p:grpSp>
        <p:nvGrpSpPr>
          <p:cNvPr id="4" name="Group 182"/>
          <p:cNvGrpSpPr>
            <a:grpSpLocks/>
          </p:cNvGrpSpPr>
          <p:nvPr/>
        </p:nvGrpSpPr>
        <p:grpSpPr bwMode="auto">
          <a:xfrm>
            <a:off x="3352800" y="6096000"/>
            <a:ext cx="2662237" cy="306387"/>
            <a:chOff x="2027" y="3244"/>
            <a:chExt cx="1677" cy="193"/>
          </a:xfrm>
          <a:solidFill>
            <a:srgbClr val="DEDFF5"/>
          </a:solidFill>
        </p:grpSpPr>
        <p:sp>
          <p:nvSpPr>
            <p:cNvPr id="149687" name="Rectangle 183"/>
            <p:cNvSpPr>
              <a:spLocks noChangeArrowheads="1"/>
            </p:cNvSpPr>
            <p:nvPr/>
          </p:nvSpPr>
          <p:spPr bwMode="auto">
            <a:xfrm>
              <a:off x="2027" y="3244"/>
              <a:ext cx="351" cy="193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 b="0">
                  <a:latin typeface="Calibri"/>
                  <a:cs typeface="Calibri"/>
                </a:rPr>
                <a:t>1</a:t>
              </a:r>
            </a:p>
          </p:txBody>
        </p:sp>
        <p:sp>
          <p:nvSpPr>
            <p:cNvPr id="149688" name="Rectangle 184"/>
            <p:cNvSpPr>
              <a:spLocks noChangeArrowheads="1"/>
            </p:cNvSpPr>
            <p:nvPr/>
          </p:nvSpPr>
          <p:spPr bwMode="auto">
            <a:xfrm>
              <a:off x="2389" y="3244"/>
              <a:ext cx="411" cy="193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 b="0"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id="149689" name="Rectangle 185"/>
            <p:cNvSpPr>
              <a:spLocks noChangeArrowheads="1"/>
            </p:cNvSpPr>
            <p:nvPr/>
          </p:nvSpPr>
          <p:spPr bwMode="auto">
            <a:xfrm>
              <a:off x="2810" y="3244"/>
              <a:ext cx="894" cy="193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 b="0">
                  <a:latin typeface="Calibri"/>
                  <a:cs typeface="Calibri"/>
                </a:rPr>
                <a:t>M[6-7]</a:t>
              </a:r>
            </a:p>
          </p:txBody>
        </p:sp>
      </p:grpSp>
      <p:sp>
        <p:nvSpPr>
          <p:cNvPr id="149690" name="Text Box 186"/>
          <p:cNvSpPr txBox="1">
            <a:spLocks noChangeArrowheads="1"/>
          </p:cNvSpPr>
          <p:nvPr/>
        </p:nvSpPr>
        <p:spPr bwMode="auto">
          <a:xfrm>
            <a:off x="6657975" y="3883223"/>
            <a:ext cx="647111" cy="30777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sz="2000" b="0" dirty="0">
                <a:latin typeface="Calibri"/>
                <a:cs typeface="Calibri"/>
              </a:rPr>
              <a:t>miss</a:t>
            </a:r>
          </a:p>
        </p:txBody>
      </p:sp>
      <p:grpSp>
        <p:nvGrpSpPr>
          <p:cNvPr id="5" name="Group 187"/>
          <p:cNvGrpSpPr>
            <a:grpSpLocks/>
          </p:cNvGrpSpPr>
          <p:nvPr/>
        </p:nvGrpSpPr>
        <p:grpSpPr bwMode="auto">
          <a:xfrm>
            <a:off x="3352800" y="5140325"/>
            <a:ext cx="2662237" cy="306388"/>
            <a:chOff x="2027" y="3244"/>
            <a:chExt cx="1677" cy="193"/>
          </a:xfrm>
          <a:solidFill>
            <a:srgbClr val="DEDFF5"/>
          </a:solidFill>
        </p:grpSpPr>
        <p:sp>
          <p:nvSpPr>
            <p:cNvPr id="149692" name="Rectangle 188"/>
            <p:cNvSpPr>
              <a:spLocks noChangeArrowheads="1"/>
            </p:cNvSpPr>
            <p:nvPr/>
          </p:nvSpPr>
          <p:spPr bwMode="auto">
            <a:xfrm>
              <a:off x="2027" y="3244"/>
              <a:ext cx="351" cy="193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 b="0">
                  <a:latin typeface="Calibri"/>
                  <a:cs typeface="Calibri"/>
                </a:rPr>
                <a:t>1</a:t>
              </a:r>
            </a:p>
          </p:txBody>
        </p:sp>
        <p:sp>
          <p:nvSpPr>
            <p:cNvPr id="149693" name="Rectangle 189"/>
            <p:cNvSpPr>
              <a:spLocks noChangeArrowheads="1"/>
            </p:cNvSpPr>
            <p:nvPr/>
          </p:nvSpPr>
          <p:spPr bwMode="auto">
            <a:xfrm>
              <a:off x="2389" y="3244"/>
              <a:ext cx="411" cy="193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 b="0">
                  <a:latin typeface="Calibri"/>
                  <a:cs typeface="Calibri"/>
                </a:rPr>
                <a:t>1</a:t>
              </a:r>
            </a:p>
          </p:txBody>
        </p:sp>
        <p:sp>
          <p:nvSpPr>
            <p:cNvPr id="149694" name="Rectangle 190"/>
            <p:cNvSpPr>
              <a:spLocks noChangeArrowheads="1"/>
            </p:cNvSpPr>
            <p:nvPr/>
          </p:nvSpPr>
          <p:spPr bwMode="auto">
            <a:xfrm>
              <a:off x="2810" y="3244"/>
              <a:ext cx="894" cy="193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 b="0">
                  <a:latin typeface="Calibri"/>
                  <a:cs typeface="Calibri"/>
                </a:rPr>
                <a:t>M[8-9]</a:t>
              </a:r>
            </a:p>
          </p:txBody>
        </p:sp>
      </p:grpSp>
      <p:sp>
        <p:nvSpPr>
          <p:cNvPr id="149695" name="Text Box 191"/>
          <p:cNvSpPr txBox="1">
            <a:spLocks noChangeArrowheads="1"/>
          </p:cNvSpPr>
          <p:nvPr/>
        </p:nvSpPr>
        <p:spPr bwMode="auto">
          <a:xfrm>
            <a:off x="6657975" y="4188023"/>
            <a:ext cx="647111" cy="30777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sz="2000" b="0" dirty="0">
                <a:latin typeface="Calibri"/>
                <a:cs typeface="Calibri"/>
              </a:rPr>
              <a:t>miss</a:t>
            </a:r>
          </a:p>
        </p:txBody>
      </p:sp>
      <p:grpSp>
        <p:nvGrpSpPr>
          <p:cNvPr id="6" name="Group 192"/>
          <p:cNvGrpSpPr>
            <a:grpSpLocks/>
          </p:cNvGrpSpPr>
          <p:nvPr/>
        </p:nvGrpSpPr>
        <p:grpSpPr bwMode="auto">
          <a:xfrm>
            <a:off x="3352800" y="5140325"/>
            <a:ext cx="2662237" cy="306388"/>
            <a:chOff x="2027" y="3244"/>
            <a:chExt cx="1677" cy="193"/>
          </a:xfrm>
          <a:solidFill>
            <a:srgbClr val="DEDFF5"/>
          </a:solidFill>
        </p:grpSpPr>
        <p:sp>
          <p:nvSpPr>
            <p:cNvPr id="149697" name="Rectangle 193"/>
            <p:cNvSpPr>
              <a:spLocks noChangeArrowheads="1"/>
            </p:cNvSpPr>
            <p:nvPr/>
          </p:nvSpPr>
          <p:spPr bwMode="auto">
            <a:xfrm>
              <a:off x="2027" y="3244"/>
              <a:ext cx="351" cy="193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 b="0">
                  <a:latin typeface="Calibri"/>
                  <a:cs typeface="Calibri"/>
                </a:rPr>
                <a:t>1</a:t>
              </a:r>
            </a:p>
          </p:txBody>
        </p:sp>
        <p:sp>
          <p:nvSpPr>
            <p:cNvPr id="149698" name="Rectangle 194"/>
            <p:cNvSpPr>
              <a:spLocks noChangeArrowheads="1"/>
            </p:cNvSpPr>
            <p:nvPr/>
          </p:nvSpPr>
          <p:spPr bwMode="auto">
            <a:xfrm>
              <a:off x="2389" y="3244"/>
              <a:ext cx="411" cy="193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 b="0"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id="149699" name="Rectangle 195"/>
            <p:cNvSpPr>
              <a:spLocks noChangeArrowheads="1"/>
            </p:cNvSpPr>
            <p:nvPr/>
          </p:nvSpPr>
          <p:spPr bwMode="auto">
            <a:xfrm>
              <a:off x="2810" y="3244"/>
              <a:ext cx="894" cy="193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 b="0">
                  <a:latin typeface="Calibri"/>
                  <a:cs typeface="Calibri"/>
                </a:rPr>
                <a:t>M[0-1]</a:t>
              </a: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2667000" y="5117068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Set 0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667000" y="5422397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Set 1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667000" y="5727726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Set 2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2667000" y="6033055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Set 3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678" grpId="0"/>
      <p:bldP spid="149684" grpId="0"/>
      <p:bldP spid="149685" grpId="0"/>
      <p:bldP spid="149690" grpId="0"/>
      <p:bldP spid="14969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961660" cy="762000"/>
          </a:xfrm>
        </p:spPr>
        <p:txBody>
          <a:bodyPr/>
          <a:lstStyle/>
          <a:p>
            <a:r>
              <a:rPr lang="en-US" dirty="0"/>
              <a:t>E-way Set Associative Cache (Here: E = 2)</a:t>
            </a:r>
          </a:p>
        </p:txBody>
      </p:sp>
      <p:cxnSp>
        <p:nvCxnSpPr>
          <p:cNvPr id="125" name="Straight Connector 124"/>
          <p:cNvCxnSpPr/>
          <p:nvPr/>
        </p:nvCxnSpPr>
        <p:spPr bwMode="auto">
          <a:xfrm>
            <a:off x="762000" y="4800600"/>
            <a:ext cx="6598924" cy="17189"/>
          </a:xfrm>
          <a:prstGeom prst="line">
            <a:avLst/>
          </a:prstGeom>
          <a:noFill/>
          <a:ln w="76200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127" name="TextBox 126"/>
          <p:cNvSpPr txBox="1"/>
          <p:nvPr/>
        </p:nvSpPr>
        <p:spPr>
          <a:xfrm>
            <a:off x="381000" y="1154668"/>
            <a:ext cx="32987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E = 2: Two lines per set</a:t>
            </a:r>
          </a:p>
          <a:p>
            <a:r>
              <a:rPr lang="en-US" sz="1800" dirty="0">
                <a:latin typeface="Calibri" pitchFamily="34" charset="0"/>
              </a:rPr>
              <a:t>Assume: cache block size 8 bytes</a:t>
            </a:r>
          </a:p>
        </p:txBody>
      </p:sp>
      <p:sp>
        <p:nvSpPr>
          <p:cNvPr id="128" name="Rectangle 127"/>
          <p:cNvSpPr/>
          <p:nvPr/>
        </p:nvSpPr>
        <p:spPr bwMode="auto">
          <a:xfrm>
            <a:off x="6566078" y="1862752"/>
            <a:ext cx="990600" cy="270848"/>
          </a:xfrm>
          <a:prstGeom prst="rect">
            <a:avLst/>
          </a:prstGeom>
          <a:solidFill>
            <a:srgbClr val="FF99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t bits</a:t>
            </a:r>
          </a:p>
        </p:txBody>
      </p:sp>
      <p:sp>
        <p:nvSpPr>
          <p:cNvPr id="129" name="Rectangle 128"/>
          <p:cNvSpPr/>
          <p:nvPr/>
        </p:nvSpPr>
        <p:spPr bwMode="auto">
          <a:xfrm>
            <a:off x="7556678" y="1862752"/>
            <a:ext cx="762000" cy="2708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0…01</a:t>
            </a:r>
          </a:p>
        </p:txBody>
      </p:sp>
      <p:sp>
        <p:nvSpPr>
          <p:cNvPr id="130" name="Rectangle 129"/>
          <p:cNvSpPr/>
          <p:nvPr/>
        </p:nvSpPr>
        <p:spPr bwMode="auto">
          <a:xfrm>
            <a:off x="8318678" y="1862752"/>
            <a:ext cx="520522" cy="2708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lvl="0" algn="ctr"/>
            <a:r>
              <a:rPr lang="en-US" sz="1600" dirty="0">
                <a:solidFill>
                  <a:srgbClr val="000000"/>
                </a:solidFill>
                <a:latin typeface="Calibri" pitchFamily="34" charset="0"/>
              </a:rPr>
              <a:t>100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6477000" y="1522790"/>
            <a:ext cx="2126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Address of short </a:t>
            </a:r>
            <a:r>
              <a:rPr lang="en-US" sz="1800" dirty="0" err="1">
                <a:latin typeface="Calibri" pitchFamily="34" charset="0"/>
              </a:rPr>
              <a:t>int</a:t>
            </a:r>
            <a:r>
              <a:rPr lang="en-US" sz="1800" dirty="0">
                <a:latin typeface="Calibri" pitchFamily="34" charset="0"/>
              </a:rPr>
              <a:t>:</a:t>
            </a:r>
          </a:p>
        </p:txBody>
      </p:sp>
      <p:sp>
        <p:nvSpPr>
          <p:cNvPr id="73" name="Rectangle 72"/>
          <p:cNvSpPr/>
          <p:nvPr/>
        </p:nvSpPr>
        <p:spPr bwMode="auto">
          <a:xfrm>
            <a:off x="457200" y="2514600"/>
            <a:ext cx="7086600" cy="61284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75" name="Rectangle 74"/>
          <p:cNvSpPr/>
          <p:nvPr/>
        </p:nvSpPr>
        <p:spPr bwMode="auto">
          <a:xfrm>
            <a:off x="606607" y="2590803"/>
            <a:ext cx="3321928" cy="4604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76" name="Rectangle 75"/>
          <p:cNvSpPr/>
          <p:nvPr/>
        </p:nvSpPr>
        <p:spPr bwMode="auto">
          <a:xfrm>
            <a:off x="1899924" y="26894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0</a:t>
            </a:r>
          </a:p>
        </p:txBody>
      </p:sp>
      <p:sp>
        <p:nvSpPr>
          <p:cNvPr id="77" name="Rectangle 76"/>
          <p:cNvSpPr/>
          <p:nvPr/>
        </p:nvSpPr>
        <p:spPr bwMode="auto">
          <a:xfrm>
            <a:off x="2135242" y="26894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1</a:t>
            </a:r>
          </a:p>
        </p:txBody>
      </p:sp>
      <p:sp>
        <p:nvSpPr>
          <p:cNvPr id="78" name="Rectangle 77"/>
          <p:cNvSpPr/>
          <p:nvPr/>
        </p:nvSpPr>
        <p:spPr bwMode="auto">
          <a:xfrm>
            <a:off x="2360367" y="26894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2</a:t>
            </a:r>
          </a:p>
        </p:txBody>
      </p:sp>
      <p:sp>
        <p:nvSpPr>
          <p:cNvPr id="79" name="Rectangle 78"/>
          <p:cNvSpPr/>
          <p:nvPr/>
        </p:nvSpPr>
        <p:spPr bwMode="auto">
          <a:xfrm>
            <a:off x="3587907" y="2689469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7</a:t>
            </a:r>
          </a:p>
        </p:txBody>
      </p:sp>
      <p:sp>
        <p:nvSpPr>
          <p:cNvPr id="80" name="Rectangle 79"/>
          <p:cNvSpPr/>
          <p:nvPr/>
        </p:nvSpPr>
        <p:spPr bwMode="auto">
          <a:xfrm>
            <a:off x="1120788" y="2689469"/>
            <a:ext cx="619789" cy="263110"/>
          </a:xfrm>
          <a:prstGeom prst="rect">
            <a:avLst/>
          </a:prstGeom>
          <a:solidFill>
            <a:schemeClr val="accent3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tag</a:t>
            </a:r>
          </a:p>
        </p:txBody>
      </p:sp>
      <p:sp>
        <p:nvSpPr>
          <p:cNvPr id="81" name="Rectangle 80"/>
          <p:cNvSpPr/>
          <p:nvPr/>
        </p:nvSpPr>
        <p:spPr bwMode="auto">
          <a:xfrm>
            <a:off x="715928" y="26894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v</a:t>
            </a:r>
          </a:p>
        </p:txBody>
      </p:sp>
      <p:sp>
        <p:nvSpPr>
          <p:cNvPr id="82" name="Rectangle 81"/>
          <p:cNvSpPr/>
          <p:nvPr/>
        </p:nvSpPr>
        <p:spPr bwMode="auto">
          <a:xfrm>
            <a:off x="2596309" y="26894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3</a:t>
            </a:r>
          </a:p>
        </p:txBody>
      </p:sp>
      <p:sp>
        <p:nvSpPr>
          <p:cNvPr id="83" name="Rectangle 82"/>
          <p:cNvSpPr/>
          <p:nvPr/>
        </p:nvSpPr>
        <p:spPr bwMode="auto">
          <a:xfrm>
            <a:off x="3336537" y="2689469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6</a:t>
            </a:r>
          </a:p>
        </p:txBody>
      </p:sp>
      <p:sp>
        <p:nvSpPr>
          <p:cNvPr id="84" name="Rectangle 83"/>
          <p:cNvSpPr/>
          <p:nvPr/>
        </p:nvSpPr>
        <p:spPr bwMode="auto">
          <a:xfrm>
            <a:off x="3084544" y="2689469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5</a:t>
            </a:r>
          </a:p>
        </p:txBody>
      </p:sp>
      <p:sp>
        <p:nvSpPr>
          <p:cNvPr id="85" name="Rectangle 84"/>
          <p:cNvSpPr/>
          <p:nvPr/>
        </p:nvSpPr>
        <p:spPr bwMode="auto">
          <a:xfrm>
            <a:off x="2832550" y="2689469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4</a:t>
            </a:r>
          </a:p>
        </p:txBody>
      </p:sp>
      <p:sp>
        <p:nvSpPr>
          <p:cNvPr id="87" name="Rectangle 86"/>
          <p:cNvSpPr/>
          <p:nvPr/>
        </p:nvSpPr>
        <p:spPr bwMode="auto">
          <a:xfrm>
            <a:off x="4080935" y="2594046"/>
            <a:ext cx="3321928" cy="4604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88" name="Rectangle 87"/>
          <p:cNvSpPr/>
          <p:nvPr/>
        </p:nvSpPr>
        <p:spPr bwMode="auto">
          <a:xfrm>
            <a:off x="5374252" y="26927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0</a:t>
            </a:r>
          </a:p>
        </p:txBody>
      </p:sp>
      <p:sp>
        <p:nvSpPr>
          <p:cNvPr id="89" name="Rectangle 88"/>
          <p:cNvSpPr/>
          <p:nvPr/>
        </p:nvSpPr>
        <p:spPr bwMode="auto">
          <a:xfrm>
            <a:off x="5609570" y="26927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1</a:t>
            </a:r>
          </a:p>
        </p:txBody>
      </p:sp>
      <p:sp>
        <p:nvSpPr>
          <p:cNvPr id="90" name="Rectangle 89"/>
          <p:cNvSpPr/>
          <p:nvPr/>
        </p:nvSpPr>
        <p:spPr bwMode="auto">
          <a:xfrm>
            <a:off x="5834695" y="26927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2</a:t>
            </a:r>
          </a:p>
        </p:txBody>
      </p:sp>
      <p:sp>
        <p:nvSpPr>
          <p:cNvPr id="91" name="Rectangle 90"/>
          <p:cNvSpPr/>
          <p:nvPr/>
        </p:nvSpPr>
        <p:spPr bwMode="auto">
          <a:xfrm>
            <a:off x="7062235" y="2692712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7</a:t>
            </a:r>
          </a:p>
        </p:txBody>
      </p:sp>
      <p:sp>
        <p:nvSpPr>
          <p:cNvPr id="92" name="Rectangle 91"/>
          <p:cNvSpPr/>
          <p:nvPr/>
        </p:nvSpPr>
        <p:spPr bwMode="auto">
          <a:xfrm>
            <a:off x="4595116" y="2692712"/>
            <a:ext cx="619789" cy="263110"/>
          </a:xfrm>
          <a:prstGeom prst="rect">
            <a:avLst/>
          </a:prstGeom>
          <a:solidFill>
            <a:schemeClr val="accent3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tag</a:t>
            </a:r>
          </a:p>
        </p:txBody>
      </p:sp>
      <p:sp>
        <p:nvSpPr>
          <p:cNvPr id="93" name="Rectangle 92"/>
          <p:cNvSpPr/>
          <p:nvPr/>
        </p:nvSpPr>
        <p:spPr bwMode="auto">
          <a:xfrm>
            <a:off x="4190256" y="26927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v</a:t>
            </a:r>
          </a:p>
        </p:txBody>
      </p:sp>
      <p:sp>
        <p:nvSpPr>
          <p:cNvPr id="94" name="Rectangle 93"/>
          <p:cNvSpPr/>
          <p:nvPr/>
        </p:nvSpPr>
        <p:spPr bwMode="auto">
          <a:xfrm>
            <a:off x="6070637" y="26927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3</a:t>
            </a:r>
          </a:p>
        </p:txBody>
      </p:sp>
      <p:sp>
        <p:nvSpPr>
          <p:cNvPr id="95" name="Rectangle 94"/>
          <p:cNvSpPr/>
          <p:nvPr/>
        </p:nvSpPr>
        <p:spPr bwMode="auto">
          <a:xfrm>
            <a:off x="6810865" y="2692712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6</a:t>
            </a:r>
          </a:p>
        </p:txBody>
      </p:sp>
      <p:sp>
        <p:nvSpPr>
          <p:cNvPr id="96" name="Rectangle 95"/>
          <p:cNvSpPr/>
          <p:nvPr/>
        </p:nvSpPr>
        <p:spPr bwMode="auto">
          <a:xfrm>
            <a:off x="6558872" y="2692712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5</a:t>
            </a:r>
          </a:p>
        </p:txBody>
      </p:sp>
      <p:sp>
        <p:nvSpPr>
          <p:cNvPr id="97" name="Rectangle 96"/>
          <p:cNvSpPr/>
          <p:nvPr/>
        </p:nvSpPr>
        <p:spPr bwMode="auto">
          <a:xfrm>
            <a:off x="6306878" y="2692712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4</a:t>
            </a:r>
          </a:p>
        </p:txBody>
      </p:sp>
      <p:sp>
        <p:nvSpPr>
          <p:cNvPr id="100" name="Rectangle 99"/>
          <p:cNvSpPr/>
          <p:nvPr/>
        </p:nvSpPr>
        <p:spPr bwMode="auto">
          <a:xfrm>
            <a:off x="457200" y="3200400"/>
            <a:ext cx="7086600" cy="61284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114" name="Rectangle 113"/>
          <p:cNvSpPr/>
          <p:nvPr/>
        </p:nvSpPr>
        <p:spPr bwMode="auto">
          <a:xfrm>
            <a:off x="606607" y="3276603"/>
            <a:ext cx="3321928" cy="4604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115" name="Rectangle 114"/>
          <p:cNvSpPr/>
          <p:nvPr/>
        </p:nvSpPr>
        <p:spPr bwMode="auto">
          <a:xfrm>
            <a:off x="1899924" y="33752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0</a:t>
            </a:r>
          </a:p>
        </p:txBody>
      </p:sp>
      <p:sp>
        <p:nvSpPr>
          <p:cNvPr id="116" name="Rectangle 115"/>
          <p:cNvSpPr/>
          <p:nvPr/>
        </p:nvSpPr>
        <p:spPr bwMode="auto">
          <a:xfrm>
            <a:off x="2135242" y="33752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1</a:t>
            </a:r>
          </a:p>
        </p:txBody>
      </p:sp>
      <p:sp>
        <p:nvSpPr>
          <p:cNvPr id="117" name="Rectangle 116"/>
          <p:cNvSpPr/>
          <p:nvPr/>
        </p:nvSpPr>
        <p:spPr bwMode="auto">
          <a:xfrm>
            <a:off x="2360367" y="33752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2</a:t>
            </a:r>
          </a:p>
        </p:txBody>
      </p:sp>
      <p:sp>
        <p:nvSpPr>
          <p:cNvPr id="118" name="Rectangle 117"/>
          <p:cNvSpPr/>
          <p:nvPr/>
        </p:nvSpPr>
        <p:spPr bwMode="auto">
          <a:xfrm>
            <a:off x="3587907" y="3375269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7</a:t>
            </a:r>
          </a:p>
        </p:txBody>
      </p:sp>
      <p:sp>
        <p:nvSpPr>
          <p:cNvPr id="119" name="Rectangle 118"/>
          <p:cNvSpPr/>
          <p:nvPr/>
        </p:nvSpPr>
        <p:spPr bwMode="auto">
          <a:xfrm>
            <a:off x="1120788" y="3375269"/>
            <a:ext cx="619789" cy="263110"/>
          </a:xfrm>
          <a:prstGeom prst="rect">
            <a:avLst/>
          </a:prstGeom>
          <a:solidFill>
            <a:schemeClr val="accent3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tag</a:t>
            </a:r>
          </a:p>
        </p:txBody>
      </p:sp>
      <p:sp>
        <p:nvSpPr>
          <p:cNvPr id="120" name="Rectangle 119"/>
          <p:cNvSpPr/>
          <p:nvPr/>
        </p:nvSpPr>
        <p:spPr bwMode="auto">
          <a:xfrm>
            <a:off x="715928" y="33752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v</a:t>
            </a:r>
          </a:p>
        </p:txBody>
      </p:sp>
      <p:sp>
        <p:nvSpPr>
          <p:cNvPr id="121" name="Rectangle 120"/>
          <p:cNvSpPr/>
          <p:nvPr/>
        </p:nvSpPr>
        <p:spPr bwMode="auto">
          <a:xfrm>
            <a:off x="2596309" y="33752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3</a:t>
            </a:r>
          </a:p>
        </p:txBody>
      </p:sp>
      <p:sp>
        <p:nvSpPr>
          <p:cNvPr id="122" name="Rectangle 121"/>
          <p:cNvSpPr/>
          <p:nvPr/>
        </p:nvSpPr>
        <p:spPr bwMode="auto">
          <a:xfrm>
            <a:off x="3336537" y="3375269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6</a:t>
            </a:r>
          </a:p>
        </p:txBody>
      </p:sp>
      <p:sp>
        <p:nvSpPr>
          <p:cNvPr id="123" name="Rectangle 122"/>
          <p:cNvSpPr/>
          <p:nvPr/>
        </p:nvSpPr>
        <p:spPr bwMode="auto">
          <a:xfrm>
            <a:off x="3084544" y="3375269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5</a:t>
            </a:r>
          </a:p>
        </p:txBody>
      </p:sp>
      <p:sp>
        <p:nvSpPr>
          <p:cNvPr id="124" name="Rectangle 123"/>
          <p:cNvSpPr/>
          <p:nvPr/>
        </p:nvSpPr>
        <p:spPr bwMode="auto">
          <a:xfrm>
            <a:off x="2832550" y="3375269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4</a:t>
            </a:r>
          </a:p>
        </p:txBody>
      </p:sp>
      <p:sp>
        <p:nvSpPr>
          <p:cNvPr id="103" name="Rectangle 102"/>
          <p:cNvSpPr/>
          <p:nvPr/>
        </p:nvSpPr>
        <p:spPr bwMode="auto">
          <a:xfrm>
            <a:off x="4080935" y="3279846"/>
            <a:ext cx="3321928" cy="4604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104" name="Rectangle 103"/>
          <p:cNvSpPr/>
          <p:nvPr/>
        </p:nvSpPr>
        <p:spPr bwMode="auto">
          <a:xfrm>
            <a:off x="5374252" y="33785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0</a:t>
            </a:r>
          </a:p>
        </p:txBody>
      </p:sp>
      <p:sp>
        <p:nvSpPr>
          <p:cNvPr id="105" name="Rectangle 104"/>
          <p:cNvSpPr/>
          <p:nvPr/>
        </p:nvSpPr>
        <p:spPr bwMode="auto">
          <a:xfrm>
            <a:off x="5609570" y="33785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1</a:t>
            </a:r>
          </a:p>
        </p:txBody>
      </p:sp>
      <p:sp>
        <p:nvSpPr>
          <p:cNvPr id="106" name="Rectangle 105"/>
          <p:cNvSpPr/>
          <p:nvPr/>
        </p:nvSpPr>
        <p:spPr bwMode="auto">
          <a:xfrm>
            <a:off x="5834695" y="33785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2</a:t>
            </a:r>
          </a:p>
        </p:txBody>
      </p:sp>
      <p:sp>
        <p:nvSpPr>
          <p:cNvPr id="107" name="Rectangle 106"/>
          <p:cNvSpPr/>
          <p:nvPr/>
        </p:nvSpPr>
        <p:spPr bwMode="auto">
          <a:xfrm>
            <a:off x="7062235" y="3378512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7</a:t>
            </a:r>
          </a:p>
        </p:txBody>
      </p:sp>
      <p:sp>
        <p:nvSpPr>
          <p:cNvPr id="108" name="Rectangle 107"/>
          <p:cNvSpPr/>
          <p:nvPr/>
        </p:nvSpPr>
        <p:spPr bwMode="auto">
          <a:xfrm>
            <a:off x="4595116" y="3378512"/>
            <a:ext cx="619789" cy="263110"/>
          </a:xfrm>
          <a:prstGeom prst="rect">
            <a:avLst/>
          </a:prstGeom>
          <a:solidFill>
            <a:schemeClr val="accent3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tag</a:t>
            </a:r>
          </a:p>
        </p:txBody>
      </p:sp>
      <p:sp>
        <p:nvSpPr>
          <p:cNvPr id="109" name="Rectangle 108"/>
          <p:cNvSpPr/>
          <p:nvPr/>
        </p:nvSpPr>
        <p:spPr bwMode="auto">
          <a:xfrm>
            <a:off x="4190256" y="33785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v</a:t>
            </a:r>
          </a:p>
        </p:txBody>
      </p:sp>
      <p:sp>
        <p:nvSpPr>
          <p:cNvPr id="110" name="Rectangle 109"/>
          <p:cNvSpPr/>
          <p:nvPr/>
        </p:nvSpPr>
        <p:spPr bwMode="auto">
          <a:xfrm>
            <a:off x="6070637" y="33785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3</a:t>
            </a:r>
          </a:p>
        </p:txBody>
      </p:sp>
      <p:sp>
        <p:nvSpPr>
          <p:cNvPr id="111" name="Rectangle 110"/>
          <p:cNvSpPr/>
          <p:nvPr/>
        </p:nvSpPr>
        <p:spPr bwMode="auto">
          <a:xfrm>
            <a:off x="6810865" y="3378512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6</a:t>
            </a:r>
          </a:p>
        </p:txBody>
      </p:sp>
      <p:sp>
        <p:nvSpPr>
          <p:cNvPr id="112" name="Rectangle 111"/>
          <p:cNvSpPr/>
          <p:nvPr/>
        </p:nvSpPr>
        <p:spPr bwMode="auto">
          <a:xfrm>
            <a:off x="6558872" y="3378512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5</a:t>
            </a:r>
          </a:p>
        </p:txBody>
      </p:sp>
      <p:sp>
        <p:nvSpPr>
          <p:cNvPr id="113" name="Rectangle 112"/>
          <p:cNvSpPr/>
          <p:nvPr/>
        </p:nvSpPr>
        <p:spPr bwMode="auto">
          <a:xfrm>
            <a:off x="6306878" y="3378512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4</a:t>
            </a:r>
          </a:p>
        </p:txBody>
      </p:sp>
      <p:sp>
        <p:nvSpPr>
          <p:cNvPr id="137" name="Rectangle 136"/>
          <p:cNvSpPr/>
          <p:nvPr/>
        </p:nvSpPr>
        <p:spPr bwMode="auto">
          <a:xfrm>
            <a:off x="457200" y="3886200"/>
            <a:ext cx="7086600" cy="61284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191" name="Rectangle 190"/>
          <p:cNvSpPr/>
          <p:nvPr/>
        </p:nvSpPr>
        <p:spPr bwMode="auto">
          <a:xfrm>
            <a:off x="606607" y="3962403"/>
            <a:ext cx="3321928" cy="4604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192" name="Rectangle 191"/>
          <p:cNvSpPr/>
          <p:nvPr/>
        </p:nvSpPr>
        <p:spPr bwMode="auto">
          <a:xfrm>
            <a:off x="1899924" y="40610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0</a:t>
            </a:r>
          </a:p>
        </p:txBody>
      </p:sp>
      <p:sp>
        <p:nvSpPr>
          <p:cNvPr id="193" name="Rectangle 192"/>
          <p:cNvSpPr/>
          <p:nvPr/>
        </p:nvSpPr>
        <p:spPr bwMode="auto">
          <a:xfrm>
            <a:off x="2135242" y="40610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1</a:t>
            </a:r>
          </a:p>
        </p:txBody>
      </p:sp>
      <p:sp>
        <p:nvSpPr>
          <p:cNvPr id="194" name="Rectangle 193"/>
          <p:cNvSpPr/>
          <p:nvPr/>
        </p:nvSpPr>
        <p:spPr bwMode="auto">
          <a:xfrm>
            <a:off x="2360367" y="40610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2</a:t>
            </a:r>
          </a:p>
        </p:txBody>
      </p:sp>
      <p:sp>
        <p:nvSpPr>
          <p:cNvPr id="195" name="Rectangle 194"/>
          <p:cNvSpPr/>
          <p:nvPr/>
        </p:nvSpPr>
        <p:spPr bwMode="auto">
          <a:xfrm>
            <a:off x="3587907" y="4061069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7</a:t>
            </a:r>
          </a:p>
        </p:txBody>
      </p:sp>
      <p:sp>
        <p:nvSpPr>
          <p:cNvPr id="196" name="Rectangle 195"/>
          <p:cNvSpPr/>
          <p:nvPr/>
        </p:nvSpPr>
        <p:spPr bwMode="auto">
          <a:xfrm>
            <a:off x="1120788" y="4061069"/>
            <a:ext cx="619789" cy="263110"/>
          </a:xfrm>
          <a:prstGeom prst="rect">
            <a:avLst/>
          </a:prstGeom>
          <a:solidFill>
            <a:schemeClr val="accent3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tag</a:t>
            </a:r>
          </a:p>
        </p:txBody>
      </p:sp>
      <p:sp>
        <p:nvSpPr>
          <p:cNvPr id="197" name="Rectangle 196"/>
          <p:cNvSpPr/>
          <p:nvPr/>
        </p:nvSpPr>
        <p:spPr bwMode="auto">
          <a:xfrm>
            <a:off x="715928" y="40610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v</a:t>
            </a:r>
          </a:p>
        </p:txBody>
      </p:sp>
      <p:sp>
        <p:nvSpPr>
          <p:cNvPr id="198" name="Rectangle 197"/>
          <p:cNvSpPr/>
          <p:nvPr/>
        </p:nvSpPr>
        <p:spPr bwMode="auto">
          <a:xfrm>
            <a:off x="2596309" y="40610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3</a:t>
            </a:r>
          </a:p>
        </p:txBody>
      </p:sp>
      <p:sp>
        <p:nvSpPr>
          <p:cNvPr id="199" name="Rectangle 198"/>
          <p:cNvSpPr/>
          <p:nvPr/>
        </p:nvSpPr>
        <p:spPr bwMode="auto">
          <a:xfrm>
            <a:off x="3336537" y="4061069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6</a:t>
            </a:r>
          </a:p>
        </p:txBody>
      </p:sp>
      <p:sp>
        <p:nvSpPr>
          <p:cNvPr id="200" name="Rectangle 199"/>
          <p:cNvSpPr/>
          <p:nvPr/>
        </p:nvSpPr>
        <p:spPr bwMode="auto">
          <a:xfrm>
            <a:off x="3084544" y="4061069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5</a:t>
            </a:r>
          </a:p>
        </p:txBody>
      </p:sp>
      <p:sp>
        <p:nvSpPr>
          <p:cNvPr id="201" name="Rectangle 200"/>
          <p:cNvSpPr/>
          <p:nvPr/>
        </p:nvSpPr>
        <p:spPr bwMode="auto">
          <a:xfrm>
            <a:off x="2832550" y="4061069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4</a:t>
            </a:r>
          </a:p>
        </p:txBody>
      </p:sp>
      <p:sp>
        <p:nvSpPr>
          <p:cNvPr id="146" name="Rectangle 145"/>
          <p:cNvSpPr/>
          <p:nvPr/>
        </p:nvSpPr>
        <p:spPr bwMode="auto">
          <a:xfrm>
            <a:off x="4080935" y="3965646"/>
            <a:ext cx="3321928" cy="4604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158" name="Rectangle 157"/>
          <p:cNvSpPr/>
          <p:nvPr/>
        </p:nvSpPr>
        <p:spPr bwMode="auto">
          <a:xfrm>
            <a:off x="5374252" y="40643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0</a:t>
            </a:r>
          </a:p>
        </p:txBody>
      </p:sp>
      <p:sp>
        <p:nvSpPr>
          <p:cNvPr id="170" name="Rectangle 169"/>
          <p:cNvSpPr/>
          <p:nvPr/>
        </p:nvSpPr>
        <p:spPr bwMode="auto">
          <a:xfrm>
            <a:off x="5609570" y="40643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1</a:t>
            </a:r>
          </a:p>
        </p:txBody>
      </p:sp>
      <p:sp>
        <p:nvSpPr>
          <p:cNvPr id="182" name="Rectangle 181"/>
          <p:cNvSpPr/>
          <p:nvPr/>
        </p:nvSpPr>
        <p:spPr bwMode="auto">
          <a:xfrm>
            <a:off x="5834695" y="40643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2</a:t>
            </a:r>
          </a:p>
        </p:txBody>
      </p:sp>
      <p:sp>
        <p:nvSpPr>
          <p:cNvPr id="184" name="Rectangle 183"/>
          <p:cNvSpPr/>
          <p:nvPr/>
        </p:nvSpPr>
        <p:spPr bwMode="auto">
          <a:xfrm>
            <a:off x="7062235" y="4064312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7</a:t>
            </a:r>
          </a:p>
        </p:txBody>
      </p:sp>
      <p:sp>
        <p:nvSpPr>
          <p:cNvPr id="185" name="Rectangle 184"/>
          <p:cNvSpPr/>
          <p:nvPr/>
        </p:nvSpPr>
        <p:spPr bwMode="auto">
          <a:xfrm>
            <a:off x="4595116" y="4064312"/>
            <a:ext cx="619789" cy="263110"/>
          </a:xfrm>
          <a:prstGeom prst="rect">
            <a:avLst/>
          </a:prstGeom>
          <a:solidFill>
            <a:schemeClr val="accent3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tag</a:t>
            </a:r>
          </a:p>
        </p:txBody>
      </p:sp>
      <p:sp>
        <p:nvSpPr>
          <p:cNvPr id="186" name="Rectangle 185"/>
          <p:cNvSpPr/>
          <p:nvPr/>
        </p:nvSpPr>
        <p:spPr bwMode="auto">
          <a:xfrm>
            <a:off x="4190256" y="40643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v</a:t>
            </a:r>
          </a:p>
        </p:txBody>
      </p:sp>
      <p:sp>
        <p:nvSpPr>
          <p:cNvPr id="187" name="Rectangle 186"/>
          <p:cNvSpPr/>
          <p:nvPr/>
        </p:nvSpPr>
        <p:spPr bwMode="auto">
          <a:xfrm>
            <a:off x="6070637" y="40643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3</a:t>
            </a:r>
          </a:p>
        </p:txBody>
      </p:sp>
      <p:sp>
        <p:nvSpPr>
          <p:cNvPr id="188" name="Rectangle 187"/>
          <p:cNvSpPr/>
          <p:nvPr/>
        </p:nvSpPr>
        <p:spPr bwMode="auto">
          <a:xfrm>
            <a:off x="6810865" y="4064312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6</a:t>
            </a:r>
          </a:p>
        </p:txBody>
      </p:sp>
      <p:sp>
        <p:nvSpPr>
          <p:cNvPr id="189" name="Rectangle 188"/>
          <p:cNvSpPr/>
          <p:nvPr/>
        </p:nvSpPr>
        <p:spPr bwMode="auto">
          <a:xfrm>
            <a:off x="6558872" y="4064312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5</a:t>
            </a:r>
          </a:p>
        </p:txBody>
      </p:sp>
      <p:sp>
        <p:nvSpPr>
          <p:cNvPr id="190" name="Rectangle 189"/>
          <p:cNvSpPr/>
          <p:nvPr/>
        </p:nvSpPr>
        <p:spPr bwMode="auto">
          <a:xfrm>
            <a:off x="6306878" y="4064312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4</a:t>
            </a:r>
          </a:p>
        </p:txBody>
      </p:sp>
      <p:sp>
        <p:nvSpPr>
          <p:cNvPr id="205" name="Rectangle 204"/>
          <p:cNvSpPr/>
          <p:nvPr/>
        </p:nvSpPr>
        <p:spPr bwMode="auto">
          <a:xfrm>
            <a:off x="457200" y="5102157"/>
            <a:ext cx="7086600" cy="61284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219" name="Rectangle 218"/>
          <p:cNvSpPr/>
          <p:nvPr/>
        </p:nvSpPr>
        <p:spPr bwMode="auto">
          <a:xfrm>
            <a:off x="606607" y="5178360"/>
            <a:ext cx="3321928" cy="4604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220" name="Rectangle 219"/>
          <p:cNvSpPr/>
          <p:nvPr/>
        </p:nvSpPr>
        <p:spPr bwMode="auto">
          <a:xfrm>
            <a:off x="1899924" y="5277026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0</a:t>
            </a:r>
          </a:p>
        </p:txBody>
      </p:sp>
      <p:sp>
        <p:nvSpPr>
          <p:cNvPr id="221" name="Rectangle 220"/>
          <p:cNvSpPr/>
          <p:nvPr/>
        </p:nvSpPr>
        <p:spPr bwMode="auto">
          <a:xfrm>
            <a:off x="2135242" y="5277026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1</a:t>
            </a:r>
          </a:p>
        </p:txBody>
      </p:sp>
      <p:sp>
        <p:nvSpPr>
          <p:cNvPr id="222" name="Rectangle 221"/>
          <p:cNvSpPr/>
          <p:nvPr/>
        </p:nvSpPr>
        <p:spPr bwMode="auto">
          <a:xfrm>
            <a:off x="2360367" y="5277026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2</a:t>
            </a:r>
          </a:p>
        </p:txBody>
      </p:sp>
      <p:sp>
        <p:nvSpPr>
          <p:cNvPr id="223" name="Rectangle 222"/>
          <p:cNvSpPr/>
          <p:nvPr/>
        </p:nvSpPr>
        <p:spPr bwMode="auto">
          <a:xfrm>
            <a:off x="3587907" y="5277026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7</a:t>
            </a:r>
          </a:p>
        </p:txBody>
      </p:sp>
      <p:sp>
        <p:nvSpPr>
          <p:cNvPr id="224" name="Rectangle 223"/>
          <p:cNvSpPr/>
          <p:nvPr/>
        </p:nvSpPr>
        <p:spPr bwMode="auto">
          <a:xfrm>
            <a:off x="1120788" y="5277026"/>
            <a:ext cx="619789" cy="263110"/>
          </a:xfrm>
          <a:prstGeom prst="rect">
            <a:avLst/>
          </a:prstGeom>
          <a:solidFill>
            <a:schemeClr val="accent3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tag</a:t>
            </a:r>
          </a:p>
        </p:txBody>
      </p:sp>
      <p:sp>
        <p:nvSpPr>
          <p:cNvPr id="225" name="Rectangle 224"/>
          <p:cNvSpPr/>
          <p:nvPr/>
        </p:nvSpPr>
        <p:spPr bwMode="auto">
          <a:xfrm>
            <a:off x="715928" y="5277026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v</a:t>
            </a:r>
          </a:p>
        </p:txBody>
      </p:sp>
      <p:sp>
        <p:nvSpPr>
          <p:cNvPr id="226" name="Rectangle 225"/>
          <p:cNvSpPr/>
          <p:nvPr/>
        </p:nvSpPr>
        <p:spPr bwMode="auto">
          <a:xfrm>
            <a:off x="2596309" y="5277026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3</a:t>
            </a:r>
          </a:p>
        </p:txBody>
      </p:sp>
      <p:sp>
        <p:nvSpPr>
          <p:cNvPr id="227" name="Rectangle 226"/>
          <p:cNvSpPr/>
          <p:nvPr/>
        </p:nvSpPr>
        <p:spPr bwMode="auto">
          <a:xfrm>
            <a:off x="3336537" y="5277026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6</a:t>
            </a:r>
          </a:p>
        </p:txBody>
      </p:sp>
      <p:sp>
        <p:nvSpPr>
          <p:cNvPr id="228" name="Rectangle 227"/>
          <p:cNvSpPr/>
          <p:nvPr/>
        </p:nvSpPr>
        <p:spPr bwMode="auto">
          <a:xfrm>
            <a:off x="3084544" y="5277026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5</a:t>
            </a:r>
          </a:p>
        </p:txBody>
      </p:sp>
      <p:sp>
        <p:nvSpPr>
          <p:cNvPr id="229" name="Rectangle 228"/>
          <p:cNvSpPr/>
          <p:nvPr/>
        </p:nvSpPr>
        <p:spPr bwMode="auto">
          <a:xfrm>
            <a:off x="2832550" y="5277026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4</a:t>
            </a:r>
          </a:p>
        </p:txBody>
      </p:sp>
      <p:sp>
        <p:nvSpPr>
          <p:cNvPr id="208" name="Rectangle 207"/>
          <p:cNvSpPr/>
          <p:nvPr/>
        </p:nvSpPr>
        <p:spPr bwMode="auto">
          <a:xfrm>
            <a:off x="4080935" y="5181603"/>
            <a:ext cx="3321928" cy="4604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209" name="Rectangle 208"/>
          <p:cNvSpPr/>
          <p:nvPr/>
        </p:nvSpPr>
        <p:spPr bwMode="auto">
          <a:xfrm>
            <a:off x="5374252" y="52802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0</a:t>
            </a:r>
          </a:p>
        </p:txBody>
      </p:sp>
      <p:sp>
        <p:nvSpPr>
          <p:cNvPr id="210" name="Rectangle 209"/>
          <p:cNvSpPr/>
          <p:nvPr/>
        </p:nvSpPr>
        <p:spPr bwMode="auto">
          <a:xfrm>
            <a:off x="5609570" y="52802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1</a:t>
            </a:r>
          </a:p>
        </p:txBody>
      </p:sp>
      <p:sp>
        <p:nvSpPr>
          <p:cNvPr id="211" name="Rectangle 210"/>
          <p:cNvSpPr/>
          <p:nvPr/>
        </p:nvSpPr>
        <p:spPr bwMode="auto">
          <a:xfrm>
            <a:off x="5834695" y="52802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2</a:t>
            </a:r>
          </a:p>
        </p:txBody>
      </p:sp>
      <p:sp>
        <p:nvSpPr>
          <p:cNvPr id="212" name="Rectangle 211"/>
          <p:cNvSpPr/>
          <p:nvPr/>
        </p:nvSpPr>
        <p:spPr bwMode="auto">
          <a:xfrm>
            <a:off x="7062235" y="5280269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7</a:t>
            </a:r>
          </a:p>
        </p:txBody>
      </p:sp>
      <p:sp>
        <p:nvSpPr>
          <p:cNvPr id="213" name="Rectangle 212"/>
          <p:cNvSpPr/>
          <p:nvPr/>
        </p:nvSpPr>
        <p:spPr bwMode="auto">
          <a:xfrm>
            <a:off x="4595116" y="5280269"/>
            <a:ext cx="619789" cy="263110"/>
          </a:xfrm>
          <a:prstGeom prst="rect">
            <a:avLst/>
          </a:prstGeom>
          <a:solidFill>
            <a:schemeClr val="accent3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tag</a:t>
            </a:r>
          </a:p>
        </p:txBody>
      </p:sp>
      <p:sp>
        <p:nvSpPr>
          <p:cNvPr id="214" name="Rectangle 213"/>
          <p:cNvSpPr/>
          <p:nvPr/>
        </p:nvSpPr>
        <p:spPr bwMode="auto">
          <a:xfrm>
            <a:off x="4190256" y="52802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v</a:t>
            </a:r>
          </a:p>
        </p:txBody>
      </p:sp>
      <p:sp>
        <p:nvSpPr>
          <p:cNvPr id="215" name="Rectangle 214"/>
          <p:cNvSpPr/>
          <p:nvPr/>
        </p:nvSpPr>
        <p:spPr bwMode="auto">
          <a:xfrm>
            <a:off x="6070637" y="52802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3</a:t>
            </a:r>
          </a:p>
        </p:txBody>
      </p:sp>
      <p:sp>
        <p:nvSpPr>
          <p:cNvPr id="216" name="Rectangle 215"/>
          <p:cNvSpPr/>
          <p:nvPr/>
        </p:nvSpPr>
        <p:spPr bwMode="auto">
          <a:xfrm>
            <a:off x="6810865" y="5280269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6</a:t>
            </a:r>
          </a:p>
        </p:txBody>
      </p:sp>
      <p:sp>
        <p:nvSpPr>
          <p:cNvPr id="217" name="Rectangle 216"/>
          <p:cNvSpPr/>
          <p:nvPr/>
        </p:nvSpPr>
        <p:spPr bwMode="auto">
          <a:xfrm>
            <a:off x="6558872" y="5280269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5</a:t>
            </a:r>
          </a:p>
        </p:txBody>
      </p:sp>
      <p:sp>
        <p:nvSpPr>
          <p:cNvPr id="218" name="Rectangle 217"/>
          <p:cNvSpPr/>
          <p:nvPr/>
        </p:nvSpPr>
        <p:spPr bwMode="auto">
          <a:xfrm>
            <a:off x="6306878" y="5280269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4</a:t>
            </a:r>
          </a:p>
        </p:txBody>
      </p:sp>
      <p:cxnSp>
        <p:nvCxnSpPr>
          <p:cNvPr id="231" name="Shape 230"/>
          <p:cNvCxnSpPr>
            <a:stCxn id="129" idx="2"/>
            <a:endCxn id="100" idx="3"/>
          </p:cNvCxnSpPr>
          <p:nvPr/>
        </p:nvCxnSpPr>
        <p:spPr bwMode="auto">
          <a:xfrm rot="5400000">
            <a:off x="7054128" y="2623272"/>
            <a:ext cx="1373222" cy="393878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2" name="TextBox 131"/>
          <p:cNvSpPr txBox="1"/>
          <p:nvPr/>
        </p:nvSpPr>
        <p:spPr>
          <a:xfrm>
            <a:off x="7924800" y="3246572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find set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" grpId="0"/>
      <p:bldP spid="132" grpId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8245269" cy="762000"/>
          </a:xfrm>
        </p:spPr>
        <p:txBody>
          <a:bodyPr/>
          <a:lstStyle/>
          <a:p>
            <a:r>
              <a:rPr lang="en-US" dirty="0"/>
              <a:t>E-way Set Associative Cache (Here: E = 2)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381000" y="1154668"/>
            <a:ext cx="32987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E = 2: Two lines per set</a:t>
            </a:r>
          </a:p>
          <a:p>
            <a:r>
              <a:rPr lang="en-US" sz="1800" dirty="0">
                <a:latin typeface="Calibri" pitchFamily="34" charset="0"/>
              </a:rPr>
              <a:t>Assume: cache block size 8 bytes</a:t>
            </a:r>
          </a:p>
        </p:txBody>
      </p:sp>
      <p:sp>
        <p:nvSpPr>
          <p:cNvPr id="128" name="Rectangle 127"/>
          <p:cNvSpPr/>
          <p:nvPr/>
        </p:nvSpPr>
        <p:spPr bwMode="auto">
          <a:xfrm>
            <a:off x="6566078" y="1862752"/>
            <a:ext cx="990600" cy="270848"/>
          </a:xfrm>
          <a:prstGeom prst="rect">
            <a:avLst/>
          </a:prstGeom>
          <a:solidFill>
            <a:srgbClr val="FF99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t bits</a:t>
            </a:r>
          </a:p>
        </p:txBody>
      </p:sp>
      <p:sp>
        <p:nvSpPr>
          <p:cNvPr id="129" name="Rectangle 128"/>
          <p:cNvSpPr/>
          <p:nvPr/>
        </p:nvSpPr>
        <p:spPr bwMode="auto">
          <a:xfrm>
            <a:off x="7556678" y="1862752"/>
            <a:ext cx="762000" cy="2708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0…01</a:t>
            </a:r>
          </a:p>
        </p:txBody>
      </p:sp>
      <p:sp>
        <p:nvSpPr>
          <p:cNvPr id="130" name="Rectangle 129"/>
          <p:cNvSpPr/>
          <p:nvPr/>
        </p:nvSpPr>
        <p:spPr bwMode="auto">
          <a:xfrm>
            <a:off x="8318678" y="1862752"/>
            <a:ext cx="520522" cy="2708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lvl="0" algn="ctr"/>
            <a:r>
              <a:rPr lang="en-US" sz="1600" dirty="0">
                <a:solidFill>
                  <a:srgbClr val="000000"/>
                </a:solidFill>
                <a:latin typeface="Calibri" pitchFamily="34" charset="0"/>
              </a:rPr>
              <a:t>100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6477000" y="1522790"/>
            <a:ext cx="2126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Address of short </a:t>
            </a:r>
            <a:r>
              <a:rPr lang="en-US" sz="1800" dirty="0" err="1">
                <a:latin typeface="Calibri" pitchFamily="34" charset="0"/>
              </a:rPr>
              <a:t>int</a:t>
            </a:r>
            <a:r>
              <a:rPr lang="en-US" sz="1800" dirty="0">
                <a:latin typeface="Calibri" pitchFamily="34" charset="0"/>
              </a:rPr>
              <a:t>:</a:t>
            </a:r>
          </a:p>
        </p:txBody>
      </p:sp>
      <p:sp>
        <p:nvSpPr>
          <p:cNvPr id="100" name="Rectangle 99"/>
          <p:cNvSpPr/>
          <p:nvPr/>
        </p:nvSpPr>
        <p:spPr bwMode="auto">
          <a:xfrm>
            <a:off x="457200" y="3200400"/>
            <a:ext cx="7086600" cy="61284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114" name="Rectangle 113"/>
          <p:cNvSpPr/>
          <p:nvPr/>
        </p:nvSpPr>
        <p:spPr bwMode="auto">
          <a:xfrm>
            <a:off x="606607" y="3276603"/>
            <a:ext cx="3321928" cy="4604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115" name="Rectangle 114"/>
          <p:cNvSpPr/>
          <p:nvPr/>
        </p:nvSpPr>
        <p:spPr bwMode="auto">
          <a:xfrm>
            <a:off x="1899924" y="33752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0</a:t>
            </a:r>
          </a:p>
        </p:txBody>
      </p:sp>
      <p:sp>
        <p:nvSpPr>
          <p:cNvPr id="116" name="Rectangle 115"/>
          <p:cNvSpPr/>
          <p:nvPr/>
        </p:nvSpPr>
        <p:spPr bwMode="auto">
          <a:xfrm>
            <a:off x="2135242" y="33752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1</a:t>
            </a:r>
          </a:p>
        </p:txBody>
      </p:sp>
      <p:sp>
        <p:nvSpPr>
          <p:cNvPr id="117" name="Rectangle 116"/>
          <p:cNvSpPr/>
          <p:nvPr/>
        </p:nvSpPr>
        <p:spPr bwMode="auto">
          <a:xfrm>
            <a:off x="2360367" y="33752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2</a:t>
            </a:r>
          </a:p>
        </p:txBody>
      </p:sp>
      <p:sp>
        <p:nvSpPr>
          <p:cNvPr id="118" name="Rectangle 117"/>
          <p:cNvSpPr/>
          <p:nvPr/>
        </p:nvSpPr>
        <p:spPr bwMode="auto">
          <a:xfrm>
            <a:off x="3587907" y="3375269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7</a:t>
            </a:r>
          </a:p>
        </p:txBody>
      </p:sp>
      <p:sp>
        <p:nvSpPr>
          <p:cNvPr id="119" name="Rectangle 118"/>
          <p:cNvSpPr/>
          <p:nvPr/>
        </p:nvSpPr>
        <p:spPr bwMode="auto">
          <a:xfrm>
            <a:off x="1120788" y="3375269"/>
            <a:ext cx="61978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tag</a:t>
            </a:r>
          </a:p>
        </p:txBody>
      </p:sp>
      <p:sp>
        <p:nvSpPr>
          <p:cNvPr id="120" name="Rectangle 119"/>
          <p:cNvSpPr/>
          <p:nvPr/>
        </p:nvSpPr>
        <p:spPr bwMode="auto">
          <a:xfrm>
            <a:off x="715928" y="33752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v</a:t>
            </a:r>
          </a:p>
        </p:txBody>
      </p:sp>
      <p:sp>
        <p:nvSpPr>
          <p:cNvPr id="121" name="Rectangle 120"/>
          <p:cNvSpPr/>
          <p:nvPr/>
        </p:nvSpPr>
        <p:spPr bwMode="auto">
          <a:xfrm>
            <a:off x="2596309" y="33752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3</a:t>
            </a:r>
          </a:p>
        </p:txBody>
      </p:sp>
      <p:sp>
        <p:nvSpPr>
          <p:cNvPr id="122" name="Rectangle 121"/>
          <p:cNvSpPr/>
          <p:nvPr/>
        </p:nvSpPr>
        <p:spPr bwMode="auto">
          <a:xfrm>
            <a:off x="3336537" y="3375269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6</a:t>
            </a:r>
          </a:p>
        </p:txBody>
      </p:sp>
      <p:sp>
        <p:nvSpPr>
          <p:cNvPr id="123" name="Rectangle 122"/>
          <p:cNvSpPr/>
          <p:nvPr/>
        </p:nvSpPr>
        <p:spPr bwMode="auto">
          <a:xfrm>
            <a:off x="3084544" y="3375269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5</a:t>
            </a:r>
          </a:p>
        </p:txBody>
      </p:sp>
      <p:sp>
        <p:nvSpPr>
          <p:cNvPr id="124" name="Rectangle 123"/>
          <p:cNvSpPr/>
          <p:nvPr/>
        </p:nvSpPr>
        <p:spPr bwMode="auto">
          <a:xfrm>
            <a:off x="2832550" y="3375269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4</a:t>
            </a:r>
          </a:p>
        </p:txBody>
      </p:sp>
      <p:sp>
        <p:nvSpPr>
          <p:cNvPr id="103" name="Rectangle 102"/>
          <p:cNvSpPr/>
          <p:nvPr/>
        </p:nvSpPr>
        <p:spPr bwMode="auto">
          <a:xfrm>
            <a:off x="4080935" y="3279846"/>
            <a:ext cx="3321928" cy="4604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104" name="Rectangle 103"/>
          <p:cNvSpPr/>
          <p:nvPr/>
        </p:nvSpPr>
        <p:spPr bwMode="auto">
          <a:xfrm>
            <a:off x="5374252" y="33785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0</a:t>
            </a:r>
          </a:p>
        </p:txBody>
      </p:sp>
      <p:sp>
        <p:nvSpPr>
          <p:cNvPr id="105" name="Rectangle 104"/>
          <p:cNvSpPr/>
          <p:nvPr/>
        </p:nvSpPr>
        <p:spPr bwMode="auto">
          <a:xfrm>
            <a:off x="5609570" y="33785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1</a:t>
            </a:r>
          </a:p>
        </p:txBody>
      </p:sp>
      <p:sp>
        <p:nvSpPr>
          <p:cNvPr id="106" name="Rectangle 105"/>
          <p:cNvSpPr/>
          <p:nvPr/>
        </p:nvSpPr>
        <p:spPr bwMode="auto">
          <a:xfrm>
            <a:off x="5834695" y="33785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2</a:t>
            </a:r>
          </a:p>
        </p:txBody>
      </p:sp>
      <p:sp>
        <p:nvSpPr>
          <p:cNvPr id="107" name="Rectangle 106"/>
          <p:cNvSpPr/>
          <p:nvPr/>
        </p:nvSpPr>
        <p:spPr bwMode="auto">
          <a:xfrm>
            <a:off x="7062235" y="3378512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7</a:t>
            </a:r>
          </a:p>
        </p:txBody>
      </p:sp>
      <p:sp>
        <p:nvSpPr>
          <p:cNvPr id="108" name="Rectangle 107"/>
          <p:cNvSpPr/>
          <p:nvPr/>
        </p:nvSpPr>
        <p:spPr bwMode="auto">
          <a:xfrm>
            <a:off x="4595116" y="3378512"/>
            <a:ext cx="619789" cy="263110"/>
          </a:xfrm>
          <a:prstGeom prst="rect">
            <a:avLst/>
          </a:prstGeom>
          <a:solidFill>
            <a:schemeClr val="accent3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tag</a:t>
            </a:r>
          </a:p>
        </p:txBody>
      </p:sp>
      <p:sp>
        <p:nvSpPr>
          <p:cNvPr id="109" name="Rectangle 108"/>
          <p:cNvSpPr/>
          <p:nvPr/>
        </p:nvSpPr>
        <p:spPr bwMode="auto">
          <a:xfrm>
            <a:off x="4190256" y="33785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v</a:t>
            </a:r>
          </a:p>
        </p:txBody>
      </p:sp>
      <p:sp>
        <p:nvSpPr>
          <p:cNvPr id="110" name="Rectangle 109"/>
          <p:cNvSpPr/>
          <p:nvPr/>
        </p:nvSpPr>
        <p:spPr bwMode="auto">
          <a:xfrm>
            <a:off x="6070637" y="33785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3</a:t>
            </a:r>
          </a:p>
        </p:txBody>
      </p:sp>
      <p:sp>
        <p:nvSpPr>
          <p:cNvPr id="111" name="Rectangle 110"/>
          <p:cNvSpPr/>
          <p:nvPr/>
        </p:nvSpPr>
        <p:spPr bwMode="auto">
          <a:xfrm>
            <a:off x="6810865" y="3378512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6</a:t>
            </a:r>
          </a:p>
        </p:txBody>
      </p:sp>
      <p:sp>
        <p:nvSpPr>
          <p:cNvPr id="112" name="Rectangle 111"/>
          <p:cNvSpPr/>
          <p:nvPr/>
        </p:nvSpPr>
        <p:spPr bwMode="auto">
          <a:xfrm>
            <a:off x="6558872" y="3378512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5</a:t>
            </a:r>
          </a:p>
        </p:txBody>
      </p:sp>
      <p:sp>
        <p:nvSpPr>
          <p:cNvPr id="113" name="Rectangle 112"/>
          <p:cNvSpPr/>
          <p:nvPr/>
        </p:nvSpPr>
        <p:spPr bwMode="auto">
          <a:xfrm>
            <a:off x="6306878" y="3378512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4</a:t>
            </a:r>
          </a:p>
        </p:txBody>
      </p:sp>
      <p:cxnSp>
        <p:nvCxnSpPr>
          <p:cNvPr id="231" name="Shape 230"/>
          <p:cNvCxnSpPr>
            <a:stCxn id="129" idx="2"/>
            <a:endCxn id="100" idx="3"/>
          </p:cNvCxnSpPr>
          <p:nvPr/>
        </p:nvCxnSpPr>
        <p:spPr bwMode="auto">
          <a:xfrm rot="5400000">
            <a:off x="7054128" y="2623272"/>
            <a:ext cx="1373222" cy="393878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2" name="Shape 131"/>
          <p:cNvCxnSpPr>
            <a:stCxn id="128" idx="1"/>
            <a:endCxn id="108" idx="0"/>
          </p:cNvCxnSpPr>
          <p:nvPr/>
        </p:nvCxnSpPr>
        <p:spPr bwMode="auto">
          <a:xfrm rot="10800000" flipV="1">
            <a:off x="4905012" y="1998176"/>
            <a:ext cx="1661067" cy="1380336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4" name="Shape 133"/>
          <p:cNvCxnSpPr>
            <a:stCxn id="128" idx="1"/>
            <a:endCxn id="119" idx="0"/>
          </p:cNvCxnSpPr>
          <p:nvPr/>
        </p:nvCxnSpPr>
        <p:spPr bwMode="auto">
          <a:xfrm rot="10800000" flipV="1">
            <a:off x="1430684" y="1998175"/>
            <a:ext cx="5135395" cy="1377093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5" name="TextBox 134"/>
          <p:cNvSpPr txBox="1"/>
          <p:nvPr/>
        </p:nvSpPr>
        <p:spPr>
          <a:xfrm>
            <a:off x="3429000" y="1981200"/>
            <a:ext cx="15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compare both</a:t>
            </a:r>
          </a:p>
        </p:txBody>
      </p:sp>
      <p:cxnSp>
        <p:nvCxnSpPr>
          <p:cNvPr id="136" name="Straight Connector 135"/>
          <p:cNvCxnSpPr/>
          <p:nvPr/>
        </p:nvCxnSpPr>
        <p:spPr bwMode="auto">
          <a:xfrm rot="5400000">
            <a:off x="636949" y="3171463"/>
            <a:ext cx="400914" cy="1588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8" name="TextBox 137"/>
          <p:cNvSpPr txBox="1"/>
          <p:nvPr/>
        </p:nvSpPr>
        <p:spPr>
          <a:xfrm>
            <a:off x="457200" y="2628106"/>
            <a:ext cx="1021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valid?  + 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1418537" y="2641599"/>
            <a:ext cx="1691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match: yes = hit</a:t>
            </a:r>
          </a:p>
        </p:txBody>
      </p:sp>
      <p:cxnSp>
        <p:nvCxnSpPr>
          <p:cNvPr id="143" name="Elbow Connector 142"/>
          <p:cNvCxnSpPr>
            <a:stCxn id="130" idx="2"/>
            <a:endCxn id="124" idx="2"/>
          </p:cNvCxnSpPr>
          <p:nvPr/>
        </p:nvCxnSpPr>
        <p:spPr bwMode="auto">
          <a:xfrm rot="5400000">
            <a:off x="5016510" y="75949"/>
            <a:ext cx="1504779" cy="5620080"/>
          </a:xfrm>
          <a:prstGeom prst="bentConnector3">
            <a:avLst>
              <a:gd name="adj1" fmla="val 148388"/>
            </a:avLst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5" name="TextBox 144"/>
          <p:cNvSpPr txBox="1"/>
          <p:nvPr/>
        </p:nvSpPr>
        <p:spPr>
          <a:xfrm>
            <a:off x="5105400" y="4355068"/>
            <a:ext cx="1301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block offset</a:t>
            </a:r>
          </a:p>
        </p:txBody>
      </p:sp>
      <p:sp>
        <p:nvSpPr>
          <p:cNvPr id="43" name="Rectangle 42"/>
          <p:cNvSpPr/>
          <p:nvPr/>
        </p:nvSpPr>
        <p:spPr bwMode="auto">
          <a:xfrm>
            <a:off x="1124185" y="3377238"/>
            <a:ext cx="619789" cy="263110"/>
          </a:xfrm>
          <a:prstGeom prst="rect">
            <a:avLst/>
          </a:prstGeom>
          <a:solidFill>
            <a:srgbClr val="FF999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tag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" grpId="0"/>
      <p:bldP spid="138" grpId="0"/>
      <p:bldP spid="139" grpId="0"/>
      <p:bldP spid="145" grpId="0"/>
      <p:bldP spid="4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8245269" cy="762000"/>
          </a:xfrm>
        </p:spPr>
        <p:txBody>
          <a:bodyPr/>
          <a:lstStyle/>
          <a:p>
            <a:r>
              <a:rPr lang="en-US" dirty="0"/>
              <a:t>E-way Set Associative Cache (Here: E = 2)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381000" y="1154668"/>
            <a:ext cx="32987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E = 2: Two lines per set</a:t>
            </a:r>
          </a:p>
          <a:p>
            <a:r>
              <a:rPr lang="en-US" sz="1800" dirty="0">
                <a:latin typeface="Calibri" pitchFamily="34" charset="0"/>
              </a:rPr>
              <a:t>Assume: cache block size 8 bytes</a:t>
            </a:r>
          </a:p>
        </p:txBody>
      </p:sp>
      <p:sp>
        <p:nvSpPr>
          <p:cNvPr id="128" name="Rectangle 127"/>
          <p:cNvSpPr/>
          <p:nvPr/>
        </p:nvSpPr>
        <p:spPr bwMode="auto">
          <a:xfrm>
            <a:off x="6566078" y="1862752"/>
            <a:ext cx="990600" cy="270848"/>
          </a:xfrm>
          <a:prstGeom prst="rect">
            <a:avLst/>
          </a:prstGeom>
          <a:solidFill>
            <a:srgbClr val="FF99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t bits</a:t>
            </a:r>
          </a:p>
        </p:txBody>
      </p:sp>
      <p:sp>
        <p:nvSpPr>
          <p:cNvPr id="129" name="Rectangle 128"/>
          <p:cNvSpPr/>
          <p:nvPr/>
        </p:nvSpPr>
        <p:spPr bwMode="auto">
          <a:xfrm>
            <a:off x="7556678" y="1862752"/>
            <a:ext cx="762000" cy="2708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0…01</a:t>
            </a:r>
          </a:p>
        </p:txBody>
      </p:sp>
      <p:sp>
        <p:nvSpPr>
          <p:cNvPr id="130" name="Rectangle 129"/>
          <p:cNvSpPr/>
          <p:nvPr/>
        </p:nvSpPr>
        <p:spPr bwMode="auto">
          <a:xfrm>
            <a:off x="8318678" y="1862752"/>
            <a:ext cx="520522" cy="2708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lvl="0" algn="ctr"/>
            <a:r>
              <a:rPr lang="en-US" sz="1600" dirty="0">
                <a:solidFill>
                  <a:srgbClr val="000000"/>
                </a:solidFill>
                <a:latin typeface="Calibri" pitchFamily="34" charset="0"/>
              </a:rPr>
              <a:t>100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6477000" y="1522790"/>
            <a:ext cx="2126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Address of short </a:t>
            </a:r>
            <a:r>
              <a:rPr lang="en-US" sz="1800" dirty="0" err="1">
                <a:latin typeface="Calibri" pitchFamily="34" charset="0"/>
              </a:rPr>
              <a:t>int</a:t>
            </a:r>
            <a:r>
              <a:rPr lang="en-US" sz="1800" dirty="0">
                <a:latin typeface="Calibri" pitchFamily="34" charset="0"/>
              </a:rPr>
              <a:t>:</a:t>
            </a:r>
          </a:p>
        </p:txBody>
      </p:sp>
      <p:sp>
        <p:nvSpPr>
          <p:cNvPr id="100" name="Rectangle 99"/>
          <p:cNvSpPr/>
          <p:nvPr/>
        </p:nvSpPr>
        <p:spPr bwMode="auto">
          <a:xfrm>
            <a:off x="457200" y="3200400"/>
            <a:ext cx="7086600" cy="61284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114" name="Rectangle 113"/>
          <p:cNvSpPr/>
          <p:nvPr/>
        </p:nvSpPr>
        <p:spPr bwMode="auto">
          <a:xfrm>
            <a:off x="606607" y="3276603"/>
            <a:ext cx="3321928" cy="4604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115" name="Rectangle 114"/>
          <p:cNvSpPr/>
          <p:nvPr/>
        </p:nvSpPr>
        <p:spPr bwMode="auto">
          <a:xfrm>
            <a:off x="1899924" y="33752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0</a:t>
            </a:r>
          </a:p>
        </p:txBody>
      </p:sp>
      <p:sp>
        <p:nvSpPr>
          <p:cNvPr id="116" name="Rectangle 115"/>
          <p:cNvSpPr/>
          <p:nvPr/>
        </p:nvSpPr>
        <p:spPr bwMode="auto">
          <a:xfrm>
            <a:off x="2135242" y="33752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1</a:t>
            </a:r>
          </a:p>
        </p:txBody>
      </p:sp>
      <p:sp>
        <p:nvSpPr>
          <p:cNvPr id="117" name="Rectangle 116"/>
          <p:cNvSpPr/>
          <p:nvPr/>
        </p:nvSpPr>
        <p:spPr bwMode="auto">
          <a:xfrm>
            <a:off x="2360367" y="33752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2</a:t>
            </a:r>
          </a:p>
        </p:txBody>
      </p:sp>
      <p:sp>
        <p:nvSpPr>
          <p:cNvPr id="118" name="Rectangle 117"/>
          <p:cNvSpPr/>
          <p:nvPr/>
        </p:nvSpPr>
        <p:spPr bwMode="auto">
          <a:xfrm>
            <a:off x="3587907" y="3375269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7</a:t>
            </a:r>
          </a:p>
        </p:txBody>
      </p:sp>
      <p:sp>
        <p:nvSpPr>
          <p:cNvPr id="119" name="Rectangle 118"/>
          <p:cNvSpPr/>
          <p:nvPr/>
        </p:nvSpPr>
        <p:spPr bwMode="auto">
          <a:xfrm>
            <a:off x="1120788" y="3375269"/>
            <a:ext cx="619789" cy="263110"/>
          </a:xfrm>
          <a:prstGeom prst="rect">
            <a:avLst/>
          </a:prstGeom>
          <a:solidFill>
            <a:srgbClr val="FF999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tag</a:t>
            </a:r>
          </a:p>
        </p:txBody>
      </p:sp>
      <p:sp>
        <p:nvSpPr>
          <p:cNvPr id="120" name="Rectangle 119"/>
          <p:cNvSpPr/>
          <p:nvPr/>
        </p:nvSpPr>
        <p:spPr bwMode="auto">
          <a:xfrm>
            <a:off x="715928" y="33752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v</a:t>
            </a:r>
          </a:p>
        </p:txBody>
      </p:sp>
      <p:sp>
        <p:nvSpPr>
          <p:cNvPr id="121" name="Rectangle 120"/>
          <p:cNvSpPr/>
          <p:nvPr/>
        </p:nvSpPr>
        <p:spPr bwMode="auto">
          <a:xfrm>
            <a:off x="2596309" y="33752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3</a:t>
            </a:r>
          </a:p>
        </p:txBody>
      </p:sp>
      <p:sp>
        <p:nvSpPr>
          <p:cNvPr id="122" name="Rectangle 121"/>
          <p:cNvSpPr/>
          <p:nvPr/>
        </p:nvSpPr>
        <p:spPr bwMode="auto">
          <a:xfrm>
            <a:off x="3336537" y="3375269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6</a:t>
            </a:r>
          </a:p>
        </p:txBody>
      </p:sp>
      <p:sp>
        <p:nvSpPr>
          <p:cNvPr id="123" name="Rectangle 122"/>
          <p:cNvSpPr/>
          <p:nvPr/>
        </p:nvSpPr>
        <p:spPr bwMode="auto">
          <a:xfrm>
            <a:off x="3084544" y="3375269"/>
            <a:ext cx="252617" cy="263110"/>
          </a:xfrm>
          <a:prstGeom prst="rect">
            <a:avLst/>
          </a:prstGeom>
          <a:solidFill>
            <a:srgbClr val="A9E39D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5</a:t>
            </a:r>
          </a:p>
        </p:txBody>
      </p:sp>
      <p:sp>
        <p:nvSpPr>
          <p:cNvPr id="124" name="Rectangle 123"/>
          <p:cNvSpPr/>
          <p:nvPr/>
        </p:nvSpPr>
        <p:spPr bwMode="auto">
          <a:xfrm>
            <a:off x="2832550" y="3375269"/>
            <a:ext cx="252617" cy="263110"/>
          </a:xfrm>
          <a:prstGeom prst="rect">
            <a:avLst/>
          </a:prstGeom>
          <a:solidFill>
            <a:srgbClr val="A9E39D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4</a:t>
            </a:r>
          </a:p>
        </p:txBody>
      </p:sp>
      <p:sp>
        <p:nvSpPr>
          <p:cNvPr id="103" name="Rectangle 102"/>
          <p:cNvSpPr/>
          <p:nvPr/>
        </p:nvSpPr>
        <p:spPr bwMode="auto">
          <a:xfrm>
            <a:off x="4080935" y="3279846"/>
            <a:ext cx="3321928" cy="4604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104" name="Rectangle 103"/>
          <p:cNvSpPr/>
          <p:nvPr/>
        </p:nvSpPr>
        <p:spPr bwMode="auto">
          <a:xfrm>
            <a:off x="5374252" y="33785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0</a:t>
            </a:r>
          </a:p>
        </p:txBody>
      </p:sp>
      <p:sp>
        <p:nvSpPr>
          <p:cNvPr id="105" name="Rectangle 104"/>
          <p:cNvSpPr/>
          <p:nvPr/>
        </p:nvSpPr>
        <p:spPr bwMode="auto">
          <a:xfrm>
            <a:off x="5609570" y="33785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1</a:t>
            </a:r>
          </a:p>
        </p:txBody>
      </p:sp>
      <p:sp>
        <p:nvSpPr>
          <p:cNvPr id="106" name="Rectangle 105"/>
          <p:cNvSpPr/>
          <p:nvPr/>
        </p:nvSpPr>
        <p:spPr bwMode="auto">
          <a:xfrm>
            <a:off x="5834695" y="33785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2</a:t>
            </a:r>
          </a:p>
        </p:txBody>
      </p:sp>
      <p:sp>
        <p:nvSpPr>
          <p:cNvPr id="107" name="Rectangle 106"/>
          <p:cNvSpPr/>
          <p:nvPr/>
        </p:nvSpPr>
        <p:spPr bwMode="auto">
          <a:xfrm>
            <a:off x="7062235" y="3378512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7</a:t>
            </a:r>
          </a:p>
        </p:txBody>
      </p:sp>
      <p:sp>
        <p:nvSpPr>
          <p:cNvPr id="108" name="Rectangle 107"/>
          <p:cNvSpPr/>
          <p:nvPr/>
        </p:nvSpPr>
        <p:spPr bwMode="auto">
          <a:xfrm>
            <a:off x="4595116" y="3378512"/>
            <a:ext cx="619789" cy="263110"/>
          </a:xfrm>
          <a:prstGeom prst="rect">
            <a:avLst/>
          </a:prstGeom>
          <a:solidFill>
            <a:schemeClr val="accent3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tag</a:t>
            </a:r>
          </a:p>
        </p:txBody>
      </p:sp>
      <p:sp>
        <p:nvSpPr>
          <p:cNvPr id="109" name="Rectangle 108"/>
          <p:cNvSpPr/>
          <p:nvPr/>
        </p:nvSpPr>
        <p:spPr bwMode="auto">
          <a:xfrm>
            <a:off x="4190256" y="33785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v</a:t>
            </a:r>
          </a:p>
        </p:txBody>
      </p:sp>
      <p:sp>
        <p:nvSpPr>
          <p:cNvPr id="110" name="Rectangle 109"/>
          <p:cNvSpPr/>
          <p:nvPr/>
        </p:nvSpPr>
        <p:spPr bwMode="auto">
          <a:xfrm>
            <a:off x="6070637" y="33785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3</a:t>
            </a:r>
          </a:p>
        </p:txBody>
      </p:sp>
      <p:sp>
        <p:nvSpPr>
          <p:cNvPr id="111" name="Rectangle 110"/>
          <p:cNvSpPr/>
          <p:nvPr/>
        </p:nvSpPr>
        <p:spPr bwMode="auto">
          <a:xfrm>
            <a:off x="6810865" y="3378512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6</a:t>
            </a:r>
          </a:p>
        </p:txBody>
      </p:sp>
      <p:sp>
        <p:nvSpPr>
          <p:cNvPr id="112" name="Rectangle 111"/>
          <p:cNvSpPr/>
          <p:nvPr/>
        </p:nvSpPr>
        <p:spPr bwMode="auto">
          <a:xfrm>
            <a:off x="6558872" y="3378512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5</a:t>
            </a:r>
          </a:p>
        </p:txBody>
      </p:sp>
      <p:sp>
        <p:nvSpPr>
          <p:cNvPr id="113" name="Rectangle 112"/>
          <p:cNvSpPr/>
          <p:nvPr/>
        </p:nvSpPr>
        <p:spPr bwMode="auto">
          <a:xfrm>
            <a:off x="6306878" y="3378512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4</a:t>
            </a:r>
          </a:p>
        </p:txBody>
      </p:sp>
      <p:cxnSp>
        <p:nvCxnSpPr>
          <p:cNvPr id="231" name="Shape 230"/>
          <p:cNvCxnSpPr>
            <a:stCxn id="129" idx="2"/>
            <a:endCxn id="100" idx="3"/>
          </p:cNvCxnSpPr>
          <p:nvPr/>
        </p:nvCxnSpPr>
        <p:spPr bwMode="auto">
          <a:xfrm rot="5400000">
            <a:off x="7054128" y="2623272"/>
            <a:ext cx="1373222" cy="393878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2" name="Shape 131"/>
          <p:cNvCxnSpPr>
            <a:stCxn id="128" idx="1"/>
            <a:endCxn id="108" idx="0"/>
          </p:cNvCxnSpPr>
          <p:nvPr/>
        </p:nvCxnSpPr>
        <p:spPr bwMode="auto">
          <a:xfrm rot="10800000" flipV="1">
            <a:off x="4905012" y="1998176"/>
            <a:ext cx="1661067" cy="1380336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4" name="Shape 133"/>
          <p:cNvCxnSpPr>
            <a:stCxn id="128" idx="1"/>
            <a:endCxn id="119" idx="0"/>
          </p:cNvCxnSpPr>
          <p:nvPr/>
        </p:nvCxnSpPr>
        <p:spPr bwMode="auto">
          <a:xfrm rot="10800000" flipV="1">
            <a:off x="1430684" y="1998175"/>
            <a:ext cx="5135395" cy="1377093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5" name="TextBox 134"/>
          <p:cNvSpPr txBox="1"/>
          <p:nvPr/>
        </p:nvSpPr>
        <p:spPr>
          <a:xfrm>
            <a:off x="3429000" y="1981200"/>
            <a:ext cx="1529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compare both</a:t>
            </a:r>
          </a:p>
        </p:txBody>
      </p:sp>
      <p:cxnSp>
        <p:nvCxnSpPr>
          <p:cNvPr id="136" name="Straight Connector 135"/>
          <p:cNvCxnSpPr/>
          <p:nvPr/>
        </p:nvCxnSpPr>
        <p:spPr bwMode="auto">
          <a:xfrm rot="5400000">
            <a:off x="636949" y="3171463"/>
            <a:ext cx="400914" cy="1588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8" name="TextBox 137"/>
          <p:cNvSpPr txBox="1"/>
          <p:nvPr/>
        </p:nvSpPr>
        <p:spPr>
          <a:xfrm>
            <a:off x="457200" y="2641599"/>
            <a:ext cx="1021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valid?  + 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1418537" y="2641599"/>
            <a:ext cx="1691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match: yes = hit</a:t>
            </a:r>
          </a:p>
        </p:txBody>
      </p:sp>
      <p:cxnSp>
        <p:nvCxnSpPr>
          <p:cNvPr id="143" name="Elbow Connector 142"/>
          <p:cNvCxnSpPr>
            <a:stCxn id="130" idx="2"/>
            <a:endCxn id="124" idx="2"/>
          </p:cNvCxnSpPr>
          <p:nvPr/>
        </p:nvCxnSpPr>
        <p:spPr bwMode="auto">
          <a:xfrm rot="5400000">
            <a:off x="5016510" y="75949"/>
            <a:ext cx="1504779" cy="5620080"/>
          </a:xfrm>
          <a:prstGeom prst="bentConnector3">
            <a:avLst>
              <a:gd name="adj1" fmla="val 148388"/>
            </a:avLst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5" name="TextBox 144"/>
          <p:cNvSpPr txBox="1"/>
          <p:nvPr/>
        </p:nvSpPr>
        <p:spPr>
          <a:xfrm>
            <a:off x="5105400" y="4355068"/>
            <a:ext cx="1301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block offset</a:t>
            </a:r>
          </a:p>
        </p:txBody>
      </p:sp>
      <p:sp>
        <p:nvSpPr>
          <p:cNvPr id="43" name="Down Arrow 42"/>
          <p:cNvSpPr/>
          <p:nvPr/>
        </p:nvSpPr>
        <p:spPr bwMode="auto">
          <a:xfrm flipV="1">
            <a:off x="2717407" y="3733800"/>
            <a:ext cx="733658" cy="1066800"/>
          </a:xfrm>
          <a:prstGeom prst="downArrow">
            <a:avLst/>
          </a:prstGeom>
          <a:solidFill>
            <a:schemeClr val="bg1">
              <a:lumMod val="6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803399" y="4812268"/>
            <a:ext cx="2570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short </a:t>
            </a:r>
            <a:r>
              <a:rPr lang="en-US" sz="1800" dirty="0" err="1">
                <a:latin typeface="Calibri" pitchFamily="34" charset="0"/>
              </a:rPr>
              <a:t>int</a:t>
            </a:r>
            <a:r>
              <a:rPr lang="en-US" sz="1800" dirty="0">
                <a:latin typeface="Calibri" pitchFamily="34" charset="0"/>
              </a:rPr>
              <a:t> (2 Bytes) is here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57200" y="5562600"/>
            <a:ext cx="79785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alibri" pitchFamily="34" charset="0"/>
              </a:rPr>
              <a:t>No match: </a:t>
            </a:r>
          </a:p>
          <a:p>
            <a:pPr marL="228600" indent="-228600">
              <a:buFont typeface="Arial" pitchFamily="34" charset="0"/>
              <a:buChar char="•"/>
            </a:pPr>
            <a:r>
              <a:rPr lang="en-US" dirty="0">
                <a:latin typeface="Calibri" pitchFamily="34" charset="0"/>
              </a:rPr>
              <a:t>One line in set is selected for eviction and replacement</a:t>
            </a:r>
          </a:p>
          <a:p>
            <a:pPr marL="228600" indent="-228600">
              <a:buFont typeface="Arial" pitchFamily="34" charset="0"/>
              <a:buChar char="•"/>
            </a:pPr>
            <a:r>
              <a:rPr lang="en-US" dirty="0">
                <a:latin typeface="Calibri" pitchFamily="34" charset="0"/>
              </a:rPr>
              <a:t>Replacement policies: random, least recently used (LRU), 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802" name="Rectangle 50"/>
          <p:cNvSpPr>
            <a:spLocks noChangeArrowheads="1"/>
          </p:cNvSpPr>
          <p:nvPr/>
        </p:nvSpPr>
        <p:spPr bwMode="auto">
          <a:xfrm>
            <a:off x="3922713" y="5103813"/>
            <a:ext cx="2662237" cy="631825"/>
          </a:xfrm>
          <a:prstGeom prst="rect">
            <a:avLst/>
          </a:prstGeom>
          <a:solidFill>
            <a:srgbClr val="DEDFF5"/>
          </a:solidFill>
          <a:ln w="571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 anchor="ctr">
            <a:prstTxWarp prst="textNoShape">
              <a:avLst/>
            </a:prstTxWarp>
            <a:noAutofit/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202801" name="Rectangle 49"/>
          <p:cNvSpPr>
            <a:spLocks noChangeArrowheads="1"/>
          </p:cNvSpPr>
          <p:nvPr/>
        </p:nvSpPr>
        <p:spPr bwMode="auto">
          <a:xfrm>
            <a:off x="3922713" y="5921375"/>
            <a:ext cx="2662237" cy="631825"/>
          </a:xfrm>
          <a:prstGeom prst="rect">
            <a:avLst/>
          </a:prstGeom>
          <a:solidFill>
            <a:srgbClr val="DEDFF5"/>
          </a:solidFill>
          <a:ln w="571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 anchor="ctr">
            <a:prstTxWarp prst="textNoShape">
              <a:avLst/>
            </a:prstTxWarp>
            <a:noAutofit/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202754" name="Rectangle 2"/>
          <p:cNvSpPr>
            <a:spLocks noGrp="1" noChangeArrowheads="1"/>
          </p:cNvSpPr>
          <p:nvPr>
            <p:ph type="title"/>
          </p:nvPr>
        </p:nvSpPr>
        <p:spPr>
          <a:xfrm>
            <a:off x="357018" y="435678"/>
            <a:ext cx="8101182" cy="762000"/>
          </a:xfrm>
        </p:spPr>
        <p:txBody>
          <a:bodyPr/>
          <a:lstStyle/>
          <a:p>
            <a:r>
              <a:rPr lang="en-US" dirty="0"/>
              <a:t>2-Way Set Associative Cache Simulation</a:t>
            </a:r>
          </a:p>
        </p:txBody>
      </p:sp>
      <p:sp>
        <p:nvSpPr>
          <p:cNvPr id="202755" name="Rectangle 3"/>
          <p:cNvSpPr>
            <a:spLocks noChangeArrowheads="1"/>
          </p:cNvSpPr>
          <p:nvPr/>
        </p:nvSpPr>
        <p:spPr bwMode="auto">
          <a:xfrm>
            <a:off x="3211513" y="1712243"/>
            <a:ext cx="5475287" cy="285975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 dirty="0">
                <a:latin typeface="Calibri"/>
                <a:cs typeface="Calibri"/>
              </a:rPr>
              <a:t>M=16 byte addresses, B=2 bytes/block, </a:t>
            </a:r>
          </a:p>
          <a:p>
            <a:pPr algn="l">
              <a:lnSpc>
                <a:spcPct val="100000"/>
              </a:lnSpc>
            </a:pPr>
            <a:r>
              <a:rPr lang="en-US" sz="2000" b="0" dirty="0">
                <a:latin typeface="Calibri"/>
                <a:cs typeface="Calibri"/>
              </a:rPr>
              <a:t>S=2 sets, E=2 blocks/set</a:t>
            </a:r>
          </a:p>
          <a:p>
            <a:pPr algn="l">
              <a:lnSpc>
                <a:spcPct val="100000"/>
              </a:lnSpc>
            </a:pPr>
            <a:endParaRPr lang="en-US" sz="2000" b="0" dirty="0">
              <a:latin typeface="Calibri"/>
              <a:cs typeface="Calibri"/>
            </a:endParaRPr>
          </a:p>
          <a:p>
            <a:pPr algn="l">
              <a:lnSpc>
                <a:spcPct val="100000"/>
              </a:lnSpc>
            </a:pPr>
            <a:r>
              <a:rPr lang="en-US" sz="2000" b="0" dirty="0">
                <a:latin typeface="Calibri"/>
                <a:cs typeface="Calibri"/>
              </a:rPr>
              <a:t>Address trace (reads, one byte per read):</a:t>
            </a:r>
          </a:p>
          <a:p>
            <a:pPr algn="l">
              <a:lnSpc>
                <a:spcPct val="100000"/>
              </a:lnSpc>
            </a:pPr>
            <a:r>
              <a:rPr lang="en-US" sz="2000" b="0" dirty="0">
                <a:latin typeface="Calibri"/>
                <a:cs typeface="Calibri"/>
              </a:rPr>
              <a:t>	</a:t>
            </a:r>
            <a:r>
              <a:rPr lang="en-US" sz="2000" dirty="0">
                <a:latin typeface="Calibri"/>
                <a:cs typeface="Calibri"/>
              </a:rPr>
              <a:t>0	[00</a:t>
            </a:r>
            <a:r>
              <a:rPr lang="en-US" sz="2000" u="sng" dirty="0">
                <a:latin typeface="Calibri"/>
                <a:cs typeface="Calibri"/>
              </a:rPr>
              <a:t>0</a:t>
            </a:r>
            <a:r>
              <a:rPr lang="en-US" sz="2000" dirty="0">
                <a:latin typeface="Calibri"/>
                <a:cs typeface="Calibri"/>
              </a:rPr>
              <a:t>0</a:t>
            </a:r>
            <a:r>
              <a:rPr lang="en-US" sz="2000" baseline="-25000" dirty="0">
                <a:latin typeface="Calibri"/>
                <a:cs typeface="Calibri"/>
              </a:rPr>
              <a:t>2</a:t>
            </a:r>
            <a:r>
              <a:rPr lang="en-US" sz="2000" dirty="0">
                <a:latin typeface="Calibri"/>
                <a:cs typeface="Calibri"/>
              </a:rPr>
              <a:t>], </a:t>
            </a:r>
          </a:p>
          <a:p>
            <a:pPr algn="l">
              <a:lnSpc>
                <a:spcPct val="100000"/>
              </a:lnSpc>
            </a:pPr>
            <a:r>
              <a:rPr lang="en-US" sz="2000" dirty="0">
                <a:latin typeface="Calibri"/>
                <a:cs typeface="Calibri"/>
              </a:rPr>
              <a:t>	1	[00</a:t>
            </a:r>
            <a:r>
              <a:rPr lang="en-US" sz="2000" u="sng" dirty="0">
                <a:latin typeface="Calibri"/>
                <a:cs typeface="Calibri"/>
              </a:rPr>
              <a:t>0</a:t>
            </a:r>
            <a:r>
              <a:rPr lang="en-US" sz="2000" dirty="0">
                <a:latin typeface="Calibri"/>
                <a:cs typeface="Calibri"/>
              </a:rPr>
              <a:t>1</a:t>
            </a:r>
            <a:r>
              <a:rPr lang="en-US" sz="2000" baseline="-25000" dirty="0">
                <a:latin typeface="Calibri"/>
                <a:cs typeface="Calibri"/>
              </a:rPr>
              <a:t>2</a:t>
            </a:r>
            <a:r>
              <a:rPr lang="en-US" sz="2000" dirty="0">
                <a:latin typeface="Calibri"/>
                <a:cs typeface="Calibri"/>
              </a:rPr>
              <a:t>],  </a:t>
            </a:r>
          </a:p>
          <a:p>
            <a:pPr algn="l">
              <a:lnSpc>
                <a:spcPct val="100000"/>
              </a:lnSpc>
            </a:pPr>
            <a:r>
              <a:rPr lang="en-US" sz="2000" dirty="0">
                <a:latin typeface="Calibri"/>
                <a:cs typeface="Calibri"/>
              </a:rPr>
              <a:t>	7	[01</a:t>
            </a:r>
            <a:r>
              <a:rPr lang="en-US" sz="2000" u="sng" dirty="0">
                <a:latin typeface="Calibri"/>
                <a:cs typeface="Calibri"/>
              </a:rPr>
              <a:t>1</a:t>
            </a:r>
            <a:r>
              <a:rPr lang="en-US" sz="2000" dirty="0">
                <a:latin typeface="Calibri"/>
                <a:cs typeface="Calibri"/>
              </a:rPr>
              <a:t>1</a:t>
            </a:r>
            <a:r>
              <a:rPr lang="en-US" sz="2000" baseline="-25000" dirty="0">
                <a:latin typeface="Calibri"/>
                <a:cs typeface="Calibri"/>
              </a:rPr>
              <a:t>2</a:t>
            </a:r>
            <a:r>
              <a:rPr lang="en-US" sz="2000" dirty="0">
                <a:latin typeface="Calibri"/>
                <a:cs typeface="Calibri"/>
              </a:rPr>
              <a:t>],  </a:t>
            </a:r>
          </a:p>
          <a:p>
            <a:pPr algn="l">
              <a:lnSpc>
                <a:spcPct val="100000"/>
              </a:lnSpc>
            </a:pPr>
            <a:r>
              <a:rPr lang="en-US" sz="2000" dirty="0">
                <a:latin typeface="Calibri"/>
                <a:cs typeface="Calibri"/>
              </a:rPr>
              <a:t>	8	[10</a:t>
            </a:r>
            <a:r>
              <a:rPr lang="en-US" sz="2000" u="sng" dirty="0">
                <a:latin typeface="Calibri"/>
                <a:cs typeface="Calibri"/>
              </a:rPr>
              <a:t>0</a:t>
            </a:r>
            <a:r>
              <a:rPr lang="en-US" sz="2000" dirty="0">
                <a:latin typeface="Calibri"/>
                <a:cs typeface="Calibri"/>
              </a:rPr>
              <a:t>0</a:t>
            </a:r>
            <a:r>
              <a:rPr lang="en-US" sz="2000" baseline="-25000" dirty="0">
                <a:latin typeface="Calibri"/>
                <a:cs typeface="Calibri"/>
              </a:rPr>
              <a:t>2</a:t>
            </a:r>
            <a:r>
              <a:rPr lang="en-US" sz="2000" dirty="0">
                <a:latin typeface="Calibri"/>
                <a:cs typeface="Calibri"/>
              </a:rPr>
              <a:t>],  </a:t>
            </a:r>
          </a:p>
          <a:p>
            <a:pPr algn="l">
              <a:lnSpc>
                <a:spcPct val="100000"/>
              </a:lnSpc>
            </a:pPr>
            <a:r>
              <a:rPr lang="en-US" sz="2000" dirty="0">
                <a:latin typeface="Calibri"/>
                <a:cs typeface="Calibri"/>
              </a:rPr>
              <a:t>	0	[00</a:t>
            </a:r>
            <a:r>
              <a:rPr lang="en-US" sz="2000" u="sng" dirty="0">
                <a:latin typeface="Calibri"/>
                <a:cs typeface="Calibri"/>
              </a:rPr>
              <a:t>0</a:t>
            </a:r>
            <a:r>
              <a:rPr lang="en-US" sz="2000" dirty="0">
                <a:latin typeface="Calibri"/>
                <a:cs typeface="Calibri"/>
              </a:rPr>
              <a:t>0</a:t>
            </a:r>
            <a:r>
              <a:rPr lang="en-US" sz="2000" baseline="-25000" dirty="0">
                <a:latin typeface="Calibri"/>
                <a:cs typeface="Calibri"/>
              </a:rPr>
              <a:t>2</a:t>
            </a:r>
            <a:r>
              <a:rPr lang="en-US" sz="2000" dirty="0">
                <a:latin typeface="Calibri"/>
                <a:cs typeface="Calibri"/>
              </a:rPr>
              <a:t>]</a:t>
            </a:r>
          </a:p>
        </p:txBody>
      </p:sp>
      <p:sp>
        <p:nvSpPr>
          <p:cNvPr id="202756" name="Rectangle 4"/>
          <p:cNvSpPr>
            <a:spLocks noChangeArrowheads="1"/>
          </p:cNvSpPr>
          <p:nvPr/>
        </p:nvSpPr>
        <p:spPr bwMode="auto">
          <a:xfrm>
            <a:off x="457200" y="1841500"/>
            <a:ext cx="703262" cy="2857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xx</a:t>
            </a:r>
          </a:p>
        </p:txBody>
      </p:sp>
      <p:sp>
        <p:nvSpPr>
          <p:cNvPr id="202757" name="Rectangle 5"/>
          <p:cNvSpPr>
            <a:spLocks noChangeArrowheads="1"/>
          </p:cNvSpPr>
          <p:nvPr/>
        </p:nvSpPr>
        <p:spPr bwMode="auto">
          <a:xfrm>
            <a:off x="576262" y="1507455"/>
            <a:ext cx="526385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t=2</a:t>
            </a:r>
          </a:p>
        </p:txBody>
      </p:sp>
      <p:sp>
        <p:nvSpPr>
          <p:cNvPr id="202758" name="Rectangle 6"/>
          <p:cNvSpPr>
            <a:spLocks noChangeArrowheads="1"/>
          </p:cNvSpPr>
          <p:nvPr/>
        </p:nvSpPr>
        <p:spPr bwMode="auto">
          <a:xfrm>
            <a:off x="1204912" y="1507455"/>
            <a:ext cx="553937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s=1</a:t>
            </a:r>
          </a:p>
        </p:txBody>
      </p:sp>
      <p:sp>
        <p:nvSpPr>
          <p:cNvPr id="202759" name="Rectangle 7"/>
          <p:cNvSpPr>
            <a:spLocks noChangeArrowheads="1"/>
          </p:cNvSpPr>
          <p:nvPr/>
        </p:nvSpPr>
        <p:spPr bwMode="auto">
          <a:xfrm>
            <a:off x="1944687" y="1507455"/>
            <a:ext cx="581238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b=1</a:t>
            </a:r>
          </a:p>
        </p:txBody>
      </p:sp>
      <p:sp>
        <p:nvSpPr>
          <p:cNvPr id="202760" name="Rectangle 8"/>
          <p:cNvSpPr>
            <a:spLocks noChangeArrowheads="1"/>
          </p:cNvSpPr>
          <p:nvPr/>
        </p:nvSpPr>
        <p:spPr bwMode="auto">
          <a:xfrm>
            <a:off x="1174750" y="1841500"/>
            <a:ext cx="703262" cy="2857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x</a:t>
            </a:r>
          </a:p>
        </p:txBody>
      </p:sp>
      <p:sp>
        <p:nvSpPr>
          <p:cNvPr id="202761" name="Rectangle 9"/>
          <p:cNvSpPr>
            <a:spLocks noChangeArrowheads="1"/>
          </p:cNvSpPr>
          <p:nvPr/>
        </p:nvSpPr>
        <p:spPr bwMode="auto">
          <a:xfrm>
            <a:off x="1890712" y="1841500"/>
            <a:ext cx="703263" cy="2857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x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3922713" y="5106988"/>
            <a:ext cx="2662237" cy="306387"/>
            <a:chOff x="2027" y="3244"/>
            <a:chExt cx="1677" cy="193"/>
          </a:xfrm>
          <a:solidFill>
            <a:srgbClr val="DEDFF5"/>
          </a:solidFill>
        </p:grpSpPr>
        <p:sp>
          <p:nvSpPr>
            <p:cNvPr id="202763" name="Rectangle 11"/>
            <p:cNvSpPr>
              <a:spLocks noChangeArrowheads="1"/>
            </p:cNvSpPr>
            <p:nvPr/>
          </p:nvSpPr>
          <p:spPr bwMode="auto">
            <a:xfrm>
              <a:off x="2027" y="3244"/>
              <a:ext cx="351" cy="193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>
                <a:lnSpc>
                  <a:spcPct val="100000"/>
                </a:lnSpc>
              </a:pPr>
              <a:r>
                <a:rPr lang="en-US" sz="2000" b="0"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id="202764" name="Rectangle 12"/>
            <p:cNvSpPr>
              <a:spLocks noChangeArrowheads="1"/>
            </p:cNvSpPr>
            <p:nvPr/>
          </p:nvSpPr>
          <p:spPr bwMode="auto">
            <a:xfrm>
              <a:off x="2389" y="3244"/>
              <a:ext cx="411" cy="193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>
                <a:lnSpc>
                  <a:spcPct val="100000"/>
                </a:lnSpc>
              </a:pPr>
              <a:r>
                <a:rPr lang="en-US" sz="2000" b="0">
                  <a:latin typeface="Calibri"/>
                  <a:cs typeface="Calibri"/>
                </a:rPr>
                <a:t>?</a:t>
              </a:r>
            </a:p>
          </p:txBody>
        </p:sp>
        <p:sp>
          <p:nvSpPr>
            <p:cNvPr id="202765" name="Rectangle 13"/>
            <p:cNvSpPr>
              <a:spLocks noChangeArrowheads="1"/>
            </p:cNvSpPr>
            <p:nvPr/>
          </p:nvSpPr>
          <p:spPr bwMode="auto">
            <a:xfrm>
              <a:off x="2810" y="3244"/>
              <a:ext cx="894" cy="193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>
                <a:lnSpc>
                  <a:spcPct val="100000"/>
                </a:lnSpc>
              </a:pPr>
              <a:r>
                <a:rPr lang="en-US" sz="2000" b="0">
                  <a:latin typeface="Calibri"/>
                  <a:cs typeface="Calibri"/>
                </a:rPr>
                <a:t>?</a:t>
              </a:r>
            </a:p>
          </p:txBody>
        </p:sp>
      </p:grpSp>
      <p:sp>
        <p:nvSpPr>
          <p:cNvPr id="202766" name="Rectangle 14"/>
          <p:cNvSpPr>
            <a:spLocks noChangeArrowheads="1"/>
          </p:cNvSpPr>
          <p:nvPr/>
        </p:nvSpPr>
        <p:spPr bwMode="auto">
          <a:xfrm>
            <a:off x="4071938" y="4724400"/>
            <a:ext cx="316918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 err="1">
                <a:latin typeface="Calibri"/>
                <a:cs typeface="Calibri"/>
              </a:rPr>
              <a:t>v</a:t>
            </a:r>
            <a:endParaRPr lang="en-US" sz="2000" dirty="0">
              <a:latin typeface="Calibri"/>
              <a:cs typeface="Calibri"/>
            </a:endParaRPr>
          </a:p>
        </p:txBody>
      </p:sp>
      <p:sp>
        <p:nvSpPr>
          <p:cNvPr id="202767" name="Rectangle 15"/>
          <p:cNvSpPr>
            <a:spLocks noChangeArrowheads="1"/>
          </p:cNvSpPr>
          <p:nvPr/>
        </p:nvSpPr>
        <p:spPr bwMode="auto">
          <a:xfrm>
            <a:off x="4549775" y="4724400"/>
            <a:ext cx="538533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>
                <a:latin typeface="Calibri"/>
                <a:cs typeface="Calibri"/>
              </a:rPr>
              <a:t>Tag</a:t>
            </a:r>
          </a:p>
        </p:txBody>
      </p:sp>
      <p:sp>
        <p:nvSpPr>
          <p:cNvPr id="202768" name="Rectangle 16"/>
          <p:cNvSpPr>
            <a:spLocks noChangeArrowheads="1"/>
          </p:cNvSpPr>
          <p:nvPr/>
        </p:nvSpPr>
        <p:spPr bwMode="auto">
          <a:xfrm>
            <a:off x="5410200" y="4724400"/>
            <a:ext cx="757819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>
                <a:latin typeface="Calibri"/>
                <a:cs typeface="Calibri"/>
              </a:rPr>
              <a:t>Block</a:t>
            </a:r>
          </a:p>
        </p:txBody>
      </p:sp>
      <p:sp>
        <p:nvSpPr>
          <p:cNvPr id="202769" name="Rectangle 17"/>
          <p:cNvSpPr>
            <a:spLocks noChangeArrowheads="1"/>
          </p:cNvSpPr>
          <p:nvPr/>
        </p:nvSpPr>
        <p:spPr bwMode="auto">
          <a:xfrm>
            <a:off x="3922713" y="5416550"/>
            <a:ext cx="557212" cy="3048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sz="2000" b="0">
                <a:latin typeface="Calibri"/>
                <a:cs typeface="Calibri"/>
              </a:rPr>
              <a:t>0</a:t>
            </a:r>
          </a:p>
        </p:txBody>
      </p:sp>
      <p:sp>
        <p:nvSpPr>
          <p:cNvPr id="202770" name="Rectangle 18"/>
          <p:cNvSpPr>
            <a:spLocks noChangeArrowheads="1"/>
          </p:cNvSpPr>
          <p:nvPr/>
        </p:nvSpPr>
        <p:spPr bwMode="auto">
          <a:xfrm>
            <a:off x="4497388" y="5416550"/>
            <a:ext cx="652462" cy="3048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202771" name="Rectangle 19"/>
          <p:cNvSpPr>
            <a:spLocks noChangeArrowheads="1"/>
          </p:cNvSpPr>
          <p:nvPr/>
        </p:nvSpPr>
        <p:spPr bwMode="auto">
          <a:xfrm>
            <a:off x="5165725" y="5416550"/>
            <a:ext cx="1419225" cy="3048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202772" name="Rectangle 20"/>
          <p:cNvSpPr>
            <a:spLocks noChangeArrowheads="1"/>
          </p:cNvSpPr>
          <p:nvPr/>
        </p:nvSpPr>
        <p:spPr bwMode="auto">
          <a:xfrm>
            <a:off x="3922713" y="5924550"/>
            <a:ext cx="557212" cy="3048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sz="2000" b="0">
                <a:latin typeface="Calibri"/>
                <a:cs typeface="Calibri"/>
              </a:rPr>
              <a:t>0</a:t>
            </a:r>
          </a:p>
        </p:txBody>
      </p:sp>
      <p:sp>
        <p:nvSpPr>
          <p:cNvPr id="202773" name="Rectangle 21"/>
          <p:cNvSpPr>
            <a:spLocks noChangeArrowheads="1"/>
          </p:cNvSpPr>
          <p:nvPr/>
        </p:nvSpPr>
        <p:spPr bwMode="auto">
          <a:xfrm>
            <a:off x="4497388" y="5924550"/>
            <a:ext cx="652462" cy="3048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202774" name="Rectangle 22"/>
          <p:cNvSpPr>
            <a:spLocks noChangeArrowheads="1"/>
          </p:cNvSpPr>
          <p:nvPr/>
        </p:nvSpPr>
        <p:spPr bwMode="auto">
          <a:xfrm>
            <a:off x="5165725" y="5924550"/>
            <a:ext cx="1419225" cy="3048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202775" name="Rectangle 23"/>
          <p:cNvSpPr>
            <a:spLocks noChangeArrowheads="1"/>
          </p:cNvSpPr>
          <p:nvPr/>
        </p:nvSpPr>
        <p:spPr bwMode="auto">
          <a:xfrm>
            <a:off x="3922713" y="6248400"/>
            <a:ext cx="557212" cy="3048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sz="2000" b="0">
                <a:latin typeface="Calibri"/>
                <a:cs typeface="Calibri"/>
              </a:rPr>
              <a:t>0</a:t>
            </a:r>
          </a:p>
        </p:txBody>
      </p:sp>
      <p:sp>
        <p:nvSpPr>
          <p:cNvPr id="202776" name="Rectangle 24"/>
          <p:cNvSpPr>
            <a:spLocks noChangeArrowheads="1"/>
          </p:cNvSpPr>
          <p:nvPr/>
        </p:nvSpPr>
        <p:spPr bwMode="auto">
          <a:xfrm>
            <a:off x="4497388" y="6248400"/>
            <a:ext cx="652462" cy="3048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202777" name="Rectangle 25"/>
          <p:cNvSpPr>
            <a:spLocks noChangeArrowheads="1"/>
          </p:cNvSpPr>
          <p:nvPr/>
        </p:nvSpPr>
        <p:spPr bwMode="auto">
          <a:xfrm>
            <a:off x="5165725" y="6248400"/>
            <a:ext cx="1419225" cy="3048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202779" name="Text Box 27"/>
          <p:cNvSpPr txBox="1">
            <a:spLocks noChangeArrowheads="1"/>
          </p:cNvSpPr>
          <p:nvPr/>
        </p:nvSpPr>
        <p:spPr bwMode="auto">
          <a:xfrm>
            <a:off x="6657975" y="2984698"/>
            <a:ext cx="647111" cy="30777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sz="2000" b="0" dirty="0">
                <a:latin typeface="Calibri"/>
                <a:cs typeface="Calibri"/>
              </a:rPr>
              <a:t>miss</a:t>
            </a:r>
          </a:p>
        </p:txBody>
      </p:sp>
      <p:grpSp>
        <p:nvGrpSpPr>
          <p:cNvPr id="3" name="Group 28"/>
          <p:cNvGrpSpPr>
            <a:grpSpLocks/>
          </p:cNvGrpSpPr>
          <p:nvPr/>
        </p:nvGrpSpPr>
        <p:grpSpPr bwMode="auto">
          <a:xfrm>
            <a:off x="3922713" y="5110163"/>
            <a:ext cx="2662237" cy="306387"/>
            <a:chOff x="2027" y="3244"/>
            <a:chExt cx="1677" cy="193"/>
          </a:xfrm>
          <a:solidFill>
            <a:srgbClr val="DEDFF5"/>
          </a:solidFill>
        </p:grpSpPr>
        <p:sp>
          <p:nvSpPr>
            <p:cNvPr id="202781" name="Rectangle 29"/>
            <p:cNvSpPr>
              <a:spLocks noChangeArrowheads="1"/>
            </p:cNvSpPr>
            <p:nvPr/>
          </p:nvSpPr>
          <p:spPr bwMode="auto">
            <a:xfrm>
              <a:off x="2027" y="3244"/>
              <a:ext cx="351" cy="193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>
                <a:lnSpc>
                  <a:spcPct val="100000"/>
                </a:lnSpc>
              </a:pPr>
              <a:r>
                <a:rPr lang="en-US" sz="2000" b="0">
                  <a:latin typeface="Calibri"/>
                  <a:cs typeface="Calibri"/>
                </a:rPr>
                <a:t>1</a:t>
              </a:r>
            </a:p>
          </p:txBody>
        </p:sp>
        <p:sp>
          <p:nvSpPr>
            <p:cNvPr id="202782" name="Rectangle 30"/>
            <p:cNvSpPr>
              <a:spLocks noChangeArrowheads="1"/>
            </p:cNvSpPr>
            <p:nvPr/>
          </p:nvSpPr>
          <p:spPr bwMode="auto">
            <a:xfrm>
              <a:off x="2389" y="3244"/>
              <a:ext cx="411" cy="193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>
                <a:lnSpc>
                  <a:spcPct val="100000"/>
                </a:lnSpc>
              </a:pPr>
              <a:r>
                <a:rPr lang="en-US" sz="2000" b="0">
                  <a:latin typeface="Calibri"/>
                  <a:cs typeface="Calibri"/>
                </a:rPr>
                <a:t>00</a:t>
              </a:r>
            </a:p>
          </p:txBody>
        </p:sp>
        <p:sp>
          <p:nvSpPr>
            <p:cNvPr id="202783" name="Rectangle 31"/>
            <p:cNvSpPr>
              <a:spLocks noChangeArrowheads="1"/>
            </p:cNvSpPr>
            <p:nvPr/>
          </p:nvSpPr>
          <p:spPr bwMode="auto">
            <a:xfrm>
              <a:off x="2810" y="3244"/>
              <a:ext cx="894" cy="193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>
                <a:lnSpc>
                  <a:spcPct val="100000"/>
                </a:lnSpc>
              </a:pPr>
              <a:r>
                <a:rPr lang="en-US" sz="2000" b="0">
                  <a:latin typeface="Calibri"/>
                  <a:cs typeface="Calibri"/>
                </a:rPr>
                <a:t>M[0-1]</a:t>
              </a:r>
            </a:p>
          </p:txBody>
        </p:sp>
      </p:grpSp>
      <p:sp>
        <p:nvSpPr>
          <p:cNvPr id="202784" name="Text Box 32"/>
          <p:cNvSpPr txBox="1">
            <a:spLocks noChangeArrowheads="1"/>
          </p:cNvSpPr>
          <p:nvPr/>
        </p:nvSpPr>
        <p:spPr bwMode="auto">
          <a:xfrm>
            <a:off x="6748463" y="3276600"/>
            <a:ext cx="462265" cy="30777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sz="2000" b="0" dirty="0">
                <a:latin typeface="Calibri"/>
                <a:cs typeface="Calibri"/>
              </a:rPr>
              <a:t>hit</a:t>
            </a:r>
          </a:p>
        </p:txBody>
      </p:sp>
      <p:sp>
        <p:nvSpPr>
          <p:cNvPr id="202785" name="Text Box 33"/>
          <p:cNvSpPr txBox="1">
            <a:spLocks noChangeArrowheads="1"/>
          </p:cNvSpPr>
          <p:nvPr/>
        </p:nvSpPr>
        <p:spPr bwMode="auto">
          <a:xfrm>
            <a:off x="6657975" y="3581400"/>
            <a:ext cx="647111" cy="30777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sz="2000" b="0" dirty="0">
                <a:latin typeface="Calibri"/>
                <a:cs typeface="Calibri"/>
              </a:rPr>
              <a:t>miss</a:t>
            </a:r>
          </a:p>
        </p:txBody>
      </p:sp>
      <p:grpSp>
        <p:nvGrpSpPr>
          <p:cNvPr id="4" name="Group 34"/>
          <p:cNvGrpSpPr>
            <a:grpSpLocks/>
          </p:cNvGrpSpPr>
          <p:nvPr/>
        </p:nvGrpSpPr>
        <p:grpSpPr bwMode="auto">
          <a:xfrm>
            <a:off x="3922713" y="5921375"/>
            <a:ext cx="2662237" cy="306387"/>
            <a:chOff x="2027" y="3244"/>
            <a:chExt cx="1677" cy="193"/>
          </a:xfrm>
          <a:solidFill>
            <a:srgbClr val="DEDFF5"/>
          </a:solidFill>
        </p:grpSpPr>
        <p:sp>
          <p:nvSpPr>
            <p:cNvPr id="202787" name="Rectangle 35"/>
            <p:cNvSpPr>
              <a:spLocks noChangeArrowheads="1"/>
            </p:cNvSpPr>
            <p:nvPr/>
          </p:nvSpPr>
          <p:spPr bwMode="auto">
            <a:xfrm>
              <a:off x="2027" y="3244"/>
              <a:ext cx="351" cy="193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>
                <a:lnSpc>
                  <a:spcPct val="100000"/>
                </a:lnSpc>
              </a:pPr>
              <a:r>
                <a:rPr lang="en-US" sz="2000" b="0">
                  <a:latin typeface="Calibri"/>
                  <a:cs typeface="Calibri"/>
                </a:rPr>
                <a:t>1</a:t>
              </a:r>
            </a:p>
          </p:txBody>
        </p:sp>
        <p:sp>
          <p:nvSpPr>
            <p:cNvPr id="202788" name="Rectangle 36"/>
            <p:cNvSpPr>
              <a:spLocks noChangeArrowheads="1"/>
            </p:cNvSpPr>
            <p:nvPr/>
          </p:nvSpPr>
          <p:spPr bwMode="auto">
            <a:xfrm>
              <a:off x="2389" y="3244"/>
              <a:ext cx="411" cy="193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>
                <a:lnSpc>
                  <a:spcPct val="100000"/>
                </a:lnSpc>
              </a:pPr>
              <a:r>
                <a:rPr lang="en-US" sz="2000" b="0">
                  <a:latin typeface="Calibri"/>
                  <a:cs typeface="Calibri"/>
                </a:rPr>
                <a:t>01</a:t>
              </a:r>
            </a:p>
          </p:txBody>
        </p:sp>
        <p:sp>
          <p:nvSpPr>
            <p:cNvPr id="202789" name="Rectangle 37"/>
            <p:cNvSpPr>
              <a:spLocks noChangeArrowheads="1"/>
            </p:cNvSpPr>
            <p:nvPr/>
          </p:nvSpPr>
          <p:spPr bwMode="auto">
            <a:xfrm>
              <a:off x="2810" y="3244"/>
              <a:ext cx="894" cy="193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>
                <a:lnSpc>
                  <a:spcPct val="100000"/>
                </a:lnSpc>
              </a:pPr>
              <a:r>
                <a:rPr lang="en-US" sz="2000" b="0">
                  <a:latin typeface="Calibri"/>
                  <a:cs typeface="Calibri"/>
                </a:rPr>
                <a:t>M[6-7]</a:t>
              </a:r>
            </a:p>
          </p:txBody>
        </p:sp>
      </p:grpSp>
      <p:sp>
        <p:nvSpPr>
          <p:cNvPr id="202790" name="Text Box 38"/>
          <p:cNvSpPr txBox="1">
            <a:spLocks noChangeArrowheads="1"/>
          </p:cNvSpPr>
          <p:nvPr/>
        </p:nvSpPr>
        <p:spPr bwMode="auto">
          <a:xfrm>
            <a:off x="6657975" y="3886200"/>
            <a:ext cx="647111" cy="30777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sz="2000" b="0" dirty="0">
                <a:latin typeface="Calibri"/>
                <a:cs typeface="Calibri"/>
              </a:rPr>
              <a:t>miss</a:t>
            </a:r>
          </a:p>
        </p:txBody>
      </p:sp>
      <p:grpSp>
        <p:nvGrpSpPr>
          <p:cNvPr id="5" name="Group 39"/>
          <p:cNvGrpSpPr>
            <a:grpSpLocks/>
          </p:cNvGrpSpPr>
          <p:nvPr/>
        </p:nvGrpSpPr>
        <p:grpSpPr bwMode="auto">
          <a:xfrm>
            <a:off x="3922713" y="5413375"/>
            <a:ext cx="2662237" cy="306388"/>
            <a:chOff x="2027" y="3244"/>
            <a:chExt cx="1677" cy="193"/>
          </a:xfrm>
          <a:solidFill>
            <a:srgbClr val="DEDFF5"/>
          </a:solidFill>
        </p:grpSpPr>
        <p:sp>
          <p:nvSpPr>
            <p:cNvPr id="202792" name="Rectangle 40"/>
            <p:cNvSpPr>
              <a:spLocks noChangeArrowheads="1"/>
            </p:cNvSpPr>
            <p:nvPr/>
          </p:nvSpPr>
          <p:spPr bwMode="auto">
            <a:xfrm>
              <a:off x="2027" y="3244"/>
              <a:ext cx="351" cy="193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>
                <a:lnSpc>
                  <a:spcPct val="100000"/>
                </a:lnSpc>
              </a:pPr>
              <a:r>
                <a:rPr lang="en-US" sz="2000" b="0">
                  <a:latin typeface="Calibri"/>
                  <a:cs typeface="Calibri"/>
                </a:rPr>
                <a:t>1</a:t>
              </a:r>
            </a:p>
          </p:txBody>
        </p:sp>
        <p:sp>
          <p:nvSpPr>
            <p:cNvPr id="202793" name="Rectangle 41"/>
            <p:cNvSpPr>
              <a:spLocks noChangeArrowheads="1"/>
            </p:cNvSpPr>
            <p:nvPr/>
          </p:nvSpPr>
          <p:spPr bwMode="auto">
            <a:xfrm>
              <a:off x="2389" y="3244"/>
              <a:ext cx="411" cy="193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>
                <a:lnSpc>
                  <a:spcPct val="100000"/>
                </a:lnSpc>
              </a:pPr>
              <a:r>
                <a:rPr lang="en-US" sz="2000" b="0">
                  <a:latin typeface="Calibri"/>
                  <a:cs typeface="Calibri"/>
                </a:rPr>
                <a:t>10</a:t>
              </a:r>
            </a:p>
          </p:txBody>
        </p:sp>
        <p:sp>
          <p:nvSpPr>
            <p:cNvPr id="202794" name="Rectangle 42"/>
            <p:cNvSpPr>
              <a:spLocks noChangeArrowheads="1"/>
            </p:cNvSpPr>
            <p:nvPr/>
          </p:nvSpPr>
          <p:spPr bwMode="auto">
            <a:xfrm>
              <a:off x="2810" y="3244"/>
              <a:ext cx="894" cy="193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>
                <a:lnSpc>
                  <a:spcPct val="100000"/>
                </a:lnSpc>
              </a:pPr>
              <a:r>
                <a:rPr lang="en-US" sz="2000" b="0">
                  <a:latin typeface="Calibri"/>
                  <a:cs typeface="Calibri"/>
                </a:rPr>
                <a:t>M[8-9]</a:t>
              </a:r>
            </a:p>
          </p:txBody>
        </p:sp>
      </p:grpSp>
      <p:sp>
        <p:nvSpPr>
          <p:cNvPr id="202795" name="Text Box 43"/>
          <p:cNvSpPr txBox="1">
            <a:spLocks noChangeArrowheads="1"/>
          </p:cNvSpPr>
          <p:nvPr/>
        </p:nvSpPr>
        <p:spPr bwMode="auto">
          <a:xfrm>
            <a:off x="6748463" y="4191000"/>
            <a:ext cx="462265" cy="30777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sz="2000" b="0" dirty="0">
                <a:latin typeface="Calibri"/>
                <a:cs typeface="Calibri"/>
              </a:rPr>
              <a:t>hit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825750" y="5416550"/>
            <a:ext cx="858838" cy="369332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227045" y="5181600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Set 0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3227045" y="6031468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Set 1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779" grpId="0"/>
      <p:bldP spid="202784" grpId="0"/>
      <p:bldP spid="202785" grpId="0"/>
      <p:bldP spid="202790" grpId="0"/>
      <p:bldP spid="20279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425"/>
          <p:cNvSpPr>
            <a:spLocks noChangeArrowheads="1"/>
          </p:cNvSpPr>
          <p:nvPr/>
        </p:nvSpPr>
        <p:spPr bwMode="auto">
          <a:xfrm>
            <a:off x="228600" y="1676400"/>
            <a:ext cx="6172200" cy="38862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1" name="Rectangle 404"/>
          <p:cNvSpPr>
            <a:spLocks noChangeArrowheads="1"/>
          </p:cNvSpPr>
          <p:nvPr/>
        </p:nvSpPr>
        <p:spPr bwMode="auto">
          <a:xfrm>
            <a:off x="381000" y="1981200"/>
            <a:ext cx="2122488" cy="243840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20" name="Rectangle 413"/>
          <p:cNvSpPr>
            <a:spLocks noChangeArrowheads="1"/>
          </p:cNvSpPr>
          <p:nvPr/>
        </p:nvSpPr>
        <p:spPr bwMode="auto">
          <a:xfrm>
            <a:off x="4114800" y="1981200"/>
            <a:ext cx="2122488" cy="243840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/>
              <a:t>Intel Core i7 Cache Hierarchy</a:t>
            </a:r>
          </a:p>
        </p:txBody>
      </p:sp>
      <p:sp>
        <p:nvSpPr>
          <p:cNvPr id="4" name="Rectangle 396"/>
          <p:cNvSpPr>
            <a:spLocks noChangeArrowheads="1"/>
          </p:cNvSpPr>
          <p:nvPr/>
        </p:nvSpPr>
        <p:spPr bwMode="auto">
          <a:xfrm>
            <a:off x="546100" y="2133600"/>
            <a:ext cx="9779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 dirty="0" err="1"/>
              <a:t>Regs</a:t>
            </a:r>
            <a:endParaRPr lang="en-US" sz="1800" dirty="0"/>
          </a:p>
        </p:txBody>
      </p:sp>
      <p:sp>
        <p:nvSpPr>
          <p:cNvPr id="5" name="Rectangle 397"/>
          <p:cNvSpPr>
            <a:spLocks noChangeArrowheads="1"/>
          </p:cNvSpPr>
          <p:nvPr/>
        </p:nvSpPr>
        <p:spPr bwMode="auto">
          <a:xfrm>
            <a:off x="588963" y="2781300"/>
            <a:ext cx="782637" cy="5715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/>
              <a:t>L1 </a:t>
            </a:r>
          </a:p>
          <a:p>
            <a:pPr algn="ctr"/>
            <a:r>
              <a:rPr lang="en-US" sz="1800"/>
              <a:t>d-cache</a:t>
            </a:r>
          </a:p>
        </p:txBody>
      </p:sp>
      <p:sp>
        <p:nvSpPr>
          <p:cNvPr id="6" name="Rectangle 399"/>
          <p:cNvSpPr>
            <a:spLocks noChangeArrowheads="1"/>
          </p:cNvSpPr>
          <p:nvPr/>
        </p:nvSpPr>
        <p:spPr bwMode="auto">
          <a:xfrm>
            <a:off x="1524000" y="2781300"/>
            <a:ext cx="795338" cy="5715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 dirty="0"/>
              <a:t>L1 </a:t>
            </a:r>
          </a:p>
          <a:p>
            <a:pPr algn="ctr"/>
            <a:r>
              <a:rPr lang="en-US" sz="1800" dirty="0" err="1"/>
              <a:t>i</a:t>
            </a:r>
            <a:r>
              <a:rPr lang="en-US" sz="1800" dirty="0"/>
              <a:t>-cache</a:t>
            </a:r>
          </a:p>
        </p:txBody>
      </p:sp>
      <p:sp>
        <p:nvSpPr>
          <p:cNvPr id="7" name="Rectangle 400"/>
          <p:cNvSpPr>
            <a:spLocks noChangeArrowheads="1"/>
          </p:cNvSpPr>
          <p:nvPr/>
        </p:nvSpPr>
        <p:spPr bwMode="auto">
          <a:xfrm>
            <a:off x="609600" y="3695700"/>
            <a:ext cx="1709738" cy="5715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 sz="1800"/>
              <a:t>L2 unified cache</a:t>
            </a:r>
          </a:p>
        </p:txBody>
      </p:sp>
      <p:sp>
        <p:nvSpPr>
          <p:cNvPr id="8" name="Line 401"/>
          <p:cNvSpPr>
            <a:spLocks noChangeShapeType="1"/>
          </p:cNvSpPr>
          <p:nvPr/>
        </p:nvSpPr>
        <p:spPr bwMode="auto">
          <a:xfrm>
            <a:off x="1066800" y="2438400"/>
            <a:ext cx="0" cy="342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9" name="Line 402"/>
          <p:cNvSpPr>
            <a:spLocks noChangeShapeType="1"/>
          </p:cNvSpPr>
          <p:nvPr/>
        </p:nvSpPr>
        <p:spPr bwMode="auto">
          <a:xfrm>
            <a:off x="1066800" y="3352800"/>
            <a:ext cx="0" cy="342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0" name="Line 403"/>
          <p:cNvSpPr>
            <a:spLocks noChangeShapeType="1"/>
          </p:cNvSpPr>
          <p:nvPr/>
        </p:nvSpPr>
        <p:spPr bwMode="auto">
          <a:xfrm>
            <a:off x="1905000" y="3352800"/>
            <a:ext cx="0" cy="342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2" name="Text Box 405"/>
          <p:cNvSpPr txBox="1">
            <a:spLocks noChangeArrowheads="1"/>
          </p:cNvSpPr>
          <p:nvPr/>
        </p:nvSpPr>
        <p:spPr bwMode="auto">
          <a:xfrm>
            <a:off x="304800" y="1676400"/>
            <a:ext cx="773694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/>
              <a:t>Core 0</a:t>
            </a:r>
          </a:p>
        </p:txBody>
      </p:sp>
      <p:sp>
        <p:nvSpPr>
          <p:cNvPr id="13" name="Rectangle 406"/>
          <p:cNvSpPr>
            <a:spLocks noChangeArrowheads="1"/>
          </p:cNvSpPr>
          <p:nvPr/>
        </p:nvSpPr>
        <p:spPr bwMode="auto">
          <a:xfrm>
            <a:off x="4279900" y="2133600"/>
            <a:ext cx="9779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/>
              <a:t>Regs</a:t>
            </a:r>
          </a:p>
        </p:txBody>
      </p:sp>
      <p:sp>
        <p:nvSpPr>
          <p:cNvPr id="14" name="Rectangle 407"/>
          <p:cNvSpPr>
            <a:spLocks noChangeArrowheads="1"/>
          </p:cNvSpPr>
          <p:nvPr/>
        </p:nvSpPr>
        <p:spPr bwMode="auto">
          <a:xfrm>
            <a:off x="4322763" y="2781300"/>
            <a:ext cx="782637" cy="5715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 dirty="0"/>
              <a:t>L1 </a:t>
            </a:r>
          </a:p>
          <a:p>
            <a:pPr algn="ctr"/>
            <a:r>
              <a:rPr lang="en-US" sz="1800" dirty="0" err="1"/>
              <a:t>d</a:t>
            </a:r>
            <a:r>
              <a:rPr lang="en-US" sz="1800" dirty="0"/>
              <a:t>-cache</a:t>
            </a:r>
          </a:p>
        </p:txBody>
      </p:sp>
      <p:sp>
        <p:nvSpPr>
          <p:cNvPr id="15" name="Rectangle 408"/>
          <p:cNvSpPr>
            <a:spLocks noChangeArrowheads="1"/>
          </p:cNvSpPr>
          <p:nvPr/>
        </p:nvSpPr>
        <p:spPr bwMode="auto">
          <a:xfrm>
            <a:off x="5257800" y="2781300"/>
            <a:ext cx="795338" cy="5715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/>
              <a:t>L1 </a:t>
            </a:r>
          </a:p>
          <a:p>
            <a:pPr algn="ctr"/>
            <a:r>
              <a:rPr lang="en-US" sz="1800"/>
              <a:t>i-cache</a:t>
            </a:r>
          </a:p>
        </p:txBody>
      </p:sp>
      <p:sp>
        <p:nvSpPr>
          <p:cNvPr id="16" name="Rectangle 409"/>
          <p:cNvSpPr>
            <a:spLocks noChangeArrowheads="1"/>
          </p:cNvSpPr>
          <p:nvPr/>
        </p:nvSpPr>
        <p:spPr bwMode="auto">
          <a:xfrm>
            <a:off x="4343400" y="3695700"/>
            <a:ext cx="1709738" cy="5715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 sz="1800"/>
              <a:t>L2 unified cache</a:t>
            </a:r>
          </a:p>
        </p:txBody>
      </p:sp>
      <p:sp>
        <p:nvSpPr>
          <p:cNvPr id="17" name="Line 410"/>
          <p:cNvSpPr>
            <a:spLocks noChangeShapeType="1"/>
          </p:cNvSpPr>
          <p:nvPr/>
        </p:nvSpPr>
        <p:spPr bwMode="auto">
          <a:xfrm>
            <a:off x="4800600" y="2438400"/>
            <a:ext cx="0" cy="342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8" name="Line 411"/>
          <p:cNvSpPr>
            <a:spLocks noChangeShapeType="1"/>
          </p:cNvSpPr>
          <p:nvPr/>
        </p:nvSpPr>
        <p:spPr bwMode="auto">
          <a:xfrm>
            <a:off x="4800600" y="3352800"/>
            <a:ext cx="0" cy="342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9" name="Line 412"/>
          <p:cNvSpPr>
            <a:spLocks noChangeShapeType="1"/>
          </p:cNvSpPr>
          <p:nvPr/>
        </p:nvSpPr>
        <p:spPr bwMode="auto">
          <a:xfrm>
            <a:off x="5638800" y="3352800"/>
            <a:ext cx="0" cy="342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21" name="Text Box 414"/>
          <p:cNvSpPr txBox="1">
            <a:spLocks noChangeArrowheads="1"/>
          </p:cNvSpPr>
          <p:nvPr/>
        </p:nvSpPr>
        <p:spPr bwMode="auto">
          <a:xfrm>
            <a:off x="4038600" y="1676400"/>
            <a:ext cx="773694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/>
              <a:t>Core 3</a:t>
            </a:r>
          </a:p>
        </p:txBody>
      </p:sp>
      <p:sp>
        <p:nvSpPr>
          <p:cNvPr id="22" name="Text Box 415"/>
          <p:cNvSpPr txBox="1">
            <a:spLocks noChangeArrowheads="1"/>
          </p:cNvSpPr>
          <p:nvPr/>
        </p:nvSpPr>
        <p:spPr bwMode="auto">
          <a:xfrm>
            <a:off x="2971800" y="2983468"/>
            <a:ext cx="723900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600" dirty="0"/>
              <a:t>…</a:t>
            </a:r>
          </a:p>
        </p:txBody>
      </p:sp>
      <p:sp>
        <p:nvSpPr>
          <p:cNvPr id="23" name="Line 417"/>
          <p:cNvSpPr>
            <a:spLocks noChangeShapeType="1"/>
          </p:cNvSpPr>
          <p:nvPr/>
        </p:nvSpPr>
        <p:spPr bwMode="auto">
          <a:xfrm>
            <a:off x="1447800" y="426720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24" name="Line 418"/>
          <p:cNvSpPr>
            <a:spLocks noChangeShapeType="1"/>
          </p:cNvSpPr>
          <p:nvPr/>
        </p:nvSpPr>
        <p:spPr bwMode="auto">
          <a:xfrm>
            <a:off x="5181600" y="426720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25" name="Rectangle 419"/>
          <p:cNvSpPr>
            <a:spLocks noChangeArrowheads="1"/>
          </p:cNvSpPr>
          <p:nvPr/>
        </p:nvSpPr>
        <p:spPr bwMode="auto">
          <a:xfrm>
            <a:off x="1098550" y="4800600"/>
            <a:ext cx="4387850" cy="5715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 sz="1800"/>
              <a:t>L3 unified cache</a:t>
            </a:r>
          </a:p>
          <a:p>
            <a:pPr algn="ctr"/>
            <a:r>
              <a:rPr lang="en-US" sz="1800"/>
              <a:t>(shared by all cores)</a:t>
            </a:r>
          </a:p>
        </p:txBody>
      </p:sp>
      <p:sp>
        <p:nvSpPr>
          <p:cNvPr id="26" name="Rectangle 420"/>
          <p:cNvSpPr>
            <a:spLocks noChangeArrowheads="1"/>
          </p:cNvSpPr>
          <p:nvPr/>
        </p:nvSpPr>
        <p:spPr bwMode="auto">
          <a:xfrm>
            <a:off x="228600" y="6057900"/>
            <a:ext cx="6172200" cy="5715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 sz="1800"/>
              <a:t>Main memory</a:t>
            </a:r>
          </a:p>
        </p:txBody>
      </p:sp>
      <p:sp>
        <p:nvSpPr>
          <p:cNvPr id="27" name="Line 421"/>
          <p:cNvSpPr>
            <a:spLocks noChangeShapeType="1"/>
          </p:cNvSpPr>
          <p:nvPr/>
        </p:nvSpPr>
        <p:spPr bwMode="auto">
          <a:xfrm>
            <a:off x="3371850" y="5372100"/>
            <a:ext cx="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29" name="Text Box 426"/>
          <p:cNvSpPr txBox="1">
            <a:spLocks noChangeArrowheads="1"/>
          </p:cNvSpPr>
          <p:nvPr/>
        </p:nvSpPr>
        <p:spPr bwMode="auto">
          <a:xfrm>
            <a:off x="152400" y="1295400"/>
            <a:ext cx="1920756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Processor package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553200" y="1676400"/>
            <a:ext cx="2514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L1 </a:t>
            </a:r>
            <a:r>
              <a:rPr lang="en-US" sz="1800" dirty="0" err="1">
                <a:latin typeface="Calibri" pitchFamily="34" charset="0"/>
              </a:rPr>
              <a:t>i</a:t>
            </a:r>
            <a:r>
              <a:rPr lang="en-US" sz="1800" dirty="0">
                <a:latin typeface="Calibri" pitchFamily="34" charset="0"/>
              </a:rPr>
              <a:t>-cache and </a:t>
            </a:r>
            <a:r>
              <a:rPr lang="en-US" sz="1800" dirty="0" err="1">
                <a:latin typeface="Calibri" pitchFamily="34" charset="0"/>
              </a:rPr>
              <a:t>d</a:t>
            </a:r>
            <a:r>
              <a:rPr lang="en-US" sz="1800" dirty="0">
                <a:latin typeface="Calibri" pitchFamily="34" charset="0"/>
              </a:rPr>
              <a:t>-cache:</a:t>
            </a:r>
          </a:p>
          <a:p>
            <a:pPr lvl="1"/>
            <a:r>
              <a:rPr lang="en-US" sz="1800" b="0" dirty="0">
                <a:latin typeface="Calibri" pitchFamily="34" charset="0"/>
              </a:rPr>
              <a:t>32 KB,  8-way, </a:t>
            </a:r>
          </a:p>
          <a:p>
            <a:pPr lvl="1"/>
            <a:r>
              <a:rPr lang="en-US" sz="1800" b="0" dirty="0">
                <a:latin typeface="Calibri" pitchFamily="34" charset="0"/>
              </a:rPr>
              <a:t>Access: 4 cycles</a:t>
            </a:r>
          </a:p>
          <a:p>
            <a:endParaRPr lang="en-US" sz="1800" b="0" dirty="0">
              <a:latin typeface="Calibri" pitchFamily="34" charset="0"/>
            </a:endParaRPr>
          </a:p>
          <a:p>
            <a:r>
              <a:rPr lang="en-US" sz="1800" dirty="0">
                <a:latin typeface="Calibri" pitchFamily="34" charset="0"/>
              </a:rPr>
              <a:t>L2 unified cache:</a:t>
            </a:r>
          </a:p>
          <a:p>
            <a:pPr lvl="1"/>
            <a:r>
              <a:rPr lang="en-US" sz="1800" b="0" dirty="0">
                <a:latin typeface="Calibri" pitchFamily="34" charset="0"/>
              </a:rPr>
              <a:t> 256 KB, 8-way, </a:t>
            </a:r>
          </a:p>
          <a:p>
            <a:pPr lvl="1"/>
            <a:r>
              <a:rPr lang="en-US" sz="1800" b="0" dirty="0">
                <a:latin typeface="Calibri" pitchFamily="34" charset="0"/>
              </a:rPr>
              <a:t>Access: 10 cycles</a:t>
            </a:r>
          </a:p>
          <a:p>
            <a:pPr lvl="1"/>
            <a:endParaRPr lang="en-US" sz="1800" b="0" dirty="0">
              <a:latin typeface="Calibri" pitchFamily="34" charset="0"/>
            </a:endParaRPr>
          </a:p>
          <a:p>
            <a:r>
              <a:rPr lang="en-US" sz="1800" dirty="0">
                <a:latin typeface="Calibri" pitchFamily="34" charset="0"/>
              </a:rPr>
              <a:t>L3 unified cache:</a:t>
            </a:r>
          </a:p>
          <a:p>
            <a:pPr lvl="1"/>
            <a:r>
              <a:rPr lang="en-US" sz="1800" b="0" dirty="0">
                <a:latin typeface="Calibri" pitchFamily="34" charset="0"/>
              </a:rPr>
              <a:t>8 MB, 16-way,</a:t>
            </a:r>
          </a:p>
          <a:p>
            <a:pPr lvl="1"/>
            <a:r>
              <a:rPr lang="en-US" sz="1800" b="0" dirty="0">
                <a:latin typeface="Calibri" pitchFamily="34" charset="0"/>
              </a:rPr>
              <a:t>Access: 40-75 cycles</a:t>
            </a:r>
          </a:p>
          <a:p>
            <a:pPr lvl="1"/>
            <a:endParaRPr lang="en-US" sz="1800" b="0" dirty="0">
              <a:latin typeface="Calibri" pitchFamily="34" charset="0"/>
            </a:endParaRPr>
          </a:p>
          <a:p>
            <a:r>
              <a:rPr lang="en-US" sz="1800" dirty="0">
                <a:latin typeface="Calibri" pitchFamily="34" charset="0"/>
              </a:rPr>
              <a:t>Block size</a:t>
            </a:r>
            <a:r>
              <a:rPr lang="en-US" sz="1800" b="0" dirty="0">
                <a:latin typeface="Calibri" pitchFamily="34" charset="0"/>
              </a:rPr>
              <a:t>: 64 bytes for all caches. 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"/>
          <p:cNvSpPr>
            <a:spLocks noGrp="1" noChangeArrowheads="1"/>
          </p:cNvSpPr>
          <p:nvPr>
            <p:ph type="title"/>
          </p:nvPr>
        </p:nvSpPr>
        <p:spPr>
          <a:xfrm>
            <a:off x="404813" y="310040"/>
            <a:ext cx="8716962" cy="782638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What about writes?</a:t>
            </a:r>
          </a:p>
        </p:txBody>
      </p:sp>
      <p:sp>
        <p:nvSpPr>
          <p:cNvPr id="26626" name="Rectangle 2"/>
          <p:cNvSpPr>
            <a:spLocks noGrp="1" noChangeArrowheads="1"/>
          </p:cNvSpPr>
          <p:nvPr>
            <p:ph idx="1"/>
          </p:nvPr>
        </p:nvSpPr>
        <p:spPr>
          <a:xfrm>
            <a:off x="455613" y="1220788"/>
            <a:ext cx="8307387" cy="5322887"/>
          </a:xfrm>
        </p:spPr>
        <p:txBody>
          <a:bodyPr lIns="90360" tIns="44280" rIns="90360" bIns="44280"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r>
              <a:rPr lang="en-GB" dirty="0"/>
              <a:t>Multiple copies of data exist:</a:t>
            </a:r>
          </a:p>
          <a:p>
            <a:pPr lvl="1" eaLnBrk="1" hangingPunct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r>
              <a:rPr lang="en-GB" dirty="0"/>
              <a:t>L1, L2, L3, Main Memory</a:t>
            </a: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r>
              <a:rPr lang="en-GB" dirty="0"/>
              <a:t>What to do on a write-hit?</a:t>
            </a:r>
          </a:p>
          <a:p>
            <a:pPr lvl="1" eaLnBrk="1" hangingPunct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r>
              <a:rPr lang="en-GB" dirty="0">
                <a:solidFill>
                  <a:srgbClr val="FF0000"/>
                </a:solidFill>
              </a:rPr>
              <a:t>Write-through </a:t>
            </a:r>
            <a:r>
              <a:rPr lang="en-GB" dirty="0"/>
              <a:t>(write immediately to next level)</a:t>
            </a:r>
          </a:p>
          <a:p>
            <a:pPr lvl="1" eaLnBrk="1" hangingPunct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r>
              <a:rPr lang="en-GB" dirty="0">
                <a:solidFill>
                  <a:srgbClr val="FF0000"/>
                </a:solidFill>
              </a:rPr>
              <a:t>Write-back </a:t>
            </a:r>
            <a:r>
              <a:rPr lang="en-GB" dirty="0"/>
              <a:t>(defer write to memory until replacement of line)</a:t>
            </a:r>
          </a:p>
          <a:p>
            <a:pPr lvl="2" eaLnBrk="1" hangingPunct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r>
              <a:rPr lang="en-GB" dirty="0"/>
              <a:t>Need a dirty bit (line different from memory or not)</a:t>
            </a: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r>
              <a:rPr lang="en-GB" dirty="0"/>
              <a:t>What to do on a write-miss?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r>
              <a:rPr lang="en-GB" dirty="0">
                <a:solidFill>
                  <a:srgbClr val="FF0000"/>
                </a:solidFill>
              </a:rPr>
              <a:t>Write-allocate </a:t>
            </a:r>
            <a:r>
              <a:rPr lang="en-GB" dirty="0"/>
              <a:t>(load into cache, update line in cache)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r>
              <a:rPr lang="en-GB" dirty="0"/>
              <a:t>Good if more writes to the location follow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r>
              <a:rPr lang="en-GB" dirty="0">
                <a:solidFill>
                  <a:srgbClr val="FF0000"/>
                </a:solidFill>
              </a:rPr>
              <a:t>No-write-allocate </a:t>
            </a:r>
            <a:r>
              <a:rPr lang="en-GB" dirty="0"/>
              <a:t>(writes straight to memory, does not load into cache)</a:t>
            </a: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r>
              <a:rPr lang="en-GB" dirty="0"/>
              <a:t>Typical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r>
              <a:rPr lang="en-GB" dirty="0"/>
              <a:t>Write-through + No-write-allocate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r>
              <a:rPr lang="en-GB" b="1" dirty="0"/>
              <a:t>Write-back + Write-allocate (don’t send data to the next level if you  </a:t>
            </a:r>
            <a:br>
              <a:rPr lang="en-GB" b="1" dirty="0"/>
            </a:br>
            <a:r>
              <a:rPr lang="en-GB" b="1" dirty="0"/>
              <a:t>                                                      don’t have to)</a:t>
            </a:r>
          </a:p>
          <a:p>
            <a:pPr eaLnBrk="1" hangingPunct="1"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endParaRPr lang="en-GB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Caching Concepts: </a:t>
            </a:r>
            <a:br>
              <a:rPr lang="en-US" dirty="0"/>
            </a:br>
            <a:r>
              <a:rPr lang="en-US" dirty="0"/>
              <a:t>Types of Cache Misses</a:t>
            </a:r>
          </a:p>
        </p:txBody>
      </p:sp>
      <p:sp>
        <p:nvSpPr>
          <p:cNvPr id="138245" name="Rectangle 5"/>
          <p:cNvSpPr>
            <a:spLocks noGrp="1" noChangeArrowheads="1"/>
          </p:cNvSpPr>
          <p:nvPr>
            <p:ph idx="1"/>
          </p:nvPr>
        </p:nvSpPr>
        <p:spPr>
          <a:xfrm>
            <a:off x="396875" y="1733550"/>
            <a:ext cx="8518525" cy="497205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Cold (compulsory) miss</a:t>
            </a:r>
          </a:p>
          <a:p>
            <a:pPr lvl="1"/>
            <a:r>
              <a:rPr lang="en-US" dirty="0"/>
              <a:t>Cold misses occur because the cache is empty.</a:t>
            </a:r>
          </a:p>
          <a:p>
            <a:r>
              <a:rPr lang="en-US" dirty="0">
                <a:solidFill>
                  <a:srgbClr val="FF0000"/>
                </a:solidFill>
              </a:rPr>
              <a:t>Conflict miss  </a:t>
            </a:r>
          </a:p>
          <a:p>
            <a:pPr lvl="1"/>
            <a:r>
              <a:rPr lang="en-US" dirty="0"/>
              <a:t>Item fits would have fit in the cache, but was evicted due to restrictions on where it can be placed (due to associativity)</a:t>
            </a:r>
          </a:p>
          <a:p>
            <a:r>
              <a:rPr lang="en-US" dirty="0">
                <a:solidFill>
                  <a:srgbClr val="FF0000"/>
                </a:solidFill>
              </a:rPr>
              <a:t>Capacity miss</a:t>
            </a:r>
          </a:p>
          <a:p>
            <a:pPr lvl="1"/>
            <a:r>
              <a:rPr lang="en-US" dirty="0"/>
              <a:t>Occurs when the set of active cache blocks (</a:t>
            </a:r>
            <a:r>
              <a:rPr lang="en-US" dirty="0">
                <a:solidFill>
                  <a:srgbClr val="FF0000"/>
                </a:solidFill>
              </a:rPr>
              <a:t>working set</a:t>
            </a:r>
            <a:r>
              <a:rPr lang="en-US" dirty="0"/>
              <a:t>) is larger than the cache.</a:t>
            </a:r>
          </a:p>
          <a:p>
            <a:pPr lvl="1"/>
            <a:endParaRPr lang="en-US" dirty="0"/>
          </a:p>
          <a:p>
            <a:r>
              <a:rPr lang="en-US" dirty="0"/>
              <a:t>E.g. direct mapped cache, address stream: 0,  8,  0,  8,  0,  8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103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82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Cache Performance Metrics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idx="1"/>
          </p:nvPr>
        </p:nvSpPr>
        <p:spPr>
          <a:xfrm>
            <a:off x="396875" y="1362075"/>
            <a:ext cx="8594725" cy="4972050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Miss Rate</a:t>
            </a:r>
          </a:p>
          <a:p>
            <a:pPr lvl="1"/>
            <a:r>
              <a:rPr lang="en-GB" dirty="0"/>
              <a:t>Fraction of memory references not found in cache (misses / accesses)</a:t>
            </a:r>
            <a:br>
              <a:rPr lang="en-GB" dirty="0"/>
            </a:br>
            <a:r>
              <a:rPr lang="en-GB" dirty="0"/>
              <a:t>= 1 – hit rate</a:t>
            </a:r>
          </a:p>
          <a:p>
            <a:pPr lvl="1"/>
            <a:r>
              <a:rPr lang="en-GB" dirty="0"/>
              <a:t>Typical numbers (in percentages):</a:t>
            </a:r>
          </a:p>
          <a:p>
            <a:pPr lvl="2"/>
            <a:r>
              <a:rPr lang="en-GB" dirty="0"/>
              <a:t>3-10% for L1</a:t>
            </a:r>
          </a:p>
          <a:p>
            <a:pPr lvl="2"/>
            <a:r>
              <a:rPr lang="en-GB" dirty="0"/>
              <a:t>can be quite small (e.g., &lt; 1%) for L2, depending on size, etc.</a:t>
            </a:r>
          </a:p>
          <a:p>
            <a:r>
              <a:rPr lang="en-GB" dirty="0"/>
              <a:t>Hit Time</a:t>
            </a:r>
          </a:p>
          <a:p>
            <a:pPr lvl="1"/>
            <a:r>
              <a:rPr lang="en-GB" dirty="0"/>
              <a:t>Time to deliver a line in the cache to the processor</a:t>
            </a:r>
          </a:p>
          <a:p>
            <a:pPr lvl="2"/>
            <a:r>
              <a:rPr lang="en-GB" dirty="0"/>
              <a:t>includes time to determine whether the line is in the cache</a:t>
            </a:r>
          </a:p>
          <a:p>
            <a:pPr lvl="1"/>
            <a:r>
              <a:rPr lang="en-GB" dirty="0"/>
              <a:t>Typical numbers:</a:t>
            </a:r>
          </a:p>
          <a:p>
            <a:pPr lvl="2"/>
            <a:r>
              <a:rPr lang="en-GB" dirty="0"/>
              <a:t>2-4 clock cycle for L1</a:t>
            </a:r>
          </a:p>
          <a:p>
            <a:pPr lvl="2"/>
            <a:r>
              <a:rPr lang="en-GB" dirty="0"/>
              <a:t>10-20 clock cycles for L2</a:t>
            </a:r>
          </a:p>
          <a:p>
            <a:r>
              <a:rPr lang="en-GB" dirty="0"/>
              <a:t>Miss Penalty</a:t>
            </a:r>
          </a:p>
          <a:p>
            <a:pPr lvl="1"/>
            <a:r>
              <a:rPr lang="en-GB" dirty="0"/>
              <a:t>Additional time required because of a miss</a:t>
            </a:r>
          </a:p>
          <a:p>
            <a:pPr lvl="2"/>
            <a:r>
              <a:rPr lang="en-GB" dirty="0"/>
              <a:t>typically 50-200 cycles for main memory (Trend: increasing!)</a:t>
            </a:r>
          </a:p>
        </p:txBody>
      </p:sp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b"/>
          <a:lstStyle/>
          <a:p>
            <a:pPr eaLnBrk="1" hangingPunct="1"/>
            <a:r>
              <a:rPr lang="en-US" dirty="0"/>
              <a:t>Let’s think about those numbers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idx="1"/>
          </p:nvPr>
        </p:nvSpPr>
        <p:spPr/>
        <p:txBody>
          <a:bodyPr lIns="90488" tIns="44450" rIns="90488" bIns="44450"/>
          <a:lstStyle/>
          <a:p>
            <a:pPr>
              <a:defRPr/>
            </a:pPr>
            <a:r>
              <a:rPr lang="en-US" dirty="0"/>
              <a:t>Huge difference between a hit and a miss</a:t>
            </a:r>
          </a:p>
          <a:p>
            <a:pPr lvl="1" eaLnBrk="1" hangingPunct="1">
              <a:lnSpc>
                <a:spcPct val="100000"/>
              </a:lnSpc>
              <a:defRPr/>
            </a:pPr>
            <a:r>
              <a:rPr lang="en-US" sz="1800" dirty="0"/>
              <a:t>Could be 100x, if miss all cache levels</a:t>
            </a:r>
          </a:p>
          <a:p>
            <a:pPr lvl="1" eaLnBrk="1" hangingPunct="1">
              <a:lnSpc>
                <a:spcPct val="100000"/>
              </a:lnSpc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Would you believe 99% hits is twice as good as 97%?</a:t>
            </a:r>
          </a:p>
          <a:p>
            <a:pPr lvl="1" eaLnBrk="1" hangingPunct="1">
              <a:lnSpc>
                <a:spcPct val="100000"/>
              </a:lnSpc>
              <a:defRPr/>
            </a:pPr>
            <a:r>
              <a:rPr lang="en-US" sz="1800" dirty="0"/>
              <a:t>Consider: </a:t>
            </a:r>
            <a:br>
              <a:rPr lang="en-US" sz="1800" dirty="0"/>
            </a:br>
            <a:r>
              <a:rPr lang="en-US" sz="1800" dirty="0"/>
              <a:t>cache hit time of 1 cycle</a:t>
            </a:r>
            <a:br>
              <a:rPr lang="en-US" sz="1800" dirty="0"/>
            </a:br>
            <a:r>
              <a:rPr lang="en-US" sz="1800" dirty="0"/>
              <a:t>miss penalty of 100 cycles</a:t>
            </a:r>
          </a:p>
          <a:p>
            <a:pPr lvl="1">
              <a:defRPr/>
            </a:pPr>
            <a:endParaRPr lang="en-US" sz="1800" dirty="0"/>
          </a:p>
          <a:p>
            <a:pPr lvl="1">
              <a:defRPr/>
            </a:pPr>
            <a:r>
              <a:rPr lang="en-US" sz="1800" dirty="0"/>
              <a:t>Average access time:</a:t>
            </a:r>
          </a:p>
          <a:p>
            <a:pPr lvl="1" eaLnBrk="1" hangingPunct="1">
              <a:lnSpc>
                <a:spcPct val="100000"/>
              </a:lnSpc>
              <a:buFont typeface="Wingdings" pitchFamily="2" charset="2"/>
              <a:buNone/>
              <a:defRPr/>
            </a:pPr>
            <a:r>
              <a:rPr lang="en-US" sz="1800" dirty="0"/>
              <a:t>	 97% hits:  1 cycle + 0.03 * 100 cycles =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b="1" dirty="0">
                <a:solidFill>
                  <a:srgbClr val="C00000"/>
                </a:solidFill>
              </a:rPr>
              <a:t>4 cycles</a:t>
            </a:r>
          </a:p>
          <a:p>
            <a:pPr lvl="1" eaLnBrk="1" hangingPunct="1">
              <a:lnSpc>
                <a:spcPct val="100000"/>
              </a:lnSpc>
              <a:buFont typeface="Wingdings" pitchFamily="2" charset="2"/>
              <a:buNone/>
              <a:defRPr/>
            </a:pPr>
            <a:r>
              <a:rPr lang="en-US" sz="1800" dirty="0"/>
              <a:t>	 99% hits:  1 cycle + 0.01 * 100 cycles = </a:t>
            </a:r>
            <a:r>
              <a:rPr lang="en-US" sz="1800" b="1" dirty="0">
                <a:solidFill>
                  <a:srgbClr val="C00000"/>
                </a:solidFill>
              </a:rPr>
              <a:t>2 cycles</a:t>
            </a:r>
          </a:p>
          <a:p>
            <a:pPr lvl="1" eaLnBrk="1" hangingPunct="1">
              <a:lnSpc>
                <a:spcPct val="100000"/>
              </a:lnSpc>
              <a:buFont typeface="Wingdings" pitchFamily="2" charset="2"/>
              <a:buNone/>
              <a:defRPr/>
            </a:pPr>
            <a:endParaRPr lang="en-US" sz="1600" dirty="0">
              <a:solidFill>
                <a:srgbClr val="C00000"/>
              </a:solidFill>
            </a:endParaRPr>
          </a:p>
          <a:p>
            <a:pPr>
              <a:defRPr/>
            </a:pPr>
            <a:r>
              <a:rPr lang="en-US" dirty="0">
                <a:solidFill>
                  <a:srgbClr val="C00000"/>
                </a:solidFill>
              </a:rPr>
              <a:t>This is why “miss rate” is used instead of “hit rate”</a:t>
            </a:r>
            <a:endParaRPr lang="en-US" sz="18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"/>
          <p:cNvSpPr>
            <a:spLocks noGrp="1" noChangeArrowheads="1"/>
          </p:cNvSpPr>
          <p:nvPr>
            <p:ph type="title"/>
          </p:nvPr>
        </p:nvSpPr>
        <p:spPr>
          <a:xfrm>
            <a:off x="61913" y="247650"/>
            <a:ext cx="8716962" cy="782638"/>
          </a:xfrm>
        </p:spPr>
        <p:txBody>
          <a:bodyPr>
            <a:normAutofit fontScale="90000"/>
          </a:bodyPr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latin typeface="Arial"/>
                <a:cs typeface="Arial"/>
              </a:rPr>
              <a:t>Example Memory </a:t>
            </a:r>
            <a:br>
              <a:rPr lang="en-GB" dirty="0">
                <a:latin typeface="Arial"/>
                <a:cs typeface="Arial"/>
              </a:rPr>
            </a:br>
            <a:r>
              <a:rPr lang="en-GB" dirty="0">
                <a:latin typeface="Arial"/>
                <a:cs typeface="Arial"/>
              </a:rPr>
              <a:t>     Hierarchy</a:t>
            </a:r>
          </a:p>
        </p:txBody>
      </p:sp>
      <p:sp>
        <p:nvSpPr>
          <p:cNvPr id="151" name="AutoShape 195"/>
          <p:cNvSpPr>
            <a:spLocks noChangeAspect="1" noChangeArrowheads="1"/>
          </p:cNvSpPr>
          <p:nvPr/>
        </p:nvSpPr>
        <p:spPr bwMode="auto">
          <a:xfrm>
            <a:off x="552450" y="342900"/>
            <a:ext cx="6902450" cy="6456363"/>
          </a:xfrm>
          <a:prstGeom prst="triangle">
            <a:avLst>
              <a:gd name="adj" fmla="val 50000"/>
            </a:avLst>
          </a:prstGeom>
          <a:gradFill flip="none" rotWithShape="1">
            <a:gsLst>
              <a:gs pos="0">
                <a:schemeClr val="accent6">
                  <a:lumMod val="20000"/>
                  <a:lumOff val="80000"/>
                  <a:alpha val="7000"/>
                </a:schemeClr>
              </a:gs>
              <a:gs pos="100000">
                <a:schemeClr val="accent6">
                  <a:lumMod val="20000"/>
                  <a:lumOff val="80000"/>
                </a:schemeClr>
              </a:gs>
            </a:gsLst>
            <a:lin ang="16140000" scaled="0"/>
            <a:tileRect/>
          </a:gradFill>
          <a:ln w="12700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152" name="Text Box 196"/>
          <p:cNvSpPr txBox="1">
            <a:spLocks noChangeAspect="1" noChangeArrowheads="1"/>
          </p:cNvSpPr>
          <p:nvPr/>
        </p:nvSpPr>
        <p:spPr bwMode="auto">
          <a:xfrm>
            <a:off x="3553458" y="696010"/>
            <a:ext cx="100540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Regs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kern="0" dirty="0">
                <a:solidFill>
                  <a:sysClr val="windowText" lastClr="000000"/>
                </a:solidFill>
                <a:latin typeface="Arial"/>
                <a:cs typeface="Arial"/>
              </a:rPr>
              <a:t>(SRAM)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153" name="Text Box 198"/>
          <p:cNvSpPr txBox="1">
            <a:spLocks noChangeAspect="1" noChangeArrowheads="1"/>
          </p:cNvSpPr>
          <p:nvPr/>
        </p:nvSpPr>
        <p:spPr bwMode="auto">
          <a:xfrm>
            <a:off x="3495400" y="1283385"/>
            <a:ext cx="112152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L1 cache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(SRAM)</a:t>
            </a:r>
          </a:p>
        </p:txBody>
      </p:sp>
      <p:sp>
        <p:nvSpPr>
          <p:cNvPr id="154" name="Text Box 199"/>
          <p:cNvSpPr txBox="1">
            <a:spLocks noChangeAspect="1" noChangeArrowheads="1"/>
          </p:cNvSpPr>
          <p:nvPr/>
        </p:nvSpPr>
        <p:spPr bwMode="auto">
          <a:xfrm>
            <a:off x="3264793" y="3821797"/>
            <a:ext cx="158273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Main memory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(DRAM)</a:t>
            </a:r>
          </a:p>
        </p:txBody>
      </p:sp>
      <p:sp>
        <p:nvSpPr>
          <p:cNvPr id="155" name="Text Box 200"/>
          <p:cNvSpPr txBox="1">
            <a:spLocks noChangeAspect="1" noChangeArrowheads="1"/>
          </p:cNvSpPr>
          <p:nvPr/>
        </p:nvSpPr>
        <p:spPr bwMode="auto">
          <a:xfrm>
            <a:off x="2706309" y="4847322"/>
            <a:ext cx="269970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Local secondary storage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(Flash, Disk)</a:t>
            </a:r>
          </a:p>
        </p:txBody>
      </p:sp>
      <p:sp>
        <p:nvSpPr>
          <p:cNvPr id="156" name="Line 203"/>
          <p:cNvSpPr>
            <a:spLocks noChangeAspect="1" noChangeShapeType="1"/>
          </p:cNvSpPr>
          <p:nvPr/>
        </p:nvSpPr>
        <p:spPr bwMode="auto">
          <a:xfrm>
            <a:off x="3513138" y="1265238"/>
            <a:ext cx="98107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157" name="Line 204"/>
          <p:cNvSpPr>
            <a:spLocks noChangeAspect="1" noChangeShapeType="1"/>
          </p:cNvSpPr>
          <p:nvPr/>
        </p:nvSpPr>
        <p:spPr bwMode="auto">
          <a:xfrm>
            <a:off x="3162300" y="1903413"/>
            <a:ext cx="167163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158" name="Line 205"/>
          <p:cNvSpPr>
            <a:spLocks noChangeAspect="1" noChangeShapeType="1"/>
          </p:cNvSpPr>
          <p:nvPr/>
        </p:nvSpPr>
        <p:spPr bwMode="auto">
          <a:xfrm>
            <a:off x="2779713" y="2655888"/>
            <a:ext cx="24479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159" name="Line 222"/>
          <p:cNvSpPr>
            <a:spLocks noChangeAspect="1" noChangeShapeType="1"/>
          </p:cNvSpPr>
          <p:nvPr/>
        </p:nvSpPr>
        <p:spPr bwMode="auto">
          <a:xfrm>
            <a:off x="76200" y="3473450"/>
            <a:ext cx="0" cy="2344738"/>
          </a:xfrm>
          <a:prstGeom prst="line">
            <a:avLst/>
          </a:prstGeom>
          <a:noFill/>
          <a:ln w="38100">
            <a:solidFill>
              <a:schemeClr val="accent6">
                <a:lumMod val="75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160" name="Text Box 223"/>
          <p:cNvSpPr txBox="1">
            <a:spLocks noChangeAspect="1" noChangeArrowheads="1"/>
          </p:cNvSpPr>
          <p:nvPr/>
        </p:nvSpPr>
        <p:spPr bwMode="auto">
          <a:xfrm>
            <a:off x="123825" y="3625166"/>
            <a:ext cx="1062711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Larger,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slower,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and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cheaper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(per byte)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storage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devices</a:t>
            </a:r>
          </a:p>
        </p:txBody>
      </p:sp>
      <p:sp>
        <p:nvSpPr>
          <p:cNvPr id="161" name="Line 224"/>
          <p:cNvSpPr>
            <a:spLocks noChangeAspect="1" noChangeShapeType="1"/>
          </p:cNvSpPr>
          <p:nvPr/>
        </p:nvSpPr>
        <p:spPr bwMode="auto">
          <a:xfrm>
            <a:off x="2255838" y="3586163"/>
            <a:ext cx="3475037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162" name="Text Box 225"/>
          <p:cNvSpPr txBox="1">
            <a:spLocks noChangeAspect="1" noChangeArrowheads="1"/>
          </p:cNvSpPr>
          <p:nvPr/>
        </p:nvSpPr>
        <p:spPr bwMode="auto">
          <a:xfrm>
            <a:off x="2578100" y="5947460"/>
            <a:ext cx="295612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Remote secondary storage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(Disk, Tape?)</a:t>
            </a:r>
          </a:p>
        </p:txBody>
      </p:sp>
      <p:sp>
        <p:nvSpPr>
          <p:cNvPr id="166" name="Line 235"/>
          <p:cNvSpPr>
            <a:spLocks noChangeAspect="1" noChangeShapeType="1"/>
          </p:cNvSpPr>
          <p:nvPr/>
        </p:nvSpPr>
        <p:spPr bwMode="auto">
          <a:xfrm>
            <a:off x="1708150" y="4632325"/>
            <a:ext cx="457676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167" name="Text Box 236"/>
          <p:cNvSpPr txBox="1">
            <a:spLocks noChangeAspect="1" noChangeArrowheads="1"/>
          </p:cNvSpPr>
          <p:nvPr/>
        </p:nvSpPr>
        <p:spPr bwMode="auto">
          <a:xfrm>
            <a:off x="3495400" y="1948547"/>
            <a:ext cx="112152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L2 cache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(SRAM)</a:t>
            </a:r>
          </a:p>
        </p:txBody>
      </p:sp>
      <p:sp>
        <p:nvSpPr>
          <p:cNvPr id="176" name="Text Box 247"/>
          <p:cNvSpPr txBox="1">
            <a:spLocks noChangeAspect="1" noChangeArrowheads="1"/>
          </p:cNvSpPr>
          <p:nvPr/>
        </p:nvSpPr>
        <p:spPr bwMode="auto">
          <a:xfrm>
            <a:off x="3235325" y="644009"/>
            <a:ext cx="53091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i="0" u="none" strike="noStrike" kern="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Arial"/>
                <a:cs typeface="Arial"/>
              </a:rPr>
              <a:t>L0:</a:t>
            </a:r>
          </a:p>
        </p:txBody>
      </p:sp>
      <p:sp>
        <p:nvSpPr>
          <p:cNvPr id="177" name="Text Box 248"/>
          <p:cNvSpPr txBox="1">
            <a:spLocks noChangeAspect="1" noChangeArrowheads="1"/>
          </p:cNvSpPr>
          <p:nvPr/>
        </p:nvSpPr>
        <p:spPr bwMode="auto">
          <a:xfrm>
            <a:off x="2867025" y="1353622"/>
            <a:ext cx="53091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i="0" u="none" strike="noStrike" kern="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Arial"/>
                <a:cs typeface="Arial"/>
              </a:rPr>
              <a:t>L1:</a:t>
            </a:r>
          </a:p>
        </p:txBody>
      </p:sp>
      <p:sp>
        <p:nvSpPr>
          <p:cNvPr id="178" name="Text Box 249"/>
          <p:cNvSpPr txBox="1">
            <a:spLocks noChangeAspect="1" noChangeArrowheads="1"/>
          </p:cNvSpPr>
          <p:nvPr/>
        </p:nvSpPr>
        <p:spPr bwMode="auto">
          <a:xfrm>
            <a:off x="2486025" y="2041009"/>
            <a:ext cx="53091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i="0" u="none" strike="noStrike" kern="0" cap="none" spc="0" normalizeH="0" baseline="0" noProof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Arial"/>
                <a:cs typeface="Arial"/>
              </a:rPr>
              <a:t>L2:</a:t>
            </a:r>
          </a:p>
        </p:txBody>
      </p:sp>
      <p:sp>
        <p:nvSpPr>
          <p:cNvPr id="179" name="Text Box 250"/>
          <p:cNvSpPr txBox="1">
            <a:spLocks noChangeAspect="1" noChangeArrowheads="1"/>
          </p:cNvSpPr>
          <p:nvPr/>
        </p:nvSpPr>
        <p:spPr bwMode="auto">
          <a:xfrm>
            <a:off x="2079625" y="2796659"/>
            <a:ext cx="53091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i="0" u="none" strike="noStrike" kern="0" cap="none" spc="0" normalizeH="0" baseline="0" noProof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Arial"/>
                <a:cs typeface="Arial"/>
              </a:rPr>
              <a:t>L3:</a:t>
            </a:r>
          </a:p>
        </p:txBody>
      </p:sp>
      <p:sp>
        <p:nvSpPr>
          <p:cNvPr id="180" name="Text Box 251"/>
          <p:cNvSpPr txBox="1">
            <a:spLocks noChangeAspect="1" noChangeArrowheads="1"/>
          </p:cNvSpPr>
          <p:nvPr/>
        </p:nvSpPr>
        <p:spPr bwMode="auto">
          <a:xfrm>
            <a:off x="1554163" y="3795197"/>
            <a:ext cx="53091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i="0" u="none" strike="noStrike" kern="0" cap="none" spc="0" normalizeH="0" baseline="0" noProof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Arial"/>
                <a:cs typeface="Arial"/>
              </a:rPr>
              <a:t>L4:</a:t>
            </a:r>
          </a:p>
        </p:txBody>
      </p:sp>
      <p:sp>
        <p:nvSpPr>
          <p:cNvPr id="181" name="Text Box 252"/>
          <p:cNvSpPr txBox="1">
            <a:spLocks noChangeAspect="1" noChangeArrowheads="1"/>
          </p:cNvSpPr>
          <p:nvPr/>
        </p:nvSpPr>
        <p:spPr bwMode="auto">
          <a:xfrm>
            <a:off x="933450" y="4912797"/>
            <a:ext cx="53091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i="0" u="none" strike="noStrike" kern="0" cap="none" spc="0" normalizeH="0" baseline="0" noProof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Arial"/>
                <a:cs typeface="Arial"/>
              </a:rPr>
              <a:t>L5:</a:t>
            </a:r>
          </a:p>
        </p:txBody>
      </p:sp>
      <p:sp>
        <p:nvSpPr>
          <p:cNvPr id="182" name="Text Box 289"/>
          <p:cNvSpPr txBox="1">
            <a:spLocks noChangeAspect="1" noChangeArrowheads="1"/>
          </p:cNvSpPr>
          <p:nvPr/>
        </p:nvSpPr>
        <p:spPr bwMode="auto">
          <a:xfrm>
            <a:off x="130175" y="1137553"/>
            <a:ext cx="1062711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Smaller,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faster,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and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costlier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(per byte)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storage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devices</a:t>
            </a:r>
          </a:p>
        </p:txBody>
      </p:sp>
      <p:sp>
        <p:nvSpPr>
          <p:cNvPr id="183" name="Line 291"/>
          <p:cNvSpPr>
            <a:spLocks noChangeShapeType="1"/>
          </p:cNvSpPr>
          <p:nvPr/>
        </p:nvSpPr>
        <p:spPr bwMode="auto">
          <a:xfrm flipH="1" flipV="1">
            <a:off x="90488" y="954088"/>
            <a:ext cx="0" cy="2154237"/>
          </a:xfrm>
          <a:prstGeom prst="line">
            <a:avLst/>
          </a:prstGeom>
          <a:noFill/>
          <a:ln w="38100">
            <a:solidFill>
              <a:schemeClr val="accent6">
                <a:lumMod val="75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184" name="Line 292"/>
          <p:cNvSpPr>
            <a:spLocks noChangeAspect="1" noChangeShapeType="1"/>
          </p:cNvSpPr>
          <p:nvPr/>
        </p:nvSpPr>
        <p:spPr bwMode="auto">
          <a:xfrm>
            <a:off x="1117600" y="5743575"/>
            <a:ext cx="57658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185" name="Text Box 293"/>
          <p:cNvSpPr txBox="1">
            <a:spLocks noChangeAspect="1" noChangeArrowheads="1"/>
          </p:cNvSpPr>
          <p:nvPr/>
        </p:nvSpPr>
        <p:spPr bwMode="auto">
          <a:xfrm>
            <a:off x="3495400" y="2780397"/>
            <a:ext cx="112152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L3 cache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(SRAM)</a:t>
            </a:r>
          </a:p>
        </p:txBody>
      </p:sp>
      <p:sp>
        <p:nvSpPr>
          <p:cNvPr id="189" name="Text Box 297"/>
          <p:cNvSpPr txBox="1">
            <a:spLocks noChangeAspect="1" noChangeArrowheads="1"/>
          </p:cNvSpPr>
          <p:nvPr/>
        </p:nvSpPr>
        <p:spPr bwMode="auto">
          <a:xfrm>
            <a:off x="387350" y="5963722"/>
            <a:ext cx="53091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i="0" u="none" strike="noStrike" kern="0" cap="none" spc="0" normalizeH="0" baseline="0" noProof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Arial"/>
                <a:cs typeface="Arial"/>
              </a:rPr>
              <a:t>L6:</a:t>
            </a:r>
          </a:p>
        </p:txBody>
      </p:sp>
    </p:spTree>
    <p:extLst>
      <p:ext uri="{BB962C8B-B14F-4D97-AF65-F5344CB8AC3E}">
        <p14:creationId xmlns:p14="http://schemas.microsoft.com/office/powerpoint/2010/main" val="182580927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" grpId="0"/>
      <p:bldP spid="167" grpId="0"/>
      <p:bldP spid="185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6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Writing Cache Friendly Code</a:t>
            </a:r>
          </a:p>
        </p:txBody>
      </p:sp>
      <p:sp>
        <p:nvSpPr>
          <p:cNvPr id="160777" name="Rectangle 9"/>
          <p:cNvSpPr>
            <a:spLocks noGrp="1" noChangeArrowheads="1"/>
          </p:cNvSpPr>
          <p:nvPr>
            <p:ph idx="1"/>
          </p:nvPr>
        </p:nvSpPr>
        <p:spPr>
          <a:xfrm>
            <a:off x="396875" y="1362075"/>
            <a:ext cx="8289925" cy="4972050"/>
          </a:xfrm>
        </p:spPr>
        <p:txBody>
          <a:bodyPr/>
          <a:lstStyle/>
          <a:p>
            <a:r>
              <a:rPr lang="en-US" dirty="0"/>
              <a:t>Make the common case go fast</a:t>
            </a:r>
          </a:p>
          <a:p>
            <a:pPr lvl="1"/>
            <a:r>
              <a:rPr lang="en-US" dirty="0"/>
              <a:t>Focus on the inner loops of the core functions</a:t>
            </a:r>
          </a:p>
          <a:p>
            <a:pPr lvl="1"/>
            <a:endParaRPr lang="en-US" dirty="0"/>
          </a:p>
          <a:p>
            <a:r>
              <a:rPr lang="en-US" dirty="0"/>
              <a:t>Minimize the misses in the inner loops</a:t>
            </a:r>
          </a:p>
          <a:p>
            <a:pPr lvl="1"/>
            <a:r>
              <a:rPr lang="en-US" dirty="0"/>
              <a:t>Repeated references to variables are good (</a:t>
            </a:r>
            <a:r>
              <a:rPr lang="en-US" dirty="0">
                <a:solidFill>
                  <a:srgbClr val="FF0000"/>
                </a:solidFill>
              </a:rPr>
              <a:t>temporal locality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Stride-1 reference patterns are good (</a:t>
            </a:r>
            <a:r>
              <a:rPr lang="en-US" dirty="0">
                <a:solidFill>
                  <a:srgbClr val="FF0000"/>
                </a:solidFill>
              </a:rPr>
              <a:t>spatial locality</a:t>
            </a:r>
            <a:r>
              <a:rPr lang="en-US" dirty="0"/>
              <a:t>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96876" y="4800600"/>
            <a:ext cx="85185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alibri" pitchFamily="34" charset="0"/>
              </a:rPr>
              <a:t>Key idea: Our qualitative notion of locality is quantified through our understanding of cache memories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Overview Principles of Memory Hierarchy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Cache Design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Basic Design Types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Generalized Design and Low-level details</a:t>
            </a:r>
          </a:p>
          <a:p>
            <a:r>
              <a:rPr lang="en-US" dirty="0"/>
              <a:t>Performance impact of caches</a:t>
            </a:r>
          </a:p>
          <a:p>
            <a:pPr lvl="1"/>
            <a:r>
              <a:rPr lang="en-US" dirty="0"/>
              <a:t>Rearranging loops to improve spatial locality</a:t>
            </a:r>
          </a:p>
          <a:p>
            <a:pPr lvl="1"/>
            <a:r>
              <a:rPr lang="en-US" dirty="0"/>
              <a:t>Using blocking to improve temporal locality</a:t>
            </a:r>
          </a:p>
          <a:p>
            <a:endParaRPr lang="en-US" dirty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75336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44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Matrix Multiplication Example</a:t>
            </a:r>
          </a:p>
        </p:txBody>
      </p:sp>
      <p:sp>
        <p:nvSpPr>
          <p:cNvPr id="167945" name="Rectangle 9"/>
          <p:cNvSpPr>
            <a:spLocks noGrp="1" noChangeArrowheads="1"/>
          </p:cNvSpPr>
          <p:nvPr>
            <p:ph idx="1"/>
          </p:nvPr>
        </p:nvSpPr>
        <p:spPr>
          <a:xfrm>
            <a:off x="396875" y="1362075"/>
            <a:ext cx="3641725" cy="4972050"/>
          </a:xfrm>
        </p:spPr>
        <p:txBody>
          <a:bodyPr/>
          <a:lstStyle/>
          <a:p>
            <a:r>
              <a:rPr lang="en-US" dirty="0"/>
              <a:t>Description:</a:t>
            </a:r>
          </a:p>
          <a:p>
            <a:pPr lvl="1"/>
            <a:r>
              <a:rPr lang="en-US" dirty="0"/>
              <a:t>Multiply N x N matrices</a:t>
            </a:r>
          </a:p>
          <a:p>
            <a:pPr lvl="1"/>
            <a:r>
              <a:rPr lang="en-US" dirty="0"/>
              <a:t>Matrix elements are </a:t>
            </a:r>
            <a:r>
              <a:rPr lang="en-US" dirty="0">
                <a:latin typeface="Calibri"/>
                <a:cs typeface="Calibri"/>
              </a:rPr>
              <a:t>double</a:t>
            </a:r>
            <a:r>
              <a:rPr lang="en-US" dirty="0">
                <a:latin typeface="+mj-lt"/>
                <a:cs typeface="Courier New"/>
              </a:rPr>
              <a:t>s</a:t>
            </a:r>
            <a:r>
              <a:rPr lang="en-US" dirty="0"/>
              <a:t> (8 bytes)</a:t>
            </a:r>
          </a:p>
          <a:p>
            <a:pPr lvl="1"/>
            <a:r>
              <a:rPr lang="en-US" dirty="0"/>
              <a:t>O(N</a:t>
            </a:r>
            <a:r>
              <a:rPr lang="en-US" baseline="30000" dirty="0"/>
              <a:t>3</a:t>
            </a:r>
            <a:r>
              <a:rPr lang="en-US" dirty="0"/>
              <a:t>) total operations</a:t>
            </a:r>
          </a:p>
          <a:p>
            <a:pPr lvl="1"/>
            <a:r>
              <a:rPr lang="en-US" dirty="0"/>
              <a:t>N reads per source element</a:t>
            </a:r>
          </a:p>
          <a:p>
            <a:pPr lvl="1"/>
            <a:r>
              <a:rPr lang="en-US" dirty="0"/>
              <a:t>N values summed per destination</a:t>
            </a:r>
          </a:p>
          <a:p>
            <a:pPr lvl="2"/>
            <a:r>
              <a:rPr lang="en-US" dirty="0"/>
              <a:t>but may be able to hold in register</a:t>
            </a:r>
          </a:p>
        </p:txBody>
      </p:sp>
      <p:sp>
        <p:nvSpPr>
          <p:cNvPr id="167940" name="Rectangle 4"/>
          <p:cNvSpPr>
            <a:spLocks noChangeArrowheads="1"/>
          </p:cNvSpPr>
          <p:nvPr/>
        </p:nvSpPr>
        <p:spPr bwMode="auto">
          <a:xfrm>
            <a:off x="4270375" y="1546225"/>
            <a:ext cx="4492625" cy="2834366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tx1">
                <a:alpha val="74998"/>
              </a:schemeClr>
            </a:outerShdw>
          </a:effectLst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/* ijk */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for (i=0; i&lt;n; i++)  {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  for (j=0; j&lt;n; j++) {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    sum = 0.0;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    for (k=0; k&lt;n; k++) 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      sum += a[i][k] * b[k][j];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    c[i][j] = sum;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  }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} </a:t>
            </a:r>
          </a:p>
        </p:txBody>
      </p:sp>
      <p:sp>
        <p:nvSpPr>
          <p:cNvPr id="167941" name="Rectangle 5"/>
          <p:cNvSpPr>
            <a:spLocks noChangeArrowheads="1"/>
          </p:cNvSpPr>
          <p:nvPr/>
        </p:nvSpPr>
        <p:spPr bwMode="auto">
          <a:xfrm>
            <a:off x="7162800" y="1295400"/>
            <a:ext cx="1878718" cy="643766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b="0" i="1" dirty="0">
                <a:solidFill>
                  <a:srgbClr val="FF0000"/>
                </a:solidFill>
                <a:latin typeface="Comic Sans MS" charset="0"/>
              </a:rPr>
              <a:t>Variable </a:t>
            </a:r>
            <a:r>
              <a:rPr lang="en-US" sz="1800" i="1" dirty="0">
                <a:solidFill>
                  <a:srgbClr val="FF0000"/>
                </a:solidFill>
                <a:latin typeface="Courier New" charset="0"/>
              </a:rPr>
              <a:t>sum</a:t>
            </a:r>
            <a:endParaRPr lang="en-US" sz="1800" b="0" i="1" dirty="0">
              <a:solidFill>
                <a:srgbClr val="FF0000"/>
              </a:solidFill>
              <a:latin typeface="Comic Sans MS" charset="0"/>
            </a:endParaRPr>
          </a:p>
          <a:p>
            <a:pPr algn="l">
              <a:lnSpc>
                <a:spcPct val="100000"/>
              </a:lnSpc>
            </a:pPr>
            <a:r>
              <a:rPr lang="en-US" sz="1800" b="0" i="1" dirty="0">
                <a:solidFill>
                  <a:srgbClr val="FF0000"/>
                </a:solidFill>
                <a:latin typeface="Comic Sans MS" charset="0"/>
              </a:rPr>
              <a:t>held in register</a:t>
            </a:r>
            <a:endParaRPr lang="en-US" sz="1800" b="0" dirty="0">
              <a:solidFill>
                <a:srgbClr val="FF0000"/>
              </a:solidFill>
              <a:latin typeface="Comic Sans MS" charset="0"/>
            </a:endParaRP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6348413" y="1933575"/>
            <a:ext cx="1676400" cy="695325"/>
            <a:chOff x="3936" y="2064"/>
            <a:chExt cx="1056" cy="288"/>
          </a:xfrm>
        </p:grpSpPr>
        <p:sp>
          <p:nvSpPr>
            <p:cNvPr id="167942" name="Line 6"/>
            <p:cNvSpPr>
              <a:spLocks noChangeShapeType="1"/>
            </p:cNvSpPr>
            <p:nvPr/>
          </p:nvSpPr>
          <p:spPr bwMode="auto">
            <a:xfrm flipH="1">
              <a:off x="3936" y="2352"/>
              <a:ext cx="91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943" name="Line 7"/>
            <p:cNvSpPr>
              <a:spLocks noChangeShapeType="1"/>
            </p:cNvSpPr>
            <p:nvPr/>
          </p:nvSpPr>
          <p:spPr bwMode="auto">
            <a:xfrm flipH="1">
              <a:off x="4848" y="2064"/>
              <a:ext cx="144" cy="28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6858000" y="4022928"/>
            <a:ext cx="1898426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matmult</a:t>
            </a:r>
            <a:r>
              <a:rPr lang="en-GB" sz="18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/</a:t>
            </a:r>
            <a:r>
              <a:rPr lang="en-GB" sz="1800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mm.c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</p:spTree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91" name="Rectangle 3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Miss Rate Analysis for Matrix Multiply</a:t>
            </a:r>
          </a:p>
        </p:txBody>
      </p:sp>
      <p:sp>
        <p:nvSpPr>
          <p:cNvPr id="168992" name="Rectangle 3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Assume:</a:t>
            </a:r>
          </a:p>
          <a:p>
            <a:pPr lvl="1"/>
            <a:r>
              <a:rPr lang="en-US" dirty="0"/>
              <a:t>Cache Block (cache line) size = 64B (big enough for 8 </a:t>
            </a:r>
            <a:r>
              <a:rPr lang="en-US" dirty="0">
                <a:latin typeface="Calibri"/>
                <a:cs typeface="Calibri"/>
              </a:rPr>
              <a:t>doubles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Matrix dimension (N) is very large</a:t>
            </a:r>
          </a:p>
          <a:p>
            <a:pPr lvl="2"/>
            <a:r>
              <a:rPr lang="en-US" dirty="0"/>
              <a:t>Approximate 1/N as 0.0</a:t>
            </a:r>
          </a:p>
          <a:p>
            <a:pPr lvl="1"/>
            <a:r>
              <a:rPr lang="en-US" dirty="0"/>
              <a:t>Cache is not even big enough to hold multiple rows</a:t>
            </a:r>
          </a:p>
          <a:p>
            <a:r>
              <a:rPr lang="en-US" dirty="0"/>
              <a:t>Analysis Method:</a:t>
            </a:r>
          </a:p>
          <a:p>
            <a:pPr lvl="1"/>
            <a:r>
              <a:rPr lang="en-US" dirty="0"/>
              <a:t>Look at access pattern of inner loop</a:t>
            </a:r>
          </a:p>
        </p:txBody>
      </p:sp>
      <p:grpSp>
        <p:nvGrpSpPr>
          <p:cNvPr id="39" name="Group 38"/>
          <p:cNvGrpSpPr/>
          <p:nvPr/>
        </p:nvGrpSpPr>
        <p:grpSpPr>
          <a:xfrm>
            <a:off x="3474621" y="4648200"/>
            <a:ext cx="1295400" cy="1752600"/>
            <a:chOff x="1752600" y="4648200"/>
            <a:chExt cx="1295400" cy="1752600"/>
          </a:xfrm>
        </p:grpSpPr>
        <p:sp>
          <p:nvSpPr>
            <p:cNvPr id="168966" name="Rectangle 6"/>
            <p:cNvSpPr>
              <a:spLocks noChangeArrowheads="1"/>
            </p:cNvSpPr>
            <p:nvPr/>
          </p:nvSpPr>
          <p:spPr bwMode="auto">
            <a:xfrm>
              <a:off x="2139950" y="5111750"/>
              <a:ext cx="908050" cy="7429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 dirty="0">
                <a:latin typeface="Courier New"/>
                <a:cs typeface="Courier New"/>
              </a:endParaRPr>
            </a:p>
          </p:txBody>
        </p:sp>
        <p:sp>
          <p:nvSpPr>
            <p:cNvPr id="168967" name="Rectangle 7"/>
            <p:cNvSpPr>
              <a:spLocks noChangeArrowheads="1"/>
            </p:cNvSpPr>
            <p:nvPr/>
          </p:nvSpPr>
          <p:spPr bwMode="auto">
            <a:xfrm>
              <a:off x="2418650" y="5941700"/>
              <a:ext cx="400750" cy="4591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b="0" dirty="0"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168969" name="Line 9"/>
            <p:cNvSpPr>
              <a:spLocks noChangeShapeType="1"/>
            </p:cNvSpPr>
            <p:nvPr/>
          </p:nvSpPr>
          <p:spPr bwMode="auto">
            <a:xfrm>
              <a:off x="2146300" y="4648200"/>
              <a:ext cx="7366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>
                <a:latin typeface="Courier New"/>
                <a:cs typeface="Courier New"/>
              </a:endParaRPr>
            </a:p>
          </p:txBody>
        </p:sp>
        <p:sp>
          <p:nvSpPr>
            <p:cNvPr id="168970" name="Rectangle 10"/>
            <p:cNvSpPr>
              <a:spLocks noChangeArrowheads="1"/>
            </p:cNvSpPr>
            <p:nvPr/>
          </p:nvSpPr>
          <p:spPr bwMode="auto">
            <a:xfrm>
              <a:off x="2271713" y="4662487"/>
              <a:ext cx="320675" cy="366713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 err="1">
                  <a:latin typeface="Courier New"/>
                  <a:cs typeface="Courier New"/>
                </a:rPr>
                <a:t>k</a:t>
              </a:r>
              <a:endParaRPr lang="en-US" sz="1800" dirty="0">
                <a:latin typeface="Courier New"/>
                <a:cs typeface="Courier New"/>
              </a:endParaRPr>
            </a:p>
          </p:txBody>
        </p:sp>
        <p:sp>
          <p:nvSpPr>
            <p:cNvPr id="168972" name="Line 12"/>
            <p:cNvSpPr>
              <a:spLocks noChangeShapeType="1"/>
            </p:cNvSpPr>
            <p:nvPr/>
          </p:nvSpPr>
          <p:spPr bwMode="auto">
            <a:xfrm>
              <a:off x="1752600" y="5130800"/>
              <a:ext cx="0" cy="736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>
                <a:latin typeface="Courier New"/>
                <a:cs typeface="Courier New"/>
              </a:endParaRPr>
            </a:p>
          </p:txBody>
        </p:sp>
        <p:sp>
          <p:nvSpPr>
            <p:cNvPr id="168973" name="Rectangle 13"/>
            <p:cNvSpPr>
              <a:spLocks noChangeArrowheads="1"/>
            </p:cNvSpPr>
            <p:nvPr/>
          </p:nvSpPr>
          <p:spPr bwMode="auto">
            <a:xfrm>
              <a:off x="1812337" y="5205414"/>
              <a:ext cx="321263" cy="366767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 err="1">
                  <a:latin typeface="Courier New"/>
                  <a:cs typeface="Courier New"/>
                </a:rPr>
                <a:t>i</a:t>
              </a:r>
              <a:endParaRPr lang="en-US" sz="1800" dirty="0">
                <a:latin typeface="Courier New"/>
                <a:cs typeface="Courier New"/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5956975" y="4648200"/>
            <a:ext cx="1255297" cy="1752600"/>
            <a:chOff x="3505200" y="4648200"/>
            <a:chExt cx="1255297" cy="1752600"/>
          </a:xfrm>
        </p:grpSpPr>
        <p:sp>
          <p:nvSpPr>
            <p:cNvPr id="168976" name="Rectangle 16"/>
            <p:cNvSpPr>
              <a:spLocks noChangeArrowheads="1"/>
            </p:cNvSpPr>
            <p:nvPr/>
          </p:nvSpPr>
          <p:spPr bwMode="auto">
            <a:xfrm>
              <a:off x="4114800" y="5941700"/>
              <a:ext cx="388026" cy="4591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b="0" dirty="0">
                  <a:latin typeface="Arial"/>
                  <a:cs typeface="Arial"/>
                </a:rPr>
                <a:t>B</a:t>
              </a:r>
            </a:p>
          </p:txBody>
        </p:sp>
        <p:sp>
          <p:nvSpPr>
            <p:cNvPr id="168978" name="Line 18"/>
            <p:cNvSpPr>
              <a:spLocks noChangeShapeType="1"/>
            </p:cNvSpPr>
            <p:nvPr/>
          </p:nvSpPr>
          <p:spPr bwMode="auto">
            <a:xfrm>
              <a:off x="3505200" y="5118101"/>
              <a:ext cx="0" cy="736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>
                <a:latin typeface="Courier New"/>
                <a:cs typeface="Courier New"/>
              </a:endParaRPr>
            </a:p>
          </p:txBody>
        </p:sp>
        <p:sp>
          <p:nvSpPr>
            <p:cNvPr id="168979" name="Rectangle 19"/>
            <p:cNvSpPr>
              <a:spLocks noChangeArrowheads="1"/>
            </p:cNvSpPr>
            <p:nvPr/>
          </p:nvSpPr>
          <p:spPr bwMode="auto">
            <a:xfrm>
              <a:off x="3567113" y="5205414"/>
              <a:ext cx="321263" cy="366767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 err="1">
                  <a:latin typeface="Courier New"/>
                  <a:cs typeface="Courier New"/>
                </a:rPr>
                <a:t>k</a:t>
              </a:r>
              <a:endParaRPr lang="en-US" sz="1800" dirty="0">
                <a:latin typeface="Courier New"/>
                <a:cs typeface="Courier New"/>
              </a:endParaRPr>
            </a:p>
          </p:txBody>
        </p:sp>
        <p:sp>
          <p:nvSpPr>
            <p:cNvPr id="168982" name="Rectangle 22"/>
            <p:cNvSpPr>
              <a:spLocks noChangeArrowheads="1"/>
            </p:cNvSpPr>
            <p:nvPr/>
          </p:nvSpPr>
          <p:spPr bwMode="auto">
            <a:xfrm>
              <a:off x="3948113" y="4648200"/>
              <a:ext cx="320675" cy="366713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 err="1">
                  <a:latin typeface="Courier New"/>
                  <a:cs typeface="Courier New"/>
                </a:rPr>
                <a:t>j</a:t>
              </a:r>
              <a:endParaRPr lang="en-US" sz="1800" dirty="0">
                <a:latin typeface="Courier New"/>
                <a:cs typeface="Courier New"/>
              </a:endParaRPr>
            </a:p>
          </p:txBody>
        </p:sp>
        <p:sp>
          <p:nvSpPr>
            <p:cNvPr id="35" name="Rectangle 6"/>
            <p:cNvSpPr>
              <a:spLocks noChangeArrowheads="1"/>
            </p:cNvSpPr>
            <p:nvPr/>
          </p:nvSpPr>
          <p:spPr bwMode="auto">
            <a:xfrm>
              <a:off x="3852447" y="5111749"/>
              <a:ext cx="908050" cy="7429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>
                <a:latin typeface="Courier New"/>
                <a:cs typeface="Courier New"/>
              </a:endParaRPr>
            </a:p>
          </p:txBody>
        </p:sp>
        <p:sp>
          <p:nvSpPr>
            <p:cNvPr id="37" name="Line 9"/>
            <p:cNvSpPr>
              <a:spLocks noChangeShapeType="1"/>
            </p:cNvSpPr>
            <p:nvPr/>
          </p:nvSpPr>
          <p:spPr bwMode="auto">
            <a:xfrm>
              <a:off x="3852447" y="4648200"/>
              <a:ext cx="7366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>
                <a:latin typeface="Courier New"/>
                <a:cs typeface="Courier New"/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920750" y="4648200"/>
            <a:ext cx="1301750" cy="1698624"/>
            <a:chOff x="5334000" y="4648200"/>
            <a:chExt cx="1301750" cy="1698624"/>
          </a:xfrm>
        </p:grpSpPr>
        <p:sp>
          <p:nvSpPr>
            <p:cNvPr id="168964" name="Rectangle 4"/>
            <p:cNvSpPr>
              <a:spLocks noChangeArrowheads="1"/>
            </p:cNvSpPr>
            <p:nvPr/>
          </p:nvSpPr>
          <p:spPr bwMode="auto">
            <a:xfrm>
              <a:off x="6019800" y="5887724"/>
              <a:ext cx="405008" cy="4591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b="0" dirty="0">
                  <a:latin typeface="Arial"/>
                  <a:cs typeface="Arial"/>
                </a:rPr>
                <a:t>C</a:t>
              </a:r>
            </a:p>
          </p:txBody>
        </p:sp>
        <p:sp>
          <p:nvSpPr>
            <p:cNvPr id="168986" name="Line 26"/>
            <p:cNvSpPr>
              <a:spLocks noChangeShapeType="1"/>
            </p:cNvSpPr>
            <p:nvPr/>
          </p:nvSpPr>
          <p:spPr bwMode="auto">
            <a:xfrm>
              <a:off x="5334000" y="5118100"/>
              <a:ext cx="0" cy="736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>
                <a:latin typeface="Courier New"/>
                <a:cs typeface="Courier New"/>
              </a:endParaRPr>
            </a:p>
          </p:txBody>
        </p:sp>
        <p:sp>
          <p:nvSpPr>
            <p:cNvPr id="168987" name="Rectangle 27"/>
            <p:cNvSpPr>
              <a:spLocks noChangeArrowheads="1"/>
            </p:cNvSpPr>
            <p:nvPr/>
          </p:nvSpPr>
          <p:spPr bwMode="auto">
            <a:xfrm>
              <a:off x="5395913" y="5205413"/>
              <a:ext cx="321263" cy="366767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>
                  <a:latin typeface="Courier New"/>
                  <a:cs typeface="Courier New"/>
                </a:rPr>
                <a:t>i</a:t>
              </a:r>
            </a:p>
          </p:txBody>
        </p:sp>
        <p:sp>
          <p:nvSpPr>
            <p:cNvPr id="168990" name="Rectangle 30"/>
            <p:cNvSpPr>
              <a:spLocks noChangeArrowheads="1"/>
            </p:cNvSpPr>
            <p:nvPr/>
          </p:nvSpPr>
          <p:spPr bwMode="auto">
            <a:xfrm>
              <a:off x="5853113" y="4648200"/>
              <a:ext cx="320675" cy="366713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 err="1">
                  <a:latin typeface="Courier New"/>
                  <a:cs typeface="Courier New"/>
                </a:rPr>
                <a:t>j</a:t>
              </a:r>
              <a:endParaRPr lang="en-US" sz="1800" dirty="0">
                <a:latin typeface="Courier New"/>
                <a:cs typeface="Courier New"/>
              </a:endParaRPr>
            </a:p>
          </p:txBody>
        </p:sp>
        <p:sp>
          <p:nvSpPr>
            <p:cNvPr id="36" name="Rectangle 6"/>
            <p:cNvSpPr>
              <a:spLocks noChangeArrowheads="1"/>
            </p:cNvSpPr>
            <p:nvPr/>
          </p:nvSpPr>
          <p:spPr bwMode="auto">
            <a:xfrm>
              <a:off x="5727700" y="5053425"/>
              <a:ext cx="908050" cy="7429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>
                <a:latin typeface="Courier New"/>
                <a:cs typeface="Courier New"/>
              </a:endParaRPr>
            </a:p>
          </p:txBody>
        </p:sp>
        <p:sp>
          <p:nvSpPr>
            <p:cNvPr id="38" name="Line 9"/>
            <p:cNvSpPr>
              <a:spLocks noChangeShapeType="1"/>
            </p:cNvSpPr>
            <p:nvPr/>
          </p:nvSpPr>
          <p:spPr bwMode="auto">
            <a:xfrm>
              <a:off x="5727700" y="4662487"/>
              <a:ext cx="7366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>
                <a:latin typeface="Courier New"/>
                <a:cs typeface="Courier New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2590800" y="4642214"/>
            <a:ext cx="533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latin typeface="Calibri" pitchFamily="34" charset="0"/>
              </a:rPr>
              <a:t>=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105400" y="4700538"/>
            <a:ext cx="533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latin typeface="Calibri" pitchFamily="34" charset="0"/>
              </a:rPr>
              <a:t>x</a:t>
            </a:r>
          </a:p>
        </p:txBody>
      </p:sp>
    </p:spTree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9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Layout of C Arrays in Memory (review)</a:t>
            </a:r>
          </a:p>
        </p:txBody>
      </p:sp>
      <p:sp>
        <p:nvSpPr>
          <p:cNvPr id="169991" name="Rectangle 7"/>
          <p:cNvSpPr>
            <a:spLocks noGrp="1" noChangeArrowheads="1"/>
          </p:cNvSpPr>
          <p:nvPr>
            <p:ph idx="1"/>
          </p:nvPr>
        </p:nvSpPr>
        <p:spPr>
          <a:xfrm>
            <a:off x="396875" y="1362075"/>
            <a:ext cx="8366125" cy="4972050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dirty="0"/>
              <a:t>C arrays allocated in row-major order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each row in contiguous memory locations</a:t>
            </a:r>
          </a:p>
          <a:p>
            <a:pPr>
              <a:lnSpc>
                <a:spcPct val="85000"/>
              </a:lnSpc>
            </a:pPr>
            <a:r>
              <a:rPr lang="en-US" dirty="0"/>
              <a:t>Stepping through columns in one row:</a:t>
            </a:r>
          </a:p>
          <a:p>
            <a:pPr lvl="1">
              <a:lnSpc>
                <a:spcPct val="90000"/>
              </a:lnSpc>
            </a:pPr>
            <a:r>
              <a:rPr lang="en-US" b="0" dirty="0">
                <a:latin typeface="Courier New" charset="0"/>
              </a:rPr>
              <a:t>for (</a:t>
            </a:r>
            <a:r>
              <a:rPr lang="en-US" b="0" dirty="0" err="1">
                <a:latin typeface="Courier New" charset="0"/>
              </a:rPr>
              <a:t>i</a:t>
            </a:r>
            <a:r>
              <a:rPr lang="en-US" b="0" dirty="0">
                <a:latin typeface="Courier New" charset="0"/>
              </a:rPr>
              <a:t> = 0; </a:t>
            </a:r>
            <a:r>
              <a:rPr lang="en-US" b="0" dirty="0" err="1">
                <a:latin typeface="Courier New" charset="0"/>
              </a:rPr>
              <a:t>i</a:t>
            </a:r>
            <a:r>
              <a:rPr lang="en-US" b="0" dirty="0">
                <a:latin typeface="Courier New" charset="0"/>
              </a:rPr>
              <a:t> &lt; N; </a:t>
            </a:r>
            <a:r>
              <a:rPr lang="en-US" b="0" dirty="0" err="1">
                <a:latin typeface="Courier New" charset="0"/>
              </a:rPr>
              <a:t>i</a:t>
            </a:r>
            <a:r>
              <a:rPr lang="en-US" b="0" dirty="0">
                <a:latin typeface="Courier New" charset="0"/>
              </a:rPr>
              <a:t>++)</a:t>
            </a:r>
          </a:p>
          <a:p>
            <a:pPr lvl="2">
              <a:lnSpc>
                <a:spcPct val="97000"/>
              </a:lnSpc>
              <a:buFont typeface="Wingdings" charset="2"/>
              <a:buNone/>
            </a:pPr>
            <a:r>
              <a:rPr lang="en-US" sz="2000" b="0" dirty="0">
                <a:solidFill>
                  <a:schemeClr val="tx1"/>
                </a:solidFill>
                <a:latin typeface="Courier New" charset="0"/>
              </a:rPr>
              <a:t>sum += a[0][i];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accesses successive elements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if block size (B) &gt; </a:t>
            </a:r>
            <a:r>
              <a:rPr lang="en-US" dirty="0" err="1">
                <a:latin typeface="Calibri"/>
                <a:cs typeface="Calibri"/>
              </a:rPr>
              <a:t>sizeof</a:t>
            </a:r>
            <a:r>
              <a:rPr lang="en-US" dirty="0">
                <a:latin typeface="Calibri"/>
                <a:cs typeface="Calibri"/>
              </a:rPr>
              <a:t>(</a:t>
            </a:r>
            <a:r>
              <a:rPr lang="en-US" dirty="0" err="1">
                <a:latin typeface="Calibri"/>
                <a:cs typeface="Calibri"/>
              </a:rPr>
              <a:t>a</a:t>
            </a:r>
            <a:r>
              <a:rPr lang="en-US" baseline="-25000" dirty="0" err="1">
                <a:latin typeface="Calibri"/>
                <a:cs typeface="Calibri"/>
              </a:rPr>
              <a:t>ij</a:t>
            </a:r>
            <a:r>
              <a:rPr lang="en-US" dirty="0">
                <a:latin typeface="Calibri"/>
                <a:cs typeface="Calibri"/>
              </a:rPr>
              <a:t>) bytes</a:t>
            </a:r>
            <a:r>
              <a:rPr lang="en-US" dirty="0"/>
              <a:t>, exploit spatial locality</a:t>
            </a:r>
          </a:p>
          <a:p>
            <a:pPr lvl="2">
              <a:lnSpc>
                <a:spcPct val="97000"/>
              </a:lnSpc>
            </a:pPr>
            <a:r>
              <a:rPr lang="en-US" dirty="0"/>
              <a:t>miss rate = </a:t>
            </a:r>
            <a:r>
              <a:rPr lang="en-US" dirty="0" err="1">
                <a:latin typeface="Calibri"/>
                <a:cs typeface="Calibri"/>
              </a:rPr>
              <a:t>sizeof</a:t>
            </a:r>
            <a:r>
              <a:rPr lang="en-US" dirty="0">
                <a:latin typeface="Calibri"/>
                <a:cs typeface="Calibri"/>
              </a:rPr>
              <a:t>(</a:t>
            </a:r>
            <a:r>
              <a:rPr lang="en-US" dirty="0" err="1">
                <a:latin typeface="Calibri"/>
                <a:cs typeface="Calibri"/>
              </a:rPr>
              <a:t>a</a:t>
            </a:r>
            <a:r>
              <a:rPr lang="en-US" baseline="-25000" dirty="0" err="1">
                <a:latin typeface="Calibri"/>
                <a:cs typeface="Calibri"/>
              </a:rPr>
              <a:t>ij</a:t>
            </a:r>
            <a:r>
              <a:rPr lang="en-US" dirty="0">
                <a:latin typeface="Calibri"/>
                <a:cs typeface="Calibri"/>
              </a:rPr>
              <a:t>) </a:t>
            </a:r>
            <a:r>
              <a:rPr lang="en-US" dirty="0"/>
              <a:t>/ B</a:t>
            </a:r>
          </a:p>
          <a:p>
            <a:pPr>
              <a:lnSpc>
                <a:spcPct val="85000"/>
              </a:lnSpc>
            </a:pPr>
            <a:r>
              <a:rPr lang="en-US" dirty="0"/>
              <a:t>Stepping through rows in one column:</a:t>
            </a:r>
          </a:p>
          <a:p>
            <a:pPr lvl="1">
              <a:lnSpc>
                <a:spcPct val="90000"/>
              </a:lnSpc>
            </a:pPr>
            <a:r>
              <a:rPr lang="en-US" b="0" dirty="0">
                <a:latin typeface="Courier New" charset="0"/>
              </a:rPr>
              <a:t>for (</a:t>
            </a:r>
            <a:r>
              <a:rPr lang="en-US" b="0" dirty="0" err="1">
                <a:latin typeface="Courier New" charset="0"/>
              </a:rPr>
              <a:t>i</a:t>
            </a:r>
            <a:r>
              <a:rPr lang="en-US" b="0" dirty="0">
                <a:latin typeface="Courier New" charset="0"/>
              </a:rPr>
              <a:t> = 0; </a:t>
            </a:r>
            <a:r>
              <a:rPr lang="en-US" b="0" dirty="0" err="1">
                <a:latin typeface="Courier New" charset="0"/>
              </a:rPr>
              <a:t>i</a:t>
            </a:r>
            <a:r>
              <a:rPr lang="en-US" b="0" dirty="0">
                <a:latin typeface="Courier New" charset="0"/>
              </a:rPr>
              <a:t> &lt; </a:t>
            </a:r>
            <a:r>
              <a:rPr lang="en-US" b="0" dirty="0" err="1">
                <a:latin typeface="Courier New" charset="0"/>
              </a:rPr>
              <a:t>n</a:t>
            </a:r>
            <a:r>
              <a:rPr lang="en-US" b="0" dirty="0">
                <a:latin typeface="Courier New" charset="0"/>
              </a:rPr>
              <a:t>; </a:t>
            </a:r>
            <a:r>
              <a:rPr lang="en-US" b="0" dirty="0" err="1">
                <a:latin typeface="Courier New" charset="0"/>
              </a:rPr>
              <a:t>i</a:t>
            </a:r>
            <a:r>
              <a:rPr lang="en-US" b="0" dirty="0">
                <a:latin typeface="Courier New" charset="0"/>
              </a:rPr>
              <a:t>++)</a:t>
            </a:r>
          </a:p>
          <a:p>
            <a:pPr lvl="2">
              <a:lnSpc>
                <a:spcPct val="97000"/>
              </a:lnSpc>
              <a:buFont typeface="Wingdings" charset="2"/>
              <a:buNone/>
            </a:pPr>
            <a:r>
              <a:rPr lang="en-US" sz="2000" b="0" dirty="0">
                <a:solidFill>
                  <a:schemeClr val="tx1"/>
                </a:solidFill>
                <a:latin typeface="Courier New" charset="0"/>
              </a:rPr>
              <a:t>sum += a[i][0];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accesses distant elements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no spatial locality!</a:t>
            </a:r>
          </a:p>
          <a:p>
            <a:pPr lvl="2">
              <a:lnSpc>
                <a:spcPct val="97000"/>
              </a:lnSpc>
            </a:pPr>
            <a:r>
              <a:rPr lang="en-US" dirty="0"/>
              <a:t>miss rate = 1 (i.e. 100%)</a:t>
            </a:r>
          </a:p>
        </p:txBody>
      </p:sp>
    </p:spTree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36" name="Rectangle 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Matrix Multiplication (ijk)</a:t>
            </a:r>
          </a:p>
        </p:txBody>
      </p:sp>
      <p:sp>
        <p:nvSpPr>
          <p:cNvPr id="171011" name="Rectangle 3"/>
          <p:cNvSpPr>
            <a:spLocks noChangeArrowheads="1"/>
          </p:cNvSpPr>
          <p:nvPr/>
        </p:nvSpPr>
        <p:spPr bwMode="auto">
          <a:xfrm>
            <a:off x="527050" y="1765300"/>
            <a:ext cx="4492625" cy="2834366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tx1">
                <a:alpha val="74998"/>
              </a:schemeClr>
            </a:outerShdw>
          </a:effectLst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1800" dirty="0">
                <a:latin typeface="Courier New" charset="0"/>
              </a:rPr>
              <a:t>/* </a:t>
            </a:r>
            <a:r>
              <a:rPr lang="en-US" sz="1800" dirty="0" err="1">
                <a:latin typeface="Courier New" charset="0"/>
              </a:rPr>
              <a:t>ijk</a:t>
            </a:r>
            <a:r>
              <a:rPr lang="en-US" sz="1800" dirty="0">
                <a:latin typeface="Courier New" charset="0"/>
              </a:rPr>
              <a:t> */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1800" dirty="0">
                <a:latin typeface="Courier New" charset="0"/>
              </a:rPr>
              <a:t>for (</a:t>
            </a:r>
            <a:r>
              <a:rPr lang="en-US" sz="1800" dirty="0" err="1">
                <a:latin typeface="Courier New" charset="0"/>
              </a:rPr>
              <a:t>i</a:t>
            </a:r>
            <a:r>
              <a:rPr lang="en-US" sz="1800" dirty="0">
                <a:latin typeface="Courier New" charset="0"/>
              </a:rPr>
              <a:t>=0; </a:t>
            </a:r>
            <a:r>
              <a:rPr lang="en-US" sz="1800" dirty="0" err="1">
                <a:latin typeface="Courier New" charset="0"/>
              </a:rPr>
              <a:t>i</a:t>
            </a:r>
            <a:r>
              <a:rPr lang="en-US" sz="1800" dirty="0">
                <a:latin typeface="Courier New" charset="0"/>
              </a:rPr>
              <a:t>&lt;</a:t>
            </a:r>
            <a:r>
              <a:rPr lang="en-US" sz="1800" dirty="0" err="1">
                <a:latin typeface="Courier New" charset="0"/>
              </a:rPr>
              <a:t>n</a:t>
            </a:r>
            <a:r>
              <a:rPr lang="en-US" sz="1800" dirty="0">
                <a:latin typeface="Courier New" charset="0"/>
              </a:rPr>
              <a:t>; </a:t>
            </a:r>
            <a:r>
              <a:rPr lang="en-US" sz="1800" dirty="0" err="1">
                <a:latin typeface="Courier New" charset="0"/>
              </a:rPr>
              <a:t>i</a:t>
            </a:r>
            <a:r>
              <a:rPr lang="en-US" sz="1800" dirty="0">
                <a:latin typeface="Courier New" charset="0"/>
              </a:rPr>
              <a:t>++)  {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1800" dirty="0">
                <a:latin typeface="Courier New" charset="0"/>
              </a:rPr>
              <a:t>  for (</a:t>
            </a:r>
            <a:r>
              <a:rPr lang="en-US" sz="1800" dirty="0" err="1">
                <a:latin typeface="Courier New" charset="0"/>
              </a:rPr>
              <a:t>j</a:t>
            </a:r>
            <a:r>
              <a:rPr lang="en-US" sz="1800" dirty="0">
                <a:latin typeface="Courier New" charset="0"/>
              </a:rPr>
              <a:t>=0; </a:t>
            </a:r>
            <a:r>
              <a:rPr lang="en-US" sz="1800" dirty="0" err="1">
                <a:latin typeface="Courier New" charset="0"/>
              </a:rPr>
              <a:t>j</a:t>
            </a:r>
            <a:r>
              <a:rPr lang="en-US" sz="1800" dirty="0">
                <a:latin typeface="Courier New" charset="0"/>
              </a:rPr>
              <a:t>&lt;</a:t>
            </a:r>
            <a:r>
              <a:rPr lang="en-US" sz="1800" dirty="0" err="1">
                <a:latin typeface="Courier New" charset="0"/>
              </a:rPr>
              <a:t>n</a:t>
            </a:r>
            <a:r>
              <a:rPr lang="en-US" sz="1800" dirty="0">
                <a:latin typeface="Courier New" charset="0"/>
              </a:rPr>
              <a:t>; </a:t>
            </a:r>
            <a:r>
              <a:rPr lang="en-US" sz="1800" dirty="0" err="1">
                <a:latin typeface="Courier New" charset="0"/>
              </a:rPr>
              <a:t>j</a:t>
            </a:r>
            <a:r>
              <a:rPr lang="en-US" sz="1800" dirty="0">
                <a:latin typeface="Courier New" charset="0"/>
              </a:rPr>
              <a:t>++) {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1800" dirty="0">
                <a:latin typeface="Courier New" charset="0"/>
              </a:rPr>
              <a:t>    sum = 0.0;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1800" dirty="0">
                <a:latin typeface="Courier New" charset="0"/>
              </a:rPr>
              <a:t>    for (</a:t>
            </a:r>
            <a:r>
              <a:rPr lang="en-US" sz="1800" dirty="0" err="1">
                <a:latin typeface="Courier New" charset="0"/>
              </a:rPr>
              <a:t>k</a:t>
            </a:r>
            <a:r>
              <a:rPr lang="en-US" sz="1800" dirty="0">
                <a:latin typeface="Courier New" charset="0"/>
              </a:rPr>
              <a:t>=0; </a:t>
            </a:r>
            <a:r>
              <a:rPr lang="en-US" sz="1800" dirty="0" err="1">
                <a:latin typeface="Courier New" charset="0"/>
              </a:rPr>
              <a:t>k</a:t>
            </a:r>
            <a:r>
              <a:rPr lang="en-US" sz="1800" dirty="0">
                <a:latin typeface="Courier New" charset="0"/>
              </a:rPr>
              <a:t>&lt;</a:t>
            </a:r>
            <a:r>
              <a:rPr lang="en-US" sz="1800" dirty="0" err="1">
                <a:latin typeface="Courier New" charset="0"/>
              </a:rPr>
              <a:t>n</a:t>
            </a:r>
            <a:r>
              <a:rPr lang="en-US" sz="1800" dirty="0">
                <a:latin typeface="Courier New" charset="0"/>
              </a:rPr>
              <a:t>; </a:t>
            </a:r>
            <a:r>
              <a:rPr lang="en-US" sz="1800" dirty="0" err="1">
                <a:latin typeface="Courier New" charset="0"/>
              </a:rPr>
              <a:t>k</a:t>
            </a:r>
            <a:r>
              <a:rPr lang="en-US" sz="1800" dirty="0">
                <a:latin typeface="Courier New" charset="0"/>
              </a:rPr>
              <a:t>++) 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1800" dirty="0">
                <a:latin typeface="Courier New" charset="0"/>
              </a:rPr>
              <a:t>      </a:t>
            </a:r>
            <a:r>
              <a:rPr lang="en-US" sz="1800" dirty="0">
                <a:solidFill>
                  <a:srgbClr val="FF0000"/>
                </a:solidFill>
                <a:latin typeface="Courier New" charset="0"/>
              </a:rPr>
              <a:t>sum += </a:t>
            </a:r>
            <a:r>
              <a:rPr lang="en-US" sz="1800" dirty="0" err="1">
                <a:solidFill>
                  <a:srgbClr val="FF0000"/>
                </a:solidFill>
                <a:latin typeface="Courier New" charset="0"/>
              </a:rPr>
              <a:t>a[i][k</a:t>
            </a:r>
            <a:r>
              <a:rPr lang="en-US" sz="1800" dirty="0">
                <a:solidFill>
                  <a:srgbClr val="FF0000"/>
                </a:solidFill>
                <a:latin typeface="Courier New" charset="0"/>
              </a:rPr>
              <a:t>] * </a:t>
            </a:r>
            <a:r>
              <a:rPr lang="en-US" sz="1800" dirty="0" err="1">
                <a:solidFill>
                  <a:srgbClr val="FF0000"/>
                </a:solidFill>
                <a:latin typeface="Courier New" charset="0"/>
              </a:rPr>
              <a:t>b[k][j</a:t>
            </a:r>
            <a:r>
              <a:rPr lang="en-US" sz="1800" dirty="0">
                <a:solidFill>
                  <a:srgbClr val="FF0000"/>
                </a:solidFill>
                <a:latin typeface="Courier New" charset="0"/>
              </a:rPr>
              <a:t>];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1800" dirty="0">
                <a:latin typeface="Courier New" charset="0"/>
              </a:rPr>
              <a:t>    </a:t>
            </a:r>
            <a:r>
              <a:rPr lang="en-US" sz="1800" dirty="0" err="1">
                <a:latin typeface="Courier New" charset="0"/>
              </a:rPr>
              <a:t>c[i][j</a:t>
            </a:r>
            <a:r>
              <a:rPr lang="en-US" sz="1800" dirty="0">
                <a:latin typeface="Courier New" charset="0"/>
              </a:rPr>
              <a:t>] = sum;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1800" dirty="0">
                <a:latin typeface="Courier New" charset="0"/>
              </a:rPr>
              <a:t>  }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1800" dirty="0">
                <a:latin typeface="Courier New" charset="0"/>
              </a:rPr>
              <a:t>} </a:t>
            </a:r>
          </a:p>
        </p:txBody>
      </p:sp>
      <p:sp>
        <p:nvSpPr>
          <p:cNvPr id="171012" name="Rectangle 4"/>
          <p:cNvSpPr>
            <a:spLocks noChangeArrowheads="1"/>
          </p:cNvSpPr>
          <p:nvPr/>
        </p:nvSpPr>
        <p:spPr bwMode="auto">
          <a:xfrm>
            <a:off x="5492750" y="2587625"/>
            <a:ext cx="596900" cy="520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71013" name="Rectangle 5"/>
          <p:cNvSpPr>
            <a:spLocks noChangeArrowheads="1"/>
          </p:cNvSpPr>
          <p:nvPr/>
        </p:nvSpPr>
        <p:spPr bwMode="auto">
          <a:xfrm>
            <a:off x="6711950" y="2587625"/>
            <a:ext cx="596900" cy="520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71014" name="Rectangle 6"/>
          <p:cNvSpPr>
            <a:spLocks noChangeArrowheads="1"/>
          </p:cNvSpPr>
          <p:nvPr/>
        </p:nvSpPr>
        <p:spPr bwMode="auto">
          <a:xfrm>
            <a:off x="7854950" y="2587625"/>
            <a:ext cx="596900" cy="520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71015" name="Rectangle 7"/>
          <p:cNvSpPr>
            <a:spLocks noChangeArrowheads="1"/>
          </p:cNvSpPr>
          <p:nvPr/>
        </p:nvSpPr>
        <p:spPr bwMode="auto">
          <a:xfrm>
            <a:off x="5624513" y="3168650"/>
            <a:ext cx="336630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A</a:t>
            </a:r>
          </a:p>
        </p:txBody>
      </p:sp>
      <p:sp>
        <p:nvSpPr>
          <p:cNvPr id="171016" name="Rectangle 8"/>
          <p:cNvSpPr>
            <a:spLocks noChangeArrowheads="1"/>
          </p:cNvSpPr>
          <p:nvPr/>
        </p:nvSpPr>
        <p:spPr bwMode="auto">
          <a:xfrm>
            <a:off x="6843713" y="3168650"/>
            <a:ext cx="322253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B</a:t>
            </a:r>
          </a:p>
        </p:txBody>
      </p:sp>
      <p:sp>
        <p:nvSpPr>
          <p:cNvPr id="171017" name="Rectangle 9"/>
          <p:cNvSpPr>
            <a:spLocks noChangeArrowheads="1"/>
          </p:cNvSpPr>
          <p:nvPr/>
        </p:nvSpPr>
        <p:spPr bwMode="auto">
          <a:xfrm>
            <a:off x="7986713" y="3168650"/>
            <a:ext cx="319498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C</a:t>
            </a:r>
          </a:p>
        </p:txBody>
      </p:sp>
      <p:sp>
        <p:nvSpPr>
          <p:cNvPr id="171018" name="Line 10"/>
          <p:cNvSpPr>
            <a:spLocks noChangeShapeType="1"/>
          </p:cNvSpPr>
          <p:nvPr/>
        </p:nvSpPr>
        <p:spPr bwMode="auto">
          <a:xfrm>
            <a:off x="6934200" y="2593975"/>
            <a:ext cx="0" cy="5080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71019" name="Line 11"/>
          <p:cNvSpPr>
            <a:spLocks noChangeShapeType="1"/>
          </p:cNvSpPr>
          <p:nvPr/>
        </p:nvSpPr>
        <p:spPr bwMode="auto">
          <a:xfrm>
            <a:off x="5499100" y="2962275"/>
            <a:ext cx="5842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71020" name="Rectangle 12"/>
          <p:cNvSpPr>
            <a:spLocks noChangeArrowheads="1"/>
          </p:cNvSpPr>
          <p:nvPr/>
        </p:nvSpPr>
        <p:spPr bwMode="auto">
          <a:xfrm>
            <a:off x="6081713" y="2787650"/>
            <a:ext cx="588877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(i,*)</a:t>
            </a:r>
          </a:p>
        </p:txBody>
      </p:sp>
      <p:sp>
        <p:nvSpPr>
          <p:cNvPr id="171021" name="Rectangle 13"/>
          <p:cNvSpPr>
            <a:spLocks noChangeArrowheads="1"/>
          </p:cNvSpPr>
          <p:nvPr/>
        </p:nvSpPr>
        <p:spPr bwMode="auto">
          <a:xfrm>
            <a:off x="6691313" y="2254250"/>
            <a:ext cx="591382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(*,j)</a:t>
            </a:r>
          </a:p>
        </p:txBody>
      </p:sp>
      <p:sp>
        <p:nvSpPr>
          <p:cNvPr id="171022" name="Rectangle 14"/>
          <p:cNvSpPr>
            <a:spLocks noChangeArrowheads="1"/>
          </p:cNvSpPr>
          <p:nvPr/>
        </p:nvSpPr>
        <p:spPr bwMode="auto">
          <a:xfrm>
            <a:off x="8013700" y="2898775"/>
            <a:ext cx="50800" cy="50800"/>
          </a:xfrm>
          <a:prstGeom prst="rect">
            <a:avLst/>
          </a:prstGeom>
          <a:solidFill>
            <a:srgbClr val="FF0000"/>
          </a:solidFill>
          <a:ln w="5715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71023" name="Rectangle 15"/>
          <p:cNvSpPr>
            <a:spLocks noChangeArrowheads="1"/>
          </p:cNvSpPr>
          <p:nvPr/>
        </p:nvSpPr>
        <p:spPr bwMode="auto">
          <a:xfrm>
            <a:off x="7834313" y="2559050"/>
            <a:ext cx="522503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(i,j)</a:t>
            </a:r>
          </a:p>
        </p:txBody>
      </p:sp>
      <p:sp>
        <p:nvSpPr>
          <p:cNvPr id="171024" name="Rectangle 16"/>
          <p:cNvSpPr>
            <a:spLocks noChangeArrowheads="1"/>
          </p:cNvSpPr>
          <p:nvPr/>
        </p:nvSpPr>
        <p:spPr bwMode="auto">
          <a:xfrm>
            <a:off x="5395913" y="1797050"/>
            <a:ext cx="1324630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 dirty="0">
                <a:latin typeface="Calibri"/>
                <a:cs typeface="Calibri"/>
              </a:rPr>
              <a:t>Inner loop:</a:t>
            </a:r>
          </a:p>
        </p:txBody>
      </p:sp>
      <p:sp>
        <p:nvSpPr>
          <p:cNvPr id="171026" name="Rectangle 18"/>
          <p:cNvSpPr>
            <a:spLocks noChangeArrowheads="1"/>
          </p:cNvSpPr>
          <p:nvPr/>
        </p:nvSpPr>
        <p:spPr bwMode="auto">
          <a:xfrm>
            <a:off x="6434138" y="4256088"/>
            <a:ext cx="1067599" cy="70532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Column-</a:t>
            </a:r>
          </a:p>
          <a:p>
            <a:pPr algn="l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wise</a:t>
            </a:r>
          </a:p>
        </p:txBody>
      </p:sp>
      <p:sp>
        <p:nvSpPr>
          <p:cNvPr id="171027" name="Line 19"/>
          <p:cNvSpPr>
            <a:spLocks noChangeShapeType="1"/>
          </p:cNvSpPr>
          <p:nvPr/>
        </p:nvSpPr>
        <p:spPr bwMode="auto">
          <a:xfrm flipV="1">
            <a:off x="6991351" y="3592513"/>
            <a:ext cx="0" cy="6270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71028" name="Rectangle 20"/>
          <p:cNvSpPr>
            <a:spLocks noChangeArrowheads="1"/>
          </p:cNvSpPr>
          <p:nvPr/>
        </p:nvSpPr>
        <p:spPr bwMode="auto">
          <a:xfrm>
            <a:off x="5214938" y="4256088"/>
            <a:ext cx="1177605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 dirty="0">
                <a:latin typeface="Calibri"/>
                <a:cs typeface="Calibri"/>
              </a:rPr>
              <a:t>Row-wise</a:t>
            </a:r>
          </a:p>
        </p:txBody>
      </p:sp>
      <p:sp>
        <p:nvSpPr>
          <p:cNvPr id="171029" name="Line 21"/>
          <p:cNvSpPr>
            <a:spLocks noChangeShapeType="1"/>
          </p:cNvSpPr>
          <p:nvPr/>
        </p:nvSpPr>
        <p:spPr bwMode="auto">
          <a:xfrm flipV="1">
            <a:off x="5772150" y="3592513"/>
            <a:ext cx="0" cy="6270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71031" name="Rectangle 23"/>
          <p:cNvSpPr>
            <a:spLocks noChangeArrowheads="1"/>
          </p:cNvSpPr>
          <p:nvPr/>
        </p:nvSpPr>
        <p:spPr bwMode="auto">
          <a:xfrm>
            <a:off x="7808266" y="4256088"/>
            <a:ext cx="726134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 dirty="0">
                <a:latin typeface="Calibri"/>
                <a:cs typeface="Calibri"/>
              </a:rPr>
              <a:t>Fixed</a:t>
            </a:r>
          </a:p>
        </p:txBody>
      </p:sp>
      <p:sp>
        <p:nvSpPr>
          <p:cNvPr id="171032" name="Line 24"/>
          <p:cNvSpPr>
            <a:spLocks noChangeShapeType="1"/>
          </p:cNvSpPr>
          <p:nvPr/>
        </p:nvSpPr>
        <p:spPr bwMode="auto">
          <a:xfrm flipV="1">
            <a:off x="8147051" y="3592513"/>
            <a:ext cx="0" cy="6270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71039" name="Rectangle 31"/>
          <p:cNvSpPr>
            <a:spLocks noChangeArrowheads="1"/>
          </p:cNvSpPr>
          <p:nvPr/>
        </p:nvSpPr>
        <p:spPr bwMode="auto">
          <a:xfrm>
            <a:off x="290513" y="4964113"/>
            <a:ext cx="5073650" cy="12176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prstTxWarp prst="textNoShape">
              <a:avLst/>
            </a:prstTxWarp>
          </a:bodyPr>
          <a:lstStyle/>
          <a:p>
            <a:pPr marL="223838" indent="-223838" algn="l" defTabSz="895350">
              <a:lnSpc>
                <a:spcPct val="100000"/>
              </a:lnSpc>
              <a:tabLst>
                <a:tab pos="971550" algn="ctr"/>
                <a:tab pos="2343150" algn="ctr"/>
                <a:tab pos="3657600" algn="ctr"/>
              </a:tabLst>
            </a:pPr>
            <a:r>
              <a:rPr lang="en-US" sz="2400" b="0" u="sng" dirty="0">
                <a:latin typeface="Calibri"/>
                <a:cs typeface="Calibri"/>
              </a:rPr>
              <a:t>Misses </a:t>
            </a:r>
            <a:r>
              <a:rPr lang="en-US" b="0" u="sng" dirty="0">
                <a:latin typeface="Calibri"/>
                <a:cs typeface="Calibri"/>
              </a:rPr>
              <a:t>per inner loop iteration</a:t>
            </a:r>
            <a:r>
              <a:rPr lang="en-US" sz="2400" b="0" u="sng" dirty="0">
                <a:latin typeface="Calibri"/>
                <a:cs typeface="Calibri"/>
              </a:rPr>
              <a:t>:</a:t>
            </a:r>
          </a:p>
          <a:p>
            <a:pPr marL="560388" lvl="1" indent="-222250" algn="l" defTabSz="895350">
              <a:lnSpc>
                <a:spcPct val="100000"/>
              </a:lnSpc>
              <a:tabLst>
                <a:tab pos="971550" algn="ctr"/>
                <a:tab pos="2343150" algn="ctr"/>
                <a:tab pos="3657600" algn="ctr"/>
              </a:tabLst>
            </a:pPr>
            <a:r>
              <a:rPr lang="en-US" sz="2400" b="0" dirty="0">
                <a:latin typeface="Calibri"/>
                <a:cs typeface="Calibri"/>
              </a:rPr>
              <a:t>		</a:t>
            </a:r>
            <a:r>
              <a:rPr lang="en-US" sz="2400" b="0" u="sng" dirty="0">
                <a:latin typeface="Calibri"/>
                <a:cs typeface="Calibri"/>
              </a:rPr>
              <a:t>A</a:t>
            </a:r>
            <a:r>
              <a:rPr lang="en-US" sz="2400" b="0" dirty="0">
                <a:latin typeface="Calibri"/>
                <a:cs typeface="Calibri"/>
              </a:rPr>
              <a:t>	</a:t>
            </a:r>
            <a:r>
              <a:rPr lang="en-US" sz="2400" b="0" u="sng" dirty="0">
                <a:latin typeface="Calibri"/>
                <a:cs typeface="Calibri"/>
              </a:rPr>
              <a:t>B</a:t>
            </a:r>
            <a:r>
              <a:rPr lang="en-US" sz="2400" b="0" dirty="0">
                <a:latin typeface="Calibri"/>
                <a:cs typeface="Calibri"/>
              </a:rPr>
              <a:t>	</a:t>
            </a:r>
            <a:r>
              <a:rPr lang="en-US" sz="2400" b="0" u="sng" dirty="0">
                <a:latin typeface="Calibri"/>
                <a:cs typeface="Calibri"/>
              </a:rPr>
              <a:t>C</a:t>
            </a:r>
            <a:endParaRPr lang="en-US" sz="2400" b="0" dirty="0">
              <a:latin typeface="Calibri"/>
              <a:cs typeface="Calibri"/>
            </a:endParaRPr>
          </a:p>
          <a:p>
            <a:pPr marL="560388" lvl="1" indent="-222250" algn="l" defTabSz="895350">
              <a:lnSpc>
                <a:spcPct val="100000"/>
              </a:lnSpc>
              <a:tabLst>
                <a:tab pos="971550" algn="ctr"/>
                <a:tab pos="2343150" algn="ctr"/>
                <a:tab pos="3657600" algn="ctr"/>
              </a:tabLst>
            </a:pPr>
            <a:r>
              <a:rPr lang="en-US" sz="2400" b="0" dirty="0">
                <a:latin typeface="Calibri"/>
                <a:cs typeface="Calibri"/>
              </a:rPr>
              <a:t>		0.125	1.0	0.0</a:t>
            </a:r>
          </a:p>
        </p:txBody>
      </p:sp>
      <p:sp>
        <p:nvSpPr>
          <p:cNvPr id="24" name="Rectangle 3"/>
          <p:cNvSpPr>
            <a:spLocks noChangeArrowheads="1"/>
          </p:cNvSpPr>
          <p:nvPr/>
        </p:nvSpPr>
        <p:spPr bwMode="auto">
          <a:xfrm>
            <a:off x="3121249" y="4219576"/>
            <a:ext cx="1898426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matmult</a:t>
            </a:r>
            <a:r>
              <a:rPr lang="en-GB" sz="18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/</a:t>
            </a:r>
            <a:r>
              <a:rPr lang="en-GB" sz="1800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mm.c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</p:spTree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59" name="Rectangle 2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Matrix Multiplication (jik)</a:t>
            </a:r>
          </a:p>
        </p:txBody>
      </p:sp>
      <p:sp>
        <p:nvSpPr>
          <p:cNvPr id="172035" name="Rectangle 3"/>
          <p:cNvSpPr>
            <a:spLocks noChangeArrowheads="1"/>
          </p:cNvSpPr>
          <p:nvPr/>
        </p:nvSpPr>
        <p:spPr bwMode="auto">
          <a:xfrm>
            <a:off x="300038" y="1779588"/>
            <a:ext cx="4721225" cy="2834366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tx1">
                <a:alpha val="74998"/>
              </a:schemeClr>
            </a:outerShdw>
          </a:effectLst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/* jik */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for (j=0; j&lt;n; j++) {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  for (i=0; i&lt;n; i++) {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    sum = 0.0;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    for (k=0; k&lt;n; k++)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      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sum += a[i][k] * b[k][j];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    c[i][j] = sum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  }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}</a:t>
            </a:r>
          </a:p>
        </p:txBody>
      </p:sp>
      <p:sp>
        <p:nvSpPr>
          <p:cNvPr id="172036" name="Rectangle 4"/>
          <p:cNvSpPr>
            <a:spLocks noChangeArrowheads="1"/>
          </p:cNvSpPr>
          <p:nvPr/>
        </p:nvSpPr>
        <p:spPr bwMode="auto">
          <a:xfrm>
            <a:off x="5568950" y="2654300"/>
            <a:ext cx="596900" cy="520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72037" name="Rectangle 5"/>
          <p:cNvSpPr>
            <a:spLocks noChangeArrowheads="1"/>
          </p:cNvSpPr>
          <p:nvPr/>
        </p:nvSpPr>
        <p:spPr bwMode="auto">
          <a:xfrm>
            <a:off x="6788150" y="2654300"/>
            <a:ext cx="596900" cy="520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72038" name="Rectangle 6"/>
          <p:cNvSpPr>
            <a:spLocks noChangeArrowheads="1"/>
          </p:cNvSpPr>
          <p:nvPr/>
        </p:nvSpPr>
        <p:spPr bwMode="auto">
          <a:xfrm>
            <a:off x="7931150" y="2654300"/>
            <a:ext cx="596900" cy="520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72039" name="Rectangle 7"/>
          <p:cNvSpPr>
            <a:spLocks noChangeArrowheads="1"/>
          </p:cNvSpPr>
          <p:nvPr/>
        </p:nvSpPr>
        <p:spPr bwMode="auto">
          <a:xfrm>
            <a:off x="5700713" y="3235325"/>
            <a:ext cx="336630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A</a:t>
            </a:r>
          </a:p>
        </p:txBody>
      </p:sp>
      <p:sp>
        <p:nvSpPr>
          <p:cNvPr id="172040" name="Rectangle 8"/>
          <p:cNvSpPr>
            <a:spLocks noChangeArrowheads="1"/>
          </p:cNvSpPr>
          <p:nvPr/>
        </p:nvSpPr>
        <p:spPr bwMode="auto">
          <a:xfrm>
            <a:off x="6919913" y="3235325"/>
            <a:ext cx="322253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B</a:t>
            </a:r>
          </a:p>
        </p:txBody>
      </p:sp>
      <p:sp>
        <p:nvSpPr>
          <p:cNvPr id="172041" name="Rectangle 9"/>
          <p:cNvSpPr>
            <a:spLocks noChangeArrowheads="1"/>
          </p:cNvSpPr>
          <p:nvPr/>
        </p:nvSpPr>
        <p:spPr bwMode="auto">
          <a:xfrm>
            <a:off x="8077200" y="3235325"/>
            <a:ext cx="319498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C</a:t>
            </a:r>
          </a:p>
        </p:txBody>
      </p:sp>
      <p:sp>
        <p:nvSpPr>
          <p:cNvPr id="172042" name="Line 10"/>
          <p:cNvSpPr>
            <a:spLocks noChangeShapeType="1"/>
          </p:cNvSpPr>
          <p:nvPr/>
        </p:nvSpPr>
        <p:spPr bwMode="auto">
          <a:xfrm>
            <a:off x="7010400" y="2660650"/>
            <a:ext cx="0" cy="5080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72043" name="Line 11"/>
          <p:cNvSpPr>
            <a:spLocks noChangeShapeType="1"/>
          </p:cNvSpPr>
          <p:nvPr/>
        </p:nvSpPr>
        <p:spPr bwMode="auto">
          <a:xfrm>
            <a:off x="5575300" y="3028950"/>
            <a:ext cx="5842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72044" name="Rectangle 12"/>
          <p:cNvSpPr>
            <a:spLocks noChangeArrowheads="1"/>
          </p:cNvSpPr>
          <p:nvPr/>
        </p:nvSpPr>
        <p:spPr bwMode="auto">
          <a:xfrm>
            <a:off x="6157913" y="2854325"/>
            <a:ext cx="588877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(i,*)</a:t>
            </a:r>
          </a:p>
        </p:txBody>
      </p:sp>
      <p:sp>
        <p:nvSpPr>
          <p:cNvPr id="172045" name="Rectangle 13"/>
          <p:cNvSpPr>
            <a:spLocks noChangeArrowheads="1"/>
          </p:cNvSpPr>
          <p:nvPr/>
        </p:nvSpPr>
        <p:spPr bwMode="auto">
          <a:xfrm>
            <a:off x="6767513" y="2320925"/>
            <a:ext cx="591382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(*,j)</a:t>
            </a:r>
          </a:p>
        </p:txBody>
      </p:sp>
      <p:sp>
        <p:nvSpPr>
          <p:cNvPr id="172046" name="Rectangle 14"/>
          <p:cNvSpPr>
            <a:spLocks noChangeArrowheads="1"/>
          </p:cNvSpPr>
          <p:nvPr/>
        </p:nvSpPr>
        <p:spPr bwMode="auto">
          <a:xfrm>
            <a:off x="8089900" y="2965450"/>
            <a:ext cx="50800" cy="50800"/>
          </a:xfrm>
          <a:prstGeom prst="rect">
            <a:avLst/>
          </a:prstGeom>
          <a:solidFill>
            <a:srgbClr val="FF0000"/>
          </a:solidFill>
          <a:ln w="5715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72047" name="Rectangle 15"/>
          <p:cNvSpPr>
            <a:spLocks noChangeArrowheads="1"/>
          </p:cNvSpPr>
          <p:nvPr/>
        </p:nvSpPr>
        <p:spPr bwMode="auto">
          <a:xfrm>
            <a:off x="7910513" y="2625725"/>
            <a:ext cx="522503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(i,j)</a:t>
            </a:r>
          </a:p>
        </p:txBody>
      </p:sp>
      <p:sp>
        <p:nvSpPr>
          <p:cNvPr id="172048" name="Rectangle 16"/>
          <p:cNvSpPr>
            <a:spLocks noChangeArrowheads="1"/>
          </p:cNvSpPr>
          <p:nvPr/>
        </p:nvSpPr>
        <p:spPr bwMode="auto">
          <a:xfrm>
            <a:off x="5548313" y="1787525"/>
            <a:ext cx="1324630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Inner loop:</a:t>
            </a:r>
          </a:p>
        </p:txBody>
      </p:sp>
      <p:sp>
        <p:nvSpPr>
          <p:cNvPr id="172050" name="Rectangle 18"/>
          <p:cNvSpPr>
            <a:spLocks noChangeArrowheads="1"/>
          </p:cNvSpPr>
          <p:nvPr/>
        </p:nvSpPr>
        <p:spPr bwMode="auto">
          <a:xfrm>
            <a:off x="5334000" y="4244975"/>
            <a:ext cx="1177605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b="0" dirty="0">
                <a:latin typeface="Calibri"/>
                <a:cs typeface="Calibri"/>
              </a:rPr>
              <a:t>Row-wise</a:t>
            </a:r>
          </a:p>
        </p:txBody>
      </p:sp>
      <p:sp>
        <p:nvSpPr>
          <p:cNvPr id="172051" name="Line 19"/>
          <p:cNvSpPr>
            <a:spLocks noChangeShapeType="1"/>
          </p:cNvSpPr>
          <p:nvPr/>
        </p:nvSpPr>
        <p:spPr bwMode="auto">
          <a:xfrm flipV="1">
            <a:off x="5891213" y="3581400"/>
            <a:ext cx="0" cy="6270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>
              <a:latin typeface="Calibri"/>
              <a:cs typeface="Calibri"/>
            </a:endParaRPr>
          </a:p>
        </p:txBody>
      </p:sp>
      <p:sp>
        <p:nvSpPr>
          <p:cNvPr id="172053" name="Rectangle 21"/>
          <p:cNvSpPr>
            <a:spLocks noChangeArrowheads="1"/>
          </p:cNvSpPr>
          <p:nvPr/>
        </p:nvSpPr>
        <p:spPr bwMode="auto">
          <a:xfrm>
            <a:off x="6535738" y="4244975"/>
            <a:ext cx="1067599" cy="70532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b="0" dirty="0">
                <a:latin typeface="Calibri"/>
                <a:cs typeface="Calibri"/>
              </a:rPr>
              <a:t>Column-</a:t>
            </a:r>
          </a:p>
          <a:p>
            <a:pPr algn="ctr">
              <a:lnSpc>
                <a:spcPct val="100000"/>
              </a:lnSpc>
            </a:pPr>
            <a:r>
              <a:rPr lang="en-US" sz="2000" b="0" dirty="0">
                <a:latin typeface="Calibri"/>
                <a:cs typeface="Calibri"/>
              </a:rPr>
              <a:t>wise</a:t>
            </a:r>
          </a:p>
        </p:txBody>
      </p:sp>
      <p:sp>
        <p:nvSpPr>
          <p:cNvPr id="172054" name="Line 22"/>
          <p:cNvSpPr>
            <a:spLocks noChangeShapeType="1"/>
          </p:cNvSpPr>
          <p:nvPr/>
        </p:nvSpPr>
        <p:spPr bwMode="auto">
          <a:xfrm flipV="1">
            <a:off x="7092951" y="3581400"/>
            <a:ext cx="0" cy="6270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>
              <a:latin typeface="Calibri"/>
              <a:cs typeface="Calibri"/>
            </a:endParaRPr>
          </a:p>
        </p:txBody>
      </p:sp>
      <p:sp>
        <p:nvSpPr>
          <p:cNvPr id="172056" name="Rectangle 24"/>
          <p:cNvSpPr>
            <a:spLocks noChangeArrowheads="1"/>
          </p:cNvSpPr>
          <p:nvPr/>
        </p:nvSpPr>
        <p:spPr bwMode="auto">
          <a:xfrm>
            <a:off x="7884466" y="4244975"/>
            <a:ext cx="726134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b="0" dirty="0">
                <a:latin typeface="Calibri"/>
                <a:cs typeface="Calibri"/>
              </a:rPr>
              <a:t>Fixed</a:t>
            </a:r>
          </a:p>
        </p:txBody>
      </p:sp>
      <p:sp>
        <p:nvSpPr>
          <p:cNvPr id="172057" name="Line 25"/>
          <p:cNvSpPr>
            <a:spLocks noChangeShapeType="1"/>
          </p:cNvSpPr>
          <p:nvPr/>
        </p:nvSpPr>
        <p:spPr bwMode="auto">
          <a:xfrm flipV="1">
            <a:off x="8223251" y="3587750"/>
            <a:ext cx="0" cy="6270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>
              <a:latin typeface="Calibri"/>
              <a:cs typeface="Calibri"/>
            </a:endParaRPr>
          </a:p>
        </p:txBody>
      </p:sp>
      <p:sp>
        <p:nvSpPr>
          <p:cNvPr id="172058" name="Rectangle 26"/>
          <p:cNvSpPr>
            <a:spLocks noChangeArrowheads="1"/>
          </p:cNvSpPr>
          <p:nvPr/>
        </p:nvSpPr>
        <p:spPr bwMode="auto">
          <a:xfrm>
            <a:off x="444500" y="4868863"/>
            <a:ext cx="5446713" cy="12271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prstTxWarp prst="textNoShape">
              <a:avLst/>
            </a:prstTxWarp>
          </a:bodyPr>
          <a:lstStyle/>
          <a:p>
            <a:pPr marL="223838" indent="-223838" algn="l" defTabSz="895350">
              <a:lnSpc>
                <a:spcPct val="100000"/>
              </a:lnSpc>
              <a:tabLst>
                <a:tab pos="971550" algn="ctr"/>
                <a:tab pos="2343150" algn="ctr"/>
                <a:tab pos="3657600" algn="ctr"/>
              </a:tabLst>
            </a:pPr>
            <a:r>
              <a:rPr lang="en-US" sz="2400" b="0" u="sng" dirty="0">
                <a:latin typeface="Calibri"/>
                <a:cs typeface="Calibri"/>
              </a:rPr>
              <a:t>Misses per inner loop iteration:</a:t>
            </a:r>
          </a:p>
          <a:p>
            <a:pPr marL="560388" lvl="1" indent="-222250" algn="l" defTabSz="895350">
              <a:lnSpc>
                <a:spcPct val="100000"/>
              </a:lnSpc>
              <a:tabLst>
                <a:tab pos="971550" algn="ctr"/>
                <a:tab pos="2343150" algn="ctr"/>
                <a:tab pos="3657600" algn="ctr"/>
              </a:tabLst>
            </a:pPr>
            <a:r>
              <a:rPr lang="en-US" sz="2400" b="0" dirty="0">
                <a:latin typeface="Calibri"/>
                <a:cs typeface="Calibri"/>
              </a:rPr>
              <a:t>		</a:t>
            </a:r>
            <a:r>
              <a:rPr lang="en-US" sz="2400" b="0" u="sng" dirty="0">
                <a:latin typeface="Calibri"/>
                <a:cs typeface="Calibri"/>
              </a:rPr>
              <a:t>A</a:t>
            </a:r>
            <a:r>
              <a:rPr lang="en-US" sz="2400" b="0" dirty="0">
                <a:latin typeface="Calibri"/>
                <a:cs typeface="Calibri"/>
              </a:rPr>
              <a:t>	</a:t>
            </a:r>
            <a:r>
              <a:rPr lang="en-US" sz="2400" b="0" u="sng" dirty="0">
                <a:latin typeface="Calibri"/>
                <a:cs typeface="Calibri"/>
              </a:rPr>
              <a:t>B</a:t>
            </a:r>
            <a:r>
              <a:rPr lang="en-US" sz="2400" b="0" dirty="0">
                <a:latin typeface="Calibri"/>
                <a:cs typeface="Calibri"/>
              </a:rPr>
              <a:t>	</a:t>
            </a:r>
            <a:r>
              <a:rPr lang="en-US" sz="2400" b="0" u="sng" dirty="0">
                <a:latin typeface="Calibri"/>
                <a:cs typeface="Calibri"/>
              </a:rPr>
              <a:t>C</a:t>
            </a:r>
            <a:endParaRPr lang="en-US" sz="2400" b="0" dirty="0">
              <a:latin typeface="Calibri"/>
              <a:cs typeface="Calibri"/>
            </a:endParaRPr>
          </a:p>
          <a:p>
            <a:pPr marL="560388" lvl="1" indent="-222250" algn="l" defTabSz="895350">
              <a:lnSpc>
                <a:spcPct val="100000"/>
              </a:lnSpc>
              <a:tabLst>
                <a:tab pos="971550" algn="ctr"/>
                <a:tab pos="2343150" algn="ctr"/>
                <a:tab pos="3657600" algn="ctr"/>
              </a:tabLst>
            </a:pPr>
            <a:r>
              <a:rPr lang="en-US" sz="2400" b="0" dirty="0">
                <a:latin typeface="Calibri"/>
                <a:cs typeface="Calibri"/>
              </a:rPr>
              <a:t>		0.125	1.0	0.0</a:t>
            </a:r>
          </a:p>
        </p:txBody>
      </p:sp>
      <p:sp>
        <p:nvSpPr>
          <p:cNvPr id="24" name="Rectangle 3"/>
          <p:cNvSpPr>
            <a:spLocks noChangeArrowheads="1"/>
          </p:cNvSpPr>
          <p:nvPr/>
        </p:nvSpPr>
        <p:spPr bwMode="auto">
          <a:xfrm>
            <a:off x="3122837" y="4256291"/>
            <a:ext cx="1898426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matmult</a:t>
            </a:r>
            <a:r>
              <a:rPr lang="en-GB" sz="18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/</a:t>
            </a:r>
            <a:r>
              <a:rPr lang="en-GB" sz="1800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mm.c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</p:spTree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83" name="Rectangle 2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Matrix Multiplication (kij)</a:t>
            </a:r>
          </a:p>
        </p:txBody>
      </p:sp>
      <p:sp>
        <p:nvSpPr>
          <p:cNvPr id="173059" name="Rectangle 3"/>
          <p:cNvSpPr>
            <a:spLocks noChangeArrowheads="1"/>
          </p:cNvSpPr>
          <p:nvPr/>
        </p:nvSpPr>
        <p:spPr bwMode="auto">
          <a:xfrm>
            <a:off x="452438" y="1770063"/>
            <a:ext cx="4264025" cy="2515817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rgbClr val="000000">
                <a:alpha val="74998"/>
              </a:srgbClr>
            </a:outerShdw>
          </a:effectLst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1800" dirty="0">
                <a:latin typeface="Courier New" charset="0"/>
              </a:rPr>
              <a:t>/* </a:t>
            </a:r>
            <a:r>
              <a:rPr lang="en-US" sz="1800" dirty="0" err="1">
                <a:latin typeface="Courier New" charset="0"/>
              </a:rPr>
              <a:t>kij</a:t>
            </a:r>
            <a:r>
              <a:rPr lang="en-US" sz="1800" dirty="0">
                <a:latin typeface="Courier New" charset="0"/>
              </a:rPr>
              <a:t> */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1800" dirty="0">
                <a:latin typeface="Courier New" charset="0"/>
              </a:rPr>
              <a:t>for (k=0; k&lt;n; k++) {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1800" dirty="0">
                <a:latin typeface="Courier New" charset="0"/>
              </a:rPr>
              <a:t>  for (</a:t>
            </a:r>
            <a:r>
              <a:rPr lang="en-US" sz="1800" dirty="0" err="1">
                <a:latin typeface="Courier New" charset="0"/>
              </a:rPr>
              <a:t>i</a:t>
            </a:r>
            <a:r>
              <a:rPr lang="en-US" sz="1800" dirty="0">
                <a:latin typeface="Courier New" charset="0"/>
              </a:rPr>
              <a:t>=0; </a:t>
            </a:r>
            <a:r>
              <a:rPr lang="en-US" sz="1800" dirty="0" err="1">
                <a:latin typeface="Courier New" charset="0"/>
              </a:rPr>
              <a:t>i</a:t>
            </a:r>
            <a:r>
              <a:rPr lang="en-US" sz="1800" dirty="0">
                <a:latin typeface="Courier New" charset="0"/>
              </a:rPr>
              <a:t>&lt;n; </a:t>
            </a:r>
            <a:r>
              <a:rPr lang="en-US" sz="1800" dirty="0" err="1">
                <a:latin typeface="Courier New" charset="0"/>
              </a:rPr>
              <a:t>i</a:t>
            </a:r>
            <a:r>
              <a:rPr lang="en-US" sz="1800" dirty="0">
                <a:latin typeface="Courier New" charset="0"/>
              </a:rPr>
              <a:t>++) {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1800" dirty="0">
                <a:latin typeface="Courier New" charset="0"/>
              </a:rPr>
              <a:t>    r = a[</a:t>
            </a:r>
            <a:r>
              <a:rPr lang="en-US" sz="1800" dirty="0" err="1">
                <a:latin typeface="Courier New" charset="0"/>
              </a:rPr>
              <a:t>i</a:t>
            </a:r>
            <a:r>
              <a:rPr lang="en-US" sz="1800" dirty="0">
                <a:latin typeface="Courier New" charset="0"/>
              </a:rPr>
              <a:t>][k];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1800" dirty="0">
                <a:latin typeface="Courier New" charset="0"/>
              </a:rPr>
              <a:t>    for (j=0; j&lt;n; j++)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1800" dirty="0">
                <a:latin typeface="Courier New" charset="0"/>
              </a:rPr>
              <a:t>      </a:t>
            </a:r>
            <a:r>
              <a:rPr lang="en-US" sz="1800" dirty="0">
                <a:solidFill>
                  <a:srgbClr val="FF0000"/>
                </a:solidFill>
                <a:latin typeface="Courier New" charset="0"/>
              </a:rPr>
              <a:t>c[</a:t>
            </a:r>
            <a:r>
              <a:rPr lang="en-US" sz="1800" dirty="0" err="1">
                <a:solidFill>
                  <a:srgbClr val="FF0000"/>
                </a:solidFill>
                <a:latin typeface="Courier New" charset="0"/>
              </a:rPr>
              <a:t>i</a:t>
            </a:r>
            <a:r>
              <a:rPr lang="en-US" sz="1800" dirty="0">
                <a:solidFill>
                  <a:srgbClr val="FF0000"/>
                </a:solidFill>
                <a:latin typeface="Courier New" charset="0"/>
              </a:rPr>
              <a:t>][j] += r * b[k][j];</a:t>
            </a:r>
            <a:r>
              <a:rPr lang="en-US" sz="1800" dirty="0">
                <a:latin typeface="Courier New" charset="0"/>
              </a:rPr>
              <a:t>   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1800" dirty="0">
                <a:latin typeface="Courier New" charset="0"/>
              </a:rPr>
              <a:t>  }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1800" dirty="0">
                <a:latin typeface="Courier New" charset="0"/>
              </a:rPr>
              <a:t>}</a:t>
            </a:r>
          </a:p>
        </p:txBody>
      </p:sp>
      <p:sp>
        <p:nvSpPr>
          <p:cNvPr id="173060" name="Rectangle 4"/>
          <p:cNvSpPr>
            <a:spLocks noChangeArrowheads="1"/>
          </p:cNvSpPr>
          <p:nvPr/>
        </p:nvSpPr>
        <p:spPr bwMode="auto">
          <a:xfrm>
            <a:off x="5340350" y="2378075"/>
            <a:ext cx="596900" cy="520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73061" name="Rectangle 5"/>
          <p:cNvSpPr>
            <a:spLocks noChangeArrowheads="1"/>
          </p:cNvSpPr>
          <p:nvPr/>
        </p:nvSpPr>
        <p:spPr bwMode="auto">
          <a:xfrm>
            <a:off x="6559550" y="2378075"/>
            <a:ext cx="596900" cy="520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73062" name="Rectangle 6"/>
          <p:cNvSpPr>
            <a:spLocks noChangeArrowheads="1"/>
          </p:cNvSpPr>
          <p:nvPr/>
        </p:nvSpPr>
        <p:spPr bwMode="auto">
          <a:xfrm>
            <a:off x="7727950" y="2378075"/>
            <a:ext cx="596900" cy="520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73063" name="Rectangle 7"/>
          <p:cNvSpPr>
            <a:spLocks noChangeArrowheads="1"/>
          </p:cNvSpPr>
          <p:nvPr/>
        </p:nvSpPr>
        <p:spPr bwMode="auto">
          <a:xfrm>
            <a:off x="5472113" y="2959100"/>
            <a:ext cx="336630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A</a:t>
            </a:r>
          </a:p>
        </p:txBody>
      </p:sp>
      <p:sp>
        <p:nvSpPr>
          <p:cNvPr id="173064" name="Rectangle 8"/>
          <p:cNvSpPr>
            <a:spLocks noChangeArrowheads="1"/>
          </p:cNvSpPr>
          <p:nvPr/>
        </p:nvSpPr>
        <p:spPr bwMode="auto">
          <a:xfrm>
            <a:off x="6691313" y="2959100"/>
            <a:ext cx="322253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B</a:t>
            </a:r>
          </a:p>
        </p:txBody>
      </p:sp>
      <p:sp>
        <p:nvSpPr>
          <p:cNvPr id="173065" name="Rectangle 9"/>
          <p:cNvSpPr>
            <a:spLocks noChangeArrowheads="1"/>
          </p:cNvSpPr>
          <p:nvPr/>
        </p:nvSpPr>
        <p:spPr bwMode="auto">
          <a:xfrm>
            <a:off x="7848600" y="2959100"/>
            <a:ext cx="319498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 dirty="0">
                <a:latin typeface="Calibri"/>
                <a:cs typeface="Calibri"/>
              </a:rPr>
              <a:t>C</a:t>
            </a:r>
          </a:p>
        </p:txBody>
      </p:sp>
      <p:sp>
        <p:nvSpPr>
          <p:cNvPr id="173066" name="Rectangle 10"/>
          <p:cNvSpPr>
            <a:spLocks noChangeArrowheads="1"/>
          </p:cNvSpPr>
          <p:nvPr/>
        </p:nvSpPr>
        <p:spPr bwMode="auto">
          <a:xfrm>
            <a:off x="8316913" y="2578100"/>
            <a:ext cx="588877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(i,*)</a:t>
            </a:r>
          </a:p>
        </p:txBody>
      </p:sp>
      <p:sp>
        <p:nvSpPr>
          <p:cNvPr id="173067" name="Line 11"/>
          <p:cNvSpPr>
            <a:spLocks noChangeShapeType="1"/>
          </p:cNvSpPr>
          <p:nvPr/>
        </p:nvSpPr>
        <p:spPr bwMode="auto">
          <a:xfrm>
            <a:off x="7734300" y="2752725"/>
            <a:ext cx="5842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73068" name="Rectangle 12"/>
          <p:cNvSpPr>
            <a:spLocks noChangeArrowheads="1"/>
          </p:cNvSpPr>
          <p:nvPr/>
        </p:nvSpPr>
        <p:spPr bwMode="auto">
          <a:xfrm>
            <a:off x="5422900" y="2765425"/>
            <a:ext cx="50800" cy="50800"/>
          </a:xfrm>
          <a:prstGeom prst="rect">
            <a:avLst/>
          </a:prstGeom>
          <a:solidFill>
            <a:srgbClr val="FF0000"/>
          </a:solidFill>
          <a:ln w="5715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73069" name="Rectangle 13"/>
          <p:cNvSpPr>
            <a:spLocks noChangeArrowheads="1"/>
          </p:cNvSpPr>
          <p:nvPr/>
        </p:nvSpPr>
        <p:spPr bwMode="auto">
          <a:xfrm>
            <a:off x="5289669" y="2349500"/>
            <a:ext cx="577731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 dirty="0">
                <a:latin typeface="Calibri"/>
                <a:cs typeface="Calibri"/>
              </a:rPr>
              <a:t>(</a:t>
            </a:r>
            <a:r>
              <a:rPr lang="en-US" sz="2000" b="0" dirty="0" err="1">
                <a:latin typeface="Calibri"/>
                <a:cs typeface="Calibri"/>
              </a:rPr>
              <a:t>i,k</a:t>
            </a:r>
            <a:r>
              <a:rPr lang="en-US" sz="2000" b="0" dirty="0">
                <a:latin typeface="Calibri"/>
                <a:cs typeface="Calibri"/>
              </a:rPr>
              <a:t>)</a:t>
            </a:r>
          </a:p>
        </p:txBody>
      </p:sp>
      <p:sp>
        <p:nvSpPr>
          <p:cNvPr id="173070" name="Rectangle 14"/>
          <p:cNvSpPr>
            <a:spLocks noChangeArrowheads="1"/>
          </p:cNvSpPr>
          <p:nvPr/>
        </p:nvSpPr>
        <p:spPr bwMode="auto">
          <a:xfrm>
            <a:off x="7148513" y="2349500"/>
            <a:ext cx="646610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(k,*)</a:t>
            </a:r>
          </a:p>
        </p:txBody>
      </p:sp>
      <p:sp>
        <p:nvSpPr>
          <p:cNvPr id="173071" name="Line 15"/>
          <p:cNvSpPr>
            <a:spLocks noChangeShapeType="1"/>
          </p:cNvSpPr>
          <p:nvPr/>
        </p:nvSpPr>
        <p:spPr bwMode="auto">
          <a:xfrm>
            <a:off x="6565900" y="2524125"/>
            <a:ext cx="5842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73072" name="Rectangle 16"/>
          <p:cNvSpPr>
            <a:spLocks noChangeArrowheads="1"/>
          </p:cNvSpPr>
          <p:nvPr/>
        </p:nvSpPr>
        <p:spPr bwMode="auto">
          <a:xfrm>
            <a:off x="5383213" y="1816100"/>
            <a:ext cx="1324630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Inner loop:</a:t>
            </a:r>
          </a:p>
        </p:txBody>
      </p:sp>
      <p:sp>
        <p:nvSpPr>
          <p:cNvPr id="173074" name="Rectangle 18"/>
          <p:cNvSpPr>
            <a:spLocks noChangeArrowheads="1"/>
          </p:cNvSpPr>
          <p:nvPr/>
        </p:nvSpPr>
        <p:spPr bwMode="auto">
          <a:xfrm>
            <a:off x="6324600" y="3863975"/>
            <a:ext cx="1177605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Row-wise</a:t>
            </a:r>
          </a:p>
        </p:txBody>
      </p:sp>
      <p:sp>
        <p:nvSpPr>
          <p:cNvPr id="173075" name="Line 19"/>
          <p:cNvSpPr>
            <a:spLocks noChangeShapeType="1"/>
          </p:cNvSpPr>
          <p:nvPr/>
        </p:nvSpPr>
        <p:spPr bwMode="auto">
          <a:xfrm flipV="1">
            <a:off x="6881813" y="3352800"/>
            <a:ext cx="0" cy="6270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>
              <a:latin typeface="Calibri"/>
              <a:cs typeface="Calibri"/>
            </a:endParaRPr>
          </a:p>
        </p:txBody>
      </p:sp>
      <p:sp>
        <p:nvSpPr>
          <p:cNvPr id="173077" name="Rectangle 21"/>
          <p:cNvSpPr>
            <a:spLocks noChangeArrowheads="1"/>
          </p:cNvSpPr>
          <p:nvPr/>
        </p:nvSpPr>
        <p:spPr bwMode="auto">
          <a:xfrm>
            <a:off x="7467600" y="3863975"/>
            <a:ext cx="1177605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Row-wise</a:t>
            </a:r>
          </a:p>
        </p:txBody>
      </p:sp>
      <p:sp>
        <p:nvSpPr>
          <p:cNvPr id="173078" name="Line 22"/>
          <p:cNvSpPr>
            <a:spLocks noChangeShapeType="1"/>
          </p:cNvSpPr>
          <p:nvPr/>
        </p:nvSpPr>
        <p:spPr bwMode="auto">
          <a:xfrm flipV="1">
            <a:off x="8024813" y="3352800"/>
            <a:ext cx="0" cy="6270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>
              <a:latin typeface="Calibri"/>
              <a:cs typeface="Calibri"/>
            </a:endParaRPr>
          </a:p>
        </p:txBody>
      </p:sp>
      <p:sp>
        <p:nvSpPr>
          <p:cNvPr id="173080" name="Rectangle 24"/>
          <p:cNvSpPr>
            <a:spLocks noChangeArrowheads="1"/>
          </p:cNvSpPr>
          <p:nvPr/>
        </p:nvSpPr>
        <p:spPr bwMode="auto">
          <a:xfrm>
            <a:off x="5293666" y="3871913"/>
            <a:ext cx="726134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b="0" dirty="0">
                <a:latin typeface="Calibri"/>
                <a:cs typeface="Calibri"/>
              </a:rPr>
              <a:t>Fixed</a:t>
            </a:r>
          </a:p>
        </p:txBody>
      </p:sp>
      <p:sp>
        <p:nvSpPr>
          <p:cNvPr id="173081" name="Line 25"/>
          <p:cNvSpPr>
            <a:spLocks noChangeShapeType="1"/>
          </p:cNvSpPr>
          <p:nvPr/>
        </p:nvSpPr>
        <p:spPr bwMode="auto">
          <a:xfrm flipV="1">
            <a:off x="5632451" y="3360738"/>
            <a:ext cx="0" cy="6270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>
              <a:latin typeface="Calibri"/>
              <a:cs typeface="Calibri"/>
            </a:endParaRPr>
          </a:p>
        </p:txBody>
      </p:sp>
      <p:sp>
        <p:nvSpPr>
          <p:cNvPr id="173082" name="Rectangle 26"/>
          <p:cNvSpPr>
            <a:spLocks noChangeArrowheads="1"/>
          </p:cNvSpPr>
          <p:nvPr/>
        </p:nvSpPr>
        <p:spPr bwMode="auto">
          <a:xfrm>
            <a:off x="444500" y="4868863"/>
            <a:ext cx="4965700" cy="12271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prstTxWarp prst="textNoShape">
              <a:avLst/>
            </a:prstTxWarp>
          </a:bodyPr>
          <a:lstStyle/>
          <a:p>
            <a:pPr marL="223838" indent="-223838" algn="l" defTabSz="895350">
              <a:lnSpc>
                <a:spcPct val="100000"/>
              </a:lnSpc>
              <a:tabLst>
                <a:tab pos="971550" algn="ctr"/>
                <a:tab pos="2343150" algn="ctr"/>
                <a:tab pos="3657600" algn="ctr"/>
              </a:tabLst>
            </a:pPr>
            <a:r>
              <a:rPr lang="en-US" sz="2400" b="0" u="sng" dirty="0">
                <a:latin typeface="Calibri"/>
                <a:cs typeface="Calibri"/>
              </a:rPr>
              <a:t>Misses per inner loop iteration:</a:t>
            </a:r>
          </a:p>
          <a:p>
            <a:pPr marL="560388" lvl="1" indent="-222250" algn="l" defTabSz="895350">
              <a:lnSpc>
                <a:spcPct val="100000"/>
              </a:lnSpc>
              <a:tabLst>
                <a:tab pos="971550" algn="ctr"/>
                <a:tab pos="2343150" algn="ctr"/>
                <a:tab pos="3657600" algn="ctr"/>
              </a:tabLst>
            </a:pPr>
            <a:r>
              <a:rPr lang="en-US" sz="2400" b="0" dirty="0">
                <a:latin typeface="Calibri"/>
                <a:cs typeface="Calibri"/>
              </a:rPr>
              <a:t>		</a:t>
            </a:r>
            <a:r>
              <a:rPr lang="en-US" sz="2400" b="0" u="sng" dirty="0">
                <a:latin typeface="Calibri"/>
                <a:cs typeface="Calibri"/>
              </a:rPr>
              <a:t>A</a:t>
            </a:r>
            <a:r>
              <a:rPr lang="en-US" sz="2400" b="0" dirty="0">
                <a:latin typeface="Calibri"/>
                <a:cs typeface="Calibri"/>
              </a:rPr>
              <a:t>	</a:t>
            </a:r>
            <a:r>
              <a:rPr lang="en-US" sz="2400" b="0" u="sng" dirty="0">
                <a:latin typeface="Calibri"/>
                <a:cs typeface="Calibri"/>
              </a:rPr>
              <a:t>B</a:t>
            </a:r>
            <a:r>
              <a:rPr lang="en-US" sz="2400" b="0" dirty="0">
                <a:latin typeface="Calibri"/>
                <a:cs typeface="Calibri"/>
              </a:rPr>
              <a:t>	</a:t>
            </a:r>
            <a:r>
              <a:rPr lang="en-US" sz="2400" b="0" u="sng" dirty="0">
                <a:latin typeface="Calibri"/>
                <a:cs typeface="Calibri"/>
              </a:rPr>
              <a:t>C</a:t>
            </a:r>
            <a:endParaRPr lang="en-US" sz="2400" b="0" dirty="0">
              <a:latin typeface="Calibri"/>
              <a:cs typeface="Calibri"/>
            </a:endParaRPr>
          </a:p>
          <a:p>
            <a:pPr marL="560388" lvl="1" indent="-222250" algn="l" defTabSz="895350">
              <a:lnSpc>
                <a:spcPct val="100000"/>
              </a:lnSpc>
              <a:tabLst>
                <a:tab pos="971550" algn="ctr"/>
                <a:tab pos="2343150" algn="ctr"/>
                <a:tab pos="3657600" algn="ctr"/>
              </a:tabLst>
            </a:pPr>
            <a:r>
              <a:rPr lang="en-US" sz="2400" b="0" dirty="0">
                <a:latin typeface="Calibri"/>
                <a:cs typeface="Calibri"/>
              </a:rPr>
              <a:t>		0.0	0.125	0.125</a:t>
            </a:r>
          </a:p>
        </p:txBody>
      </p:sp>
      <p:sp>
        <p:nvSpPr>
          <p:cNvPr id="24" name="Rectangle 3"/>
          <p:cNvSpPr>
            <a:spLocks noChangeArrowheads="1"/>
          </p:cNvSpPr>
          <p:nvPr/>
        </p:nvSpPr>
        <p:spPr bwMode="auto">
          <a:xfrm>
            <a:off x="2895600" y="3962400"/>
            <a:ext cx="1898426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matmult</a:t>
            </a:r>
            <a:r>
              <a:rPr lang="en-GB" sz="18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/</a:t>
            </a:r>
            <a:r>
              <a:rPr lang="en-GB" sz="1800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mm.c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</p:spTree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7" name="Rectangle 2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Matrix Multiplication (ikj)</a:t>
            </a:r>
          </a:p>
        </p:txBody>
      </p:sp>
      <p:sp>
        <p:nvSpPr>
          <p:cNvPr id="174083" name="Rectangle 3"/>
          <p:cNvSpPr>
            <a:spLocks noChangeArrowheads="1"/>
          </p:cNvSpPr>
          <p:nvPr/>
        </p:nvSpPr>
        <p:spPr bwMode="auto">
          <a:xfrm>
            <a:off x="490538" y="1757363"/>
            <a:ext cx="4314825" cy="2515817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rgbClr val="000000">
                <a:alpha val="74998"/>
              </a:srgbClr>
            </a:outerShdw>
          </a:effectLst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/* ikj */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for (i=0; i&lt;n; i++) {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  for (k=0; k&lt;n; k++) {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    r = a[i][k];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    for (j=0; j&lt;n; j++)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      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c[i][j] += r * b[k][j];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  }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}</a:t>
            </a:r>
          </a:p>
        </p:txBody>
      </p:sp>
      <p:sp>
        <p:nvSpPr>
          <p:cNvPr id="174084" name="Rectangle 4"/>
          <p:cNvSpPr>
            <a:spLocks noChangeArrowheads="1"/>
          </p:cNvSpPr>
          <p:nvPr/>
        </p:nvSpPr>
        <p:spPr bwMode="auto">
          <a:xfrm>
            <a:off x="5340350" y="2378075"/>
            <a:ext cx="596900" cy="520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74085" name="Rectangle 5"/>
          <p:cNvSpPr>
            <a:spLocks noChangeArrowheads="1"/>
          </p:cNvSpPr>
          <p:nvPr/>
        </p:nvSpPr>
        <p:spPr bwMode="auto">
          <a:xfrm>
            <a:off x="6559550" y="2378075"/>
            <a:ext cx="596900" cy="520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74086" name="Rectangle 6"/>
          <p:cNvSpPr>
            <a:spLocks noChangeArrowheads="1"/>
          </p:cNvSpPr>
          <p:nvPr/>
        </p:nvSpPr>
        <p:spPr bwMode="auto">
          <a:xfrm>
            <a:off x="7727950" y="2378075"/>
            <a:ext cx="596900" cy="520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74087" name="Rectangle 7"/>
          <p:cNvSpPr>
            <a:spLocks noChangeArrowheads="1"/>
          </p:cNvSpPr>
          <p:nvPr/>
        </p:nvSpPr>
        <p:spPr bwMode="auto">
          <a:xfrm>
            <a:off x="5472113" y="2959100"/>
            <a:ext cx="336630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A</a:t>
            </a:r>
          </a:p>
        </p:txBody>
      </p:sp>
      <p:sp>
        <p:nvSpPr>
          <p:cNvPr id="174088" name="Rectangle 8"/>
          <p:cNvSpPr>
            <a:spLocks noChangeArrowheads="1"/>
          </p:cNvSpPr>
          <p:nvPr/>
        </p:nvSpPr>
        <p:spPr bwMode="auto">
          <a:xfrm>
            <a:off x="6691313" y="2959100"/>
            <a:ext cx="322253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B</a:t>
            </a:r>
          </a:p>
        </p:txBody>
      </p:sp>
      <p:sp>
        <p:nvSpPr>
          <p:cNvPr id="174089" name="Rectangle 9"/>
          <p:cNvSpPr>
            <a:spLocks noChangeArrowheads="1"/>
          </p:cNvSpPr>
          <p:nvPr/>
        </p:nvSpPr>
        <p:spPr bwMode="auto">
          <a:xfrm>
            <a:off x="7848600" y="2959100"/>
            <a:ext cx="319498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 dirty="0">
                <a:latin typeface="Calibri"/>
                <a:cs typeface="Calibri"/>
              </a:rPr>
              <a:t>C</a:t>
            </a:r>
          </a:p>
        </p:txBody>
      </p:sp>
      <p:sp>
        <p:nvSpPr>
          <p:cNvPr id="174090" name="Rectangle 10"/>
          <p:cNvSpPr>
            <a:spLocks noChangeArrowheads="1"/>
          </p:cNvSpPr>
          <p:nvPr/>
        </p:nvSpPr>
        <p:spPr bwMode="auto">
          <a:xfrm>
            <a:off x="8316913" y="2578100"/>
            <a:ext cx="588877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(i,*)</a:t>
            </a:r>
          </a:p>
        </p:txBody>
      </p:sp>
      <p:sp>
        <p:nvSpPr>
          <p:cNvPr id="174091" name="Line 11"/>
          <p:cNvSpPr>
            <a:spLocks noChangeShapeType="1"/>
          </p:cNvSpPr>
          <p:nvPr/>
        </p:nvSpPr>
        <p:spPr bwMode="auto">
          <a:xfrm>
            <a:off x="7734300" y="2752725"/>
            <a:ext cx="5842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74092" name="Rectangle 12"/>
          <p:cNvSpPr>
            <a:spLocks noChangeArrowheads="1"/>
          </p:cNvSpPr>
          <p:nvPr/>
        </p:nvSpPr>
        <p:spPr bwMode="auto">
          <a:xfrm>
            <a:off x="5422900" y="2765425"/>
            <a:ext cx="50800" cy="50800"/>
          </a:xfrm>
          <a:prstGeom prst="rect">
            <a:avLst/>
          </a:prstGeom>
          <a:solidFill>
            <a:schemeClr val="tx1"/>
          </a:solidFill>
          <a:ln w="5715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74093" name="Rectangle 13"/>
          <p:cNvSpPr>
            <a:spLocks noChangeArrowheads="1"/>
          </p:cNvSpPr>
          <p:nvPr/>
        </p:nvSpPr>
        <p:spPr bwMode="auto">
          <a:xfrm>
            <a:off x="5272088" y="2349500"/>
            <a:ext cx="577731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(i,k)</a:t>
            </a:r>
          </a:p>
        </p:txBody>
      </p:sp>
      <p:sp>
        <p:nvSpPr>
          <p:cNvPr id="174094" name="Rectangle 14"/>
          <p:cNvSpPr>
            <a:spLocks noChangeArrowheads="1"/>
          </p:cNvSpPr>
          <p:nvPr/>
        </p:nvSpPr>
        <p:spPr bwMode="auto">
          <a:xfrm>
            <a:off x="7148513" y="2349500"/>
            <a:ext cx="646610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(k,*)</a:t>
            </a:r>
          </a:p>
        </p:txBody>
      </p:sp>
      <p:sp>
        <p:nvSpPr>
          <p:cNvPr id="174095" name="Line 15"/>
          <p:cNvSpPr>
            <a:spLocks noChangeShapeType="1"/>
          </p:cNvSpPr>
          <p:nvPr/>
        </p:nvSpPr>
        <p:spPr bwMode="auto">
          <a:xfrm>
            <a:off x="6565900" y="2524125"/>
            <a:ext cx="5842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74096" name="Rectangle 16"/>
          <p:cNvSpPr>
            <a:spLocks noChangeArrowheads="1"/>
          </p:cNvSpPr>
          <p:nvPr/>
        </p:nvSpPr>
        <p:spPr bwMode="auto">
          <a:xfrm>
            <a:off x="5383213" y="1816100"/>
            <a:ext cx="1324630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Inner loop:</a:t>
            </a:r>
          </a:p>
        </p:txBody>
      </p:sp>
      <p:sp>
        <p:nvSpPr>
          <p:cNvPr id="174098" name="Rectangle 18"/>
          <p:cNvSpPr>
            <a:spLocks noChangeArrowheads="1"/>
          </p:cNvSpPr>
          <p:nvPr/>
        </p:nvSpPr>
        <p:spPr bwMode="auto">
          <a:xfrm>
            <a:off x="6324600" y="4016375"/>
            <a:ext cx="1177605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Row-wise</a:t>
            </a:r>
          </a:p>
        </p:txBody>
      </p:sp>
      <p:sp>
        <p:nvSpPr>
          <p:cNvPr id="174099" name="Line 19"/>
          <p:cNvSpPr>
            <a:spLocks noChangeShapeType="1"/>
          </p:cNvSpPr>
          <p:nvPr/>
        </p:nvSpPr>
        <p:spPr bwMode="auto">
          <a:xfrm flipV="1">
            <a:off x="6881813" y="3352800"/>
            <a:ext cx="0" cy="6270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74101" name="Rectangle 21"/>
          <p:cNvSpPr>
            <a:spLocks noChangeArrowheads="1"/>
          </p:cNvSpPr>
          <p:nvPr/>
        </p:nvSpPr>
        <p:spPr bwMode="auto">
          <a:xfrm>
            <a:off x="7467600" y="4016375"/>
            <a:ext cx="1177605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Row-wise</a:t>
            </a:r>
          </a:p>
        </p:txBody>
      </p:sp>
      <p:sp>
        <p:nvSpPr>
          <p:cNvPr id="174102" name="Line 22"/>
          <p:cNvSpPr>
            <a:spLocks noChangeShapeType="1"/>
          </p:cNvSpPr>
          <p:nvPr/>
        </p:nvSpPr>
        <p:spPr bwMode="auto">
          <a:xfrm flipV="1">
            <a:off x="8024813" y="3352800"/>
            <a:ext cx="0" cy="6270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74104" name="Rectangle 24"/>
          <p:cNvSpPr>
            <a:spLocks noChangeArrowheads="1"/>
          </p:cNvSpPr>
          <p:nvPr/>
        </p:nvSpPr>
        <p:spPr bwMode="auto">
          <a:xfrm>
            <a:off x="5227638" y="4024313"/>
            <a:ext cx="726134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Fixed</a:t>
            </a:r>
          </a:p>
        </p:txBody>
      </p:sp>
      <p:sp>
        <p:nvSpPr>
          <p:cNvPr id="174105" name="Line 25"/>
          <p:cNvSpPr>
            <a:spLocks noChangeShapeType="1"/>
          </p:cNvSpPr>
          <p:nvPr/>
        </p:nvSpPr>
        <p:spPr bwMode="auto">
          <a:xfrm flipV="1">
            <a:off x="5632450" y="3360738"/>
            <a:ext cx="0" cy="6270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74106" name="Rectangle 26"/>
          <p:cNvSpPr>
            <a:spLocks noChangeArrowheads="1"/>
          </p:cNvSpPr>
          <p:nvPr/>
        </p:nvSpPr>
        <p:spPr bwMode="auto">
          <a:xfrm>
            <a:off x="444500" y="4868863"/>
            <a:ext cx="5194300" cy="12271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prstTxWarp prst="textNoShape">
              <a:avLst/>
            </a:prstTxWarp>
          </a:bodyPr>
          <a:lstStyle/>
          <a:p>
            <a:pPr marL="223838" indent="-223838" algn="l" defTabSz="895350">
              <a:lnSpc>
                <a:spcPct val="100000"/>
              </a:lnSpc>
              <a:tabLst>
                <a:tab pos="971550" algn="ctr"/>
                <a:tab pos="2343150" algn="ctr"/>
                <a:tab pos="3657600" algn="ctr"/>
              </a:tabLst>
            </a:pPr>
            <a:r>
              <a:rPr lang="en-US" sz="2400" b="0" u="sng" dirty="0">
                <a:latin typeface="Calibri"/>
                <a:cs typeface="Calibri"/>
              </a:rPr>
              <a:t>Misses per inner loop iteration:</a:t>
            </a:r>
          </a:p>
          <a:p>
            <a:pPr marL="560388" lvl="1" indent="-222250" algn="l" defTabSz="895350">
              <a:lnSpc>
                <a:spcPct val="100000"/>
              </a:lnSpc>
              <a:tabLst>
                <a:tab pos="971550" algn="ctr"/>
                <a:tab pos="2343150" algn="ctr"/>
                <a:tab pos="3657600" algn="ctr"/>
              </a:tabLst>
            </a:pPr>
            <a:r>
              <a:rPr lang="en-US" sz="2400" b="0" dirty="0">
                <a:latin typeface="Calibri"/>
                <a:cs typeface="Calibri"/>
              </a:rPr>
              <a:t>		</a:t>
            </a:r>
            <a:r>
              <a:rPr lang="en-US" sz="2400" b="0" u="sng" dirty="0">
                <a:latin typeface="Calibri"/>
                <a:cs typeface="Calibri"/>
              </a:rPr>
              <a:t>A</a:t>
            </a:r>
            <a:r>
              <a:rPr lang="en-US" sz="2400" b="0" dirty="0">
                <a:latin typeface="Calibri"/>
                <a:cs typeface="Calibri"/>
              </a:rPr>
              <a:t>	</a:t>
            </a:r>
            <a:r>
              <a:rPr lang="en-US" sz="2400" b="0" u="sng" dirty="0">
                <a:latin typeface="Calibri"/>
                <a:cs typeface="Calibri"/>
              </a:rPr>
              <a:t>B</a:t>
            </a:r>
            <a:r>
              <a:rPr lang="en-US" sz="2400" b="0" dirty="0">
                <a:latin typeface="Calibri"/>
                <a:cs typeface="Calibri"/>
              </a:rPr>
              <a:t>	</a:t>
            </a:r>
            <a:r>
              <a:rPr lang="en-US" sz="2400" b="0" u="sng" dirty="0">
                <a:latin typeface="Calibri"/>
                <a:cs typeface="Calibri"/>
              </a:rPr>
              <a:t>C</a:t>
            </a:r>
            <a:endParaRPr lang="en-US" sz="2400" b="0" dirty="0">
              <a:latin typeface="Calibri"/>
              <a:cs typeface="Calibri"/>
            </a:endParaRPr>
          </a:p>
          <a:p>
            <a:pPr marL="560388" lvl="1" indent="-222250" algn="l" defTabSz="895350">
              <a:lnSpc>
                <a:spcPct val="100000"/>
              </a:lnSpc>
              <a:tabLst>
                <a:tab pos="971550" algn="ctr"/>
                <a:tab pos="2343150" algn="ctr"/>
                <a:tab pos="3657600" algn="ctr"/>
              </a:tabLst>
            </a:pPr>
            <a:r>
              <a:rPr lang="en-US" sz="2400" b="0" dirty="0">
                <a:latin typeface="Calibri"/>
                <a:cs typeface="Calibri"/>
              </a:rPr>
              <a:t>		0.0	0.125	0.125</a:t>
            </a:r>
          </a:p>
        </p:txBody>
      </p:sp>
      <p:sp>
        <p:nvSpPr>
          <p:cNvPr id="24" name="Rectangle 3"/>
          <p:cNvSpPr>
            <a:spLocks noChangeArrowheads="1"/>
          </p:cNvSpPr>
          <p:nvPr/>
        </p:nvSpPr>
        <p:spPr bwMode="auto">
          <a:xfrm>
            <a:off x="2971800" y="3962400"/>
            <a:ext cx="1898426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matmult</a:t>
            </a:r>
            <a:r>
              <a:rPr lang="en-GB" sz="18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/</a:t>
            </a:r>
            <a:r>
              <a:rPr lang="en-GB" sz="1800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mm.c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</p:spTree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31" name="Rectangle 2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Matrix Multiplication (jki)</a:t>
            </a:r>
          </a:p>
        </p:txBody>
      </p:sp>
      <p:sp>
        <p:nvSpPr>
          <p:cNvPr id="175107" name="Rectangle 3"/>
          <p:cNvSpPr>
            <a:spLocks noChangeArrowheads="1"/>
          </p:cNvSpPr>
          <p:nvPr/>
        </p:nvSpPr>
        <p:spPr bwMode="auto">
          <a:xfrm>
            <a:off x="566738" y="1766888"/>
            <a:ext cx="4352925" cy="2515817"/>
          </a:xfrm>
          <a:prstGeom prst="rect">
            <a:avLst/>
          </a:prstGeom>
          <a:solidFill>
            <a:srgbClr val="F6F5BD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blurRad="63500" dist="107763" dir="2700000" algn="ctr" rotWithShape="0">
              <a:srgbClr val="000000">
                <a:alpha val="74998"/>
              </a:srgbClr>
            </a:outerShdw>
          </a:effectLst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1800" dirty="0">
                <a:latin typeface="Courier New" charset="0"/>
              </a:rPr>
              <a:t>/* </a:t>
            </a:r>
            <a:r>
              <a:rPr lang="en-US" sz="1800" dirty="0" err="1">
                <a:latin typeface="Courier New" charset="0"/>
              </a:rPr>
              <a:t>jki</a:t>
            </a:r>
            <a:r>
              <a:rPr lang="en-US" sz="1800" dirty="0">
                <a:latin typeface="Courier New" charset="0"/>
              </a:rPr>
              <a:t> */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1800" dirty="0">
                <a:latin typeface="Courier New" charset="0"/>
              </a:rPr>
              <a:t>for (</a:t>
            </a:r>
            <a:r>
              <a:rPr lang="en-US" sz="1800" dirty="0" err="1">
                <a:latin typeface="Courier New" charset="0"/>
              </a:rPr>
              <a:t>j</a:t>
            </a:r>
            <a:r>
              <a:rPr lang="en-US" sz="1800" dirty="0">
                <a:latin typeface="Courier New" charset="0"/>
              </a:rPr>
              <a:t>=0; </a:t>
            </a:r>
            <a:r>
              <a:rPr lang="en-US" sz="1800" dirty="0" err="1">
                <a:latin typeface="Courier New" charset="0"/>
              </a:rPr>
              <a:t>j</a:t>
            </a:r>
            <a:r>
              <a:rPr lang="en-US" sz="1800" dirty="0">
                <a:latin typeface="Courier New" charset="0"/>
              </a:rPr>
              <a:t>&lt;</a:t>
            </a:r>
            <a:r>
              <a:rPr lang="en-US" sz="1800" dirty="0" err="1">
                <a:latin typeface="Courier New" charset="0"/>
              </a:rPr>
              <a:t>n</a:t>
            </a:r>
            <a:r>
              <a:rPr lang="en-US" sz="1800" dirty="0">
                <a:latin typeface="Courier New" charset="0"/>
              </a:rPr>
              <a:t>; </a:t>
            </a:r>
            <a:r>
              <a:rPr lang="en-US" sz="1800" dirty="0" err="1">
                <a:latin typeface="Courier New" charset="0"/>
              </a:rPr>
              <a:t>j</a:t>
            </a:r>
            <a:r>
              <a:rPr lang="en-US" sz="1800" dirty="0">
                <a:latin typeface="Courier New" charset="0"/>
              </a:rPr>
              <a:t>++) {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1800" dirty="0">
                <a:latin typeface="Courier New" charset="0"/>
              </a:rPr>
              <a:t>  for (</a:t>
            </a:r>
            <a:r>
              <a:rPr lang="en-US" sz="1800" dirty="0" err="1">
                <a:latin typeface="Courier New" charset="0"/>
              </a:rPr>
              <a:t>k</a:t>
            </a:r>
            <a:r>
              <a:rPr lang="en-US" sz="1800" dirty="0">
                <a:latin typeface="Courier New" charset="0"/>
              </a:rPr>
              <a:t>=0; </a:t>
            </a:r>
            <a:r>
              <a:rPr lang="en-US" sz="1800" dirty="0" err="1">
                <a:latin typeface="Courier New" charset="0"/>
              </a:rPr>
              <a:t>k</a:t>
            </a:r>
            <a:r>
              <a:rPr lang="en-US" sz="1800" dirty="0">
                <a:latin typeface="Courier New" charset="0"/>
              </a:rPr>
              <a:t>&lt;</a:t>
            </a:r>
            <a:r>
              <a:rPr lang="en-US" sz="1800" dirty="0" err="1">
                <a:latin typeface="Courier New" charset="0"/>
              </a:rPr>
              <a:t>n</a:t>
            </a:r>
            <a:r>
              <a:rPr lang="en-US" sz="1800" dirty="0">
                <a:latin typeface="Courier New" charset="0"/>
              </a:rPr>
              <a:t>; </a:t>
            </a:r>
            <a:r>
              <a:rPr lang="en-US" sz="1800" dirty="0" err="1">
                <a:latin typeface="Courier New" charset="0"/>
              </a:rPr>
              <a:t>k</a:t>
            </a:r>
            <a:r>
              <a:rPr lang="en-US" sz="1800" dirty="0">
                <a:latin typeface="Courier New" charset="0"/>
              </a:rPr>
              <a:t>++) {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1800" dirty="0">
                <a:latin typeface="Courier New" charset="0"/>
              </a:rPr>
              <a:t>    </a:t>
            </a:r>
            <a:r>
              <a:rPr lang="en-US" sz="1800" dirty="0" err="1">
                <a:latin typeface="Courier New" charset="0"/>
              </a:rPr>
              <a:t>r</a:t>
            </a:r>
            <a:r>
              <a:rPr lang="en-US" sz="1800" dirty="0">
                <a:latin typeface="Courier New" charset="0"/>
              </a:rPr>
              <a:t> = </a:t>
            </a:r>
            <a:r>
              <a:rPr lang="en-US" sz="1800" dirty="0" err="1">
                <a:latin typeface="Courier New" charset="0"/>
              </a:rPr>
              <a:t>b[k][j</a:t>
            </a:r>
            <a:r>
              <a:rPr lang="en-US" sz="1800" dirty="0">
                <a:latin typeface="Courier New" charset="0"/>
              </a:rPr>
              <a:t>];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1800" dirty="0">
                <a:latin typeface="Courier New" charset="0"/>
              </a:rPr>
              <a:t>    for (</a:t>
            </a:r>
            <a:r>
              <a:rPr lang="en-US" sz="1800" dirty="0" err="1">
                <a:latin typeface="Courier New" charset="0"/>
              </a:rPr>
              <a:t>i</a:t>
            </a:r>
            <a:r>
              <a:rPr lang="en-US" sz="1800" dirty="0">
                <a:latin typeface="Courier New" charset="0"/>
              </a:rPr>
              <a:t>=0; </a:t>
            </a:r>
            <a:r>
              <a:rPr lang="en-US" sz="1800" dirty="0" err="1">
                <a:latin typeface="Courier New" charset="0"/>
              </a:rPr>
              <a:t>i</a:t>
            </a:r>
            <a:r>
              <a:rPr lang="en-US" sz="1800" dirty="0">
                <a:latin typeface="Courier New" charset="0"/>
              </a:rPr>
              <a:t>&lt;</a:t>
            </a:r>
            <a:r>
              <a:rPr lang="en-US" sz="1800" dirty="0" err="1">
                <a:latin typeface="Courier New" charset="0"/>
              </a:rPr>
              <a:t>n</a:t>
            </a:r>
            <a:r>
              <a:rPr lang="en-US" sz="1800" dirty="0">
                <a:latin typeface="Courier New" charset="0"/>
              </a:rPr>
              <a:t>; </a:t>
            </a:r>
            <a:r>
              <a:rPr lang="en-US" sz="1800" dirty="0" err="1">
                <a:latin typeface="Courier New" charset="0"/>
              </a:rPr>
              <a:t>i</a:t>
            </a:r>
            <a:r>
              <a:rPr lang="en-US" sz="1800" dirty="0">
                <a:latin typeface="Courier New" charset="0"/>
              </a:rPr>
              <a:t>++)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1800" dirty="0">
                <a:latin typeface="Courier New" charset="0"/>
              </a:rPr>
              <a:t>      </a:t>
            </a:r>
            <a:r>
              <a:rPr lang="en-US" sz="1800" dirty="0" err="1">
                <a:solidFill>
                  <a:srgbClr val="FF0000"/>
                </a:solidFill>
                <a:latin typeface="Courier New" charset="0"/>
              </a:rPr>
              <a:t>c[i][j</a:t>
            </a:r>
            <a:r>
              <a:rPr lang="en-US" sz="1800" dirty="0">
                <a:solidFill>
                  <a:srgbClr val="FF0000"/>
                </a:solidFill>
                <a:latin typeface="Courier New" charset="0"/>
              </a:rPr>
              <a:t>] += </a:t>
            </a:r>
            <a:r>
              <a:rPr lang="en-US" sz="1800" dirty="0" err="1">
                <a:solidFill>
                  <a:srgbClr val="FF0000"/>
                </a:solidFill>
                <a:latin typeface="Courier New" charset="0"/>
              </a:rPr>
              <a:t>a[i][k</a:t>
            </a:r>
            <a:r>
              <a:rPr lang="en-US" sz="1800" dirty="0">
                <a:solidFill>
                  <a:srgbClr val="FF0000"/>
                </a:solidFill>
                <a:latin typeface="Courier New" charset="0"/>
              </a:rPr>
              <a:t>] * </a:t>
            </a:r>
            <a:r>
              <a:rPr lang="en-US" sz="1800" dirty="0" err="1">
                <a:solidFill>
                  <a:srgbClr val="FF0000"/>
                </a:solidFill>
                <a:latin typeface="Courier New" charset="0"/>
              </a:rPr>
              <a:t>r</a:t>
            </a:r>
            <a:r>
              <a:rPr lang="en-US" sz="1800" dirty="0">
                <a:solidFill>
                  <a:srgbClr val="FF0000"/>
                </a:solidFill>
                <a:latin typeface="Courier New" charset="0"/>
              </a:rPr>
              <a:t>;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1800" dirty="0">
                <a:latin typeface="Courier New" charset="0"/>
              </a:rPr>
              <a:t>  }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1800" dirty="0">
                <a:latin typeface="Courier New" charset="0"/>
              </a:rPr>
              <a:t>}	</a:t>
            </a:r>
          </a:p>
        </p:txBody>
      </p:sp>
      <p:sp>
        <p:nvSpPr>
          <p:cNvPr id="175108" name="Rectangle 4"/>
          <p:cNvSpPr>
            <a:spLocks noChangeArrowheads="1"/>
          </p:cNvSpPr>
          <p:nvPr/>
        </p:nvSpPr>
        <p:spPr bwMode="auto">
          <a:xfrm>
            <a:off x="5340350" y="2432050"/>
            <a:ext cx="596900" cy="520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75109" name="Rectangle 5"/>
          <p:cNvSpPr>
            <a:spLocks noChangeArrowheads="1"/>
          </p:cNvSpPr>
          <p:nvPr/>
        </p:nvSpPr>
        <p:spPr bwMode="auto">
          <a:xfrm>
            <a:off x="6559550" y="2432050"/>
            <a:ext cx="596900" cy="520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75110" name="Rectangle 6"/>
          <p:cNvSpPr>
            <a:spLocks noChangeArrowheads="1"/>
          </p:cNvSpPr>
          <p:nvPr/>
        </p:nvSpPr>
        <p:spPr bwMode="auto">
          <a:xfrm>
            <a:off x="7727950" y="2432050"/>
            <a:ext cx="596900" cy="520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75111" name="Rectangle 7"/>
          <p:cNvSpPr>
            <a:spLocks noChangeArrowheads="1"/>
          </p:cNvSpPr>
          <p:nvPr/>
        </p:nvSpPr>
        <p:spPr bwMode="auto">
          <a:xfrm>
            <a:off x="5472113" y="2959100"/>
            <a:ext cx="336630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A</a:t>
            </a:r>
          </a:p>
        </p:txBody>
      </p:sp>
      <p:sp>
        <p:nvSpPr>
          <p:cNvPr id="175112" name="Rectangle 8"/>
          <p:cNvSpPr>
            <a:spLocks noChangeArrowheads="1"/>
          </p:cNvSpPr>
          <p:nvPr/>
        </p:nvSpPr>
        <p:spPr bwMode="auto">
          <a:xfrm>
            <a:off x="6691313" y="2959100"/>
            <a:ext cx="322253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B</a:t>
            </a:r>
          </a:p>
        </p:txBody>
      </p:sp>
      <p:sp>
        <p:nvSpPr>
          <p:cNvPr id="175113" name="Rectangle 9"/>
          <p:cNvSpPr>
            <a:spLocks noChangeArrowheads="1"/>
          </p:cNvSpPr>
          <p:nvPr/>
        </p:nvSpPr>
        <p:spPr bwMode="auto">
          <a:xfrm>
            <a:off x="7848600" y="2959100"/>
            <a:ext cx="319498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 dirty="0">
                <a:latin typeface="Calibri"/>
                <a:cs typeface="Calibri"/>
              </a:rPr>
              <a:t>C</a:t>
            </a:r>
          </a:p>
        </p:txBody>
      </p:sp>
      <p:sp>
        <p:nvSpPr>
          <p:cNvPr id="175114" name="Rectangle 10"/>
          <p:cNvSpPr>
            <a:spLocks noChangeArrowheads="1"/>
          </p:cNvSpPr>
          <p:nvPr/>
        </p:nvSpPr>
        <p:spPr bwMode="auto">
          <a:xfrm>
            <a:off x="7656513" y="2057400"/>
            <a:ext cx="591382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 dirty="0">
                <a:latin typeface="Calibri"/>
                <a:cs typeface="Calibri"/>
              </a:rPr>
              <a:t>(*,</a:t>
            </a:r>
            <a:r>
              <a:rPr lang="en-US" sz="2000" b="0" dirty="0" err="1">
                <a:latin typeface="Calibri"/>
                <a:cs typeface="Calibri"/>
              </a:rPr>
              <a:t>j</a:t>
            </a:r>
            <a:r>
              <a:rPr lang="en-US" sz="2000" b="0" dirty="0">
                <a:latin typeface="Calibri"/>
                <a:cs typeface="Calibri"/>
              </a:rPr>
              <a:t>)</a:t>
            </a:r>
          </a:p>
        </p:txBody>
      </p:sp>
      <p:sp>
        <p:nvSpPr>
          <p:cNvPr id="175115" name="Rectangle 11"/>
          <p:cNvSpPr>
            <a:spLocks noChangeArrowheads="1"/>
          </p:cNvSpPr>
          <p:nvPr/>
        </p:nvSpPr>
        <p:spPr bwMode="auto">
          <a:xfrm>
            <a:off x="6692900" y="2832100"/>
            <a:ext cx="50800" cy="50800"/>
          </a:xfrm>
          <a:prstGeom prst="rect">
            <a:avLst/>
          </a:prstGeom>
          <a:solidFill>
            <a:srgbClr val="FF0000"/>
          </a:solidFill>
          <a:ln w="5715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75116" name="Rectangle 12"/>
          <p:cNvSpPr>
            <a:spLocks noChangeArrowheads="1"/>
          </p:cNvSpPr>
          <p:nvPr/>
        </p:nvSpPr>
        <p:spPr bwMode="auto">
          <a:xfrm>
            <a:off x="6475413" y="2416175"/>
            <a:ext cx="580236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(k,j)</a:t>
            </a:r>
          </a:p>
        </p:txBody>
      </p:sp>
      <p:sp>
        <p:nvSpPr>
          <p:cNvPr id="175117" name="Rectangle 13"/>
          <p:cNvSpPr>
            <a:spLocks noChangeArrowheads="1"/>
          </p:cNvSpPr>
          <p:nvPr/>
        </p:nvSpPr>
        <p:spPr bwMode="auto">
          <a:xfrm>
            <a:off x="5268913" y="1600200"/>
            <a:ext cx="1324630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Inner loop:</a:t>
            </a:r>
          </a:p>
        </p:txBody>
      </p:sp>
      <p:sp>
        <p:nvSpPr>
          <p:cNvPr id="175118" name="Line 14"/>
          <p:cNvSpPr>
            <a:spLocks noChangeShapeType="1"/>
          </p:cNvSpPr>
          <p:nvPr/>
        </p:nvSpPr>
        <p:spPr bwMode="auto">
          <a:xfrm flipV="1">
            <a:off x="5803900" y="2425700"/>
            <a:ext cx="0" cy="5334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75119" name="Line 15"/>
          <p:cNvSpPr>
            <a:spLocks noChangeShapeType="1"/>
          </p:cNvSpPr>
          <p:nvPr/>
        </p:nvSpPr>
        <p:spPr bwMode="auto">
          <a:xfrm flipV="1">
            <a:off x="7886700" y="2438400"/>
            <a:ext cx="0" cy="5334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75120" name="Rectangle 16"/>
          <p:cNvSpPr>
            <a:spLocks noChangeArrowheads="1"/>
          </p:cNvSpPr>
          <p:nvPr/>
        </p:nvSpPr>
        <p:spPr bwMode="auto">
          <a:xfrm>
            <a:off x="5522913" y="2057400"/>
            <a:ext cx="646610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 dirty="0">
                <a:latin typeface="Calibri"/>
                <a:cs typeface="Calibri"/>
              </a:rPr>
              <a:t>(*,</a:t>
            </a:r>
            <a:r>
              <a:rPr lang="en-US" sz="2000" b="0" dirty="0" err="1">
                <a:latin typeface="Calibri"/>
                <a:cs typeface="Calibri"/>
              </a:rPr>
              <a:t>k</a:t>
            </a:r>
            <a:r>
              <a:rPr lang="en-US" sz="2000" b="0" dirty="0">
                <a:latin typeface="Calibri"/>
                <a:cs typeface="Calibri"/>
              </a:rPr>
              <a:t>)</a:t>
            </a:r>
          </a:p>
        </p:txBody>
      </p:sp>
      <p:sp>
        <p:nvSpPr>
          <p:cNvPr id="175122" name="Rectangle 18"/>
          <p:cNvSpPr>
            <a:spLocks noChangeArrowheads="1"/>
          </p:cNvSpPr>
          <p:nvPr/>
        </p:nvSpPr>
        <p:spPr bwMode="auto">
          <a:xfrm>
            <a:off x="5133853" y="3866679"/>
            <a:ext cx="1067599" cy="70532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b="0" dirty="0">
                <a:latin typeface="Calibri"/>
                <a:cs typeface="Calibri"/>
              </a:rPr>
              <a:t>Column-</a:t>
            </a:r>
          </a:p>
          <a:p>
            <a:pPr algn="ctr">
              <a:lnSpc>
                <a:spcPct val="100000"/>
              </a:lnSpc>
            </a:pPr>
            <a:r>
              <a:rPr lang="en-US" sz="2000" b="0" dirty="0">
                <a:latin typeface="Calibri"/>
                <a:cs typeface="Calibri"/>
              </a:rPr>
              <a:t>wise</a:t>
            </a:r>
          </a:p>
        </p:txBody>
      </p:sp>
      <p:sp>
        <p:nvSpPr>
          <p:cNvPr id="175123" name="Line 19"/>
          <p:cNvSpPr>
            <a:spLocks noChangeShapeType="1"/>
          </p:cNvSpPr>
          <p:nvPr/>
        </p:nvSpPr>
        <p:spPr bwMode="auto">
          <a:xfrm flipV="1">
            <a:off x="5638800" y="3335983"/>
            <a:ext cx="0" cy="6270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>
              <a:latin typeface="Calibri"/>
              <a:cs typeface="Calibri"/>
            </a:endParaRPr>
          </a:p>
        </p:txBody>
      </p:sp>
      <p:sp>
        <p:nvSpPr>
          <p:cNvPr id="175125" name="Rectangle 21"/>
          <p:cNvSpPr>
            <a:spLocks noChangeArrowheads="1"/>
          </p:cNvSpPr>
          <p:nvPr/>
        </p:nvSpPr>
        <p:spPr bwMode="auto">
          <a:xfrm>
            <a:off x="7467600" y="3866679"/>
            <a:ext cx="1067599" cy="70532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b="0" dirty="0">
                <a:latin typeface="Calibri"/>
                <a:cs typeface="Calibri"/>
              </a:rPr>
              <a:t>Column-</a:t>
            </a:r>
          </a:p>
          <a:p>
            <a:pPr algn="ctr">
              <a:lnSpc>
                <a:spcPct val="100000"/>
              </a:lnSpc>
            </a:pPr>
            <a:r>
              <a:rPr lang="en-US" sz="2000" b="0" dirty="0">
                <a:latin typeface="Calibri"/>
                <a:cs typeface="Calibri"/>
              </a:rPr>
              <a:t>wise</a:t>
            </a:r>
          </a:p>
        </p:txBody>
      </p:sp>
      <p:sp>
        <p:nvSpPr>
          <p:cNvPr id="175126" name="Line 22"/>
          <p:cNvSpPr>
            <a:spLocks noChangeShapeType="1"/>
          </p:cNvSpPr>
          <p:nvPr/>
        </p:nvSpPr>
        <p:spPr bwMode="auto">
          <a:xfrm flipV="1">
            <a:off x="8024813" y="3335983"/>
            <a:ext cx="0" cy="6270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>
              <a:latin typeface="Calibri"/>
              <a:cs typeface="Calibri"/>
            </a:endParaRPr>
          </a:p>
        </p:txBody>
      </p:sp>
      <p:sp>
        <p:nvSpPr>
          <p:cNvPr id="175128" name="Rectangle 24"/>
          <p:cNvSpPr>
            <a:spLocks noChangeArrowheads="1"/>
          </p:cNvSpPr>
          <p:nvPr/>
        </p:nvSpPr>
        <p:spPr bwMode="auto">
          <a:xfrm>
            <a:off x="6477000" y="3866679"/>
            <a:ext cx="726134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b="0" dirty="0">
                <a:latin typeface="Calibri"/>
                <a:cs typeface="Calibri"/>
              </a:rPr>
              <a:t>Fixed</a:t>
            </a:r>
          </a:p>
        </p:txBody>
      </p:sp>
      <p:sp>
        <p:nvSpPr>
          <p:cNvPr id="175129" name="Line 25"/>
          <p:cNvSpPr>
            <a:spLocks noChangeShapeType="1"/>
          </p:cNvSpPr>
          <p:nvPr/>
        </p:nvSpPr>
        <p:spPr bwMode="auto">
          <a:xfrm flipV="1">
            <a:off x="6815785" y="3343921"/>
            <a:ext cx="0" cy="6270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>
              <a:latin typeface="Calibri"/>
              <a:cs typeface="Calibri"/>
            </a:endParaRPr>
          </a:p>
        </p:txBody>
      </p:sp>
      <p:sp>
        <p:nvSpPr>
          <p:cNvPr id="175130" name="Rectangle 26"/>
          <p:cNvSpPr>
            <a:spLocks noChangeArrowheads="1"/>
          </p:cNvSpPr>
          <p:nvPr/>
        </p:nvSpPr>
        <p:spPr bwMode="auto">
          <a:xfrm>
            <a:off x="444500" y="4868863"/>
            <a:ext cx="5492750" cy="12271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prstTxWarp prst="textNoShape">
              <a:avLst/>
            </a:prstTxWarp>
          </a:bodyPr>
          <a:lstStyle/>
          <a:p>
            <a:pPr marL="223838" indent="-223838" algn="l" defTabSz="895350">
              <a:lnSpc>
                <a:spcPct val="100000"/>
              </a:lnSpc>
              <a:tabLst>
                <a:tab pos="971550" algn="ctr"/>
                <a:tab pos="2343150" algn="ctr"/>
                <a:tab pos="3657600" algn="ctr"/>
              </a:tabLst>
            </a:pPr>
            <a:r>
              <a:rPr lang="en-US" b="0" u="sng" dirty="0">
                <a:latin typeface="Calibri"/>
                <a:cs typeface="Calibri"/>
              </a:rPr>
              <a:t>Misses per inner loop iteration:</a:t>
            </a:r>
          </a:p>
          <a:p>
            <a:pPr marL="560388" lvl="1" indent="-222250" algn="l" defTabSz="895350">
              <a:lnSpc>
                <a:spcPct val="100000"/>
              </a:lnSpc>
              <a:tabLst>
                <a:tab pos="971550" algn="ctr"/>
                <a:tab pos="2343150" algn="ctr"/>
                <a:tab pos="3657600" algn="ctr"/>
              </a:tabLst>
            </a:pPr>
            <a:r>
              <a:rPr lang="en-US" b="0" dirty="0">
                <a:latin typeface="Calibri"/>
                <a:cs typeface="Calibri"/>
              </a:rPr>
              <a:t>		</a:t>
            </a:r>
            <a:r>
              <a:rPr lang="en-US" b="0" u="sng" dirty="0">
                <a:latin typeface="Calibri"/>
                <a:cs typeface="Calibri"/>
              </a:rPr>
              <a:t>A</a:t>
            </a:r>
            <a:r>
              <a:rPr lang="en-US" b="0" dirty="0">
                <a:latin typeface="Calibri"/>
                <a:cs typeface="Calibri"/>
              </a:rPr>
              <a:t>	</a:t>
            </a:r>
            <a:r>
              <a:rPr lang="en-US" b="0" u="sng" dirty="0">
                <a:latin typeface="Calibri"/>
                <a:cs typeface="Calibri"/>
              </a:rPr>
              <a:t>B</a:t>
            </a:r>
            <a:r>
              <a:rPr lang="en-US" b="0" dirty="0">
                <a:latin typeface="Calibri"/>
                <a:cs typeface="Calibri"/>
              </a:rPr>
              <a:t>	</a:t>
            </a:r>
            <a:r>
              <a:rPr lang="en-US" b="0" u="sng" dirty="0">
                <a:latin typeface="Calibri"/>
                <a:cs typeface="Calibri"/>
              </a:rPr>
              <a:t>C</a:t>
            </a:r>
            <a:endParaRPr lang="en-US" b="0" dirty="0">
              <a:latin typeface="Calibri"/>
              <a:cs typeface="Calibri"/>
            </a:endParaRPr>
          </a:p>
          <a:p>
            <a:pPr marL="560388" lvl="1" indent="-222250" algn="l" defTabSz="895350">
              <a:lnSpc>
                <a:spcPct val="100000"/>
              </a:lnSpc>
              <a:tabLst>
                <a:tab pos="971550" algn="ctr"/>
                <a:tab pos="2343150" algn="ctr"/>
                <a:tab pos="3657600" algn="ctr"/>
              </a:tabLst>
            </a:pPr>
            <a:r>
              <a:rPr lang="en-US" b="0" dirty="0">
                <a:latin typeface="Calibri"/>
                <a:cs typeface="Calibri"/>
              </a:rPr>
              <a:t>		1.0	0.0	1.0</a:t>
            </a:r>
          </a:p>
        </p:txBody>
      </p:sp>
      <p:sp>
        <p:nvSpPr>
          <p:cNvPr id="24" name="Rectangle 3"/>
          <p:cNvSpPr>
            <a:spLocks noChangeArrowheads="1"/>
          </p:cNvSpPr>
          <p:nvPr/>
        </p:nvSpPr>
        <p:spPr bwMode="auto">
          <a:xfrm>
            <a:off x="3122837" y="3985737"/>
            <a:ext cx="1898426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matmult</a:t>
            </a:r>
            <a:r>
              <a:rPr lang="en-GB" sz="18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/</a:t>
            </a:r>
            <a:r>
              <a:rPr lang="en-GB" sz="1800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mm.c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177382" cy="762000"/>
          </a:xfrm>
        </p:spPr>
        <p:txBody>
          <a:bodyPr/>
          <a:lstStyle/>
          <a:p>
            <a:r>
              <a:rPr lang="en-US" dirty="0"/>
              <a:t>Locality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384175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dirty="0">
                <a:solidFill>
                  <a:srgbClr val="C00000"/>
                </a:solidFill>
              </a:rPr>
              <a:t>Principle of Locality:</a:t>
            </a:r>
            <a:r>
              <a:rPr lang="en-US" dirty="0"/>
              <a:t> </a:t>
            </a:r>
            <a:r>
              <a:rPr lang="en-GB" dirty="0"/>
              <a:t>Programs tend to use data and instructions with addresses near or equal to those they have used recently</a:t>
            </a:r>
          </a:p>
          <a:p>
            <a:pPr>
              <a:tabLst>
                <a:tab pos="384175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GB" dirty="0">
              <a:solidFill>
                <a:srgbClr val="C00000"/>
              </a:solidFill>
            </a:endParaRPr>
          </a:p>
          <a:p>
            <a:pPr>
              <a:tabLst>
                <a:tab pos="384175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dirty="0">
                <a:solidFill>
                  <a:srgbClr val="C00000"/>
                </a:solidFill>
              </a:rPr>
              <a:t>Temporal locality:  </a:t>
            </a:r>
          </a:p>
          <a:p>
            <a:pPr lvl="1">
              <a:tabLst>
                <a:tab pos="384175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dirty="0"/>
              <a:t>Recently referenced items are likely </a:t>
            </a:r>
            <a:br>
              <a:rPr lang="en-GB" dirty="0"/>
            </a:br>
            <a:r>
              <a:rPr lang="en-GB" dirty="0"/>
              <a:t>to be referenced again in the near future</a:t>
            </a:r>
          </a:p>
          <a:p>
            <a:pPr>
              <a:tabLst>
                <a:tab pos="384175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GB" dirty="0">
              <a:solidFill>
                <a:srgbClr val="C00000"/>
              </a:solidFill>
            </a:endParaRPr>
          </a:p>
          <a:p>
            <a:pPr>
              <a:tabLst>
                <a:tab pos="384175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dirty="0">
                <a:solidFill>
                  <a:srgbClr val="C00000"/>
                </a:solidFill>
              </a:rPr>
              <a:t>Spatial locality:  </a:t>
            </a:r>
          </a:p>
          <a:p>
            <a:pPr lvl="1">
              <a:tabLst>
                <a:tab pos="384175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dirty="0"/>
              <a:t>Items with nearby addresses tend </a:t>
            </a:r>
            <a:br>
              <a:rPr lang="en-GB" dirty="0"/>
            </a:br>
            <a:r>
              <a:rPr lang="en-GB" dirty="0"/>
              <a:t>to be referenced close together in time</a:t>
            </a:r>
          </a:p>
          <a:p>
            <a:pPr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6096000" y="3124200"/>
            <a:ext cx="1905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800" dirty="0">
              <a:latin typeface="Calibri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6489700" y="3124200"/>
            <a:ext cx="381000" cy="304800"/>
          </a:xfrm>
          <a:prstGeom prst="rect">
            <a:avLst/>
          </a:prstGeom>
          <a:solidFill>
            <a:srgbClr val="FF999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800" dirty="0">
              <a:latin typeface="Calibri" pitchFamily="34" charset="0"/>
            </a:endParaRPr>
          </a:p>
        </p:txBody>
      </p:sp>
      <p:sp>
        <p:nvSpPr>
          <p:cNvPr id="6" name="Freeform 5"/>
          <p:cNvSpPr/>
          <p:nvPr/>
        </p:nvSpPr>
        <p:spPr bwMode="auto">
          <a:xfrm>
            <a:off x="6319056" y="2614411"/>
            <a:ext cx="627844" cy="433589"/>
          </a:xfrm>
          <a:custGeom>
            <a:avLst/>
            <a:gdLst>
              <a:gd name="connsiteX0" fmla="*/ 290847 w 627844"/>
              <a:gd name="connsiteY0" fmla="*/ 433589 h 433589"/>
              <a:gd name="connsiteX1" fmla="*/ 46149 w 627844"/>
              <a:gd name="connsiteY1" fmla="*/ 72980 h 433589"/>
              <a:gd name="connsiteX2" fmla="*/ 567743 w 627844"/>
              <a:gd name="connsiteY2" fmla="*/ 60101 h 433589"/>
              <a:gd name="connsiteX3" fmla="*/ 406757 w 627844"/>
              <a:gd name="connsiteY3" fmla="*/ 433589 h 4335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7844" h="433589">
                <a:moveTo>
                  <a:pt x="290847" y="433589"/>
                </a:moveTo>
                <a:cubicBezTo>
                  <a:pt x="145423" y="284408"/>
                  <a:pt x="0" y="135228"/>
                  <a:pt x="46149" y="72980"/>
                </a:cubicBezTo>
                <a:cubicBezTo>
                  <a:pt x="92298" y="10732"/>
                  <a:pt x="507642" y="0"/>
                  <a:pt x="567743" y="60101"/>
                </a:cubicBezTo>
                <a:cubicBezTo>
                  <a:pt x="627844" y="120202"/>
                  <a:pt x="517300" y="276895"/>
                  <a:pt x="406757" y="433589"/>
                </a:cubicBezTo>
              </a:path>
            </a:pathLst>
          </a:cu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6102261" y="4616940"/>
            <a:ext cx="1905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800" dirty="0">
              <a:latin typeface="Calibri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6495961" y="4616940"/>
            <a:ext cx="381000" cy="304800"/>
          </a:xfrm>
          <a:prstGeom prst="rect">
            <a:avLst/>
          </a:prstGeom>
          <a:solidFill>
            <a:srgbClr val="FF999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800" dirty="0">
              <a:latin typeface="Calibri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6870700" y="4616940"/>
            <a:ext cx="381000" cy="304800"/>
          </a:xfrm>
          <a:prstGeom prst="rect">
            <a:avLst/>
          </a:prstGeom>
          <a:solidFill>
            <a:srgbClr val="FF999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800" dirty="0">
              <a:latin typeface="Calibri" pitchFamily="34" charset="0"/>
            </a:endParaRPr>
          </a:p>
        </p:txBody>
      </p:sp>
      <p:sp>
        <p:nvSpPr>
          <p:cNvPr id="11" name="Freeform 10"/>
          <p:cNvSpPr/>
          <p:nvPr/>
        </p:nvSpPr>
        <p:spPr bwMode="auto">
          <a:xfrm>
            <a:off x="6416720" y="4186571"/>
            <a:ext cx="841420" cy="359535"/>
          </a:xfrm>
          <a:custGeom>
            <a:avLst/>
            <a:gdLst>
              <a:gd name="connsiteX0" fmla="*/ 200695 w 841420"/>
              <a:gd name="connsiteY0" fmla="*/ 353095 h 359535"/>
              <a:gd name="connsiteX1" fmla="*/ 91225 w 841420"/>
              <a:gd name="connsiteY1" fmla="*/ 56881 h 359535"/>
              <a:gd name="connsiteX2" fmla="*/ 748048 w 841420"/>
              <a:gd name="connsiteY2" fmla="*/ 50442 h 359535"/>
              <a:gd name="connsiteX3" fmla="*/ 651456 w 841420"/>
              <a:gd name="connsiteY3" fmla="*/ 359535 h 359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41420" h="359535">
                <a:moveTo>
                  <a:pt x="200695" y="353095"/>
                </a:moveTo>
                <a:cubicBezTo>
                  <a:pt x="100347" y="230209"/>
                  <a:pt x="0" y="107323"/>
                  <a:pt x="91225" y="56881"/>
                </a:cubicBezTo>
                <a:cubicBezTo>
                  <a:pt x="182450" y="6439"/>
                  <a:pt x="654676" y="0"/>
                  <a:pt x="748048" y="50442"/>
                </a:cubicBezTo>
                <a:cubicBezTo>
                  <a:pt x="841420" y="100884"/>
                  <a:pt x="746438" y="230209"/>
                  <a:pt x="651456" y="359535"/>
                </a:cubicBezTo>
              </a:path>
            </a:pathLst>
          </a:cu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200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10" grpId="0" animBg="1"/>
      <p:bldP spid="11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55" name="Rectangle 2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Matrix Multiplication (kji)</a:t>
            </a:r>
          </a:p>
        </p:txBody>
      </p:sp>
      <p:sp>
        <p:nvSpPr>
          <p:cNvPr id="176131" name="Rectangle 3"/>
          <p:cNvSpPr>
            <a:spLocks noChangeArrowheads="1"/>
          </p:cNvSpPr>
          <p:nvPr/>
        </p:nvSpPr>
        <p:spPr bwMode="auto">
          <a:xfrm>
            <a:off x="617538" y="1782763"/>
            <a:ext cx="4518025" cy="2515817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rgbClr val="000000">
                <a:alpha val="74998"/>
              </a:srgbClr>
            </a:outerShdw>
          </a:effectLst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/* kji */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for (k=0; k&lt;n; k++) {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  for (j=0; j&lt;n; j++) {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    r = b[k][j];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    for (i=0; i&lt;n; i++)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      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c[i][j] += a[i][k] * r;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  }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}	</a:t>
            </a:r>
          </a:p>
        </p:txBody>
      </p:sp>
      <p:sp>
        <p:nvSpPr>
          <p:cNvPr id="176132" name="Rectangle 4"/>
          <p:cNvSpPr>
            <a:spLocks noChangeArrowheads="1"/>
          </p:cNvSpPr>
          <p:nvPr/>
        </p:nvSpPr>
        <p:spPr bwMode="auto">
          <a:xfrm>
            <a:off x="5657850" y="2606675"/>
            <a:ext cx="596900" cy="520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76133" name="Rectangle 5"/>
          <p:cNvSpPr>
            <a:spLocks noChangeArrowheads="1"/>
          </p:cNvSpPr>
          <p:nvPr/>
        </p:nvSpPr>
        <p:spPr bwMode="auto">
          <a:xfrm>
            <a:off x="6877050" y="2606675"/>
            <a:ext cx="596900" cy="520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76134" name="Rectangle 6"/>
          <p:cNvSpPr>
            <a:spLocks noChangeArrowheads="1"/>
          </p:cNvSpPr>
          <p:nvPr/>
        </p:nvSpPr>
        <p:spPr bwMode="auto">
          <a:xfrm>
            <a:off x="8045450" y="2606675"/>
            <a:ext cx="596900" cy="520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76135" name="Rectangle 7"/>
          <p:cNvSpPr>
            <a:spLocks noChangeArrowheads="1"/>
          </p:cNvSpPr>
          <p:nvPr/>
        </p:nvSpPr>
        <p:spPr bwMode="auto">
          <a:xfrm>
            <a:off x="5789613" y="3124200"/>
            <a:ext cx="336630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A</a:t>
            </a:r>
          </a:p>
        </p:txBody>
      </p:sp>
      <p:sp>
        <p:nvSpPr>
          <p:cNvPr id="176136" name="Rectangle 8"/>
          <p:cNvSpPr>
            <a:spLocks noChangeArrowheads="1"/>
          </p:cNvSpPr>
          <p:nvPr/>
        </p:nvSpPr>
        <p:spPr bwMode="auto">
          <a:xfrm>
            <a:off x="7008813" y="3124200"/>
            <a:ext cx="322253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B</a:t>
            </a:r>
          </a:p>
        </p:txBody>
      </p:sp>
      <p:sp>
        <p:nvSpPr>
          <p:cNvPr id="176137" name="Rectangle 9"/>
          <p:cNvSpPr>
            <a:spLocks noChangeArrowheads="1"/>
          </p:cNvSpPr>
          <p:nvPr/>
        </p:nvSpPr>
        <p:spPr bwMode="auto">
          <a:xfrm>
            <a:off x="8229600" y="3124200"/>
            <a:ext cx="319498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 dirty="0">
                <a:latin typeface="Calibri"/>
                <a:cs typeface="Calibri"/>
              </a:rPr>
              <a:t>C</a:t>
            </a:r>
          </a:p>
        </p:txBody>
      </p:sp>
      <p:sp>
        <p:nvSpPr>
          <p:cNvPr id="176138" name="Rectangle 10"/>
          <p:cNvSpPr>
            <a:spLocks noChangeArrowheads="1"/>
          </p:cNvSpPr>
          <p:nvPr/>
        </p:nvSpPr>
        <p:spPr bwMode="auto">
          <a:xfrm>
            <a:off x="7974013" y="2273300"/>
            <a:ext cx="591382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(*,j)</a:t>
            </a:r>
          </a:p>
        </p:txBody>
      </p:sp>
      <p:sp>
        <p:nvSpPr>
          <p:cNvPr id="176139" name="Rectangle 11"/>
          <p:cNvSpPr>
            <a:spLocks noChangeArrowheads="1"/>
          </p:cNvSpPr>
          <p:nvPr/>
        </p:nvSpPr>
        <p:spPr bwMode="auto">
          <a:xfrm>
            <a:off x="7010400" y="3006725"/>
            <a:ext cx="50800" cy="50800"/>
          </a:xfrm>
          <a:prstGeom prst="rect">
            <a:avLst/>
          </a:prstGeom>
          <a:solidFill>
            <a:schemeClr val="tx1"/>
          </a:solidFill>
          <a:ln w="5715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76140" name="Rectangle 12"/>
          <p:cNvSpPr>
            <a:spLocks noChangeArrowheads="1"/>
          </p:cNvSpPr>
          <p:nvPr/>
        </p:nvSpPr>
        <p:spPr bwMode="auto">
          <a:xfrm>
            <a:off x="6792913" y="2590800"/>
            <a:ext cx="580236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(k,j)</a:t>
            </a:r>
          </a:p>
        </p:txBody>
      </p:sp>
      <p:sp>
        <p:nvSpPr>
          <p:cNvPr id="176141" name="Rectangle 13"/>
          <p:cNvSpPr>
            <a:spLocks noChangeArrowheads="1"/>
          </p:cNvSpPr>
          <p:nvPr/>
        </p:nvSpPr>
        <p:spPr bwMode="auto">
          <a:xfrm>
            <a:off x="5586413" y="1828800"/>
            <a:ext cx="1324630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Inner loop:</a:t>
            </a:r>
          </a:p>
        </p:txBody>
      </p:sp>
      <p:sp>
        <p:nvSpPr>
          <p:cNvPr id="176142" name="Line 14"/>
          <p:cNvSpPr>
            <a:spLocks noChangeShapeType="1"/>
          </p:cNvSpPr>
          <p:nvPr/>
        </p:nvSpPr>
        <p:spPr bwMode="auto">
          <a:xfrm flipV="1">
            <a:off x="6121400" y="2600325"/>
            <a:ext cx="0" cy="5334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76143" name="Line 15"/>
          <p:cNvSpPr>
            <a:spLocks noChangeShapeType="1"/>
          </p:cNvSpPr>
          <p:nvPr/>
        </p:nvSpPr>
        <p:spPr bwMode="auto">
          <a:xfrm flipV="1">
            <a:off x="8204200" y="2613025"/>
            <a:ext cx="0" cy="5334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76144" name="Rectangle 16"/>
          <p:cNvSpPr>
            <a:spLocks noChangeArrowheads="1"/>
          </p:cNvSpPr>
          <p:nvPr/>
        </p:nvSpPr>
        <p:spPr bwMode="auto">
          <a:xfrm>
            <a:off x="5840413" y="2273300"/>
            <a:ext cx="646610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(*,k)</a:t>
            </a:r>
          </a:p>
        </p:txBody>
      </p:sp>
      <p:sp>
        <p:nvSpPr>
          <p:cNvPr id="176146" name="Rectangle 18"/>
          <p:cNvSpPr>
            <a:spLocks noChangeArrowheads="1"/>
          </p:cNvSpPr>
          <p:nvPr/>
        </p:nvSpPr>
        <p:spPr bwMode="auto">
          <a:xfrm>
            <a:off x="6817666" y="4165600"/>
            <a:ext cx="726134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b="0" dirty="0">
                <a:latin typeface="Calibri"/>
                <a:cs typeface="Calibri"/>
              </a:rPr>
              <a:t>Fixed</a:t>
            </a:r>
          </a:p>
        </p:txBody>
      </p:sp>
      <p:sp>
        <p:nvSpPr>
          <p:cNvPr id="176147" name="Line 19"/>
          <p:cNvSpPr>
            <a:spLocks noChangeShapeType="1"/>
          </p:cNvSpPr>
          <p:nvPr/>
        </p:nvSpPr>
        <p:spPr bwMode="auto">
          <a:xfrm flipV="1">
            <a:off x="7156451" y="3509963"/>
            <a:ext cx="0" cy="6270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76149" name="Rectangle 21"/>
          <p:cNvSpPr>
            <a:spLocks noChangeArrowheads="1"/>
          </p:cNvSpPr>
          <p:nvPr/>
        </p:nvSpPr>
        <p:spPr bwMode="auto">
          <a:xfrm>
            <a:off x="5410200" y="4165600"/>
            <a:ext cx="1067599" cy="70532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Column-</a:t>
            </a:r>
          </a:p>
          <a:p>
            <a:pPr algn="ctr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wise</a:t>
            </a:r>
          </a:p>
        </p:txBody>
      </p:sp>
      <p:sp>
        <p:nvSpPr>
          <p:cNvPr id="176150" name="Line 22"/>
          <p:cNvSpPr>
            <a:spLocks noChangeShapeType="1"/>
          </p:cNvSpPr>
          <p:nvPr/>
        </p:nvSpPr>
        <p:spPr bwMode="auto">
          <a:xfrm flipV="1">
            <a:off x="5967413" y="3502025"/>
            <a:ext cx="0" cy="6270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76152" name="Rectangle 24"/>
          <p:cNvSpPr>
            <a:spLocks noChangeArrowheads="1"/>
          </p:cNvSpPr>
          <p:nvPr/>
        </p:nvSpPr>
        <p:spPr bwMode="auto">
          <a:xfrm>
            <a:off x="7924001" y="4165600"/>
            <a:ext cx="1067599" cy="70532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b="0" dirty="0">
                <a:latin typeface="Calibri"/>
                <a:cs typeface="Calibri"/>
              </a:rPr>
              <a:t>Column-</a:t>
            </a:r>
          </a:p>
          <a:p>
            <a:pPr algn="ctr">
              <a:lnSpc>
                <a:spcPct val="100000"/>
              </a:lnSpc>
            </a:pPr>
            <a:r>
              <a:rPr lang="en-US" sz="2000" b="0" dirty="0">
                <a:latin typeface="Calibri"/>
                <a:cs typeface="Calibri"/>
              </a:rPr>
              <a:t>wise</a:t>
            </a:r>
          </a:p>
        </p:txBody>
      </p:sp>
      <p:sp>
        <p:nvSpPr>
          <p:cNvPr id="176153" name="Line 25"/>
          <p:cNvSpPr>
            <a:spLocks noChangeShapeType="1"/>
          </p:cNvSpPr>
          <p:nvPr/>
        </p:nvSpPr>
        <p:spPr bwMode="auto">
          <a:xfrm flipV="1">
            <a:off x="8405813" y="3502025"/>
            <a:ext cx="0" cy="6270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76154" name="Rectangle 26"/>
          <p:cNvSpPr>
            <a:spLocks noChangeArrowheads="1"/>
          </p:cNvSpPr>
          <p:nvPr/>
        </p:nvSpPr>
        <p:spPr bwMode="auto">
          <a:xfrm>
            <a:off x="444500" y="4868863"/>
            <a:ext cx="4965700" cy="12271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prstTxWarp prst="textNoShape">
              <a:avLst/>
            </a:prstTxWarp>
          </a:bodyPr>
          <a:lstStyle/>
          <a:p>
            <a:pPr marL="223838" indent="-223838" algn="l" defTabSz="895350">
              <a:lnSpc>
                <a:spcPct val="100000"/>
              </a:lnSpc>
              <a:tabLst>
                <a:tab pos="971550" algn="ctr"/>
                <a:tab pos="2343150" algn="ctr"/>
                <a:tab pos="3657600" algn="ctr"/>
              </a:tabLst>
            </a:pPr>
            <a:r>
              <a:rPr lang="en-US" sz="2400" b="0" u="sng" dirty="0">
                <a:latin typeface="Calibri"/>
                <a:cs typeface="Calibri"/>
              </a:rPr>
              <a:t>Misses per inner loop iteration:</a:t>
            </a:r>
          </a:p>
          <a:p>
            <a:pPr marL="560388" lvl="1" indent="-222250" algn="l" defTabSz="895350">
              <a:lnSpc>
                <a:spcPct val="100000"/>
              </a:lnSpc>
              <a:tabLst>
                <a:tab pos="971550" algn="ctr"/>
                <a:tab pos="2343150" algn="ctr"/>
                <a:tab pos="3657600" algn="ctr"/>
              </a:tabLst>
            </a:pPr>
            <a:r>
              <a:rPr lang="en-US" sz="2400" b="0" dirty="0">
                <a:latin typeface="Calibri"/>
                <a:cs typeface="Calibri"/>
              </a:rPr>
              <a:t>		</a:t>
            </a:r>
            <a:r>
              <a:rPr lang="en-US" sz="2400" b="0" u="sng" dirty="0">
                <a:latin typeface="Calibri"/>
                <a:cs typeface="Calibri"/>
              </a:rPr>
              <a:t>A</a:t>
            </a:r>
            <a:r>
              <a:rPr lang="en-US" sz="2400" b="0" dirty="0">
                <a:latin typeface="Calibri"/>
                <a:cs typeface="Calibri"/>
              </a:rPr>
              <a:t>	</a:t>
            </a:r>
            <a:r>
              <a:rPr lang="en-US" sz="2400" b="0" u="sng" dirty="0">
                <a:latin typeface="Calibri"/>
                <a:cs typeface="Calibri"/>
              </a:rPr>
              <a:t>B</a:t>
            </a:r>
            <a:r>
              <a:rPr lang="en-US" sz="2400" b="0" dirty="0">
                <a:latin typeface="Calibri"/>
                <a:cs typeface="Calibri"/>
              </a:rPr>
              <a:t>	</a:t>
            </a:r>
            <a:r>
              <a:rPr lang="en-US" sz="2400" b="0" u="sng" dirty="0">
                <a:latin typeface="Calibri"/>
                <a:cs typeface="Calibri"/>
              </a:rPr>
              <a:t>C</a:t>
            </a:r>
            <a:endParaRPr lang="en-US" sz="2400" b="0" dirty="0">
              <a:latin typeface="Calibri"/>
              <a:cs typeface="Calibri"/>
            </a:endParaRPr>
          </a:p>
          <a:p>
            <a:pPr marL="560388" lvl="1" indent="-222250" algn="l" defTabSz="895350">
              <a:lnSpc>
                <a:spcPct val="100000"/>
              </a:lnSpc>
              <a:tabLst>
                <a:tab pos="971550" algn="ctr"/>
                <a:tab pos="2343150" algn="ctr"/>
                <a:tab pos="3657600" algn="ctr"/>
              </a:tabLst>
            </a:pPr>
            <a:r>
              <a:rPr lang="en-US" sz="2400" b="0" dirty="0">
                <a:latin typeface="Calibri"/>
                <a:cs typeface="Calibri"/>
              </a:rPr>
              <a:t>		1.0	0.0	1.0</a:t>
            </a:r>
          </a:p>
        </p:txBody>
      </p:sp>
      <p:sp>
        <p:nvSpPr>
          <p:cNvPr id="24" name="Rectangle 3"/>
          <p:cNvSpPr>
            <a:spLocks noChangeArrowheads="1"/>
          </p:cNvSpPr>
          <p:nvPr/>
        </p:nvSpPr>
        <p:spPr bwMode="auto">
          <a:xfrm>
            <a:off x="3283174" y="3962400"/>
            <a:ext cx="1898426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matmult</a:t>
            </a:r>
            <a:r>
              <a:rPr lang="en-GB" sz="18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/</a:t>
            </a:r>
            <a:r>
              <a:rPr lang="en-GB" sz="1800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mm.c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</p:spTree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61" name="Rectangle 9"/>
          <p:cNvSpPr>
            <a:spLocks noGrp="1" noChangeArrowheads="1"/>
          </p:cNvSpPr>
          <p:nvPr>
            <p:ph type="title"/>
          </p:nvPr>
        </p:nvSpPr>
        <p:spPr>
          <a:xfrm>
            <a:off x="357018" y="304800"/>
            <a:ext cx="7592093" cy="762000"/>
          </a:xfrm>
        </p:spPr>
        <p:txBody>
          <a:bodyPr/>
          <a:lstStyle/>
          <a:p>
            <a:r>
              <a:rPr lang="en-US" dirty="0"/>
              <a:t>Summary of Matrix Multiplication</a:t>
            </a:r>
          </a:p>
        </p:txBody>
      </p:sp>
      <p:sp>
        <p:nvSpPr>
          <p:cNvPr id="177156" name="Rectangle 4"/>
          <p:cNvSpPr>
            <a:spLocks noChangeArrowheads="1"/>
          </p:cNvSpPr>
          <p:nvPr/>
        </p:nvSpPr>
        <p:spPr bwMode="auto">
          <a:xfrm>
            <a:off x="5486400" y="1371600"/>
            <a:ext cx="2472279" cy="101309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  <a:tabLst>
                <a:tab pos="228600" algn="l"/>
              </a:tabLst>
            </a:pPr>
            <a:r>
              <a:rPr lang="en-US" sz="2000" dirty="0" err="1">
                <a:latin typeface="Calibri"/>
                <a:cs typeface="Calibri"/>
              </a:rPr>
              <a:t>ijk</a:t>
            </a:r>
            <a:r>
              <a:rPr lang="en-US" sz="2000" dirty="0">
                <a:latin typeface="Calibri"/>
                <a:cs typeface="Calibri"/>
              </a:rPr>
              <a:t> (&amp; </a:t>
            </a:r>
            <a:r>
              <a:rPr lang="en-US" sz="2000" dirty="0" err="1">
                <a:latin typeface="Calibri"/>
                <a:cs typeface="Calibri"/>
              </a:rPr>
              <a:t>jik</a:t>
            </a:r>
            <a:r>
              <a:rPr lang="en-US" sz="2000" dirty="0">
                <a:latin typeface="Calibri"/>
                <a:cs typeface="Calibri"/>
              </a:rPr>
              <a:t>): </a:t>
            </a:r>
          </a:p>
          <a:p>
            <a:pPr marL="114300" lvl="1" algn="l">
              <a:lnSpc>
                <a:spcPct val="100000"/>
              </a:lnSpc>
              <a:buFontTx/>
              <a:buChar char="•"/>
              <a:tabLst>
                <a:tab pos="228600" algn="l"/>
              </a:tabLst>
            </a:pPr>
            <a:r>
              <a:rPr lang="en-US" sz="2000" dirty="0">
                <a:latin typeface="Calibri"/>
                <a:cs typeface="Calibri"/>
              </a:rPr>
              <a:t> </a:t>
            </a:r>
            <a:r>
              <a:rPr lang="en-US" sz="2000" b="0" dirty="0">
                <a:latin typeface="Calibri"/>
                <a:cs typeface="Calibri"/>
              </a:rPr>
              <a:t>2 loads, 0 stores</a:t>
            </a:r>
          </a:p>
          <a:p>
            <a:pPr marL="114300" lvl="1" algn="l">
              <a:lnSpc>
                <a:spcPct val="100000"/>
              </a:lnSpc>
              <a:buFontTx/>
              <a:buChar char="•"/>
              <a:tabLst>
                <a:tab pos="228600" algn="l"/>
              </a:tabLst>
            </a:pPr>
            <a:r>
              <a:rPr lang="en-US" sz="2000" b="0" dirty="0">
                <a:latin typeface="Calibri"/>
                <a:cs typeface="Calibri"/>
              </a:rPr>
              <a:t> misses/</a:t>
            </a:r>
            <a:r>
              <a:rPr lang="en-US" sz="2000" b="0" dirty="0" err="1">
                <a:latin typeface="Calibri"/>
                <a:cs typeface="Calibri"/>
              </a:rPr>
              <a:t>iter</a:t>
            </a:r>
            <a:r>
              <a:rPr lang="en-US" sz="2000" b="0" dirty="0">
                <a:latin typeface="Calibri"/>
                <a:cs typeface="Calibri"/>
              </a:rPr>
              <a:t> = </a:t>
            </a:r>
            <a:r>
              <a:rPr lang="en-US" sz="2000" dirty="0">
                <a:latin typeface="Calibri"/>
                <a:cs typeface="Calibri"/>
              </a:rPr>
              <a:t>1.125</a:t>
            </a:r>
          </a:p>
        </p:txBody>
      </p:sp>
      <p:sp>
        <p:nvSpPr>
          <p:cNvPr id="177159" name="Rectangle 7"/>
          <p:cNvSpPr>
            <a:spLocks noChangeArrowheads="1"/>
          </p:cNvSpPr>
          <p:nvPr/>
        </p:nvSpPr>
        <p:spPr bwMode="auto">
          <a:xfrm>
            <a:off x="5486400" y="3313113"/>
            <a:ext cx="2342435" cy="101309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  <a:tabLst>
                <a:tab pos="228600" algn="l"/>
              </a:tabLst>
            </a:pPr>
            <a:r>
              <a:rPr lang="en-US" sz="2000" dirty="0" err="1">
                <a:latin typeface="Calibri"/>
                <a:cs typeface="Calibri"/>
              </a:rPr>
              <a:t>kij</a:t>
            </a:r>
            <a:r>
              <a:rPr lang="en-US" sz="2000" dirty="0">
                <a:latin typeface="Calibri"/>
                <a:cs typeface="Calibri"/>
              </a:rPr>
              <a:t> (&amp; </a:t>
            </a:r>
            <a:r>
              <a:rPr lang="en-US" sz="2000" dirty="0" err="1">
                <a:latin typeface="Calibri"/>
                <a:cs typeface="Calibri"/>
              </a:rPr>
              <a:t>ikj</a:t>
            </a:r>
            <a:r>
              <a:rPr lang="en-US" sz="2000" dirty="0">
                <a:latin typeface="Calibri"/>
                <a:cs typeface="Calibri"/>
              </a:rPr>
              <a:t>): </a:t>
            </a:r>
          </a:p>
          <a:p>
            <a:pPr marL="114300" lvl="1" algn="l">
              <a:lnSpc>
                <a:spcPct val="100000"/>
              </a:lnSpc>
              <a:buFontTx/>
              <a:buChar char="•"/>
              <a:tabLst>
                <a:tab pos="228600" algn="l"/>
              </a:tabLst>
            </a:pPr>
            <a:r>
              <a:rPr lang="en-US" sz="2000" dirty="0">
                <a:latin typeface="Calibri"/>
                <a:cs typeface="Calibri"/>
              </a:rPr>
              <a:t> </a:t>
            </a:r>
            <a:r>
              <a:rPr lang="en-US" sz="2000" b="0" dirty="0">
                <a:latin typeface="Calibri"/>
                <a:cs typeface="Calibri"/>
              </a:rPr>
              <a:t>2 loads, 1 store</a:t>
            </a:r>
          </a:p>
          <a:p>
            <a:pPr marL="114300" lvl="1" algn="l">
              <a:lnSpc>
                <a:spcPct val="100000"/>
              </a:lnSpc>
              <a:buFontTx/>
              <a:buChar char="•"/>
              <a:tabLst>
                <a:tab pos="228600" algn="l"/>
              </a:tabLst>
            </a:pPr>
            <a:r>
              <a:rPr lang="en-US" sz="2000" b="0" dirty="0">
                <a:latin typeface="Calibri"/>
                <a:cs typeface="Calibri"/>
              </a:rPr>
              <a:t> misses/</a:t>
            </a:r>
            <a:r>
              <a:rPr lang="en-US" sz="2000" b="0" dirty="0" err="1">
                <a:latin typeface="Calibri"/>
                <a:cs typeface="Calibri"/>
              </a:rPr>
              <a:t>iter</a:t>
            </a:r>
            <a:r>
              <a:rPr lang="en-US" sz="2000" b="0" dirty="0">
                <a:latin typeface="Calibri"/>
                <a:cs typeface="Calibri"/>
              </a:rPr>
              <a:t> = </a:t>
            </a:r>
            <a:r>
              <a:rPr lang="en-US" sz="2000" dirty="0">
                <a:latin typeface="Calibri"/>
                <a:cs typeface="Calibri"/>
              </a:rPr>
              <a:t>0.25</a:t>
            </a:r>
            <a:endParaRPr lang="en-US" sz="2000" b="0" dirty="0">
              <a:latin typeface="Calibri"/>
              <a:cs typeface="Calibri"/>
            </a:endParaRPr>
          </a:p>
        </p:txBody>
      </p:sp>
      <p:sp>
        <p:nvSpPr>
          <p:cNvPr id="177160" name="Rectangle 8"/>
          <p:cNvSpPr>
            <a:spLocks noChangeArrowheads="1"/>
          </p:cNvSpPr>
          <p:nvPr/>
        </p:nvSpPr>
        <p:spPr bwMode="auto">
          <a:xfrm>
            <a:off x="5486400" y="5184775"/>
            <a:ext cx="2221761" cy="101309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  <a:tabLst>
                <a:tab pos="228600" algn="l"/>
              </a:tabLst>
            </a:pPr>
            <a:r>
              <a:rPr lang="en-US" sz="2000">
                <a:latin typeface="Calibri"/>
                <a:cs typeface="Calibri"/>
              </a:rPr>
              <a:t>jki (&amp; kji): </a:t>
            </a:r>
          </a:p>
          <a:p>
            <a:pPr marL="114300" lvl="1" algn="l">
              <a:lnSpc>
                <a:spcPct val="100000"/>
              </a:lnSpc>
              <a:buFontTx/>
              <a:buChar char="•"/>
              <a:tabLst>
                <a:tab pos="228600" algn="l"/>
              </a:tabLst>
            </a:pPr>
            <a:r>
              <a:rPr lang="en-US" sz="2000">
                <a:latin typeface="Calibri"/>
                <a:cs typeface="Calibri"/>
              </a:rPr>
              <a:t> </a:t>
            </a:r>
            <a:r>
              <a:rPr lang="en-US" sz="2000" b="0">
                <a:latin typeface="Calibri"/>
                <a:cs typeface="Calibri"/>
              </a:rPr>
              <a:t>2 loads, 1 store</a:t>
            </a:r>
          </a:p>
          <a:p>
            <a:pPr marL="114300" lvl="1" algn="l">
              <a:lnSpc>
                <a:spcPct val="100000"/>
              </a:lnSpc>
              <a:buFontTx/>
              <a:buChar char="•"/>
              <a:tabLst>
                <a:tab pos="228600" algn="l"/>
              </a:tabLst>
            </a:pPr>
            <a:r>
              <a:rPr lang="en-US" sz="2000" b="0">
                <a:latin typeface="Calibri"/>
                <a:cs typeface="Calibri"/>
              </a:rPr>
              <a:t> misses/iter = </a:t>
            </a:r>
            <a:r>
              <a:rPr lang="en-US" sz="2000">
                <a:latin typeface="Calibri"/>
                <a:cs typeface="Calibri"/>
              </a:rPr>
              <a:t>2.0</a:t>
            </a:r>
            <a:endParaRPr lang="en-US" sz="2000" b="0">
              <a:latin typeface="Calibri"/>
              <a:cs typeface="Calibri"/>
            </a:endParaRPr>
          </a:p>
        </p:txBody>
      </p:sp>
      <p:sp>
        <p:nvSpPr>
          <p:cNvPr id="177155" name="Rectangle 3"/>
          <p:cNvSpPr>
            <a:spLocks noChangeArrowheads="1"/>
          </p:cNvSpPr>
          <p:nvPr/>
        </p:nvSpPr>
        <p:spPr bwMode="auto">
          <a:xfrm>
            <a:off x="1295400" y="1058863"/>
            <a:ext cx="3481388" cy="208280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1400" dirty="0">
                <a:latin typeface="Courier New" charset="0"/>
              </a:rPr>
              <a:t>for (</a:t>
            </a:r>
            <a:r>
              <a:rPr lang="en-US" sz="1400" dirty="0" err="1">
                <a:latin typeface="Courier New" charset="0"/>
              </a:rPr>
              <a:t>i</a:t>
            </a:r>
            <a:r>
              <a:rPr lang="en-US" sz="1400" dirty="0">
                <a:latin typeface="Courier New" charset="0"/>
              </a:rPr>
              <a:t>=0; </a:t>
            </a:r>
            <a:r>
              <a:rPr lang="en-US" sz="1400" dirty="0" err="1">
                <a:latin typeface="Courier New" charset="0"/>
              </a:rPr>
              <a:t>i</a:t>
            </a:r>
            <a:r>
              <a:rPr lang="en-US" sz="1400" dirty="0">
                <a:latin typeface="Courier New" charset="0"/>
              </a:rPr>
              <a:t>&lt;</a:t>
            </a:r>
            <a:r>
              <a:rPr lang="en-US" sz="1400" dirty="0" err="1">
                <a:latin typeface="Courier New" charset="0"/>
              </a:rPr>
              <a:t>n</a:t>
            </a:r>
            <a:r>
              <a:rPr lang="en-US" sz="1400" dirty="0">
                <a:latin typeface="Courier New" charset="0"/>
              </a:rPr>
              <a:t>; </a:t>
            </a:r>
            <a:r>
              <a:rPr lang="en-US" sz="1400" dirty="0" err="1">
                <a:latin typeface="Courier New" charset="0"/>
              </a:rPr>
              <a:t>i</a:t>
            </a:r>
            <a:r>
              <a:rPr lang="en-US" sz="1400" dirty="0">
                <a:latin typeface="Courier New" charset="0"/>
              </a:rPr>
              <a:t>++) {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1400" dirty="0">
                <a:latin typeface="Courier New" charset="0"/>
              </a:rPr>
              <a:t>  for (</a:t>
            </a:r>
            <a:r>
              <a:rPr lang="en-US" sz="1400" dirty="0" err="1">
                <a:latin typeface="Courier New" charset="0"/>
              </a:rPr>
              <a:t>j</a:t>
            </a:r>
            <a:r>
              <a:rPr lang="en-US" sz="1400" dirty="0">
                <a:latin typeface="Courier New" charset="0"/>
              </a:rPr>
              <a:t>=0; </a:t>
            </a:r>
            <a:r>
              <a:rPr lang="en-US" sz="1400" dirty="0" err="1">
                <a:latin typeface="Courier New" charset="0"/>
              </a:rPr>
              <a:t>j</a:t>
            </a:r>
            <a:r>
              <a:rPr lang="en-US" sz="1400" dirty="0">
                <a:latin typeface="Courier New" charset="0"/>
              </a:rPr>
              <a:t>&lt;</a:t>
            </a:r>
            <a:r>
              <a:rPr lang="en-US" sz="1400" dirty="0" err="1">
                <a:latin typeface="Courier New" charset="0"/>
              </a:rPr>
              <a:t>n</a:t>
            </a:r>
            <a:r>
              <a:rPr lang="en-US" sz="1400" dirty="0">
                <a:latin typeface="Courier New" charset="0"/>
              </a:rPr>
              <a:t>; </a:t>
            </a:r>
            <a:r>
              <a:rPr lang="en-US" sz="1400" dirty="0" err="1">
                <a:latin typeface="Courier New" charset="0"/>
              </a:rPr>
              <a:t>j</a:t>
            </a:r>
            <a:r>
              <a:rPr lang="en-US" sz="1400" dirty="0">
                <a:latin typeface="Courier New" charset="0"/>
              </a:rPr>
              <a:t>++) {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1400" dirty="0">
                <a:latin typeface="Courier New" charset="0"/>
              </a:rPr>
              <a:t>   sum = 0.0;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1400" dirty="0">
                <a:latin typeface="Courier New" charset="0"/>
              </a:rPr>
              <a:t>   for (</a:t>
            </a:r>
            <a:r>
              <a:rPr lang="en-US" sz="1400" dirty="0" err="1">
                <a:latin typeface="Courier New" charset="0"/>
              </a:rPr>
              <a:t>k</a:t>
            </a:r>
            <a:r>
              <a:rPr lang="en-US" sz="1400" dirty="0">
                <a:latin typeface="Courier New" charset="0"/>
              </a:rPr>
              <a:t>=0; </a:t>
            </a:r>
            <a:r>
              <a:rPr lang="en-US" sz="1400" dirty="0" err="1">
                <a:latin typeface="Courier New" charset="0"/>
              </a:rPr>
              <a:t>k</a:t>
            </a:r>
            <a:r>
              <a:rPr lang="en-US" sz="1400" dirty="0">
                <a:latin typeface="Courier New" charset="0"/>
              </a:rPr>
              <a:t>&lt;</a:t>
            </a:r>
            <a:r>
              <a:rPr lang="en-US" sz="1400" dirty="0" err="1">
                <a:latin typeface="Courier New" charset="0"/>
              </a:rPr>
              <a:t>n</a:t>
            </a:r>
            <a:r>
              <a:rPr lang="en-US" sz="1400" dirty="0">
                <a:latin typeface="Courier New" charset="0"/>
              </a:rPr>
              <a:t>; </a:t>
            </a:r>
            <a:r>
              <a:rPr lang="en-US" sz="1400" dirty="0" err="1">
                <a:latin typeface="Courier New" charset="0"/>
              </a:rPr>
              <a:t>k</a:t>
            </a:r>
            <a:r>
              <a:rPr lang="en-US" sz="1400" dirty="0">
                <a:latin typeface="Courier New" charset="0"/>
              </a:rPr>
              <a:t>++) 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1400" dirty="0">
                <a:latin typeface="Courier New" charset="0"/>
              </a:rPr>
              <a:t>     sum += </a:t>
            </a:r>
            <a:r>
              <a:rPr lang="en-US" sz="1400" dirty="0" err="1">
                <a:latin typeface="Courier New" charset="0"/>
              </a:rPr>
              <a:t>a[i][k</a:t>
            </a:r>
            <a:r>
              <a:rPr lang="en-US" sz="1400" dirty="0">
                <a:latin typeface="Courier New" charset="0"/>
              </a:rPr>
              <a:t>] * </a:t>
            </a:r>
            <a:r>
              <a:rPr lang="en-US" sz="1400" dirty="0" err="1">
                <a:latin typeface="Courier New" charset="0"/>
              </a:rPr>
              <a:t>b[k][j</a:t>
            </a:r>
            <a:r>
              <a:rPr lang="en-US" sz="1400" dirty="0">
                <a:latin typeface="Courier New" charset="0"/>
              </a:rPr>
              <a:t>];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1400" dirty="0">
                <a:latin typeface="Courier New" charset="0"/>
              </a:rPr>
              <a:t>   </a:t>
            </a:r>
            <a:r>
              <a:rPr lang="en-US" sz="1400" dirty="0" err="1">
                <a:latin typeface="Courier New" charset="0"/>
              </a:rPr>
              <a:t>c[i][j</a:t>
            </a:r>
            <a:r>
              <a:rPr lang="en-US" sz="1400" dirty="0">
                <a:latin typeface="Courier New" charset="0"/>
              </a:rPr>
              <a:t>] = sum;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1400" dirty="0">
                <a:latin typeface="Courier New" charset="0"/>
              </a:rPr>
              <a:t> }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1400" dirty="0">
                <a:latin typeface="Courier New" charset="0"/>
              </a:rPr>
              <a:t>} </a:t>
            </a:r>
          </a:p>
        </p:txBody>
      </p:sp>
      <p:sp>
        <p:nvSpPr>
          <p:cNvPr id="177157" name="Rectangle 5"/>
          <p:cNvSpPr>
            <a:spLocks noChangeArrowheads="1"/>
          </p:cNvSpPr>
          <p:nvPr/>
        </p:nvSpPr>
        <p:spPr bwMode="auto">
          <a:xfrm>
            <a:off x="1295400" y="3221038"/>
            <a:ext cx="3481388" cy="178435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1400">
                <a:latin typeface="Courier New" charset="0"/>
              </a:rPr>
              <a:t>for (k=0; k&lt;n; k++) {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1400">
                <a:latin typeface="Courier New" charset="0"/>
              </a:rPr>
              <a:t> for (i=0; i&lt;n; i++) {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1400">
                <a:latin typeface="Courier New" charset="0"/>
              </a:rPr>
              <a:t>  r = a[i][k];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1400">
                <a:latin typeface="Courier New" charset="0"/>
              </a:rPr>
              <a:t>  for (j=0; j&lt;n; j++)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1400">
                <a:latin typeface="Courier New" charset="0"/>
              </a:rPr>
              <a:t>   c[i][j] += r * b[k][j];   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1400">
                <a:latin typeface="Courier New" charset="0"/>
              </a:rPr>
              <a:t> }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1400">
                <a:latin typeface="Courier New" charset="0"/>
              </a:rPr>
              <a:t>}</a:t>
            </a:r>
          </a:p>
        </p:txBody>
      </p:sp>
      <p:sp>
        <p:nvSpPr>
          <p:cNvPr id="177158" name="Rectangle 6"/>
          <p:cNvSpPr>
            <a:spLocks noChangeArrowheads="1"/>
          </p:cNvSpPr>
          <p:nvPr/>
        </p:nvSpPr>
        <p:spPr bwMode="auto">
          <a:xfrm>
            <a:off x="1295400" y="5073650"/>
            <a:ext cx="3481388" cy="178435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1400">
                <a:latin typeface="Courier New" charset="0"/>
              </a:rPr>
              <a:t>for (j=0; j&lt;n; j++) {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1400">
                <a:latin typeface="Courier New" charset="0"/>
              </a:rPr>
              <a:t> for (k=0; k&lt;n; k++) {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1400">
                <a:latin typeface="Courier New" charset="0"/>
              </a:rPr>
              <a:t>   r = b[k][j];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1400">
                <a:latin typeface="Courier New" charset="0"/>
              </a:rPr>
              <a:t>   for (i=0; i&lt;n; i++)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1400">
                <a:latin typeface="Courier New" charset="0"/>
              </a:rPr>
              <a:t>    c[i][j] += a[i][k] * r;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1400">
                <a:latin typeface="Courier New" charset="0"/>
              </a:rPr>
              <a:t> }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1400">
                <a:latin typeface="Courier New" charset="0"/>
              </a:rPr>
              <a:t>}</a:t>
            </a:r>
          </a:p>
        </p:txBody>
      </p:sp>
    </p:spTree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i7 Matrix Multiply Performance</a:t>
            </a:r>
          </a:p>
        </p:txBody>
      </p:sp>
      <p:graphicFrame>
        <p:nvGraphicFramePr>
          <p:cNvPr id="9" name="Char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0727091"/>
              </p:ext>
            </p:extLst>
          </p:nvPr>
        </p:nvGraphicFramePr>
        <p:xfrm>
          <a:off x="228600" y="1447800"/>
          <a:ext cx="8686800" cy="52507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413501" y="3124200"/>
            <a:ext cx="9140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rgbClr val="FF0000"/>
                </a:solidFill>
                <a:latin typeface="Calibri" pitchFamily="34" charset="0"/>
              </a:rPr>
              <a:t>ijk</a:t>
            </a:r>
            <a:r>
              <a:rPr lang="en-US" sz="2000" dirty="0">
                <a:solidFill>
                  <a:srgbClr val="FF0000"/>
                </a:solidFill>
                <a:latin typeface="Calibri" pitchFamily="34" charset="0"/>
              </a:rPr>
              <a:t> / </a:t>
            </a:r>
            <a:r>
              <a:rPr lang="en-US" sz="2000" dirty="0" err="1">
                <a:solidFill>
                  <a:srgbClr val="FF0000"/>
                </a:solidFill>
                <a:latin typeface="Calibri" pitchFamily="34" charset="0"/>
              </a:rPr>
              <a:t>jik</a:t>
            </a:r>
            <a:endParaRPr lang="en-US" sz="2000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562600" y="1549933"/>
            <a:ext cx="9268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rgbClr val="FF0000"/>
                </a:solidFill>
                <a:latin typeface="Calibri" pitchFamily="34" charset="0"/>
              </a:rPr>
              <a:t>jki</a:t>
            </a:r>
            <a:r>
              <a:rPr lang="en-US" sz="2000" dirty="0">
                <a:solidFill>
                  <a:srgbClr val="FF0000"/>
                </a:solidFill>
                <a:latin typeface="Calibri" pitchFamily="34" charset="0"/>
              </a:rPr>
              <a:t> / </a:t>
            </a:r>
            <a:r>
              <a:rPr lang="en-US" sz="2000" dirty="0" err="1">
                <a:solidFill>
                  <a:srgbClr val="FF0000"/>
                </a:solidFill>
                <a:latin typeface="Calibri" pitchFamily="34" charset="0"/>
              </a:rPr>
              <a:t>kji</a:t>
            </a:r>
            <a:endParaRPr lang="en-US" sz="2000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028628" y="5410200"/>
            <a:ext cx="9140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rgbClr val="FF0000"/>
                </a:solidFill>
                <a:latin typeface="Calibri" pitchFamily="34" charset="0"/>
              </a:rPr>
              <a:t>kij</a:t>
            </a:r>
            <a:r>
              <a:rPr lang="en-US" sz="2000" dirty="0">
                <a:solidFill>
                  <a:srgbClr val="FF0000"/>
                </a:solidFill>
                <a:latin typeface="Calibri" pitchFamily="34" charset="0"/>
              </a:rPr>
              <a:t> / </a:t>
            </a:r>
            <a:r>
              <a:rPr lang="en-US" sz="2000" dirty="0" err="1">
                <a:solidFill>
                  <a:srgbClr val="FF0000"/>
                </a:solidFill>
                <a:latin typeface="Calibri" pitchFamily="34" charset="0"/>
              </a:rPr>
              <a:t>ikj</a:t>
            </a:r>
            <a:endParaRPr lang="en-US" sz="2000" dirty="0">
              <a:solidFill>
                <a:srgbClr val="FF0000"/>
              </a:solidFill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Cache?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4"/>
            <a:ext cx="5851525" cy="5343525"/>
          </a:xfrm>
        </p:spPr>
        <p:txBody>
          <a:bodyPr/>
          <a:lstStyle/>
          <a:p>
            <a:r>
              <a:rPr lang="en-US" dirty="0"/>
              <a:t>Goal of a cache:</a:t>
            </a:r>
          </a:p>
          <a:p>
            <a:pPr lvl="1"/>
            <a:r>
              <a:rPr lang="en-US" dirty="0"/>
              <a:t>Smaller fixed-size </a:t>
            </a:r>
            <a:br>
              <a:rPr lang="en-US" dirty="0"/>
            </a:br>
            <a:r>
              <a:rPr lang="en-US" dirty="0"/>
              <a:t>staging area for </a:t>
            </a:r>
            <a:br>
              <a:rPr lang="en-US" dirty="0"/>
            </a:br>
            <a:r>
              <a:rPr lang="en-US" dirty="0"/>
              <a:t>memory in hardware</a:t>
            </a:r>
          </a:p>
          <a:p>
            <a:pPr lvl="1"/>
            <a:r>
              <a:rPr lang="en-US" dirty="0"/>
              <a:t>Constant time lookups</a:t>
            </a:r>
            <a:br>
              <a:rPr lang="en-US" dirty="0"/>
            </a:br>
            <a:r>
              <a:rPr lang="en-US" dirty="0"/>
              <a:t> and insertion</a:t>
            </a:r>
            <a:br>
              <a:rPr lang="en-US" dirty="0"/>
            </a:br>
            <a:r>
              <a:rPr lang="en-US" dirty="0"/>
              <a:t>What data-structure to use?</a:t>
            </a:r>
          </a:p>
          <a:p>
            <a:r>
              <a:rPr lang="en-US" dirty="0"/>
              <a:t>What about a hash table?</a:t>
            </a:r>
          </a:p>
          <a:p>
            <a:pPr lvl="1"/>
            <a:r>
              <a:rPr lang="en-US" dirty="0"/>
              <a:t>Problem 1: Real hash functions take too long</a:t>
            </a:r>
          </a:p>
          <a:p>
            <a:pPr lvl="2"/>
            <a:r>
              <a:rPr lang="en-US" dirty="0"/>
              <a:t>Just use some bits of the address</a:t>
            </a:r>
          </a:p>
          <a:p>
            <a:pPr lvl="1"/>
            <a:r>
              <a:rPr lang="en-US" dirty="0"/>
              <a:t>Problem 2: hash collisions cause serial checks!</a:t>
            </a:r>
          </a:p>
          <a:p>
            <a:pPr lvl="2"/>
            <a:r>
              <a:rPr lang="en-US" dirty="0"/>
              <a:t>Insight: In hardware we can do N-way parallel comparison</a:t>
            </a:r>
          </a:p>
          <a:p>
            <a:pPr lvl="2"/>
            <a:r>
              <a:rPr lang="en-US" dirty="0"/>
              <a:t>Hash to find a set of elements, do parallel check for each set. (set-assoc. cache)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7821946" y="4038600"/>
            <a:ext cx="1245854" cy="22860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922034" y="4583668"/>
            <a:ext cx="1245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Hash(</a:t>
            </a:r>
            <a:r>
              <a:rPr lang="en-US" sz="1800" dirty="0" err="1">
                <a:latin typeface="Calibri" pitchFamily="34" charset="0"/>
              </a:rPr>
              <a:t>addr</a:t>
            </a:r>
            <a:r>
              <a:rPr lang="en-US" sz="1800" dirty="0">
                <a:latin typeface="Calibri" pitchFamily="34" charset="0"/>
              </a:rPr>
              <a:t>)</a:t>
            </a:r>
          </a:p>
        </p:txBody>
      </p:sp>
      <p:cxnSp>
        <p:nvCxnSpPr>
          <p:cNvPr id="7" name="Elbow Connector 6"/>
          <p:cNvCxnSpPr>
            <a:cxnSpLocks/>
            <a:stCxn id="5" idx="3"/>
            <a:endCxn id="4" idx="1"/>
          </p:cNvCxnSpPr>
          <p:nvPr/>
        </p:nvCxnSpPr>
        <p:spPr bwMode="auto">
          <a:xfrm>
            <a:off x="7167888" y="4768334"/>
            <a:ext cx="654058" cy="413266"/>
          </a:xfrm>
          <a:prstGeom prst="bentConnector3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026" name="Picture 2" descr="modernCPUwithL3.png">
            <a:extLst>
              <a:ext uri="{FF2B5EF4-FFF2-40B4-BE49-F238E27FC236}">
                <a16:creationId xmlns:a16="http://schemas.microsoft.com/office/drawing/2014/main" id="{2A08A18C-FD0F-4669-B0D5-4DE83698DB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235129"/>
            <a:ext cx="4768858" cy="301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2404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Cache Read</a:t>
            </a:r>
          </a:p>
        </p:txBody>
      </p:sp>
      <p:sp>
        <p:nvSpPr>
          <p:cNvPr id="8" name="AutoShape 16"/>
          <p:cNvSpPr>
            <a:spLocks/>
          </p:cNvSpPr>
          <p:nvPr/>
        </p:nvSpPr>
        <p:spPr bwMode="auto">
          <a:xfrm rot="5400000">
            <a:off x="3558235" y="-290401"/>
            <a:ext cx="228600" cy="4237334"/>
          </a:xfrm>
          <a:prstGeom prst="leftBrace">
            <a:avLst>
              <a:gd name="adj1" fmla="val 7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grpSp>
        <p:nvGrpSpPr>
          <p:cNvPr id="3" name="Group 79"/>
          <p:cNvGrpSpPr/>
          <p:nvPr/>
        </p:nvGrpSpPr>
        <p:grpSpPr>
          <a:xfrm>
            <a:off x="1553867" y="2078999"/>
            <a:ext cx="4237333" cy="492484"/>
            <a:chOff x="1637766" y="1995289"/>
            <a:chExt cx="4648200" cy="492484"/>
          </a:xfrm>
        </p:grpSpPr>
        <p:sp>
          <p:nvSpPr>
            <p:cNvPr id="34" name="Rectangle 33"/>
            <p:cNvSpPr/>
            <p:nvPr/>
          </p:nvSpPr>
          <p:spPr bwMode="auto">
            <a:xfrm>
              <a:off x="1637766" y="1995289"/>
              <a:ext cx="4648200" cy="49248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35" name="Rectangle 34"/>
            <p:cNvSpPr/>
            <p:nvPr/>
          </p:nvSpPr>
          <p:spPr bwMode="auto">
            <a:xfrm>
              <a:off x="1784795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36" name="Rectangle 35"/>
            <p:cNvSpPr/>
            <p:nvPr/>
          </p:nvSpPr>
          <p:spPr bwMode="auto">
            <a:xfrm>
              <a:off x="3048000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37" name="Rectangle 36"/>
            <p:cNvSpPr/>
            <p:nvPr/>
          </p:nvSpPr>
          <p:spPr bwMode="auto">
            <a:xfrm>
              <a:off x="4953000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>
                <a:latin typeface="Calibri" pitchFamily="34" charset="0"/>
              </a:endParaRPr>
            </a:p>
          </p:txBody>
        </p:sp>
        <p:cxnSp>
          <p:nvCxnSpPr>
            <p:cNvPr id="38" name="Straight Connector 37"/>
            <p:cNvCxnSpPr/>
            <p:nvPr/>
          </p:nvCxnSpPr>
          <p:spPr bwMode="auto">
            <a:xfrm>
              <a:off x="4349839" y="2254873"/>
              <a:ext cx="609600" cy="1588"/>
            </a:xfrm>
            <a:prstGeom prst="line">
              <a:avLst/>
            </a:prstGeom>
            <a:noFill/>
            <a:ln w="76200" cap="rnd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45" name="Straight Connector 44"/>
          <p:cNvCxnSpPr/>
          <p:nvPr/>
        </p:nvCxnSpPr>
        <p:spPr bwMode="auto">
          <a:xfrm>
            <a:off x="1782467" y="4019283"/>
            <a:ext cx="3875673" cy="10096"/>
          </a:xfrm>
          <a:prstGeom prst="line">
            <a:avLst/>
          </a:prstGeom>
          <a:noFill/>
          <a:ln w="76200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54" name="AutoShape 16"/>
          <p:cNvSpPr>
            <a:spLocks/>
          </p:cNvSpPr>
          <p:nvPr/>
        </p:nvSpPr>
        <p:spPr bwMode="auto">
          <a:xfrm>
            <a:off x="1172867" y="2067735"/>
            <a:ext cx="228600" cy="2732865"/>
          </a:xfrm>
          <a:prstGeom prst="leftBrace">
            <a:avLst>
              <a:gd name="adj1" fmla="val 7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300213" y="1344634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E = 2</a:t>
            </a:r>
            <a:r>
              <a:rPr lang="en-US" sz="1800" baseline="30000" dirty="0">
                <a:latin typeface="Calibri" pitchFamily="34" charset="0"/>
              </a:rPr>
              <a:t>e</a:t>
            </a:r>
            <a:r>
              <a:rPr lang="en-US" sz="1800" dirty="0">
                <a:latin typeface="Calibri" pitchFamily="34" charset="0"/>
              </a:rPr>
              <a:t> lines per set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76200" y="3244405"/>
            <a:ext cx="112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S = 2</a:t>
            </a:r>
            <a:r>
              <a:rPr lang="en-US" sz="1800" baseline="30000" dirty="0">
                <a:latin typeface="Calibri" pitchFamily="34" charset="0"/>
              </a:rPr>
              <a:t>s</a:t>
            </a:r>
            <a:r>
              <a:rPr lang="en-US" sz="1800" dirty="0">
                <a:latin typeface="Calibri" pitchFamily="34" charset="0"/>
              </a:rPr>
              <a:t> sets</a:t>
            </a:r>
          </a:p>
        </p:txBody>
      </p:sp>
      <p:grpSp>
        <p:nvGrpSpPr>
          <p:cNvPr id="4" name="Group 80"/>
          <p:cNvGrpSpPr/>
          <p:nvPr/>
        </p:nvGrpSpPr>
        <p:grpSpPr>
          <a:xfrm>
            <a:off x="1553867" y="2647683"/>
            <a:ext cx="4237333" cy="492484"/>
            <a:chOff x="1637766" y="1995289"/>
            <a:chExt cx="4648200" cy="492484"/>
          </a:xfrm>
        </p:grpSpPr>
        <p:sp>
          <p:nvSpPr>
            <p:cNvPr id="82" name="Rectangle 81"/>
            <p:cNvSpPr/>
            <p:nvPr/>
          </p:nvSpPr>
          <p:spPr bwMode="auto">
            <a:xfrm>
              <a:off x="1637766" y="1995289"/>
              <a:ext cx="4648200" cy="49248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83" name="Rectangle 82"/>
            <p:cNvSpPr/>
            <p:nvPr/>
          </p:nvSpPr>
          <p:spPr bwMode="auto">
            <a:xfrm>
              <a:off x="1784795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84" name="Rectangle 83"/>
            <p:cNvSpPr/>
            <p:nvPr/>
          </p:nvSpPr>
          <p:spPr bwMode="auto">
            <a:xfrm>
              <a:off x="3048000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85" name="Rectangle 84"/>
            <p:cNvSpPr/>
            <p:nvPr/>
          </p:nvSpPr>
          <p:spPr bwMode="auto">
            <a:xfrm>
              <a:off x="4953000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>
                <a:latin typeface="Calibri" pitchFamily="34" charset="0"/>
              </a:endParaRPr>
            </a:p>
          </p:txBody>
        </p:sp>
        <p:cxnSp>
          <p:nvCxnSpPr>
            <p:cNvPr id="86" name="Straight Connector 85"/>
            <p:cNvCxnSpPr/>
            <p:nvPr/>
          </p:nvCxnSpPr>
          <p:spPr bwMode="auto">
            <a:xfrm>
              <a:off x="4349839" y="2254873"/>
              <a:ext cx="609600" cy="1588"/>
            </a:xfrm>
            <a:prstGeom prst="line">
              <a:avLst/>
            </a:prstGeom>
            <a:noFill/>
            <a:ln w="76200" cap="rnd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5" name="Group 86"/>
          <p:cNvGrpSpPr/>
          <p:nvPr/>
        </p:nvGrpSpPr>
        <p:grpSpPr>
          <a:xfrm>
            <a:off x="1553867" y="3221999"/>
            <a:ext cx="4237333" cy="492484"/>
            <a:chOff x="1637766" y="1995289"/>
            <a:chExt cx="4648200" cy="492484"/>
          </a:xfrm>
        </p:grpSpPr>
        <p:sp>
          <p:nvSpPr>
            <p:cNvPr id="88" name="Rectangle 87"/>
            <p:cNvSpPr/>
            <p:nvPr/>
          </p:nvSpPr>
          <p:spPr bwMode="auto">
            <a:xfrm>
              <a:off x="1637766" y="1995289"/>
              <a:ext cx="4648200" cy="49248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89" name="Rectangle 88"/>
            <p:cNvSpPr/>
            <p:nvPr/>
          </p:nvSpPr>
          <p:spPr bwMode="auto">
            <a:xfrm>
              <a:off x="1784795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90" name="Rectangle 89"/>
            <p:cNvSpPr/>
            <p:nvPr/>
          </p:nvSpPr>
          <p:spPr bwMode="auto">
            <a:xfrm>
              <a:off x="3048000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91" name="Rectangle 90"/>
            <p:cNvSpPr/>
            <p:nvPr/>
          </p:nvSpPr>
          <p:spPr bwMode="auto">
            <a:xfrm>
              <a:off x="4953000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>
                <a:latin typeface="Calibri" pitchFamily="34" charset="0"/>
              </a:endParaRPr>
            </a:p>
          </p:txBody>
        </p:sp>
        <p:cxnSp>
          <p:nvCxnSpPr>
            <p:cNvPr id="92" name="Straight Connector 91"/>
            <p:cNvCxnSpPr/>
            <p:nvPr/>
          </p:nvCxnSpPr>
          <p:spPr bwMode="auto">
            <a:xfrm>
              <a:off x="4349839" y="2254873"/>
              <a:ext cx="609600" cy="1588"/>
            </a:xfrm>
            <a:prstGeom prst="line">
              <a:avLst/>
            </a:prstGeom>
            <a:noFill/>
            <a:ln w="76200" cap="rnd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6" name="Group 92"/>
          <p:cNvGrpSpPr/>
          <p:nvPr/>
        </p:nvGrpSpPr>
        <p:grpSpPr>
          <a:xfrm>
            <a:off x="1553867" y="4288799"/>
            <a:ext cx="4237333" cy="492484"/>
            <a:chOff x="1637766" y="1995289"/>
            <a:chExt cx="4648200" cy="492484"/>
          </a:xfrm>
        </p:grpSpPr>
        <p:sp>
          <p:nvSpPr>
            <p:cNvPr id="94" name="Rectangle 93"/>
            <p:cNvSpPr/>
            <p:nvPr/>
          </p:nvSpPr>
          <p:spPr bwMode="auto">
            <a:xfrm>
              <a:off x="1637766" y="1995289"/>
              <a:ext cx="4648200" cy="49248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95" name="Rectangle 94"/>
            <p:cNvSpPr/>
            <p:nvPr/>
          </p:nvSpPr>
          <p:spPr bwMode="auto">
            <a:xfrm>
              <a:off x="1784795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96" name="Rectangle 95"/>
            <p:cNvSpPr/>
            <p:nvPr/>
          </p:nvSpPr>
          <p:spPr bwMode="auto">
            <a:xfrm>
              <a:off x="3048000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97" name="Rectangle 96"/>
            <p:cNvSpPr/>
            <p:nvPr/>
          </p:nvSpPr>
          <p:spPr bwMode="auto">
            <a:xfrm>
              <a:off x="4953000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>
                <a:latin typeface="Calibri" pitchFamily="34" charset="0"/>
              </a:endParaRPr>
            </a:p>
          </p:txBody>
        </p:sp>
        <p:cxnSp>
          <p:nvCxnSpPr>
            <p:cNvPr id="98" name="Straight Connector 97"/>
            <p:cNvCxnSpPr/>
            <p:nvPr/>
          </p:nvCxnSpPr>
          <p:spPr bwMode="auto">
            <a:xfrm>
              <a:off x="4349839" y="2254873"/>
              <a:ext cx="609600" cy="1588"/>
            </a:xfrm>
            <a:prstGeom prst="line">
              <a:avLst/>
            </a:prstGeom>
            <a:noFill/>
            <a:ln w="76200" cap="rnd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99" name="Trapezoid 98"/>
          <p:cNvSpPr/>
          <p:nvPr/>
        </p:nvSpPr>
        <p:spPr bwMode="auto">
          <a:xfrm>
            <a:off x="1619863" y="4709564"/>
            <a:ext cx="3523449" cy="865914"/>
          </a:xfrm>
          <a:prstGeom prst="trapezoid">
            <a:avLst>
              <a:gd name="adj" fmla="val 141754"/>
            </a:avLst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64" name="Rectangle 63"/>
          <p:cNvSpPr/>
          <p:nvPr/>
        </p:nvSpPr>
        <p:spPr bwMode="auto">
          <a:xfrm>
            <a:off x="1619863" y="5575478"/>
            <a:ext cx="3523449" cy="533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65" name="Rectangle 64"/>
          <p:cNvSpPr/>
          <p:nvPr/>
        </p:nvSpPr>
        <p:spPr bwMode="auto">
          <a:xfrm>
            <a:off x="3118107" y="5689778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0</a:t>
            </a:r>
          </a:p>
        </p:txBody>
      </p:sp>
      <p:sp>
        <p:nvSpPr>
          <p:cNvPr id="66" name="Rectangle 65"/>
          <p:cNvSpPr/>
          <p:nvPr/>
        </p:nvSpPr>
        <p:spPr bwMode="auto">
          <a:xfrm>
            <a:off x="3390712" y="5689778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1</a:t>
            </a:r>
          </a:p>
        </p:txBody>
      </p:sp>
      <p:sp>
        <p:nvSpPr>
          <p:cNvPr id="67" name="Rectangle 66"/>
          <p:cNvSpPr/>
          <p:nvPr/>
        </p:nvSpPr>
        <p:spPr bwMode="auto">
          <a:xfrm>
            <a:off x="3651507" y="5689778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2</a:t>
            </a:r>
          </a:p>
        </p:txBody>
      </p:sp>
      <p:sp>
        <p:nvSpPr>
          <p:cNvPr id="68" name="Rectangle 67"/>
          <p:cNvSpPr/>
          <p:nvPr/>
        </p:nvSpPr>
        <p:spPr bwMode="auto">
          <a:xfrm>
            <a:off x="4565907" y="5689778"/>
            <a:ext cx="4572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rmAutofit fontScale="92500" lnSpcReduction="10000"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B-1</a:t>
            </a:r>
          </a:p>
        </p:txBody>
      </p:sp>
      <p:sp>
        <p:nvSpPr>
          <p:cNvPr id="69" name="Rectangle 68"/>
          <p:cNvSpPr/>
          <p:nvPr/>
        </p:nvSpPr>
        <p:spPr bwMode="auto">
          <a:xfrm>
            <a:off x="3924112" y="5689778"/>
            <a:ext cx="64179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rmAutofit fontScale="92500" lnSpcReduction="10000"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>
              <a:latin typeface="Calibri" pitchFamily="34" charset="0"/>
            </a:endParaRPr>
          </a:p>
        </p:txBody>
      </p:sp>
      <p:cxnSp>
        <p:nvCxnSpPr>
          <p:cNvPr id="70" name="Straight Connector 69"/>
          <p:cNvCxnSpPr/>
          <p:nvPr/>
        </p:nvCxnSpPr>
        <p:spPr bwMode="auto">
          <a:xfrm>
            <a:off x="4058263" y="5841384"/>
            <a:ext cx="457200" cy="1588"/>
          </a:xfrm>
          <a:prstGeom prst="line">
            <a:avLst/>
          </a:prstGeom>
          <a:noFill/>
          <a:ln w="38100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72" name="Rectangle 71"/>
          <p:cNvSpPr/>
          <p:nvPr/>
        </p:nvSpPr>
        <p:spPr bwMode="auto">
          <a:xfrm>
            <a:off x="2215517" y="5689778"/>
            <a:ext cx="717995" cy="304800"/>
          </a:xfrm>
          <a:prstGeom prst="rect">
            <a:avLst/>
          </a:prstGeom>
          <a:solidFill>
            <a:srgbClr val="FF999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rmAutofit fontScale="92500" lnSpcReduction="10000"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tag</a:t>
            </a:r>
          </a:p>
        </p:txBody>
      </p:sp>
      <p:sp>
        <p:nvSpPr>
          <p:cNvPr id="73" name="Rectangle 72"/>
          <p:cNvSpPr/>
          <p:nvPr/>
        </p:nvSpPr>
        <p:spPr bwMode="auto">
          <a:xfrm>
            <a:off x="1746507" y="5689778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v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925311" y="6117593"/>
            <a:ext cx="952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valid bit</a:t>
            </a:r>
          </a:p>
        </p:txBody>
      </p:sp>
      <p:cxnSp>
        <p:nvCxnSpPr>
          <p:cNvPr id="76" name="Straight Connector 75"/>
          <p:cNvCxnSpPr/>
          <p:nvPr/>
        </p:nvCxnSpPr>
        <p:spPr bwMode="auto">
          <a:xfrm rot="5400000" flipH="1" flipV="1">
            <a:off x="1700261" y="6147926"/>
            <a:ext cx="304800" cy="158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7" name="AutoShape 16"/>
          <p:cNvSpPr>
            <a:spLocks/>
          </p:cNvSpPr>
          <p:nvPr/>
        </p:nvSpPr>
        <p:spPr bwMode="auto">
          <a:xfrm rot="16200000" flipV="1">
            <a:off x="3969184" y="5333467"/>
            <a:ext cx="228600" cy="1905000"/>
          </a:xfrm>
          <a:prstGeom prst="leftBrace">
            <a:avLst>
              <a:gd name="adj1" fmla="val 136972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3485097" y="6374902"/>
            <a:ext cx="3834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B = 2</a:t>
            </a:r>
            <a:r>
              <a:rPr lang="en-US" sz="1800" baseline="30000" dirty="0">
                <a:latin typeface="Calibri" pitchFamily="34" charset="0"/>
              </a:rPr>
              <a:t>b</a:t>
            </a:r>
            <a:r>
              <a:rPr lang="en-US" sz="1800" dirty="0">
                <a:latin typeface="Calibri" pitchFamily="34" charset="0"/>
              </a:rPr>
              <a:t> bytes per cache block (the data)</a:t>
            </a:r>
          </a:p>
        </p:txBody>
      </p:sp>
      <p:sp>
        <p:nvSpPr>
          <p:cNvPr id="51" name="Rectangle 50"/>
          <p:cNvSpPr/>
          <p:nvPr/>
        </p:nvSpPr>
        <p:spPr bwMode="auto">
          <a:xfrm>
            <a:off x="6337478" y="2853352"/>
            <a:ext cx="990600" cy="270848"/>
          </a:xfrm>
          <a:prstGeom prst="rect">
            <a:avLst/>
          </a:prstGeom>
          <a:solidFill>
            <a:srgbClr val="FF99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t bits</a:t>
            </a:r>
          </a:p>
        </p:txBody>
      </p:sp>
      <p:sp>
        <p:nvSpPr>
          <p:cNvPr id="52" name="Rectangle 51"/>
          <p:cNvSpPr/>
          <p:nvPr/>
        </p:nvSpPr>
        <p:spPr bwMode="auto">
          <a:xfrm>
            <a:off x="7328078" y="2853352"/>
            <a:ext cx="762000" cy="2708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s bits</a:t>
            </a:r>
          </a:p>
        </p:txBody>
      </p:sp>
      <p:sp>
        <p:nvSpPr>
          <p:cNvPr id="53" name="Rectangle 52"/>
          <p:cNvSpPr/>
          <p:nvPr/>
        </p:nvSpPr>
        <p:spPr bwMode="auto">
          <a:xfrm>
            <a:off x="8090078" y="2853352"/>
            <a:ext cx="685800" cy="2708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lvl="0" algn="ctr"/>
            <a:r>
              <a:rPr lang="en-US" sz="1600" dirty="0">
                <a:solidFill>
                  <a:srgbClr val="000000"/>
                </a:solidFill>
                <a:latin typeface="Calibri" pitchFamily="34" charset="0"/>
              </a:rPr>
              <a:t>b bits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6248400" y="2513390"/>
            <a:ext cx="1810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Address of word:</a:t>
            </a:r>
          </a:p>
        </p:txBody>
      </p:sp>
      <p:sp>
        <p:nvSpPr>
          <p:cNvPr id="58" name="AutoShape 16"/>
          <p:cNvSpPr>
            <a:spLocks/>
          </p:cNvSpPr>
          <p:nvPr/>
        </p:nvSpPr>
        <p:spPr bwMode="auto">
          <a:xfrm rot="16200000" flipV="1">
            <a:off x="6718478" y="2822218"/>
            <a:ext cx="228600" cy="990598"/>
          </a:xfrm>
          <a:prstGeom prst="leftBrace">
            <a:avLst>
              <a:gd name="adj1" fmla="val 75000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0" name="AutoShape 16"/>
          <p:cNvSpPr>
            <a:spLocks/>
          </p:cNvSpPr>
          <p:nvPr/>
        </p:nvSpPr>
        <p:spPr bwMode="auto">
          <a:xfrm rot="16200000" flipV="1">
            <a:off x="7594779" y="2933702"/>
            <a:ext cx="228600" cy="761998"/>
          </a:xfrm>
          <a:prstGeom prst="leftBrace">
            <a:avLst>
              <a:gd name="adj1" fmla="val 75000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1" name="AutoShape 16"/>
          <p:cNvSpPr>
            <a:spLocks/>
          </p:cNvSpPr>
          <p:nvPr/>
        </p:nvSpPr>
        <p:spPr bwMode="auto">
          <a:xfrm rot="16200000" flipV="1">
            <a:off x="8280578" y="3009901"/>
            <a:ext cx="228600" cy="609600"/>
          </a:xfrm>
          <a:prstGeom prst="leftBrace">
            <a:avLst>
              <a:gd name="adj1" fmla="val 75000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6594772" y="3365678"/>
            <a:ext cx="485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tag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7360273" y="3364468"/>
            <a:ext cx="7052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set</a:t>
            </a:r>
          </a:p>
          <a:p>
            <a:pPr algn="ctr"/>
            <a:r>
              <a:rPr lang="en-US" sz="1800" dirty="0">
                <a:latin typeface="Calibri" pitchFamily="34" charset="0"/>
              </a:rPr>
              <a:t>index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8033195" y="3364468"/>
            <a:ext cx="738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block</a:t>
            </a:r>
          </a:p>
          <a:p>
            <a:pPr algn="ctr"/>
            <a:r>
              <a:rPr lang="en-US" sz="1800" dirty="0">
                <a:latin typeface="Calibri" pitchFamily="34" charset="0"/>
              </a:rPr>
              <a:t>offset</a:t>
            </a:r>
          </a:p>
        </p:txBody>
      </p:sp>
      <p:cxnSp>
        <p:nvCxnSpPr>
          <p:cNvPr id="93" name="Shape 92"/>
          <p:cNvCxnSpPr>
            <a:stCxn id="80" idx="2"/>
            <a:endCxn id="94" idx="3"/>
          </p:cNvCxnSpPr>
          <p:nvPr/>
        </p:nvCxnSpPr>
        <p:spPr bwMode="auto">
          <a:xfrm rot="5400000">
            <a:off x="6489930" y="3312069"/>
            <a:ext cx="524242" cy="1921702"/>
          </a:xfrm>
          <a:prstGeom prst="bentConnector2">
            <a:avLst/>
          </a:prstGeom>
          <a:noFill/>
          <a:ln w="254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2" name="Elbow Connector 101"/>
          <p:cNvCxnSpPr>
            <a:stCxn id="81" idx="2"/>
            <a:endCxn id="67" idx="0"/>
          </p:cNvCxnSpPr>
          <p:nvPr/>
        </p:nvCxnSpPr>
        <p:spPr bwMode="auto">
          <a:xfrm rot="5400000">
            <a:off x="5255680" y="2542930"/>
            <a:ext cx="1678979" cy="4614717"/>
          </a:xfrm>
          <a:prstGeom prst="bentConnector3">
            <a:avLst>
              <a:gd name="adj1" fmla="val 63807"/>
            </a:avLst>
          </a:prstGeom>
          <a:noFill/>
          <a:ln w="254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4" name="TextBox 103"/>
          <p:cNvSpPr txBox="1"/>
          <p:nvPr/>
        </p:nvSpPr>
        <p:spPr>
          <a:xfrm>
            <a:off x="6471298" y="5054956"/>
            <a:ext cx="20152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Calibri" pitchFamily="34" charset="0"/>
              </a:rPr>
              <a:t>data begins at this offset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6311007" y="531674"/>
            <a:ext cx="2415982" cy="175432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marL="115888" indent="-115888">
              <a:buFont typeface="Arial" pitchFamily="34" charset="0"/>
              <a:buChar char="•"/>
            </a:pPr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Locate set</a:t>
            </a:r>
          </a:p>
          <a:p>
            <a:pPr marL="115888" indent="-115888">
              <a:buFont typeface="Arial" pitchFamily="34" charset="0"/>
              <a:buChar char="•"/>
            </a:pPr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Check if any line in set</a:t>
            </a:r>
            <a:br>
              <a:rPr lang="en-US" sz="1800" i="1" dirty="0">
                <a:solidFill>
                  <a:srgbClr val="C00000"/>
                </a:solidFill>
                <a:latin typeface="Calibri" pitchFamily="34" charset="0"/>
              </a:rPr>
            </a:br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has matching tag</a:t>
            </a:r>
          </a:p>
          <a:p>
            <a:pPr marL="115888" indent="-115888">
              <a:buFont typeface="Arial" pitchFamily="34" charset="0"/>
              <a:buChar char="•"/>
            </a:pPr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Yes + line valid: hit</a:t>
            </a:r>
          </a:p>
          <a:p>
            <a:pPr marL="115888" indent="-115888">
              <a:buFont typeface="Arial" pitchFamily="34" charset="0"/>
              <a:buChar char="•"/>
            </a:pPr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Locate data starting</a:t>
            </a:r>
            <a:br>
              <a:rPr lang="en-US" sz="1800" i="1" dirty="0">
                <a:solidFill>
                  <a:srgbClr val="C00000"/>
                </a:solidFill>
                <a:latin typeface="Calibri" pitchFamily="34" charset="0"/>
              </a:rPr>
            </a:br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at offset</a:t>
            </a:r>
          </a:p>
        </p:txBody>
      </p:sp>
    </p:spTree>
    <p:extLst>
      <p:ext uri="{BB962C8B-B14F-4D97-AF65-F5344CB8AC3E}">
        <p14:creationId xmlns:p14="http://schemas.microsoft.com/office/powerpoint/2010/main" val="2192331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2" grpId="0" animBg="1"/>
      <p:bldP spid="73" grpId="0" animBg="1"/>
      <p:bldP spid="74" grpId="0"/>
      <p:bldP spid="77" grpId="0" animBg="1"/>
      <p:bldP spid="78" grpId="0"/>
      <p:bldP spid="104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2: Cache Preference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Lets say we have a cache organization with 16-byte lines</a:t>
            </a:r>
          </a:p>
          <a:p>
            <a:r>
              <a:rPr lang="en-US" dirty="0"/>
              <a:t>Assume A starts on 0x1000 and B starts on 0x2000</a:t>
            </a:r>
          </a:p>
          <a:p>
            <a:r>
              <a:rPr lang="en-US" dirty="0"/>
              <a:t>For this code: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Would I rather have a:</a:t>
            </a:r>
          </a:p>
          <a:p>
            <a:pPr lvl="1"/>
            <a:r>
              <a:rPr lang="en-US" dirty="0"/>
              <a:t>64-byte cache, direct mapped?</a:t>
            </a:r>
          </a:p>
          <a:p>
            <a:pPr lvl="1"/>
            <a:r>
              <a:rPr lang="en-US" dirty="0"/>
              <a:t>32-byte cache, 2-way set associative cache?</a:t>
            </a:r>
          </a:p>
        </p:txBody>
      </p:sp>
      <p:sp>
        <p:nvSpPr>
          <p:cNvPr id="6" name="Rectangle 5"/>
          <p:cNvSpPr/>
          <p:nvPr/>
        </p:nvSpPr>
        <p:spPr>
          <a:xfrm>
            <a:off x="838200" y="2743200"/>
            <a:ext cx="3581400" cy="1815882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CEDF99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float </a:t>
            </a:r>
            <a:r>
              <a:rPr lang="en-US" sz="16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[</a:t>
            </a:r>
            <a:r>
              <a:rPr lang="nn-NO" sz="16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Ni</a:t>
            </a:r>
            <a:r>
              <a:rPr lang="en-US" sz="16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][</a:t>
            </a:r>
            <a:r>
              <a:rPr lang="en-US" sz="1600" b="0" dirty="0">
                <a:solidFill>
                  <a:srgbClr val="8CD0D3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16</a:t>
            </a:r>
            <a:r>
              <a:rPr lang="en-US" sz="16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],</a:t>
            </a:r>
            <a:r>
              <a:rPr lang="en-US" sz="16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b</a:t>
            </a:r>
            <a:r>
              <a:rPr lang="en-US" sz="16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[</a:t>
            </a:r>
            <a:r>
              <a:rPr lang="en-US" sz="1600" b="0" dirty="0">
                <a:solidFill>
                  <a:srgbClr val="8CD0D3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16</a:t>
            </a:r>
            <a:r>
              <a:rPr lang="en-US" sz="16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];</a:t>
            </a:r>
            <a:endParaRPr lang="en-US" sz="1600" b="0" dirty="0">
              <a:solidFill>
                <a:srgbClr val="DCDCCC"/>
              </a:solidFill>
              <a:highlight>
                <a:srgbClr val="3F3F3F"/>
              </a:highlight>
              <a:latin typeface="Consolas" panose="020B0609020204030204" pitchFamily="49" charset="0"/>
            </a:endParaRPr>
          </a:p>
          <a:p>
            <a:endParaRPr lang="en" sz="1600" b="0" dirty="0">
              <a:solidFill>
                <a:srgbClr val="DCDCCC"/>
              </a:solidFill>
              <a:highlight>
                <a:srgbClr val="3F3F3F"/>
              </a:highlight>
              <a:latin typeface="Consolas" panose="020B0609020204030204" pitchFamily="49" charset="0"/>
            </a:endParaRPr>
          </a:p>
          <a:p>
            <a:r>
              <a:rPr lang="nn-NO" sz="1600" dirty="0">
                <a:solidFill>
                  <a:srgbClr val="DFC47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for</a:t>
            </a:r>
            <a:r>
              <a:rPr lang="nn-NO" sz="16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(</a:t>
            </a:r>
            <a:r>
              <a:rPr lang="nn-NO" sz="1600" dirty="0">
                <a:solidFill>
                  <a:srgbClr val="CEDF99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int</a:t>
            </a:r>
            <a:r>
              <a:rPr lang="nn-NO" sz="16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i </a:t>
            </a:r>
            <a:r>
              <a:rPr lang="nn-NO" sz="16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=</a:t>
            </a:r>
            <a:r>
              <a:rPr lang="nn-NO" sz="16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</a:t>
            </a:r>
            <a:r>
              <a:rPr lang="nn-NO" sz="1600" b="0" dirty="0">
                <a:solidFill>
                  <a:srgbClr val="8CD0D3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0</a:t>
            </a:r>
            <a:r>
              <a:rPr lang="nn-NO" sz="16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;</a:t>
            </a:r>
            <a:r>
              <a:rPr lang="nn-NO" sz="16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i </a:t>
            </a:r>
            <a:r>
              <a:rPr lang="nn-NO" sz="16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&lt;</a:t>
            </a:r>
            <a:r>
              <a:rPr lang="nn-NO" sz="16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Ni</a:t>
            </a:r>
            <a:r>
              <a:rPr lang="nn-NO" sz="16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;</a:t>
            </a:r>
            <a:r>
              <a:rPr lang="nn-NO" sz="16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</a:t>
            </a:r>
            <a:r>
              <a:rPr lang="nn-NO" sz="16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++</a:t>
            </a:r>
            <a:r>
              <a:rPr lang="nn-NO" sz="16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i</a:t>
            </a:r>
            <a:r>
              <a:rPr lang="nn-NO" sz="16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)</a:t>
            </a:r>
            <a:r>
              <a:rPr lang="nn-NO" sz="16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en-US" sz="16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 sum</a:t>
            </a:r>
            <a:r>
              <a:rPr lang="en-US" sz="16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8CD0D3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;</a:t>
            </a:r>
            <a:endParaRPr lang="en-US" sz="1600" b="0" dirty="0">
              <a:solidFill>
                <a:srgbClr val="DCDCCC"/>
              </a:solidFill>
              <a:highlight>
                <a:srgbClr val="3F3F3F"/>
              </a:highlight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DFC47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CEDF99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j </a:t>
            </a:r>
            <a:r>
              <a:rPr lang="en-US" sz="16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8CD0D3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;</a:t>
            </a:r>
            <a:r>
              <a:rPr lang="en-US" sz="16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j </a:t>
            </a:r>
            <a:r>
              <a:rPr lang="en-US" sz="16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8CD0D3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16</a:t>
            </a:r>
            <a:r>
              <a:rPr lang="en-US" sz="16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;</a:t>
            </a:r>
            <a:r>
              <a:rPr lang="en-US" sz="16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++</a:t>
            </a:r>
            <a:r>
              <a:rPr lang="en-US" sz="16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j</a:t>
            </a:r>
            <a:r>
              <a:rPr lang="en-US" sz="16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)</a:t>
            </a:r>
            <a:r>
              <a:rPr lang="en-US" sz="16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en-US" sz="16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   sum </a:t>
            </a:r>
            <a:r>
              <a:rPr lang="en-US" sz="16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+=</a:t>
            </a:r>
            <a:r>
              <a:rPr lang="en-US" sz="16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a</a:t>
            </a:r>
            <a:r>
              <a:rPr lang="en-US" sz="16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[</a:t>
            </a:r>
            <a:r>
              <a:rPr lang="en-US" sz="1600" b="0" dirty="0" err="1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][</a:t>
            </a:r>
            <a:r>
              <a:rPr lang="en-US" sz="16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j</a:t>
            </a:r>
            <a:r>
              <a:rPr lang="en-US" sz="16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]</a:t>
            </a:r>
            <a:r>
              <a:rPr lang="en-US" sz="16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*</a:t>
            </a:r>
            <a:r>
              <a:rPr lang="en-US" sz="16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b</a:t>
            </a:r>
            <a:r>
              <a:rPr lang="en-US" sz="16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[</a:t>
            </a:r>
            <a:r>
              <a:rPr lang="en-US" sz="16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j</a:t>
            </a:r>
            <a:r>
              <a:rPr lang="en-US" sz="16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];</a:t>
            </a:r>
          </a:p>
          <a:p>
            <a:r>
              <a:rPr lang="en-US" sz="16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 c</a:t>
            </a:r>
            <a:r>
              <a:rPr lang="en-US" sz="16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[</a:t>
            </a:r>
            <a:r>
              <a:rPr lang="en-US" sz="1600" b="0" dirty="0" err="1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]</a:t>
            </a:r>
            <a:r>
              <a:rPr lang="en-US" sz="16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sum</a:t>
            </a:r>
            <a:r>
              <a:rPr lang="en-US" sz="16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;</a:t>
            </a:r>
            <a:endParaRPr lang="en-US" sz="2000" b="0" dirty="0">
              <a:solidFill>
                <a:prstClr val="black"/>
              </a:solidFill>
              <a:highlight>
                <a:srgbClr val="3F3F3F"/>
              </a:highlight>
              <a:latin typeface="Calibri" panose="020F0502020204030204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5638800" y="2849791"/>
            <a:ext cx="990600" cy="270848"/>
          </a:xfrm>
          <a:prstGeom prst="rect">
            <a:avLst/>
          </a:prstGeom>
          <a:solidFill>
            <a:srgbClr val="FF99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t bits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6629400" y="2849791"/>
            <a:ext cx="762000" cy="2708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s bits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7391400" y="2849791"/>
            <a:ext cx="685800" cy="2708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lvl="0" algn="ctr"/>
            <a:r>
              <a:rPr lang="en-US" sz="1600" dirty="0">
                <a:solidFill>
                  <a:srgbClr val="000000"/>
                </a:solidFill>
                <a:latin typeface="Calibri" pitchFamily="34" charset="0"/>
              </a:rPr>
              <a:t>b bits</a:t>
            </a:r>
          </a:p>
        </p:txBody>
      </p:sp>
    </p:spTree>
    <p:extLst>
      <p:ext uri="{BB962C8B-B14F-4D97-AF65-F5344CB8AC3E}">
        <p14:creationId xmlns:p14="http://schemas.microsoft.com/office/powerpoint/2010/main" val="2087539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11039-448A-4C35-A48E-9DB1D9546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7D00A-65C4-4CBA-9CA1-0E6D381AC2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https://steamuserimages-a.akamaihd.net/ugc/609475719852955482/2307DB273D5FA687394FBCD200676B23CCB00269/?imw=1024&amp;imh=576&amp;ima=fit&amp;impolicy=Letterbox&amp;imcolor=%23000000&amp;letterbox=true">
            <a:extLst>
              <a:ext uri="{FF2B5EF4-FFF2-40B4-BE49-F238E27FC236}">
                <a16:creationId xmlns:a16="http://schemas.microsoft.com/office/drawing/2014/main" id="{222688CF-C7BF-495B-83A1-413F0079C2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5725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1158840-9665-4942-AD8F-1AEE0479628E}"/>
              </a:ext>
            </a:extLst>
          </p:cNvPr>
          <p:cNvSpPr txBox="1"/>
          <p:nvPr/>
        </p:nvSpPr>
        <p:spPr>
          <a:xfrm>
            <a:off x="357018" y="6215390"/>
            <a:ext cx="85749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alibri" pitchFamily="34" charset="0"/>
              </a:rPr>
              <a:t>Problem: Compute the Average Velocity of all Spaceships</a:t>
            </a:r>
          </a:p>
        </p:txBody>
      </p:sp>
    </p:spTree>
    <p:extLst>
      <p:ext uri="{BB962C8B-B14F-4D97-AF65-F5344CB8AC3E}">
        <p14:creationId xmlns:p14="http://schemas.microsoft.com/office/powerpoint/2010/main" val="382377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25E941F-2866-41AC-8013-9511F61DE50C}"/>
              </a:ext>
            </a:extLst>
          </p:cNvPr>
          <p:cNvSpPr txBox="1"/>
          <p:nvPr/>
        </p:nvSpPr>
        <p:spPr>
          <a:xfrm>
            <a:off x="5339110" y="234610"/>
            <a:ext cx="3652490" cy="255454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CEDF99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struct</a:t>
            </a:r>
            <a:r>
              <a:rPr lang="en-US" sz="16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vec</a:t>
            </a:r>
            <a:r>
              <a:rPr lang="en-US" sz="16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{</a:t>
            </a:r>
            <a:endParaRPr lang="en-US" sz="1600" b="0" dirty="0">
              <a:solidFill>
                <a:srgbClr val="DCDCCC"/>
              </a:solidFill>
              <a:highlight>
                <a:srgbClr val="3F3F3F"/>
              </a:highlight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CEDF99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float</a:t>
            </a:r>
            <a:r>
              <a:rPr lang="en-US" sz="16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x</a:t>
            </a:r>
            <a:r>
              <a:rPr lang="en-US" sz="1600" dirty="0" err="1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,</a:t>
            </a:r>
            <a:r>
              <a:rPr lang="en-US" sz="1600" b="0" dirty="0" err="1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y</a:t>
            </a:r>
            <a:r>
              <a:rPr lang="en-US" sz="1600" dirty="0" err="1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,</a:t>
            </a:r>
            <a:r>
              <a:rPr lang="en-US" sz="1600" b="0" dirty="0" err="1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z</a:t>
            </a:r>
            <a:r>
              <a:rPr lang="en-US" sz="16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;</a:t>
            </a:r>
            <a:endParaRPr lang="en-US" sz="1600" b="0" dirty="0">
              <a:solidFill>
                <a:srgbClr val="DCDCCC"/>
              </a:solidFill>
              <a:highlight>
                <a:srgbClr val="3F3F3F"/>
              </a:highlight>
              <a:latin typeface="Consolas" panose="020B0609020204030204" pitchFamily="49" charset="0"/>
            </a:endParaRPr>
          </a:p>
          <a:p>
            <a:r>
              <a:rPr lang="en" sz="16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}</a:t>
            </a:r>
            <a:r>
              <a:rPr lang="en-US" sz="16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;</a:t>
            </a:r>
            <a:endParaRPr lang="en" sz="1600" b="0" dirty="0">
              <a:solidFill>
                <a:srgbClr val="DCDCCC"/>
              </a:solidFill>
              <a:highlight>
                <a:srgbClr val="3F3F3F"/>
              </a:highlight>
              <a:latin typeface="Consolas" panose="020B0609020204030204" pitchFamily="49" charset="0"/>
            </a:endParaRPr>
          </a:p>
          <a:p>
            <a:endParaRPr lang="en" sz="1600" b="0" dirty="0">
              <a:solidFill>
                <a:srgbClr val="DCDCCC"/>
              </a:solidFill>
              <a:highlight>
                <a:srgbClr val="3F3F3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CEDF99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ids</a:t>
            </a:r>
            <a:r>
              <a:rPr lang="en-US" sz="16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[</a:t>
            </a:r>
            <a:r>
              <a:rPr lang="en-US" sz="16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N</a:t>
            </a:r>
            <a:r>
              <a:rPr lang="en-US" sz="16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];</a:t>
            </a:r>
            <a:endParaRPr lang="en-US" sz="1600" b="0" dirty="0">
              <a:solidFill>
                <a:srgbClr val="DCDCCC"/>
              </a:solidFill>
              <a:highlight>
                <a:srgbClr val="3F3F3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CEDF99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char</a:t>
            </a:r>
            <a:r>
              <a:rPr lang="en-US" sz="16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*</a:t>
            </a:r>
            <a:r>
              <a:rPr lang="en-US" sz="16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names</a:t>
            </a:r>
            <a:r>
              <a:rPr lang="en-US" sz="16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[</a:t>
            </a:r>
            <a:r>
              <a:rPr lang="en-US" sz="16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N</a:t>
            </a:r>
            <a:r>
              <a:rPr lang="en-US" sz="16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];</a:t>
            </a:r>
          </a:p>
          <a:p>
            <a:r>
              <a:rPr lang="en-US" sz="1600" dirty="0">
                <a:solidFill>
                  <a:srgbClr val="CEDF99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struct</a:t>
            </a:r>
            <a:r>
              <a:rPr lang="en-US" sz="16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vec</a:t>
            </a:r>
            <a:r>
              <a:rPr lang="en-US" sz="16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thrust</a:t>
            </a:r>
            <a:r>
              <a:rPr lang="en-US" sz="16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[</a:t>
            </a:r>
            <a:r>
              <a:rPr lang="en-US" sz="16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N</a:t>
            </a:r>
            <a:r>
              <a:rPr lang="en-US" sz="16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];</a:t>
            </a:r>
            <a:endParaRPr lang="en-US" sz="1600" b="0" dirty="0">
              <a:solidFill>
                <a:srgbClr val="DCDCCC"/>
              </a:solidFill>
              <a:highlight>
                <a:srgbClr val="3F3F3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CEDF99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struct</a:t>
            </a:r>
            <a:r>
              <a:rPr lang="en-US" sz="16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vec</a:t>
            </a:r>
            <a:r>
              <a:rPr lang="en-US" sz="16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pos</a:t>
            </a:r>
            <a:r>
              <a:rPr lang="en-US" sz="16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[</a:t>
            </a:r>
            <a:r>
              <a:rPr lang="en-US" sz="16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N</a:t>
            </a:r>
            <a:r>
              <a:rPr lang="en-US" sz="16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];</a:t>
            </a:r>
            <a:endParaRPr lang="en-US" sz="1600" b="0" dirty="0">
              <a:solidFill>
                <a:srgbClr val="DCDCCC"/>
              </a:solidFill>
              <a:highlight>
                <a:srgbClr val="3F3F3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CEDF99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struct</a:t>
            </a:r>
            <a:r>
              <a:rPr lang="en-US" sz="16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vec</a:t>
            </a:r>
            <a:r>
              <a:rPr lang="en-US" sz="16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dir</a:t>
            </a:r>
            <a:r>
              <a:rPr lang="en-US" sz="16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[</a:t>
            </a:r>
            <a:r>
              <a:rPr lang="en-US" sz="16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N</a:t>
            </a:r>
            <a:r>
              <a:rPr lang="en-US" sz="16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];</a:t>
            </a:r>
            <a:endParaRPr lang="en-US" sz="1600" b="0" dirty="0">
              <a:solidFill>
                <a:srgbClr val="DCDCCC"/>
              </a:solidFill>
              <a:highlight>
                <a:srgbClr val="3F3F3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CEDF99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struct</a:t>
            </a:r>
            <a:r>
              <a:rPr lang="en-US" sz="16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vec</a:t>
            </a:r>
            <a:r>
              <a:rPr lang="en-US" sz="16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vel</a:t>
            </a:r>
            <a:r>
              <a:rPr lang="en-US" sz="16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[</a:t>
            </a:r>
            <a:r>
              <a:rPr lang="en-US" sz="16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N</a:t>
            </a:r>
            <a:r>
              <a:rPr lang="en-US" sz="16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];</a:t>
            </a:r>
            <a:endParaRPr lang="en-US" sz="1600" b="0" dirty="0">
              <a:solidFill>
                <a:srgbClr val="DCDCCC"/>
              </a:solidFill>
              <a:highlight>
                <a:srgbClr val="3F3F3F"/>
              </a:highlight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AAEFC55-90EF-4EE7-BE10-6311F9FABC8F}"/>
              </a:ext>
            </a:extLst>
          </p:cNvPr>
          <p:cNvSpPr/>
          <p:nvPr/>
        </p:nvSpPr>
        <p:spPr>
          <a:xfrm>
            <a:off x="152400" y="234610"/>
            <a:ext cx="4953000" cy="255454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CEDF99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struct</a:t>
            </a:r>
            <a:r>
              <a:rPr lang="en-US" sz="16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spaceship </a:t>
            </a:r>
            <a:r>
              <a:rPr lang="en-US" sz="16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{</a:t>
            </a:r>
            <a:endParaRPr lang="en-US" sz="1600" b="0" dirty="0">
              <a:solidFill>
                <a:srgbClr val="DCDCCC"/>
              </a:solidFill>
              <a:highlight>
                <a:srgbClr val="3F3F3F"/>
              </a:highlight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CEDF99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spaceship_id</a:t>
            </a:r>
            <a:r>
              <a:rPr lang="en-US" sz="16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;</a:t>
            </a:r>
            <a:endParaRPr lang="en-US" sz="1600" b="0" dirty="0">
              <a:solidFill>
                <a:srgbClr val="DCDCCC"/>
              </a:solidFill>
              <a:highlight>
                <a:srgbClr val="3F3F3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CEDF99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 char</a:t>
            </a:r>
            <a:r>
              <a:rPr lang="en-US" sz="16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*</a:t>
            </a:r>
            <a:r>
              <a:rPr lang="en-US" sz="16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name</a:t>
            </a:r>
            <a:r>
              <a:rPr lang="en-US" sz="16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CEDF99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 float</a:t>
            </a:r>
            <a:r>
              <a:rPr lang="en-US" sz="16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thrust</a:t>
            </a:r>
            <a:r>
              <a:rPr lang="en-US" sz="16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;</a:t>
            </a:r>
            <a:endParaRPr lang="en" sz="1600" b="0" dirty="0">
              <a:solidFill>
                <a:srgbClr val="DCDCCC"/>
              </a:solidFill>
              <a:highlight>
                <a:srgbClr val="3F3F3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CEDF99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 float</a:t>
            </a:r>
            <a:r>
              <a:rPr lang="en-US" sz="16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pos_x</a:t>
            </a:r>
            <a:r>
              <a:rPr lang="en-US" sz="16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pos_y</a:t>
            </a:r>
            <a:r>
              <a:rPr lang="en-US" sz="16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pos_z</a:t>
            </a:r>
            <a:r>
              <a:rPr lang="en-US" sz="16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;</a:t>
            </a:r>
            <a:r>
              <a:rPr lang="en-US" sz="16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7F9F7F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//position</a:t>
            </a:r>
          </a:p>
          <a:p>
            <a:r>
              <a:rPr lang="es-ES" sz="16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 </a:t>
            </a:r>
            <a:r>
              <a:rPr lang="es-ES" sz="1600" dirty="0" err="1">
                <a:solidFill>
                  <a:srgbClr val="CEDF99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float</a:t>
            </a:r>
            <a:r>
              <a:rPr lang="es-ES" sz="16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</a:t>
            </a:r>
            <a:r>
              <a:rPr lang="es-ES" sz="1600" b="0" dirty="0" err="1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dir_x</a:t>
            </a:r>
            <a:r>
              <a:rPr lang="es-ES" sz="16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,</a:t>
            </a:r>
            <a:r>
              <a:rPr lang="es-ES" sz="16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</a:t>
            </a:r>
            <a:r>
              <a:rPr lang="es-ES" sz="1600" b="0" dirty="0" err="1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dir_y</a:t>
            </a:r>
            <a:r>
              <a:rPr lang="es-ES" sz="16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,</a:t>
            </a:r>
            <a:r>
              <a:rPr lang="es-ES" sz="16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</a:t>
            </a:r>
            <a:r>
              <a:rPr lang="es-ES" sz="1600" b="0" dirty="0" err="1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dir_z</a:t>
            </a:r>
            <a:r>
              <a:rPr lang="es-ES" sz="16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;</a:t>
            </a:r>
            <a:r>
              <a:rPr lang="es-ES" sz="16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</a:t>
            </a:r>
            <a:r>
              <a:rPr lang="es-ES" sz="1600" dirty="0">
                <a:solidFill>
                  <a:srgbClr val="7F9F7F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//</a:t>
            </a:r>
            <a:r>
              <a:rPr lang="es-ES" sz="1600" dirty="0" err="1">
                <a:solidFill>
                  <a:srgbClr val="7F9F7F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direction</a:t>
            </a:r>
            <a:endParaRPr lang="es-ES" sz="1600" dirty="0">
              <a:solidFill>
                <a:srgbClr val="7F9F7F"/>
              </a:solidFill>
              <a:highlight>
                <a:srgbClr val="3F3F3F"/>
              </a:highlight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CEDF99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float</a:t>
            </a:r>
            <a:r>
              <a:rPr lang="en-US" sz="16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vel_x</a:t>
            </a:r>
            <a:r>
              <a:rPr lang="en-US" sz="16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vel_y</a:t>
            </a:r>
            <a:r>
              <a:rPr lang="en-US" sz="16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vel_z</a:t>
            </a:r>
            <a:r>
              <a:rPr lang="en-US" sz="16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;</a:t>
            </a:r>
            <a:r>
              <a:rPr lang="en-US" sz="16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7F9F7F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//orientation</a:t>
            </a:r>
            <a:endParaRPr lang="en" sz="1600" b="0" dirty="0">
              <a:solidFill>
                <a:srgbClr val="DCDCCC"/>
              </a:solidFill>
              <a:highlight>
                <a:srgbClr val="3F3F3F"/>
              </a:highlight>
              <a:latin typeface="Consolas" panose="020B0609020204030204" pitchFamily="49" charset="0"/>
            </a:endParaRPr>
          </a:p>
          <a:p>
            <a:r>
              <a:rPr lang="en" sz="16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};</a:t>
            </a:r>
          </a:p>
          <a:p>
            <a:r>
              <a:rPr lang="en-US" sz="1600" dirty="0">
                <a:solidFill>
                  <a:srgbClr val="CEDF99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struct</a:t>
            </a:r>
            <a:r>
              <a:rPr lang="en-US" sz="16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spaceship spaceships</a:t>
            </a:r>
            <a:r>
              <a:rPr lang="en-US" sz="16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[</a:t>
            </a:r>
            <a:r>
              <a:rPr lang="en-US" sz="16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N</a:t>
            </a:r>
            <a:r>
              <a:rPr lang="en-US" sz="16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];</a:t>
            </a:r>
            <a:endParaRPr lang="en-US" sz="1600" b="0" dirty="0">
              <a:solidFill>
                <a:srgbClr val="DCDCCC"/>
              </a:solidFill>
              <a:highlight>
                <a:srgbClr val="3F3F3F"/>
              </a:highlight>
              <a:latin typeface="Consolas" panose="020B0609020204030204" pitchFamily="49" charset="0"/>
            </a:endParaRPr>
          </a:p>
          <a:p>
            <a:endParaRPr lang="en" sz="1600" b="0" dirty="0">
              <a:solidFill>
                <a:srgbClr val="DCDCCC"/>
              </a:solidFill>
              <a:highlight>
                <a:srgbClr val="3F3F3F"/>
              </a:highlight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59AFD2-A752-4C2A-808D-03C95E59AB4D}"/>
              </a:ext>
            </a:extLst>
          </p:cNvPr>
          <p:cNvSpPr txBox="1"/>
          <p:nvPr/>
        </p:nvSpPr>
        <p:spPr>
          <a:xfrm>
            <a:off x="2819400" y="191853"/>
            <a:ext cx="2667000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Version 1: 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Array of Structs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E03766-43AE-4D5E-95E3-90A46DB8D1F4}"/>
              </a:ext>
            </a:extLst>
          </p:cNvPr>
          <p:cNvSpPr txBox="1"/>
          <p:nvPr/>
        </p:nvSpPr>
        <p:spPr>
          <a:xfrm>
            <a:off x="7467599" y="209097"/>
            <a:ext cx="20506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Version 2: </a:t>
            </a:r>
          </a:p>
          <a:p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Struct of </a:t>
            </a:r>
          </a:p>
          <a:p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Arrays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AAD438-B849-47F6-A87D-040ABE799194}"/>
              </a:ext>
            </a:extLst>
          </p:cNvPr>
          <p:cNvSpPr/>
          <p:nvPr/>
        </p:nvSpPr>
        <p:spPr>
          <a:xfrm>
            <a:off x="152400" y="2925838"/>
            <a:ext cx="4953000" cy="255454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CEDF99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float</a:t>
            </a:r>
            <a:r>
              <a:rPr lang="en-US" sz="16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avg_vel</a:t>
            </a:r>
            <a:r>
              <a:rPr lang="en-US" sz="16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8CD0D3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;</a:t>
            </a:r>
            <a:endParaRPr lang="en-US" sz="1600" b="0" dirty="0">
              <a:solidFill>
                <a:srgbClr val="DCDCCC"/>
              </a:solidFill>
              <a:highlight>
                <a:srgbClr val="3F3F3F"/>
              </a:highlight>
              <a:latin typeface="Consolas" panose="020B0609020204030204" pitchFamily="49" charset="0"/>
            </a:endParaRPr>
          </a:p>
          <a:p>
            <a:r>
              <a:rPr lang="nn-NO" sz="1600" dirty="0">
                <a:solidFill>
                  <a:srgbClr val="DFC47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for</a:t>
            </a:r>
            <a:r>
              <a:rPr lang="nn-NO" sz="16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(</a:t>
            </a:r>
            <a:r>
              <a:rPr lang="nn-NO" sz="1600" dirty="0">
                <a:solidFill>
                  <a:srgbClr val="CEDF99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int</a:t>
            </a:r>
            <a:r>
              <a:rPr lang="nn-NO" sz="16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i </a:t>
            </a:r>
            <a:r>
              <a:rPr lang="nn-NO" sz="16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=</a:t>
            </a:r>
            <a:r>
              <a:rPr lang="nn-NO" sz="16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</a:t>
            </a:r>
            <a:r>
              <a:rPr lang="nn-NO" sz="1600" b="0" dirty="0">
                <a:solidFill>
                  <a:srgbClr val="8CD0D3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0</a:t>
            </a:r>
            <a:r>
              <a:rPr lang="nn-NO" sz="16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;</a:t>
            </a:r>
            <a:r>
              <a:rPr lang="nn-NO" sz="16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i </a:t>
            </a:r>
            <a:r>
              <a:rPr lang="nn-NO" sz="16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&lt;</a:t>
            </a:r>
            <a:r>
              <a:rPr lang="nn-NO" sz="16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N</a:t>
            </a:r>
            <a:r>
              <a:rPr lang="nn-NO" sz="16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;</a:t>
            </a:r>
            <a:r>
              <a:rPr lang="nn-NO" sz="16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</a:t>
            </a:r>
            <a:r>
              <a:rPr lang="nn-NO" sz="16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++</a:t>
            </a:r>
            <a:r>
              <a:rPr lang="nn-NO" sz="16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i</a:t>
            </a:r>
            <a:r>
              <a:rPr lang="nn-NO" sz="16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)</a:t>
            </a:r>
            <a:r>
              <a:rPr lang="nn-NO" sz="16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</a:t>
            </a:r>
            <a:r>
              <a:rPr lang="nn-NO" sz="16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{</a:t>
            </a:r>
            <a:endParaRPr lang="nn-NO" sz="1600" b="0" dirty="0">
              <a:solidFill>
                <a:srgbClr val="DCDCCC"/>
              </a:solidFill>
              <a:highlight>
                <a:srgbClr val="3F3F3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CEDF99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 float</a:t>
            </a:r>
            <a:r>
              <a:rPr lang="en-US" sz="16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vel_x</a:t>
            </a:r>
            <a:r>
              <a:rPr lang="en-US" sz="16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spaceships</a:t>
            </a:r>
            <a:r>
              <a:rPr lang="en-US" sz="16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[</a:t>
            </a:r>
            <a:r>
              <a:rPr lang="en-US" sz="16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N</a:t>
            </a:r>
            <a:r>
              <a:rPr lang="en-US" sz="16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].</a:t>
            </a:r>
            <a:r>
              <a:rPr lang="en-US" sz="1600" b="0" dirty="0" err="1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vel_x</a:t>
            </a:r>
            <a:r>
              <a:rPr lang="en-US" sz="16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;</a:t>
            </a:r>
            <a:endParaRPr lang="en-US" sz="1600" b="0" dirty="0">
              <a:solidFill>
                <a:srgbClr val="DCDCCC"/>
              </a:solidFill>
              <a:highlight>
                <a:srgbClr val="3F3F3F"/>
              </a:highlight>
              <a:latin typeface="Consolas" panose="020B0609020204030204" pitchFamily="49" charset="0"/>
            </a:endParaRPr>
          </a:p>
          <a:p>
            <a:r>
              <a:rPr lang="es-ES" sz="16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 </a:t>
            </a:r>
            <a:r>
              <a:rPr lang="es-ES" sz="1600" dirty="0" err="1">
                <a:solidFill>
                  <a:srgbClr val="CEDF99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float</a:t>
            </a:r>
            <a:r>
              <a:rPr lang="es-ES" sz="16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</a:t>
            </a:r>
            <a:r>
              <a:rPr lang="es-ES" sz="1600" b="0" dirty="0" err="1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vel_y</a:t>
            </a:r>
            <a:r>
              <a:rPr lang="es-ES" sz="16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</a:t>
            </a:r>
            <a:r>
              <a:rPr lang="es-ES" sz="16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=</a:t>
            </a:r>
            <a:r>
              <a:rPr lang="es-ES" sz="16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</a:t>
            </a:r>
            <a:r>
              <a:rPr lang="es-ES" sz="1600" b="0" dirty="0" err="1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spaceships</a:t>
            </a:r>
            <a:r>
              <a:rPr lang="es-ES" sz="16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[</a:t>
            </a:r>
            <a:r>
              <a:rPr lang="es-ES" sz="16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N</a:t>
            </a:r>
            <a:r>
              <a:rPr lang="es-ES" sz="16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].</a:t>
            </a:r>
            <a:r>
              <a:rPr lang="es-ES" sz="1600" b="0" dirty="0" err="1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vel_y</a:t>
            </a:r>
            <a:r>
              <a:rPr lang="es-ES" sz="16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;</a:t>
            </a:r>
            <a:endParaRPr lang="es-ES" sz="1600" b="0" dirty="0">
              <a:solidFill>
                <a:srgbClr val="DCDCCC"/>
              </a:solidFill>
              <a:highlight>
                <a:srgbClr val="3F3F3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CEDF99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 float</a:t>
            </a:r>
            <a:r>
              <a:rPr lang="en-US" sz="16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vel_z</a:t>
            </a:r>
            <a:r>
              <a:rPr lang="en-US" sz="16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spaceships</a:t>
            </a:r>
            <a:r>
              <a:rPr lang="en-US" sz="16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[</a:t>
            </a:r>
            <a:r>
              <a:rPr lang="en-US" sz="16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N</a:t>
            </a:r>
            <a:r>
              <a:rPr lang="en-US" sz="16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].</a:t>
            </a:r>
            <a:r>
              <a:rPr lang="en-US" sz="1600" b="0" dirty="0" err="1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vel_z</a:t>
            </a:r>
            <a:r>
              <a:rPr lang="en-US" sz="16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;</a:t>
            </a:r>
            <a:endParaRPr lang="en-US" sz="1600" b="0" dirty="0">
              <a:solidFill>
                <a:srgbClr val="DCDCCC"/>
              </a:solidFill>
              <a:highlight>
                <a:srgbClr val="3F3F3F"/>
              </a:highlight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 </a:t>
            </a:r>
            <a:r>
              <a:rPr lang="en-US" sz="1600" b="0" dirty="0" err="1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avg_vel</a:t>
            </a:r>
            <a:r>
              <a:rPr lang="en-US" sz="16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+=</a:t>
            </a:r>
            <a:r>
              <a:rPr lang="en-US" sz="16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sqrt</a:t>
            </a:r>
            <a:r>
              <a:rPr lang="en-US" sz="16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vel_x</a:t>
            </a:r>
            <a:r>
              <a:rPr lang="en-US" sz="16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*</a:t>
            </a:r>
            <a:r>
              <a:rPr lang="en-US" sz="1600" b="0" dirty="0" err="1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vel_x</a:t>
            </a:r>
            <a:r>
              <a:rPr lang="en-US" sz="16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+</a:t>
            </a:r>
            <a:r>
              <a:rPr lang="en-US" sz="16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en-US" sz="16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                 </a:t>
            </a:r>
            <a:r>
              <a:rPr lang="en-US" sz="1600" b="0" dirty="0" err="1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vel_y</a:t>
            </a:r>
            <a:r>
              <a:rPr lang="en-US" sz="16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*</a:t>
            </a:r>
            <a:r>
              <a:rPr lang="en-US" sz="1600" b="0" dirty="0" err="1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vel_y</a:t>
            </a:r>
            <a:r>
              <a:rPr lang="en-US" sz="16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+</a:t>
            </a:r>
            <a:r>
              <a:rPr lang="en-US" sz="16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en-US" sz="16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                 </a:t>
            </a:r>
            <a:r>
              <a:rPr lang="en-US" sz="1600" b="0" dirty="0" err="1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vel_z</a:t>
            </a:r>
            <a:r>
              <a:rPr lang="en-US" sz="16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*</a:t>
            </a:r>
            <a:r>
              <a:rPr lang="en-US" sz="1600" b="0" dirty="0" err="1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vel_z</a:t>
            </a:r>
            <a:r>
              <a:rPr lang="en-US" sz="16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);</a:t>
            </a:r>
            <a:endParaRPr lang="en-US" sz="1600" b="0" dirty="0">
              <a:solidFill>
                <a:srgbClr val="DCDCCC"/>
              </a:solidFill>
              <a:highlight>
                <a:srgbClr val="3F3F3F"/>
              </a:highlight>
              <a:latin typeface="Consolas" panose="020B0609020204030204" pitchFamily="49" charset="0"/>
            </a:endParaRPr>
          </a:p>
          <a:p>
            <a:r>
              <a:rPr lang="en" sz="16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}</a:t>
            </a:r>
            <a:endParaRPr lang="en" sz="1600" b="0" dirty="0">
              <a:solidFill>
                <a:srgbClr val="DCDCCC"/>
              </a:solidFill>
              <a:highlight>
                <a:srgbClr val="3F3F3F"/>
              </a:highlight>
              <a:latin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avg_vel</a:t>
            </a:r>
            <a:r>
              <a:rPr lang="en-US" sz="16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/=</a:t>
            </a:r>
            <a:r>
              <a:rPr lang="en-US" sz="16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N</a:t>
            </a:r>
            <a:r>
              <a:rPr lang="en-US" sz="16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;</a:t>
            </a:r>
            <a:endParaRPr lang="en-US" sz="1600" b="0" dirty="0">
              <a:solidFill>
                <a:srgbClr val="DCDCCC"/>
              </a:solidFill>
              <a:highlight>
                <a:srgbClr val="3F3F3F"/>
              </a:highlight>
              <a:latin typeface="Consolas" panose="020B06090202040302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6A3E8F6-A477-4C15-9B86-126B40B535AA}"/>
              </a:ext>
            </a:extLst>
          </p:cNvPr>
          <p:cNvSpPr/>
          <p:nvPr/>
        </p:nvSpPr>
        <p:spPr>
          <a:xfrm>
            <a:off x="5339110" y="2943046"/>
            <a:ext cx="3652490" cy="255454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CEDF99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float</a:t>
            </a:r>
            <a:r>
              <a:rPr lang="en-US" sz="16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avg_vel</a:t>
            </a:r>
            <a:r>
              <a:rPr lang="en-US" sz="16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8CD0D3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;</a:t>
            </a:r>
            <a:endParaRPr lang="en-US" sz="1600" b="0" dirty="0">
              <a:solidFill>
                <a:srgbClr val="DCDCCC"/>
              </a:solidFill>
              <a:highlight>
                <a:srgbClr val="3F3F3F"/>
              </a:highlight>
              <a:latin typeface="Consolas" panose="020B0609020204030204" pitchFamily="49" charset="0"/>
            </a:endParaRPr>
          </a:p>
          <a:p>
            <a:r>
              <a:rPr lang="nn-NO" sz="1600" dirty="0">
                <a:solidFill>
                  <a:srgbClr val="DFC47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for</a:t>
            </a:r>
            <a:r>
              <a:rPr lang="nn-NO" sz="16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(</a:t>
            </a:r>
            <a:r>
              <a:rPr lang="nn-NO" sz="1600" dirty="0">
                <a:solidFill>
                  <a:srgbClr val="CEDF99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int</a:t>
            </a:r>
            <a:r>
              <a:rPr lang="nn-NO" sz="16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i </a:t>
            </a:r>
            <a:r>
              <a:rPr lang="nn-NO" sz="16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=</a:t>
            </a:r>
            <a:r>
              <a:rPr lang="nn-NO" sz="16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</a:t>
            </a:r>
            <a:r>
              <a:rPr lang="nn-NO" sz="1600" b="0" dirty="0">
                <a:solidFill>
                  <a:srgbClr val="8CD0D3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0</a:t>
            </a:r>
            <a:r>
              <a:rPr lang="nn-NO" sz="16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;</a:t>
            </a:r>
            <a:r>
              <a:rPr lang="nn-NO" sz="16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i </a:t>
            </a:r>
            <a:r>
              <a:rPr lang="nn-NO" sz="16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&lt;</a:t>
            </a:r>
            <a:r>
              <a:rPr lang="nn-NO" sz="16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N</a:t>
            </a:r>
            <a:r>
              <a:rPr lang="nn-NO" sz="16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;</a:t>
            </a:r>
            <a:r>
              <a:rPr lang="nn-NO" sz="16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</a:t>
            </a:r>
            <a:r>
              <a:rPr lang="nn-NO" sz="16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++</a:t>
            </a:r>
            <a:r>
              <a:rPr lang="nn-NO" sz="16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i</a:t>
            </a:r>
            <a:r>
              <a:rPr lang="nn-NO" sz="16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)</a:t>
            </a:r>
            <a:r>
              <a:rPr lang="nn-NO" sz="16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</a:t>
            </a:r>
            <a:r>
              <a:rPr lang="nn-NO" sz="16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{</a:t>
            </a:r>
            <a:endParaRPr lang="nn-NO" sz="1600" b="0" dirty="0">
              <a:solidFill>
                <a:srgbClr val="DCDCCC"/>
              </a:solidFill>
              <a:highlight>
                <a:srgbClr val="3F3F3F"/>
              </a:highlight>
              <a:latin typeface="Consolas" panose="020B0609020204030204" pitchFamily="49" charset="0"/>
            </a:endParaRPr>
          </a:p>
          <a:p>
            <a:r>
              <a:rPr lang="nn-NO" sz="1600" dirty="0">
                <a:solidFill>
                  <a:srgbClr val="CEDF99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 float</a:t>
            </a:r>
            <a:r>
              <a:rPr lang="nn-NO" sz="16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vel_x </a:t>
            </a:r>
            <a:r>
              <a:rPr lang="nn-NO" sz="16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=</a:t>
            </a:r>
            <a:r>
              <a:rPr lang="nn-NO" sz="16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vel</a:t>
            </a:r>
            <a:r>
              <a:rPr lang="nn-NO" sz="16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[</a:t>
            </a:r>
            <a:r>
              <a:rPr lang="nn-NO" sz="16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N</a:t>
            </a:r>
            <a:r>
              <a:rPr lang="nn-NO" sz="16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].</a:t>
            </a:r>
            <a:r>
              <a:rPr lang="nn-NO" sz="16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x</a:t>
            </a:r>
            <a:r>
              <a:rPr lang="nn-NO" sz="16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;</a:t>
            </a:r>
            <a:endParaRPr lang="nn-NO" sz="1600" b="0" dirty="0">
              <a:solidFill>
                <a:srgbClr val="DCDCCC"/>
              </a:solidFill>
              <a:highlight>
                <a:srgbClr val="3F3F3F"/>
              </a:highlight>
              <a:latin typeface="Consolas" panose="020B0609020204030204" pitchFamily="49" charset="0"/>
            </a:endParaRPr>
          </a:p>
          <a:p>
            <a:r>
              <a:rPr lang="es-ES" sz="1600" dirty="0">
                <a:solidFill>
                  <a:srgbClr val="CEDF99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 </a:t>
            </a:r>
            <a:r>
              <a:rPr lang="es-ES" sz="1600" dirty="0" err="1">
                <a:solidFill>
                  <a:srgbClr val="CEDF99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float</a:t>
            </a:r>
            <a:r>
              <a:rPr lang="es-ES" sz="16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</a:t>
            </a:r>
            <a:r>
              <a:rPr lang="es-ES" sz="1600" b="0" dirty="0" err="1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vel_y</a:t>
            </a:r>
            <a:r>
              <a:rPr lang="es-ES" sz="16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</a:t>
            </a:r>
            <a:r>
              <a:rPr lang="es-ES" sz="16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=</a:t>
            </a:r>
            <a:r>
              <a:rPr lang="es-ES" sz="16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</a:t>
            </a:r>
            <a:r>
              <a:rPr lang="es-ES" sz="1600" b="0" dirty="0" err="1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vel</a:t>
            </a:r>
            <a:r>
              <a:rPr lang="es-ES" sz="16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[</a:t>
            </a:r>
            <a:r>
              <a:rPr lang="es-ES" sz="16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N</a:t>
            </a:r>
            <a:r>
              <a:rPr lang="es-ES" sz="16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].</a:t>
            </a:r>
            <a:r>
              <a:rPr lang="es-ES" sz="16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y</a:t>
            </a:r>
            <a:r>
              <a:rPr lang="es-ES" sz="16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;</a:t>
            </a:r>
            <a:endParaRPr lang="es-ES" sz="1600" b="0" dirty="0">
              <a:solidFill>
                <a:srgbClr val="DCDCCC"/>
              </a:solidFill>
              <a:highlight>
                <a:srgbClr val="3F3F3F"/>
              </a:highlight>
              <a:latin typeface="Consolas" panose="020B0609020204030204" pitchFamily="49" charset="0"/>
            </a:endParaRPr>
          </a:p>
          <a:p>
            <a:r>
              <a:rPr lang="nn-NO" sz="1600" dirty="0">
                <a:solidFill>
                  <a:srgbClr val="CEDF99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 float</a:t>
            </a:r>
            <a:r>
              <a:rPr lang="nn-NO" sz="16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vel_z </a:t>
            </a:r>
            <a:r>
              <a:rPr lang="nn-NO" sz="16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=</a:t>
            </a:r>
            <a:r>
              <a:rPr lang="nn-NO" sz="16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vel</a:t>
            </a:r>
            <a:r>
              <a:rPr lang="nn-NO" sz="16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[</a:t>
            </a:r>
            <a:r>
              <a:rPr lang="nn-NO" sz="16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N</a:t>
            </a:r>
            <a:r>
              <a:rPr lang="nn-NO" sz="16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].</a:t>
            </a:r>
            <a:r>
              <a:rPr lang="nn-NO" sz="16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z</a:t>
            </a:r>
            <a:r>
              <a:rPr lang="nn-NO" sz="16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;</a:t>
            </a:r>
            <a:endParaRPr lang="nn-NO" sz="1600" b="0" dirty="0">
              <a:solidFill>
                <a:srgbClr val="DCDCCC"/>
              </a:solidFill>
              <a:highlight>
                <a:srgbClr val="3F3F3F"/>
              </a:highlight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 </a:t>
            </a:r>
            <a:r>
              <a:rPr lang="en-US" sz="1600" b="0" dirty="0" err="1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avg_vel</a:t>
            </a:r>
            <a:r>
              <a:rPr lang="en-US" sz="16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+=</a:t>
            </a:r>
            <a:r>
              <a:rPr lang="en-US" sz="16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sqrt</a:t>
            </a:r>
            <a:r>
              <a:rPr lang="en-US" sz="16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vel_x</a:t>
            </a:r>
            <a:r>
              <a:rPr lang="en-US" sz="16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*</a:t>
            </a:r>
            <a:r>
              <a:rPr lang="en-US" sz="1600" b="0" dirty="0" err="1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vel_x</a:t>
            </a:r>
            <a:r>
              <a:rPr lang="en-US" sz="16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+</a:t>
            </a:r>
            <a:r>
              <a:rPr lang="en-US" sz="16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en-US" sz="16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                 </a:t>
            </a:r>
            <a:r>
              <a:rPr lang="en-US" sz="1600" b="0" dirty="0" err="1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vel_y</a:t>
            </a:r>
            <a:r>
              <a:rPr lang="en-US" sz="16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*</a:t>
            </a:r>
            <a:r>
              <a:rPr lang="en-US" sz="1600" b="0" dirty="0" err="1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vel_y</a:t>
            </a:r>
            <a:r>
              <a:rPr lang="en-US" sz="16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+</a:t>
            </a:r>
            <a:r>
              <a:rPr lang="en-US" sz="16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en-US" sz="16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                 </a:t>
            </a:r>
            <a:r>
              <a:rPr lang="en-US" sz="1600" b="0" dirty="0" err="1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vel_z</a:t>
            </a:r>
            <a:r>
              <a:rPr lang="en-US" sz="16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*</a:t>
            </a:r>
            <a:r>
              <a:rPr lang="en-US" sz="1600" b="0" dirty="0" err="1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vel_z</a:t>
            </a:r>
            <a:r>
              <a:rPr lang="en-US" sz="16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);</a:t>
            </a:r>
            <a:endParaRPr lang="en-US" sz="1600" b="0" dirty="0">
              <a:solidFill>
                <a:srgbClr val="DCDCCC"/>
              </a:solidFill>
              <a:highlight>
                <a:srgbClr val="3F3F3F"/>
              </a:highlight>
              <a:latin typeface="Consolas" panose="020B0609020204030204" pitchFamily="49" charset="0"/>
            </a:endParaRPr>
          </a:p>
          <a:p>
            <a:r>
              <a:rPr lang="en" sz="16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}</a:t>
            </a:r>
            <a:endParaRPr lang="en" sz="1600" b="0" dirty="0">
              <a:solidFill>
                <a:srgbClr val="DCDCCC"/>
              </a:solidFill>
              <a:highlight>
                <a:srgbClr val="3F3F3F"/>
              </a:highlight>
              <a:latin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avg_vel</a:t>
            </a:r>
            <a:r>
              <a:rPr lang="en-US" sz="16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/=</a:t>
            </a:r>
            <a:r>
              <a:rPr lang="en-US" sz="16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N</a:t>
            </a:r>
            <a:r>
              <a:rPr lang="en-US" sz="16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;</a:t>
            </a:r>
            <a:endParaRPr lang="en-US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0A67BF-D01B-4AAF-B725-54670744BB9F}"/>
              </a:ext>
            </a:extLst>
          </p:cNvPr>
          <p:cNvSpPr txBox="1"/>
          <p:nvPr/>
        </p:nvSpPr>
        <p:spPr>
          <a:xfrm>
            <a:off x="609600" y="5434660"/>
            <a:ext cx="8119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Question: What is the cache miss rate? Assume N &gt;&gt; </a:t>
            </a:r>
            <a:r>
              <a:rPr lang="en-US" sz="1800" dirty="0" err="1">
                <a:latin typeface="Calibri" pitchFamily="34" charset="0"/>
              </a:rPr>
              <a:t>cache_size</a:t>
            </a:r>
            <a:r>
              <a:rPr lang="en-US" sz="1800" dirty="0">
                <a:latin typeface="Calibri" pitchFamily="34" charset="0"/>
              </a:rPr>
              <a:t>, 64-byte cache lines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2BC11B-54C7-4ED6-90BE-B749DDB5E68F}"/>
              </a:ext>
            </a:extLst>
          </p:cNvPr>
          <p:cNvSpPr txBox="1"/>
          <p:nvPr/>
        </p:nvSpPr>
        <p:spPr>
          <a:xfrm>
            <a:off x="125361" y="6019816"/>
            <a:ext cx="46733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Miss Rate = </a:t>
            </a: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Misses</a:t>
            </a:r>
            <a:r>
              <a:rPr lang="en-US" sz="1800" dirty="0">
                <a:latin typeface="Calibri" pitchFamily="34" charset="0"/>
              </a:rPr>
              <a:t>/</a:t>
            </a:r>
            <a:r>
              <a:rPr lang="en-US" sz="1800" dirty="0">
                <a:solidFill>
                  <a:schemeClr val="accent2"/>
                </a:solidFill>
                <a:latin typeface="Calibri" pitchFamily="34" charset="0"/>
              </a:rPr>
              <a:t>Request</a:t>
            </a:r>
            <a:r>
              <a:rPr lang="en-US" sz="1800" dirty="0">
                <a:latin typeface="Calibri" pitchFamily="34" charset="0"/>
              </a:rPr>
              <a:t> = </a:t>
            </a: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(56*N/64) </a:t>
            </a:r>
            <a:r>
              <a:rPr lang="en-US" sz="1800" dirty="0">
                <a:latin typeface="Calibri" pitchFamily="34" charset="0"/>
              </a:rPr>
              <a:t>/ </a:t>
            </a:r>
            <a:r>
              <a:rPr lang="en-US" sz="1800" dirty="0">
                <a:solidFill>
                  <a:schemeClr val="accent2"/>
                </a:solidFill>
                <a:latin typeface="Calibri" pitchFamily="34" charset="0"/>
              </a:rPr>
              <a:t>(3N)</a:t>
            </a:r>
          </a:p>
          <a:p>
            <a:r>
              <a:rPr lang="en-US" sz="1800" dirty="0">
                <a:latin typeface="Calibri" pitchFamily="34" charset="0"/>
              </a:rPr>
              <a:t>                                                   =0.291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40AA6A1-BF54-4014-914B-0AE833CB8FA2}"/>
              </a:ext>
            </a:extLst>
          </p:cNvPr>
          <p:cNvSpPr txBox="1"/>
          <p:nvPr/>
        </p:nvSpPr>
        <p:spPr>
          <a:xfrm>
            <a:off x="5486400" y="6019816"/>
            <a:ext cx="25859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Misses/Request = 1 / 16 </a:t>
            </a:r>
          </a:p>
          <a:p>
            <a:r>
              <a:rPr lang="en-US" sz="1800" dirty="0">
                <a:latin typeface="Calibri" pitchFamily="34" charset="0"/>
              </a:rPr>
              <a:t>                              = 0.0625</a:t>
            </a:r>
          </a:p>
        </p:txBody>
      </p:sp>
    </p:spTree>
    <p:extLst>
      <p:ext uri="{BB962C8B-B14F-4D97-AF65-F5344CB8AC3E}">
        <p14:creationId xmlns:p14="http://schemas.microsoft.com/office/powerpoint/2010/main" val="2779611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8" grpId="0"/>
      <p:bldP spid="9" grpId="0" animBg="1"/>
      <p:bldP spid="10" grpId="0" animBg="1"/>
      <p:bldP spid="11" grpId="0"/>
      <p:bldP spid="12" grpId="0"/>
      <p:bldP spid="17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Cache organization and operation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Performance impact of caches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The memory mountain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Rearranging loops to improve spatial locality</a:t>
            </a:r>
          </a:p>
          <a:p>
            <a:pPr lvl="1"/>
            <a:r>
              <a:rPr lang="en-US" dirty="0"/>
              <a:t>Using blocking to improve temporal locality</a:t>
            </a:r>
          </a:p>
          <a:p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426" y="307979"/>
            <a:ext cx="7937860" cy="885852"/>
          </a:xfrm>
        </p:spPr>
        <p:txBody>
          <a:bodyPr>
            <a:normAutofit/>
          </a:bodyPr>
          <a:lstStyle/>
          <a:p>
            <a:r>
              <a:rPr lang="en-US" dirty="0"/>
              <a:t>Optimizations for Locality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0587" y="1914709"/>
            <a:ext cx="4257769" cy="34778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A</a:t>
            </a:r>
            <a:r>
              <a:rPr lang="en-US" sz="20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N</a:t>
            </a:r>
            <a:r>
              <a:rPr lang="en-US" sz="20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];</a:t>
            </a:r>
            <a:endParaRPr lang="en-US" sz="2000" dirty="0">
              <a:solidFill>
                <a:srgbClr val="DCDCCC"/>
              </a:solidFill>
              <a:highlight>
                <a:srgbClr val="3F3F3F"/>
              </a:highlight>
              <a:latin typeface="Consolas" panose="020B0609020204030204" pitchFamily="49" charset="0"/>
            </a:endParaRPr>
          </a:p>
          <a:p>
            <a:r>
              <a:rPr lang="en-US" sz="2000" dirty="0" err="1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B</a:t>
            </a:r>
            <a:r>
              <a:rPr lang="en-US" sz="20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N</a:t>
            </a:r>
            <a:r>
              <a:rPr lang="en-US" sz="20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][</a:t>
            </a:r>
            <a:r>
              <a:rPr lang="en-US" sz="200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N</a:t>
            </a:r>
            <a:r>
              <a:rPr lang="en-US" sz="20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];</a:t>
            </a:r>
            <a:r>
              <a:rPr lang="en-US" sz="200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en-US" sz="2000" dirty="0" err="1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C</a:t>
            </a:r>
            <a:r>
              <a:rPr lang="en-US" sz="20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N</a:t>
            </a:r>
            <a:r>
              <a:rPr lang="en-US" sz="20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];</a:t>
            </a:r>
            <a:endParaRPr lang="en-US" sz="2000" dirty="0">
              <a:solidFill>
                <a:srgbClr val="DCDCCC"/>
              </a:solidFill>
              <a:highlight>
                <a:srgbClr val="3F3F3F"/>
              </a:highlight>
              <a:latin typeface="Consolas" panose="020B0609020204030204" pitchFamily="49" charset="0"/>
            </a:endParaRPr>
          </a:p>
          <a:p>
            <a:endParaRPr lang="en" sz="2000" dirty="0">
              <a:solidFill>
                <a:srgbClr val="DCDCCC"/>
              </a:solidFill>
              <a:highlight>
                <a:srgbClr val="3F3F3F"/>
              </a:highlight>
              <a:latin typeface="Consolas" panose="020B0609020204030204" pitchFamily="49" charset="0"/>
            </a:endParaRPr>
          </a:p>
          <a:p>
            <a:r>
              <a:rPr lang="pt-BR" sz="2000" dirty="0">
                <a:solidFill>
                  <a:srgbClr val="DFC47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for</a:t>
            </a:r>
            <a:r>
              <a:rPr lang="pt-BR" sz="200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</a:t>
            </a:r>
            <a:r>
              <a:rPr lang="pt-BR" sz="20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(</a:t>
            </a:r>
            <a:r>
              <a:rPr lang="pt-BR" sz="200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j </a:t>
            </a:r>
            <a:r>
              <a:rPr lang="pt-BR" sz="20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=</a:t>
            </a:r>
            <a:r>
              <a:rPr lang="pt-BR" sz="200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</a:t>
            </a:r>
            <a:r>
              <a:rPr lang="pt-BR" sz="2000" dirty="0">
                <a:solidFill>
                  <a:srgbClr val="8CD0D3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0</a:t>
            </a:r>
            <a:r>
              <a:rPr lang="pt-BR" sz="20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;</a:t>
            </a:r>
            <a:r>
              <a:rPr lang="pt-BR" sz="200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j </a:t>
            </a:r>
            <a:r>
              <a:rPr lang="pt-BR" sz="20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&lt;</a:t>
            </a:r>
            <a:r>
              <a:rPr lang="pt-BR" sz="200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N</a:t>
            </a:r>
            <a:r>
              <a:rPr lang="pt-BR" sz="20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;</a:t>
            </a:r>
            <a:r>
              <a:rPr lang="pt-BR" sz="200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j</a:t>
            </a:r>
            <a:r>
              <a:rPr lang="pt-BR" sz="20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++)</a:t>
            </a:r>
            <a:r>
              <a:rPr lang="pt-BR" sz="200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</a:t>
            </a:r>
            <a:r>
              <a:rPr lang="pt-BR" sz="20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{</a:t>
            </a:r>
            <a:endParaRPr lang="pt-BR" sz="2000" dirty="0">
              <a:solidFill>
                <a:srgbClr val="DCDCCC"/>
              </a:solidFill>
              <a:highlight>
                <a:srgbClr val="3F3F3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 sum</a:t>
            </a:r>
            <a:r>
              <a:rPr lang="en-US" sz="20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8CD0D3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0</a:t>
            </a:r>
            <a:r>
              <a:rPr lang="en-US" sz="20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;</a:t>
            </a:r>
            <a:endParaRPr lang="en-US" sz="2000" dirty="0">
              <a:solidFill>
                <a:srgbClr val="DCDCCC"/>
              </a:solidFill>
              <a:highlight>
                <a:srgbClr val="3F3F3F"/>
              </a:highlight>
              <a:latin typeface="Consolas" panose="020B0609020204030204" pitchFamily="49" charset="0"/>
            </a:endParaRPr>
          </a:p>
          <a:p>
            <a:r>
              <a:rPr lang="nn-NO" sz="200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 </a:t>
            </a:r>
            <a:r>
              <a:rPr lang="nn-NO" sz="2000" dirty="0">
                <a:solidFill>
                  <a:srgbClr val="DFC47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for</a:t>
            </a:r>
            <a:r>
              <a:rPr lang="nn-NO" sz="200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</a:t>
            </a:r>
            <a:r>
              <a:rPr lang="nn-NO" sz="20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(</a:t>
            </a:r>
            <a:r>
              <a:rPr lang="nn-NO" sz="200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i </a:t>
            </a:r>
            <a:r>
              <a:rPr lang="nn-NO" sz="20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=</a:t>
            </a:r>
            <a:r>
              <a:rPr lang="nn-NO" sz="200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</a:t>
            </a:r>
            <a:r>
              <a:rPr lang="nn-NO" sz="2000" dirty="0">
                <a:solidFill>
                  <a:srgbClr val="8CD0D3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0</a:t>
            </a:r>
            <a:r>
              <a:rPr lang="nn-NO" sz="20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;</a:t>
            </a:r>
            <a:r>
              <a:rPr lang="nn-NO" sz="200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i </a:t>
            </a:r>
            <a:r>
              <a:rPr lang="nn-NO" sz="20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&lt;</a:t>
            </a:r>
            <a:r>
              <a:rPr lang="nn-NO" sz="200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N</a:t>
            </a:r>
            <a:r>
              <a:rPr lang="nn-NO" sz="20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;</a:t>
            </a:r>
            <a:r>
              <a:rPr lang="nn-NO" sz="200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i</a:t>
            </a:r>
            <a:r>
              <a:rPr lang="nn-NO" sz="20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++)</a:t>
            </a:r>
            <a:r>
              <a:rPr lang="nn-NO" sz="200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</a:t>
            </a:r>
            <a:r>
              <a:rPr lang="nn-NO" sz="20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{</a:t>
            </a:r>
            <a:endParaRPr lang="nn-NO" sz="2000" dirty="0">
              <a:solidFill>
                <a:srgbClr val="DCDCCC"/>
              </a:solidFill>
              <a:highlight>
                <a:srgbClr val="3F3F3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   sum </a:t>
            </a:r>
            <a:r>
              <a:rPr lang="en-US" sz="20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+=</a:t>
            </a:r>
            <a:r>
              <a:rPr lang="en-US" sz="200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A</a:t>
            </a:r>
            <a:r>
              <a:rPr lang="en-US" sz="20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] * </a:t>
            </a:r>
            <a:r>
              <a:rPr lang="en-US" sz="200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B</a:t>
            </a:r>
            <a:r>
              <a:rPr lang="en-US" sz="20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j</a:t>
            </a:r>
            <a:r>
              <a:rPr lang="en-US" sz="20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][</a:t>
            </a:r>
            <a:r>
              <a:rPr lang="en-US" sz="2000" dirty="0" err="1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];</a:t>
            </a:r>
            <a:endParaRPr lang="en-US" sz="2000" dirty="0">
              <a:solidFill>
                <a:srgbClr val="DCDCCC"/>
              </a:solidFill>
              <a:highlight>
                <a:srgbClr val="3F3F3F"/>
              </a:highlight>
              <a:latin typeface="Consolas" panose="020B0609020204030204" pitchFamily="49" charset="0"/>
            </a:endParaRPr>
          </a:p>
          <a:p>
            <a:r>
              <a:rPr lang="en" sz="200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 </a:t>
            </a:r>
            <a:r>
              <a:rPr lang="en" sz="20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}</a:t>
            </a:r>
            <a:endParaRPr lang="en" sz="2000" dirty="0">
              <a:solidFill>
                <a:srgbClr val="DCDCCC"/>
              </a:solidFill>
              <a:highlight>
                <a:srgbClr val="3F3F3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 C</a:t>
            </a:r>
            <a:r>
              <a:rPr lang="en-US" sz="20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j</a:t>
            </a:r>
            <a:r>
              <a:rPr lang="en-US" sz="20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]</a:t>
            </a:r>
            <a:r>
              <a:rPr lang="en-US" sz="200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sum</a:t>
            </a:r>
            <a:r>
              <a:rPr lang="en-US" sz="20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;</a:t>
            </a:r>
            <a:endParaRPr lang="en-US" sz="2000" dirty="0">
              <a:solidFill>
                <a:srgbClr val="DCDCCC"/>
              </a:solidFill>
              <a:highlight>
                <a:srgbClr val="3F3F3F"/>
              </a:highlight>
              <a:latin typeface="Consolas" panose="020B0609020204030204" pitchFamily="49" charset="0"/>
            </a:endParaRPr>
          </a:p>
          <a:p>
            <a:r>
              <a:rPr lang="en" sz="20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}</a:t>
            </a:r>
            <a:endParaRPr lang="en" sz="2000" dirty="0">
              <a:solidFill>
                <a:srgbClr val="DCDCCC"/>
              </a:solidFill>
              <a:highlight>
                <a:srgbClr val="3F3F3F"/>
              </a:highlight>
              <a:latin typeface="Consolas" panose="020B0609020204030204" pitchFamily="49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0147786"/>
              </p:ext>
            </p:extLst>
          </p:nvPr>
        </p:nvGraphicFramePr>
        <p:xfrm>
          <a:off x="6343311" y="2507549"/>
          <a:ext cx="2648289" cy="2456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8327">
                  <a:extLst>
                    <a:ext uri="{9D8B030D-6E8A-4147-A177-3AD203B41FA5}">
                      <a16:colId xmlns:a16="http://schemas.microsoft.com/office/drawing/2014/main" val="1904720275"/>
                    </a:ext>
                  </a:extLst>
                </a:gridCol>
                <a:gridCol w="378327">
                  <a:extLst>
                    <a:ext uri="{9D8B030D-6E8A-4147-A177-3AD203B41FA5}">
                      <a16:colId xmlns:a16="http://schemas.microsoft.com/office/drawing/2014/main" val="913839429"/>
                    </a:ext>
                  </a:extLst>
                </a:gridCol>
                <a:gridCol w="378327">
                  <a:extLst>
                    <a:ext uri="{9D8B030D-6E8A-4147-A177-3AD203B41FA5}">
                      <a16:colId xmlns:a16="http://schemas.microsoft.com/office/drawing/2014/main" val="3234435122"/>
                    </a:ext>
                  </a:extLst>
                </a:gridCol>
                <a:gridCol w="378327">
                  <a:extLst>
                    <a:ext uri="{9D8B030D-6E8A-4147-A177-3AD203B41FA5}">
                      <a16:colId xmlns:a16="http://schemas.microsoft.com/office/drawing/2014/main" val="1434325151"/>
                    </a:ext>
                  </a:extLst>
                </a:gridCol>
                <a:gridCol w="378327">
                  <a:extLst>
                    <a:ext uri="{9D8B030D-6E8A-4147-A177-3AD203B41FA5}">
                      <a16:colId xmlns:a16="http://schemas.microsoft.com/office/drawing/2014/main" val="1324931445"/>
                    </a:ext>
                  </a:extLst>
                </a:gridCol>
                <a:gridCol w="378327">
                  <a:extLst>
                    <a:ext uri="{9D8B030D-6E8A-4147-A177-3AD203B41FA5}">
                      <a16:colId xmlns:a16="http://schemas.microsoft.com/office/drawing/2014/main" val="1388475543"/>
                    </a:ext>
                  </a:extLst>
                </a:gridCol>
                <a:gridCol w="378327">
                  <a:extLst>
                    <a:ext uri="{9D8B030D-6E8A-4147-A177-3AD203B41FA5}">
                      <a16:colId xmlns:a16="http://schemas.microsoft.com/office/drawing/2014/main" val="1178403102"/>
                    </a:ext>
                  </a:extLst>
                </a:gridCol>
              </a:tblGrid>
              <a:tr h="27292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83976" marR="83976" marT="41988" marB="41988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83976" marR="83976" marT="41988" marB="41988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83976" marR="83976" marT="41988" marB="41988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83976" marR="83976" marT="41988" marB="41988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83976" marR="83976" marT="41988" marB="41988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83976" marR="83976" marT="41988" marB="41988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83976" marR="83976" marT="41988" marB="41988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8530453"/>
                  </a:ext>
                </a:extLst>
              </a:tr>
              <a:tr h="27292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83976" marR="83976" marT="41988" marB="41988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83976" marR="83976" marT="41988" marB="41988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83976" marR="83976" marT="41988" marB="41988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83976" marR="83976" marT="41988" marB="41988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83976" marR="83976" marT="41988" marB="41988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83976" marR="83976" marT="41988" marB="41988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83976" marR="83976" marT="41988" marB="41988"/>
                </a:tc>
                <a:extLst>
                  <a:ext uri="{0D108BD9-81ED-4DB2-BD59-A6C34878D82A}">
                    <a16:rowId xmlns:a16="http://schemas.microsoft.com/office/drawing/2014/main" val="1528272045"/>
                  </a:ext>
                </a:extLst>
              </a:tr>
              <a:tr h="27292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83976" marR="83976" marT="41988" marB="4198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3976" marR="83976" marT="41988" marB="41988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83976" marR="83976" marT="41988" marB="41988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83976" marR="83976" marT="41988" marB="41988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83976" marR="83976" marT="41988" marB="41988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83976" marR="83976" marT="41988" marB="41988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83976" marR="83976" marT="41988" marB="41988"/>
                </a:tc>
                <a:extLst>
                  <a:ext uri="{0D108BD9-81ED-4DB2-BD59-A6C34878D82A}">
                    <a16:rowId xmlns:a16="http://schemas.microsoft.com/office/drawing/2014/main" val="537292284"/>
                  </a:ext>
                </a:extLst>
              </a:tr>
              <a:tr h="27292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83976" marR="83976" marT="41988" marB="4198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3976" marR="83976" marT="41988" marB="41988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83976" marR="83976" marT="41988" marB="41988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83976" marR="83976" marT="41988" marB="41988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83976" marR="83976" marT="41988" marB="41988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83976" marR="83976" marT="41988" marB="41988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83976" marR="83976" marT="41988" marB="41988"/>
                </a:tc>
                <a:extLst>
                  <a:ext uri="{0D108BD9-81ED-4DB2-BD59-A6C34878D82A}">
                    <a16:rowId xmlns:a16="http://schemas.microsoft.com/office/drawing/2014/main" val="453463267"/>
                  </a:ext>
                </a:extLst>
              </a:tr>
              <a:tr h="27292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83976" marR="83976" marT="41988" marB="4198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3976" marR="83976" marT="41988" marB="41988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83976" marR="83976" marT="41988" marB="41988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83976" marR="83976" marT="41988" marB="41988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83976" marR="83976" marT="41988" marB="41988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83976" marR="83976" marT="41988" marB="41988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83976" marR="83976" marT="41988" marB="41988"/>
                </a:tc>
                <a:extLst>
                  <a:ext uri="{0D108BD9-81ED-4DB2-BD59-A6C34878D82A}">
                    <a16:rowId xmlns:a16="http://schemas.microsoft.com/office/drawing/2014/main" val="3490314584"/>
                  </a:ext>
                </a:extLst>
              </a:tr>
              <a:tr h="27292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83976" marR="83976" marT="41988" marB="4198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3976" marR="83976" marT="41988" marB="41988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83976" marR="83976" marT="41988" marB="41988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83976" marR="83976" marT="41988" marB="41988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83976" marR="83976" marT="41988" marB="41988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83976" marR="83976" marT="41988" marB="41988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83976" marR="83976" marT="41988" marB="41988"/>
                </a:tc>
                <a:extLst>
                  <a:ext uri="{0D108BD9-81ED-4DB2-BD59-A6C34878D82A}">
                    <a16:rowId xmlns:a16="http://schemas.microsoft.com/office/drawing/2014/main" val="2562900802"/>
                  </a:ext>
                </a:extLst>
              </a:tr>
              <a:tr h="27292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83976" marR="83976" marT="41988" marB="4198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3976" marR="83976" marT="41988" marB="41988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83976" marR="83976" marT="41988" marB="41988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83976" marR="83976" marT="41988" marB="41988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83976" marR="83976" marT="41988" marB="41988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83976" marR="83976" marT="41988" marB="41988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83976" marR="83976" marT="41988" marB="41988"/>
                </a:tc>
                <a:extLst>
                  <a:ext uri="{0D108BD9-81ED-4DB2-BD59-A6C34878D82A}">
                    <a16:rowId xmlns:a16="http://schemas.microsoft.com/office/drawing/2014/main" val="2317857733"/>
                  </a:ext>
                </a:extLst>
              </a:tr>
              <a:tr h="27292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83976" marR="83976" marT="41988" marB="4198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3976" marR="83976" marT="41988" marB="41988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83976" marR="83976" marT="41988" marB="41988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83976" marR="83976" marT="41988" marB="41988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83976" marR="83976" marT="41988" marB="41988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83976" marR="83976" marT="41988" marB="41988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83976" marR="83976" marT="41988" marB="41988"/>
                </a:tc>
                <a:extLst>
                  <a:ext uri="{0D108BD9-81ED-4DB2-BD59-A6C34878D82A}">
                    <a16:rowId xmlns:a16="http://schemas.microsoft.com/office/drawing/2014/main" val="900139755"/>
                  </a:ext>
                </a:extLst>
              </a:tr>
              <a:tr h="27292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83976" marR="83976" marT="41988" marB="4198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3976" marR="83976" marT="41988" marB="41988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83976" marR="83976" marT="41988" marB="41988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83976" marR="83976" marT="41988" marB="41988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83976" marR="83976" marT="41988" marB="41988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83976" marR="83976" marT="41988" marB="41988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83976" marR="83976" marT="41988" marB="41988"/>
                </a:tc>
                <a:extLst>
                  <a:ext uri="{0D108BD9-81ED-4DB2-BD59-A6C34878D82A}">
                    <a16:rowId xmlns:a16="http://schemas.microsoft.com/office/drawing/2014/main" val="2366183661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2394744"/>
              </p:ext>
            </p:extLst>
          </p:nvPr>
        </p:nvGraphicFramePr>
        <p:xfrm>
          <a:off x="6343311" y="1778249"/>
          <a:ext cx="2648289" cy="272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83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83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83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83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83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832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7832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7292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83976" marR="83976" marT="41988" marB="41988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83976" marR="83976" marT="41988" marB="41988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83976" marR="83976" marT="41988" marB="41988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83976" marR="83976" marT="41988" marB="41988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83976" marR="83976" marT="41988" marB="41988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83976" marR="83976" marT="41988" marB="41988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83976" marR="83976" marT="41988" marB="41988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8422239"/>
              </p:ext>
            </p:extLst>
          </p:nvPr>
        </p:nvGraphicFramePr>
        <p:xfrm>
          <a:off x="5520658" y="2507549"/>
          <a:ext cx="378327" cy="2456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83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292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83976" marR="83976" marT="41988" marB="41988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292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83976" marR="83976" marT="41988" marB="4198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292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83976" marR="83976" marT="41988" marB="4198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292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83976" marR="83976" marT="41988" marB="4198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292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83976" marR="83976" marT="41988" marB="41988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292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83976" marR="83976" marT="41988" marB="41988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292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83976" marR="83976" marT="41988" marB="41988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292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83976" marR="83976" marT="41988" marB="41988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292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83976" marR="83976" marT="41988" marB="41988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568436" y="1371600"/>
            <a:ext cx="2117246" cy="4315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4" dirty="0"/>
              <a:t>Input Vector A (N)</a:t>
            </a:r>
          </a:p>
        </p:txBody>
      </p:sp>
      <p:sp>
        <p:nvSpPr>
          <p:cNvPr id="10" name="TextBox 9"/>
          <p:cNvSpPr txBox="1"/>
          <p:nvPr/>
        </p:nvSpPr>
        <p:spPr>
          <a:xfrm rot="16200000">
            <a:off x="3969603" y="3544302"/>
            <a:ext cx="2328010" cy="4315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4" dirty="0"/>
              <a:t>Output Vector C (N)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498547" y="2031318"/>
            <a:ext cx="365806" cy="5446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939" dirty="0"/>
              <a:t>×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953987" y="2433512"/>
            <a:ext cx="386644" cy="4315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4" dirty="0"/>
              <a:t>∑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401846" y="5037866"/>
            <a:ext cx="2403222" cy="4315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4" dirty="0"/>
              <a:t>Input Matrix B (</a:t>
            </a:r>
            <a:r>
              <a:rPr lang="en-US" sz="2204" dirty="0" err="1"/>
              <a:t>NxN</a:t>
            </a:r>
            <a:r>
              <a:rPr lang="en-US" sz="2204" dirty="0"/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641414-62AD-4CC9-AA5F-EBBA894F8ECC}"/>
              </a:ext>
            </a:extLst>
          </p:cNvPr>
          <p:cNvSpPr txBox="1"/>
          <p:nvPr/>
        </p:nvSpPr>
        <p:spPr>
          <a:xfrm>
            <a:off x="685800" y="5592583"/>
            <a:ext cx="80003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itchFamily="34" charset="0"/>
              </a:rPr>
              <a:t>Assume N &gt;&gt; cache size, 64-byte lines, … what is miss rate of each access?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9B71750-791A-44BE-9B14-6D195D13FE30}"/>
              </a:ext>
            </a:extLst>
          </p:cNvPr>
          <p:cNvSpPr txBox="1"/>
          <p:nvPr/>
        </p:nvSpPr>
        <p:spPr>
          <a:xfrm>
            <a:off x="2864344" y="6162809"/>
            <a:ext cx="36433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alibri" pitchFamily="34" charset="0"/>
              </a:rPr>
              <a:t>How can we do better than this?</a:t>
            </a:r>
          </a:p>
        </p:txBody>
      </p:sp>
    </p:spTree>
    <p:extLst>
      <p:ext uri="{BB962C8B-B14F-4D97-AF65-F5344CB8AC3E}">
        <p14:creationId xmlns:p14="http://schemas.microsoft.com/office/powerpoint/2010/main" val="155825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304800"/>
            <a:ext cx="8253582" cy="1240722"/>
          </a:xfrm>
        </p:spPr>
        <p:txBody>
          <a:bodyPr/>
          <a:lstStyle/>
          <a:p>
            <a:r>
              <a:rPr lang="en-US" dirty="0"/>
              <a:t>How to unify these levels/technologies to create a fast &amp; high-capacity memory?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5696" y="1752600"/>
            <a:ext cx="7896225" cy="4876800"/>
          </a:xfrm>
        </p:spPr>
        <p:txBody>
          <a:bodyPr/>
          <a:lstStyle/>
          <a:p>
            <a:r>
              <a:rPr lang="en-US" dirty="0"/>
              <a:t>Principle:  Locality</a:t>
            </a:r>
          </a:p>
          <a:p>
            <a:pPr lvl="1"/>
            <a:r>
              <a:rPr lang="en-US" dirty="0"/>
              <a:t>Data that will be accessed next will be the same (temporal locality) or closely related (spatial locality) to the data accessed before.</a:t>
            </a:r>
          </a:p>
          <a:p>
            <a:pPr lvl="1"/>
            <a:endParaRPr lang="en-US" dirty="0"/>
          </a:p>
          <a:p>
            <a:r>
              <a:rPr lang="en-US" dirty="0"/>
              <a:t>Mechanism: Cache</a:t>
            </a:r>
          </a:p>
          <a:p>
            <a:pPr lvl="1"/>
            <a:r>
              <a:rPr lang="en-US" dirty="0"/>
              <a:t>Storage structure which holds and manages the data that we predict or know to be the most useful in the near future.</a:t>
            </a:r>
          </a:p>
          <a:p>
            <a:pPr lvl="1"/>
            <a:endParaRPr lang="en-US" dirty="0"/>
          </a:p>
          <a:p>
            <a:r>
              <a:rPr lang="en-US" dirty="0"/>
              <a:t>Fundamental idea of a memory hierarchy:</a:t>
            </a:r>
          </a:p>
          <a:p>
            <a:pPr lvl="1"/>
            <a:r>
              <a:rPr lang="en-US" dirty="0"/>
              <a:t>For each k, the faster, smaller device at level k serves as a cache for the larger, slower device at level k+1.</a:t>
            </a:r>
          </a:p>
          <a:p>
            <a:pPr lvl="1"/>
            <a:r>
              <a:rPr lang="en-US" dirty="0"/>
              <a:t>Because of locality, programs tend to access the data at level k more often than they access the data at level k+1.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202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426" y="307979"/>
            <a:ext cx="7937860" cy="885852"/>
          </a:xfrm>
        </p:spPr>
        <p:txBody>
          <a:bodyPr>
            <a:normAutofit/>
          </a:bodyPr>
          <a:lstStyle/>
          <a:p>
            <a:r>
              <a:rPr lang="en-US" dirty="0"/>
              <a:t>Blocking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0587" y="1524000"/>
            <a:ext cx="4495971" cy="409342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CEDF99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A</a:t>
            </a:r>
            <a:r>
              <a:rPr lang="en-US" sz="16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[</a:t>
            </a:r>
            <a:r>
              <a:rPr lang="en-US" sz="16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N</a:t>
            </a:r>
            <a:r>
              <a:rPr lang="en-US" sz="16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];</a:t>
            </a:r>
            <a:endParaRPr lang="en-US" sz="1600" b="0" dirty="0">
              <a:solidFill>
                <a:srgbClr val="DCDCCC"/>
              </a:solidFill>
              <a:highlight>
                <a:srgbClr val="3F3F3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CEDF99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B</a:t>
            </a:r>
            <a:r>
              <a:rPr lang="en-US" sz="16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[</a:t>
            </a:r>
            <a:r>
              <a:rPr lang="en-US" sz="16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N</a:t>
            </a:r>
            <a:r>
              <a:rPr lang="en-US" sz="16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][</a:t>
            </a:r>
            <a:r>
              <a:rPr lang="en-US" sz="16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N</a:t>
            </a:r>
            <a:r>
              <a:rPr lang="en-US" sz="16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];</a:t>
            </a:r>
            <a:r>
              <a:rPr lang="en-US" sz="16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en-US" sz="1600" dirty="0">
                <a:solidFill>
                  <a:srgbClr val="CEDF99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C</a:t>
            </a:r>
            <a:r>
              <a:rPr lang="en-US" sz="16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[</a:t>
            </a:r>
            <a:r>
              <a:rPr lang="en-US" sz="16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N</a:t>
            </a:r>
            <a:r>
              <a:rPr lang="en-US" sz="16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];</a:t>
            </a:r>
            <a:endParaRPr lang="en-US" sz="1600" b="0" dirty="0">
              <a:solidFill>
                <a:srgbClr val="DCDCCC"/>
              </a:solidFill>
              <a:highlight>
                <a:srgbClr val="3F3F3F"/>
              </a:highlight>
              <a:latin typeface="Consolas" panose="020B0609020204030204" pitchFamily="49" charset="0"/>
            </a:endParaRPr>
          </a:p>
          <a:p>
            <a:endParaRPr lang="en" sz="1600" b="0" dirty="0">
              <a:solidFill>
                <a:srgbClr val="DCDCCC"/>
              </a:solidFill>
              <a:highlight>
                <a:srgbClr val="3F3F3F"/>
              </a:highlight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CFAF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#define B ... </a:t>
            </a:r>
            <a:r>
              <a:rPr lang="en-US" sz="1600" dirty="0">
                <a:solidFill>
                  <a:srgbClr val="7F9F7F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//should divide N evenly</a:t>
            </a:r>
          </a:p>
          <a:p>
            <a:endParaRPr lang="en" sz="1600" b="0" dirty="0">
              <a:solidFill>
                <a:srgbClr val="DCDCCC"/>
              </a:solidFill>
              <a:highlight>
                <a:srgbClr val="3F3F3F"/>
              </a:highlight>
              <a:latin typeface="Consolas" panose="020B0609020204030204" pitchFamily="49" charset="0"/>
            </a:endParaRPr>
          </a:p>
          <a:p>
            <a:r>
              <a:rPr lang="sv-SE" sz="1600" dirty="0">
                <a:solidFill>
                  <a:srgbClr val="DFC47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for</a:t>
            </a:r>
            <a:r>
              <a:rPr lang="sv-SE" sz="16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(</a:t>
            </a:r>
            <a:r>
              <a:rPr lang="sv-SE" sz="16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i_block</a:t>
            </a:r>
            <a:r>
              <a:rPr lang="sv-SE" sz="16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=</a:t>
            </a:r>
            <a:r>
              <a:rPr lang="sv-SE" sz="1600" b="0" dirty="0">
                <a:solidFill>
                  <a:srgbClr val="8CD0D3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0</a:t>
            </a:r>
            <a:r>
              <a:rPr lang="sv-SE" sz="16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;</a:t>
            </a:r>
            <a:r>
              <a:rPr lang="sv-SE" sz="16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i_block</a:t>
            </a:r>
            <a:r>
              <a:rPr lang="sv-SE" sz="16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&lt;</a:t>
            </a:r>
            <a:r>
              <a:rPr lang="sv-SE" sz="16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N</a:t>
            </a:r>
            <a:r>
              <a:rPr lang="sv-SE" sz="16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;</a:t>
            </a:r>
            <a:r>
              <a:rPr lang="sv-SE" sz="16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i_block</a:t>
            </a:r>
            <a:r>
              <a:rPr lang="sv-SE" sz="16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+=</a:t>
            </a:r>
            <a:r>
              <a:rPr lang="sv-SE" sz="16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B</a:t>
            </a:r>
            <a:r>
              <a:rPr lang="sv-SE" sz="16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){</a:t>
            </a:r>
            <a:endParaRPr lang="sv-SE" sz="1600" b="0" dirty="0">
              <a:solidFill>
                <a:srgbClr val="DCDCCC"/>
              </a:solidFill>
              <a:highlight>
                <a:srgbClr val="3F3F3F"/>
              </a:highlight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DFC47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j </a:t>
            </a:r>
            <a:r>
              <a:rPr lang="en-US" sz="16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8CD0D3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;</a:t>
            </a:r>
            <a:r>
              <a:rPr lang="en-US" sz="16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j </a:t>
            </a:r>
            <a:r>
              <a:rPr lang="en-US" sz="16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N</a:t>
            </a:r>
            <a:r>
              <a:rPr lang="en-US" sz="16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;</a:t>
            </a:r>
            <a:r>
              <a:rPr lang="en-US" sz="16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j</a:t>
            </a:r>
            <a:r>
              <a:rPr lang="en-US" sz="1600" dirty="0" err="1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++</a:t>
            </a:r>
            <a:r>
              <a:rPr lang="en-US" sz="16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)</a:t>
            </a:r>
            <a:r>
              <a:rPr lang="en-US" sz="16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{</a:t>
            </a:r>
            <a:endParaRPr lang="en-US" sz="1600" b="0" dirty="0">
              <a:solidFill>
                <a:srgbClr val="DCDCCC"/>
              </a:solidFill>
              <a:highlight>
                <a:srgbClr val="3F3F3F"/>
              </a:highlight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   sum</a:t>
            </a:r>
            <a:r>
              <a:rPr lang="en-US" sz="16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C</a:t>
            </a:r>
            <a:r>
              <a:rPr lang="en-US" sz="16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[</a:t>
            </a:r>
            <a:r>
              <a:rPr lang="en-US" sz="16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j</a:t>
            </a:r>
            <a:r>
              <a:rPr lang="en-US" sz="16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];</a:t>
            </a:r>
            <a:r>
              <a:rPr lang="en-US" sz="16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7F9F7F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//get partial sum</a:t>
            </a:r>
          </a:p>
          <a:p>
            <a:r>
              <a:rPr lang="sv-SE" sz="16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   </a:t>
            </a:r>
            <a:r>
              <a:rPr lang="sv-SE" sz="1600" dirty="0">
                <a:solidFill>
                  <a:srgbClr val="DFC47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for</a:t>
            </a:r>
            <a:r>
              <a:rPr lang="sv-SE" sz="16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</a:t>
            </a:r>
            <a:r>
              <a:rPr lang="sv-SE" sz="16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(</a:t>
            </a:r>
            <a:r>
              <a:rPr lang="sv-SE" sz="16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i</a:t>
            </a:r>
            <a:r>
              <a:rPr lang="sv-SE" sz="16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=</a:t>
            </a:r>
            <a:r>
              <a:rPr lang="sv-SE" sz="16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i_block</a:t>
            </a:r>
            <a:r>
              <a:rPr lang="sv-SE" sz="16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;</a:t>
            </a:r>
            <a:r>
              <a:rPr lang="sv-SE" sz="16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i</a:t>
            </a:r>
            <a:r>
              <a:rPr lang="sv-SE" sz="16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&lt;</a:t>
            </a:r>
            <a:r>
              <a:rPr lang="sv-SE" sz="16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i_block</a:t>
            </a:r>
            <a:r>
              <a:rPr lang="sv-SE" sz="16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+</a:t>
            </a:r>
            <a:r>
              <a:rPr lang="sv-SE" sz="16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B</a:t>
            </a:r>
            <a:r>
              <a:rPr lang="sv-SE" sz="16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;</a:t>
            </a:r>
            <a:r>
              <a:rPr lang="sv-SE" sz="16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i</a:t>
            </a:r>
            <a:r>
              <a:rPr lang="sv-SE" sz="16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++){</a:t>
            </a:r>
            <a:endParaRPr lang="sv-SE" sz="1600" b="0" dirty="0">
              <a:solidFill>
                <a:srgbClr val="DCDCCC"/>
              </a:solidFill>
              <a:highlight>
                <a:srgbClr val="3F3F3F"/>
              </a:highlight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     sum </a:t>
            </a:r>
            <a:r>
              <a:rPr lang="en-US" sz="16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+=</a:t>
            </a:r>
            <a:r>
              <a:rPr lang="en-US" sz="16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A</a:t>
            </a:r>
            <a:r>
              <a:rPr lang="en-US" sz="16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[</a:t>
            </a:r>
            <a:r>
              <a:rPr lang="en-US" sz="1600" b="0" dirty="0" err="1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]</a:t>
            </a:r>
            <a:r>
              <a:rPr lang="en-US" sz="16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*</a:t>
            </a:r>
            <a:r>
              <a:rPr lang="en-US" sz="16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B</a:t>
            </a:r>
            <a:r>
              <a:rPr lang="en-US" sz="16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[</a:t>
            </a:r>
            <a:r>
              <a:rPr lang="en-US" sz="16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j</a:t>
            </a:r>
            <a:r>
              <a:rPr lang="en-US" sz="16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][</a:t>
            </a:r>
            <a:r>
              <a:rPr lang="en-US" sz="1600" b="0" dirty="0" err="1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];</a:t>
            </a:r>
            <a:endParaRPr lang="en-US" sz="1600" b="0" dirty="0">
              <a:solidFill>
                <a:srgbClr val="DCDCCC"/>
              </a:solidFill>
              <a:highlight>
                <a:srgbClr val="3F3F3F"/>
              </a:highlight>
              <a:latin typeface="Consolas" panose="020B0609020204030204" pitchFamily="49" charset="0"/>
            </a:endParaRPr>
          </a:p>
          <a:p>
            <a:r>
              <a:rPr lang="en" sz="16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   </a:t>
            </a:r>
            <a:r>
              <a:rPr lang="en" sz="16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}</a:t>
            </a:r>
            <a:endParaRPr lang="en" sz="1600" b="0" dirty="0">
              <a:solidFill>
                <a:srgbClr val="DCDCCC"/>
              </a:solidFill>
              <a:highlight>
                <a:srgbClr val="3F3F3F"/>
              </a:highlight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   C</a:t>
            </a:r>
            <a:r>
              <a:rPr lang="en-US" sz="16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[</a:t>
            </a:r>
            <a:r>
              <a:rPr lang="en-US" sz="16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j</a:t>
            </a:r>
            <a:r>
              <a:rPr lang="en-US" sz="16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]</a:t>
            </a:r>
            <a:r>
              <a:rPr lang="en-US" sz="16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sum</a:t>
            </a:r>
            <a:r>
              <a:rPr lang="en-US" sz="16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;</a:t>
            </a:r>
            <a:endParaRPr lang="en-US" sz="1600" b="0" dirty="0">
              <a:solidFill>
                <a:srgbClr val="DCDCCC"/>
              </a:solidFill>
              <a:highlight>
                <a:srgbClr val="3F3F3F"/>
              </a:highlight>
              <a:latin typeface="Consolas" panose="020B0609020204030204" pitchFamily="49" charset="0"/>
            </a:endParaRPr>
          </a:p>
          <a:p>
            <a:r>
              <a:rPr lang="en" sz="16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 </a:t>
            </a:r>
            <a:r>
              <a:rPr lang="en" sz="16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}</a:t>
            </a:r>
            <a:endParaRPr lang="en" sz="1600" b="0" dirty="0">
              <a:solidFill>
                <a:srgbClr val="DCDCCC"/>
              </a:solidFill>
              <a:highlight>
                <a:srgbClr val="3F3F3F"/>
              </a:highlight>
              <a:latin typeface="Consolas" panose="020B0609020204030204" pitchFamily="49" charset="0"/>
            </a:endParaRPr>
          </a:p>
          <a:p>
            <a:r>
              <a:rPr lang="en" sz="16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}</a:t>
            </a:r>
            <a:endParaRPr lang="en" sz="1600" b="0" dirty="0">
              <a:solidFill>
                <a:srgbClr val="DCDCCC"/>
              </a:solidFill>
              <a:highlight>
                <a:srgbClr val="3F3F3F"/>
              </a:highlight>
              <a:latin typeface="Consolas" panose="020B0609020204030204" pitchFamily="49" charset="0"/>
            </a:endParaRPr>
          </a:p>
          <a:p>
            <a:endParaRPr lang="en" sz="2000" b="0" dirty="0">
              <a:solidFill>
                <a:prstClr val="black"/>
              </a:solidFill>
              <a:highlight>
                <a:srgbClr val="3F3F3F"/>
              </a:highlight>
              <a:latin typeface="Calibri" panose="020F0502020204030204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8746019"/>
              </p:ext>
            </p:extLst>
          </p:nvPr>
        </p:nvGraphicFramePr>
        <p:xfrm>
          <a:off x="6343311" y="2507549"/>
          <a:ext cx="2648289" cy="2456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8327">
                  <a:extLst>
                    <a:ext uri="{9D8B030D-6E8A-4147-A177-3AD203B41FA5}">
                      <a16:colId xmlns:a16="http://schemas.microsoft.com/office/drawing/2014/main" val="1904720275"/>
                    </a:ext>
                  </a:extLst>
                </a:gridCol>
                <a:gridCol w="378327">
                  <a:extLst>
                    <a:ext uri="{9D8B030D-6E8A-4147-A177-3AD203B41FA5}">
                      <a16:colId xmlns:a16="http://schemas.microsoft.com/office/drawing/2014/main" val="913839429"/>
                    </a:ext>
                  </a:extLst>
                </a:gridCol>
                <a:gridCol w="378327">
                  <a:extLst>
                    <a:ext uri="{9D8B030D-6E8A-4147-A177-3AD203B41FA5}">
                      <a16:colId xmlns:a16="http://schemas.microsoft.com/office/drawing/2014/main" val="3234435122"/>
                    </a:ext>
                  </a:extLst>
                </a:gridCol>
                <a:gridCol w="378327">
                  <a:extLst>
                    <a:ext uri="{9D8B030D-6E8A-4147-A177-3AD203B41FA5}">
                      <a16:colId xmlns:a16="http://schemas.microsoft.com/office/drawing/2014/main" val="1434325151"/>
                    </a:ext>
                  </a:extLst>
                </a:gridCol>
                <a:gridCol w="378327">
                  <a:extLst>
                    <a:ext uri="{9D8B030D-6E8A-4147-A177-3AD203B41FA5}">
                      <a16:colId xmlns:a16="http://schemas.microsoft.com/office/drawing/2014/main" val="1324931445"/>
                    </a:ext>
                  </a:extLst>
                </a:gridCol>
                <a:gridCol w="378327">
                  <a:extLst>
                    <a:ext uri="{9D8B030D-6E8A-4147-A177-3AD203B41FA5}">
                      <a16:colId xmlns:a16="http://schemas.microsoft.com/office/drawing/2014/main" val="1388475543"/>
                    </a:ext>
                  </a:extLst>
                </a:gridCol>
                <a:gridCol w="378327">
                  <a:extLst>
                    <a:ext uri="{9D8B030D-6E8A-4147-A177-3AD203B41FA5}">
                      <a16:colId xmlns:a16="http://schemas.microsoft.com/office/drawing/2014/main" val="1178403102"/>
                    </a:ext>
                  </a:extLst>
                </a:gridCol>
              </a:tblGrid>
              <a:tr h="27292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83976" marR="83976" marT="41988" marB="41988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83976" marR="83976" marT="41988" marB="41988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83976" marR="83976" marT="41988" marB="41988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83976" marR="83976" marT="41988" marB="4198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83976" marR="83976" marT="41988" marB="4198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83976" marR="83976" marT="41988" marB="4198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83976" marR="83976" marT="41988" marB="41988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8530453"/>
                  </a:ext>
                </a:extLst>
              </a:tr>
              <a:tr h="27292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83976" marR="83976" marT="41988" marB="4198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83976" marR="83976" marT="41988" marB="4198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83976" marR="83976" marT="41988" marB="4198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83976" marR="83976" marT="41988" marB="41988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83976" marR="83976" marT="41988" marB="41988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83976" marR="83976" marT="41988" marB="41988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83976" marR="83976" marT="41988" marB="41988"/>
                </a:tc>
                <a:extLst>
                  <a:ext uri="{0D108BD9-81ED-4DB2-BD59-A6C34878D82A}">
                    <a16:rowId xmlns:a16="http://schemas.microsoft.com/office/drawing/2014/main" val="1528272045"/>
                  </a:ext>
                </a:extLst>
              </a:tr>
              <a:tr h="27292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83976" marR="83976" marT="41988" marB="4198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3976" marR="83976" marT="41988" marB="4198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83976" marR="83976" marT="41988" marB="4198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83976" marR="83976" marT="41988" marB="41988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83976" marR="83976" marT="41988" marB="41988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83976" marR="83976" marT="41988" marB="41988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83976" marR="83976" marT="41988" marB="41988"/>
                </a:tc>
                <a:extLst>
                  <a:ext uri="{0D108BD9-81ED-4DB2-BD59-A6C34878D82A}">
                    <a16:rowId xmlns:a16="http://schemas.microsoft.com/office/drawing/2014/main" val="537292284"/>
                  </a:ext>
                </a:extLst>
              </a:tr>
              <a:tr h="27292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83976" marR="83976" marT="41988" marB="4198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3976" marR="83976" marT="41988" marB="4198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83976" marR="83976" marT="41988" marB="4198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83976" marR="83976" marT="41988" marB="41988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83976" marR="83976" marT="41988" marB="41988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83976" marR="83976" marT="41988" marB="41988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83976" marR="83976" marT="41988" marB="41988"/>
                </a:tc>
                <a:extLst>
                  <a:ext uri="{0D108BD9-81ED-4DB2-BD59-A6C34878D82A}">
                    <a16:rowId xmlns:a16="http://schemas.microsoft.com/office/drawing/2014/main" val="453463267"/>
                  </a:ext>
                </a:extLst>
              </a:tr>
              <a:tr h="27292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83976" marR="83976" marT="41988" marB="4198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3976" marR="83976" marT="41988" marB="4198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83976" marR="83976" marT="41988" marB="4198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83976" marR="83976" marT="41988" marB="41988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83976" marR="83976" marT="41988" marB="41988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83976" marR="83976" marT="41988" marB="41988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83976" marR="83976" marT="41988" marB="41988"/>
                </a:tc>
                <a:extLst>
                  <a:ext uri="{0D108BD9-81ED-4DB2-BD59-A6C34878D82A}">
                    <a16:rowId xmlns:a16="http://schemas.microsoft.com/office/drawing/2014/main" val="3490314584"/>
                  </a:ext>
                </a:extLst>
              </a:tr>
              <a:tr h="27292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83976" marR="83976" marT="41988" marB="4198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3976" marR="83976" marT="41988" marB="4198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83976" marR="83976" marT="41988" marB="4198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83976" marR="83976" marT="41988" marB="41988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83976" marR="83976" marT="41988" marB="41988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83976" marR="83976" marT="41988" marB="41988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83976" marR="83976" marT="41988" marB="41988"/>
                </a:tc>
                <a:extLst>
                  <a:ext uri="{0D108BD9-81ED-4DB2-BD59-A6C34878D82A}">
                    <a16:rowId xmlns:a16="http://schemas.microsoft.com/office/drawing/2014/main" val="2562900802"/>
                  </a:ext>
                </a:extLst>
              </a:tr>
              <a:tr h="27292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83976" marR="83976" marT="41988" marB="4198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3976" marR="83976" marT="41988" marB="4198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83976" marR="83976" marT="41988" marB="4198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83976" marR="83976" marT="41988" marB="41988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83976" marR="83976" marT="41988" marB="41988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83976" marR="83976" marT="41988" marB="41988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83976" marR="83976" marT="41988" marB="41988"/>
                </a:tc>
                <a:extLst>
                  <a:ext uri="{0D108BD9-81ED-4DB2-BD59-A6C34878D82A}">
                    <a16:rowId xmlns:a16="http://schemas.microsoft.com/office/drawing/2014/main" val="2317857733"/>
                  </a:ext>
                </a:extLst>
              </a:tr>
              <a:tr h="27292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83976" marR="83976" marT="41988" marB="4198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3976" marR="83976" marT="41988" marB="4198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83976" marR="83976" marT="41988" marB="4198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83976" marR="83976" marT="41988" marB="41988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83976" marR="83976" marT="41988" marB="41988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83976" marR="83976" marT="41988" marB="41988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83976" marR="83976" marT="41988" marB="41988"/>
                </a:tc>
                <a:extLst>
                  <a:ext uri="{0D108BD9-81ED-4DB2-BD59-A6C34878D82A}">
                    <a16:rowId xmlns:a16="http://schemas.microsoft.com/office/drawing/2014/main" val="900139755"/>
                  </a:ext>
                </a:extLst>
              </a:tr>
              <a:tr h="27292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83976" marR="83976" marT="41988" marB="4198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3976" marR="83976" marT="41988" marB="4198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83976" marR="83976" marT="41988" marB="4198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83976" marR="83976" marT="41988" marB="41988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83976" marR="83976" marT="41988" marB="41988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83976" marR="83976" marT="41988" marB="41988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83976" marR="83976" marT="41988" marB="41988"/>
                </a:tc>
                <a:extLst>
                  <a:ext uri="{0D108BD9-81ED-4DB2-BD59-A6C34878D82A}">
                    <a16:rowId xmlns:a16="http://schemas.microsoft.com/office/drawing/2014/main" val="2366183661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4255654"/>
              </p:ext>
            </p:extLst>
          </p:nvPr>
        </p:nvGraphicFramePr>
        <p:xfrm>
          <a:off x="6343311" y="1778249"/>
          <a:ext cx="2648289" cy="272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83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83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83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83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83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832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7832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7292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83976" marR="83976" marT="41988" marB="41988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83976" marR="83976" marT="41988" marB="41988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83976" marR="83976" marT="41988" marB="41988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83976" marR="83976" marT="41988" marB="4198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83976" marR="83976" marT="41988" marB="4198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83976" marR="83976" marT="41988" marB="4198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83976" marR="83976" marT="41988" marB="41988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9080469"/>
              </p:ext>
            </p:extLst>
          </p:nvPr>
        </p:nvGraphicFramePr>
        <p:xfrm>
          <a:off x="5520658" y="2507549"/>
          <a:ext cx="378327" cy="2456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83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292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83976" marR="83976" marT="41988" marB="41988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292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83976" marR="83976" marT="41988" marB="41988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292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83976" marR="83976" marT="41988" marB="41988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292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83976" marR="83976" marT="41988" marB="41988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292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83976" marR="83976" marT="41988" marB="41988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292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83976" marR="83976" marT="41988" marB="41988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292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83976" marR="83976" marT="41988" marB="41988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292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83976" marR="83976" marT="41988" marB="41988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292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83976" marR="83976" marT="41988" marB="41988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568436" y="1371600"/>
            <a:ext cx="2117246" cy="4315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4" dirty="0"/>
              <a:t>Input Vector A (N)</a:t>
            </a:r>
          </a:p>
        </p:txBody>
      </p:sp>
      <p:sp>
        <p:nvSpPr>
          <p:cNvPr id="10" name="TextBox 9"/>
          <p:cNvSpPr txBox="1"/>
          <p:nvPr/>
        </p:nvSpPr>
        <p:spPr>
          <a:xfrm rot="16200000">
            <a:off x="3969603" y="3544302"/>
            <a:ext cx="2328010" cy="4315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4" dirty="0"/>
              <a:t>Output Vector C (N)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498547" y="2031318"/>
            <a:ext cx="365806" cy="5446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939" dirty="0"/>
              <a:t>×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953987" y="2433512"/>
            <a:ext cx="386644" cy="4315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4" dirty="0"/>
              <a:t>∑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401846" y="5037866"/>
            <a:ext cx="2403222" cy="4315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4" dirty="0"/>
              <a:t>Input Matrix B (</a:t>
            </a:r>
            <a:r>
              <a:rPr lang="en-US" sz="2204" dirty="0" err="1"/>
              <a:t>NxN</a:t>
            </a:r>
            <a:r>
              <a:rPr lang="en-US" sz="2204" dirty="0"/>
              <a:t>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75BB44E-B645-4260-B1C2-ACA3E733A814}"/>
              </a:ext>
            </a:extLst>
          </p:cNvPr>
          <p:cNvSpPr txBox="1"/>
          <p:nvPr/>
        </p:nvSpPr>
        <p:spPr>
          <a:xfrm>
            <a:off x="675531" y="5877437"/>
            <a:ext cx="80003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itchFamily="34" charset="0"/>
              </a:rPr>
              <a:t>Assume N &gt;&gt; cache size, 64-byte lines, … what is miss rate of each access?</a:t>
            </a:r>
          </a:p>
        </p:txBody>
      </p:sp>
    </p:spTree>
    <p:extLst>
      <p:ext uri="{BB962C8B-B14F-4D97-AF65-F5344CB8AC3E}">
        <p14:creationId xmlns:p14="http://schemas.microsoft.com/office/powerpoint/2010/main" val="1426345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4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439" y="445070"/>
            <a:ext cx="7591425" cy="762000"/>
          </a:xfrm>
        </p:spPr>
        <p:txBody>
          <a:bodyPr/>
          <a:lstStyle/>
          <a:p>
            <a:r>
              <a:rPr lang="en-US" dirty="0"/>
              <a:t>Example: Matrix-Matrix Multiplication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2284665" y="4572000"/>
            <a:ext cx="1143000" cy="11430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a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3884865" y="4572000"/>
            <a:ext cx="1143000" cy="11430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b</a:t>
            </a:r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2284665" y="5427663"/>
            <a:ext cx="1143000" cy="1588"/>
          </a:xfrm>
          <a:prstGeom prst="line">
            <a:avLst/>
          </a:prstGeom>
          <a:noFill/>
          <a:ln w="571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Straight Connector 5"/>
          <p:cNvCxnSpPr/>
          <p:nvPr/>
        </p:nvCxnSpPr>
        <p:spPr bwMode="auto">
          <a:xfrm rot="5400000">
            <a:off x="3998371" y="5142706"/>
            <a:ext cx="1143000" cy="1588"/>
          </a:xfrm>
          <a:prstGeom prst="line">
            <a:avLst/>
          </a:prstGeom>
          <a:noFill/>
          <a:ln w="571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TextBox 6"/>
          <p:cNvSpPr txBox="1"/>
          <p:nvPr/>
        </p:nvSpPr>
        <p:spPr>
          <a:xfrm>
            <a:off x="2087560" y="5242573"/>
            <a:ext cx="240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Calibri" pitchFamily="34" charset="0"/>
              </a:rPr>
              <a:t>i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70399" y="3936999"/>
            <a:ext cx="243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j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469997" y="4986292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alibri" pitchFamily="34" charset="0"/>
              </a:rPr>
              <a:t>*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499532" y="4572000"/>
            <a:ext cx="1143000" cy="11430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c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765782" y="4876800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alibri" pitchFamily="34" charset="0"/>
              </a:rPr>
              <a:t>=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1185332" y="5410200"/>
            <a:ext cx="76200" cy="762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15" name="Rectangle 7"/>
          <p:cNvSpPr>
            <a:spLocks noChangeArrowheads="1"/>
          </p:cNvSpPr>
          <p:nvPr/>
        </p:nvSpPr>
        <p:spPr bwMode="auto">
          <a:xfrm>
            <a:off x="499532" y="1413396"/>
            <a:ext cx="6893212" cy="2798202"/>
          </a:xfrm>
          <a:prstGeom prst="rect">
            <a:avLst/>
          </a:prstGeom>
          <a:solidFill>
            <a:srgbClr val="F6F5BD"/>
          </a:solidFill>
          <a:ln w="12700" cmpd="thickThin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c = (double *) </a:t>
            </a:r>
            <a:r>
              <a:rPr lang="en-US" sz="1600" dirty="0" err="1">
                <a:latin typeface="Courier New" pitchFamily="49" charset="0"/>
              </a:rPr>
              <a:t>calloc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sizeof</a:t>
            </a:r>
            <a:r>
              <a:rPr lang="en-US" sz="1600" dirty="0">
                <a:latin typeface="Courier New" pitchFamily="49" charset="0"/>
              </a:rPr>
              <a:t>(double), n*n);</a:t>
            </a:r>
          </a:p>
          <a:p>
            <a:pPr algn="l">
              <a:lnSpc>
                <a:spcPct val="100000"/>
              </a:lnSpc>
            </a:pPr>
            <a:endParaRPr lang="en-US" sz="16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Multiply n x n matrices a and b  */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</a:rPr>
              <a:t>mmm</a:t>
            </a:r>
            <a:r>
              <a:rPr lang="en-US" sz="1600" dirty="0">
                <a:latin typeface="Courier New" pitchFamily="49" charset="0"/>
              </a:rPr>
              <a:t>(double *a, double *b, double *c,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n) {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, j, k;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for (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 &lt; n;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++)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	for (j = 0; j &lt; n; j++)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         for (k = 0; k &lt; n; k++)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	         c[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*n + j] += a[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*n + k] * b[k*n + j];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}</a:t>
            </a:r>
          </a:p>
          <a:p>
            <a:pPr algn="l">
              <a:lnSpc>
                <a:spcPct val="100000"/>
              </a:lnSpc>
            </a:pPr>
            <a:endParaRPr lang="en-US" sz="1600" dirty="0">
              <a:latin typeface="Courier New" pitchFamily="49" charset="0"/>
            </a:endParaRP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396875" y="5562599"/>
            <a:ext cx="7896225" cy="771525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Miss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209675"/>
            <a:ext cx="7896225" cy="3057525"/>
          </a:xfrm>
        </p:spPr>
        <p:txBody>
          <a:bodyPr/>
          <a:lstStyle/>
          <a:p>
            <a:r>
              <a:rPr lang="en-US" dirty="0"/>
              <a:t>Assume: </a:t>
            </a:r>
          </a:p>
          <a:p>
            <a:pPr lvl="1"/>
            <a:r>
              <a:rPr lang="en-US" dirty="0"/>
              <a:t>Matrix elements are doubles</a:t>
            </a:r>
          </a:p>
          <a:p>
            <a:pPr lvl="1"/>
            <a:r>
              <a:rPr lang="en-US" dirty="0"/>
              <a:t>Cache block = 8 doubles</a:t>
            </a:r>
          </a:p>
          <a:p>
            <a:pPr lvl="1"/>
            <a:r>
              <a:rPr lang="en-US" dirty="0"/>
              <a:t>Cache size C &lt;&lt; n (much smaller than n)</a:t>
            </a:r>
          </a:p>
          <a:p>
            <a:endParaRPr lang="en-US" dirty="0"/>
          </a:p>
          <a:p>
            <a:r>
              <a:rPr lang="en-US" dirty="0"/>
              <a:t>First iteration:</a:t>
            </a:r>
          </a:p>
          <a:p>
            <a:pPr lvl="1"/>
            <a:r>
              <a:rPr lang="en-US" dirty="0"/>
              <a:t>n/8 + n = 9n/8 misses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Afterwards </a:t>
            </a:r>
            <a:r>
              <a:rPr lang="en-US" dirty="0">
                <a:solidFill>
                  <a:srgbClr val="C00000"/>
                </a:solidFill>
              </a:rPr>
              <a:t>in cache:</a:t>
            </a:r>
            <a:br>
              <a:rPr lang="en-US" dirty="0"/>
            </a:br>
            <a:r>
              <a:rPr lang="en-US" dirty="0"/>
              <a:t>(schematic)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5710367" y="3657600"/>
            <a:ext cx="1143000" cy="11430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7310567" y="3657600"/>
            <a:ext cx="1143000" cy="11430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6" name="Straight Connector 5"/>
          <p:cNvCxnSpPr/>
          <p:nvPr/>
        </p:nvCxnSpPr>
        <p:spPr bwMode="auto">
          <a:xfrm>
            <a:off x="5710367" y="3657601"/>
            <a:ext cx="1143000" cy="1588"/>
          </a:xfrm>
          <a:prstGeom prst="line">
            <a:avLst/>
          </a:prstGeom>
          <a:noFill/>
          <a:ln w="571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Straight Connector 6"/>
          <p:cNvCxnSpPr/>
          <p:nvPr/>
        </p:nvCxnSpPr>
        <p:spPr bwMode="auto">
          <a:xfrm rot="5400000">
            <a:off x="6741196" y="4228306"/>
            <a:ext cx="1143000" cy="1588"/>
          </a:xfrm>
          <a:prstGeom prst="line">
            <a:avLst/>
          </a:prstGeom>
          <a:noFill/>
          <a:ln w="571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TextBox 9"/>
          <p:cNvSpPr txBox="1"/>
          <p:nvPr/>
        </p:nvSpPr>
        <p:spPr>
          <a:xfrm>
            <a:off x="6895699" y="4071892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alibri" pitchFamily="34" charset="0"/>
              </a:rPr>
              <a:t>*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3925234" y="3657600"/>
            <a:ext cx="1143000" cy="11430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191484" y="3962400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alibri" pitchFamily="34" charset="0"/>
              </a:rPr>
              <a:t>=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3925234" y="3657601"/>
            <a:ext cx="76200" cy="762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14" name="AutoShape 16"/>
          <p:cNvSpPr>
            <a:spLocks/>
          </p:cNvSpPr>
          <p:nvPr/>
        </p:nvSpPr>
        <p:spPr bwMode="auto">
          <a:xfrm rot="5400000" flipV="1">
            <a:off x="7755466" y="2819400"/>
            <a:ext cx="228600" cy="1143000"/>
          </a:xfrm>
          <a:prstGeom prst="leftBrace">
            <a:avLst>
              <a:gd name="adj1" fmla="val 7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721601" y="290726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n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5715000" y="5257800"/>
            <a:ext cx="1143000" cy="11430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7315200" y="5257800"/>
            <a:ext cx="1143000" cy="11430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8" name="Straight Connector 17"/>
          <p:cNvCxnSpPr/>
          <p:nvPr/>
        </p:nvCxnSpPr>
        <p:spPr bwMode="auto">
          <a:xfrm>
            <a:off x="5715000" y="5257801"/>
            <a:ext cx="1143000" cy="1588"/>
          </a:xfrm>
          <a:prstGeom prst="line">
            <a:avLst/>
          </a:prstGeom>
          <a:noFill/>
          <a:ln w="571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/>
          <p:nvPr/>
        </p:nvCxnSpPr>
        <p:spPr bwMode="auto">
          <a:xfrm rot="5400000">
            <a:off x="6745829" y="5828506"/>
            <a:ext cx="1143000" cy="1588"/>
          </a:xfrm>
          <a:prstGeom prst="line">
            <a:avLst/>
          </a:prstGeom>
          <a:noFill/>
          <a:ln w="571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6900332" y="5672092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alibri" pitchFamily="34" charset="0"/>
              </a:rPr>
              <a:t>*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3929867" y="5257800"/>
            <a:ext cx="1143000" cy="11430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196117" y="5562600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alibri" pitchFamily="34" charset="0"/>
              </a:rPr>
              <a:t>=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3929867" y="5257801"/>
            <a:ext cx="76200" cy="762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  <p:cxnSp>
        <p:nvCxnSpPr>
          <p:cNvPr id="24" name="Straight Connector 23"/>
          <p:cNvCxnSpPr/>
          <p:nvPr/>
        </p:nvCxnSpPr>
        <p:spPr bwMode="auto">
          <a:xfrm>
            <a:off x="6477000" y="5257800"/>
            <a:ext cx="381000" cy="529"/>
          </a:xfrm>
          <a:prstGeom prst="line">
            <a:avLst/>
          </a:prstGeom>
          <a:noFill/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Rectangle 25"/>
          <p:cNvSpPr/>
          <p:nvPr/>
        </p:nvSpPr>
        <p:spPr bwMode="auto">
          <a:xfrm>
            <a:off x="7298266" y="6155842"/>
            <a:ext cx="245534" cy="253425"/>
          </a:xfrm>
          <a:prstGeom prst="rect">
            <a:avLst/>
          </a:prstGeom>
          <a:solidFill>
            <a:srgbClr val="C00000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095064" y="6400800"/>
            <a:ext cx="6799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libri" pitchFamily="34" charset="0"/>
              </a:rPr>
              <a:t>8 wide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20" grpId="0"/>
      <p:bldP spid="21" grpId="0" animBg="1"/>
      <p:bldP spid="22" grpId="0"/>
      <p:bldP spid="23" grpId="0" animBg="1"/>
      <p:bldP spid="26" grpId="0" animBg="1"/>
      <p:bldP spid="27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Miss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209675"/>
            <a:ext cx="7896225" cy="3057525"/>
          </a:xfrm>
        </p:spPr>
        <p:txBody>
          <a:bodyPr/>
          <a:lstStyle/>
          <a:p>
            <a:r>
              <a:rPr lang="en-US" dirty="0"/>
              <a:t>Assume: </a:t>
            </a:r>
          </a:p>
          <a:p>
            <a:pPr lvl="1"/>
            <a:r>
              <a:rPr lang="en-US" dirty="0"/>
              <a:t>Matrix elements are doubles</a:t>
            </a:r>
          </a:p>
          <a:p>
            <a:pPr lvl="1"/>
            <a:r>
              <a:rPr lang="en-US" dirty="0"/>
              <a:t>Cache block = 8 doubles</a:t>
            </a:r>
          </a:p>
          <a:p>
            <a:pPr lvl="1"/>
            <a:r>
              <a:rPr lang="en-US" dirty="0"/>
              <a:t>Cache size C &lt;&lt; n (much smaller than n)</a:t>
            </a:r>
          </a:p>
          <a:p>
            <a:endParaRPr lang="en-US" dirty="0"/>
          </a:p>
          <a:p>
            <a:r>
              <a:rPr lang="en-US" dirty="0"/>
              <a:t>Second iteration:</a:t>
            </a:r>
          </a:p>
          <a:p>
            <a:pPr lvl="1"/>
            <a:r>
              <a:rPr lang="en-US" dirty="0"/>
              <a:t>Again:</a:t>
            </a:r>
            <a:br>
              <a:rPr lang="en-US" dirty="0"/>
            </a:br>
            <a:r>
              <a:rPr lang="en-US" dirty="0"/>
              <a:t>n/8 + n = 9n/8 misses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Total misses:</a:t>
            </a:r>
          </a:p>
          <a:p>
            <a:pPr lvl="1"/>
            <a:r>
              <a:rPr lang="en-US" dirty="0"/>
              <a:t>9n/8 * n</a:t>
            </a:r>
            <a:r>
              <a:rPr lang="en-US" baseline="30000" dirty="0"/>
              <a:t>2</a:t>
            </a:r>
            <a:r>
              <a:rPr lang="en-US" dirty="0"/>
              <a:t> = (9/8) * n</a:t>
            </a:r>
            <a:r>
              <a:rPr lang="en-US" baseline="30000" dirty="0"/>
              <a:t>3</a:t>
            </a:r>
            <a:r>
              <a:rPr lang="en-US" dirty="0"/>
              <a:t> </a:t>
            </a:r>
          </a:p>
        </p:txBody>
      </p:sp>
      <p:sp>
        <p:nvSpPr>
          <p:cNvPr id="14" name="AutoShape 16"/>
          <p:cNvSpPr>
            <a:spLocks/>
          </p:cNvSpPr>
          <p:nvPr/>
        </p:nvSpPr>
        <p:spPr bwMode="auto">
          <a:xfrm rot="5400000" flipV="1">
            <a:off x="7755466" y="2819400"/>
            <a:ext cx="228600" cy="1143000"/>
          </a:xfrm>
          <a:prstGeom prst="leftBrace">
            <a:avLst>
              <a:gd name="adj1" fmla="val 7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721601" y="290726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n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5715000" y="3654623"/>
            <a:ext cx="1143000" cy="11430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7315200" y="3654623"/>
            <a:ext cx="1143000" cy="11430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8" name="Straight Connector 17"/>
          <p:cNvCxnSpPr/>
          <p:nvPr/>
        </p:nvCxnSpPr>
        <p:spPr bwMode="auto">
          <a:xfrm>
            <a:off x="5715000" y="3654624"/>
            <a:ext cx="1143000" cy="1588"/>
          </a:xfrm>
          <a:prstGeom prst="line">
            <a:avLst/>
          </a:prstGeom>
          <a:noFill/>
          <a:ln w="571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/>
          <p:nvPr/>
        </p:nvCxnSpPr>
        <p:spPr bwMode="auto">
          <a:xfrm rot="5400000">
            <a:off x="6836039" y="4225329"/>
            <a:ext cx="1143000" cy="1588"/>
          </a:xfrm>
          <a:prstGeom prst="line">
            <a:avLst/>
          </a:prstGeom>
          <a:noFill/>
          <a:ln w="571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6900332" y="4068915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alibri" pitchFamily="34" charset="0"/>
              </a:rPr>
              <a:t>*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3929867" y="3654623"/>
            <a:ext cx="1143000" cy="11430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196117" y="3959423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alibri" pitchFamily="34" charset="0"/>
              </a:rPr>
              <a:t>=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4004732" y="3654624"/>
            <a:ext cx="76200" cy="762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  <p:cxnSp>
        <p:nvCxnSpPr>
          <p:cNvPr id="24" name="Straight Connector 23"/>
          <p:cNvCxnSpPr/>
          <p:nvPr/>
        </p:nvCxnSpPr>
        <p:spPr bwMode="auto">
          <a:xfrm>
            <a:off x="6477000" y="3654623"/>
            <a:ext cx="381000" cy="529"/>
          </a:xfrm>
          <a:prstGeom prst="line">
            <a:avLst/>
          </a:prstGeom>
          <a:noFill/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Rectangle 25"/>
          <p:cNvSpPr/>
          <p:nvPr/>
        </p:nvSpPr>
        <p:spPr bwMode="auto">
          <a:xfrm>
            <a:off x="7298266" y="4552665"/>
            <a:ext cx="245534" cy="253425"/>
          </a:xfrm>
          <a:prstGeom prst="rect">
            <a:avLst/>
          </a:prstGeom>
          <a:solidFill>
            <a:srgbClr val="C00000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095064" y="4797623"/>
            <a:ext cx="6799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libri" pitchFamily="34" charset="0"/>
              </a:rPr>
              <a:t>8 wide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Blocked Matrix Multiplication</a:t>
            </a: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152400" y="1143000"/>
            <a:ext cx="8839200" cy="3536865"/>
          </a:xfrm>
          <a:prstGeom prst="rect">
            <a:avLst/>
          </a:prstGeom>
          <a:solidFill>
            <a:srgbClr val="F6F5BD"/>
          </a:solidFill>
          <a:ln w="12700" cmpd="thickThin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c = (double *) </a:t>
            </a:r>
            <a:r>
              <a:rPr lang="en-US" sz="1600" dirty="0" err="1">
                <a:latin typeface="Courier New" pitchFamily="49" charset="0"/>
              </a:rPr>
              <a:t>calloc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sizeof</a:t>
            </a:r>
            <a:r>
              <a:rPr lang="en-US" sz="1600" dirty="0">
                <a:latin typeface="Courier New" pitchFamily="49" charset="0"/>
              </a:rPr>
              <a:t>(double), n*n);</a:t>
            </a:r>
          </a:p>
          <a:p>
            <a:pPr algn="l">
              <a:lnSpc>
                <a:spcPct val="100000"/>
              </a:lnSpc>
            </a:pPr>
            <a:endParaRPr lang="en-US" sz="16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Multiply n x n matrices a and b  */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</a:rPr>
              <a:t>mmm</a:t>
            </a:r>
            <a:r>
              <a:rPr lang="en-US" sz="1600" dirty="0">
                <a:latin typeface="Courier New" pitchFamily="49" charset="0"/>
              </a:rPr>
              <a:t>(double *a, double *b, double *c,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n) {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, j, k;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for (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 &lt; n;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+=B)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	for (j = 0; j &lt; n; j+=B)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         for (k = 0; k &lt; n; k+=B)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		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B x B mini matrix multiplications */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              for (i1 =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; i1 &lt; </a:t>
            </a:r>
            <a:r>
              <a:rPr lang="en-US" sz="1600" dirty="0" err="1">
                <a:latin typeface="Courier New" pitchFamily="49" charset="0"/>
              </a:rPr>
              <a:t>i+B</a:t>
            </a:r>
            <a:r>
              <a:rPr lang="en-US" sz="1600" dirty="0">
                <a:latin typeface="Courier New" pitchFamily="49" charset="0"/>
              </a:rPr>
              <a:t>;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++)</a:t>
            </a:r>
          </a:p>
          <a:p>
            <a:r>
              <a:rPr lang="en-US" sz="1600" dirty="0">
                <a:latin typeface="Courier New" pitchFamily="49" charset="0"/>
              </a:rPr>
              <a:t>                      for (j1 = j; j1 &lt; </a:t>
            </a:r>
            <a:r>
              <a:rPr lang="en-US" sz="1600" dirty="0" err="1">
                <a:latin typeface="Courier New" pitchFamily="49" charset="0"/>
              </a:rPr>
              <a:t>j+B</a:t>
            </a:r>
            <a:r>
              <a:rPr lang="en-US" sz="1600" dirty="0">
                <a:latin typeface="Courier New" pitchFamily="49" charset="0"/>
              </a:rPr>
              <a:t>; j++)</a:t>
            </a:r>
          </a:p>
          <a:p>
            <a:r>
              <a:rPr lang="en-US" sz="1600" dirty="0">
                <a:latin typeface="Courier New" pitchFamily="49" charset="0"/>
              </a:rPr>
              <a:t>                          for (k1 = k; k1 &lt; </a:t>
            </a:r>
            <a:r>
              <a:rPr lang="en-US" sz="1600" dirty="0" err="1">
                <a:latin typeface="Courier New" pitchFamily="49" charset="0"/>
              </a:rPr>
              <a:t>k+B</a:t>
            </a:r>
            <a:r>
              <a:rPr lang="en-US" sz="1600" dirty="0">
                <a:latin typeface="Courier New" pitchFamily="49" charset="0"/>
              </a:rPr>
              <a:t>; k++)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	                      c[i1*n+j1] += a[i1*n + k1]*b[k1*n + j1];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2284665" y="5181600"/>
            <a:ext cx="1143000" cy="11430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a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3884865" y="5181600"/>
            <a:ext cx="1143000" cy="11430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b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981200" y="5852173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i1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394196" y="4659868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j1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469997" y="5595892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alibri" pitchFamily="34" charset="0"/>
              </a:rPr>
              <a:t>*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499532" y="5181600"/>
            <a:ext cx="1143000" cy="11430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c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765782" y="5486400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alibri" pitchFamily="34" charset="0"/>
              </a:rPr>
              <a:t>=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1143000" y="5969001"/>
            <a:ext cx="186268" cy="18626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5528732" y="5181600"/>
            <a:ext cx="1143000" cy="11430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c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113864" y="5486400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alibri" pitchFamily="34" charset="0"/>
              </a:rPr>
              <a:t>+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2284665" y="5943600"/>
            <a:ext cx="1143000" cy="2286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 rot="5400000">
            <a:off x="3996268" y="5638800"/>
            <a:ext cx="1143000" cy="2286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  <p:cxnSp>
        <p:nvCxnSpPr>
          <p:cNvPr id="23" name="Straight Connector 22"/>
          <p:cNvCxnSpPr/>
          <p:nvPr/>
        </p:nvCxnSpPr>
        <p:spPr bwMode="auto">
          <a:xfrm rot="5400000">
            <a:off x="2848242" y="6048639"/>
            <a:ext cx="228600" cy="1588"/>
          </a:xfrm>
          <a:prstGeom prst="line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/>
          <p:nvPr/>
        </p:nvCxnSpPr>
        <p:spPr bwMode="auto">
          <a:xfrm rot="5400000">
            <a:off x="3085309" y="6048639"/>
            <a:ext cx="228600" cy="1588"/>
          </a:xfrm>
          <a:prstGeom prst="line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/>
          <p:nvPr/>
        </p:nvCxnSpPr>
        <p:spPr bwMode="auto">
          <a:xfrm rot="5400000">
            <a:off x="2384163" y="6048639"/>
            <a:ext cx="228600" cy="1588"/>
          </a:xfrm>
          <a:prstGeom prst="line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/>
          <p:nvPr/>
        </p:nvCxnSpPr>
        <p:spPr bwMode="auto">
          <a:xfrm rot="5400000">
            <a:off x="2612763" y="6048639"/>
            <a:ext cx="228600" cy="1588"/>
          </a:xfrm>
          <a:prstGeom prst="line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3" name="Group 30"/>
          <p:cNvGrpSpPr/>
          <p:nvPr/>
        </p:nvGrpSpPr>
        <p:grpSpPr>
          <a:xfrm rot="5400000">
            <a:off x="4207934" y="5647267"/>
            <a:ext cx="702734" cy="228600"/>
            <a:chOff x="2650069" y="6316133"/>
            <a:chExt cx="702734" cy="228600"/>
          </a:xfrm>
        </p:grpSpPr>
        <p:cxnSp>
          <p:nvCxnSpPr>
            <p:cNvPr id="27" name="Straight Connector 26"/>
            <p:cNvCxnSpPr/>
            <p:nvPr/>
          </p:nvCxnSpPr>
          <p:spPr bwMode="auto">
            <a:xfrm rot="5400000">
              <a:off x="3000642" y="6429639"/>
              <a:ext cx="228600" cy="1588"/>
            </a:xfrm>
            <a:prstGeom prst="line">
              <a:avLst/>
            </a:prstGeom>
            <a:noFill/>
            <a:ln w="254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" name="Straight Connector 27"/>
            <p:cNvCxnSpPr/>
            <p:nvPr/>
          </p:nvCxnSpPr>
          <p:spPr bwMode="auto">
            <a:xfrm rot="5400000">
              <a:off x="3237709" y="6429639"/>
              <a:ext cx="228600" cy="1588"/>
            </a:xfrm>
            <a:prstGeom prst="line">
              <a:avLst/>
            </a:prstGeom>
            <a:noFill/>
            <a:ln w="254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" name="Straight Connector 28"/>
            <p:cNvCxnSpPr/>
            <p:nvPr/>
          </p:nvCxnSpPr>
          <p:spPr bwMode="auto">
            <a:xfrm rot="5400000">
              <a:off x="2536563" y="6429639"/>
              <a:ext cx="228600" cy="1588"/>
            </a:xfrm>
            <a:prstGeom prst="line">
              <a:avLst/>
            </a:prstGeom>
            <a:noFill/>
            <a:ln w="254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" name="Straight Connector 29"/>
            <p:cNvCxnSpPr/>
            <p:nvPr/>
          </p:nvCxnSpPr>
          <p:spPr bwMode="auto">
            <a:xfrm rot="5400000">
              <a:off x="2765163" y="6429639"/>
              <a:ext cx="228600" cy="1588"/>
            </a:xfrm>
            <a:prstGeom prst="line">
              <a:avLst/>
            </a:prstGeom>
            <a:noFill/>
            <a:ln w="254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2" name="TextBox 31"/>
          <p:cNvSpPr txBox="1"/>
          <p:nvPr/>
        </p:nvSpPr>
        <p:spPr>
          <a:xfrm>
            <a:off x="3756917" y="6488668"/>
            <a:ext cx="162788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Block size B x B</a:t>
            </a:r>
          </a:p>
        </p:txBody>
      </p:sp>
      <p:cxnSp>
        <p:nvCxnSpPr>
          <p:cNvPr id="34" name="Straight Arrow Connector 33"/>
          <p:cNvCxnSpPr>
            <a:stCxn id="32" idx="0"/>
            <a:endCxn id="20" idx="3"/>
          </p:cNvCxnSpPr>
          <p:nvPr/>
        </p:nvCxnSpPr>
        <p:spPr bwMode="auto">
          <a:xfrm flipH="1" flipV="1">
            <a:off x="4567768" y="6324600"/>
            <a:ext cx="3090" cy="164068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1" name="Rectangle 3"/>
          <p:cNvSpPr>
            <a:spLocks noChangeArrowheads="1"/>
          </p:cNvSpPr>
          <p:nvPr/>
        </p:nvSpPr>
        <p:spPr bwMode="auto">
          <a:xfrm>
            <a:off x="7010400" y="4343400"/>
            <a:ext cx="2036948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matmult</a:t>
            </a:r>
            <a:r>
              <a:rPr lang="en-GB" sz="18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/</a:t>
            </a:r>
            <a:r>
              <a:rPr lang="en-GB" sz="1800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bmm.c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Miss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209675"/>
            <a:ext cx="7896225" cy="3057525"/>
          </a:xfrm>
        </p:spPr>
        <p:txBody>
          <a:bodyPr/>
          <a:lstStyle/>
          <a:p>
            <a:r>
              <a:rPr lang="en-US" dirty="0"/>
              <a:t>Assume: </a:t>
            </a:r>
          </a:p>
          <a:p>
            <a:pPr lvl="1"/>
            <a:r>
              <a:rPr lang="en-US" dirty="0"/>
              <a:t>Cache block = 8 doubles</a:t>
            </a:r>
          </a:p>
          <a:p>
            <a:pPr lvl="1"/>
            <a:r>
              <a:rPr lang="en-US" dirty="0"/>
              <a:t>Cache size C &lt;&lt; n (much smaller than n)</a:t>
            </a:r>
          </a:p>
          <a:p>
            <a:pPr lvl="1"/>
            <a:r>
              <a:rPr lang="en-US" dirty="0"/>
              <a:t>Three blocks       fit into cache: 3B</a:t>
            </a:r>
            <a:r>
              <a:rPr lang="en-US" baseline="30000" dirty="0"/>
              <a:t>2</a:t>
            </a:r>
            <a:r>
              <a:rPr lang="en-US" dirty="0"/>
              <a:t> &lt; C</a:t>
            </a:r>
          </a:p>
          <a:p>
            <a:endParaRPr lang="en-US" dirty="0"/>
          </a:p>
          <a:p>
            <a:r>
              <a:rPr lang="en-US" dirty="0"/>
              <a:t>Each iteration:</a:t>
            </a:r>
          </a:p>
          <a:p>
            <a:pPr lvl="1"/>
            <a:r>
              <a:rPr lang="en-US" b="1" dirty="0"/>
              <a:t>misses per output block:</a:t>
            </a:r>
          </a:p>
          <a:p>
            <a:pPr lvl="1"/>
            <a:r>
              <a:rPr lang="en-US" dirty="0"/>
              <a:t>2 * </a:t>
            </a:r>
            <a:r>
              <a:rPr lang="en-US" dirty="0" err="1"/>
              <a:t>nB</a:t>
            </a:r>
            <a:r>
              <a:rPr lang="en-US" dirty="0"/>
              <a:t>/8</a:t>
            </a:r>
            <a:br>
              <a:rPr lang="en-US" dirty="0"/>
            </a:br>
            <a:r>
              <a:rPr lang="en-US" dirty="0"/>
              <a:t>(two arrays,</a:t>
            </a:r>
            <a:br>
              <a:rPr lang="en-US" dirty="0"/>
            </a:br>
            <a:r>
              <a:rPr lang="en-US" dirty="0"/>
              <a:t> omitting matrix c)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Afterwards in cache</a:t>
            </a:r>
            <a:br>
              <a:rPr lang="en-US" dirty="0"/>
            </a:br>
            <a:r>
              <a:rPr lang="en-US" dirty="0"/>
              <a:t>(schematic)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5899933" y="5562600"/>
            <a:ext cx="1143000" cy="11430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7500133" y="5562600"/>
            <a:ext cx="1143000" cy="11430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085265" y="5976892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alibri" pitchFamily="34" charset="0"/>
              </a:rPr>
              <a:t>*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4114800" y="5562600"/>
            <a:ext cx="1143000" cy="11430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381050" y="5867400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alibri" pitchFamily="34" charset="0"/>
              </a:rPr>
              <a:t>=</a:t>
            </a:r>
          </a:p>
        </p:txBody>
      </p:sp>
      <p:sp>
        <p:nvSpPr>
          <p:cNvPr id="34" name="Rectangle 33"/>
          <p:cNvSpPr/>
          <p:nvPr/>
        </p:nvSpPr>
        <p:spPr bwMode="auto">
          <a:xfrm>
            <a:off x="4114800" y="5562600"/>
            <a:ext cx="186268" cy="18626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5899933" y="5560734"/>
            <a:ext cx="1143000" cy="2286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 rot="5400000">
            <a:off x="7029618" y="6019800"/>
            <a:ext cx="1143000" cy="2286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  <p:cxnSp>
        <p:nvCxnSpPr>
          <p:cNvPr id="39" name="Straight Connector 38"/>
          <p:cNvCxnSpPr/>
          <p:nvPr/>
        </p:nvCxnSpPr>
        <p:spPr bwMode="auto">
          <a:xfrm rot="5400000">
            <a:off x="6463510" y="5665773"/>
            <a:ext cx="228600" cy="1588"/>
          </a:xfrm>
          <a:prstGeom prst="line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Straight Connector 39"/>
          <p:cNvCxnSpPr/>
          <p:nvPr/>
        </p:nvCxnSpPr>
        <p:spPr bwMode="auto">
          <a:xfrm rot="5400000">
            <a:off x="6700577" y="5665773"/>
            <a:ext cx="228600" cy="1588"/>
          </a:xfrm>
          <a:prstGeom prst="line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Straight Connector 40"/>
          <p:cNvCxnSpPr/>
          <p:nvPr/>
        </p:nvCxnSpPr>
        <p:spPr bwMode="auto">
          <a:xfrm rot="5400000">
            <a:off x="5999431" y="5665773"/>
            <a:ext cx="228600" cy="1588"/>
          </a:xfrm>
          <a:prstGeom prst="line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Straight Connector 41"/>
          <p:cNvCxnSpPr/>
          <p:nvPr/>
        </p:nvCxnSpPr>
        <p:spPr bwMode="auto">
          <a:xfrm rot="5400000">
            <a:off x="6228031" y="5665773"/>
            <a:ext cx="228600" cy="1588"/>
          </a:xfrm>
          <a:prstGeom prst="line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4" name="Group 30"/>
          <p:cNvGrpSpPr/>
          <p:nvPr/>
        </p:nvGrpSpPr>
        <p:grpSpPr>
          <a:xfrm rot="5400000">
            <a:off x="7241284" y="6028267"/>
            <a:ext cx="702734" cy="228600"/>
            <a:chOff x="2650069" y="6316133"/>
            <a:chExt cx="702734" cy="228600"/>
          </a:xfrm>
        </p:grpSpPr>
        <p:cxnSp>
          <p:nvCxnSpPr>
            <p:cNvPr id="44" name="Straight Connector 43"/>
            <p:cNvCxnSpPr/>
            <p:nvPr/>
          </p:nvCxnSpPr>
          <p:spPr bwMode="auto">
            <a:xfrm rot="5400000">
              <a:off x="3000642" y="6429639"/>
              <a:ext cx="228600" cy="1588"/>
            </a:xfrm>
            <a:prstGeom prst="line">
              <a:avLst/>
            </a:prstGeom>
            <a:noFill/>
            <a:ln w="254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5" name="Straight Connector 44"/>
            <p:cNvCxnSpPr/>
            <p:nvPr/>
          </p:nvCxnSpPr>
          <p:spPr bwMode="auto">
            <a:xfrm rot="5400000">
              <a:off x="3237709" y="6429639"/>
              <a:ext cx="228600" cy="1588"/>
            </a:xfrm>
            <a:prstGeom prst="line">
              <a:avLst/>
            </a:prstGeom>
            <a:noFill/>
            <a:ln w="254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6" name="Straight Connector 45"/>
            <p:cNvCxnSpPr/>
            <p:nvPr/>
          </p:nvCxnSpPr>
          <p:spPr bwMode="auto">
            <a:xfrm rot="5400000">
              <a:off x="2536563" y="6429639"/>
              <a:ext cx="228600" cy="1588"/>
            </a:xfrm>
            <a:prstGeom prst="line">
              <a:avLst/>
            </a:prstGeom>
            <a:noFill/>
            <a:ln w="254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7" name="Straight Connector 46"/>
            <p:cNvCxnSpPr/>
            <p:nvPr/>
          </p:nvCxnSpPr>
          <p:spPr bwMode="auto">
            <a:xfrm rot="5400000">
              <a:off x="2765163" y="6429639"/>
              <a:ext cx="228600" cy="1588"/>
            </a:xfrm>
            <a:prstGeom prst="line">
              <a:avLst/>
            </a:prstGeom>
            <a:noFill/>
            <a:ln w="254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50" name="Rectangle 49"/>
          <p:cNvSpPr/>
          <p:nvPr/>
        </p:nvSpPr>
        <p:spPr bwMode="auto">
          <a:xfrm>
            <a:off x="2650066" y="2480732"/>
            <a:ext cx="186268" cy="18626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53" name="Rectangle 52"/>
          <p:cNvSpPr/>
          <p:nvPr/>
        </p:nvSpPr>
        <p:spPr bwMode="auto">
          <a:xfrm>
            <a:off x="6814083" y="5552267"/>
            <a:ext cx="227262" cy="226893"/>
          </a:xfrm>
          <a:prstGeom prst="rect">
            <a:avLst/>
          </a:prstGeom>
          <a:solidFill>
            <a:srgbClr val="C00000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55" name="Rectangle 54"/>
          <p:cNvSpPr/>
          <p:nvPr/>
        </p:nvSpPr>
        <p:spPr bwMode="auto">
          <a:xfrm>
            <a:off x="5899933" y="3733800"/>
            <a:ext cx="1143000" cy="11430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6" name="Rectangle 55"/>
          <p:cNvSpPr/>
          <p:nvPr/>
        </p:nvSpPr>
        <p:spPr bwMode="auto">
          <a:xfrm>
            <a:off x="7500133" y="3733800"/>
            <a:ext cx="1143000" cy="11430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085265" y="4148092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alibri" pitchFamily="34" charset="0"/>
              </a:rPr>
              <a:t>*</a:t>
            </a:r>
          </a:p>
        </p:txBody>
      </p:sp>
      <p:sp>
        <p:nvSpPr>
          <p:cNvPr id="58" name="Rectangle 57"/>
          <p:cNvSpPr/>
          <p:nvPr/>
        </p:nvSpPr>
        <p:spPr bwMode="auto">
          <a:xfrm>
            <a:off x="4114800" y="3733800"/>
            <a:ext cx="1143000" cy="11430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381050" y="4038600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alibri" pitchFamily="34" charset="0"/>
              </a:rPr>
              <a:t>=</a:t>
            </a:r>
          </a:p>
        </p:txBody>
      </p:sp>
      <p:sp>
        <p:nvSpPr>
          <p:cNvPr id="60" name="Rectangle 59"/>
          <p:cNvSpPr/>
          <p:nvPr/>
        </p:nvSpPr>
        <p:spPr bwMode="auto">
          <a:xfrm>
            <a:off x="4114800" y="3733800"/>
            <a:ext cx="186268" cy="18626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61" name="Rectangle 60"/>
          <p:cNvSpPr/>
          <p:nvPr/>
        </p:nvSpPr>
        <p:spPr bwMode="auto">
          <a:xfrm>
            <a:off x="5899933" y="3731934"/>
            <a:ext cx="1143000" cy="2286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62" name="Rectangle 61"/>
          <p:cNvSpPr/>
          <p:nvPr/>
        </p:nvSpPr>
        <p:spPr bwMode="auto">
          <a:xfrm rot="5400000">
            <a:off x="7010400" y="4191000"/>
            <a:ext cx="1143000" cy="2286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  <p:cxnSp>
        <p:nvCxnSpPr>
          <p:cNvPr id="63" name="Straight Connector 62"/>
          <p:cNvCxnSpPr/>
          <p:nvPr/>
        </p:nvCxnSpPr>
        <p:spPr bwMode="auto">
          <a:xfrm rot="5400000">
            <a:off x="6463510" y="3836973"/>
            <a:ext cx="228600" cy="1588"/>
          </a:xfrm>
          <a:prstGeom prst="line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Straight Connector 63"/>
          <p:cNvCxnSpPr/>
          <p:nvPr/>
        </p:nvCxnSpPr>
        <p:spPr bwMode="auto">
          <a:xfrm rot="5400000">
            <a:off x="6700577" y="3836973"/>
            <a:ext cx="228600" cy="1588"/>
          </a:xfrm>
          <a:prstGeom prst="line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5" name="Straight Connector 64"/>
          <p:cNvCxnSpPr/>
          <p:nvPr/>
        </p:nvCxnSpPr>
        <p:spPr bwMode="auto">
          <a:xfrm rot="5400000">
            <a:off x="5999431" y="3836973"/>
            <a:ext cx="228600" cy="1588"/>
          </a:xfrm>
          <a:prstGeom prst="line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6" name="Straight Connector 65"/>
          <p:cNvCxnSpPr/>
          <p:nvPr/>
        </p:nvCxnSpPr>
        <p:spPr bwMode="auto">
          <a:xfrm rot="5400000">
            <a:off x="6228031" y="3836973"/>
            <a:ext cx="228600" cy="1588"/>
          </a:xfrm>
          <a:prstGeom prst="line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5" name="Group 30"/>
          <p:cNvGrpSpPr/>
          <p:nvPr/>
        </p:nvGrpSpPr>
        <p:grpSpPr>
          <a:xfrm rot="5400000">
            <a:off x="7230692" y="4199467"/>
            <a:ext cx="702734" cy="228600"/>
            <a:chOff x="2650069" y="6316133"/>
            <a:chExt cx="702734" cy="228600"/>
          </a:xfrm>
        </p:grpSpPr>
        <p:cxnSp>
          <p:nvCxnSpPr>
            <p:cNvPr id="68" name="Straight Connector 67"/>
            <p:cNvCxnSpPr/>
            <p:nvPr/>
          </p:nvCxnSpPr>
          <p:spPr bwMode="auto">
            <a:xfrm rot="5400000">
              <a:off x="3000642" y="6429639"/>
              <a:ext cx="228600" cy="1588"/>
            </a:xfrm>
            <a:prstGeom prst="line">
              <a:avLst/>
            </a:prstGeom>
            <a:noFill/>
            <a:ln w="254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9" name="Straight Connector 68"/>
            <p:cNvCxnSpPr/>
            <p:nvPr/>
          </p:nvCxnSpPr>
          <p:spPr bwMode="auto">
            <a:xfrm rot="5400000">
              <a:off x="3237709" y="6429639"/>
              <a:ext cx="228600" cy="1588"/>
            </a:xfrm>
            <a:prstGeom prst="line">
              <a:avLst/>
            </a:prstGeom>
            <a:noFill/>
            <a:ln w="254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0" name="Straight Connector 69"/>
            <p:cNvCxnSpPr/>
            <p:nvPr/>
          </p:nvCxnSpPr>
          <p:spPr bwMode="auto">
            <a:xfrm rot="5400000">
              <a:off x="2536563" y="6429639"/>
              <a:ext cx="228600" cy="1588"/>
            </a:xfrm>
            <a:prstGeom prst="line">
              <a:avLst/>
            </a:prstGeom>
            <a:noFill/>
            <a:ln w="254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1" name="Straight Connector 70"/>
            <p:cNvCxnSpPr/>
            <p:nvPr/>
          </p:nvCxnSpPr>
          <p:spPr bwMode="auto">
            <a:xfrm rot="5400000">
              <a:off x="2765163" y="6429639"/>
              <a:ext cx="228600" cy="1588"/>
            </a:xfrm>
            <a:prstGeom prst="line">
              <a:avLst/>
            </a:prstGeom>
            <a:noFill/>
            <a:ln w="254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72" name="TextBox 71"/>
          <p:cNvSpPr txBox="1"/>
          <p:nvPr/>
        </p:nvSpPr>
        <p:spPr>
          <a:xfrm>
            <a:off x="7058918" y="5252534"/>
            <a:ext cx="1627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Block size B x B</a:t>
            </a:r>
          </a:p>
        </p:txBody>
      </p:sp>
      <p:cxnSp>
        <p:nvCxnSpPr>
          <p:cNvPr id="73" name="Straight Arrow Connector 72"/>
          <p:cNvCxnSpPr/>
          <p:nvPr/>
        </p:nvCxnSpPr>
        <p:spPr bwMode="auto">
          <a:xfrm rot="16200000" flipV="1">
            <a:off x="7354845" y="5060489"/>
            <a:ext cx="381000" cy="309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4" name="AutoShape 16"/>
          <p:cNvSpPr>
            <a:spLocks/>
          </p:cNvSpPr>
          <p:nvPr/>
        </p:nvSpPr>
        <p:spPr bwMode="auto">
          <a:xfrm rot="5400000" flipV="1">
            <a:off x="6337904" y="2960132"/>
            <a:ext cx="228600" cy="1143000"/>
          </a:xfrm>
          <a:prstGeom prst="leftBrace">
            <a:avLst>
              <a:gd name="adj1" fmla="val 7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6298155" y="304800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n</a:t>
            </a:r>
          </a:p>
        </p:txBody>
      </p:sp>
      <p:sp>
        <p:nvSpPr>
          <p:cNvPr id="48" name="Rectangle 47"/>
          <p:cNvSpPr/>
          <p:nvPr/>
        </p:nvSpPr>
        <p:spPr bwMode="auto">
          <a:xfrm>
            <a:off x="7488157" y="6493935"/>
            <a:ext cx="227262" cy="226893"/>
          </a:xfrm>
          <a:prstGeom prst="rect">
            <a:avLst/>
          </a:prstGeom>
          <a:solidFill>
            <a:srgbClr val="C00000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4116138" y="5560734"/>
            <a:ext cx="227262" cy="226893"/>
          </a:xfrm>
          <a:prstGeom prst="rect">
            <a:avLst/>
          </a:prstGeom>
          <a:solidFill>
            <a:srgbClr val="C00000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8" grpId="0" animBg="1"/>
      <p:bldP spid="31" grpId="0"/>
      <p:bldP spid="32" grpId="0" animBg="1"/>
      <p:bldP spid="33" grpId="0"/>
      <p:bldP spid="34" grpId="0" animBg="1"/>
      <p:bldP spid="37" grpId="0" animBg="1"/>
      <p:bldP spid="38" grpId="0" animBg="1"/>
      <p:bldP spid="53" grpId="0" animBg="1"/>
      <p:bldP spid="48" grpId="0" animBg="1"/>
      <p:bldP spid="49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Miss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209675"/>
            <a:ext cx="7896225" cy="5343525"/>
          </a:xfrm>
        </p:spPr>
        <p:txBody>
          <a:bodyPr/>
          <a:lstStyle/>
          <a:p>
            <a:r>
              <a:rPr lang="en-US" dirty="0"/>
              <a:t>Assume: </a:t>
            </a:r>
          </a:p>
          <a:p>
            <a:pPr lvl="1"/>
            <a:r>
              <a:rPr lang="en-US" dirty="0"/>
              <a:t>Cache block = 8 doubles</a:t>
            </a:r>
          </a:p>
          <a:p>
            <a:pPr lvl="1"/>
            <a:r>
              <a:rPr lang="en-US" dirty="0"/>
              <a:t>Cache size C &lt;&lt; n (much smaller than n)</a:t>
            </a:r>
          </a:p>
          <a:p>
            <a:pPr lvl="1"/>
            <a:r>
              <a:rPr lang="en-US" dirty="0"/>
              <a:t>Three blocks       fit into cache: 3B</a:t>
            </a:r>
            <a:r>
              <a:rPr lang="en-US" baseline="30000" dirty="0"/>
              <a:t>2</a:t>
            </a:r>
            <a:r>
              <a:rPr lang="en-US" dirty="0"/>
              <a:t> &lt; C</a:t>
            </a:r>
          </a:p>
          <a:p>
            <a:endParaRPr lang="en-US" dirty="0"/>
          </a:p>
          <a:p>
            <a:r>
              <a:rPr lang="en-US" dirty="0"/>
              <a:t>Each iteration:</a:t>
            </a:r>
          </a:p>
          <a:p>
            <a:pPr lvl="1"/>
            <a:r>
              <a:rPr lang="en-US" dirty="0"/>
              <a:t>misses per output block:</a:t>
            </a:r>
          </a:p>
          <a:p>
            <a:pPr lvl="1"/>
            <a:r>
              <a:rPr lang="en-US" dirty="0"/>
              <a:t>2 * </a:t>
            </a:r>
            <a:r>
              <a:rPr lang="en-US" dirty="0" err="1"/>
              <a:t>nB</a:t>
            </a:r>
            <a:r>
              <a:rPr lang="en-US" dirty="0"/>
              <a:t>/8</a:t>
            </a:r>
            <a:br>
              <a:rPr lang="en-US" dirty="0"/>
            </a:br>
            <a:r>
              <a:rPr lang="en-US" dirty="0"/>
              <a:t>(two arrays,</a:t>
            </a:r>
            <a:br>
              <a:rPr lang="en-US" dirty="0"/>
            </a:br>
            <a:r>
              <a:rPr lang="en-US" dirty="0"/>
              <a:t> omitting matrix c)</a:t>
            </a:r>
          </a:p>
          <a:p>
            <a:r>
              <a:rPr lang="en-US" dirty="0"/>
              <a:t>Total misses:</a:t>
            </a:r>
          </a:p>
          <a:p>
            <a:pPr lvl="1"/>
            <a:r>
              <a:rPr lang="en-US" dirty="0"/>
              <a:t>2nB/8 * (n/B)</a:t>
            </a:r>
            <a:r>
              <a:rPr lang="en-US" baseline="30000" dirty="0"/>
              <a:t>2</a:t>
            </a:r>
            <a:r>
              <a:rPr lang="en-US" dirty="0"/>
              <a:t> = n</a:t>
            </a:r>
            <a:r>
              <a:rPr lang="en-US" baseline="30000" dirty="0"/>
              <a:t>3</a:t>
            </a:r>
            <a:r>
              <a:rPr lang="en-US" dirty="0"/>
              <a:t>/(4B)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5899933" y="3733800"/>
            <a:ext cx="1143000" cy="11430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7500133" y="3733800"/>
            <a:ext cx="1143000" cy="11430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085265" y="4148092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alibri" pitchFamily="34" charset="0"/>
              </a:rPr>
              <a:t>*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4114800" y="3733800"/>
            <a:ext cx="1143000" cy="11430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381050" y="4038600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alibri" pitchFamily="34" charset="0"/>
              </a:rPr>
              <a:t>=</a:t>
            </a:r>
          </a:p>
        </p:txBody>
      </p:sp>
      <p:sp>
        <p:nvSpPr>
          <p:cNvPr id="34" name="Rectangle 33"/>
          <p:cNvSpPr/>
          <p:nvPr/>
        </p:nvSpPr>
        <p:spPr bwMode="auto">
          <a:xfrm>
            <a:off x="4114800" y="3733800"/>
            <a:ext cx="186268" cy="18626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5899933" y="3740560"/>
            <a:ext cx="1143000" cy="2286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 rot="5400000">
            <a:off x="7264401" y="4191000"/>
            <a:ext cx="1143000" cy="2286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  <p:cxnSp>
        <p:nvCxnSpPr>
          <p:cNvPr id="39" name="Straight Connector 38"/>
          <p:cNvCxnSpPr/>
          <p:nvPr/>
        </p:nvCxnSpPr>
        <p:spPr bwMode="auto">
          <a:xfrm rot="5400000">
            <a:off x="6463510" y="3845599"/>
            <a:ext cx="228600" cy="1588"/>
          </a:xfrm>
          <a:prstGeom prst="line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Straight Connector 39"/>
          <p:cNvCxnSpPr/>
          <p:nvPr/>
        </p:nvCxnSpPr>
        <p:spPr bwMode="auto">
          <a:xfrm rot="5400000">
            <a:off x="6700577" y="3845599"/>
            <a:ext cx="228600" cy="1588"/>
          </a:xfrm>
          <a:prstGeom prst="line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Straight Connector 40"/>
          <p:cNvCxnSpPr/>
          <p:nvPr/>
        </p:nvCxnSpPr>
        <p:spPr bwMode="auto">
          <a:xfrm rot="5400000">
            <a:off x="5999431" y="3845599"/>
            <a:ext cx="228600" cy="1588"/>
          </a:xfrm>
          <a:prstGeom prst="line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Straight Connector 41"/>
          <p:cNvCxnSpPr/>
          <p:nvPr/>
        </p:nvCxnSpPr>
        <p:spPr bwMode="auto">
          <a:xfrm rot="5400000">
            <a:off x="6228031" y="3845599"/>
            <a:ext cx="228600" cy="1588"/>
          </a:xfrm>
          <a:prstGeom prst="line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4" name="Group 30"/>
          <p:cNvGrpSpPr/>
          <p:nvPr/>
        </p:nvGrpSpPr>
        <p:grpSpPr>
          <a:xfrm rot="5400000">
            <a:off x="7476067" y="4199467"/>
            <a:ext cx="702734" cy="228600"/>
            <a:chOff x="2650069" y="6316133"/>
            <a:chExt cx="702734" cy="228600"/>
          </a:xfrm>
        </p:grpSpPr>
        <p:cxnSp>
          <p:nvCxnSpPr>
            <p:cNvPr id="44" name="Straight Connector 43"/>
            <p:cNvCxnSpPr/>
            <p:nvPr/>
          </p:nvCxnSpPr>
          <p:spPr bwMode="auto">
            <a:xfrm rot="5400000">
              <a:off x="3000642" y="6429639"/>
              <a:ext cx="228600" cy="1588"/>
            </a:xfrm>
            <a:prstGeom prst="line">
              <a:avLst/>
            </a:prstGeom>
            <a:noFill/>
            <a:ln w="254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5" name="Straight Connector 44"/>
            <p:cNvCxnSpPr/>
            <p:nvPr/>
          </p:nvCxnSpPr>
          <p:spPr bwMode="auto">
            <a:xfrm rot="5400000">
              <a:off x="3237709" y="6429639"/>
              <a:ext cx="228600" cy="1588"/>
            </a:xfrm>
            <a:prstGeom prst="line">
              <a:avLst/>
            </a:prstGeom>
            <a:noFill/>
            <a:ln w="254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6" name="Straight Connector 45"/>
            <p:cNvCxnSpPr/>
            <p:nvPr/>
          </p:nvCxnSpPr>
          <p:spPr bwMode="auto">
            <a:xfrm rot="5400000">
              <a:off x="2536563" y="6429639"/>
              <a:ext cx="228600" cy="1588"/>
            </a:xfrm>
            <a:prstGeom prst="line">
              <a:avLst/>
            </a:prstGeom>
            <a:noFill/>
            <a:ln w="254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7" name="Straight Connector 46"/>
            <p:cNvCxnSpPr/>
            <p:nvPr/>
          </p:nvCxnSpPr>
          <p:spPr bwMode="auto">
            <a:xfrm rot="5400000">
              <a:off x="2765163" y="6429639"/>
              <a:ext cx="228600" cy="1588"/>
            </a:xfrm>
            <a:prstGeom prst="line">
              <a:avLst/>
            </a:prstGeom>
            <a:noFill/>
            <a:ln w="254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48" name="TextBox 47"/>
          <p:cNvSpPr txBox="1"/>
          <p:nvPr/>
        </p:nvSpPr>
        <p:spPr>
          <a:xfrm>
            <a:off x="7016583" y="5252534"/>
            <a:ext cx="1627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Block size B x B</a:t>
            </a:r>
          </a:p>
        </p:txBody>
      </p:sp>
      <p:cxnSp>
        <p:nvCxnSpPr>
          <p:cNvPr id="49" name="Straight Arrow Connector 48"/>
          <p:cNvCxnSpPr>
            <a:stCxn id="48" idx="0"/>
          </p:cNvCxnSpPr>
          <p:nvPr/>
        </p:nvCxnSpPr>
        <p:spPr bwMode="auto">
          <a:xfrm rot="16200000" flipV="1">
            <a:off x="7638479" y="5060489"/>
            <a:ext cx="381000" cy="309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0" name="Rectangle 49"/>
          <p:cNvSpPr/>
          <p:nvPr/>
        </p:nvSpPr>
        <p:spPr bwMode="auto">
          <a:xfrm>
            <a:off x="2650066" y="2480732"/>
            <a:ext cx="186268" cy="18626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51" name="AutoShape 16"/>
          <p:cNvSpPr>
            <a:spLocks/>
          </p:cNvSpPr>
          <p:nvPr/>
        </p:nvSpPr>
        <p:spPr bwMode="auto">
          <a:xfrm rot="5400000" flipV="1">
            <a:off x="7941734" y="2960132"/>
            <a:ext cx="228600" cy="1143000"/>
          </a:xfrm>
          <a:prstGeom prst="leftBrace">
            <a:avLst>
              <a:gd name="adj1" fmla="val 7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823199" y="3048000"/>
            <a:ext cx="1189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n/B blocks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Blocking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7195" y="1295400"/>
            <a:ext cx="7896225" cy="5126922"/>
          </a:xfrm>
        </p:spPr>
        <p:txBody>
          <a:bodyPr/>
          <a:lstStyle/>
          <a:p>
            <a:r>
              <a:rPr lang="en-US" dirty="0"/>
              <a:t>No blocking: (9/8) * n</a:t>
            </a:r>
            <a:r>
              <a:rPr lang="en-US" baseline="30000" dirty="0"/>
              <a:t>3</a:t>
            </a:r>
          </a:p>
          <a:p>
            <a:r>
              <a:rPr lang="en-US" dirty="0"/>
              <a:t>Blocking: 1/(4B) * n</a:t>
            </a:r>
            <a:r>
              <a:rPr lang="en-US" baseline="30000" dirty="0"/>
              <a:t>3</a:t>
            </a:r>
            <a:endParaRPr lang="en-US" dirty="0"/>
          </a:p>
          <a:p>
            <a:r>
              <a:rPr lang="en-US" dirty="0"/>
              <a:t>Blocking is 4.5*B Times fewer misses!</a:t>
            </a:r>
          </a:p>
          <a:p>
            <a:endParaRPr lang="en-US" sz="1800" dirty="0"/>
          </a:p>
          <a:p>
            <a:r>
              <a:rPr lang="en-US" dirty="0"/>
              <a:t>Suggest largest possible block size B, but limit 3B</a:t>
            </a:r>
            <a:r>
              <a:rPr lang="en-US" baseline="30000" dirty="0"/>
              <a:t>2</a:t>
            </a:r>
            <a:r>
              <a:rPr lang="en-US" dirty="0"/>
              <a:t> &lt; C!</a:t>
            </a:r>
            <a:endParaRPr lang="en-US" sz="2000" b="0" dirty="0"/>
          </a:p>
          <a:p>
            <a:endParaRPr lang="en-US" sz="1600" dirty="0"/>
          </a:p>
          <a:p>
            <a:r>
              <a:rPr lang="en-US" dirty="0"/>
              <a:t>Reason for dramatic difference:</a:t>
            </a:r>
          </a:p>
          <a:p>
            <a:pPr lvl="1"/>
            <a:r>
              <a:rPr lang="en-US" dirty="0"/>
              <a:t>Matrix multiplication has inherent temporal locality:</a:t>
            </a:r>
          </a:p>
          <a:p>
            <a:pPr lvl="2"/>
            <a:r>
              <a:rPr lang="en-US" dirty="0"/>
              <a:t>Input data: 3n</a:t>
            </a:r>
            <a:r>
              <a:rPr lang="en-US" baseline="30000" dirty="0"/>
              <a:t>2</a:t>
            </a:r>
            <a:r>
              <a:rPr lang="en-US" dirty="0"/>
              <a:t>, computation 2n</a:t>
            </a:r>
            <a:r>
              <a:rPr lang="en-US" baseline="30000" dirty="0"/>
              <a:t>3</a:t>
            </a:r>
          </a:p>
          <a:p>
            <a:pPr lvl="2"/>
            <a:r>
              <a:rPr lang="en-US" dirty="0"/>
              <a:t>Every array elements used O(n) times!</a:t>
            </a:r>
          </a:p>
          <a:p>
            <a:pPr lvl="1"/>
            <a:r>
              <a:rPr lang="en-US" dirty="0"/>
              <a:t>But program has to be written properly</a:t>
            </a:r>
          </a:p>
          <a:p>
            <a:pPr lvl="1"/>
            <a:endParaRPr lang="en-US" dirty="0"/>
          </a:p>
          <a:p>
            <a:r>
              <a:rPr lang="en-US" dirty="0"/>
              <a:t>Lesson in general:  try to use groups of data (working set) that fits into cache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2133600"/>
            <a:ext cx="7592093" cy="2362200"/>
          </a:xfrm>
        </p:spPr>
        <p:txBody>
          <a:bodyPr/>
          <a:lstStyle/>
          <a:p>
            <a:r>
              <a:rPr lang="en-US" dirty="0"/>
              <a:t>What the heck is on the book’s cover?</a:t>
            </a:r>
          </a:p>
        </p:txBody>
      </p:sp>
    </p:spTree>
    <p:extLst>
      <p:ext uri="{BB962C8B-B14F-4D97-AF65-F5344CB8AC3E}">
        <p14:creationId xmlns:p14="http://schemas.microsoft.com/office/powerpoint/2010/main" val="102175472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6" name="Rectangle 4"/>
          <p:cNvSpPr>
            <a:spLocks noGrp="1" noChangeArrowheads="1"/>
          </p:cNvSpPr>
          <p:nvPr>
            <p:ph type="title"/>
          </p:nvPr>
        </p:nvSpPr>
        <p:spPr>
          <a:xfrm>
            <a:off x="357018" y="981075"/>
            <a:ext cx="7592093" cy="762000"/>
          </a:xfrm>
        </p:spPr>
        <p:txBody>
          <a:bodyPr/>
          <a:lstStyle/>
          <a:p>
            <a:r>
              <a:rPr lang="en-US" dirty="0"/>
              <a:t>Understanding the Hierarchy:</a:t>
            </a:r>
            <a:br>
              <a:rPr lang="en-US" dirty="0"/>
            </a:br>
            <a:r>
              <a:rPr lang="en-US" dirty="0"/>
              <a:t>The Memory Mountain</a:t>
            </a:r>
          </a:p>
        </p:txBody>
      </p:sp>
      <p:sp>
        <p:nvSpPr>
          <p:cNvPr id="161797" name="Rectangle 5"/>
          <p:cNvSpPr>
            <a:spLocks noGrp="1" noChangeArrowheads="1"/>
          </p:cNvSpPr>
          <p:nvPr>
            <p:ph idx="1"/>
          </p:nvPr>
        </p:nvSpPr>
        <p:spPr>
          <a:xfrm>
            <a:off x="396875" y="2590800"/>
            <a:ext cx="7896225" cy="32004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Read throughput </a:t>
            </a:r>
            <a:r>
              <a:rPr lang="en-US" dirty="0"/>
              <a:t>(read bandwidth)</a:t>
            </a:r>
          </a:p>
          <a:p>
            <a:pPr lvl="1"/>
            <a:r>
              <a:rPr lang="en-US" dirty="0"/>
              <a:t>Number of bytes read from memory per second (MB/</a:t>
            </a:r>
            <a:r>
              <a:rPr lang="en-US" dirty="0" err="1"/>
              <a:t>s</a:t>
            </a:r>
            <a:r>
              <a:rPr lang="en-US" dirty="0"/>
              <a:t>)</a:t>
            </a:r>
          </a:p>
          <a:p>
            <a:pPr>
              <a:buNone/>
            </a:pP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Memory mountain: </a:t>
            </a:r>
            <a:r>
              <a:rPr lang="en-US" dirty="0"/>
              <a:t>Measured read throughput as a function of spatial and temporal locality.</a:t>
            </a:r>
          </a:p>
          <a:p>
            <a:pPr lvl="1"/>
            <a:r>
              <a:rPr lang="en-US" dirty="0"/>
              <a:t>Compact way to characterize memory system performance.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947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"/>
          <p:cNvSpPr>
            <a:spLocks noGrp="1" noChangeArrowheads="1"/>
          </p:cNvSpPr>
          <p:nvPr>
            <p:ph type="title"/>
          </p:nvPr>
        </p:nvSpPr>
        <p:spPr>
          <a:xfrm>
            <a:off x="61913" y="247650"/>
            <a:ext cx="8716962" cy="782638"/>
          </a:xfrm>
        </p:spPr>
        <p:txBody>
          <a:bodyPr>
            <a:normAutofit fontScale="90000"/>
          </a:bodyPr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latin typeface="Arial"/>
                <a:cs typeface="Arial"/>
              </a:rPr>
              <a:t>Example Memory </a:t>
            </a:r>
            <a:br>
              <a:rPr lang="en-GB" dirty="0">
                <a:latin typeface="Arial"/>
                <a:cs typeface="Arial"/>
              </a:rPr>
            </a:br>
            <a:r>
              <a:rPr lang="en-GB" dirty="0">
                <a:latin typeface="Arial"/>
                <a:cs typeface="Arial"/>
              </a:rPr>
              <a:t>     Hierarchy</a:t>
            </a:r>
          </a:p>
        </p:txBody>
      </p:sp>
      <p:sp>
        <p:nvSpPr>
          <p:cNvPr id="151" name="AutoShape 195"/>
          <p:cNvSpPr>
            <a:spLocks noChangeAspect="1" noChangeArrowheads="1"/>
          </p:cNvSpPr>
          <p:nvPr/>
        </p:nvSpPr>
        <p:spPr bwMode="auto">
          <a:xfrm>
            <a:off x="552450" y="342900"/>
            <a:ext cx="6902450" cy="6456363"/>
          </a:xfrm>
          <a:prstGeom prst="triangle">
            <a:avLst>
              <a:gd name="adj" fmla="val 50000"/>
            </a:avLst>
          </a:prstGeom>
          <a:gradFill flip="none" rotWithShape="1">
            <a:gsLst>
              <a:gs pos="0">
                <a:schemeClr val="accent6">
                  <a:lumMod val="20000"/>
                  <a:lumOff val="80000"/>
                  <a:alpha val="7000"/>
                </a:schemeClr>
              </a:gs>
              <a:gs pos="100000">
                <a:schemeClr val="accent6">
                  <a:lumMod val="20000"/>
                  <a:lumOff val="80000"/>
                </a:schemeClr>
              </a:gs>
            </a:gsLst>
            <a:lin ang="16140000" scaled="0"/>
            <a:tileRect/>
          </a:gradFill>
          <a:ln w="12700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152" name="Text Box 196"/>
          <p:cNvSpPr txBox="1">
            <a:spLocks noChangeAspect="1" noChangeArrowheads="1"/>
          </p:cNvSpPr>
          <p:nvPr/>
        </p:nvSpPr>
        <p:spPr bwMode="auto">
          <a:xfrm>
            <a:off x="3694391" y="834509"/>
            <a:ext cx="72353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Regs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153" name="Text Box 198"/>
          <p:cNvSpPr txBox="1">
            <a:spLocks noChangeAspect="1" noChangeArrowheads="1"/>
          </p:cNvSpPr>
          <p:nvPr/>
        </p:nvSpPr>
        <p:spPr bwMode="auto">
          <a:xfrm>
            <a:off x="3495400" y="1283385"/>
            <a:ext cx="112152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L1 cache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(SRAM)</a:t>
            </a:r>
          </a:p>
        </p:txBody>
      </p:sp>
      <p:sp>
        <p:nvSpPr>
          <p:cNvPr id="154" name="Text Box 199"/>
          <p:cNvSpPr txBox="1">
            <a:spLocks noChangeAspect="1" noChangeArrowheads="1"/>
          </p:cNvSpPr>
          <p:nvPr/>
        </p:nvSpPr>
        <p:spPr bwMode="auto">
          <a:xfrm>
            <a:off x="3264793" y="3821797"/>
            <a:ext cx="158273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Main memory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(DRAM)</a:t>
            </a:r>
          </a:p>
        </p:txBody>
      </p:sp>
      <p:sp>
        <p:nvSpPr>
          <p:cNvPr id="155" name="Text Box 200"/>
          <p:cNvSpPr txBox="1">
            <a:spLocks noChangeAspect="1" noChangeArrowheads="1"/>
          </p:cNvSpPr>
          <p:nvPr/>
        </p:nvSpPr>
        <p:spPr bwMode="auto">
          <a:xfrm>
            <a:off x="2706309" y="4847322"/>
            <a:ext cx="269970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Local secondary storage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(local disks)</a:t>
            </a:r>
          </a:p>
        </p:txBody>
      </p:sp>
      <p:sp>
        <p:nvSpPr>
          <p:cNvPr id="156" name="Line 203"/>
          <p:cNvSpPr>
            <a:spLocks noChangeAspect="1" noChangeShapeType="1"/>
          </p:cNvSpPr>
          <p:nvPr/>
        </p:nvSpPr>
        <p:spPr bwMode="auto">
          <a:xfrm>
            <a:off x="3513138" y="1265238"/>
            <a:ext cx="98107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157" name="Line 204"/>
          <p:cNvSpPr>
            <a:spLocks noChangeAspect="1" noChangeShapeType="1"/>
          </p:cNvSpPr>
          <p:nvPr/>
        </p:nvSpPr>
        <p:spPr bwMode="auto">
          <a:xfrm>
            <a:off x="3162300" y="1903413"/>
            <a:ext cx="167163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158" name="Line 205"/>
          <p:cNvSpPr>
            <a:spLocks noChangeAspect="1" noChangeShapeType="1"/>
          </p:cNvSpPr>
          <p:nvPr/>
        </p:nvSpPr>
        <p:spPr bwMode="auto">
          <a:xfrm>
            <a:off x="2779713" y="2655888"/>
            <a:ext cx="24479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159" name="Line 222"/>
          <p:cNvSpPr>
            <a:spLocks noChangeAspect="1" noChangeShapeType="1"/>
          </p:cNvSpPr>
          <p:nvPr/>
        </p:nvSpPr>
        <p:spPr bwMode="auto">
          <a:xfrm>
            <a:off x="76200" y="3473450"/>
            <a:ext cx="0" cy="2344738"/>
          </a:xfrm>
          <a:prstGeom prst="line">
            <a:avLst/>
          </a:prstGeom>
          <a:noFill/>
          <a:ln w="38100">
            <a:solidFill>
              <a:schemeClr val="accent6">
                <a:lumMod val="75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160" name="Text Box 223"/>
          <p:cNvSpPr txBox="1">
            <a:spLocks noChangeAspect="1" noChangeArrowheads="1"/>
          </p:cNvSpPr>
          <p:nvPr/>
        </p:nvSpPr>
        <p:spPr bwMode="auto">
          <a:xfrm>
            <a:off x="123825" y="3625166"/>
            <a:ext cx="1062711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Larger,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slower,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and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cheaper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(per byte)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storage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devices</a:t>
            </a:r>
          </a:p>
        </p:txBody>
      </p:sp>
      <p:sp>
        <p:nvSpPr>
          <p:cNvPr id="161" name="Line 224"/>
          <p:cNvSpPr>
            <a:spLocks noChangeAspect="1" noChangeShapeType="1"/>
          </p:cNvSpPr>
          <p:nvPr/>
        </p:nvSpPr>
        <p:spPr bwMode="auto">
          <a:xfrm>
            <a:off x="2255838" y="3586163"/>
            <a:ext cx="3475037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162" name="Text Box 225"/>
          <p:cNvSpPr txBox="1">
            <a:spLocks noChangeAspect="1" noChangeArrowheads="1"/>
          </p:cNvSpPr>
          <p:nvPr/>
        </p:nvSpPr>
        <p:spPr bwMode="auto">
          <a:xfrm>
            <a:off x="2578100" y="5947460"/>
            <a:ext cx="295612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Remote secondary storage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(e.g., Web servers)</a:t>
            </a:r>
          </a:p>
        </p:txBody>
      </p:sp>
      <p:sp>
        <p:nvSpPr>
          <p:cNvPr id="165" name="Text Box 227"/>
          <p:cNvSpPr txBox="1">
            <a:spLocks noChangeAspect="1" noChangeArrowheads="1"/>
          </p:cNvSpPr>
          <p:nvPr/>
        </p:nvSpPr>
        <p:spPr bwMode="auto">
          <a:xfrm>
            <a:off x="7073306" y="5375119"/>
            <a:ext cx="2062758" cy="7385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cs typeface="Arial"/>
              </a:rPr>
              <a:t>Local disks hold files retrieved from disks 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cs typeface="Arial"/>
              </a:rPr>
              <a:t>on remote</a:t>
            </a:r>
            <a:r>
              <a:rPr kumimoji="0" lang="en-US" sz="1400" i="0" u="none" strike="noStrike" kern="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cs typeface="Arial"/>
              </a:rPr>
              <a:t> servers</a:t>
            </a:r>
            <a:endParaRPr kumimoji="0" lang="en-US" sz="140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166" name="Line 235"/>
          <p:cNvSpPr>
            <a:spLocks noChangeAspect="1" noChangeShapeType="1"/>
          </p:cNvSpPr>
          <p:nvPr/>
        </p:nvSpPr>
        <p:spPr bwMode="auto">
          <a:xfrm>
            <a:off x="1708150" y="4632325"/>
            <a:ext cx="457676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167" name="Text Box 236"/>
          <p:cNvSpPr txBox="1">
            <a:spLocks noChangeAspect="1" noChangeArrowheads="1"/>
          </p:cNvSpPr>
          <p:nvPr/>
        </p:nvSpPr>
        <p:spPr bwMode="auto">
          <a:xfrm>
            <a:off x="3495400" y="1948547"/>
            <a:ext cx="112152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L2 cache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(SRAM)</a:t>
            </a:r>
          </a:p>
        </p:txBody>
      </p:sp>
      <p:sp>
        <p:nvSpPr>
          <p:cNvPr id="169" name="Text Box 243"/>
          <p:cNvSpPr txBox="1">
            <a:spLocks noChangeAspect="1" noChangeArrowheads="1"/>
          </p:cNvSpPr>
          <p:nvPr/>
        </p:nvSpPr>
        <p:spPr bwMode="auto">
          <a:xfrm>
            <a:off x="4962526" y="1641476"/>
            <a:ext cx="28384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cs typeface="Arial"/>
              </a:rPr>
              <a:t>L1 cache holds cache lines retrieved from the L2 cache.</a:t>
            </a:r>
          </a:p>
        </p:txBody>
      </p:sp>
      <p:sp>
        <p:nvSpPr>
          <p:cNvPr id="171" name="Text Box 233"/>
          <p:cNvSpPr txBox="1">
            <a:spLocks noChangeAspect="1" noChangeArrowheads="1"/>
          </p:cNvSpPr>
          <p:nvPr/>
        </p:nvSpPr>
        <p:spPr bwMode="auto">
          <a:xfrm>
            <a:off x="4573588" y="973465"/>
            <a:ext cx="291941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cs typeface="Arial"/>
              </a:rPr>
              <a:t>CPU registers hold words retrieved from </a:t>
            </a:r>
            <a:r>
              <a:rPr kumimoji="0" lang="en-US" sz="1400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cs typeface="Arial"/>
              </a:rPr>
              <a:t>th</a:t>
            </a:r>
            <a:r>
              <a:rPr lang="en-US" sz="1400" kern="0" dirty="0">
                <a:solidFill>
                  <a:srgbClr val="FF0000"/>
                </a:solidFill>
                <a:latin typeface="Arial"/>
                <a:cs typeface="Arial"/>
              </a:rPr>
              <a:t>e L1 cache</a:t>
            </a: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cs typeface="Arial"/>
              </a:rPr>
              <a:t>.</a:t>
            </a:r>
          </a:p>
        </p:txBody>
      </p:sp>
      <p:sp>
        <p:nvSpPr>
          <p:cNvPr id="174" name="Text Box 231"/>
          <p:cNvSpPr txBox="1">
            <a:spLocks noChangeAspect="1" noChangeArrowheads="1"/>
          </p:cNvSpPr>
          <p:nvPr/>
        </p:nvSpPr>
        <p:spPr bwMode="auto">
          <a:xfrm>
            <a:off x="5365751" y="2403473"/>
            <a:ext cx="26289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cs typeface="Arial"/>
              </a:rPr>
              <a:t>L2 cache holds cache lines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cs typeface="Arial"/>
              </a:rPr>
              <a:t> retrieved from L3 cache</a:t>
            </a:r>
          </a:p>
        </p:txBody>
      </p:sp>
      <p:sp>
        <p:nvSpPr>
          <p:cNvPr id="176" name="Text Box 247"/>
          <p:cNvSpPr txBox="1">
            <a:spLocks noChangeAspect="1" noChangeArrowheads="1"/>
          </p:cNvSpPr>
          <p:nvPr/>
        </p:nvSpPr>
        <p:spPr bwMode="auto">
          <a:xfrm>
            <a:off x="3235325" y="644009"/>
            <a:ext cx="53091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i="0" u="none" strike="noStrike" kern="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Arial"/>
                <a:cs typeface="Arial"/>
              </a:rPr>
              <a:t>L0:</a:t>
            </a:r>
          </a:p>
        </p:txBody>
      </p:sp>
      <p:sp>
        <p:nvSpPr>
          <p:cNvPr id="177" name="Text Box 248"/>
          <p:cNvSpPr txBox="1">
            <a:spLocks noChangeAspect="1" noChangeArrowheads="1"/>
          </p:cNvSpPr>
          <p:nvPr/>
        </p:nvSpPr>
        <p:spPr bwMode="auto">
          <a:xfrm>
            <a:off x="2867025" y="1353622"/>
            <a:ext cx="53091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i="0" u="none" strike="noStrike" kern="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Arial"/>
                <a:cs typeface="Arial"/>
              </a:rPr>
              <a:t>L1:</a:t>
            </a:r>
          </a:p>
        </p:txBody>
      </p:sp>
      <p:sp>
        <p:nvSpPr>
          <p:cNvPr id="178" name="Text Box 249"/>
          <p:cNvSpPr txBox="1">
            <a:spLocks noChangeAspect="1" noChangeArrowheads="1"/>
          </p:cNvSpPr>
          <p:nvPr/>
        </p:nvSpPr>
        <p:spPr bwMode="auto">
          <a:xfrm>
            <a:off x="2486025" y="2041009"/>
            <a:ext cx="53091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i="0" u="none" strike="noStrike" kern="0" cap="none" spc="0" normalizeH="0" baseline="0" noProof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Arial"/>
                <a:cs typeface="Arial"/>
              </a:rPr>
              <a:t>L2:</a:t>
            </a:r>
          </a:p>
        </p:txBody>
      </p:sp>
      <p:sp>
        <p:nvSpPr>
          <p:cNvPr id="179" name="Text Box 250"/>
          <p:cNvSpPr txBox="1">
            <a:spLocks noChangeAspect="1" noChangeArrowheads="1"/>
          </p:cNvSpPr>
          <p:nvPr/>
        </p:nvSpPr>
        <p:spPr bwMode="auto">
          <a:xfrm>
            <a:off x="2079625" y="2796659"/>
            <a:ext cx="53091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i="0" u="none" strike="noStrike" kern="0" cap="none" spc="0" normalizeH="0" baseline="0" noProof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Arial"/>
                <a:cs typeface="Arial"/>
              </a:rPr>
              <a:t>L3:</a:t>
            </a:r>
          </a:p>
        </p:txBody>
      </p:sp>
      <p:sp>
        <p:nvSpPr>
          <p:cNvPr id="180" name="Text Box 251"/>
          <p:cNvSpPr txBox="1">
            <a:spLocks noChangeAspect="1" noChangeArrowheads="1"/>
          </p:cNvSpPr>
          <p:nvPr/>
        </p:nvSpPr>
        <p:spPr bwMode="auto">
          <a:xfrm>
            <a:off x="1554163" y="3795197"/>
            <a:ext cx="53091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i="0" u="none" strike="noStrike" kern="0" cap="none" spc="0" normalizeH="0" baseline="0" noProof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Arial"/>
                <a:cs typeface="Arial"/>
              </a:rPr>
              <a:t>L4:</a:t>
            </a:r>
          </a:p>
        </p:txBody>
      </p:sp>
      <p:sp>
        <p:nvSpPr>
          <p:cNvPr id="181" name="Text Box 252"/>
          <p:cNvSpPr txBox="1">
            <a:spLocks noChangeAspect="1" noChangeArrowheads="1"/>
          </p:cNvSpPr>
          <p:nvPr/>
        </p:nvSpPr>
        <p:spPr bwMode="auto">
          <a:xfrm>
            <a:off x="933450" y="4912797"/>
            <a:ext cx="53091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i="0" u="none" strike="noStrike" kern="0" cap="none" spc="0" normalizeH="0" baseline="0" noProof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Arial"/>
                <a:cs typeface="Arial"/>
              </a:rPr>
              <a:t>L5:</a:t>
            </a:r>
          </a:p>
        </p:txBody>
      </p:sp>
      <p:sp>
        <p:nvSpPr>
          <p:cNvPr id="182" name="Text Box 289"/>
          <p:cNvSpPr txBox="1">
            <a:spLocks noChangeAspect="1" noChangeArrowheads="1"/>
          </p:cNvSpPr>
          <p:nvPr/>
        </p:nvSpPr>
        <p:spPr bwMode="auto">
          <a:xfrm>
            <a:off x="130175" y="1137553"/>
            <a:ext cx="1062711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Smaller,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faster,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and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costlier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(per byte)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storage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devices</a:t>
            </a:r>
          </a:p>
        </p:txBody>
      </p:sp>
      <p:sp>
        <p:nvSpPr>
          <p:cNvPr id="183" name="Line 291"/>
          <p:cNvSpPr>
            <a:spLocks noChangeShapeType="1"/>
          </p:cNvSpPr>
          <p:nvPr/>
        </p:nvSpPr>
        <p:spPr bwMode="auto">
          <a:xfrm flipH="1" flipV="1">
            <a:off x="90488" y="954088"/>
            <a:ext cx="0" cy="2154237"/>
          </a:xfrm>
          <a:prstGeom prst="line">
            <a:avLst/>
          </a:prstGeom>
          <a:noFill/>
          <a:ln w="38100">
            <a:solidFill>
              <a:schemeClr val="accent6">
                <a:lumMod val="75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184" name="Line 292"/>
          <p:cNvSpPr>
            <a:spLocks noChangeAspect="1" noChangeShapeType="1"/>
          </p:cNvSpPr>
          <p:nvPr/>
        </p:nvSpPr>
        <p:spPr bwMode="auto">
          <a:xfrm>
            <a:off x="1117600" y="5743575"/>
            <a:ext cx="57658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185" name="Text Box 293"/>
          <p:cNvSpPr txBox="1">
            <a:spLocks noChangeAspect="1" noChangeArrowheads="1"/>
          </p:cNvSpPr>
          <p:nvPr/>
        </p:nvSpPr>
        <p:spPr bwMode="auto">
          <a:xfrm>
            <a:off x="3495400" y="2780397"/>
            <a:ext cx="112152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L3 cache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(SRAM)</a:t>
            </a:r>
          </a:p>
        </p:txBody>
      </p:sp>
      <p:sp>
        <p:nvSpPr>
          <p:cNvPr id="187" name="Text Box 295"/>
          <p:cNvSpPr txBox="1">
            <a:spLocks noChangeAspect="1" noChangeArrowheads="1"/>
          </p:cNvSpPr>
          <p:nvPr/>
        </p:nvSpPr>
        <p:spPr bwMode="auto">
          <a:xfrm>
            <a:off x="5810250" y="3305501"/>
            <a:ext cx="287654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cs typeface="Arial"/>
              </a:rPr>
              <a:t>L3 cache holds cache lines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cs typeface="Arial"/>
              </a:rPr>
              <a:t> retrieved from main memory.</a:t>
            </a:r>
          </a:p>
        </p:txBody>
      </p:sp>
      <p:sp>
        <p:nvSpPr>
          <p:cNvPr id="189" name="Text Box 297"/>
          <p:cNvSpPr txBox="1">
            <a:spLocks noChangeAspect="1" noChangeArrowheads="1"/>
          </p:cNvSpPr>
          <p:nvPr/>
        </p:nvSpPr>
        <p:spPr bwMode="auto">
          <a:xfrm>
            <a:off x="387350" y="5963722"/>
            <a:ext cx="53091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i="0" u="none" strike="noStrike" kern="0" cap="none" spc="0" normalizeH="0" baseline="0" noProof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Arial"/>
                <a:cs typeface="Arial"/>
              </a:rPr>
              <a:t>L6:</a:t>
            </a:r>
          </a:p>
        </p:txBody>
      </p:sp>
      <p:sp>
        <p:nvSpPr>
          <p:cNvPr id="234" name="Text Box 229"/>
          <p:cNvSpPr txBox="1">
            <a:spLocks noChangeAspect="1" noChangeArrowheads="1"/>
          </p:cNvSpPr>
          <p:nvPr/>
        </p:nvSpPr>
        <p:spPr bwMode="auto">
          <a:xfrm>
            <a:off x="6399690" y="4238399"/>
            <a:ext cx="2184181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cs typeface="Arial"/>
              </a:rPr>
              <a:t>Main memory holds disk blocks retrieved from local disks.</a:t>
            </a:r>
          </a:p>
        </p:txBody>
      </p:sp>
    </p:spTree>
    <p:extLst>
      <p:ext uri="{BB962C8B-B14F-4D97-AF65-F5344CB8AC3E}">
        <p14:creationId xmlns:p14="http://schemas.microsoft.com/office/powerpoint/2010/main" val="192052008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20" name="Rectangle 4"/>
          <p:cNvSpPr>
            <a:spLocks noGrp="1" noChangeArrowheads="1"/>
          </p:cNvSpPr>
          <p:nvPr>
            <p:ph type="title"/>
          </p:nvPr>
        </p:nvSpPr>
        <p:spPr>
          <a:xfrm>
            <a:off x="76200" y="76200"/>
            <a:ext cx="7592093" cy="762000"/>
          </a:xfrm>
        </p:spPr>
        <p:txBody>
          <a:bodyPr/>
          <a:lstStyle/>
          <a:p>
            <a:r>
              <a:rPr lang="en-US" dirty="0"/>
              <a:t>Memory Mountain Test Function</a:t>
            </a:r>
          </a:p>
        </p:txBody>
      </p:sp>
      <p:sp>
        <p:nvSpPr>
          <p:cNvPr id="162819" name="Text Box 3"/>
          <p:cNvSpPr txBox="1">
            <a:spLocks noChangeArrowheads="1"/>
          </p:cNvSpPr>
          <p:nvPr/>
        </p:nvSpPr>
        <p:spPr bwMode="auto">
          <a:xfrm>
            <a:off x="76200" y="918656"/>
            <a:ext cx="6318391" cy="5863144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500" dirty="0">
                <a:solidFill>
                  <a:srgbClr val="2D961E"/>
                </a:solidFill>
                <a:latin typeface="Menlo-Regular"/>
              </a:rPr>
              <a:t>long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500" dirty="0">
                <a:solidFill>
                  <a:srgbClr val="C1651C"/>
                </a:solidFill>
                <a:latin typeface="Menlo-Regular"/>
              </a:rPr>
              <a:t>data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[MAXELEMS];  </a:t>
            </a:r>
            <a:r>
              <a:rPr lang="en-US" sz="1500" dirty="0">
                <a:solidFill>
                  <a:srgbClr val="CB2418"/>
                </a:solidFill>
                <a:latin typeface="Menlo-Regular"/>
              </a:rPr>
              <a:t>/* Global array to traverse */</a:t>
            </a:r>
          </a:p>
          <a:p>
            <a:endParaRPr lang="en-US" sz="1500" dirty="0">
              <a:solidFill>
                <a:srgbClr val="9D0003"/>
              </a:solidFill>
              <a:latin typeface="Menlo-Regular"/>
            </a:endParaRPr>
          </a:p>
          <a:p>
            <a:r>
              <a:rPr lang="en-US" sz="1500" dirty="0">
                <a:solidFill>
                  <a:srgbClr val="9D0003"/>
                </a:solidFill>
                <a:latin typeface="Menlo-Regular"/>
              </a:rPr>
              <a:t>/* test - Iterate over first "</a:t>
            </a:r>
            <a:r>
              <a:rPr lang="en-US" sz="1500" dirty="0" err="1">
                <a:solidFill>
                  <a:srgbClr val="9D0003"/>
                </a:solidFill>
                <a:latin typeface="Menlo-Regular"/>
              </a:rPr>
              <a:t>elems</a:t>
            </a:r>
            <a:r>
              <a:rPr lang="en-US" sz="1500" dirty="0">
                <a:solidFill>
                  <a:srgbClr val="9D0003"/>
                </a:solidFill>
                <a:latin typeface="Menlo-Regular"/>
              </a:rPr>
              <a:t>" elements of</a:t>
            </a:r>
            <a:endParaRPr lang="en-US" sz="15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500" dirty="0">
                <a:solidFill>
                  <a:srgbClr val="9D0003"/>
                </a:solidFill>
                <a:latin typeface="Menlo-Regular"/>
              </a:rPr>
              <a:t> *        array “data” with stride of "stride", using </a:t>
            </a:r>
          </a:p>
          <a:p>
            <a:r>
              <a:rPr lang="en-US" sz="1500" dirty="0">
                <a:solidFill>
                  <a:srgbClr val="9D0003"/>
                </a:solidFill>
                <a:latin typeface="Menlo-Regular"/>
              </a:rPr>
              <a:t> *        using 4x4 loop unrolling.                                                            </a:t>
            </a:r>
            <a:endParaRPr lang="en-US" sz="15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500" dirty="0">
                <a:solidFill>
                  <a:srgbClr val="9D0003"/>
                </a:solidFill>
                <a:latin typeface="Menlo-Regular"/>
              </a:rPr>
              <a:t> */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 </a:t>
            </a:r>
          </a:p>
          <a:p>
            <a:r>
              <a:rPr lang="en-US" sz="15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500" dirty="0">
                <a:solidFill>
                  <a:srgbClr val="4A00FF"/>
                </a:solidFill>
                <a:latin typeface="Menlo-Regular"/>
              </a:rPr>
              <a:t>test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5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500" dirty="0" err="1">
                <a:solidFill>
                  <a:srgbClr val="C1651C"/>
                </a:solidFill>
                <a:latin typeface="Menlo-Regular"/>
              </a:rPr>
              <a:t>elems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5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500" dirty="0">
                <a:solidFill>
                  <a:srgbClr val="C1651C"/>
                </a:solidFill>
                <a:latin typeface="Menlo-Regular"/>
              </a:rPr>
              <a:t>stride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) {</a:t>
            </a:r>
          </a:p>
          <a:p>
            <a:r>
              <a:rPr lang="en-US" sz="15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500" dirty="0">
                <a:solidFill>
                  <a:srgbClr val="2D961E"/>
                </a:solidFill>
                <a:latin typeface="Menlo-Regular"/>
              </a:rPr>
              <a:t>long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500" dirty="0" err="1">
                <a:solidFill>
                  <a:srgbClr val="C1651C"/>
                </a:solidFill>
                <a:latin typeface="Menlo-Regular"/>
              </a:rPr>
              <a:t>i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500" dirty="0">
                <a:solidFill>
                  <a:srgbClr val="C1651C"/>
                </a:solidFill>
                <a:latin typeface="Menlo-Regular"/>
              </a:rPr>
              <a:t>sx2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=stride*2, </a:t>
            </a:r>
            <a:r>
              <a:rPr lang="en-US" sz="1500" dirty="0">
                <a:solidFill>
                  <a:srgbClr val="C1651C"/>
                </a:solidFill>
                <a:latin typeface="Menlo-Regular"/>
              </a:rPr>
              <a:t>sx3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=stride*3, </a:t>
            </a:r>
            <a:r>
              <a:rPr lang="en-US" sz="1500" dirty="0">
                <a:solidFill>
                  <a:srgbClr val="C1651C"/>
                </a:solidFill>
                <a:latin typeface="Menlo-Regular"/>
              </a:rPr>
              <a:t>sx4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=stride*4;</a:t>
            </a:r>
          </a:p>
          <a:p>
            <a:r>
              <a:rPr lang="en-US" sz="15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500" dirty="0">
                <a:solidFill>
                  <a:srgbClr val="2D961E"/>
                </a:solidFill>
                <a:latin typeface="Menlo-Regular"/>
              </a:rPr>
              <a:t>long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500" dirty="0">
                <a:solidFill>
                  <a:srgbClr val="C1651C"/>
                </a:solidFill>
                <a:latin typeface="Menlo-Regular"/>
              </a:rPr>
              <a:t>acc0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 = 0, </a:t>
            </a:r>
            <a:r>
              <a:rPr lang="en-US" sz="1500" dirty="0">
                <a:solidFill>
                  <a:srgbClr val="C1651C"/>
                </a:solidFill>
                <a:latin typeface="Menlo-Regular"/>
              </a:rPr>
              <a:t>acc1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 = 0, </a:t>
            </a:r>
            <a:r>
              <a:rPr lang="en-US" sz="1500" dirty="0">
                <a:solidFill>
                  <a:srgbClr val="C1651C"/>
                </a:solidFill>
                <a:latin typeface="Menlo-Regular"/>
              </a:rPr>
              <a:t>acc2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 = 0, </a:t>
            </a:r>
            <a:r>
              <a:rPr lang="en-US" sz="1500" dirty="0">
                <a:solidFill>
                  <a:srgbClr val="C1651C"/>
                </a:solidFill>
                <a:latin typeface="Menlo-Regular"/>
              </a:rPr>
              <a:t>acc3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 = 0;</a:t>
            </a:r>
          </a:p>
          <a:p>
            <a:r>
              <a:rPr lang="en-US" sz="15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500" dirty="0">
                <a:solidFill>
                  <a:srgbClr val="2D961E"/>
                </a:solidFill>
                <a:latin typeface="Menlo-Regular"/>
              </a:rPr>
              <a:t>long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500" dirty="0">
                <a:solidFill>
                  <a:srgbClr val="C1651C"/>
                </a:solidFill>
                <a:latin typeface="Menlo-Regular"/>
              </a:rPr>
              <a:t>length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 = </a:t>
            </a:r>
            <a:r>
              <a:rPr lang="en-US" sz="1500" dirty="0" err="1">
                <a:solidFill>
                  <a:srgbClr val="000000"/>
                </a:solidFill>
                <a:latin typeface="Menlo-Regular"/>
              </a:rPr>
              <a:t>elems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500" dirty="0">
                <a:solidFill>
                  <a:srgbClr val="C1651C"/>
                </a:solidFill>
                <a:latin typeface="Menlo-Regular"/>
              </a:rPr>
              <a:t>limit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 = length - sx4;</a:t>
            </a:r>
          </a:p>
          <a:p>
            <a:endParaRPr lang="en-US" sz="15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5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500" dirty="0">
                <a:solidFill>
                  <a:srgbClr val="CB2418"/>
                </a:solidFill>
                <a:latin typeface="Menlo-Regular"/>
              </a:rPr>
              <a:t>/* Combine 4 elements at a time */</a:t>
            </a:r>
            <a:endParaRPr lang="en-US" sz="15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5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500" dirty="0">
                <a:solidFill>
                  <a:srgbClr val="C200FF"/>
                </a:solidFill>
                <a:latin typeface="Menlo-Regular"/>
              </a:rPr>
              <a:t>for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 (</a:t>
            </a:r>
            <a:r>
              <a:rPr lang="en-US" sz="1500" dirty="0" err="1">
                <a:solidFill>
                  <a:srgbClr val="000000"/>
                </a:solidFill>
                <a:latin typeface="Menlo-Regular"/>
              </a:rPr>
              <a:t>i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 = 0; </a:t>
            </a:r>
            <a:r>
              <a:rPr lang="en-US" sz="1500" dirty="0" err="1">
                <a:solidFill>
                  <a:srgbClr val="000000"/>
                </a:solidFill>
                <a:latin typeface="Menlo-Regular"/>
              </a:rPr>
              <a:t>i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 &lt; limit; </a:t>
            </a:r>
            <a:r>
              <a:rPr lang="en-US" sz="1500" dirty="0" err="1">
                <a:solidFill>
                  <a:srgbClr val="000000"/>
                </a:solidFill>
                <a:latin typeface="Menlo-Regular"/>
              </a:rPr>
              <a:t>i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 += sx4) {</a:t>
            </a:r>
          </a:p>
          <a:p>
            <a:r>
              <a:rPr lang="it-IT" sz="1500" dirty="0">
                <a:solidFill>
                  <a:srgbClr val="000000"/>
                </a:solidFill>
                <a:latin typeface="Menlo-Regular"/>
              </a:rPr>
              <a:t>        acc0 = acc0 + data[i];</a:t>
            </a:r>
          </a:p>
          <a:p>
            <a:r>
              <a:rPr lang="sv-SE" sz="1500" dirty="0">
                <a:solidFill>
                  <a:srgbClr val="000000"/>
                </a:solidFill>
                <a:latin typeface="Menlo-Regular"/>
              </a:rPr>
              <a:t>        acc1 = acc1 + data[</a:t>
            </a:r>
            <a:r>
              <a:rPr lang="sv-SE" sz="1500" dirty="0" err="1">
                <a:solidFill>
                  <a:srgbClr val="000000"/>
                </a:solidFill>
                <a:latin typeface="Menlo-Regular"/>
              </a:rPr>
              <a:t>i+stride</a:t>
            </a:r>
            <a:r>
              <a:rPr lang="sv-SE" sz="1500" dirty="0">
                <a:solidFill>
                  <a:srgbClr val="000000"/>
                </a:solidFill>
                <a:latin typeface="Menlo-Regular"/>
              </a:rPr>
              <a:t>];</a:t>
            </a:r>
          </a:p>
          <a:p>
            <a:r>
              <a:rPr lang="it-IT" sz="1500" dirty="0">
                <a:solidFill>
                  <a:srgbClr val="000000"/>
                </a:solidFill>
                <a:latin typeface="Menlo-Regular"/>
              </a:rPr>
              <a:t>        acc2 = acc2 + data[i+sx2];</a:t>
            </a:r>
          </a:p>
          <a:p>
            <a:r>
              <a:rPr lang="it-IT" sz="1500" dirty="0">
                <a:solidFill>
                  <a:srgbClr val="000000"/>
                </a:solidFill>
                <a:latin typeface="Menlo-Regular"/>
              </a:rPr>
              <a:t>        acc3 = acc3 + data[i+sx3];</a:t>
            </a:r>
          </a:p>
          <a:p>
            <a:r>
              <a:rPr lang="it-IT" sz="1500" dirty="0">
                <a:solidFill>
                  <a:srgbClr val="000000"/>
                </a:solidFill>
                <a:latin typeface="Menlo-Regular"/>
              </a:rPr>
              <a:t>    }</a:t>
            </a:r>
          </a:p>
          <a:p>
            <a:endParaRPr lang="it-IT" sz="1500" dirty="0">
              <a:solidFill>
                <a:srgbClr val="000000"/>
              </a:solidFill>
              <a:latin typeface="Menlo-Regular"/>
            </a:endParaRPr>
          </a:p>
          <a:p>
            <a:r>
              <a:rPr lang="it-IT" sz="15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it-IT" sz="1500" dirty="0">
                <a:solidFill>
                  <a:srgbClr val="CB2418"/>
                </a:solidFill>
                <a:latin typeface="Menlo-Regular"/>
              </a:rPr>
              <a:t>/* </a:t>
            </a:r>
            <a:r>
              <a:rPr lang="it-IT" sz="1500" dirty="0" err="1">
                <a:solidFill>
                  <a:srgbClr val="CB2418"/>
                </a:solidFill>
                <a:latin typeface="Menlo-Regular"/>
              </a:rPr>
              <a:t>Finish</a:t>
            </a:r>
            <a:r>
              <a:rPr lang="it-IT" sz="1500" dirty="0">
                <a:solidFill>
                  <a:srgbClr val="CB2418"/>
                </a:solidFill>
                <a:latin typeface="Menlo-Regular"/>
              </a:rPr>
              <a:t> </a:t>
            </a:r>
            <a:r>
              <a:rPr lang="it-IT" sz="1500" dirty="0" err="1">
                <a:solidFill>
                  <a:srgbClr val="CB2418"/>
                </a:solidFill>
                <a:latin typeface="Menlo-Regular"/>
              </a:rPr>
              <a:t>any</a:t>
            </a:r>
            <a:r>
              <a:rPr lang="it-IT" sz="1500" dirty="0">
                <a:solidFill>
                  <a:srgbClr val="CB2418"/>
                </a:solidFill>
                <a:latin typeface="Menlo-Regular"/>
              </a:rPr>
              <a:t> </a:t>
            </a:r>
            <a:r>
              <a:rPr lang="it-IT" sz="1500" dirty="0" err="1">
                <a:solidFill>
                  <a:srgbClr val="CB2418"/>
                </a:solidFill>
                <a:latin typeface="Menlo-Regular"/>
              </a:rPr>
              <a:t>remaining</a:t>
            </a:r>
            <a:r>
              <a:rPr lang="it-IT" sz="1500" dirty="0">
                <a:solidFill>
                  <a:srgbClr val="CB2418"/>
                </a:solidFill>
                <a:latin typeface="Menlo-Regular"/>
              </a:rPr>
              <a:t> </a:t>
            </a:r>
            <a:r>
              <a:rPr lang="it-IT" sz="1500" dirty="0" err="1">
                <a:solidFill>
                  <a:srgbClr val="CB2418"/>
                </a:solidFill>
                <a:latin typeface="Menlo-Regular"/>
              </a:rPr>
              <a:t>elements</a:t>
            </a:r>
            <a:r>
              <a:rPr lang="it-IT" sz="1500" dirty="0">
                <a:solidFill>
                  <a:srgbClr val="CB2418"/>
                </a:solidFill>
                <a:latin typeface="Menlo-Regular"/>
              </a:rPr>
              <a:t> */</a:t>
            </a:r>
            <a:endParaRPr lang="it-IT" sz="15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5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500" dirty="0">
                <a:solidFill>
                  <a:srgbClr val="C200FF"/>
                </a:solidFill>
                <a:latin typeface="Menlo-Regular"/>
              </a:rPr>
              <a:t>for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 (; </a:t>
            </a:r>
            <a:r>
              <a:rPr lang="en-US" sz="1500" dirty="0" err="1">
                <a:solidFill>
                  <a:srgbClr val="000000"/>
                </a:solidFill>
                <a:latin typeface="Menlo-Regular"/>
              </a:rPr>
              <a:t>i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 &lt; length; </a:t>
            </a:r>
            <a:r>
              <a:rPr lang="en-US" sz="1500" dirty="0" err="1">
                <a:solidFill>
                  <a:srgbClr val="000000"/>
                </a:solidFill>
                <a:latin typeface="Menlo-Regular"/>
              </a:rPr>
              <a:t>i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++) {</a:t>
            </a:r>
          </a:p>
          <a:p>
            <a:r>
              <a:rPr lang="it-IT" sz="1500" dirty="0">
                <a:solidFill>
                  <a:srgbClr val="000000"/>
                </a:solidFill>
                <a:latin typeface="Menlo-Regular"/>
              </a:rPr>
              <a:t>        acc0 = acc0 + data[i];</a:t>
            </a:r>
          </a:p>
          <a:p>
            <a:r>
              <a:rPr lang="it-IT" sz="1500" dirty="0">
                <a:solidFill>
                  <a:srgbClr val="000000"/>
                </a:solidFill>
                <a:latin typeface="Menlo-Regular"/>
              </a:rPr>
              <a:t>    }</a:t>
            </a:r>
          </a:p>
          <a:p>
            <a:r>
              <a:rPr lang="en-US" sz="15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500" dirty="0">
                <a:solidFill>
                  <a:srgbClr val="C200FF"/>
                </a:solidFill>
                <a:latin typeface="Menlo-Regular"/>
              </a:rPr>
              <a:t>return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 ((acc0 + acc1) + (acc2 + acc3));</a:t>
            </a:r>
          </a:p>
          <a:p>
            <a:r>
              <a:rPr lang="en-US" sz="1500" dirty="0">
                <a:solidFill>
                  <a:srgbClr val="000000"/>
                </a:solidFill>
                <a:latin typeface="Menlo-Regular"/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77001" y="1447800"/>
            <a:ext cx="2514600" cy="2362200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477001" y="1447800"/>
            <a:ext cx="2590800" cy="3962400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lstStyle/>
          <a:p>
            <a:r>
              <a:rPr lang="en-US" sz="1800" dirty="0">
                <a:latin typeface="Calibri" pitchFamily="34" charset="0"/>
              </a:rPr>
              <a:t>Call </a:t>
            </a:r>
            <a:r>
              <a:rPr lang="en-US" sz="1800" dirty="0">
                <a:latin typeface="Courier New"/>
                <a:cs typeface="Courier New"/>
              </a:rPr>
              <a:t>test()</a:t>
            </a:r>
            <a:r>
              <a:rPr lang="en-US" sz="1800" dirty="0">
                <a:latin typeface="Calibri" pitchFamily="34" charset="0"/>
              </a:rPr>
              <a:t> with many combinations of </a:t>
            </a:r>
            <a:r>
              <a:rPr lang="en-US" sz="1800" dirty="0" err="1">
                <a:latin typeface="Courier New"/>
                <a:cs typeface="Courier New"/>
              </a:rPr>
              <a:t>elems</a:t>
            </a:r>
            <a:r>
              <a:rPr lang="en-US" sz="1800" dirty="0">
                <a:latin typeface="Calibri" pitchFamily="34" charset="0"/>
              </a:rPr>
              <a:t> </a:t>
            </a:r>
          </a:p>
          <a:p>
            <a:r>
              <a:rPr lang="en-US" sz="1800" dirty="0">
                <a:latin typeface="Calibri" pitchFamily="34" charset="0"/>
              </a:rPr>
              <a:t>and </a:t>
            </a:r>
            <a:r>
              <a:rPr lang="en-US" sz="1800" dirty="0">
                <a:latin typeface="Courier New"/>
                <a:cs typeface="Courier New"/>
              </a:rPr>
              <a:t>stride.</a:t>
            </a:r>
          </a:p>
          <a:p>
            <a:endParaRPr lang="en-US" sz="1800" dirty="0">
              <a:latin typeface="Courier New"/>
              <a:cs typeface="Courier New"/>
            </a:endParaRPr>
          </a:p>
          <a:p>
            <a:r>
              <a:rPr lang="en-US" sz="1800" dirty="0">
                <a:latin typeface="Courier New"/>
                <a:cs typeface="Courier New"/>
              </a:rPr>
              <a:t>For each </a:t>
            </a:r>
            <a:r>
              <a:rPr lang="en-US" sz="1800" dirty="0" err="1">
                <a:latin typeface="Courier New"/>
                <a:cs typeface="Courier New"/>
              </a:rPr>
              <a:t>elems</a:t>
            </a:r>
            <a:r>
              <a:rPr lang="en-US" sz="1800" dirty="0">
                <a:latin typeface="Courier New"/>
                <a:cs typeface="Courier New"/>
              </a:rPr>
              <a:t> and stride:</a:t>
            </a:r>
          </a:p>
          <a:p>
            <a:endParaRPr lang="en-US" sz="1800" dirty="0">
              <a:latin typeface="Courier New"/>
              <a:cs typeface="Courier New"/>
            </a:endParaRPr>
          </a:p>
          <a:p>
            <a:r>
              <a:rPr lang="en-US" sz="1800" dirty="0">
                <a:latin typeface="Courier New"/>
                <a:cs typeface="Courier New"/>
              </a:rPr>
              <a:t>1. Call test() once to warm up the caches.</a:t>
            </a:r>
          </a:p>
          <a:p>
            <a:endParaRPr lang="en-US" sz="1800" dirty="0">
              <a:latin typeface="Courier New"/>
              <a:cs typeface="Courier New"/>
            </a:endParaRPr>
          </a:p>
          <a:p>
            <a:r>
              <a:rPr lang="en-US" sz="1800" dirty="0">
                <a:latin typeface="Courier New"/>
                <a:cs typeface="Courier New"/>
              </a:rPr>
              <a:t>2. Call test() again and measure the read throughput(MB/s)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3581400" y="6477000"/>
            <a:ext cx="2868080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mountain/</a:t>
            </a:r>
            <a:r>
              <a:rPr lang="en-GB" sz="1800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mountain.c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112458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9" y="435678"/>
            <a:ext cx="4824581" cy="762000"/>
          </a:xfrm>
        </p:spPr>
        <p:txBody>
          <a:bodyPr/>
          <a:lstStyle/>
          <a:p>
            <a:r>
              <a:rPr lang="en-US" dirty="0"/>
              <a:t>The Memory Mountain</a:t>
            </a:r>
          </a:p>
        </p:txBody>
      </p:sp>
      <p:graphicFrame>
        <p:nvGraphicFramePr>
          <p:cNvPr id="52" name="Chart 51"/>
          <p:cNvGraphicFramePr>
            <a:graphicFrameLocks noGrp="1" noChangeAspect="1"/>
          </p:cNvGraphicFramePr>
          <p:nvPr>
            <p:extLst/>
          </p:nvPr>
        </p:nvGraphicFramePr>
        <p:xfrm>
          <a:off x="285750" y="876300"/>
          <a:ext cx="8572500" cy="5829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3" name="TextBox 52"/>
          <p:cNvSpPr txBox="1"/>
          <p:nvPr/>
        </p:nvSpPr>
        <p:spPr>
          <a:xfrm>
            <a:off x="7440360" y="277438"/>
            <a:ext cx="1762622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dirty="0"/>
              <a:t>Core i7 </a:t>
            </a:r>
            <a:r>
              <a:rPr lang="en-US" sz="1800" dirty="0" err="1"/>
              <a:t>Haswell</a:t>
            </a:r>
            <a:endParaRPr lang="en-US" sz="1800" dirty="0"/>
          </a:p>
          <a:p>
            <a:pPr algn="l"/>
            <a:r>
              <a:rPr lang="en-US" sz="1800" dirty="0"/>
              <a:t>2.1 GHz</a:t>
            </a:r>
          </a:p>
          <a:p>
            <a:pPr algn="l"/>
            <a:r>
              <a:rPr lang="en-US" sz="1800" dirty="0"/>
              <a:t>32 KB L1 d-cache</a:t>
            </a:r>
          </a:p>
          <a:p>
            <a:pPr algn="l"/>
            <a:r>
              <a:rPr lang="en-US" sz="1800" dirty="0"/>
              <a:t>256 KB L2 cache</a:t>
            </a:r>
          </a:p>
          <a:p>
            <a:pPr algn="l"/>
            <a:r>
              <a:rPr lang="en-US" sz="1800" dirty="0"/>
              <a:t>8 MB L3 cache</a:t>
            </a:r>
          </a:p>
          <a:p>
            <a:pPr algn="l"/>
            <a:r>
              <a:rPr lang="en-US" sz="1800" dirty="0"/>
              <a:t>64 B block size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52400" y="2876551"/>
            <a:ext cx="4495800" cy="2691560"/>
            <a:chOff x="152400" y="2876551"/>
            <a:chExt cx="4495800" cy="2691560"/>
          </a:xfrm>
        </p:grpSpPr>
        <p:sp>
          <p:nvSpPr>
            <p:cNvPr id="62" name="TextBox 61"/>
            <p:cNvSpPr txBox="1"/>
            <p:nvPr/>
          </p:nvSpPr>
          <p:spPr>
            <a:xfrm>
              <a:off x="152400" y="4737114"/>
              <a:ext cx="9906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600" i="1" dirty="0">
                  <a:solidFill>
                    <a:srgbClr val="FF0000"/>
                  </a:solidFill>
                </a:rPr>
                <a:t>Slopes </a:t>
              </a:r>
            </a:p>
            <a:p>
              <a:pPr algn="l"/>
              <a:r>
                <a:rPr lang="en-US" sz="1600" i="1" dirty="0">
                  <a:solidFill>
                    <a:srgbClr val="FF0000"/>
                  </a:solidFill>
                </a:rPr>
                <a:t>of spatial locality</a:t>
              </a:r>
            </a:p>
          </p:txBody>
        </p:sp>
        <p:cxnSp>
          <p:nvCxnSpPr>
            <p:cNvPr id="63" name="Straight Arrow Connector 62"/>
            <p:cNvCxnSpPr>
              <a:stCxn id="62" idx="3"/>
            </p:cNvCxnSpPr>
            <p:nvPr/>
          </p:nvCxnSpPr>
          <p:spPr bwMode="auto">
            <a:xfrm flipV="1">
              <a:off x="1143000" y="2876551"/>
              <a:ext cx="3505200" cy="2276062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4" name="Straight Arrow Connector 63"/>
            <p:cNvCxnSpPr>
              <a:stCxn id="62" idx="3"/>
            </p:cNvCxnSpPr>
            <p:nvPr/>
          </p:nvCxnSpPr>
          <p:spPr bwMode="auto">
            <a:xfrm flipV="1">
              <a:off x="1143000" y="4523783"/>
              <a:ext cx="1390650" cy="62883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5" name="Straight Arrow Connector 64"/>
            <p:cNvCxnSpPr>
              <a:stCxn id="62" idx="3"/>
            </p:cNvCxnSpPr>
            <p:nvPr/>
          </p:nvCxnSpPr>
          <p:spPr bwMode="auto">
            <a:xfrm flipV="1">
              <a:off x="1143000" y="3591017"/>
              <a:ext cx="2590800" cy="1561596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69" name="Group 68"/>
          <p:cNvGrpSpPr/>
          <p:nvPr/>
        </p:nvGrpSpPr>
        <p:grpSpPr>
          <a:xfrm>
            <a:off x="3873193" y="2241606"/>
            <a:ext cx="4661207" cy="3471458"/>
            <a:chOff x="3873193" y="2241606"/>
            <a:chExt cx="4661207" cy="3471458"/>
          </a:xfrm>
        </p:grpSpPr>
        <p:sp>
          <p:nvSpPr>
            <p:cNvPr id="54" name="TextBox 53"/>
            <p:cNvSpPr txBox="1"/>
            <p:nvPr/>
          </p:nvSpPr>
          <p:spPr>
            <a:xfrm>
              <a:off x="7163568" y="3406973"/>
              <a:ext cx="137083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600" i="1" dirty="0">
                  <a:solidFill>
                    <a:srgbClr val="FF0000"/>
                  </a:solidFill>
                </a:rPr>
                <a:t>Ridges </a:t>
              </a:r>
            </a:p>
            <a:p>
              <a:pPr algn="l"/>
              <a:r>
                <a:rPr lang="en-US" sz="1600" i="1" dirty="0">
                  <a:solidFill>
                    <a:srgbClr val="FF0000"/>
                  </a:solidFill>
                </a:rPr>
                <a:t>of temporal locality</a:t>
              </a:r>
            </a:p>
          </p:txBody>
        </p:sp>
        <p:sp>
          <p:nvSpPr>
            <p:cNvPr id="55" name="Rectangle 54"/>
            <p:cNvSpPr/>
            <p:nvPr/>
          </p:nvSpPr>
          <p:spPr bwMode="auto">
            <a:xfrm>
              <a:off x="5957287" y="2241606"/>
              <a:ext cx="412893" cy="338554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Helvetica" charset="0"/>
                  <a:ea typeface="ＭＳ Ｐゴシック" charset="0"/>
                </a:rPr>
                <a:t>L1</a:t>
              </a:r>
            </a:p>
          </p:txBody>
        </p:sp>
        <p:sp>
          <p:nvSpPr>
            <p:cNvPr id="56" name="Rectangle 55"/>
            <p:cNvSpPr/>
            <p:nvPr/>
          </p:nvSpPr>
          <p:spPr bwMode="auto">
            <a:xfrm>
              <a:off x="3873193" y="5374510"/>
              <a:ext cx="640620" cy="338554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Helvetica" charset="0"/>
                  <a:ea typeface="ＭＳ Ｐゴシック" charset="0"/>
                </a:rPr>
                <a:t>Mem</a:t>
              </a:r>
              <a:endPara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charset="0"/>
                <a:ea typeface="ＭＳ Ｐゴシック" charset="0"/>
              </a:endParaRPr>
            </a:p>
          </p:txBody>
        </p:sp>
        <p:sp>
          <p:nvSpPr>
            <p:cNvPr id="57" name="Rectangle 56"/>
            <p:cNvSpPr/>
            <p:nvPr/>
          </p:nvSpPr>
          <p:spPr bwMode="auto">
            <a:xfrm>
              <a:off x="5451902" y="3714750"/>
              <a:ext cx="415498" cy="338554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Helvetica" charset="0"/>
                  <a:ea typeface="ＭＳ Ｐゴシック" charset="0"/>
                </a:rPr>
                <a:t>L2</a:t>
              </a:r>
            </a:p>
          </p:txBody>
        </p:sp>
        <p:sp>
          <p:nvSpPr>
            <p:cNvPr id="58" name="Rectangle 57"/>
            <p:cNvSpPr/>
            <p:nvPr/>
          </p:nvSpPr>
          <p:spPr bwMode="auto">
            <a:xfrm>
              <a:off x="4648200" y="4522295"/>
              <a:ext cx="412893" cy="338554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Helvetica" charset="0"/>
                  <a:ea typeface="ＭＳ Ｐゴシック" charset="0"/>
                </a:rPr>
                <a:t>L3</a:t>
              </a:r>
            </a:p>
          </p:txBody>
        </p:sp>
        <p:cxnSp>
          <p:nvCxnSpPr>
            <p:cNvPr id="59" name="Straight Arrow Connector 58"/>
            <p:cNvCxnSpPr>
              <a:stCxn id="54" idx="1"/>
              <a:endCxn id="55" idx="3"/>
            </p:cNvCxnSpPr>
            <p:nvPr/>
          </p:nvCxnSpPr>
          <p:spPr bwMode="auto">
            <a:xfrm flipH="1" flipV="1">
              <a:off x="6370180" y="2410883"/>
              <a:ext cx="793388" cy="1411589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0" name="Straight Arrow Connector 59"/>
            <p:cNvCxnSpPr>
              <a:stCxn id="54" idx="1"/>
              <a:endCxn id="57" idx="3"/>
            </p:cNvCxnSpPr>
            <p:nvPr/>
          </p:nvCxnSpPr>
          <p:spPr bwMode="auto">
            <a:xfrm flipH="1">
              <a:off x="5867400" y="3822472"/>
              <a:ext cx="1296168" cy="61555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" name="Straight Arrow Connector 60"/>
            <p:cNvCxnSpPr>
              <a:stCxn id="54" idx="1"/>
              <a:endCxn id="58" idx="3"/>
            </p:cNvCxnSpPr>
            <p:nvPr/>
          </p:nvCxnSpPr>
          <p:spPr bwMode="auto">
            <a:xfrm flipH="1">
              <a:off x="5061093" y="3822472"/>
              <a:ext cx="2102475" cy="86910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6" name="Straight Arrow Connector 65"/>
            <p:cNvCxnSpPr>
              <a:stCxn id="54" idx="1"/>
              <a:endCxn id="56" idx="3"/>
            </p:cNvCxnSpPr>
            <p:nvPr/>
          </p:nvCxnSpPr>
          <p:spPr bwMode="auto">
            <a:xfrm flipH="1">
              <a:off x="4513813" y="3822472"/>
              <a:ext cx="2649755" cy="1721315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2" name="Group 11"/>
          <p:cNvGrpSpPr/>
          <p:nvPr/>
        </p:nvGrpSpPr>
        <p:grpSpPr>
          <a:xfrm>
            <a:off x="57498" y="1371600"/>
            <a:ext cx="3447702" cy="932541"/>
            <a:chOff x="57498" y="1371600"/>
            <a:chExt cx="3447702" cy="932541"/>
          </a:xfrm>
        </p:grpSpPr>
        <p:sp>
          <p:nvSpPr>
            <p:cNvPr id="67" name="TextBox 66"/>
            <p:cNvSpPr txBox="1"/>
            <p:nvPr/>
          </p:nvSpPr>
          <p:spPr>
            <a:xfrm>
              <a:off x="57498" y="1371600"/>
              <a:ext cx="1237902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600" i="1" dirty="0">
                  <a:solidFill>
                    <a:srgbClr val="FF0000"/>
                  </a:solidFill>
                </a:rPr>
                <a:t>Aggressive prefetching</a:t>
              </a:r>
            </a:p>
          </p:txBody>
        </p:sp>
        <p:cxnSp>
          <p:nvCxnSpPr>
            <p:cNvPr id="68" name="Straight Arrow Connector 67"/>
            <p:cNvCxnSpPr>
              <a:stCxn id="67" idx="3"/>
            </p:cNvCxnSpPr>
            <p:nvPr/>
          </p:nvCxnSpPr>
          <p:spPr bwMode="auto">
            <a:xfrm>
              <a:off x="1295400" y="1663988"/>
              <a:ext cx="2209800" cy="640153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670964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Summary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Cache memories can have significant performance impact</a:t>
            </a:r>
          </a:p>
          <a:p>
            <a:endParaRPr lang="en-US" dirty="0"/>
          </a:p>
          <a:p>
            <a:r>
              <a:rPr lang="en-US" dirty="0"/>
              <a:t>You can write your programs to exploit this!</a:t>
            </a:r>
          </a:p>
          <a:p>
            <a:pPr lvl="1"/>
            <a:r>
              <a:rPr lang="en-US" dirty="0"/>
              <a:t>Focus on the inner loops, where bulk of computations and memory accesses occur. </a:t>
            </a:r>
          </a:p>
          <a:p>
            <a:pPr lvl="1"/>
            <a:r>
              <a:rPr lang="en-US" dirty="0"/>
              <a:t>Try to maximize spatial locality by reading data objects with sequentially with stride 1.</a:t>
            </a:r>
          </a:p>
          <a:p>
            <a:pPr lvl="1"/>
            <a:r>
              <a:rPr lang="en-US" dirty="0"/>
              <a:t>Try to maximize temporal locality by using a data object as often as possible once it’s read from memory. </a:t>
            </a:r>
          </a:p>
        </p:txBody>
      </p:sp>
    </p:spTree>
    <p:extLst>
      <p:ext uri="{BB962C8B-B14F-4D97-AF65-F5344CB8AC3E}">
        <p14:creationId xmlns:p14="http://schemas.microsoft.com/office/powerpoint/2010/main" val="37572630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1"/>
          <p:cNvSpPr>
            <a:spLocks noGrp="1" noChangeArrowheads="1"/>
          </p:cNvSpPr>
          <p:nvPr>
            <p:ph type="title"/>
          </p:nvPr>
        </p:nvSpPr>
        <p:spPr>
          <a:xfrm>
            <a:off x="357018" y="435678"/>
            <a:ext cx="8659982" cy="762000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Examples of Caching in the </a:t>
            </a:r>
            <a:r>
              <a:rPr lang="en-GB" dirty="0" err="1"/>
              <a:t>Mem</a:t>
            </a:r>
            <a:r>
              <a:rPr lang="en-GB" dirty="0"/>
              <a:t>. Hierarchy</a:t>
            </a:r>
          </a:p>
        </p:txBody>
      </p:sp>
      <p:sp>
        <p:nvSpPr>
          <p:cNvPr id="37893" name="Rectangle 3"/>
          <p:cNvSpPr>
            <a:spLocks noChangeArrowheads="1"/>
          </p:cNvSpPr>
          <p:nvPr/>
        </p:nvSpPr>
        <p:spPr bwMode="auto">
          <a:xfrm>
            <a:off x="7658100" y="2428875"/>
            <a:ext cx="1447800" cy="58578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Calibri" pitchFamily="34" charset="0"/>
              </a:rPr>
              <a:t>Hardware MMU</a:t>
            </a:r>
          </a:p>
        </p:txBody>
      </p:sp>
      <p:sp>
        <p:nvSpPr>
          <p:cNvPr id="37894" name="Rectangle 4"/>
          <p:cNvSpPr>
            <a:spLocks noChangeArrowheads="1"/>
          </p:cNvSpPr>
          <p:nvPr/>
        </p:nvSpPr>
        <p:spPr bwMode="auto">
          <a:xfrm>
            <a:off x="5905500" y="2428875"/>
            <a:ext cx="1752600" cy="58578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7895" name="Rectangle 5"/>
          <p:cNvSpPr>
            <a:spLocks noChangeArrowheads="1"/>
          </p:cNvSpPr>
          <p:nvPr/>
        </p:nvSpPr>
        <p:spPr bwMode="auto">
          <a:xfrm>
            <a:off x="3848100" y="2428875"/>
            <a:ext cx="2057400" cy="58578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On-Chip TLB</a:t>
            </a:r>
          </a:p>
        </p:txBody>
      </p:sp>
      <p:sp>
        <p:nvSpPr>
          <p:cNvPr id="37896" name="Rectangle 6"/>
          <p:cNvSpPr>
            <a:spLocks noChangeArrowheads="1"/>
          </p:cNvSpPr>
          <p:nvPr/>
        </p:nvSpPr>
        <p:spPr bwMode="auto">
          <a:xfrm>
            <a:off x="1943100" y="2428875"/>
            <a:ext cx="1905000" cy="58578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Address translations</a:t>
            </a:r>
          </a:p>
        </p:txBody>
      </p:sp>
      <p:sp>
        <p:nvSpPr>
          <p:cNvPr id="37897" name="Rectangle 7"/>
          <p:cNvSpPr>
            <a:spLocks noChangeArrowheads="1"/>
          </p:cNvSpPr>
          <p:nvPr/>
        </p:nvSpPr>
        <p:spPr bwMode="auto">
          <a:xfrm>
            <a:off x="114300" y="2428875"/>
            <a:ext cx="1828800" cy="58578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TLB</a:t>
            </a:r>
          </a:p>
        </p:txBody>
      </p:sp>
      <p:sp>
        <p:nvSpPr>
          <p:cNvPr id="37898" name="Rectangle 8"/>
          <p:cNvSpPr>
            <a:spLocks noChangeArrowheads="1"/>
          </p:cNvSpPr>
          <p:nvPr/>
        </p:nvSpPr>
        <p:spPr bwMode="auto">
          <a:xfrm>
            <a:off x="7658100" y="5338763"/>
            <a:ext cx="1447800" cy="58578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Web browser</a:t>
            </a:r>
          </a:p>
        </p:txBody>
      </p:sp>
      <p:sp>
        <p:nvSpPr>
          <p:cNvPr id="37899" name="Rectangle 9"/>
          <p:cNvSpPr>
            <a:spLocks noChangeArrowheads="1"/>
          </p:cNvSpPr>
          <p:nvPr/>
        </p:nvSpPr>
        <p:spPr bwMode="auto">
          <a:xfrm>
            <a:off x="5905500" y="5338763"/>
            <a:ext cx="1752600" cy="58578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10,000,000</a:t>
            </a:r>
          </a:p>
        </p:txBody>
      </p:sp>
      <p:sp>
        <p:nvSpPr>
          <p:cNvPr id="37900" name="Rectangle 10"/>
          <p:cNvSpPr>
            <a:spLocks noChangeArrowheads="1"/>
          </p:cNvSpPr>
          <p:nvPr/>
        </p:nvSpPr>
        <p:spPr bwMode="auto">
          <a:xfrm>
            <a:off x="3848100" y="5338763"/>
            <a:ext cx="2057400" cy="58578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Local disk</a:t>
            </a:r>
          </a:p>
        </p:txBody>
      </p:sp>
      <p:sp>
        <p:nvSpPr>
          <p:cNvPr id="37901" name="Rectangle 11"/>
          <p:cNvSpPr>
            <a:spLocks noChangeArrowheads="1"/>
          </p:cNvSpPr>
          <p:nvPr/>
        </p:nvSpPr>
        <p:spPr bwMode="auto">
          <a:xfrm>
            <a:off x="1943100" y="5338763"/>
            <a:ext cx="1905000" cy="58578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Web pages</a:t>
            </a:r>
          </a:p>
        </p:txBody>
      </p:sp>
      <p:sp>
        <p:nvSpPr>
          <p:cNvPr id="37902" name="Rectangle 12"/>
          <p:cNvSpPr>
            <a:spLocks noChangeArrowheads="1"/>
          </p:cNvSpPr>
          <p:nvPr/>
        </p:nvSpPr>
        <p:spPr bwMode="auto">
          <a:xfrm>
            <a:off x="114300" y="5338763"/>
            <a:ext cx="1828800" cy="58578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Browser cache</a:t>
            </a:r>
          </a:p>
        </p:txBody>
      </p:sp>
      <p:sp>
        <p:nvSpPr>
          <p:cNvPr id="37903" name="Rectangle 13"/>
          <p:cNvSpPr>
            <a:spLocks noChangeArrowheads="1"/>
          </p:cNvSpPr>
          <p:nvPr/>
        </p:nvSpPr>
        <p:spPr bwMode="auto">
          <a:xfrm>
            <a:off x="114300" y="5924550"/>
            <a:ext cx="1828800" cy="58578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Web cache</a:t>
            </a:r>
          </a:p>
        </p:txBody>
      </p:sp>
      <p:sp>
        <p:nvSpPr>
          <p:cNvPr id="37904" name="Rectangle 14"/>
          <p:cNvSpPr>
            <a:spLocks noChangeArrowheads="1"/>
          </p:cNvSpPr>
          <p:nvPr/>
        </p:nvSpPr>
        <p:spPr bwMode="auto">
          <a:xfrm>
            <a:off x="114300" y="4752975"/>
            <a:ext cx="1828800" cy="58578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Network buffer cache</a:t>
            </a:r>
          </a:p>
        </p:txBody>
      </p:sp>
      <p:sp>
        <p:nvSpPr>
          <p:cNvPr id="37905" name="Rectangle 15"/>
          <p:cNvSpPr>
            <a:spLocks noChangeArrowheads="1"/>
          </p:cNvSpPr>
          <p:nvPr/>
        </p:nvSpPr>
        <p:spPr bwMode="auto">
          <a:xfrm>
            <a:off x="114300" y="4029075"/>
            <a:ext cx="1828800" cy="361950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Buffer cache</a:t>
            </a:r>
          </a:p>
        </p:txBody>
      </p:sp>
      <p:sp>
        <p:nvSpPr>
          <p:cNvPr id="37906" name="Rectangle 16"/>
          <p:cNvSpPr>
            <a:spLocks noChangeArrowheads="1"/>
          </p:cNvSpPr>
          <p:nvPr/>
        </p:nvSpPr>
        <p:spPr bwMode="auto">
          <a:xfrm>
            <a:off x="114300" y="3690938"/>
            <a:ext cx="1828800" cy="338137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Virtual Memory</a:t>
            </a:r>
          </a:p>
        </p:txBody>
      </p:sp>
      <p:sp>
        <p:nvSpPr>
          <p:cNvPr id="37907" name="Rectangle 17"/>
          <p:cNvSpPr>
            <a:spLocks noChangeArrowheads="1"/>
          </p:cNvSpPr>
          <p:nvPr/>
        </p:nvSpPr>
        <p:spPr bwMode="auto">
          <a:xfrm>
            <a:off x="114300" y="3352800"/>
            <a:ext cx="1828800" cy="33813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L2 cache</a:t>
            </a:r>
          </a:p>
        </p:txBody>
      </p:sp>
      <p:sp>
        <p:nvSpPr>
          <p:cNvPr id="37908" name="Rectangle 18"/>
          <p:cNvSpPr>
            <a:spLocks noChangeArrowheads="1"/>
          </p:cNvSpPr>
          <p:nvPr/>
        </p:nvSpPr>
        <p:spPr bwMode="auto">
          <a:xfrm>
            <a:off x="114300" y="3014663"/>
            <a:ext cx="1828800" cy="33813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L1 cache</a:t>
            </a:r>
          </a:p>
        </p:txBody>
      </p:sp>
      <p:sp>
        <p:nvSpPr>
          <p:cNvPr id="37909" name="Rectangle 19"/>
          <p:cNvSpPr>
            <a:spLocks noChangeArrowheads="1"/>
          </p:cNvSpPr>
          <p:nvPr/>
        </p:nvSpPr>
        <p:spPr bwMode="auto">
          <a:xfrm>
            <a:off x="114300" y="2078038"/>
            <a:ext cx="1828800" cy="35083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Registers</a:t>
            </a:r>
          </a:p>
        </p:txBody>
      </p:sp>
      <p:sp>
        <p:nvSpPr>
          <p:cNvPr id="37910" name="Rectangle 20"/>
          <p:cNvSpPr>
            <a:spLocks noChangeArrowheads="1"/>
          </p:cNvSpPr>
          <p:nvPr/>
        </p:nvSpPr>
        <p:spPr bwMode="auto">
          <a:xfrm>
            <a:off x="114300" y="1438275"/>
            <a:ext cx="1828800" cy="639763"/>
          </a:xfrm>
          <a:prstGeom prst="rect">
            <a:avLst/>
          </a:prstGeom>
          <a:solidFill>
            <a:srgbClr val="E0E0E0"/>
          </a:solidFill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 anchor="ctr" anchorCtr="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alibri" pitchFamily="34" charset="0"/>
              </a:rPr>
              <a:t>Cache Type</a:t>
            </a:r>
          </a:p>
        </p:txBody>
      </p:sp>
      <p:sp>
        <p:nvSpPr>
          <p:cNvPr id="37911" name="Rectangle 21"/>
          <p:cNvSpPr>
            <a:spLocks noChangeArrowheads="1"/>
          </p:cNvSpPr>
          <p:nvPr/>
        </p:nvSpPr>
        <p:spPr bwMode="auto">
          <a:xfrm>
            <a:off x="1943100" y="5924550"/>
            <a:ext cx="1905000" cy="58578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Web pages</a:t>
            </a:r>
          </a:p>
        </p:txBody>
      </p:sp>
      <p:sp>
        <p:nvSpPr>
          <p:cNvPr id="37912" name="Rectangle 22"/>
          <p:cNvSpPr>
            <a:spLocks noChangeArrowheads="1"/>
          </p:cNvSpPr>
          <p:nvPr/>
        </p:nvSpPr>
        <p:spPr bwMode="auto">
          <a:xfrm>
            <a:off x="1943100" y="4752975"/>
            <a:ext cx="1905000" cy="58578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Parts of files</a:t>
            </a:r>
          </a:p>
        </p:txBody>
      </p:sp>
      <p:sp>
        <p:nvSpPr>
          <p:cNvPr id="37913" name="Rectangle 23"/>
          <p:cNvSpPr>
            <a:spLocks noChangeArrowheads="1"/>
          </p:cNvSpPr>
          <p:nvPr/>
        </p:nvSpPr>
        <p:spPr bwMode="auto">
          <a:xfrm>
            <a:off x="1943100" y="4029075"/>
            <a:ext cx="1905000" cy="361950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Parts of files</a:t>
            </a:r>
          </a:p>
        </p:txBody>
      </p:sp>
      <p:sp>
        <p:nvSpPr>
          <p:cNvPr id="37914" name="Rectangle 24"/>
          <p:cNvSpPr>
            <a:spLocks noChangeArrowheads="1"/>
          </p:cNvSpPr>
          <p:nvPr/>
        </p:nvSpPr>
        <p:spPr bwMode="auto">
          <a:xfrm>
            <a:off x="1943100" y="3690938"/>
            <a:ext cx="1905000" cy="338137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4-KB pages</a:t>
            </a:r>
          </a:p>
        </p:txBody>
      </p:sp>
      <p:sp>
        <p:nvSpPr>
          <p:cNvPr id="37915" name="Rectangle 25"/>
          <p:cNvSpPr>
            <a:spLocks noChangeArrowheads="1"/>
          </p:cNvSpPr>
          <p:nvPr/>
        </p:nvSpPr>
        <p:spPr bwMode="auto">
          <a:xfrm>
            <a:off x="1943100" y="3352800"/>
            <a:ext cx="1905000" cy="33813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64-byte blocks</a:t>
            </a:r>
          </a:p>
        </p:txBody>
      </p:sp>
      <p:sp>
        <p:nvSpPr>
          <p:cNvPr id="37916" name="Rectangle 26"/>
          <p:cNvSpPr>
            <a:spLocks noChangeArrowheads="1"/>
          </p:cNvSpPr>
          <p:nvPr/>
        </p:nvSpPr>
        <p:spPr bwMode="auto">
          <a:xfrm>
            <a:off x="1943100" y="3014663"/>
            <a:ext cx="1905000" cy="33813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64-byte blocks</a:t>
            </a:r>
          </a:p>
        </p:txBody>
      </p:sp>
      <p:sp>
        <p:nvSpPr>
          <p:cNvPr id="37917" name="Rectangle 27"/>
          <p:cNvSpPr>
            <a:spLocks noChangeArrowheads="1"/>
          </p:cNvSpPr>
          <p:nvPr/>
        </p:nvSpPr>
        <p:spPr bwMode="auto">
          <a:xfrm>
            <a:off x="1943100" y="2078038"/>
            <a:ext cx="1905000" cy="35083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4-8 bytes words</a:t>
            </a:r>
          </a:p>
        </p:txBody>
      </p:sp>
      <p:sp>
        <p:nvSpPr>
          <p:cNvPr id="37918" name="Rectangle 28"/>
          <p:cNvSpPr>
            <a:spLocks noChangeArrowheads="1"/>
          </p:cNvSpPr>
          <p:nvPr/>
        </p:nvSpPr>
        <p:spPr bwMode="auto">
          <a:xfrm>
            <a:off x="1943100" y="1438275"/>
            <a:ext cx="1905000" cy="639763"/>
          </a:xfrm>
          <a:prstGeom prst="rect">
            <a:avLst/>
          </a:prstGeom>
          <a:solidFill>
            <a:srgbClr val="E0E0E0"/>
          </a:solidFill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 anchor="ctr" anchorCtr="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alibri" pitchFamily="34" charset="0"/>
              </a:rPr>
              <a:t>What is Cached?</a:t>
            </a:r>
          </a:p>
        </p:txBody>
      </p:sp>
      <p:sp>
        <p:nvSpPr>
          <p:cNvPr id="37919" name="Rectangle 29"/>
          <p:cNvSpPr>
            <a:spLocks noChangeArrowheads="1"/>
          </p:cNvSpPr>
          <p:nvPr/>
        </p:nvSpPr>
        <p:spPr bwMode="auto">
          <a:xfrm>
            <a:off x="7658100" y="5924550"/>
            <a:ext cx="1447800" cy="58578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Web proxy server</a:t>
            </a:r>
          </a:p>
        </p:txBody>
      </p:sp>
      <p:sp>
        <p:nvSpPr>
          <p:cNvPr id="37920" name="Rectangle 30"/>
          <p:cNvSpPr>
            <a:spLocks noChangeArrowheads="1"/>
          </p:cNvSpPr>
          <p:nvPr/>
        </p:nvSpPr>
        <p:spPr bwMode="auto">
          <a:xfrm>
            <a:off x="5905500" y="5924550"/>
            <a:ext cx="1752600" cy="58578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1,000,000,000</a:t>
            </a:r>
          </a:p>
        </p:txBody>
      </p:sp>
      <p:sp>
        <p:nvSpPr>
          <p:cNvPr id="37921" name="Rectangle 31"/>
          <p:cNvSpPr>
            <a:spLocks noChangeArrowheads="1"/>
          </p:cNvSpPr>
          <p:nvPr/>
        </p:nvSpPr>
        <p:spPr bwMode="auto">
          <a:xfrm>
            <a:off x="3848100" y="5924550"/>
            <a:ext cx="2057400" cy="58578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Remote server disks</a:t>
            </a:r>
          </a:p>
        </p:txBody>
      </p:sp>
      <p:sp>
        <p:nvSpPr>
          <p:cNvPr id="37922" name="Rectangle 32"/>
          <p:cNvSpPr>
            <a:spLocks noChangeArrowheads="1"/>
          </p:cNvSpPr>
          <p:nvPr/>
        </p:nvSpPr>
        <p:spPr bwMode="auto">
          <a:xfrm>
            <a:off x="7658100" y="4029075"/>
            <a:ext cx="1447800" cy="361950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OS</a:t>
            </a:r>
          </a:p>
        </p:txBody>
      </p:sp>
      <p:sp>
        <p:nvSpPr>
          <p:cNvPr id="37923" name="Rectangle 33"/>
          <p:cNvSpPr>
            <a:spLocks noChangeArrowheads="1"/>
          </p:cNvSpPr>
          <p:nvPr/>
        </p:nvSpPr>
        <p:spPr bwMode="auto">
          <a:xfrm>
            <a:off x="5905500" y="4029075"/>
            <a:ext cx="1752600" cy="361950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100</a:t>
            </a:r>
          </a:p>
        </p:txBody>
      </p:sp>
      <p:sp>
        <p:nvSpPr>
          <p:cNvPr id="37924" name="Rectangle 34"/>
          <p:cNvSpPr>
            <a:spLocks noChangeArrowheads="1"/>
          </p:cNvSpPr>
          <p:nvPr/>
        </p:nvSpPr>
        <p:spPr bwMode="auto">
          <a:xfrm>
            <a:off x="3848100" y="4029075"/>
            <a:ext cx="2057400" cy="361950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Main memory</a:t>
            </a:r>
          </a:p>
        </p:txBody>
      </p:sp>
      <p:sp>
        <p:nvSpPr>
          <p:cNvPr id="37925" name="Rectangle 35"/>
          <p:cNvSpPr>
            <a:spLocks noChangeArrowheads="1"/>
          </p:cNvSpPr>
          <p:nvPr/>
        </p:nvSpPr>
        <p:spPr bwMode="auto">
          <a:xfrm>
            <a:off x="7658100" y="3014663"/>
            <a:ext cx="1447800" cy="33813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Hardware</a:t>
            </a:r>
          </a:p>
        </p:txBody>
      </p:sp>
      <p:sp>
        <p:nvSpPr>
          <p:cNvPr id="37926" name="Rectangle 36"/>
          <p:cNvSpPr>
            <a:spLocks noChangeArrowheads="1"/>
          </p:cNvSpPr>
          <p:nvPr/>
        </p:nvSpPr>
        <p:spPr bwMode="auto">
          <a:xfrm>
            <a:off x="5905500" y="3014663"/>
            <a:ext cx="1752600" cy="33813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4</a:t>
            </a:r>
          </a:p>
        </p:txBody>
      </p:sp>
      <p:sp>
        <p:nvSpPr>
          <p:cNvPr id="37927" name="Rectangle 37"/>
          <p:cNvSpPr>
            <a:spLocks noChangeArrowheads="1"/>
          </p:cNvSpPr>
          <p:nvPr/>
        </p:nvSpPr>
        <p:spPr bwMode="auto">
          <a:xfrm>
            <a:off x="3848100" y="3014663"/>
            <a:ext cx="2057400" cy="33813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On-Chip L1</a:t>
            </a:r>
          </a:p>
        </p:txBody>
      </p:sp>
      <p:sp>
        <p:nvSpPr>
          <p:cNvPr id="37928" name="Rectangle 38"/>
          <p:cNvSpPr>
            <a:spLocks noChangeArrowheads="1"/>
          </p:cNvSpPr>
          <p:nvPr/>
        </p:nvSpPr>
        <p:spPr bwMode="auto">
          <a:xfrm>
            <a:off x="7658100" y="3352800"/>
            <a:ext cx="1447800" cy="33813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Hardware</a:t>
            </a:r>
          </a:p>
        </p:txBody>
      </p:sp>
      <p:sp>
        <p:nvSpPr>
          <p:cNvPr id="37929" name="Rectangle 39"/>
          <p:cNvSpPr>
            <a:spLocks noChangeArrowheads="1"/>
          </p:cNvSpPr>
          <p:nvPr/>
        </p:nvSpPr>
        <p:spPr bwMode="auto">
          <a:xfrm>
            <a:off x="5905500" y="3352800"/>
            <a:ext cx="1752600" cy="33813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10</a:t>
            </a:r>
          </a:p>
        </p:txBody>
      </p:sp>
      <p:sp>
        <p:nvSpPr>
          <p:cNvPr id="37930" name="Rectangle 40"/>
          <p:cNvSpPr>
            <a:spLocks noChangeArrowheads="1"/>
          </p:cNvSpPr>
          <p:nvPr/>
        </p:nvSpPr>
        <p:spPr bwMode="auto">
          <a:xfrm>
            <a:off x="3848100" y="3352800"/>
            <a:ext cx="2057400" cy="33813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On-Chip L2</a:t>
            </a:r>
          </a:p>
        </p:txBody>
      </p:sp>
      <p:sp>
        <p:nvSpPr>
          <p:cNvPr id="37931" name="Rectangle 41"/>
          <p:cNvSpPr>
            <a:spLocks noChangeArrowheads="1"/>
          </p:cNvSpPr>
          <p:nvPr/>
        </p:nvSpPr>
        <p:spPr bwMode="auto">
          <a:xfrm>
            <a:off x="7658100" y="4752975"/>
            <a:ext cx="1447800" cy="58578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NFS client</a:t>
            </a:r>
          </a:p>
        </p:txBody>
      </p:sp>
      <p:sp>
        <p:nvSpPr>
          <p:cNvPr id="37932" name="Rectangle 42"/>
          <p:cNvSpPr>
            <a:spLocks noChangeArrowheads="1"/>
          </p:cNvSpPr>
          <p:nvPr/>
        </p:nvSpPr>
        <p:spPr bwMode="auto">
          <a:xfrm>
            <a:off x="5905500" y="4752975"/>
            <a:ext cx="1752600" cy="58578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10,000,000</a:t>
            </a:r>
          </a:p>
        </p:txBody>
      </p:sp>
      <p:sp>
        <p:nvSpPr>
          <p:cNvPr id="37933" name="Rectangle 43"/>
          <p:cNvSpPr>
            <a:spLocks noChangeArrowheads="1"/>
          </p:cNvSpPr>
          <p:nvPr/>
        </p:nvSpPr>
        <p:spPr bwMode="auto">
          <a:xfrm>
            <a:off x="3848100" y="4752975"/>
            <a:ext cx="2057400" cy="58578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Local disk</a:t>
            </a:r>
          </a:p>
        </p:txBody>
      </p:sp>
      <p:sp>
        <p:nvSpPr>
          <p:cNvPr id="37934" name="Rectangle 44"/>
          <p:cNvSpPr>
            <a:spLocks noChangeArrowheads="1"/>
          </p:cNvSpPr>
          <p:nvPr/>
        </p:nvSpPr>
        <p:spPr bwMode="auto">
          <a:xfrm>
            <a:off x="7658100" y="3690938"/>
            <a:ext cx="1447800" cy="338137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Hardware + OS</a:t>
            </a:r>
          </a:p>
        </p:txBody>
      </p:sp>
      <p:sp>
        <p:nvSpPr>
          <p:cNvPr id="37935" name="Rectangle 45"/>
          <p:cNvSpPr>
            <a:spLocks noChangeArrowheads="1"/>
          </p:cNvSpPr>
          <p:nvPr/>
        </p:nvSpPr>
        <p:spPr bwMode="auto">
          <a:xfrm>
            <a:off x="5905500" y="3690938"/>
            <a:ext cx="1752600" cy="338137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100</a:t>
            </a:r>
          </a:p>
        </p:txBody>
      </p:sp>
      <p:sp>
        <p:nvSpPr>
          <p:cNvPr id="37936" name="Rectangle 46"/>
          <p:cNvSpPr>
            <a:spLocks noChangeArrowheads="1"/>
          </p:cNvSpPr>
          <p:nvPr/>
        </p:nvSpPr>
        <p:spPr bwMode="auto">
          <a:xfrm>
            <a:off x="3848100" y="3690938"/>
            <a:ext cx="2057400" cy="338137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Main memory</a:t>
            </a:r>
          </a:p>
        </p:txBody>
      </p:sp>
      <p:sp>
        <p:nvSpPr>
          <p:cNvPr id="37937" name="Rectangle 47"/>
          <p:cNvSpPr>
            <a:spLocks noChangeArrowheads="1"/>
          </p:cNvSpPr>
          <p:nvPr/>
        </p:nvSpPr>
        <p:spPr bwMode="auto">
          <a:xfrm>
            <a:off x="7658100" y="2078038"/>
            <a:ext cx="1447800" cy="35083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Compiler</a:t>
            </a:r>
          </a:p>
        </p:txBody>
      </p:sp>
      <p:sp>
        <p:nvSpPr>
          <p:cNvPr id="37938" name="Rectangle 48"/>
          <p:cNvSpPr>
            <a:spLocks noChangeArrowheads="1"/>
          </p:cNvSpPr>
          <p:nvPr/>
        </p:nvSpPr>
        <p:spPr bwMode="auto">
          <a:xfrm>
            <a:off x="5905500" y="2078038"/>
            <a:ext cx="1752600" cy="35083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7939" name="Rectangle 49"/>
          <p:cNvSpPr>
            <a:spLocks noChangeArrowheads="1"/>
          </p:cNvSpPr>
          <p:nvPr/>
        </p:nvSpPr>
        <p:spPr bwMode="auto">
          <a:xfrm>
            <a:off x="3848100" y="2078038"/>
            <a:ext cx="2057400" cy="35083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 CPU core</a:t>
            </a:r>
          </a:p>
        </p:txBody>
      </p:sp>
      <p:sp>
        <p:nvSpPr>
          <p:cNvPr id="37940" name="Rectangle 50"/>
          <p:cNvSpPr>
            <a:spLocks noChangeArrowheads="1"/>
          </p:cNvSpPr>
          <p:nvPr/>
        </p:nvSpPr>
        <p:spPr bwMode="auto">
          <a:xfrm>
            <a:off x="7658100" y="1438275"/>
            <a:ext cx="1447800" cy="639763"/>
          </a:xfrm>
          <a:prstGeom prst="rect">
            <a:avLst/>
          </a:prstGeom>
          <a:solidFill>
            <a:srgbClr val="E0E0E0"/>
          </a:solidFill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 anchor="ctr" anchorCtr="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alibri" pitchFamily="34" charset="0"/>
              </a:rPr>
              <a:t>Managed By</a:t>
            </a:r>
          </a:p>
        </p:txBody>
      </p:sp>
      <p:sp>
        <p:nvSpPr>
          <p:cNvPr id="37941" name="Rectangle 51"/>
          <p:cNvSpPr>
            <a:spLocks noChangeArrowheads="1"/>
          </p:cNvSpPr>
          <p:nvPr/>
        </p:nvSpPr>
        <p:spPr bwMode="auto">
          <a:xfrm>
            <a:off x="5905500" y="1438275"/>
            <a:ext cx="1752600" cy="63976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 anchor="ctr" anchorCtr="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alibri" pitchFamily="34" charset="0"/>
              </a:rPr>
              <a:t>Latency (cycles)</a:t>
            </a:r>
          </a:p>
        </p:txBody>
      </p:sp>
      <p:sp>
        <p:nvSpPr>
          <p:cNvPr id="37942" name="Rectangle 52"/>
          <p:cNvSpPr>
            <a:spLocks noChangeArrowheads="1"/>
          </p:cNvSpPr>
          <p:nvPr/>
        </p:nvSpPr>
        <p:spPr bwMode="auto">
          <a:xfrm>
            <a:off x="3848100" y="1438275"/>
            <a:ext cx="2057400" cy="639763"/>
          </a:xfrm>
          <a:prstGeom prst="rect">
            <a:avLst/>
          </a:prstGeom>
          <a:solidFill>
            <a:srgbClr val="E0E0E0"/>
          </a:solidFill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 anchor="ctr" anchorCtr="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alibri" pitchFamily="34" charset="0"/>
              </a:rPr>
              <a:t>Where is it Cached?</a:t>
            </a:r>
          </a:p>
        </p:txBody>
      </p:sp>
      <p:sp>
        <p:nvSpPr>
          <p:cNvPr id="37948" name="Line 58"/>
          <p:cNvSpPr>
            <a:spLocks noChangeShapeType="1"/>
          </p:cNvSpPr>
          <p:nvPr/>
        </p:nvSpPr>
        <p:spPr bwMode="auto">
          <a:xfrm>
            <a:off x="114300" y="1438275"/>
            <a:ext cx="1588" cy="639763"/>
          </a:xfrm>
          <a:prstGeom prst="line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anchor="ctr" anchorCtr="0"/>
          <a:lstStyle/>
          <a:p>
            <a:endParaRPr lang="en-US"/>
          </a:p>
        </p:txBody>
      </p:sp>
      <p:sp>
        <p:nvSpPr>
          <p:cNvPr id="55" name="Rectangle 15"/>
          <p:cNvSpPr>
            <a:spLocks noChangeArrowheads="1"/>
          </p:cNvSpPr>
          <p:nvPr/>
        </p:nvSpPr>
        <p:spPr bwMode="auto">
          <a:xfrm>
            <a:off x="114300" y="4391025"/>
            <a:ext cx="1828800" cy="361950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Disk cache	</a:t>
            </a:r>
          </a:p>
        </p:txBody>
      </p:sp>
      <p:sp>
        <p:nvSpPr>
          <p:cNvPr id="57" name="Rectangle 23"/>
          <p:cNvSpPr>
            <a:spLocks noChangeArrowheads="1"/>
          </p:cNvSpPr>
          <p:nvPr/>
        </p:nvSpPr>
        <p:spPr bwMode="auto">
          <a:xfrm>
            <a:off x="1943100" y="4391025"/>
            <a:ext cx="1905000" cy="361950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Disk sectors</a:t>
            </a:r>
          </a:p>
        </p:txBody>
      </p:sp>
      <p:sp>
        <p:nvSpPr>
          <p:cNvPr id="58" name="Rectangle 34"/>
          <p:cNvSpPr>
            <a:spLocks noChangeArrowheads="1"/>
          </p:cNvSpPr>
          <p:nvPr/>
        </p:nvSpPr>
        <p:spPr bwMode="auto">
          <a:xfrm>
            <a:off x="3848100" y="4391025"/>
            <a:ext cx="2057400" cy="361950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Disk controller</a:t>
            </a:r>
          </a:p>
        </p:txBody>
      </p:sp>
      <p:sp>
        <p:nvSpPr>
          <p:cNvPr id="59" name="Rectangle 33"/>
          <p:cNvSpPr>
            <a:spLocks noChangeArrowheads="1"/>
          </p:cNvSpPr>
          <p:nvPr/>
        </p:nvSpPr>
        <p:spPr bwMode="auto">
          <a:xfrm>
            <a:off x="5905500" y="4391025"/>
            <a:ext cx="1752600" cy="361950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100,000</a:t>
            </a:r>
          </a:p>
        </p:txBody>
      </p:sp>
      <p:sp>
        <p:nvSpPr>
          <p:cNvPr id="60" name="Rectangle 32"/>
          <p:cNvSpPr>
            <a:spLocks noChangeArrowheads="1"/>
          </p:cNvSpPr>
          <p:nvPr/>
        </p:nvSpPr>
        <p:spPr bwMode="auto">
          <a:xfrm>
            <a:off x="7658100" y="4391025"/>
            <a:ext cx="1447800" cy="361950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Disk firmware</a:t>
            </a:r>
          </a:p>
        </p:txBody>
      </p:sp>
    </p:spTree>
    <p:extLst>
      <p:ext uri="{BB962C8B-B14F-4D97-AF65-F5344CB8AC3E}">
        <p14:creationId xmlns:p14="http://schemas.microsoft.com/office/powerpoint/2010/main" val="248704087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Up-Down Arrow 34"/>
          <p:cNvSpPr/>
          <p:nvPr/>
        </p:nvSpPr>
        <p:spPr bwMode="auto">
          <a:xfrm>
            <a:off x="3352800" y="2895600"/>
            <a:ext cx="685800" cy="1371600"/>
          </a:xfrm>
          <a:prstGeom prst="upDownArrow">
            <a:avLst/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/>
            <a:endParaRPr lang="en-US" dirty="0">
              <a:latin typeface="Calibri" pitchFamily="34" charset="0"/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1905000" y="4267200"/>
            <a:ext cx="3581400" cy="2057400"/>
          </a:xfrm>
          <a:prstGeom prst="rect">
            <a:avLst/>
          </a:prstGeom>
          <a:solidFill>
            <a:srgbClr val="DEDFF5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800" dirty="0">
              <a:latin typeface="Calibri" pitchFamily="34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1905000" y="2272391"/>
            <a:ext cx="3581400" cy="609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2057400" y="4419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0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2895600" y="4419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3733800" y="4419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2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4572000" y="4419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3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2057400" y="4800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4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2895600" y="4800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5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3733800" y="4800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6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4572000" y="4800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7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2057400" y="5181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8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2895600" y="5181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9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3733800" y="5181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10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4572000" y="5181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11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2057400" y="5562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12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2895600" y="5562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13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3733800" y="5562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14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4572000" y="5562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15</a:t>
            </a:r>
          </a:p>
        </p:txBody>
      </p:sp>
      <p:cxnSp>
        <p:nvCxnSpPr>
          <p:cNvPr id="22" name="Straight Connector 21"/>
          <p:cNvCxnSpPr/>
          <p:nvPr/>
        </p:nvCxnSpPr>
        <p:spPr bwMode="auto">
          <a:xfrm>
            <a:off x="2286000" y="6096000"/>
            <a:ext cx="3048000" cy="1477"/>
          </a:xfrm>
          <a:prstGeom prst="line">
            <a:avLst/>
          </a:prstGeom>
          <a:noFill/>
          <a:ln w="88900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Rectangle 25"/>
          <p:cNvSpPr/>
          <p:nvPr/>
        </p:nvSpPr>
        <p:spPr bwMode="auto">
          <a:xfrm>
            <a:off x="2057400" y="2424791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8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2895600" y="2424791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9</a:t>
            </a:r>
          </a:p>
        </p:txBody>
      </p:sp>
      <p:sp>
        <p:nvSpPr>
          <p:cNvPr id="28" name="Rectangle 27"/>
          <p:cNvSpPr/>
          <p:nvPr/>
        </p:nvSpPr>
        <p:spPr bwMode="auto">
          <a:xfrm>
            <a:off x="3733800" y="2424791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14</a:t>
            </a:r>
          </a:p>
        </p:txBody>
      </p:sp>
      <p:sp>
        <p:nvSpPr>
          <p:cNvPr id="29" name="Rectangle 28"/>
          <p:cNvSpPr/>
          <p:nvPr/>
        </p:nvSpPr>
        <p:spPr bwMode="auto">
          <a:xfrm>
            <a:off x="4572000" y="2424791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3</a:t>
            </a:r>
          </a:p>
        </p:txBody>
      </p:sp>
      <p:sp>
        <p:nvSpPr>
          <p:cNvPr id="32" name="Text Box 19"/>
          <p:cNvSpPr txBox="1">
            <a:spLocks noChangeArrowheads="1"/>
          </p:cNvSpPr>
          <p:nvPr/>
        </p:nvSpPr>
        <p:spPr bwMode="auto">
          <a:xfrm>
            <a:off x="5635242" y="4147318"/>
            <a:ext cx="3199956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Larger, slower, cheaper memory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v</a:t>
            </a:r>
            <a:r>
              <a:rPr lang="en-GB" sz="1600" b="1" dirty="0">
                <a:latin typeface="Calibri" pitchFamily="34" charset="0"/>
              </a:rPr>
              <a:t>iewed as partitioned into “blocks”</a:t>
            </a:r>
          </a:p>
        </p:txBody>
      </p:sp>
      <p:sp>
        <p:nvSpPr>
          <p:cNvPr id="33" name="Text Box 22"/>
          <p:cNvSpPr txBox="1">
            <a:spLocks noChangeArrowheads="1"/>
          </p:cNvSpPr>
          <p:nvPr/>
        </p:nvSpPr>
        <p:spPr bwMode="auto">
          <a:xfrm>
            <a:off x="3942800" y="3232918"/>
            <a:ext cx="2839000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Data is copied in block-sized transfer units</a:t>
            </a:r>
          </a:p>
        </p:txBody>
      </p:sp>
      <p:sp>
        <p:nvSpPr>
          <p:cNvPr id="34" name="Text Box 29"/>
          <p:cNvSpPr txBox="1">
            <a:spLocks noChangeArrowheads="1"/>
          </p:cNvSpPr>
          <p:nvPr/>
        </p:nvSpPr>
        <p:spPr bwMode="auto">
          <a:xfrm>
            <a:off x="5562600" y="2166311"/>
            <a:ext cx="2930908" cy="81836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Smaller, faster, more expensive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memory caches a  subset of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the blocks</a:t>
            </a:r>
          </a:p>
        </p:txBody>
      </p:sp>
      <p:sp>
        <p:nvSpPr>
          <p:cNvPr id="37" name="Rectangle 36"/>
          <p:cNvSpPr/>
          <p:nvPr/>
        </p:nvSpPr>
        <p:spPr bwMode="auto">
          <a:xfrm>
            <a:off x="2057400" y="4800600"/>
            <a:ext cx="762000" cy="304800"/>
          </a:xfrm>
          <a:prstGeom prst="rect">
            <a:avLst/>
          </a:prstGeom>
          <a:solidFill>
            <a:srgbClr val="FF999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4</a:t>
            </a:r>
          </a:p>
        </p:txBody>
      </p:sp>
      <p:sp>
        <p:nvSpPr>
          <p:cNvPr id="38" name="Rectangle 37"/>
          <p:cNvSpPr/>
          <p:nvPr/>
        </p:nvSpPr>
        <p:spPr bwMode="auto">
          <a:xfrm>
            <a:off x="2590800" y="3429000"/>
            <a:ext cx="762000" cy="304800"/>
          </a:xfrm>
          <a:prstGeom prst="rect">
            <a:avLst/>
          </a:prstGeom>
          <a:solidFill>
            <a:srgbClr val="FF999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4</a:t>
            </a:r>
          </a:p>
        </p:txBody>
      </p:sp>
      <p:sp>
        <p:nvSpPr>
          <p:cNvPr id="39" name="Rectangle 38"/>
          <p:cNvSpPr/>
          <p:nvPr/>
        </p:nvSpPr>
        <p:spPr bwMode="auto">
          <a:xfrm>
            <a:off x="2057400" y="2424791"/>
            <a:ext cx="762000" cy="304800"/>
          </a:xfrm>
          <a:prstGeom prst="rect">
            <a:avLst/>
          </a:prstGeom>
          <a:solidFill>
            <a:srgbClr val="FF999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4</a:t>
            </a:r>
          </a:p>
        </p:txBody>
      </p:sp>
      <p:sp>
        <p:nvSpPr>
          <p:cNvPr id="40" name="Rectangle 39"/>
          <p:cNvSpPr/>
          <p:nvPr/>
        </p:nvSpPr>
        <p:spPr bwMode="auto">
          <a:xfrm>
            <a:off x="3733800" y="5181600"/>
            <a:ext cx="762000" cy="304800"/>
          </a:xfrm>
          <a:prstGeom prst="rect">
            <a:avLst/>
          </a:prstGeom>
          <a:solidFill>
            <a:srgbClr val="A9E39D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10</a:t>
            </a:r>
          </a:p>
        </p:txBody>
      </p:sp>
      <p:sp>
        <p:nvSpPr>
          <p:cNvPr id="41" name="Rectangle 40"/>
          <p:cNvSpPr/>
          <p:nvPr/>
        </p:nvSpPr>
        <p:spPr bwMode="auto">
          <a:xfrm>
            <a:off x="2590800" y="3429000"/>
            <a:ext cx="762000" cy="304800"/>
          </a:xfrm>
          <a:prstGeom prst="rect">
            <a:avLst/>
          </a:prstGeom>
          <a:solidFill>
            <a:srgbClr val="A9E39D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10</a:t>
            </a:r>
          </a:p>
        </p:txBody>
      </p:sp>
      <p:sp>
        <p:nvSpPr>
          <p:cNvPr id="42" name="Rectangle 41"/>
          <p:cNvSpPr/>
          <p:nvPr/>
        </p:nvSpPr>
        <p:spPr bwMode="auto">
          <a:xfrm>
            <a:off x="3733800" y="2424791"/>
            <a:ext cx="762000" cy="304800"/>
          </a:xfrm>
          <a:prstGeom prst="rect">
            <a:avLst/>
          </a:prstGeom>
          <a:solidFill>
            <a:srgbClr val="A9E39D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10</a:t>
            </a:r>
          </a:p>
        </p:txBody>
      </p:sp>
      <p:sp>
        <p:nvSpPr>
          <p:cNvPr id="43" name="Text Box 29"/>
          <p:cNvSpPr txBox="1">
            <a:spLocks noChangeArrowheads="1"/>
          </p:cNvSpPr>
          <p:nvPr/>
        </p:nvSpPr>
        <p:spPr bwMode="auto">
          <a:xfrm>
            <a:off x="5675504" y="5309958"/>
            <a:ext cx="2705100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90000" tIns="46800" rIns="90000" bIns="46800" anchor="ctr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Numbers Indicate Addresses, Data Not Shown!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88764" y="2348591"/>
            <a:ext cx="9492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Cache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57200" y="4343400"/>
            <a:ext cx="12808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Memory</a:t>
            </a:r>
          </a:p>
        </p:txBody>
      </p:sp>
      <p:sp>
        <p:nvSpPr>
          <p:cNvPr id="46" name="Title 1"/>
          <p:cNvSpPr txBox="1">
            <a:spLocks/>
          </p:cNvSpPr>
          <p:nvPr/>
        </p:nvSpPr>
        <p:spPr bwMode="auto">
          <a:xfrm>
            <a:off x="357762" y="445070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2pPr>
            <a:lvl3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3pPr>
            <a:lvl4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4pPr>
            <a:lvl5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5pPr>
            <a:lvl6pPr marL="5762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4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6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78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r>
              <a:rPr lang="en-US" kern="0" dirty="0"/>
              <a:t>General Cache Concepts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8D1774B-75DB-419C-B898-61328ADE73F7}"/>
              </a:ext>
            </a:extLst>
          </p:cNvPr>
          <p:cNvSpPr txBox="1"/>
          <p:nvPr/>
        </p:nvSpPr>
        <p:spPr>
          <a:xfrm>
            <a:off x="2144931" y="1393104"/>
            <a:ext cx="35559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CPU (or next highest level)</a:t>
            </a:r>
          </a:p>
        </p:txBody>
      </p:sp>
    </p:spTree>
    <p:extLst>
      <p:ext uri="{BB962C8B-B14F-4D97-AF65-F5344CB8AC3E}">
        <p14:creationId xmlns:p14="http://schemas.microsoft.com/office/powerpoint/2010/main" val="361745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34" grpId="0"/>
      <p:bldP spid="37" grpId="0" animBg="1"/>
      <p:bldP spid="38" grpId="0" animBg="1"/>
      <p:bldP spid="38" grpId="1" animBg="1"/>
      <p:bldP spid="39" grpId="0" animBg="1"/>
      <p:bldP spid="40" grpId="0" animBg="1"/>
      <p:bldP spid="41" grpId="0" animBg="1"/>
      <p:bldP spid="41" grpId="1" animBg="1"/>
      <p:bldP spid="42" grpId="0" animBg="1"/>
      <p:bldP spid="4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Up-Down Arrow 42"/>
          <p:cNvSpPr/>
          <p:nvPr/>
        </p:nvSpPr>
        <p:spPr bwMode="auto">
          <a:xfrm>
            <a:off x="3352800" y="1295400"/>
            <a:ext cx="685800" cy="990600"/>
          </a:xfrm>
          <a:prstGeom prst="upDownArrow">
            <a:avLst/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/>
            <a:endParaRPr lang="en-US" dirty="0">
              <a:latin typeface="Calibri" pitchFamily="34" charset="0"/>
            </a:endParaRPr>
          </a:p>
        </p:txBody>
      </p:sp>
      <p:sp>
        <p:nvSpPr>
          <p:cNvPr id="35" name="Up-Down Arrow 34"/>
          <p:cNvSpPr/>
          <p:nvPr/>
        </p:nvSpPr>
        <p:spPr bwMode="auto">
          <a:xfrm>
            <a:off x="3352800" y="2895600"/>
            <a:ext cx="685800" cy="1371600"/>
          </a:xfrm>
          <a:prstGeom prst="upDownArrow">
            <a:avLst/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/>
            <a:endParaRPr lang="en-US" dirty="0"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Cache Concepts: Hit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1905000" y="4267200"/>
            <a:ext cx="3581400" cy="2057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800" dirty="0">
              <a:latin typeface="Calibri" pitchFamily="34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1905000" y="2272391"/>
            <a:ext cx="3581400" cy="609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2057400" y="4419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0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2895600" y="4419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3733800" y="4419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2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4572000" y="4419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3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2057400" y="4800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4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2895600" y="4800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5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3733800" y="4800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6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4572000" y="4800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7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2057400" y="5181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8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2895600" y="5181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9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3733800" y="5181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10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4572000" y="5181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11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2057400" y="5562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12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2895600" y="5562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13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3733800" y="5562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14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4572000" y="5562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15</a:t>
            </a:r>
          </a:p>
        </p:txBody>
      </p:sp>
      <p:cxnSp>
        <p:nvCxnSpPr>
          <p:cNvPr id="22" name="Straight Connector 21"/>
          <p:cNvCxnSpPr/>
          <p:nvPr/>
        </p:nvCxnSpPr>
        <p:spPr bwMode="auto">
          <a:xfrm>
            <a:off x="2286000" y="6096000"/>
            <a:ext cx="3048000" cy="1477"/>
          </a:xfrm>
          <a:prstGeom prst="line">
            <a:avLst/>
          </a:prstGeom>
          <a:noFill/>
          <a:ln w="88900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Rectangle 25"/>
          <p:cNvSpPr/>
          <p:nvPr/>
        </p:nvSpPr>
        <p:spPr bwMode="auto">
          <a:xfrm>
            <a:off x="2057400" y="2424791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8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2895600" y="2424791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9</a:t>
            </a:r>
          </a:p>
        </p:txBody>
      </p:sp>
      <p:sp>
        <p:nvSpPr>
          <p:cNvPr id="28" name="Rectangle 27"/>
          <p:cNvSpPr/>
          <p:nvPr/>
        </p:nvSpPr>
        <p:spPr bwMode="auto">
          <a:xfrm>
            <a:off x="3733800" y="2424791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14</a:t>
            </a:r>
          </a:p>
        </p:txBody>
      </p:sp>
      <p:sp>
        <p:nvSpPr>
          <p:cNvPr id="29" name="Rectangle 28"/>
          <p:cNvSpPr/>
          <p:nvPr/>
        </p:nvSpPr>
        <p:spPr bwMode="auto">
          <a:xfrm>
            <a:off x="4572000" y="2424791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88764" y="2348591"/>
            <a:ext cx="9492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Cache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57200" y="4343400"/>
            <a:ext cx="12808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Memory</a:t>
            </a:r>
          </a:p>
        </p:txBody>
      </p:sp>
      <p:sp>
        <p:nvSpPr>
          <p:cNvPr id="44" name="Text Box 29"/>
          <p:cNvSpPr txBox="1">
            <a:spLocks noChangeArrowheads="1"/>
          </p:cNvSpPr>
          <p:nvPr/>
        </p:nvSpPr>
        <p:spPr bwMode="auto">
          <a:xfrm>
            <a:off x="5919759" y="1580883"/>
            <a:ext cx="2826906" cy="39613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i="1" dirty="0">
                <a:latin typeface="Calibri" pitchFamily="34" charset="0"/>
              </a:rPr>
              <a:t>Data in block b is needed</a:t>
            </a:r>
          </a:p>
        </p:txBody>
      </p:sp>
      <p:sp>
        <p:nvSpPr>
          <p:cNvPr id="46" name="Rectangle 45"/>
          <p:cNvSpPr/>
          <p:nvPr/>
        </p:nvSpPr>
        <p:spPr>
          <a:xfrm>
            <a:off x="3997173" y="1619517"/>
            <a:ext cx="118442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latin typeface="Calibri" pitchFamily="34" charset="0"/>
              </a:rPr>
              <a:t>Request: 14</a:t>
            </a:r>
          </a:p>
        </p:txBody>
      </p:sp>
      <p:sp>
        <p:nvSpPr>
          <p:cNvPr id="47" name="Rectangle 46"/>
          <p:cNvSpPr/>
          <p:nvPr/>
        </p:nvSpPr>
        <p:spPr bwMode="auto">
          <a:xfrm>
            <a:off x="3733800" y="2425522"/>
            <a:ext cx="762000" cy="304800"/>
          </a:xfrm>
          <a:prstGeom prst="rect">
            <a:avLst/>
          </a:prstGeom>
          <a:solidFill>
            <a:srgbClr val="FF999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14</a:t>
            </a:r>
          </a:p>
        </p:txBody>
      </p:sp>
      <p:sp>
        <p:nvSpPr>
          <p:cNvPr id="48" name="Text Box 29"/>
          <p:cNvSpPr txBox="1">
            <a:spLocks noChangeArrowheads="1"/>
          </p:cNvSpPr>
          <p:nvPr/>
        </p:nvSpPr>
        <p:spPr bwMode="auto">
          <a:xfrm>
            <a:off x="5936094" y="2209800"/>
            <a:ext cx="2154670" cy="69775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i="1" dirty="0">
                <a:latin typeface="Calibri" pitchFamily="34" charset="0"/>
              </a:rPr>
              <a:t>Block b is in cache: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i="1" dirty="0">
                <a:solidFill>
                  <a:srgbClr val="C00000"/>
                </a:solidFill>
                <a:latin typeface="Calibri" pitchFamily="34" charset="0"/>
              </a:rPr>
              <a:t>Hit!</a:t>
            </a:r>
            <a:endParaRPr lang="en-GB" sz="2000" b="1" i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724035" y="1295400"/>
            <a:ext cx="14825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Requester</a:t>
            </a:r>
          </a:p>
        </p:txBody>
      </p:sp>
    </p:spTree>
    <p:extLst>
      <p:ext uri="{BB962C8B-B14F-4D97-AF65-F5344CB8AC3E}">
        <p14:creationId xmlns:p14="http://schemas.microsoft.com/office/powerpoint/2010/main" val="3676480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6" grpId="0"/>
      <p:bldP spid="47" grpId="0" animBg="1"/>
      <p:bldP spid="48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heme/theme1.xml><?xml version="1.0" encoding="utf-8"?>
<a:theme xmlns:a="http://schemas.openxmlformats.org/drawingml/2006/main" name="cs33_4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85000"/>
          </a:schemeClr>
        </a:solidFill>
        <a:ln w="25400" cap="flat" cmpd="sng" algn="ctr">
          <a:noFill/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rtlCol="0" anchor="ctr" anchorCtr="1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dirty="0" smtClean="0">
            <a:latin typeface="Calibri" pitchFamily="34" charset="0"/>
          </a:defRPr>
        </a:defPPr>
      </a:lstStyle>
    </a:spDef>
    <a:lnDef>
      <a:spPr bwMode="auto">
        <a:noFill/>
        <a:ln w="25400" cap="flat" cmpd="sng" algn="ctr">
          <a:solidFill>
            <a:schemeClr val="tx1">
              <a:lumMod val="50000"/>
              <a:lumOff val="5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s33_4" id="{3B466650-392D-42BD-AABE-E0C799CFC2DE}" vid="{A740E4B2-7ACB-494B-9ED2-31BF811DA520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cs33_4</Template>
  <TotalTime>14181</TotalTime>
  <Words>6053</Words>
  <Application>Microsoft Office PowerPoint</Application>
  <PresentationFormat>On-screen Show (4:3)</PresentationFormat>
  <Paragraphs>1663</Paragraphs>
  <Slides>73</Slides>
  <Notes>47</Notes>
  <HiddenSlides>1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73</vt:i4>
      </vt:variant>
    </vt:vector>
  </HeadingPairs>
  <TitlesOfParts>
    <vt:vector size="87" baseType="lpstr">
      <vt:lpstr>ＭＳ Ｐゴシック</vt:lpstr>
      <vt:lpstr>Arial</vt:lpstr>
      <vt:lpstr>Arial Narrow</vt:lpstr>
      <vt:lpstr>Calibri</vt:lpstr>
      <vt:lpstr>Comic Sans MS</vt:lpstr>
      <vt:lpstr>Consolas</vt:lpstr>
      <vt:lpstr>Courier New</vt:lpstr>
      <vt:lpstr>Helvetica</vt:lpstr>
      <vt:lpstr>Menlo-Regular</vt:lpstr>
      <vt:lpstr>msgothic</vt:lpstr>
      <vt:lpstr>Times New Roman</vt:lpstr>
      <vt:lpstr>Wingdings</vt:lpstr>
      <vt:lpstr>Wingdings 2</vt:lpstr>
      <vt:lpstr>cs33_4</vt:lpstr>
      <vt:lpstr>CS33 Lecture 11: On-chip Caches  </vt:lpstr>
      <vt:lpstr>Today</vt:lpstr>
      <vt:lpstr>Storage Technology</vt:lpstr>
      <vt:lpstr>Example Memory       Hierarchy</vt:lpstr>
      <vt:lpstr>Locality</vt:lpstr>
      <vt:lpstr>How to unify these levels/technologies to create a fast &amp; high-capacity memory?</vt:lpstr>
      <vt:lpstr>Example Memory       Hierarchy</vt:lpstr>
      <vt:lpstr>PowerPoint Presentation</vt:lpstr>
      <vt:lpstr>General Cache Concepts: Hit</vt:lpstr>
      <vt:lpstr>General Cache Concepts: Miss</vt:lpstr>
      <vt:lpstr>Example Memory       Hierarchy</vt:lpstr>
      <vt:lpstr>Basic Processor Design</vt:lpstr>
      <vt:lpstr>Cache Memories</vt:lpstr>
      <vt:lpstr>Today</vt:lpstr>
      <vt:lpstr>How to speed up access to books?</vt:lpstr>
      <vt:lpstr>PowerPoint Presentation</vt:lpstr>
      <vt:lpstr>Conceptual Design 1: Fully Associative</vt:lpstr>
      <vt:lpstr>Simulate Fully Associative Cache?</vt:lpstr>
      <vt:lpstr>How can we make caches simpler?</vt:lpstr>
      <vt:lpstr>Conceptual Design 2: Direct Mapped</vt:lpstr>
      <vt:lpstr>A General Cache Design</vt:lpstr>
      <vt:lpstr>Conceptual Design 3: Set Associative</vt:lpstr>
      <vt:lpstr>Address Overhead Problem</vt:lpstr>
      <vt:lpstr>How do we index into the cache?</vt:lpstr>
      <vt:lpstr>General Set Associative Cache Organization (S, E, B)</vt:lpstr>
      <vt:lpstr>Cache Read</vt:lpstr>
      <vt:lpstr>Example: Direct Mapped Cache (E = 1)</vt:lpstr>
      <vt:lpstr>Example: Direct Mapped Cache (E = 1)</vt:lpstr>
      <vt:lpstr>Example: Direct Mapped Cache (E = 1)</vt:lpstr>
      <vt:lpstr>Direct-Mapped Cache Simulation</vt:lpstr>
      <vt:lpstr>E-way Set Associative Cache (Here: E = 2)</vt:lpstr>
      <vt:lpstr>E-way Set Associative Cache (Here: E = 2)</vt:lpstr>
      <vt:lpstr>E-way Set Associative Cache (Here: E = 2)</vt:lpstr>
      <vt:lpstr>2-Way Set Associative Cache Simulation</vt:lpstr>
      <vt:lpstr>Intel Core i7 Cache Hierarchy</vt:lpstr>
      <vt:lpstr>What about writes?</vt:lpstr>
      <vt:lpstr>General Caching Concepts:  Types of Cache Misses</vt:lpstr>
      <vt:lpstr>Cache Performance Metrics</vt:lpstr>
      <vt:lpstr>Let’s think about those numbers</vt:lpstr>
      <vt:lpstr>Writing Cache Friendly Code</vt:lpstr>
      <vt:lpstr>Today</vt:lpstr>
      <vt:lpstr>Matrix Multiplication Example</vt:lpstr>
      <vt:lpstr>Miss Rate Analysis for Matrix Multiply</vt:lpstr>
      <vt:lpstr>Layout of C Arrays in Memory (review)</vt:lpstr>
      <vt:lpstr>Matrix Multiplication (ijk)</vt:lpstr>
      <vt:lpstr>Matrix Multiplication (jik)</vt:lpstr>
      <vt:lpstr>Matrix Multiplication (kij)</vt:lpstr>
      <vt:lpstr>Matrix Multiplication (ikj)</vt:lpstr>
      <vt:lpstr>Matrix Multiplication (jki)</vt:lpstr>
      <vt:lpstr>Matrix Multiplication (kji)</vt:lpstr>
      <vt:lpstr>Summary of Matrix Multiplication</vt:lpstr>
      <vt:lpstr>Core i7 Matrix Multiply Performance</vt:lpstr>
      <vt:lpstr>Why Cache?</vt:lpstr>
      <vt:lpstr>Review Cache Read</vt:lpstr>
      <vt:lpstr>Review 2: Cache Preference</vt:lpstr>
      <vt:lpstr>PowerPoint Presentation</vt:lpstr>
      <vt:lpstr>PowerPoint Presentation</vt:lpstr>
      <vt:lpstr>Today</vt:lpstr>
      <vt:lpstr>Optimizations for Locality</vt:lpstr>
      <vt:lpstr>Blocking</vt:lpstr>
      <vt:lpstr>Example: Matrix-Matrix Multiplication</vt:lpstr>
      <vt:lpstr>Cache Miss Analysis</vt:lpstr>
      <vt:lpstr>Cache Miss Analysis</vt:lpstr>
      <vt:lpstr>Blocked Matrix Multiplication</vt:lpstr>
      <vt:lpstr>Cache Miss Analysis</vt:lpstr>
      <vt:lpstr>Cache Miss Analysis</vt:lpstr>
      <vt:lpstr>Blocking Summary</vt:lpstr>
      <vt:lpstr>What the heck is on the book’s cover?</vt:lpstr>
      <vt:lpstr>Understanding the Hierarchy: The Memory Mountain</vt:lpstr>
      <vt:lpstr>Memory Mountain Test Function</vt:lpstr>
      <vt:lpstr>The Memory Mountain</vt:lpstr>
      <vt:lpstr>Cache Summary </vt:lpstr>
      <vt:lpstr>Examples of Caching in the Mem. Hierarchy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</dc:title>
  <dc:creator>Markus Pueschel</dc:creator>
  <dc:description>Redesign of slides created by Randal E. Bryant and David R. O'Hallaron</dc:description>
  <cp:lastModifiedBy>Tony Nowatzki</cp:lastModifiedBy>
  <cp:revision>585</cp:revision>
  <cp:lastPrinted>2012-10-02T07:07:18Z</cp:lastPrinted>
  <dcterms:created xsi:type="dcterms:W3CDTF">2012-10-02T17:26:51Z</dcterms:created>
  <dcterms:modified xsi:type="dcterms:W3CDTF">2019-11-12T21:55:43Z</dcterms:modified>
</cp:coreProperties>
</file>