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83"/>
  </p:notesMasterIdLst>
  <p:handoutMasterIdLst>
    <p:handoutMasterId r:id="rId84"/>
  </p:handoutMasterIdLst>
  <p:sldIdLst>
    <p:sldId id="542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09" r:id="rId10"/>
    <p:sldId id="1210" r:id="rId11"/>
    <p:sldId id="1280" r:id="rId12"/>
    <p:sldId id="1262" r:id="rId13"/>
    <p:sldId id="1211" r:id="rId14"/>
    <p:sldId id="1212" r:id="rId15"/>
    <p:sldId id="1213" r:id="rId16"/>
    <p:sldId id="1277" r:id="rId17"/>
    <p:sldId id="1249" r:id="rId18"/>
    <p:sldId id="1250" r:id="rId19"/>
    <p:sldId id="1253" r:id="rId20"/>
    <p:sldId id="1254" r:id="rId21"/>
    <p:sldId id="1263" r:id="rId22"/>
    <p:sldId id="1264" r:id="rId23"/>
    <p:sldId id="1274" r:id="rId24"/>
    <p:sldId id="1255" r:id="rId25"/>
    <p:sldId id="1216" r:id="rId26"/>
    <p:sldId id="1217" r:id="rId27"/>
    <p:sldId id="1218" r:id="rId28"/>
    <p:sldId id="1278" r:id="rId29"/>
    <p:sldId id="1471" r:id="rId30"/>
    <p:sldId id="1472" r:id="rId31"/>
    <p:sldId id="1268" r:id="rId32"/>
    <p:sldId id="1269" r:id="rId33"/>
    <p:sldId id="1270" r:id="rId34"/>
    <p:sldId id="1261" r:id="rId35"/>
    <p:sldId id="1220" r:id="rId36"/>
    <p:sldId id="1271" r:id="rId37"/>
    <p:sldId id="1272" r:id="rId38"/>
    <p:sldId id="1273" r:id="rId39"/>
    <p:sldId id="1221" r:id="rId40"/>
    <p:sldId id="1238" r:id="rId41"/>
    <p:sldId id="1239" r:id="rId42"/>
    <p:sldId id="1265" r:id="rId43"/>
    <p:sldId id="1267" r:id="rId44"/>
    <p:sldId id="1226" r:id="rId45"/>
    <p:sldId id="1227" r:id="rId46"/>
    <p:sldId id="1228" r:id="rId47"/>
    <p:sldId id="1282" r:id="rId48"/>
    <p:sldId id="1479" r:id="rId49"/>
    <p:sldId id="1480" r:id="rId50"/>
    <p:sldId id="1473" r:id="rId51"/>
    <p:sldId id="1474" r:id="rId52"/>
    <p:sldId id="1475" r:id="rId53"/>
    <p:sldId id="1229" r:id="rId54"/>
    <p:sldId id="1230" r:id="rId55"/>
    <p:sldId id="1231" r:id="rId56"/>
    <p:sldId id="1232" r:id="rId57"/>
    <p:sldId id="1233" r:id="rId58"/>
    <p:sldId id="1275" r:id="rId59"/>
    <p:sldId id="1246" r:id="rId60"/>
    <p:sldId id="1284" r:id="rId61"/>
    <p:sldId id="1219" r:id="rId62"/>
    <p:sldId id="1285" r:id="rId63"/>
    <p:sldId id="1290" r:id="rId64"/>
    <p:sldId id="1477" r:id="rId65"/>
    <p:sldId id="1292" r:id="rId66"/>
    <p:sldId id="1476" r:id="rId67"/>
    <p:sldId id="1247" r:id="rId68"/>
    <p:sldId id="1478" r:id="rId69"/>
    <p:sldId id="1224" r:id="rId70"/>
    <p:sldId id="1225" r:id="rId71"/>
    <p:sldId id="1288" r:id="rId72"/>
    <p:sldId id="627" r:id="rId73"/>
    <p:sldId id="1481" r:id="rId74"/>
    <p:sldId id="1484" r:id="rId75"/>
    <p:sldId id="628" r:id="rId76"/>
    <p:sldId id="630" r:id="rId77"/>
    <p:sldId id="1235" r:id="rId78"/>
    <p:sldId id="1236" r:id="rId79"/>
    <p:sldId id="1482" r:id="rId80"/>
    <p:sldId id="1483" r:id="rId81"/>
    <p:sldId id="1214" r:id="rId82"/>
  </p:sldIdLst>
  <p:sldSz cx="9144000" cy="6858000" type="screen4x3"/>
  <p:notesSz cx="7302500" cy="9586913"/>
  <p:custDataLst>
    <p:tags r:id="rId8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0FF"/>
    <a:srgbClr val="AB8D8D"/>
    <a:srgbClr val="F7F5CD"/>
    <a:srgbClr val="990000"/>
    <a:srgbClr val="D5F1CF"/>
    <a:srgbClr val="F1C7C7"/>
    <a:srgbClr val="E9E1C9"/>
    <a:srgbClr val="F6F5BD"/>
    <a:srgbClr val="DED8C4"/>
    <a:srgbClr val="E7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84732" autoAdjust="0"/>
  </p:normalViewPr>
  <p:slideViewPr>
    <p:cSldViewPr snapToObjects="1">
      <p:cViewPr varScale="1">
        <p:scale>
          <a:sx n="93" d="100"/>
          <a:sy n="93" d="100"/>
        </p:scale>
        <p:origin x="15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6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0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3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1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31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8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61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7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2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5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2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2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0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0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5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2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Forkme</a:t>
            </a:r>
            <a:r>
              <a:rPr lang="en-US" baseline="0"/>
              <a:t> – one zombie, b/c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7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566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zombies, just a lot of procreating threads!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8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0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1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0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2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24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8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54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081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971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720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057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40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1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itchFamily="34" charset="0"/>
              </a:rPr>
              <a:t>s: session leader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913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19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problem with this code? Does it do what you want to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77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1: we don’t wait for programs to be finished +  weird behavior</a:t>
            </a:r>
          </a:p>
          <a:p>
            <a:r>
              <a:rPr lang="en-US" dirty="0"/>
              <a:t>Problem 2: we can’t background a process</a:t>
            </a:r>
          </a:p>
          <a:p>
            <a:r>
              <a:rPr lang="en-US" dirty="0"/>
              <a:t>Problem 3: we can’t clean up a background process – need a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47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27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95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8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6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6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5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8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8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8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6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48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37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01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41815"/>
            <a:ext cx="7772400" cy="1939585"/>
          </a:xfrm>
        </p:spPr>
        <p:txBody>
          <a:bodyPr/>
          <a:lstStyle/>
          <a:p>
            <a:pPr marL="0" indent="0"/>
            <a:br>
              <a:rPr lang="en-US" dirty="0"/>
            </a:br>
            <a:r>
              <a:rPr lang="en-US" dirty="0"/>
              <a:t>CS33 Lecture 13:</a:t>
            </a:r>
            <a:br>
              <a:rPr lang="en-US" dirty="0"/>
            </a:br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Exceptions and Processes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Nowatzki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69F5C-FA75-4F8F-8493-80D4A7814C07}"/>
              </a:ext>
            </a:extLst>
          </p:cNvPr>
          <p:cNvSpPr txBox="1"/>
          <p:nvPr/>
        </p:nvSpPr>
        <p:spPr>
          <a:xfrm>
            <a:off x="1447800" y="6122617"/>
            <a:ext cx="586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Trigger Warning: Zombies and Dead Children</a:t>
            </a:r>
          </a:p>
        </p:txBody>
      </p:sp>
      <p:pic>
        <p:nvPicPr>
          <p:cNvPr id="6" name="Picture 2" descr="Zombie free to use clipart 2">
            <a:extLst>
              <a:ext uri="{FF2B5EF4-FFF2-40B4-BE49-F238E27FC236}">
                <a16:creationId xmlns:a16="http://schemas.microsoft.com/office/drawing/2014/main" id="{8B69089A-4617-4553-9E75-FBC2EFA64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031325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fork clipart">
            <a:extLst>
              <a:ext uri="{FF2B5EF4-FFF2-40B4-BE49-F238E27FC236}">
                <a16:creationId xmlns:a16="http://schemas.microsoft.com/office/drawing/2014/main" id="{E58BB906-5239-41E0-B0FD-56A6EEA0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62" y="5410200"/>
            <a:ext cx="2590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ombie free to use clipart 2">
            <a:extLst>
              <a:ext uri="{FF2B5EF4-FFF2-40B4-BE49-F238E27FC236}">
                <a16:creationId xmlns:a16="http://schemas.microsoft.com/office/drawing/2014/main" id="{86B11DF1-742E-451A-8260-4096BA352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03" r="41579" b="42949"/>
          <a:stretch/>
        </p:blipFill>
        <p:spPr bwMode="auto">
          <a:xfrm>
            <a:off x="7476162" y="5791199"/>
            <a:ext cx="685800" cy="2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events 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illegal instruction,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1CC-E525-4156-8291-4CE6E045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Disambiguation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B2C95A-5D56-4F22-A4B4-FBB33DF39B97}"/>
              </a:ext>
            </a:extLst>
          </p:cNvPr>
          <p:cNvGrpSpPr/>
          <p:nvPr/>
        </p:nvGrpSpPr>
        <p:grpSpPr>
          <a:xfrm>
            <a:off x="520922" y="2507298"/>
            <a:ext cx="3670299" cy="2971800"/>
            <a:chOff x="825501" y="3429000"/>
            <a:chExt cx="5525728" cy="2971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0B8C47-0F95-494E-9B26-0242124234A6}"/>
                </a:ext>
              </a:extLst>
            </p:cNvPr>
            <p:cNvSpPr/>
            <p:nvPr/>
          </p:nvSpPr>
          <p:spPr bwMode="auto">
            <a:xfrm>
              <a:off x="825501" y="3429000"/>
              <a:ext cx="5525728" cy="2971800"/>
            </a:xfrm>
            <a:prstGeom prst="rect">
              <a:avLst/>
            </a:prstGeom>
            <a:solidFill>
              <a:srgbClr val="E9E1C9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C36276-6E60-400F-B62D-D86BEDF5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581" y="3500438"/>
              <a:ext cx="2155589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 code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426705-2890-4FB3-93DA-C4444D1E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474" y="3500438"/>
              <a:ext cx="2498481" cy="4590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Kernel code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111627FB-C0B0-4156-9555-A883E7E2A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3738" y="4022725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E5F0BF1A-B06F-46B9-A641-0F19CC0D2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4627563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11B9ABB9-C4A6-49A4-A32B-21C0A2EBE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3138" y="4633913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4FD6F0F-32F5-4E9C-B1F6-97E993FC0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7388" y="4697413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C86F5784-F412-435B-99C4-6D7A74029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3738" y="4724400"/>
              <a:ext cx="0" cy="1512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AD36B-7E7E-4B02-A1B5-C47B2EE83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101" y="4300538"/>
              <a:ext cx="1624456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anose="020F0502020204030204" pitchFamily="34" charset="0"/>
                  <a:cs typeface="Calibri" panose="020F0502020204030204" pitchFamily="34" charset="0"/>
                </a:rPr>
                <a:t>Exception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AC1D9D-D65C-4524-920B-7150BECC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138" y="3948230"/>
              <a:ext cx="1325237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i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 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3DD2D67-4103-4621-B3B9-13BC0FDF9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087" y="4395951"/>
              <a:ext cx="1287963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400" b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I_current</a:t>
              </a:r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1549337C-CD94-49A5-80BA-4CFE8ACF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262" y="4601310"/>
              <a:ext cx="964959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400" b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I_next</a:t>
              </a:r>
              <a:endParaRPr lang="en-US" sz="14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F6A1C377-0D16-42AC-80A3-D6EDB3F16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883" y="4300538"/>
              <a:ext cx="362204" cy="244085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4340F5-96D1-48B4-A074-338DB174A3C4}"/>
              </a:ext>
            </a:extLst>
          </p:cNvPr>
          <p:cNvSpPr/>
          <p:nvPr/>
        </p:nvSpPr>
        <p:spPr>
          <a:xfrm>
            <a:off x="563807" y="1781184"/>
            <a:ext cx="3222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Exception (to the OS)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4C6F19-F63C-4E32-B4FF-1E41C6EE3CB3}"/>
              </a:ext>
            </a:extLst>
          </p:cNvPr>
          <p:cNvCxnSpPr>
            <a:cxnSpLocks/>
          </p:cNvCxnSpPr>
          <p:nvPr/>
        </p:nvCxnSpPr>
        <p:spPr bwMode="auto">
          <a:xfrm>
            <a:off x="4438113" y="1723102"/>
            <a:ext cx="0" cy="495569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270F392-2941-4600-A28A-C4820D642C75}"/>
              </a:ext>
            </a:extLst>
          </p:cNvPr>
          <p:cNvSpPr/>
          <p:nvPr/>
        </p:nvSpPr>
        <p:spPr>
          <a:xfrm>
            <a:off x="4514312" y="1596517"/>
            <a:ext cx="42486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Exception Handling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(in the programming language sense)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B92AE7-3AEA-47B7-90CB-A2FD800CA95C}"/>
              </a:ext>
            </a:extLst>
          </p:cNvPr>
          <p:cNvSpPr/>
          <p:nvPr/>
        </p:nvSpPr>
        <p:spPr>
          <a:xfrm>
            <a:off x="4799134" y="2808282"/>
            <a:ext cx="3505006" cy="20621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something_bad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an_exception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exception e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///... do something with e</a:t>
            </a:r>
          </a:p>
          <a:p>
            <a:r>
              <a:rPr lang="en" sz="16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4AF0B6-B653-4AA7-9663-52079DE8AC73}"/>
              </a:ext>
            </a:extLst>
          </p:cNvPr>
          <p:cNvSpPr/>
          <p:nvPr/>
        </p:nvSpPr>
        <p:spPr>
          <a:xfrm>
            <a:off x="5089487" y="5847795"/>
            <a:ext cx="307028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Implemented with </a:t>
            </a:r>
            <a:r>
              <a:rPr lang="en-US" sz="1600" dirty="0">
                <a:solidFill>
                  <a:srgbClr val="FF0000"/>
                </a:solidFill>
              </a:rPr>
              <a:t>non-local jumps</a:t>
            </a:r>
            <a:r>
              <a:rPr lang="en-US" sz="1600" dirty="0"/>
              <a:t>:</a:t>
            </a:r>
          </a:p>
          <a:p>
            <a:r>
              <a:rPr lang="en-US" sz="1600" dirty="0"/>
              <a:t> </a:t>
            </a:r>
            <a:r>
              <a:rPr lang="en-US" sz="1600" dirty="0" err="1">
                <a:latin typeface="Courier New"/>
                <a:cs typeface="Courier New"/>
              </a:rPr>
              <a:t>setjmp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r>
              <a:rPr lang="en-US" sz="1600" dirty="0">
                <a:cs typeface="Courier New"/>
              </a:rPr>
              <a:t> and </a:t>
            </a:r>
            <a:r>
              <a:rPr lang="en-US" sz="1600" dirty="0" err="1">
                <a:latin typeface="Courier New"/>
                <a:cs typeface="Courier New"/>
              </a:rPr>
              <a:t>longjmp</a:t>
            </a:r>
            <a:r>
              <a:rPr lang="en-US" sz="1600" dirty="0">
                <a:latin typeface="Courier New"/>
                <a:cs typeface="Courier New"/>
              </a:rPr>
              <a:t>()</a:t>
            </a:r>
            <a:r>
              <a:rPr lang="en-US" sz="1600" dirty="0"/>
              <a:t>in C runtime library – no OS necessary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7244A3-CB36-4C80-A5F9-39DFB0A4A70B}"/>
              </a:ext>
            </a:extLst>
          </p:cNvPr>
          <p:cNvSpPr txBox="1"/>
          <p:nvPr/>
        </p:nvSpPr>
        <p:spPr>
          <a:xfrm>
            <a:off x="1411128" y="5570650"/>
            <a:ext cx="2094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Our Focus</a:t>
            </a:r>
          </a:p>
        </p:txBody>
      </p:sp>
    </p:spTree>
    <p:extLst>
      <p:ext uri="{BB962C8B-B14F-4D97-AF65-F5344CB8AC3E}">
        <p14:creationId xmlns:p14="http://schemas.microsoft.com/office/powerpoint/2010/main" val="226910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80260"/>
              </p:ext>
            </p:extLst>
          </p:nvPr>
        </p:nvGraphicFramePr>
        <p:xfrm>
          <a:off x="457200" y="2311400"/>
          <a:ext cx="7086600" cy="40792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 info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about file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sbrk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 data segment size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3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Each x86-64 system call has a unique ID number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instruction switches control into the OS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b="0" dirty="0"/>
          </a:p>
          <a:p>
            <a:r>
              <a:rPr lang="en-US" sz="2000" b="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b="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228600" y="1787408"/>
            <a:ext cx="86868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00000000000e5d70 &lt;__open&gt;:</a:t>
            </a:r>
          </a:p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e5d79:   b8 02 00 00 00      mov  $0x2,%eax  # 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  <a:cs typeface="Courier New"/>
              </a:rPr>
              <a:t>open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is syscall #2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e5d7e:   0f 05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syscall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# Return value in %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rax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e5d80:   48 3d 01 f0 </a:t>
            </a:r>
            <a:r>
              <a:rPr lang="da-D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ff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ff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$0xfffffffffffff001,%rax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e5dfa:   c3                  </a:t>
            </a:r>
            <a:r>
              <a:rPr lang="da-D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retq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Example: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</a:t>
            </a:r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228503" y="2620161"/>
            <a:ext cx="868699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nsolas" panose="020B0609020204030204" pitchFamily="49" charset="0"/>
              </a:rPr>
              <a:t> 80483b7:	c7 05 10 9d 04 08 0d 	</a:t>
            </a:r>
            <a:r>
              <a:rPr lang="en-US" sz="2000" dirty="0" err="1">
                <a:latin typeface="Consolas" panose="020B0609020204030204" pitchFamily="49" charset="0"/>
              </a:rPr>
              <a:t>movl</a:t>
            </a:r>
            <a:r>
              <a:rPr lang="en-US" sz="2000" dirty="0">
                <a:latin typeface="Consolas" panose="020B0609020204030204" pitchFamily="49" charset="0"/>
              </a:rPr>
              <a:t>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Allocate a page of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</a:t>
            </a:r>
            <a:r>
              <a:rPr lang="en-US" sz="1800" b="0" i="1" dirty="0" err="1">
                <a:latin typeface="Calibri" pitchFamily="34" charset="0"/>
              </a:rPr>
              <a:t>reexecute</a:t>
            </a:r>
            <a:r>
              <a:rPr lang="en-US" sz="1800" b="0" i="1" dirty="0">
                <a:latin typeface="Calibri" pitchFamily="34" charset="0"/>
              </a:rPr>
              <a:t> </a:t>
            </a:r>
            <a:r>
              <a:rPr lang="en-US" sz="1800" b="0" i="1" dirty="0" err="1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Example: Invalid Memory Reference</a:t>
            </a:r>
          </a:p>
        </p:txBody>
      </p:sp>
      <p:sp>
        <p:nvSpPr>
          <p:cNvPr id="482318" name="Rectangle 14"/>
          <p:cNvSpPr>
            <a:spLocks noGrp="1" noChangeArrowheads="1"/>
          </p:cNvSpPr>
          <p:nvPr>
            <p:ph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Detect invalid address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Signal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/>
              <a:t>Processes</a:t>
            </a:r>
          </a:p>
          <a:p>
            <a:r>
              <a:rPr lang="en-US" dirty="0">
                <a:solidFill>
                  <a:schemeClr val="bg2"/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Not the same as “program” or “processor”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context switching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/>
              <a:t>Each program seems to have exclusive use of main memory. 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595705" y="4166685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Registers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99185" y="2200384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Multiprocessing: The Illusion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/>
              <a:t>Computer runs many processes simultaneously</a:t>
            </a:r>
          </a:p>
          <a:p>
            <a:pPr lvl="1"/>
            <a:r>
              <a:rPr lang="en-US" dirty="0"/>
              <a:t>Applications for one or more users</a:t>
            </a:r>
          </a:p>
          <a:p>
            <a:pPr lvl="2"/>
            <a:r>
              <a:rPr lang="en-US" dirty="0"/>
              <a:t>Web browsers, email clients, editors, …</a:t>
            </a:r>
          </a:p>
          <a:p>
            <a:pPr lvl="1"/>
            <a:r>
              <a:rPr lang="en-US" dirty="0"/>
              <a:t>Background tasks</a:t>
            </a:r>
          </a:p>
          <a:p>
            <a:pPr lvl="2"/>
            <a:r>
              <a:rPr lang="en-US" dirty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/>
              <a:t>Running program “top” on Mac</a:t>
            </a:r>
          </a:p>
          <a:p>
            <a:pPr lvl="1"/>
            <a:r>
              <a:rPr lang="en-US" dirty="0"/>
              <a:t>System has 123 processes, 5 of which are active</a:t>
            </a:r>
          </a:p>
          <a:p>
            <a:pPr lvl="1"/>
            <a:r>
              <a:rPr lang="en-US" dirty="0"/>
              <a:t>Identified by Process ID (PID)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6311900" cy="42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  <a:p>
            <a:r>
              <a:rPr lang="en-US" dirty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Signals (if time)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 On a Single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processor executes multiple processes concurrently</a:t>
            </a:r>
          </a:p>
          <a:p>
            <a:pPr lvl="1"/>
            <a:r>
              <a:rPr lang="en-US" dirty="0"/>
              <a:t>Process executions interleaved (multitasking) </a:t>
            </a:r>
          </a:p>
          <a:p>
            <a:pPr lvl="1"/>
            <a:r>
              <a:rPr lang="en-US" dirty="0"/>
              <a:t>Address spaces managed by virtual memory system (later in course)</a:t>
            </a:r>
          </a:p>
          <a:p>
            <a:pPr lvl="1"/>
            <a:r>
              <a:rPr lang="en-US" dirty="0"/>
              <a:t>Register values for </a:t>
            </a:r>
            <a:r>
              <a:rPr lang="en-US" dirty="0" err="1"/>
              <a:t>nonexecuting</a:t>
            </a:r>
            <a:r>
              <a:rPr lang="en-US" dirty="0"/>
              <a:t> processes saved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 On a Single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Save current registers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 On a Single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Schedule next process for execution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 On a Single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Load saved registers and switch address space (context switch)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 On Multiple Cores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191001" y="3957638"/>
            <a:ext cx="4724400" cy="2671762"/>
          </a:xfrm>
        </p:spPr>
        <p:txBody>
          <a:bodyPr/>
          <a:lstStyle/>
          <a:p>
            <a:r>
              <a:rPr lang="en-US" dirty="0"/>
              <a:t>Multicore processors</a:t>
            </a:r>
          </a:p>
          <a:p>
            <a:pPr lvl="1"/>
            <a:r>
              <a:rPr lang="en-US" dirty="0"/>
              <a:t>Multiple CPUs on single chip</a:t>
            </a:r>
          </a:p>
          <a:p>
            <a:pPr lvl="1"/>
            <a:r>
              <a:rPr lang="en-US" dirty="0"/>
              <a:t>Share main memory (and some of the caches)</a:t>
            </a:r>
          </a:p>
          <a:p>
            <a:pPr lvl="1"/>
            <a:r>
              <a:rPr lang="en-US" dirty="0"/>
              <a:t>Each can execute a separate process</a:t>
            </a:r>
          </a:p>
          <a:p>
            <a:pPr lvl="2"/>
            <a:r>
              <a:rPr lang="en-US" dirty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/>
              <a:t>Each process is a logical control flow. </a:t>
            </a:r>
          </a:p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 (running on single core):</a:t>
            </a:r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C</a:t>
            </a:r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time</a:t>
            </a:r>
          </a:p>
          <a:p>
            <a:endParaRPr lang="en-US" dirty="0"/>
          </a:p>
          <a:p>
            <a:r>
              <a:rPr lang="en-US" dirty="0"/>
              <a:t>However, we can think of concurrent processes as running in parallel with each other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memory-resident OS code called 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existing process.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/>
              <a:t>Process Control (functions for manipulating processes)</a:t>
            </a:r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Hierarchy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>
                <a:latin typeface="Courier New"/>
                <a:cs typeface="Courier New"/>
              </a:rPr>
              <a:t>pstree</a:t>
            </a:r>
            <a:r>
              <a:rPr lang="en-US" sz="1800" dirty="0">
                <a:latin typeface="Calibri" pitchFamily="34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85315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idx="1"/>
          </p:nvPr>
        </p:nvSpPr>
        <p:spPr>
          <a:xfrm>
            <a:off x="452547" y="1219200"/>
            <a:ext cx="8294687" cy="495300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CPU Execution model (Von Neumann):</a:t>
            </a:r>
          </a:p>
          <a:p>
            <a:pPr lvl="1"/>
            <a:r>
              <a:rPr lang="en-US" dirty="0"/>
              <a:t>Each instruction modifies program state (registers/memory)</a:t>
            </a:r>
          </a:p>
          <a:p>
            <a:pPr lvl="1"/>
            <a:r>
              <a:rPr lang="en-US" dirty="0"/>
              <a:t>Sequentially interpret instructions</a:t>
            </a:r>
          </a:p>
          <a:p>
            <a:pPr lvl="1"/>
            <a:r>
              <a:rPr lang="en-US" dirty="0"/>
              <a:t>Next instruction determined only by previous instruction and state of the program</a:t>
            </a:r>
          </a:p>
          <a:p>
            <a:endParaRPr lang="en-US" dirty="0"/>
          </a:p>
          <a:p>
            <a:r>
              <a:rPr lang="en-US" dirty="0"/>
              <a:t>Control Flow Mechanisms:</a:t>
            </a:r>
          </a:p>
          <a:p>
            <a:pPr lvl="1"/>
            <a:r>
              <a:rPr lang="en-US" dirty="0"/>
              <a:t>Jumps (direct/indirect)</a:t>
            </a:r>
          </a:p>
          <a:p>
            <a:pPr lvl="1"/>
            <a:r>
              <a:rPr lang="en-US" dirty="0"/>
              <a:t>Conditional Branches (maybe jump)</a:t>
            </a:r>
          </a:p>
          <a:p>
            <a:pPr lvl="1"/>
            <a:r>
              <a:rPr lang="en-US" dirty="0"/>
              <a:t>Calls and returns (jump but keep track of stack)</a:t>
            </a:r>
          </a:p>
          <a:p>
            <a:pPr lvl="1">
              <a:buNone/>
            </a:pPr>
            <a:r>
              <a:rPr lang="en-US" dirty="0"/>
              <a:t>React to changes in </a:t>
            </a:r>
            <a:r>
              <a:rPr lang="en-US" b="1" i="1" dirty="0">
                <a:solidFill>
                  <a:srgbClr val="C00000"/>
                </a:solidFill>
              </a:rPr>
              <a:t>program state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198A-74AC-4FB3-A72E-311675BB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BAA2-55D5-41B6-8059-05E98A6F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07C61-0EFD-43CA-A9B5-E589EF73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54" y="1183268"/>
            <a:ext cx="8448428" cy="51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4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Process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>
                <a:latin typeface="Calibri"/>
                <a:cs typeface="Calibri"/>
              </a:rPr>
              <a:t>scheduled</a:t>
            </a:r>
            <a:r>
              <a:rPr lang="en-US" dirty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execution is </a:t>
            </a:r>
            <a:r>
              <a:rPr lang="en-US" i="1" dirty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and will not be scheduled until further notice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stopped permanently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Processes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89525"/>
          </a:xfrm>
        </p:spPr>
        <p:txBody>
          <a:bodyPr/>
          <a:lstStyle/>
          <a:p>
            <a:r>
              <a:rPr lang="en-US" dirty="0"/>
              <a:t>Process becomes terminated for one of three reasons:</a:t>
            </a:r>
          </a:p>
          <a:p>
            <a:pPr lvl="1"/>
            <a:r>
              <a:rPr lang="en-US" dirty="0"/>
              <a:t>Receiving a signal whose default action is to terminate</a:t>
            </a:r>
          </a:p>
          <a:p>
            <a:pPr lvl="1"/>
            <a:r>
              <a:rPr lang="en-US" dirty="0"/>
              <a:t>Returning from the </a:t>
            </a:r>
            <a:r>
              <a:rPr lang="en-US" dirty="0">
                <a:latin typeface="Courier New"/>
                <a:cs typeface="Courier New"/>
              </a:rPr>
              <a:t>main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Calling the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void exit(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/>
              <a:t>Terminates with an </a:t>
            </a:r>
            <a:r>
              <a:rPr lang="en-US" i="1" dirty="0"/>
              <a:t>exit status </a:t>
            </a:r>
            <a:r>
              <a:rPr lang="en-US" dirty="0"/>
              <a:t>of </a:t>
            </a:r>
            <a:r>
              <a:rPr lang="en-US" dirty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>
                <a:latin typeface="Calibri"/>
                <a:cs typeface="Calibri"/>
              </a:rPr>
              <a:t> is called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>
                <a:latin typeface="Calibri"/>
                <a:cs typeface="Calibri"/>
              </a:rPr>
              <a:t> but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>
                <a:latin typeface="Calibri"/>
                <a:cs typeface="Calibri"/>
              </a:rPr>
              <a:t>Parent process </a:t>
            </a:r>
            <a:r>
              <a:rPr lang="en-US" dirty="0">
                <a:latin typeface="Calibri"/>
                <a:cs typeface="Calibri"/>
              </a:rPr>
              <a:t>creates a new running </a:t>
            </a:r>
            <a:r>
              <a:rPr lang="en-US" i="1" dirty="0">
                <a:latin typeface="Calibri"/>
                <a:cs typeface="Calibri"/>
              </a:rPr>
              <a:t>child process </a:t>
            </a:r>
            <a:r>
              <a:rPr lang="en-US" dirty="0">
                <a:latin typeface="Calibri"/>
                <a:cs typeface="Calibri"/>
              </a:rPr>
              <a:t>by calling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Returns 0 to the child process, child’s PID to parent process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Child is </a:t>
            </a:r>
            <a:r>
              <a:rPr lang="en-US" i="1" dirty="0">
                <a:latin typeface="Calibri"/>
                <a:cs typeface="Calibri"/>
              </a:rPr>
              <a:t>almost</a:t>
            </a:r>
            <a:r>
              <a:rPr lang="en-US" dirty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b="1" dirty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r>
              <a:rPr lang="en-US" b="1" dirty="0">
                <a:latin typeface="Calibri"/>
                <a:cs typeface="Calibri"/>
              </a:rPr>
              <a:t>Child get an identical (but separate) copy of the parent’s virtual address space </a:t>
            </a:r>
            <a:r>
              <a:rPr lang="en-US" dirty="0">
                <a:latin typeface="Calibri"/>
                <a:cs typeface="Calibri"/>
              </a:rPr>
              <a:t>(and file descriptors).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3399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pPr lvl="1">
              <a:buClr>
                <a:srgbClr val="3399FF"/>
              </a:buClr>
              <a:buSzPct val="100000"/>
            </a:pPr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>
              <a:buClr>
                <a:srgbClr val="3399FF"/>
              </a:buClr>
              <a:buSzPct val="100000"/>
            </a:pPr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pPr>
              <a:buClr>
                <a:srgbClr val="3399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>
              <a:buClr>
                <a:srgbClr val="3399FF"/>
              </a:buClr>
              <a:buSzPct val="100000"/>
            </a:pPr>
            <a:r>
              <a:rPr lang="en-US" dirty="0">
                <a:latin typeface="Calibri"/>
                <a:cs typeface="Calibri"/>
              </a:rPr>
              <a:t>x has a value of 1 when fork returns in parent and child</a:t>
            </a:r>
          </a:p>
          <a:p>
            <a:pPr lvl="1">
              <a:buClr>
                <a:srgbClr val="3399FF"/>
              </a:buClr>
              <a:buSzPct val="100000"/>
            </a:pPr>
            <a:r>
              <a:rPr lang="en-US" dirty="0">
                <a:latin typeface="Calibri"/>
                <a:cs typeface="Calibri"/>
              </a:rPr>
              <a:t>Subsequent changes to x are independent</a:t>
            </a:r>
          </a:p>
          <a:p>
            <a:pPr>
              <a:buClr>
                <a:srgbClr val="3399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>
              <a:buClr>
                <a:srgbClr val="3399FF"/>
              </a:buClr>
              <a:buSzPct val="100000"/>
            </a:pPr>
            <a:r>
              <a:rPr lang="en-US" dirty="0" err="1">
                <a:latin typeface="Calibri"/>
                <a:cs typeface="Calibri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with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graph </a:t>
            </a:r>
            <a:r>
              <a:rPr lang="en-US" dirty="0"/>
              <a:t>is a useful tool for capturing the partial ordering of statements in a concurrent program:</a:t>
            </a:r>
          </a:p>
          <a:p>
            <a:pPr lvl="1"/>
            <a:r>
              <a:rPr lang="en-US" dirty="0"/>
              <a:t>Each vertex is the execution of a statement</a:t>
            </a:r>
          </a:p>
          <a:p>
            <a:pPr lvl="1"/>
            <a:r>
              <a:rPr lang="en-US" dirty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 happens before b</a:t>
            </a:r>
          </a:p>
          <a:p>
            <a:pPr lvl="1"/>
            <a:r>
              <a:rPr lang="en-US" dirty="0"/>
              <a:t>Edges can be labeled with current value of variables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vertices can be labeled with output</a:t>
            </a:r>
          </a:p>
          <a:p>
            <a:pPr lvl="1"/>
            <a:r>
              <a:rPr lang="en-US" dirty="0"/>
              <a:t>Each graph begins with a vertex with no </a:t>
            </a:r>
            <a:r>
              <a:rPr lang="en-US" dirty="0" err="1"/>
              <a:t>inedges</a:t>
            </a:r>
            <a:r>
              <a:rPr lang="en-US" dirty="0"/>
              <a:t>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Any </a:t>
            </a:r>
            <a:r>
              <a:rPr lang="en-US" i="1" dirty="0"/>
              <a:t>topological sort </a:t>
            </a:r>
            <a:r>
              <a:rPr lang="en-US" dirty="0"/>
              <a:t>of the graph corresponds to a feasible total ordering. </a:t>
            </a:r>
          </a:p>
          <a:p>
            <a:pPr lvl="1"/>
            <a:r>
              <a:rPr lang="en-US" dirty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 Example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=2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main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fork</a:t>
            </a: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66290" y="2716546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urier New" charset="0"/>
              </a:rPr>
              <a:t>x</a:t>
            </a:r>
            <a:r>
              <a:rPr lang="en-US" sz="1600" dirty="0">
                <a:latin typeface="Courier New" charset="0"/>
              </a:rPr>
              <a:t>==1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Child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/>
              <a:t>Original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Relabled</a:t>
            </a:r>
            <a:r>
              <a:rPr lang="en-US" dirty="0"/>
              <a:t> graph: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=2</a:t>
              </a: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main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atin typeface="Courier New" charset="0"/>
                </a:rPr>
                <a:t>x</a:t>
              </a:r>
              <a:r>
                <a:rPr lang="en-US" sz="1600" dirty="0">
                  <a:latin typeface="Courier New" charset="0"/>
                </a:rPr>
                <a:t>==1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b</a:t>
              </a: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Two consecutive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2964123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 dirty="0"/>
              <a:t>How to React to Events?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Insufficient  for a useful system: </a:t>
            </a:r>
            <a:br>
              <a:rPr lang="en-US" dirty="0"/>
            </a:br>
            <a:r>
              <a:rPr lang="en-US" dirty="0"/>
              <a:t>Difficult to react to changes in </a:t>
            </a:r>
            <a:r>
              <a:rPr lang="en-US" i="1" dirty="0">
                <a:solidFill>
                  <a:srgbClr val="C00000"/>
                </a:solidFill>
              </a:rPr>
              <a:t>system (external)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/>
          </a:p>
          <a:p>
            <a:r>
              <a:rPr lang="en-US" dirty="0"/>
              <a:t>Couldn’t we poll this state?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while(</a:t>
            </a:r>
            <a:r>
              <a:rPr lang="en-US" dirty="0" err="1">
                <a:latin typeface="Consolas" panose="020B0609020204030204" pitchFamily="49" charset="0"/>
              </a:rPr>
              <a:t>keyboard_pressed</a:t>
            </a:r>
            <a:r>
              <a:rPr lang="en-US" dirty="0">
                <a:latin typeface="Consolas" panose="020B0609020204030204" pitchFamily="49" charset="0"/>
              </a:rPr>
              <a:t> == false) { do something else}</a:t>
            </a:r>
          </a:p>
          <a:p>
            <a:endParaRPr lang="en-US" dirty="0"/>
          </a:p>
          <a:p>
            <a:r>
              <a:rPr lang="en-US" dirty="0"/>
              <a:t>System 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parent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017034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children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88672" y="2305691"/>
              <a:ext cx="8644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/>
              <a:t>System Call Error Handling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/>
              <a:t>On error, Linux system-level functions typically return -1 and set global variable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to indicate cause. </a:t>
            </a:r>
          </a:p>
          <a:p>
            <a:r>
              <a:rPr lang="en-US" dirty="0"/>
              <a:t>Hard and fast rule: </a:t>
            </a:r>
          </a:p>
          <a:p>
            <a:pPr lvl="1"/>
            <a:r>
              <a:rPr lang="en-US" dirty="0"/>
              <a:t>You must check the return status of every system-level function</a:t>
            </a:r>
          </a:p>
          <a:p>
            <a:pPr lvl="1"/>
            <a:r>
              <a:rPr lang="en-US" dirty="0"/>
              <a:t>Only exception is the handful of functions that return </a:t>
            </a:r>
            <a:r>
              <a:rPr lang="en-US" dirty="0">
                <a:latin typeface="Courier New"/>
                <a:cs typeface="Courier New"/>
              </a:rPr>
              <a:t>void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305800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97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Error-handling Wrappers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26646"/>
            <a:ext cx="7896225" cy="847725"/>
          </a:xfrm>
        </p:spPr>
        <p:txBody>
          <a:bodyPr/>
          <a:lstStyle/>
          <a:p>
            <a:r>
              <a:rPr lang="en-US" dirty="0"/>
              <a:t>We simplify the code we present to you even further by using Stevens-style error-handling wrappers: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4591" y="2415735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1909006"/>
            <a:ext cx="2269259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();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3742E5A-ED37-4183-84C1-A79C2DCE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09" y="4861456"/>
            <a:ext cx="7689199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40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/>
              <a:t>Reaping Child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it still consumes system resources</a:t>
            </a:r>
          </a:p>
          <a:p>
            <a:pPr lvl="2"/>
            <a:r>
              <a:rPr lang="en-US" dirty="0"/>
              <a:t>Examples: Exit status, various OS tables</a:t>
            </a:r>
          </a:p>
          <a:p>
            <a:pPr lvl="1"/>
            <a:r>
              <a:rPr lang="en-US" dirty="0"/>
              <a:t>Called a “</a:t>
            </a:r>
            <a:r>
              <a:rPr lang="en-US" b="1" dirty="0"/>
              <a:t>zombie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 (using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== 1)</a:t>
            </a:r>
          </a:p>
          <a:p>
            <a:pPr lvl="1"/>
            <a:r>
              <a:rPr lang="en-US" dirty="0"/>
              <a:t>So,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  <p:pic>
        <p:nvPicPr>
          <p:cNvPr id="1026" name="Picture 2" descr="Zombie free to use clipar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138330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552575"/>
          </a:xfrm>
        </p:spPr>
        <p:txBody>
          <a:bodyPr/>
          <a:lstStyle/>
          <a:p>
            <a:pPr marL="0" indent="0"/>
            <a:r>
              <a:rPr lang="en-US" dirty="0"/>
              <a:t>Child dies-&gt;</a:t>
            </a:r>
            <a:br>
              <a:rPr lang="en-US" dirty="0"/>
            </a:br>
            <a:r>
              <a:rPr lang="en-US" dirty="0"/>
              <a:t>Zombie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 (i.e., a zombie)</a:t>
            </a:r>
          </a:p>
          <a:p>
            <a:endParaRPr lang="en-US" sz="2000" b="0" dirty="0"/>
          </a:p>
          <a:p>
            <a:r>
              <a:rPr lang="en-US" sz="2000" b="0" dirty="0"/>
              <a:t>Killing parent allows child to be reaped by </a:t>
            </a:r>
            <a:r>
              <a:rPr lang="en-US" sz="2000" dirty="0">
                <a:latin typeface="Courier New" pitchFamily="49" charset="0"/>
              </a:rPr>
              <a:t>init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267200" y="4267200"/>
            <a:ext cx="9906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1600200" y="5257800"/>
            <a:ext cx="3657600" cy="304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399" y="304800"/>
            <a:ext cx="3113795" cy="2057400"/>
          </a:xfrm>
        </p:spPr>
        <p:txBody>
          <a:bodyPr/>
          <a:lstStyle/>
          <a:p>
            <a:pPr marL="0" indent="0"/>
            <a:r>
              <a:rPr lang="en-US" dirty="0"/>
              <a:t>Its okay if your parents die</a:t>
            </a:r>
            <a:br>
              <a:rPr lang="en-US" dirty="0"/>
            </a:br>
            <a:r>
              <a:rPr lang="en-US" dirty="0"/>
              <a:t> (no zombies)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/>
              <a:t>Child process still active even though parent has terminated</a:t>
            </a:r>
          </a:p>
          <a:p>
            <a:endParaRPr lang="en-US" sz="2000" b="0" dirty="0"/>
          </a:p>
          <a:p>
            <a:r>
              <a:rPr lang="en-US" sz="2000" b="0" dirty="0"/>
              <a:t>Must kill child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C973-6AC1-4CE8-B4D7-3F7A0152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552D-5B0F-463F-912E-79597165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133600"/>
            <a:ext cx="7896225" cy="3438525"/>
          </a:xfrm>
        </p:spPr>
        <p:txBody>
          <a:bodyPr/>
          <a:lstStyle/>
          <a:p>
            <a:r>
              <a:rPr lang="en-US" sz="3200" dirty="0"/>
              <a:t>Lesson: Its okay to fork children…</a:t>
            </a:r>
            <a:br>
              <a:rPr lang="en-US" sz="3200" dirty="0"/>
            </a:br>
            <a:r>
              <a:rPr lang="en-US" sz="3200" dirty="0"/>
              <a:t>But always clean them up after they die?</a:t>
            </a:r>
          </a:p>
        </p:txBody>
      </p:sp>
    </p:spTree>
    <p:extLst>
      <p:ext uri="{BB962C8B-B14F-4D97-AF65-F5344CB8AC3E}">
        <p14:creationId xmlns:p14="http://schemas.microsoft.com/office/powerpoint/2010/main" val="2777522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Not the same as “program” or “processor”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context switching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/>
              <a:t>Each program seems to have exclusive use of main memory. 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595705" y="4166685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Registers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99185" y="2200384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3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children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88672" y="2305691"/>
              <a:ext cx="8644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5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282700"/>
            <a:ext cx="8281987" cy="5422900"/>
          </a:xfrm>
        </p:spPr>
        <p:txBody>
          <a:bodyPr/>
          <a:lstStyle/>
          <a:p>
            <a:r>
              <a:rPr lang="en-US" b="1" dirty="0"/>
              <a:t>Exceptions:</a:t>
            </a:r>
          </a:p>
          <a:p>
            <a:pPr lvl="1"/>
            <a:r>
              <a:rPr lang="en-US" dirty="0"/>
              <a:t>Change in control flow in response to a system event </a:t>
            </a:r>
            <a:br>
              <a:rPr lang="en-US" dirty="0"/>
            </a:br>
            <a:r>
              <a:rPr lang="en-US" dirty="0"/>
              <a:t>(i.e.,  change in system state)</a:t>
            </a:r>
          </a:p>
          <a:p>
            <a:pPr lvl="1"/>
            <a:r>
              <a:rPr lang="en-US" dirty="0"/>
              <a:t>Implemented using combination of hardware and OS software	</a:t>
            </a:r>
          </a:p>
          <a:p>
            <a:endParaRPr lang="en-US" dirty="0"/>
          </a:p>
          <a:p>
            <a:r>
              <a:rPr lang="en-US" dirty="0"/>
              <a:t>What can you do with exceptions?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Process context switch</a:t>
            </a:r>
          </a:p>
          <a:p>
            <a:pPr lvl="2"/>
            <a:r>
              <a:rPr lang="en-US" dirty="0"/>
              <a:t>Implemented by OS software and hardware timer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Signals </a:t>
            </a:r>
            <a:r>
              <a:rPr lang="en-US" b="1" dirty="0"/>
              <a:t>(messages from operating system)</a:t>
            </a:r>
          </a:p>
          <a:p>
            <a:pPr lvl="2"/>
            <a:r>
              <a:rPr lang="en-US" dirty="0"/>
              <a:t>Implemented by OS software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Count the zombies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" y="1704091"/>
            <a:ext cx="4579434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A00FF"/>
                </a:solidFill>
                <a:latin typeface="Consolas" panose="020B0609020204030204" pitchFamily="49" charset="0"/>
              </a:rPr>
              <a:t>forkme1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(fork() == 0) {</a:t>
            </a:r>
          </a:p>
          <a:p>
            <a:r>
              <a:rPr lang="en-US" sz="1600">
                <a:solidFill>
                  <a:srgbClr val="C200FF"/>
                </a:solidFill>
                <a:latin typeface="Consolas" panose="020B0609020204030204" pitchFamily="49" charset="0"/>
              </a:rPr>
              <a:t>    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1)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a-DK" sz="1600">
                <a:solidFill>
                  <a:srgbClr val="000000"/>
                </a:solidFill>
                <a:latin typeface="Consolas" panose="020B0609020204030204" pitchFamily="49" charset="0"/>
              </a:rPr>
              <a:t> printf(</a:t>
            </a:r>
            <a:r>
              <a:rPr lang="da-DK" sz="1600">
                <a:solidFill>
                  <a:srgbClr val="9D206F"/>
                </a:solidFill>
                <a:latin typeface="Consolas" panose="020B0609020204030204" pitchFamily="49" charset="0"/>
              </a:rPr>
              <a:t>”I’m alive! \n”</a:t>
            </a:r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da-DK" sz="1600" err="1">
                <a:solidFill>
                  <a:srgbClr val="C200FF"/>
                </a:solidFill>
                <a:latin typeface="Consolas" panose="020B0609020204030204" pitchFamily="49" charset="0"/>
              </a:rPr>
              <a:t>else</a:t>
            </a:r>
            <a:r>
              <a:rPr lang="da-DK" sz="1600">
                <a:solidFill>
                  <a:srgbClr val="000000"/>
                </a:solidFill>
                <a:latin typeface="Consolas" panose="020B0609020204030204" pitchFamily="49" charset="0"/>
              </a:rPr>
              <a:t> if (fork() ==0) {</a:t>
            </a:r>
          </a:p>
          <a:p>
            <a:r>
              <a:rPr lang="da-DK" sz="160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da-DK" sz="1600">
                <a:solidFill>
                  <a:srgbClr val="9D206F"/>
                </a:solidFill>
                <a:latin typeface="Consolas" panose="020B0609020204030204" pitchFamily="49" charset="0"/>
              </a:rPr>
              <a:t>”Goodbye cruel world! \n”</a:t>
            </a:r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   exit(1);</a:t>
            </a:r>
            <a:endParaRPr lang="is-I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is-IS" sz="1600">
                <a:solidFill>
                  <a:srgbClr val="C200FF"/>
                </a:solidFill>
                <a:latin typeface="Consolas" panose="020B0609020204030204" pitchFamily="49" charset="0"/>
              </a:rPr>
              <a:t>else </a:t>
            </a:r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((c = getchar()) != EOF)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putchar(c);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is-I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is-I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4579434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A00FF"/>
                </a:solidFill>
                <a:latin typeface="Consolas" panose="020B0609020204030204" pitchFamily="49" charset="0"/>
              </a:rPr>
              <a:t>forkme2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(fork() == 0) {</a:t>
            </a:r>
          </a:p>
          <a:p>
            <a:r>
              <a:rPr lang="en-US" sz="1600">
                <a:solidFill>
                  <a:srgbClr val="C200FF"/>
                </a:solidFill>
                <a:latin typeface="Consolas" panose="020B0609020204030204" pitchFamily="49" charset="0"/>
              </a:rPr>
              <a:t>    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1)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da-DK" sz="1600">
                <a:solidFill>
                  <a:srgbClr val="000000"/>
                </a:solidFill>
                <a:latin typeface="Consolas" panose="020B0609020204030204" pitchFamily="49" charset="0"/>
              </a:rPr>
              <a:t> printf(</a:t>
            </a:r>
            <a:r>
              <a:rPr lang="da-DK" sz="1600">
                <a:solidFill>
                  <a:srgbClr val="9D206F"/>
                </a:solidFill>
                <a:latin typeface="Consolas" panose="020B0609020204030204" pitchFamily="49" charset="0"/>
              </a:rPr>
              <a:t>”I’m still alive! \n”</a:t>
            </a:r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da-DK" sz="1600" err="1">
                <a:solidFill>
                  <a:srgbClr val="C200FF"/>
                </a:solidFill>
                <a:latin typeface="Consolas" panose="020B0609020204030204" pitchFamily="49" charset="0"/>
              </a:rPr>
              <a:t>else</a:t>
            </a:r>
            <a:r>
              <a:rPr lang="da-DK" sz="1600">
                <a:solidFill>
                  <a:srgbClr val="000000"/>
                </a:solidFill>
                <a:latin typeface="Consolas" panose="020B0609020204030204" pitchFamily="49" charset="0"/>
              </a:rPr>
              <a:t> if (fork() ==0) {</a:t>
            </a:r>
          </a:p>
          <a:p>
            <a:r>
              <a:rPr lang="da-DK" sz="160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da-DK" sz="1600">
                <a:solidFill>
                  <a:srgbClr val="9D206F"/>
                </a:solidFill>
                <a:latin typeface="Consolas" panose="020B0609020204030204" pitchFamily="49" charset="0"/>
              </a:rPr>
              <a:t>”Goodbye cruel world! \n”</a:t>
            </a:r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   exit(1);</a:t>
            </a:r>
            <a:endParaRPr lang="is-I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is-IS" sz="1600">
                <a:solidFill>
                  <a:srgbClr val="C200FF"/>
                </a:solidFill>
                <a:latin typeface="Consolas" panose="020B0609020204030204" pitchFamily="49" charset="0"/>
              </a:rPr>
              <a:t>else</a:t>
            </a:r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600">
                <a:solidFill>
                  <a:srgbClr val="000000"/>
                </a:solidFill>
                <a:latin typeface="Consolas" panose="020B0609020204030204" pitchFamily="49" charset="0"/>
              </a:rPr>
              <a:t> printf(</a:t>
            </a:r>
            <a:r>
              <a:rPr lang="da-DK" sz="1600">
                <a:solidFill>
                  <a:srgbClr val="9D206F"/>
                </a:solidFill>
                <a:latin typeface="Consolas" panose="020B0609020204030204" pitchFamily="49" charset="0"/>
              </a:rPr>
              <a:t>”Goodbye cruel world! \n”</a:t>
            </a:r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   exit(1);</a:t>
            </a: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is-I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s-I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is-I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Count the zombies 2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3783505"/>
            <a:ext cx="3352800" cy="181588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forkever2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while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(fork()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0) {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printf(</a:t>
            </a:r>
            <a:r>
              <a:rPr lang="da-DK" sz="1600" dirty="0">
                <a:solidFill>
                  <a:srgbClr val="9D206F"/>
                </a:solidFill>
                <a:latin typeface="Consolas" panose="020B0609020204030204" pitchFamily="49" charset="0"/>
              </a:rPr>
              <a:t>”Zombified?\n”</a:t>
            </a:r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exit(1);</a:t>
            </a:r>
          </a:p>
          <a:p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1710975"/>
            <a:ext cx="3352800" cy="181588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nsolas" panose="020B0609020204030204" pitchFamily="49" charset="0"/>
              </a:rPr>
              <a:t>forkever1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while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(fork()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0) {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printf(</a:t>
            </a:r>
            <a:r>
              <a:rPr lang="da-DK" sz="1600" dirty="0">
                <a:solidFill>
                  <a:srgbClr val="9D206F"/>
                </a:solidFill>
                <a:latin typeface="Consolas" panose="020B0609020204030204" pitchFamily="49" charset="0"/>
              </a:rPr>
              <a:t>”Zombified!\n”</a:t>
            </a:r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exit(1);</a:t>
            </a:r>
          </a:p>
          <a:p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2" descr="Zombie free to use clipar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33" y="3687357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Zombie free to use clipar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17" y="3687357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ombie free to use clipar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60" y="3687357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Zombie free to use clipar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49" y="3695457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Zombie free to use clipar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02" y="1710975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Zombie free to use clipar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586" y="1710975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Zombie free to use clipar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10975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Zombie free to use clipart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214" y="1710975"/>
            <a:ext cx="1173884" cy="18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1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7018" y="2971800"/>
            <a:ext cx="1905000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nsolas" panose="020B0609020204030204" pitchFamily="49" charset="0"/>
              </a:rPr>
              <a:t>forkfork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C200FF"/>
                </a:solidFill>
                <a:latin typeface="Consolas" panose="020B0609020204030204" pitchFamily="49" charset="0"/>
              </a:rPr>
              <a:t>while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(1) {</a:t>
            </a:r>
          </a:p>
          <a:p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fork();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is-I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527F2-07FE-409B-8143-DCE5EEA3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Count the zombies 3</a:t>
            </a:r>
          </a:p>
        </p:txBody>
      </p:sp>
    </p:spTree>
    <p:extLst>
      <p:ext uri="{BB962C8B-B14F-4D97-AF65-F5344CB8AC3E}">
        <p14:creationId xmlns:p14="http://schemas.microsoft.com/office/powerpoint/2010/main" val="221305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integer it points to will be set to  a value that indicates reason the child terminated and the exit status:</a:t>
            </a:r>
          </a:p>
          <a:p>
            <a:pPr lvl="2"/>
            <a:r>
              <a:rPr lang="en-US" dirty="0"/>
              <a:t>Checked using macros defined in </a:t>
            </a:r>
            <a:r>
              <a:rPr lang="en-US" dirty="0" err="1">
                <a:latin typeface="Courier New"/>
                <a:cs typeface="Courier New"/>
              </a:rPr>
              <a:t>wait.h</a:t>
            </a:r>
            <a:endParaRPr lang="en-US" dirty="0">
              <a:latin typeface="Courier New"/>
              <a:cs typeface="Courier New"/>
            </a:endParaRPr>
          </a:p>
          <a:p>
            <a:pPr lvl="3"/>
            <a:r>
              <a:rPr lang="en-US" dirty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>
                <a:latin typeface="Calibri"/>
                <a:cs typeface="Calibri"/>
              </a:rPr>
              <a:t>See textbook for details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wait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7296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Another wait </a:t>
            </a:r>
            <a:r>
              <a:rPr lang="en-US" dirty="0"/>
              <a:t>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76746" y="954088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59866" y="1981200"/>
            <a:ext cx="8162812" cy="480131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nsolas" panose="020B0609020204030204" pitchFamily="49" charset="0"/>
              </a:rPr>
              <a:t>fork10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nsolas" panose="020B0609020204030204" pitchFamily="49" charset="0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nsolas" panose="020B0609020204030204" pitchFamily="49" charset="0"/>
              </a:rPr>
              <a:t>pid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[N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>
                <a:solidFill>
                  <a:srgbClr val="C1651C"/>
                </a:solidFill>
                <a:latin typeface="Consolas" panose="020B0609020204030204" pitchFamily="49" charset="0"/>
              </a:rPr>
              <a:t>i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dirty="0" err="1">
                <a:solidFill>
                  <a:srgbClr val="C1651C"/>
                </a:solidFill>
                <a:latin typeface="Consolas" panose="020B0609020204030204" pitchFamily="49" charset="0"/>
              </a:rPr>
              <a:t>child_status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</a:t>
            </a: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800" dirty="0" err="1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[i] = fork()) == 0) {</a:t>
            </a: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exit(100+i); </a:t>
            </a:r>
            <a:r>
              <a:rPr lang="nb-NO" sz="1800" dirty="0">
                <a:solidFill>
                  <a:srgbClr val="CB2418"/>
                </a:solidFill>
                <a:latin typeface="Consolas" panose="020B0609020204030204" pitchFamily="49" charset="0"/>
              </a:rPr>
              <a:t>/* Child */</a:t>
            </a:r>
            <a:endParaRPr lang="nb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  <a:r>
              <a:rPr lang="en-US" sz="1800" dirty="0">
                <a:solidFill>
                  <a:srgbClr val="CB2418"/>
                </a:solidFill>
                <a:latin typeface="Consolas" panose="020B0609020204030204" pitchFamily="49" charset="0"/>
              </a:rPr>
              <a:t>/* Parent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D961E"/>
                </a:solidFill>
                <a:latin typeface="Consolas" panose="020B0609020204030204" pitchFamily="49" charset="0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Consolas" panose="020B0609020204030204" pitchFamily="49" charset="0"/>
              </a:rPr>
              <a:t>wpid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wait(&amp;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child_status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(WIFEXITED(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child_status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"Child %d terminated with exit status 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wpid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, WEXITSTATUS(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child_status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800" dirty="0">
                <a:solidFill>
                  <a:srgbClr val="C200FF"/>
                </a:solidFill>
                <a:latin typeface="Consolas" panose="020B0609020204030204" pitchFamily="49" charset="0"/>
              </a:rPr>
              <a:t>else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"Child %d terminate abnormally\n"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94277" y="637436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84775-28D4-46D9-B576-7E5088E667EC}"/>
              </a:ext>
            </a:extLst>
          </p:cNvPr>
          <p:cNvSpPr/>
          <p:nvPr/>
        </p:nvSpPr>
        <p:spPr bwMode="auto">
          <a:xfrm>
            <a:off x="1396429" y="4489807"/>
            <a:ext cx="4394771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331703"/>
            <a:ext cx="88392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waitpid</a:t>
            </a:r>
            <a:r>
              <a:rPr lang="en-US" sz="3400" dirty="0"/>
              <a:t>: 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61392" y="954694"/>
            <a:ext cx="8610600" cy="1099234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waitpid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&amp;status,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(see textbook)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053928"/>
            <a:ext cx="8162812" cy="480131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nsolas" panose="020B0609020204030204" pitchFamily="49" charset="0"/>
              </a:rPr>
              <a:t>fork11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Consolas" panose="020B0609020204030204" pitchFamily="49" charset="0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Consolas" panose="020B0609020204030204" pitchFamily="49" charset="0"/>
              </a:rPr>
              <a:t>pid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[N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nsolas" panose="020B0609020204030204" pitchFamily="49" charset="0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C1651C"/>
                </a:solidFill>
                <a:latin typeface="Consolas" panose="020B0609020204030204" pitchFamily="49" charset="0"/>
              </a:rPr>
              <a:t>child_status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</a:t>
            </a: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800" dirty="0" err="1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[i] = fork()) == 0)</a:t>
            </a: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exit(100+i); </a:t>
            </a:r>
            <a:r>
              <a:rPr lang="nb-NO" sz="1800" dirty="0">
                <a:solidFill>
                  <a:srgbClr val="CB2418"/>
                </a:solidFill>
                <a:latin typeface="Consolas" panose="020B0609020204030204" pitchFamily="49" charset="0"/>
              </a:rPr>
              <a:t>/* Child */</a:t>
            </a:r>
            <a:endParaRPr lang="nb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nsolas" panose="020B0609020204030204" pitchFamily="49" charset="0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N-1; i &gt;= 0; i--) {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dirty="0" err="1">
                <a:solidFill>
                  <a:srgbClr val="2D961E"/>
                </a:solidFill>
                <a:latin typeface="Consolas" panose="020B0609020204030204" pitchFamily="49" charset="0"/>
              </a:rPr>
              <a:t>pid_t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dirty="0" err="1">
                <a:solidFill>
                  <a:srgbClr val="C1651C"/>
                </a:solidFill>
                <a:latin typeface="Consolas" panose="020B0609020204030204" pitchFamily="49" charset="0"/>
              </a:rPr>
              <a:t>wpid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waitpid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[i], &amp;</a:t>
            </a:r>
            <a:r>
              <a:rPr lang="da-D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child_status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800" dirty="0" err="1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(WIFEXITED(</a:t>
            </a:r>
            <a:r>
              <a:rPr lang="da-D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child_status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800" dirty="0">
                <a:solidFill>
                  <a:srgbClr val="9D206F"/>
                </a:solidFill>
                <a:latin typeface="Consolas" panose="020B0609020204030204" pitchFamily="49" charset="0"/>
              </a:rPr>
              <a:t>"Child %d </a:t>
            </a:r>
            <a:r>
              <a:rPr lang="da-DK" sz="1800" dirty="0" err="1">
                <a:solidFill>
                  <a:srgbClr val="9D206F"/>
                </a:solidFill>
                <a:latin typeface="Consolas" panose="020B0609020204030204" pitchFamily="49" charset="0"/>
              </a:rPr>
              <a:t>terminated</a:t>
            </a:r>
            <a:r>
              <a:rPr lang="da-DK" sz="1800" dirty="0">
                <a:solidFill>
                  <a:srgbClr val="9D206F"/>
                </a:solidFill>
                <a:latin typeface="Consolas" panose="020B0609020204030204" pitchFamily="49" charset="0"/>
              </a:rPr>
              <a:t> with exit status %d\n"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wpid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, WEXITSTATUS(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child_status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hu-H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u-HU" sz="1800" dirty="0">
                <a:solidFill>
                  <a:srgbClr val="C200FF"/>
                </a:solidFill>
                <a:latin typeface="Consolas" panose="020B0609020204030204" pitchFamily="49" charset="0"/>
              </a:rPr>
              <a:t>else</a:t>
            </a:r>
            <a:endParaRPr lang="hu-H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nsolas" panose="020B0609020204030204" pitchFamily="49" charset="0"/>
              </a:rPr>
              <a:t>"Child %d terminate abnormally\n"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2282" y="65003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567E49-F704-4CB9-A99A-4D5AF12F62DE}"/>
              </a:ext>
            </a:extLst>
          </p:cNvPr>
          <p:cNvSpPr/>
          <p:nvPr/>
        </p:nvSpPr>
        <p:spPr bwMode="auto">
          <a:xfrm>
            <a:off x="1447800" y="4572001"/>
            <a:ext cx="61722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PATH=$PATH:/</a:t>
            </a:r>
            <a:r>
              <a:rPr lang="en-US" dirty="0" err="1">
                <a:latin typeface="Courier New"/>
                <a:cs typeface="Courier New"/>
              </a:rPr>
              <a:t>usr</a:t>
            </a:r>
            <a:r>
              <a:rPr lang="en-US" dirty="0">
                <a:latin typeface="Courier New"/>
                <a:cs typeface="Courier New"/>
              </a:rPr>
              <a:t>/bin/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the stack when a new program starts</a:t>
            </a:r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Future stack 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rsi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Example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33528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envp</a:t>
            </a:r>
            <a:r>
              <a:rPr lang="en-US" sz="1800" b="0" dirty="0">
                <a:latin typeface="Courier New"/>
                <a:cs typeface="Courier New"/>
              </a:rPr>
              <a:t>[n]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36576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envp</a:t>
            </a:r>
            <a:r>
              <a:rPr lang="en-US" sz="1800" b="0" dirty="0">
                <a:latin typeface="Courier New"/>
                <a:cs typeface="Courier New"/>
              </a:rPr>
              <a:t>[n-1]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4267200"/>
            <a:ext cx="2209800" cy="293132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envp</a:t>
            </a:r>
            <a:r>
              <a:rPr lang="en-US" sz="1800" b="0" dirty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39624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ourier New"/>
                <a:cs typeface="Courier New"/>
              </a:rPr>
              <a:t>…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799" y="2035998"/>
            <a:ext cx="2743201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>
                <a:latin typeface="Courier New"/>
                <a:cs typeface="Courier New"/>
              </a:rPr>
              <a:t>[</a:t>
            </a:r>
            <a:r>
              <a:rPr lang="en-US" sz="1800" b="0" dirty="0" err="1">
                <a:latin typeface="Courier New"/>
                <a:cs typeface="Courier New"/>
              </a:rPr>
              <a:t>argc</a:t>
            </a:r>
            <a:r>
              <a:rPr lang="en-US" sz="1800" b="0" dirty="0">
                <a:latin typeface="Courier New"/>
                <a:cs typeface="Courier New"/>
              </a:rPr>
              <a:t>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22976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>
                <a:latin typeface="Courier New"/>
                <a:cs typeface="Courier New"/>
              </a:rPr>
              <a:t>[2]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28310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2602468"/>
            <a:ext cx="2743200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>
                <a:latin typeface="Courier New"/>
                <a:cs typeface="Courier New"/>
              </a:rPr>
              <a:t>[1]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6905" y="2907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/bin/</a:t>
            </a:r>
            <a:r>
              <a:rPr lang="en-US" sz="1800" b="0" dirty="0" err="1">
                <a:latin typeface="Courier New"/>
                <a:cs typeface="Courier New"/>
              </a:rPr>
              <a:t>ls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6905" y="25981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-</a:t>
            </a:r>
            <a:r>
              <a:rPr lang="en-US" sz="1800" b="0" dirty="0" err="1">
                <a:latin typeface="Courier New"/>
                <a:cs typeface="Courier New"/>
              </a:rPr>
              <a:t>lt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9388" y="22976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/</a:t>
            </a:r>
            <a:r>
              <a:rPr lang="en-US" sz="1800" b="0" dirty="0" err="1">
                <a:latin typeface="Courier New"/>
                <a:cs typeface="Courier New"/>
              </a:rPr>
              <a:t>usr</a:t>
            </a:r>
            <a:r>
              <a:rPr lang="en-US" sz="1800" b="0" dirty="0">
                <a:latin typeface="Courier New"/>
                <a:cs typeface="Courier New"/>
              </a:rPr>
              <a:t>/include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2341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USER=</a:t>
            </a:r>
            <a:r>
              <a:rPr lang="en-US" sz="1800" b="0" dirty="0" err="1">
                <a:latin typeface="Courier New"/>
                <a:cs typeface="Courier New"/>
              </a:rPr>
              <a:t>tjn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62600" y="362407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PWD=/</a:t>
            </a:r>
            <a:r>
              <a:rPr lang="en-US" sz="1800" b="0" dirty="0" err="1">
                <a:latin typeface="Courier New"/>
                <a:cs typeface="Courier New"/>
              </a:rPr>
              <a:t>usr</a:t>
            </a:r>
            <a:r>
              <a:rPr lang="en-US" sz="1800" b="0" dirty="0">
                <a:latin typeface="Courier New"/>
                <a:cs typeface="Courier New"/>
              </a:rPr>
              <a:t>/</a:t>
            </a:r>
            <a:r>
              <a:rPr lang="en-US" sz="1800" b="0" dirty="0" err="1">
                <a:latin typeface="Courier New"/>
                <a:cs typeface="Courier New"/>
              </a:rPr>
              <a:t>tjn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3340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5334000" y="27828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334000" y="24815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>
            <a:off x="4800600" y="4413766"/>
            <a:ext cx="762000" cy="50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 flipV="1">
            <a:off x="4800600" y="3808740"/>
            <a:ext cx="762000" cy="12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437647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4560332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38200" y="29072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latin typeface="Courier New"/>
                <a:cs typeface="Courier New"/>
              </a:rPr>
              <a:t>myargv</a:t>
            </a:r>
            <a:endParaRPr lang="en-US" sz="1800" b="0" dirty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498354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Menlo-Regular"/>
              </a:rPr>
              <a:t>/* Child runs program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exit(1);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}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Executes</a:t>
            </a:r>
            <a:r>
              <a:rPr lang="en-US" sz="2000" dirty="0">
                <a:latin typeface="Courier New" pitchFamily="49" charset="0"/>
              </a:rPr>
              <a:t> “</a:t>
            </a:r>
            <a:r>
              <a:rPr lang="en-US" sz="2000" b="0" dirty="0">
                <a:latin typeface="Courier New"/>
                <a:cs typeface="Courier New"/>
              </a:rPr>
              <a:t>/bin/</a:t>
            </a:r>
            <a:r>
              <a:rPr lang="en-US" sz="2000" b="0" dirty="0" err="1">
                <a:latin typeface="Courier New"/>
                <a:cs typeface="Courier New"/>
              </a:rPr>
              <a:t>ls</a:t>
            </a:r>
            <a:r>
              <a:rPr lang="en-US" sz="2000" b="0" dirty="0">
                <a:latin typeface="Courier New"/>
                <a:cs typeface="Courier New"/>
              </a:rPr>
              <a:t> –</a:t>
            </a:r>
            <a:r>
              <a:rPr lang="en-US" sz="2000" b="0" dirty="0" err="1">
                <a:latin typeface="Courier New"/>
                <a:cs typeface="Courier New"/>
              </a:rPr>
              <a:t>lt</a:t>
            </a:r>
            <a:r>
              <a:rPr lang="en-US" sz="2000" b="0" dirty="0">
                <a:latin typeface="Courier New"/>
                <a:cs typeface="Courier New"/>
              </a:rPr>
              <a:t> /</a:t>
            </a:r>
            <a:r>
              <a:rPr lang="en-US" sz="2000" b="0" dirty="0" err="1">
                <a:latin typeface="Courier New"/>
                <a:cs typeface="Courier New"/>
              </a:rPr>
              <a:t>usr</a:t>
            </a:r>
            <a:r>
              <a:rPr lang="en-US" sz="2000" b="0" dirty="0">
                <a:latin typeface="Courier New"/>
                <a:cs typeface="Courier New"/>
              </a:rPr>
              <a:t>/include</a:t>
            </a:r>
            <a:r>
              <a:rPr lang="en-US" sz="2000" dirty="0">
                <a:latin typeface="Courier New" pitchFamily="49" charset="0"/>
              </a:rPr>
              <a:t>” </a:t>
            </a:r>
            <a:r>
              <a:rPr lang="en-US" sz="2000" dirty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622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/>
                <a:cs typeface="Courier New"/>
              </a:rPr>
              <a:t>(</a:t>
            </a:r>
            <a:r>
              <a:rPr lang="en-US" sz="1800" b="0" dirty="0" err="1">
                <a:latin typeface="Courier New"/>
                <a:cs typeface="Courier New"/>
              </a:rPr>
              <a:t>argc</a:t>
            </a:r>
            <a:r>
              <a:rPr lang="en-US" sz="1800" b="0" dirty="0">
                <a:latin typeface="Courier New"/>
                <a:cs typeface="Courier New"/>
              </a:rPr>
              <a:t> == 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51280" y="390044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PATH=/</a:t>
            </a:r>
            <a:r>
              <a:rPr lang="en-US" sz="1800" b="0" dirty="0" err="1">
                <a:latin typeface="Courier New"/>
                <a:cs typeface="Courier New"/>
              </a:rPr>
              <a:t>usr</a:t>
            </a:r>
            <a:r>
              <a:rPr lang="en-US" sz="1800" b="0" dirty="0">
                <a:latin typeface="Courier New"/>
                <a:cs typeface="Courier New"/>
              </a:rPr>
              <a:t>/bin/</a:t>
            </a:r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:…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/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Exceptions used to implement signals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06921"/>
              </p:ext>
            </p:extLst>
          </p:nvPr>
        </p:nvGraphicFramePr>
        <p:xfrm>
          <a:off x="609601" y="4038600"/>
          <a:ext cx="8001000" cy="2464308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SIGTSTP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Suspend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User typed ctrl-z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36086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9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Sending a Signal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3548062"/>
          </a:xfrm>
        </p:spPr>
        <p:txBody>
          <a:bodyPr/>
          <a:lstStyle/>
          <a:p>
            <a:r>
              <a:rPr lang="en-US" dirty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/>
          </a:p>
          <a:p>
            <a:r>
              <a:rPr lang="en-US" dirty="0"/>
              <a:t>Kernel sends a signal for one of the following reasons:</a:t>
            </a:r>
          </a:p>
          <a:p>
            <a:pPr lvl="1"/>
            <a:r>
              <a:rPr lang="en-US" b="1" dirty="0"/>
              <a:t>Kernel detects some event:</a:t>
            </a:r>
          </a:p>
          <a:p>
            <a:pPr lvl="2"/>
            <a:r>
              <a:rPr lang="en-US" dirty="0" err="1"/>
              <a:t>Eg.</a:t>
            </a:r>
            <a:r>
              <a:rPr lang="en-US" dirty="0"/>
              <a:t> a system event such as divide-by-zero (SIGFPE) or the termination of a child process (SIGCHLD)</a:t>
            </a:r>
          </a:p>
          <a:p>
            <a:pPr lvl="1"/>
            <a:r>
              <a:rPr lang="en-US" b="1" dirty="0"/>
              <a:t>Another process has sent a signal</a:t>
            </a:r>
          </a:p>
          <a:p>
            <a:pPr lvl="2"/>
            <a:r>
              <a:rPr lang="en-US" dirty="0"/>
              <a:t>E.g. with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41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Concepts: Receiving a Signal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/>
          </a:p>
          <a:p>
            <a:r>
              <a:rPr lang="en-US" dirty="0"/>
              <a:t>Some 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called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  <p:extLst>
      <p:ext uri="{BB962C8B-B14F-4D97-AF65-F5344CB8AC3E}">
        <p14:creationId xmlns:p14="http://schemas.microsoft.com/office/powerpoint/2010/main" val="1437536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Default Actions &amp; Overriding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7678"/>
            <a:ext cx="7896225" cy="5431722"/>
          </a:xfrm>
        </p:spPr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dirty="0"/>
              <a:t>The 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*signal(int signum,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  <a:endParaRPr lang="en-US" dirty="0"/>
          </a:p>
          <a:p>
            <a:pPr lvl="2"/>
            <a:r>
              <a:rPr lang="en-US" dirty="0"/>
              <a:t>Called when process receives signal of type </a:t>
            </a:r>
            <a:r>
              <a:rPr lang="en-US" b="1" dirty="0">
                <a:latin typeface="Courier New" pitchFamily="49" charset="0"/>
              </a:rPr>
              <a:t>signum</a:t>
            </a:r>
          </a:p>
          <a:p>
            <a:pPr lvl="2"/>
            <a:r>
              <a:rPr lang="en-US" dirty="0"/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/>
              <a:t>the handler</a:t>
            </a:r>
          </a:p>
          <a:p>
            <a:pPr lvl="2"/>
            <a:r>
              <a:rPr lang="en-US" dirty="0"/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/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/>
              <a:t>the signal</a:t>
            </a:r>
          </a:p>
          <a:p>
            <a:pPr lvl="2"/>
            <a:r>
              <a:rPr lang="en-US" dirty="0"/>
              <a:t>Returns back to interrupted process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7049-B7DD-45A8-9D8B-8AC4DAD7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Handler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5BB9-BA16-4A2E-93A8-9654D76F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handler_t</a:t>
            </a:r>
            <a:r>
              <a:rPr lang="en-US" dirty="0">
                <a:latin typeface="Courier New" pitchFamily="49" charset="0"/>
              </a:rPr>
              <a:t> *signal(int signum, </a:t>
            </a:r>
            <a:r>
              <a:rPr lang="en-US" dirty="0" err="1">
                <a:latin typeface="Courier New" pitchFamily="49" charset="0"/>
              </a:rPr>
              <a:t>handler_t</a:t>
            </a:r>
            <a:r>
              <a:rPr lang="en-US" dirty="0">
                <a:latin typeface="Courier New" pitchFamily="49" charset="0"/>
              </a:rPr>
              <a:t> *handler)</a:t>
            </a:r>
            <a:endParaRPr lang="en-US" dirty="0"/>
          </a:p>
          <a:p>
            <a:pPr lvl="1"/>
            <a:r>
              <a:rPr lang="en-US" dirty="0"/>
              <a:t>When the handler executes its return statement, control passes back to instruction in the control flow of the process that was interrupted by receipt of the signal</a:t>
            </a:r>
          </a:p>
          <a:p>
            <a:endParaRPr lang="en-US" dirty="0"/>
          </a:p>
          <a:p>
            <a:r>
              <a:rPr lang="en-US" dirty="0"/>
              <a:t>Different 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>
                <a:latin typeface="Courier New" pitchFamily="49" charset="0"/>
              </a:rPr>
              <a:t>signum</a:t>
            </a: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108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(not process) that runs concurrently with the main program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826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  <a:p>
            <a:r>
              <a:rPr lang="en-US" sz="1800" dirty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  <a:p>
            <a:r>
              <a:rPr lang="en-US" sz="1800" dirty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82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104D-4AA3-4608-B436-F6E72B13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send a signal?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A59F-4154-4D48-B80E-EF4F4433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command in </a:t>
            </a:r>
            <a:r>
              <a:rPr lang="en-US" dirty="0" err="1"/>
              <a:t>linux</a:t>
            </a:r>
            <a:r>
              <a:rPr lang="en-US" dirty="0"/>
              <a:t> </a:t>
            </a:r>
          </a:p>
          <a:p>
            <a:r>
              <a:rPr lang="en-US" dirty="0"/>
              <a:t>Programmatically through system call (basically the same)</a:t>
            </a:r>
          </a:p>
          <a:p>
            <a:r>
              <a:rPr lang="en-US" dirty="0"/>
              <a:t>Cause some event (ctrl-c, ctrl-z)</a:t>
            </a:r>
          </a:p>
        </p:txBody>
      </p:sp>
    </p:spTree>
    <p:extLst>
      <p:ext uri="{BB962C8B-B14F-4D97-AF65-F5344CB8AC3E}">
        <p14:creationId xmlns:p14="http://schemas.microsoft.com/office/powerpoint/2010/main" val="8161208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/bin/kill –9 24818</a:t>
            </a:r>
            <a:br>
              <a:rPr lang="en-US" b="1" dirty="0">
                <a:latin typeface="Courier New" pitchFamily="49" charset="0"/>
              </a:rPr>
            </a:br>
            <a:r>
              <a:rPr lang="en-US" sz="1800" dirty="0">
                <a:ea typeface="+mn-ea"/>
                <a:cs typeface="+mn-cs"/>
              </a:rPr>
              <a:t>Send SIGKILL to process 24818</a:t>
            </a:r>
          </a:p>
          <a:p>
            <a:pPr lvl="1"/>
            <a:endParaRPr lang="en-US" b="1" dirty="0">
              <a:latin typeface="Courier New" pitchFamily="49" charset="0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linux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05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 dirty="0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/>
              <a:t>kernel</a:t>
            </a:r>
            <a:r>
              <a:rPr lang="en-US" dirty="0"/>
              <a:t>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state)</a:t>
            </a:r>
          </a:p>
          <a:p>
            <a:pPr lvl="1"/>
            <a:r>
              <a:rPr lang="en-US" dirty="0"/>
              <a:t>Kernel is the memory-resident part of the OS (manages core functionality)</a:t>
            </a:r>
          </a:p>
          <a:p>
            <a:pPr lvl="1"/>
            <a:r>
              <a:rPr lang="en-US" dirty="0"/>
              <a:t>Examples of events: Divide by 0, arithmetic overflow, page fault, I/O request completes, typing Ctrl-C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 Return to </a:t>
            </a:r>
            <a:r>
              <a:rPr lang="en-US" sz="1800" b="0" i="1" dirty="0" err="1">
                <a:latin typeface="Calibri" pitchFamily="34" charset="0"/>
              </a:rPr>
              <a:t>I_current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1739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&lt;types ctrl-z&gt;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&lt;types ctrl-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41632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222706810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592093" cy="762000"/>
          </a:xfrm>
        </p:spPr>
        <p:txBody>
          <a:bodyPr/>
          <a:lstStyle/>
          <a:p>
            <a:r>
              <a:rPr lang="en-US" dirty="0"/>
              <a:t>Why should we forking care?</a:t>
            </a:r>
          </a:p>
        </p:txBody>
      </p:sp>
    </p:spTree>
    <p:extLst>
      <p:ext uri="{BB962C8B-B14F-4D97-AF65-F5344CB8AC3E}">
        <p14:creationId xmlns:p14="http://schemas.microsoft.com/office/powerpoint/2010/main" val="3038734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9CBA-DEE9-4521-9E2F-047AEE3A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24" y="1035342"/>
            <a:ext cx="8859551" cy="762000"/>
          </a:xfrm>
        </p:spPr>
        <p:txBody>
          <a:bodyPr/>
          <a:lstStyle/>
          <a:p>
            <a:r>
              <a:rPr lang="en-US" sz="4400" dirty="0"/>
              <a:t>Take advantage of many processors!</a:t>
            </a:r>
          </a:p>
        </p:txBody>
      </p:sp>
      <p:pic>
        <p:nvPicPr>
          <p:cNvPr id="1026" name="Picture 2" descr="skylake-sp xcc die shot.png">
            <a:extLst>
              <a:ext uri="{FF2B5EF4-FFF2-40B4-BE49-F238E27FC236}">
                <a16:creationId xmlns:a16="http://schemas.microsoft.com/office/drawing/2014/main" id="{6BD3D420-F442-479C-B671-80431617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2" y="2286000"/>
            <a:ext cx="4455716" cy="29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DF2B41-2952-4191-A28F-927A33BC1EC2}"/>
              </a:ext>
            </a:extLst>
          </p:cNvPr>
          <p:cNvSpPr txBox="1"/>
          <p:nvPr/>
        </p:nvSpPr>
        <p:spPr>
          <a:xfrm>
            <a:off x="2491957" y="5652656"/>
            <a:ext cx="434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Intel Skylake Server</a:t>
            </a:r>
          </a:p>
        </p:txBody>
      </p:sp>
      <p:pic>
        <p:nvPicPr>
          <p:cNvPr id="1028" name="Picture 4" descr="skylake-sp xcc die shot (annotated).png">
            <a:extLst>
              <a:ext uri="{FF2B5EF4-FFF2-40B4-BE49-F238E27FC236}">
                <a16:creationId xmlns:a16="http://schemas.microsoft.com/office/drawing/2014/main" id="{5684170A-AC3C-475F-A411-896412129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085" y="2320247"/>
            <a:ext cx="4455715" cy="29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8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CCC6EC-E345-4CE6-BCD6-411A89DA404B}"/>
              </a:ext>
            </a:extLst>
          </p:cNvPr>
          <p:cNvSpPr txBox="1">
            <a:spLocks/>
          </p:cNvSpPr>
          <p:nvPr/>
        </p:nvSpPr>
        <p:spPr bwMode="auto">
          <a:xfrm>
            <a:off x="427383" y="990600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 dirty="0"/>
              <a:t>We can also do practical things too, like build a shell!</a:t>
            </a:r>
          </a:p>
        </p:txBody>
      </p:sp>
      <p:pic>
        <p:nvPicPr>
          <p:cNvPr id="5" name="Picture 2" descr="BASH For Loops">
            <a:extLst>
              <a:ext uri="{FF2B5EF4-FFF2-40B4-BE49-F238E27FC236}">
                <a16:creationId xmlns:a16="http://schemas.microsoft.com/office/drawing/2014/main" id="{4E95CBCA-4D4E-4A0F-AB16-A8F32FB7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5983"/>
            <a:ext cx="3124200" cy="131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rash Can">
            <a:extLst>
              <a:ext uri="{FF2B5EF4-FFF2-40B4-BE49-F238E27FC236}">
                <a16:creationId xmlns:a16="http://schemas.microsoft.com/office/drawing/2014/main" id="{27446244-BF46-4A68-8FC8-4C8D876AE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66218"/>
            <a:ext cx="1598613" cy="15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445C5-08E1-4247-BA0A-EBFA63F80E8E}"/>
              </a:ext>
            </a:extLst>
          </p:cNvPr>
          <p:cNvSpPr txBox="1"/>
          <p:nvPr/>
        </p:nvSpPr>
        <p:spPr>
          <a:xfrm>
            <a:off x="5547221" y="5548010"/>
            <a:ext cx="322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TOTALLY RIDICULOUSLY-AWESOME SHELL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F38BF-8D28-4C66-B849-C7D8CC844D4E}"/>
              </a:ext>
            </a:extLst>
          </p:cNvPr>
          <p:cNvSpPr txBox="1"/>
          <p:nvPr/>
        </p:nvSpPr>
        <p:spPr>
          <a:xfrm>
            <a:off x="5649524" y="4403804"/>
            <a:ext cx="30251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TRASH</a:t>
            </a:r>
          </a:p>
        </p:txBody>
      </p:sp>
      <p:pic>
        <p:nvPicPr>
          <p:cNvPr id="2050" name="Picture 2" descr="Image result for bash shell">
            <a:extLst>
              <a:ext uri="{FF2B5EF4-FFF2-40B4-BE49-F238E27FC236}">
                <a16:creationId xmlns:a16="http://schemas.microsoft.com/office/drawing/2014/main" id="{16D37A98-7E4C-4416-A195-BDEB9E9D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14198"/>
            <a:ext cx="4509390" cy="208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r>
              <a:rPr lang="en-US" dirty="0"/>
              <a:t>TRASH Shell Implementation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981200"/>
            <a:ext cx="6400636" cy="31700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trash_loop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**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"&gt; "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line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read_line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split_line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status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execvp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],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77031-7779-42D6-BAD9-3DA09F91FE11}"/>
              </a:ext>
            </a:extLst>
          </p:cNvPr>
          <p:cNvSpPr txBox="1"/>
          <p:nvPr/>
        </p:nvSpPr>
        <p:spPr>
          <a:xfrm>
            <a:off x="2709979" y="5530334"/>
            <a:ext cx="341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What’s the problem with this code? 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1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TRASH++ Shell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7620000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trash_loop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**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 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"&gt; "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line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read_line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split_line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Fork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execvp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],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"%s: Command not found.\n"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]);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                                         </a:t>
            </a:r>
          </a:p>
          <a:p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exit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                                                                             </a:t>
            </a: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0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en" sz="20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" sz="20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28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B680C-44D4-47A2-AEA5-867DC9FA0D46}"/>
              </a:ext>
            </a:extLst>
          </p:cNvPr>
          <p:cNvSpPr txBox="1"/>
          <p:nvPr/>
        </p:nvSpPr>
        <p:spPr>
          <a:xfrm>
            <a:off x="2709979" y="6374637"/>
            <a:ext cx="341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What’s the problem with this code? 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5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 single core, though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  <p:extLst>
      <p:ext uri="{BB962C8B-B14F-4D97-AF65-F5344CB8AC3E}">
        <p14:creationId xmlns:p14="http://schemas.microsoft.com/office/powerpoint/2010/main" val="30766967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  <p:extLst>
      <p:ext uri="{BB962C8B-B14F-4D97-AF65-F5344CB8AC3E}">
        <p14:creationId xmlns:p14="http://schemas.microsoft.com/office/powerpoint/2010/main" val="33976451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5E5E-BEEF-4BB2-8439-78D5174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more complete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42E9-61E4-4838-BFCA-1F302109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Tables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type of event has a </a:t>
            </a:r>
            <a:br>
              <a:rPr lang="en-US" sz="2000" dirty="0"/>
            </a:br>
            <a:r>
              <a:rPr lang="en-US" sz="2000" dirty="0"/>
              <a:t>unique exception number k</a:t>
            </a:r>
          </a:p>
          <a:p>
            <a:endParaRPr lang="en-US" sz="2000" dirty="0"/>
          </a:p>
          <a:p>
            <a:r>
              <a:rPr lang="en-US" sz="2000" dirty="0"/>
              <a:t>k = index into exception table </a:t>
            </a:r>
            <a:br>
              <a:rPr lang="en-US" sz="2000" dirty="0"/>
            </a:br>
            <a:r>
              <a:rPr lang="en-US" sz="2000" dirty="0"/>
              <a:t>(a.k.a. interrupt vector)</a:t>
            </a:r>
          </a:p>
          <a:p>
            <a:endParaRPr lang="en-US" sz="2000" dirty="0"/>
          </a:p>
          <a:p>
            <a:r>
              <a:rPr lang="en-US" sz="2000" dirty="0"/>
              <a:t>Handler k is called each time </a:t>
            </a:r>
            <a:br>
              <a:rPr lang="en-US" sz="2000" dirty="0"/>
            </a:br>
            <a:r>
              <a:rPr lang="en-US" sz="2000" dirty="0"/>
              <a:t>exception 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Table</a:t>
            </a: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sh</a:t>
            </a:r>
            <a:r>
              <a:rPr lang="en-US" sz="1800" dirty="0"/>
              <a:t> 			Original 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>
                <a:latin typeface="Courier New" pitchFamily="49" charset="0"/>
              </a:rPr>
              <a:t>csh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/>
              <a:t>BSD Unix C 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>
                <a:latin typeface="Courier New" pitchFamily="49" charset="0"/>
              </a:rPr>
              <a:t>bash</a:t>
            </a:r>
            <a:r>
              <a:rPr lang="en-US" sz="1800" dirty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+mn-lt"/>
              </a:rPr>
              <a:t>(default Linux shell)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evaluate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of read/evaluate 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?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id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(!bg)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 dirty="0"/>
              <a:t>Asynchronous Exceptions (</a:t>
            </a:r>
            <a:r>
              <a:rPr lang="en-US" dirty="0">
                <a:solidFill>
                  <a:srgbClr val="FF0000"/>
                </a:solidFill>
              </a:rPr>
              <a:t>Interrupts</a:t>
            </a:r>
            <a:r>
              <a:rPr lang="en-US" dirty="0"/>
              <a:t>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/>
              <a:t>Handler returns to “next” instruction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Timer interrupt</a:t>
            </a:r>
          </a:p>
          <a:p>
            <a:pPr lvl="2"/>
            <a:r>
              <a:rPr lang="en-US" dirty="0"/>
              <a:t>Every few </a:t>
            </a:r>
            <a:r>
              <a:rPr lang="en-US" dirty="0" err="1"/>
              <a:t>ms</a:t>
            </a:r>
            <a:r>
              <a:rPr lang="en-US" dirty="0"/>
              <a:t>, an external timer chip triggers an interrupt</a:t>
            </a:r>
          </a:p>
          <a:p>
            <a:pPr lvl="2"/>
            <a:r>
              <a:rPr lang="en-US" dirty="0"/>
              <a:t>Used by the kernel to take back control from user programs</a:t>
            </a:r>
          </a:p>
          <a:p>
            <a:pPr lvl="1"/>
            <a:r>
              <a:rPr lang="en-US" dirty="0"/>
              <a:t> I/O interrupt from external device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4" id="{3B466650-392D-42BD-AABE-E0C799CFC2DE}" vid="{A740E4B2-7ACB-494B-9ED2-31BF811DA5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cs33_4</Template>
  <TotalTime>16564</TotalTime>
  <Words>6036</Words>
  <Application>Microsoft Office PowerPoint</Application>
  <PresentationFormat>On-screen Show (4:3)</PresentationFormat>
  <Paragraphs>1457</Paragraphs>
  <Slides>81</Slides>
  <Notes>57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5" baseType="lpstr">
      <vt:lpstr>ＭＳ Ｐゴシック</vt:lpstr>
      <vt:lpstr>Arial</vt:lpstr>
      <vt:lpstr>Arial Narrow</vt:lpstr>
      <vt:lpstr>Calibri</vt:lpstr>
      <vt:lpstr>Consolas</vt:lpstr>
      <vt:lpstr>Courier</vt:lpstr>
      <vt:lpstr>Courier New</vt:lpstr>
      <vt:lpstr>Helvetica</vt:lpstr>
      <vt:lpstr>Menlo-Regular</vt:lpstr>
      <vt:lpstr>msgothic</vt:lpstr>
      <vt:lpstr>Times New Roman</vt:lpstr>
      <vt:lpstr>Wingdings</vt:lpstr>
      <vt:lpstr>Wingdings 2</vt:lpstr>
      <vt:lpstr>cs33_4</vt:lpstr>
      <vt:lpstr> CS33 Lecture 13: Exceptional Control Flow:  Exceptions and Processes  </vt:lpstr>
      <vt:lpstr>Today</vt:lpstr>
      <vt:lpstr>Control Flow</vt:lpstr>
      <vt:lpstr>How to React to Events?</vt:lpstr>
      <vt:lpstr>Exceptional Control Flow</vt:lpstr>
      <vt:lpstr>Today</vt:lpstr>
      <vt:lpstr>Exceptions</vt:lpstr>
      <vt:lpstr>Exception Tables</vt:lpstr>
      <vt:lpstr>Asynchronous Exceptions (Interrupts)</vt:lpstr>
      <vt:lpstr>Synchronous Exceptions</vt:lpstr>
      <vt:lpstr>Exception Disambiguation</vt:lpstr>
      <vt:lpstr>System Calls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 On a Single Core</vt:lpstr>
      <vt:lpstr>Multiprocessing On a Single Core</vt:lpstr>
      <vt:lpstr>Multiprocessing On a Single Core</vt:lpstr>
      <vt:lpstr>Multiprocessing On a Single Core</vt:lpstr>
      <vt:lpstr>Multiprocessing On Multiple Cores</vt:lpstr>
      <vt:lpstr>Concurrent Processes</vt:lpstr>
      <vt:lpstr>User View of Concurrent Processes</vt:lpstr>
      <vt:lpstr>Context Switching</vt:lpstr>
      <vt:lpstr>Today</vt:lpstr>
      <vt:lpstr>Linux Process Hierarchy</vt:lpstr>
      <vt:lpstr>PowerPoint Presentation</vt:lpstr>
      <vt:lpstr>Obtaining Process IDs</vt:lpstr>
      <vt:lpstr>Creating and Terminating Processes</vt:lpstr>
      <vt:lpstr>Terminating Processes </vt:lpstr>
      <vt:lpstr>Creating Processes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System Call Error Handling</vt:lpstr>
      <vt:lpstr>Error-handling Wrappers </vt:lpstr>
      <vt:lpstr>Reaping Child Processes</vt:lpstr>
      <vt:lpstr>Child dies-&gt; Zombie</vt:lpstr>
      <vt:lpstr>Its okay if your parents die  (no zombies)</vt:lpstr>
      <vt:lpstr>PowerPoint Presentation</vt:lpstr>
      <vt:lpstr>Processes</vt:lpstr>
      <vt:lpstr>fork Example: Nested forks in children</vt:lpstr>
      <vt:lpstr>Review: Count the zombies</vt:lpstr>
      <vt:lpstr>Review: Count the zombies 2</vt:lpstr>
      <vt:lpstr>Review: Count the zombies 3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Signals</vt:lpstr>
      <vt:lpstr>Signal Concepts: Sending a Signal</vt:lpstr>
      <vt:lpstr>Signal Concepts: Receiving a Signal</vt:lpstr>
      <vt:lpstr>Default Actions &amp; Overriding</vt:lpstr>
      <vt:lpstr>Signal Handler Details</vt:lpstr>
      <vt:lpstr>Signal Handling Example</vt:lpstr>
      <vt:lpstr>Signals Handlers as Concurrent Flows</vt:lpstr>
      <vt:lpstr>Another View of Signal Handlers as Concurrent Flows</vt:lpstr>
      <vt:lpstr>How to send a signal?</vt:lpstr>
      <vt:lpstr>Sending Signals with /bin/kill Program</vt:lpstr>
      <vt:lpstr>Sending Signals with kill Function</vt:lpstr>
      <vt:lpstr>Example of ctrl-c and ctrl-z</vt:lpstr>
      <vt:lpstr>Why should we forking care?</vt:lpstr>
      <vt:lpstr>Take advantage of many processors!</vt:lpstr>
      <vt:lpstr>PowerPoint Presentation</vt:lpstr>
      <vt:lpstr>TRASH Shell Implementation</vt:lpstr>
      <vt:lpstr>TRASH++ Shell Implementation</vt:lpstr>
      <vt:lpstr>Summary</vt:lpstr>
      <vt:lpstr>Summary (cont.)</vt:lpstr>
      <vt:lpstr>Bonus – more complete shell</vt:lpstr>
      <vt:lpstr>Shell Programs</vt:lpstr>
      <vt:lpstr>Simple Shell eval Function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Tony Nowatzki</cp:lastModifiedBy>
  <cp:revision>689</cp:revision>
  <cp:lastPrinted>1999-09-20T15:19:18Z</cp:lastPrinted>
  <dcterms:created xsi:type="dcterms:W3CDTF">2011-10-11T15:51:12Z</dcterms:created>
  <dcterms:modified xsi:type="dcterms:W3CDTF">2019-11-19T21:09:30Z</dcterms:modified>
</cp:coreProperties>
</file>