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56"/>
  </p:notesMasterIdLst>
  <p:handoutMasterIdLst>
    <p:handoutMasterId r:id="rId57"/>
  </p:handoutMasterIdLst>
  <p:sldIdLst>
    <p:sldId id="542" r:id="rId2"/>
    <p:sldId id="1237" r:id="rId3"/>
    <p:sldId id="1238" r:id="rId4"/>
    <p:sldId id="1239" r:id="rId5"/>
    <p:sldId id="1200" r:id="rId6"/>
    <p:sldId id="1201" r:id="rId7"/>
    <p:sldId id="1202" r:id="rId8"/>
    <p:sldId id="1203" r:id="rId9"/>
    <p:sldId id="1204" r:id="rId10"/>
    <p:sldId id="1205" r:id="rId11"/>
    <p:sldId id="1206" r:id="rId12"/>
    <p:sldId id="1207" r:id="rId13"/>
    <p:sldId id="1168" r:id="rId14"/>
    <p:sldId id="1169" r:id="rId15"/>
    <p:sldId id="1170" r:id="rId16"/>
    <p:sldId id="1196" r:id="rId17"/>
    <p:sldId id="1235" r:id="rId18"/>
    <p:sldId id="1178" r:id="rId19"/>
    <p:sldId id="1179" r:id="rId20"/>
    <p:sldId id="1180" r:id="rId21"/>
    <p:sldId id="1199" r:id="rId22"/>
    <p:sldId id="1172" r:id="rId23"/>
    <p:sldId id="1173" r:id="rId24"/>
    <p:sldId id="1176" r:id="rId25"/>
    <p:sldId id="1241" r:id="rId26"/>
    <p:sldId id="1243" r:id="rId27"/>
    <p:sldId id="1187" r:id="rId28"/>
    <p:sldId id="1181" r:id="rId29"/>
    <p:sldId id="1182" r:id="rId30"/>
    <p:sldId id="1183" r:id="rId31"/>
    <p:sldId id="1184" r:id="rId32"/>
    <p:sldId id="1236" r:id="rId33"/>
    <p:sldId id="1185" r:id="rId34"/>
    <p:sldId id="1186" r:id="rId35"/>
    <p:sldId id="1208" r:id="rId36"/>
    <p:sldId id="1209" r:id="rId37"/>
    <p:sldId id="1210" r:id="rId38"/>
    <p:sldId id="1242" r:id="rId39"/>
    <p:sldId id="1211" r:id="rId40"/>
    <p:sldId id="1212" r:id="rId41"/>
    <p:sldId id="1231" r:id="rId42"/>
    <p:sldId id="1223" r:id="rId43"/>
    <p:sldId id="1224" r:id="rId44"/>
    <p:sldId id="1225" r:id="rId45"/>
    <p:sldId id="1233" r:id="rId46"/>
    <p:sldId id="1215" r:id="rId47"/>
    <p:sldId id="1216" r:id="rId48"/>
    <p:sldId id="1218" r:id="rId49"/>
    <p:sldId id="1219" r:id="rId50"/>
    <p:sldId id="1220" r:id="rId51"/>
    <p:sldId id="1221" r:id="rId52"/>
    <p:sldId id="1234" r:id="rId53"/>
    <p:sldId id="1222" r:id="rId54"/>
    <p:sldId id="1230" r:id="rId55"/>
  </p:sldIdLst>
  <p:sldSz cx="9144000" cy="6858000" type="screen4x3"/>
  <p:notesSz cx="7302500" cy="9586913"/>
  <p:custDataLst>
    <p:tags r:id="rId5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2CA"/>
    <a:srgbClr val="C00000"/>
    <a:srgbClr val="E6E6E6"/>
    <a:srgbClr val="F7F5CD"/>
    <a:srgbClr val="DEDFF5"/>
    <a:srgbClr val="DBF2DA"/>
    <a:srgbClr val="990000"/>
    <a:srgbClr val="F6F5BD"/>
    <a:srgbClr val="D5F1CF"/>
    <a:srgbClr val="F1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 autoAdjust="0"/>
    <p:restoredTop sz="90789" autoAdjust="0"/>
  </p:normalViewPr>
  <p:slideViewPr>
    <p:cSldViewPr snapToObjects="1">
      <p:cViewPr varScale="1">
        <p:scale>
          <a:sx n="71" d="100"/>
          <a:sy n="71" d="100"/>
        </p:scale>
        <p:origin x="117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59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71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9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15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77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33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94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09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89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62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8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3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5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1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79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21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969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697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540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09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810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297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390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056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267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235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158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131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61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6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8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60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55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28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0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5371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Adapted</a:t>
            </a:r>
            <a:r>
              <a:rPr lang="en-US" sz="1000" b="0" i="0" baseline="0" dirty="0">
                <a:latin typeface="Calibri" pitchFamily="34" charset="0"/>
              </a:rPr>
              <a:t> from </a:t>
            </a:r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87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6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1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48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7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284BF"/>
              </a:buClr>
              <a:defRPr>
                <a:latin typeface="Calibri" pitchFamily="34" charset="0"/>
              </a:defRPr>
            </a:lvl1pPr>
            <a:lvl2pPr>
              <a:buClr>
                <a:srgbClr val="3284BF"/>
              </a:buCl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4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238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2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2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2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8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008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246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3284B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-26988"/>
            <a:ext cx="1130300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CS</a:t>
            </a:r>
            <a:r>
              <a:rPr lang="en-US" sz="1200" baseline="0" dirty="0">
                <a:solidFill>
                  <a:schemeClr val="bg1"/>
                </a:solidFill>
                <a:latin typeface="Times New Roman" pitchFamily="18" charset="0"/>
              </a:rPr>
              <a:t> 33: UCLA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4156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CS33 Lecture 17:</a:t>
            </a:r>
            <a:br>
              <a:rPr lang="en-US" dirty="0"/>
            </a:br>
            <a:r>
              <a:rPr lang="en-US" dirty="0"/>
              <a:t>Linking</a:t>
            </a:r>
            <a:br>
              <a:rPr lang="en-US" dirty="0"/>
            </a:br>
            <a:endParaRPr lang="en-US" sz="2000" b="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Tony Nowatzki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Linkers Do? (cont)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7896225" cy="3438525"/>
          </a:xfrm>
        </p:spPr>
        <p:txBody>
          <a:bodyPr/>
          <a:lstStyle/>
          <a:p>
            <a:r>
              <a:rPr lang="en-US" dirty="0"/>
              <a:t>Step 2: Relocation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Merges separate code and data sections into single sections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Relocates symbols from their relative locations in the </a:t>
            </a: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o</a:t>
            </a:r>
            <a:r>
              <a:rPr lang="en-US" dirty="0"/>
              <a:t> files to their final absolute memory locations in the executable.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Updates all references to these symbols to reflect their new positions.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6875" y="5331767"/>
            <a:ext cx="597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Let’s look at these two steps in more detail….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Kinds of Object Files (Modules)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Relocatable object file (</a:t>
            </a:r>
            <a:r>
              <a:rPr lang="en-US" dirty="0">
                <a:latin typeface="Courier New"/>
                <a:cs typeface="Courier New"/>
              </a:rPr>
              <a:t>.o</a:t>
            </a:r>
            <a:r>
              <a:rPr lang="en-US" dirty="0"/>
              <a:t> file)</a:t>
            </a:r>
          </a:p>
          <a:p>
            <a:pPr lvl="1"/>
            <a:r>
              <a:rPr lang="en-US" dirty="0"/>
              <a:t>Contains code and data in a form that can be combined with other relocatable object files to form executable object file.</a:t>
            </a:r>
          </a:p>
          <a:p>
            <a:pPr lvl="2"/>
            <a:r>
              <a:rPr lang="en-US" dirty="0"/>
              <a:t>Each </a:t>
            </a: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o</a:t>
            </a:r>
            <a:r>
              <a:rPr lang="en-US" dirty="0"/>
              <a:t> file is produced from exactly one source (</a:t>
            </a: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c</a:t>
            </a:r>
            <a:r>
              <a:rPr lang="en-US" dirty="0"/>
              <a:t>) file</a:t>
            </a:r>
          </a:p>
          <a:p>
            <a:endParaRPr lang="en-US" dirty="0"/>
          </a:p>
          <a:p>
            <a:r>
              <a:rPr lang="en-US" dirty="0"/>
              <a:t>Executable object file (</a:t>
            </a:r>
            <a:r>
              <a:rPr lang="en-US" dirty="0" err="1">
                <a:latin typeface="Courier New"/>
                <a:cs typeface="Courier New"/>
              </a:rPr>
              <a:t>a.out</a:t>
            </a:r>
            <a:r>
              <a:rPr lang="en-US" dirty="0"/>
              <a:t> file)</a:t>
            </a:r>
          </a:p>
          <a:p>
            <a:pPr lvl="1"/>
            <a:r>
              <a:rPr lang="en-US" dirty="0"/>
              <a:t>Contains code and data in a form that can be copied directly into memory and then executed.</a:t>
            </a:r>
          </a:p>
          <a:p>
            <a:endParaRPr lang="en-US" dirty="0"/>
          </a:p>
          <a:p>
            <a:r>
              <a:rPr lang="en-US" dirty="0"/>
              <a:t>Shared object file (</a:t>
            </a:r>
            <a:r>
              <a:rPr lang="en-US" dirty="0">
                <a:latin typeface="Courier New"/>
                <a:cs typeface="Courier New"/>
              </a:rPr>
              <a:t>.so </a:t>
            </a:r>
            <a:r>
              <a:rPr lang="en-US" dirty="0"/>
              <a:t>file)</a:t>
            </a:r>
          </a:p>
          <a:p>
            <a:pPr lvl="1"/>
            <a:r>
              <a:rPr lang="en-US" dirty="0"/>
              <a:t>Special type of relocatable object file that can be loaded into memory and linked dynamically, at either load time or run-time.</a:t>
            </a:r>
          </a:p>
          <a:p>
            <a:pPr lvl="1"/>
            <a:r>
              <a:rPr lang="en-US" dirty="0"/>
              <a:t>Called </a:t>
            </a:r>
            <a:r>
              <a:rPr lang="en-US" i="1" dirty="0"/>
              <a:t>Dynamic Link Libraries</a:t>
            </a:r>
            <a:r>
              <a:rPr lang="en-US" dirty="0"/>
              <a:t> (DLLs) by Windows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Executable and Linkable Format (ELF)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binary format for object files</a:t>
            </a:r>
          </a:p>
          <a:p>
            <a:endParaRPr lang="en-US" dirty="0"/>
          </a:p>
          <a:p>
            <a:r>
              <a:rPr lang="en-US" dirty="0"/>
              <a:t>One unified format for </a:t>
            </a:r>
          </a:p>
          <a:p>
            <a:pPr lvl="1"/>
            <a:r>
              <a:rPr lang="en-US" dirty="0"/>
              <a:t>Relocatable object files (</a:t>
            </a:r>
            <a:r>
              <a:rPr lang="en-US" dirty="0">
                <a:latin typeface="Courier New"/>
                <a:cs typeface="Courier New"/>
              </a:rPr>
              <a:t>.o</a:t>
            </a:r>
            <a:r>
              <a:rPr lang="en-US" dirty="0"/>
              <a:t>), </a:t>
            </a:r>
          </a:p>
          <a:p>
            <a:pPr lvl="1"/>
            <a:r>
              <a:rPr lang="en-US" dirty="0"/>
              <a:t>Executable object files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a.out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Shared object files (</a:t>
            </a:r>
            <a:r>
              <a:rPr lang="en-US" dirty="0">
                <a:latin typeface="Courier New"/>
                <a:cs typeface="Courier New"/>
              </a:rPr>
              <a:t>.so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Generic name: ELF binaries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372533" y="211974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ELF Object File Format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852487"/>
            <a:ext cx="5447892" cy="5793539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Elf header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Word size, byte ordering, file type (.o, exec, .so), machine type, etc.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Segment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Tells the system how to create a virtual memory image for the program </a:t>
            </a:r>
            <a:br>
              <a:rPr lang="en-GB" sz="1800" dirty="0"/>
            </a:br>
            <a:r>
              <a:rPr lang="en-GB" sz="1800" dirty="0"/>
              <a:t>(map sections to virtual memory addresses)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.text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rodata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/>
              <a:t>section</a:t>
            </a:r>
          </a:p>
          <a:p>
            <a:pPr lvl="1"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Read only data: jump tables, ...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.data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Initialized global variables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bss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Uninitialized global variables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“Block Started by Symbol” | </a:t>
            </a:r>
            <a:r>
              <a:rPr lang="en-GB" sz="1800" dirty="0">
                <a:solidFill>
                  <a:srgbClr val="C00000"/>
                </a:solidFill>
              </a:rPr>
              <a:t>“Better Save Space”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Has section header but occupies no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962446" y="16002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962446" y="19812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962446" y="2590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962446" y="2971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962446" y="3733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962446" y="4114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962446" y="4495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962446" y="4876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962446" y="5257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962446" y="56388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8934246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962446" y="3352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60EC915A-1F14-4736-8F67-EEA2A64EDF4E}"/>
              </a:ext>
            </a:extLst>
          </p:cNvPr>
          <p:cNvSpPr/>
          <p:nvPr/>
        </p:nvSpPr>
        <p:spPr bwMode="auto">
          <a:xfrm>
            <a:off x="5645944" y="2590800"/>
            <a:ext cx="247446" cy="762000"/>
          </a:xfrm>
          <a:prstGeom prst="leftBrac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B065CCA-0208-4E09-8E9F-F1319615F921}"/>
              </a:ext>
            </a:extLst>
          </p:cNvPr>
          <p:cNvSpPr/>
          <p:nvPr/>
        </p:nvSpPr>
        <p:spPr bwMode="auto">
          <a:xfrm>
            <a:off x="5558312" y="2438399"/>
            <a:ext cx="318613" cy="523875"/>
          </a:xfrm>
          <a:custGeom>
            <a:avLst/>
            <a:gdLst>
              <a:gd name="connsiteX0" fmla="*/ 318613 w 318613"/>
              <a:gd name="connsiteY0" fmla="*/ 0 h 742950"/>
              <a:gd name="connsiteX1" fmla="*/ 13813 w 318613"/>
              <a:gd name="connsiteY1" fmla="*/ 304800 h 742950"/>
              <a:gd name="connsiteX2" fmla="*/ 80488 w 318613"/>
              <a:gd name="connsiteY2" fmla="*/ 74295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613" h="742950">
                <a:moveTo>
                  <a:pt x="318613" y="0"/>
                </a:moveTo>
                <a:cubicBezTo>
                  <a:pt x="186056" y="90487"/>
                  <a:pt x="53500" y="180975"/>
                  <a:pt x="13813" y="304800"/>
                </a:cubicBezTo>
                <a:cubicBezTo>
                  <a:pt x="-25874" y="428625"/>
                  <a:pt x="27307" y="585787"/>
                  <a:pt x="80488" y="742950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B3375C7B-3A30-489D-BC80-FE15A4ED0B1E}"/>
              </a:ext>
            </a:extLst>
          </p:cNvPr>
          <p:cNvSpPr/>
          <p:nvPr/>
        </p:nvSpPr>
        <p:spPr bwMode="auto">
          <a:xfrm>
            <a:off x="5633834" y="3429001"/>
            <a:ext cx="247446" cy="228601"/>
          </a:xfrm>
          <a:prstGeom prst="leftBrac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D0E2002-9E3B-45C1-A8BE-F45A046054A6}"/>
              </a:ext>
            </a:extLst>
          </p:cNvPr>
          <p:cNvSpPr/>
          <p:nvPr/>
        </p:nvSpPr>
        <p:spPr bwMode="auto">
          <a:xfrm>
            <a:off x="5486400" y="2133600"/>
            <a:ext cx="390525" cy="1371601"/>
          </a:xfrm>
          <a:custGeom>
            <a:avLst/>
            <a:gdLst>
              <a:gd name="connsiteX0" fmla="*/ 318613 w 318613"/>
              <a:gd name="connsiteY0" fmla="*/ 0 h 742950"/>
              <a:gd name="connsiteX1" fmla="*/ 13813 w 318613"/>
              <a:gd name="connsiteY1" fmla="*/ 304800 h 742950"/>
              <a:gd name="connsiteX2" fmla="*/ 80488 w 318613"/>
              <a:gd name="connsiteY2" fmla="*/ 74295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613" h="742950">
                <a:moveTo>
                  <a:pt x="318613" y="0"/>
                </a:moveTo>
                <a:cubicBezTo>
                  <a:pt x="186056" y="90487"/>
                  <a:pt x="53500" y="180975"/>
                  <a:pt x="13813" y="304800"/>
                </a:cubicBezTo>
                <a:cubicBezTo>
                  <a:pt x="-25874" y="428625"/>
                  <a:pt x="27307" y="585787"/>
                  <a:pt x="80488" y="742950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ELF Object File Format (cont.)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396875" y="1309688"/>
            <a:ext cx="5272087" cy="5472112"/>
          </a:xfrm>
          <a:ln/>
        </p:spPr>
        <p:txBody>
          <a:bodyPr/>
          <a:lstStyle/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symtab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Symbol 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Procedure and static variable names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Section names and locations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rel.text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.text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instructions that will need to be modified in the executable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rel.data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.data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pointer data that will need to be modified in the merged executable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.debug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Info for symbolic debugging (</a:t>
            </a:r>
            <a:r>
              <a:rPr lang="en-GB" sz="1800" b="1" dirty="0" err="1">
                <a:latin typeface="Courier New" pitchFamily="49" charset="0"/>
              </a:rPr>
              <a:t>gcc</a:t>
            </a:r>
            <a:r>
              <a:rPr lang="en-GB" sz="1800" b="1" dirty="0">
                <a:latin typeface="Courier New" pitchFamily="49" charset="0"/>
              </a:rPr>
              <a:t> -g</a:t>
            </a:r>
            <a:r>
              <a:rPr lang="en-GB" sz="1800" dirty="0"/>
              <a:t>)</a:t>
            </a:r>
          </a:p>
          <a:p>
            <a:pPr>
              <a:lnSpc>
                <a:spcPct val="88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Section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Offsets and sizes of each section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21747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Symbols	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152401" y="1449388"/>
            <a:ext cx="8839200" cy="49720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defined by module </a:t>
            </a:r>
            <a:r>
              <a:rPr lang="en-GB" i="1" dirty="0"/>
              <a:t>m</a:t>
            </a:r>
            <a:r>
              <a:rPr lang="en-GB" dirty="0"/>
              <a:t> that can be referenced by other modules.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E.g.: 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C functions and 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global variables.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External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 that are referenced by module </a:t>
            </a:r>
            <a:r>
              <a:rPr lang="en-GB" i="1" dirty="0"/>
              <a:t>m</a:t>
            </a:r>
            <a:r>
              <a:rPr lang="en-GB" dirty="0"/>
              <a:t> but defined by some other module.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be explicit with: “extern” keyword before variable name (e.g. extern int c;)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Local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that are defined and referenced exclusively by module </a:t>
            </a:r>
            <a:r>
              <a:rPr lang="en-GB" i="1" dirty="0"/>
              <a:t>m</a:t>
            </a:r>
            <a:r>
              <a:rPr lang="en-GB" dirty="0"/>
              <a:t>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E.g.: C functions and global variables defined with the 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/>
              <a:t>attribute.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>
                <a:solidFill>
                  <a:srgbClr val="C00000"/>
                </a:solidFill>
              </a:rPr>
              <a:t>Local linker symbols are </a:t>
            </a:r>
            <a:r>
              <a:rPr lang="en-GB" b="1" i="1">
                <a:solidFill>
                  <a:srgbClr val="C00000"/>
                </a:solidFill>
              </a:rPr>
              <a:t>not</a:t>
            </a:r>
            <a:r>
              <a:rPr lang="en-GB" b="1">
                <a:solidFill>
                  <a:srgbClr val="C00000"/>
                </a:solidFill>
              </a:rPr>
              <a:t> local program variables</a:t>
            </a:r>
            <a:endParaRPr lang="en-GB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Step 1: Symbol Resolution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18003" y="2534675"/>
            <a:ext cx="4301597" cy="2864503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2000" dirty="0" err="1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A00FF"/>
                </a:solidFill>
                <a:latin typeface="Consolas" panose="020B0609020204030204" pitchFamily="49" charset="0"/>
              </a:rPr>
              <a:t>sum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C1651C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1651C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000" dirty="0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000" dirty="0">
                <a:solidFill>
                  <a:srgbClr val="C1651C"/>
                </a:solidFill>
                <a:latin typeface="Consolas" panose="020B0609020204030204" pitchFamily="49" charset="0"/>
              </a:rPr>
              <a:t>array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[2] = {1, 2};</a:t>
            </a:r>
          </a:p>
          <a:p>
            <a:endParaRPr lang="hu-H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A00FF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C1651C"/>
                </a:solidFill>
                <a:latin typeface="Consolas" panose="020B0609020204030204" pitchFamily="49" charset="0"/>
              </a:rPr>
              <a:t>val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2);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C200FF"/>
                </a:solidFill>
                <a:latin typeface="Consolas" panose="020B0609020204030204" pitchFamily="49" charset="0"/>
              </a:rPr>
              <a:t>return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val;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410693" y="5040168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87848" y="2536262"/>
            <a:ext cx="4448467" cy="2864503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2000" dirty="0" err="1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A00FF"/>
                </a:solidFill>
                <a:latin typeface="Consolas" panose="020B0609020204030204" pitchFamily="49" charset="0"/>
              </a:rPr>
              <a:t>sum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C1651C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1651C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C1651C"/>
                </a:solidFill>
                <a:latin typeface="Consolas" panose="020B0609020204030204" pitchFamily="49" charset="0"/>
              </a:rPr>
              <a:t>i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C1651C"/>
                </a:solidFill>
                <a:latin typeface="Consolas" panose="020B0609020204030204" pitchFamily="49" charset="0"/>
              </a:rPr>
              <a:t>s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2000" dirty="0">
                <a:solidFill>
                  <a:srgbClr val="C200FF"/>
                </a:solidFill>
                <a:latin typeface="Consolas" panose="020B0609020204030204" pitchFamily="49" charset="0"/>
              </a:rPr>
              <a:t>for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n; i++) {</a:t>
            </a:r>
          </a:p>
          <a:p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s += a[i];</a:t>
            </a:r>
          </a:p>
          <a:p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is-I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s-IS" sz="2000" dirty="0">
                <a:solidFill>
                  <a:srgbClr val="C200FF"/>
                </a:solidFill>
                <a:latin typeface="Consolas" panose="020B0609020204030204" pitchFamily="49" charset="0"/>
              </a:rPr>
              <a:t>return</a:t>
            </a:r>
            <a:r>
              <a:rPr lang="is-IS" sz="20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r>
              <a:rPr lang="is-I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8007543" y="5063899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971800" y="1278744"/>
            <a:ext cx="1771617" cy="3140856"/>
            <a:chOff x="1410476" y="689057"/>
            <a:chExt cx="1771617" cy="3140856"/>
          </a:xfrm>
        </p:grpSpPr>
        <p:sp>
          <p:nvSpPr>
            <p:cNvPr id="7" name="TextBox 6"/>
            <p:cNvSpPr txBox="1"/>
            <p:nvPr/>
          </p:nvSpPr>
          <p:spPr>
            <a:xfrm>
              <a:off x="1843265" y="689057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Referencing </a:t>
              </a:r>
            </a:p>
            <a:p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12" name="Straight Arrow Connector 11"/>
            <p:cNvCxnSpPr>
              <a:cxnSpLocks/>
              <a:stCxn id="7" idx="2"/>
            </p:cNvCxnSpPr>
            <p:nvPr/>
          </p:nvCxnSpPr>
          <p:spPr bwMode="auto">
            <a:xfrm flipH="1">
              <a:off x="1410476" y="1335388"/>
              <a:ext cx="1102203" cy="2494525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132131" y="4120568"/>
            <a:ext cx="992579" cy="1936469"/>
            <a:chOff x="132131" y="3397531"/>
            <a:chExt cx="992579" cy="1936469"/>
          </a:xfrm>
        </p:grpSpPr>
        <p:sp>
          <p:nvSpPr>
            <p:cNvPr id="14" name="TextBox 13"/>
            <p:cNvSpPr txBox="1"/>
            <p:nvPr/>
          </p:nvSpPr>
          <p:spPr>
            <a:xfrm>
              <a:off x="132131" y="4687669"/>
              <a:ext cx="9925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Defining </a:t>
              </a:r>
            </a:p>
            <a:p>
              <a:pPr algn="ct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a global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 bwMode="auto">
            <a:xfrm flipV="1">
              <a:off x="628421" y="3397531"/>
              <a:ext cx="395906" cy="1290138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994380" y="4699409"/>
            <a:ext cx="1643599" cy="1967228"/>
            <a:chOff x="994380" y="3976372"/>
            <a:chExt cx="1643599" cy="1967228"/>
          </a:xfrm>
        </p:grpSpPr>
        <p:sp>
          <p:nvSpPr>
            <p:cNvPr id="28" name="TextBox 27"/>
            <p:cNvSpPr txBox="1"/>
            <p:nvPr/>
          </p:nvSpPr>
          <p:spPr>
            <a:xfrm>
              <a:off x="994380" y="5297269"/>
              <a:ext cx="16435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1800" dirty="0" err="1">
                  <a:solidFill>
                    <a:srgbClr val="990000"/>
                  </a:solidFill>
                  <a:latin typeface="Courier New"/>
                  <a:cs typeface="Courier New"/>
                </a:rPr>
                <a:t>val</a:t>
              </a:r>
              <a:endParaRPr lang="en-US" sz="1800" dirty="0">
                <a:solidFill>
                  <a:srgbClr val="99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32" name="Straight Arrow Connector 31"/>
            <p:cNvCxnSpPr>
              <a:cxnSpLocks/>
              <a:stCxn id="28" idx="0"/>
            </p:cNvCxnSpPr>
            <p:nvPr/>
          </p:nvCxnSpPr>
          <p:spPr bwMode="auto">
            <a:xfrm flipH="1" flipV="1">
              <a:off x="1669303" y="3976372"/>
              <a:ext cx="146877" cy="1320897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3" name="Group 6152"/>
          <p:cNvGrpSpPr/>
          <p:nvPr/>
        </p:nvGrpSpPr>
        <p:grpSpPr>
          <a:xfrm>
            <a:off x="2310063" y="4760041"/>
            <a:ext cx="2090934" cy="1619071"/>
            <a:chOff x="2310063" y="4760041"/>
            <a:chExt cx="2090934" cy="1619071"/>
          </a:xfrm>
        </p:grpSpPr>
        <p:sp>
          <p:nvSpPr>
            <p:cNvPr id="42" name="TextBox 41"/>
            <p:cNvSpPr txBox="1"/>
            <p:nvPr/>
          </p:nvSpPr>
          <p:spPr>
            <a:xfrm>
              <a:off x="3062169" y="5732781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Referencing</a:t>
              </a:r>
            </a:p>
            <a:p>
              <a:pPr algn="ct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43" name="Straight Arrow Connector 42"/>
            <p:cNvCxnSpPr>
              <a:cxnSpLocks/>
              <a:stCxn id="42" idx="0"/>
            </p:cNvCxnSpPr>
            <p:nvPr/>
          </p:nvCxnSpPr>
          <p:spPr bwMode="auto">
            <a:xfrm flipH="1" flipV="1">
              <a:off x="2310063" y="4760041"/>
              <a:ext cx="1421520" cy="972740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4" name="Group 6153"/>
          <p:cNvGrpSpPr/>
          <p:nvPr/>
        </p:nvGrpSpPr>
        <p:grpSpPr>
          <a:xfrm>
            <a:off x="3404589" y="3009038"/>
            <a:ext cx="2173003" cy="3726764"/>
            <a:chOff x="3404589" y="3009038"/>
            <a:chExt cx="2173003" cy="3726764"/>
          </a:xfrm>
        </p:grpSpPr>
        <p:sp>
          <p:nvSpPr>
            <p:cNvPr id="49" name="TextBox 48"/>
            <p:cNvSpPr txBox="1"/>
            <p:nvPr/>
          </p:nvSpPr>
          <p:spPr>
            <a:xfrm>
              <a:off x="3404589" y="6366470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50" name="Straight Arrow Connector 49"/>
            <p:cNvCxnSpPr>
              <a:cxnSpLocks/>
            </p:cNvCxnSpPr>
            <p:nvPr/>
          </p:nvCxnSpPr>
          <p:spPr bwMode="auto">
            <a:xfrm flipV="1">
              <a:off x="4487848" y="3009038"/>
              <a:ext cx="585112" cy="33344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6025460" y="3505200"/>
            <a:ext cx="2358305" cy="2875002"/>
            <a:chOff x="6025460" y="2782163"/>
            <a:chExt cx="2358305" cy="2875002"/>
          </a:xfrm>
        </p:grpSpPr>
        <p:sp>
          <p:nvSpPr>
            <p:cNvPr id="52" name="TextBox 51"/>
            <p:cNvSpPr txBox="1"/>
            <p:nvPr/>
          </p:nvSpPr>
          <p:spPr>
            <a:xfrm>
              <a:off x="6324600" y="5010834"/>
              <a:ext cx="20591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ct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nothing of  </a:t>
              </a:r>
              <a:r>
                <a:rPr lang="en-US" sz="1800" dirty="0" err="1">
                  <a:solidFill>
                    <a:srgbClr val="990000"/>
                  </a:solidFill>
                  <a:latin typeface="Courier New"/>
                  <a:cs typeface="Courier New"/>
                </a:rPr>
                <a:t>i</a:t>
              </a:r>
              <a:r>
                <a:rPr lang="en-US" sz="1800" dirty="0">
                  <a:solidFill>
                    <a:srgbClr val="990000"/>
                  </a:solidFill>
                  <a:latin typeface="Courier New"/>
                  <a:cs typeface="Courier New"/>
                </a:rPr>
                <a:t> </a:t>
              </a:r>
              <a:r>
                <a:rPr lang="en-US" sz="1800" dirty="0">
                  <a:solidFill>
                    <a:srgbClr val="990000"/>
                  </a:solidFill>
                  <a:latin typeface="Calibri"/>
                  <a:cs typeface="Calibri"/>
                </a:rPr>
                <a:t>or</a:t>
              </a:r>
              <a:r>
                <a:rPr lang="en-US" sz="1800" dirty="0">
                  <a:solidFill>
                    <a:srgbClr val="990000"/>
                  </a:solidFill>
                  <a:latin typeface="Courier New"/>
                  <a:cs typeface="Courier New"/>
                </a:rPr>
                <a:t> s</a:t>
              </a:r>
            </a:p>
          </p:txBody>
        </p:sp>
        <p:cxnSp>
          <p:nvCxnSpPr>
            <p:cNvPr id="53" name="Straight Arrow Connector 52"/>
            <p:cNvCxnSpPr>
              <a:cxnSpLocks/>
              <a:stCxn id="52" idx="0"/>
            </p:cNvCxnSpPr>
            <p:nvPr/>
          </p:nvCxnSpPr>
          <p:spPr bwMode="auto">
            <a:xfrm flipH="1" flipV="1">
              <a:off x="6025460" y="2782163"/>
              <a:ext cx="1328723" cy="2228671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5" name="Group 6154"/>
          <p:cNvGrpSpPr/>
          <p:nvPr/>
        </p:nvGrpSpPr>
        <p:grpSpPr>
          <a:xfrm>
            <a:off x="1201954" y="1872734"/>
            <a:ext cx="2522526" cy="1344830"/>
            <a:chOff x="1201954" y="1872734"/>
            <a:chExt cx="2522526" cy="1344830"/>
          </a:xfrm>
        </p:grpSpPr>
        <p:sp>
          <p:nvSpPr>
            <p:cNvPr id="71" name="TextBox 70"/>
            <p:cNvSpPr txBox="1"/>
            <p:nvPr/>
          </p:nvSpPr>
          <p:spPr>
            <a:xfrm>
              <a:off x="1551477" y="1872734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72" name="Straight Arrow Connector 71"/>
            <p:cNvCxnSpPr>
              <a:cxnSpLocks/>
              <a:stCxn id="71" idx="2"/>
            </p:cNvCxnSpPr>
            <p:nvPr/>
          </p:nvCxnSpPr>
          <p:spPr bwMode="auto">
            <a:xfrm flipH="1">
              <a:off x="1201954" y="2242066"/>
              <a:ext cx="1436025" cy="975498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en-US" dirty="0"/>
              <a:t>Local non-static C variables vs. local static C variables</a:t>
            </a:r>
          </a:p>
          <a:p>
            <a:pPr lvl="1"/>
            <a:r>
              <a:rPr lang="en-US" dirty="0"/>
              <a:t>local non-static C variables: stored on the stack </a:t>
            </a:r>
          </a:p>
          <a:p>
            <a:pPr lvl="1"/>
            <a:r>
              <a:rPr lang="en-US" dirty="0"/>
              <a:t>local static C variables: stored in either </a:t>
            </a: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bss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/>
              <a:t>or </a:t>
            </a:r>
            <a:r>
              <a:rPr lang="en-US" dirty="0">
                <a:latin typeface="Courier New"/>
                <a:cs typeface="Courier New"/>
              </a:rPr>
              <a:t>.data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86013" y="2829899"/>
            <a:ext cx="3100187" cy="3418501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4A00FF"/>
                </a:solidFill>
                <a:latin typeface="Menlo-Regular"/>
              </a:rPr>
              <a:t>f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x;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is-IS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4A00FF"/>
                </a:solidFill>
                <a:latin typeface="Menlo-Regular"/>
              </a:rPr>
              <a:t>g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x;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3505200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Compiler allocates space in </a:t>
            </a:r>
            <a:r>
              <a:rPr lang="en-US" sz="2000" dirty="0">
                <a:latin typeface="Courier New"/>
                <a:cs typeface="Courier New"/>
              </a:rPr>
              <a:t>.data </a:t>
            </a:r>
            <a:r>
              <a:rPr lang="en-US" sz="2000" dirty="0">
                <a:latin typeface="Calibri" pitchFamily="34" charset="0"/>
              </a:rPr>
              <a:t>for each definition of </a:t>
            </a:r>
            <a:r>
              <a:rPr lang="en-US" sz="2000" dirty="0">
                <a:latin typeface="Courier New"/>
                <a:cs typeface="Courier New"/>
              </a:rPr>
              <a:t>x</a:t>
            </a:r>
          </a:p>
          <a:p>
            <a:endParaRPr lang="en-US" sz="200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Creates local symbols in the symbol table with unique names, e.g., </a:t>
            </a:r>
            <a:r>
              <a:rPr lang="en-US" sz="2000" dirty="0">
                <a:latin typeface="Courier New"/>
                <a:cs typeface="Courier New"/>
              </a:rPr>
              <a:t>x.1</a:t>
            </a:r>
            <a:r>
              <a:rPr lang="en-US" sz="2000" dirty="0">
                <a:latin typeface="Calibri" pitchFamily="34" charset="0"/>
              </a:rPr>
              <a:t> and </a:t>
            </a:r>
            <a:r>
              <a:rPr lang="en-US" sz="2000" dirty="0">
                <a:latin typeface="Courier New"/>
                <a:cs typeface="Courier New"/>
              </a:rPr>
              <a:t>x.2</a:t>
            </a:r>
            <a:r>
              <a:rPr lang="en-US" sz="2000" dirty="0">
                <a:latin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658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40266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How Linker Resolves Duplicate Symbol Definitions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455613" y="1754188"/>
            <a:ext cx="8307387" cy="14462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 symbols are either </a:t>
            </a:r>
            <a:r>
              <a:rPr lang="en-GB" i="1" dirty="0"/>
              <a:t>strong</a:t>
            </a:r>
            <a:r>
              <a:rPr lang="en-GB" dirty="0"/>
              <a:t> or </a:t>
            </a:r>
            <a:r>
              <a:rPr lang="en-GB" i="1" dirty="0"/>
              <a:t>weak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Strong</a:t>
            </a:r>
            <a:r>
              <a:rPr lang="en-GB" dirty="0"/>
              <a:t>: procedures and initialized </a:t>
            </a:r>
            <a:r>
              <a:rPr lang="en-GB" dirty="0" err="1"/>
              <a:t>globals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Weak</a:t>
            </a:r>
            <a:r>
              <a:rPr lang="en-GB" dirty="0"/>
              <a:t>: uninitialized </a:t>
            </a:r>
            <a:r>
              <a:rPr lang="en-GB" dirty="0" err="1"/>
              <a:t>globals</a:t>
            </a:r>
            <a:endParaRPr lang="en-GB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470150" y="3893119"/>
            <a:ext cx="1560340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p1()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981575" y="3893119"/>
            <a:ext cx="1284624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p2()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4622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p1.c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9768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p2.c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42175" y="4391593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6327775" y="4572000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7242175" y="3883594"/>
            <a:ext cx="69132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weak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6324600" y="4070877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704850" y="4431282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1520825" y="4645594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704850" y="3889415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1520825" y="4072468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 animBg="1"/>
      <p:bldP spid="24585" grpId="0"/>
      <p:bldP spid="24586" grpId="0" animBg="1"/>
      <p:bldP spid="24587" grpId="0"/>
      <p:bldP spid="24588" grpId="0" animBg="1"/>
      <p:bldP spid="24589" grpId="0"/>
      <p:bldP spid="2459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Linker’s Symbol Rules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1: Multiple strong symbols are not allowed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item can be defined only once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Otherwise: Linker error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2: Given a strong symbol and multiple weak symbols, choose the strong symbol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References to the weak symbol resolve to the strong symbol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3: If there are multiple weak symbols, pick an arbitrary one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override this with </a:t>
            </a:r>
            <a:r>
              <a:rPr lang="en-GB" b="1" dirty="0" err="1">
                <a:latin typeface="Courier New" pitchFamily="49" charset="0"/>
              </a:rPr>
              <a:t>gcc</a:t>
            </a:r>
            <a:r>
              <a:rPr lang="en-GB" b="1" dirty="0">
                <a:latin typeface="Courier New" pitchFamily="49" charset="0"/>
              </a:rPr>
              <a:t> –</a:t>
            </a:r>
            <a:r>
              <a:rPr lang="en-GB" b="1" dirty="0" err="1">
                <a:latin typeface="Courier New" pitchFamily="49" charset="0"/>
              </a:rPr>
              <a:t>fno</a:t>
            </a:r>
            <a:r>
              <a:rPr lang="en-GB" b="1" dirty="0">
                <a:latin typeface="Courier New" pitchFamily="49" charset="0"/>
              </a:rPr>
              <a:t>-common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snapshot…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97678"/>
            <a:ext cx="6528360" cy="55772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6111" y="3109140"/>
            <a:ext cx="114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A lot of code</a:t>
            </a:r>
          </a:p>
        </p:txBody>
      </p:sp>
    </p:spTree>
    <p:extLst>
      <p:ext uri="{BB962C8B-B14F-4D97-AF65-F5344CB8AC3E}">
        <p14:creationId xmlns:p14="http://schemas.microsoft.com/office/powerpoint/2010/main" val="216872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0" y="3962400"/>
            <a:ext cx="9144000" cy="11038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0" y="1879599"/>
            <a:ext cx="9144000" cy="1098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27038" y="2841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Puzzles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983961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3400" y="3079750"/>
            <a:ext cx="1045777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983961" y="3079750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3400" y="4129088"/>
            <a:ext cx="1169208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983961" y="4129088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33400" y="5195888"/>
            <a:ext cx="1169208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983961" y="5195888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33400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983961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3819525" y="1304925"/>
            <a:ext cx="404743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Link time error: two strong symbols (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p1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794125" y="1969125"/>
            <a:ext cx="4397079" cy="9089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uninitialized int. Is this what you really want?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latin typeface="Calibri" pitchFamily="34" charset="0"/>
                <a:ea typeface="msgothic" charset="0"/>
                <a:cs typeface="msgothic" charset="0"/>
              </a:rPr>
              <a:t>(was sharing intended?)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824287" y="3194050"/>
            <a:ext cx="3611671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might 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latin typeface="Calibri" pitchFamily="34" charset="0"/>
                <a:ea typeface="msgothic" charset="0"/>
                <a:cs typeface="msgothic" charset="0"/>
              </a:rPr>
              <a:t>Evil!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829050" y="4140200"/>
            <a:ext cx="347753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will 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Nasty!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40266" y="6051550"/>
            <a:ext cx="7813014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Nightmare scenario: two identical weak 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structs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compiled by different compilers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with different alignment rules. 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3824287" y="5159375"/>
            <a:ext cx="4654008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initialized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variable.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6626" grpId="0" animBg="1"/>
      <p:bldP spid="26627" grpId="0" animBg="1"/>
      <p:bldP spid="26628" grpId="0" animBg="1"/>
      <p:bldP spid="26629" grpId="0" animBg="1"/>
      <p:bldP spid="26630" grpId="0" animBg="1"/>
      <p:bldP spid="26631" grpId="0" animBg="1"/>
      <p:bldP spid="26632" grpId="0" animBg="1"/>
      <p:bldP spid="26633" grpId="0" animBg="1"/>
      <p:bldP spid="26636" grpId="0"/>
      <p:bldP spid="26637" grpId="0"/>
      <p:bldP spid="26638" grpId="0"/>
      <p:bldP spid="26639" grpId="0"/>
      <p:bldP spid="26641" grpId="0"/>
      <p:bldP spid="266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if you can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/>
              <a:t>if you can</a:t>
            </a:r>
          </a:p>
          <a:p>
            <a:pPr lvl="1"/>
            <a:r>
              <a:rPr lang="en-US" dirty="0"/>
              <a:t>Use local variables (pass data explicitly)</a:t>
            </a:r>
          </a:p>
          <a:p>
            <a:pPr lvl="1"/>
            <a:endParaRPr lang="en-US" dirty="0"/>
          </a:p>
          <a:p>
            <a:r>
              <a:rPr lang="en-US" dirty="0"/>
              <a:t>Otherwise…</a:t>
            </a:r>
          </a:p>
          <a:p>
            <a:pPr lvl="1"/>
            <a:r>
              <a:rPr lang="en-US" dirty="0"/>
              <a:t>Initialize if you define a global variable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dirty="0"/>
              <a:t> if you reference an external global variable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52600" y="4718886"/>
            <a:ext cx="1656521" cy="78880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041361" y="4713372"/>
            <a:ext cx="2578248" cy="79432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  <a:ea typeface="msgothic" charset="0"/>
                <a:cs typeface="msgothic" charset="0"/>
              </a:rPr>
              <a:t>extern </a:t>
            </a:r>
            <a:r>
              <a:rPr lang="en-GB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b="1" dirty="0">
                <a:latin typeface="Courier New" pitchFamily="49" charset="0"/>
                <a:ea typeface="msgothic" charset="0"/>
                <a:cs typeface="msgothic" charset="0"/>
              </a:rPr>
              <a:t>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372533" y="465667"/>
            <a:ext cx="7594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Step 2: Relocation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08174" y="370205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14865" y="3395828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8174" y="5032375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sum()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81000" y="4738689"/>
            <a:ext cx="874368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sum.o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08174" y="205740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08174" y="4235450"/>
            <a:ext cx="2278062" cy="322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array[2]={1,2}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08174" y="2590800"/>
            <a:ext cx="2278062" cy="36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data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89467" y="1306513"/>
            <a:ext cx="3226502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 Object Files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778299" y="211296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778299" y="24780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2778299" y="374173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778299" y="41544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778299" y="510381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1306513"/>
            <a:ext cx="4900862" cy="4635499"/>
            <a:chOff x="4038600" y="1306513"/>
            <a:chExt cx="4900862" cy="4635499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5231591" y="2309813"/>
              <a:ext cx="2422525" cy="319087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Headers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5231591" y="29575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main()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5231591" y="34909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sum()</a:t>
              </a: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4948237" y="2136774"/>
              <a:ext cx="309563" cy="3635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5231591" y="40243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More system code</a:t>
              </a: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5105400" y="1306513"/>
              <a:ext cx="2995862" cy="4564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Executable Object File</a:t>
              </a:r>
            </a:p>
          </p:txBody>
        </p:sp>
        <p:sp>
          <p:nvSpPr>
            <p:cNvPr id="18453" name="AutoShape 21"/>
            <p:cNvSpPr>
              <a:spLocks/>
            </p:cNvSpPr>
            <p:nvPr/>
          </p:nvSpPr>
          <p:spPr bwMode="auto">
            <a:xfrm>
              <a:off x="7772400" y="2628899"/>
              <a:ext cx="304800" cy="1928813"/>
            </a:xfrm>
            <a:prstGeom prst="rightBrace">
              <a:avLst>
                <a:gd name="adj1" fmla="val 59766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8068413" y="3224742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.text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5231591" y="5257800"/>
              <a:ext cx="2422525" cy="684212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.symtab</a:t>
              </a:r>
            </a:p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.debug</a:t>
              </a:r>
            </a:p>
          </p:txBody>
        </p:sp>
        <p:sp>
          <p:nvSpPr>
            <p:cNvPr id="18463" name="AutoShape 31"/>
            <p:cNvSpPr>
              <a:spLocks/>
            </p:cNvSpPr>
            <p:nvPr/>
          </p:nvSpPr>
          <p:spPr bwMode="auto">
            <a:xfrm>
              <a:off x="7730316" y="4557713"/>
              <a:ext cx="304800" cy="676275"/>
            </a:xfrm>
            <a:prstGeom prst="rightBrace">
              <a:avLst>
                <a:gd name="adj1" fmla="val 18490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Text Box 32"/>
            <p:cNvSpPr txBox="1">
              <a:spLocks noChangeArrowheads="1"/>
            </p:cNvSpPr>
            <p:nvPr/>
          </p:nvSpPr>
          <p:spPr bwMode="auto">
            <a:xfrm>
              <a:off x="8068413" y="4696354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.data</a:t>
              </a:r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4038600" y="4106070"/>
              <a:ext cx="836613" cy="1587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4038600" y="2971800"/>
              <a:ext cx="836613" cy="392113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 flipV="1">
              <a:off x="4038600" y="4849813"/>
              <a:ext cx="836613" cy="409575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5231591" y="2633663"/>
              <a:ext cx="2422525" cy="319087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System code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5231590" y="4564063"/>
              <a:ext cx="2422525" cy="3619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System data</a:t>
              </a: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5231591" y="4942682"/>
              <a:ext cx="2422524" cy="3222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int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 array[2]={1,2}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Relocation Entries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715000" y="6551633"/>
            <a:ext cx="2933713" cy="306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Source: </a:t>
            </a:r>
            <a:r>
              <a:rPr lang="en-GB" sz="1400" b="1" dirty="0" err="1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sz="1400" b="1" dirty="0">
                <a:latin typeface="Courier New" pitchFamily="49" charset="0"/>
                <a:ea typeface="msgothic" charset="0"/>
                <a:cs typeface="msgothic" charset="0"/>
              </a:rPr>
              <a:t> –r –d </a:t>
            </a:r>
            <a:r>
              <a:rPr lang="en-GB" sz="1400" b="1" dirty="0" err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4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3581400"/>
            <a:ext cx="8260893" cy="278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0000000000000000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0:   48 83 ec 08             sub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4:   be 02 00 00 00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$0x2,%esi</a:t>
            </a:r>
          </a:p>
          <a:p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</a:rPr>
              <a:t>   9:   bf 00 00 00 00          mov    $0x0,%edi      </a:t>
            </a:r>
            <a:r>
              <a:rPr lang="sk-SK" sz="1600" dirty="0">
                <a:solidFill>
                  <a:srgbClr val="3366FF"/>
                </a:solidFill>
                <a:latin typeface="Consolas" panose="020B0609020204030204" pitchFamily="49" charset="0"/>
              </a:rPr>
              <a:t># %edi = &amp;array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a: R_X86_64_32 array          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# Relocation entry</a:t>
            </a:r>
          </a:p>
          <a:p>
            <a:endParaRPr lang="en-US" sz="1600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e:   e8 00 00 00 00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callq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13 &lt;main+0x13&gt; 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# sum()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f: R_X86_64_PC32 sum-0x4      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# Relocation entry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13:   48 83 c4 08             add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17:   c3      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retq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 dirty="0">
              <a:latin typeface="Consolas" panose="020B0609020204030204" pitchFamily="49" charset="0"/>
              <a:ea typeface="msgothic" charset="0"/>
              <a:cs typeface="msgothic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217760" y="60119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18003" y="1219200"/>
            <a:ext cx="4072997" cy="2033507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hu-HU" sz="18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199906" y="2895044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6" y="152400"/>
            <a:ext cx="8918575" cy="11350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Relocated .text section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3200400"/>
            <a:ext cx="181758" cy="328424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6200" y="1330888"/>
            <a:ext cx="9017001" cy="4526497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00000000004004d0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Consolas" panose="020B0609020204030204" pitchFamily="49" charset="0"/>
              </a:rPr>
              <a:t>  4004d0:       48 83 ec 08       sub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4004d4:       be 02 00 00 00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$0x2,%esi</a:t>
            </a:r>
          </a:p>
          <a:p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</a:rPr>
              <a:t>  4004d9:       bf 18 10 60 00    mov    </a:t>
            </a:r>
            <a:r>
              <a:rPr lang="sk-SK" sz="1600" dirty="0">
                <a:latin typeface="Consolas" panose="020B0609020204030204" pitchFamily="49" charset="0"/>
              </a:rPr>
              <a:t>$0x601018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</a:rPr>
              <a:t>,%edi  </a:t>
            </a:r>
            <a:r>
              <a:rPr lang="sk-SK" sz="1600" dirty="0">
                <a:latin typeface="Consolas" panose="020B0609020204030204" pitchFamily="49" charset="0"/>
              </a:rPr>
              <a:t># %edi = &amp;array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4004de:       e8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05 00 00 00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callq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4004e8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&lt;sum&gt;    # sum()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4004e3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      48 83 c4 08       add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4004e7:       c3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retq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00000000004004e8 &lt;sum&gt;:</a:t>
            </a:r>
          </a:p>
          <a:p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k-SK" sz="1600" dirty="0">
                <a:solidFill>
                  <a:srgbClr val="FF0000"/>
                </a:solidFill>
                <a:latin typeface="Consolas" panose="020B0609020204030204" pitchFamily="49" charset="0"/>
              </a:rPr>
              <a:t>4004e8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</a:rPr>
              <a:t>:       b8 00 00 00 00          mov    $0x0,%eax</a:t>
            </a:r>
          </a:p>
          <a:p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</a:rPr>
              <a:t>  4004ed:       ba 00 00 00 00          mov    $0x0,%edx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4004f2:   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eb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09               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jmp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4004fd &lt;sum+0x15&gt;</a:t>
            </a:r>
          </a:p>
          <a:p>
            <a:r>
              <a:rPr lang="ro-RO" sz="1600" dirty="0">
                <a:solidFill>
                  <a:srgbClr val="000000"/>
                </a:solidFill>
                <a:latin typeface="Consolas" panose="020B0609020204030204" pitchFamily="49" charset="0"/>
              </a:rPr>
              <a:t>  4004f4:       48 63 ca                movslq %edx,%rcx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4004f7:       03 04 8f                add    (%rdi,%rcx,4),%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eax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4004fa:       83 c2 01                add    $0x1,%edx</a:t>
            </a:r>
          </a:p>
          <a:p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4004fd:       39 f2                  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cmp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%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,%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edx</a:t>
            </a:r>
            <a:endParaRPr lang="nl-N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4004ff:       7c f3                  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jl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4004f4 &lt;sum+0xc&gt;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 400501:       f3 c3                   repz retq</a:t>
            </a:r>
            <a:endParaRPr lang="ro-RO" sz="1600" dirty="0">
              <a:latin typeface="Consolas" panose="020B0609020204030204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5943600"/>
            <a:ext cx="7343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Using PC-relative addressing for sum(): 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0x4004e8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solidFill>
                  <a:srgbClr val="3366FF"/>
                </a:solidFill>
                <a:latin typeface="Calibri" pitchFamily="34" charset="0"/>
              </a:rPr>
              <a:t>0x4004e3</a:t>
            </a:r>
            <a:r>
              <a:rPr lang="en-US" sz="2000" dirty="0">
                <a:latin typeface="Calibri" pitchFamily="34" charset="0"/>
              </a:rPr>
              <a:t> + </a:t>
            </a:r>
            <a:r>
              <a:rPr lang="en-US" sz="2000" dirty="0">
                <a:solidFill>
                  <a:srgbClr val="00CC99"/>
                </a:solidFill>
                <a:latin typeface="Calibri" pitchFamily="34" charset="0"/>
              </a:rPr>
              <a:t>0x5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4598" y="6519446"/>
            <a:ext cx="3139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Source: </a:t>
            </a:r>
            <a:r>
              <a:rPr lang="en-US" sz="1600" dirty="0" err="1">
                <a:latin typeface="Courier New"/>
                <a:cs typeface="Courier New"/>
              </a:rPr>
              <a:t>objdump</a:t>
            </a:r>
            <a:r>
              <a:rPr lang="en-US" sz="1600" dirty="0">
                <a:latin typeface="Courier New"/>
                <a:cs typeface="Courier New"/>
              </a:rPr>
              <a:t> -dx </a:t>
            </a:r>
            <a:r>
              <a:rPr lang="en-US" sz="1600" dirty="0" err="1">
                <a:latin typeface="Courier New"/>
                <a:cs typeface="Courier New"/>
              </a:rPr>
              <a:t>prog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Loading</a:t>
            </a:r>
          </a:p>
        </p:txBody>
      </p:sp>
      <p:sp>
        <p:nvSpPr>
          <p:cNvPr id="23578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3962400" cy="4778910"/>
          </a:xfrm>
          <a:ln/>
        </p:spPr>
        <p:txBody>
          <a:bodyPr/>
          <a:lstStyle/>
          <a:p>
            <a:pPr lvl="1"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Loading </a:t>
            </a:r>
          </a:p>
          <a:p>
            <a:pPr marL="457200" lvl="1" indent="-228600">
              <a:lnSpc>
                <a:spcPct val="94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execve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/>
              <a:t>allocates virtual pages for .text and .data sections &amp; creates PTEs marked as invalid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The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.text </a:t>
            </a:r>
            <a:r>
              <a:rPr lang="en-GB" sz="1800" dirty="0"/>
              <a:t>and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.data </a:t>
            </a:r>
            <a:r>
              <a:rPr lang="en-GB" sz="1800" dirty="0"/>
              <a:t>sections are copied, page by page, on demand by the virtual memory system</a:t>
            </a:r>
          </a:p>
          <a:p>
            <a:pPr>
              <a:spcBef>
                <a:spcPts val="1125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>
              <a:solidFill>
                <a:srgbClr val="000066"/>
              </a:solidFill>
              <a:effectLst/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4998661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4998661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4998661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4998662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56" name="Rectangle 18"/>
          <p:cNvSpPr>
            <a:spLocks noChangeArrowheads="1"/>
          </p:cNvSpPr>
          <p:nvPr/>
        </p:nvSpPr>
        <p:spPr bwMode="auto">
          <a:xfrm>
            <a:off x="4998661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6388782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98661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V="1">
            <a:off x="6388782" y="2738438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>
            <a:off x="6388782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4998661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auto">
          <a:xfrm>
            <a:off x="4733026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8146053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64" name="Line 26"/>
          <p:cNvSpPr>
            <a:spLocks noChangeShapeType="1"/>
          </p:cNvSpPr>
          <p:nvPr/>
        </p:nvSpPr>
        <p:spPr bwMode="auto">
          <a:xfrm flipH="1">
            <a:off x="7839666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8008032" y="990600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66" name="Line 28"/>
          <p:cNvSpPr>
            <a:spLocks noChangeShapeType="1"/>
          </p:cNvSpPr>
          <p:nvPr/>
        </p:nvSpPr>
        <p:spPr bwMode="auto">
          <a:xfrm flipV="1">
            <a:off x="7855632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8200120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68" name="Line 30"/>
          <p:cNvSpPr>
            <a:spLocks noChangeShapeType="1"/>
          </p:cNvSpPr>
          <p:nvPr/>
        </p:nvSpPr>
        <p:spPr bwMode="auto">
          <a:xfrm flipH="1">
            <a:off x="7815945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3985528" y="6189452"/>
            <a:ext cx="1043672" cy="2991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4998661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4998661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72" name="AutoShape 36"/>
          <p:cNvSpPr>
            <a:spLocks/>
          </p:cNvSpPr>
          <p:nvPr/>
        </p:nvSpPr>
        <p:spPr bwMode="auto">
          <a:xfrm>
            <a:off x="7836582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7988982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461081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3830-BC7E-410C-9D1B-53977B28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666DD-C231-4C16-A79F-8FADE3193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186FD-7132-4B23-9F5B-8E7008038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877"/>
            <a:ext cx="9144000" cy="579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62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Loading Executable Object Files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23646" y="15677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23646" y="19487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Program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3646" y="2939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.text section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23646" y="3701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.data section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23646" y="4082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23646" y="4463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symtab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23646" y="4844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23646" y="59873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relocatables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269568" y="1413296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98806" y="1236452"/>
            <a:ext cx="2285154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4686829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686829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686829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686830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686829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6076950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686829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6076950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4686829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421194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7834221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r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7527834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7677150" y="899576"/>
            <a:ext cx="1314450" cy="819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 user code</a:t>
            </a: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V="1">
            <a:off x="7543800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7888288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H="1">
            <a:off x="7504113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810000" y="6172200"/>
            <a:ext cx="920542" cy="269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4686829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data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4686829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code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8" name="AutoShape 36"/>
          <p:cNvSpPr>
            <a:spLocks/>
          </p:cNvSpPr>
          <p:nvPr/>
        </p:nvSpPr>
        <p:spPr bwMode="auto">
          <a:xfrm>
            <a:off x="7524750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7677150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323646" y="3320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23646" y="5225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.line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23646" y="2558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ini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 section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23646" y="5606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strtab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355070" y="304800"/>
            <a:ext cx="8831262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Packaging Commonly Used Functions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362161" y="1333500"/>
            <a:ext cx="8307387" cy="52959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to package functions commonly used by programmers?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Math, I/O, memory management, string manipulation, etc.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Awkward, given the linker framework so far: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1:</a:t>
            </a:r>
            <a:r>
              <a:rPr lang="en-GB" dirty="0"/>
              <a:t> Put all functions into a single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Programmers link big object file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Space and time inefficient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2:</a:t>
            </a:r>
            <a:r>
              <a:rPr lang="en-GB" dirty="0"/>
              <a:t> Put each function in a separate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Programmers explicitly link appropriate binaries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efficient, but burdensome on the programmer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Old-fashioned Solution: Static Libraries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379413" y="1447800"/>
            <a:ext cx="8459787" cy="47672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990000"/>
                </a:solidFill>
              </a:rPr>
              <a:t>Static libraries </a:t>
            </a:r>
            <a:r>
              <a:rPr lang="en-GB" dirty="0"/>
              <a:t>(.</a:t>
            </a:r>
            <a:r>
              <a:rPr lang="en-GB" dirty="0">
                <a:latin typeface="Courier New" pitchFamily="49" charset="0"/>
              </a:rPr>
              <a:t>a</a:t>
            </a:r>
            <a:r>
              <a:rPr lang="en-GB" dirty="0"/>
              <a:t> </a:t>
            </a:r>
            <a:r>
              <a:rPr lang="en-GB" dirty="0">
                <a:solidFill>
                  <a:srgbClr val="000004"/>
                </a:solidFill>
              </a:rPr>
              <a:t>archive files</a:t>
            </a:r>
            <a:r>
              <a:rPr lang="en-GB" dirty="0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Concatenate related </a:t>
            </a:r>
            <a:r>
              <a:rPr lang="en-GB" dirty="0" err="1"/>
              <a:t>relocatable</a:t>
            </a:r>
            <a:r>
              <a:rPr lang="en-GB" dirty="0"/>
              <a:t> object files into a single file with an index (called an </a:t>
            </a:r>
            <a:r>
              <a:rPr lang="en-GB" i="1" dirty="0"/>
              <a:t>archive</a:t>
            </a:r>
            <a:r>
              <a:rPr lang="en-GB" dirty="0"/>
              <a:t>).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Enhance linker so that it tries to resolve unresolved external references by looking for the symbols in one or more archives.</a:t>
            </a:r>
          </a:p>
          <a:p>
            <a:pPr lvl="1">
              <a:buSzPct val="75000"/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archive member file resolves reference, link it  into the executable.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Android: A LOT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4346"/>
          <a:stretch/>
        </p:blipFill>
        <p:spPr>
          <a:xfrm>
            <a:off x="240766" y="1197678"/>
            <a:ext cx="8750834" cy="51919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40767" y="5143500"/>
            <a:ext cx="2197634" cy="5334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37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Static Libraries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295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09600" y="2289869"/>
            <a:ext cx="13716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71525" y="16151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atoi.c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955675" y="29867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atoi.o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6000" y="2289869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297113" y="16151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printf.c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316163" y="29867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printf.o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971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295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971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971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511425" y="4674294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3884613" y="3302694"/>
            <a:ext cx="1298575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828800" y="3836094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886200" y="2159694"/>
            <a:ext cx="436563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...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4572000" y="2300981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4583113" y="16262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random.c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602163" y="29978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random.o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5257800" y="1931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5257800" y="2693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1295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5095875" y="3759894"/>
            <a:ext cx="3637832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rs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atoi.o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…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random.o</a:t>
            </a:r>
            <a:endParaRPr lang="en-GB" sz="1600" b="1" dirty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2971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3886200" y="4654714"/>
            <a:ext cx="29718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C standard library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57200" y="5562600"/>
            <a:ext cx="83073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dirty="0" err="1">
                <a:latin typeface="Calibri" pitchFamily="34" charset="0"/>
              </a:rPr>
              <a:t>Archiver</a:t>
            </a:r>
            <a:r>
              <a:rPr lang="en-GB" sz="2000" kern="0" dirty="0">
                <a:latin typeface="Calibri" pitchFamily="34" charset="0"/>
              </a:rPr>
              <a:t> allows incremental updates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sz="2000" kern="0" dirty="0">
                <a:latin typeface="Calibri" pitchFamily="34" charset="0"/>
              </a:rPr>
              <a:t>Recompile function that changes and replace .o file in archive.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kern="0" dirty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8" y="3048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Commonly Used Libraries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xfrm>
            <a:off x="354012" y="1220788"/>
            <a:ext cx="8307387" cy="3152775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err="1">
                <a:latin typeface="Courier New" pitchFamily="49" charset="0"/>
              </a:rPr>
              <a:t>libc.a</a:t>
            </a:r>
            <a:r>
              <a:rPr lang="en-GB" sz="2000" dirty="0"/>
              <a:t> (the C standard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4.6 MB archive of 1496 object files.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I/O, memory allocation, signal handling, string handling, data and time, random numbers, integer math</a:t>
            </a:r>
          </a:p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err="1">
                <a:latin typeface="Courier New" pitchFamily="49" charset="0"/>
              </a:rPr>
              <a:t>libm.a</a:t>
            </a:r>
            <a:r>
              <a:rPr lang="en-GB" sz="2000" dirty="0"/>
              <a:t> (the C math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2 MB archive of 444 object files.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floating point math (sin, </a:t>
            </a:r>
            <a:r>
              <a:rPr lang="en-GB" sz="1800" dirty="0" err="1"/>
              <a:t>cos</a:t>
            </a:r>
            <a:r>
              <a:rPr lang="en-GB" sz="1800" dirty="0"/>
              <a:t>, tan, log, exp, </a:t>
            </a:r>
            <a:r>
              <a:rPr lang="en-GB" sz="1800" dirty="0" err="1"/>
              <a:t>sqrt</a:t>
            </a:r>
            <a:r>
              <a:rPr lang="en-GB" sz="1800" dirty="0"/>
              <a:t>, …) 	</a:t>
            </a:r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914400" y="3677347"/>
            <a:ext cx="2767502" cy="2874352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–t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fork.o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fprintf.o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fpu_control.o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fputc.o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freopen.o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fscanf.o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fseek.o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fstab.o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754874" y="3677347"/>
            <a:ext cx="2767502" cy="2874352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–t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libm.a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3452982" cy="1240722"/>
          </a:xfrm>
        </p:spPr>
        <p:txBody>
          <a:bodyPr/>
          <a:lstStyle/>
          <a:p>
            <a:r>
              <a:rPr lang="en-US" dirty="0"/>
              <a:t>Linking with Static Libraries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6694" y="2020989"/>
            <a:ext cx="3517106" cy="3541611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vector.h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{3, 4};</a:t>
            </a: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1651C"/>
                </a:solidFill>
                <a:latin typeface="Menlo-Regular"/>
              </a:rPr>
              <a:t>z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[2];</a:t>
            </a:r>
          </a:p>
          <a:p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4A00FF"/>
                </a:solidFill>
                <a:latin typeface="Menlo-Regular"/>
              </a:rPr>
              <a:t>main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(x, y, z, 2);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600" dirty="0">
                <a:solidFill>
                  <a:srgbClr val="9D206F"/>
                </a:solidFill>
                <a:latin typeface="Menlo-Regular"/>
              </a:rPr>
              <a:t>"z = [%d %d]\n”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       z[0], z[1]);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0;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04184" y="52578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69138" y="1817132"/>
            <a:ext cx="4441462" cy="1818063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z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        z[i] = x[i] + y[i];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69138" y="3774995"/>
            <a:ext cx="4441462" cy="206428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multvec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     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z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C200FF"/>
                </a:solidFill>
                <a:latin typeface="Menlo-Regular"/>
              </a:rPr>
              <a:t>    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        z[i] = x[i] * y[i];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203940" y="5527595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342462" y="3341132"/>
            <a:ext cx="1344338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0" name="Left Brace 9"/>
          <p:cNvSpPr/>
          <p:nvPr/>
        </p:nvSpPr>
        <p:spPr bwMode="auto">
          <a:xfrm rot="5400000">
            <a:off x="6210300" y="-583168"/>
            <a:ext cx="381000" cy="4267200"/>
          </a:xfrm>
          <a:prstGeom prst="leftBrace">
            <a:avLst>
              <a:gd name="adj1" fmla="val 233773"/>
              <a:gd name="adj2" fmla="val 50261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00" y="914400"/>
            <a:ext cx="120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libvector.a</a:t>
            </a:r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769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84162"/>
            <a:ext cx="5614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Linking with Static Libraries</a:t>
            </a:r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698500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4625" y="2992438"/>
            <a:ext cx="2070100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52400" y="228600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801813" y="399415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241425" y="3681413"/>
            <a:ext cx="815975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344738" y="4291013"/>
            <a:ext cx="762000" cy="304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353050" y="3263900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3981451" y="3649663"/>
            <a:ext cx="1587" cy="102235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497138" y="4672013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519593" y="5518150"/>
            <a:ext cx="1012890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prog2c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3981450" y="5047191"/>
            <a:ext cx="1588" cy="41433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577022" y="3886200"/>
            <a:ext cx="3185978" cy="6263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and any other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modules called by 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187700" y="3263900"/>
            <a:ext cx="169819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libvector.a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992563" y="399415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4981575" y="3590397"/>
            <a:ext cx="841375" cy="1066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929438" y="3206750"/>
            <a:ext cx="1552839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Static libraries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25425" y="3883025"/>
            <a:ext cx="130559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800" b="1" i="1" dirty="0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object files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648251" y="5378450"/>
            <a:ext cx="220974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260475" y="228600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1882775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328988" y="2289175"/>
            <a:ext cx="1304925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endParaRPr lang="en-GB" sz="18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3981451" y="2955925"/>
            <a:ext cx="1587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3429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4572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2601913" y="1538288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3925888" y="1524000"/>
            <a:ext cx="1422483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Using Static Libraries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455613" y="1428750"/>
            <a:ext cx="8307387" cy="41338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Linker’s algorithm for resolving external references: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Scan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files and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files in the command line order.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During the scan, keep a list of the current unresolved references.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 each new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or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file, </a:t>
            </a:r>
            <a:r>
              <a:rPr lang="en-GB" i="1" dirty="0" err="1"/>
              <a:t>obj</a:t>
            </a:r>
            <a:r>
              <a:rPr lang="en-GB" dirty="0"/>
              <a:t>, is encountered, try to resolve each unresolved reference in the list against the symbols defined in </a:t>
            </a:r>
            <a:r>
              <a:rPr lang="en-GB" i="1" dirty="0"/>
              <a:t>obj</a:t>
            </a:r>
            <a:r>
              <a:rPr lang="en-GB" dirty="0"/>
              <a:t>.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any entries in the unresolved list at end of scan, then error.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Problem: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Command line order matters!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Moral: put libraries at the end of the command line.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90600" y="4995736"/>
            <a:ext cx="6847044" cy="1024064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-L.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-L.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: In function `main':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(.text+0x4): undefined reference to `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libfun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'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Modern Solution: Shared Libraries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379413" y="1344613"/>
            <a:ext cx="8307387" cy="497998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Static libraries have the following disadvantages: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Duplication in the stored executables </a:t>
            </a:r>
            <a:r>
              <a:rPr lang="en-GB" b="1" dirty="0"/>
              <a:t>(disk space)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Duplication in the running executables </a:t>
            </a:r>
            <a:r>
              <a:rPr lang="en-GB" b="1" dirty="0"/>
              <a:t>(virtual &amp; physical memory)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Minor bug fixes of system libraries require each application to explicitly relink </a:t>
            </a:r>
            <a:r>
              <a:rPr lang="en-GB" b="1" dirty="0"/>
              <a:t>(compile time)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0004"/>
              </a:solidFill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0004"/>
                </a:solidFill>
              </a:rPr>
              <a:t>Modern solution: Shared Libraries  (</a:t>
            </a:r>
            <a:r>
              <a:rPr lang="en-GB" dirty="0">
                <a:latin typeface="Courier New"/>
                <a:cs typeface="Courier New"/>
              </a:rPr>
              <a:t>.so </a:t>
            </a:r>
            <a:r>
              <a:rPr lang="en-GB" dirty="0"/>
              <a:t>files)</a:t>
            </a:r>
            <a:endParaRPr lang="en-GB" dirty="0">
              <a:solidFill>
                <a:srgbClr val="000004"/>
              </a:solidFill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Main idea: These are object files that contain code and data that are shared among multiple processes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it works: Loaded and linked into an application </a:t>
            </a:r>
            <a:r>
              <a:rPr lang="en-GB" i="1" dirty="0"/>
              <a:t>dynamically, </a:t>
            </a:r>
            <a:r>
              <a:rPr lang="en-GB" dirty="0"/>
              <a:t>at either </a:t>
            </a:r>
            <a:r>
              <a:rPr lang="en-GB" i="1" dirty="0"/>
              <a:t>load-time</a:t>
            </a:r>
            <a:r>
              <a:rPr lang="en-GB" dirty="0"/>
              <a:t> or </a:t>
            </a:r>
            <a:r>
              <a:rPr lang="en-GB" i="1" dirty="0"/>
              <a:t>run-time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Also called: dynamic link libraries(DLLs) – on windows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Shared Libraries (cont.)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396347" y="1295400"/>
            <a:ext cx="8307387" cy="54864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occur when executable is first loaded and run (load-time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Common case for Linux, handled automatically by the dynamic linker (</a:t>
            </a:r>
            <a:r>
              <a:rPr lang="en-GB" b="1" dirty="0">
                <a:latin typeface="Courier New" pitchFamily="49" charset="0"/>
              </a:rPr>
              <a:t>ld-linux.so</a:t>
            </a:r>
            <a:r>
              <a:rPr lang="en-GB" dirty="0">
                <a:latin typeface="Courier New" pitchFamily="49" charset="0"/>
              </a:rPr>
              <a:t>)</a:t>
            </a:r>
            <a:r>
              <a:rPr lang="en-GB" dirty="0"/>
              <a:t>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C library (</a:t>
            </a:r>
            <a:r>
              <a:rPr lang="en-GB" b="1" dirty="0" err="1">
                <a:latin typeface="Courier New" pitchFamily="49" charset="0"/>
              </a:rPr>
              <a:t>libc.so</a:t>
            </a:r>
            <a:r>
              <a:rPr lang="en-GB" dirty="0"/>
              <a:t>) usually dynamically linked. 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also occur after program has begun </a:t>
            </a:r>
            <a:br>
              <a:rPr lang="en-GB" dirty="0"/>
            </a:br>
            <a:r>
              <a:rPr lang="en-GB" dirty="0"/>
              <a:t>(run-time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Linux, this is done by calls to the </a:t>
            </a:r>
            <a:r>
              <a:rPr lang="en-GB" b="1" dirty="0" err="1">
                <a:latin typeface="Courier New" pitchFamily="49" charset="0"/>
              </a:rPr>
              <a:t>dlopen</a:t>
            </a:r>
            <a:r>
              <a:rPr lang="en-GB" b="1" dirty="0">
                <a:latin typeface="Courier New" pitchFamily="49" charset="0"/>
              </a:rPr>
              <a:t>() </a:t>
            </a:r>
            <a:r>
              <a:rPr lang="en-GB" dirty="0"/>
              <a:t>interface</a:t>
            </a:r>
            <a:r>
              <a:rPr lang="en-GB" dirty="0">
                <a:latin typeface="Courier New" pitchFamily="49" charset="0"/>
              </a:rPr>
              <a:t>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Distributing software.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High-performance web servers.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Runtime library </a:t>
            </a:r>
            <a:r>
              <a:rPr lang="en-GB" dirty="0" err="1"/>
              <a:t>interpositioning</a:t>
            </a:r>
            <a:r>
              <a:rPr lang="en-GB" dirty="0"/>
              <a:t>.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Shared library routines can be shared by multiple processes.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on this when we learn about virtual memory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Load-time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2096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54275" y="1657075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081213" y="1010963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757488" y="2568300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92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359275" y="19491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45427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795691" y="3974825"/>
            <a:ext cx="92054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prog2l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92475" y="3609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92475" y="4295500"/>
            <a:ext cx="1588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454275" y="6124300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292475" y="5133700"/>
            <a:ext cx="1588" cy="9906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92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4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8001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352925" y="48447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254625" y="5559150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73663" y="54385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-228600" y="3873224"/>
            <a:ext cx="2514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914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" y="5887233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8301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184525" y="1010963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54275" y="4749525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689475" y="1047475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unix&gt; gcc -shared -o libvector.so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addvec.c multvec.c</a:t>
            </a: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5715000" y="1574799"/>
            <a:ext cx="460375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1605-5216-4E5E-AE80-85911CE9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F62FC-F2E5-4944-8C52-ABBE448F4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89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427038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Linking at Run-time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04800" y="1323975"/>
            <a:ext cx="8581894" cy="501894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dlfcn.h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{3, 4};</a:t>
            </a: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1651C"/>
                </a:solidFill>
                <a:latin typeface="Menlo-Regular"/>
              </a:rPr>
              <a:t>z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[2];</a:t>
            </a:r>
          </a:p>
          <a:p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4A00FF"/>
                </a:solidFill>
                <a:latin typeface="Menlo-Regular"/>
              </a:rPr>
              <a:t>main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nl-NL" sz="1600" dirty="0">
                <a:solidFill>
                  <a:srgbClr val="C1651C"/>
                </a:solidFill>
                <a:latin typeface="Menlo-Regular"/>
              </a:rPr>
              <a:t>handle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(*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addvec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)(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*,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*,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*,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error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Dynamically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load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shared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library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that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contains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addvec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()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handle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dlopen(</a:t>
            </a:r>
            <a:r>
              <a:rPr lang="fi-FI" sz="1600" dirty="0" err="1">
                <a:solidFill>
                  <a:srgbClr val="9D206F"/>
                </a:solidFill>
                <a:latin typeface="Menlo-Regular"/>
              </a:rPr>
              <a:t>"./libvector.so</a:t>
            </a:r>
            <a:r>
              <a:rPr lang="fi-FI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RTLD_LAZY);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(!handle) {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sz="1600" dirty="0">
                <a:solidFill>
                  <a:srgbClr val="9D206F"/>
                </a:solidFill>
                <a:latin typeface="Menlo-Regular"/>
              </a:rPr>
              <a:t>"%s\n"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exit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(1);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910428" y="6019800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592093" cy="762000"/>
          </a:xfrm>
        </p:spPr>
        <p:txBody>
          <a:bodyPr/>
          <a:lstStyle/>
          <a:p>
            <a:r>
              <a:rPr lang="en-US" dirty="0"/>
              <a:t>How to make compiling code faster?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2A10FF-08AC-4A5C-85EA-49B5A76ABA9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96875" y="1676400"/>
            <a:ext cx="8366125" cy="5029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>
                <a:latin typeface="Calibri" pitchFamily="34" charset="0"/>
              </a:rPr>
              <a:t>Insight: Normally edit one or two files, and recompile</a:t>
            </a:r>
          </a:p>
          <a:p>
            <a:r>
              <a:rPr lang="en-US" dirty="0"/>
              <a:t>Maybe we can reuse the compilation results for files we did not modify!</a:t>
            </a:r>
            <a:endParaRPr lang="en-US" dirty="0">
              <a:latin typeface="Calibri" pitchFamily="34" charset="0"/>
            </a:endParaRPr>
          </a:p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Compile to an intermediate form: Object Files  (*.o)</a:t>
            </a:r>
          </a:p>
          <a:p>
            <a:pPr lvl="2"/>
            <a:r>
              <a:rPr lang="en-US" dirty="0"/>
              <a:t>Object files: assembly snippets that can be linked together later to create a final binary</a:t>
            </a:r>
          </a:p>
          <a:p>
            <a:pPr lvl="2"/>
            <a:r>
              <a:rPr lang="en-US" dirty="0"/>
              <a:t>They represent the assembly for one C file (*.c)</a:t>
            </a:r>
          </a:p>
          <a:p>
            <a:pPr lvl="1"/>
            <a:r>
              <a:rPr lang="en-US" dirty="0"/>
              <a:t>When you make a change to one C file (*.c), you only have to:</a:t>
            </a:r>
          </a:p>
          <a:p>
            <a:pPr lvl="2"/>
            <a:r>
              <a:rPr lang="en-US" dirty="0"/>
              <a:t>Recompile the files that actually changed</a:t>
            </a:r>
          </a:p>
          <a:p>
            <a:pPr lvl="2"/>
            <a:r>
              <a:rPr lang="en-US" dirty="0"/>
              <a:t>Link all the objects together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Makefile</a:t>
            </a:r>
            <a:r>
              <a:rPr lang="en-US" dirty="0"/>
              <a:t>” or another </a:t>
            </a:r>
            <a:r>
              <a:rPr lang="en-US" u="sng" dirty="0"/>
              <a:t>build system</a:t>
            </a:r>
            <a:r>
              <a:rPr lang="en-US" dirty="0"/>
              <a:t> coordinates what to do when </a:t>
            </a:r>
            <a:br>
              <a:rPr lang="en-US" dirty="0"/>
            </a:br>
            <a:r>
              <a:rPr lang="en-US" dirty="0"/>
              <a:t>(we don’t cover this)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6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Linking at Run-time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10981" y="1371600"/>
            <a:ext cx="7964237" cy="5004167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Get a pointer to the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() function we just loaded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(handle,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"%s\n"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error);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Now we can call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() just like any other function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(x, y, z, 2);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600" dirty="0">
                <a:solidFill>
                  <a:srgbClr val="9D206F"/>
                </a:solidFill>
                <a:latin typeface="Menlo-Regular"/>
              </a:rPr>
              <a:t>"z = [%d %d]\n"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, z[0], z[1]);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Menlo-Regular"/>
              </a:rPr>
              <a:t>/* Unload the shared library */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dlclose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(handle) &lt; 0) {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sz="1600" dirty="0">
                <a:solidFill>
                  <a:srgbClr val="9D206F"/>
                </a:solidFill>
                <a:latin typeface="Menlo-Regular"/>
              </a:rPr>
              <a:t>"%s\n"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exit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(1);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0;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05628" y="6019800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Summary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 is a technique that allows programs to be constructed from multiple object files. </a:t>
            </a:r>
          </a:p>
          <a:p>
            <a:endParaRPr lang="en-US" dirty="0"/>
          </a:p>
          <a:p>
            <a:r>
              <a:rPr lang="en-US" dirty="0"/>
              <a:t>Linking can happen at different times in a program’s lifetime:</a:t>
            </a:r>
          </a:p>
          <a:p>
            <a:pPr lvl="1"/>
            <a:r>
              <a:rPr lang="en-US" dirty="0"/>
              <a:t>Compile time (when a program is compiled)</a:t>
            </a:r>
          </a:p>
          <a:p>
            <a:pPr lvl="1"/>
            <a:r>
              <a:rPr lang="en-US" dirty="0"/>
              <a:t>Load time (when a program is loaded into memory)</a:t>
            </a:r>
          </a:p>
          <a:p>
            <a:pPr lvl="1"/>
            <a:r>
              <a:rPr lang="en-US" dirty="0"/>
              <a:t>Run time (while a program is executing)</a:t>
            </a:r>
          </a:p>
          <a:p>
            <a:pPr lvl="1"/>
            <a:endParaRPr lang="en-US" dirty="0"/>
          </a:p>
          <a:p>
            <a:r>
              <a:rPr lang="en-US" dirty="0"/>
              <a:t>Understanding linking can help you avoid nasty errors and make you a </a:t>
            </a:r>
            <a:r>
              <a:rPr lang="en-US"/>
              <a:t>better programmer.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07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Linking</a:t>
            </a:r>
          </a:p>
          <a:p>
            <a:r>
              <a:rPr lang="en-US" dirty="0"/>
              <a:t>Case study: Library </a:t>
            </a:r>
            <a:r>
              <a:rPr lang="en-US" dirty="0" err="1"/>
              <a:t>interpositioning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Library </a:t>
            </a:r>
            <a:r>
              <a:rPr lang="en-US" dirty="0" err="1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Library </a:t>
            </a:r>
            <a:r>
              <a:rPr lang="en-GB" dirty="0" err="1"/>
              <a:t>interpositioning</a:t>
            </a:r>
            <a:r>
              <a:rPr lang="en-GB" dirty="0"/>
              <a:t> : powerful linking technique that allows programmers to intercept calls to arbitrary functions</a:t>
            </a:r>
          </a:p>
          <a:p>
            <a:r>
              <a:rPr lang="en-GB" dirty="0" err="1"/>
              <a:t>Interpositioning</a:t>
            </a:r>
            <a:r>
              <a:rPr lang="en-GB" dirty="0"/>
              <a:t> can occur at:</a:t>
            </a:r>
          </a:p>
          <a:p>
            <a:pPr lvl="1"/>
            <a:r>
              <a:rPr lang="en-GB" dirty="0"/>
              <a:t>Compile time: When the source code is compiled	</a:t>
            </a:r>
          </a:p>
          <a:p>
            <a:pPr lvl="1"/>
            <a:r>
              <a:rPr lang="en-GB" dirty="0"/>
              <a:t>Link time: When the relocatable object files are statically linked to form an executable object file</a:t>
            </a:r>
          </a:p>
          <a:p>
            <a:pPr lvl="1"/>
            <a:r>
              <a:rPr lang="en-GB" dirty="0"/>
              <a:t>Load/run time: When an executable object file is loaded into memory, dynamically linked, and then executed.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Interpositioning</a:t>
            </a:r>
            <a:r>
              <a:rPr lang="en-US" dirty="0"/>
              <a:t>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Security</a:t>
            </a:r>
          </a:p>
          <a:p>
            <a:pPr lvl="1"/>
            <a:r>
              <a:rPr lang="en-GB" dirty="0"/>
              <a:t>Confinement (sandboxing)</a:t>
            </a:r>
          </a:p>
          <a:p>
            <a:pPr lvl="1"/>
            <a:r>
              <a:rPr lang="en-GB" dirty="0"/>
              <a:t>Behind the scenes encryption</a:t>
            </a:r>
          </a:p>
          <a:p>
            <a:r>
              <a:rPr lang="en-US" dirty="0"/>
              <a:t>Debugging</a:t>
            </a:r>
          </a:p>
          <a:p>
            <a:pPr lvl="1"/>
            <a:r>
              <a:rPr lang="en-US" dirty="0"/>
              <a:t>In 2014, two Facebook engineers debugged a treacherous 1-year old bug in their iPhone app using </a:t>
            </a:r>
            <a:r>
              <a:rPr lang="en-US" dirty="0" err="1"/>
              <a:t>interpositioning</a:t>
            </a:r>
            <a:endParaRPr lang="en-US" dirty="0"/>
          </a:p>
          <a:p>
            <a:pPr lvl="1"/>
            <a:r>
              <a:rPr lang="en-US" dirty="0"/>
              <a:t>Code in the SPDY networking stack was writing to the wrong location</a:t>
            </a:r>
          </a:p>
          <a:p>
            <a:pPr lvl="1"/>
            <a:r>
              <a:rPr lang="en-US" dirty="0"/>
              <a:t>Solved by intercepting calls to </a:t>
            </a:r>
            <a:r>
              <a:rPr lang="en-US" dirty="0" err="1"/>
              <a:t>Posix</a:t>
            </a:r>
            <a:r>
              <a:rPr lang="en-US" dirty="0"/>
              <a:t> write functions (write, </a:t>
            </a:r>
            <a:r>
              <a:rPr lang="en-US" dirty="0" err="1"/>
              <a:t>writev</a:t>
            </a:r>
            <a:r>
              <a:rPr lang="en-US" dirty="0"/>
              <a:t>, </a:t>
            </a:r>
            <a:r>
              <a:rPr lang="en-US" dirty="0" err="1"/>
              <a:t>pwrite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600" dirty="0"/>
              <a:t>Source:  Facebook engineering blog post at </a:t>
            </a:r>
            <a:r>
              <a:rPr lang="en-US" sz="1600" dirty="0">
                <a:latin typeface="Courier New"/>
                <a:cs typeface="Courier New"/>
              </a:rPr>
              <a:t>https://</a:t>
            </a:r>
            <a:r>
              <a:rPr lang="en-US" sz="1600" dirty="0" err="1">
                <a:latin typeface="Courier New"/>
                <a:cs typeface="Courier New"/>
              </a:rPr>
              <a:t>code.facebook.com</a:t>
            </a:r>
            <a:r>
              <a:rPr lang="en-US" sz="1600" dirty="0">
                <a:latin typeface="Courier New"/>
                <a:cs typeface="Courier New"/>
              </a:rPr>
              <a:t>/posts/313033472212144/debugging-file-corruption-on-</a:t>
            </a:r>
            <a:r>
              <a:rPr lang="en-US" sz="1600" dirty="0" err="1">
                <a:latin typeface="Courier New"/>
                <a:cs typeface="Courier New"/>
              </a:rPr>
              <a:t>ios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Interpositioning</a:t>
            </a:r>
            <a:r>
              <a:rPr lang="en-US" dirty="0"/>
              <a:t>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GB" dirty="0"/>
              <a:t>Monitoring and Profiling</a:t>
            </a:r>
          </a:p>
          <a:p>
            <a:pPr lvl="1"/>
            <a:r>
              <a:rPr lang="en-GB" dirty="0"/>
              <a:t>Count number of calls to functions</a:t>
            </a:r>
          </a:p>
          <a:p>
            <a:pPr lvl="1"/>
            <a:r>
              <a:rPr lang="en-GB" dirty="0"/>
              <a:t>Characterize call sites and arguments to functions</a:t>
            </a:r>
          </a:p>
          <a:p>
            <a:pPr lvl="1"/>
            <a:r>
              <a:rPr lang="en-GB" dirty="0" err="1"/>
              <a:t>Malloc</a:t>
            </a:r>
            <a:r>
              <a:rPr lang="en-GB" dirty="0"/>
              <a:t> tracing</a:t>
            </a:r>
          </a:p>
          <a:p>
            <a:pPr lvl="2"/>
            <a:r>
              <a:rPr lang="en-GB" dirty="0"/>
              <a:t>Detecting memory leaks</a:t>
            </a:r>
          </a:p>
          <a:p>
            <a:pPr lvl="2"/>
            <a:r>
              <a:rPr lang="en-GB" b="1" dirty="0">
                <a:solidFill>
                  <a:srgbClr val="C00000"/>
                </a:solidFill>
              </a:rPr>
              <a:t>Generating address traces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405626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410522"/>
            <a:ext cx="4114800" cy="2323278"/>
          </a:xfrm>
        </p:spPr>
        <p:txBody>
          <a:bodyPr/>
          <a:lstStyle/>
          <a:p>
            <a:r>
              <a:rPr lang="en-US" dirty="0"/>
              <a:t>Goal: trace the addresses and sizes of the allocated and freed blocks, without breaking the program, and without modifying the source code. </a:t>
            </a:r>
          </a:p>
          <a:p>
            <a:endParaRPr lang="en-US" dirty="0"/>
          </a:p>
          <a:p>
            <a:r>
              <a:rPr lang="en-US" dirty="0"/>
              <a:t>Three solutions: interpose on the </a:t>
            </a:r>
            <a:r>
              <a:rPr lang="en-US" dirty="0">
                <a:latin typeface="Courier New"/>
                <a:cs typeface="Courier New"/>
              </a:rPr>
              <a:t>lib</a:t>
            </a:r>
            <a:r>
              <a:rPr lang="en-US" dirty="0"/>
              <a:t>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free</a:t>
            </a:r>
            <a:r>
              <a:rPr lang="en-US" dirty="0"/>
              <a:t> functions at compile time, link time, and load/run time. 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21494" y="2172522"/>
            <a:ext cx="3517106" cy="2587504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(32);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free(p);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(0);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7314" y="4431268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ourier New"/>
                <a:cs typeface="Courier New"/>
              </a:rPr>
              <a:t>int.c</a:t>
            </a:r>
            <a:endParaRPr lang="en-US" sz="1800" dirty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dirty="0"/>
              <a:t>Compile-time </a:t>
            </a:r>
            <a:r>
              <a:rPr lang="en-US" dirty="0" err="1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1149488"/>
            <a:ext cx="8405982" cy="5632312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Consolas" panose="020B0609020204030204" pitchFamily="49" charset="0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Consolas" panose="020B0609020204030204" pitchFamily="49" charset="0"/>
              </a:rPr>
              <a:t>ifdef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COMPILETIME</a:t>
            </a:r>
          </a:p>
          <a:p>
            <a:r>
              <a:rPr lang="en-US" sz="1800" dirty="0">
                <a:solidFill>
                  <a:srgbClr val="926492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926492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Consolas" panose="020B0609020204030204" pitchFamily="49" charset="0"/>
              </a:rPr>
              <a:t>malloc.h</a:t>
            </a:r>
            <a:r>
              <a:rPr lang="en-US" sz="1800" dirty="0">
                <a:solidFill>
                  <a:srgbClr val="9D206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B2418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 err="1">
                <a:solidFill>
                  <a:srgbClr val="CB2418"/>
                </a:solidFill>
                <a:latin typeface="Consolas" panose="020B0609020204030204" pitchFamily="49" charset="0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Consolas" panose="020B0609020204030204" pitchFamily="49" charset="0"/>
              </a:rPr>
              <a:t> wrapper function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2D961E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800" dirty="0" err="1">
                <a:solidFill>
                  <a:srgbClr val="4A00FF"/>
                </a:solidFill>
                <a:latin typeface="Consolas" panose="020B0609020204030204" pitchFamily="49" charset="0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D961E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(size);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9D206F"/>
                </a:solidFill>
                <a:latin typeface="Consolas" panose="020B0609020204030204" pitchFamily="49" charset="0"/>
              </a:rPr>
              <a:t>malloc</a:t>
            </a:r>
            <a:r>
              <a:rPr lang="en-US" sz="1800" dirty="0">
                <a:solidFill>
                  <a:srgbClr val="9D206F"/>
                </a:solidFill>
                <a:latin typeface="Consolas" panose="020B0609020204030204" pitchFamily="49" charset="0"/>
              </a:rPr>
              <a:t>(%d)=%p\n"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(</a:t>
            </a:r>
            <a:r>
              <a:rPr lang="it-IT" sz="1800" dirty="0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)size, ptr);</a:t>
            </a:r>
          </a:p>
          <a:p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800" dirty="0">
                <a:solidFill>
                  <a:srgbClr val="C200FF"/>
                </a:solidFill>
                <a:latin typeface="Consolas" panose="020B0609020204030204" pitchFamily="49" charset="0"/>
              </a:rPr>
              <a:t>return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ptr;</a:t>
            </a:r>
          </a:p>
          <a:p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800" dirty="0">
                <a:solidFill>
                  <a:srgbClr val="CB2418"/>
                </a:solidFill>
                <a:latin typeface="Consolas" panose="020B0609020204030204" pitchFamily="49" charset="0"/>
              </a:rPr>
              <a:t>/* free wrapper function */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800" dirty="0">
                <a:solidFill>
                  <a:srgbClr val="2D961E"/>
                </a:solidFill>
                <a:latin typeface="Consolas" panose="020B0609020204030204" pitchFamily="49" charset="0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4A00FF"/>
                </a:solidFill>
                <a:latin typeface="Consolas" panose="020B0609020204030204" pitchFamily="49" charset="0"/>
              </a:rPr>
              <a:t>myfree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800" dirty="0">
                <a:solidFill>
                  <a:srgbClr val="2D961E"/>
                </a:solidFill>
                <a:latin typeface="Consolas" panose="020B0609020204030204" pitchFamily="49" charset="0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it-IT" sz="1800" dirty="0">
                <a:solidFill>
                  <a:srgbClr val="C1651C"/>
                </a:solidFill>
                <a:latin typeface="Consolas" panose="020B0609020204030204" pitchFamily="49" charset="0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nsolas" panose="020B0609020204030204" pitchFamily="49" charset="0"/>
              </a:rPr>
              <a:t>"free(%p)\n"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926492"/>
                </a:solidFill>
                <a:latin typeface="Consolas" panose="020B0609020204030204" pitchFamily="49" charset="0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Consolas" panose="020B0609020204030204" pitchFamily="49" charset="0"/>
              </a:rPr>
              <a:t>endif</a:t>
            </a:r>
            <a:endParaRPr lang="en-US" sz="18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86600" y="64124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Compile-time </a:t>
            </a:r>
            <a:r>
              <a:rPr lang="en-US" dirty="0" err="1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1522273"/>
            <a:ext cx="8558382" cy="1754327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Consolas" panose="020B0609020204030204" pitchFamily="49" charset="0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1651C"/>
                </a:solidFill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(size)</a:t>
            </a:r>
          </a:p>
          <a:p>
            <a:r>
              <a:rPr lang="en-US" sz="1800" dirty="0">
                <a:solidFill>
                  <a:srgbClr val="926492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nsolas" panose="020B0609020204030204" pitchFamily="49" charset="0"/>
              </a:rPr>
              <a:t>free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C1651C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myfree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2D961E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800" dirty="0" err="1">
                <a:solidFill>
                  <a:srgbClr val="4A00FF"/>
                </a:solidFill>
                <a:latin typeface="Consolas" panose="020B0609020204030204" pitchFamily="49" charset="0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2D961E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Consolas" panose="020B0609020204030204" pitchFamily="49" charset="0"/>
              </a:rPr>
              <a:t>myfree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4200" y="2783633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Courier New"/>
                <a:cs typeface="Courier New"/>
              </a:rPr>
              <a:t>malloc.h</a:t>
            </a:r>
            <a:endParaRPr lang="en-US" sz="28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017" y="3657600"/>
            <a:ext cx="7186783" cy="2585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linux</a:t>
            </a:r>
            <a:r>
              <a:rPr lang="en-US" sz="1800" dirty="0">
                <a:latin typeface="Courier New"/>
                <a:cs typeface="Courier New"/>
              </a:rPr>
              <a:t>&gt; make </a:t>
            </a:r>
            <a:r>
              <a:rPr lang="en-US" sz="1800" dirty="0" err="1">
                <a:latin typeface="Courier New"/>
                <a:cs typeface="Courier New"/>
              </a:rPr>
              <a:t>intc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-DCOMPILETIME -c </a:t>
            </a:r>
            <a:r>
              <a:rPr lang="en-US" sz="1800" b="0" dirty="0" err="1">
                <a:latin typeface="Courier New"/>
                <a:cs typeface="Courier New"/>
              </a:rPr>
              <a:t>mymalloc.c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-I. -o </a:t>
            </a:r>
            <a:r>
              <a:rPr lang="en-US" sz="1800" b="0" dirty="0" err="1">
                <a:latin typeface="Courier New"/>
                <a:cs typeface="Courier New"/>
              </a:rPr>
              <a:t>intc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mymalloc.o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linux</a:t>
            </a:r>
            <a:r>
              <a:rPr lang="en-US" sz="1800" dirty="0">
                <a:latin typeface="Courier New"/>
                <a:cs typeface="Courier New"/>
              </a:rPr>
              <a:t>&gt; make </a:t>
            </a:r>
            <a:r>
              <a:rPr lang="en-US" sz="1800" dirty="0" err="1">
                <a:latin typeface="Courier New"/>
                <a:cs typeface="Courier New"/>
              </a:rPr>
              <a:t>runc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>
                <a:latin typeface="Courier New"/>
                <a:cs typeface="Courier New"/>
              </a:rPr>
              <a:t>./</a:t>
            </a:r>
            <a:r>
              <a:rPr lang="en-US" sz="1800" b="0" dirty="0" err="1">
                <a:latin typeface="Courier New"/>
                <a:cs typeface="Courier New"/>
              </a:rPr>
              <a:t>intc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malloc</a:t>
            </a:r>
            <a:r>
              <a:rPr lang="en-US" sz="1800" b="0" dirty="0">
                <a:latin typeface="Courier New"/>
                <a:cs typeface="Courier New"/>
              </a:rPr>
              <a:t>(32)=0x1edc010</a:t>
            </a:r>
          </a:p>
          <a:p>
            <a:r>
              <a:rPr lang="en-US" sz="1800" b="0" dirty="0">
                <a:latin typeface="Courier New"/>
                <a:cs typeface="Courier New"/>
              </a:rPr>
              <a:t>free(0x1edc010)</a:t>
            </a:r>
          </a:p>
          <a:p>
            <a:r>
              <a:rPr lang="en-US" sz="1800" dirty="0" err="1">
                <a:latin typeface="Courier New"/>
                <a:cs typeface="Courier New"/>
              </a:rPr>
              <a:t>linux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96200" y="3758603"/>
            <a:ext cx="1334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Needs to match</a:t>
            </a:r>
          </a:p>
        </p:txBody>
      </p:sp>
      <p:cxnSp>
        <p:nvCxnSpPr>
          <p:cNvPr id="8" name="Straight Connector 7"/>
          <p:cNvCxnSpPr>
            <a:stCxn id="5" idx="2"/>
            <a:endCxn id="3" idx="0"/>
          </p:cNvCxnSpPr>
          <p:nvPr/>
        </p:nvCxnSpPr>
        <p:spPr bwMode="auto">
          <a:xfrm>
            <a:off x="7885743" y="3306853"/>
            <a:ext cx="477686" cy="45175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152400"/>
            <a:ext cx="7592093" cy="762000"/>
          </a:xfrm>
        </p:spPr>
        <p:txBody>
          <a:bodyPr/>
          <a:lstStyle/>
          <a:p>
            <a:r>
              <a:rPr lang="en-US" dirty="0"/>
              <a:t>Link-time </a:t>
            </a:r>
            <a:r>
              <a:rPr lang="en-US" dirty="0" err="1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838200"/>
            <a:ext cx="8558382" cy="5909311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ifdef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LINKTIME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real_malloc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real_free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wrapper function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wrap_malloc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__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real_malloc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(size);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(%d) = %p\n"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)size,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CB2418"/>
                </a:solidFill>
                <a:latin typeface="Menlo-Regular"/>
              </a:rPr>
              <a:t>/* free wrapper function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wrap_free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__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real_free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free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"free(%p)\n"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endif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45514" y="63362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 Program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39700" y="1928813"/>
            <a:ext cx="4279900" cy="3170099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A00FF"/>
                </a:solidFill>
                <a:latin typeface="Consolas" panose="020B0609020204030204" pitchFamily="49" charset="0"/>
              </a:rPr>
              <a:t>sum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C1651C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1651C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000" dirty="0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000" dirty="0">
                <a:solidFill>
                  <a:srgbClr val="C1651C"/>
                </a:solidFill>
                <a:latin typeface="Consolas" panose="020B0609020204030204" pitchFamily="49" charset="0"/>
              </a:rPr>
              <a:t>array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[2] = {1, 2};</a:t>
            </a:r>
          </a:p>
          <a:p>
            <a:endParaRPr lang="hu-H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A00FF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C1651C"/>
                </a:solidFill>
                <a:latin typeface="Consolas" panose="020B0609020204030204" pitchFamily="49" charset="0"/>
              </a:rPr>
              <a:t>val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2);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C200FF"/>
                </a:solidFill>
                <a:latin typeface="Consolas" panose="020B0609020204030204" pitchFamily="49" charset="0"/>
              </a:rPr>
              <a:t>return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val;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572000" y="1928813"/>
            <a:ext cx="4425926" cy="3170099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A00FF"/>
                </a:solidFill>
                <a:latin typeface="Consolas" panose="020B0609020204030204" pitchFamily="49" charset="0"/>
              </a:rPr>
              <a:t>sum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C1651C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1651C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C1651C"/>
                </a:solidFill>
                <a:latin typeface="Consolas" panose="020B0609020204030204" pitchFamily="49" charset="0"/>
              </a:rPr>
              <a:t>i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C1651C"/>
                </a:solidFill>
                <a:latin typeface="Consolas" panose="020B0609020204030204" pitchFamily="49" charset="0"/>
              </a:rPr>
              <a:t>s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2000" dirty="0">
                <a:solidFill>
                  <a:srgbClr val="C200FF"/>
                </a:solidFill>
                <a:latin typeface="Consolas" panose="020B0609020204030204" pitchFamily="49" charset="0"/>
              </a:rPr>
              <a:t>for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n; i++) {</a:t>
            </a:r>
          </a:p>
          <a:p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s += a[i];</a:t>
            </a:r>
          </a:p>
          <a:p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is-I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s-IS" sz="2000" dirty="0">
                <a:solidFill>
                  <a:srgbClr val="C200FF"/>
                </a:solidFill>
                <a:latin typeface="Consolas" panose="020B0609020204030204" pitchFamily="49" charset="0"/>
              </a:rPr>
              <a:t>return</a:t>
            </a:r>
            <a:r>
              <a:rPr lang="is-IS" sz="20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r>
              <a:rPr lang="is-I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is-I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99906" y="4750206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719584" y="4740742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Link-time </a:t>
            </a:r>
            <a:r>
              <a:rPr lang="en-US" dirty="0" err="1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91000"/>
            <a:ext cx="8305799" cy="2438400"/>
          </a:xfrm>
        </p:spPr>
        <p:txBody>
          <a:bodyPr/>
          <a:lstStyle/>
          <a:p>
            <a:r>
              <a:rPr lang="en-US" dirty="0"/>
              <a:t>The 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Wl</a:t>
            </a:r>
            <a:r>
              <a:rPr lang="en-US" dirty="0"/>
              <a:t>” flag passes argument to linker, replacing each comma with a space. </a:t>
            </a:r>
          </a:p>
          <a:p>
            <a:r>
              <a:rPr lang="en-US" dirty="0"/>
              <a:t>The  “</a:t>
            </a:r>
            <a:r>
              <a:rPr lang="en-US" dirty="0">
                <a:latin typeface="Courier New"/>
                <a:cs typeface="Courier New"/>
              </a:rPr>
              <a:t>--</a:t>
            </a:r>
            <a:r>
              <a:rPr lang="en-US" dirty="0" err="1">
                <a:latin typeface="Courier New"/>
                <a:cs typeface="Courier New"/>
              </a:rPr>
              <a:t>wrap,malloc</a:t>
            </a:r>
            <a:r>
              <a:rPr lang="en-US" dirty="0"/>
              <a:t> ”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arg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instructs linker to resolve references in a special way:</a:t>
            </a:r>
          </a:p>
          <a:p>
            <a:pPr lvl="1"/>
            <a:r>
              <a:rPr lang="en-US" dirty="0"/>
              <a:t>Refs to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/>
              <a:t> should be resolved as </a:t>
            </a:r>
            <a:r>
              <a:rPr lang="en-US" dirty="0">
                <a:latin typeface="Courier New"/>
                <a:cs typeface="Courier New"/>
              </a:rPr>
              <a:t>__</a:t>
            </a:r>
            <a:r>
              <a:rPr lang="en-US" dirty="0" err="1">
                <a:latin typeface="Courier New"/>
                <a:cs typeface="Courier New"/>
              </a:rPr>
              <a:t>wrap_malloc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Refs to </a:t>
            </a:r>
            <a:r>
              <a:rPr lang="en-US" dirty="0">
                <a:cs typeface="Courier New"/>
              </a:rPr>
              <a:t> 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__</a:t>
            </a:r>
            <a:r>
              <a:rPr lang="en-US" dirty="0" err="1">
                <a:latin typeface="Courier New"/>
                <a:cs typeface="Courier New"/>
              </a:rPr>
              <a:t>real_malloc</a:t>
            </a:r>
            <a:r>
              <a:rPr lang="en-US" dirty="0"/>
              <a:t> should be resolved as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7018" y="1300877"/>
            <a:ext cx="7896225" cy="2862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linux</a:t>
            </a:r>
            <a:r>
              <a:rPr lang="en-US" sz="1800" dirty="0">
                <a:latin typeface="Courier New"/>
                <a:cs typeface="Courier New"/>
              </a:rPr>
              <a:t>&gt; make </a:t>
            </a:r>
            <a:r>
              <a:rPr lang="en-US" sz="1800" dirty="0" err="1">
                <a:latin typeface="Courier New"/>
                <a:cs typeface="Courier New"/>
              </a:rPr>
              <a:t>intl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-DLINKTIME -c </a:t>
            </a:r>
            <a:r>
              <a:rPr lang="en-US" sz="1800" b="0" dirty="0" err="1">
                <a:latin typeface="Courier New"/>
                <a:cs typeface="Courier New"/>
              </a:rPr>
              <a:t>mymalloc.c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-c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</a:t>
            </a:r>
            <a:r>
              <a:rPr lang="en-US" sz="1800" b="0" dirty="0" err="1">
                <a:latin typeface="Courier New"/>
                <a:cs typeface="Courier New"/>
              </a:rPr>
              <a:t>Wl</a:t>
            </a:r>
            <a:r>
              <a:rPr lang="en-US" sz="1800" b="0" dirty="0">
                <a:latin typeface="Courier New"/>
                <a:cs typeface="Courier New"/>
              </a:rPr>
              <a:t>,--</a:t>
            </a:r>
            <a:r>
              <a:rPr lang="en-US" sz="1800" b="0" dirty="0" err="1">
                <a:latin typeface="Courier New"/>
                <a:cs typeface="Courier New"/>
              </a:rPr>
              <a:t>wrap,malloc</a:t>
            </a:r>
            <a:r>
              <a:rPr lang="en-US" sz="1800" b="0" dirty="0">
                <a:latin typeface="Courier New"/>
                <a:cs typeface="Courier New"/>
              </a:rPr>
              <a:t> -</a:t>
            </a:r>
            <a:r>
              <a:rPr lang="en-US" sz="1800" b="0" dirty="0" err="1">
                <a:latin typeface="Courier New"/>
                <a:cs typeface="Courier New"/>
              </a:rPr>
              <a:t>Wl</a:t>
            </a:r>
            <a:r>
              <a:rPr lang="en-US" sz="1800" b="0" dirty="0">
                <a:latin typeface="Courier New"/>
                <a:cs typeface="Courier New"/>
              </a:rPr>
              <a:t>,--</a:t>
            </a:r>
            <a:r>
              <a:rPr lang="en-US" sz="1800" b="0" dirty="0" err="1">
                <a:latin typeface="Courier New"/>
                <a:cs typeface="Courier New"/>
              </a:rPr>
              <a:t>wrap,free</a:t>
            </a:r>
            <a:r>
              <a:rPr lang="en-US" sz="1800" b="0" dirty="0">
                <a:latin typeface="Courier New"/>
                <a:cs typeface="Courier New"/>
              </a:rPr>
              <a:t> -o </a:t>
            </a:r>
            <a:r>
              <a:rPr lang="en-US" sz="1800" b="0" dirty="0" err="1">
                <a:latin typeface="Courier New"/>
                <a:cs typeface="Courier New"/>
              </a:rPr>
              <a:t>intl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int.o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mymalloc.o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linux</a:t>
            </a:r>
            <a:r>
              <a:rPr lang="en-US" sz="1800" dirty="0">
                <a:latin typeface="Courier New"/>
                <a:cs typeface="Courier New"/>
              </a:rPr>
              <a:t>&gt; make </a:t>
            </a:r>
            <a:r>
              <a:rPr lang="en-US" sz="1800" dirty="0" err="1">
                <a:latin typeface="Courier New"/>
                <a:cs typeface="Courier New"/>
              </a:rPr>
              <a:t>runl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>
                <a:latin typeface="Courier New"/>
                <a:cs typeface="Courier New"/>
              </a:rPr>
              <a:t>./</a:t>
            </a:r>
            <a:r>
              <a:rPr lang="en-US" sz="1800" b="0" dirty="0" err="1">
                <a:latin typeface="Courier New"/>
                <a:cs typeface="Courier New"/>
              </a:rPr>
              <a:t>intl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fi-FI" sz="1800" b="0" dirty="0">
                <a:latin typeface="Courier New"/>
                <a:cs typeface="Courier New"/>
              </a:rPr>
              <a:t>malloc(32) = 0x1aa0010</a:t>
            </a:r>
          </a:p>
          <a:p>
            <a:r>
              <a:rPr lang="en-US" sz="1800" b="0" dirty="0">
                <a:latin typeface="Courier New"/>
                <a:cs typeface="Courier New"/>
              </a:rPr>
              <a:t>free(0x1aa0010)</a:t>
            </a:r>
          </a:p>
          <a:p>
            <a:r>
              <a:rPr lang="en-US" sz="1800" dirty="0" err="1">
                <a:latin typeface="Courier New"/>
                <a:cs typeface="Courier New"/>
              </a:rPr>
              <a:t>linux</a:t>
            </a:r>
            <a:r>
              <a:rPr lang="en-US" sz="1800" dirty="0">
                <a:latin typeface="Courier New"/>
                <a:cs typeface="Courier New"/>
              </a:rPr>
              <a:t>&gt;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99" y="914400"/>
            <a:ext cx="8915401" cy="5262980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600" dirty="0" err="1">
                <a:solidFill>
                  <a:srgbClr val="926492"/>
                </a:solidFill>
                <a:latin typeface="Menlo-Regular"/>
              </a:rPr>
              <a:t>ifdef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RUNTIME</a:t>
            </a: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_GNU_SOURCE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dlfcn.h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wrapper function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*(*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(RTLD_NEXT,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Get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addr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of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fputs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(error,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(size);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(%d) = %p\n"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)size,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533400"/>
            <a:ext cx="3657599" cy="1219200"/>
          </a:xfr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dirty="0"/>
              <a:t>Load/Run-time </a:t>
            </a:r>
            <a:br>
              <a:rPr lang="en-US" dirty="0"/>
            </a:br>
            <a:r>
              <a:rPr lang="en-US" dirty="0" err="1"/>
              <a:t>Interpositioning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66627" y="5766890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Load/Run-time </a:t>
            </a:r>
            <a:r>
              <a:rPr lang="en-US" dirty="0" err="1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8763000" cy="4524316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nsolas" panose="020B0609020204030204" pitchFamily="49" charset="0"/>
              </a:rPr>
              <a:t>/* free wrapper function */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nsolas" panose="020B0609020204030204" pitchFamily="49" charset="0"/>
              </a:rPr>
              <a:t>free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nsolas" panose="020B0609020204030204" pitchFamily="49" charset="0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fi-FI" sz="1600" dirty="0" err="1">
                <a:solidFill>
                  <a:srgbClr val="C1651C"/>
                </a:solidFill>
                <a:latin typeface="Consolas" panose="020B0609020204030204" pitchFamily="49" charset="0"/>
              </a:rPr>
              <a:t>freep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fi-FI" sz="1600" dirty="0" err="1">
                <a:solidFill>
                  <a:srgbClr val="2D961E"/>
                </a:solidFill>
                <a:latin typeface="Consolas" panose="020B0609020204030204" pitchFamily="49" charset="0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*) = </a:t>
            </a:r>
            <a:r>
              <a:rPr lang="fi-FI" sz="1600" dirty="0">
                <a:solidFill>
                  <a:srgbClr val="2C9290"/>
                </a:solidFill>
                <a:latin typeface="Consolas" panose="020B0609020204030204" pitchFamily="49" charset="0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nsolas" panose="020B0609020204030204" pitchFamily="49" charset="0"/>
              </a:rPr>
              <a:t>char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fi-FI" sz="1600" dirty="0" err="1">
                <a:solidFill>
                  <a:srgbClr val="C1651C"/>
                </a:solidFill>
                <a:latin typeface="Consolas" panose="020B0609020204030204" pitchFamily="49" charset="0"/>
              </a:rPr>
              <a:t>error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s-I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nsolas" panose="020B0609020204030204" pitchFamily="49" charset="0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is-I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freep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(RTLD_NEXT, </a:t>
            </a:r>
            <a:r>
              <a:rPr lang="en-US" sz="1600" dirty="0">
                <a:solidFill>
                  <a:srgbClr val="9D206F"/>
                </a:solidFill>
                <a:latin typeface="Consolas" panose="020B0609020204030204" pitchFamily="49" charset="0"/>
              </a:rPr>
              <a:t>"free"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nsolas" panose="020B0609020204030204" pitchFamily="49" charset="0"/>
              </a:rPr>
              <a:t>/* Get address of </a:t>
            </a:r>
            <a:r>
              <a:rPr lang="en-US" sz="1600" dirty="0" err="1">
                <a:solidFill>
                  <a:srgbClr val="CB2418"/>
                </a:solidFill>
                <a:latin typeface="Consolas" panose="020B0609020204030204" pitchFamily="49" charset="0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Consolas" panose="020B0609020204030204" pitchFamily="49" charset="0"/>
              </a:rPr>
              <a:t> free */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fputs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(error,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freep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nsolas" panose="020B0609020204030204" pitchFamily="49" charset="0"/>
              </a:rPr>
              <a:t>/* Call </a:t>
            </a:r>
            <a:r>
              <a:rPr lang="en-US" sz="1600" dirty="0" err="1">
                <a:solidFill>
                  <a:srgbClr val="CB2418"/>
                </a:solidFill>
                <a:latin typeface="Consolas" panose="020B0609020204030204" pitchFamily="49" charset="0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Consolas" panose="020B0609020204030204" pitchFamily="49" charset="0"/>
              </a:rPr>
              <a:t> free */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nsolas" panose="020B0609020204030204" pitchFamily="49" charset="0"/>
              </a:rPr>
              <a:t>"free(%p)\n"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926492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rgbClr val="926492"/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168" y="5585936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570422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Load/Run-time </a:t>
            </a:r>
            <a:r>
              <a:rPr lang="en-US" dirty="0" err="1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14800"/>
            <a:ext cx="8305799" cy="14478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The LD_PRELOAD </a:t>
            </a:r>
            <a:r>
              <a:rPr lang="en-US" dirty="0"/>
              <a:t>environment variable tells the dynamic linker to resolve unresolved refs (e.g., to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/>
              <a:t>by looking in </a:t>
            </a:r>
            <a:r>
              <a:rPr lang="en-US" dirty="0" err="1">
                <a:latin typeface="Courier New"/>
                <a:cs typeface="Courier New"/>
              </a:rPr>
              <a:t>mymalloc.so</a:t>
            </a:r>
            <a:r>
              <a:rPr lang="en-US" dirty="0"/>
              <a:t> first.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2" y="1300877"/>
            <a:ext cx="8991598" cy="2308324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linux</a:t>
            </a:r>
            <a:r>
              <a:rPr lang="en-US" sz="1800" dirty="0">
                <a:latin typeface="Courier New"/>
                <a:cs typeface="Courier New"/>
              </a:rPr>
              <a:t>&gt; make </a:t>
            </a:r>
            <a:r>
              <a:rPr lang="en-US" sz="1800" dirty="0" err="1">
                <a:latin typeface="Courier New"/>
                <a:cs typeface="Courier New"/>
              </a:rPr>
              <a:t>intr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-DRUNTIME -shared -</a:t>
            </a:r>
            <a:r>
              <a:rPr lang="en-US" sz="1800" b="0" dirty="0" err="1">
                <a:latin typeface="Courier New"/>
                <a:cs typeface="Courier New"/>
              </a:rPr>
              <a:t>fpic</a:t>
            </a:r>
            <a:r>
              <a:rPr lang="en-US" sz="1800" b="0" dirty="0">
                <a:latin typeface="Courier New"/>
                <a:cs typeface="Courier New"/>
              </a:rPr>
              <a:t> -o </a:t>
            </a:r>
            <a:r>
              <a:rPr lang="en-US" sz="1800" b="0" dirty="0" err="1">
                <a:latin typeface="Courier New"/>
                <a:cs typeface="Courier New"/>
              </a:rPr>
              <a:t>mymalloc.so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mymalloc.c</a:t>
            </a:r>
            <a:r>
              <a:rPr lang="en-US" sz="1800" b="0" dirty="0">
                <a:latin typeface="Courier New"/>
                <a:cs typeface="Courier New"/>
              </a:rPr>
              <a:t> -</a:t>
            </a:r>
            <a:r>
              <a:rPr lang="en-US" sz="1800" b="0" dirty="0" err="1">
                <a:latin typeface="Courier New"/>
                <a:cs typeface="Courier New"/>
              </a:rPr>
              <a:t>ldl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-o </a:t>
            </a:r>
            <a:r>
              <a:rPr lang="en-US" sz="1800" b="0" dirty="0" err="1">
                <a:latin typeface="Courier New"/>
                <a:cs typeface="Courier New"/>
              </a:rPr>
              <a:t>intr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linux</a:t>
            </a:r>
            <a:r>
              <a:rPr lang="en-US" sz="1800" dirty="0">
                <a:latin typeface="Courier New"/>
                <a:cs typeface="Courier New"/>
              </a:rPr>
              <a:t>&gt; make </a:t>
            </a:r>
            <a:r>
              <a:rPr lang="en-US" sz="1800" dirty="0" err="1">
                <a:latin typeface="Courier New"/>
                <a:cs typeface="Courier New"/>
              </a:rPr>
              <a:t>runr</a:t>
            </a:r>
            <a:endParaRPr lang="en-US" sz="1800" dirty="0">
              <a:latin typeface="Courier New"/>
              <a:cs typeface="Courier New"/>
            </a:endParaRPr>
          </a:p>
          <a:p>
            <a:r>
              <a:rPr lang="en-US" sz="1800" b="0" dirty="0">
                <a:latin typeface="Courier New"/>
                <a:cs typeface="Courier New"/>
              </a:rPr>
              <a:t>(LD_PRELOAD="./</a:t>
            </a:r>
            <a:r>
              <a:rPr lang="en-US" sz="1800" b="0" dirty="0" err="1">
                <a:latin typeface="Courier New"/>
                <a:cs typeface="Courier New"/>
              </a:rPr>
              <a:t>mymalloc.so</a:t>
            </a:r>
            <a:r>
              <a:rPr lang="en-US" sz="1800" b="0" dirty="0">
                <a:latin typeface="Courier New"/>
                <a:cs typeface="Courier New"/>
              </a:rPr>
              <a:t>" ./</a:t>
            </a:r>
            <a:r>
              <a:rPr lang="en-US" sz="1800" b="0" dirty="0" err="1">
                <a:latin typeface="Courier New"/>
                <a:cs typeface="Courier New"/>
              </a:rPr>
              <a:t>intr</a:t>
            </a:r>
            <a:r>
              <a:rPr lang="en-US" sz="1800" b="0" dirty="0">
                <a:latin typeface="Courier New"/>
                <a:cs typeface="Courier New"/>
              </a:rPr>
              <a:t>)</a:t>
            </a:r>
          </a:p>
          <a:p>
            <a:r>
              <a:rPr lang="fi-FI" sz="1800" b="0" dirty="0">
                <a:latin typeface="Courier New"/>
                <a:cs typeface="Courier New"/>
              </a:rPr>
              <a:t>malloc(32) = 0xe60010</a:t>
            </a:r>
          </a:p>
          <a:p>
            <a:r>
              <a:rPr lang="en-US" sz="1800" b="0" dirty="0">
                <a:latin typeface="Courier New"/>
                <a:cs typeface="Courier New"/>
              </a:rPr>
              <a:t>free(0xe60010)</a:t>
            </a:r>
          </a:p>
          <a:p>
            <a:r>
              <a:rPr lang="en-US" sz="1800" dirty="0" err="1">
                <a:latin typeface="Courier New"/>
                <a:cs typeface="Courier New"/>
              </a:rPr>
              <a:t>linux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Interpositioning</a:t>
            </a:r>
            <a:r>
              <a:rPr lang="en-US" dirty="0"/>
              <a:t>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Time</a:t>
            </a:r>
          </a:p>
          <a:p>
            <a:pPr lvl="1"/>
            <a:r>
              <a:rPr lang="en-US" dirty="0"/>
              <a:t>Apparent calls to </a:t>
            </a:r>
            <a:r>
              <a:rPr lang="en-US" dirty="0" err="1"/>
              <a:t>malloc</a:t>
            </a:r>
            <a:r>
              <a:rPr lang="en-US" dirty="0"/>
              <a:t>/free get macro-expanded into calls to </a:t>
            </a:r>
            <a:r>
              <a:rPr lang="en-US" dirty="0" err="1"/>
              <a:t>mymalloc</a:t>
            </a:r>
            <a:r>
              <a:rPr lang="en-US" dirty="0"/>
              <a:t>/</a:t>
            </a:r>
            <a:r>
              <a:rPr lang="en-US" dirty="0" err="1"/>
              <a:t>myfree</a:t>
            </a:r>
            <a:endParaRPr lang="en-US" dirty="0"/>
          </a:p>
          <a:p>
            <a:r>
              <a:rPr lang="en-US" dirty="0"/>
              <a:t>Link Time</a:t>
            </a:r>
          </a:p>
          <a:p>
            <a:pPr lvl="1"/>
            <a:r>
              <a:rPr lang="en-US" dirty="0"/>
              <a:t>Use linker trick to have special name resolutions</a:t>
            </a:r>
          </a:p>
          <a:p>
            <a:pPr lvl="2"/>
            <a:r>
              <a:rPr lang="en-US" dirty="0" err="1"/>
              <a:t>malloc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__</a:t>
            </a:r>
            <a:r>
              <a:rPr lang="en-US" dirty="0" err="1">
                <a:sym typeface="Wingdings" pitchFamily="2" charset="2"/>
              </a:rPr>
              <a:t>wrap_malloc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</a:rPr>
              <a:t>__</a:t>
            </a:r>
            <a:r>
              <a:rPr lang="en-US" dirty="0" err="1">
                <a:sym typeface="Wingdings" pitchFamily="2" charset="2"/>
              </a:rPr>
              <a:t>real_malloc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 err="1">
                <a:sym typeface="Wingdings" pitchFamily="2" charset="2"/>
              </a:rPr>
              <a:t>malloc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Load/Run Time</a:t>
            </a:r>
          </a:p>
          <a:p>
            <a:pPr lvl="1"/>
            <a:r>
              <a:rPr lang="en-US" dirty="0">
                <a:sym typeface="Wingdings" pitchFamily="2" charset="2"/>
              </a:rPr>
              <a:t>Implement custom version of </a:t>
            </a:r>
            <a:r>
              <a:rPr lang="en-US" dirty="0" err="1">
                <a:sym typeface="Wingdings" pitchFamily="2" charset="2"/>
              </a:rPr>
              <a:t>malloc</a:t>
            </a:r>
            <a:r>
              <a:rPr lang="en-US" dirty="0">
                <a:sym typeface="Wingdings" pitchFamily="2" charset="2"/>
              </a:rPr>
              <a:t>/free that use dynamic linking to load library </a:t>
            </a:r>
            <a:r>
              <a:rPr lang="en-US" dirty="0" err="1">
                <a:sym typeface="Wingdings" pitchFamily="2" charset="2"/>
              </a:rPr>
              <a:t>malloc</a:t>
            </a:r>
            <a:r>
              <a:rPr lang="en-US" dirty="0">
                <a:sym typeface="Wingdings" pitchFamily="2" charset="2"/>
              </a:rPr>
              <a:t>/free under different names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Linking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xfrm>
            <a:off x="404813" y="1219200"/>
            <a:ext cx="7772400" cy="1025150"/>
          </a:xfrm>
          <a:solidFill>
            <a:srgbClr val="E0E0E0"/>
          </a:solidFill>
          <a:ln>
            <a:solidFill>
              <a:srgbClr val="000004"/>
            </a:solidFill>
          </a:ln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en-US" sz="1800" dirty="0" err="1">
                <a:latin typeface="Courier New" charset="0"/>
              </a:rPr>
              <a:t>linux</a:t>
            </a:r>
            <a:r>
              <a:rPr lang="en-US" sz="1800" dirty="0">
                <a:latin typeface="Courier New" charset="0"/>
              </a:rPr>
              <a:t>&gt; </a:t>
            </a:r>
            <a:r>
              <a:rPr lang="en-US" sz="1800" i="1" dirty="0" err="1">
                <a:latin typeface="Courier New" charset="0"/>
              </a:rPr>
              <a:t>gcc</a:t>
            </a:r>
            <a:r>
              <a:rPr lang="en-US" sz="1800" i="1" dirty="0">
                <a:latin typeface="Courier New" charset="0"/>
              </a:rPr>
              <a:t> -c </a:t>
            </a:r>
            <a:r>
              <a:rPr lang="en-US" sz="1800" i="1" dirty="0" err="1">
                <a:latin typeface="Courier New" charset="0"/>
              </a:rPr>
              <a:t>main.c</a:t>
            </a:r>
            <a:r>
              <a:rPr lang="en-US" sz="1800" i="1" dirty="0">
                <a:latin typeface="Courier New" charset="0"/>
              </a:rPr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>
                <a:latin typeface="Courier New" charset="0"/>
              </a:rPr>
              <a:t>linux</a:t>
            </a:r>
            <a:r>
              <a:rPr lang="en-US" sz="1800" dirty="0">
                <a:latin typeface="Courier New" charset="0"/>
              </a:rPr>
              <a:t>&gt; </a:t>
            </a:r>
            <a:r>
              <a:rPr lang="en-US" sz="1800" i="1" dirty="0" err="1">
                <a:latin typeface="Courier New" charset="0"/>
              </a:rPr>
              <a:t>gcc</a:t>
            </a:r>
            <a:r>
              <a:rPr lang="en-US" sz="1800" i="1" dirty="0">
                <a:latin typeface="Courier New" charset="0"/>
              </a:rPr>
              <a:t> -c </a:t>
            </a:r>
            <a:r>
              <a:rPr lang="en-US" sz="1800" i="1" dirty="0" err="1">
                <a:latin typeface="Courier New" charset="0"/>
              </a:rPr>
              <a:t>sum.c</a:t>
            </a:r>
            <a:r>
              <a:rPr lang="en-US" sz="1800" i="1" dirty="0">
                <a:latin typeface="Courier New" charset="0"/>
              </a:rPr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>
                <a:latin typeface="Courier New" charset="0"/>
              </a:rPr>
              <a:t>linux</a:t>
            </a:r>
            <a:r>
              <a:rPr lang="en-US" sz="1800" dirty="0">
                <a:latin typeface="Courier New" charset="0"/>
              </a:rPr>
              <a:t>&gt; </a:t>
            </a:r>
            <a:r>
              <a:rPr lang="en-US" sz="1800" i="1" dirty="0" err="1">
                <a:latin typeface="Courier New" charset="0"/>
              </a:rPr>
              <a:t>gcc</a:t>
            </a:r>
            <a:r>
              <a:rPr lang="en-US" sz="1800" i="1" dirty="0">
                <a:latin typeface="Courier New" charset="0"/>
              </a:rPr>
              <a:t> </a:t>
            </a:r>
            <a:r>
              <a:rPr lang="en-US" sz="1800" i="1" dirty="0" err="1">
                <a:latin typeface="Courier New" charset="0"/>
              </a:rPr>
              <a:t>main.o</a:t>
            </a:r>
            <a:r>
              <a:rPr lang="en-US" sz="1800" i="1" dirty="0">
                <a:latin typeface="Courier New" charset="0"/>
              </a:rPr>
              <a:t> </a:t>
            </a:r>
            <a:r>
              <a:rPr lang="en-US" sz="1800" i="1" dirty="0" err="1">
                <a:latin typeface="Courier New" charset="0"/>
              </a:rPr>
              <a:t>sum.o</a:t>
            </a:r>
            <a:r>
              <a:rPr lang="en-US" sz="1800" i="1" dirty="0">
                <a:latin typeface="Courier New" charset="0"/>
              </a:rPr>
              <a:t> –o prog </a:t>
            </a:r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>
            <a:off x="2667000" y="2659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2057400" y="4815483"/>
            <a:ext cx="2971800" cy="366767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  <a:cs typeface="Calibri"/>
              </a:rPr>
              <a:t>Linker (ld)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1981200" y="3028950"/>
            <a:ext cx="144780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 dirty="0">
                <a:latin typeface="Calibri"/>
                <a:cs typeface="Calibri"/>
              </a:rPr>
              <a:t>(</a:t>
            </a:r>
            <a:r>
              <a:rPr lang="en-US" sz="1800" dirty="0" err="1">
                <a:latin typeface="Calibri"/>
                <a:cs typeface="Calibri"/>
              </a:rPr>
              <a:t>cpp</a:t>
            </a:r>
            <a:r>
              <a:rPr lang="en-US" sz="1800" dirty="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2133600" y="22860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main.c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2268538" y="406142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main.o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3733800" y="3028950"/>
            <a:ext cx="179705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 dirty="0">
                <a:latin typeface="Calibri"/>
                <a:cs typeface="Calibri"/>
              </a:rPr>
              <a:t>(</a:t>
            </a:r>
            <a:r>
              <a:rPr lang="en-US" sz="1800" dirty="0" err="1">
                <a:latin typeface="Calibri"/>
                <a:cs typeface="Calibri"/>
              </a:rPr>
              <a:t>cpp</a:t>
            </a:r>
            <a:r>
              <a:rPr lang="en-US" sz="1800" dirty="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4191000" y="2286000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sum.c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4268300" y="4061420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err="1">
                <a:latin typeface="Courier New"/>
                <a:cs typeface="Courier New"/>
              </a:rPr>
              <a:t>sum.o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3200400" y="5507633"/>
            <a:ext cx="73875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prog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>
            <a:off x="4659313" y="2659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6" name="Line 14"/>
          <p:cNvSpPr>
            <a:spLocks noChangeShapeType="1"/>
          </p:cNvSpPr>
          <p:nvPr/>
        </p:nvSpPr>
        <p:spPr bwMode="auto">
          <a:xfrm>
            <a:off x="2667000" y="3725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>
            <a:off x="4659313" y="3725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>
            <a:off x="4659313" y="443448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>
            <a:off x="3559175" y="520759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>
            <a:off x="2667000" y="443448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5683250" y="2338388"/>
            <a:ext cx="132114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Source files</a:t>
            </a: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5619750" y="3883025"/>
            <a:ext cx="240463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Separately compiled</a:t>
            </a:r>
          </a:p>
          <a:p>
            <a:r>
              <a:rPr lang="en-US" sz="1800" i="1" u="sng" dirty="0">
                <a:solidFill>
                  <a:srgbClr val="C00000"/>
                </a:solidFill>
                <a:latin typeface="Calibri"/>
                <a:cs typeface="Calibri"/>
              </a:rPr>
              <a:t>relocatable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 object files</a:t>
            </a:r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3917951" y="5182250"/>
            <a:ext cx="407760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Fully linked </a:t>
            </a:r>
            <a:r>
              <a:rPr lang="en-US" sz="1800" i="1" u="sng" dirty="0">
                <a:solidFill>
                  <a:srgbClr val="C00000"/>
                </a:solidFill>
                <a:latin typeface="Calibri"/>
                <a:cs typeface="Calibri"/>
              </a:rPr>
              <a:t>executable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 object file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(contains code and data for all functions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defined in </a:t>
            </a:r>
            <a:r>
              <a:rPr lang="en-US" sz="1800" i="1" dirty="0" err="1">
                <a:solidFill>
                  <a:srgbClr val="C00000"/>
                </a:solidFill>
                <a:latin typeface="Courier New"/>
                <a:cs typeface="Courier New"/>
              </a:rPr>
              <a:t>main.c</a:t>
            </a:r>
            <a:r>
              <a:rPr lang="en-US" sz="1800" i="1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lang="en-US" sz="1800" i="1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i="1" dirty="0" err="1">
                <a:solidFill>
                  <a:srgbClr val="C00000"/>
                </a:solidFill>
                <a:latin typeface="Courier New"/>
                <a:cs typeface="Courier New"/>
              </a:rPr>
              <a:t>sum.c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05485B7-C921-4D9F-9F50-C5EF3654C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12" y="6060732"/>
            <a:ext cx="6839375" cy="750888"/>
          </a:xfrm>
          <a:prstGeom prst="rect">
            <a:avLst/>
          </a:prstGeom>
          <a:solidFill>
            <a:srgbClr val="E0E0E0"/>
          </a:solidFill>
          <a:ln w="9525">
            <a:solidFill>
              <a:srgbClr val="00000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284BF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284BF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kern="0" dirty="0">
                <a:latin typeface="Calibri"/>
                <a:cs typeface="Calibri"/>
              </a:rPr>
              <a:t>By default </a:t>
            </a:r>
            <a:r>
              <a:rPr lang="en-US" sz="2000" i="1" kern="0" dirty="0">
                <a:latin typeface="Calibri"/>
                <a:cs typeface="Calibri"/>
              </a:rPr>
              <a:t>compiler driver</a:t>
            </a:r>
            <a:r>
              <a:rPr lang="en-US" sz="2000" kern="0" dirty="0">
                <a:latin typeface="Calibri"/>
                <a:cs typeface="Calibri"/>
              </a:rPr>
              <a:t> will automate these steps:</a:t>
            </a:r>
          </a:p>
          <a:p>
            <a:pPr lvl="1"/>
            <a:r>
              <a:rPr lang="en-US" sz="1800" b="0" kern="0" dirty="0" err="1">
                <a:latin typeface="Courier New" charset="0"/>
              </a:rPr>
              <a:t>linux</a:t>
            </a:r>
            <a:r>
              <a:rPr lang="en-US" sz="1800" b="0" kern="0" dirty="0">
                <a:latin typeface="Courier New" charset="0"/>
              </a:rPr>
              <a:t>&gt; </a:t>
            </a:r>
            <a:r>
              <a:rPr lang="en-US" sz="1800" b="0" i="1" kern="0" dirty="0" err="1">
                <a:latin typeface="Courier New" charset="0"/>
              </a:rPr>
              <a:t>gcc</a:t>
            </a:r>
            <a:r>
              <a:rPr lang="en-US" sz="1800" b="0" i="1" kern="0" dirty="0">
                <a:latin typeface="Courier New" charset="0"/>
              </a:rPr>
              <a:t> -</a:t>
            </a:r>
            <a:r>
              <a:rPr lang="en-US" sz="1800" b="0" i="1" kern="0" dirty="0" err="1">
                <a:latin typeface="Courier New" charset="0"/>
              </a:rPr>
              <a:t>Og</a:t>
            </a:r>
            <a:r>
              <a:rPr lang="en-US" sz="1800" b="0" i="1" kern="0" dirty="0">
                <a:latin typeface="Courier New" charset="0"/>
              </a:rPr>
              <a:t> -o prog </a:t>
            </a:r>
            <a:r>
              <a:rPr lang="en-US" sz="1800" b="0" i="1" kern="0" dirty="0" err="1">
                <a:latin typeface="Courier New" charset="0"/>
              </a:rPr>
              <a:t>main.c</a:t>
            </a:r>
            <a:r>
              <a:rPr lang="en-US" sz="1800" b="0" i="1" kern="0" dirty="0">
                <a:latin typeface="Courier New" charset="0"/>
              </a:rPr>
              <a:t> </a:t>
            </a:r>
            <a:r>
              <a:rPr lang="en-US" sz="1800" b="0" i="1" kern="0" dirty="0" err="1">
                <a:latin typeface="Courier New" charset="0"/>
              </a:rPr>
              <a:t>sum.c</a:t>
            </a:r>
            <a:endParaRPr lang="en-US" sz="1800" b="0" i="1" kern="0" dirty="0">
              <a:latin typeface="Courier New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E73BC3-A30C-4B4E-AB4D-84A88246058B}"/>
              </a:ext>
            </a:extLst>
          </p:cNvPr>
          <p:cNvSpPr txBox="1"/>
          <p:nvPr/>
        </p:nvSpPr>
        <p:spPr>
          <a:xfrm>
            <a:off x="1521609" y="316058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6AA2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71D13A-FDC3-469F-88DB-017449CD55D0}"/>
              </a:ext>
            </a:extLst>
          </p:cNvPr>
          <p:cNvSpPr txBox="1"/>
          <p:nvPr/>
        </p:nvSpPr>
        <p:spPr>
          <a:xfrm>
            <a:off x="5530850" y="316058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6AA2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BE4386-C0CF-4935-A953-8FA236B67D29}"/>
              </a:ext>
            </a:extLst>
          </p:cNvPr>
          <p:cNvSpPr txBox="1"/>
          <p:nvPr/>
        </p:nvSpPr>
        <p:spPr>
          <a:xfrm>
            <a:off x="1635016" y="480827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6AA2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825F3-11FD-487D-A27F-F43125FB1CDC}"/>
              </a:ext>
            </a:extLst>
          </p:cNvPr>
          <p:cNvSpPr txBox="1"/>
          <p:nvPr/>
        </p:nvSpPr>
        <p:spPr>
          <a:xfrm>
            <a:off x="6477001" y="2898949"/>
            <a:ext cx="1971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6AA2CA"/>
                </a:solidFill>
                <a:latin typeface="Calibri" pitchFamily="34" charset="0"/>
              </a:rPr>
              <a:t>cpp</a:t>
            </a:r>
            <a:r>
              <a:rPr lang="en-US" sz="1800" dirty="0">
                <a:solidFill>
                  <a:srgbClr val="6AA2CA"/>
                </a:solidFill>
                <a:latin typeface="Calibri" pitchFamily="34" charset="0"/>
              </a:rPr>
              <a:t>: Preprocessing</a:t>
            </a:r>
          </a:p>
          <a:p>
            <a:r>
              <a:rPr lang="en-US" sz="1800" dirty="0">
                <a:solidFill>
                  <a:srgbClr val="6AA2CA"/>
                </a:solidFill>
                <a:latin typeface="Calibri" pitchFamily="34" charset="0"/>
              </a:rPr>
              <a:t>cc1: Compiling</a:t>
            </a:r>
          </a:p>
          <a:p>
            <a:r>
              <a:rPr lang="en-US" sz="1800" dirty="0">
                <a:solidFill>
                  <a:srgbClr val="6AA2CA"/>
                </a:solidFill>
                <a:latin typeface="Calibri" pitchFamily="34" charset="0"/>
              </a:rPr>
              <a:t>as: Assembling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71" grpId="0"/>
      <p:bldP spid="228372" grpId="0"/>
      <p:bldP spid="228373" grpId="0"/>
      <p:bldP spid="23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Linkers?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 1: Modularity</a:t>
            </a:r>
          </a:p>
          <a:p>
            <a:endParaRPr lang="en-US" dirty="0"/>
          </a:p>
          <a:p>
            <a:pPr lvl="1"/>
            <a:r>
              <a:rPr lang="en-US" dirty="0"/>
              <a:t>Program can be written as a collection of smaller source files, rather than one monolithic entity.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build libraries of common functions (more on this later)</a:t>
            </a:r>
          </a:p>
          <a:p>
            <a:pPr lvl="2"/>
            <a:r>
              <a:rPr lang="en-US" dirty="0"/>
              <a:t>e.g., Math library, standard C library</a:t>
            </a:r>
          </a:p>
          <a:p>
            <a:pPr lvl="2"/>
            <a:r>
              <a:rPr lang="en-US" dirty="0"/>
              <a:t>Can use different compilers for different libraries, no problem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Linkers? (cont)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 2: Efficiency</a:t>
            </a:r>
          </a:p>
          <a:p>
            <a:endParaRPr lang="en-US" dirty="0"/>
          </a:p>
          <a:p>
            <a:pPr lvl="1"/>
            <a:r>
              <a:rPr lang="en-US" dirty="0"/>
              <a:t>Time: Separate compilation</a:t>
            </a:r>
          </a:p>
          <a:p>
            <a:pPr lvl="2"/>
            <a:r>
              <a:rPr lang="en-US" dirty="0"/>
              <a:t>Change one source file, compile, and then </a:t>
            </a:r>
            <a:r>
              <a:rPr lang="en-US" dirty="0" err="1"/>
              <a:t>relink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No need to recompile other source files.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Space: Libraries </a:t>
            </a:r>
          </a:p>
          <a:p>
            <a:pPr lvl="2"/>
            <a:r>
              <a:rPr lang="en-US" dirty="0"/>
              <a:t>Common functions can be aggregated into a single file...</a:t>
            </a:r>
          </a:p>
          <a:p>
            <a:pPr lvl="2"/>
            <a:r>
              <a:rPr lang="en-US" dirty="0"/>
              <a:t>Yet executable files and running memory images contain only code for the functions they actually use.</a:t>
            </a:r>
          </a:p>
          <a:p>
            <a:pPr lvl="2"/>
            <a:r>
              <a:rPr lang="en-US" dirty="0"/>
              <a:t>(we talked about this kind of idea in the context of forking, but this also works for shared libraries – e.g. </a:t>
            </a:r>
            <a:r>
              <a:rPr lang="en-US" dirty="0" err="1"/>
              <a:t>glibc</a:t>
            </a:r>
            <a:r>
              <a:rPr lang="en-US" dirty="0"/>
              <a:t>)</a:t>
            </a:r>
          </a:p>
          <a:p>
            <a:pPr lvl="3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404813" y="457200"/>
            <a:ext cx="6986587" cy="781050"/>
          </a:xfrm>
        </p:spPr>
        <p:txBody>
          <a:bodyPr/>
          <a:lstStyle/>
          <a:p>
            <a:r>
              <a:rPr lang="en-US" dirty="0"/>
              <a:t>What Do Linkers Do?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53487" cy="5484812"/>
          </a:xfrm>
        </p:spPr>
        <p:txBody>
          <a:bodyPr/>
          <a:lstStyle/>
          <a:p>
            <a:r>
              <a:rPr lang="en-US" dirty="0"/>
              <a:t>Step 1: Symbol resolution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Programs define and reference </a:t>
            </a:r>
            <a:r>
              <a:rPr lang="en-US" i="1" dirty="0"/>
              <a:t>symbols</a:t>
            </a:r>
            <a:r>
              <a:rPr lang="en-US" dirty="0"/>
              <a:t> (global variables and functions):</a:t>
            </a:r>
          </a:p>
          <a:p>
            <a:pPr lvl="2"/>
            <a:r>
              <a:rPr lang="en-US" sz="1800" b="1" dirty="0">
                <a:latin typeface="Courier New" charset="0"/>
              </a:rPr>
              <a:t>void swap() {…}   /* define symbol swap */</a:t>
            </a:r>
          </a:p>
          <a:p>
            <a:pPr lvl="2"/>
            <a:r>
              <a:rPr lang="en-US" sz="1800" b="1" dirty="0">
                <a:latin typeface="Courier New" charset="0"/>
              </a:rPr>
              <a:t>swap();           /* reference symbol swap */</a:t>
            </a:r>
          </a:p>
          <a:p>
            <a:pPr lvl="2"/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*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 = &amp;</a:t>
            </a:r>
            <a:r>
              <a:rPr lang="en-US" sz="1800" b="1" dirty="0" err="1">
                <a:latin typeface="Courier New" charset="0"/>
              </a:rPr>
              <a:t>x</a:t>
            </a:r>
            <a:r>
              <a:rPr lang="en-US" sz="1800" b="1" dirty="0">
                <a:latin typeface="Courier New" charset="0"/>
              </a:rPr>
              <a:t>;     /* define symbol 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, reference </a:t>
            </a:r>
            <a:r>
              <a:rPr lang="en-US" sz="1800" b="1" dirty="0" err="1">
                <a:latin typeface="Courier New" charset="0"/>
              </a:rPr>
              <a:t>x</a:t>
            </a:r>
            <a:r>
              <a:rPr lang="en-US" sz="1800" b="1" dirty="0">
                <a:latin typeface="Courier New" charset="0"/>
              </a:rPr>
              <a:t> */</a:t>
            </a:r>
            <a:endParaRPr lang="en-US" sz="1800" b="1" dirty="0"/>
          </a:p>
          <a:p>
            <a:pPr lvl="1"/>
            <a:endParaRPr lang="en-US" dirty="0"/>
          </a:p>
          <a:p>
            <a:pPr lvl="1"/>
            <a:r>
              <a:rPr lang="en-US" dirty="0"/>
              <a:t>Symbol definitions are stored in object file (by assembler) in </a:t>
            </a:r>
            <a:r>
              <a:rPr lang="en-US" i="1" dirty="0"/>
              <a:t>symbol table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Symbol table is an array of </a:t>
            </a:r>
            <a:r>
              <a:rPr lang="en-US" dirty="0" err="1">
                <a:latin typeface="Courier New"/>
                <a:cs typeface="Courier New"/>
              </a:rPr>
              <a:t>structs</a:t>
            </a:r>
            <a:endParaRPr lang="en-US" dirty="0">
              <a:latin typeface="Courier New"/>
              <a:cs typeface="Courier New"/>
            </a:endParaRPr>
          </a:p>
          <a:p>
            <a:pPr lvl="2"/>
            <a:r>
              <a:rPr lang="en-US" dirty="0"/>
              <a:t>Each entry includes name, size, and location of symbol.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During symbol resolution step, the linker associates each symbol reference with exactly one symbol definition.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cs33_4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33_4" id="{3B466650-392D-42BD-AABE-E0C799CFC2DE}" vid="{A740E4B2-7ACB-494B-9ED2-31BF811DA52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cs33_4</Template>
  <TotalTime>24453</TotalTime>
  <Words>4884</Words>
  <Application>Microsoft Office PowerPoint</Application>
  <PresentationFormat>On-screen Show (4:3)</PresentationFormat>
  <Paragraphs>881</Paragraphs>
  <Slides>54</Slides>
  <Notes>34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ＭＳ Ｐゴシック</vt:lpstr>
      <vt:lpstr>Arial</vt:lpstr>
      <vt:lpstr>Arial Narrow</vt:lpstr>
      <vt:lpstr>Calibri</vt:lpstr>
      <vt:lpstr>Consolas</vt:lpstr>
      <vt:lpstr>Courier New</vt:lpstr>
      <vt:lpstr>Menlo-Regular</vt:lpstr>
      <vt:lpstr>msgothic</vt:lpstr>
      <vt:lpstr>Times New Roman</vt:lpstr>
      <vt:lpstr>Wingdings</vt:lpstr>
      <vt:lpstr>Wingdings 2</vt:lpstr>
      <vt:lpstr>cs33_4</vt:lpstr>
      <vt:lpstr>CS33 Lecture 17: Linking </vt:lpstr>
      <vt:lpstr>Tensorflow snapshot…</vt:lpstr>
      <vt:lpstr>Android: A LOT of code</vt:lpstr>
      <vt:lpstr>How to make compiling code faster?</vt:lpstr>
      <vt:lpstr>Example C Program</vt:lpstr>
      <vt:lpstr>Static Linking</vt:lpstr>
      <vt:lpstr>Why Linkers?</vt:lpstr>
      <vt:lpstr>Why Linkers? (cont)</vt:lpstr>
      <vt:lpstr>What Do Linkers Do?</vt:lpstr>
      <vt:lpstr>What Do Linkers Do? (cont)</vt:lpstr>
      <vt:lpstr>Three Kinds of Object Files (Modules)</vt:lpstr>
      <vt:lpstr>Executable and Linkable Format (ELF)</vt:lpstr>
      <vt:lpstr>ELF Object File Format</vt:lpstr>
      <vt:lpstr>ELF Object File Format (cont.)</vt:lpstr>
      <vt:lpstr>Linker Symbols </vt:lpstr>
      <vt:lpstr>Step 1: Symbol Resolution</vt:lpstr>
      <vt:lpstr>Local Symbols</vt:lpstr>
      <vt:lpstr>How Linker Resolves Duplicate Symbol Definitions</vt:lpstr>
      <vt:lpstr>Linker’s Symbol Rules</vt:lpstr>
      <vt:lpstr>Linker Puzzles</vt:lpstr>
      <vt:lpstr>Global Variables</vt:lpstr>
      <vt:lpstr>Step 2: Relocation</vt:lpstr>
      <vt:lpstr>Relocation Entries</vt:lpstr>
      <vt:lpstr>Relocated .text section</vt:lpstr>
      <vt:lpstr>Loading</vt:lpstr>
      <vt:lpstr>PowerPoint Presentation</vt:lpstr>
      <vt:lpstr>Loading Executable Object Files</vt:lpstr>
      <vt:lpstr>Packaging Commonly Used Functions</vt:lpstr>
      <vt:lpstr>Old-fashioned Solution: Static Libraries</vt:lpstr>
      <vt:lpstr>Creating Static Libraries</vt:lpstr>
      <vt:lpstr>Commonly Used Libraries</vt:lpstr>
      <vt:lpstr>Linking with Static Libraries</vt:lpstr>
      <vt:lpstr>Linking with Static Libraries</vt:lpstr>
      <vt:lpstr>Using Static Libraries</vt:lpstr>
      <vt:lpstr>Modern Solution: Shared Libraries</vt:lpstr>
      <vt:lpstr>Shared Libraries (cont.)</vt:lpstr>
      <vt:lpstr>Dynamic Linking at Load-time</vt:lpstr>
      <vt:lpstr>Bonus</vt:lpstr>
      <vt:lpstr>Dynamic Linking at Run-time</vt:lpstr>
      <vt:lpstr>Dynamic Linking at Run-time</vt:lpstr>
      <vt:lpstr>Linking Summary </vt:lpstr>
      <vt:lpstr>Today</vt:lpstr>
      <vt:lpstr>Case Study: Library Interpositioning</vt:lpstr>
      <vt:lpstr>Some Interpositioning Applications</vt:lpstr>
      <vt:lpstr>Some Interpositioning Applications</vt:lpstr>
      <vt:lpstr>Example program  </vt:lpstr>
      <vt:lpstr>Compile-time Interpositioning</vt:lpstr>
      <vt:lpstr>Compile-time Interpositioning</vt:lpstr>
      <vt:lpstr>Link-time Interpositioning</vt:lpstr>
      <vt:lpstr>Link-time Interpositioning</vt:lpstr>
      <vt:lpstr>Load/Run-time  Interpositioning</vt:lpstr>
      <vt:lpstr>Load/Run-time Interpositioning</vt:lpstr>
      <vt:lpstr>Load/Run-time Interpositioning</vt:lpstr>
      <vt:lpstr>Interpositioning 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Tony Nowatzki</cp:lastModifiedBy>
  <cp:revision>602</cp:revision>
  <cp:lastPrinted>1999-09-20T15:19:18Z</cp:lastPrinted>
  <dcterms:created xsi:type="dcterms:W3CDTF">2012-10-04T19:17:13Z</dcterms:created>
  <dcterms:modified xsi:type="dcterms:W3CDTF">2019-12-03T21:56:06Z</dcterms:modified>
</cp:coreProperties>
</file>