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3"/>
  </p:notesMasterIdLst>
  <p:sldIdLst>
    <p:sldId id="256" r:id="rId2"/>
    <p:sldId id="280" r:id="rId3"/>
    <p:sldId id="281" r:id="rId4"/>
    <p:sldId id="282" r:id="rId5"/>
    <p:sldId id="285" r:id="rId6"/>
    <p:sldId id="284" r:id="rId7"/>
    <p:sldId id="286" r:id="rId8"/>
    <p:sldId id="257" r:id="rId9"/>
    <p:sldId id="1510" r:id="rId10"/>
    <p:sldId id="304" r:id="rId11"/>
    <p:sldId id="276" r:id="rId12"/>
    <p:sldId id="708" r:id="rId13"/>
    <p:sldId id="711" r:id="rId14"/>
    <p:sldId id="307" r:id="rId15"/>
    <p:sldId id="1505" r:id="rId16"/>
    <p:sldId id="1477" r:id="rId17"/>
    <p:sldId id="1504" r:id="rId18"/>
    <p:sldId id="1478" r:id="rId19"/>
    <p:sldId id="1476" r:id="rId20"/>
    <p:sldId id="290" r:id="rId21"/>
    <p:sldId id="1480" r:id="rId22"/>
    <p:sldId id="1486" r:id="rId23"/>
    <p:sldId id="1487" r:id="rId24"/>
    <p:sldId id="1511" r:id="rId25"/>
    <p:sldId id="1484" r:id="rId26"/>
    <p:sldId id="1506" r:id="rId27"/>
    <p:sldId id="1507" r:id="rId28"/>
    <p:sldId id="1488" r:id="rId29"/>
    <p:sldId id="1481" r:id="rId30"/>
    <p:sldId id="305" r:id="rId31"/>
    <p:sldId id="289" r:id="rId32"/>
    <p:sldId id="1490" r:id="rId33"/>
    <p:sldId id="1489" r:id="rId34"/>
    <p:sldId id="262" r:id="rId35"/>
    <p:sldId id="263" r:id="rId36"/>
    <p:sldId id="264" r:id="rId37"/>
    <p:sldId id="265" r:id="rId38"/>
    <p:sldId id="267" r:id="rId39"/>
    <p:sldId id="1482" r:id="rId40"/>
    <p:sldId id="310" r:id="rId41"/>
    <p:sldId id="312" r:id="rId42"/>
    <p:sldId id="1508" r:id="rId43"/>
    <p:sldId id="317" r:id="rId44"/>
    <p:sldId id="320" r:id="rId45"/>
    <p:sldId id="1509" r:id="rId46"/>
    <p:sldId id="316" r:id="rId47"/>
    <p:sldId id="292" r:id="rId48"/>
    <p:sldId id="710" r:id="rId49"/>
    <p:sldId id="308" r:id="rId50"/>
    <p:sldId id="306" r:id="rId51"/>
    <p:sldId id="277" r:id="rId52"/>
    <p:sldId id="268" r:id="rId53"/>
    <p:sldId id="1483" r:id="rId54"/>
    <p:sldId id="293" r:id="rId55"/>
    <p:sldId id="272" r:id="rId56"/>
    <p:sldId id="303" r:id="rId57"/>
    <p:sldId id="309" r:id="rId58"/>
    <p:sldId id="311" r:id="rId59"/>
    <p:sldId id="552" r:id="rId60"/>
    <p:sldId id="1495" r:id="rId61"/>
    <p:sldId id="1492" r:id="rId62"/>
    <p:sldId id="1493" r:id="rId63"/>
    <p:sldId id="1496" r:id="rId64"/>
    <p:sldId id="1497" r:id="rId65"/>
    <p:sldId id="1213" r:id="rId66"/>
    <p:sldId id="1499" r:id="rId67"/>
    <p:sldId id="1501" r:id="rId68"/>
    <p:sldId id="1185" r:id="rId69"/>
    <p:sldId id="1502" r:id="rId70"/>
    <p:sldId id="1498" r:id="rId71"/>
    <p:sldId id="706"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3F31"/>
    <a:srgbClr val="005DDE"/>
    <a:srgbClr val="0070FE"/>
    <a:srgbClr val="0079FC"/>
    <a:srgbClr val="026CFC"/>
    <a:srgbClr val="0078FF"/>
    <a:srgbClr val="0160E0"/>
    <a:srgbClr val="007AFF"/>
    <a:srgbClr val="016C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474" autoAdjust="0"/>
  </p:normalViewPr>
  <p:slideViewPr>
    <p:cSldViewPr snapToGrid="0">
      <p:cViewPr varScale="1">
        <p:scale>
          <a:sx n="99" d="100"/>
          <a:sy n="99" d="100"/>
        </p:scale>
        <p:origin x="58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E9CF51-A1C8-4629-BEAF-5148FF1E359C}" type="datetimeFigureOut">
              <a:rPr lang="en-US" smtClean="0"/>
              <a:t>12/5/2019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3822BC-18D9-42A3-9470-CCDD3F4DB629}" type="slidenum">
              <a:rPr lang="en-US" smtClean="0"/>
              <a:t>‹#›</a:t>
            </a:fld>
            <a:endParaRPr lang="en-US"/>
          </a:p>
        </p:txBody>
      </p:sp>
    </p:spTree>
    <p:extLst>
      <p:ext uri="{BB962C8B-B14F-4D97-AF65-F5344CB8AC3E}">
        <p14:creationId xmlns:p14="http://schemas.microsoft.com/office/powerpoint/2010/main" val="3351105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r>
              <a:rPr lang="en-US" dirty="0"/>
              <a:t>Caches in a multicore setting (consistency, coherence)</a:t>
            </a:r>
          </a:p>
          <a:p>
            <a:pPr lvl="2"/>
            <a:r>
              <a:rPr lang="en-US" dirty="0"/>
              <a:t>Intricate cache policies (replacement, etc..)</a:t>
            </a:r>
          </a:p>
          <a:p>
            <a:pPr lvl="2"/>
            <a:r>
              <a:rPr lang="en-US" dirty="0"/>
              <a:t>There are even more aspects of virtual memory than we learned!</a:t>
            </a:r>
          </a:p>
          <a:p>
            <a:pPr lvl="2"/>
            <a:r>
              <a:rPr lang="en-US" dirty="0"/>
              <a:t>How does main memory (usually DRAM) work?</a:t>
            </a:r>
          </a:p>
          <a:p>
            <a:pPr lvl="2"/>
            <a:r>
              <a:rPr lang="en-US" dirty="0"/>
              <a:t>How do flash disks work?  </a:t>
            </a:r>
          </a:p>
          <a:p>
            <a:endParaRPr lang="en-US" dirty="0"/>
          </a:p>
        </p:txBody>
      </p:sp>
      <p:sp>
        <p:nvSpPr>
          <p:cNvPr id="4" name="Slide Number Placeholder 3"/>
          <p:cNvSpPr>
            <a:spLocks noGrp="1"/>
          </p:cNvSpPr>
          <p:nvPr>
            <p:ph type="sldNum" sz="quarter" idx="5"/>
          </p:nvPr>
        </p:nvSpPr>
        <p:spPr/>
        <p:txBody>
          <a:bodyPr/>
          <a:lstStyle/>
          <a:p>
            <a:fld id="{523822BC-18D9-42A3-9470-CCDD3F4DB629}" type="slidenum">
              <a:rPr lang="en-US" smtClean="0"/>
              <a:t>5</a:t>
            </a:fld>
            <a:endParaRPr lang="en-US"/>
          </a:p>
        </p:txBody>
      </p:sp>
    </p:spTree>
    <p:extLst>
      <p:ext uri="{BB962C8B-B14F-4D97-AF65-F5344CB8AC3E}">
        <p14:creationId xmlns:p14="http://schemas.microsoft.com/office/powerpoint/2010/main" val="2810668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so stupid I’m sorry</a:t>
            </a:r>
          </a:p>
        </p:txBody>
      </p:sp>
      <p:sp>
        <p:nvSpPr>
          <p:cNvPr id="4" name="Slide Number Placeholder 3"/>
          <p:cNvSpPr>
            <a:spLocks noGrp="1"/>
          </p:cNvSpPr>
          <p:nvPr>
            <p:ph type="sldNum" sz="quarter" idx="5"/>
          </p:nvPr>
        </p:nvSpPr>
        <p:spPr/>
        <p:txBody>
          <a:bodyPr/>
          <a:lstStyle/>
          <a:p>
            <a:fld id="{523822BC-18D9-42A3-9470-CCDD3F4DB629}" type="slidenum">
              <a:rPr lang="en-US" smtClean="0"/>
              <a:t>21</a:t>
            </a:fld>
            <a:endParaRPr lang="en-US"/>
          </a:p>
        </p:txBody>
      </p:sp>
    </p:spTree>
    <p:extLst>
      <p:ext uri="{BB962C8B-B14F-4D97-AF65-F5344CB8AC3E}">
        <p14:creationId xmlns:p14="http://schemas.microsoft.com/office/powerpoint/2010/main" val="2413514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p:txBody>
      </p:sp>
      <p:sp>
        <p:nvSpPr>
          <p:cNvPr id="4" name="Slide Number Placeholder 3"/>
          <p:cNvSpPr>
            <a:spLocks noGrp="1"/>
          </p:cNvSpPr>
          <p:nvPr>
            <p:ph type="sldNum" sz="quarter" idx="5"/>
          </p:nvPr>
        </p:nvSpPr>
        <p:spPr/>
        <p:txBody>
          <a:bodyPr/>
          <a:lstStyle/>
          <a:p>
            <a:fld id="{523822BC-18D9-42A3-9470-CCDD3F4DB629}" type="slidenum">
              <a:rPr lang="en-US" smtClean="0"/>
              <a:t>22</a:t>
            </a:fld>
            <a:endParaRPr lang="en-US"/>
          </a:p>
        </p:txBody>
      </p:sp>
    </p:spTree>
    <p:extLst>
      <p:ext uri="{BB962C8B-B14F-4D97-AF65-F5344CB8AC3E}">
        <p14:creationId xmlns:p14="http://schemas.microsoft.com/office/powerpoint/2010/main" val="1283516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¼</a:t>
            </a:r>
          </a:p>
          <a:p>
            <a:r>
              <a:rPr lang="en-US" dirty="0"/>
              <a:t>2. 1/8</a:t>
            </a:r>
          </a:p>
          <a:p>
            <a:endParaRPr lang="en-US" dirty="0"/>
          </a:p>
        </p:txBody>
      </p:sp>
      <p:sp>
        <p:nvSpPr>
          <p:cNvPr id="4" name="Slide Number Placeholder 3"/>
          <p:cNvSpPr>
            <a:spLocks noGrp="1"/>
          </p:cNvSpPr>
          <p:nvPr>
            <p:ph type="sldNum" sz="quarter" idx="5"/>
          </p:nvPr>
        </p:nvSpPr>
        <p:spPr/>
        <p:txBody>
          <a:bodyPr/>
          <a:lstStyle/>
          <a:p>
            <a:fld id="{523822BC-18D9-42A3-9470-CCDD3F4DB629}" type="slidenum">
              <a:rPr lang="en-US" smtClean="0"/>
              <a:t>23</a:t>
            </a:fld>
            <a:endParaRPr lang="en-US"/>
          </a:p>
        </p:txBody>
      </p:sp>
    </p:spTree>
    <p:extLst>
      <p:ext uri="{BB962C8B-B14F-4D97-AF65-F5344CB8AC3E}">
        <p14:creationId xmlns:p14="http://schemas.microsoft.com/office/powerpoint/2010/main" val="2823909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as before:</a:t>
            </a:r>
          </a:p>
          <a:p>
            <a:r>
              <a:rPr lang="en-US" dirty="0"/>
              <a:t>1. ¼</a:t>
            </a:r>
          </a:p>
          <a:p>
            <a:r>
              <a:rPr lang="en-US" dirty="0"/>
              <a:t>2. 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little trickier because you go down the columns first, but since you can fit one column of cache lines into cache (4-byte lines * 480 lines per column = 1920 &lt; 65536), then you still get all the same locality benefits. The answer would be different if you had a cache smaller than 1920 bytes.</a:t>
            </a:r>
          </a:p>
          <a:p>
            <a:endParaRPr lang="en-US" dirty="0"/>
          </a:p>
        </p:txBody>
      </p:sp>
      <p:sp>
        <p:nvSpPr>
          <p:cNvPr id="4" name="Slide Number Placeholder 3"/>
          <p:cNvSpPr>
            <a:spLocks noGrp="1"/>
          </p:cNvSpPr>
          <p:nvPr>
            <p:ph type="sldNum" sz="quarter" idx="5"/>
          </p:nvPr>
        </p:nvSpPr>
        <p:spPr/>
        <p:txBody>
          <a:bodyPr/>
          <a:lstStyle/>
          <a:p>
            <a:fld id="{523822BC-18D9-42A3-9470-CCDD3F4DB629}" type="slidenum">
              <a:rPr lang="en-US" smtClean="0"/>
              <a:t>24</a:t>
            </a:fld>
            <a:endParaRPr lang="en-US"/>
          </a:p>
        </p:txBody>
      </p:sp>
    </p:spTree>
    <p:extLst>
      <p:ext uri="{BB962C8B-B14F-4D97-AF65-F5344CB8AC3E}">
        <p14:creationId xmlns:p14="http://schemas.microsoft.com/office/powerpoint/2010/main" val="2744673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25</a:t>
            </a:fld>
            <a:endParaRPr lang="en-US"/>
          </a:p>
        </p:txBody>
      </p:sp>
    </p:spTree>
    <p:extLst>
      <p:ext uri="{BB962C8B-B14F-4D97-AF65-F5344CB8AC3E}">
        <p14:creationId xmlns:p14="http://schemas.microsoft.com/office/powerpoint/2010/main" val="246342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The behavior for accesses to </a:t>
            </a:r>
            <a:r>
              <a:rPr lang="en-US" dirty="0" err="1"/>
              <a:t>c,a,b</a:t>
            </a:r>
            <a:r>
              <a:rPr lang="en-US" dirty="0"/>
              <a:t>, would not change.  </a:t>
            </a:r>
            <a:br>
              <a:rPr lang="en-US" dirty="0"/>
            </a:br>
            <a:r>
              <a:rPr lang="en-US" dirty="0"/>
              <a:t>Subtle point: It’s possible that the instruction cache behavior could get worse  : )</a:t>
            </a:r>
          </a:p>
        </p:txBody>
      </p:sp>
      <p:sp>
        <p:nvSpPr>
          <p:cNvPr id="4" name="Slide Number Placeholder 3"/>
          <p:cNvSpPr>
            <a:spLocks noGrp="1"/>
          </p:cNvSpPr>
          <p:nvPr>
            <p:ph type="sldNum" sz="quarter" idx="10"/>
          </p:nvPr>
        </p:nvSpPr>
        <p:spPr/>
        <p:txBody>
          <a:bodyPr/>
          <a:lstStyle/>
          <a:p>
            <a:fld id="{0990F0F0-7533-4624-9462-53A3E593C808}" type="slidenum">
              <a:rPr lang="en-US" smtClean="0"/>
              <a:t>27</a:t>
            </a:fld>
            <a:endParaRPr lang="en-US"/>
          </a:p>
        </p:txBody>
      </p:sp>
    </p:spTree>
    <p:extLst>
      <p:ext uri="{BB962C8B-B14F-4D97-AF65-F5344CB8AC3E}">
        <p14:creationId xmlns:p14="http://schemas.microsoft.com/office/powerpoint/2010/main" val="1202673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Q1. Hit, Answer: 66</a:t>
            </a:r>
          </a:p>
          <a:p>
            <a:r>
              <a:rPr lang="en-US" dirty="0"/>
              <a:t>Q2. You have a Broken Cache</a:t>
            </a:r>
          </a:p>
          <a:p>
            <a:endParaRPr lang="en-US" dirty="0"/>
          </a:p>
        </p:txBody>
      </p:sp>
      <p:sp>
        <p:nvSpPr>
          <p:cNvPr id="4" name="Slide Number Placeholder 3"/>
          <p:cNvSpPr>
            <a:spLocks noGrp="1"/>
          </p:cNvSpPr>
          <p:nvPr>
            <p:ph type="sldNum" sz="quarter" idx="5"/>
          </p:nvPr>
        </p:nvSpPr>
        <p:spPr/>
        <p:txBody>
          <a:bodyPr/>
          <a:lstStyle/>
          <a:p>
            <a:fld id="{523822BC-18D9-42A3-9470-CCDD3F4DB629}" type="slidenum">
              <a:rPr lang="en-US" smtClean="0"/>
              <a:t>28</a:t>
            </a:fld>
            <a:endParaRPr lang="en-US"/>
          </a:p>
        </p:txBody>
      </p:sp>
    </p:spTree>
    <p:extLst>
      <p:ext uri="{BB962C8B-B14F-4D97-AF65-F5344CB8AC3E}">
        <p14:creationId xmlns:p14="http://schemas.microsoft.com/office/powerpoint/2010/main" val="1101968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know why I put memes in these slides when they don’t make sense</a:t>
            </a:r>
          </a:p>
        </p:txBody>
      </p:sp>
      <p:sp>
        <p:nvSpPr>
          <p:cNvPr id="4" name="Slide Number Placeholder 3"/>
          <p:cNvSpPr>
            <a:spLocks noGrp="1"/>
          </p:cNvSpPr>
          <p:nvPr>
            <p:ph type="sldNum" sz="quarter" idx="5"/>
          </p:nvPr>
        </p:nvSpPr>
        <p:spPr/>
        <p:txBody>
          <a:bodyPr/>
          <a:lstStyle/>
          <a:p>
            <a:fld id="{523822BC-18D9-42A3-9470-CCDD3F4DB629}" type="slidenum">
              <a:rPr lang="en-US" smtClean="0"/>
              <a:t>29</a:t>
            </a:fld>
            <a:endParaRPr lang="en-US"/>
          </a:p>
        </p:txBody>
      </p:sp>
    </p:spTree>
    <p:extLst>
      <p:ext uri="{BB962C8B-B14F-4D97-AF65-F5344CB8AC3E}">
        <p14:creationId xmlns:p14="http://schemas.microsoft.com/office/powerpoint/2010/main" val="1838660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p:txBody>
      </p:sp>
      <p:sp>
        <p:nvSpPr>
          <p:cNvPr id="4" name="Slide Number Placeholder 3"/>
          <p:cNvSpPr>
            <a:spLocks noGrp="1"/>
          </p:cNvSpPr>
          <p:nvPr>
            <p:ph type="sldNum" sz="quarter" idx="5"/>
          </p:nvPr>
        </p:nvSpPr>
        <p:spPr/>
        <p:txBody>
          <a:bodyPr/>
          <a:lstStyle/>
          <a:p>
            <a:fld id="{523822BC-18D9-42A3-9470-CCDD3F4DB629}" type="slidenum">
              <a:rPr lang="en-US" smtClean="0"/>
              <a:t>30</a:t>
            </a:fld>
            <a:endParaRPr lang="en-US"/>
          </a:p>
        </p:txBody>
      </p:sp>
    </p:spTree>
    <p:extLst>
      <p:ext uri="{BB962C8B-B14F-4D97-AF65-F5344CB8AC3E}">
        <p14:creationId xmlns:p14="http://schemas.microsoft.com/office/powerpoint/2010/main" val="3864704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 e</a:t>
            </a:r>
          </a:p>
        </p:txBody>
      </p:sp>
      <p:sp>
        <p:nvSpPr>
          <p:cNvPr id="4" name="Slide Number Placeholder 3"/>
          <p:cNvSpPr>
            <a:spLocks noGrp="1"/>
          </p:cNvSpPr>
          <p:nvPr>
            <p:ph type="sldNum" sz="quarter" idx="5"/>
          </p:nvPr>
        </p:nvSpPr>
        <p:spPr/>
        <p:txBody>
          <a:bodyPr/>
          <a:lstStyle/>
          <a:p>
            <a:fld id="{523822BC-18D9-42A3-9470-CCDD3F4DB629}" type="slidenum">
              <a:rPr lang="en-US" smtClean="0"/>
              <a:t>31</a:t>
            </a:fld>
            <a:endParaRPr lang="en-US"/>
          </a:p>
        </p:txBody>
      </p:sp>
    </p:spTree>
    <p:extLst>
      <p:ext uri="{BB962C8B-B14F-4D97-AF65-F5344CB8AC3E}">
        <p14:creationId xmlns:p14="http://schemas.microsoft.com/office/powerpoint/2010/main" val="1106572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Inter-process communication</a:t>
            </a:r>
          </a:p>
          <a:p>
            <a:pPr lvl="1"/>
            <a:r>
              <a:rPr lang="en-US" dirty="0"/>
              <a:t>Distributing computations across computers (and anything to do with networking)</a:t>
            </a:r>
          </a:p>
          <a:p>
            <a:endParaRPr lang="en-US" dirty="0"/>
          </a:p>
        </p:txBody>
      </p:sp>
      <p:sp>
        <p:nvSpPr>
          <p:cNvPr id="4" name="Slide Number Placeholder 3"/>
          <p:cNvSpPr>
            <a:spLocks noGrp="1"/>
          </p:cNvSpPr>
          <p:nvPr>
            <p:ph type="sldNum" sz="quarter" idx="5"/>
          </p:nvPr>
        </p:nvSpPr>
        <p:spPr/>
        <p:txBody>
          <a:bodyPr/>
          <a:lstStyle/>
          <a:p>
            <a:fld id="{523822BC-18D9-42A3-9470-CCDD3F4DB629}" type="slidenum">
              <a:rPr lang="en-US" smtClean="0"/>
              <a:t>6</a:t>
            </a:fld>
            <a:endParaRPr lang="en-US"/>
          </a:p>
        </p:txBody>
      </p:sp>
    </p:spTree>
    <p:extLst>
      <p:ext uri="{BB962C8B-B14F-4D97-AF65-F5344CB8AC3E}">
        <p14:creationId xmlns:p14="http://schemas.microsoft.com/office/powerpoint/2010/main" val="417747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Across two processes, two virtual addresses could be the same, but they refer to different things, because they are mapped to two different physical addresses.  Therefore, using virtual addresses in caches is more complicated because you have to distinguish them.</a:t>
            </a:r>
          </a:p>
          <a:p>
            <a:r>
              <a:rPr lang="en-US" dirty="0"/>
              <a:t>2. Because its faster – don’t have to translate address before requesting some memory</a:t>
            </a:r>
          </a:p>
          <a:p>
            <a:endParaRPr lang="en-US" dirty="0"/>
          </a:p>
        </p:txBody>
      </p:sp>
      <p:sp>
        <p:nvSpPr>
          <p:cNvPr id="4" name="Slide Number Placeholder 3"/>
          <p:cNvSpPr>
            <a:spLocks noGrp="1"/>
          </p:cNvSpPr>
          <p:nvPr>
            <p:ph type="sldNum" sz="quarter" idx="5"/>
          </p:nvPr>
        </p:nvSpPr>
        <p:spPr/>
        <p:txBody>
          <a:bodyPr/>
          <a:lstStyle/>
          <a:p>
            <a:fld id="{523822BC-18D9-42A3-9470-CCDD3F4DB629}" type="slidenum">
              <a:rPr lang="en-US" smtClean="0"/>
              <a:t>32</a:t>
            </a:fld>
            <a:endParaRPr lang="en-US"/>
          </a:p>
        </p:txBody>
      </p:sp>
    </p:spTree>
    <p:extLst>
      <p:ext uri="{BB962C8B-B14F-4D97-AF65-F5344CB8AC3E}">
        <p14:creationId xmlns:p14="http://schemas.microsoft.com/office/powerpoint/2010/main" val="31204760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Phys </a:t>
            </a:r>
            <a:r>
              <a:rPr lang="en-US" dirty="0" err="1"/>
              <a:t>addr</a:t>
            </a:r>
            <a:r>
              <a:rPr lang="en-US" dirty="0"/>
              <a:t>: 0x0709, no page fault</a:t>
            </a:r>
          </a:p>
        </p:txBody>
      </p:sp>
      <p:sp>
        <p:nvSpPr>
          <p:cNvPr id="4" name="Slide Number Placeholder 3"/>
          <p:cNvSpPr>
            <a:spLocks noGrp="1"/>
          </p:cNvSpPr>
          <p:nvPr>
            <p:ph type="sldNum" sz="quarter" idx="5"/>
          </p:nvPr>
        </p:nvSpPr>
        <p:spPr/>
        <p:txBody>
          <a:bodyPr/>
          <a:lstStyle/>
          <a:p>
            <a:fld id="{523822BC-18D9-42A3-9470-CCDD3F4DB629}" type="slidenum">
              <a:rPr lang="en-US" smtClean="0"/>
              <a:t>33</a:t>
            </a:fld>
            <a:endParaRPr lang="en-US"/>
          </a:p>
        </p:txBody>
      </p:sp>
    </p:spTree>
    <p:extLst>
      <p:ext uri="{BB962C8B-B14F-4D97-AF65-F5344CB8AC3E}">
        <p14:creationId xmlns:p14="http://schemas.microsoft.com/office/powerpoint/2010/main" val="31319863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4754"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2612513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6802"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464114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5778"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2170664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7826"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7259281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Text Box 1"/>
          <p:cNvSpPr txBox="1">
            <a:spLocks noChangeArrowheads="1"/>
          </p:cNvSpPr>
          <p:nvPr/>
        </p:nvSpPr>
        <p:spPr bwMode="auto">
          <a:xfrm>
            <a:off x="1264626" y="725993"/>
            <a:ext cx="4774834" cy="3582411"/>
          </a:xfrm>
          <a:prstGeom prst="rect">
            <a:avLst/>
          </a:prstGeom>
          <a:solidFill>
            <a:srgbClr val="FFFFFF"/>
          </a:solidFill>
          <a:ln w="9525">
            <a:solidFill>
              <a:srgbClr val="000000"/>
            </a:solidFill>
            <a:miter lim="800000"/>
            <a:headEnd/>
            <a:tailEnd/>
          </a:ln>
          <a:effectLst/>
        </p:spPr>
        <p:txBody>
          <a:bodyPr wrap="none" lIns="91294" tIns="45647" rIns="91294" bIns="45647" anchor="ctr"/>
          <a:lstStyle/>
          <a:p>
            <a:endParaRPr lang="en-US"/>
          </a:p>
        </p:txBody>
      </p:sp>
      <p:sp>
        <p:nvSpPr>
          <p:cNvPr id="78850" name="Rectangle 2"/>
          <p:cNvSpPr txBox="1">
            <a:spLocks noGrp="1" noChangeArrowheads="1"/>
          </p:cNvSpPr>
          <p:nvPr>
            <p:ph type="body"/>
          </p:nvPr>
        </p:nvSpPr>
        <p:spPr bwMode="auto">
          <a:xfrm>
            <a:off x="973033" y="4554101"/>
            <a:ext cx="5356434" cy="431633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6015895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3822BC-18D9-42A3-9470-CCDD3F4DB629}" type="slidenum">
              <a:rPr lang="en-US" smtClean="0"/>
              <a:t>39</a:t>
            </a:fld>
            <a:endParaRPr lang="en-US"/>
          </a:p>
        </p:txBody>
      </p:sp>
    </p:spTree>
    <p:extLst>
      <p:ext uri="{BB962C8B-B14F-4D97-AF65-F5344CB8AC3E}">
        <p14:creationId xmlns:p14="http://schemas.microsoft.com/office/powerpoint/2010/main" val="41923020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execve</a:t>
            </a:r>
            <a:r>
              <a:rPr lang="en-US" dirty="0"/>
              <a:t>(), exit</a:t>
            </a:r>
          </a:p>
        </p:txBody>
      </p:sp>
      <p:sp>
        <p:nvSpPr>
          <p:cNvPr id="4" name="Slide Number Placeholder 3"/>
          <p:cNvSpPr>
            <a:spLocks noGrp="1"/>
          </p:cNvSpPr>
          <p:nvPr>
            <p:ph type="sldNum" sz="quarter" idx="5"/>
          </p:nvPr>
        </p:nvSpPr>
        <p:spPr/>
        <p:txBody>
          <a:bodyPr/>
          <a:lstStyle/>
          <a:p>
            <a:fld id="{523822BC-18D9-42A3-9470-CCDD3F4DB629}" type="slidenum">
              <a:rPr lang="en-US" smtClean="0"/>
              <a:t>40</a:t>
            </a:fld>
            <a:endParaRPr lang="en-US"/>
          </a:p>
        </p:txBody>
      </p:sp>
    </p:spTree>
    <p:extLst>
      <p:ext uri="{BB962C8B-B14F-4D97-AF65-F5344CB8AC3E}">
        <p14:creationId xmlns:p14="http://schemas.microsoft.com/office/powerpoint/2010/main" val="14272626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semaphore’s value is 0</a:t>
            </a:r>
          </a:p>
          <a:p>
            <a:endParaRPr lang="en-US" dirty="0"/>
          </a:p>
        </p:txBody>
      </p:sp>
      <p:sp>
        <p:nvSpPr>
          <p:cNvPr id="4" name="Slide Number Placeholder 3"/>
          <p:cNvSpPr>
            <a:spLocks noGrp="1"/>
          </p:cNvSpPr>
          <p:nvPr>
            <p:ph type="sldNum" sz="quarter" idx="5"/>
          </p:nvPr>
        </p:nvSpPr>
        <p:spPr/>
        <p:txBody>
          <a:bodyPr/>
          <a:lstStyle/>
          <a:p>
            <a:fld id="{523822BC-18D9-42A3-9470-CCDD3F4DB629}" type="slidenum">
              <a:rPr lang="en-US" smtClean="0"/>
              <a:t>41</a:t>
            </a:fld>
            <a:endParaRPr lang="en-US"/>
          </a:p>
        </p:txBody>
      </p:sp>
    </p:spTree>
    <p:extLst>
      <p:ext uri="{BB962C8B-B14F-4D97-AF65-F5344CB8AC3E}">
        <p14:creationId xmlns:p14="http://schemas.microsoft.com/office/powerpoint/2010/main" val="4149607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3822BC-18D9-42A3-9470-CCDD3F4DB629}" type="slidenum">
              <a:rPr lang="en-US" smtClean="0"/>
              <a:t>12</a:t>
            </a:fld>
            <a:endParaRPr lang="en-US"/>
          </a:p>
        </p:txBody>
      </p:sp>
    </p:spTree>
    <p:extLst>
      <p:ext uri="{BB962C8B-B14F-4D97-AF65-F5344CB8AC3E}">
        <p14:creationId xmlns:p14="http://schemas.microsoft.com/office/powerpoint/2010/main" val="10810419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ES" sz="1200" b="0" i="0" u="none" strike="noStrike" kern="1200" dirty="0">
                <a:solidFill>
                  <a:schemeClr val="tx1"/>
                </a:solidFill>
                <a:effectLst/>
                <a:latin typeface="+mn-lt"/>
                <a:ea typeface="+mn-ea"/>
                <a:cs typeface="+mn-cs"/>
              </a:rPr>
              <a:t>A. N</a:t>
            </a:r>
            <a:endParaRPr lang="es-ES" b="0" dirty="0">
              <a:effectLst/>
            </a:endParaRPr>
          </a:p>
          <a:p>
            <a:pPr rtl="0"/>
            <a:r>
              <a:rPr lang="es-ES" sz="1200" b="0" i="0" u="none" strike="noStrike" kern="1200" dirty="0">
                <a:solidFill>
                  <a:schemeClr val="tx1"/>
                </a:solidFill>
                <a:effectLst/>
                <a:latin typeface="+mn-lt"/>
                <a:ea typeface="+mn-ea"/>
                <a:cs typeface="+mn-cs"/>
              </a:rPr>
              <a:t>B. Y</a:t>
            </a:r>
            <a:endParaRPr lang="es-ES" b="0" dirty="0">
              <a:effectLst/>
            </a:endParaRPr>
          </a:p>
          <a:p>
            <a:pPr rtl="0"/>
            <a:r>
              <a:rPr lang="es-ES" sz="1200" b="0" i="0" u="none" strike="noStrike" kern="1200" dirty="0">
                <a:solidFill>
                  <a:schemeClr val="tx1"/>
                </a:solidFill>
                <a:effectLst/>
                <a:latin typeface="+mn-lt"/>
                <a:ea typeface="+mn-ea"/>
                <a:cs typeface="+mn-cs"/>
              </a:rPr>
              <a:t>C. Y</a:t>
            </a:r>
            <a:endParaRPr lang="es-ES" b="0" dirty="0">
              <a:effectLst/>
            </a:endParaRPr>
          </a:p>
          <a:p>
            <a:pPr rtl="0"/>
            <a:r>
              <a:rPr lang="es-ES" sz="1200" b="0" i="0" u="none" strike="noStrike" kern="1200" dirty="0">
                <a:solidFill>
                  <a:schemeClr val="tx1"/>
                </a:solidFill>
                <a:effectLst/>
                <a:latin typeface="+mn-lt"/>
                <a:ea typeface="+mn-ea"/>
                <a:cs typeface="+mn-cs"/>
              </a:rPr>
              <a:t>D. N</a:t>
            </a:r>
            <a:endParaRPr lang="es-ES" b="0" dirty="0">
              <a:effectLst/>
            </a:endParaRPr>
          </a:p>
          <a:p>
            <a:pPr rtl="0"/>
            <a:r>
              <a:rPr lang="es-ES" sz="1200" b="0" i="0" u="none" strike="noStrike" kern="1200" dirty="0">
                <a:solidFill>
                  <a:schemeClr val="tx1"/>
                </a:solidFill>
                <a:effectLst/>
                <a:latin typeface="+mn-lt"/>
                <a:ea typeface="+mn-ea"/>
                <a:cs typeface="+mn-cs"/>
              </a:rPr>
              <a:t>E. Y</a:t>
            </a:r>
            <a:endParaRPr lang="es-ES" b="0" dirty="0">
              <a:effectLst/>
            </a:endParaRPr>
          </a:p>
          <a:p>
            <a:br>
              <a:rPr lang="es-ES" dirty="0"/>
            </a:br>
            <a:endParaRPr lang="en-US" dirty="0"/>
          </a:p>
        </p:txBody>
      </p:sp>
      <p:sp>
        <p:nvSpPr>
          <p:cNvPr id="4" name="Slide Number Placeholder 3"/>
          <p:cNvSpPr>
            <a:spLocks noGrp="1"/>
          </p:cNvSpPr>
          <p:nvPr>
            <p:ph type="sldNum" sz="quarter" idx="5"/>
          </p:nvPr>
        </p:nvSpPr>
        <p:spPr/>
        <p:txBody>
          <a:bodyPr/>
          <a:lstStyle/>
          <a:p>
            <a:fld id="{523822BC-18D9-42A3-9470-CCDD3F4DB629}" type="slidenum">
              <a:rPr lang="en-US" smtClean="0"/>
              <a:t>42</a:t>
            </a:fld>
            <a:endParaRPr lang="en-US"/>
          </a:p>
        </p:txBody>
      </p:sp>
    </p:spTree>
    <p:extLst>
      <p:ext uri="{BB962C8B-B14F-4D97-AF65-F5344CB8AC3E}">
        <p14:creationId xmlns:p14="http://schemas.microsoft.com/office/powerpoint/2010/main" val="41881553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 if you add </a:t>
            </a:r>
            <a:r>
              <a:rPr lang="en-US" dirty="0" err="1"/>
              <a:t>sem_post</a:t>
            </a:r>
            <a:endParaRPr lang="en-US" dirty="0"/>
          </a:p>
        </p:txBody>
      </p:sp>
      <p:sp>
        <p:nvSpPr>
          <p:cNvPr id="4" name="Slide Number Placeholder 3"/>
          <p:cNvSpPr>
            <a:spLocks noGrp="1"/>
          </p:cNvSpPr>
          <p:nvPr>
            <p:ph type="sldNum" sz="quarter" idx="5"/>
          </p:nvPr>
        </p:nvSpPr>
        <p:spPr/>
        <p:txBody>
          <a:bodyPr/>
          <a:lstStyle/>
          <a:p>
            <a:fld id="{523822BC-18D9-42A3-9470-CCDD3F4DB629}" type="slidenum">
              <a:rPr lang="en-US" smtClean="0"/>
              <a:t>43</a:t>
            </a:fld>
            <a:endParaRPr lang="en-US"/>
          </a:p>
        </p:txBody>
      </p:sp>
    </p:spTree>
    <p:extLst>
      <p:ext uri="{BB962C8B-B14F-4D97-AF65-F5344CB8AC3E}">
        <p14:creationId xmlns:p14="http://schemas.microsoft.com/office/powerpoint/2010/main" val="5172682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Version: 4 threads, cause you fork and each process creates two threads</a:t>
            </a:r>
          </a:p>
          <a:p>
            <a:r>
              <a:rPr lang="en-US" dirty="0"/>
              <a:t>Second Version: 3 threads, </a:t>
            </a:r>
          </a:p>
        </p:txBody>
      </p:sp>
      <p:sp>
        <p:nvSpPr>
          <p:cNvPr id="4" name="Slide Number Placeholder 3"/>
          <p:cNvSpPr>
            <a:spLocks noGrp="1"/>
          </p:cNvSpPr>
          <p:nvPr>
            <p:ph type="sldNum" sz="quarter" idx="5"/>
          </p:nvPr>
        </p:nvSpPr>
        <p:spPr/>
        <p:txBody>
          <a:bodyPr/>
          <a:lstStyle/>
          <a:p>
            <a:fld id="{523822BC-18D9-42A3-9470-CCDD3F4DB629}" type="slidenum">
              <a:rPr lang="en-US" smtClean="0"/>
              <a:t>44</a:t>
            </a:fld>
            <a:endParaRPr lang="en-US"/>
          </a:p>
        </p:txBody>
      </p:sp>
    </p:spTree>
    <p:extLst>
      <p:ext uri="{BB962C8B-B14F-4D97-AF65-F5344CB8AC3E}">
        <p14:creationId xmlns:p14="http://schemas.microsoft.com/office/powerpoint/2010/main" val="9009239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case: Both processes print “I made it” and exit  (mutex is copied)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Thread case: Random one of the two threads prints “I made it”, other thread is deadlocked until someone unlocks the mutex</a:t>
            </a:r>
          </a:p>
        </p:txBody>
      </p:sp>
      <p:sp>
        <p:nvSpPr>
          <p:cNvPr id="4" name="Slide Number Placeholder 3"/>
          <p:cNvSpPr>
            <a:spLocks noGrp="1"/>
          </p:cNvSpPr>
          <p:nvPr>
            <p:ph type="sldNum" sz="quarter" idx="5"/>
          </p:nvPr>
        </p:nvSpPr>
        <p:spPr/>
        <p:txBody>
          <a:bodyPr/>
          <a:lstStyle/>
          <a:p>
            <a:fld id="{523822BC-18D9-42A3-9470-CCDD3F4DB629}" type="slidenum">
              <a:rPr lang="en-US" smtClean="0"/>
              <a:t>45</a:t>
            </a:fld>
            <a:endParaRPr lang="en-US"/>
          </a:p>
        </p:txBody>
      </p:sp>
    </p:spTree>
    <p:extLst>
      <p:ext uri="{BB962C8B-B14F-4D97-AF65-F5344CB8AC3E}">
        <p14:creationId xmlns:p14="http://schemas.microsoft.com/office/powerpoint/2010/main" val="5433689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Need to use locks/semaphores -&gt; too high instruction overhead</a:t>
            </a:r>
          </a:p>
          <a:p>
            <a:pPr marL="171450" indent="-171450">
              <a:buFont typeface="Arial" panose="020B0604020202020204" pitchFamily="34" charset="0"/>
              <a:buChar char="•"/>
            </a:pPr>
            <a:r>
              <a:rPr lang="en-US" dirty="0"/>
              <a:t>Bad Cache behavior slows down code</a:t>
            </a:r>
          </a:p>
          <a:p>
            <a:pPr marL="171450" indent="-171450">
              <a:buFont typeface="Arial" panose="020B0604020202020204" pitchFamily="34" charset="0"/>
              <a:buChar char="•"/>
            </a:pPr>
            <a:r>
              <a:rPr lang="en-US" dirty="0"/>
              <a:t>Not enough work -&gt; thread creation overhead dominates</a:t>
            </a:r>
          </a:p>
        </p:txBody>
      </p:sp>
      <p:sp>
        <p:nvSpPr>
          <p:cNvPr id="4" name="Slide Number Placeholder 3"/>
          <p:cNvSpPr>
            <a:spLocks noGrp="1"/>
          </p:cNvSpPr>
          <p:nvPr>
            <p:ph type="sldNum" sz="quarter" idx="5"/>
          </p:nvPr>
        </p:nvSpPr>
        <p:spPr/>
        <p:txBody>
          <a:bodyPr/>
          <a:lstStyle/>
          <a:p>
            <a:fld id="{523822BC-18D9-42A3-9470-CCDD3F4DB629}" type="slidenum">
              <a:rPr lang="en-US" smtClean="0"/>
              <a:t>46</a:t>
            </a:fld>
            <a:endParaRPr lang="en-US"/>
          </a:p>
        </p:txBody>
      </p:sp>
    </p:spTree>
    <p:extLst>
      <p:ext uri="{BB962C8B-B14F-4D97-AF65-F5344CB8AC3E}">
        <p14:creationId xmlns:p14="http://schemas.microsoft.com/office/powerpoint/2010/main" val="21000638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itchFamily="34" charset="0"/>
              </a:rPr>
              <a:t>Ok, you try finding a meme for linking…. Yeah, judge someone else please</a:t>
            </a:r>
            <a:endParaRPr lang="en-US" sz="1200" dirty="0">
              <a:latin typeface="Calibri" pitchFamily="34" charset="0"/>
            </a:endParaRPr>
          </a:p>
          <a:p>
            <a:endParaRPr lang="en-US" dirty="0"/>
          </a:p>
        </p:txBody>
      </p:sp>
      <p:sp>
        <p:nvSpPr>
          <p:cNvPr id="4" name="Slide Number Placeholder 3"/>
          <p:cNvSpPr>
            <a:spLocks noGrp="1"/>
          </p:cNvSpPr>
          <p:nvPr>
            <p:ph type="sldNum" sz="quarter" idx="5"/>
          </p:nvPr>
        </p:nvSpPr>
        <p:spPr/>
        <p:txBody>
          <a:bodyPr/>
          <a:lstStyle/>
          <a:p>
            <a:fld id="{523822BC-18D9-42A3-9470-CCDD3F4DB629}" type="slidenum">
              <a:rPr lang="en-US" smtClean="0"/>
              <a:t>48</a:t>
            </a:fld>
            <a:endParaRPr lang="en-US"/>
          </a:p>
        </p:txBody>
      </p:sp>
    </p:spTree>
    <p:extLst>
      <p:ext uri="{BB962C8B-B14F-4D97-AF65-F5344CB8AC3E}">
        <p14:creationId xmlns:p14="http://schemas.microsoft.com/office/powerpoint/2010/main" val="16581487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Preprocess, Compile, Assemble, Link</a:t>
            </a:r>
            <a:endParaRPr lang="en-US" dirty="0"/>
          </a:p>
        </p:txBody>
      </p:sp>
      <p:sp>
        <p:nvSpPr>
          <p:cNvPr id="4" name="Slide Number Placeholder 3"/>
          <p:cNvSpPr>
            <a:spLocks noGrp="1"/>
          </p:cNvSpPr>
          <p:nvPr>
            <p:ph type="sldNum" sz="quarter" idx="5"/>
          </p:nvPr>
        </p:nvSpPr>
        <p:spPr/>
        <p:txBody>
          <a:bodyPr/>
          <a:lstStyle/>
          <a:p>
            <a:fld id="{523822BC-18D9-42A3-9470-CCDD3F4DB629}" type="slidenum">
              <a:rPr lang="en-US" smtClean="0"/>
              <a:t>49</a:t>
            </a:fld>
            <a:endParaRPr lang="en-US"/>
          </a:p>
        </p:txBody>
      </p:sp>
    </p:spTree>
    <p:extLst>
      <p:ext uri="{BB962C8B-B14F-4D97-AF65-F5344CB8AC3E}">
        <p14:creationId xmlns:p14="http://schemas.microsoft.com/office/powerpoint/2010/main" val="17967679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Enable separate compilation.</a:t>
            </a:r>
          </a:p>
          <a:p>
            <a:endParaRPr lang="en-US" dirty="0"/>
          </a:p>
        </p:txBody>
      </p:sp>
      <p:sp>
        <p:nvSpPr>
          <p:cNvPr id="4" name="Slide Number Placeholder 3"/>
          <p:cNvSpPr>
            <a:spLocks noGrp="1"/>
          </p:cNvSpPr>
          <p:nvPr>
            <p:ph type="sldNum" sz="quarter" idx="5"/>
          </p:nvPr>
        </p:nvSpPr>
        <p:spPr/>
        <p:txBody>
          <a:bodyPr/>
          <a:lstStyle/>
          <a:p>
            <a:fld id="{523822BC-18D9-42A3-9470-CCDD3F4DB629}" type="slidenum">
              <a:rPr lang="en-US" smtClean="0"/>
              <a:t>50</a:t>
            </a:fld>
            <a:endParaRPr lang="en-US"/>
          </a:p>
        </p:txBody>
      </p:sp>
    </p:spTree>
    <p:extLst>
      <p:ext uri="{BB962C8B-B14F-4D97-AF65-F5344CB8AC3E}">
        <p14:creationId xmlns:p14="http://schemas.microsoft.com/office/powerpoint/2010/main" val="13264393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a=5  (</a:t>
            </a:r>
            <a:r>
              <a:rPr lang="en-US" dirty="0" err="1"/>
              <a:t>foo.c</a:t>
            </a:r>
            <a:r>
              <a:rPr lang="en-US" dirty="0"/>
              <a:t> modifies the global defined in </a:t>
            </a:r>
            <a:r>
              <a:rPr lang="en-US" dirty="0" err="1"/>
              <a:t>main.c</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b=2 (“static” keyword means that b is local to </a:t>
            </a:r>
            <a:r>
              <a:rPr lang="en-US" dirty="0" err="1"/>
              <a:t>main.c</a:t>
            </a:r>
            <a:r>
              <a:rPr lang="en-US" dirty="0"/>
              <a:t>; </a:t>
            </a:r>
            <a:r>
              <a:rPr lang="en-US" dirty="0" err="1"/>
              <a:t>foo.c</a:t>
            </a:r>
            <a:r>
              <a:rPr lang="en-US" dirty="0"/>
              <a:t> does not have access to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c=4  (variables at a local program scope take precedence, even though </a:t>
            </a:r>
            <a:r>
              <a:rPr lang="en-US" dirty="0" err="1"/>
              <a:t>foo.c</a:t>
            </a:r>
            <a:r>
              <a:rPr lang="en-US" dirty="0"/>
              <a:t> does modify the global value c defined in </a:t>
            </a:r>
            <a:r>
              <a:rPr lang="en-US" dirty="0" err="1"/>
              <a:t>main.c</a:t>
            </a:r>
            <a:r>
              <a:rPr lang="en-US" dirty="0"/>
              <a:t>)</a:t>
            </a:r>
          </a:p>
          <a:p>
            <a:endParaRPr lang="en-US" dirty="0"/>
          </a:p>
        </p:txBody>
      </p:sp>
      <p:sp>
        <p:nvSpPr>
          <p:cNvPr id="4" name="Slide Number Placeholder 3"/>
          <p:cNvSpPr>
            <a:spLocks noGrp="1"/>
          </p:cNvSpPr>
          <p:nvPr>
            <p:ph type="sldNum" sz="quarter" idx="5"/>
          </p:nvPr>
        </p:nvSpPr>
        <p:spPr/>
        <p:txBody>
          <a:bodyPr/>
          <a:lstStyle/>
          <a:p>
            <a:fld id="{523822BC-18D9-42A3-9470-CCDD3F4DB629}" type="slidenum">
              <a:rPr lang="en-US" smtClean="0"/>
              <a:t>51</a:t>
            </a:fld>
            <a:endParaRPr lang="en-US"/>
          </a:p>
        </p:txBody>
      </p:sp>
    </p:spTree>
    <p:extLst>
      <p:ext uri="{BB962C8B-B14F-4D97-AF65-F5344CB8AC3E}">
        <p14:creationId xmlns:p14="http://schemas.microsoft.com/office/powerpoint/2010/main" val="10418709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45058"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94011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a:p>
            <a:r>
              <a:rPr lang="en-US" dirty="0"/>
              <a:t>Advice: if I say it’s a trick question, its likely not a trick question</a:t>
            </a:r>
          </a:p>
        </p:txBody>
      </p:sp>
      <p:sp>
        <p:nvSpPr>
          <p:cNvPr id="4" name="Slide Number Placeholder 3"/>
          <p:cNvSpPr>
            <a:spLocks noGrp="1"/>
          </p:cNvSpPr>
          <p:nvPr>
            <p:ph type="sldNum" sz="quarter" idx="5"/>
          </p:nvPr>
        </p:nvSpPr>
        <p:spPr/>
        <p:txBody>
          <a:bodyPr/>
          <a:lstStyle/>
          <a:p>
            <a:fld id="{523822BC-18D9-42A3-9470-CCDD3F4DB629}" type="slidenum">
              <a:rPr lang="en-US" smtClean="0"/>
              <a:t>14</a:t>
            </a:fld>
            <a:endParaRPr lang="en-US"/>
          </a:p>
        </p:txBody>
      </p:sp>
    </p:spTree>
    <p:extLst>
      <p:ext uri="{BB962C8B-B14F-4D97-AF65-F5344CB8AC3E}">
        <p14:creationId xmlns:p14="http://schemas.microsoft.com/office/powerpoint/2010/main" val="6553834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top image results for “stacks meme” on google, yes that’s why I choose this</a:t>
            </a:r>
          </a:p>
        </p:txBody>
      </p:sp>
      <p:sp>
        <p:nvSpPr>
          <p:cNvPr id="4" name="Slide Number Placeholder 3"/>
          <p:cNvSpPr>
            <a:spLocks noGrp="1"/>
          </p:cNvSpPr>
          <p:nvPr>
            <p:ph type="sldNum" sz="quarter" idx="5"/>
          </p:nvPr>
        </p:nvSpPr>
        <p:spPr/>
        <p:txBody>
          <a:bodyPr/>
          <a:lstStyle/>
          <a:p>
            <a:fld id="{523822BC-18D9-42A3-9470-CCDD3F4DB629}" type="slidenum">
              <a:rPr lang="en-US" smtClean="0"/>
              <a:t>53</a:t>
            </a:fld>
            <a:endParaRPr lang="en-US"/>
          </a:p>
        </p:txBody>
      </p:sp>
    </p:spTree>
    <p:extLst>
      <p:ext uri="{BB962C8B-B14F-4D97-AF65-F5344CB8AC3E}">
        <p14:creationId xmlns:p14="http://schemas.microsoft.com/office/powerpoint/2010/main" val="19033993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Interestingly, this program doesn’t even bother to allocate the stack (by modifying the value of </a:t>
            </a:r>
            <a:r>
              <a:rPr lang="en-US" dirty="0" err="1"/>
              <a:t>rsp</a:t>
            </a:r>
            <a:r>
              <a:rPr lang="en-US" dirty="0"/>
              <a:t>) – it doesn’t even need to because it doesn’t call any other functions.  Cool huh?</a:t>
            </a:r>
          </a:p>
          <a:p>
            <a:r>
              <a:rPr lang="en-US" dirty="0"/>
              <a:t>It looks like the union u is being placed at 0x18 (24 bytes) off of </a:t>
            </a:r>
            <a:r>
              <a:rPr lang="en-US" dirty="0" err="1"/>
              <a:t>rsp</a:t>
            </a:r>
            <a:r>
              <a:rPr lang="en-US" dirty="0"/>
              <a:t>.  So if you call </a:t>
            </a:r>
            <a:r>
              <a:rPr lang="en-US" dirty="0" err="1"/>
              <a:t>func</a:t>
            </a:r>
            <a:r>
              <a:rPr lang="en-US" dirty="0"/>
              <a:t>(24), that should modify the lowest byte of the return address.</a:t>
            </a:r>
          </a:p>
        </p:txBody>
      </p:sp>
      <p:sp>
        <p:nvSpPr>
          <p:cNvPr id="4" name="Slide Number Placeholder 3"/>
          <p:cNvSpPr>
            <a:spLocks noGrp="1"/>
          </p:cNvSpPr>
          <p:nvPr>
            <p:ph type="sldNum" sz="quarter" idx="5"/>
          </p:nvPr>
        </p:nvSpPr>
        <p:spPr/>
        <p:txBody>
          <a:bodyPr/>
          <a:lstStyle/>
          <a:p>
            <a:fld id="{523822BC-18D9-42A3-9470-CCDD3F4DB629}" type="slidenum">
              <a:rPr lang="en-US" smtClean="0"/>
              <a:t>55</a:t>
            </a:fld>
            <a:endParaRPr lang="en-US"/>
          </a:p>
        </p:txBody>
      </p:sp>
    </p:spTree>
    <p:extLst>
      <p:ext uri="{BB962C8B-B14F-4D97-AF65-F5344CB8AC3E}">
        <p14:creationId xmlns:p14="http://schemas.microsoft.com/office/powerpoint/2010/main" val="31955959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p:txBody>
      </p:sp>
      <p:sp>
        <p:nvSpPr>
          <p:cNvPr id="4" name="Slide Number Placeholder 3"/>
          <p:cNvSpPr>
            <a:spLocks noGrp="1"/>
          </p:cNvSpPr>
          <p:nvPr>
            <p:ph type="sldNum" sz="quarter" idx="5"/>
          </p:nvPr>
        </p:nvSpPr>
        <p:spPr/>
        <p:txBody>
          <a:bodyPr/>
          <a:lstStyle/>
          <a:p>
            <a:fld id="{523822BC-18D9-42A3-9470-CCDD3F4DB629}" type="slidenum">
              <a:rPr lang="en-US" smtClean="0"/>
              <a:t>57</a:t>
            </a:fld>
            <a:endParaRPr lang="en-US"/>
          </a:p>
        </p:txBody>
      </p:sp>
    </p:spTree>
    <p:extLst>
      <p:ext uri="{BB962C8B-B14F-4D97-AF65-F5344CB8AC3E}">
        <p14:creationId xmlns:p14="http://schemas.microsoft.com/office/powerpoint/2010/main" val="11139569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Larger range of numbers (both bigger and smaller), but with less precision</a:t>
            </a:r>
          </a:p>
          <a:p>
            <a:r>
              <a:rPr lang="en-US" dirty="0"/>
              <a:t>2. You can’t represent 0, and you also can’t represent many numbers which are closer to zero than is possible with the minimum exponent (EXP field = 1)</a:t>
            </a:r>
          </a:p>
          <a:p>
            <a:endParaRPr lang="en-US" dirty="0"/>
          </a:p>
        </p:txBody>
      </p:sp>
      <p:sp>
        <p:nvSpPr>
          <p:cNvPr id="4" name="Slide Number Placeholder 3"/>
          <p:cNvSpPr>
            <a:spLocks noGrp="1"/>
          </p:cNvSpPr>
          <p:nvPr>
            <p:ph type="sldNum" sz="quarter" idx="5"/>
          </p:nvPr>
        </p:nvSpPr>
        <p:spPr/>
        <p:txBody>
          <a:bodyPr/>
          <a:lstStyle/>
          <a:p>
            <a:fld id="{523822BC-18D9-42A3-9470-CCDD3F4DB629}" type="slidenum">
              <a:rPr lang="en-US" smtClean="0"/>
              <a:t>58</a:t>
            </a:fld>
            <a:endParaRPr lang="en-US"/>
          </a:p>
        </p:txBody>
      </p:sp>
    </p:spTree>
    <p:extLst>
      <p:ext uri="{BB962C8B-B14F-4D97-AF65-F5344CB8AC3E}">
        <p14:creationId xmlns:p14="http://schemas.microsoft.com/office/powerpoint/2010/main" val="29818401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402840:       ff 25 d2 79 2b 00       </a:t>
            </a:r>
            <a:r>
              <a:rPr lang="en-US" dirty="0" err="1"/>
              <a:t>jmpq</a:t>
            </a:r>
            <a:r>
              <a:rPr lang="en-US" dirty="0"/>
              <a:t>   *0x2b79d2(%rip)        # 6ba218 &lt;iconv_open@plt+0x2b7598&gt;</a:t>
            </a:r>
          </a:p>
          <a:p>
            <a:endParaRPr lang="en-US" dirty="0"/>
          </a:p>
        </p:txBody>
      </p:sp>
      <p:sp>
        <p:nvSpPr>
          <p:cNvPr id="4" name="Slide Number Placeholder 3"/>
          <p:cNvSpPr>
            <a:spLocks noGrp="1"/>
          </p:cNvSpPr>
          <p:nvPr>
            <p:ph type="sldNum" sz="quarter" idx="5"/>
          </p:nvPr>
        </p:nvSpPr>
        <p:spPr/>
        <p:txBody>
          <a:bodyPr/>
          <a:lstStyle/>
          <a:p>
            <a:fld id="{523822BC-18D9-42A3-9470-CCDD3F4DB629}" type="slidenum">
              <a:rPr lang="en-US" smtClean="0"/>
              <a:t>63</a:t>
            </a:fld>
            <a:endParaRPr lang="en-US"/>
          </a:p>
        </p:txBody>
      </p:sp>
    </p:spTree>
    <p:extLst>
      <p:ext uri="{BB962C8B-B14F-4D97-AF65-F5344CB8AC3E}">
        <p14:creationId xmlns:p14="http://schemas.microsoft.com/office/powerpoint/2010/main" val="29042130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Text Box 1"/>
          <p:cNvSpPr txBox="1">
            <a:spLocks noChangeArrowheads="1"/>
          </p:cNvSpPr>
          <p:nvPr/>
        </p:nvSpPr>
        <p:spPr bwMode="auto">
          <a:xfrm>
            <a:off x="2265128" y="726094"/>
            <a:ext cx="2772245" cy="3580528"/>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70658" name="Rectangle 2"/>
          <p:cNvSpPr txBox="1">
            <a:spLocks noGrp="1" noChangeArrowheads="1"/>
          </p:cNvSpPr>
          <p:nvPr>
            <p:ph type="body"/>
          </p:nvPr>
        </p:nvSpPr>
        <p:spPr bwMode="auto">
          <a:xfrm>
            <a:off x="973184" y="4554201"/>
            <a:ext cx="5356133" cy="4314943"/>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935593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3822BC-18D9-42A3-9470-CCDD3F4DB629}" type="slidenum">
              <a:rPr lang="en-US" smtClean="0"/>
              <a:t>15</a:t>
            </a:fld>
            <a:endParaRPr lang="en-US"/>
          </a:p>
        </p:txBody>
      </p:sp>
    </p:spTree>
    <p:extLst>
      <p:ext uri="{BB962C8B-B14F-4D97-AF65-F5344CB8AC3E}">
        <p14:creationId xmlns:p14="http://schemas.microsoft.com/office/powerpoint/2010/main" val="2439176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Q1. Critical paths:</a:t>
            </a:r>
          </a:p>
          <a:p>
            <a:r>
              <a:rPr lang="en-US" dirty="0" err="1"/>
              <a:t>Rax</a:t>
            </a:r>
            <a:r>
              <a:rPr lang="en-US" dirty="0"/>
              <a:t> -&gt; multiply -&gt; </a:t>
            </a:r>
            <a:r>
              <a:rPr lang="en-US" dirty="0" err="1"/>
              <a:t>rax</a:t>
            </a:r>
            <a:endParaRPr lang="en-US" dirty="0"/>
          </a:p>
          <a:p>
            <a:r>
              <a:rPr lang="en-US" dirty="0" err="1"/>
              <a:t>Rdx</a:t>
            </a:r>
            <a:r>
              <a:rPr lang="en-US" dirty="0"/>
              <a:t> -&gt; </a:t>
            </a:r>
            <a:r>
              <a:rPr lang="en-US" dirty="0" err="1"/>
              <a:t>ld</a:t>
            </a:r>
            <a:r>
              <a:rPr lang="en-US" dirty="0"/>
              <a:t> -&gt; </a:t>
            </a:r>
            <a:r>
              <a:rPr lang="en-US" dirty="0" err="1"/>
              <a:t>rdx</a:t>
            </a:r>
            <a:endParaRPr lang="en-US" dirty="0"/>
          </a:p>
          <a:p>
            <a:r>
              <a:rPr lang="en-US" dirty="0"/>
              <a:t>Q2. 3 Cycles per iteration</a:t>
            </a:r>
          </a:p>
          <a:p>
            <a:r>
              <a:rPr lang="en-US" dirty="0"/>
              <a:t>Q3. 2 Cycles per iteration</a:t>
            </a:r>
          </a:p>
        </p:txBody>
      </p:sp>
      <p:sp>
        <p:nvSpPr>
          <p:cNvPr id="4" name="Slide Number Placeholder 3"/>
          <p:cNvSpPr>
            <a:spLocks noGrp="1"/>
          </p:cNvSpPr>
          <p:nvPr>
            <p:ph type="sldNum" sz="quarter" idx="5"/>
          </p:nvPr>
        </p:nvSpPr>
        <p:spPr/>
        <p:txBody>
          <a:bodyPr/>
          <a:lstStyle/>
          <a:p>
            <a:fld id="{523822BC-18D9-42A3-9470-CCDD3F4DB629}" type="slidenum">
              <a:rPr lang="en-US" smtClean="0"/>
              <a:t>16</a:t>
            </a:fld>
            <a:endParaRPr lang="en-US"/>
          </a:p>
        </p:txBody>
      </p:sp>
    </p:spTree>
    <p:extLst>
      <p:ext uri="{BB962C8B-B14F-4D97-AF65-F5344CB8AC3E}">
        <p14:creationId xmlns:p14="http://schemas.microsoft.com/office/powerpoint/2010/main" val="4097041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3822BC-18D9-42A3-9470-CCDD3F4DB629}" type="slidenum">
              <a:rPr lang="en-US" smtClean="0"/>
              <a:t>17</a:t>
            </a:fld>
            <a:endParaRPr lang="en-US"/>
          </a:p>
        </p:txBody>
      </p:sp>
    </p:spTree>
    <p:extLst>
      <p:ext uri="{BB962C8B-B14F-4D97-AF65-F5344CB8AC3E}">
        <p14:creationId xmlns:p14="http://schemas.microsoft.com/office/powerpoint/2010/main" val="1306521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3822BC-18D9-42A3-9470-CCDD3F4DB629}" type="slidenum">
              <a:rPr lang="en-US" smtClean="0"/>
              <a:t>18</a:t>
            </a:fld>
            <a:endParaRPr lang="en-US"/>
          </a:p>
        </p:txBody>
      </p:sp>
    </p:spTree>
    <p:extLst>
      <p:ext uri="{BB962C8B-B14F-4D97-AF65-F5344CB8AC3E}">
        <p14:creationId xmlns:p14="http://schemas.microsoft.com/office/powerpoint/2010/main" val="1853057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Assuming that adding a double is longer latency than adding an integer -- it did not improve the latency bound yet.</a:t>
            </a:r>
            <a:br>
              <a:rPr lang="en-US" dirty="0"/>
            </a:br>
            <a:r>
              <a:rPr lang="en-US" dirty="0"/>
              <a:t>Funny thing is it’s actually possible that it improved the throughput bound because there are less branch instructions total</a:t>
            </a:r>
          </a:p>
          <a:p>
            <a:pPr marL="228600" indent="-228600">
              <a:buAutoNum type="arabicPeriod"/>
            </a:pPr>
            <a:r>
              <a:rPr lang="en-US" dirty="0"/>
              <a:t>need two separate</a:t>
            </a:r>
            <a:r>
              <a:rPr lang="en-US" baseline="0" dirty="0"/>
              <a:t> </a:t>
            </a:r>
            <a:r>
              <a:rPr lang="en-US" baseline="0" dirty="0" err="1"/>
              <a:t>accum</a:t>
            </a:r>
            <a:r>
              <a:rPr lang="en-US" baseline="0" dirty="0"/>
              <a:t>, add them up in the end</a:t>
            </a:r>
          </a:p>
          <a:p>
            <a:pPr marL="228600" indent="-228600">
              <a:buAutoNum type="arabicPeriod"/>
            </a:pPr>
            <a:r>
              <a:rPr lang="en-US" baseline="0" dirty="0"/>
              <a:t>Yes, fewer induction var updates</a:t>
            </a:r>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19</a:t>
            </a:fld>
            <a:endParaRPr lang="en-US"/>
          </a:p>
        </p:txBody>
      </p:sp>
    </p:spTree>
    <p:extLst>
      <p:ext uri="{BB962C8B-B14F-4D97-AF65-F5344CB8AC3E}">
        <p14:creationId xmlns:p14="http://schemas.microsoft.com/office/powerpoint/2010/main" val="2868449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extLst>
      <p:ext uri="{BB962C8B-B14F-4D97-AF65-F5344CB8AC3E}">
        <p14:creationId xmlns:p14="http://schemas.microsoft.com/office/powerpoint/2010/main" val="668602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463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lvl1pPr>
              <a:defRPr>
                <a:latin typeface="Calibri" pitchFamily="34" charset="0"/>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96875" y="228600"/>
            <a:ext cx="6408738" cy="6105525"/>
          </a:xfrm>
        </p:spPr>
        <p:txBody>
          <a:bodyPr vert="eaVert"/>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0328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quarter" idx="2"/>
          </p:nvPr>
        </p:nvSpPr>
        <p:spPr>
          <a:xfrm>
            <a:off x="4662488" y="1362075"/>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3"/>
          </p:nvPr>
        </p:nvSpPr>
        <p:spPr>
          <a:xfrm>
            <a:off x="4662488" y="3924300"/>
            <a:ext cx="3871912" cy="2409825"/>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6327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lvl1pPr>
              <a:defRPr>
                <a:latin typeface="Calibri" pitchFamily="34" charset="0"/>
              </a:defRPr>
            </a:lvl1pPr>
          </a:lstStyle>
          <a:p>
            <a:r>
              <a:rPr lang="en-US"/>
              <a:t>Click to edit Master title style</a:t>
            </a:r>
            <a:endParaRPr lang="en-US" dirty="0"/>
          </a:p>
        </p:txBody>
      </p:sp>
      <p:sp>
        <p:nvSpPr>
          <p:cNvPr id="3" name="Text Placeholder 2"/>
          <p:cNvSpPr>
            <a:spLocks noGrp="1"/>
          </p:cNvSpPr>
          <p:nvPr>
            <p:ph type="body" sz="half" idx="1"/>
          </p:nvPr>
        </p:nvSpPr>
        <p:spPr>
          <a:xfrm>
            <a:off x="638175" y="1362075"/>
            <a:ext cx="3871913"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803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lvl1pPr>
              <a:defRPr>
                <a:latin typeface="Calibri"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buClr>
                <a:srgbClr val="3284BF"/>
              </a:buClr>
              <a:defRPr>
                <a:latin typeface="Calibri" pitchFamily="34" charset="0"/>
              </a:defRPr>
            </a:lvl1pPr>
            <a:lvl2pPr>
              <a:buClr>
                <a:srgbClr val="3284BF"/>
              </a:buCl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4112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Calibri"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Calibri"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40124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638175" y="1362075"/>
            <a:ext cx="3871913"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2488" y="1362075"/>
            <a:ext cx="3871912" cy="4972050"/>
          </a:xfrm>
        </p:spPr>
        <p:txBody>
          <a:bodyPr/>
          <a:lstStyle>
            <a:lvl1pPr>
              <a:defRPr sz="2800">
                <a:latin typeface="Calibri" pitchFamily="34" charset="0"/>
              </a:defRPr>
            </a:lvl1pPr>
            <a:lvl2pPr>
              <a:defRPr sz="2400">
                <a:latin typeface="Calibri" pitchFamily="34" charset="0"/>
              </a:defRPr>
            </a:lvl2pPr>
            <a:lvl3pPr>
              <a:defRPr sz="2000">
                <a:latin typeface="Calibri" pitchFamily="34" charset="0"/>
              </a:defRPr>
            </a:lvl3pPr>
            <a:lvl4pPr>
              <a:defRPr sz="1800">
                <a:latin typeface="Calibri" pitchFamily="34" charset="0"/>
              </a:defRPr>
            </a:lvl4pPr>
            <a:lvl5pPr>
              <a:defRPr sz="1800">
                <a:latin typeface="Calibri"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55392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atin typeface="Calibri"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alibr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alibri" pitchFamily="34" charset="0"/>
              </a:defRPr>
            </a:lvl1pPr>
            <a:lvl2pPr>
              <a:defRPr sz="2000">
                <a:latin typeface="Calibri" pitchFamily="34" charset="0"/>
              </a:defRPr>
            </a:lvl2pPr>
            <a:lvl3pPr>
              <a:defRPr sz="1800">
                <a:latin typeface="Calibri" pitchFamily="34" charset="0"/>
              </a:defRPr>
            </a:lvl3pPr>
            <a:lvl4pPr>
              <a:defRPr sz="1600">
                <a:latin typeface="Calibri" pitchFamily="34" charset="0"/>
              </a:defRPr>
            </a:lvl4pPr>
            <a:lvl5pPr>
              <a:defRPr sz="1600">
                <a:latin typeface="Calibri"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49195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lvl1pPr>
              <a:defRPr>
                <a:latin typeface="Calibr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93380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0245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Calibri"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Calibri" pitchFamily="34" charset="0"/>
              </a:defRPr>
            </a:lvl1pPr>
            <a:lvl2pPr>
              <a:defRPr sz="2800">
                <a:latin typeface="Calibri" pitchFamily="34" charset="0"/>
              </a:defRPr>
            </a:lvl2pPr>
            <a:lvl3pPr>
              <a:defRPr sz="2400">
                <a:latin typeface="Calibri" pitchFamily="34" charset="0"/>
              </a:defRPr>
            </a:lvl3pPr>
            <a:lvl4pPr>
              <a:defRPr sz="2000">
                <a:latin typeface="Calibri" pitchFamily="34" charset="0"/>
              </a:defRPr>
            </a:lvl4pPr>
            <a:lvl5pPr>
              <a:defRPr sz="2000">
                <a:latin typeface="Calibri"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56284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Calibri" pitchFamily="34" charset="0"/>
              </a:defRPr>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29587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Rectangle 8"/>
          <p:cNvSpPr>
            <a:spLocks noChangeArrowheads="1"/>
          </p:cNvSpPr>
          <p:nvPr/>
        </p:nvSpPr>
        <p:spPr bwMode="auto">
          <a:xfrm>
            <a:off x="0" y="0"/>
            <a:ext cx="9144000" cy="228600"/>
          </a:xfrm>
          <a:prstGeom prst="rect">
            <a:avLst/>
          </a:prstGeom>
          <a:solidFill>
            <a:srgbClr val="3284BF"/>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8077200" y="-26988"/>
            <a:ext cx="1130300" cy="277813"/>
          </a:xfrm>
          <a:prstGeom prst="rect">
            <a:avLst/>
          </a:prstGeom>
          <a:noFill/>
          <a:ln w="25400">
            <a:noFill/>
            <a:miter lim="800000"/>
            <a:headEnd/>
            <a:tailEnd/>
          </a:ln>
          <a:effectLst/>
        </p:spPr>
        <p:txBody>
          <a:bodyPr wrap="square">
            <a:spAutoFit/>
          </a:bodyPr>
          <a:lstStyle/>
          <a:p>
            <a:pPr>
              <a:defRPr/>
            </a:pPr>
            <a:r>
              <a:rPr lang="en-US" sz="1200" dirty="0">
                <a:solidFill>
                  <a:schemeClr val="bg1"/>
                </a:solidFill>
                <a:latin typeface="Times New Roman" pitchFamily="18" charset="0"/>
              </a:rPr>
              <a:t>CS</a:t>
            </a:r>
            <a:r>
              <a:rPr lang="en-US" sz="1200" baseline="0" dirty="0">
                <a:solidFill>
                  <a:schemeClr val="bg1"/>
                </a:solidFill>
                <a:latin typeface="Times New Roman" pitchFamily="18" charset="0"/>
              </a:rPr>
              <a:t> 33: UCLA</a:t>
            </a:r>
            <a:endParaRPr lang="en-US" sz="1200" dirty="0">
              <a:solidFill>
                <a:schemeClr val="bg1"/>
              </a:solidFill>
              <a:latin typeface="Times New Roman" pitchFamily="18" charset="0"/>
            </a:endParaRPr>
          </a:p>
        </p:txBody>
      </p:sp>
      <p:sp>
        <p:nvSpPr>
          <p:cNvPr id="8" name="Rectangle 7"/>
          <p:cNvSpPr/>
          <p:nvPr/>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dirty="0"/>
          </a:p>
        </p:txBody>
      </p:sp>
    </p:spTree>
    <p:extLst>
      <p:ext uri="{BB962C8B-B14F-4D97-AF65-F5344CB8AC3E}">
        <p14:creationId xmlns:p14="http://schemas.microsoft.com/office/powerpoint/2010/main" val="26995494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gif"/><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gi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CS33 Lecture 18: Goodbye &lt;3</a:t>
            </a:r>
          </a:p>
        </p:txBody>
      </p:sp>
      <p:sp>
        <p:nvSpPr>
          <p:cNvPr id="3" name="Subtitle 2"/>
          <p:cNvSpPr>
            <a:spLocks noGrp="1"/>
          </p:cNvSpPr>
          <p:nvPr>
            <p:ph type="subTitle" idx="1"/>
          </p:nvPr>
        </p:nvSpPr>
        <p:spPr/>
        <p:txBody>
          <a:bodyPr/>
          <a:lstStyle/>
          <a:p>
            <a:r>
              <a:rPr lang="en-US" dirty="0"/>
              <a:t>Tony Nowatzki</a:t>
            </a:r>
          </a:p>
          <a:p>
            <a:r>
              <a:rPr lang="en-US"/>
              <a:t>Fall 2019  (Revised 12/6/2019)</a:t>
            </a:r>
            <a:endParaRPr lang="en-US" dirty="0"/>
          </a:p>
        </p:txBody>
      </p:sp>
    </p:spTree>
    <p:extLst>
      <p:ext uri="{BB962C8B-B14F-4D97-AF65-F5344CB8AC3E}">
        <p14:creationId xmlns:p14="http://schemas.microsoft.com/office/powerpoint/2010/main" val="676140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Logistics</a:t>
            </a:r>
          </a:p>
        </p:txBody>
      </p:sp>
      <p:sp>
        <p:nvSpPr>
          <p:cNvPr id="3" name="Content Placeholder 2"/>
          <p:cNvSpPr>
            <a:spLocks noGrp="1"/>
          </p:cNvSpPr>
          <p:nvPr>
            <p:ph idx="1"/>
          </p:nvPr>
        </p:nvSpPr>
        <p:spPr/>
        <p:txBody>
          <a:bodyPr/>
          <a:lstStyle/>
          <a:p>
            <a:r>
              <a:rPr lang="en-US" sz="2000" b="0" dirty="0"/>
              <a:t>Date: Mon, Dec 9, 2019</a:t>
            </a:r>
          </a:p>
          <a:p>
            <a:r>
              <a:rPr lang="en-US" sz="2000" b="0" dirty="0"/>
              <a:t>Time: 11:30am – 2:30pm (whole time, please be 5-10 min early)</a:t>
            </a:r>
          </a:p>
          <a:p>
            <a:r>
              <a:rPr lang="en-US" sz="2000" b="0" dirty="0"/>
              <a:t>Place: Young Hall CS76</a:t>
            </a:r>
          </a:p>
          <a:p>
            <a:endParaRPr lang="en-US" sz="2000" b="0" dirty="0"/>
          </a:p>
          <a:p>
            <a:r>
              <a:rPr lang="en-US" sz="2000" b="0" dirty="0"/>
              <a:t>What’s okay to bring:</a:t>
            </a:r>
          </a:p>
          <a:p>
            <a:pPr lvl="1"/>
            <a:r>
              <a:rPr lang="en-US" sz="1800" dirty="0"/>
              <a:t>Books (strongly recommended), notes, simple calculator</a:t>
            </a:r>
          </a:p>
          <a:p>
            <a:endParaRPr lang="en-US" sz="2000" b="0" dirty="0"/>
          </a:p>
          <a:p>
            <a:r>
              <a:rPr lang="en-US" sz="2000" b="0" dirty="0"/>
              <a:t>Not okay: smart watch/smartphone/laptop (wandering eyes)</a:t>
            </a:r>
          </a:p>
          <a:p>
            <a:endParaRPr lang="en-US" sz="2000" b="0" dirty="0"/>
          </a:p>
          <a:p>
            <a:r>
              <a:rPr lang="en-US" sz="2000" b="0" dirty="0"/>
              <a:t>Exam Scoring:</a:t>
            </a:r>
          </a:p>
          <a:p>
            <a:pPr lvl="1"/>
            <a:r>
              <a:rPr lang="en-US" sz="1800" dirty="0"/>
              <a:t>Total Points: X + Y </a:t>
            </a:r>
          </a:p>
          <a:p>
            <a:pPr lvl="1"/>
            <a:r>
              <a:rPr lang="en-US" sz="1800" dirty="0"/>
              <a:t>Y Points considered extra credit</a:t>
            </a:r>
          </a:p>
          <a:p>
            <a:pPr lvl="1"/>
            <a:r>
              <a:rPr lang="en-US" sz="1800" dirty="0">
                <a:solidFill>
                  <a:schemeClr val="tx1">
                    <a:lumMod val="50000"/>
                    <a:lumOff val="50000"/>
                  </a:schemeClr>
                </a:solidFill>
              </a:rPr>
              <a:t>Grade will show up as out of X+Y b/c of CCLE….</a:t>
            </a:r>
          </a:p>
        </p:txBody>
      </p:sp>
      <p:pic>
        <p:nvPicPr>
          <p:cNvPr id="3074" name="Picture 2" descr="Image result for eyes icon">
            <a:extLst>
              <a:ext uri="{FF2B5EF4-FFF2-40B4-BE49-F238E27FC236}">
                <a16:creationId xmlns:a16="http://schemas.microsoft.com/office/drawing/2014/main" id="{6ACD39F9-DBBA-4DD7-AE73-3349D293A9E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24872" y="3772341"/>
            <a:ext cx="755473" cy="755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728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7"/>
            <a:ext cx="7592093" cy="1097847"/>
          </a:xfrm>
        </p:spPr>
        <p:txBody>
          <a:bodyPr/>
          <a:lstStyle/>
          <a:p>
            <a:r>
              <a:rPr lang="en-US" dirty="0"/>
              <a:t>Probable Set of Questions on Final</a:t>
            </a:r>
          </a:p>
        </p:txBody>
      </p:sp>
      <p:sp>
        <p:nvSpPr>
          <p:cNvPr id="3" name="Content Placeholder 2"/>
          <p:cNvSpPr>
            <a:spLocks noGrp="1"/>
          </p:cNvSpPr>
          <p:nvPr>
            <p:ph idx="1"/>
          </p:nvPr>
        </p:nvSpPr>
        <p:spPr>
          <a:xfrm>
            <a:off x="396875" y="1533525"/>
            <a:ext cx="7896225" cy="5217232"/>
          </a:xfrm>
        </p:spPr>
        <p:txBody>
          <a:bodyPr/>
          <a:lstStyle/>
          <a:p>
            <a:pPr marL="457200" indent="-457200">
              <a:buSzPct val="101000"/>
              <a:buFont typeface="+mj-lt"/>
              <a:buAutoNum type="arabicPeriod"/>
            </a:pPr>
            <a:r>
              <a:rPr lang="en-US" b="0" dirty="0"/>
              <a:t>Bunch of multiple choice questions on broad topics </a:t>
            </a:r>
            <a:br>
              <a:rPr lang="en-US" b="0" dirty="0"/>
            </a:br>
            <a:r>
              <a:rPr lang="en-US" b="0" dirty="0">
                <a:solidFill>
                  <a:schemeClr val="bg1">
                    <a:lumMod val="50000"/>
                  </a:schemeClr>
                </a:solidFill>
              </a:rPr>
              <a:t>(make sure to circle all that apply)</a:t>
            </a:r>
          </a:p>
          <a:p>
            <a:pPr marL="457200" indent="-457200">
              <a:buSzPct val="101000"/>
              <a:buFont typeface="+mj-lt"/>
              <a:buAutoNum type="arabicPeriod"/>
            </a:pPr>
            <a:r>
              <a:rPr lang="en-US" b="0" dirty="0"/>
              <a:t>One or two short answer questions on various topics</a:t>
            </a:r>
          </a:p>
          <a:p>
            <a:pPr marL="457200" indent="-457200">
              <a:buSzPct val="101000"/>
              <a:buFont typeface="+mj-lt"/>
              <a:buAutoNum type="arabicPeriod"/>
            </a:pPr>
            <a:r>
              <a:rPr lang="en-US" b="0" dirty="0"/>
              <a:t>Performance (CPE, loop optimizations/blockers)</a:t>
            </a:r>
          </a:p>
          <a:p>
            <a:pPr marL="457200" indent="-457200">
              <a:buSzPct val="101000"/>
              <a:buFont typeface="+mj-lt"/>
              <a:buAutoNum type="arabicPeriod"/>
            </a:pPr>
            <a:r>
              <a:rPr lang="en-US" b="0" dirty="0"/>
              <a:t>Cache Question</a:t>
            </a:r>
          </a:p>
          <a:p>
            <a:pPr marL="457200" indent="-457200">
              <a:buSzPct val="101000"/>
              <a:buFont typeface="+mj-lt"/>
              <a:buAutoNum type="arabicPeriod"/>
            </a:pPr>
            <a:r>
              <a:rPr lang="en-US" b="0" dirty="0"/>
              <a:t>Virtual Memory question</a:t>
            </a:r>
          </a:p>
          <a:p>
            <a:pPr marL="457200" indent="-457200">
              <a:buSzPct val="101000"/>
              <a:buFont typeface="+mj-lt"/>
              <a:buAutoNum type="arabicPeriod"/>
            </a:pPr>
            <a:r>
              <a:rPr lang="en-US" b="0" dirty="0"/>
              <a:t>Linking question</a:t>
            </a:r>
          </a:p>
          <a:p>
            <a:pPr marL="457200" indent="-457200">
              <a:buSzPct val="101000"/>
              <a:buFont typeface="+mj-lt"/>
              <a:buAutoNum type="arabicPeriod"/>
            </a:pPr>
            <a:r>
              <a:rPr lang="en-US" b="0" dirty="0"/>
              <a:t>Lab-specific questions</a:t>
            </a:r>
          </a:p>
          <a:p>
            <a:pPr marL="857250" lvl="1" indent="-457200">
              <a:buSzPct val="101000"/>
            </a:pPr>
            <a:r>
              <a:rPr lang="en-US" dirty="0"/>
              <a:t>Buffer overflow lab</a:t>
            </a:r>
          </a:p>
          <a:p>
            <a:pPr marL="857250" lvl="1" indent="-457200">
              <a:buSzPct val="101000"/>
            </a:pPr>
            <a:r>
              <a:rPr lang="en-US" dirty="0"/>
              <a:t>Malloc lab</a:t>
            </a:r>
          </a:p>
          <a:p>
            <a:pPr marL="457200" indent="-457200">
              <a:buSzPct val="101000"/>
              <a:buFont typeface="+mj-lt"/>
              <a:buAutoNum type="arabicPeriod"/>
            </a:pPr>
            <a:r>
              <a:rPr lang="en-US" b="0" dirty="0"/>
              <a:t>Threads/deadlocks</a:t>
            </a:r>
          </a:p>
          <a:p>
            <a:pPr marL="457200" indent="-457200">
              <a:buSzPct val="101000"/>
              <a:buFont typeface="+mj-lt"/>
              <a:buAutoNum type="arabicPeriod"/>
            </a:pPr>
            <a:r>
              <a:rPr lang="en-US" b="0" dirty="0"/>
              <a:t>Secret challenge question (not sure what it is yet)</a:t>
            </a:r>
          </a:p>
          <a:p>
            <a:pPr marL="457200" indent="-457200">
              <a:buSzPct val="101000"/>
              <a:buFont typeface="+mj-lt"/>
              <a:buAutoNum type="arabicPeriod"/>
            </a:pPr>
            <a:endParaRPr lang="en-US" b="0" dirty="0"/>
          </a:p>
          <a:p>
            <a:endParaRPr lang="en-US" dirty="0"/>
          </a:p>
          <a:p>
            <a:pPr marL="0" indent="0">
              <a:buNone/>
            </a:pPr>
            <a:endParaRPr lang="en-US" dirty="0"/>
          </a:p>
        </p:txBody>
      </p:sp>
    </p:spTree>
    <p:extLst>
      <p:ext uri="{BB962C8B-B14F-4D97-AF65-F5344CB8AC3E}">
        <p14:creationId xmlns:p14="http://schemas.microsoft.com/office/powerpoint/2010/main" val="91976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40FA4-0D15-4A15-95A5-AF728A3CCD1A}"/>
              </a:ext>
            </a:extLst>
          </p:cNvPr>
          <p:cNvSpPr>
            <a:spLocks noGrp="1"/>
          </p:cNvSpPr>
          <p:nvPr>
            <p:ph type="title"/>
          </p:nvPr>
        </p:nvSpPr>
        <p:spPr/>
        <p:txBody>
          <a:bodyPr/>
          <a:lstStyle/>
          <a:p>
            <a:r>
              <a:rPr lang="en-US" dirty="0"/>
              <a:t>Fun Problems</a:t>
            </a:r>
          </a:p>
        </p:txBody>
      </p:sp>
      <p:pic>
        <p:nvPicPr>
          <p:cNvPr id="1026" name="Picture 2" descr="Image result for crossword puzzle">
            <a:extLst>
              <a:ext uri="{FF2B5EF4-FFF2-40B4-BE49-F238E27FC236}">
                <a16:creationId xmlns:a16="http://schemas.microsoft.com/office/drawing/2014/main" id="{D1E14D38-B334-48B2-9E3E-B8A2737F8E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638" y="1634419"/>
            <a:ext cx="1997251" cy="19972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0C5F207-0526-4DDD-B1C2-C134E0BE3CC9}"/>
              </a:ext>
            </a:extLst>
          </p:cNvPr>
          <p:cNvSpPr txBox="1"/>
          <p:nvPr/>
        </p:nvSpPr>
        <p:spPr>
          <a:xfrm>
            <a:off x="396528" y="3639811"/>
            <a:ext cx="2588357" cy="523220"/>
          </a:xfrm>
          <a:prstGeom prst="rect">
            <a:avLst/>
          </a:prstGeom>
          <a:noFill/>
        </p:spPr>
        <p:txBody>
          <a:bodyPr wrap="square" rtlCol="0">
            <a:spAutoFit/>
          </a:bodyPr>
          <a:lstStyle/>
          <a:p>
            <a:pPr algn="ctr"/>
            <a:r>
              <a:rPr lang="en-US" sz="2800" b="1" dirty="0">
                <a:latin typeface="Calibri" pitchFamily="34" charset="0"/>
              </a:rPr>
              <a:t>Crossword</a:t>
            </a:r>
          </a:p>
        </p:txBody>
      </p:sp>
      <p:pic>
        <p:nvPicPr>
          <p:cNvPr id="1028" name="Picture 4" descr="Image result for word search">
            <a:extLst>
              <a:ext uri="{FF2B5EF4-FFF2-40B4-BE49-F238E27FC236}">
                <a16:creationId xmlns:a16="http://schemas.microsoft.com/office/drawing/2014/main" id="{508A1403-3A49-4196-AA96-F43EDBA722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3146" y="1534056"/>
            <a:ext cx="1997252" cy="199725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31EAC49-A399-40E0-A3D8-8F8A747A9638}"/>
              </a:ext>
            </a:extLst>
          </p:cNvPr>
          <p:cNvSpPr txBox="1"/>
          <p:nvPr/>
        </p:nvSpPr>
        <p:spPr>
          <a:xfrm>
            <a:off x="3316588" y="3579589"/>
            <a:ext cx="2170287" cy="523220"/>
          </a:xfrm>
          <a:prstGeom prst="rect">
            <a:avLst/>
          </a:prstGeom>
          <a:noFill/>
        </p:spPr>
        <p:txBody>
          <a:bodyPr wrap="square" rtlCol="0">
            <a:spAutoFit/>
          </a:bodyPr>
          <a:lstStyle/>
          <a:p>
            <a:pPr algn="ctr"/>
            <a:r>
              <a:rPr lang="en-US" sz="2800" b="1" dirty="0">
                <a:latin typeface="Calibri" pitchFamily="34" charset="0"/>
              </a:rPr>
              <a:t>Word Search</a:t>
            </a:r>
          </a:p>
        </p:txBody>
      </p:sp>
      <p:pic>
        <p:nvPicPr>
          <p:cNvPr id="1030" name="Picture 6" descr="https://i.pinimg.com/originals/b7/da/cc/b7dacc76290ff4eecb1e883afcff9a6b.gif">
            <a:extLst>
              <a:ext uri="{FF2B5EF4-FFF2-40B4-BE49-F238E27FC236}">
                <a16:creationId xmlns:a16="http://schemas.microsoft.com/office/drawing/2014/main" id="{EC7C42B6-0AC0-4F26-B2BD-04DDC8443A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1623" y="1941649"/>
            <a:ext cx="3283924" cy="406841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E06B3A2-9F23-451B-888B-D040F805BF47}"/>
              </a:ext>
            </a:extLst>
          </p:cNvPr>
          <p:cNvSpPr txBox="1"/>
          <p:nvPr/>
        </p:nvSpPr>
        <p:spPr>
          <a:xfrm>
            <a:off x="6198441" y="5933960"/>
            <a:ext cx="2170287" cy="523220"/>
          </a:xfrm>
          <a:prstGeom prst="rect">
            <a:avLst/>
          </a:prstGeom>
          <a:noFill/>
        </p:spPr>
        <p:txBody>
          <a:bodyPr wrap="square" rtlCol="0">
            <a:spAutoFit/>
          </a:bodyPr>
          <a:lstStyle/>
          <a:p>
            <a:pPr algn="ctr"/>
            <a:r>
              <a:rPr lang="en-US" sz="2800" b="1" dirty="0">
                <a:latin typeface="Calibri" pitchFamily="34" charset="0"/>
              </a:rPr>
              <a:t>Maze</a:t>
            </a:r>
          </a:p>
        </p:txBody>
      </p:sp>
      <p:cxnSp>
        <p:nvCxnSpPr>
          <p:cNvPr id="6" name="Straight Connector 5">
            <a:extLst>
              <a:ext uri="{FF2B5EF4-FFF2-40B4-BE49-F238E27FC236}">
                <a16:creationId xmlns:a16="http://schemas.microsoft.com/office/drawing/2014/main" id="{E3D31D3E-E40B-4D5C-9895-0B93A4294506}"/>
              </a:ext>
            </a:extLst>
          </p:cNvPr>
          <p:cNvCxnSpPr/>
          <p:nvPr/>
        </p:nvCxnSpPr>
        <p:spPr bwMode="auto">
          <a:xfrm>
            <a:off x="1484489" y="4509195"/>
            <a:ext cx="998625" cy="0"/>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98ACB25E-BE7E-43C1-8E9D-BDEAB2D83F5B}"/>
              </a:ext>
            </a:extLst>
          </p:cNvPr>
          <p:cNvCxnSpPr/>
          <p:nvPr/>
        </p:nvCxnSpPr>
        <p:spPr bwMode="auto">
          <a:xfrm>
            <a:off x="1484489" y="4819087"/>
            <a:ext cx="998625" cy="0"/>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A56863F3-82BA-4BA9-9587-4E2818EF56D5}"/>
              </a:ext>
            </a:extLst>
          </p:cNvPr>
          <p:cNvCxnSpPr/>
          <p:nvPr/>
        </p:nvCxnSpPr>
        <p:spPr bwMode="auto">
          <a:xfrm>
            <a:off x="1484489" y="5128979"/>
            <a:ext cx="998625" cy="0"/>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5808768B-861B-4802-90DC-BF34910BC39F}"/>
              </a:ext>
            </a:extLst>
          </p:cNvPr>
          <p:cNvCxnSpPr/>
          <p:nvPr/>
        </p:nvCxnSpPr>
        <p:spPr bwMode="auto">
          <a:xfrm>
            <a:off x="1484489" y="5438871"/>
            <a:ext cx="998625" cy="0"/>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F604051B-0D82-4733-80FE-E55046302CBB}"/>
              </a:ext>
            </a:extLst>
          </p:cNvPr>
          <p:cNvCxnSpPr/>
          <p:nvPr/>
        </p:nvCxnSpPr>
        <p:spPr bwMode="auto">
          <a:xfrm>
            <a:off x="1484489" y="5748763"/>
            <a:ext cx="998625" cy="0"/>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cxnSp>
        <p:nvCxnSpPr>
          <p:cNvPr id="16" name="Straight Connector 15">
            <a:extLst>
              <a:ext uri="{FF2B5EF4-FFF2-40B4-BE49-F238E27FC236}">
                <a16:creationId xmlns:a16="http://schemas.microsoft.com/office/drawing/2014/main" id="{AFF3A651-DAB8-4E9E-9003-777A02C30045}"/>
              </a:ext>
            </a:extLst>
          </p:cNvPr>
          <p:cNvCxnSpPr/>
          <p:nvPr/>
        </p:nvCxnSpPr>
        <p:spPr bwMode="auto">
          <a:xfrm>
            <a:off x="1484489" y="6058655"/>
            <a:ext cx="998625" cy="0"/>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D5978B33-2D8D-44E5-9C88-FDA82ACF964C}"/>
              </a:ext>
            </a:extLst>
          </p:cNvPr>
          <p:cNvCxnSpPr/>
          <p:nvPr/>
        </p:nvCxnSpPr>
        <p:spPr bwMode="auto">
          <a:xfrm>
            <a:off x="3433146" y="4524343"/>
            <a:ext cx="998625" cy="0"/>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76EFEBD1-46C3-4B1B-87B0-D59C64D65C9B}"/>
              </a:ext>
            </a:extLst>
          </p:cNvPr>
          <p:cNvCxnSpPr/>
          <p:nvPr/>
        </p:nvCxnSpPr>
        <p:spPr bwMode="auto">
          <a:xfrm>
            <a:off x="3433146" y="4834235"/>
            <a:ext cx="998625" cy="0"/>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80A332D6-32CD-4A17-AE6B-281921FF68D0}"/>
              </a:ext>
            </a:extLst>
          </p:cNvPr>
          <p:cNvCxnSpPr/>
          <p:nvPr/>
        </p:nvCxnSpPr>
        <p:spPr bwMode="auto">
          <a:xfrm>
            <a:off x="3433146" y="5144127"/>
            <a:ext cx="998625" cy="0"/>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FA5FCDF4-E97E-44FE-B305-B37E4AC2B302}"/>
              </a:ext>
            </a:extLst>
          </p:cNvPr>
          <p:cNvCxnSpPr/>
          <p:nvPr/>
        </p:nvCxnSpPr>
        <p:spPr bwMode="auto">
          <a:xfrm>
            <a:off x="3433146" y="5454019"/>
            <a:ext cx="998625" cy="0"/>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cxnSp>
        <p:nvCxnSpPr>
          <p:cNvPr id="22" name="Straight Connector 21">
            <a:extLst>
              <a:ext uri="{FF2B5EF4-FFF2-40B4-BE49-F238E27FC236}">
                <a16:creationId xmlns:a16="http://schemas.microsoft.com/office/drawing/2014/main" id="{1915DA0D-7A90-4B70-959C-0F57FF031E8F}"/>
              </a:ext>
            </a:extLst>
          </p:cNvPr>
          <p:cNvCxnSpPr/>
          <p:nvPr/>
        </p:nvCxnSpPr>
        <p:spPr bwMode="auto">
          <a:xfrm>
            <a:off x="3433146" y="5763911"/>
            <a:ext cx="998625" cy="0"/>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A49A3573-7CF6-4FDC-A5B1-A061E413D09B}"/>
              </a:ext>
            </a:extLst>
          </p:cNvPr>
          <p:cNvCxnSpPr/>
          <p:nvPr/>
        </p:nvCxnSpPr>
        <p:spPr bwMode="auto">
          <a:xfrm>
            <a:off x="3433146" y="6073803"/>
            <a:ext cx="998625" cy="0"/>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cxnSp>
        <p:nvCxnSpPr>
          <p:cNvPr id="10" name="Straight Connector 9">
            <a:extLst>
              <a:ext uri="{FF2B5EF4-FFF2-40B4-BE49-F238E27FC236}">
                <a16:creationId xmlns:a16="http://schemas.microsoft.com/office/drawing/2014/main" id="{25206DD0-36BB-464E-A457-4837839868AE}"/>
              </a:ext>
            </a:extLst>
          </p:cNvPr>
          <p:cNvCxnSpPr/>
          <p:nvPr/>
        </p:nvCxnSpPr>
        <p:spPr bwMode="auto">
          <a:xfrm>
            <a:off x="2483114" y="4509195"/>
            <a:ext cx="950032" cy="1254716"/>
          </a:xfrm>
          <a:prstGeom prst="line">
            <a:avLst/>
          </a:prstGeom>
          <a:noFill/>
          <a:ln w="25400" cap="flat" cmpd="sng" algn="ctr">
            <a:solidFill>
              <a:srgbClr val="C00000"/>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732D6BC7-1FAB-4623-BA32-C05307A144C7}"/>
              </a:ext>
            </a:extLst>
          </p:cNvPr>
          <p:cNvCxnSpPr>
            <a:cxnSpLocks/>
          </p:cNvCxnSpPr>
          <p:nvPr/>
        </p:nvCxnSpPr>
        <p:spPr bwMode="auto">
          <a:xfrm flipV="1">
            <a:off x="2507410" y="4834235"/>
            <a:ext cx="925736" cy="944824"/>
          </a:xfrm>
          <a:prstGeom prst="line">
            <a:avLst/>
          </a:prstGeom>
          <a:noFill/>
          <a:ln w="25400" cap="flat" cmpd="sng" algn="ctr">
            <a:solidFill>
              <a:srgbClr val="C00000"/>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4A2F82A2-6245-431F-B92A-38054EA8446E}"/>
              </a:ext>
            </a:extLst>
          </p:cNvPr>
          <p:cNvCxnSpPr>
            <a:cxnSpLocks/>
          </p:cNvCxnSpPr>
          <p:nvPr/>
        </p:nvCxnSpPr>
        <p:spPr bwMode="auto">
          <a:xfrm flipV="1">
            <a:off x="2519558" y="4524343"/>
            <a:ext cx="913588" cy="604637"/>
          </a:xfrm>
          <a:prstGeom prst="line">
            <a:avLst/>
          </a:prstGeom>
          <a:noFill/>
          <a:ln w="25400" cap="flat" cmpd="sng" algn="ctr">
            <a:solidFill>
              <a:srgbClr val="C00000"/>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EA6FE964-29B0-4253-A360-3F16588E9561}"/>
              </a:ext>
            </a:extLst>
          </p:cNvPr>
          <p:cNvCxnSpPr>
            <a:cxnSpLocks/>
          </p:cNvCxnSpPr>
          <p:nvPr/>
        </p:nvCxnSpPr>
        <p:spPr bwMode="auto">
          <a:xfrm flipV="1">
            <a:off x="2519558" y="5454019"/>
            <a:ext cx="913588" cy="619784"/>
          </a:xfrm>
          <a:prstGeom prst="line">
            <a:avLst/>
          </a:prstGeom>
          <a:noFill/>
          <a:ln w="25400" cap="flat" cmpd="sng" algn="ctr">
            <a:solidFill>
              <a:srgbClr val="C00000"/>
            </a:solidFill>
            <a:prstDash val="solid"/>
            <a:round/>
            <a:headEnd type="none" w="med" len="med"/>
            <a:tailEnd type="none" w="med" len="med"/>
          </a:ln>
          <a:effectLst/>
        </p:spPr>
      </p:cxnSp>
      <p:sp>
        <p:nvSpPr>
          <p:cNvPr id="36" name="TextBox 35">
            <a:extLst>
              <a:ext uri="{FF2B5EF4-FFF2-40B4-BE49-F238E27FC236}">
                <a16:creationId xmlns:a16="http://schemas.microsoft.com/office/drawing/2014/main" id="{D82D5D84-851C-474D-BBF3-505DD8561B9B}"/>
              </a:ext>
            </a:extLst>
          </p:cNvPr>
          <p:cNvSpPr txBox="1"/>
          <p:nvPr/>
        </p:nvSpPr>
        <p:spPr>
          <a:xfrm>
            <a:off x="1706028" y="6115870"/>
            <a:ext cx="2349461" cy="523220"/>
          </a:xfrm>
          <a:prstGeom prst="rect">
            <a:avLst/>
          </a:prstGeom>
          <a:noFill/>
        </p:spPr>
        <p:txBody>
          <a:bodyPr wrap="square" rtlCol="0">
            <a:spAutoFit/>
          </a:bodyPr>
          <a:lstStyle/>
          <a:p>
            <a:pPr algn="ctr"/>
            <a:r>
              <a:rPr lang="en-US" sz="2800" b="1" dirty="0">
                <a:latin typeface="Calibri" pitchFamily="34" charset="0"/>
              </a:rPr>
              <a:t>Matching</a:t>
            </a:r>
          </a:p>
        </p:txBody>
      </p:sp>
    </p:spTree>
    <p:extLst>
      <p:ext uri="{BB962C8B-B14F-4D97-AF65-F5344CB8AC3E}">
        <p14:creationId xmlns:p14="http://schemas.microsoft.com/office/powerpoint/2010/main" val="169705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fade">
                                      <p:cBhvr>
                                        <p:cTn id="15" dur="500"/>
                                        <p:tgtEl>
                                          <p:spTgt spid="102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par>
                                <p:cTn id="36" presetID="10"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par>
                                <p:cTn id="51" presetID="10"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500"/>
                                        <p:tgtEl>
                                          <p:spTgt spid="22"/>
                                        </p:tgtEl>
                                      </p:cBhvr>
                                    </p:animEffect>
                                  </p:childTnLst>
                                </p:cTn>
                              </p:par>
                              <p:par>
                                <p:cTn id="54" presetID="10" presetClass="entr" presetSubtype="0" fill="hold"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par>
                                <p:cTn id="57" presetID="10" presetClass="entr" presetSubtype="0" fill="hold" nodeType="with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par>
                                <p:cTn id="60" presetID="10" presetClass="entr" presetSubtype="0" fill="hold"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500"/>
                                        <p:tgtEl>
                                          <p:spTgt spid="27"/>
                                        </p:tgtEl>
                                      </p:cBhvr>
                                    </p:animEffect>
                                  </p:childTnLst>
                                </p:cTn>
                              </p:par>
                              <p:par>
                                <p:cTn id="63" presetID="10" presetClass="entr" presetSubtype="0" fill="hold"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par>
                                <p:cTn id="66" presetID="10" presetClass="entr" presetSubtype="0" fill="hold" nodeType="with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fade">
                                      <p:cBhvr>
                                        <p:cTn id="68" dur="500"/>
                                        <p:tgtEl>
                                          <p:spTgt spid="3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fade">
                                      <p:cBhvr>
                                        <p:cTn id="71" dur="500"/>
                                        <p:tgtEl>
                                          <p:spTgt spid="36"/>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1030"/>
                                        </p:tgtEl>
                                        <p:attrNameLst>
                                          <p:attrName>style.visibility</p:attrName>
                                        </p:attrNameLst>
                                      </p:cBhvr>
                                      <p:to>
                                        <p:strVal val="visible"/>
                                      </p:to>
                                    </p:set>
                                    <p:animEffect transition="in" filter="fade">
                                      <p:cBhvr>
                                        <p:cTn id="76" dur="500"/>
                                        <p:tgtEl>
                                          <p:spTgt spid="1030"/>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animEffect transition="in" filter="fade">
                                      <p:cBhvr>
                                        <p:cTn id="7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DD460-F31A-4FE9-8956-4FFFCCA4CAFC}"/>
              </a:ext>
            </a:extLst>
          </p:cNvPr>
          <p:cNvSpPr>
            <a:spLocks noGrp="1"/>
          </p:cNvSpPr>
          <p:nvPr>
            <p:ph type="title"/>
          </p:nvPr>
        </p:nvSpPr>
        <p:spPr>
          <a:xfrm>
            <a:off x="357018" y="2274003"/>
            <a:ext cx="7592093" cy="762000"/>
          </a:xfrm>
          <a:noFill/>
        </p:spPr>
        <p:txBody>
          <a:bodyPr/>
          <a:lstStyle/>
          <a:p>
            <a:r>
              <a:rPr lang="en-US" dirty="0"/>
              <a:t>Performance -- Critical Path – CPE</a:t>
            </a:r>
          </a:p>
        </p:txBody>
      </p:sp>
      <p:pic>
        <p:nvPicPr>
          <p:cNvPr id="9218" name="Picture 2" descr="Image result for need for speed meme">
            <a:extLst>
              <a:ext uri="{FF2B5EF4-FFF2-40B4-BE49-F238E27FC236}">
                <a16:creationId xmlns:a16="http://schemas.microsoft.com/office/drawing/2014/main" id="{27D7B25B-AA18-4719-8D99-D2CA3A7C1C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4638" y="3429000"/>
            <a:ext cx="3062287" cy="3062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802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Choice Example</a:t>
            </a:r>
          </a:p>
        </p:txBody>
      </p:sp>
      <p:sp>
        <p:nvSpPr>
          <p:cNvPr id="3" name="Content Placeholder 2"/>
          <p:cNvSpPr>
            <a:spLocks noGrp="1"/>
          </p:cNvSpPr>
          <p:nvPr>
            <p:ph idx="1"/>
          </p:nvPr>
        </p:nvSpPr>
        <p:spPr>
          <a:xfrm>
            <a:off x="396875" y="1362075"/>
            <a:ext cx="8394700" cy="4972050"/>
          </a:xfrm>
        </p:spPr>
        <p:txBody>
          <a:bodyPr/>
          <a:lstStyle/>
          <a:p>
            <a:pPr marL="0" indent="0">
              <a:buNone/>
            </a:pPr>
            <a:r>
              <a:rPr lang="en-US" b="0" dirty="0"/>
              <a:t>  Why could loop unrolling sometimes be harmful to performance?</a:t>
            </a:r>
          </a:p>
          <a:p>
            <a:pPr marL="457200" indent="-457200">
              <a:buSzPct val="100000"/>
              <a:buFont typeface="+mj-lt"/>
              <a:buAutoNum type="alphaLcParenR"/>
            </a:pPr>
            <a:r>
              <a:rPr lang="en-US" b="0" dirty="0"/>
              <a:t>It introduces extra dynamic instructions, potentially adding to the critical path length.</a:t>
            </a:r>
          </a:p>
          <a:p>
            <a:pPr marL="457200" indent="-457200">
              <a:buSzPct val="100000"/>
              <a:buFont typeface="+mj-lt"/>
              <a:buAutoNum type="alphaLcParenR"/>
            </a:pPr>
            <a:r>
              <a:rPr lang="en-US" b="0" dirty="0"/>
              <a:t>It introduces extra static instructions, putting more strain on the instruction cache.</a:t>
            </a:r>
          </a:p>
          <a:p>
            <a:pPr marL="457200" indent="-457200">
              <a:buSzPct val="100000"/>
              <a:buFont typeface="+mj-lt"/>
              <a:buAutoNum type="alphaLcParenR"/>
            </a:pPr>
            <a:r>
              <a:rPr lang="en-US" b="0" dirty="0"/>
              <a:t>It results in unnecessary strength reduction, causing more expensive operations to be executed.</a:t>
            </a:r>
          </a:p>
          <a:p>
            <a:pPr marL="457200" indent="-457200">
              <a:buSzPct val="100000"/>
              <a:buFont typeface="+mj-lt"/>
              <a:buAutoNum type="alphaLcParenR"/>
            </a:pPr>
            <a:r>
              <a:rPr lang="en-US" b="0" dirty="0"/>
              <a:t>Trick question, it is never harmful for performance.</a:t>
            </a:r>
          </a:p>
        </p:txBody>
      </p:sp>
    </p:spTree>
    <p:extLst>
      <p:ext uri="{BB962C8B-B14F-4D97-AF65-F5344CB8AC3E}">
        <p14:creationId xmlns:p14="http://schemas.microsoft.com/office/powerpoint/2010/main" val="1879883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2C309-BF58-4028-8D97-DB4938D51FC3}"/>
              </a:ext>
            </a:extLst>
          </p:cNvPr>
          <p:cNvSpPr>
            <a:spLocks noGrp="1"/>
          </p:cNvSpPr>
          <p:nvPr>
            <p:ph type="title"/>
          </p:nvPr>
        </p:nvSpPr>
        <p:spPr/>
        <p:txBody>
          <a:bodyPr/>
          <a:lstStyle/>
          <a:p>
            <a:r>
              <a:rPr lang="en-US" dirty="0"/>
              <a:t>Linked List Example</a:t>
            </a:r>
          </a:p>
        </p:txBody>
      </p:sp>
      <p:sp>
        <p:nvSpPr>
          <p:cNvPr id="4" name="Rectangle 3">
            <a:extLst>
              <a:ext uri="{FF2B5EF4-FFF2-40B4-BE49-F238E27FC236}">
                <a16:creationId xmlns:a16="http://schemas.microsoft.com/office/drawing/2014/main" id="{5A88349A-DE42-463F-BB1A-E071701BC38D}"/>
              </a:ext>
            </a:extLst>
          </p:cNvPr>
          <p:cNvSpPr/>
          <p:nvPr/>
        </p:nvSpPr>
        <p:spPr>
          <a:xfrm>
            <a:off x="257176" y="1747800"/>
            <a:ext cx="5804958" cy="4524315"/>
          </a:xfrm>
          <a:prstGeom prst="rect">
            <a:avLst/>
          </a:prstGeom>
          <a:solidFill>
            <a:schemeClr val="tx1">
              <a:lumMod val="75000"/>
              <a:lumOff val="25000"/>
            </a:schemeClr>
          </a:solidFill>
        </p:spPr>
        <p:txBody>
          <a:bodyPr wrap="square">
            <a:spAutoFit/>
          </a:bodyPr>
          <a:lstStyle/>
          <a:p>
            <a:r>
              <a:rPr lang="en-US" b="1" dirty="0">
                <a:solidFill>
                  <a:srgbClr val="CEDF99"/>
                </a:solidFill>
                <a:highlight>
                  <a:srgbClr val="3F3F3F"/>
                </a:highlight>
                <a:latin typeface="Consolas" panose="020B0609020204030204" pitchFamily="49" charset="0"/>
              </a:rPr>
              <a:t>struct</a:t>
            </a:r>
            <a:r>
              <a:rPr lang="en-US" dirty="0">
                <a:solidFill>
                  <a:srgbClr val="DCDCCC"/>
                </a:solidFill>
                <a:highlight>
                  <a:srgbClr val="3F3F3F"/>
                </a:highlight>
                <a:latin typeface="Consolas" panose="020B0609020204030204" pitchFamily="49" charset="0"/>
              </a:rPr>
              <a:t> </a:t>
            </a:r>
            <a:r>
              <a:rPr lang="en-US" dirty="0" err="1">
                <a:solidFill>
                  <a:srgbClr val="DCDCCC"/>
                </a:solidFill>
                <a:highlight>
                  <a:srgbClr val="3F3F3F"/>
                </a:highlight>
                <a:latin typeface="Consolas" panose="020B0609020204030204" pitchFamily="49" charset="0"/>
              </a:rPr>
              <a:t>linked_list</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endParaRPr lang="en" dirty="0">
              <a:solidFill>
                <a:srgbClr val="DCDCCC"/>
              </a:solidFill>
              <a:highlight>
                <a:srgbClr val="3F3F3F"/>
              </a:highlight>
              <a:latin typeface="Consolas" panose="020B0609020204030204" pitchFamily="49" charset="0"/>
            </a:endParaRPr>
          </a:p>
          <a:p>
            <a:r>
              <a:rPr lang="en-US" b="1" dirty="0">
                <a:solidFill>
                  <a:srgbClr val="DFC47D"/>
                </a:solidFill>
                <a:highlight>
                  <a:srgbClr val="3F3F3F"/>
                </a:highlight>
                <a:latin typeface="Consolas" panose="020B0609020204030204" pitchFamily="49" charset="0"/>
              </a:rPr>
              <a:t>typedef</a:t>
            </a:r>
            <a:r>
              <a:rPr lang="en-US" dirty="0">
                <a:solidFill>
                  <a:srgbClr val="DCDCCC"/>
                </a:solidFill>
                <a:highlight>
                  <a:srgbClr val="3F3F3F"/>
                </a:highlight>
                <a:latin typeface="Consolas" panose="020B0609020204030204" pitchFamily="49" charset="0"/>
              </a:rPr>
              <a:t> </a:t>
            </a:r>
            <a:r>
              <a:rPr lang="en-US" b="1" dirty="0">
                <a:solidFill>
                  <a:srgbClr val="CEDF99"/>
                </a:solidFill>
                <a:highlight>
                  <a:srgbClr val="3F3F3F"/>
                </a:highlight>
                <a:latin typeface="Consolas" panose="020B0609020204030204" pitchFamily="49" charset="0"/>
              </a:rPr>
              <a:t>struct</a:t>
            </a:r>
            <a:r>
              <a:rPr lang="en-US" dirty="0">
                <a:solidFill>
                  <a:srgbClr val="DCDCCC"/>
                </a:solidFill>
                <a:highlight>
                  <a:srgbClr val="3F3F3F"/>
                </a:highlight>
                <a:latin typeface="Consolas" panose="020B0609020204030204" pitchFamily="49" charset="0"/>
              </a:rPr>
              <a:t> </a:t>
            </a:r>
            <a:r>
              <a:rPr lang="en-US" dirty="0" err="1">
                <a:solidFill>
                  <a:srgbClr val="DCDCCC"/>
                </a:solidFill>
                <a:highlight>
                  <a:srgbClr val="3F3F3F"/>
                </a:highlight>
                <a:latin typeface="Consolas" panose="020B0609020204030204" pitchFamily="49" charset="0"/>
              </a:rPr>
              <a:t>linked_list</a:t>
            </a:r>
            <a:r>
              <a:rPr lang="en-US" dirty="0">
                <a:solidFill>
                  <a:srgbClr val="DCDCCC"/>
                </a:solidFill>
                <a:highlight>
                  <a:srgbClr val="3F3F3F"/>
                </a:highlight>
                <a:latin typeface="Consolas" panose="020B0609020204030204" pitchFamily="49" charset="0"/>
              </a:rPr>
              <a:t> </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en-US" dirty="0">
                <a:solidFill>
                  <a:srgbClr val="DCDCCC"/>
                </a:solidFill>
                <a:highlight>
                  <a:srgbClr val="3F3F3F"/>
                </a:highlight>
                <a:latin typeface="Consolas" panose="020B0609020204030204" pitchFamily="49" charset="0"/>
              </a:rPr>
              <a:t>  </a:t>
            </a:r>
            <a:r>
              <a:rPr lang="en-US" b="1" dirty="0">
                <a:solidFill>
                  <a:srgbClr val="CEDF99"/>
                </a:solidFill>
                <a:highlight>
                  <a:srgbClr val="3F3F3F"/>
                </a:highlight>
                <a:latin typeface="Consolas" panose="020B0609020204030204" pitchFamily="49" charset="0"/>
              </a:rPr>
              <a:t>struct</a:t>
            </a:r>
            <a:r>
              <a:rPr lang="en-US" dirty="0">
                <a:solidFill>
                  <a:srgbClr val="DCDCCC"/>
                </a:solidFill>
                <a:highlight>
                  <a:srgbClr val="3F3F3F"/>
                </a:highlight>
                <a:latin typeface="Consolas" panose="020B0609020204030204" pitchFamily="49" charset="0"/>
              </a:rPr>
              <a:t> </a:t>
            </a:r>
            <a:r>
              <a:rPr lang="en-US" dirty="0" err="1">
                <a:solidFill>
                  <a:srgbClr val="DCDCCC"/>
                </a:solidFill>
                <a:highlight>
                  <a:srgbClr val="3F3F3F"/>
                </a:highlight>
                <a:latin typeface="Consolas" panose="020B0609020204030204" pitchFamily="49" charset="0"/>
              </a:rPr>
              <a:t>linked_list</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 next</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en-US" dirty="0">
                <a:solidFill>
                  <a:srgbClr val="DCDCCC"/>
                </a:solidFill>
                <a:highlight>
                  <a:srgbClr val="3F3F3F"/>
                </a:highlight>
                <a:latin typeface="Consolas" panose="020B0609020204030204" pitchFamily="49" charset="0"/>
              </a:rPr>
              <a:t>  </a:t>
            </a:r>
            <a:r>
              <a:rPr lang="en-US" b="1" dirty="0">
                <a:solidFill>
                  <a:srgbClr val="CEDF99"/>
                </a:solidFill>
                <a:highlight>
                  <a:srgbClr val="3F3F3F"/>
                </a:highlight>
                <a:latin typeface="Consolas" panose="020B0609020204030204" pitchFamily="49" charset="0"/>
              </a:rPr>
              <a:t>long</a:t>
            </a:r>
            <a:r>
              <a:rPr lang="en-US" dirty="0">
                <a:solidFill>
                  <a:srgbClr val="DCDCCC"/>
                </a:solidFill>
                <a:highlight>
                  <a:srgbClr val="3F3F3F"/>
                </a:highlight>
                <a:latin typeface="Consolas" panose="020B0609020204030204" pitchFamily="49" charset="0"/>
              </a:rPr>
              <a:t> </a:t>
            </a:r>
            <a:r>
              <a:rPr lang="en-US" b="1" dirty="0" err="1">
                <a:solidFill>
                  <a:srgbClr val="CEDF99"/>
                </a:solidFill>
                <a:highlight>
                  <a:srgbClr val="3F3F3F"/>
                </a:highlight>
                <a:latin typeface="Consolas" panose="020B0609020204030204" pitchFamily="49" charset="0"/>
              </a:rPr>
              <a:t>long</a:t>
            </a:r>
            <a:r>
              <a:rPr lang="en-US" dirty="0">
                <a:solidFill>
                  <a:srgbClr val="DCDCCC"/>
                </a:solidFill>
                <a:highlight>
                  <a:srgbClr val="3F3F3F"/>
                </a:highlight>
                <a:latin typeface="Consolas" panose="020B0609020204030204" pitchFamily="49" charset="0"/>
              </a:rPr>
              <a:t> </a:t>
            </a:r>
            <a:r>
              <a:rPr lang="en-US" b="1" dirty="0">
                <a:solidFill>
                  <a:srgbClr val="CEDF99"/>
                </a:solidFill>
                <a:highlight>
                  <a:srgbClr val="3F3F3F"/>
                </a:highlight>
                <a:latin typeface="Consolas" panose="020B0609020204030204" pitchFamily="49" charset="0"/>
              </a:rPr>
              <a:t>int</a:t>
            </a:r>
            <a:r>
              <a:rPr lang="en-US" dirty="0">
                <a:solidFill>
                  <a:srgbClr val="DCDCCC"/>
                </a:solidFill>
                <a:highlight>
                  <a:srgbClr val="3F3F3F"/>
                </a:highlight>
                <a:latin typeface="Consolas" panose="020B0609020204030204" pitchFamily="49" charset="0"/>
              </a:rPr>
              <a:t> value</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 </a:t>
            </a:r>
            <a:r>
              <a:rPr lang="en-US" dirty="0" err="1">
                <a:solidFill>
                  <a:srgbClr val="DCDCCC"/>
                </a:solidFill>
                <a:highlight>
                  <a:srgbClr val="3F3F3F"/>
                </a:highlight>
                <a:latin typeface="Consolas" panose="020B0609020204030204" pitchFamily="49" charset="0"/>
              </a:rPr>
              <a:t>linked_list</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endParaRPr lang="en" dirty="0">
              <a:solidFill>
                <a:srgbClr val="DCDCCC"/>
              </a:solidFill>
              <a:highlight>
                <a:srgbClr val="3F3F3F"/>
              </a:highlight>
              <a:latin typeface="Consolas" panose="020B0609020204030204" pitchFamily="49" charset="0"/>
            </a:endParaRPr>
          </a:p>
          <a:p>
            <a:r>
              <a:rPr lang="en-US" b="1" dirty="0">
                <a:solidFill>
                  <a:srgbClr val="CEDF99"/>
                </a:solidFill>
                <a:highlight>
                  <a:srgbClr val="3F3F3F"/>
                </a:highlight>
                <a:latin typeface="Consolas" panose="020B0609020204030204" pitchFamily="49" charset="0"/>
              </a:rPr>
              <a:t>long</a:t>
            </a:r>
            <a:r>
              <a:rPr lang="en-US" dirty="0">
                <a:solidFill>
                  <a:srgbClr val="DCDCCC"/>
                </a:solidFill>
                <a:highlight>
                  <a:srgbClr val="3F3F3F"/>
                </a:highlight>
                <a:latin typeface="Consolas" panose="020B0609020204030204" pitchFamily="49" charset="0"/>
              </a:rPr>
              <a:t> </a:t>
            </a:r>
            <a:r>
              <a:rPr lang="en-US" b="1" dirty="0" err="1">
                <a:solidFill>
                  <a:srgbClr val="CEDF99"/>
                </a:solidFill>
                <a:highlight>
                  <a:srgbClr val="3F3F3F"/>
                </a:highlight>
                <a:latin typeface="Consolas" panose="020B0609020204030204" pitchFamily="49" charset="0"/>
              </a:rPr>
              <a:t>long</a:t>
            </a:r>
            <a:r>
              <a:rPr lang="en-US" dirty="0">
                <a:solidFill>
                  <a:srgbClr val="DCDCCC"/>
                </a:solidFill>
                <a:highlight>
                  <a:srgbClr val="3F3F3F"/>
                </a:highlight>
                <a:latin typeface="Consolas" panose="020B0609020204030204" pitchFamily="49" charset="0"/>
              </a:rPr>
              <a:t> </a:t>
            </a:r>
            <a:r>
              <a:rPr lang="en-US" b="1" dirty="0">
                <a:solidFill>
                  <a:srgbClr val="CEDF99"/>
                </a:solidFill>
                <a:highlight>
                  <a:srgbClr val="3F3F3F"/>
                </a:highlight>
                <a:latin typeface="Consolas" panose="020B0609020204030204" pitchFamily="49" charset="0"/>
              </a:rPr>
              <a:t>int</a:t>
            </a:r>
            <a:r>
              <a:rPr lang="en-US" dirty="0">
                <a:solidFill>
                  <a:srgbClr val="DCDCCC"/>
                </a:solidFill>
                <a:highlight>
                  <a:srgbClr val="3F3F3F"/>
                </a:highlight>
                <a:latin typeface="Consolas" panose="020B0609020204030204" pitchFamily="49" charset="0"/>
              </a:rPr>
              <a:t> traverse</a:t>
            </a:r>
            <a:r>
              <a:rPr lang="en-US" b="1" dirty="0">
                <a:solidFill>
                  <a:srgbClr val="9F9D6D"/>
                </a:solidFill>
                <a:highlight>
                  <a:srgbClr val="3F3F3F"/>
                </a:highlight>
                <a:latin typeface="Consolas" panose="020B0609020204030204" pitchFamily="49" charset="0"/>
              </a:rPr>
              <a:t>(</a:t>
            </a:r>
            <a:r>
              <a:rPr lang="en-US" dirty="0" err="1">
                <a:solidFill>
                  <a:srgbClr val="DCDCCC"/>
                </a:solidFill>
                <a:highlight>
                  <a:srgbClr val="3F3F3F"/>
                </a:highlight>
                <a:latin typeface="Consolas" panose="020B0609020204030204" pitchFamily="49" charset="0"/>
              </a:rPr>
              <a:t>linked_list</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 root</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 </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en-US" dirty="0">
                <a:solidFill>
                  <a:srgbClr val="DCDCCC"/>
                </a:solidFill>
                <a:highlight>
                  <a:srgbClr val="3F3F3F"/>
                </a:highlight>
                <a:latin typeface="Consolas" panose="020B0609020204030204" pitchFamily="49" charset="0"/>
              </a:rPr>
              <a:t>  </a:t>
            </a:r>
            <a:r>
              <a:rPr lang="en-US" dirty="0" err="1">
                <a:solidFill>
                  <a:srgbClr val="DCDCCC"/>
                </a:solidFill>
                <a:highlight>
                  <a:srgbClr val="3F3F3F"/>
                </a:highlight>
                <a:latin typeface="Consolas" panose="020B0609020204030204" pitchFamily="49" charset="0"/>
              </a:rPr>
              <a:t>linked_list</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 current </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 root</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en-US" dirty="0">
                <a:solidFill>
                  <a:srgbClr val="DCDCCC"/>
                </a:solidFill>
                <a:highlight>
                  <a:srgbClr val="3F3F3F"/>
                </a:highlight>
                <a:latin typeface="Consolas" panose="020B0609020204030204" pitchFamily="49" charset="0"/>
              </a:rPr>
              <a:t>  </a:t>
            </a:r>
            <a:r>
              <a:rPr lang="en-US" b="1" dirty="0">
                <a:solidFill>
                  <a:srgbClr val="CEDF99"/>
                </a:solidFill>
                <a:highlight>
                  <a:srgbClr val="3F3F3F"/>
                </a:highlight>
                <a:latin typeface="Consolas" panose="020B0609020204030204" pitchFamily="49" charset="0"/>
              </a:rPr>
              <a:t>long</a:t>
            </a:r>
            <a:r>
              <a:rPr lang="en-US" dirty="0">
                <a:solidFill>
                  <a:srgbClr val="DCDCCC"/>
                </a:solidFill>
                <a:highlight>
                  <a:srgbClr val="3F3F3F"/>
                </a:highlight>
                <a:latin typeface="Consolas" panose="020B0609020204030204" pitchFamily="49" charset="0"/>
              </a:rPr>
              <a:t> </a:t>
            </a:r>
            <a:r>
              <a:rPr lang="en-US" b="1" dirty="0" err="1">
                <a:solidFill>
                  <a:srgbClr val="CEDF99"/>
                </a:solidFill>
                <a:highlight>
                  <a:srgbClr val="3F3F3F"/>
                </a:highlight>
                <a:latin typeface="Consolas" panose="020B0609020204030204" pitchFamily="49" charset="0"/>
              </a:rPr>
              <a:t>long</a:t>
            </a:r>
            <a:r>
              <a:rPr lang="en-US" dirty="0">
                <a:solidFill>
                  <a:srgbClr val="DCDCCC"/>
                </a:solidFill>
                <a:highlight>
                  <a:srgbClr val="3F3F3F"/>
                </a:highlight>
                <a:latin typeface="Consolas" panose="020B0609020204030204" pitchFamily="49" charset="0"/>
              </a:rPr>
              <a:t> </a:t>
            </a:r>
            <a:r>
              <a:rPr lang="en-US" b="1" dirty="0">
                <a:solidFill>
                  <a:srgbClr val="CEDF99"/>
                </a:solidFill>
                <a:highlight>
                  <a:srgbClr val="3F3F3F"/>
                </a:highlight>
                <a:latin typeface="Consolas" panose="020B0609020204030204" pitchFamily="49" charset="0"/>
              </a:rPr>
              <a:t>int</a:t>
            </a:r>
            <a:r>
              <a:rPr lang="en-US" dirty="0">
                <a:solidFill>
                  <a:srgbClr val="DCDCCC"/>
                </a:solidFill>
                <a:highlight>
                  <a:srgbClr val="3F3F3F"/>
                </a:highlight>
                <a:latin typeface="Consolas" panose="020B0609020204030204" pitchFamily="49" charset="0"/>
              </a:rPr>
              <a:t> total</a:t>
            </a:r>
            <a:r>
              <a:rPr lang="en-US" b="1" dirty="0">
                <a:solidFill>
                  <a:srgbClr val="9F9D6D"/>
                </a:solidFill>
                <a:highlight>
                  <a:srgbClr val="3F3F3F"/>
                </a:highlight>
                <a:latin typeface="Consolas" panose="020B0609020204030204" pitchFamily="49" charset="0"/>
              </a:rPr>
              <a:t>=</a:t>
            </a:r>
            <a:r>
              <a:rPr lang="en-US" dirty="0">
                <a:solidFill>
                  <a:srgbClr val="8CD0D3"/>
                </a:solidFill>
                <a:highlight>
                  <a:srgbClr val="3F3F3F"/>
                </a:highlight>
                <a:latin typeface="Consolas" panose="020B0609020204030204" pitchFamily="49" charset="0"/>
              </a:rPr>
              <a:t>10000</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en-US" dirty="0">
                <a:solidFill>
                  <a:srgbClr val="DCDCCC"/>
                </a:solidFill>
                <a:highlight>
                  <a:srgbClr val="3F3F3F"/>
                </a:highlight>
                <a:latin typeface="Consolas" panose="020B0609020204030204" pitchFamily="49" charset="0"/>
              </a:rPr>
              <a:t>  </a:t>
            </a:r>
            <a:r>
              <a:rPr lang="en-US" b="1" dirty="0">
                <a:solidFill>
                  <a:srgbClr val="DFC47D"/>
                </a:solidFill>
                <a:highlight>
                  <a:srgbClr val="3F3F3F"/>
                </a:highlight>
                <a:latin typeface="Consolas" panose="020B0609020204030204" pitchFamily="49" charset="0"/>
              </a:rPr>
              <a:t>while</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current</a:t>
            </a:r>
            <a:r>
              <a:rPr lang="en-US" b="1" dirty="0">
                <a:solidFill>
                  <a:srgbClr val="9F9D6D"/>
                </a:solidFill>
                <a:highlight>
                  <a:srgbClr val="3F3F3F"/>
                </a:highlight>
                <a:latin typeface="Consolas" panose="020B0609020204030204" pitchFamily="49" charset="0"/>
              </a:rPr>
              <a:t>-&gt;</a:t>
            </a:r>
            <a:r>
              <a:rPr lang="en-US" dirty="0">
                <a:solidFill>
                  <a:srgbClr val="DCDCCC"/>
                </a:solidFill>
                <a:highlight>
                  <a:srgbClr val="3F3F3F"/>
                </a:highlight>
                <a:latin typeface="Consolas" panose="020B0609020204030204" pitchFamily="49" charset="0"/>
              </a:rPr>
              <a:t>next</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 </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en-US" dirty="0">
                <a:solidFill>
                  <a:srgbClr val="DCDCCC"/>
                </a:solidFill>
                <a:highlight>
                  <a:srgbClr val="3F3F3F"/>
                </a:highlight>
                <a:latin typeface="Consolas" panose="020B0609020204030204" pitchFamily="49" charset="0"/>
              </a:rPr>
              <a:t>    total </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 total </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 current</a:t>
            </a:r>
            <a:r>
              <a:rPr lang="en-US" b="1" dirty="0">
                <a:solidFill>
                  <a:srgbClr val="9F9D6D"/>
                </a:solidFill>
                <a:highlight>
                  <a:srgbClr val="3F3F3F"/>
                </a:highlight>
                <a:latin typeface="Consolas" panose="020B0609020204030204" pitchFamily="49" charset="0"/>
              </a:rPr>
              <a:t>-&gt;</a:t>
            </a:r>
            <a:r>
              <a:rPr lang="en-US" dirty="0">
                <a:solidFill>
                  <a:srgbClr val="DCDCCC"/>
                </a:solidFill>
                <a:highlight>
                  <a:srgbClr val="3F3F3F"/>
                </a:highlight>
                <a:latin typeface="Consolas" panose="020B0609020204030204" pitchFamily="49" charset="0"/>
              </a:rPr>
              <a:t>value</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en-US" dirty="0">
                <a:solidFill>
                  <a:srgbClr val="DCDCCC"/>
                </a:solidFill>
                <a:highlight>
                  <a:srgbClr val="3F3F3F"/>
                </a:highlight>
                <a:latin typeface="Consolas" panose="020B0609020204030204" pitchFamily="49" charset="0"/>
              </a:rPr>
              <a:t>    current </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 current</a:t>
            </a:r>
            <a:r>
              <a:rPr lang="en-US" b="1" dirty="0">
                <a:solidFill>
                  <a:srgbClr val="9F9D6D"/>
                </a:solidFill>
                <a:highlight>
                  <a:srgbClr val="3F3F3F"/>
                </a:highlight>
                <a:latin typeface="Consolas" panose="020B0609020204030204" pitchFamily="49" charset="0"/>
              </a:rPr>
              <a:t>-&gt;</a:t>
            </a:r>
            <a:r>
              <a:rPr lang="en-US" dirty="0">
                <a:solidFill>
                  <a:srgbClr val="DCDCCC"/>
                </a:solidFill>
                <a:highlight>
                  <a:srgbClr val="3F3F3F"/>
                </a:highlight>
                <a:latin typeface="Consolas" panose="020B0609020204030204" pitchFamily="49" charset="0"/>
              </a:rPr>
              <a:t>next</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en" dirty="0">
                <a:solidFill>
                  <a:srgbClr val="DCDCCC"/>
                </a:solidFill>
                <a:highlight>
                  <a:srgbClr val="3F3F3F"/>
                </a:highlight>
                <a:latin typeface="Consolas" panose="020B0609020204030204" pitchFamily="49" charset="0"/>
              </a:rPr>
              <a:t>  </a:t>
            </a:r>
            <a:r>
              <a:rPr lang="en" b="1" dirty="0">
                <a:solidFill>
                  <a:srgbClr val="9F9D6D"/>
                </a:solidFill>
                <a:highlight>
                  <a:srgbClr val="3F3F3F"/>
                </a:highlight>
                <a:latin typeface="Consolas" panose="020B0609020204030204" pitchFamily="49" charset="0"/>
              </a:rPr>
              <a:t>}</a:t>
            </a:r>
            <a:endParaRPr lang="en" dirty="0">
              <a:solidFill>
                <a:srgbClr val="DCDCCC"/>
              </a:solidFill>
              <a:highlight>
                <a:srgbClr val="3F3F3F"/>
              </a:highlight>
              <a:latin typeface="Consolas" panose="020B0609020204030204" pitchFamily="49" charset="0"/>
            </a:endParaRPr>
          </a:p>
          <a:p>
            <a:r>
              <a:rPr lang="en-US" dirty="0">
                <a:solidFill>
                  <a:srgbClr val="DCDCCC"/>
                </a:solidFill>
                <a:highlight>
                  <a:srgbClr val="3F3F3F"/>
                </a:highlight>
                <a:latin typeface="Consolas" panose="020B0609020204030204" pitchFamily="49" charset="0"/>
              </a:rPr>
              <a:t>  </a:t>
            </a:r>
            <a:r>
              <a:rPr lang="en-US" b="1" dirty="0">
                <a:solidFill>
                  <a:srgbClr val="DFC47D"/>
                </a:solidFill>
                <a:highlight>
                  <a:srgbClr val="3F3F3F"/>
                </a:highlight>
                <a:latin typeface="Consolas" panose="020B0609020204030204" pitchFamily="49" charset="0"/>
              </a:rPr>
              <a:t>return</a:t>
            </a:r>
            <a:r>
              <a:rPr lang="en-US" dirty="0">
                <a:solidFill>
                  <a:srgbClr val="DCDCCC"/>
                </a:solidFill>
                <a:highlight>
                  <a:srgbClr val="3F3F3F"/>
                </a:highlight>
                <a:latin typeface="Consolas" panose="020B0609020204030204" pitchFamily="49" charset="0"/>
              </a:rPr>
              <a:t> total</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en" b="1" dirty="0">
                <a:solidFill>
                  <a:srgbClr val="9F9D6D"/>
                </a:solidFill>
                <a:highlight>
                  <a:srgbClr val="3F3F3F"/>
                </a:highlight>
                <a:latin typeface="Consolas" panose="020B0609020204030204" pitchFamily="49" charset="0"/>
              </a:rPr>
              <a:t>}</a:t>
            </a:r>
            <a:endParaRPr lang="en" sz="2400" dirty="0">
              <a:solidFill>
                <a:prstClr val="black"/>
              </a:solidFill>
              <a:highlight>
                <a:srgbClr val="3F3F3F"/>
              </a:highlight>
              <a:latin typeface="Calibri" panose="020F0502020204030204" pitchFamily="34" charset="0"/>
            </a:endParaRPr>
          </a:p>
        </p:txBody>
      </p:sp>
      <p:sp>
        <p:nvSpPr>
          <p:cNvPr id="5" name="Rectangle 4">
            <a:extLst>
              <a:ext uri="{FF2B5EF4-FFF2-40B4-BE49-F238E27FC236}">
                <a16:creationId xmlns:a16="http://schemas.microsoft.com/office/drawing/2014/main" id="{92C5A774-28B8-4838-9A04-134ED074D611}"/>
              </a:ext>
            </a:extLst>
          </p:cNvPr>
          <p:cNvSpPr/>
          <p:nvPr/>
        </p:nvSpPr>
        <p:spPr bwMode="auto">
          <a:xfrm>
            <a:off x="6238875" y="2752725"/>
            <a:ext cx="1323975" cy="371475"/>
          </a:xfrm>
          <a:prstGeom prst="rect">
            <a:avLst/>
          </a:prstGeom>
          <a:solidFill>
            <a:schemeClr val="bg1">
              <a:lumMod val="8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Calibri" pitchFamily="34" charset="0"/>
              </a:rPr>
              <a:t>next</a:t>
            </a:r>
          </a:p>
        </p:txBody>
      </p:sp>
      <p:sp>
        <p:nvSpPr>
          <p:cNvPr id="6" name="Rectangle 5">
            <a:extLst>
              <a:ext uri="{FF2B5EF4-FFF2-40B4-BE49-F238E27FC236}">
                <a16:creationId xmlns:a16="http://schemas.microsoft.com/office/drawing/2014/main" id="{C3948275-E7F7-40C0-A2B0-F06D050C860B}"/>
              </a:ext>
            </a:extLst>
          </p:cNvPr>
          <p:cNvSpPr/>
          <p:nvPr/>
        </p:nvSpPr>
        <p:spPr bwMode="auto">
          <a:xfrm>
            <a:off x="7562849" y="2752725"/>
            <a:ext cx="1323975" cy="371475"/>
          </a:xfrm>
          <a:prstGeom prst="rect">
            <a:avLst/>
          </a:prstGeom>
          <a:solidFill>
            <a:schemeClr val="bg1">
              <a:lumMod val="8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Calibri" pitchFamily="34" charset="0"/>
              </a:rPr>
              <a:t>value</a:t>
            </a:r>
          </a:p>
        </p:txBody>
      </p:sp>
      <p:sp>
        <p:nvSpPr>
          <p:cNvPr id="7" name="TextBox 6">
            <a:extLst>
              <a:ext uri="{FF2B5EF4-FFF2-40B4-BE49-F238E27FC236}">
                <a16:creationId xmlns:a16="http://schemas.microsoft.com/office/drawing/2014/main" id="{8C1B6966-1642-4535-A73D-B1D4D9ABD46C}"/>
              </a:ext>
            </a:extLst>
          </p:cNvPr>
          <p:cNvSpPr txBox="1"/>
          <p:nvPr/>
        </p:nvSpPr>
        <p:spPr>
          <a:xfrm>
            <a:off x="6381750" y="2257425"/>
            <a:ext cx="797013" cy="369332"/>
          </a:xfrm>
          <a:prstGeom prst="rect">
            <a:avLst/>
          </a:prstGeom>
          <a:noFill/>
        </p:spPr>
        <p:txBody>
          <a:bodyPr wrap="none" rtlCol="0">
            <a:spAutoFit/>
          </a:bodyPr>
          <a:lstStyle/>
          <a:p>
            <a:r>
              <a:rPr lang="en-US" sz="1800" dirty="0">
                <a:latin typeface="Calibri" pitchFamily="34" charset="0"/>
              </a:rPr>
              <a:t>Struct </a:t>
            </a:r>
          </a:p>
        </p:txBody>
      </p:sp>
    </p:spTree>
    <p:extLst>
      <p:ext uri="{BB962C8B-B14F-4D97-AF65-F5344CB8AC3E}">
        <p14:creationId xmlns:p14="http://schemas.microsoft.com/office/powerpoint/2010/main" val="3509810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0BA45-5103-4C6C-B4D7-6AF908DFAE9F}"/>
              </a:ext>
            </a:extLst>
          </p:cNvPr>
          <p:cNvSpPr>
            <a:spLocks noGrp="1"/>
          </p:cNvSpPr>
          <p:nvPr>
            <p:ph type="title"/>
          </p:nvPr>
        </p:nvSpPr>
        <p:spPr/>
        <p:txBody>
          <a:bodyPr/>
          <a:lstStyle/>
          <a:p>
            <a:r>
              <a:rPr lang="en-US" dirty="0"/>
              <a:t>Cycles Per Element</a:t>
            </a:r>
          </a:p>
        </p:txBody>
      </p:sp>
      <p:sp>
        <p:nvSpPr>
          <p:cNvPr id="4" name="TextBox 3">
            <a:extLst>
              <a:ext uri="{FF2B5EF4-FFF2-40B4-BE49-F238E27FC236}">
                <a16:creationId xmlns:a16="http://schemas.microsoft.com/office/drawing/2014/main" id="{735C5B93-0413-4D0E-9A9E-816D7ABD6ECE}"/>
              </a:ext>
            </a:extLst>
          </p:cNvPr>
          <p:cNvSpPr txBox="1"/>
          <p:nvPr/>
        </p:nvSpPr>
        <p:spPr>
          <a:xfrm>
            <a:off x="257175" y="1447800"/>
            <a:ext cx="6426759" cy="2585323"/>
          </a:xfrm>
          <a:prstGeom prst="rect">
            <a:avLst/>
          </a:prstGeom>
          <a:solidFill>
            <a:schemeClr val="tx1">
              <a:lumMod val="75000"/>
              <a:lumOff val="25000"/>
            </a:schemeClr>
          </a:solidFill>
        </p:spPr>
        <p:txBody>
          <a:bodyPr wrap="none" rtlCol="0">
            <a:spAutoFit/>
          </a:bodyPr>
          <a:lstStyle/>
          <a:p>
            <a:r>
              <a:rPr lang="en-US" dirty="0">
                <a:solidFill>
                  <a:srgbClr val="8CD0D3"/>
                </a:solidFill>
                <a:highlight>
                  <a:srgbClr val="3F3F3F"/>
                </a:highlight>
                <a:latin typeface="Consolas" panose="020B0609020204030204" pitchFamily="49" charset="0"/>
              </a:rPr>
              <a:t>0000000000000000</a:t>
            </a:r>
            <a:r>
              <a:rPr lang="en-US" dirty="0">
                <a:solidFill>
                  <a:srgbClr val="DCDCCC"/>
                </a:solidFill>
                <a:highlight>
                  <a:srgbClr val="3F3F3F"/>
                </a:highlight>
                <a:latin typeface="Consolas" panose="020B0609020204030204" pitchFamily="49" charset="0"/>
              </a:rPr>
              <a:t> </a:t>
            </a:r>
            <a:r>
              <a:rPr lang="en-US" b="1" dirty="0">
                <a:solidFill>
                  <a:srgbClr val="9F9D6D"/>
                </a:solidFill>
                <a:highlight>
                  <a:srgbClr val="3F3F3F"/>
                </a:highlight>
                <a:latin typeface="Consolas" panose="020B0609020204030204" pitchFamily="49" charset="0"/>
              </a:rPr>
              <a:t>&lt;</a:t>
            </a:r>
            <a:r>
              <a:rPr lang="en-US" dirty="0">
                <a:solidFill>
                  <a:srgbClr val="FFCFAF"/>
                </a:solidFill>
                <a:highlight>
                  <a:srgbClr val="3F3F3F"/>
                </a:highlight>
                <a:latin typeface="Consolas" panose="020B0609020204030204" pitchFamily="49" charset="0"/>
              </a:rPr>
              <a:t>traverse</a:t>
            </a:r>
            <a:r>
              <a:rPr lang="en-US" b="1" dirty="0">
                <a:solidFill>
                  <a:srgbClr val="9F9D6D"/>
                </a:solidFill>
                <a:highlight>
                  <a:srgbClr val="3F3F3F"/>
                </a:highlight>
                <a:latin typeface="Consolas" panose="020B0609020204030204" pitchFamily="49" charset="0"/>
              </a:rPr>
              <a:t>&gt;:</a:t>
            </a:r>
            <a:endParaRPr lang="en-US" dirty="0">
              <a:solidFill>
                <a:srgbClr val="DCDCCC"/>
              </a:solidFill>
              <a:highlight>
                <a:srgbClr val="3F3F3F"/>
              </a:highlight>
              <a:latin typeface="Consolas" panose="020B0609020204030204" pitchFamily="49" charset="0"/>
            </a:endParaRPr>
          </a:p>
          <a:p>
            <a:r>
              <a:rPr lang="en-US" dirty="0">
                <a:solidFill>
                  <a:srgbClr val="DCDCCC"/>
                </a:solidFill>
                <a:highlight>
                  <a:srgbClr val="3F3F3F"/>
                </a:highlight>
                <a:latin typeface="Consolas" panose="020B0609020204030204" pitchFamily="49" charset="0"/>
              </a:rPr>
              <a:t>   </a:t>
            </a:r>
            <a:r>
              <a:rPr lang="en-US" dirty="0">
                <a:solidFill>
                  <a:srgbClr val="8CD0D3"/>
                </a:solidFill>
                <a:highlight>
                  <a:srgbClr val="3F3F3F"/>
                </a:highlight>
                <a:latin typeface="Consolas" panose="020B0609020204030204" pitchFamily="49" charset="0"/>
              </a:rPr>
              <a:t>0</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	</a:t>
            </a:r>
            <a:r>
              <a:rPr lang="en-US" dirty="0">
                <a:solidFill>
                  <a:srgbClr val="FFCFAF"/>
                </a:solidFill>
                <a:highlight>
                  <a:srgbClr val="3F3F3F"/>
                </a:highlight>
                <a:latin typeface="Consolas" panose="020B0609020204030204" pitchFamily="49" charset="0"/>
              </a:rPr>
              <a:t>b8</a:t>
            </a:r>
            <a:r>
              <a:rPr lang="en-US" dirty="0">
                <a:solidFill>
                  <a:srgbClr val="DCDCCC"/>
                </a:solidFill>
                <a:highlight>
                  <a:srgbClr val="3F3F3F"/>
                </a:highlight>
                <a:latin typeface="Consolas" panose="020B0609020204030204" pitchFamily="49" charset="0"/>
              </a:rPr>
              <a:t> </a:t>
            </a:r>
            <a:r>
              <a:rPr lang="en-US" dirty="0">
                <a:solidFill>
                  <a:srgbClr val="8CD0D3"/>
                </a:solidFill>
                <a:highlight>
                  <a:srgbClr val="3F3F3F"/>
                </a:highlight>
                <a:latin typeface="Consolas" panose="020B0609020204030204" pitchFamily="49" charset="0"/>
              </a:rPr>
              <a:t>10</a:t>
            </a:r>
            <a:r>
              <a:rPr lang="en-US" dirty="0">
                <a:solidFill>
                  <a:srgbClr val="DCDCCC"/>
                </a:solidFill>
                <a:highlight>
                  <a:srgbClr val="3F3F3F"/>
                </a:highlight>
                <a:latin typeface="Consolas" panose="020B0609020204030204" pitchFamily="49" charset="0"/>
              </a:rPr>
              <a:t> </a:t>
            </a:r>
            <a:r>
              <a:rPr lang="en-US" dirty="0">
                <a:solidFill>
                  <a:srgbClr val="8CD0D3"/>
                </a:solidFill>
                <a:highlight>
                  <a:srgbClr val="3F3F3F"/>
                </a:highlight>
                <a:latin typeface="Consolas" panose="020B0609020204030204" pitchFamily="49" charset="0"/>
              </a:rPr>
              <a:t>27</a:t>
            </a:r>
            <a:r>
              <a:rPr lang="en-US" dirty="0">
                <a:solidFill>
                  <a:srgbClr val="DCDCCC"/>
                </a:solidFill>
                <a:highlight>
                  <a:srgbClr val="3F3F3F"/>
                </a:highlight>
                <a:latin typeface="Consolas" panose="020B0609020204030204" pitchFamily="49" charset="0"/>
              </a:rPr>
              <a:t> </a:t>
            </a:r>
            <a:r>
              <a:rPr lang="en-US" dirty="0">
                <a:solidFill>
                  <a:srgbClr val="8CD0D3"/>
                </a:solidFill>
                <a:highlight>
                  <a:srgbClr val="3F3F3F"/>
                </a:highlight>
                <a:latin typeface="Consolas" panose="020B0609020204030204" pitchFamily="49" charset="0"/>
              </a:rPr>
              <a:t>00</a:t>
            </a:r>
            <a:r>
              <a:rPr lang="en-US" dirty="0">
                <a:solidFill>
                  <a:srgbClr val="DCDCCC"/>
                </a:solidFill>
                <a:highlight>
                  <a:srgbClr val="3F3F3F"/>
                </a:highlight>
                <a:latin typeface="Consolas" panose="020B0609020204030204" pitchFamily="49" charset="0"/>
              </a:rPr>
              <a:t> </a:t>
            </a:r>
            <a:r>
              <a:rPr lang="en-US" dirty="0">
                <a:solidFill>
                  <a:srgbClr val="8CD0D3"/>
                </a:solidFill>
                <a:highlight>
                  <a:srgbClr val="3F3F3F"/>
                </a:highlight>
                <a:latin typeface="Consolas" panose="020B0609020204030204" pitchFamily="49" charset="0"/>
              </a:rPr>
              <a:t>00</a:t>
            </a:r>
            <a:r>
              <a:rPr lang="en-US" dirty="0">
                <a:solidFill>
                  <a:srgbClr val="DCDCCC"/>
                </a:solidFill>
                <a:highlight>
                  <a:srgbClr val="3F3F3F"/>
                </a:highlight>
                <a:latin typeface="Consolas" panose="020B0609020204030204" pitchFamily="49" charset="0"/>
              </a:rPr>
              <a:t>     </a:t>
            </a:r>
            <a:r>
              <a:rPr lang="en-US" b="1" dirty="0">
                <a:solidFill>
                  <a:srgbClr val="E3CEAB"/>
                </a:solidFill>
                <a:highlight>
                  <a:srgbClr val="3F3F3F"/>
                </a:highlight>
                <a:latin typeface="Consolas" panose="020B0609020204030204" pitchFamily="49" charset="0"/>
              </a:rPr>
              <a:t>mov</a:t>
            </a:r>
            <a:r>
              <a:rPr lang="en-US" dirty="0">
                <a:solidFill>
                  <a:srgbClr val="DCDCCC"/>
                </a:solidFill>
                <a:highlight>
                  <a:srgbClr val="3F3F3F"/>
                </a:highlight>
                <a:latin typeface="Consolas" panose="020B0609020204030204" pitchFamily="49" charset="0"/>
              </a:rPr>
              <a:t>    </a:t>
            </a:r>
            <a:r>
              <a:rPr lang="en-US" dirty="0">
                <a:solidFill>
                  <a:srgbClr val="FFCFAF"/>
                </a:solidFill>
                <a:highlight>
                  <a:srgbClr val="3F3F3F"/>
                </a:highlight>
                <a:latin typeface="Consolas" panose="020B0609020204030204" pitchFamily="49" charset="0"/>
              </a:rPr>
              <a:t>$0x2710</a:t>
            </a:r>
            <a:r>
              <a:rPr lang="en-US" b="1" dirty="0">
                <a:solidFill>
                  <a:srgbClr val="9F9D6D"/>
                </a:solidFill>
                <a:highlight>
                  <a:srgbClr val="3F3F3F"/>
                </a:highlight>
                <a:latin typeface="Consolas" panose="020B0609020204030204" pitchFamily="49" charset="0"/>
              </a:rPr>
              <a:t>,%</a:t>
            </a:r>
            <a:r>
              <a:rPr lang="en-US" dirty="0">
                <a:solidFill>
                  <a:srgbClr val="FFEBDD"/>
                </a:solidFill>
                <a:highlight>
                  <a:srgbClr val="3F3F3F"/>
                </a:highlight>
                <a:latin typeface="Consolas" panose="020B0609020204030204" pitchFamily="49" charset="0"/>
              </a:rPr>
              <a:t>eax</a:t>
            </a:r>
            <a:endParaRPr lang="en-US" dirty="0">
              <a:solidFill>
                <a:srgbClr val="DCDCCC"/>
              </a:solidFill>
              <a:highlight>
                <a:srgbClr val="3F3F3F"/>
              </a:highlight>
              <a:latin typeface="Consolas" panose="020B0609020204030204" pitchFamily="49" charset="0"/>
            </a:endParaRPr>
          </a:p>
          <a:p>
            <a:r>
              <a:rPr lang="en-US" dirty="0">
                <a:solidFill>
                  <a:srgbClr val="DCDCCC"/>
                </a:solidFill>
                <a:highlight>
                  <a:srgbClr val="3F3F3F"/>
                </a:highlight>
                <a:latin typeface="Consolas" panose="020B0609020204030204" pitchFamily="49" charset="0"/>
              </a:rPr>
              <a:t>   </a:t>
            </a:r>
            <a:r>
              <a:rPr lang="en-US" dirty="0">
                <a:solidFill>
                  <a:srgbClr val="8CD0D3"/>
                </a:solidFill>
                <a:highlight>
                  <a:srgbClr val="3F3F3F"/>
                </a:highlight>
                <a:latin typeface="Consolas" panose="020B0609020204030204" pitchFamily="49" charset="0"/>
              </a:rPr>
              <a:t>5</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	</a:t>
            </a:r>
            <a:r>
              <a:rPr lang="en-US" dirty="0">
                <a:solidFill>
                  <a:srgbClr val="FFCFAF"/>
                </a:solidFill>
                <a:highlight>
                  <a:srgbClr val="3F3F3F"/>
                </a:highlight>
                <a:latin typeface="Consolas" panose="020B0609020204030204" pitchFamily="49" charset="0"/>
              </a:rPr>
              <a:t>eb</a:t>
            </a:r>
            <a:r>
              <a:rPr lang="en-US" dirty="0">
                <a:solidFill>
                  <a:srgbClr val="DCDCCC"/>
                </a:solidFill>
                <a:highlight>
                  <a:srgbClr val="3F3F3F"/>
                </a:highlight>
                <a:latin typeface="Consolas" panose="020B0609020204030204" pitchFamily="49" charset="0"/>
              </a:rPr>
              <a:t> </a:t>
            </a:r>
            <a:r>
              <a:rPr lang="en-US" dirty="0">
                <a:solidFill>
                  <a:srgbClr val="8CD0D3"/>
                </a:solidFill>
                <a:highlight>
                  <a:srgbClr val="3F3F3F"/>
                </a:highlight>
                <a:latin typeface="Consolas" panose="020B0609020204030204" pitchFamily="49" charset="0"/>
              </a:rPr>
              <a:t>08</a:t>
            </a:r>
            <a:r>
              <a:rPr lang="en-US" dirty="0">
                <a:solidFill>
                  <a:srgbClr val="DCDCCC"/>
                </a:solidFill>
                <a:highlight>
                  <a:srgbClr val="3F3F3F"/>
                </a:highlight>
                <a:latin typeface="Consolas" panose="020B0609020204030204" pitchFamily="49" charset="0"/>
              </a:rPr>
              <a:t>              </a:t>
            </a:r>
            <a:r>
              <a:rPr lang="en-US" b="1" dirty="0" err="1">
                <a:solidFill>
                  <a:srgbClr val="E3CEAB"/>
                </a:solidFill>
                <a:highlight>
                  <a:srgbClr val="3F3F3F"/>
                </a:highlight>
                <a:latin typeface="Consolas" panose="020B0609020204030204" pitchFamily="49" charset="0"/>
              </a:rPr>
              <a:t>jmp</a:t>
            </a:r>
            <a:r>
              <a:rPr lang="en-US" dirty="0">
                <a:solidFill>
                  <a:srgbClr val="DCDCCC"/>
                </a:solidFill>
                <a:highlight>
                  <a:srgbClr val="3F3F3F"/>
                </a:highlight>
                <a:latin typeface="Consolas" panose="020B0609020204030204" pitchFamily="49" charset="0"/>
              </a:rPr>
              <a:t>    </a:t>
            </a:r>
            <a:r>
              <a:rPr lang="en-US" dirty="0">
                <a:solidFill>
                  <a:srgbClr val="FFCFAF"/>
                </a:solidFill>
                <a:highlight>
                  <a:srgbClr val="3F3F3F"/>
                </a:highlight>
                <a:latin typeface="Consolas" panose="020B0609020204030204" pitchFamily="49" charset="0"/>
              </a:rPr>
              <a:t>f</a:t>
            </a:r>
            <a:r>
              <a:rPr lang="en-US" dirty="0">
                <a:solidFill>
                  <a:srgbClr val="DCDCCC"/>
                </a:solidFill>
                <a:highlight>
                  <a:srgbClr val="3F3F3F"/>
                </a:highlight>
                <a:latin typeface="Consolas" panose="020B0609020204030204" pitchFamily="49" charset="0"/>
              </a:rPr>
              <a:t> </a:t>
            </a:r>
            <a:r>
              <a:rPr lang="en-US" b="1" dirty="0">
                <a:solidFill>
                  <a:srgbClr val="9F9D6D"/>
                </a:solidFill>
                <a:highlight>
                  <a:srgbClr val="3F3F3F"/>
                </a:highlight>
                <a:latin typeface="Consolas" panose="020B0609020204030204" pitchFamily="49" charset="0"/>
              </a:rPr>
              <a:t>&lt;</a:t>
            </a:r>
            <a:r>
              <a:rPr lang="en-US" dirty="0">
                <a:solidFill>
                  <a:srgbClr val="FFCFAF"/>
                </a:solidFill>
                <a:highlight>
                  <a:srgbClr val="3F3F3F"/>
                </a:highlight>
                <a:latin typeface="Consolas" panose="020B0609020204030204" pitchFamily="49" charset="0"/>
              </a:rPr>
              <a:t>traverse</a:t>
            </a:r>
            <a:r>
              <a:rPr lang="en-US" b="1" dirty="0">
                <a:solidFill>
                  <a:srgbClr val="9F9D6D"/>
                </a:solidFill>
                <a:highlight>
                  <a:srgbClr val="3F3F3F"/>
                </a:highlight>
                <a:latin typeface="Consolas" panose="020B0609020204030204" pitchFamily="49" charset="0"/>
              </a:rPr>
              <a:t>+</a:t>
            </a:r>
            <a:r>
              <a:rPr lang="en-US" dirty="0">
                <a:solidFill>
                  <a:srgbClr val="8CD0D3"/>
                </a:solidFill>
                <a:highlight>
                  <a:srgbClr val="3F3F3F"/>
                </a:highlight>
                <a:latin typeface="Consolas" panose="020B0609020204030204" pitchFamily="49" charset="0"/>
              </a:rPr>
              <a:t>0xf</a:t>
            </a:r>
            <a:r>
              <a:rPr lang="en-US" b="1" dirty="0">
                <a:solidFill>
                  <a:srgbClr val="9F9D6D"/>
                </a:solidFill>
                <a:highlight>
                  <a:srgbClr val="3F3F3F"/>
                </a:highlight>
                <a:latin typeface="Consolas" panose="020B0609020204030204" pitchFamily="49" charset="0"/>
              </a:rPr>
              <a:t>&gt;</a:t>
            </a:r>
            <a:endParaRPr lang="en-US" dirty="0">
              <a:solidFill>
                <a:srgbClr val="DCDCCC"/>
              </a:solidFill>
              <a:highlight>
                <a:srgbClr val="3F3F3F"/>
              </a:highlight>
              <a:latin typeface="Consolas" panose="020B0609020204030204" pitchFamily="49" charset="0"/>
            </a:endParaRPr>
          </a:p>
          <a:p>
            <a:r>
              <a:rPr lang="da-DK" dirty="0">
                <a:solidFill>
                  <a:srgbClr val="DCDCCC"/>
                </a:solidFill>
                <a:highlight>
                  <a:srgbClr val="3F3F3F"/>
                </a:highlight>
                <a:latin typeface="Consolas" panose="020B0609020204030204" pitchFamily="49" charset="0"/>
              </a:rPr>
              <a:t>   </a:t>
            </a:r>
            <a:r>
              <a:rPr lang="da-DK" dirty="0">
                <a:solidFill>
                  <a:srgbClr val="8CD0D3"/>
                </a:solidFill>
                <a:highlight>
                  <a:srgbClr val="3F3F3F"/>
                </a:highlight>
                <a:latin typeface="Consolas" panose="020B0609020204030204" pitchFamily="49" charset="0"/>
              </a:rPr>
              <a:t>7</a:t>
            </a:r>
            <a:r>
              <a:rPr lang="da-DK" b="1" dirty="0">
                <a:solidFill>
                  <a:srgbClr val="9F9D6D"/>
                </a:solidFill>
                <a:highlight>
                  <a:srgbClr val="3F3F3F"/>
                </a:highlight>
                <a:latin typeface="Consolas" panose="020B0609020204030204" pitchFamily="49" charset="0"/>
              </a:rPr>
              <a:t>:</a:t>
            </a:r>
            <a:r>
              <a:rPr lang="da-DK" dirty="0">
                <a:solidFill>
                  <a:srgbClr val="DCDCCC"/>
                </a:solidFill>
                <a:highlight>
                  <a:srgbClr val="3F3F3F"/>
                </a:highlight>
                <a:latin typeface="Consolas" panose="020B0609020204030204" pitchFamily="49" charset="0"/>
              </a:rPr>
              <a:t>	</a:t>
            </a:r>
            <a:r>
              <a:rPr lang="da-DK" dirty="0">
                <a:solidFill>
                  <a:srgbClr val="8CD0D3"/>
                </a:solidFill>
                <a:highlight>
                  <a:srgbClr val="3F3F3F"/>
                </a:highlight>
                <a:latin typeface="Consolas" panose="020B0609020204030204" pitchFamily="49" charset="0"/>
              </a:rPr>
              <a:t>48</a:t>
            </a:r>
            <a:r>
              <a:rPr lang="da-DK" dirty="0">
                <a:solidFill>
                  <a:srgbClr val="DCDCCC"/>
                </a:solidFill>
                <a:highlight>
                  <a:srgbClr val="3F3F3F"/>
                </a:highlight>
                <a:latin typeface="Consolas" panose="020B0609020204030204" pitchFamily="49" charset="0"/>
              </a:rPr>
              <a:t> </a:t>
            </a:r>
            <a:r>
              <a:rPr lang="da-DK" dirty="0">
                <a:solidFill>
                  <a:srgbClr val="8CD0D3"/>
                </a:solidFill>
                <a:highlight>
                  <a:srgbClr val="3F3F3F"/>
                </a:highlight>
                <a:latin typeface="Consolas" panose="020B0609020204030204" pitchFamily="49" charset="0"/>
              </a:rPr>
              <a:t>0f</a:t>
            </a:r>
            <a:r>
              <a:rPr lang="da-DK" dirty="0">
                <a:solidFill>
                  <a:srgbClr val="DCDCCC"/>
                </a:solidFill>
                <a:highlight>
                  <a:srgbClr val="3F3F3F"/>
                </a:highlight>
                <a:latin typeface="Consolas" panose="020B0609020204030204" pitchFamily="49" charset="0"/>
              </a:rPr>
              <a:t> </a:t>
            </a:r>
            <a:r>
              <a:rPr lang="da-DK" dirty="0">
                <a:solidFill>
                  <a:srgbClr val="FFCFAF"/>
                </a:solidFill>
                <a:highlight>
                  <a:srgbClr val="3F3F3F"/>
                </a:highlight>
                <a:latin typeface="Consolas" panose="020B0609020204030204" pitchFamily="49" charset="0"/>
              </a:rPr>
              <a:t>af</a:t>
            </a:r>
            <a:r>
              <a:rPr lang="da-DK" dirty="0">
                <a:solidFill>
                  <a:srgbClr val="DCDCCC"/>
                </a:solidFill>
                <a:highlight>
                  <a:srgbClr val="3F3F3F"/>
                </a:highlight>
                <a:latin typeface="Consolas" panose="020B0609020204030204" pitchFamily="49" charset="0"/>
              </a:rPr>
              <a:t> </a:t>
            </a:r>
            <a:r>
              <a:rPr lang="da-DK" dirty="0">
                <a:solidFill>
                  <a:srgbClr val="8CD0D3"/>
                </a:solidFill>
                <a:highlight>
                  <a:srgbClr val="3F3F3F"/>
                </a:highlight>
                <a:latin typeface="Consolas" panose="020B0609020204030204" pitchFamily="49" charset="0"/>
              </a:rPr>
              <a:t>47</a:t>
            </a:r>
            <a:r>
              <a:rPr lang="da-DK" dirty="0">
                <a:solidFill>
                  <a:srgbClr val="DCDCCC"/>
                </a:solidFill>
                <a:highlight>
                  <a:srgbClr val="3F3F3F"/>
                </a:highlight>
                <a:latin typeface="Consolas" panose="020B0609020204030204" pitchFamily="49" charset="0"/>
              </a:rPr>
              <a:t> </a:t>
            </a:r>
            <a:r>
              <a:rPr lang="da-DK" dirty="0">
                <a:solidFill>
                  <a:srgbClr val="8CD0D3"/>
                </a:solidFill>
                <a:highlight>
                  <a:srgbClr val="3F3F3F"/>
                </a:highlight>
                <a:latin typeface="Consolas" panose="020B0609020204030204" pitchFamily="49" charset="0"/>
              </a:rPr>
              <a:t>08</a:t>
            </a:r>
            <a:r>
              <a:rPr lang="da-DK" dirty="0">
                <a:solidFill>
                  <a:srgbClr val="DCDCCC"/>
                </a:solidFill>
                <a:highlight>
                  <a:srgbClr val="3F3F3F"/>
                </a:highlight>
                <a:latin typeface="Consolas" panose="020B0609020204030204" pitchFamily="49" charset="0"/>
              </a:rPr>
              <a:t>     </a:t>
            </a:r>
            <a:r>
              <a:rPr lang="da-DK" b="1" dirty="0">
                <a:solidFill>
                  <a:srgbClr val="E3CEAB"/>
                </a:solidFill>
                <a:highlight>
                  <a:srgbClr val="3F3F3F"/>
                </a:highlight>
                <a:latin typeface="Consolas" panose="020B0609020204030204" pitchFamily="49" charset="0"/>
              </a:rPr>
              <a:t>imul</a:t>
            </a:r>
            <a:r>
              <a:rPr lang="da-DK" dirty="0">
                <a:solidFill>
                  <a:srgbClr val="DCDCCC"/>
                </a:solidFill>
                <a:highlight>
                  <a:srgbClr val="3F3F3F"/>
                </a:highlight>
                <a:latin typeface="Consolas" panose="020B0609020204030204" pitchFamily="49" charset="0"/>
              </a:rPr>
              <a:t>   </a:t>
            </a:r>
            <a:r>
              <a:rPr lang="da-DK" dirty="0">
                <a:solidFill>
                  <a:srgbClr val="8CD0D3"/>
                </a:solidFill>
                <a:highlight>
                  <a:srgbClr val="3F3F3F"/>
                </a:highlight>
                <a:latin typeface="Consolas" panose="020B0609020204030204" pitchFamily="49" charset="0"/>
              </a:rPr>
              <a:t>0x8</a:t>
            </a:r>
            <a:r>
              <a:rPr lang="da-DK" b="1" dirty="0">
                <a:solidFill>
                  <a:srgbClr val="9F9D6D"/>
                </a:solidFill>
                <a:highlight>
                  <a:srgbClr val="3F3F3F"/>
                </a:highlight>
                <a:latin typeface="Consolas" panose="020B0609020204030204" pitchFamily="49" charset="0"/>
              </a:rPr>
              <a:t>(%</a:t>
            </a:r>
            <a:r>
              <a:rPr lang="da-DK" dirty="0">
                <a:solidFill>
                  <a:srgbClr val="FFEBDD"/>
                </a:solidFill>
                <a:highlight>
                  <a:srgbClr val="3F3F3F"/>
                </a:highlight>
                <a:latin typeface="Consolas" panose="020B0609020204030204" pitchFamily="49" charset="0"/>
              </a:rPr>
              <a:t>rdi</a:t>
            </a:r>
            <a:r>
              <a:rPr lang="da-DK" b="1" dirty="0">
                <a:solidFill>
                  <a:srgbClr val="9F9D6D"/>
                </a:solidFill>
                <a:highlight>
                  <a:srgbClr val="3F3F3F"/>
                </a:highlight>
                <a:latin typeface="Consolas" panose="020B0609020204030204" pitchFamily="49" charset="0"/>
              </a:rPr>
              <a:t>),%</a:t>
            </a:r>
            <a:r>
              <a:rPr lang="da-DK" dirty="0">
                <a:solidFill>
                  <a:srgbClr val="FFEBDD"/>
                </a:solidFill>
                <a:highlight>
                  <a:srgbClr val="3F3F3F"/>
                </a:highlight>
                <a:latin typeface="Consolas" panose="020B0609020204030204" pitchFamily="49" charset="0"/>
              </a:rPr>
              <a:t>rax</a:t>
            </a:r>
            <a:endParaRPr lang="da-DK" dirty="0">
              <a:solidFill>
                <a:srgbClr val="DCDCCC"/>
              </a:solidFill>
              <a:highlight>
                <a:srgbClr val="3F3F3F"/>
              </a:highlight>
              <a:latin typeface="Consolas" panose="020B0609020204030204" pitchFamily="49" charset="0"/>
            </a:endParaRPr>
          </a:p>
          <a:p>
            <a:r>
              <a:rPr lang="en-US" dirty="0">
                <a:solidFill>
                  <a:srgbClr val="DCDCCC"/>
                </a:solidFill>
                <a:highlight>
                  <a:srgbClr val="3F3F3F"/>
                </a:highlight>
                <a:latin typeface="Consolas" panose="020B0609020204030204" pitchFamily="49" charset="0"/>
              </a:rPr>
              <a:t>   </a:t>
            </a:r>
            <a:r>
              <a:rPr lang="en-US" b="1" dirty="0">
                <a:solidFill>
                  <a:srgbClr val="9F9D6D"/>
                </a:solidFill>
                <a:highlight>
                  <a:srgbClr val="3F3F3F"/>
                </a:highlight>
                <a:latin typeface="Consolas" panose="020B0609020204030204" pitchFamily="49" charset="0"/>
              </a:rPr>
              <a:t>c:</a:t>
            </a:r>
            <a:r>
              <a:rPr lang="en-US" dirty="0">
                <a:solidFill>
                  <a:srgbClr val="DCDCCC"/>
                </a:solidFill>
                <a:highlight>
                  <a:srgbClr val="3F3F3F"/>
                </a:highlight>
                <a:latin typeface="Consolas" panose="020B0609020204030204" pitchFamily="49" charset="0"/>
              </a:rPr>
              <a:t>	</a:t>
            </a:r>
            <a:r>
              <a:rPr lang="en-US" dirty="0">
                <a:solidFill>
                  <a:srgbClr val="8CD0D3"/>
                </a:solidFill>
                <a:highlight>
                  <a:srgbClr val="3F3F3F"/>
                </a:highlight>
                <a:latin typeface="Consolas" panose="020B0609020204030204" pitchFamily="49" charset="0"/>
              </a:rPr>
              <a:t>48</a:t>
            </a:r>
            <a:r>
              <a:rPr lang="en-US" dirty="0">
                <a:solidFill>
                  <a:srgbClr val="DCDCCC"/>
                </a:solidFill>
                <a:highlight>
                  <a:srgbClr val="3F3F3F"/>
                </a:highlight>
                <a:latin typeface="Consolas" panose="020B0609020204030204" pitchFamily="49" charset="0"/>
              </a:rPr>
              <a:t> </a:t>
            </a:r>
            <a:r>
              <a:rPr lang="en-US" dirty="0">
                <a:solidFill>
                  <a:srgbClr val="8CD0D3"/>
                </a:solidFill>
                <a:highlight>
                  <a:srgbClr val="3F3F3F"/>
                </a:highlight>
                <a:latin typeface="Consolas" panose="020B0609020204030204" pitchFamily="49" charset="0"/>
              </a:rPr>
              <a:t>89</a:t>
            </a:r>
            <a:r>
              <a:rPr lang="en-US" dirty="0">
                <a:solidFill>
                  <a:srgbClr val="DCDCCC"/>
                </a:solidFill>
                <a:highlight>
                  <a:srgbClr val="3F3F3F"/>
                </a:highlight>
                <a:latin typeface="Consolas" panose="020B0609020204030204" pitchFamily="49" charset="0"/>
              </a:rPr>
              <a:t> </a:t>
            </a:r>
            <a:r>
              <a:rPr lang="en-US" dirty="0">
                <a:solidFill>
                  <a:srgbClr val="FFCFAF"/>
                </a:solidFill>
                <a:highlight>
                  <a:srgbClr val="3F3F3F"/>
                </a:highlight>
                <a:latin typeface="Consolas" panose="020B0609020204030204" pitchFamily="49" charset="0"/>
              </a:rPr>
              <a:t>d7</a:t>
            </a:r>
            <a:r>
              <a:rPr lang="en-US" dirty="0">
                <a:solidFill>
                  <a:srgbClr val="DCDCCC"/>
                </a:solidFill>
                <a:highlight>
                  <a:srgbClr val="3F3F3F"/>
                </a:highlight>
                <a:latin typeface="Consolas" panose="020B0609020204030204" pitchFamily="49" charset="0"/>
              </a:rPr>
              <a:t>           </a:t>
            </a:r>
            <a:r>
              <a:rPr lang="en-US" b="1" dirty="0">
                <a:solidFill>
                  <a:srgbClr val="E3CEAB"/>
                </a:solidFill>
                <a:highlight>
                  <a:srgbClr val="3F3F3F"/>
                </a:highlight>
                <a:latin typeface="Consolas" panose="020B0609020204030204" pitchFamily="49" charset="0"/>
              </a:rPr>
              <a:t>mov</a:t>
            </a:r>
            <a:r>
              <a:rPr lang="en-US" dirty="0">
                <a:solidFill>
                  <a:srgbClr val="DCDCCC"/>
                </a:solidFill>
                <a:highlight>
                  <a:srgbClr val="3F3F3F"/>
                </a:highlight>
                <a:latin typeface="Consolas" panose="020B0609020204030204" pitchFamily="49" charset="0"/>
              </a:rPr>
              <a:t>    </a:t>
            </a:r>
            <a:r>
              <a:rPr lang="en-US" dirty="0">
                <a:solidFill>
                  <a:srgbClr val="FFCFAF"/>
                </a:solidFill>
                <a:highlight>
                  <a:srgbClr val="3F3F3F"/>
                </a:highlight>
                <a:latin typeface="Consolas" panose="020B0609020204030204" pitchFamily="49" charset="0"/>
              </a:rPr>
              <a:t>%</a:t>
            </a:r>
            <a:r>
              <a:rPr lang="en-US" dirty="0" err="1">
                <a:solidFill>
                  <a:srgbClr val="FFCFAF"/>
                </a:solidFill>
                <a:highlight>
                  <a:srgbClr val="3F3F3F"/>
                </a:highlight>
                <a:latin typeface="Consolas" panose="020B0609020204030204" pitchFamily="49" charset="0"/>
              </a:rPr>
              <a:t>rdx</a:t>
            </a:r>
            <a:r>
              <a:rPr lang="en-US" b="1" dirty="0">
                <a:solidFill>
                  <a:srgbClr val="9F9D6D"/>
                </a:solidFill>
                <a:highlight>
                  <a:srgbClr val="3F3F3F"/>
                </a:highlight>
                <a:latin typeface="Consolas" panose="020B0609020204030204" pitchFamily="49" charset="0"/>
              </a:rPr>
              <a:t>,%</a:t>
            </a:r>
            <a:r>
              <a:rPr lang="en-US" dirty="0" err="1">
                <a:solidFill>
                  <a:srgbClr val="FFEBDD"/>
                </a:solidFill>
                <a:highlight>
                  <a:srgbClr val="3F3F3F"/>
                </a:highlight>
                <a:latin typeface="Consolas" panose="020B0609020204030204" pitchFamily="49" charset="0"/>
              </a:rPr>
              <a:t>rdi</a:t>
            </a:r>
            <a:endParaRPr lang="en-US" dirty="0">
              <a:solidFill>
                <a:srgbClr val="DCDCCC"/>
              </a:solidFill>
              <a:highlight>
                <a:srgbClr val="3F3F3F"/>
              </a:highlight>
              <a:latin typeface="Consolas" panose="020B0609020204030204" pitchFamily="49" charset="0"/>
            </a:endParaRPr>
          </a:p>
          <a:p>
            <a:r>
              <a:rPr lang="en-US" dirty="0">
                <a:solidFill>
                  <a:srgbClr val="DCDCCC"/>
                </a:solidFill>
                <a:highlight>
                  <a:srgbClr val="3F3F3F"/>
                </a:highlight>
                <a:latin typeface="Consolas" panose="020B0609020204030204" pitchFamily="49" charset="0"/>
              </a:rPr>
              <a:t>   </a:t>
            </a:r>
            <a:r>
              <a:rPr lang="en-US" dirty="0">
                <a:solidFill>
                  <a:srgbClr val="FFCFAF"/>
                </a:solidFill>
                <a:highlight>
                  <a:srgbClr val="3F3F3F"/>
                </a:highlight>
                <a:latin typeface="Consolas" panose="020B0609020204030204" pitchFamily="49" charset="0"/>
              </a:rPr>
              <a:t>f</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	</a:t>
            </a:r>
            <a:r>
              <a:rPr lang="en-US" dirty="0">
                <a:solidFill>
                  <a:srgbClr val="8CD0D3"/>
                </a:solidFill>
                <a:highlight>
                  <a:srgbClr val="3F3F3F"/>
                </a:highlight>
                <a:latin typeface="Consolas" panose="020B0609020204030204" pitchFamily="49" charset="0"/>
              </a:rPr>
              <a:t>48</a:t>
            </a:r>
            <a:r>
              <a:rPr lang="en-US" dirty="0">
                <a:solidFill>
                  <a:srgbClr val="DCDCCC"/>
                </a:solidFill>
                <a:highlight>
                  <a:srgbClr val="3F3F3F"/>
                </a:highlight>
                <a:latin typeface="Consolas" panose="020B0609020204030204" pitchFamily="49" charset="0"/>
              </a:rPr>
              <a:t> </a:t>
            </a:r>
            <a:r>
              <a:rPr lang="en-US" dirty="0">
                <a:solidFill>
                  <a:srgbClr val="8CD0D3"/>
                </a:solidFill>
                <a:highlight>
                  <a:srgbClr val="3F3F3F"/>
                </a:highlight>
                <a:latin typeface="Consolas" panose="020B0609020204030204" pitchFamily="49" charset="0"/>
              </a:rPr>
              <a:t>8b</a:t>
            </a:r>
            <a:r>
              <a:rPr lang="en-US" dirty="0">
                <a:solidFill>
                  <a:srgbClr val="DCDCCC"/>
                </a:solidFill>
                <a:highlight>
                  <a:srgbClr val="3F3F3F"/>
                </a:highlight>
                <a:latin typeface="Consolas" panose="020B0609020204030204" pitchFamily="49" charset="0"/>
              </a:rPr>
              <a:t> </a:t>
            </a:r>
            <a:r>
              <a:rPr lang="en-US" dirty="0">
                <a:solidFill>
                  <a:srgbClr val="8CD0D3"/>
                </a:solidFill>
                <a:highlight>
                  <a:srgbClr val="3F3F3F"/>
                </a:highlight>
                <a:latin typeface="Consolas" panose="020B0609020204030204" pitchFamily="49" charset="0"/>
              </a:rPr>
              <a:t>17</a:t>
            </a:r>
            <a:r>
              <a:rPr lang="en-US" dirty="0">
                <a:solidFill>
                  <a:srgbClr val="DCDCCC"/>
                </a:solidFill>
                <a:highlight>
                  <a:srgbClr val="3F3F3F"/>
                </a:highlight>
                <a:latin typeface="Consolas" panose="020B0609020204030204" pitchFamily="49" charset="0"/>
              </a:rPr>
              <a:t>           </a:t>
            </a:r>
            <a:r>
              <a:rPr lang="en-US" b="1" dirty="0">
                <a:solidFill>
                  <a:srgbClr val="E3CEAB"/>
                </a:solidFill>
                <a:highlight>
                  <a:srgbClr val="3F3F3F"/>
                </a:highlight>
                <a:latin typeface="Consolas" panose="020B0609020204030204" pitchFamily="49" charset="0"/>
              </a:rPr>
              <a:t>mov</a:t>
            </a:r>
            <a:r>
              <a:rPr lang="en-US" dirty="0">
                <a:solidFill>
                  <a:srgbClr val="DCDCCC"/>
                </a:solidFill>
                <a:highlight>
                  <a:srgbClr val="3F3F3F"/>
                </a:highlight>
                <a:latin typeface="Consolas" panose="020B0609020204030204" pitchFamily="49" charset="0"/>
              </a:rPr>
              <a:t>    </a:t>
            </a:r>
            <a:r>
              <a:rPr lang="en-US" b="1" dirty="0">
                <a:solidFill>
                  <a:srgbClr val="9F9D6D"/>
                </a:solidFill>
                <a:highlight>
                  <a:srgbClr val="3F3F3F"/>
                </a:highlight>
                <a:latin typeface="Consolas" panose="020B0609020204030204" pitchFamily="49" charset="0"/>
              </a:rPr>
              <a:t>(%</a:t>
            </a:r>
            <a:r>
              <a:rPr lang="en-US" dirty="0" err="1">
                <a:solidFill>
                  <a:srgbClr val="FFEBDD"/>
                </a:solidFill>
                <a:highlight>
                  <a:srgbClr val="3F3F3F"/>
                </a:highlight>
                <a:latin typeface="Consolas" panose="020B0609020204030204" pitchFamily="49" charset="0"/>
              </a:rPr>
              <a:t>rdi</a:t>
            </a:r>
            <a:r>
              <a:rPr lang="en-US" b="1" dirty="0">
                <a:solidFill>
                  <a:srgbClr val="9F9D6D"/>
                </a:solidFill>
                <a:highlight>
                  <a:srgbClr val="3F3F3F"/>
                </a:highlight>
                <a:latin typeface="Consolas" panose="020B0609020204030204" pitchFamily="49" charset="0"/>
              </a:rPr>
              <a:t>),%</a:t>
            </a:r>
            <a:r>
              <a:rPr lang="en-US" dirty="0" err="1">
                <a:solidFill>
                  <a:srgbClr val="FFEBDD"/>
                </a:solidFill>
                <a:highlight>
                  <a:srgbClr val="3F3F3F"/>
                </a:highlight>
                <a:latin typeface="Consolas" panose="020B0609020204030204" pitchFamily="49" charset="0"/>
              </a:rPr>
              <a:t>rdx</a:t>
            </a:r>
            <a:endParaRPr lang="en-US" dirty="0">
              <a:solidFill>
                <a:srgbClr val="DCDCCC"/>
              </a:solidFill>
              <a:highlight>
                <a:srgbClr val="3F3F3F"/>
              </a:highlight>
              <a:latin typeface="Consolas" panose="020B0609020204030204" pitchFamily="49" charset="0"/>
            </a:endParaRPr>
          </a:p>
          <a:p>
            <a:r>
              <a:rPr lang="en-US" dirty="0">
                <a:solidFill>
                  <a:srgbClr val="DCDCCC"/>
                </a:solidFill>
                <a:highlight>
                  <a:srgbClr val="3F3F3F"/>
                </a:highlight>
                <a:latin typeface="Consolas" panose="020B0609020204030204" pitchFamily="49" charset="0"/>
              </a:rPr>
              <a:t>  </a:t>
            </a:r>
            <a:r>
              <a:rPr lang="en-US" dirty="0">
                <a:solidFill>
                  <a:srgbClr val="8CD0D3"/>
                </a:solidFill>
                <a:highlight>
                  <a:srgbClr val="3F3F3F"/>
                </a:highlight>
                <a:latin typeface="Consolas" panose="020B0609020204030204" pitchFamily="49" charset="0"/>
              </a:rPr>
              <a:t>12</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	</a:t>
            </a:r>
            <a:r>
              <a:rPr lang="en-US" dirty="0">
                <a:solidFill>
                  <a:srgbClr val="8CD0D3"/>
                </a:solidFill>
                <a:highlight>
                  <a:srgbClr val="3F3F3F"/>
                </a:highlight>
                <a:latin typeface="Consolas" panose="020B0609020204030204" pitchFamily="49" charset="0"/>
              </a:rPr>
              <a:t>48</a:t>
            </a:r>
            <a:r>
              <a:rPr lang="en-US" dirty="0">
                <a:solidFill>
                  <a:srgbClr val="DCDCCC"/>
                </a:solidFill>
                <a:highlight>
                  <a:srgbClr val="3F3F3F"/>
                </a:highlight>
                <a:latin typeface="Consolas" panose="020B0609020204030204" pitchFamily="49" charset="0"/>
              </a:rPr>
              <a:t> </a:t>
            </a:r>
            <a:r>
              <a:rPr lang="en-US" dirty="0">
                <a:solidFill>
                  <a:srgbClr val="8CD0D3"/>
                </a:solidFill>
                <a:highlight>
                  <a:srgbClr val="3F3F3F"/>
                </a:highlight>
                <a:latin typeface="Consolas" panose="020B0609020204030204" pitchFamily="49" charset="0"/>
              </a:rPr>
              <a:t>85</a:t>
            </a:r>
            <a:r>
              <a:rPr lang="en-US" dirty="0">
                <a:solidFill>
                  <a:srgbClr val="DCDCCC"/>
                </a:solidFill>
                <a:highlight>
                  <a:srgbClr val="3F3F3F"/>
                </a:highlight>
                <a:latin typeface="Consolas" panose="020B0609020204030204" pitchFamily="49" charset="0"/>
              </a:rPr>
              <a:t> </a:t>
            </a:r>
            <a:r>
              <a:rPr lang="en-US" dirty="0">
                <a:solidFill>
                  <a:srgbClr val="FFCFAF"/>
                </a:solidFill>
                <a:highlight>
                  <a:srgbClr val="3F3F3F"/>
                </a:highlight>
                <a:latin typeface="Consolas" panose="020B0609020204030204" pitchFamily="49" charset="0"/>
              </a:rPr>
              <a:t>d2</a:t>
            </a:r>
            <a:r>
              <a:rPr lang="en-US" dirty="0">
                <a:solidFill>
                  <a:srgbClr val="DCDCCC"/>
                </a:solidFill>
                <a:highlight>
                  <a:srgbClr val="3F3F3F"/>
                </a:highlight>
                <a:latin typeface="Consolas" panose="020B0609020204030204" pitchFamily="49" charset="0"/>
              </a:rPr>
              <a:t>           </a:t>
            </a:r>
            <a:r>
              <a:rPr lang="en-US" b="1" dirty="0">
                <a:solidFill>
                  <a:srgbClr val="E3CEAB"/>
                </a:solidFill>
                <a:highlight>
                  <a:srgbClr val="3F3F3F"/>
                </a:highlight>
                <a:latin typeface="Consolas" panose="020B0609020204030204" pitchFamily="49" charset="0"/>
              </a:rPr>
              <a:t>test</a:t>
            </a:r>
            <a:r>
              <a:rPr lang="en-US" dirty="0">
                <a:solidFill>
                  <a:srgbClr val="DCDCCC"/>
                </a:solidFill>
                <a:highlight>
                  <a:srgbClr val="3F3F3F"/>
                </a:highlight>
                <a:latin typeface="Consolas" panose="020B0609020204030204" pitchFamily="49" charset="0"/>
              </a:rPr>
              <a:t>   </a:t>
            </a:r>
            <a:r>
              <a:rPr lang="en-US" dirty="0">
                <a:solidFill>
                  <a:srgbClr val="FFCFAF"/>
                </a:solidFill>
                <a:highlight>
                  <a:srgbClr val="3F3F3F"/>
                </a:highlight>
                <a:latin typeface="Consolas" panose="020B0609020204030204" pitchFamily="49" charset="0"/>
              </a:rPr>
              <a:t>%</a:t>
            </a:r>
            <a:r>
              <a:rPr lang="en-US" dirty="0" err="1">
                <a:solidFill>
                  <a:srgbClr val="FFCFAF"/>
                </a:solidFill>
                <a:highlight>
                  <a:srgbClr val="3F3F3F"/>
                </a:highlight>
                <a:latin typeface="Consolas" panose="020B0609020204030204" pitchFamily="49" charset="0"/>
              </a:rPr>
              <a:t>rdx</a:t>
            </a:r>
            <a:r>
              <a:rPr lang="en-US" b="1" dirty="0">
                <a:solidFill>
                  <a:srgbClr val="9F9D6D"/>
                </a:solidFill>
                <a:highlight>
                  <a:srgbClr val="3F3F3F"/>
                </a:highlight>
                <a:latin typeface="Consolas" panose="020B0609020204030204" pitchFamily="49" charset="0"/>
              </a:rPr>
              <a:t>,%</a:t>
            </a:r>
            <a:r>
              <a:rPr lang="en-US" dirty="0" err="1">
                <a:solidFill>
                  <a:srgbClr val="FFEBDD"/>
                </a:solidFill>
                <a:highlight>
                  <a:srgbClr val="3F3F3F"/>
                </a:highlight>
                <a:latin typeface="Consolas" panose="020B0609020204030204" pitchFamily="49" charset="0"/>
              </a:rPr>
              <a:t>rdx</a:t>
            </a:r>
            <a:endParaRPr lang="en-US" dirty="0">
              <a:solidFill>
                <a:srgbClr val="DCDCCC"/>
              </a:solidFill>
              <a:highlight>
                <a:srgbClr val="3F3F3F"/>
              </a:highlight>
              <a:latin typeface="Consolas" panose="020B0609020204030204" pitchFamily="49" charset="0"/>
            </a:endParaRPr>
          </a:p>
          <a:p>
            <a:r>
              <a:rPr lang="it-IT" dirty="0">
                <a:solidFill>
                  <a:srgbClr val="DCDCCC"/>
                </a:solidFill>
                <a:highlight>
                  <a:srgbClr val="3F3F3F"/>
                </a:highlight>
                <a:latin typeface="Consolas" panose="020B0609020204030204" pitchFamily="49" charset="0"/>
              </a:rPr>
              <a:t>  </a:t>
            </a:r>
            <a:r>
              <a:rPr lang="it-IT" dirty="0">
                <a:solidFill>
                  <a:srgbClr val="8CD0D3"/>
                </a:solidFill>
                <a:highlight>
                  <a:srgbClr val="3F3F3F"/>
                </a:highlight>
                <a:latin typeface="Consolas" panose="020B0609020204030204" pitchFamily="49" charset="0"/>
              </a:rPr>
              <a:t>15</a:t>
            </a:r>
            <a:r>
              <a:rPr lang="it-IT" b="1" dirty="0">
                <a:solidFill>
                  <a:srgbClr val="9F9D6D"/>
                </a:solidFill>
                <a:highlight>
                  <a:srgbClr val="3F3F3F"/>
                </a:highlight>
                <a:latin typeface="Consolas" panose="020B0609020204030204" pitchFamily="49" charset="0"/>
              </a:rPr>
              <a:t>:</a:t>
            </a:r>
            <a:r>
              <a:rPr lang="it-IT" dirty="0">
                <a:solidFill>
                  <a:srgbClr val="DCDCCC"/>
                </a:solidFill>
                <a:highlight>
                  <a:srgbClr val="3F3F3F"/>
                </a:highlight>
                <a:latin typeface="Consolas" panose="020B0609020204030204" pitchFamily="49" charset="0"/>
              </a:rPr>
              <a:t>	</a:t>
            </a:r>
            <a:r>
              <a:rPr lang="it-IT" dirty="0">
                <a:solidFill>
                  <a:srgbClr val="8CD0D3"/>
                </a:solidFill>
                <a:highlight>
                  <a:srgbClr val="3F3F3F"/>
                </a:highlight>
                <a:latin typeface="Consolas" panose="020B0609020204030204" pitchFamily="49" charset="0"/>
              </a:rPr>
              <a:t>75</a:t>
            </a:r>
            <a:r>
              <a:rPr lang="it-IT" dirty="0">
                <a:solidFill>
                  <a:srgbClr val="DCDCCC"/>
                </a:solidFill>
                <a:highlight>
                  <a:srgbClr val="3F3F3F"/>
                </a:highlight>
                <a:latin typeface="Consolas" panose="020B0609020204030204" pitchFamily="49" charset="0"/>
              </a:rPr>
              <a:t> </a:t>
            </a:r>
            <a:r>
              <a:rPr lang="it-IT" dirty="0">
                <a:solidFill>
                  <a:srgbClr val="FFCFAF"/>
                </a:solidFill>
                <a:highlight>
                  <a:srgbClr val="3F3F3F"/>
                </a:highlight>
                <a:latin typeface="Consolas" panose="020B0609020204030204" pitchFamily="49" charset="0"/>
              </a:rPr>
              <a:t>f0</a:t>
            </a:r>
            <a:r>
              <a:rPr lang="it-IT" dirty="0">
                <a:solidFill>
                  <a:srgbClr val="DCDCCC"/>
                </a:solidFill>
                <a:highlight>
                  <a:srgbClr val="3F3F3F"/>
                </a:highlight>
                <a:latin typeface="Consolas" panose="020B0609020204030204" pitchFamily="49" charset="0"/>
              </a:rPr>
              <a:t>              </a:t>
            </a:r>
            <a:r>
              <a:rPr lang="it-IT" b="1" dirty="0">
                <a:solidFill>
                  <a:srgbClr val="E3CEAB"/>
                </a:solidFill>
                <a:highlight>
                  <a:srgbClr val="3F3F3F"/>
                </a:highlight>
                <a:latin typeface="Consolas" panose="020B0609020204030204" pitchFamily="49" charset="0"/>
              </a:rPr>
              <a:t>jne</a:t>
            </a:r>
            <a:r>
              <a:rPr lang="it-IT" dirty="0">
                <a:solidFill>
                  <a:srgbClr val="DCDCCC"/>
                </a:solidFill>
                <a:highlight>
                  <a:srgbClr val="3F3F3F"/>
                </a:highlight>
                <a:latin typeface="Consolas" panose="020B0609020204030204" pitchFamily="49" charset="0"/>
              </a:rPr>
              <a:t>    </a:t>
            </a:r>
            <a:r>
              <a:rPr lang="it-IT" dirty="0">
                <a:solidFill>
                  <a:srgbClr val="8CD0D3"/>
                </a:solidFill>
                <a:highlight>
                  <a:srgbClr val="3F3F3F"/>
                </a:highlight>
                <a:latin typeface="Consolas" panose="020B0609020204030204" pitchFamily="49" charset="0"/>
              </a:rPr>
              <a:t>7</a:t>
            </a:r>
            <a:r>
              <a:rPr lang="it-IT" dirty="0">
                <a:solidFill>
                  <a:srgbClr val="DCDCCC"/>
                </a:solidFill>
                <a:highlight>
                  <a:srgbClr val="3F3F3F"/>
                </a:highlight>
                <a:latin typeface="Consolas" panose="020B0609020204030204" pitchFamily="49" charset="0"/>
              </a:rPr>
              <a:t> </a:t>
            </a:r>
            <a:r>
              <a:rPr lang="it-IT" b="1" dirty="0">
                <a:solidFill>
                  <a:srgbClr val="9F9D6D"/>
                </a:solidFill>
                <a:highlight>
                  <a:srgbClr val="3F3F3F"/>
                </a:highlight>
                <a:latin typeface="Consolas" panose="020B0609020204030204" pitchFamily="49" charset="0"/>
              </a:rPr>
              <a:t>&lt;</a:t>
            </a:r>
            <a:r>
              <a:rPr lang="it-IT" dirty="0">
                <a:solidFill>
                  <a:srgbClr val="FFCFAF"/>
                </a:solidFill>
                <a:highlight>
                  <a:srgbClr val="3F3F3F"/>
                </a:highlight>
                <a:latin typeface="Consolas" panose="020B0609020204030204" pitchFamily="49" charset="0"/>
              </a:rPr>
              <a:t>traverse</a:t>
            </a:r>
            <a:r>
              <a:rPr lang="it-IT" b="1" dirty="0">
                <a:solidFill>
                  <a:srgbClr val="9F9D6D"/>
                </a:solidFill>
                <a:highlight>
                  <a:srgbClr val="3F3F3F"/>
                </a:highlight>
                <a:latin typeface="Consolas" panose="020B0609020204030204" pitchFamily="49" charset="0"/>
              </a:rPr>
              <a:t>+</a:t>
            </a:r>
            <a:r>
              <a:rPr lang="it-IT" dirty="0">
                <a:solidFill>
                  <a:srgbClr val="8CD0D3"/>
                </a:solidFill>
                <a:highlight>
                  <a:srgbClr val="3F3F3F"/>
                </a:highlight>
                <a:latin typeface="Consolas" panose="020B0609020204030204" pitchFamily="49" charset="0"/>
              </a:rPr>
              <a:t>0x7</a:t>
            </a:r>
            <a:r>
              <a:rPr lang="it-IT" b="1" dirty="0">
                <a:solidFill>
                  <a:srgbClr val="9F9D6D"/>
                </a:solidFill>
                <a:highlight>
                  <a:srgbClr val="3F3F3F"/>
                </a:highlight>
                <a:latin typeface="Consolas" panose="020B0609020204030204" pitchFamily="49" charset="0"/>
              </a:rPr>
              <a:t>&gt;</a:t>
            </a:r>
            <a:endParaRPr lang="it-IT" dirty="0">
              <a:solidFill>
                <a:srgbClr val="DCDCCC"/>
              </a:solidFill>
              <a:highlight>
                <a:srgbClr val="3F3F3F"/>
              </a:highlight>
              <a:latin typeface="Consolas" panose="020B0609020204030204" pitchFamily="49" charset="0"/>
            </a:endParaRPr>
          </a:p>
          <a:p>
            <a:r>
              <a:rPr lang="en-US" dirty="0">
                <a:solidFill>
                  <a:srgbClr val="DCDCCC"/>
                </a:solidFill>
                <a:highlight>
                  <a:srgbClr val="3F3F3F"/>
                </a:highlight>
                <a:latin typeface="Consolas" panose="020B0609020204030204" pitchFamily="49" charset="0"/>
              </a:rPr>
              <a:t>  </a:t>
            </a:r>
            <a:r>
              <a:rPr lang="en-US" dirty="0">
                <a:solidFill>
                  <a:srgbClr val="8CD0D3"/>
                </a:solidFill>
                <a:highlight>
                  <a:srgbClr val="3F3F3F"/>
                </a:highlight>
                <a:latin typeface="Consolas" panose="020B0609020204030204" pitchFamily="49" charset="0"/>
              </a:rPr>
              <a:t>17</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	</a:t>
            </a:r>
            <a:r>
              <a:rPr lang="en-US" dirty="0">
                <a:solidFill>
                  <a:srgbClr val="FFCFAF"/>
                </a:solidFill>
                <a:highlight>
                  <a:srgbClr val="3F3F3F"/>
                </a:highlight>
                <a:latin typeface="Consolas" panose="020B0609020204030204" pitchFamily="49" charset="0"/>
              </a:rPr>
              <a:t>f3</a:t>
            </a:r>
            <a:r>
              <a:rPr lang="en-US" dirty="0">
                <a:solidFill>
                  <a:srgbClr val="DCDCCC"/>
                </a:solidFill>
                <a:highlight>
                  <a:srgbClr val="3F3F3F"/>
                </a:highlight>
                <a:latin typeface="Consolas" panose="020B0609020204030204" pitchFamily="49" charset="0"/>
              </a:rPr>
              <a:t> </a:t>
            </a:r>
            <a:r>
              <a:rPr lang="en-US" dirty="0">
                <a:solidFill>
                  <a:srgbClr val="FFCFAF"/>
                </a:solidFill>
                <a:highlight>
                  <a:srgbClr val="3F3F3F"/>
                </a:highlight>
                <a:latin typeface="Consolas" panose="020B0609020204030204" pitchFamily="49" charset="0"/>
              </a:rPr>
              <a:t>c3</a:t>
            </a:r>
            <a:r>
              <a:rPr lang="en-US" dirty="0">
                <a:solidFill>
                  <a:srgbClr val="DCDCCC"/>
                </a:solidFill>
                <a:highlight>
                  <a:srgbClr val="3F3F3F"/>
                </a:highlight>
                <a:latin typeface="Consolas" panose="020B0609020204030204" pitchFamily="49" charset="0"/>
              </a:rPr>
              <a:t>              </a:t>
            </a:r>
            <a:r>
              <a:rPr lang="en-US" b="1" dirty="0" err="1">
                <a:solidFill>
                  <a:srgbClr val="E3CEAB"/>
                </a:solidFill>
                <a:highlight>
                  <a:srgbClr val="3F3F3F"/>
                </a:highlight>
                <a:latin typeface="Consolas" panose="020B0609020204030204" pitchFamily="49" charset="0"/>
              </a:rPr>
              <a:t>repz</a:t>
            </a:r>
            <a:r>
              <a:rPr lang="en-US" dirty="0">
                <a:solidFill>
                  <a:srgbClr val="DCDCCC"/>
                </a:solidFill>
                <a:highlight>
                  <a:srgbClr val="3F3F3F"/>
                </a:highlight>
                <a:latin typeface="Consolas" panose="020B0609020204030204" pitchFamily="49" charset="0"/>
              </a:rPr>
              <a:t> </a:t>
            </a:r>
            <a:r>
              <a:rPr lang="en-US" dirty="0" err="1">
                <a:solidFill>
                  <a:srgbClr val="FFCFAF"/>
                </a:solidFill>
                <a:highlight>
                  <a:srgbClr val="3F3F3F"/>
                </a:highlight>
                <a:latin typeface="Consolas" panose="020B0609020204030204" pitchFamily="49" charset="0"/>
              </a:rPr>
              <a:t>retq</a:t>
            </a:r>
            <a:r>
              <a:rPr lang="en-US" dirty="0">
                <a:solidFill>
                  <a:srgbClr val="DCDCCC"/>
                </a:solidFill>
                <a:highlight>
                  <a:srgbClr val="3F3F3F"/>
                </a:highlight>
                <a:latin typeface="Consolas" panose="020B0609020204030204" pitchFamily="49" charset="0"/>
              </a:rPr>
              <a:t> </a:t>
            </a:r>
          </a:p>
        </p:txBody>
      </p:sp>
      <p:sp>
        <p:nvSpPr>
          <p:cNvPr id="5" name="TextBox 4">
            <a:extLst>
              <a:ext uri="{FF2B5EF4-FFF2-40B4-BE49-F238E27FC236}">
                <a16:creationId xmlns:a16="http://schemas.microsoft.com/office/drawing/2014/main" id="{E4C18AEA-7798-4793-B6B5-99AEBBCFE6B5}"/>
              </a:ext>
            </a:extLst>
          </p:cNvPr>
          <p:cNvSpPr txBox="1"/>
          <p:nvPr/>
        </p:nvSpPr>
        <p:spPr>
          <a:xfrm>
            <a:off x="2213068" y="4099897"/>
            <a:ext cx="520271" cy="461665"/>
          </a:xfrm>
          <a:prstGeom prst="rect">
            <a:avLst/>
          </a:prstGeom>
          <a:noFill/>
        </p:spPr>
        <p:txBody>
          <a:bodyPr wrap="none" rtlCol="0">
            <a:spAutoFit/>
          </a:bodyPr>
          <a:lstStyle/>
          <a:p>
            <a:r>
              <a:rPr lang="en-US" sz="2400" dirty="0" err="1">
                <a:latin typeface="Calibri" pitchFamily="34" charset="0"/>
              </a:rPr>
              <a:t>rdi</a:t>
            </a:r>
            <a:endParaRPr lang="en-US" sz="2400" dirty="0">
              <a:latin typeface="Calibri" pitchFamily="34" charset="0"/>
            </a:endParaRPr>
          </a:p>
        </p:txBody>
      </p:sp>
      <p:sp>
        <p:nvSpPr>
          <p:cNvPr id="6" name="Oval 5">
            <a:extLst>
              <a:ext uri="{FF2B5EF4-FFF2-40B4-BE49-F238E27FC236}">
                <a16:creationId xmlns:a16="http://schemas.microsoft.com/office/drawing/2014/main" id="{47DE2A27-CAD1-4C31-935F-2C768A239ED8}"/>
              </a:ext>
            </a:extLst>
          </p:cNvPr>
          <p:cNvSpPr/>
          <p:nvPr/>
        </p:nvSpPr>
        <p:spPr bwMode="auto">
          <a:xfrm>
            <a:off x="2467255" y="4762354"/>
            <a:ext cx="508375" cy="508374"/>
          </a:xfrm>
          <a:prstGeom prst="ellipse">
            <a:avLst/>
          </a:prstGeom>
          <a:solidFill>
            <a:schemeClr val="bg1">
              <a:lumMod val="85000"/>
            </a:schemeClr>
          </a:solidFill>
          <a:ln w="25400" cap="flat" cmpd="sng" algn="ctr">
            <a:no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dirty="0" err="1">
                <a:latin typeface="Calibri" pitchFamily="34" charset="0"/>
              </a:rPr>
              <a:t>ld</a:t>
            </a:r>
            <a:endParaRPr lang="en-US" sz="2800" dirty="0">
              <a:latin typeface="Calibri" pitchFamily="34" charset="0"/>
            </a:endParaRPr>
          </a:p>
        </p:txBody>
      </p:sp>
      <p:sp>
        <p:nvSpPr>
          <p:cNvPr id="7" name="Oval 6">
            <a:extLst>
              <a:ext uri="{FF2B5EF4-FFF2-40B4-BE49-F238E27FC236}">
                <a16:creationId xmlns:a16="http://schemas.microsoft.com/office/drawing/2014/main" id="{AEEBDAD7-9672-495E-AC45-5B1D59659747}"/>
              </a:ext>
            </a:extLst>
          </p:cNvPr>
          <p:cNvSpPr/>
          <p:nvPr/>
        </p:nvSpPr>
        <p:spPr bwMode="auto">
          <a:xfrm>
            <a:off x="2721443" y="5501063"/>
            <a:ext cx="508375" cy="508374"/>
          </a:xfrm>
          <a:prstGeom prst="ellipse">
            <a:avLst/>
          </a:prstGeom>
          <a:solidFill>
            <a:schemeClr val="bg1">
              <a:lumMod val="85000"/>
            </a:schemeClr>
          </a:solidFill>
          <a:ln w="25400" cap="flat" cmpd="sng" algn="ctr">
            <a:no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dirty="0">
                <a:latin typeface="Calibri" pitchFamily="34" charset="0"/>
              </a:rPr>
              <a:t>x</a:t>
            </a:r>
          </a:p>
        </p:txBody>
      </p:sp>
      <p:sp>
        <p:nvSpPr>
          <p:cNvPr id="8" name="TextBox 7">
            <a:extLst>
              <a:ext uri="{FF2B5EF4-FFF2-40B4-BE49-F238E27FC236}">
                <a16:creationId xmlns:a16="http://schemas.microsoft.com/office/drawing/2014/main" id="{1465989A-B5DA-4FB5-9EB9-192A4535E3B9}"/>
              </a:ext>
            </a:extLst>
          </p:cNvPr>
          <p:cNvSpPr txBox="1"/>
          <p:nvPr/>
        </p:nvSpPr>
        <p:spPr>
          <a:xfrm>
            <a:off x="3140032" y="4090589"/>
            <a:ext cx="626460" cy="466097"/>
          </a:xfrm>
          <a:prstGeom prst="rect">
            <a:avLst/>
          </a:prstGeom>
          <a:noFill/>
        </p:spPr>
        <p:txBody>
          <a:bodyPr wrap="square" rtlCol="0">
            <a:spAutoFit/>
          </a:bodyPr>
          <a:lstStyle/>
          <a:p>
            <a:r>
              <a:rPr lang="en-US" sz="2400" dirty="0" err="1">
                <a:latin typeface="Calibri" pitchFamily="34" charset="0"/>
              </a:rPr>
              <a:t>rax</a:t>
            </a:r>
            <a:endParaRPr lang="en-US" sz="2400" dirty="0">
              <a:latin typeface="Calibri" pitchFamily="34" charset="0"/>
            </a:endParaRPr>
          </a:p>
        </p:txBody>
      </p:sp>
      <p:cxnSp>
        <p:nvCxnSpPr>
          <p:cNvPr id="10" name="Straight Connector 9">
            <a:extLst>
              <a:ext uri="{FF2B5EF4-FFF2-40B4-BE49-F238E27FC236}">
                <a16:creationId xmlns:a16="http://schemas.microsoft.com/office/drawing/2014/main" id="{AB6EEB83-B9DF-4BB0-BC2C-7A6D1C483F41}"/>
              </a:ext>
            </a:extLst>
          </p:cNvPr>
          <p:cNvCxnSpPr>
            <a:stCxn id="5" idx="2"/>
            <a:endCxn id="6" idx="1"/>
          </p:cNvCxnSpPr>
          <p:nvPr/>
        </p:nvCxnSpPr>
        <p:spPr bwMode="auto">
          <a:xfrm>
            <a:off x="2473205" y="4561562"/>
            <a:ext cx="68501" cy="275242"/>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id="{2AE1D13B-4DE6-4686-9A53-1435F3683126}"/>
              </a:ext>
            </a:extLst>
          </p:cNvPr>
          <p:cNvCxnSpPr>
            <a:cxnSpLocks/>
            <a:stCxn id="8" idx="2"/>
            <a:endCxn id="7" idx="7"/>
          </p:cNvCxnSpPr>
          <p:nvPr/>
        </p:nvCxnSpPr>
        <p:spPr bwMode="auto">
          <a:xfrm flipH="1">
            <a:off x="3155367" y="4556686"/>
            <a:ext cx="297895" cy="1018827"/>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8263386E-1126-4E8B-B167-6586FD3F3CA0}"/>
              </a:ext>
            </a:extLst>
          </p:cNvPr>
          <p:cNvCxnSpPr>
            <a:cxnSpLocks/>
            <a:stCxn id="6" idx="4"/>
            <a:endCxn id="7" idx="1"/>
          </p:cNvCxnSpPr>
          <p:nvPr/>
        </p:nvCxnSpPr>
        <p:spPr bwMode="auto">
          <a:xfrm>
            <a:off x="2721443" y="5270729"/>
            <a:ext cx="74450" cy="304784"/>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sp>
        <p:nvSpPr>
          <p:cNvPr id="20" name="TextBox 19">
            <a:extLst>
              <a:ext uri="{FF2B5EF4-FFF2-40B4-BE49-F238E27FC236}">
                <a16:creationId xmlns:a16="http://schemas.microsoft.com/office/drawing/2014/main" id="{F9B84E68-FE6A-4B8C-AACD-9A5842E3054D}"/>
              </a:ext>
            </a:extLst>
          </p:cNvPr>
          <p:cNvSpPr txBox="1"/>
          <p:nvPr/>
        </p:nvSpPr>
        <p:spPr>
          <a:xfrm>
            <a:off x="3983322" y="4090589"/>
            <a:ext cx="626460" cy="466097"/>
          </a:xfrm>
          <a:prstGeom prst="rect">
            <a:avLst/>
          </a:prstGeom>
          <a:noFill/>
        </p:spPr>
        <p:txBody>
          <a:bodyPr wrap="square" rtlCol="0">
            <a:spAutoFit/>
          </a:bodyPr>
          <a:lstStyle/>
          <a:p>
            <a:r>
              <a:rPr lang="en-US" sz="2400" dirty="0" err="1">
                <a:latin typeface="Calibri" pitchFamily="34" charset="0"/>
              </a:rPr>
              <a:t>rdx</a:t>
            </a:r>
            <a:endParaRPr lang="en-US" sz="2400" dirty="0">
              <a:latin typeface="Calibri" pitchFamily="34" charset="0"/>
            </a:endParaRPr>
          </a:p>
        </p:txBody>
      </p:sp>
      <p:cxnSp>
        <p:nvCxnSpPr>
          <p:cNvPr id="21" name="Straight Connector 20">
            <a:extLst>
              <a:ext uri="{FF2B5EF4-FFF2-40B4-BE49-F238E27FC236}">
                <a16:creationId xmlns:a16="http://schemas.microsoft.com/office/drawing/2014/main" id="{3A808D87-EE89-43BC-8530-925FCDAFF6F5}"/>
              </a:ext>
            </a:extLst>
          </p:cNvPr>
          <p:cNvCxnSpPr>
            <a:cxnSpLocks/>
            <a:stCxn id="20" idx="2"/>
            <a:endCxn id="24" idx="0"/>
          </p:cNvCxnSpPr>
          <p:nvPr/>
        </p:nvCxnSpPr>
        <p:spPr bwMode="auto">
          <a:xfrm>
            <a:off x="4296552" y="4556686"/>
            <a:ext cx="254188" cy="143373"/>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sp>
        <p:nvSpPr>
          <p:cNvPr id="24" name="Oval 23">
            <a:extLst>
              <a:ext uri="{FF2B5EF4-FFF2-40B4-BE49-F238E27FC236}">
                <a16:creationId xmlns:a16="http://schemas.microsoft.com/office/drawing/2014/main" id="{69B377D8-F6B5-4077-9424-0D1223330B0C}"/>
              </a:ext>
            </a:extLst>
          </p:cNvPr>
          <p:cNvSpPr/>
          <p:nvPr/>
        </p:nvSpPr>
        <p:spPr bwMode="auto">
          <a:xfrm>
            <a:off x="4296552" y="4700059"/>
            <a:ext cx="508375" cy="508374"/>
          </a:xfrm>
          <a:prstGeom prst="ellipse">
            <a:avLst/>
          </a:prstGeom>
          <a:solidFill>
            <a:schemeClr val="bg1">
              <a:lumMod val="85000"/>
            </a:schemeClr>
          </a:solidFill>
          <a:ln w="25400" cap="flat" cmpd="sng" algn="ctr">
            <a:no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dirty="0" err="1">
                <a:latin typeface="Calibri" pitchFamily="34" charset="0"/>
              </a:rPr>
              <a:t>ld</a:t>
            </a:r>
            <a:endParaRPr lang="en-US" sz="2800" dirty="0">
              <a:latin typeface="Calibri" pitchFamily="34" charset="0"/>
            </a:endParaRPr>
          </a:p>
        </p:txBody>
      </p:sp>
      <p:sp>
        <p:nvSpPr>
          <p:cNvPr id="30" name="Oval 29">
            <a:extLst>
              <a:ext uri="{FF2B5EF4-FFF2-40B4-BE49-F238E27FC236}">
                <a16:creationId xmlns:a16="http://schemas.microsoft.com/office/drawing/2014/main" id="{418B8584-808F-47E3-9250-1D49FB5E873E}"/>
              </a:ext>
            </a:extLst>
          </p:cNvPr>
          <p:cNvSpPr/>
          <p:nvPr/>
        </p:nvSpPr>
        <p:spPr bwMode="auto">
          <a:xfrm>
            <a:off x="4688697" y="5362518"/>
            <a:ext cx="508375" cy="508374"/>
          </a:xfrm>
          <a:prstGeom prst="ellipse">
            <a:avLst/>
          </a:prstGeom>
          <a:solidFill>
            <a:schemeClr val="bg1">
              <a:lumMod val="85000"/>
            </a:schemeClr>
          </a:solidFill>
          <a:ln w="25400" cap="flat" cmpd="sng" algn="ctr">
            <a:no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dirty="0">
                <a:latin typeface="Calibri" pitchFamily="34" charset="0"/>
              </a:rPr>
              <a:t>test</a:t>
            </a:r>
          </a:p>
        </p:txBody>
      </p:sp>
      <p:cxnSp>
        <p:nvCxnSpPr>
          <p:cNvPr id="31" name="Straight Connector 30">
            <a:extLst>
              <a:ext uri="{FF2B5EF4-FFF2-40B4-BE49-F238E27FC236}">
                <a16:creationId xmlns:a16="http://schemas.microsoft.com/office/drawing/2014/main" id="{1ECB1315-20C6-45BF-873E-5531558D0020}"/>
              </a:ext>
            </a:extLst>
          </p:cNvPr>
          <p:cNvCxnSpPr>
            <a:cxnSpLocks/>
            <a:stCxn id="24" idx="4"/>
            <a:endCxn id="30" idx="0"/>
          </p:cNvCxnSpPr>
          <p:nvPr/>
        </p:nvCxnSpPr>
        <p:spPr bwMode="auto">
          <a:xfrm>
            <a:off x="4550740" y="5208433"/>
            <a:ext cx="392145" cy="154085"/>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cxnSp>
        <p:nvCxnSpPr>
          <p:cNvPr id="35" name="Straight Connector 34">
            <a:extLst>
              <a:ext uri="{FF2B5EF4-FFF2-40B4-BE49-F238E27FC236}">
                <a16:creationId xmlns:a16="http://schemas.microsoft.com/office/drawing/2014/main" id="{75A39A91-2AC6-4164-97C3-0BB0517087D4}"/>
              </a:ext>
            </a:extLst>
          </p:cNvPr>
          <p:cNvCxnSpPr>
            <a:cxnSpLocks/>
            <a:stCxn id="7" idx="4"/>
          </p:cNvCxnSpPr>
          <p:nvPr/>
        </p:nvCxnSpPr>
        <p:spPr bwMode="auto">
          <a:xfrm>
            <a:off x="2975630" y="6009438"/>
            <a:ext cx="0" cy="304784"/>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sp>
        <p:nvSpPr>
          <p:cNvPr id="38" name="TextBox 37">
            <a:extLst>
              <a:ext uri="{FF2B5EF4-FFF2-40B4-BE49-F238E27FC236}">
                <a16:creationId xmlns:a16="http://schemas.microsoft.com/office/drawing/2014/main" id="{A5FB7C0F-F2C4-4A83-AE28-598D5E42575D}"/>
              </a:ext>
            </a:extLst>
          </p:cNvPr>
          <p:cNvSpPr txBox="1"/>
          <p:nvPr/>
        </p:nvSpPr>
        <p:spPr>
          <a:xfrm>
            <a:off x="2721443" y="6250960"/>
            <a:ext cx="626460" cy="466097"/>
          </a:xfrm>
          <a:prstGeom prst="rect">
            <a:avLst/>
          </a:prstGeom>
          <a:noFill/>
        </p:spPr>
        <p:txBody>
          <a:bodyPr wrap="square" rtlCol="0">
            <a:spAutoFit/>
          </a:bodyPr>
          <a:lstStyle/>
          <a:p>
            <a:r>
              <a:rPr lang="en-US" sz="2400" dirty="0" err="1">
                <a:latin typeface="Calibri" pitchFamily="34" charset="0"/>
              </a:rPr>
              <a:t>rax</a:t>
            </a:r>
            <a:endParaRPr lang="en-US" sz="2400" dirty="0">
              <a:latin typeface="Calibri" pitchFamily="34" charset="0"/>
            </a:endParaRPr>
          </a:p>
        </p:txBody>
      </p:sp>
      <p:sp>
        <p:nvSpPr>
          <p:cNvPr id="39" name="TextBox 38">
            <a:extLst>
              <a:ext uri="{FF2B5EF4-FFF2-40B4-BE49-F238E27FC236}">
                <a16:creationId xmlns:a16="http://schemas.microsoft.com/office/drawing/2014/main" id="{9EEA833A-3168-4803-8ECD-EE44991AE504}"/>
              </a:ext>
            </a:extLst>
          </p:cNvPr>
          <p:cNvSpPr txBox="1"/>
          <p:nvPr/>
        </p:nvSpPr>
        <p:spPr>
          <a:xfrm>
            <a:off x="4110416" y="6190527"/>
            <a:ext cx="626460" cy="466097"/>
          </a:xfrm>
          <a:prstGeom prst="rect">
            <a:avLst/>
          </a:prstGeom>
          <a:noFill/>
        </p:spPr>
        <p:txBody>
          <a:bodyPr wrap="square" rtlCol="0">
            <a:spAutoFit/>
          </a:bodyPr>
          <a:lstStyle/>
          <a:p>
            <a:r>
              <a:rPr lang="en-US" sz="2400" dirty="0" err="1">
                <a:latin typeface="Calibri" pitchFamily="34" charset="0"/>
              </a:rPr>
              <a:t>rdx</a:t>
            </a:r>
            <a:endParaRPr lang="en-US" sz="2400" dirty="0">
              <a:latin typeface="Calibri" pitchFamily="34" charset="0"/>
            </a:endParaRPr>
          </a:p>
        </p:txBody>
      </p:sp>
      <p:cxnSp>
        <p:nvCxnSpPr>
          <p:cNvPr id="40" name="Straight Connector 39">
            <a:extLst>
              <a:ext uri="{FF2B5EF4-FFF2-40B4-BE49-F238E27FC236}">
                <a16:creationId xmlns:a16="http://schemas.microsoft.com/office/drawing/2014/main" id="{5C317C95-B31D-401A-B50E-A674F74EDCA5}"/>
              </a:ext>
            </a:extLst>
          </p:cNvPr>
          <p:cNvCxnSpPr>
            <a:cxnSpLocks/>
            <a:stCxn id="24" idx="4"/>
            <a:endCxn id="39" idx="0"/>
          </p:cNvCxnSpPr>
          <p:nvPr/>
        </p:nvCxnSpPr>
        <p:spPr bwMode="auto">
          <a:xfrm flipH="1">
            <a:off x="4423646" y="5208433"/>
            <a:ext cx="127094" cy="982094"/>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sp>
        <p:nvSpPr>
          <p:cNvPr id="45" name="TextBox 44">
            <a:extLst>
              <a:ext uri="{FF2B5EF4-FFF2-40B4-BE49-F238E27FC236}">
                <a16:creationId xmlns:a16="http://schemas.microsoft.com/office/drawing/2014/main" id="{987A8D5F-E2BB-45BB-AD51-1C88916840AD}"/>
              </a:ext>
            </a:extLst>
          </p:cNvPr>
          <p:cNvSpPr txBox="1"/>
          <p:nvPr/>
        </p:nvSpPr>
        <p:spPr>
          <a:xfrm>
            <a:off x="921665" y="4670563"/>
            <a:ext cx="1291403" cy="1200329"/>
          </a:xfrm>
          <a:prstGeom prst="rect">
            <a:avLst/>
          </a:prstGeom>
          <a:noFill/>
        </p:spPr>
        <p:txBody>
          <a:bodyPr wrap="square" rtlCol="0">
            <a:spAutoFit/>
          </a:bodyPr>
          <a:lstStyle/>
          <a:p>
            <a:r>
              <a:rPr lang="en-US" sz="1800" b="1" dirty="0">
                <a:latin typeface="Calibri" pitchFamily="34" charset="0"/>
              </a:rPr>
              <a:t>Consider the Loop from 0x7 to 0x15</a:t>
            </a:r>
          </a:p>
        </p:txBody>
      </p:sp>
      <p:sp>
        <p:nvSpPr>
          <p:cNvPr id="46" name="TextBox 45">
            <a:extLst>
              <a:ext uri="{FF2B5EF4-FFF2-40B4-BE49-F238E27FC236}">
                <a16:creationId xmlns:a16="http://schemas.microsoft.com/office/drawing/2014/main" id="{3EFD9527-9240-43AE-AEDA-87F476DE371D}"/>
              </a:ext>
            </a:extLst>
          </p:cNvPr>
          <p:cNvSpPr txBox="1"/>
          <p:nvPr/>
        </p:nvSpPr>
        <p:spPr>
          <a:xfrm>
            <a:off x="6753225" y="1148735"/>
            <a:ext cx="2276474" cy="923330"/>
          </a:xfrm>
          <a:prstGeom prst="rect">
            <a:avLst/>
          </a:prstGeom>
          <a:noFill/>
        </p:spPr>
        <p:txBody>
          <a:bodyPr wrap="square" rtlCol="0">
            <a:spAutoFit/>
          </a:bodyPr>
          <a:lstStyle/>
          <a:p>
            <a:r>
              <a:rPr lang="en-US" sz="1800" b="1" dirty="0">
                <a:latin typeface="Calibri" pitchFamily="34" charset="0"/>
              </a:rPr>
              <a:t>Q1. What are the possible critical paths through the loop?</a:t>
            </a:r>
          </a:p>
        </p:txBody>
      </p:sp>
      <p:sp>
        <p:nvSpPr>
          <p:cNvPr id="47" name="TextBox 46">
            <a:extLst>
              <a:ext uri="{FF2B5EF4-FFF2-40B4-BE49-F238E27FC236}">
                <a16:creationId xmlns:a16="http://schemas.microsoft.com/office/drawing/2014/main" id="{FA6790EB-E8DC-43C8-86F9-25D2AA739732}"/>
              </a:ext>
            </a:extLst>
          </p:cNvPr>
          <p:cNvSpPr txBox="1"/>
          <p:nvPr/>
        </p:nvSpPr>
        <p:spPr>
          <a:xfrm>
            <a:off x="6753224" y="2110148"/>
            <a:ext cx="2276475" cy="923330"/>
          </a:xfrm>
          <a:prstGeom prst="rect">
            <a:avLst/>
          </a:prstGeom>
          <a:noFill/>
        </p:spPr>
        <p:txBody>
          <a:bodyPr wrap="square" rtlCol="0">
            <a:spAutoFit/>
          </a:bodyPr>
          <a:lstStyle/>
          <a:p>
            <a:r>
              <a:rPr lang="en-US" b="1" dirty="0">
                <a:latin typeface="Calibri" pitchFamily="34" charset="0"/>
              </a:rPr>
              <a:t>(why isn’t </a:t>
            </a:r>
          </a:p>
          <a:p>
            <a:r>
              <a:rPr lang="en-US" b="1" dirty="0" err="1">
                <a:latin typeface="Calibri" pitchFamily="34" charset="0"/>
              </a:rPr>
              <a:t>rdi</a:t>
            </a:r>
            <a:r>
              <a:rPr lang="en-US" b="1" dirty="0">
                <a:latin typeface="Calibri" pitchFamily="34" charset="0"/>
              </a:rPr>
              <a:t>-&gt;</a:t>
            </a:r>
            <a:r>
              <a:rPr lang="en-US" b="1" dirty="0" err="1">
                <a:latin typeface="Calibri" pitchFamily="34" charset="0"/>
              </a:rPr>
              <a:t>mul</a:t>
            </a:r>
            <a:r>
              <a:rPr lang="en-US" b="1" dirty="0">
                <a:latin typeface="Calibri" pitchFamily="34" charset="0"/>
              </a:rPr>
              <a:t>-&gt;</a:t>
            </a:r>
            <a:r>
              <a:rPr lang="en-US" b="1" dirty="0" err="1">
                <a:latin typeface="Calibri" pitchFamily="34" charset="0"/>
              </a:rPr>
              <a:t>rax</a:t>
            </a:r>
            <a:r>
              <a:rPr lang="en-US" sz="1800" b="1" dirty="0">
                <a:latin typeface="Calibri" pitchFamily="34" charset="0"/>
              </a:rPr>
              <a:t> </a:t>
            </a:r>
          </a:p>
          <a:p>
            <a:r>
              <a:rPr lang="en-US" b="1" dirty="0">
                <a:latin typeface="Calibri" pitchFamily="34" charset="0"/>
              </a:rPr>
              <a:t>on the critical path?)</a:t>
            </a:r>
            <a:endParaRPr lang="en-US" sz="1800" b="1" dirty="0">
              <a:latin typeface="Calibri" pitchFamily="34" charset="0"/>
            </a:endParaRPr>
          </a:p>
        </p:txBody>
      </p:sp>
      <p:cxnSp>
        <p:nvCxnSpPr>
          <p:cNvPr id="48" name="Straight Connector 47">
            <a:extLst>
              <a:ext uri="{FF2B5EF4-FFF2-40B4-BE49-F238E27FC236}">
                <a16:creationId xmlns:a16="http://schemas.microsoft.com/office/drawing/2014/main" id="{1777BDF2-B6E4-4D92-93B9-166459379683}"/>
              </a:ext>
            </a:extLst>
          </p:cNvPr>
          <p:cNvCxnSpPr>
            <a:cxnSpLocks/>
            <a:stCxn id="20" idx="2"/>
            <a:endCxn id="58" idx="0"/>
          </p:cNvCxnSpPr>
          <p:nvPr/>
        </p:nvCxnSpPr>
        <p:spPr bwMode="auto">
          <a:xfrm flipH="1">
            <a:off x="3704701" y="4556686"/>
            <a:ext cx="591851" cy="1653329"/>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sp>
        <p:nvSpPr>
          <p:cNvPr id="58" name="TextBox 57">
            <a:extLst>
              <a:ext uri="{FF2B5EF4-FFF2-40B4-BE49-F238E27FC236}">
                <a16:creationId xmlns:a16="http://schemas.microsoft.com/office/drawing/2014/main" id="{DA7DD79D-36D2-4AAB-8C26-FB5C64A6BB3D}"/>
              </a:ext>
            </a:extLst>
          </p:cNvPr>
          <p:cNvSpPr txBox="1"/>
          <p:nvPr/>
        </p:nvSpPr>
        <p:spPr>
          <a:xfrm>
            <a:off x="3391471" y="6210015"/>
            <a:ext cx="626460" cy="466097"/>
          </a:xfrm>
          <a:prstGeom prst="rect">
            <a:avLst/>
          </a:prstGeom>
          <a:noFill/>
        </p:spPr>
        <p:txBody>
          <a:bodyPr wrap="square" rtlCol="0">
            <a:spAutoFit/>
          </a:bodyPr>
          <a:lstStyle/>
          <a:p>
            <a:r>
              <a:rPr lang="en-US" sz="2400" dirty="0" err="1">
                <a:latin typeface="Calibri" pitchFamily="34" charset="0"/>
              </a:rPr>
              <a:t>rdi</a:t>
            </a:r>
            <a:endParaRPr lang="en-US" sz="2400" dirty="0">
              <a:latin typeface="Calibri" pitchFamily="34" charset="0"/>
            </a:endParaRPr>
          </a:p>
        </p:txBody>
      </p:sp>
      <p:sp>
        <p:nvSpPr>
          <p:cNvPr id="61" name="TextBox 60">
            <a:extLst>
              <a:ext uri="{FF2B5EF4-FFF2-40B4-BE49-F238E27FC236}">
                <a16:creationId xmlns:a16="http://schemas.microsoft.com/office/drawing/2014/main" id="{3DE45903-5C63-4D8A-A186-97BEE3D511CD}"/>
              </a:ext>
            </a:extLst>
          </p:cNvPr>
          <p:cNvSpPr txBox="1"/>
          <p:nvPr/>
        </p:nvSpPr>
        <p:spPr>
          <a:xfrm>
            <a:off x="6753224" y="3071561"/>
            <a:ext cx="2345766" cy="1477328"/>
          </a:xfrm>
          <a:prstGeom prst="rect">
            <a:avLst/>
          </a:prstGeom>
          <a:noFill/>
        </p:spPr>
        <p:txBody>
          <a:bodyPr wrap="square" rtlCol="0">
            <a:spAutoFit/>
          </a:bodyPr>
          <a:lstStyle/>
          <a:p>
            <a:r>
              <a:rPr lang="en-US" b="1" dirty="0">
                <a:latin typeface="Calibri" pitchFamily="34" charset="0"/>
              </a:rPr>
              <a:t>Q2. Assume loads take one cycle, and multiplies take 3 cycles, what is the latency bound on CPE?</a:t>
            </a:r>
            <a:endParaRPr lang="en-US" sz="1800" b="1" dirty="0">
              <a:latin typeface="Calibri" pitchFamily="34" charset="0"/>
            </a:endParaRPr>
          </a:p>
        </p:txBody>
      </p:sp>
      <p:sp>
        <p:nvSpPr>
          <p:cNvPr id="62" name="TextBox 61">
            <a:extLst>
              <a:ext uri="{FF2B5EF4-FFF2-40B4-BE49-F238E27FC236}">
                <a16:creationId xmlns:a16="http://schemas.microsoft.com/office/drawing/2014/main" id="{4968DA99-449E-482A-AB35-10B324D6E286}"/>
              </a:ext>
            </a:extLst>
          </p:cNvPr>
          <p:cNvSpPr txBox="1"/>
          <p:nvPr/>
        </p:nvSpPr>
        <p:spPr>
          <a:xfrm>
            <a:off x="6266868" y="4700059"/>
            <a:ext cx="2832122" cy="1477328"/>
          </a:xfrm>
          <a:prstGeom prst="rect">
            <a:avLst/>
          </a:prstGeom>
          <a:noFill/>
        </p:spPr>
        <p:txBody>
          <a:bodyPr wrap="square" rtlCol="0">
            <a:spAutoFit/>
          </a:bodyPr>
          <a:lstStyle/>
          <a:p>
            <a:r>
              <a:rPr lang="en-US" b="1" dirty="0">
                <a:latin typeface="Calibri" pitchFamily="34" charset="0"/>
              </a:rPr>
              <a:t>Q3. Assume that all instructions take one cycle, and you only have one of each FU, what is the throughput bound on CPE?</a:t>
            </a:r>
            <a:endParaRPr lang="en-US" sz="1800" b="1" dirty="0">
              <a:latin typeface="Calibri" pitchFamily="34" charset="0"/>
            </a:endParaRPr>
          </a:p>
        </p:txBody>
      </p:sp>
    </p:spTree>
    <p:extLst>
      <p:ext uri="{BB962C8B-B14F-4D97-AF65-F5344CB8AC3E}">
        <p14:creationId xmlns:p14="http://schemas.microsoft.com/office/powerpoint/2010/main" val="19513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par>
                                <p:cTn id="45" presetID="10" presetClass="entr" presetSubtype="0"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par>
                                <p:cTn id="53" presetID="10" presetClass="entr" presetSubtype="0" fill="hold" nodeType="with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fade">
                                      <p:cBhvr>
                                        <p:cTn id="55" dur="500"/>
                                        <p:tgtEl>
                                          <p:spTgt spid="4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fade">
                                      <p:cBhvr>
                                        <p:cTn id="58" dur="500"/>
                                        <p:tgtEl>
                                          <p:spTgt spid="5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fade">
                                      <p:cBhvr>
                                        <p:cTn id="71" dur="500"/>
                                        <p:tgtEl>
                                          <p:spTgt spid="39"/>
                                        </p:tgtEl>
                                      </p:cBhvr>
                                    </p:animEffect>
                                  </p:childTnLst>
                                </p:cTn>
                              </p:par>
                              <p:par>
                                <p:cTn id="72" presetID="10" presetClass="entr" presetSubtype="0" fill="hold" nodeType="with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fade">
                                      <p:cBhvr>
                                        <p:cTn id="74" dur="500"/>
                                        <p:tgtEl>
                                          <p:spTgt spid="4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fade">
                                      <p:cBhvr>
                                        <p:cTn id="79" dur="500"/>
                                        <p:tgtEl>
                                          <p:spTgt spid="3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fade">
                                      <p:cBhvr>
                                        <p:cTn id="82" dur="500"/>
                                        <p:tgtEl>
                                          <p:spTgt spid="3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7"/>
                                        </p:tgtEl>
                                        <p:attrNameLst>
                                          <p:attrName>style.visibility</p:attrName>
                                        </p:attrNameLst>
                                      </p:cBhvr>
                                      <p:to>
                                        <p:strVal val="visible"/>
                                      </p:to>
                                    </p:set>
                                    <p:animEffect transition="in" filter="fade">
                                      <p:cBhvr>
                                        <p:cTn id="87" dur="500"/>
                                        <p:tgtEl>
                                          <p:spTgt spid="4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fade">
                                      <p:cBhvr>
                                        <p:cTn id="92" dur="500"/>
                                        <p:tgtEl>
                                          <p:spTgt spid="6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62"/>
                                        </p:tgtEl>
                                        <p:attrNameLst>
                                          <p:attrName>style.visibility</p:attrName>
                                        </p:attrNameLst>
                                      </p:cBhvr>
                                      <p:to>
                                        <p:strVal val="visible"/>
                                      </p:to>
                                    </p:set>
                                    <p:animEffect transition="in" filter="fade">
                                      <p:cBhvr>
                                        <p:cTn id="9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p:bldP spid="20" grpId="0"/>
      <p:bldP spid="24" grpId="0" animBg="1"/>
      <p:bldP spid="30" grpId="0" animBg="1"/>
      <p:bldP spid="38" grpId="0"/>
      <p:bldP spid="39" grpId="0"/>
      <p:bldP spid="45" grpId="0"/>
      <p:bldP spid="46" grpId="0"/>
      <p:bldP spid="47" grpId="0"/>
      <p:bldP spid="58" grpId="0"/>
      <p:bldP spid="61" grpId="0"/>
      <p:bldP spid="6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Straight Connector 65">
            <a:extLst>
              <a:ext uri="{FF2B5EF4-FFF2-40B4-BE49-F238E27FC236}">
                <a16:creationId xmlns:a16="http://schemas.microsoft.com/office/drawing/2014/main" id="{22D2880E-BF47-462A-A749-84522CDEDB0F}"/>
              </a:ext>
            </a:extLst>
          </p:cNvPr>
          <p:cNvCxnSpPr>
            <a:cxnSpLocks/>
            <a:stCxn id="18" idx="0"/>
            <a:endCxn id="49" idx="2"/>
          </p:cNvCxnSpPr>
          <p:nvPr/>
        </p:nvCxnSpPr>
        <p:spPr bwMode="auto">
          <a:xfrm flipH="1">
            <a:off x="5734827" y="3389892"/>
            <a:ext cx="52270" cy="1246474"/>
          </a:xfrm>
          <a:prstGeom prst="line">
            <a:avLst/>
          </a:prstGeom>
          <a:noFill/>
          <a:ln w="25400" cap="flat" cmpd="sng" algn="ctr">
            <a:solidFill>
              <a:srgbClr val="FF0000"/>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id="{F5D02895-48FB-45AD-BF51-2A5278BEE664}"/>
              </a:ext>
            </a:extLst>
          </p:cNvPr>
          <p:cNvCxnSpPr>
            <a:cxnSpLocks/>
            <a:stCxn id="21" idx="0"/>
            <a:endCxn id="42" idx="2"/>
          </p:cNvCxnSpPr>
          <p:nvPr/>
        </p:nvCxnSpPr>
        <p:spPr bwMode="auto">
          <a:xfrm flipH="1">
            <a:off x="3911479" y="3390615"/>
            <a:ext cx="1088622" cy="1250627"/>
          </a:xfrm>
          <a:prstGeom prst="line">
            <a:avLst/>
          </a:prstGeom>
          <a:noFill/>
          <a:ln w="25400" cap="flat" cmpd="sng" algn="ctr">
            <a:solidFill>
              <a:srgbClr val="FF0000"/>
            </a:solidFill>
            <a:prstDash val="solid"/>
            <a:round/>
            <a:headEnd type="none" w="med" len="med"/>
            <a:tailEnd type="none" w="med" len="med"/>
          </a:ln>
          <a:effectLst/>
        </p:spPr>
      </p:cxnSp>
      <p:cxnSp>
        <p:nvCxnSpPr>
          <p:cNvPr id="61" name="Straight Connector 60">
            <a:extLst>
              <a:ext uri="{FF2B5EF4-FFF2-40B4-BE49-F238E27FC236}">
                <a16:creationId xmlns:a16="http://schemas.microsoft.com/office/drawing/2014/main" id="{45D181B9-D41D-4C53-A31F-A2323221C32D}"/>
              </a:ext>
            </a:extLst>
          </p:cNvPr>
          <p:cNvCxnSpPr>
            <a:cxnSpLocks/>
            <a:endCxn id="45" idx="2"/>
          </p:cNvCxnSpPr>
          <p:nvPr/>
        </p:nvCxnSpPr>
        <p:spPr bwMode="auto">
          <a:xfrm>
            <a:off x="4271030" y="3494822"/>
            <a:ext cx="620507" cy="1141544"/>
          </a:xfrm>
          <a:prstGeom prst="line">
            <a:avLst/>
          </a:prstGeom>
          <a:noFill/>
          <a:ln w="25400" cap="flat" cmpd="sng" algn="ctr">
            <a:solidFill>
              <a:srgbClr val="FF0000"/>
            </a:solidFill>
            <a:prstDash val="solid"/>
            <a:round/>
            <a:headEnd type="none" w="med" len="med"/>
            <a:tailEnd type="none" w="med" len="med"/>
          </a:ln>
          <a:effectLst/>
        </p:spPr>
      </p:cxnSp>
      <p:sp>
        <p:nvSpPr>
          <p:cNvPr id="2" name="Title 1">
            <a:extLst>
              <a:ext uri="{FF2B5EF4-FFF2-40B4-BE49-F238E27FC236}">
                <a16:creationId xmlns:a16="http://schemas.microsoft.com/office/drawing/2014/main" id="{3DE549D1-9349-4141-BBC4-78B1762DF521}"/>
              </a:ext>
            </a:extLst>
          </p:cNvPr>
          <p:cNvSpPr>
            <a:spLocks noGrp="1"/>
          </p:cNvSpPr>
          <p:nvPr>
            <p:ph type="title"/>
          </p:nvPr>
        </p:nvSpPr>
        <p:spPr>
          <a:xfrm>
            <a:off x="357018" y="435678"/>
            <a:ext cx="8482182" cy="762000"/>
          </a:xfrm>
        </p:spPr>
        <p:txBody>
          <a:bodyPr/>
          <a:lstStyle/>
          <a:p>
            <a:r>
              <a:rPr lang="en-US" dirty="0"/>
              <a:t>Dynamic Dependence Graph from Static</a:t>
            </a:r>
          </a:p>
        </p:txBody>
      </p:sp>
      <p:grpSp>
        <p:nvGrpSpPr>
          <p:cNvPr id="40" name="Group 39">
            <a:extLst>
              <a:ext uri="{FF2B5EF4-FFF2-40B4-BE49-F238E27FC236}">
                <a16:creationId xmlns:a16="http://schemas.microsoft.com/office/drawing/2014/main" id="{0344E51E-BA19-46FB-AF79-D4098342179B}"/>
              </a:ext>
            </a:extLst>
          </p:cNvPr>
          <p:cNvGrpSpPr/>
          <p:nvPr/>
        </p:nvGrpSpPr>
        <p:grpSpPr>
          <a:xfrm>
            <a:off x="3508468" y="1271189"/>
            <a:ext cx="2984004" cy="2626468"/>
            <a:chOff x="3508468" y="1271189"/>
            <a:chExt cx="2984004" cy="2626468"/>
          </a:xfrm>
        </p:grpSpPr>
        <p:sp>
          <p:nvSpPr>
            <p:cNvPr id="4" name="TextBox 3">
              <a:extLst>
                <a:ext uri="{FF2B5EF4-FFF2-40B4-BE49-F238E27FC236}">
                  <a16:creationId xmlns:a16="http://schemas.microsoft.com/office/drawing/2014/main" id="{E9655AAC-2272-4B38-849B-00E9F062CFCA}"/>
                </a:ext>
              </a:extLst>
            </p:cNvPr>
            <p:cNvSpPr txBox="1"/>
            <p:nvPr/>
          </p:nvSpPr>
          <p:spPr>
            <a:xfrm>
              <a:off x="3508468" y="1280497"/>
              <a:ext cx="520271" cy="461665"/>
            </a:xfrm>
            <a:prstGeom prst="rect">
              <a:avLst/>
            </a:prstGeom>
            <a:noFill/>
          </p:spPr>
          <p:txBody>
            <a:bodyPr wrap="none" rtlCol="0">
              <a:spAutoFit/>
            </a:bodyPr>
            <a:lstStyle/>
            <a:p>
              <a:r>
                <a:rPr lang="en-US" sz="2400" dirty="0" err="1">
                  <a:latin typeface="Calibri" pitchFamily="34" charset="0"/>
                </a:rPr>
                <a:t>rdi</a:t>
              </a:r>
              <a:endParaRPr lang="en-US" sz="2400" dirty="0">
                <a:latin typeface="Calibri" pitchFamily="34" charset="0"/>
              </a:endParaRPr>
            </a:p>
          </p:txBody>
        </p:sp>
        <p:sp>
          <p:nvSpPr>
            <p:cNvPr id="5" name="Oval 4">
              <a:extLst>
                <a:ext uri="{FF2B5EF4-FFF2-40B4-BE49-F238E27FC236}">
                  <a16:creationId xmlns:a16="http://schemas.microsoft.com/office/drawing/2014/main" id="{835D2FB8-EF62-4745-BB37-BC9E35BB6DE5}"/>
                </a:ext>
              </a:extLst>
            </p:cNvPr>
            <p:cNvSpPr/>
            <p:nvPr/>
          </p:nvSpPr>
          <p:spPr bwMode="auto">
            <a:xfrm>
              <a:off x="3762655" y="1942954"/>
              <a:ext cx="508375" cy="508374"/>
            </a:xfrm>
            <a:prstGeom prst="ellipse">
              <a:avLst/>
            </a:prstGeom>
            <a:solidFill>
              <a:schemeClr val="bg1">
                <a:lumMod val="85000"/>
              </a:schemeClr>
            </a:solidFill>
            <a:ln w="25400" cap="flat" cmpd="sng" algn="ctr">
              <a:no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dirty="0" err="1">
                  <a:latin typeface="Calibri" pitchFamily="34" charset="0"/>
                </a:rPr>
                <a:t>ld</a:t>
              </a:r>
              <a:endParaRPr lang="en-US" sz="2800" dirty="0">
                <a:latin typeface="Calibri" pitchFamily="34" charset="0"/>
              </a:endParaRPr>
            </a:p>
          </p:txBody>
        </p:sp>
        <p:sp>
          <p:nvSpPr>
            <p:cNvPr id="6" name="Oval 5">
              <a:extLst>
                <a:ext uri="{FF2B5EF4-FFF2-40B4-BE49-F238E27FC236}">
                  <a16:creationId xmlns:a16="http://schemas.microsoft.com/office/drawing/2014/main" id="{123957F4-C053-42B4-BA75-EA51129ED57B}"/>
                </a:ext>
              </a:extLst>
            </p:cNvPr>
            <p:cNvSpPr/>
            <p:nvPr/>
          </p:nvSpPr>
          <p:spPr bwMode="auto">
            <a:xfrm>
              <a:off x="4016843" y="2681663"/>
              <a:ext cx="508375" cy="508374"/>
            </a:xfrm>
            <a:prstGeom prst="ellipse">
              <a:avLst/>
            </a:prstGeom>
            <a:solidFill>
              <a:schemeClr val="bg1">
                <a:lumMod val="85000"/>
              </a:schemeClr>
            </a:solidFill>
            <a:ln w="25400" cap="flat" cmpd="sng" algn="ctr">
              <a:no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dirty="0">
                  <a:latin typeface="Calibri" pitchFamily="34" charset="0"/>
                </a:rPr>
                <a:t>x</a:t>
              </a:r>
            </a:p>
          </p:txBody>
        </p:sp>
        <p:sp>
          <p:nvSpPr>
            <p:cNvPr id="7" name="TextBox 6">
              <a:extLst>
                <a:ext uri="{FF2B5EF4-FFF2-40B4-BE49-F238E27FC236}">
                  <a16:creationId xmlns:a16="http://schemas.microsoft.com/office/drawing/2014/main" id="{F93601AF-C753-4BE7-AFAC-F04BFA3D3616}"/>
                </a:ext>
              </a:extLst>
            </p:cNvPr>
            <p:cNvSpPr txBox="1"/>
            <p:nvPr/>
          </p:nvSpPr>
          <p:spPr>
            <a:xfrm>
              <a:off x="4435432" y="1271189"/>
              <a:ext cx="626460" cy="466097"/>
            </a:xfrm>
            <a:prstGeom prst="rect">
              <a:avLst/>
            </a:prstGeom>
            <a:noFill/>
          </p:spPr>
          <p:txBody>
            <a:bodyPr wrap="square" rtlCol="0">
              <a:spAutoFit/>
            </a:bodyPr>
            <a:lstStyle/>
            <a:p>
              <a:r>
                <a:rPr lang="en-US" sz="2400" dirty="0" err="1">
                  <a:latin typeface="Calibri" pitchFamily="34" charset="0"/>
                </a:rPr>
                <a:t>rax</a:t>
              </a:r>
              <a:endParaRPr lang="en-US" sz="2400" dirty="0">
                <a:latin typeface="Calibri" pitchFamily="34" charset="0"/>
              </a:endParaRPr>
            </a:p>
          </p:txBody>
        </p:sp>
        <p:cxnSp>
          <p:nvCxnSpPr>
            <p:cNvPr id="8" name="Straight Connector 7">
              <a:extLst>
                <a:ext uri="{FF2B5EF4-FFF2-40B4-BE49-F238E27FC236}">
                  <a16:creationId xmlns:a16="http://schemas.microsoft.com/office/drawing/2014/main" id="{689F66E3-C976-4271-8EBC-92FEED35E9D6}"/>
                </a:ext>
              </a:extLst>
            </p:cNvPr>
            <p:cNvCxnSpPr>
              <a:stCxn id="4" idx="2"/>
              <a:endCxn id="5" idx="1"/>
            </p:cNvCxnSpPr>
            <p:nvPr/>
          </p:nvCxnSpPr>
          <p:spPr bwMode="auto">
            <a:xfrm>
              <a:off x="3768605" y="1742162"/>
              <a:ext cx="68501" cy="275242"/>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cxnSp>
          <p:nvCxnSpPr>
            <p:cNvPr id="9" name="Straight Connector 8">
              <a:extLst>
                <a:ext uri="{FF2B5EF4-FFF2-40B4-BE49-F238E27FC236}">
                  <a16:creationId xmlns:a16="http://schemas.microsoft.com/office/drawing/2014/main" id="{16D6DE17-B02A-428B-BB68-DD3D7C6E1916}"/>
                </a:ext>
              </a:extLst>
            </p:cNvPr>
            <p:cNvCxnSpPr>
              <a:cxnSpLocks/>
              <a:stCxn id="7" idx="2"/>
              <a:endCxn id="6" idx="7"/>
            </p:cNvCxnSpPr>
            <p:nvPr/>
          </p:nvCxnSpPr>
          <p:spPr bwMode="auto">
            <a:xfrm flipH="1">
              <a:off x="4450767" y="1737286"/>
              <a:ext cx="297895" cy="1018827"/>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cxnSp>
          <p:nvCxnSpPr>
            <p:cNvPr id="10" name="Straight Connector 9">
              <a:extLst>
                <a:ext uri="{FF2B5EF4-FFF2-40B4-BE49-F238E27FC236}">
                  <a16:creationId xmlns:a16="http://schemas.microsoft.com/office/drawing/2014/main" id="{F49BE6E3-300C-4038-8394-56732916E0D6}"/>
                </a:ext>
              </a:extLst>
            </p:cNvPr>
            <p:cNvCxnSpPr>
              <a:cxnSpLocks/>
              <a:stCxn id="5" idx="4"/>
              <a:endCxn id="6" idx="1"/>
            </p:cNvCxnSpPr>
            <p:nvPr/>
          </p:nvCxnSpPr>
          <p:spPr bwMode="auto">
            <a:xfrm>
              <a:off x="4016843" y="2451329"/>
              <a:ext cx="74450" cy="304784"/>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sp>
          <p:nvSpPr>
            <p:cNvPr id="11" name="TextBox 10">
              <a:extLst>
                <a:ext uri="{FF2B5EF4-FFF2-40B4-BE49-F238E27FC236}">
                  <a16:creationId xmlns:a16="http://schemas.microsoft.com/office/drawing/2014/main" id="{0820A5DF-0C27-4F61-8E69-A5ECF1D71935}"/>
                </a:ext>
              </a:extLst>
            </p:cNvPr>
            <p:cNvSpPr txBox="1"/>
            <p:nvPr/>
          </p:nvSpPr>
          <p:spPr>
            <a:xfrm>
              <a:off x="5278722" y="1271189"/>
              <a:ext cx="626460" cy="466097"/>
            </a:xfrm>
            <a:prstGeom prst="rect">
              <a:avLst/>
            </a:prstGeom>
            <a:noFill/>
          </p:spPr>
          <p:txBody>
            <a:bodyPr wrap="square" rtlCol="0">
              <a:spAutoFit/>
            </a:bodyPr>
            <a:lstStyle/>
            <a:p>
              <a:r>
                <a:rPr lang="en-US" sz="2400" dirty="0" err="1">
                  <a:latin typeface="Calibri" pitchFamily="34" charset="0"/>
                </a:rPr>
                <a:t>rdx</a:t>
              </a:r>
              <a:endParaRPr lang="en-US" sz="2400" dirty="0">
                <a:latin typeface="Calibri" pitchFamily="34" charset="0"/>
              </a:endParaRPr>
            </a:p>
          </p:txBody>
        </p:sp>
        <p:cxnSp>
          <p:nvCxnSpPr>
            <p:cNvPr id="12" name="Straight Connector 11">
              <a:extLst>
                <a:ext uri="{FF2B5EF4-FFF2-40B4-BE49-F238E27FC236}">
                  <a16:creationId xmlns:a16="http://schemas.microsoft.com/office/drawing/2014/main" id="{AB674137-9E04-4DB1-8C25-9B1CB2FD4AC4}"/>
                </a:ext>
              </a:extLst>
            </p:cNvPr>
            <p:cNvCxnSpPr>
              <a:cxnSpLocks/>
              <a:stCxn id="11" idx="2"/>
              <a:endCxn id="13" idx="0"/>
            </p:cNvCxnSpPr>
            <p:nvPr/>
          </p:nvCxnSpPr>
          <p:spPr bwMode="auto">
            <a:xfrm>
              <a:off x="5591952" y="1737286"/>
              <a:ext cx="254188" cy="143373"/>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sp>
          <p:nvSpPr>
            <p:cNvPr id="13" name="Oval 12">
              <a:extLst>
                <a:ext uri="{FF2B5EF4-FFF2-40B4-BE49-F238E27FC236}">
                  <a16:creationId xmlns:a16="http://schemas.microsoft.com/office/drawing/2014/main" id="{C8E50007-D1AF-4808-BA1F-4BAFD7F914F1}"/>
                </a:ext>
              </a:extLst>
            </p:cNvPr>
            <p:cNvSpPr/>
            <p:nvPr/>
          </p:nvSpPr>
          <p:spPr bwMode="auto">
            <a:xfrm>
              <a:off x="5591952" y="1880659"/>
              <a:ext cx="508375" cy="508374"/>
            </a:xfrm>
            <a:prstGeom prst="ellipse">
              <a:avLst/>
            </a:prstGeom>
            <a:solidFill>
              <a:schemeClr val="bg1">
                <a:lumMod val="85000"/>
              </a:schemeClr>
            </a:solidFill>
            <a:ln w="25400" cap="flat" cmpd="sng" algn="ctr">
              <a:no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dirty="0" err="1">
                  <a:latin typeface="Calibri" pitchFamily="34" charset="0"/>
                </a:rPr>
                <a:t>ld</a:t>
              </a:r>
              <a:endParaRPr lang="en-US" sz="2800" dirty="0">
                <a:latin typeface="Calibri" pitchFamily="34" charset="0"/>
              </a:endParaRPr>
            </a:p>
          </p:txBody>
        </p:sp>
        <p:sp>
          <p:nvSpPr>
            <p:cNvPr id="14" name="Oval 13">
              <a:extLst>
                <a:ext uri="{FF2B5EF4-FFF2-40B4-BE49-F238E27FC236}">
                  <a16:creationId xmlns:a16="http://schemas.microsoft.com/office/drawing/2014/main" id="{6B27A369-E72F-4ED5-B2CA-0ACD76C0F859}"/>
                </a:ext>
              </a:extLst>
            </p:cNvPr>
            <p:cNvSpPr/>
            <p:nvPr/>
          </p:nvSpPr>
          <p:spPr bwMode="auto">
            <a:xfrm>
              <a:off x="5984097" y="2543118"/>
              <a:ext cx="508375" cy="508374"/>
            </a:xfrm>
            <a:prstGeom prst="ellipse">
              <a:avLst/>
            </a:prstGeom>
            <a:solidFill>
              <a:schemeClr val="bg1">
                <a:lumMod val="85000"/>
              </a:schemeClr>
            </a:solidFill>
            <a:ln w="25400" cap="flat" cmpd="sng" algn="ctr">
              <a:no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dirty="0">
                  <a:latin typeface="Calibri" pitchFamily="34" charset="0"/>
                </a:rPr>
                <a:t>test</a:t>
              </a:r>
            </a:p>
          </p:txBody>
        </p:sp>
        <p:cxnSp>
          <p:nvCxnSpPr>
            <p:cNvPr id="15" name="Straight Connector 14">
              <a:extLst>
                <a:ext uri="{FF2B5EF4-FFF2-40B4-BE49-F238E27FC236}">
                  <a16:creationId xmlns:a16="http://schemas.microsoft.com/office/drawing/2014/main" id="{DE2685C9-5787-472B-B541-690E2C579501}"/>
                </a:ext>
              </a:extLst>
            </p:cNvPr>
            <p:cNvCxnSpPr>
              <a:cxnSpLocks/>
              <a:stCxn id="13" idx="4"/>
              <a:endCxn id="14" idx="0"/>
            </p:cNvCxnSpPr>
            <p:nvPr/>
          </p:nvCxnSpPr>
          <p:spPr bwMode="auto">
            <a:xfrm>
              <a:off x="5846140" y="2389033"/>
              <a:ext cx="392145" cy="154085"/>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cxnSp>
          <p:nvCxnSpPr>
            <p:cNvPr id="16" name="Straight Connector 15">
              <a:extLst>
                <a:ext uri="{FF2B5EF4-FFF2-40B4-BE49-F238E27FC236}">
                  <a16:creationId xmlns:a16="http://schemas.microsoft.com/office/drawing/2014/main" id="{0EECF880-B468-40D5-8D33-D7A11C43C3C7}"/>
                </a:ext>
              </a:extLst>
            </p:cNvPr>
            <p:cNvCxnSpPr>
              <a:cxnSpLocks/>
              <a:stCxn id="6" idx="4"/>
            </p:cNvCxnSpPr>
            <p:nvPr/>
          </p:nvCxnSpPr>
          <p:spPr bwMode="auto">
            <a:xfrm>
              <a:off x="4271030" y="3190038"/>
              <a:ext cx="0" cy="304784"/>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sp>
          <p:nvSpPr>
            <p:cNvPr id="17" name="TextBox 16">
              <a:extLst>
                <a:ext uri="{FF2B5EF4-FFF2-40B4-BE49-F238E27FC236}">
                  <a16:creationId xmlns:a16="http://schemas.microsoft.com/office/drawing/2014/main" id="{525E8D9F-6EF1-4EEA-92B9-950C96AA2195}"/>
                </a:ext>
              </a:extLst>
            </p:cNvPr>
            <p:cNvSpPr txBox="1"/>
            <p:nvPr/>
          </p:nvSpPr>
          <p:spPr>
            <a:xfrm>
              <a:off x="4016843" y="3431560"/>
              <a:ext cx="626460" cy="466097"/>
            </a:xfrm>
            <a:prstGeom prst="rect">
              <a:avLst/>
            </a:prstGeom>
            <a:noFill/>
          </p:spPr>
          <p:txBody>
            <a:bodyPr wrap="square" rtlCol="0">
              <a:spAutoFit/>
            </a:bodyPr>
            <a:lstStyle/>
            <a:p>
              <a:r>
                <a:rPr lang="en-US" sz="2400" dirty="0" err="1">
                  <a:latin typeface="Calibri" pitchFamily="34" charset="0"/>
                </a:rPr>
                <a:t>rax</a:t>
              </a:r>
              <a:endParaRPr lang="en-US" sz="2400" dirty="0">
                <a:latin typeface="Calibri" pitchFamily="34" charset="0"/>
              </a:endParaRPr>
            </a:p>
          </p:txBody>
        </p:sp>
        <p:sp>
          <p:nvSpPr>
            <p:cNvPr id="18" name="TextBox 17">
              <a:extLst>
                <a:ext uri="{FF2B5EF4-FFF2-40B4-BE49-F238E27FC236}">
                  <a16:creationId xmlns:a16="http://schemas.microsoft.com/office/drawing/2014/main" id="{3680704D-0EA6-4D4A-BBA9-7DB299B4077D}"/>
                </a:ext>
              </a:extLst>
            </p:cNvPr>
            <p:cNvSpPr txBox="1"/>
            <p:nvPr/>
          </p:nvSpPr>
          <p:spPr>
            <a:xfrm>
              <a:off x="5473867" y="3389892"/>
              <a:ext cx="626460" cy="466097"/>
            </a:xfrm>
            <a:prstGeom prst="rect">
              <a:avLst/>
            </a:prstGeom>
            <a:noFill/>
          </p:spPr>
          <p:txBody>
            <a:bodyPr wrap="square" rtlCol="0">
              <a:spAutoFit/>
            </a:bodyPr>
            <a:lstStyle/>
            <a:p>
              <a:r>
                <a:rPr lang="en-US" sz="2400" dirty="0" err="1">
                  <a:latin typeface="Calibri" pitchFamily="34" charset="0"/>
                </a:rPr>
                <a:t>rdx</a:t>
              </a:r>
              <a:endParaRPr lang="en-US" sz="2400" dirty="0">
                <a:latin typeface="Calibri" pitchFamily="34" charset="0"/>
              </a:endParaRPr>
            </a:p>
          </p:txBody>
        </p:sp>
        <p:cxnSp>
          <p:nvCxnSpPr>
            <p:cNvPr id="19" name="Straight Connector 18">
              <a:extLst>
                <a:ext uri="{FF2B5EF4-FFF2-40B4-BE49-F238E27FC236}">
                  <a16:creationId xmlns:a16="http://schemas.microsoft.com/office/drawing/2014/main" id="{53EFBC29-3C38-42B0-B7F5-B0681C1938C9}"/>
                </a:ext>
              </a:extLst>
            </p:cNvPr>
            <p:cNvCxnSpPr>
              <a:cxnSpLocks/>
              <a:stCxn id="13" idx="4"/>
              <a:endCxn id="18" idx="0"/>
            </p:cNvCxnSpPr>
            <p:nvPr/>
          </p:nvCxnSpPr>
          <p:spPr bwMode="auto">
            <a:xfrm flipH="1">
              <a:off x="5787097" y="2389033"/>
              <a:ext cx="59043" cy="1000859"/>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196680E8-38A1-46A3-A238-C062E61DAAC5}"/>
                </a:ext>
              </a:extLst>
            </p:cNvPr>
            <p:cNvCxnSpPr>
              <a:cxnSpLocks/>
              <a:stCxn id="11" idx="2"/>
              <a:endCxn id="21" idx="0"/>
            </p:cNvCxnSpPr>
            <p:nvPr/>
          </p:nvCxnSpPr>
          <p:spPr bwMode="auto">
            <a:xfrm flipH="1">
              <a:off x="5000101" y="1737286"/>
              <a:ext cx="591851" cy="1653329"/>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sp>
          <p:nvSpPr>
            <p:cNvPr id="21" name="TextBox 20">
              <a:extLst>
                <a:ext uri="{FF2B5EF4-FFF2-40B4-BE49-F238E27FC236}">
                  <a16:creationId xmlns:a16="http://schemas.microsoft.com/office/drawing/2014/main" id="{3FB3CF77-3CC3-4062-921D-9EB62A86BB7C}"/>
                </a:ext>
              </a:extLst>
            </p:cNvPr>
            <p:cNvSpPr txBox="1"/>
            <p:nvPr/>
          </p:nvSpPr>
          <p:spPr>
            <a:xfrm>
              <a:off x="4686871" y="3390615"/>
              <a:ext cx="626460" cy="466097"/>
            </a:xfrm>
            <a:prstGeom prst="rect">
              <a:avLst/>
            </a:prstGeom>
            <a:noFill/>
          </p:spPr>
          <p:txBody>
            <a:bodyPr wrap="square" rtlCol="0">
              <a:spAutoFit/>
            </a:bodyPr>
            <a:lstStyle/>
            <a:p>
              <a:r>
                <a:rPr lang="en-US" sz="2400" dirty="0" err="1">
                  <a:latin typeface="Calibri" pitchFamily="34" charset="0"/>
                </a:rPr>
                <a:t>rdi</a:t>
              </a:r>
              <a:endParaRPr lang="en-US" sz="2400" dirty="0">
                <a:latin typeface="Calibri" pitchFamily="34" charset="0"/>
              </a:endParaRPr>
            </a:p>
          </p:txBody>
        </p:sp>
      </p:grpSp>
      <p:grpSp>
        <p:nvGrpSpPr>
          <p:cNvPr id="41" name="Group 40">
            <a:extLst>
              <a:ext uri="{FF2B5EF4-FFF2-40B4-BE49-F238E27FC236}">
                <a16:creationId xmlns:a16="http://schemas.microsoft.com/office/drawing/2014/main" id="{501C9746-70A1-4DE1-8E58-23C08042EE7E}"/>
              </a:ext>
            </a:extLst>
          </p:cNvPr>
          <p:cNvGrpSpPr/>
          <p:nvPr/>
        </p:nvGrpSpPr>
        <p:grpSpPr>
          <a:xfrm>
            <a:off x="3651343" y="4170269"/>
            <a:ext cx="2984004" cy="2626468"/>
            <a:chOff x="3508468" y="1271189"/>
            <a:chExt cx="2984004" cy="2626468"/>
          </a:xfrm>
        </p:grpSpPr>
        <p:sp>
          <p:nvSpPr>
            <p:cNvPr id="42" name="TextBox 41">
              <a:extLst>
                <a:ext uri="{FF2B5EF4-FFF2-40B4-BE49-F238E27FC236}">
                  <a16:creationId xmlns:a16="http://schemas.microsoft.com/office/drawing/2014/main" id="{AE501FD1-D8DD-4E21-B227-6F748A6C17DF}"/>
                </a:ext>
              </a:extLst>
            </p:cNvPr>
            <p:cNvSpPr txBox="1"/>
            <p:nvPr/>
          </p:nvSpPr>
          <p:spPr>
            <a:xfrm>
              <a:off x="3508468" y="1280497"/>
              <a:ext cx="520271" cy="461665"/>
            </a:xfrm>
            <a:prstGeom prst="rect">
              <a:avLst/>
            </a:prstGeom>
            <a:noFill/>
          </p:spPr>
          <p:txBody>
            <a:bodyPr wrap="none" rtlCol="0">
              <a:spAutoFit/>
            </a:bodyPr>
            <a:lstStyle/>
            <a:p>
              <a:r>
                <a:rPr lang="en-US" sz="2400" dirty="0" err="1">
                  <a:latin typeface="Calibri" pitchFamily="34" charset="0"/>
                </a:rPr>
                <a:t>rdi</a:t>
              </a:r>
              <a:endParaRPr lang="en-US" sz="2400" dirty="0">
                <a:latin typeface="Calibri" pitchFamily="34" charset="0"/>
              </a:endParaRPr>
            </a:p>
          </p:txBody>
        </p:sp>
        <p:sp>
          <p:nvSpPr>
            <p:cNvPr id="43" name="Oval 42">
              <a:extLst>
                <a:ext uri="{FF2B5EF4-FFF2-40B4-BE49-F238E27FC236}">
                  <a16:creationId xmlns:a16="http://schemas.microsoft.com/office/drawing/2014/main" id="{8D280476-A592-4A21-AA9F-012B06467D65}"/>
                </a:ext>
              </a:extLst>
            </p:cNvPr>
            <p:cNvSpPr/>
            <p:nvPr/>
          </p:nvSpPr>
          <p:spPr bwMode="auto">
            <a:xfrm>
              <a:off x="3762655" y="1942954"/>
              <a:ext cx="508375" cy="508374"/>
            </a:xfrm>
            <a:prstGeom prst="ellipse">
              <a:avLst/>
            </a:prstGeom>
            <a:solidFill>
              <a:schemeClr val="bg1">
                <a:lumMod val="85000"/>
              </a:schemeClr>
            </a:solidFill>
            <a:ln w="25400" cap="flat" cmpd="sng" algn="ctr">
              <a:no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dirty="0" err="1">
                  <a:latin typeface="Calibri" pitchFamily="34" charset="0"/>
                </a:rPr>
                <a:t>ld</a:t>
              </a:r>
              <a:endParaRPr lang="en-US" sz="2800" dirty="0">
                <a:latin typeface="Calibri" pitchFamily="34" charset="0"/>
              </a:endParaRPr>
            </a:p>
          </p:txBody>
        </p:sp>
        <p:sp>
          <p:nvSpPr>
            <p:cNvPr id="44" name="Oval 43">
              <a:extLst>
                <a:ext uri="{FF2B5EF4-FFF2-40B4-BE49-F238E27FC236}">
                  <a16:creationId xmlns:a16="http://schemas.microsoft.com/office/drawing/2014/main" id="{42C09621-716E-4982-8D2D-A23359906FB1}"/>
                </a:ext>
              </a:extLst>
            </p:cNvPr>
            <p:cNvSpPr/>
            <p:nvPr/>
          </p:nvSpPr>
          <p:spPr bwMode="auto">
            <a:xfrm>
              <a:off x="4016843" y="2681663"/>
              <a:ext cx="508375" cy="508374"/>
            </a:xfrm>
            <a:prstGeom prst="ellipse">
              <a:avLst/>
            </a:prstGeom>
            <a:solidFill>
              <a:schemeClr val="bg1">
                <a:lumMod val="85000"/>
              </a:schemeClr>
            </a:solidFill>
            <a:ln w="25400" cap="flat" cmpd="sng" algn="ctr">
              <a:no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dirty="0">
                  <a:latin typeface="Calibri" pitchFamily="34" charset="0"/>
                </a:rPr>
                <a:t>x</a:t>
              </a:r>
            </a:p>
          </p:txBody>
        </p:sp>
        <p:sp>
          <p:nvSpPr>
            <p:cNvPr id="45" name="TextBox 44">
              <a:extLst>
                <a:ext uri="{FF2B5EF4-FFF2-40B4-BE49-F238E27FC236}">
                  <a16:creationId xmlns:a16="http://schemas.microsoft.com/office/drawing/2014/main" id="{B2F08FE4-ABE3-4937-BFDC-EEAF70C49528}"/>
                </a:ext>
              </a:extLst>
            </p:cNvPr>
            <p:cNvSpPr txBox="1"/>
            <p:nvPr/>
          </p:nvSpPr>
          <p:spPr>
            <a:xfrm>
              <a:off x="4435432" y="1271189"/>
              <a:ext cx="626460" cy="466097"/>
            </a:xfrm>
            <a:prstGeom prst="rect">
              <a:avLst/>
            </a:prstGeom>
            <a:noFill/>
          </p:spPr>
          <p:txBody>
            <a:bodyPr wrap="square" rtlCol="0">
              <a:spAutoFit/>
            </a:bodyPr>
            <a:lstStyle/>
            <a:p>
              <a:r>
                <a:rPr lang="en-US" sz="2400" dirty="0" err="1">
                  <a:latin typeface="Calibri" pitchFamily="34" charset="0"/>
                </a:rPr>
                <a:t>rax</a:t>
              </a:r>
              <a:endParaRPr lang="en-US" sz="2400" dirty="0">
                <a:latin typeface="Calibri" pitchFamily="34" charset="0"/>
              </a:endParaRPr>
            </a:p>
          </p:txBody>
        </p:sp>
        <p:cxnSp>
          <p:nvCxnSpPr>
            <p:cNvPr id="46" name="Straight Connector 45">
              <a:extLst>
                <a:ext uri="{FF2B5EF4-FFF2-40B4-BE49-F238E27FC236}">
                  <a16:creationId xmlns:a16="http://schemas.microsoft.com/office/drawing/2014/main" id="{93723804-4CFA-415F-8F75-FD4CCB96EBE9}"/>
                </a:ext>
              </a:extLst>
            </p:cNvPr>
            <p:cNvCxnSpPr>
              <a:stCxn id="42" idx="2"/>
              <a:endCxn id="43" idx="1"/>
            </p:cNvCxnSpPr>
            <p:nvPr/>
          </p:nvCxnSpPr>
          <p:spPr bwMode="auto">
            <a:xfrm>
              <a:off x="3768605" y="1742162"/>
              <a:ext cx="68501" cy="275242"/>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cxnSp>
          <p:nvCxnSpPr>
            <p:cNvPr id="47" name="Straight Connector 46">
              <a:extLst>
                <a:ext uri="{FF2B5EF4-FFF2-40B4-BE49-F238E27FC236}">
                  <a16:creationId xmlns:a16="http://schemas.microsoft.com/office/drawing/2014/main" id="{B7A4C625-9A07-479E-87D7-FC6388F6E101}"/>
                </a:ext>
              </a:extLst>
            </p:cNvPr>
            <p:cNvCxnSpPr>
              <a:cxnSpLocks/>
              <a:stCxn id="45" idx="2"/>
              <a:endCxn id="44" idx="7"/>
            </p:cNvCxnSpPr>
            <p:nvPr/>
          </p:nvCxnSpPr>
          <p:spPr bwMode="auto">
            <a:xfrm flipH="1">
              <a:off x="4450767" y="1737286"/>
              <a:ext cx="297895" cy="1018827"/>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id="{4FFBB7F5-B047-4E96-B1A3-9E8B2FBA7B48}"/>
                </a:ext>
              </a:extLst>
            </p:cNvPr>
            <p:cNvCxnSpPr>
              <a:cxnSpLocks/>
              <a:stCxn id="43" idx="4"/>
              <a:endCxn id="44" idx="1"/>
            </p:cNvCxnSpPr>
            <p:nvPr/>
          </p:nvCxnSpPr>
          <p:spPr bwMode="auto">
            <a:xfrm>
              <a:off x="4016843" y="2451329"/>
              <a:ext cx="74450" cy="304784"/>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sp>
          <p:nvSpPr>
            <p:cNvPr id="49" name="TextBox 48">
              <a:extLst>
                <a:ext uri="{FF2B5EF4-FFF2-40B4-BE49-F238E27FC236}">
                  <a16:creationId xmlns:a16="http://schemas.microsoft.com/office/drawing/2014/main" id="{AF0710B1-64A2-4898-AEB4-B3894F7FCD99}"/>
                </a:ext>
              </a:extLst>
            </p:cNvPr>
            <p:cNvSpPr txBox="1"/>
            <p:nvPr/>
          </p:nvSpPr>
          <p:spPr>
            <a:xfrm>
              <a:off x="5278722" y="1271189"/>
              <a:ext cx="626460" cy="466097"/>
            </a:xfrm>
            <a:prstGeom prst="rect">
              <a:avLst/>
            </a:prstGeom>
            <a:noFill/>
          </p:spPr>
          <p:txBody>
            <a:bodyPr wrap="square" rtlCol="0">
              <a:spAutoFit/>
            </a:bodyPr>
            <a:lstStyle/>
            <a:p>
              <a:r>
                <a:rPr lang="en-US" sz="2400" dirty="0" err="1">
                  <a:latin typeface="Calibri" pitchFamily="34" charset="0"/>
                </a:rPr>
                <a:t>rdx</a:t>
              </a:r>
              <a:endParaRPr lang="en-US" sz="2400" dirty="0">
                <a:latin typeface="Calibri" pitchFamily="34" charset="0"/>
              </a:endParaRPr>
            </a:p>
          </p:txBody>
        </p:sp>
        <p:cxnSp>
          <p:nvCxnSpPr>
            <p:cNvPr id="50" name="Straight Connector 49">
              <a:extLst>
                <a:ext uri="{FF2B5EF4-FFF2-40B4-BE49-F238E27FC236}">
                  <a16:creationId xmlns:a16="http://schemas.microsoft.com/office/drawing/2014/main" id="{F59C8630-B43D-4A22-BB4E-BD343B72FCED}"/>
                </a:ext>
              </a:extLst>
            </p:cNvPr>
            <p:cNvCxnSpPr>
              <a:cxnSpLocks/>
              <a:stCxn id="49" idx="2"/>
              <a:endCxn id="51" idx="0"/>
            </p:cNvCxnSpPr>
            <p:nvPr/>
          </p:nvCxnSpPr>
          <p:spPr bwMode="auto">
            <a:xfrm>
              <a:off x="5591952" y="1737286"/>
              <a:ext cx="254188" cy="143373"/>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sp>
          <p:nvSpPr>
            <p:cNvPr id="51" name="Oval 50">
              <a:extLst>
                <a:ext uri="{FF2B5EF4-FFF2-40B4-BE49-F238E27FC236}">
                  <a16:creationId xmlns:a16="http://schemas.microsoft.com/office/drawing/2014/main" id="{3C2A01D5-BC18-4C38-BAB5-76E46E5AE852}"/>
                </a:ext>
              </a:extLst>
            </p:cNvPr>
            <p:cNvSpPr/>
            <p:nvPr/>
          </p:nvSpPr>
          <p:spPr bwMode="auto">
            <a:xfrm>
              <a:off x="5591952" y="1880659"/>
              <a:ext cx="508375" cy="508374"/>
            </a:xfrm>
            <a:prstGeom prst="ellipse">
              <a:avLst/>
            </a:prstGeom>
            <a:solidFill>
              <a:schemeClr val="bg1">
                <a:lumMod val="85000"/>
              </a:schemeClr>
            </a:solidFill>
            <a:ln w="25400" cap="flat" cmpd="sng" algn="ctr">
              <a:no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dirty="0" err="1">
                  <a:latin typeface="Calibri" pitchFamily="34" charset="0"/>
                </a:rPr>
                <a:t>ld</a:t>
              </a:r>
              <a:endParaRPr lang="en-US" sz="2800" dirty="0">
                <a:latin typeface="Calibri" pitchFamily="34" charset="0"/>
              </a:endParaRPr>
            </a:p>
          </p:txBody>
        </p:sp>
        <p:sp>
          <p:nvSpPr>
            <p:cNvPr id="52" name="Oval 51">
              <a:extLst>
                <a:ext uri="{FF2B5EF4-FFF2-40B4-BE49-F238E27FC236}">
                  <a16:creationId xmlns:a16="http://schemas.microsoft.com/office/drawing/2014/main" id="{896B2CCA-D31A-424F-93AB-FCB3F412D39A}"/>
                </a:ext>
              </a:extLst>
            </p:cNvPr>
            <p:cNvSpPr/>
            <p:nvPr/>
          </p:nvSpPr>
          <p:spPr bwMode="auto">
            <a:xfrm>
              <a:off x="5984097" y="2543118"/>
              <a:ext cx="508375" cy="508374"/>
            </a:xfrm>
            <a:prstGeom prst="ellipse">
              <a:avLst/>
            </a:prstGeom>
            <a:solidFill>
              <a:schemeClr val="bg1">
                <a:lumMod val="85000"/>
              </a:schemeClr>
            </a:solidFill>
            <a:ln w="25400" cap="flat" cmpd="sng" algn="ctr">
              <a:no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dirty="0">
                  <a:latin typeface="Calibri" pitchFamily="34" charset="0"/>
                </a:rPr>
                <a:t>test</a:t>
              </a:r>
            </a:p>
          </p:txBody>
        </p:sp>
        <p:cxnSp>
          <p:nvCxnSpPr>
            <p:cNvPr id="53" name="Straight Connector 52">
              <a:extLst>
                <a:ext uri="{FF2B5EF4-FFF2-40B4-BE49-F238E27FC236}">
                  <a16:creationId xmlns:a16="http://schemas.microsoft.com/office/drawing/2014/main" id="{C6F61A8F-39D5-496A-8AB5-D91EB1435F0D}"/>
                </a:ext>
              </a:extLst>
            </p:cNvPr>
            <p:cNvCxnSpPr>
              <a:cxnSpLocks/>
              <a:stCxn id="51" idx="4"/>
              <a:endCxn id="52" idx="0"/>
            </p:cNvCxnSpPr>
            <p:nvPr/>
          </p:nvCxnSpPr>
          <p:spPr bwMode="auto">
            <a:xfrm>
              <a:off x="5846140" y="2389033"/>
              <a:ext cx="392145" cy="154085"/>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cxnSp>
          <p:nvCxnSpPr>
            <p:cNvPr id="54" name="Straight Connector 53">
              <a:extLst>
                <a:ext uri="{FF2B5EF4-FFF2-40B4-BE49-F238E27FC236}">
                  <a16:creationId xmlns:a16="http://schemas.microsoft.com/office/drawing/2014/main" id="{BF62510F-D867-44B2-9DC7-40DFAF5795CD}"/>
                </a:ext>
              </a:extLst>
            </p:cNvPr>
            <p:cNvCxnSpPr>
              <a:cxnSpLocks/>
              <a:stCxn id="44" idx="4"/>
            </p:cNvCxnSpPr>
            <p:nvPr/>
          </p:nvCxnSpPr>
          <p:spPr bwMode="auto">
            <a:xfrm>
              <a:off x="4271030" y="3190038"/>
              <a:ext cx="0" cy="304784"/>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sp>
          <p:nvSpPr>
            <p:cNvPr id="55" name="TextBox 54">
              <a:extLst>
                <a:ext uri="{FF2B5EF4-FFF2-40B4-BE49-F238E27FC236}">
                  <a16:creationId xmlns:a16="http://schemas.microsoft.com/office/drawing/2014/main" id="{810B7B27-36E9-4EB6-944C-89EF2BEB9763}"/>
                </a:ext>
              </a:extLst>
            </p:cNvPr>
            <p:cNvSpPr txBox="1"/>
            <p:nvPr/>
          </p:nvSpPr>
          <p:spPr>
            <a:xfrm>
              <a:off x="4016843" y="3431560"/>
              <a:ext cx="626460" cy="466097"/>
            </a:xfrm>
            <a:prstGeom prst="rect">
              <a:avLst/>
            </a:prstGeom>
            <a:noFill/>
          </p:spPr>
          <p:txBody>
            <a:bodyPr wrap="square" rtlCol="0">
              <a:spAutoFit/>
            </a:bodyPr>
            <a:lstStyle/>
            <a:p>
              <a:r>
                <a:rPr lang="en-US" sz="2400" dirty="0" err="1">
                  <a:latin typeface="Calibri" pitchFamily="34" charset="0"/>
                </a:rPr>
                <a:t>rax</a:t>
              </a:r>
              <a:endParaRPr lang="en-US" sz="2400" dirty="0">
                <a:latin typeface="Calibri" pitchFamily="34" charset="0"/>
              </a:endParaRPr>
            </a:p>
          </p:txBody>
        </p:sp>
        <p:sp>
          <p:nvSpPr>
            <p:cNvPr id="56" name="TextBox 55">
              <a:extLst>
                <a:ext uri="{FF2B5EF4-FFF2-40B4-BE49-F238E27FC236}">
                  <a16:creationId xmlns:a16="http://schemas.microsoft.com/office/drawing/2014/main" id="{68E221A5-411C-493F-9619-0D4371C8B2BE}"/>
                </a:ext>
              </a:extLst>
            </p:cNvPr>
            <p:cNvSpPr txBox="1"/>
            <p:nvPr/>
          </p:nvSpPr>
          <p:spPr>
            <a:xfrm>
              <a:off x="5405816" y="3371127"/>
              <a:ext cx="626460" cy="466097"/>
            </a:xfrm>
            <a:prstGeom prst="rect">
              <a:avLst/>
            </a:prstGeom>
            <a:noFill/>
          </p:spPr>
          <p:txBody>
            <a:bodyPr wrap="square" rtlCol="0">
              <a:spAutoFit/>
            </a:bodyPr>
            <a:lstStyle/>
            <a:p>
              <a:r>
                <a:rPr lang="en-US" sz="2400" dirty="0" err="1">
                  <a:latin typeface="Calibri" pitchFamily="34" charset="0"/>
                </a:rPr>
                <a:t>rdx</a:t>
              </a:r>
              <a:endParaRPr lang="en-US" sz="2400" dirty="0">
                <a:latin typeface="Calibri" pitchFamily="34" charset="0"/>
              </a:endParaRPr>
            </a:p>
          </p:txBody>
        </p:sp>
        <p:cxnSp>
          <p:nvCxnSpPr>
            <p:cNvPr id="57" name="Straight Connector 56">
              <a:extLst>
                <a:ext uri="{FF2B5EF4-FFF2-40B4-BE49-F238E27FC236}">
                  <a16:creationId xmlns:a16="http://schemas.microsoft.com/office/drawing/2014/main" id="{62C2ACC9-63B1-43E1-A8AD-797705B134FA}"/>
                </a:ext>
              </a:extLst>
            </p:cNvPr>
            <p:cNvCxnSpPr>
              <a:cxnSpLocks/>
              <a:stCxn id="51" idx="4"/>
              <a:endCxn id="56" idx="0"/>
            </p:cNvCxnSpPr>
            <p:nvPr/>
          </p:nvCxnSpPr>
          <p:spPr bwMode="auto">
            <a:xfrm flipH="1">
              <a:off x="5719046" y="2389033"/>
              <a:ext cx="127094" cy="982094"/>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cxnSp>
          <p:nvCxnSpPr>
            <p:cNvPr id="58" name="Straight Connector 57">
              <a:extLst>
                <a:ext uri="{FF2B5EF4-FFF2-40B4-BE49-F238E27FC236}">
                  <a16:creationId xmlns:a16="http://schemas.microsoft.com/office/drawing/2014/main" id="{34A0A4DE-1C91-422E-87E1-56F83B021B51}"/>
                </a:ext>
              </a:extLst>
            </p:cNvPr>
            <p:cNvCxnSpPr>
              <a:cxnSpLocks/>
              <a:stCxn id="49" idx="2"/>
              <a:endCxn id="59" idx="0"/>
            </p:cNvCxnSpPr>
            <p:nvPr/>
          </p:nvCxnSpPr>
          <p:spPr bwMode="auto">
            <a:xfrm flipH="1">
              <a:off x="5000101" y="1737286"/>
              <a:ext cx="591851" cy="1653329"/>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sp>
          <p:nvSpPr>
            <p:cNvPr id="59" name="TextBox 58">
              <a:extLst>
                <a:ext uri="{FF2B5EF4-FFF2-40B4-BE49-F238E27FC236}">
                  <a16:creationId xmlns:a16="http://schemas.microsoft.com/office/drawing/2014/main" id="{9B63916D-06F4-438A-A445-36C206917C6F}"/>
                </a:ext>
              </a:extLst>
            </p:cNvPr>
            <p:cNvSpPr txBox="1"/>
            <p:nvPr/>
          </p:nvSpPr>
          <p:spPr>
            <a:xfrm>
              <a:off x="4686871" y="3390615"/>
              <a:ext cx="626460" cy="466097"/>
            </a:xfrm>
            <a:prstGeom prst="rect">
              <a:avLst/>
            </a:prstGeom>
            <a:noFill/>
          </p:spPr>
          <p:txBody>
            <a:bodyPr wrap="square" rtlCol="0">
              <a:spAutoFit/>
            </a:bodyPr>
            <a:lstStyle/>
            <a:p>
              <a:r>
                <a:rPr lang="en-US" sz="2400" dirty="0" err="1">
                  <a:latin typeface="Calibri" pitchFamily="34" charset="0"/>
                </a:rPr>
                <a:t>rdi</a:t>
              </a:r>
              <a:endParaRPr lang="en-US" sz="2400" dirty="0">
                <a:latin typeface="Calibri" pitchFamily="34" charset="0"/>
              </a:endParaRPr>
            </a:p>
          </p:txBody>
        </p:sp>
      </p:grpSp>
      <p:sp>
        <p:nvSpPr>
          <p:cNvPr id="69" name="TextBox 68">
            <a:extLst>
              <a:ext uri="{FF2B5EF4-FFF2-40B4-BE49-F238E27FC236}">
                <a16:creationId xmlns:a16="http://schemas.microsoft.com/office/drawing/2014/main" id="{CC8FB19D-8171-4CE2-BF93-CE144B9AAB1F}"/>
              </a:ext>
            </a:extLst>
          </p:cNvPr>
          <p:cNvSpPr txBox="1"/>
          <p:nvPr/>
        </p:nvSpPr>
        <p:spPr>
          <a:xfrm>
            <a:off x="2066507" y="2445281"/>
            <a:ext cx="1159548" cy="369332"/>
          </a:xfrm>
          <a:prstGeom prst="rect">
            <a:avLst/>
          </a:prstGeom>
          <a:noFill/>
        </p:spPr>
        <p:txBody>
          <a:bodyPr wrap="none" rtlCol="0">
            <a:spAutoFit/>
          </a:bodyPr>
          <a:lstStyle/>
          <a:p>
            <a:r>
              <a:rPr lang="en-US" sz="1800" dirty="0">
                <a:latin typeface="Calibri" pitchFamily="34" charset="0"/>
              </a:rPr>
              <a:t>Iteration 1</a:t>
            </a:r>
          </a:p>
        </p:txBody>
      </p:sp>
      <p:sp>
        <p:nvSpPr>
          <p:cNvPr id="70" name="TextBox 69">
            <a:extLst>
              <a:ext uri="{FF2B5EF4-FFF2-40B4-BE49-F238E27FC236}">
                <a16:creationId xmlns:a16="http://schemas.microsoft.com/office/drawing/2014/main" id="{AD148E51-30D9-48FA-A327-3A45797D06DD}"/>
              </a:ext>
            </a:extLst>
          </p:cNvPr>
          <p:cNvSpPr txBox="1"/>
          <p:nvPr/>
        </p:nvSpPr>
        <p:spPr>
          <a:xfrm>
            <a:off x="2055861" y="5365155"/>
            <a:ext cx="1159548" cy="369332"/>
          </a:xfrm>
          <a:prstGeom prst="rect">
            <a:avLst/>
          </a:prstGeom>
          <a:noFill/>
        </p:spPr>
        <p:txBody>
          <a:bodyPr wrap="none" rtlCol="0">
            <a:spAutoFit/>
          </a:bodyPr>
          <a:lstStyle/>
          <a:p>
            <a:r>
              <a:rPr lang="en-US" sz="1800" dirty="0">
                <a:latin typeface="Calibri" pitchFamily="34" charset="0"/>
              </a:rPr>
              <a:t>Iteration 2</a:t>
            </a:r>
          </a:p>
        </p:txBody>
      </p:sp>
    </p:spTree>
    <p:extLst>
      <p:ext uri="{BB962C8B-B14F-4D97-AF65-F5344CB8AC3E}">
        <p14:creationId xmlns:p14="http://schemas.microsoft.com/office/powerpoint/2010/main" val="193706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animEffect transition="in" filter="fade">
                                      <p:cBhvr>
                                        <p:cTn id="13" dur="500"/>
                                        <p:tgtEl>
                                          <p:spTgt spid="6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fade">
                                      <p:cBhvr>
                                        <p:cTn id="16" dur="500"/>
                                        <p:tgtEl>
                                          <p:spTgt spid="7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fade">
                                      <p:cBhvr>
                                        <p:cTn id="21" dur="500"/>
                                        <p:tgtEl>
                                          <p:spTgt spid="66"/>
                                        </p:tgtEl>
                                      </p:cBhvr>
                                    </p:animEffect>
                                  </p:childTnLst>
                                </p:cTn>
                              </p:par>
                              <p:par>
                                <p:cTn id="22" presetID="10" presetClass="entr" presetSubtype="0" fill="hold" nodeType="withEffect">
                                  <p:stCondLst>
                                    <p:cond delay="0"/>
                                  </p:stCondLst>
                                  <p:childTnLst>
                                    <p:set>
                                      <p:cBhvr>
                                        <p:cTn id="23" dur="1" fill="hold">
                                          <p:stCondLst>
                                            <p:cond delay="0"/>
                                          </p:stCondLst>
                                        </p:cTn>
                                        <p:tgtEl>
                                          <p:spTgt spid="63"/>
                                        </p:tgtEl>
                                        <p:attrNameLst>
                                          <p:attrName>style.visibility</p:attrName>
                                        </p:attrNameLst>
                                      </p:cBhvr>
                                      <p:to>
                                        <p:strVal val="visible"/>
                                      </p:to>
                                    </p:set>
                                    <p:animEffect transition="in" filter="fade">
                                      <p:cBhvr>
                                        <p:cTn id="24" dur="500"/>
                                        <p:tgtEl>
                                          <p:spTgt spid="63"/>
                                        </p:tgtEl>
                                      </p:cBhvr>
                                    </p:animEffect>
                                  </p:childTnLst>
                                </p:cTn>
                              </p:par>
                              <p:par>
                                <p:cTn id="25" presetID="10"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fade">
                                      <p:cBhvr>
                                        <p:cTn id="2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F4C7A-B919-4148-AB36-7E7A8A4F80EE}"/>
              </a:ext>
            </a:extLst>
          </p:cNvPr>
          <p:cNvSpPr>
            <a:spLocks noGrp="1"/>
          </p:cNvSpPr>
          <p:nvPr>
            <p:ph type="title"/>
          </p:nvPr>
        </p:nvSpPr>
        <p:spPr/>
        <p:txBody>
          <a:bodyPr/>
          <a:lstStyle/>
          <a:p>
            <a:r>
              <a:rPr lang="en-US" dirty="0"/>
              <a:t>CPE From program perspective</a:t>
            </a:r>
          </a:p>
        </p:txBody>
      </p:sp>
      <p:sp>
        <p:nvSpPr>
          <p:cNvPr id="4" name="TextBox 3">
            <a:extLst>
              <a:ext uri="{FF2B5EF4-FFF2-40B4-BE49-F238E27FC236}">
                <a16:creationId xmlns:a16="http://schemas.microsoft.com/office/drawing/2014/main" id="{00DDE4CB-484D-44CB-B2EE-099F254D41D4}"/>
              </a:ext>
            </a:extLst>
          </p:cNvPr>
          <p:cNvSpPr txBox="1"/>
          <p:nvPr/>
        </p:nvSpPr>
        <p:spPr>
          <a:xfrm>
            <a:off x="6753224" y="1401679"/>
            <a:ext cx="2133600" cy="923330"/>
          </a:xfrm>
          <a:prstGeom prst="rect">
            <a:avLst/>
          </a:prstGeom>
          <a:noFill/>
        </p:spPr>
        <p:txBody>
          <a:bodyPr wrap="square" rtlCol="0">
            <a:spAutoFit/>
          </a:bodyPr>
          <a:lstStyle/>
          <a:p>
            <a:r>
              <a:rPr lang="en-US" sz="1800" b="1" dirty="0">
                <a:latin typeface="Calibri" pitchFamily="34" charset="0"/>
              </a:rPr>
              <a:t>Q1. What are the possible critical path through the loop?</a:t>
            </a:r>
          </a:p>
        </p:txBody>
      </p:sp>
      <p:sp>
        <p:nvSpPr>
          <p:cNvPr id="5" name="TextBox 4">
            <a:extLst>
              <a:ext uri="{FF2B5EF4-FFF2-40B4-BE49-F238E27FC236}">
                <a16:creationId xmlns:a16="http://schemas.microsoft.com/office/drawing/2014/main" id="{633641F0-2D26-49E3-B080-13C4D0D57A79}"/>
              </a:ext>
            </a:extLst>
          </p:cNvPr>
          <p:cNvSpPr txBox="1"/>
          <p:nvPr/>
        </p:nvSpPr>
        <p:spPr>
          <a:xfrm>
            <a:off x="6547299" y="2529010"/>
            <a:ext cx="2345766" cy="1477328"/>
          </a:xfrm>
          <a:prstGeom prst="rect">
            <a:avLst/>
          </a:prstGeom>
          <a:noFill/>
        </p:spPr>
        <p:txBody>
          <a:bodyPr wrap="square" rtlCol="0">
            <a:spAutoFit/>
          </a:bodyPr>
          <a:lstStyle/>
          <a:p>
            <a:r>
              <a:rPr lang="en-US" b="1" dirty="0">
                <a:latin typeface="Calibri" pitchFamily="34" charset="0"/>
              </a:rPr>
              <a:t>Q2. Assume loads take one cycle, and multiplies take 3 cycles, what is the latency bound on CPE?</a:t>
            </a:r>
            <a:endParaRPr lang="en-US" sz="1800" b="1" dirty="0">
              <a:latin typeface="Calibri" pitchFamily="34" charset="0"/>
            </a:endParaRPr>
          </a:p>
        </p:txBody>
      </p:sp>
      <p:sp>
        <p:nvSpPr>
          <p:cNvPr id="6" name="TextBox 5">
            <a:extLst>
              <a:ext uri="{FF2B5EF4-FFF2-40B4-BE49-F238E27FC236}">
                <a16:creationId xmlns:a16="http://schemas.microsoft.com/office/drawing/2014/main" id="{9C003B0E-BD11-4A36-AE5D-12C8135E126B}"/>
              </a:ext>
            </a:extLst>
          </p:cNvPr>
          <p:cNvSpPr txBox="1"/>
          <p:nvPr/>
        </p:nvSpPr>
        <p:spPr>
          <a:xfrm>
            <a:off x="6304121" y="4139252"/>
            <a:ext cx="2832122" cy="1477328"/>
          </a:xfrm>
          <a:prstGeom prst="rect">
            <a:avLst/>
          </a:prstGeom>
          <a:noFill/>
        </p:spPr>
        <p:txBody>
          <a:bodyPr wrap="square" rtlCol="0">
            <a:spAutoFit/>
          </a:bodyPr>
          <a:lstStyle/>
          <a:p>
            <a:r>
              <a:rPr lang="en-US" b="1" dirty="0">
                <a:latin typeface="Calibri" pitchFamily="34" charset="0"/>
              </a:rPr>
              <a:t>Q3. Assume that all instructions take one cycle, and you only have one of each FU, what is the throughput bound on CPE?</a:t>
            </a:r>
            <a:endParaRPr lang="en-US" sz="1800" b="1" dirty="0">
              <a:latin typeface="Calibri" pitchFamily="34" charset="0"/>
            </a:endParaRPr>
          </a:p>
        </p:txBody>
      </p:sp>
      <p:sp>
        <p:nvSpPr>
          <p:cNvPr id="7" name="Rectangle 6">
            <a:extLst>
              <a:ext uri="{FF2B5EF4-FFF2-40B4-BE49-F238E27FC236}">
                <a16:creationId xmlns:a16="http://schemas.microsoft.com/office/drawing/2014/main" id="{4F16F16F-9FE9-4D1C-BD79-1DF57DF0EDE4}"/>
              </a:ext>
            </a:extLst>
          </p:cNvPr>
          <p:cNvSpPr/>
          <p:nvPr/>
        </p:nvSpPr>
        <p:spPr>
          <a:xfrm>
            <a:off x="257176" y="1747800"/>
            <a:ext cx="5804958" cy="4524315"/>
          </a:xfrm>
          <a:prstGeom prst="rect">
            <a:avLst/>
          </a:prstGeom>
          <a:solidFill>
            <a:schemeClr val="tx1">
              <a:lumMod val="75000"/>
              <a:lumOff val="25000"/>
            </a:schemeClr>
          </a:solidFill>
        </p:spPr>
        <p:txBody>
          <a:bodyPr wrap="square">
            <a:spAutoFit/>
          </a:bodyPr>
          <a:lstStyle/>
          <a:p>
            <a:r>
              <a:rPr lang="en-US" b="1" dirty="0">
                <a:solidFill>
                  <a:srgbClr val="CEDF99"/>
                </a:solidFill>
                <a:highlight>
                  <a:srgbClr val="3F3F3F"/>
                </a:highlight>
                <a:latin typeface="Consolas" panose="020B0609020204030204" pitchFamily="49" charset="0"/>
              </a:rPr>
              <a:t>struct</a:t>
            </a:r>
            <a:r>
              <a:rPr lang="en-US" dirty="0">
                <a:solidFill>
                  <a:srgbClr val="DCDCCC"/>
                </a:solidFill>
                <a:highlight>
                  <a:srgbClr val="3F3F3F"/>
                </a:highlight>
                <a:latin typeface="Consolas" panose="020B0609020204030204" pitchFamily="49" charset="0"/>
              </a:rPr>
              <a:t> </a:t>
            </a:r>
            <a:r>
              <a:rPr lang="en-US" dirty="0" err="1">
                <a:solidFill>
                  <a:srgbClr val="DCDCCC"/>
                </a:solidFill>
                <a:highlight>
                  <a:srgbClr val="3F3F3F"/>
                </a:highlight>
                <a:latin typeface="Consolas" panose="020B0609020204030204" pitchFamily="49" charset="0"/>
              </a:rPr>
              <a:t>linked_list</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endParaRPr lang="en" dirty="0">
              <a:solidFill>
                <a:srgbClr val="DCDCCC"/>
              </a:solidFill>
              <a:highlight>
                <a:srgbClr val="3F3F3F"/>
              </a:highlight>
              <a:latin typeface="Consolas" panose="020B0609020204030204" pitchFamily="49" charset="0"/>
            </a:endParaRPr>
          </a:p>
          <a:p>
            <a:r>
              <a:rPr lang="en-US" b="1" dirty="0">
                <a:solidFill>
                  <a:srgbClr val="DFC47D"/>
                </a:solidFill>
                <a:highlight>
                  <a:srgbClr val="3F3F3F"/>
                </a:highlight>
                <a:latin typeface="Consolas" panose="020B0609020204030204" pitchFamily="49" charset="0"/>
              </a:rPr>
              <a:t>typedef</a:t>
            </a:r>
            <a:r>
              <a:rPr lang="en-US" dirty="0">
                <a:solidFill>
                  <a:srgbClr val="DCDCCC"/>
                </a:solidFill>
                <a:highlight>
                  <a:srgbClr val="3F3F3F"/>
                </a:highlight>
                <a:latin typeface="Consolas" panose="020B0609020204030204" pitchFamily="49" charset="0"/>
              </a:rPr>
              <a:t> </a:t>
            </a:r>
            <a:r>
              <a:rPr lang="en-US" b="1" dirty="0">
                <a:solidFill>
                  <a:srgbClr val="CEDF99"/>
                </a:solidFill>
                <a:highlight>
                  <a:srgbClr val="3F3F3F"/>
                </a:highlight>
                <a:latin typeface="Consolas" panose="020B0609020204030204" pitchFamily="49" charset="0"/>
              </a:rPr>
              <a:t>struct</a:t>
            </a:r>
            <a:r>
              <a:rPr lang="en-US" dirty="0">
                <a:solidFill>
                  <a:srgbClr val="DCDCCC"/>
                </a:solidFill>
                <a:highlight>
                  <a:srgbClr val="3F3F3F"/>
                </a:highlight>
                <a:latin typeface="Consolas" panose="020B0609020204030204" pitchFamily="49" charset="0"/>
              </a:rPr>
              <a:t> </a:t>
            </a:r>
            <a:r>
              <a:rPr lang="en-US" dirty="0" err="1">
                <a:solidFill>
                  <a:srgbClr val="DCDCCC"/>
                </a:solidFill>
                <a:highlight>
                  <a:srgbClr val="3F3F3F"/>
                </a:highlight>
                <a:latin typeface="Consolas" panose="020B0609020204030204" pitchFamily="49" charset="0"/>
              </a:rPr>
              <a:t>linked_list</a:t>
            </a:r>
            <a:r>
              <a:rPr lang="en-US" dirty="0">
                <a:solidFill>
                  <a:srgbClr val="DCDCCC"/>
                </a:solidFill>
                <a:highlight>
                  <a:srgbClr val="3F3F3F"/>
                </a:highlight>
                <a:latin typeface="Consolas" panose="020B0609020204030204" pitchFamily="49" charset="0"/>
              </a:rPr>
              <a:t> </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en-US" dirty="0">
                <a:solidFill>
                  <a:srgbClr val="DCDCCC"/>
                </a:solidFill>
                <a:highlight>
                  <a:srgbClr val="3F3F3F"/>
                </a:highlight>
                <a:latin typeface="Consolas" panose="020B0609020204030204" pitchFamily="49" charset="0"/>
              </a:rPr>
              <a:t>  </a:t>
            </a:r>
            <a:r>
              <a:rPr lang="en-US" b="1" dirty="0">
                <a:solidFill>
                  <a:srgbClr val="CEDF99"/>
                </a:solidFill>
                <a:highlight>
                  <a:srgbClr val="3F3F3F"/>
                </a:highlight>
                <a:latin typeface="Consolas" panose="020B0609020204030204" pitchFamily="49" charset="0"/>
              </a:rPr>
              <a:t>struct</a:t>
            </a:r>
            <a:r>
              <a:rPr lang="en-US" dirty="0">
                <a:solidFill>
                  <a:srgbClr val="DCDCCC"/>
                </a:solidFill>
                <a:highlight>
                  <a:srgbClr val="3F3F3F"/>
                </a:highlight>
                <a:latin typeface="Consolas" panose="020B0609020204030204" pitchFamily="49" charset="0"/>
              </a:rPr>
              <a:t> </a:t>
            </a:r>
            <a:r>
              <a:rPr lang="en-US" dirty="0" err="1">
                <a:solidFill>
                  <a:srgbClr val="DCDCCC"/>
                </a:solidFill>
                <a:highlight>
                  <a:srgbClr val="3F3F3F"/>
                </a:highlight>
                <a:latin typeface="Consolas" panose="020B0609020204030204" pitchFamily="49" charset="0"/>
              </a:rPr>
              <a:t>linked_list</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 next</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en-US" dirty="0">
                <a:solidFill>
                  <a:srgbClr val="DCDCCC"/>
                </a:solidFill>
                <a:highlight>
                  <a:srgbClr val="3F3F3F"/>
                </a:highlight>
                <a:latin typeface="Consolas" panose="020B0609020204030204" pitchFamily="49" charset="0"/>
              </a:rPr>
              <a:t>  </a:t>
            </a:r>
            <a:r>
              <a:rPr lang="en-US" b="1" dirty="0">
                <a:solidFill>
                  <a:srgbClr val="CEDF99"/>
                </a:solidFill>
                <a:highlight>
                  <a:srgbClr val="3F3F3F"/>
                </a:highlight>
                <a:latin typeface="Consolas" panose="020B0609020204030204" pitchFamily="49" charset="0"/>
              </a:rPr>
              <a:t>long</a:t>
            </a:r>
            <a:r>
              <a:rPr lang="en-US" dirty="0">
                <a:solidFill>
                  <a:srgbClr val="DCDCCC"/>
                </a:solidFill>
                <a:highlight>
                  <a:srgbClr val="3F3F3F"/>
                </a:highlight>
                <a:latin typeface="Consolas" panose="020B0609020204030204" pitchFamily="49" charset="0"/>
              </a:rPr>
              <a:t> </a:t>
            </a:r>
            <a:r>
              <a:rPr lang="en-US" b="1" dirty="0" err="1">
                <a:solidFill>
                  <a:srgbClr val="CEDF99"/>
                </a:solidFill>
                <a:highlight>
                  <a:srgbClr val="3F3F3F"/>
                </a:highlight>
                <a:latin typeface="Consolas" panose="020B0609020204030204" pitchFamily="49" charset="0"/>
              </a:rPr>
              <a:t>long</a:t>
            </a:r>
            <a:r>
              <a:rPr lang="en-US" dirty="0">
                <a:solidFill>
                  <a:srgbClr val="DCDCCC"/>
                </a:solidFill>
                <a:highlight>
                  <a:srgbClr val="3F3F3F"/>
                </a:highlight>
                <a:latin typeface="Consolas" panose="020B0609020204030204" pitchFamily="49" charset="0"/>
              </a:rPr>
              <a:t> </a:t>
            </a:r>
            <a:r>
              <a:rPr lang="en-US" b="1" dirty="0">
                <a:solidFill>
                  <a:srgbClr val="CEDF99"/>
                </a:solidFill>
                <a:highlight>
                  <a:srgbClr val="3F3F3F"/>
                </a:highlight>
                <a:latin typeface="Consolas" panose="020B0609020204030204" pitchFamily="49" charset="0"/>
              </a:rPr>
              <a:t>int</a:t>
            </a:r>
            <a:r>
              <a:rPr lang="en-US" dirty="0">
                <a:solidFill>
                  <a:srgbClr val="DCDCCC"/>
                </a:solidFill>
                <a:highlight>
                  <a:srgbClr val="3F3F3F"/>
                </a:highlight>
                <a:latin typeface="Consolas" panose="020B0609020204030204" pitchFamily="49" charset="0"/>
              </a:rPr>
              <a:t> value</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 </a:t>
            </a:r>
            <a:r>
              <a:rPr lang="en-US" dirty="0" err="1">
                <a:solidFill>
                  <a:srgbClr val="DCDCCC"/>
                </a:solidFill>
                <a:highlight>
                  <a:srgbClr val="3F3F3F"/>
                </a:highlight>
                <a:latin typeface="Consolas" panose="020B0609020204030204" pitchFamily="49" charset="0"/>
              </a:rPr>
              <a:t>linked_list</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endParaRPr lang="en" dirty="0">
              <a:solidFill>
                <a:srgbClr val="DCDCCC"/>
              </a:solidFill>
              <a:highlight>
                <a:srgbClr val="3F3F3F"/>
              </a:highlight>
              <a:latin typeface="Consolas" panose="020B0609020204030204" pitchFamily="49" charset="0"/>
            </a:endParaRPr>
          </a:p>
          <a:p>
            <a:r>
              <a:rPr lang="en-US" b="1" dirty="0">
                <a:solidFill>
                  <a:srgbClr val="CEDF99"/>
                </a:solidFill>
                <a:highlight>
                  <a:srgbClr val="3F3F3F"/>
                </a:highlight>
                <a:latin typeface="Consolas" panose="020B0609020204030204" pitchFamily="49" charset="0"/>
              </a:rPr>
              <a:t>long</a:t>
            </a:r>
            <a:r>
              <a:rPr lang="en-US" dirty="0">
                <a:solidFill>
                  <a:srgbClr val="DCDCCC"/>
                </a:solidFill>
                <a:highlight>
                  <a:srgbClr val="3F3F3F"/>
                </a:highlight>
                <a:latin typeface="Consolas" panose="020B0609020204030204" pitchFamily="49" charset="0"/>
              </a:rPr>
              <a:t> </a:t>
            </a:r>
            <a:r>
              <a:rPr lang="en-US" b="1" dirty="0" err="1">
                <a:solidFill>
                  <a:srgbClr val="CEDF99"/>
                </a:solidFill>
                <a:highlight>
                  <a:srgbClr val="3F3F3F"/>
                </a:highlight>
                <a:latin typeface="Consolas" panose="020B0609020204030204" pitchFamily="49" charset="0"/>
              </a:rPr>
              <a:t>long</a:t>
            </a:r>
            <a:r>
              <a:rPr lang="en-US" dirty="0">
                <a:solidFill>
                  <a:srgbClr val="DCDCCC"/>
                </a:solidFill>
                <a:highlight>
                  <a:srgbClr val="3F3F3F"/>
                </a:highlight>
                <a:latin typeface="Consolas" panose="020B0609020204030204" pitchFamily="49" charset="0"/>
              </a:rPr>
              <a:t> </a:t>
            </a:r>
            <a:r>
              <a:rPr lang="en-US" b="1" dirty="0">
                <a:solidFill>
                  <a:srgbClr val="CEDF99"/>
                </a:solidFill>
                <a:highlight>
                  <a:srgbClr val="3F3F3F"/>
                </a:highlight>
                <a:latin typeface="Consolas" panose="020B0609020204030204" pitchFamily="49" charset="0"/>
              </a:rPr>
              <a:t>int</a:t>
            </a:r>
            <a:r>
              <a:rPr lang="en-US" dirty="0">
                <a:solidFill>
                  <a:srgbClr val="DCDCCC"/>
                </a:solidFill>
                <a:highlight>
                  <a:srgbClr val="3F3F3F"/>
                </a:highlight>
                <a:latin typeface="Consolas" panose="020B0609020204030204" pitchFamily="49" charset="0"/>
              </a:rPr>
              <a:t> traverse</a:t>
            </a:r>
            <a:r>
              <a:rPr lang="en-US" b="1" dirty="0">
                <a:solidFill>
                  <a:srgbClr val="9F9D6D"/>
                </a:solidFill>
                <a:highlight>
                  <a:srgbClr val="3F3F3F"/>
                </a:highlight>
                <a:latin typeface="Consolas" panose="020B0609020204030204" pitchFamily="49" charset="0"/>
              </a:rPr>
              <a:t>(</a:t>
            </a:r>
            <a:r>
              <a:rPr lang="en-US" dirty="0" err="1">
                <a:solidFill>
                  <a:srgbClr val="DCDCCC"/>
                </a:solidFill>
                <a:highlight>
                  <a:srgbClr val="3F3F3F"/>
                </a:highlight>
                <a:latin typeface="Consolas" panose="020B0609020204030204" pitchFamily="49" charset="0"/>
              </a:rPr>
              <a:t>linked_list</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 root</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 </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en-US" dirty="0">
                <a:solidFill>
                  <a:srgbClr val="DCDCCC"/>
                </a:solidFill>
                <a:highlight>
                  <a:srgbClr val="3F3F3F"/>
                </a:highlight>
                <a:latin typeface="Consolas" panose="020B0609020204030204" pitchFamily="49" charset="0"/>
              </a:rPr>
              <a:t>  </a:t>
            </a:r>
            <a:r>
              <a:rPr lang="en-US" dirty="0" err="1">
                <a:solidFill>
                  <a:srgbClr val="DCDCCC"/>
                </a:solidFill>
                <a:highlight>
                  <a:srgbClr val="3F3F3F"/>
                </a:highlight>
                <a:latin typeface="Consolas" panose="020B0609020204030204" pitchFamily="49" charset="0"/>
              </a:rPr>
              <a:t>linked_list</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 current </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 root</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en-US" dirty="0">
                <a:solidFill>
                  <a:srgbClr val="DCDCCC"/>
                </a:solidFill>
                <a:highlight>
                  <a:srgbClr val="3F3F3F"/>
                </a:highlight>
                <a:latin typeface="Consolas" panose="020B0609020204030204" pitchFamily="49" charset="0"/>
              </a:rPr>
              <a:t>  </a:t>
            </a:r>
            <a:r>
              <a:rPr lang="en-US" b="1" dirty="0">
                <a:solidFill>
                  <a:srgbClr val="CEDF99"/>
                </a:solidFill>
                <a:highlight>
                  <a:srgbClr val="3F3F3F"/>
                </a:highlight>
                <a:latin typeface="Consolas" panose="020B0609020204030204" pitchFamily="49" charset="0"/>
              </a:rPr>
              <a:t>long</a:t>
            </a:r>
            <a:r>
              <a:rPr lang="en-US" dirty="0">
                <a:solidFill>
                  <a:srgbClr val="DCDCCC"/>
                </a:solidFill>
                <a:highlight>
                  <a:srgbClr val="3F3F3F"/>
                </a:highlight>
                <a:latin typeface="Consolas" panose="020B0609020204030204" pitchFamily="49" charset="0"/>
              </a:rPr>
              <a:t> </a:t>
            </a:r>
            <a:r>
              <a:rPr lang="en-US" b="1" dirty="0" err="1">
                <a:solidFill>
                  <a:srgbClr val="CEDF99"/>
                </a:solidFill>
                <a:highlight>
                  <a:srgbClr val="3F3F3F"/>
                </a:highlight>
                <a:latin typeface="Consolas" panose="020B0609020204030204" pitchFamily="49" charset="0"/>
              </a:rPr>
              <a:t>long</a:t>
            </a:r>
            <a:r>
              <a:rPr lang="en-US" dirty="0">
                <a:solidFill>
                  <a:srgbClr val="DCDCCC"/>
                </a:solidFill>
                <a:highlight>
                  <a:srgbClr val="3F3F3F"/>
                </a:highlight>
                <a:latin typeface="Consolas" panose="020B0609020204030204" pitchFamily="49" charset="0"/>
              </a:rPr>
              <a:t> </a:t>
            </a:r>
            <a:r>
              <a:rPr lang="en-US" b="1" dirty="0">
                <a:solidFill>
                  <a:srgbClr val="CEDF99"/>
                </a:solidFill>
                <a:highlight>
                  <a:srgbClr val="3F3F3F"/>
                </a:highlight>
                <a:latin typeface="Consolas" panose="020B0609020204030204" pitchFamily="49" charset="0"/>
              </a:rPr>
              <a:t>int</a:t>
            </a:r>
            <a:r>
              <a:rPr lang="en-US" dirty="0">
                <a:solidFill>
                  <a:srgbClr val="DCDCCC"/>
                </a:solidFill>
                <a:highlight>
                  <a:srgbClr val="3F3F3F"/>
                </a:highlight>
                <a:latin typeface="Consolas" panose="020B0609020204030204" pitchFamily="49" charset="0"/>
              </a:rPr>
              <a:t> total</a:t>
            </a:r>
            <a:r>
              <a:rPr lang="en-US" b="1" dirty="0">
                <a:solidFill>
                  <a:srgbClr val="9F9D6D"/>
                </a:solidFill>
                <a:highlight>
                  <a:srgbClr val="3F3F3F"/>
                </a:highlight>
                <a:latin typeface="Consolas" panose="020B0609020204030204" pitchFamily="49" charset="0"/>
              </a:rPr>
              <a:t>=</a:t>
            </a:r>
            <a:r>
              <a:rPr lang="en-US" dirty="0">
                <a:solidFill>
                  <a:srgbClr val="8CD0D3"/>
                </a:solidFill>
                <a:highlight>
                  <a:srgbClr val="3F3F3F"/>
                </a:highlight>
                <a:latin typeface="Consolas" panose="020B0609020204030204" pitchFamily="49" charset="0"/>
              </a:rPr>
              <a:t>10000</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en-US" dirty="0">
                <a:solidFill>
                  <a:srgbClr val="DCDCCC"/>
                </a:solidFill>
                <a:highlight>
                  <a:srgbClr val="3F3F3F"/>
                </a:highlight>
                <a:latin typeface="Consolas" panose="020B0609020204030204" pitchFamily="49" charset="0"/>
              </a:rPr>
              <a:t>  </a:t>
            </a:r>
            <a:r>
              <a:rPr lang="en-US" b="1" dirty="0">
                <a:solidFill>
                  <a:srgbClr val="DFC47D"/>
                </a:solidFill>
                <a:highlight>
                  <a:srgbClr val="3F3F3F"/>
                </a:highlight>
                <a:latin typeface="Consolas" panose="020B0609020204030204" pitchFamily="49" charset="0"/>
              </a:rPr>
              <a:t>while</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current</a:t>
            </a:r>
            <a:r>
              <a:rPr lang="en-US" b="1" dirty="0">
                <a:solidFill>
                  <a:srgbClr val="9F9D6D"/>
                </a:solidFill>
                <a:highlight>
                  <a:srgbClr val="3F3F3F"/>
                </a:highlight>
                <a:latin typeface="Consolas" panose="020B0609020204030204" pitchFamily="49" charset="0"/>
              </a:rPr>
              <a:t>-&gt;</a:t>
            </a:r>
            <a:r>
              <a:rPr lang="en-US" dirty="0">
                <a:solidFill>
                  <a:srgbClr val="DCDCCC"/>
                </a:solidFill>
                <a:highlight>
                  <a:srgbClr val="3F3F3F"/>
                </a:highlight>
                <a:latin typeface="Consolas" panose="020B0609020204030204" pitchFamily="49" charset="0"/>
              </a:rPr>
              <a:t>next</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 </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en-US" dirty="0">
                <a:solidFill>
                  <a:srgbClr val="DCDCCC"/>
                </a:solidFill>
                <a:highlight>
                  <a:srgbClr val="3F3F3F"/>
                </a:highlight>
                <a:latin typeface="Consolas" panose="020B0609020204030204" pitchFamily="49" charset="0"/>
              </a:rPr>
              <a:t>    total </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 total </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 current</a:t>
            </a:r>
            <a:r>
              <a:rPr lang="en-US" b="1" dirty="0">
                <a:solidFill>
                  <a:srgbClr val="9F9D6D"/>
                </a:solidFill>
                <a:highlight>
                  <a:srgbClr val="3F3F3F"/>
                </a:highlight>
                <a:latin typeface="Consolas" panose="020B0609020204030204" pitchFamily="49" charset="0"/>
              </a:rPr>
              <a:t>-&gt;</a:t>
            </a:r>
            <a:r>
              <a:rPr lang="en-US" dirty="0">
                <a:solidFill>
                  <a:srgbClr val="DCDCCC"/>
                </a:solidFill>
                <a:highlight>
                  <a:srgbClr val="3F3F3F"/>
                </a:highlight>
                <a:latin typeface="Consolas" panose="020B0609020204030204" pitchFamily="49" charset="0"/>
              </a:rPr>
              <a:t>value</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en-US" dirty="0">
                <a:solidFill>
                  <a:srgbClr val="DCDCCC"/>
                </a:solidFill>
                <a:highlight>
                  <a:srgbClr val="3F3F3F"/>
                </a:highlight>
                <a:latin typeface="Consolas" panose="020B0609020204030204" pitchFamily="49" charset="0"/>
              </a:rPr>
              <a:t>    current </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 current</a:t>
            </a:r>
            <a:r>
              <a:rPr lang="en-US" b="1" dirty="0">
                <a:solidFill>
                  <a:srgbClr val="9F9D6D"/>
                </a:solidFill>
                <a:highlight>
                  <a:srgbClr val="3F3F3F"/>
                </a:highlight>
                <a:latin typeface="Consolas" panose="020B0609020204030204" pitchFamily="49" charset="0"/>
              </a:rPr>
              <a:t>-&gt;</a:t>
            </a:r>
            <a:r>
              <a:rPr lang="en-US" dirty="0">
                <a:solidFill>
                  <a:srgbClr val="DCDCCC"/>
                </a:solidFill>
                <a:highlight>
                  <a:srgbClr val="3F3F3F"/>
                </a:highlight>
                <a:latin typeface="Consolas" panose="020B0609020204030204" pitchFamily="49" charset="0"/>
              </a:rPr>
              <a:t>next</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en" dirty="0">
                <a:solidFill>
                  <a:srgbClr val="DCDCCC"/>
                </a:solidFill>
                <a:highlight>
                  <a:srgbClr val="3F3F3F"/>
                </a:highlight>
                <a:latin typeface="Consolas" panose="020B0609020204030204" pitchFamily="49" charset="0"/>
              </a:rPr>
              <a:t>  </a:t>
            </a:r>
            <a:r>
              <a:rPr lang="en" b="1" dirty="0">
                <a:solidFill>
                  <a:srgbClr val="9F9D6D"/>
                </a:solidFill>
                <a:highlight>
                  <a:srgbClr val="3F3F3F"/>
                </a:highlight>
                <a:latin typeface="Consolas" panose="020B0609020204030204" pitchFamily="49" charset="0"/>
              </a:rPr>
              <a:t>}</a:t>
            </a:r>
            <a:endParaRPr lang="en" dirty="0">
              <a:solidFill>
                <a:srgbClr val="DCDCCC"/>
              </a:solidFill>
              <a:highlight>
                <a:srgbClr val="3F3F3F"/>
              </a:highlight>
              <a:latin typeface="Consolas" panose="020B0609020204030204" pitchFamily="49" charset="0"/>
            </a:endParaRPr>
          </a:p>
          <a:p>
            <a:r>
              <a:rPr lang="en-US" dirty="0">
                <a:solidFill>
                  <a:srgbClr val="DCDCCC"/>
                </a:solidFill>
                <a:highlight>
                  <a:srgbClr val="3F3F3F"/>
                </a:highlight>
                <a:latin typeface="Consolas" panose="020B0609020204030204" pitchFamily="49" charset="0"/>
              </a:rPr>
              <a:t>  </a:t>
            </a:r>
            <a:r>
              <a:rPr lang="en-US" b="1" dirty="0">
                <a:solidFill>
                  <a:srgbClr val="DFC47D"/>
                </a:solidFill>
                <a:highlight>
                  <a:srgbClr val="3F3F3F"/>
                </a:highlight>
                <a:latin typeface="Consolas" panose="020B0609020204030204" pitchFamily="49" charset="0"/>
              </a:rPr>
              <a:t>return</a:t>
            </a:r>
            <a:r>
              <a:rPr lang="en-US" dirty="0">
                <a:solidFill>
                  <a:srgbClr val="DCDCCC"/>
                </a:solidFill>
                <a:highlight>
                  <a:srgbClr val="3F3F3F"/>
                </a:highlight>
                <a:latin typeface="Consolas" panose="020B0609020204030204" pitchFamily="49" charset="0"/>
              </a:rPr>
              <a:t> total</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en" b="1" dirty="0">
                <a:solidFill>
                  <a:srgbClr val="9F9D6D"/>
                </a:solidFill>
                <a:highlight>
                  <a:srgbClr val="3F3F3F"/>
                </a:highlight>
                <a:latin typeface="Consolas" panose="020B0609020204030204" pitchFamily="49" charset="0"/>
              </a:rPr>
              <a:t>}</a:t>
            </a:r>
            <a:endParaRPr lang="en" sz="2400" dirty="0">
              <a:solidFill>
                <a:prstClr val="black"/>
              </a:solidFill>
              <a:highlight>
                <a:srgbClr val="3F3F3F"/>
              </a:highlight>
              <a:latin typeface="Calibri" panose="020F0502020204030204" pitchFamily="34" charset="0"/>
            </a:endParaRPr>
          </a:p>
        </p:txBody>
      </p:sp>
    </p:spTree>
    <p:extLst>
      <p:ext uri="{BB962C8B-B14F-4D97-AF65-F5344CB8AC3E}">
        <p14:creationId xmlns:p14="http://schemas.microsoft.com/office/powerpoint/2010/main" val="1078132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346715" cy="762000"/>
          </a:xfrm>
        </p:spPr>
        <p:txBody>
          <a:bodyPr/>
          <a:lstStyle/>
          <a:p>
            <a:r>
              <a:rPr lang="en-US" dirty="0"/>
              <a:t>Matrix-Vector Multiply (loop unrolling)</a:t>
            </a:r>
          </a:p>
        </p:txBody>
      </p:sp>
      <p:sp>
        <p:nvSpPr>
          <p:cNvPr id="4" name="TextBox 3"/>
          <p:cNvSpPr txBox="1"/>
          <p:nvPr/>
        </p:nvSpPr>
        <p:spPr>
          <a:xfrm>
            <a:off x="452930" y="3701459"/>
            <a:ext cx="5410200" cy="2554545"/>
          </a:xfrm>
          <a:prstGeom prst="rect">
            <a:avLst/>
          </a:prstGeom>
          <a:solidFill>
            <a:schemeClr val="bg2">
              <a:lumMod val="50000"/>
            </a:schemeClr>
          </a:solidFill>
        </p:spPr>
        <p:txBody>
          <a:bodyPr wrap="square" rtlCol="0">
            <a:spAutoFit/>
          </a:bodyPr>
          <a:lstStyle/>
          <a:p>
            <a:r>
              <a:rPr lang="nn-NO" sz="2000" dirty="0">
                <a:solidFill>
                  <a:srgbClr val="DFC47D"/>
                </a:solidFill>
                <a:highlight>
                  <a:srgbClr val="3F3F3F"/>
                </a:highlight>
                <a:latin typeface="Consolas" panose="020B0609020204030204" pitchFamily="49" charset="0"/>
              </a:rPr>
              <a:t>for</a:t>
            </a:r>
            <a:r>
              <a:rPr lang="nn-NO" sz="2000" dirty="0">
                <a:solidFill>
                  <a:srgbClr val="9F9D6D"/>
                </a:solidFill>
                <a:highlight>
                  <a:srgbClr val="3F3F3F"/>
                </a:highlight>
                <a:latin typeface="Consolas" panose="020B0609020204030204" pitchFamily="49" charset="0"/>
              </a:rPr>
              <a:t>(</a:t>
            </a:r>
            <a:r>
              <a:rPr lang="nn-NO" sz="2000" dirty="0">
                <a:solidFill>
                  <a:srgbClr val="CEDF99"/>
                </a:solidFill>
                <a:highlight>
                  <a:srgbClr val="3F3F3F"/>
                </a:highlight>
                <a:latin typeface="Consolas" panose="020B0609020204030204" pitchFamily="49" charset="0"/>
              </a:rPr>
              <a:t>int</a:t>
            </a:r>
            <a:r>
              <a:rPr lang="nn-NO" sz="2000" b="0" dirty="0">
                <a:solidFill>
                  <a:srgbClr val="DCDCCC"/>
                </a:solidFill>
                <a:highlight>
                  <a:srgbClr val="3F3F3F"/>
                </a:highlight>
                <a:latin typeface="Consolas" panose="020B0609020204030204" pitchFamily="49" charset="0"/>
              </a:rPr>
              <a:t> i </a:t>
            </a:r>
            <a:r>
              <a:rPr lang="nn-NO" sz="2000" dirty="0">
                <a:solidFill>
                  <a:srgbClr val="9F9D6D"/>
                </a:solidFill>
                <a:highlight>
                  <a:srgbClr val="3F3F3F"/>
                </a:highlight>
                <a:latin typeface="Consolas" panose="020B0609020204030204" pitchFamily="49" charset="0"/>
              </a:rPr>
              <a:t>=</a:t>
            </a:r>
            <a:r>
              <a:rPr lang="nn-NO" sz="2000" b="0" dirty="0">
                <a:solidFill>
                  <a:srgbClr val="DCDCCC"/>
                </a:solidFill>
                <a:highlight>
                  <a:srgbClr val="3F3F3F"/>
                </a:highlight>
                <a:latin typeface="Consolas" panose="020B0609020204030204" pitchFamily="49" charset="0"/>
              </a:rPr>
              <a:t> </a:t>
            </a:r>
            <a:r>
              <a:rPr lang="nn-NO" sz="2000" b="0" dirty="0">
                <a:solidFill>
                  <a:srgbClr val="8CD0D3"/>
                </a:solidFill>
                <a:highlight>
                  <a:srgbClr val="3F3F3F"/>
                </a:highlight>
                <a:latin typeface="Consolas" panose="020B0609020204030204" pitchFamily="49" charset="0"/>
              </a:rPr>
              <a:t>0</a:t>
            </a:r>
            <a:r>
              <a:rPr lang="nn-NO" sz="2000" dirty="0">
                <a:solidFill>
                  <a:srgbClr val="9F9D6D"/>
                </a:solidFill>
                <a:highlight>
                  <a:srgbClr val="3F3F3F"/>
                </a:highlight>
                <a:latin typeface="Consolas" panose="020B0609020204030204" pitchFamily="49" charset="0"/>
              </a:rPr>
              <a:t>;</a:t>
            </a:r>
            <a:r>
              <a:rPr lang="nn-NO" sz="2000" b="0" dirty="0">
                <a:solidFill>
                  <a:srgbClr val="DCDCCC"/>
                </a:solidFill>
                <a:highlight>
                  <a:srgbClr val="3F3F3F"/>
                </a:highlight>
                <a:latin typeface="Consolas" panose="020B0609020204030204" pitchFamily="49" charset="0"/>
              </a:rPr>
              <a:t> i </a:t>
            </a:r>
            <a:r>
              <a:rPr lang="nn-NO" sz="2000" dirty="0">
                <a:solidFill>
                  <a:srgbClr val="9F9D6D"/>
                </a:solidFill>
                <a:highlight>
                  <a:srgbClr val="3F3F3F"/>
                </a:highlight>
                <a:latin typeface="Consolas" panose="020B0609020204030204" pitchFamily="49" charset="0"/>
              </a:rPr>
              <a:t>&lt;</a:t>
            </a:r>
            <a:r>
              <a:rPr lang="nn-NO" sz="2000" b="0" dirty="0">
                <a:solidFill>
                  <a:srgbClr val="DCDCCC"/>
                </a:solidFill>
                <a:highlight>
                  <a:srgbClr val="3F3F3F"/>
                </a:highlight>
                <a:latin typeface="Consolas" panose="020B0609020204030204" pitchFamily="49" charset="0"/>
              </a:rPr>
              <a:t> N</a:t>
            </a:r>
            <a:r>
              <a:rPr lang="nn-NO" sz="2000" dirty="0">
                <a:solidFill>
                  <a:srgbClr val="9F9D6D"/>
                </a:solidFill>
                <a:highlight>
                  <a:srgbClr val="3F3F3F"/>
                </a:highlight>
                <a:latin typeface="Consolas" panose="020B0609020204030204" pitchFamily="49" charset="0"/>
              </a:rPr>
              <a:t>;</a:t>
            </a:r>
            <a:r>
              <a:rPr lang="nn-NO" sz="2000" b="0" dirty="0">
                <a:solidFill>
                  <a:srgbClr val="DCDCCC"/>
                </a:solidFill>
                <a:highlight>
                  <a:srgbClr val="3F3F3F"/>
                </a:highlight>
                <a:latin typeface="Consolas" panose="020B0609020204030204" pitchFamily="49" charset="0"/>
              </a:rPr>
              <a:t> </a:t>
            </a:r>
            <a:r>
              <a:rPr lang="nn-NO" sz="2000" dirty="0">
                <a:solidFill>
                  <a:srgbClr val="9F9D6D"/>
                </a:solidFill>
                <a:highlight>
                  <a:srgbClr val="3F3F3F"/>
                </a:highlight>
                <a:latin typeface="Consolas" panose="020B0609020204030204" pitchFamily="49" charset="0"/>
              </a:rPr>
              <a:t>++</a:t>
            </a:r>
            <a:r>
              <a:rPr lang="nn-NO" sz="2000" dirty="0">
                <a:solidFill>
                  <a:srgbClr val="DCDCCC"/>
                </a:solidFill>
                <a:highlight>
                  <a:srgbClr val="3F3F3F"/>
                </a:highlight>
                <a:latin typeface="Consolas" panose="020B0609020204030204" pitchFamily="49" charset="0"/>
              </a:rPr>
              <a:t>i</a:t>
            </a:r>
            <a:r>
              <a:rPr lang="nn-NO" sz="2000" dirty="0">
                <a:solidFill>
                  <a:srgbClr val="9F9D6D"/>
                </a:solidFill>
                <a:highlight>
                  <a:srgbClr val="3F3F3F"/>
                </a:highlight>
                <a:latin typeface="Consolas" panose="020B0609020204030204" pitchFamily="49" charset="0"/>
              </a:rPr>
              <a:t>)</a:t>
            </a:r>
            <a:r>
              <a:rPr lang="nn-NO" sz="2000" b="0" dirty="0">
                <a:solidFill>
                  <a:srgbClr val="DCDCCC"/>
                </a:solidFill>
                <a:highlight>
                  <a:srgbClr val="3F3F3F"/>
                </a:highlight>
                <a:latin typeface="Consolas" panose="020B0609020204030204" pitchFamily="49" charset="0"/>
              </a:rPr>
              <a:t> </a:t>
            </a:r>
            <a:r>
              <a:rPr lang="en-US" sz="2000" dirty="0">
                <a:solidFill>
                  <a:srgbClr val="9F9D6D"/>
                </a:solidFill>
                <a:highlight>
                  <a:srgbClr val="3F3F3F"/>
                </a:highlight>
                <a:latin typeface="Consolas" panose="020B0609020204030204" pitchFamily="49" charset="0"/>
              </a:rPr>
              <a:t>{</a:t>
            </a:r>
            <a:endParaRPr lang="nn-NO" sz="2000" b="0" dirty="0">
              <a:solidFill>
                <a:srgbClr val="DCDCCC"/>
              </a:solidFill>
              <a:highlight>
                <a:srgbClr val="3F3F3F"/>
              </a:highlight>
              <a:latin typeface="Consolas" panose="020B0609020204030204" pitchFamily="49" charset="0"/>
            </a:endParaRPr>
          </a:p>
          <a:p>
            <a:r>
              <a:rPr lang="en-US" sz="2000" b="0" dirty="0">
                <a:solidFill>
                  <a:srgbClr val="DCDCCC"/>
                </a:solidFill>
                <a:highlight>
                  <a:srgbClr val="3F3F3F"/>
                </a:highlight>
                <a:latin typeface="Consolas" panose="020B0609020204030204" pitchFamily="49" charset="0"/>
              </a:rPr>
              <a:t>  </a:t>
            </a:r>
            <a:r>
              <a:rPr lang="nn-NO" sz="2000" dirty="0">
                <a:solidFill>
                  <a:srgbClr val="DCDCCC"/>
                </a:solidFill>
                <a:highlight>
                  <a:srgbClr val="3F3F3F"/>
                </a:highlight>
                <a:latin typeface="Consolas" panose="020B0609020204030204" pitchFamily="49" charset="0"/>
              </a:rPr>
              <a:t>sum </a:t>
            </a:r>
            <a:r>
              <a:rPr lang="nn-NO" sz="2000" dirty="0">
                <a:solidFill>
                  <a:srgbClr val="9F9D6D"/>
                </a:solidFill>
                <a:highlight>
                  <a:srgbClr val="3F3F3F"/>
                </a:highlight>
                <a:latin typeface="Consolas" panose="020B0609020204030204" pitchFamily="49" charset="0"/>
              </a:rPr>
              <a:t>=</a:t>
            </a:r>
            <a:r>
              <a:rPr lang="nn-NO" sz="2000" dirty="0">
                <a:solidFill>
                  <a:srgbClr val="DCDCCC"/>
                </a:solidFill>
                <a:highlight>
                  <a:srgbClr val="3F3F3F"/>
                </a:highlight>
                <a:latin typeface="Consolas" panose="020B0609020204030204" pitchFamily="49" charset="0"/>
              </a:rPr>
              <a:t> </a:t>
            </a:r>
            <a:r>
              <a:rPr lang="nn-NO" sz="2000" dirty="0">
                <a:solidFill>
                  <a:srgbClr val="8CD0D3"/>
                </a:solidFill>
                <a:highlight>
                  <a:srgbClr val="3F3F3F"/>
                </a:highlight>
                <a:latin typeface="Consolas" panose="020B0609020204030204" pitchFamily="49" charset="0"/>
              </a:rPr>
              <a:t>0</a:t>
            </a:r>
            <a:r>
              <a:rPr lang="en-US" sz="2000" dirty="0">
                <a:solidFill>
                  <a:srgbClr val="9F9D6D"/>
                </a:solidFill>
                <a:highlight>
                  <a:srgbClr val="3F3F3F"/>
                </a:highlight>
                <a:latin typeface="Consolas" panose="020B0609020204030204" pitchFamily="49" charset="0"/>
              </a:rPr>
              <a:t>;</a:t>
            </a:r>
            <a:endParaRPr lang="en-US" sz="2000" b="0" dirty="0">
              <a:solidFill>
                <a:srgbClr val="DCDCCC"/>
              </a:solidFill>
              <a:highlight>
                <a:srgbClr val="3F3F3F"/>
              </a:highlight>
              <a:latin typeface="Consolas" panose="020B0609020204030204" pitchFamily="49" charset="0"/>
            </a:endParaRPr>
          </a:p>
          <a:p>
            <a:r>
              <a:rPr lang="en-US" sz="2000" b="0" dirty="0">
                <a:solidFill>
                  <a:srgbClr val="DCDCCC"/>
                </a:solidFill>
                <a:highlight>
                  <a:srgbClr val="3F3F3F"/>
                </a:highlight>
                <a:latin typeface="Consolas" panose="020B0609020204030204" pitchFamily="49" charset="0"/>
              </a:rPr>
              <a:t>  </a:t>
            </a:r>
            <a:r>
              <a:rPr lang="en-US" sz="2000" dirty="0">
                <a:solidFill>
                  <a:srgbClr val="DFC47D"/>
                </a:solidFill>
                <a:highlight>
                  <a:srgbClr val="3F3F3F"/>
                </a:highlight>
                <a:latin typeface="Consolas" panose="020B0609020204030204" pitchFamily="49" charset="0"/>
              </a:rPr>
              <a:t>for</a:t>
            </a:r>
            <a:r>
              <a:rPr lang="en-US" sz="2000" dirty="0">
                <a:solidFill>
                  <a:srgbClr val="9F9D6D"/>
                </a:solidFill>
                <a:highlight>
                  <a:srgbClr val="3F3F3F"/>
                </a:highlight>
                <a:latin typeface="Consolas" panose="020B0609020204030204" pitchFamily="49" charset="0"/>
              </a:rPr>
              <a:t>(</a:t>
            </a:r>
            <a:r>
              <a:rPr lang="en-US" sz="2000" dirty="0">
                <a:solidFill>
                  <a:srgbClr val="CEDF99"/>
                </a:solidFill>
                <a:highlight>
                  <a:srgbClr val="3F3F3F"/>
                </a:highlight>
                <a:latin typeface="Consolas" panose="020B0609020204030204" pitchFamily="49" charset="0"/>
              </a:rPr>
              <a:t>int</a:t>
            </a:r>
            <a:r>
              <a:rPr lang="en-US" sz="2000" b="0" dirty="0">
                <a:solidFill>
                  <a:srgbClr val="DCDCCC"/>
                </a:solidFill>
                <a:highlight>
                  <a:srgbClr val="3F3F3F"/>
                </a:highlight>
                <a:latin typeface="Consolas" panose="020B0609020204030204" pitchFamily="49" charset="0"/>
              </a:rPr>
              <a:t> </a:t>
            </a:r>
            <a:r>
              <a:rPr lang="en-US" sz="2000" dirty="0">
                <a:solidFill>
                  <a:srgbClr val="DCDCCC"/>
                </a:solidFill>
                <a:highlight>
                  <a:srgbClr val="3F3F3F"/>
                </a:highlight>
                <a:latin typeface="Consolas" panose="020B0609020204030204" pitchFamily="49" charset="0"/>
              </a:rPr>
              <a:t>j</a:t>
            </a:r>
            <a:r>
              <a:rPr lang="en-US" sz="2000" b="0" dirty="0">
                <a:solidFill>
                  <a:srgbClr val="DCDCCC"/>
                </a:solidFill>
                <a:highlight>
                  <a:srgbClr val="3F3F3F"/>
                </a:highlight>
                <a:latin typeface="Consolas" panose="020B0609020204030204" pitchFamily="49" charset="0"/>
              </a:rPr>
              <a:t> </a:t>
            </a:r>
            <a:r>
              <a:rPr lang="en-US" sz="2000" dirty="0">
                <a:solidFill>
                  <a:srgbClr val="9F9D6D"/>
                </a:solidFill>
                <a:highlight>
                  <a:srgbClr val="3F3F3F"/>
                </a:highlight>
                <a:latin typeface="Consolas" panose="020B0609020204030204" pitchFamily="49" charset="0"/>
              </a:rPr>
              <a:t>=</a:t>
            </a:r>
            <a:r>
              <a:rPr lang="en-US" sz="2000" b="0" dirty="0">
                <a:solidFill>
                  <a:srgbClr val="DCDCCC"/>
                </a:solidFill>
                <a:highlight>
                  <a:srgbClr val="3F3F3F"/>
                </a:highlight>
                <a:latin typeface="Consolas" panose="020B0609020204030204" pitchFamily="49" charset="0"/>
              </a:rPr>
              <a:t> </a:t>
            </a:r>
            <a:r>
              <a:rPr lang="en-US" sz="2000" b="0" dirty="0">
                <a:solidFill>
                  <a:srgbClr val="8CD0D3"/>
                </a:solidFill>
                <a:highlight>
                  <a:srgbClr val="3F3F3F"/>
                </a:highlight>
                <a:latin typeface="Consolas" panose="020B0609020204030204" pitchFamily="49" charset="0"/>
              </a:rPr>
              <a:t>0</a:t>
            </a:r>
            <a:r>
              <a:rPr lang="en-US" sz="2000" dirty="0">
                <a:solidFill>
                  <a:srgbClr val="9F9D6D"/>
                </a:solidFill>
                <a:highlight>
                  <a:srgbClr val="3F3F3F"/>
                </a:highlight>
                <a:latin typeface="Consolas" panose="020B0609020204030204" pitchFamily="49" charset="0"/>
              </a:rPr>
              <a:t>;</a:t>
            </a:r>
            <a:r>
              <a:rPr lang="en-US" sz="2000" b="0" dirty="0">
                <a:solidFill>
                  <a:srgbClr val="DCDCCC"/>
                </a:solidFill>
                <a:highlight>
                  <a:srgbClr val="3F3F3F"/>
                </a:highlight>
                <a:latin typeface="Consolas" panose="020B0609020204030204" pitchFamily="49" charset="0"/>
              </a:rPr>
              <a:t> </a:t>
            </a:r>
            <a:r>
              <a:rPr lang="en-US" sz="2000" dirty="0">
                <a:solidFill>
                  <a:srgbClr val="DCDCCC"/>
                </a:solidFill>
                <a:highlight>
                  <a:srgbClr val="3F3F3F"/>
                </a:highlight>
                <a:latin typeface="Consolas" panose="020B0609020204030204" pitchFamily="49" charset="0"/>
              </a:rPr>
              <a:t>j</a:t>
            </a:r>
            <a:r>
              <a:rPr lang="en-US" sz="2000" b="0" dirty="0">
                <a:solidFill>
                  <a:srgbClr val="DCDCCC"/>
                </a:solidFill>
                <a:highlight>
                  <a:srgbClr val="3F3F3F"/>
                </a:highlight>
                <a:latin typeface="Consolas" panose="020B0609020204030204" pitchFamily="49" charset="0"/>
              </a:rPr>
              <a:t> </a:t>
            </a:r>
            <a:r>
              <a:rPr lang="en-US" sz="2000" dirty="0">
                <a:solidFill>
                  <a:srgbClr val="9F9D6D"/>
                </a:solidFill>
                <a:highlight>
                  <a:srgbClr val="3F3F3F"/>
                </a:highlight>
                <a:latin typeface="Consolas" panose="020B0609020204030204" pitchFamily="49" charset="0"/>
              </a:rPr>
              <a:t>&lt;</a:t>
            </a:r>
            <a:r>
              <a:rPr lang="en-US" sz="2000" b="0" dirty="0">
                <a:solidFill>
                  <a:srgbClr val="DCDCCC"/>
                </a:solidFill>
                <a:highlight>
                  <a:srgbClr val="3F3F3F"/>
                </a:highlight>
                <a:latin typeface="Consolas" panose="020B0609020204030204" pitchFamily="49" charset="0"/>
              </a:rPr>
              <a:t> N</a:t>
            </a:r>
            <a:r>
              <a:rPr lang="en-US" sz="2000" dirty="0">
                <a:solidFill>
                  <a:srgbClr val="9F9D6D"/>
                </a:solidFill>
                <a:highlight>
                  <a:srgbClr val="3F3F3F"/>
                </a:highlight>
                <a:latin typeface="Consolas" panose="020B0609020204030204" pitchFamily="49" charset="0"/>
              </a:rPr>
              <a:t>;</a:t>
            </a:r>
            <a:r>
              <a:rPr lang="en-US" sz="2000" b="0" dirty="0">
                <a:solidFill>
                  <a:srgbClr val="DCDCCC"/>
                </a:solidFill>
                <a:highlight>
                  <a:srgbClr val="3F3F3F"/>
                </a:highlight>
                <a:latin typeface="Consolas" panose="020B0609020204030204" pitchFamily="49" charset="0"/>
              </a:rPr>
              <a:t> </a:t>
            </a:r>
            <a:r>
              <a:rPr lang="en-US" sz="2000" dirty="0">
                <a:solidFill>
                  <a:srgbClr val="DCDCCC"/>
                </a:solidFill>
                <a:highlight>
                  <a:srgbClr val="3F3F3F"/>
                </a:highlight>
                <a:latin typeface="Consolas" panose="020B0609020204030204" pitchFamily="49" charset="0"/>
              </a:rPr>
              <a:t>j</a:t>
            </a:r>
            <a:r>
              <a:rPr lang="en-US" sz="2000" dirty="0">
                <a:solidFill>
                  <a:srgbClr val="9F9D6D"/>
                </a:solidFill>
                <a:highlight>
                  <a:srgbClr val="3F3F3F"/>
                </a:highlight>
                <a:latin typeface="Consolas" panose="020B0609020204030204" pitchFamily="49" charset="0"/>
              </a:rPr>
              <a:t>+=</a:t>
            </a:r>
            <a:r>
              <a:rPr lang="en-US" sz="2000" b="0" dirty="0">
                <a:solidFill>
                  <a:srgbClr val="DCDCCC"/>
                </a:solidFill>
                <a:highlight>
                  <a:srgbClr val="3F3F3F"/>
                </a:highlight>
                <a:latin typeface="Consolas" panose="020B0609020204030204" pitchFamily="49" charset="0"/>
              </a:rPr>
              <a:t>2</a:t>
            </a:r>
            <a:r>
              <a:rPr lang="en-US" sz="2000" dirty="0">
                <a:solidFill>
                  <a:srgbClr val="9F9D6D"/>
                </a:solidFill>
                <a:highlight>
                  <a:srgbClr val="3F3F3F"/>
                </a:highlight>
                <a:latin typeface="Consolas" panose="020B0609020204030204" pitchFamily="49" charset="0"/>
              </a:rPr>
              <a:t>)</a:t>
            </a:r>
            <a:r>
              <a:rPr lang="en-US" sz="2000" b="0" dirty="0">
                <a:solidFill>
                  <a:srgbClr val="DCDCCC"/>
                </a:solidFill>
                <a:highlight>
                  <a:srgbClr val="3F3F3F"/>
                </a:highlight>
                <a:latin typeface="Consolas" panose="020B0609020204030204" pitchFamily="49" charset="0"/>
              </a:rPr>
              <a:t> </a:t>
            </a:r>
            <a:r>
              <a:rPr lang="en-US" sz="2000" dirty="0">
                <a:solidFill>
                  <a:srgbClr val="9F9D6D"/>
                </a:solidFill>
                <a:highlight>
                  <a:srgbClr val="3F3F3F"/>
                </a:highlight>
                <a:latin typeface="Consolas" panose="020B0609020204030204" pitchFamily="49" charset="0"/>
              </a:rPr>
              <a:t>{</a:t>
            </a:r>
            <a:endParaRPr lang="en-US" sz="2000" b="0" dirty="0">
              <a:solidFill>
                <a:srgbClr val="DCDCCC"/>
              </a:solidFill>
              <a:highlight>
                <a:srgbClr val="3F3F3F"/>
              </a:highlight>
              <a:latin typeface="Consolas" panose="020B0609020204030204" pitchFamily="49" charset="0"/>
            </a:endParaRPr>
          </a:p>
          <a:p>
            <a:r>
              <a:rPr lang="en-US" sz="2000" b="0" dirty="0">
                <a:solidFill>
                  <a:srgbClr val="DCDCCC"/>
                </a:solidFill>
                <a:highlight>
                  <a:srgbClr val="3F3F3F"/>
                </a:highlight>
                <a:latin typeface="Consolas" panose="020B0609020204030204" pitchFamily="49" charset="0"/>
              </a:rPr>
              <a:t>    sum </a:t>
            </a:r>
            <a:r>
              <a:rPr lang="en-US" sz="2000" dirty="0">
                <a:solidFill>
                  <a:srgbClr val="9F9D6D"/>
                </a:solidFill>
                <a:highlight>
                  <a:srgbClr val="3F3F3F"/>
                </a:highlight>
                <a:latin typeface="Consolas" panose="020B0609020204030204" pitchFamily="49" charset="0"/>
              </a:rPr>
              <a:t>+=</a:t>
            </a:r>
            <a:r>
              <a:rPr lang="en-US" sz="2000" b="0" dirty="0">
                <a:solidFill>
                  <a:srgbClr val="DCDCCC"/>
                </a:solidFill>
                <a:highlight>
                  <a:srgbClr val="3F3F3F"/>
                </a:highlight>
                <a:latin typeface="Consolas" panose="020B0609020204030204" pitchFamily="49" charset="0"/>
              </a:rPr>
              <a:t> a</a:t>
            </a:r>
            <a:r>
              <a:rPr lang="en-US" sz="2000" dirty="0">
                <a:solidFill>
                  <a:srgbClr val="9F9D6D"/>
                </a:solidFill>
                <a:highlight>
                  <a:srgbClr val="3F3F3F"/>
                </a:highlight>
                <a:latin typeface="Consolas" panose="020B0609020204030204" pitchFamily="49" charset="0"/>
              </a:rPr>
              <a:t>[</a:t>
            </a:r>
            <a:r>
              <a:rPr lang="en-US" sz="2000" b="0" dirty="0" err="1">
                <a:solidFill>
                  <a:srgbClr val="DCDCCC"/>
                </a:solidFill>
                <a:highlight>
                  <a:srgbClr val="3F3F3F"/>
                </a:highlight>
                <a:latin typeface="Consolas" panose="020B0609020204030204" pitchFamily="49" charset="0"/>
              </a:rPr>
              <a:t>i</a:t>
            </a:r>
            <a:r>
              <a:rPr lang="en-US" sz="2000" dirty="0">
                <a:solidFill>
                  <a:srgbClr val="9F9D6D"/>
                </a:solidFill>
                <a:highlight>
                  <a:srgbClr val="3F3F3F"/>
                </a:highlight>
                <a:latin typeface="Consolas" panose="020B0609020204030204" pitchFamily="49" charset="0"/>
              </a:rPr>
              <a:t>][</a:t>
            </a:r>
            <a:r>
              <a:rPr lang="en-US" sz="2000" b="0" dirty="0">
                <a:solidFill>
                  <a:srgbClr val="DCDCCC"/>
                </a:solidFill>
                <a:highlight>
                  <a:srgbClr val="3F3F3F"/>
                </a:highlight>
                <a:latin typeface="Consolas" panose="020B0609020204030204" pitchFamily="49" charset="0"/>
              </a:rPr>
              <a:t>j</a:t>
            </a:r>
            <a:r>
              <a:rPr lang="en-US" sz="2000" dirty="0">
                <a:solidFill>
                  <a:srgbClr val="9F9D6D"/>
                </a:solidFill>
                <a:highlight>
                  <a:srgbClr val="3F3F3F"/>
                </a:highlight>
                <a:latin typeface="Consolas" panose="020B0609020204030204" pitchFamily="49" charset="0"/>
              </a:rPr>
              <a:t>+</a:t>
            </a:r>
            <a:r>
              <a:rPr lang="en-US" sz="2000" dirty="0">
                <a:solidFill>
                  <a:srgbClr val="8CD0D3"/>
                </a:solidFill>
                <a:highlight>
                  <a:srgbClr val="3F3F3F"/>
                </a:highlight>
                <a:latin typeface="Consolas" panose="020B0609020204030204" pitchFamily="49" charset="0"/>
              </a:rPr>
              <a:t>0</a:t>
            </a:r>
            <a:r>
              <a:rPr lang="en-US" sz="2000" dirty="0">
                <a:solidFill>
                  <a:srgbClr val="9F9D6D"/>
                </a:solidFill>
                <a:highlight>
                  <a:srgbClr val="3F3F3F"/>
                </a:highlight>
                <a:latin typeface="Consolas" panose="020B0609020204030204" pitchFamily="49" charset="0"/>
              </a:rPr>
              <a:t>]</a:t>
            </a:r>
            <a:r>
              <a:rPr lang="en-US" sz="2000" b="0" dirty="0">
                <a:solidFill>
                  <a:srgbClr val="DCDCCC"/>
                </a:solidFill>
                <a:highlight>
                  <a:srgbClr val="3F3F3F"/>
                </a:highlight>
                <a:latin typeface="Consolas" panose="020B0609020204030204" pitchFamily="49" charset="0"/>
              </a:rPr>
              <a:t> </a:t>
            </a:r>
            <a:r>
              <a:rPr lang="en-US" sz="2000" dirty="0">
                <a:solidFill>
                  <a:srgbClr val="9F9D6D"/>
                </a:solidFill>
                <a:highlight>
                  <a:srgbClr val="3F3F3F"/>
                </a:highlight>
                <a:latin typeface="Consolas" panose="020B0609020204030204" pitchFamily="49" charset="0"/>
              </a:rPr>
              <a:t>*</a:t>
            </a:r>
            <a:r>
              <a:rPr lang="en-US" sz="2000" b="0" dirty="0">
                <a:solidFill>
                  <a:srgbClr val="DCDCCC"/>
                </a:solidFill>
                <a:highlight>
                  <a:srgbClr val="3F3F3F"/>
                </a:highlight>
                <a:latin typeface="Consolas" panose="020B0609020204030204" pitchFamily="49" charset="0"/>
              </a:rPr>
              <a:t> b</a:t>
            </a:r>
            <a:r>
              <a:rPr lang="en-US" sz="2000" dirty="0">
                <a:solidFill>
                  <a:srgbClr val="9F9D6D"/>
                </a:solidFill>
                <a:highlight>
                  <a:srgbClr val="3F3F3F"/>
                </a:highlight>
                <a:latin typeface="Consolas" panose="020B0609020204030204" pitchFamily="49" charset="0"/>
              </a:rPr>
              <a:t>[</a:t>
            </a:r>
            <a:r>
              <a:rPr lang="en-US" sz="2000" b="0" dirty="0">
                <a:solidFill>
                  <a:srgbClr val="DCDCCC"/>
                </a:solidFill>
                <a:highlight>
                  <a:srgbClr val="3F3F3F"/>
                </a:highlight>
                <a:latin typeface="Consolas" panose="020B0609020204030204" pitchFamily="49" charset="0"/>
              </a:rPr>
              <a:t>j</a:t>
            </a:r>
            <a:r>
              <a:rPr lang="en-US" sz="2000" dirty="0">
                <a:solidFill>
                  <a:srgbClr val="9F9D6D"/>
                </a:solidFill>
                <a:highlight>
                  <a:srgbClr val="3F3F3F"/>
                </a:highlight>
                <a:latin typeface="Consolas" panose="020B0609020204030204" pitchFamily="49" charset="0"/>
              </a:rPr>
              <a:t>+</a:t>
            </a:r>
            <a:r>
              <a:rPr lang="en-US" sz="2000" dirty="0">
                <a:solidFill>
                  <a:srgbClr val="8CD0D3"/>
                </a:solidFill>
                <a:highlight>
                  <a:srgbClr val="3F3F3F"/>
                </a:highlight>
                <a:latin typeface="Consolas" panose="020B0609020204030204" pitchFamily="49" charset="0"/>
              </a:rPr>
              <a:t>0</a:t>
            </a:r>
            <a:r>
              <a:rPr lang="en-US" sz="2000" dirty="0">
                <a:solidFill>
                  <a:srgbClr val="9F9D6D"/>
                </a:solidFill>
                <a:highlight>
                  <a:srgbClr val="3F3F3F"/>
                </a:highlight>
                <a:latin typeface="Consolas" panose="020B0609020204030204" pitchFamily="49" charset="0"/>
              </a:rPr>
              <a:t>];</a:t>
            </a:r>
          </a:p>
          <a:p>
            <a:r>
              <a:rPr lang="en-US" sz="2000" b="0" dirty="0">
                <a:solidFill>
                  <a:srgbClr val="DCDCCC"/>
                </a:solidFill>
                <a:highlight>
                  <a:srgbClr val="3F3F3F"/>
                </a:highlight>
                <a:latin typeface="Consolas" panose="020B0609020204030204" pitchFamily="49" charset="0"/>
              </a:rPr>
              <a:t>    sum </a:t>
            </a:r>
            <a:r>
              <a:rPr lang="en-US" sz="2000" dirty="0">
                <a:solidFill>
                  <a:srgbClr val="9F9D6D"/>
                </a:solidFill>
                <a:highlight>
                  <a:srgbClr val="3F3F3F"/>
                </a:highlight>
                <a:latin typeface="Consolas" panose="020B0609020204030204" pitchFamily="49" charset="0"/>
              </a:rPr>
              <a:t>+=</a:t>
            </a:r>
            <a:r>
              <a:rPr lang="en-US" sz="2000" b="0" dirty="0">
                <a:solidFill>
                  <a:srgbClr val="DCDCCC"/>
                </a:solidFill>
                <a:highlight>
                  <a:srgbClr val="3F3F3F"/>
                </a:highlight>
                <a:latin typeface="Consolas" panose="020B0609020204030204" pitchFamily="49" charset="0"/>
              </a:rPr>
              <a:t> a</a:t>
            </a:r>
            <a:r>
              <a:rPr lang="en-US" sz="2000" dirty="0">
                <a:solidFill>
                  <a:srgbClr val="9F9D6D"/>
                </a:solidFill>
                <a:highlight>
                  <a:srgbClr val="3F3F3F"/>
                </a:highlight>
                <a:latin typeface="Consolas" panose="020B0609020204030204" pitchFamily="49" charset="0"/>
              </a:rPr>
              <a:t>[</a:t>
            </a:r>
            <a:r>
              <a:rPr lang="en-US" sz="2000" b="0" dirty="0" err="1">
                <a:solidFill>
                  <a:srgbClr val="DCDCCC"/>
                </a:solidFill>
                <a:highlight>
                  <a:srgbClr val="3F3F3F"/>
                </a:highlight>
                <a:latin typeface="Consolas" panose="020B0609020204030204" pitchFamily="49" charset="0"/>
              </a:rPr>
              <a:t>i</a:t>
            </a:r>
            <a:r>
              <a:rPr lang="en-US" sz="2000" dirty="0">
                <a:solidFill>
                  <a:srgbClr val="9F9D6D"/>
                </a:solidFill>
                <a:highlight>
                  <a:srgbClr val="3F3F3F"/>
                </a:highlight>
                <a:latin typeface="Consolas" panose="020B0609020204030204" pitchFamily="49" charset="0"/>
              </a:rPr>
              <a:t>][</a:t>
            </a:r>
            <a:r>
              <a:rPr lang="en-US" sz="2000" b="0" dirty="0">
                <a:solidFill>
                  <a:srgbClr val="DCDCCC"/>
                </a:solidFill>
                <a:highlight>
                  <a:srgbClr val="3F3F3F"/>
                </a:highlight>
                <a:latin typeface="Consolas" panose="020B0609020204030204" pitchFamily="49" charset="0"/>
              </a:rPr>
              <a:t>j</a:t>
            </a:r>
            <a:r>
              <a:rPr lang="en-US" sz="2000" dirty="0">
                <a:solidFill>
                  <a:srgbClr val="9F9D6D"/>
                </a:solidFill>
                <a:highlight>
                  <a:srgbClr val="3F3F3F"/>
                </a:highlight>
                <a:latin typeface="Consolas" panose="020B0609020204030204" pitchFamily="49" charset="0"/>
              </a:rPr>
              <a:t>+</a:t>
            </a:r>
            <a:r>
              <a:rPr lang="en-US" sz="2000" b="0" dirty="0">
                <a:solidFill>
                  <a:srgbClr val="8CD0D3"/>
                </a:solidFill>
                <a:highlight>
                  <a:srgbClr val="3F3F3F"/>
                </a:highlight>
                <a:latin typeface="Consolas" panose="020B0609020204030204" pitchFamily="49" charset="0"/>
              </a:rPr>
              <a:t>1</a:t>
            </a:r>
            <a:r>
              <a:rPr lang="en-US" sz="2000" dirty="0">
                <a:solidFill>
                  <a:srgbClr val="9F9D6D"/>
                </a:solidFill>
                <a:highlight>
                  <a:srgbClr val="3F3F3F"/>
                </a:highlight>
                <a:latin typeface="Consolas" panose="020B0609020204030204" pitchFamily="49" charset="0"/>
              </a:rPr>
              <a:t>]</a:t>
            </a:r>
            <a:r>
              <a:rPr lang="en-US" sz="2000" b="0" dirty="0">
                <a:solidFill>
                  <a:srgbClr val="DCDCCC"/>
                </a:solidFill>
                <a:highlight>
                  <a:srgbClr val="3F3F3F"/>
                </a:highlight>
                <a:latin typeface="Consolas" panose="020B0609020204030204" pitchFamily="49" charset="0"/>
              </a:rPr>
              <a:t> </a:t>
            </a:r>
            <a:r>
              <a:rPr lang="en-US" sz="2000" dirty="0">
                <a:solidFill>
                  <a:srgbClr val="9F9D6D"/>
                </a:solidFill>
                <a:highlight>
                  <a:srgbClr val="3F3F3F"/>
                </a:highlight>
                <a:latin typeface="Consolas" panose="020B0609020204030204" pitchFamily="49" charset="0"/>
              </a:rPr>
              <a:t>*</a:t>
            </a:r>
            <a:r>
              <a:rPr lang="en-US" sz="2000" b="0" dirty="0">
                <a:solidFill>
                  <a:srgbClr val="DCDCCC"/>
                </a:solidFill>
                <a:highlight>
                  <a:srgbClr val="3F3F3F"/>
                </a:highlight>
                <a:latin typeface="Consolas" panose="020B0609020204030204" pitchFamily="49" charset="0"/>
              </a:rPr>
              <a:t> b</a:t>
            </a:r>
            <a:r>
              <a:rPr lang="en-US" sz="2000" dirty="0">
                <a:solidFill>
                  <a:srgbClr val="9F9D6D"/>
                </a:solidFill>
                <a:highlight>
                  <a:srgbClr val="3F3F3F"/>
                </a:highlight>
                <a:latin typeface="Consolas" panose="020B0609020204030204" pitchFamily="49" charset="0"/>
              </a:rPr>
              <a:t>[</a:t>
            </a:r>
            <a:r>
              <a:rPr lang="en-US" sz="2000" b="0" dirty="0">
                <a:solidFill>
                  <a:srgbClr val="DCDCCC"/>
                </a:solidFill>
                <a:highlight>
                  <a:srgbClr val="3F3F3F"/>
                </a:highlight>
                <a:latin typeface="Consolas" panose="020B0609020204030204" pitchFamily="49" charset="0"/>
              </a:rPr>
              <a:t>j</a:t>
            </a:r>
            <a:r>
              <a:rPr lang="en-US" sz="2000" dirty="0">
                <a:solidFill>
                  <a:srgbClr val="9F9D6D"/>
                </a:solidFill>
                <a:highlight>
                  <a:srgbClr val="3F3F3F"/>
                </a:highlight>
                <a:latin typeface="Consolas" panose="020B0609020204030204" pitchFamily="49" charset="0"/>
              </a:rPr>
              <a:t>+</a:t>
            </a:r>
            <a:r>
              <a:rPr lang="en-US" sz="2000" dirty="0">
                <a:solidFill>
                  <a:srgbClr val="8CD0D3"/>
                </a:solidFill>
                <a:highlight>
                  <a:srgbClr val="3F3F3F"/>
                </a:highlight>
                <a:latin typeface="Consolas" panose="020B0609020204030204" pitchFamily="49" charset="0"/>
              </a:rPr>
              <a:t>1</a:t>
            </a:r>
            <a:r>
              <a:rPr lang="en-US" sz="2000" dirty="0">
                <a:solidFill>
                  <a:srgbClr val="9F9D6D"/>
                </a:solidFill>
                <a:highlight>
                  <a:srgbClr val="3F3F3F"/>
                </a:highlight>
                <a:latin typeface="Consolas" panose="020B0609020204030204" pitchFamily="49" charset="0"/>
              </a:rPr>
              <a:t>];</a:t>
            </a:r>
          </a:p>
          <a:p>
            <a:r>
              <a:rPr lang="en-US" sz="2000" dirty="0">
                <a:solidFill>
                  <a:srgbClr val="9F9D6D"/>
                </a:solidFill>
                <a:highlight>
                  <a:srgbClr val="3F3F3F"/>
                </a:highlight>
                <a:latin typeface="Consolas" panose="020B0609020204030204" pitchFamily="49" charset="0"/>
              </a:rPr>
              <a:t>  }</a:t>
            </a:r>
          </a:p>
          <a:p>
            <a:r>
              <a:rPr lang="en-US" sz="2000" dirty="0">
                <a:solidFill>
                  <a:srgbClr val="9F9D6D"/>
                </a:solidFill>
                <a:highlight>
                  <a:srgbClr val="3F3F3F"/>
                </a:highlight>
                <a:latin typeface="Consolas" panose="020B0609020204030204" pitchFamily="49" charset="0"/>
              </a:rPr>
              <a:t>  </a:t>
            </a:r>
            <a:r>
              <a:rPr lang="en-US" sz="2000" dirty="0">
                <a:solidFill>
                  <a:srgbClr val="DCDCCC"/>
                </a:solidFill>
                <a:highlight>
                  <a:srgbClr val="3F3F3F"/>
                </a:highlight>
                <a:latin typeface="Consolas" panose="020B0609020204030204" pitchFamily="49" charset="0"/>
              </a:rPr>
              <a:t>c</a:t>
            </a:r>
            <a:r>
              <a:rPr lang="en-US" sz="2000" dirty="0">
                <a:solidFill>
                  <a:srgbClr val="9F9D6D"/>
                </a:solidFill>
                <a:highlight>
                  <a:srgbClr val="3F3F3F"/>
                </a:highlight>
                <a:latin typeface="Consolas" panose="020B0609020204030204" pitchFamily="49" charset="0"/>
              </a:rPr>
              <a:t>[</a:t>
            </a:r>
            <a:r>
              <a:rPr lang="en-US" sz="2000" dirty="0" err="1">
                <a:solidFill>
                  <a:srgbClr val="DCDCCC"/>
                </a:solidFill>
                <a:highlight>
                  <a:srgbClr val="3F3F3F"/>
                </a:highlight>
                <a:latin typeface="Consolas" panose="020B0609020204030204" pitchFamily="49" charset="0"/>
              </a:rPr>
              <a:t>i</a:t>
            </a:r>
            <a:r>
              <a:rPr lang="en-US" sz="2000" dirty="0">
                <a:solidFill>
                  <a:srgbClr val="9F9D6D"/>
                </a:solidFill>
                <a:highlight>
                  <a:srgbClr val="3F3F3F"/>
                </a:highlight>
                <a:latin typeface="Consolas" panose="020B0609020204030204" pitchFamily="49" charset="0"/>
              </a:rPr>
              <a:t>]</a:t>
            </a:r>
            <a:r>
              <a:rPr lang="en-US" sz="2000" dirty="0">
                <a:solidFill>
                  <a:srgbClr val="DCDCCC"/>
                </a:solidFill>
                <a:highlight>
                  <a:srgbClr val="3F3F3F"/>
                </a:highlight>
                <a:latin typeface="Consolas" panose="020B0609020204030204" pitchFamily="49" charset="0"/>
              </a:rPr>
              <a:t> </a:t>
            </a:r>
            <a:r>
              <a:rPr lang="en-US" sz="2000" dirty="0">
                <a:solidFill>
                  <a:srgbClr val="9F9D6D"/>
                </a:solidFill>
                <a:highlight>
                  <a:srgbClr val="3F3F3F"/>
                </a:highlight>
                <a:latin typeface="Consolas" panose="020B0609020204030204" pitchFamily="49" charset="0"/>
              </a:rPr>
              <a:t>=</a:t>
            </a:r>
            <a:r>
              <a:rPr lang="en-US" sz="2000" dirty="0">
                <a:solidFill>
                  <a:srgbClr val="DCDCCC"/>
                </a:solidFill>
                <a:highlight>
                  <a:srgbClr val="3F3F3F"/>
                </a:highlight>
                <a:latin typeface="Consolas" panose="020B0609020204030204" pitchFamily="49" charset="0"/>
              </a:rPr>
              <a:t> sum</a:t>
            </a:r>
            <a:r>
              <a:rPr lang="en-US" sz="2000" dirty="0">
                <a:solidFill>
                  <a:srgbClr val="9F9D6D"/>
                </a:solidFill>
                <a:highlight>
                  <a:srgbClr val="3F3F3F"/>
                </a:highlight>
                <a:latin typeface="Consolas" panose="020B0609020204030204" pitchFamily="49" charset="0"/>
              </a:rPr>
              <a:t>;</a:t>
            </a:r>
          </a:p>
          <a:p>
            <a:r>
              <a:rPr lang="en-US" sz="2000" dirty="0">
                <a:solidFill>
                  <a:srgbClr val="9F9D6D"/>
                </a:solidFill>
                <a:highlight>
                  <a:srgbClr val="3F3F3F"/>
                </a:highlight>
                <a:latin typeface="Consolas" panose="020B0609020204030204" pitchFamily="49" charset="0"/>
              </a:rPr>
              <a:t>}</a:t>
            </a:r>
          </a:p>
        </p:txBody>
      </p:sp>
      <p:sp>
        <p:nvSpPr>
          <p:cNvPr id="6" name="TextBox 5"/>
          <p:cNvSpPr txBox="1"/>
          <p:nvPr/>
        </p:nvSpPr>
        <p:spPr>
          <a:xfrm>
            <a:off x="5981700" y="2342729"/>
            <a:ext cx="3162301" cy="646331"/>
          </a:xfrm>
          <a:prstGeom prst="rect">
            <a:avLst/>
          </a:prstGeom>
          <a:noFill/>
        </p:spPr>
        <p:txBody>
          <a:bodyPr wrap="square" rtlCol="0">
            <a:spAutoFit/>
          </a:bodyPr>
          <a:lstStyle/>
          <a:p>
            <a:r>
              <a:rPr lang="en-US" dirty="0">
                <a:latin typeface="Calibri" pitchFamily="34" charset="0"/>
              </a:rPr>
              <a:t>1. After unrolling, did this get faster?</a:t>
            </a:r>
          </a:p>
        </p:txBody>
      </p:sp>
      <p:sp>
        <p:nvSpPr>
          <p:cNvPr id="7" name="TextBox 6"/>
          <p:cNvSpPr txBox="1"/>
          <p:nvPr/>
        </p:nvSpPr>
        <p:spPr>
          <a:xfrm>
            <a:off x="5995041" y="3236868"/>
            <a:ext cx="2683333" cy="646331"/>
          </a:xfrm>
          <a:prstGeom prst="rect">
            <a:avLst/>
          </a:prstGeom>
          <a:noFill/>
        </p:spPr>
        <p:txBody>
          <a:bodyPr wrap="square" rtlCol="0">
            <a:spAutoFit/>
          </a:bodyPr>
          <a:lstStyle/>
          <a:p>
            <a:r>
              <a:rPr lang="en-US" dirty="0">
                <a:latin typeface="Calibri" pitchFamily="34" charset="0"/>
              </a:rPr>
              <a:t>(does it change the latency or throughput bound?)</a:t>
            </a:r>
          </a:p>
        </p:txBody>
      </p:sp>
      <p:sp>
        <p:nvSpPr>
          <p:cNvPr id="9" name="TextBox 8">
            <a:extLst>
              <a:ext uri="{FF2B5EF4-FFF2-40B4-BE49-F238E27FC236}">
                <a16:creationId xmlns:a16="http://schemas.microsoft.com/office/drawing/2014/main" id="{D2EF4956-8075-4D36-8216-EEF6667F3493}"/>
              </a:ext>
            </a:extLst>
          </p:cNvPr>
          <p:cNvSpPr txBox="1"/>
          <p:nvPr/>
        </p:nvSpPr>
        <p:spPr>
          <a:xfrm>
            <a:off x="5981700" y="4131007"/>
            <a:ext cx="3162301" cy="646331"/>
          </a:xfrm>
          <a:prstGeom prst="rect">
            <a:avLst/>
          </a:prstGeom>
          <a:noFill/>
        </p:spPr>
        <p:txBody>
          <a:bodyPr wrap="square" rtlCol="0">
            <a:spAutoFit/>
          </a:bodyPr>
          <a:lstStyle/>
          <a:p>
            <a:r>
              <a:rPr lang="en-US" dirty="0">
                <a:latin typeface="Calibri" pitchFamily="34" charset="0"/>
              </a:rPr>
              <a:t>2. What change could we do to make it faster?</a:t>
            </a:r>
          </a:p>
        </p:txBody>
      </p:sp>
      <p:sp>
        <p:nvSpPr>
          <p:cNvPr id="10" name="Rectangle 9">
            <a:extLst>
              <a:ext uri="{FF2B5EF4-FFF2-40B4-BE49-F238E27FC236}">
                <a16:creationId xmlns:a16="http://schemas.microsoft.com/office/drawing/2014/main" id="{A891624B-0C97-4EC1-8E25-BB1DBA6C60B0}"/>
              </a:ext>
            </a:extLst>
          </p:cNvPr>
          <p:cNvSpPr/>
          <p:nvPr/>
        </p:nvSpPr>
        <p:spPr>
          <a:xfrm>
            <a:off x="452928" y="1267654"/>
            <a:ext cx="5410201" cy="2246769"/>
          </a:xfrm>
          <a:prstGeom prst="rect">
            <a:avLst/>
          </a:prstGeom>
          <a:solidFill>
            <a:schemeClr val="bg2">
              <a:lumMod val="50000"/>
            </a:schemeClr>
          </a:solidFill>
        </p:spPr>
        <p:txBody>
          <a:bodyPr wrap="square">
            <a:spAutoFit/>
          </a:bodyPr>
          <a:lstStyle/>
          <a:p>
            <a:r>
              <a:rPr lang="en-US" sz="2000" dirty="0">
                <a:solidFill>
                  <a:srgbClr val="CEDF99"/>
                </a:solidFill>
                <a:highlight>
                  <a:srgbClr val="3F3F3F"/>
                </a:highlight>
                <a:latin typeface="Consolas" panose="020B0609020204030204" pitchFamily="49" charset="0"/>
              </a:rPr>
              <a:t>double</a:t>
            </a:r>
            <a:r>
              <a:rPr lang="en-US" sz="2000" dirty="0">
                <a:solidFill>
                  <a:srgbClr val="DCDCCC"/>
                </a:solidFill>
                <a:highlight>
                  <a:srgbClr val="3F3F3F"/>
                </a:highlight>
                <a:latin typeface="Consolas" panose="020B0609020204030204" pitchFamily="49" charset="0"/>
              </a:rPr>
              <a:t> sum, c</a:t>
            </a:r>
            <a:r>
              <a:rPr lang="en-US" sz="2000" dirty="0">
                <a:solidFill>
                  <a:srgbClr val="9F9D6D"/>
                </a:solidFill>
                <a:highlight>
                  <a:srgbClr val="3F3F3F"/>
                </a:highlight>
                <a:latin typeface="Consolas" panose="020B0609020204030204" pitchFamily="49" charset="0"/>
              </a:rPr>
              <a:t>[</a:t>
            </a:r>
            <a:r>
              <a:rPr lang="nn-NO" sz="2000" dirty="0">
                <a:solidFill>
                  <a:srgbClr val="DCDCCC"/>
                </a:solidFill>
                <a:highlight>
                  <a:srgbClr val="3F3F3F"/>
                </a:highlight>
                <a:latin typeface="Consolas" panose="020B0609020204030204" pitchFamily="49" charset="0"/>
              </a:rPr>
              <a:t>N</a:t>
            </a:r>
            <a:r>
              <a:rPr lang="en-US" sz="2000" dirty="0">
                <a:solidFill>
                  <a:srgbClr val="9F9D6D"/>
                </a:solidFill>
                <a:highlight>
                  <a:srgbClr val="3F3F3F"/>
                </a:highlight>
                <a:latin typeface="Consolas" panose="020B0609020204030204" pitchFamily="49" charset="0"/>
              </a:rPr>
              <a:t>]</a:t>
            </a:r>
            <a:r>
              <a:rPr lang="nn-NO" sz="2000" dirty="0">
                <a:solidFill>
                  <a:srgbClr val="9F9D6D"/>
                </a:solidFill>
                <a:highlight>
                  <a:srgbClr val="3F3F3F"/>
                </a:highlight>
                <a:latin typeface="Consolas" panose="020B0609020204030204" pitchFamily="49" charset="0"/>
              </a:rPr>
              <a:t>, </a:t>
            </a:r>
            <a:r>
              <a:rPr lang="en-US" sz="2000" dirty="0">
                <a:solidFill>
                  <a:srgbClr val="DCDCCC"/>
                </a:solidFill>
                <a:highlight>
                  <a:srgbClr val="3F3F3F"/>
                </a:highlight>
                <a:latin typeface="Consolas" panose="020B0609020204030204" pitchFamily="49" charset="0"/>
              </a:rPr>
              <a:t>a</a:t>
            </a:r>
            <a:r>
              <a:rPr lang="en-US" sz="2000" dirty="0">
                <a:solidFill>
                  <a:srgbClr val="9F9D6D"/>
                </a:solidFill>
                <a:highlight>
                  <a:srgbClr val="3F3F3F"/>
                </a:highlight>
                <a:latin typeface="Consolas" panose="020B0609020204030204" pitchFamily="49" charset="0"/>
              </a:rPr>
              <a:t>[</a:t>
            </a:r>
            <a:r>
              <a:rPr lang="nn-NO" sz="2000" dirty="0">
                <a:solidFill>
                  <a:srgbClr val="DCDCCC"/>
                </a:solidFill>
                <a:highlight>
                  <a:srgbClr val="3F3F3F"/>
                </a:highlight>
                <a:latin typeface="Consolas" panose="020B0609020204030204" pitchFamily="49" charset="0"/>
              </a:rPr>
              <a:t>N</a:t>
            </a:r>
            <a:r>
              <a:rPr lang="en-US" sz="2000" dirty="0">
                <a:solidFill>
                  <a:srgbClr val="9F9D6D"/>
                </a:solidFill>
                <a:highlight>
                  <a:srgbClr val="3F3F3F"/>
                </a:highlight>
                <a:latin typeface="Consolas" panose="020B0609020204030204" pitchFamily="49" charset="0"/>
              </a:rPr>
              <a:t>][</a:t>
            </a:r>
            <a:r>
              <a:rPr lang="nn-NO" sz="2000" dirty="0">
                <a:solidFill>
                  <a:srgbClr val="DCDCCC"/>
                </a:solidFill>
                <a:highlight>
                  <a:srgbClr val="3F3F3F"/>
                </a:highlight>
                <a:latin typeface="Consolas" panose="020B0609020204030204" pitchFamily="49" charset="0"/>
              </a:rPr>
              <a:t>N</a:t>
            </a:r>
            <a:r>
              <a:rPr lang="en-US" sz="2000" dirty="0">
                <a:solidFill>
                  <a:srgbClr val="9F9D6D"/>
                </a:solidFill>
                <a:highlight>
                  <a:srgbClr val="3F3F3F"/>
                </a:highlight>
                <a:latin typeface="Consolas" panose="020B0609020204030204" pitchFamily="49" charset="0"/>
              </a:rPr>
              <a:t>]</a:t>
            </a:r>
            <a:r>
              <a:rPr lang="nn-NO" sz="2000" dirty="0">
                <a:solidFill>
                  <a:srgbClr val="9F9D6D"/>
                </a:solidFill>
                <a:highlight>
                  <a:srgbClr val="3F3F3F"/>
                </a:highlight>
                <a:latin typeface="Consolas" panose="020B0609020204030204" pitchFamily="49" charset="0"/>
              </a:rPr>
              <a:t>,</a:t>
            </a:r>
            <a:r>
              <a:rPr lang="en-US" sz="2000" dirty="0">
                <a:solidFill>
                  <a:srgbClr val="DCDCCC"/>
                </a:solidFill>
                <a:highlight>
                  <a:srgbClr val="3F3F3F"/>
                </a:highlight>
                <a:latin typeface="Consolas" panose="020B0609020204030204" pitchFamily="49" charset="0"/>
              </a:rPr>
              <a:t> b</a:t>
            </a:r>
            <a:r>
              <a:rPr lang="en-US" sz="2000" dirty="0">
                <a:solidFill>
                  <a:srgbClr val="9F9D6D"/>
                </a:solidFill>
                <a:highlight>
                  <a:srgbClr val="3F3F3F"/>
                </a:highlight>
                <a:latin typeface="Consolas" panose="020B0609020204030204" pitchFamily="49" charset="0"/>
              </a:rPr>
              <a:t>[</a:t>
            </a:r>
            <a:r>
              <a:rPr lang="nn-NO" sz="2000" dirty="0">
                <a:solidFill>
                  <a:srgbClr val="DCDCCC"/>
                </a:solidFill>
                <a:highlight>
                  <a:srgbClr val="3F3F3F"/>
                </a:highlight>
                <a:latin typeface="Consolas" panose="020B0609020204030204" pitchFamily="49" charset="0"/>
              </a:rPr>
              <a:t>N</a:t>
            </a:r>
            <a:r>
              <a:rPr lang="en-US" sz="2000" dirty="0">
                <a:solidFill>
                  <a:srgbClr val="9F9D6D"/>
                </a:solidFill>
                <a:highlight>
                  <a:srgbClr val="3F3F3F"/>
                </a:highlight>
                <a:latin typeface="Consolas" panose="020B0609020204030204" pitchFamily="49" charset="0"/>
              </a:rPr>
              <a:t>];</a:t>
            </a:r>
            <a:endParaRPr lang="nn-NO" sz="2000" dirty="0">
              <a:solidFill>
                <a:srgbClr val="DFC47D"/>
              </a:solidFill>
              <a:highlight>
                <a:srgbClr val="3F3F3F"/>
              </a:highlight>
              <a:latin typeface="Consolas" panose="020B0609020204030204" pitchFamily="49" charset="0"/>
            </a:endParaRPr>
          </a:p>
          <a:p>
            <a:r>
              <a:rPr lang="nn-NO" sz="2000" dirty="0">
                <a:solidFill>
                  <a:srgbClr val="DFC47D"/>
                </a:solidFill>
                <a:highlight>
                  <a:srgbClr val="3F3F3F"/>
                </a:highlight>
                <a:latin typeface="Consolas" panose="020B0609020204030204" pitchFamily="49" charset="0"/>
              </a:rPr>
              <a:t>for</a:t>
            </a:r>
            <a:r>
              <a:rPr lang="nn-NO" sz="2000" dirty="0">
                <a:solidFill>
                  <a:srgbClr val="9F9D6D"/>
                </a:solidFill>
                <a:highlight>
                  <a:srgbClr val="3F3F3F"/>
                </a:highlight>
                <a:latin typeface="Consolas" panose="020B0609020204030204" pitchFamily="49" charset="0"/>
              </a:rPr>
              <a:t>(</a:t>
            </a:r>
            <a:r>
              <a:rPr lang="nn-NO" sz="2000" dirty="0">
                <a:solidFill>
                  <a:srgbClr val="CEDF99"/>
                </a:solidFill>
                <a:highlight>
                  <a:srgbClr val="3F3F3F"/>
                </a:highlight>
                <a:latin typeface="Consolas" panose="020B0609020204030204" pitchFamily="49" charset="0"/>
              </a:rPr>
              <a:t>int</a:t>
            </a:r>
            <a:r>
              <a:rPr lang="nn-NO" sz="2000" b="0" dirty="0">
                <a:solidFill>
                  <a:srgbClr val="DCDCCC"/>
                </a:solidFill>
                <a:highlight>
                  <a:srgbClr val="3F3F3F"/>
                </a:highlight>
                <a:latin typeface="Consolas" panose="020B0609020204030204" pitchFamily="49" charset="0"/>
              </a:rPr>
              <a:t> i </a:t>
            </a:r>
            <a:r>
              <a:rPr lang="nn-NO" sz="2000" dirty="0">
                <a:solidFill>
                  <a:srgbClr val="9F9D6D"/>
                </a:solidFill>
                <a:highlight>
                  <a:srgbClr val="3F3F3F"/>
                </a:highlight>
                <a:latin typeface="Consolas" panose="020B0609020204030204" pitchFamily="49" charset="0"/>
              </a:rPr>
              <a:t>=</a:t>
            </a:r>
            <a:r>
              <a:rPr lang="nn-NO" sz="2000" b="0" dirty="0">
                <a:solidFill>
                  <a:srgbClr val="DCDCCC"/>
                </a:solidFill>
                <a:highlight>
                  <a:srgbClr val="3F3F3F"/>
                </a:highlight>
                <a:latin typeface="Consolas" panose="020B0609020204030204" pitchFamily="49" charset="0"/>
              </a:rPr>
              <a:t> </a:t>
            </a:r>
            <a:r>
              <a:rPr lang="nn-NO" sz="2000" b="0" dirty="0">
                <a:solidFill>
                  <a:srgbClr val="8CD0D3"/>
                </a:solidFill>
                <a:highlight>
                  <a:srgbClr val="3F3F3F"/>
                </a:highlight>
                <a:latin typeface="Consolas" panose="020B0609020204030204" pitchFamily="49" charset="0"/>
              </a:rPr>
              <a:t>0</a:t>
            </a:r>
            <a:r>
              <a:rPr lang="nn-NO" sz="2000" dirty="0">
                <a:solidFill>
                  <a:srgbClr val="9F9D6D"/>
                </a:solidFill>
                <a:highlight>
                  <a:srgbClr val="3F3F3F"/>
                </a:highlight>
                <a:latin typeface="Consolas" panose="020B0609020204030204" pitchFamily="49" charset="0"/>
              </a:rPr>
              <a:t>;</a:t>
            </a:r>
            <a:r>
              <a:rPr lang="nn-NO" sz="2000" b="0" dirty="0">
                <a:solidFill>
                  <a:srgbClr val="DCDCCC"/>
                </a:solidFill>
                <a:highlight>
                  <a:srgbClr val="3F3F3F"/>
                </a:highlight>
                <a:latin typeface="Consolas" panose="020B0609020204030204" pitchFamily="49" charset="0"/>
              </a:rPr>
              <a:t> i </a:t>
            </a:r>
            <a:r>
              <a:rPr lang="nn-NO" sz="2000" dirty="0">
                <a:solidFill>
                  <a:srgbClr val="9F9D6D"/>
                </a:solidFill>
                <a:highlight>
                  <a:srgbClr val="3F3F3F"/>
                </a:highlight>
                <a:latin typeface="Consolas" panose="020B0609020204030204" pitchFamily="49" charset="0"/>
              </a:rPr>
              <a:t>&lt;</a:t>
            </a:r>
            <a:r>
              <a:rPr lang="nn-NO" sz="2000" b="0" dirty="0">
                <a:solidFill>
                  <a:srgbClr val="DCDCCC"/>
                </a:solidFill>
                <a:highlight>
                  <a:srgbClr val="3F3F3F"/>
                </a:highlight>
                <a:latin typeface="Consolas" panose="020B0609020204030204" pitchFamily="49" charset="0"/>
              </a:rPr>
              <a:t> N</a:t>
            </a:r>
            <a:r>
              <a:rPr lang="nn-NO" sz="2000" dirty="0">
                <a:solidFill>
                  <a:srgbClr val="9F9D6D"/>
                </a:solidFill>
                <a:highlight>
                  <a:srgbClr val="3F3F3F"/>
                </a:highlight>
                <a:latin typeface="Consolas" panose="020B0609020204030204" pitchFamily="49" charset="0"/>
              </a:rPr>
              <a:t>;</a:t>
            </a:r>
            <a:r>
              <a:rPr lang="nn-NO" sz="2000" b="0" dirty="0">
                <a:solidFill>
                  <a:srgbClr val="DCDCCC"/>
                </a:solidFill>
                <a:highlight>
                  <a:srgbClr val="3F3F3F"/>
                </a:highlight>
                <a:latin typeface="Consolas" panose="020B0609020204030204" pitchFamily="49" charset="0"/>
              </a:rPr>
              <a:t> </a:t>
            </a:r>
            <a:r>
              <a:rPr lang="nn-NO" sz="2000" dirty="0">
                <a:solidFill>
                  <a:srgbClr val="9F9D6D"/>
                </a:solidFill>
                <a:highlight>
                  <a:srgbClr val="3F3F3F"/>
                </a:highlight>
                <a:latin typeface="Consolas" panose="020B0609020204030204" pitchFamily="49" charset="0"/>
              </a:rPr>
              <a:t>++</a:t>
            </a:r>
            <a:r>
              <a:rPr lang="nn-NO" sz="2000" b="0" dirty="0">
                <a:solidFill>
                  <a:srgbClr val="DCDCCC"/>
                </a:solidFill>
                <a:highlight>
                  <a:srgbClr val="3F3F3F"/>
                </a:highlight>
                <a:latin typeface="Consolas" panose="020B0609020204030204" pitchFamily="49" charset="0"/>
              </a:rPr>
              <a:t>i</a:t>
            </a:r>
            <a:r>
              <a:rPr lang="nn-NO" sz="2000" dirty="0">
                <a:solidFill>
                  <a:srgbClr val="9F9D6D"/>
                </a:solidFill>
                <a:highlight>
                  <a:srgbClr val="3F3F3F"/>
                </a:highlight>
                <a:latin typeface="Consolas" panose="020B0609020204030204" pitchFamily="49" charset="0"/>
              </a:rPr>
              <a:t>) {</a:t>
            </a:r>
          </a:p>
          <a:p>
            <a:r>
              <a:rPr lang="nn-NO" sz="2000" dirty="0">
                <a:solidFill>
                  <a:srgbClr val="9F9D6D"/>
                </a:solidFill>
                <a:highlight>
                  <a:srgbClr val="3F3F3F"/>
                </a:highlight>
                <a:latin typeface="Consolas" panose="020B0609020204030204" pitchFamily="49" charset="0"/>
              </a:rPr>
              <a:t> </a:t>
            </a:r>
            <a:r>
              <a:rPr lang="en-US" sz="2000" dirty="0">
                <a:solidFill>
                  <a:srgbClr val="DCDCCC"/>
                </a:solidFill>
                <a:highlight>
                  <a:srgbClr val="3F3F3F"/>
                </a:highlight>
                <a:latin typeface="Consolas" panose="020B0609020204030204" pitchFamily="49" charset="0"/>
              </a:rPr>
              <a:t> </a:t>
            </a:r>
            <a:r>
              <a:rPr lang="nn-NO" sz="2000" dirty="0">
                <a:solidFill>
                  <a:srgbClr val="DCDCCC"/>
                </a:solidFill>
                <a:highlight>
                  <a:srgbClr val="3F3F3F"/>
                </a:highlight>
                <a:latin typeface="Consolas" panose="020B0609020204030204" pitchFamily="49" charset="0"/>
              </a:rPr>
              <a:t>sum </a:t>
            </a:r>
            <a:r>
              <a:rPr lang="nn-NO" sz="2000" dirty="0">
                <a:solidFill>
                  <a:srgbClr val="9F9D6D"/>
                </a:solidFill>
                <a:highlight>
                  <a:srgbClr val="3F3F3F"/>
                </a:highlight>
                <a:latin typeface="Consolas" panose="020B0609020204030204" pitchFamily="49" charset="0"/>
              </a:rPr>
              <a:t>=</a:t>
            </a:r>
            <a:r>
              <a:rPr lang="nn-NO" sz="2000" dirty="0">
                <a:solidFill>
                  <a:srgbClr val="DCDCCC"/>
                </a:solidFill>
                <a:highlight>
                  <a:srgbClr val="3F3F3F"/>
                </a:highlight>
                <a:latin typeface="Consolas" panose="020B0609020204030204" pitchFamily="49" charset="0"/>
              </a:rPr>
              <a:t> </a:t>
            </a:r>
            <a:r>
              <a:rPr lang="nn-NO" sz="2000" dirty="0">
                <a:solidFill>
                  <a:srgbClr val="8CD0D3"/>
                </a:solidFill>
                <a:highlight>
                  <a:srgbClr val="3F3F3F"/>
                </a:highlight>
                <a:latin typeface="Consolas" panose="020B0609020204030204" pitchFamily="49" charset="0"/>
              </a:rPr>
              <a:t>0</a:t>
            </a:r>
            <a:r>
              <a:rPr lang="en-US" sz="2000" dirty="0">
                <a:solidFill>
                  <a:srgbClr val="9F9D6D"/>
                </a:solidFill>
                <a:highlight>
                  <a:srgbClr val="3F3F3F"/>
                </a:highlight>
                <a:latin typeface="Consolas" panose="020B0609020204030204" pitchFamily="49" charset="0"/>
              </a:rPr>
              <a:t>;</a:t>
            </a:r>
            <a:endParaRPr lang="nn-NO" sz="2000" dirty="0">
              <a:solidFill>
                <a:srgbClr val="9F9D6D"/>
              </a:solidFill>
              <a:highlight>
                <a:srgbClr val="3F3F3F"/>
              </a:highlight>
              <a:latin typeface="Consolas" panose="020B0609020204030204" pitchFamily="49" charset="0"/>
            </a:endParaRPr>
          </a:p>
          <a:p>
            <a:r>
              <a:rPr lang="en-US" sz="2000" dirty="0">
                <a:solidFill>
                  <a:srgbClr val="DFC47D"/>
                </a:solidFill>
                <a:highlight>
                  <a:srgbClr val="3F3F3F"/>
                </a:highlight>
                <a:latin typeface="Consolas" panose="020B0609020204030204" pitchFamily="49" charset="0"/>
              </a:rPr>
              <a:t>  for</a:t>
            </a:r>
            <a:r>
              <a:rPr lang="en-US" sz="2000" dirty="0">
                <a:solidFill>
                  <a:srgbClr val="9F9D6D"/>
                </a:solidFill>
                <a:highlight>
                  <a:srgbClr val="3F3F3F"/>
                </a:highlight>
                <a:latin typeface="Consolas" panose="020B0609020204030204" pitchFamily="49" charset="0"/>
              </a:rPr>
              <a:t>(</a:t>
            </a:r>
            <a:r>
              <a:rPr lang="en-US" sz="2000" dirty="0">
                <a:solidFill>
                  <a:srgbClr val="CEDF99"/>
                </a:solidFill>
                <a:highlight>
                  <a:srgbClr val="3F3F3F"/>
                </a:highlight>
                <a:latin typeface="Consolas" panose="020B0609020204030204" pitchFamily="49" charset="0"/>
              </a:rPr>
              <a:t>int</a:t>
            </a:r>
            <a:r>
              <a:rPr lang="en-US" sz="2000" b="0" dirty="0">
                <a:solidFill>
                  <a:srgbClr val="DCDCCC"/>
                </a:solidFill>
                <a:highlight>
                  <a:srgbClr val="3F3F3F"/>
                </a:highlight>
                <a:latin typeface="Consolas" panose="020B0609020204030204" pitchFamily="49" charset="0"/>
              </a:rPr>
              <a:t> j </a:t>
            </a:r>
            <a:r>
              <a:rPr lang="en-US" sz="2000" dirty="0">
                <a:solidFill>
                  <a:srgbClr val="9F9D6D"/>
                </a:solidFill>
                <a:highlight>
                  <a:srgbClr val="3F3F3F"/>
                </a:highlight>
                <a:latin typeface="Consolas" panose="020B0609020204030204" pitchFamily="49" charset="0"/>
              </a:rPr>
              <a:t>=</a:t>
            </a:r>
            <a:r>
              <a:rPr lang="en-US" sz="2000" b="0" dirty="0">
                <a:solidFill>
                  <a:srgbClr val="DCDCCC"/>
                </a:solidFill>
                <a:highlight>
                  <a:srgbClr val="3F3F3F"/>
                </a:highlight>
                <a:latin typeface="Consolas" panose="020B0609020204030204" pitchFamily="49" charset="0"/>
              </a:rPr>
              <a:t> </a:t>
            </a:r>
            <a:r>
              <a:rPr lang="en-US" sz="2000" b="0" dirty="0">
                <a:solidFill>
                  <a:srgbClr val="8CD0D3"/>
                </a:solidFill>
                <a:highlight>
                  <a:srgbClr val="3F3F3F"/>
                </a:highlight>
                <a:latin typeface="Consolas" panose="020B0609020204030204" pitchFamily="49" charset="0"/>
              </a:rPr>
              <a:t>0</a:t>
            </a:r>
            <a:r>
              <a:rPr lang="en-US" sz="2000" dirty="0">
                <a:solidFill>
                  <a:srgbClr val="9F9D6D"/>
                </a:solidFill>
                <a:highlight>
                  <a:srgbClr val="3F3F3F"/>
                </a:highlight>
                <a:latin typeface="Consolas" panose="020B0609020204030204" pitchFamily="49" charset="0"/>
              </a:rPr>
              <a:t>;</a:t>
            </a:r>
            <a:r>
              <a:rPr lang="en-US" sz="2000" b="0" dirty="0">
                <a:solidFill>
                  <a:srgbClr val="DCDCCC"/>
                </a:solidFill>
                <a:highlight>
                  <a:srgbClr val="3F3F3F"/>
                </a:highlight>
                <a:latin typeface="Consolas" panose="020B0609020204030204" pitchFamily="49" charset="0"/>
              </a:rPr>
              <a:t> j </a:t>
            </a:r>
            <a:r>
              <a:rPr lang="en-US" sz="2000" dirty="0">
                <a:solidFill>
                  <a:srgbClr val="9F9D6D"/>
                </a:solidFill>
                <a:highlight>
                  <a:srgbClr val="3F3F3F"/>
                </a:highlight>
                <a:latin typeface="Consolas" panose="020B0609020204030204" pitchFamily="49" charset="0"/>
              </a:rPr>
              <a:t>&lt;</a:t>
            </a:r>
            <a:r>
              <a:rPr lang="en-US" sz="2000" b="0" dirty="0">
                <a:solidFill>
                  <a:srgbClr val="DCDCCC"/>
                </a:solidFill>
                <a:highlight>
                  <a:srgbClr val="3F3F3F"/>
                </a:highlight>
                <a:latin typeface="Consolas" panose="020B0609020204030204" pitchFamily="49" charset="0"/>
              </a:rPr>
              <a:t> N</a:t>
            </a:r>
            <a:r>
              <a:rPr lang="en-US" sz="2000" dirty="0">
                <a:solidFill>
                  <a:srgbClr val="9F9D6D"/>
                </a:solidFill>
                <a:highlight>
                  <a:srgbClr val="3F3F3F"/>
                </a:highlight>
                <a:latin typeface="Consolas" panose="020B0609020204030204" pitchFamily="49" charset="0"/>
              </a:rPr>
              <a:t>;</a:t>
            </a:r>
            <a:r>
              <a:rPr lang="en-US" sz="2000" b="0" dirty="0">
                <a:solidFill>
                  <a:srgbClr val="DCDCCC"/>
                </a:solidFill>
                <a:highlight>
                  <a:srgbClr val="3F3F3F"/>
                </a:highlight>
                <a:latin typeface="Consolas" panose="020B0609020204030204" pitchFamily="49" charset="0"/>
              </a:rPr>
              <a:t> </a:t>
            </a:r>
            <a:r>
              <a:rPr lang="en-US" sz="2000" dirty="0">
                <a:solidFill>
                  <a:srgbClr val="9F9D6D"/>
                </a:solidFill>
                <a:highlight>
                  <a:srgbClr val="3F3F3F"/>
                </a:highlight>
                <a:latin typeface="Consolas" panose="020B0609020204030204" pitchFamily="49" charset="0"/>
              </a:rPr>
              <a:t>++</a:t>
            </a:r>
            <a:r>
              <a:rPr lang="en-US" sz="2000" b="0" dirty="0">
                <a:solidFill>
                  <a:srgbClr val="DCDCCC"/>
                </a:solidFill>
                <a:highlight>
                  <a:srgbClr val="3F3F3F"/>
                </a:highlight>
                <a:latin typeface="Consolas" panose="020B0609020204030204" pitchFamily="49" charset="0"/>
              </a:rPr>
              <a:t>j</a:t>
            </a:r>
            <a:r>
              <a:rPr lang="en-US" sz="2000" dirty="0">
                <a:solidFill>
                  <a:srgbClr val="9F9D6D"/>
                </a:solidFill>
                <a:highlight>
                  <a:srgbClr val="3F3F3F"/>
                </a:highlight>
                <a:latin typeface="Consolas" panose="020B0609020204030204" pitchFamily="49" charset="0"/>
              </a:rPr>
              <a:t>)</a:t>
            </a:r>
            <a:r>
              <a:rPr lang="en-US" sz="2000" b="0" dirty="0">
                <a:solidFill>
                  <a:srgbClr val="DCDCCC"/>
                </a:solidFill>
                <a:highlight>
                  <a:srgbClr val="3F3F3F"/>
                </a:highlight>
                <a:latin typeface="Consolas" panose="020B0609020204030204" pitchFamily="49" charset="0"/>
              </a:rPr>
              <a:t> </a:t>
            </a:r>
          </a:p>
          <a:p>
            <a:r>
              <a:rPr lang="en-US" sz="2000" b="0" dirty="0">
                <a:solidFill>
                  <a:srgbClr val="DCDCCC"/>
                </a:solidFill>
                <a:highlight>
                  <a:srgbClr val="3F3F3F"/>
                </a:highlight>
                <a:latin typeface="Consolas" panose="020B0609020204030204" pitchFamily="49" charset="0"/>
              </a:rPr>
              <a:t>   sum +</a:t>
            </a:r>
            <a:r>
              <a:rPr lang="en-US" sz="2000" dirty="0">
                <a:solidFill>
                  <a:srgbClr val="9F9D6D"/>
                </a:solidFill>
                <a:highlight>
                  <a:srgbClr val="3F3F3F"/>
                </a:highlight>
                <a:latin typeface="Consolas" panose="020B0609020204030204" pitchFamily="49" charset="0"/>
              </a:rPr>
              <a:t>=</a:t>
            </a:r>
            <a:r>
              <a:rPr lang="en-US" sz="2000" b="0" dirty="0">
                <a:solidFill>
                  <a:srgbClr val="DCDCCC"/>
                </a:solidFill>
                <a:highlight>
                  <a:srgbClr val="3F3F3F"/>
                </a:highlight>
                <a:latin typeface="Consolas" panose="020B0609020204030204" pitchFamily="49" charset="0"/>
              </a:rPr>
              <a:t> a</a:t>
            </a:r>
            <a:r>
              <a:rPr lang="en-US" sz="2000" dirty="0">
                <a:solidFill>
                  <a:srgbClr val="9F9D6D"/>
                </a:solidFill>
                <a:highlight>
                  <a:srgbClr val="3F3F3F"/>
                </a:highlight>
                <a:latin typeface="Consolas" panose="020B0609020204030204" pitchFamily="49" charset="0"/>
              </a:rPr>
              <a:t>[</a:t>
            </a:r>
            <a:r>
              <a:rPr lang="en-US" sz="2000" b="0" dirty="0" err="1">
                <a:solidFill>
                  <a:srgbClr val="DCDCCC"/>
                </a:solidFill>
                <a:highlight>
                  <a:srgbClr val="3F3F3F"/>
                </a:highlight>
                <a:latin typeface="Consolas" panose="020B0609020204030204" pitchFamily="49" charset="0"/>
              </a:rPr>
              <a:t>i</a:t>
            </a:r>
            <a:r>
              <a:rPr lang="en-US" sz="2000" dirty="0">
                <a:solidFill>
                  <a:srgbClr val="9F9D6D"/>
                </a:solidFill>
                <a:highlight>
                  <a:srgbClr val="3F3F3F"/>
                </a:highlight>
                <a:latin typeface="Consolas" panose="020B0609020204030204" pitchFamily="49" charset="0"/>
              </a:rPr>
              <a:t>][</a:t>
            </a:r>
            <a:r>
              <a:rPr lang="en-US" sz="2000" b="0" dirty="0">
                <a:solidFill>
                  <a:srgbClr val="DCDCCC"/>
                </a:solidFill>
                <a:highlight>
                  <a:srgbClr val="3F3F3F"/>
                </a:highlight>
                <a:latin typeface="Consolas" panose="020B0609020204030204" pitchFamily="49" charset="0"/>
              </a:rPr>
              <a:t>j</a:t>
            </a:r>
            <a:r>
              <a:rPr lang="en-US" sz="2000" dirty="0">
                <a:solidFill>
                  <a:srgbClr val="9F9D6D"/>
                </a:solidFill>
                <a:highlight>
                  <a:srgbClr val="3F3F3F"/>
                </a:highlight>
                <a:latin typeface="Consolas" panose="020B0609020204030204" pitchFamily="49" charset="0"/>
              </a:rPr>
              <a:t>]</a:t>
            </a:r>
            <a:r>
              <a:rPr lang="en-US" sz="2000" b="0" dirty="0">
                <a:solidFill>
                  <a:srgbClr val="DCDCCC"/>
                </a:solidFill>
                <a:highlight>
                  <a:srgbClr val="3F3F3F"/>
                </a:highlight>
                <a:latin typeface="Consolas" panose="020B0609020204030204" pitchFamily="49" charset="0"/>
              </a:rPr>
              <a:t> </a:t>
            </a:r>
            <a:r>
              <a:rPr lang="en-US" sz="2000" dirty="0">
                <a:solidFill>
                  <a:srgbClr val="9F9D6D"/>
                </a:solidFill>
                <a:highlight>
                  <a:srgbClr val="3F3F3F"/>
                </a:highlight>
                <a:latin typeface="Consolas" panose="020B0609020204030204" pitchFamily="49" charset="0"/>
              </a:rPr>
              <a:t>*</a:t>
            </a:r>
            <a:r>
              <a:rPr lang="en-US" sz="2000" b="0" dirty="0">
                <a:solidFill>
                  <a:srgbClr val="DCDCCC"/>
                </a:solidFill>
                <a:highlight>
                  <a:srgbClr val="3F3F3F"/>
                </a:highlight>
                <a:latin typeface="Consolas" panose="020B0609020204030204" pitchFamily="49" charset="0"/>
              </a:rPr>
              <a:t> b</a:t>
            </a:r>
            <a:r>
              <a:rPr lang="en-US" sz="2000" dirty="0">
                <a:solidFill>
                  <a:srgbClr val="9F9D6D"/>
                </a:solidFill>
                <a:highlight>
                  <a:srgbClr val="3F3F3F"/>
                </a:highlight>
                <a:latin typeface="Consolas" panose="020B0609020204030204" pitchFamily="49" charset="0"/>
              </a:rPr>
              <a:t>[</a:t>
            </a:r>
            <a:r>
              <a:rPr lang="en-US" sz="2000" b="0" dirty="0">
                <a:solidFill>
                  <a:srgbClr val="DCDCCC"/>
                </a:solidFill>
                <a:highlight>
                  <a:srgbClr val="3F3F3F"/>
                </a:highlight>
                <a:latin typeface="Consolas" panose="020B0609020204030204" pitchFamily="49" charset="0"/>
              </a:rPr>
              <a:t>j</a:t>
            </a:r>
            <a:r>
              <a:rPr lang="en-US" sz="2000" dirty="0">
                <a:solidFill>
                  <a:srgbClr val="9F9D6D"/>
                </a:solidFill>
                <a:highlight>
                  <a:srgbClr val="3F3F3F"/>
                </a:highlight>
                <a:latin typeface="Consolas" panose="020B0609020204030204" pitchFamily="49" charset="0"/>
              </a:rPr>
              <a:t>];</a:t>
            </a:r>
          </a:p>
          <a:p>
            <a:r>
              <a:rPr lang="en-US" sz="2000" b="0" dirty="0">
                <a:solidFill>
                  <a:srgbClr val="9F9D6D"/>
                </a:solidFill>
                <a:highlight>
                  <a:srgbClr val="3F3F3F"/>
                </a:highlight>
                <a:latin typeface="Consolas" panose="020B0609020204030204" pitchFamily="49" charset="0"/>
              </a:rPr>
              <a:t> </a:t>
            </a:r>
            <a:r>
              <a:rPr lang="en-US" sz="2000" dirty="0">
                <a:solidFill>
                  <a:srgbClr val="9F9D6D"/>
                </a:solidFill>
                <a:highlight>
                  <a:srgbClr val="3F3F3F"/>
                </a:highlight>
                <a:latin typeface="Consolas" panose="020B0609020204030204" pitchFamily="49" charset="0"/>
              </a:rPr>
              <a:t> </a:t>
            </a:r>
            <a:r>
              <a:rPr lang="en-US" sz="2000" dirty="0">
                <a:solidFill>
                  <a:srgbClr val="DCDCCC"/>
                </a:solidFill>
                <a:highlight>
                  <a:srgbClr val="3F3F3F"/>
                </a:highlight>
                <a:latin typeface="Consolas" panose="020B0609020204030204" pitchFamily="49" charset="0"/>
              </a:rPr>
              <a:t>c</a:t>
            </a:r>
            <a:r>
              <a:rPr lang="en-US" sz="2000" dirty="0">
                <a:solidFill>
                  <a:srgbClr val="9F9D6D"/>
                </a:solidFill>
                <a:highlight>
                  <a:srgbClr val="3F3F3F"/>
                </a:highlight>
                <a:latin typeface="Consolas" panose="020B0609020204030204" pitchFamily="49" charset="0"/>
              </a:rPr>
              <a:t>[</a:t>
            </a:r>
            <a:r>
              <a:rPr lang="en-US" sz="2000" dirty="0" err="1">
                <a:solidFill>
                  <a:srgbClr val="DCDCCC"/>
                </a:solidFill>
                <a:highlight>
                  <a:srgbClr val="3F3F3F"/>
                </a:highlight>
                <a:latin typeface="Consolas" panose="020B0609020204030204" pitchFamily="49" charset="0"/>
              </a:rPr>
              <a:t>i</a:t>
            </a:r>
            <a:r>
              <a:rPr lang="en-US" sz="2000" dirty="0">
                <a:solidFill>
                  <a:srgbClr val="9F9D6D"/>
                </a:solidFill>
                <a:highlight>
                  <a:srgbClr val="3F3F3F"/>
                </a:highlight>
                <a:latin typeface="Consolas" panose="020B0609020204030204" pitchFamily="49" charset="0"/>
              </a:rPr>
              <a:t>]</a:t>
            </a:r>
            <a:r>
              <a:rPr lang="en-US" sz="2000" dirty="0">
                <a:solidFill>
                  <a:srgbClr val="DCDCCC"/>
                </a:solidFill>
                <a:highlight>
                  <a:srgbClr val="3F3F3F"/>
                </a:highlight>
                <a:latin typeface="Consolas" panose="020B0609020204030204" pitchFamily="49" charset="0"/>
              </a:rPr>
              <a:t> </a:t>
            </a:r>
            <a:r>
              <a:rPr lang="en-US" sz="2000" dirty="0">
                <a:solidFill>
                  <a:srgbClr val="9F9D6D"/>
                </a:solidFill>
                <a:highlight>
                  <a:srgbClr val="3F3F3F"/>
                </a:highlight>
                <a:latin typeface="Consolas" panose="020B0609020204030204" pitchFamily="49" charset="0"/>
              </a:rPr>
              <a:t>=</a:t>
            </a:r>
            <a:r>
              <a:rPr lang="en-US" sz="2000" dirty="0">
                <a:solidFill>
                  <a:srgbClr val="DCDCCC"/>
                </a:solidFill>
                <a:highlight>
                  <a:srgbClr val="3F3F3F"/>
                </a:highlight>
                <a:latin typeface="Consolas" panose="020B0609020204030204" pitchFamily="49" charset="0"/>
              </a:rPr>
              <a:t> sum</a:t>
            </a:r>
            <a:r>
              <a:rPr lang="en-US" sz="2000" dirty="0">
                <a:solidFill>
                  <a:srgbClr val="9F9D6D"/>
                </a:solidFill>
                <a:highlight>
                  <a:srgbClr val="3F3F3F"/>
                </a:highlight>
                <a:latin typeface="Consolas" panose="020B0609020204030204" pitchFamily="49" charset="0"/>
              </a:rPr>
              <a:t>;</a:t>
            </a:r>
            <a:endParaRPr lang="en-US" sz="2000" b="0" dirty="0">
              <a:solidFill>
                <a:srgbClr val="9F9D6D"/>
              </a:solidFill>
              <a:highlight>
                <a:srgbClr val="3F3F3F"/>
              </a:highlight>
              <a:latin typeface="Consolas" panose="020B0609020204030204" pitchFamily="49" charset="0"/>
            </a:endParaRPr>
          </a:p>
          <a:p>
            <a:r>
              <a:rPr lang="en-US" sz="2000" b="0" dirty="0">
                <a:solidFill>
                  <a:srgbClr val="9F9D6D"/>
                </a:solidFill>
                <a:highlight>
                  <a:srgbClr val="3F3F3F"/>
                </a:highlight>
                <a:latin typeface="Consolas" panose="020B0609020204030204" pitchFamily="49" charset="0"/>
              </a:rPr>
              <a:t>}</a:t>
            </a:r>
            <a:endParaRPr lang="en-US" sz="2000" b="0" dirty="0">
              <a:solidFill>
                <a:prstClr val="black"/>
              </a:solidFill>
              <a:highlight>
                <a:srgbClr val="3F3F3F"/>
              </a:highlight>
              <a:latin typeface="Calibri" panose="020F0502020204030204" pitchFamily="34" charset="0"/>
            </a:endParaRPr>
          </a:p>
        </p:txBody>
      </p:sp>
    </p:spTree>
    <p:extLst>
      <p:ext uri="{BB962C8B-B14F-4D97-AF65-F5344CB8AC3E}">
        <p14:creationId xmlns:p14="http://schemas.microsoft.com/office/powerpoint/2010/main" val="11468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Representations:</a:t>
            </a:r>
          </a:p>
        </p:txBody>
      </p:sp>
      <p:sp>
        <p:nvSpPr>
          <p:cNvPr id="3" name="Content Placeholder 2"/>
          <p:cNvSpPr>
            <a:spLocks noGrp="1"/>
          </p:cNvSpPr>
          <p:nvPr>
            <p:ph idx="1"/>
          </p:nvPr>
        </p:nvSpPr>
        <p:spPr/>
        <p:txBody>
          <a:bodyPr/>
          <a:lstStyle/>
          <a:p>
            <a:r>
              <a:rPr lang="en-US" dirty="0"/>
              <a:t>What did we learn?</a:t>
            </a:r>
          </a:p>
          <a:p>
            <a:pPr lvl="1"/>
            <a:r>
              <a:rPr lang="en-US" dirty="0"/>
              <a:t>Integers</a:t>
            </a:r>
          </a:p>
          <a:p>
            <a:pPr lvl="1"/>
            <a:r>
              <a:rPr lang="en-US" dirty="0"/>
              <a:t>Floats</a:t>
            </a:r>
          </a:p>
          <a:p>
            <a:pPr lvl="1"/>
            <a:r>
              <a:rPr lang="en-US" dirty="0"/>
              <a:t>Bit Manipulation </a:t>
            </a:r>
          </a:p>
          <a:p>
            <a:pPr lvl="1"/>
            <a:r>
              <a:rPr lang="en-US" dirty="0"/>
              <a:t>Relationship between hardware/software Data Types  (in C)</a:t>
            </a:r>
          </a:p>
          <a:p>
            <a:r>
              <a:rPr lang="en-US" dirty="0"/>
              <a:t>What to learn next:</a:t>
            </a:r>
          </a:p>
          <a:p>
            <a:pPr lvl="1"/>
            <a:r>
              <a:rPr lang="en-US" dirty="0"/>
              <a:t>Fixed-point numbers </a:t>
            </a:r>
          </a:p>
          <a:p>
            <a:pPr lvl="1"/>
            <a:r>
              <a:rPr lang="en-US" dirty="0"/>
              <a:t>How to compute these efficiently (arithmetic hardware)</a:t>
            </a:r>
          </a:p>
          <a:p>
            <a:pPr lvl="1"/>
            <a:r>
              <a:rPr lang="en-US" b="1" dirty="0"/>
              <a:t>New formats for Machine Learning!</a:t>
            </a:r>
          </a:p>
          <a:p>
            <a:endParaRPr lang="en-US" dirty="0"/>
          </a:p>
        </p:txBody>
      </p:sp>
    </p:spTree>
    <p:extLst>
      <p:ext uri="{BB962C8B-B14F-4D97-AF65-F5344CB8AC3E}">
        <p14:creationId xmlns:p14="http://schemas.microsoft.com/office/powerpoint/2010/main" val="107573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Questions on Performance</a:t>
            </a:r>
          </a:p>
        </p:txBody>
      </p:sp>
      <p:sp>
        <p:nvSpPr>
          <p:cNvPr id="3" name="Content Placeholder 2"/>
          <p:cNvSpPr>
            <a:spLocks noGrp="1"/>
          </p:cNvSpPr>
          <p:nvPr>
            <p:ph idx="1"/>
          </p:nvPr>
        </p:nvSpPr>
        <p:spPr/>
        <p:txBody>
          <a:bodyPr/>
          <a:lstStyle/>
          <a:p>
            <a:pPr lvl="1"/>
            <a:r>
              <a:rPr lang="en-US" dirty="0"/>
              <a:t>Analyze a given piece of code for performance, explain which optimizations could be applied</a:t>
            </a:r>
          </a:p>
          <a:p>
            <a:pPr lvl="1"/>
            <a:r>
              <a:rPr lang="en-US" dirty="0"/>
              <a:t>Re-write a program segment to execute faster, and be able to explain why</a:t>
            </a:r>
          </a:p>
          <a:p>
            <a:pPr lvl="1"/>
            <a:r>
              <a:rPr lang="en-US" dirty="0"/>
              <a:t>Look at a piece of code and tell what optimizations are there</a:t>
            </a:r>
          </a:p>
          <a:p>
            <a:pPr lvl="1"/>
            <a:r>
              <a:rPr lang="en-US" dirty="0"/>
              <a:t>Be able to tell what is the CPE, latency bound, or throughput bound?</a:t>
            </a:r>
          </a:p>
          <a:p>
            <a:pPr lvl="1"/>
            <a:r>
              <a:rPr lang="en-US" dirty="0"/>
              <a:t>How do the above change when FU characteristics change?</a:t>
            </a:r>
          </a:p>
          <a:p>
            <a:pPr lvl="1"/>
            <a:endParaRPr lang="en-US" dirty="0"/>
          </a:p>
          <a:p>
            <a:pPr lvl="1"/>
            <a:endParaRPr lang="en-US" dirty="0"/>
          </a:p>
          <a:p>
            <a:endParaRPr lang="en-US" dirty="0"/>
          </a:p>
        </p:txBody>
      </p:sp>
    </p:spTree>
    <p:extLst>
      <p:ext uri="{BB962C8B-B14F-4D97-AF65-F5344CB8AC3E}">
        <p14:creationId xmlns:p14="http://schemas.microsoft.com/office/powerpoint/2010/main" val="2125567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A64F8-B769-40A3-86A1-99F8803A97B9}"/>
              </a:ext>
            </a:extLst>
          </p:cNvPr>
          <p:cNvSpPr>
            <a:spLocks noGrp="1"/>
          </p:cNvSpPr>
          <p:nvPr>
            <p:ph type="title"/>
          </p:nvPr>
        </p:nvSpPr>
        <p:spPr>
          <a:xfrm>
            <a:off x="357018" y="2426403"/>
            <a:ext cx="7592093" cy="762000"/>
          </a:xfrm>
          <a:noFill/>
        </p:spPr>
        <p:txBody>
          <a:bodyPr/>
          <a:lstStyle/>
          <a:p>
            <a:r>
              <a:rPr lang="en-US" dirty="0"/>
              <a:t>Caches</a:t>
            </a:r>
          </a:p>
        </p:txBody>
      </p:sp>
      <p:pic>
        <p:nvPicPr>
          <p:cNvPr id="8194" name="Picture 2" descr="Image result for cash is king meme">
            <a:extLst>
              <a:ext uri="{FF2B5EF4-FFF2-40B4-BE49-F238E27FC236}">
                <a16:creationId xmlns:a16="http://schemas.microsoft.com/office/drawing/2014/main" id="{4EB27003-5D25-49B3-BC06-AEFF008694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2738" y="3093132"/>
            <a:ext cx="4491037" cy="29885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8D678D4-2629-4C9F-80A1-6A23C6AB2BEE}"/>
              </a:ext>
            </a:extLst>
          </p:cNvPr>
          <p:cNvSpPr txBox="1"/>
          <p:nvPr/>
        </p:nvSpPr>
        <p:spPr>
          <a:xfrm>
            <a:off x="3086100" y="3113429"/>
            <a:ext cx="1704975" cy="582272"/>
          </a:xfrm>
          <a:prstGeom prst="rect">
            <a:avLst/>
          </a:prstGeom>
          <a:solidFill>
            <a:srgbClr val="5B3F31"/>
          </a:solidFill>
        </p:spPr>
        <p:txBody>
          <a:bodyPr wrap="none" lIns="0" tIns="0" rIns="0" bIns="0" rtlCol="0" anchor="ctr">
            <a:noAutofit/>
          </a:bodyPr>
          <a:lstStyle/>
          <a:p>
            <a:r>
              <a:rPr lang="en-US" sz="4800" b="1" dirty="0">
                <a:ln w="22225">
                  <a:solidFill>
                    <a:sysClr val="windowText" lastClr="000000"/>
                  </a:solidFill>
                  <a:prstDash val="solid"/>
                </a:ln>
                <a:solidFill>
                  <a:schemeClr val="bg1"/>
                </a:solidFill>
                <a:latin typeface="Calibri" pitchFamily="34" charset="0"/>
              </a:rPr>
              <a:t>CACHE</a:t>
            </a:r>
          </a:p>
        </p:txBody>
      </p:sp>
    </p:spTree>
    <p:extLst>
      <p:ext uri="{BB962C8B-B14F-4D97-AF65-F5344CB8AC3E}">
        <p14:creationId xmlns:p14="http://schemas.microsoft.com/office/powerpoint/2010/main" val="2207286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FA0FA-4C3E-44E7-891A-6F61D378794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28E0284-2422-47C8-9FF2-8E9BA1C62474}"/>
              </a:ext>
            </a:extLst>
          </p:cNvPr>
          <p:cNvSpPr>
            <a:spLocks noGrp="1"/>
          </p:cNvSpPr>
          <p:nvPr>
            <p:ph idx="1"/>
          </p:nvPr>
        </p:nvSpPr>
        <p:spPr/>
        <p:txBody>
          <a:bodyPr/>
          <a:lstStyle/>
          <a:p>
            <a:r>
              <a:rPr lang="en-US" sz="3200" dirty="0"/>
              <a:t>Why would you want a fully associative cache </a:t>
            </a:r>
            <a:r>
              <a:rPr lang="en-US" sz="3200" i="1" dirty="0"/>
              <a:t>over</a:t>
            </a:r>
            <a:r>
              <a:rPr lang="en-US" sz="3200" dirty="0"/>
              <a:t> a direct mapped cache?</a:t>
            </a:r>
          </a:p>
          <a:p>
            <a:pPr marL="914400" lvl="1" indent="-457200">
              <a:buSzPct val="100000"/>
              <a:buFont typeface="+mj-lt"/>
              <a:buAutoNum type="alphaLcPeriod"/>
            </a:pPr>
            <a:r>
              <a:rPr lang="en-US" sz="2800" dirty="0"/>
              <a:t>Its simpler to implement in hardware</a:t>
            </a:r>
          </a:p>
          <a:p>
            <a:pPr marL="914400" lvl="1" indent="-457200">
              <a:buSzPct val="100000"/>
              <a:buFont typeface="+mj-lt"/>
              <a:buAutoNum type="alphaLcPeriod"/>
            </a:pPr>
            <a:r>
              <a:rPr lang="en-US" sz="2800" dirty="0"/>
              <a:t>The number of conflict misses go down</a:t>
            </a:r>
          </a:p>
          <a:p>
            <a:pPr marL="914400" lvl="1" indent="-457200">
              <a:buSzPct val="100000"/>
              <a:buFont typeface="+mj-lt"/>
              <a:buAutoNum type="alphaLcPeriod"/>
            </a:pPr>
            <a:r>
              <a:rPr lang="en-US" sz="2800" dirty="0"/>
              <a:t>It can store virtual </a:t>
            </a:r>
            <a:r>
              <a:rPr lang="en-US" sz="2800" i="1" dirty="0"/>
              <a:t>and </a:t>
            </a:r>
            <a:r>
              <a:rPr lang="en-US" sz="2800" dirty="0"/>
              <a:t>physical addresses</a:t>
            </a:r>
          </a:p>
          <a:p>
            <a:pPr marL="914400" lvl="1" indent="-457200">
              <a:buSzPct val="100000"/>
              <a:buFont typeface="+mj-lt"/>
              <a:buAutoNum type="alphaLcPeriod"/>
            </a:pPr>
            <a:r>
              <a:rPr lang="en-US" sz="2800" dirty="0"/>
              <a:t>Reduced time to access cache</a:t>
            </a:r>
          </a:p>
          <a:p>
            <a:pPr lvl="1"/>
            <a:endParaRPr lang="en-US" sz="2800" dirty="0"/>
          </a:p>
        </p:txBody>
      </p:sp>
    </p:spTree>
    <p:extLst>
      <p:ext uri="{BB962C8B-B14F-4D97-AF65-F5344CB8AC3E}">
        <p14:creationId xmlns:p14="http://schemas.microsoft.com/office/powerpoint/2010/main" val="1806022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82476-092E-4807-8DCE-F053889597A8}"/>
              </a:ext>
            </a:extLst>
          </p:cNvPr>
          <p:cNvSpPr>
            <a:spLocks noGrp="1"/>
          </p:cNvSpPr>
          <p:nvPr>
            <p:ph type="title"/>
          </p:nvPr>
        </p:nvSpPr>
        <p:spPr/>
        <p:txBody>
          <a:bodyPr/>
          <a:lstStyle/>
          <a:p>
            <a:r>
              <a:rPr lang="en-US" dirty="0"/>
              <a:t>Image Manipulation</a:t>
            </a:r>
          </a:p>
        </p:txBody>
      </p:sp>
      <p:sp>
        <p:nvSpPr>
          <p:cNvPr id="4" name="Rectangle 3">
            <a:extLst>
              <a:ext uri="{FF2B5EF4-FFF2-40B4-BE49-F238E27FC236}">
                <a16:creationId xmlns:a16="http://schemas.microsoft.com/office/drawing/2014/main" id="{4548C467-CC21-4B03-AF60-7D0CFC31D900}"/>
              </a:ext>
            </a:extLst>
          </p:cNvPr>
          <p:cNvSpPr/>
          <p:nvPr/>
        </p:nvSpPr>
        <p:spPr>
          <a:xfrm>
            <a:off x="210263" y="1354372"/>
            <a:ext cx="4214982" cy="2585323"/>
          </a:xfrm>
          <a:prstGeom prst="rect">
            <a:avLst/>
          </a:prstGeom>
          <a:solidFill>
            <a:schemeClr val="tx1">
              <a:lumMod val="75000"/>
              <a:lumOff val="25000"/>
            </a:schemeClr>
          </a:solidFill>
        </p:spPr>
        <p:txBody>
          <a:bodyPr wrap="square">
            <a:spAutoFit/>
          </a:bodyPr>
          <a:lstStyle/>
          <a:p>
            <a:r>
              <a:rPr lang="en-US" b="1" dirty="0">
                <a:solidFill>
                  <a:srgbClr val="CEDF99"/>
                </a:solidFill>
                <a:highlight>
                  <a:srgbClr val="3F3F3F"/>
                </a:highlight>
                <a:latin typeface="Consolas" panose="020B0609020204030204" pitchFamily="49" charset="0"/>
              </a:rPr>
              <a:t>struct</a:t>
            </a:r>
            <a:r>
              <a:rPr lang="en-US" dirty="0">
                <a:solidFill>
                  <a:srgbClr val="DCDCCC"/>
                </a:solidFill>
                <a:highlight>
                  <a:srgbClr val="3F3F3F"/>
                </a:highlight>
                <a:latin typeface="Consolas" panose="020B0609020204030204" pitchFamily="49" charset="0"/>
              </a:rPr>
              <a:t> pixel </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en-US" b="1" dirty="0">
                <a:solidFill>
                  <a:srgbClr val="CEDF99"/>
                </a:solidFill>
                <a:highlight>
                  <a:srgbClr val="3F3F3F"/>
                </a:highlight>
                <a:latin typeface="Consolas" panose="020B0609020204030204" pitchFamily="49" charset="0"/>
              </a:rPr>
              <a:t>  char</a:t>
            </a:r>
            <a:r>
              <a:rPr lang="en-US" dirty="0">
                <a:solidFill>
                  <a:srgbClr val="DCDCCC"/>
                </a:solidFill>
                <a:highlight>
                  <a:srgbClr val="3F3F3F"/>
                </a:highlight>
                <a:latin typeface="Consolas" panose="020B0609020204030204" pitchFamily="49" charset="0"/>
              </a:rPr>
              <a:t> r</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en-US" b="1" dirty="0">
                <a:solidFill>
                  <a:srgbClr val="CEDF99"/>
                </a:solidFill>
                <a:highlight>
                  <a:srgbClr val="3F3F3F"/>
                </a:highlight>
                <a:latin typeface="Consolas" panose="020B0609020204030204" pitchFamily="49" charset="0"/>
              </a:rPr>
              <a:t>  char</a:t>
            </a:r>
            <a:r>
              <a:rPr lang="en-US" dirty="0">
                <a:solidFill>
                  <a:srgbClr val="DCDCCC"/>
                </a:solidFill>
                <a:highlight>
                  <a:srgbClr val="3F3F3F"/>
                </a:highlight>
                <a:latin typeface="Consolas" panose="020B0609020204030204" pitchFamily="49" charset="0"/>
              </a:rPr>
              <a:t> g</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en-US" b="1" dirty="0">
                <a:solidFill>
                  <a:srgbClr val="CEDF99"/>
                </a:solidFill>
                <a:highlight>
                  <a:srgbClr val="3F3F3F"/>
                </a:highlight>
                <a:latin typeface="Consolas" panose="020B0609020204030204" pitchFamily="49" charset="0"/>
              </a:rPr>
              <a:t>  char</a:t>
            </a:r>
            <a:r>
              <a:rPr lang="en-US" dirty="0">
                <a:solidFill>
                  <a:srgbClr val="DCDCCC"/>
                </a:solidFill>
                <a:highlight>
                  <a:srgbClr val="3F3F3F"/>
                </a:highlight>
                <a:latin typeface="Consolas" panose="020B0609020204030204" pitchFamily="49" charset="0"/>
              </a:rPr>
              <a:t> b</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en-US" b="1" dirty="0">
                <a:solidFill>
                  <a:srgbClr val="DCDCCC"/>
                </a:solidFill>
                <a:highlight>
                  <a:srgbClr val="3F3F3F"/>
                </a:highlight>
                <a:latin typeface="Consolas" panose="020B0609020204030204" pitchFamily="49" charset="0"/>
              </a:rPr>
              <a:t>  </a:t>
            </a:r>
            <a:r>
              <a:rPr lang="en-US" b="1" dirty="0">
                <a:solidFill>
                  <a:srgbClr val="CEDF99"/>
                </a:solidFill>
                <a:highlight>
                  <a:srgbClr val="3F3F3F"/>
                </a:highlight>
                <a:latin typeface="Consolas" panose="020B0609020204030204" pitchFamily="49" charset="0"/>
              </a:rPr>
              <a:t>char</a:t>
            </a:r>
            <a:r>
              <a:rPr lang="en-US" dirty="0">
                <a:solidFill>
                  <a:srgbClr val="DCDCCC"/>
                </a:solidFill>
                <a:highlight>
                  <a:srgbClr val="3F3F3F"/>
                </a:highlight>
                <a:latin typeface="Consolas" panose="020B0609020204030204" pitchFamily="49" charset="0"/>
              </a:rPr>
              <a:t> a</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en" b="1" dirty="0">
                <a:solidFill>
                  <a:srgbClr val="9F9D6D"/>
                </a:solidFill>
                <a:highlight>
                  <a:srgbClr val="3F3F3F"/>
                </a:highlight>
                <a:latin typeface="Consolas" panose="020B0609020204030204" pitchFamily="49" charset="0"/>
              </a:rPr>
              <a:t>};</a:t>
            </a:r>
            <a:endParaRPr lang="en" dirty="0">
              <a:solidFill>
                <a:srgbClr val="DCDCCC"/>
              </a:solidFill>
              <a:highlight>
                <a:srgbClr val="3F3F3F"/>
              </a:highlight>
              <a:latin typeface="Consolas" panose="020B0609020204030204" pitchFamily="49" charset="0"/>
            </a:endParaRPr>
          </a:p>
          <a:p>
            <a:r>
              <a:rPr lang="en-US" b="1" dirty="0">
                <a:solidFill>
                  <a:srgbClr val="CEDF99"/>
                </a:solidFill>
                <a:highlight>
                  <a:srgbClr val="3F3F3F"/>
                </a:highlight>
                <a:latin typeface="Consolas" panose="020B0609020204030204" pitchFamily="49" charset="0"/>
              </a:rPr>
              <a:t>struct</a:t>
            </a:r>
            <a:r>
              <a:rPr lang="en-US" dirty="0">
                <a:solidFill>
                  <a:srgbClr val="DCDCCC"/>
                </a:solidFill>
                <a:highlight>
                  <a:srgbClr val="3F3F3F"/>
                </a:highlight>
                <a:latin typeface="Consolas" panose="020B0609020204030204" pitchFamily="49" charset="0"/>
              </a:rPr>
              <a:t> pixel buffer</a:t>
            </a:r>
            <a:r>
              <a:rPr lang="en-US" b="1" dirty="0">
                <a:solidFill>
                  <a:srgbClr val="9F9D6D"/>
                </a:solidFill>
                <a:highlight>
                  <a:srgbClr val="3F3F3F"/>
                </a:highlight>
                <a:latin typeface="Consolas" panose="020B0609020204030204" pitchFamily="49" charset="0"/>
              </a:rPr>
              <a:t>[</a:t>
            </a:r>
            <a:r>
              <a:rPr lang="en-US" dirty="0">
                <a:solidFill>
                  <a:srgbClr val="8CD0D3"/>
                </a:solidFill>
                <a:highlight>
                  <a:srgbClr val="3F3F3F"/>
                </a:highlight>
                <a:latin typeface="Consolas" panose="020B0609020204030204" pitchFamily="49" charset="0"/>
              </a:rPr>
              <a:t>480</a:t>
            </a:r>
            <a:r>
              <a:rPr lang="en-US" b="1" dirty="0">
                <a:solidFill>
                  <a:srgbClr val="9F9D6D"/>
                </a:solidFill>
                <a:highlight>
                  <a:srgbClr val="3F3F3F"/>
                </a:highlight>
                <a:latin typeface="Consolas" panose="020B0609020204030204" pitchFamily="49" charset="0"/>
              </a:rPr>
              <a:t>][</a:t>
            </a:r>
            <a:r>
              <a:rPr lang="en-US" dirty="0">
                <a:solidFill>
                  <a:srgbClr val="8CD0D3"/>
                </a:solidFill>
                <a:highlight>
                  <a:srgbClr val="3F3F3F"/>
                </a:highlight>
                <a:latin typeface="Consolas" panose="020B0609020204030204" pitchFamily="49" charset="0"/>
              </a:rPr>
              <a:t>640</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en-US" b="1" dirty="0">
                <a:solidFill>
                  <a:srgbClr val="CEDF99"/>
                </a:solidFill>
                <a:highlight>
                  <a:srgbClr val="3F3F3F"/>
                </a:highlight>
                <a:latin typeface="Consolas" panose="020B0609020204030204" pitchFamily="49" charset="0"/>
              </a:rPr>
              <a:t>char</a:t>
            </a:r>
            <a:r>
              <a:rPr lang="en-US" dirty="0">
                <a:solidFill>
                  <a:srgbClr val="DCDCCC"/>
                </a:solidFill>
                <a:highlight>
                  <a:srgbClr val="3F3F3F"/>
                </a:highlight>
                <a:latin typeface="Consolas" panose="020B0609020204030204" pitchFamily="49" charset="0"/>
              </a:rPr>
              <a:t> </a:t>
            </a:r>
            <a:r>
              <a:rPr lang="en-US" b="1" dirty="0">
                <a:solidFill>
                  <a:srgbClr val="9F9D6D"/>
                </a:solidFill>
                <a:highlight>
                  <a:srgbClr val="3F3F3F"/>
                </a:highlight>
                <a:latin typeface="Consolas" panose="020B0609020204030204" pitchFamily="49" charset="0"/>
              </a:rPr>
              <a:t>*</a:t>
            </a:r>
            <a:r>
              <a:rPr lang="en-US" dirty="0" err="1">
                <a:solidFill>
                  <a:srgbClr val="DCDCCC"/>
                </a:solidFill>
                <a:highlight>
                  <a:srgbClr val="3F3F3F"/>
                </a:highlight>
                <a:latin typeface="Consolas" panose="020B0609020204030204" pitchFamily="49" charset="0"/>
              </a:rPr>
              <a:t>cptr</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en-US" b="1" dirty="0">
                <a:solidFill>
                  <a:srgbClr val="CEDF99"/>
                </a:solidFill>
                <a:highlight>
                  <a:srgbClr val="3F3F3F"/>
                </a:highlight>
                <a:latin typeface="Consolas" panose="020B0609020204030204" pitchFamily="49" charset="0"/>
              </a:rPr>
              <a:t>int</a:t>
            </a:r>
            <a:r>
              <a:rPr lang="en-US" dirty="0">
                <a:solidFill>
                  <a:srgbClr val="DCDCCC"/>
                </a:solidFill>
                <a:highlight>
                  <a:srgbClr val="3F3F3F"/>
                </a:highlight>
                <a:latin typeface="Consolas" panose="020B0609020204030204" pitchFamily="49" charset="0"/>
              </a:rPr>
              <a:t> </a:t>
            </a:r>
            <a:r>
              <a:rPr lang="en-US" b="1" dirty="0">
                <a:solidFill>
                  <a:srgbClr val="9F9D6D"/>
                </a:solidFill>
                <a:highlight>
                  <a:srgbClr val="3F3F3F"/>
                </a:highlight>
                <a:latin typeface="Consolas" panose="020B0609020204030204" pitchFamily="49" charset="0"/>
              </a:rPr>
              <a:t>*</a:t>
            </a:r>
            <a:r>
              <a:rPr lang="en-US" dirty="0" err="1">
                <a:solidFill>
                  <a:srgbClr val="DCDCCC"/>
                </a:solidFill>
                <a:highlight>
                  <a:srgbClr val="3F3F3F"/>
                </a:highlight>
                <a:latin typeface="Consolas" panose="020B0609020204030204" pitchFamily="49" charset="0"/>
              </a:rPr>
              <a:t>iptr</a:t>
            </a:r>
            <a:r>
              <a:rPr lang="en-US" b="1" dirty="0">
                <a:solidFill>
                  <a:srgbClr val="9F9D6D"/>
                </a:solidFill>
                <a:highlight>
                  <a:srgbClr val="3F3F3F"/>
                </a:highlight>
                <a:latin typeface="Consolas" panose="020B0609020204030204" pitchFamily="49" charset="0"/>
              </a:rPr>
              <a:t>;</a:t>
            </a:r>
            <a:endParaRPr lang="en-US" sz="2400" dirty="0">
              <a:solidFill>
                <a:prstClr val="black"/>
              </a:solidFill>
              <a:highlight>
                <a:srgbClr val="3F3F3F"/>
              </a:highlight>
              <a:latin typeface="Calibri" panose="020F0502020204030204" pitchFamily="34" charset="0"/>
            </a:endParaRPr>
          </a:p>
        </p:txBody>
      </p:sp>
      <p:sp>
        <p:nvSpPr>
          <p:cNvPr id="5" name="Rectangle 4">
            <a:extLst>
              <a:ext uri="{FF2B5EF4-FFF2-40B4-BE49-F238E27FC236}">
                <a16:creationId xmlns:a16="http://schemas.microsoft.com/office/drawing/2014/main" id="{86C7CC91-CBE7-4271-8486-12164364C54F}"/>
              </a:ext>
            </a:extLst>
          </p:cNvPr>
          <p:cNvSpPr/>
          <p:nvPr/>
        </p:nvSpPr>
        <p:spPr>
          <a:xfrm>
            <a:off x="210263" y="4373388"/>
            <a:ext cx="4572000" cy="2308324"/>
          </a:xfrm>
          <a:prstGeom prst="rect">
            <a:avLst/>
          </a:prstGeom>
          <a:solidFill>
            <a:schemeClr val="tx1">
              <a:lumMod val="75000"/>
              <a:lumOff val="25000"/>
            </a:schemeClr>
          </a:solidFill>
        </p:spPr>
        <p:txBody>
          <a:bodyPr>
            <a:spAutoFit/>
          </a:bodyPr>
          <a:lstStyle/>
          <a:p>
            <a:r>
              <a:rPr lang="nn-NO" b="1" dirty="0">
                <a:solidFill>
                  <a:srgbClr val="DFC47D"/>
                </a:solidFill>
                <a:highlight>
                  <a:srgbClr val="3F3F3F"/>
                </a:highlight>
                <a:latin typeface="Consolas" panose="020B0609020204030204" pitchFamily="49" charset="0"/>
              </a:rPr>
              <a:t>for</a:t>
            </a:r>
            <a:r>
              <a:rPr lang="nn-NO" dirty="0">
                <a:solidFill>
                  <a:srgbClr val="DCDCCC"/>
                </a:solidFill>
                <a:highlight>
                  <a:srgbClr val="3F3F3F"/>
                </a:highlight>
                <a:latin typeface="Consolas" panose="020B0609020204030204" pitchFamily="49" charset="0"/>
              </a:rPr>
              <a:t> </a:t>
            </a:r>
            <a:r>
              <a:rPr lang="nn-NO" b="1" dirty="0">
                <a:solidFill>
                  <a:srgbClr val="9F9D6D"/>
                </a:solidFill>
                <a:highlight>
                  <a:srgbClr val="3F3F3F"/>
                </a:highlight>
                <a:latin typeface="Consolas" panose="020B0609020204030204" pitchFamily="49" charset="0"/>
              </a:rPr>
              <a:t>(</a:t>
            </a:r>
            <a:r>
              <a:rPr lang="nn-NO" dirty="0">
                <a:solidFill>
                  <a:srgbClr val="DCDCCC"/>
                </a:solidFill>
                <a:highlight>
                  <a:srgbClr val="3F3F3F"/>
                </a:highlight>
                <a:latin typeface="Consolas" panose="020B0609020204030204" pitchFamily="49" charset="0"/>
              </a:rPr>
              <a:t>i</a:t>
            </a:r>
            <a:r>
              <a:rPr lang="nn-NO" b="1" dirty="0">
                <a:solidFill>
                  <a:srgbClr val="9F9D6D"/>
                </a:solidFill>
                <a:highlight>
                  <a:srgbClr val="3F3F3F"/>
                </a:highlight>
                <a:latin typeface="Consolas" panose="020B0609020204030204" pitchFamily="49" charset="0"/>
              </a:rPr>
              <a:t>=</a:t>
            </a:r>
            <a:r>
              <a:rPr lang="nn-NO" dirty="0">
                <a:solidFill>
                  <a:srgbClr val="8CD0D3"/>
                </a:solidFill>
                <a:highlight>
                  <a:srgbClr val="3F3F3F"/>
                </a:highlight>
                <a:latin typeface="Consolas" panose="020B0609020204030204" pitchFamily="49" charset="0"/>
              </a:rPr>
              <a:t>0</a:t>
            </a:r>
            <a:r>
              <a:rPr lang="nn-NO" b="1" dirty="0">
                <a:solidFill>
                  <a:srgbClr val="9F9D6D"/>
                </a:solidFill>
                <a:highlight>
                  <a:srgbClr val="3F3F3F"/>
                </a:highlight>
                <a:latin typeface="Consolas" panose="020B0609020204030204" pitchFamily="49" charset="0"/>
              </a:rPr>
              <a:t>;</a:t>
            </a:r>
            <a:r>
              <a:rPr lang="nn-NO" dirty="0">
                <a:solidFill>
                  <a:srgbClr val="DCDCCC"/>
                </a:solidFill>
                <a:highlight>
                  <a:srgbClr val="3F3F3F"/>
                </a:highlight>
                <a:latin typeface="Consolas" panose="020B0609020204030204" pitchFamily="49" charset="0"/>
              </a:rPr>
              <a:t> i </a:t>
            </a:r>
            <a:r>
              <a:rPr lang="nn-NO" b="1" dirty="0">
                <a:solidFill>
                  <a:srgbClr val="9F9D6D"/>
                </a:solidFill>
                <a:highlight>
                  <a:srgbClr val="3F3F3F"/>
                </a:highlight>
                <a:latin typeface="Consolas" panose="020B0609020204030204" pitchFamily="49" charset="0"/>
              </a:rPr>
              <a:t>&lt;</a:t>
            </a:r>
            <a:r>
              <a:rPr lang="nn-NO" dirty="0">
                <a:solidFill>
                  <a:srgbClr val="DCDCCC"/>
                </a:solidFill>
                <a:highlight>
                  <a:srgbClr val="3F3F3F"/>
                </a:highlight>
                <a:latin typeface="Consolas" panose="020B0609020204030204" pitchFamily="49" charset="0"/>
              </a:rPr>
              <a:t> </a:t>
            </a:r>
            <a:r>
              <a:rPr lang="nn-NO" dirty="0">
                <a:solidFill>
                  <a:srgbClr val="8CD0D3"/>
                </a:solidFill>
                <a:highlight>
                  <a:srgbClr val="3F3F3F"/>
                </a:highlight>
                <a:latin typeface="Consolas" panose="020B0609020204030204" pitchFamily="49" charset="0"/>
              </a:rPr>
              <a:t>480</a:t>
            </a:r>
            <a:r>
              <a:rPr lang="nn-NO" b="1" dirty="0">
                <a:solidFill>
                  <a:srgbClr val="9F9D6D"/>
                </a:solidFill>
                <a:highlight>
                  <a:srgbClr val="3F3F3F"/>
                </a:highlight>
                <a:latin typeface="Consolas" panose="020B0609020204030204" pitchFamily="49" charset="0"/>
              </a:rPr>
              <a:t>;</a:t>
            </a:r>
            <a:r>
              <a:rPr lang="nn-NO" dirty="0">
                <a:solidFill>
                  <a:srgbClr val="DCDCCC"/>
                </a:solidFill>
                <a:highlight>
                  <a:srgbClr val="3F3F3F"/>
                </a:highlight>
                <a:latin typeface="Consolas" panose="020B0609020204030204" pitchFamily="49" charset="0"/>
              </a:rPr>
              <a:t> i</a:t>
            </a:r>
            <a:r>
              <a:rPr lang="nn-NO" b="1" dirty="0">
                <a:solidFill>
                  <a:srgbClr val="9F9D6D"/>
                </a:solidFill>
                <a:highlight>
                  <a:srgbClr val="3F3F3F"/>
                </a:highlight>
                <a:latin typeface="Consolas" panose="020B0609020204030204" pitchFamily="49" charset="0"/>
              </a:rPr>
              <a:t>++){</a:t>
            </a:r>
            <a:endParaRPr lang="en-US" b="1" dirty="0">
              <a:solidFill>
                <a:srgbClr val="DFC47D"/>
              </a:solidFill>
              <a:highlight>
                <a:srgbClr val="3F3F3F"/>
              </a:highlight>
              <a:latin typeface="Consolas" panose="020B0609020204030204" pitchFamily="49" charset="0"/>
            </a:endParaRPr>
          </a:p>
          <a:p>
            <a:r>
              <a:rPr lang="en-US" b="1">
                <a:solidFill>
                  <a:srgbClr val="DFC47D"/>
                </a:solidFill>
                <a:highlight>
                  <a:srgbClr val="3F3F3F"/>
                </a:highlight>
                <a:latin typeface="Consolas" panose="020B0609020204030204" pitchFamily="49" charset="0"/>
              </a:rPr>
              <a:t>  for</a:t>
            </a:r>
            <a:r>
              <a:rPr lang="en-US">
                <a:solidFill>
                  <a:srgbClr val="DCDCCC"/>
                </a:solidFill>
                <a:highlight>
                  <a:srgbClr val="3F3F3F"/>
                </a:highlight>
                <a:latin typeface="Consolas" panose="020B0609020204030204" pitchFamily="49" charset="0"/>
              </a:rPr>
              <a:t> </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j</a:t>
            </a:r>
            <a:r>
              <a:rPr lang="en-US" b="1" dirty="0">
                <a:solidFill>
                  <a:srgbClr val="9F9D6D"/>
                </a:solidFill>
                <a:highlight>
                  <a:srgbClr val="3F3F3F"/>
                </a:highlight>
                <a:latin typeface="Consolas" panose="020B0609020204030204" pitchFamily="49" charset="0"/>
              </a:rPr>
              <a:t>=</a:t>
            </a:r>
            <a:r>
              <a:rPr lang="en-US" dirty="0">
                <a:solidFill>
                  <a:srgbClr val="8CD0D3"/>
                </a:solidFill>
                <a:highlight>
                  <a:srgbClr val="3F3F3F"/>
                </a:highlight>
                <a:latin typeface="Consolas" panose="020B0609020204030204" pitchFamily="49" charset="0"/>
              </a:rPr>
              <a:t>0</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 j </a:t>
            </a:r>
            <a:r>
              <a:rPr lang="en-US" b="1" dirty="0">
                <a:solidFill>
                  <a:srgbClr val="9F9D6D"/>
                </a:solidFill>
                <a:highlight>
                  <a:srgbClr val="3F3F3F"/>
                </a:highlight>
                <a:latin typeface="Consolas" panose="020B0609020204030204" pitchFamily="49" charset="0"/>
              </a:rPr>
              <a:t>&lt;</a:t>
            </a:r>
            <a:r>
              <a:rPr lang="en-US" dirty="0">
                <a:solidFill>
                  <a:srgbClr val="DCDCCC"/>
                </a:solidFill>
                <a:highlight>
                  <a:srgbClr val="3F3F3F"/>
                </a:highlight>
                <a:latin typeface="Consolas" panose="020B0609020204030204" pitchFamily="49" charset="0"/>
              </a:rPr>
              <a:t> </a:t>
            </a:r>
            <a:r>
              <a:rPr lang="en-US" dirty="0">
                <a:solidFill>
                  <a:srgbClr val="8CD0D3"/>
                </a:solidFill>
                <a:highlight>
                  <a:srgbClr val="3F3F3F"/>
                </a:highlight>
                <a:latin typeface="Consolas" panose="020B0609020204030204" pitchFamily="49" charset="0"/>
              </a:rPr>
              <a:t>640</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 </a:t>
            </a:r>
            <a:r>
              <a:rPr lang="en-US" dirty="0" err="1">
                <a:solidFill>
                  <a:srgbClr val="DCDCCC"/>
                </a:solidFill>
                <a:highlight>
                  <a:srgbClr val="3F3F3F"/>
                </a:highlight>
                <a:latin typeface="Consolas" panose="020B0609020204030204" pitchFamily="49" charset="0"/>
              </a:rPr>
              <a:t>j</a:t>
            </a:r>
            <a:r>
              <a:rPr lang="en-US" b="1" dirty="0" err="1">
                <a:solidFill>
                  <a:srgbClr val="9F9D6D"/>
                </a:solidFill>
                <a:highlight>
                  <a:srgbClr val="3F3F3F"/>
                </a:highlight>
                <a:latin typeface="Consolas" panose="020B0609020204030204" pitchFamily="49" charset="0"/>
              </a:rPr>
              <a:t>++</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 </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en-US" dirty="0">
                <a:solidFill>
                  <a:srgbClr val="DCDCCC"/>
                </a:solidFill>
                <a:highlight>
                  <a:srgbClr val="3F3F3F"/>
                </a:highlight>
                <a:latin typeface="Consolas" panose="020B0609020204030204" pitchFamily="49" charset="0"/>
              </a:rPr>
              <a:t>    buffer</a:t>
            </a:r>
            <a:r>
              <a:rPr lang="en-US" b="1" dirty="0">
                <a:solidFill>
                  <a:srgbClr val="9F9D6D"/>
                </a:solidFill>
                <a:highlight>
                  <a:srgbClr val="3F3F3F"/>
                </a:highlight>
                <a:latin typeface="Consolas" panose="020B0609020204030204" pitchFamily="49" charset="0"/>
              </a:rPr>
              <a:t>[</a:t>
            </a:r>
            <a:r>
              <a:rPr lang="en-US" dirty="0" err="1">
                <a:solidFill>
                  <a:srgbClr val="DCDCCC"/>
                </a:solidFill>
                <a:highlight>
                  <a:srgbClr val="3F3F3F"/>
                </a:highlight>
                <a:latin typeface="Consolas" panose="020B0609020204030204" pitchFamily="49" charset="0"/>
              </a:rPr>
              <a:t>i</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j</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r </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 </a:t>
            </a:r>
            <a:r>
              <a:rPr lang="en-US" dirty="0">
                <a:solidFill>
                  <a:srgbClr val="8CD0D3"/>
                </a:solidFill>
                <a:highlight>
                  <a:srgbClr val="3F3F3F"/>
                </a:highlight>
                <a:latin typeface="Consolas" panose="020B0609020204030204" pitchFamily="49" charset="0"/>
              </a:rPr>
              <a:t>0</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en-US" dirty="0">
                <a:solidFill>
                  <a:srgbClr val="DCDCCC"/>
                </a:solidFill>
                <a:highlight>
                  <a:srgbClr val="3F3F3F"/>
                </a:highlight>
                <a:latin typeface="Consolas" panose="020B0609020204030204" pitchFamily="49" charset="0"/>
              </a:rPr>
              <a:t>    buffer</a:t>
            </a:r>
            <a:r>
              <a:rPr lang="en-US" b="1" dirty="0">
                <a:solidFill>
                  <a:srgbClr val="9F9D6D"/>
                </a:solidFill>
                <a:highlight>
                  <a:srgbClr val="3F3F3F"/>
                </a:highlight>
                <a:latin typeface="Consolas" panose="020B0609020204030204" pitchFamily="49" charset="0"/>
              </a:rPr>
              <a:t>[</a:t>
            </a:r>
            <a:r>
              <a:rPr lang="en-US" dirty="0" err="1">
                <a:solidFill>
                  <a:srgbClr val="DCDCCC"/>
                </a:solidFill>
                <a:highlight>
                  <a:srgbClr val="3F3F3F"/>
                </a:highlight>
                <a:latin typeface="Consolas" panose="020B0609020204030204" pitchFamily="49" charset="0"/>
              </a:rPr>
              <a:t>i</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j</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g </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 </a:t>
            </a:r>
            <a:r>
              <a:rPr lang="en-US" dirty="0">
                <a:solidFill>
                  <a:srgbClr val="8CD0D3"/>
                </a:solidFill>
                <a:highlight>
                  <a:srgbClr val="3F3F3F"/>
                </a:highlight>
                <a:latin typeface="Consolas" panose="020B0609020204030204" pitchFamily="49" charset="0"/>
              </a:rPr>
              <a:t>0</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en-US" dirty="0">
                <a:solidFill>
                  <a:srgbClr val="DCDCCC"/>
                </a:solidFill>
                <a:highlight>
                  <a:srgbClr val="3F3F3F"/>
                </a:highlight>
                <a:latin typeface="Consolas" panose="020B0609020204030204" pitchFamily="49" charset="0"/>
              </a:rPr>
              <a:t>    buffer</a:t>
            </a:r>
            <a:r>
              <a:rPr lang="en-US" b="1" dirty="0">
                <a:solidFill>
                  <a:srgbClr val="9F9D6D"/>
                </a:solidFill>
                <a:highlight>
                  <a:srgbClr val="3F3F3F"/>
                </a:highlight>
                <a:latin typeface="Consolas" panose="020B0609020204030204" pitchFamily="49" charset="0"/>
              </a:rPr>
              <a:t>[</a:t>
            </a:r>
            <a:r>
              <a:rPr lang="en-US" dirty="0" err="1">
                <a:solidFill>
                  <a:srgbClr val="DCDCCC"/>
                </a:solidFill>
                <a:highlight>
                  <a:srgbClr val="3F3F3F"/>
                </a:highlight>
                <a:latin typeface="Consolas" panose="020B0609020204030204" pitchFamily="49" charset="0"/>
              </a:rPr>
              <a:t>i</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j</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b </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 </a:t>
            </a:r>
            <a:r>
              <a:rPr lang="en-US" dirty="0">
                <a:solidFill>
                  <a:srgbClr val="8CD0D3"/>
                </a:solidFill>
                <a:highlight>
                  <a:srgbClr val="3F3F3F"/>
                </a:highlight>
                <a:latin typeface="Consolas" panose="020B0609020204030204" pitchFamily="49" charset="0"/>
              </a:rPr>
              <a:t>0</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en-US" dirty="0">
                <a:solidFill>
                  <a:srgbClr val="DCDCCC"/>
                </a:solidFill>
                <a:highlight>
                  <a:srgbClr val="3F3F3F"/>
                </a:highlight>
                <a:latin typeface="Consolas" panose="020B0609020204030204" pitchFamily="49" charset="0"/>
              </a:rPr>
              <a:t>    buffer</a:t>
            </a:r>
            <a:r>
              <a:rPr lang="en-US" b="1" dirty="0">
                <a:solidFill>
                  <a:srgbClr val="9F9D6D"/>
                </a:solidFill>
                <a:highlight>
                  <a:srgbClr val="3F3F3F"/>
                </a:highlight>
                <a:latin typeface="Consolas" panose="020B0609020204030204" pitchFamily="49" charset="0"/>
              </a:rPr>
              <a:t>[</a:t>
            </a:r>
            <a:r>
              <a:rPr lang="en-US" dirty="0" err="1">
                <a:solidFill>
                  <a:srgbClr val="DCDCCC"/>
                </a:solidFill>
                <a:highlight>
                  <a:srgbClr val="3F3F3F"/>
                </a:highlight>
                <a:latin typeface="Consolas" panose="020B0609020204030204" pitchFamily="49" charset="0"/>
              </a:rPr>
              <a:t>i</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j</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a </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 </a:t>
            </a:r>
            <a:r>
              <a:rPr lang="en-US" dirty="0">
                <a:solidFill>
                  <a:srgbClr val="8CD0D3"/>
                </a:solidFill>
                <a:highlight>
                  <a:srgbClr val="3F3F3F"/>
                </a:highlight>
                <a:latin typeface="Consolas" panose="020B0609020204030204" pitchFamily="49" charset="0"/>
              </a:rPr>
              <a:t>0</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en" dirty="0">
                <a:solidFill>
                  <a:srgbClr val="DCDCCC"/>
                </a:solidFill>
                <a:highlight>
                  <a:srgbClr val="3F3F3F"/>
                </a:highlight>
                <a:latin typeface="Consolas" panose="020B0609020204030204" pitchFamily="49" charset="0"/>
              </a:rPr>
              <a:t>  </a:t>
            </a:r>
            <a:r>
              <a:rPr lang="en" b="1" dirty="0">
                <a:solidFill>
                  <a:srgbClr val="9F9D6D"/>
                </a:solidFill>
                <a:highlight>
                  <a:srgbClr val="3F3F3F"/>
                </a:highlight>
                <a:latin typeface="Consolas" panose="020B0609020204030204" pitchFamily="49" charset="0"/>
              </a:rPr>
              <a:t>}</a:t>
            </a:r>
            <a:endParaRPr lang="en" dirty="0">
              <a:solidFill>
                <a:srgbClr val="DCDCCC"/>
              </a:solidFill>
              <a:highlight>
                <a:srgbClr val="3F3F3F"/>
              </a:highlight>
              <a:latin typeface="Consolas" panose="020B0609020204030204" pitchFamily="49" charset="0"/>
            </a:endParaRPr>
          </a:p>
          <a:p>
            <a:r>
              <a:rPr lang="en" b="1" dirty="0">
                <a:solidFill>
                  <a:srgbClr val="9F9D6D"/>
                </a:solidFill>
                <a:highlight>
                  <a:srgbClr val="3F3F3F"/>
                </a:highlight>
                <a:latin typeface="Consolas" panose="020B0609020204030204" pitchFamily="49" charset="0"/>
              </a:rPr>
              <a:t>}</a:t>
            </a:r>
            <a:endParaRPr lang="en" sz="2400" dirty="0">
              <a:solidFill>
                <a:prstClr val="black"/>
              </a:solidFill>
              <a:highlight>
                <a:srgbClr val="3F3F3F"/>
              </a:highlight>
              <a:latin typeface="Calibri" panose="020F0502020204030204" pitchFamily="34" charset="0"/>
            </a:endParaRPr>
          </a:p>
        </p:txBody>
      </p:sp>
      <p:sp>
        <p:nvSpPr>
          <p:cNvPr id="8" name="TextBox 7">
            <a:extLst>
              <a:ext uri="{FF2B5EF4-FFF2-40B4-BE49-F238E27FC236}">
                <a16:creationId xmlns:a16="http://schemas.microsoft.com/office/drawing/2014/main" id="{9B21436D-0FF2-48BE-B671-B00621D2DB2F}"/>
              </a:ext>
            </a:extLst>
          </p:cNvPr>
          <p:cNvSpPr txBox="1"/>
          <p:nvPr/>
        </p:nvSpPr>
        <p:spPr>
          <a:xfrm>
            <a:off x="4818893" y="2093035"/>
            <a:ext cx="4114844" cy="1384995"/>
          </a:xfrm>
          <a:prstGeom prst="rect">
            <a:avLst/>
          </a:prstGeom>
          <a:noFill/>
        </p:spPr>
        <p:txBody>
          <a:bodyPr wrap="none" rtlCol="0">
            <a:spAutoFit/>
          </a:bodyPr>
          <a:lstStyle/>
          <a:p>
            <a:r>
              <a:rPr lang="en-US" sz="2800" dirty="0">
                <a:latin typeface="Calibri" pitchFamily="34" charset="0"/>
              </a:rPr>
              <a:t>Assume 4-byte cache lines,</a:t>
            </a:r>
          </a:p>
          <a:p>
            <a:r>
              <a:rPr lang="en-US" sz="2800" dirty="0">
                <a:latin typeface="Calibri" pitchFamily="34" charset="0"/>
              </a:rPr>
              <a:t>Direct Mapped Cache,</a:t>
            </a:r>
          </a:p>
          <a:p>
            <a:r>
              <a:rPr lang="en-US" sz="2800" dirty="0">
                <a:latin typeface="Calibri" pitchFamily="34" charset="0"/>
              </a:rPr>
              <a:t>64KB Cache</a:t>
            </a:r>
          </a:p>
        </p:txBody>
      </p:sp>
      <p:sp>
        <p:nvSpPr>
          <p:cNvPr id="9" name="TextBox 8">
            <a:extLst>
              <a:ext uri="{FF2B5EF4-FFF2-40B4-BE49-F238E27FC236}">
                <a16:creationId xmlns:a16="http://schemas.microsoft.com/office/drawing/2014/main" id="{51BEE7BC-7091-45E0-BAA4-6666D39BF03C}"/>
              </a:ext>
            </a:extLst>
          </p:cNvPr>
          <p:cNvSpPr txBox="1"/>
          <p:nvPr/>
        </p:nvSpPr>
        <p:spPr>
          <a:xfrm>
            <a:off x="5069577" y="4562605"/>
            <a:ext cx="3443768" cy="830997"/>
          </a:xfrm>
          <a:prstGeom prst="rect">
            <a:avLst/>
          </a:prstGeom>
          <a:noFill/>
        </p:spPr>
        <p:txBody>
          <a:bodyPr wrap="square" rtlCol="0">
            <a:spAutoFit/>
          </a:bodyPr>
          <a:lstStyle/>
          <a:p>
            <a:r>
              <a:rPr lang="en-US" sz="2400" dirty="0">
                <a:latin typeface="Calibri" pitchFamily="34" charset="0"/>
              </a:rPr>
              <a:t>1. What percentage of writes miss in the cache?</a:t>
            </a:r>
          </a:p>
        </p:txBody>
      </p:sp>
      <p:sp>
        <p:nvSpPr>
          <p:cNvPr id="11" name="TextBox 10">
            <a:extLst>
              <a:ext uri="{FF2B5EF4-FFF2-40B4-BE49-F238E27FC236}">
                <a16:creationId xmlns:a16="http://schemas.microsoft.com/office/drawing/2014/main" id="{37FC1E97-919F-4316-A4F8-F1D666267836}"/>
              </a:ext>
            </a:extLst>
          </p:cNvPr>
          <p:cNvSpPr txBox="1"/>
          <p:nvPr/>
        </p:nvSpPr>
        <p:spPr>
          <a:xfrm>
            <a:off x="5069577" y="5519419"/>
            <a:ext cx="3443768" cy="830997"/>
          </a:xfrm>
          <a:prstGeom prst="rect">
            <a:avLst/>
          </a:prstGeom>
          <a:noFill/>
        </p:spPr>
        <p:txBody>
          <a:bodyPr wrap="square" rtlCol="0">
            <a:spAutoFit/>
          </a:bodyPr>
          <a:lstStyle/>
          <a:p>
            <a:r>
              <a:rPr lang="en-US" sz="2400" dirty="0">
                <a:latin typeface="Calibri" pitchFamily="34" charset="0"/>
              </a:rPr>
              <a:t>2. What if we change to 8-byte lines?</a:t>
            </a:r>
          </a:p>
        </p:txBody>
      </p:sp>
    </p:spTree>
    <p:extLst>
      <p:ext uri="{BB962C8B-B14F-4D97-AF65-F5344CB8AC3E}">
        <p14:creationId xmlns:p14="http://schemas.microsoft.com/office/powerpoint/2010/main" val="2325564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82476-092E-4807-8DCE-F053889597A8}"/>
              </a:ext>
            </a:extLst>
          </p:cNvPr>
          <p:cNvSpPr>
            <a:spLocks noGrp="1"/>
          </p:cNvSpPr>
          <p:nvPr>
            <p:ph type="title"/>
          </p:nvPr>
        </p:nvSpPr>
        <p:spPr/>
        <p:txBody>
          <a:bodyPr/>
          <a:lstStyle/>
          <a:p>
            <a:r>
              <a:rPr lang="en-US" dirty="0"/>
              <a:t>Image Manipulation (loops reversed)</a:t>
            </a:r>
          </a:p>
        </p:txBody>
      </p:sp>
      <p:sp>
        <p:nvSpPr>
          <p:cNvPr id="4" name="Rectangle 3">
            <a:extLst>
              <a:ext uri="{FF2B5EF4-FFF2-40B4-BE49-F238E27FC236}">
                <a16:creationId xmlns:a16="http://schemas.microsoft.com/office/drawing/2014/main" id="{4548C467-CC21-4B03-AF60-7D0CFC31D900}"/>
              </a:ext>
            </a:extLst>
          </p:cNvPr>
          <p:cNvSpPr/>
          <p:nvPr/>
        </p:nvSpPr>
        <p:spPr>
          <a:xfrm>
            <a:off x="210263" y="1354372"/>
            <a:ext cx="4214982" cy="2585323"/>
          </a:xfrm>
          <a:prstGeom prst="rect">
            <a:avLst/>
          </a:prstGeom>
          <a:solidFill>
            <a:schemeClr val="tx1">
              <a:lumMod val="75000"/>
              <a:lumOff val="25000"/>
            </a:schemeClr>
          </a:solidFill>
        </p:spPr>
        <p:txBody>
          <a:bodyPr wrap="square">
            <a:spAutoFit/>
          </a:bodyPr>
          <a:lstStyle/>
          <a:p>
            <a:r>
              <a:rPr lang="en-US" b="1" dirty="0">
                <a:solidFill>
                  <a:srgbClr val="CEDF99"/>
                </a:solidFill>
                <a:highlight>
                  <a:srgbClr val="3F3F3F"/>
                </a:highlight>
                <a:latin typeface="Consolas" panose="020B0609020204030204" pitchFamily="49" charset="0"/>
              </a:rPr>
              <a:t>struct</a:t>
            </a:r>
            <a:r>
              <a:rPr lang="en-US" dirty="0">
                <a:solidFill>
                  <a:srgbClr val="DCDCCC"/>
                </a:solidFill>
                <a:highlight>
                  <a:srgbClr val="3F3F3F"/>
                </a:highlight>
                <a:latin typeface="Consolas" panose="020B0609020204030204" pitchFamily="49" charset="0"/>
              </a:rPr>
              <a:t> pixel </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en-US" b="1" dirty="0">
                <a:solidFill>
                  <a:srgbClr val="CEDF99"/>
                </a:solidFill>
                <a:highlight>
                  <a:srgbClr val="3F3F3F"/>
                </a:highlight>
                <a:latin typeface="Consolas" panose="020B0609020204030204" pitchFamily="49" charset="0"/>
              </a:rPr>
              <a:t>  char</a:t>
            </a:r>
            <a:r>
              <a:rPr lang="en-US" dirty="0">
                <a:solidFill>
                  <a:srgbClr val="DCDCCC"/>
                </a:solidFill>
                <a:highlight>
                  <a:srgbClr val="3F3F3F"/>
                </a:highlight>
                <a:latin typeface="Consolas" panose="020B0609020204030204" pitchFamily="49" charset="0"/>
              </a:rPr>
              <a:t> r</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en-US" b="1" dirty="0">
                <a:solidFill>
                  <a:srgbClr val="CEDF99"/>
                </a:solidFill>
                <a:highlight>
                  <a:srgbClr val="3F3F3F"/>
                </a:highlight>
                <a:latin typeface="Consolas" panose="020B0609020204030204" pitchFamily="49" charset="0"/>
              </a:rPr>
              <a:t>  char</a:t>
            </a:r>
            <a:r>
              <a:rPr lang="en-US" dirty="0">
                <a:solidFill>
                  <a:srgbClr val="DCDCCC"/>
                </a:solidFill>
                <a:highlight>
                  <a:srgbClr val="3F3F3F"/>
                </a:highlight>
                <a:latin typeface="Consolas" panose="020B0609020204030204" pitchFamily="49" charset="0"/>
              </a:rPr>
              <a:t> g</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en-US" b="1" dirty="0">
                <a:solidFill>
                  <a:srgbClr val="CEDF99"/>
                </a:solidFill>
                <a:highlight>
                  <a:srgbClr val="3F3F3F"/>
                </a:highlight>
                <a:latin typeface="Consolas" panose="020B0609020204030204" pitchFamily="49" charset="0"/>
              </a:rPr>
              <a:t>  char</a:t>
            </a:r>
            <a:r>
              <a:rPr lang="en-US" dirty="0">
                <a:solidFill>
                  <a:srgbClr val="DCDCCC"/>
                </a:solidFill>
                <a:highlight>
                  <a:srgbClr val="3F3F3F"/>
                </a:highlight>
                <a:latin typeface="Consolas" panose="020B0609020204030204" pitchFamily="49" charset="0"/>
              </a:rPr>
              <a:t> b</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en-US" b="1" dirty="0">
                <a:solidFill>
                  <a:srgbClr val="DCDCCC"/>
                </a:solidFill>
                <a:highlight>
                  <a:srgbClr val="3F3F3F"/>
                </a:highlight>
                <a:latin typeface="Consolas" panose="020B0609020204030204" pitchFamily="49" charset="0"/>
              </a:rPr>
              <a:t>  </a:t>
            </a:r>
            <a:r>
              <a:rPr lang="en-US" b="1" dirty="0">
                <a:solidFill>
                  <a:srgbClr val="CEDF99"/>
                </a:solidFill>
                <a:highlight>
                  <a:srgbClr val="3F3F3F"/>
                </a:highlight>
                <a:latin typeface="Consolas" panose="020B0609020204030204" pitchFamily="49" charset="0"/>
              </a:rPr>
              <a:t>char</a:t>
            </a:r>
            <a:r>
              <a:rPr lang="en-US" dirty="0">
                <a:solidFill>
                  <a:srgbClr val="DCDCCC"/>
                </a:solidFill>
                <a:highlight>
                  <a:srgbClr val="3F3F3F"/>
                </a:highlight>
                <a:latin typeface="Consolas" panose="020B0609020204030204" pitchFamily="49" charset="0"/>
              </a:rPr>
              <a:t> a</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en" b="1" dirty="0">
                <a:solidFill>
                  <a:srgbClr val="9F9D6D"/>
                </a:solidFill>
                <a:highlight>
                  <a:srgbClr val="3F3F3F"/>
                </a:highlight>
                <a:latin typeface="Consolas" panose="020B0609020204030204" pitchFamily="49" charset="0"/>
              </a:rPr>
              <a:t>};</a:t>
            </a:r>
            <a:endParaRPr lang="en" dirty="0">
              <a:solidFill>
                <a:srgbClr val="DCDCCC"/>
              </a:solidFill>
              <a:highlight>
                <a:srgbClr val="3F3F3F"/>
              </a:highlight>
              <a:latin typeface="Consolas" panose="020B0609020204030204" pitchFamily="49" charset="0"/>
            </a:endParaRPr>
          </a:p>
          <a:p>
            <a:r>
              <a:rPr lang="en-US" b="1" dirty="0">
                <a:solidFill>
                  <a:srgbClr val="CEDF99"/>
                </a:solidFill>
                <a:highlight>
                  <a:srgbClr val="3F3F3F"/>
                </a:highlight>
                <a:latin typeface="Consolas" panose="020B0609020204030204" pitchFamily="49" charset="0"/>
              </a:rPr>
              <a:t>struct</a:t>
            </a:r>
            <a:r>
              <a:rPr lang="en-US" dirty="0">
                <a:solidFill>
                  <a:srgbClr val="DCDCCC"/>
                </a:solidFill>
                <a:highlight>
                  <a:srgbClr val="3F3F3F"/>
                </a:highlight>
                <a:latin typeface="Consolas" panose="020B0609020204030204" pitchFamily="49" charset="0"/>
              </a:rPr>
              <a:t> pixel buffer</a:t>
            </a:r>
            <a:r>
              <a:rPr lang="en-US" b="1" dirty="0">
                <a:solidFill>
                  <a:srgbClr val="9F9D6D"/>
                </a:solidFill>
                <a:highlight>
                  <a:srgbClr val="3F3F3F"/>
                </a:highlight>
                <a:latin typeface="Consolas" panose="020B0609020204030204" pitchFamily="49" charset="0"/>
              </a:rPr>
              <a:t>[</a:t>
            </a:r>
            <a:r>
              <a:rPr lang="en-US" dirty="0">
                <a:solidFill>
                  <a:srgbClr val="8CD0D3"/>
                </a:solidFill>
                <a:highlight>
                  <a:srgbClr val="3F3F3F"/>
                </a:highlight>
                <a:latin typeface="Consolas" panose="020B0609020204030204" pitchFamily="49" charset="0"/>
              </a:rPr>
              <a:t>480</a:t>
            </a:r>
            <a:r>
              <a:rPr lang="en-US" b="1" dirty="0">
                <a:solidFill>
                  <a:srgbClr val="9F9D6D"/>
                </a:solidFill>
                <a:highlight>
                  <a:srgbClr val="3F3F3F"/>
                </a:highlight>
                <a:latin typeface="Consolas" panose="020B0609020204030204" pitchFamily="49" charset="0"/>
              </a:rPr>
              <a:t>][</a:t>
            </a:r>
            <a:r>
              <a:rPr lang="en-US" dirty="0">
                <a:solidFill>
                  <a:srgbClr val="8CD0D3"/>
                </a:solidFill>
                <a:highlight>
                  <a:srgbClr val="3F3F3F"/>
                </a:highlight>
                <a:latin typeface="Consolas" panose="020B0609020204030204" pitchFamily="49" charset="0"/>
              </a:rPr>
              <a:t>640</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en-US" b="1" dirty="0">
                <a:solidFill>
                  <a:srgbClr val="CEDF99"/>
                </a:solidFill>
                <a:highlight>
                  <a:srgbClr val="3F3F3F"/>
                </a:highlight>
                <a:latin typeface="Consolas" panose="020B0609020204030204" pitchFamily="49" charset="0"/>
              </a:rPr>
              <a:t>char</a:t>
            </a:r>
            <a:r>
              <a:rPr lang="en-US" dirty="0">
                <a:solidFill>
                  <a:srgbClr val="DCDCCC"/>
                </a:solidFill>
                <a:highlight>
                  <a:srgbClr val="3F3F3F"/>
                </a:highlight>
                <a:latin typeface="Consolas" panose="020B0609020204030204" pitchFamily="49" charset="0"/>
              </a:rPr>
              <a:t> </a:t>
            </a:r>
            <a:r>
              <a:rPr lang="en-US" b="1" dirty="0">
                <a:solidFill>
                  <a:srgbClr val="9F9D6D"/>
                </a:solidFill>
                <a:highlight>
                  <a:srgbClr val="3F3F3F"/>
                </a:highlight>
                <a:latin typeface="Consolas" panose="020B0609020204030204" pitchFamily="49" charset="0"/>
              </a:rPr>
              <a:t>*</a:t>
            </a:r>
            <a:r>
              <a:rPr lang="en-US" dirty="0" err="1">
                <a:solidFill>
                  <a:srgbClr val="DCDCCC"/>
                </a:solidFill>
                <a:highlight>
                  <a:srgbClr val="3F3F3F"/>
                </a:highlight>
                <a:latin typeface="Consolas" panose="020B0609020204030204" pitchFamily="49" charset="0"/>
              </a:rPr>
              <a:t>cptr</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en-US" b="1" dirty="0">
                <a:solidFill>
                  <a:srgbClr val="CEDF99"/>
                </a:solidFill>
                <a:highlight>
                  <a:srgbClr val="3F3F3F"/>
                </a:highlight>
                <a:latin typeface="Consolas" panose="020B0609020204030204" pitchFamily="49" charset="0"/>
              </a:rPr>
              <a:t>int</a:t>
            </a:r>
            <a:r>
              <a:rPr lang="en-US" dirty="0">
                <a:solidFill>
                  <a:srgbClr val="DCDCCC"/>
                </a:solidFill>
                <a:highlight>
                  <a:srgbClr val="3F3F3F"/>
                </a:highlight>
                <a:latin typeface="Consolas" panose="020B0609020204030204" pitchFamily="49" charset="0"/>
              </a:rPr>
              <a:t> </a:t>
            </a:r>
            <a:r>
              <a:rPr lang="en-US" b="1" dirty="0">
                <a:solidFill>
                  <a:srgbClr val="9F9D6D"/>
                </a:solidFill>
                <a:highlight>
                  <a:srgbClr val="3F3F3F"/>
                </a:highlight>
                <a:latin typeface="Consolas" panose="020B0609020204030204" pitchFamily="49" charset="0"/>
              </a:rPr>
              <a:t>*</a:t>
            </a:r>
            <a:r>
              <a:rPr lang="en-US" dirty="0" err="1">
                <a:solidFill>
                  <a:srgbClr val="DCDCCC"/>
                </a:solidFill>
                <a:highlight>
                  <a:srgbClr val="3F3F3F"/>
                </a:highlight>
                <a:latin typeface="Consolas" panose="020B0609020204030204" pitchFamily="49" charset="0"/>
              </a:rPr>
              <a:t>iptr</a:t>
            </a:r>
            <a:r>
              <a:rPr lang="en-US" b="1" dirty="0">
                <a:solidFill>
                  <a:srgbClr val="9F9D6D"/>
                </a:solidFill>
                <a:highlight>
                  <a:srgbClr val="3F3F3F"/>
                </a:highlight>
                <a:latin typeface="Consolas" panose="020B0609020204030204" pitchFamily="49" charset="0"/>
              </a:rPr>
              <a:t>;</a:t>
            </a:r>
            <a:endParaRPr lang="en-US" sz="2400" dirty="0">
              <a:solidFill>
                <a:prstClr val="black"/>
              </a:solidFill>
              <a:highlight>
                <a:srgbClr val="3F3F3F"/>
              </a:highlight>
              <a:latin typeface="Calibri" panose="020F0502020204030204" pitchFamily="34" charset="0"/>
            </a:endParaRPr>
          </a:p>
        </p:txBody>
      </p:sp>
      <p:sp>
        <p:nvSpPr>
          <p:cNvPr id="5" name="Rectangle 4">
            <a:extLst>
              <a:ext uri="{FF2B5EF4-FFF2-40B4-BE49-F238E27FC236}">
                <a16:creationId xmlns:a16="http://schemas.microsoft.com/office/drawing/2014/main" id="{86C7CC91-CBE7-4271-8486-12164364C54F}"/>
              </a:ext>
            </a:extLst>
          </p:cNvPr>
          <p:cNvSpPr/>
          <p:nvPr/>
        </p:nvSpPr>
        <p:spPr>
          <a:xfrm>
            <a:off x="210263" y="4373388"/>
            <a:ext cx="4572000" cy="2308324"/>
          </a:xfrm>
          <a:prstGeom prst="rect">
            <a:avLst/>
          </a:prstGeom>
          <a:solidFill>
            <a:schemeClr val="tx1">
              <a:lumMod val="75000"/>
              <a:lumOff val="25000"/>
            </a:schemeClr>
          </a:solidFill>
        </p:spPr>
        <p:txBody>
          <a:bodyPr>
            <a:spAutoFit/>
          </a:bodyPr>
          <a:lstStyle/>
          <a:p>
            <a:r>
              <a:rPr lang="en-US" b="1" dirty="0">
                <a:solidFill>
                  <a:srgbClr val="DFC47D"/>
                </a:solidFill>
                <a:highlight>
                  <a:srgbClr val="3F3F3F"/>
                </a:highlight>
                <a:latin typeface="Consolas" panose="020B0609020204030204" pitchFamily="49" charset="0"/>
              </a:rPr>
              <a:t>for</a:t>
            </a:r>
            <a:r>
              <a:rPr lang="en-US" dirty="0">
                <a:solidFill>
                  <a:srgbClr val="DCDCCC"/>
                </a:solidFill>
                <a:highlight>
                  <a:srgbClr val="3F3F3F"/>
                </a:highlight>
                <a:latin typeface="Consolas" panose="020B0609020204030204" pitchFamily="49" charset="0"/>
              </a:rPr>
              <a:t> </a:t>
            </a:r>
            <a:r>
              <a:rPr lang="en-US" b="1" dirty="0">
                <a:solidFill>
                  <a:srgbClr val="9F9D6D"/>
                </a:solidFill>
                <a:highlight>
                  <a:srgbClr val="3F3F3F"/>
                </a:highlight>
                <a:latin typeface="Consolas" panose="020B0609020204030204" pitchFamily="49" charset="0"/>
              </a:rPr>
              <a:t>(</a:t>
            </a:r>
            <a:r>
              <a:rPr lang="en-US" dirty="0">
                <a:solidFill>
                  <a:srgbClr val="FF0000"/>
                </a:solidFill>
                <a:highlight>
                  <a:srgbClr val="3F3F3F"/>
                </a:highlight>
                <a:latin typeface="Consolas" panose="020B0609020204030204" pitchFamily="49" charset="0"/>
              </a:rPr>
              <a:t>j</a:t>
            </a:r>
            <a:r>
              <a:rPr lang="en-US" b="1" dirty="0">
                <a:solidFill>
                  <a:srgbClr val="9F9D6D"/>
                </a:solidFill>
                <a:highlight>
                  <a:srgbClr val="3F3F3F"/>
                </a:highlight>
                <a:latin typeface="Consolas" panose="020B0609020204030204" pitchFamily="49" charset="0"/>
              </a:rPr>
              <a:t>=</a:t>
            </a:r>
            <a:r>
              <a:rPr lang="en-US" dirty="0">
                <a:solidFill>
                  <a:srgbClr val="8CD0D3"/>
                </a:solidFill>
                <a:highlight>
                  <a:srgbClr val="3F3F3F"/>
                </a:highlight>
                <a:latin typeface="Consolas" panose="020B0609020204030204" pitchFamily="49" charset="0"/>
              </a:rPr>
              <a:t>0</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 j </a:t>
            </a:r>
            <a:r>
              <a:rPr lang="en-US" b="1" dirty="0">
                <a:solidFill>
                  <a:srgbClr val="9F9D6D"/>
                </a:solidFill>
                <a:highlight>
                  <a:srgbClr val="3F3F3F"/>
                </a:highlight>
                <a:latin typeface="Consolas" panose="020B0609020204030204" pitchFamily="49" charset="0"/>
              </a:rPr>
              <a:t>&lt;</a:t>
            </a:r>
            <a:r>
              <a:rPr lang="en-US" dirty="0">
                <a:solidFill>
                  <a:srgbClr val="DCDCCC"/>
                </a:solidFill>
                <a:highlight>
                  <a:srgbClr val="3F3F3F"/>
                </a:highlight>
                <a:latin typeface="Consolas" panose="020B0609020204030204" pitchFamily="49" charset="0"/>
              </a:rPr>
              <a:t> </a:t>
            </a:r>
            <a:r>
              <a:rPr lang="en-US" dirty="0">
                <a:solidFill>
                  <a:srgbClr val="8CD0D3"/>
                </a:solidFill>
                <a:highlight>
                  <a:srgbClr val="3F3F3F"/>
                </a:highlight>
                <a:latin typeface="Consolas" panose="020B0609020204030204" pitchFamily="49" charset="0"/>
              </a:rPr>
              <a:t>640</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 </a:t>
            </a:r>
            <a:r>
              <a:rPr lang="en-US" dirty="0" err="1">
                <a:solidFill>
                  <a:srgbClr val="DCDCCC"/>
                </a:solidFill>
                <a:highlight>
                  <a:srgbClr val="3F3F3F"/>
                </a:highlight>
                <a:latin typeface="Consolas" panose="020B0609020204030204" pitchFamily="49" charset="0"/>
              </a:rPr>
              <a:t>j</a:t>
            </a:r>
            <a:r>
              <a:rPr lang="en-US" b="1" dirty="0" err="1">
                <a:solidFill>
                  <a:srgbClr val="9F9D6D"/>
                </a:solidFill>
                <a:highlight>
                  <a:srgbClr val="3F3F3F"/>
                </a:highlight>
                <a:latin typeface="Consolas" panose="020B0609020204030204" pitchFamily="49" charset="0"/>
              </a:rPr>
              <a:t>++</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 </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nn-NO" dirty="0">
                <a:solidFill>
                  <a:srgbClr val="DCDCCC"/>
                </a:solidFill>
                <a:highlight>
                  <a:srgbClr val="3F3F3F"/>
                </a:highlight>
                <a:latin typeface="Consolas" panose="020B0609020204030204" pitchFamily="49" charset="0"/>
              </a:rPr>
              <a:t>  </a:t>
            </a:r>
            <a:r>
              <a:rPr lang="nn-NO" b="1" dirty="0">
                <a:solidFill>
                  <a:srgbClr val="DFC47D"/>
                </a:solidFill>
                <a:highlight>
                  <a:srgbClr val="3F3F3F"/>
                </a:highlight>
                <a:latin typeface="Consolas" panose="020B0609020204030204" pitchFamily="49" charset="0"/>
              </a:rPr>
              <a:t>for</a:t>
            </a:r>
            <a:r>
              <a:rPr lang="nn-NO" dirty="0">
                <a:solidFill>
                  <a:srgbClr val="DCDCCC"/>
                </a:solidFill>
                <a:highlight>
                  <a:srgbClr val="3F3F3F"/>
                </a:highlight>
                <a:latin typeface="Consolas" panose="020B0609020204030204" pitchFamily="49" charset="0"/>
              </a:rPr>
              <a:t> </a:t>
            </a:r>
            <a:r>
              <a:rPr lang="nn-NO" b="1" dirty="0">
                <a:solidFill>
                  <a:srgbClr val="9F9D6D"/>
                </a:solidFill>
                <a:highlight>
                  <a:srgbClr val="3F3F3F"/>
                </a:highlight>
                <a:latin typeface="Consolas" panose="020B0609020204030204" pitchFamily="49" charset="0"/>
              </a:rPr>
              <a:t>(</a:t>
            </a:r>
            <a:r>
              <a:rPr lang="nn-NO" dirty="0">
                <a:solidFill>
                  <a:srgbClr val="FF0000"/>
                </a:solidFill>
                <a:highlight>
                  <a:srgbClr val="3F3F3F"/>
                </a:highlight>
                <a:latin typeface="Consolas" panose="020B0609020204030204" pitchFamily="49" charset="0"/>
              </a:rPr>
              <a:t>i</a:t>
            </a:r>
            <a:r>
              <a:rPr lang="nn-NO" b="1" dirty="0">
                <a:solidFill>
                  <a:srgbClr val="9F9D6D"/>
                </a:solidFill>
                <a:highlight>
                  <a:srgbClr val="3F3F3F"/>
                </a:highlight>
                <a:latin typeface="Consolas" panose="020B0609020204030204" pitchFamily="49" charset="0"/>
              </a:rPr>
              <a:t>=</a:t>
            </a:r>
            <a:r>
              <a:rPr lang="nn-NO" dirty="0">
                <a:solidFill>
                  <a:srgbClr val="8CD0D3"/>
                </a:solidFill>
                <a:highlight>
                  <a:srgbClr val="3F3F3F"/>
                </a:highlight>
                <a:latin typeface="Consolas" panose="020B0609020204030204" pitchFamily="49" charset="0"/>
              </a:rPr>
              <a:t>0</a:t>
            </a:r>
            <a:r>
              <a:rPr lang="nn-NO" b="1" dirty="0">
                <a:solidFill>
                  <a:srgbClr val="9F9D6D"/>
                </a:solidFill>
                <a:highlight>
                  <a:srgbClr val="3F3F3F"/>
                </a:highlight>
                <a:latin typeface="Consolas" panose="020B0609020204030204" pitchFamily="49" charset="0"/>
              </a:rPr>
              <a:t>;</a:t>
            </a:r>
            <a:r>
              <a:rPr lang="nn-NO" dirty="0">
                <a:solidFill>
                  <a:srgbClr val="DCDCCC"/>
                </a:solidFill>
                <a:highlight>
                  <a:srgbClr val="3F3F3F"/>
                </a:highlight>
                <a:latin typeface="Consolas" panose="020B0609020204030204" pitchFamily="49" charset="0"/>
              </a:rPr>
              <a:t> i </a:t>
            </a:r>
            <a:r>
              <a:rPr lang="nn-NO" b="1" dirty="0">
                <a:solidFill>
                  <a:srgbClr val="9F9D6D"/>
                </a:solidFill>
                <a:highlight>
                  <a:srgbClr val="3F3F3F"/>
                </a:highlight>
                <a:latin typeface="Consolas" panose="020B0609020204030204" pitchFamily="49" charset="0"/>
              </a:rPr>
              <a:t>&lt;</a:t>
            </a:r>
            <a:r>
              <a:rPr lang="nn-NO" dirty="0">
                <a:solidFill>
                  <a:srgbClr val="DCDCCC"/>
                </a:solidFill>
                <a:highlight>
                  <a:srgbClr val="3F3F3F"/>
                </a:highlight>
                <a:latin typeface="Consolas" panose="020B0609020204030204" pitchFamily="49" charset="0"/>
              </a:rPr>
              <a:t> </a:t>
            </a:r>
            <a:r>
              <a:rPr lang="nn-NO" dirty="0">
                <a:solidFill>
                  <a:srgbClr val="8CD0D3"/>
                </a:solidFill>
                <a:highlight>
                  <a:srgbClr val="3F3F3F"/>
                </a:highlight>
                <a:latin typeface="Consolas" panose="020B0609020204030204" pitchFamily="49" charset="0"/>
              </a:rPr>
              <a:t>480</a:t>
            </a:r>
            <a:r>
              <a:rPr lang="nn-NO" b="1" dirty="0">
                <a:solidFill>
                  <a:srgbClr val="9F9D6D"/>
                </a:solidFill>
                <a:highlight>
                  <a:srgbClr val="3F3F3F"/>
                </a:highlight>
                <a:latin typeface="Consolas" panose="020B0609020204030204" pitchFamily="49" charset="0"/>
              </a:rPr>
              <a:t>;</a:t>
            </a:r>
            <a:r>
              <a:rPr lang="nn-NO" dirty="0">
                <a:solidFill>
                  <a:srgbClr val="DCDCCC"/>
                </a:solidFill>
                <a:highlight>
                  <a:srgbClr val="3F3F3F"/>
                </a:highlight>
                <a:latin typeface="Consolas" panose="020B0609020204030204" pitchFamily="49" charset="0"/>
              </a:rPr>
              <a:t> i</a:t>
            </a:r>
            <a:r>
              <a:rPr lang="nn-NO" b="1" dirty="0">
                <a:solidFill>
                  <a:srgbClr val="9F9D6D"/>
                </a:solidFill>
                <a:highlight>
                  <a:srgbClr val="3F3F3F"/>
                </a:highlight>
                <a:latin typeface="Consolas" panose="020B0609020204030204" pitchFamily="49" charset="0"/>
              </a:rPr>
              <a:t>++){</a:t>
            </a:r>
            <a:endParaRPr lang="nn-NO" dirty="0">
              <a:solidFill>
                <a:srgbClr val="DCDCCC"/>
              </a:solidFill>
              <a:highlight>
                <a:srgbClr val="3F3F3F"/>
              </a:highlight>
              <a:latin typeface="Consolas" panose="020B0609020204030204" pitchFamily="49" charset="0"/>
            </a:endParaRPr>
          </a:p>
          <a:p>
            <a:r>
              <a:rPr lang="en-US" dirty="0">
                <a:solidFill>
                  <a:srgbClr val="DCDCCC"/>
                </a:solidFill>
                <a:highlight>
                  <a:srgbClr val="3F3F3F"/>
                </a:highlight>
                <a:latin typeface="Consolas" panose="020B0609020204030204" pitchFamily="49" charset="0"/>
              </a:rPr>
              <a:t>    buffer</a:t>
            </a:r>
            <a:r>
              <a:rPr lang="en-US" b="1" dirty="0">
                <a:solidFill>
                  <a:srgbClr val="9F9D6D"/>
                </a:solidFill>
                <a:highlight>
                  <a:srgbClr val="3F3F3F"/>
                </a:highlight>
                <a:latin typeface="Consolas" panose="020B0609020204030204" pitchFamily="49" charset="0"/>
              </a:rPr>
              <a:t>[</a:t>
            </a:r>
            <a:r>
              <a:rPr lang="en-US" dirty="0" err="1">
                <a:solidFill>
                  <a:srgbClr val="DCDCCC"/>
                </a:solidFill>
                <a:highlight>
                  <a:srgbClr val="3F3F3F"/>
                </a:highlight>
                <a:latin typeface="Consolas" panose="020B0609020204030204" pitchFamily="49" charset="0"/>
              </a:rPr>
              <a:t>i</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j</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r </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 </a:t>
            </a:r>
            <a:r>
              <a:rPr lang="en-US" dirty="0">
                <a:solidFill>
                  <a:srgbClr val="8CD0D3"/>
                </a:solidFill>
                <a:highlight>
                  <a:srgbClr val="3F3F3F"/>
                </a:highlight>
                <a:latin typeface="Consolas" panose="020B0609020204030204" pitchFamily="49" charset="0"/>
              </a:rPr>
              <a:t>0</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en-US" dirty="0">
                <a:solidFill>
                  <a:srgbClr val="DCDCCC"/>
                </a:solidFill>
                <a:highlight>
                  <a:srgbClr val="3F3F3F"/>
                </a:highlight>
                <a:latin typeface="Consolas" panose="020B0609020204030204" pitchFamily="49" charset="0"/>
              </a:rPr>
              <a:t>    buffer</a:t>
            </a:r>
            <a:r>
              <a:rPr lang="en-US" b="1" dirty="0">
                <a:solidFill>
                  <a:srgbClr val="9F9D6D"/>
                </a:solidFill>
                <a:highlight>
                  <a:srgbClr val="3F3F3F"/>
                </a:highlight>
                <a:latin typeface="Consolas" panose="020B0609020204030204" pitchFamily="49" charset="0"/>
              </a:rPr>
              <a:t>[</a:t>
            </a:r>
            <a:r>
              <a:rPr lang="en-US" dirty="0" err="1">
                <a:solidFill>
                  <a:srgbClr val="DCDCCC"/>
                </a:solidFill>
                <a:highlight>
                  <a:srgbClr val="3F3F3F"/>
                </a:highlight>
                <a:latin typeface="Consolas" panose="020B0609020204030204" pitchFamily="49" charset="0"/>
              </a:rPr>
              <a:t>i</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j</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g </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 </a:t>
            </a:r>
            <a:r>
              <a:rPr lang="en-US" dirty="0">
                <a:solidFill>
                  <a:srgbClr val="8CD0D3"/>
                </a:solidFill>
                <a:highlight>
                  <a:srgbClr val="3F3F3F"/>
                </a:highlight>
                <a:latin typeface="Consolas" panose="020B0609020204030204" pitchFamily="49" charset="0"/>
              </a:rPr>
              <a:t>0</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en-US" dirty="0">
                <a:solidFill>
                  <a:srgbClr val="DCDCCC"/>
                </a:solidFill>
                <a:highlight>
                  <a:srgbClr val="3F3F3F"/>
                </a:highlight>
                <a:latin typeface="Consolas" panose="020B0609020204030204" pitchFamily="49" charset="0"/>
              </a:rPr>
              <a:t>    buffer</a:t>
            </a:r>
            <a:r>
              <a:rPr lang="en-US" b="1" dirty="0">
                <a:solidFill>
                  <a:srgbClr val="9F9D6D"/>
                </a:solidFill>
                <a:highlight>
                  <a:srgbClr val="3F3F3F"/>
                </a:highlight>
                <a:latin typeface="Consolas" panose="020B0609020204030204" pitchFamily="49" charset="0"/>
              </a:rPr>
              <a:t>[</a:t>
            </a:r>
            <a:r>
              <a:rPr lang="en-US" dirty="0" err="1">
                <a:solidFill>
                  <a:srgbClr val="DCDCCC"/>
                </a:solidFill>
                <a:highlight>
                  <a:srgbClr val="3F3F3F"/>
                </a:highlight>
                <a:latin typeface="Consolas" panose="020B0609020204030204" pitchFamily="49" charset="0"/>
              </a:rPr>
              <a:t>i</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j</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b </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 </a:t>
            </a:r>
            <a:r>
              <a:rPr lang="en-US" dirty="0">
                <a:solidFill>
                  <a:srgbClr val="8CD0D3"/>
                </a:solidFill>
                <a:highlight>
                  <a:srgbClr val="3F3F3F"/>
                </a:highlight>
                <a:latin typeface="Consolas" panose="020B0609020204030204" pitchFamily="49" charset="0"/>
              </a:rPr>
              <a:t>0</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en-US" dirty="0">
                <a:solidFill>
                  <a:srgbClr val="DCDCCC"/>
                </a:solidFill>
                <a:highlight>
                  <a:srgbClr val="3F3F3F"/>
                </a:highlight>
                <a:latin typeface="Consolas" panose="020B0609020204030204" pitchFamily="49" charset="0"/>
              </a:rPr>
              <a:t>    buffer</a:t>
            </a:r>
            <a:r>
              <a:rPr lang="en-US" b="1" dirty="0">
                <a:solidFill>
                  <a:srgbClr val="9F9D6D"/>
                </a:solidFill>
                <a:highlight>
                  <a:srgbClr val="3F3F3F"/>
                </a:highlight>
                <a:latin typeface="Consolas" panose="020B0609020204030204" pitchFamily="49" charset="0"/>
              </a:rPr>
              <a:t>[</a:t>
            </a:r>
            <a:r>
              <a:rPr lang="en-US" dirty="0" err="1">
                <a:solidFill>
                  <a:srgbClr val="DCDCCC"/>
                </a:solidFill>
                <a:highlight>
                  <a:srgbClr val="3F3F3F"/>
                </a:highlight>
                <a:latin typeface="Consolas" panose="020B0609020204030204" pitchFamily="49" charset="0"/>
              </a:rPr>
              <a:t>i</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j</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a </a:t>
            </a:r>
            <a:r>
              <a:rPr lang="en-US" b="1" dirty="0">
                <a:solidFill>
                  <a:srgbClr val="9F9D6D"/>
                </a:solidFill>
                <a:highlight>
                  <a:srgbClr val="3F3F3F"/>
                </a:highlight>
                <a:latin typeface="Consolas" panose="020B0609020204030204" pitchFamily="49" charset="0"/>
              </a:rPr>
              <a:t>=</a:t>
            </a:r>
            <a:r>
              <a:rPr lang="en-US" dirty="0">
                <a:solidFill>
                  <a:srgbClr val="DCDCCC"/>
                </a:solidFill>
                <a:highlight>
                  <a:srgbClr val="3F3F3F"/>
                </a:highlight>
                <a:latin typeface="Consolas" panose="020B0609020204030204" pitchFamily="49" charset="0"/>
              </a:rPr>
              <a:t> </a:t>
            </a:r>
            <a:r>
              <a:rPr lang="en-US" dirty="0">
                <a:solidFill>
                  <a:srgbClr val="8CD0D3"/>
                </a:solidFill>
                <a:highlight>
                  <a:srgbClr val="3F3F3F"/>
                </a:highlight>
                <a:latin typeface="Consolas" panose="020B0609020204030204" pitchFamily="49" charset="0"/>
              </a:rPr>
              <a:t>0</a:t>
            </a:r>
            <a:r>
              <a:rPr lang="en-US" b="1" dirty="0">
                <a:solidFill>
                  <a:srgbClr val="9F9D6D"/>
                </a:solidFill>
                <a:highlight>
                  <a:srgbClr val="3F3F3F"/>
                </a:highlight>
                <a:latin typeface="Consolas" panose="020B0609020204030204" pitchFamily="49" charset="0"/>
              </a:rPr>
              <a:t>;</a:t>
            </a:r>
            <a:endParaRPr lang="en-US" dirty="0">
              <a:solidFill>
                <a:srgbClr val="DCDCCC"/>
              </a:solidFill>
              <a:highlight>
                <a:srgbClr val="3F3F3F"/>
              </a:highlight>
              <a:latin typeface="Consolas" panose="020B0609020204030204" pitchFamily="49" charset="0"/>
            </a:endParaRPr>
          </a:p>
          <a:p>
            <a:r>
              <a:rPr lang="en" dirty="0">
                <a:solidFill>
                  <a:srgbClr val="DCDCCC"/>
                </a:solidFill>
                <a:highlight>
                  <a:srgbClr val="3F3F3F"/>
                </a:highlight>
                <a:latin typeface="Consolas" panose="020B0609020204030204" pitchFamily="49" charset="0"/>
              </a:rPr>
              <a:t>  </a:t>
            </a:r>
            <a:r>
              <a:rPr lang="en" b="1" dirty="0">
                <a:solidFill>
                  <a:srgbClr val="9F9D6D"/>
                </a:solidFill>
                <a:highlight>
                  <a:srgbClr val="3F3F3F"/>
                </a:highlight>
                <a:latin typeface="Consolas" panose="020B0609020204030204" pitchFamily="49" charset="0"/>
              </a:rPr>
              <a:t>}</a:t>
            </a:r>
            <a:endParaRPr lang="en" dirty="0">
              <a:solidFill>
                <a:srgbClr val="DCDCCC"/>
              </a:solidFill>
              <a:highlight>
                <a:srgbClr val="3F3F3F"/>
              </a:highlight>
              <a:latin typeface="Consolas" panose="020B0609020204030204" pitchFamily="49" charset="0"/>
            </a:endParaRPr>
          </a:p>
          <a:p>
            <a:r>
              <a:rPr lang="en" b="1" dirty="0">
                <a:solidFill>
                  <a:srgbClr val="9F9D6D"/>
                </a:solidFill>
                <a:highlight>
                  <a:srgbClr val="3F3F3F"/>
                </a:highlight>
                <a:latin typeface="Consolas" panose="020B0609020204030204" pitchFamily="49" charset="0"/>
              </a:rPr>
              <a:t>}</a:t>
            </a:r>
            <a:endParaRPr lang="en" sz="2400" dirty="0">
              <a:solidFill>
                <a:prstClr val="black"/>
              </a:solidFill>
              <a:highlight>
                <a:srgbClr val="3F3F3F"/>
              </a:highlight>
              <a:latin typeface="Calibri" panose="020F0502020204030204" pitchFamily="34" charset="0"/>
            </a:endParaRPr>
          </a:p>
        </p:txBody>
      </p:sp>
      <p:sp>
        <p:nvSpPr>
          <p:cNvPr id="8" name="TextBox 7">
            <a:extLst>
              <a:ext uri="{FF2B5EF4-FFF2-40B4-BE49-F238E27FC236}">
                <a16:creationId xmlns:a16="http://schemas.microsoft.com/office/drawing/2014/main" id="{9B21436D-0FF2-48BE-B671-B00621D2DB2F}"/>
              </a:ext>
            </a:extLst>
          </p:cNvPr>
          <p:cNvSpPr txBox="1"/>
          <p:nvPr/>
        </p:nvSpPr>
        <p:spPr>
          <a:xfrm>
            <a:off x="4818893" y="2093035"/>
            <a:ext cx="4114844" cy="1384995"/>
          </a:xfrm>
          <a:prstGeom prst="rect">
            <a:avLst/>
          </a:prstGeom>
          <a:noFill/>
        </p:spPr>
        <p:txBody>
          <a:bodyPr wrap="none" rtlCol="0">
            <a:spAutoFit/>
          </a:bodyPr>
          <a:lstStyle/>
          <a:p>
            <a:r>
              <a:rPr lang="en-US" sz="2800" dirty="0">
                <a:latin typeface="Calibri" pitchFamily="34" charset="0"/>
              </a:rPr>
              <a:t>Assume 4-byte cache lines,</a:t>
            </a:r>
          </a:p>
          <a:p>
            <a:r>
              <a:rPr lang="en-US" sz="2800" dirty="0">
                <a:latin typeface="Calibri" pitchFamily="34" charset="0"/>
              </a:rPr>
              <a:t>Direct Mapped Cache,</a:t>
            </a:r>
          </a:p>
          <a:p>
            <a:r>
              <a:rPr lang="en-US" sz="2800" dirty="0">
                <a:latin typeface="Calibri" pitchFamily="34" charset="0"/>
              </a:rPr>
              <a:t>64KB Cache</a:t>
            </a:r>
          </a:p>
        </p:txBody>
      </p:sp>
      <p:sp>
        <p:nvSpPr>
          <p:cNvPr id="9" name="TextBox 8">
            <a:extLst>
              <a:ext uri="{FF2B5EF4-FFF2-40B4-BE49-F238E27FC236}">
                <a16:creationId xmlns:a16="http://schemas.microsoft.com/office/drawing/2014/main" id="{51BEE7BC-7091-45E0-BAA4-6666D39BF03C}"/>
              </a:ext>
            </a:extLst>
          </p:cNvPr>
          <p:cNvSpPr txBox="1"/>
          <p:nvPr/>
        </p:nvSpPr>
        <p:spPr>
          <a:xfrm>
            <a:off x="5069577" y="4562605"/>
            <a:ext cx="3443768" cy="830997"/>
          </a:xfrm>
          <a:prstGeom prst="rect">
            <a:avLst/>
          </a:prstGeom>
          <a:noFill/>
        </p:spPr>
        <p:txBody>
          <a:bodyPr wrap="square" rtlCol="0">
            <a:spAutoFit/>
          </a:bodyPr>
          <a:lstStyle/>
          <a:p>
            <a:r>
              <a:rPr lang="en-US" sz="2400" dirty="0">
                <a:latin typeface="Calibri" pitchFamily="34" charset="0"/>
              </a:rPr>
              <a:t>What percentage of writes miss in the cache?</a:t>
            </a:r>
          </a:p>
        </p:txBody>
      </p:sp>
      <p:sp>
        <p:nvSpPr>
          <p:cNvPr id="11" name="TextBox 10">
            <a:extLst>
              <a:ext uri="{FF2B5EF4-FFF2-40B4-BE49-F238E27FC236}">
                <a16:creationId xmlns:a16="http://schemas.microsoft.com/office/drawing/2014/main" id="{37FC1E97-919F-4316-A4F8-F1D666267836}"/>
              </a:ext>
            </a:extLst>
          </p:cNvPr>
          <p:cNvSpPr txBox="1"/>
          <p:nvPr/>
        </p:nvSpPr>
        <p:spPr>
          <a:xfrm>
            <a:off x="5069577" y="5519419"/>
            <a:ext cx="3443768" cy="830997"/>
          </a:xfrm>
          <a:prstGeom prst="rect">
            <a:avLst/>
          </a:prstGeom>
          <a:noFill/>
        </p:spPr>
        <p:txBody>
          <a:bodyPr wrap="square" rtlCol="0">
            <a:spAutoFit/>
          </a:bodyPr>
          <a:lstStyle/>
          <a:p>
            <a:r>
              <a:rPr lang="en-US" sz="2400" dirty="0">
                <a:latin typeface="Calibri" pitchFamily="34" charset="0"/>
              </a:rPr>
              <a:t>What if we change to 8-byte lines?</a:t>
            </a:r>
          </a:p>
        </p:txBody>
      </p:sp>
      <p:sp>
        <p:nvSpPr>
          <p:cNvPr id="3" name="Arrow: Curved Up 2">
            <a:extLst>
              <a:ext uri="{FF2B5EF4-FFF2-40B4-BE49-F238E27FC236}">
                <a16:creationId xmlns:a16="http://schemas.microsoft.com/office/drawing/2014/main" id="{61595CD1-F396-4BFD-A3D8-76B6E8EB6F9F}"/>
              </a:ext>
            </a:extLst>
          </p:cNvPr>
          <p:cNvSpPr/>
          <p:nvPr/>
        </p:nvSpPr>
        <p:spPr bwMode="auto">
          <a:xfrm rot="14496672">
            <a:off x="3494110" y="4324479"/>
            <a:ext cx="552450" cy="476250"/>
          </a:xfrm>
          <a:prstGeom prst="curvedUpArrow">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Tree>
    <p:extLst>
      <p:ext uri="{BB962C8B-B14F-4D97-AF65-F5344CB8AC3E}">
        <p14:creationId xmlns:p14="http://schemas.microsoft.com/office/powerpoint/2010/main" val="960540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Matrix-Vector Multiply (loop ordering)</a:t>
            </a:r>
          </a:p>
        </p:txBody>
      </p:sp>
      <p:sp>
        <p:nvSpPr>
          <p:cNvPr id="5" name="Rectangle 4"/>
          <p:cNvSpPr/>
          <p:nvPr/>
        </p:nvSpPr>
        <p:spPr>
          <a:xfrm>
            <a:off x="357018" y="3882486"/>
            <a:ext cx="5772452" cy="1200329"/>
          </a:xfrm>
          <a:prstGeom prst="rect">
            <a:avLst/>
          </a:prstGeom>
          <a:solidFill>
            <a:schemeClr val="bg2">
              <a:lumMod val="50000"/>
            </a:schemeClr>
          </a:solidFill>
        </p:spPr>
        <p:txBody>
          <a:bodyPr wrap="square">
            <a:spAutoFit/>
          </a:bodyPr>
          <a:lstStyle/>
          <a:p>
            <a:r>
              <a:rPr lang="nn-NO" sz="2400" dirty="0">
                <a:solidFill>
                  <a:srgbClr val="DFC47D"/>
                </a:solidFill>
                <a:highlight>
                  <a:srgbClr val="3F3F3F"/>
                </a:highlight>
                <a:latin typeface="Consolas" panose="020B0609020204030204" pitchFamily="49" charset="0"/>
              </a:rPr>
              <a:t>for</a:t>
            </a:r>
            <a:r>
              <a:rPr lang="nn-NO" sz="2400" dirty="0">
                <a:solidFill>
                  <a:srgbClr val="9F9D6D"/>
                </a:solidFill>
                <a:highlight>
                  <a:srgbClr val="3F3F3F"/>
                </a:highlight>
                <a:latin typeface="Consolas" panose="020B0609020204030204" pitchFamily="49" charset="0"/>
              </a:rPr>
              <a:t>(</a:t>
            </a:r>
            <a:r>
              <a:rPr lang="nn-NO" sz="2400" dirty="0">
                <a:solidFill>
                  <a:srgbClr val="CEDF99"/>
                </a:solidFill>
                <a:highlight>
                  <a:srgbClr val="3F3F3F"/>
                </a:highlight>
                <a:latin typeface="Consolas" panose="020B0609020204030204" pitchFamily="49" charset="0"/>
              </a:rPr>
              <a:t>int</a:t>
            </a:r>
            <a:r>
              <a:rPr lang="nn-NO" sz="2400" b="0" dirty="0">
                <a:solidFill>
                  <a:srgbClr val="DCDCCC"/>
                </a:solidFill>
                <a:highlight>
                  <a:srgbClr val="3F3F3F"/>
                </a:highlight>
                <a:latin typeface="Consolas" panose="020B0609020204030204" pitchFamily="49" charset="0"/>
              </a:rPr>
              <a:t> i </a:t>
            </a:r>
            <a:r>
              <a:rPr lang="nn-NO" sz="2400" dirty="0">
                <a:solidFill>
                  <a:srgbClr val="9F9D6D"/>
                </a:solidFill>
                <a:highlight>
                  <a:srgbClr val="3F3F3F"/>
                </a:highlight>
                <a:latin typeface="Consolas" panose="020B0609020204030204" pitchFamily="49" charset="0"/>
              </a:rPr>
              <a:t>=</a:t>
            </a:r>
            <a:r>
              <a:rPr lang="nn-NO" sz="2400" b="0" dirty="0">
                <a:solidFill>
                  <a:srgbClr val="DCDCCC"/>
                </a:solidFill>
                <a:highlight>
                  <a:srgbClr val="3F3F3F"/>
                </a:highlight>
                <a:latin typeface="Consolas" panose="020B0609020204030204" pitchFamily="49" charset="0"/>
              </a:rPr>
              <a:t> </a:t>
            </a:r>
            <a:r>
              <a:rPr lang="nn-NO" sz="2400" b="0" dirty="0">
                <a:solidFill>
                  <a:srgbClr val="8CD0D3"/>
                </a:solidFill>
                <a:highlight>
                  <a:srgbClr val="3F3F3F"/>
                </a:highlight>
                <a:latin typeface="Consolas" panose="020B0609020204030204" pitchFamily="49" charset="0"/>
              </a:rPr>
              <a:t>0</a:t>
            </a:r>
            <a:r>
              <a:rPr lang="nn-NO" sz="2400" dirty="0">
                <a:solidFill>
                  <a:srgbClr val="9F9D6D"/>
                </a:solidFill>
                <a:highlight>
                  <a:srgbClr val="3F3F3F"/>
                </a:highlight>
                <a:latin typeface="Consolas" panose="020B0609020204030204" pitchFamily="49" charset="0"/>
              </a:rPr>
              <a:t>;</a:t>
            </a:r>
            <a:r>
              <a:rPr lang="nn-NO" sz="2400" b="0" dirty="0">
                <a:solidFill>
                  <a:srgbClr val="DCDCCC"/>
                </a:solidFill>
                <a:highlight>
                  <a:srgbClr val="3F3F3F"/>
                </a:highlight>
                <a:latin typeface="Consolas" panose="020B0609020204030204" pitchFamily="49" charset="0"/>
              </a:rPr>
              <a:t> i </a:t>
            </a:r>
            <a:r>
              <a:rPr lang="nn-NO" sz="2400" dirty="0">
                <a:solidFill>
                  <a:srgbClr val="9F9D6D"/>
                </a:solidFill>
                <a:highlight>
                  <a:srgbClr val="3F3F3F"/>
                </a:highlight>
                <a:latin typeface="Consolas" panose="020B0609020204030204" pitchFamily="49" charset="0"/>
              </a:rPr>
              <a:t>&lt;</a:t>
            </a:r>
            <a:r>
              <a:rPr lang="nn-NO" sz="2400" b="0" dirty="0">
                <a:solidFill>
                  <a:srgbClr val="DCDCCC"/>
                </a:solidFill>
                <a:highlight>
                  <a:srgbClr val="3F3F3F"/>
                </a:highlight>
                <a:latin typeface="Consolas" panose="020B0609020204030204" pitchFamily="49" charset="0"/>
              </a:rPr>
              <a:t> N</a:t>
            </a:r>
            <a:r>
              <a:rPr lang="nn-NO" sz="2400" dirty="0">
                <a:solidFill>
                  <a:srgbClr val="9F9D6D"/>
                </a:solidFill>
                <a:highlight>
                  <a:srgbClr val="3F3F3F"/>
                </a:highlight>
                <a:latin typeface="Consolas" panose="020B0609020204030204" pitchFamily="49" charset="0"/>
              </a:rPr>
              <a:t>;</a:t>
            </a:r>
            <a:r>
              <a:rPr lang="nn-NO" sz="2400" b="0" dirty="0">
                <a:solidFill>
                  <a:srgbClr val="DCDCCC"/>
                </a:solidFill>
                <a:highlight>
                  <a:srgbClr val="3F3F3F"/>
                </a:highlight>
                <a:latin typeface="Consolas" panose="020B0609020204030204" pitchFamily="49" charset="0"/>
              </a:rPr>
              <a:t> </a:t>
            </a:r>
            <a:r>
              <a:rPr lang="nn-NO" sz="2400" dirty="0">
                <a:solidFill>
                  <a:srgbClr val="9F9D6D"/>
                </a:solidFill>
                <a:highlight>
                  <a:srgbClr val="3F3F3F"/>
                </a:highlight>
                <a:latin typeface="Consolas" panose="020B0609020204030204" pitchFamily="49" charset="0"/>
              </a:rPr>
              <a:t>++</a:t>
            </a:r>
            <a:r>
              <a:rPr lang="nn-NO" sz="2400" b="0" dirty="0">
                <a:solidFill>
                  <a:srgbClr val="DCDCCC"/>
                </a:solidFill>
                <a:highlight>
                  <a:srgbClr val="3F3F3F"/>
                </a:highlight>
                <a:latin typeface="Consolas" panose="020B0609020204030204" pitchFamily="49" charset="0"/>
              </a:rPr>
              <a:t>i</a:t>
            </a:r>
            <a:r>
              <a:rPr lang="nn-NO" sz="2400" dirty="0">
                <a:solidFill>
                  <a:srgbClr val="9F9D6D"/>
                </a:solidFill>
                <a:highlight>
                  <a:srgbClr val="3F3F3F"/>
                </a:highlight>
                <a:latin typeface="Consolas" panose="020B0609020204030204" pitchFamily="49" charset="0"/>
              </a:rPr>
              <a:t>)</a:t>
            </a:r>
            <a:r>
              <a:rPr lang="nn-NO" sz="2400" b="0" dirty="0">
                <a:solidFill>
                  <a:srgbClr val="DCDCCC"/>
                </a:solidFill>
                <a:highlight>
                  <a:srgbClr val="3F3F3F"/>
                </a:highlight>
                <a:latin typeface="Consolas" panose="020B0609020204030204" pitchFamily="49" charset="0"/>
              </a:rPr>
              <a:t> </a:t>
            </a:r>
          </a:p>
          <a:p>
            <a:r>
              <a:rPr lang="en-US" sz="2400" b="0" dirty="0">
                <a:solidFill>
                  <a:srgbClr val="DCDCCC"/>
                </a:solidFill>
                <a:highlight>
                  <a:srgbClr val="3F3F3F"/>
                </a:highlight>
                <a:latin typeface="Consolas" panose="020B0609020204030204" pitchFamily="49" charset="0"/>
              </a:rPr>
              <a:t>  </a:t>
            </a:r>
            <a:r>
              <a:rPr lang="en-US" sz="2400" dirty="0">
                <a:solidFill>
                  <a:srgbClr val="DFC47D"/>
                </a:solidFill>
                <a:highlight>
                  <a:srgbClr val="3F3F3F"/>
                </a:highlight>
                <a:latin typeface="Consolas" panose="020B0609020204030204" pitchFamily="49" charset="0"/>
              </a:rPr>
              <a:t>for</a:t>
            </a:r>
            <a:r>
              <a:rPr lang="en-US" sz="2400" dirty="0">
                <a:solidFill>
                  <a:srgbClr val="9F9D6D"/>
                </a:solidFill>
                <a:highlight>
                  <a:srgbClr val="3F3F3F"/>
                </a:highlight>
                <a:latin typeface="Consolas" panose="020B0609020204030204" pitchFamily="49" charset="0"/>
              </a:rPr>
              <a:t>(</a:t>
            </a:r>
            <a:r>
              <a:rPr lang="en-US" sz="2400" dirty="0">
                <a:solidFill>
                  <a:srgbClr val="CEDF99"/>
                </a:solidFill>
                <a:highlight>
                  <a:srgbClr val="3F3F3F"/>
                </a:highlight>
                <a:latin typeface="Consolas" panose="020B0609020204030204" pitchFamily="49" charset="0"/>
              </a:rPr>
              <a:t>int</a:t>
            </a:r>
            <a:r>
              <a:rPr lang="en-US" sz="2400" b="0" dirty="0">
                <a:solidFill>
                  <a:srgbClr val="DCDCCC"/>
                </a:solidFill>
                <a:highlight>
                  <a:srgbClr val="3F3F3F"/>
                </a:highlight>
                <a:latin typeface="Consolas" panose="020B0609020204030204" pitchFamily="49" charset="0"/>
              </a:rPr>
              <a:t> j </a:t>
            </a:r>
            <a:r>
              <a:rPr lang="en-US" sz="2400" dirty="0">
                <a:solidFill>
                  <a:srgbClr val="9F9D6D"/>
                </a:solidFill>
                <a:highlight>
                  <a:srgbClr val="3F3F3F"/>
                </a:highlight>
                <a:latin typeface="Consolas" panose="020B0609020204030204" pitchFamily="49" charset="0"/>
              </a:rPr>
              <a:t>=</a:t>
            </a:r>
            <a:r>
              <a:rPr lang="en-US" sz="2400" b="0" dirty="0">
                <a:solidFill>
                  <a:srgbClr val="DCDCCC"/>
                </a:solidFill>
                <a:highlight>
                  <a:srgbClr val="3F3F3F"/>
                </a:highlight>
                <a:latin typeface="Consolas" panose="020B0609020204030204" pitchFamily="49" charset="0"/>
              </a:rPr>
              <a:t> </a:t>
            </a:r>
            <a:r>
              <a:rPr lang="en-US" sz="2400" b="0" dirty="0">
                <a:solidFill>
                  <a:srgbClr val="8CD0D3"/>
                </a:solidFill>
                <a:highlight>
                  <a:srgbClr val="3F3F3F"/>
                </a:highlight>
                <a:latin typeface="Consolas" panose="020B0609020204030204" pitchFamily="49" charset="0"/>
              </a:rPr>
              <a:t>0</a:t>
            </a:r>
            <a:r>
              <a:rPr lang="en-US" sz="2400" dirty="0">
                <a:solidFill>
                  <a:srgbClr val="9F9D6D"/>
                </a:solidFill>
                <a:highlight>
                  <a:srgbClr val="3F3F3F"/>
                </a:highlight>
                <a:latin typeface="Consolas" panose="020B0609020204030204" pitchFamily="49" charset="0"/>
              </a:rPr>
              <a:t>;</a:t>
            </a:r>
            <a:r>
              <a:rPr lang="en-US" sz="2400" b="0" dirty="0">
                <a:solidFill>
                  <a:srgbClr val="DCDCCC"/>
                </a:solidFill>
                <a:highlight>
                  <a:srgbClr val="3F3F3F"/>
                </a:highlight>
                <a:latin typeface="Consolas" panose="020B0609020204030204" pitchFamily="49" charset="0"/>
              </a:rPr>
              <a:t> j </a:t>
            </a:r>
            <a:r>
              <a:rPr lang="en-US" sz="2400" dirty="0">
                <a:solidFill>
                  <a:srgbClr val="9F9D6D"/>
                </a:solidFill>
                <a:highlight>
                  <a:srgbClr val="3F3F3F"/>
                </a:highlight>
                <a:latin typeface="Consolas" panose="020B0609020204030204" pitchFamily="49" charset="0"/>
              </a:rPr>
              <a:t>&lt;</a:t>
            </a:r>
            <a:r>
              <a:rPr lang="en-US" sz="2400" b="0" dirty="0">
                <a:solidFill>
                  <a:srgbClr val="DCDCCC"/>
                </a:solidFill>
                <a:highlight>
                  <a:srgbClr val="3F3F3F"/>
                </a:highlight>
                <a:latin typeface="Consolas" panose="020B0609020204030204" pitchFamily="49" charset="0"/>
              </a:rPr>
              <a:t> N</a:t>
            </a:r>
            <a:r>
              <a:rPr lang="en-US" sz="2400" dirty="0">
                <a:solidFill>
                  <a:srgbClr val="9F9D6D"/>
                </a:solidFill>
                <a:highlight>
                  <a:srgbClr val="3F3F3F"/>
                </a:highlight>
                <a:latin typeface="Consolas" panose="020B0609020204030204" pitchFamily="49" charset="0"/>
              </a:rPr>
              <a:t>;</a:t>
            </a:r>
            <a:r>
              <a:rPr lang="en-US" sz="2400" b="0" dirty="0">
                <a:solidFill>
                  <a:srgbClr val="DCDCCC"/>
                </a:solidFill>
                <a:highlight>
                  <a:srgbClr val="3F3F3F"/>
                </a:highlight>
                <a:latin typeface="Consolas" panose="020B0609020204030204" pitchFamily="49" charset="0"/>
              </a:rPr>
              <a:t> </a:t>
            </a:r>
            <a:r>
              <a:rPr lang="en-US" sz="2400" dirty="0">
                <a:solidFill>
                  <a:srgbClr val="9F9D6D"/>
                </a:solidFill>
                <a:highlight>
                  <a:srgbClr val="3F3F3F"/>
                </a:highlight>
                <a:latin typeface="Consolas" panose="020B0609020204030204" pitchFamily="49" charset="0"/>
              </a:rPr>
              <a:t>++</a:t>
            </a:r>
            <a:r>
              <a:rPr lang="en-US" sz="2400" b="0" dirty="0">
                <a:solidFill>
                  <a:srgbClr val="DCDCCC"/>
                </a:solidFill>
                <a:highlight>
                  <a:srgbClr val="3F3F3F"/>
                </a:highlight>
                <a:latin typeface="Consolas" panose="020B0609020204030204" pitchFamily="49" charset="0"/>
              </a:rPr>
              <a:t>j</a:t>
            </a:r>
            <a:r>
              <a:rPr lang="en-US" sz="2400" dirty="0">
                <a:solidFill>
                  <a:srgbClr val="9F9D6D"/>
                </a:solidFill>
                <a:highlight>
                  <a:srgbClr val="3F3F3F"/>
                </a:highlight>
                <a:latin typeface="Consolas" panose="020B0609020204030204" pitchFamily="49" charset="0"/>
              </a:rPr>
              <a:t>)</a:t>
            </a:r>
            <a:r>
              <a:rPr lang="en-US" sz="2400" b="0" dirty="0">
                <a:solidFill>
                  <a:srgbClr val="DCDCCC"/>
                </a:solidFill>
                <a:highlight>
                  <a:srgbClr val="3F3F3F"/>
                </a:highlight>
                <a:latin typeface="Consolas" panose="020B0609020204030204" pitchFamily="49" charset="0"/>
              </a:rPr>
              <a:t> </a:t>
            </a:r>
          </a:p>
          <a:p>
            <a:r>
              <a:rPr lang="en-US" sz="2400" b="0" dirty="0">
                <a:solidFill>
                  <a:srgbClr val="DCDCCC"/>
                </a:solidFill>
                <a:highlight>
                  <a:srgbClr val="3F3F3F"/>
                </a:highlight>
                <a:latin typeface="Consolas" panose="020B0609020204030204" pitchFamily="49" charset="0"/>
              </a:rPr>
              <a:t>    c</a:t>
            </a:r>
            <a:r>
              <a:rPr lang="en-US" sz="2400" dirty="0">
                <a:solidFill>
                  <a:srgbClr val="9F9D6D"/>
                </a:solidFill>
                <a:highlight>
                  <a:srgbClr val="3F3F3F"/>
                </a:highlight>
                <a:latin typeface="Consolas" panose="020B0609020204030204" pitchFamily="49" charset="0"/>
              </a:rPr>
              <a:t>[</a:t>
            </a:r>
            <a:r>
              <a:rPr lang="en-US" sz="2400" b="0" dirty="0" err="1">
                <a:solidFill>
                  <a:srgbClr val="DCDCCC"/>
                </a:solidFill>
                <a:highlight>
                  <a:srgbClr val="3F3F3F"/>
                </a:highlight>
                <a:latin typeface="Consolas" panose="020B0609020204030204" pitchFamily="49" charset="0"/>
              </a:rPr>
              <a:t>i</a:t>
            </a:r>
            <a:r>
              <a:rPr lang="en-US" sz="2400" dirty="0">
                <a:solidFill>
                  <a:srgbClr val="9F9D6D"/>
                </a:solidFill>
                <a:highlight>
                  <a:srgbClr val="3F3F3F"/>
                </a:highlight>
                <a:latin typeface="Consolas" panose="020B0609020204030204" pitchFamily="49" charset="0"/>
              </a:rPr>
              <a:t>]</a:t>
            </a:r>
            <a:r>
              <a:rPr lang="en-US" sz="2400" b="0" dirty="0">
                <a:solidFill>
                  <a:srgbClr val="DCDCCC"/>
                </a:solidFill>
                <a:highlight>
                  <a:srgbClr val="3F3F3F"/>
                </a:highlight>
                <a:latin typeface="Consolas" panose="020B0609020204030204" pitchFamily="49" charset="0"/>
              </a:rPr>
              <a:t> +</a:t>
            </a:r>
            <a:r>
              <a:rPr lang="en-US" sz="2400" dirty="0">
                <a:solidFill>
                  <a:srgbClr val="9F9D6D"/>
                </a:solidFill>
                <a:highlight>
                  <a:srgbClr val="3F3F3F"/>
                </a:highlight>
                <a:latin typeface="Consolas" panose="020B0609020204030204" pitchFamily="49" charset="0"/>
              </a:rPr>
              <a:t>=</a:t>
            </a:r>
            <a:r>
              <a:rPr lang="en-US" sz="2400" b="0" dirty="0">
                <a:solidFill>
                  <a:srgbClr val="DCDCCC"/>
                </a:solidFill>
                <a:highlight>
                  <a:srgbClr val="3F3F3F"/>
                </a:highlight>
                <a:latin typeface="Consolas" panose="020B0609020204030204" pitchFamily="49" charset="0"/>
              </a:rPr>
              <a:t> a</a:t>
            </a:r>
            <a:r>
              <a:rPr lang="en-US" sz="2400" dirty="0">
                <a:solidFill>
                  <a:srgbClr val="9F9D6D"/>
                </a:solidFill>
                <a:highlight>
                  <a:srgbClr val="3F3F3F"/>
                </a:highlight>
                <a:latin typeface="Consolas" panose="020B0609020204030204" pitchFamily="49" charset="0"/>
              </a:rPr>
              <a:t>[</a:t>
            </a:r>
            <a:r>
              <a:rPr lang="en-US" sz="2400" b="0" dirty="0" err="1">
                <a:solidFill>
                  <a:srgbClr val="DCDCCC"/>
                </a:solidFill>
                <a:highlight>
                  <a:srgbClr val="3F3F3F"/>
                </a:highlight>
                <a:latin typeface="Consolas" panose="020B0609020204030204" pitchFamily="49" charset="0"/>
              </a:rPr>
              <a:t>i</a:t>
            </a:r>
            <a:r>
              <a:rPr lang="en-US" sz="2400" dirty="0">
                <a:solidFill>
                  <a:srgbClr val="9F9D6D"/>
                </a:solidFill>
                <a:highlight>
                  <a:srgbClr val="3F3F3F"/>
                </a:highlight>
                <a:latin typeface="Consolas" panose="020B0609020204030204" pitchFamily="49" charset="0"/>
              </a:rPr>
              <a:t>][</a:t>
            </a:r>
            <a:r>
              <a:rPr lang="en-US" sz="2400" b="0" dirty="0">
                <a:solidFill>
                  <a:srgbClr val="DCDCCC"/>
                </a:solidFill>
                <a:highlight>
                  <a:srgbClr val="3F3F3F"/>
                </a:highlight>
                <a:latin typeface="Consolas" panose="020B0609020204030204" pitchFamily="49" charset="0"/>
              </a:rPr>
              <a:t>j</a:t>
            </a:r>
            <a:r>
              <a:rPr lang="en-US" sz="2400" dirty="0">
                <a:solidFill>
                  <a:srgbClr val="9F9D6D"/>
                </a:solidFill>
                <a:highlight>
                  <a:srgbClr val="3F3F3F"/>
                </a:highlight>
                <a:latin typeface="Consolas" panose="020B0609020204030204" pitchFamily="49" charset="0"/>
              </a:rPr>
              <a:t>]</a:t>
            </a:r>
            <a:r>
              <a:rPr lang="en-US" sz="2400" b="0" dirty="0">
                <a:solidFill>
                  <a:srgbClr val="DCDCCC"/>
                </a:solidFill>
                <a:highlight>
                  <a:srgbClr val="3F3F3F"/>
                </a:highlight>
                <a:latin typeface="Consolas" panose="020B0609020204030204" pitchFamily="49" charset="0"/>
              </a:rPr>
              <a:t> </a:t>
            </a:r>
            <a:r>
              <a:rPr lang="en-US" sz="2400" dirty="0">
                <a:solidFill>
                  <a:srgbClr val="9F9D6D"/>
                </a:solidFill>
                <a:highlight>
                  <a:srgbClr val="3F3F3F"/>
                </a:highlight>
                <a:latin typeface="Consolas" panose="020B0609020204030204" pitchFamily="49" charset="0"/>
              </a:rPr>
              <a:t>*</a:t>
            </a:r>
            <a:r>
              <a:rPr lang="en-US" sz="2400" b="0" dirty="0">
                <a:solidFill>
                  <a:srgbClr val="DCDCCC"/>
                </a:solidFill>
                <a:highlight>
                  <a:srgbClr val="3F3F3F"/>
                </a:highlight>
                <a:latin typeface="Consolas" panose="020B0609020204030204" pitchFamily="49" charset="0"/>
              </a:rPr>
              <a:t> b</a:t>
            </a:r>
            <a:r>
              <a:rPr lang="en-US" sz="2400" dirty="0">
                <a:solidFill>
                  <a:srgbClr val="9F9D6D"/>
                </a:solidFill>
                <a:highlight>
                  <a:srgbClr val="3F3F3F"/>
                </a:highlight>
                <a:latin typeface="Consolas" panose="020B0609020204030204" pitchFamily="49" charset="0"/>
              </a:rPr>
              <a:t>[</a:t>
            </a:r>
            <a:r>
              <a:rPr lang="en-US" sz="2400" b="0" dirty="0">
                <a:solidFill>
                  <a:srgbClr val="DCDCCC"/>
                </a:solidFill>
                <a:highlight>
                  <a:srgbClr val="3F3F3F"/>
                </a:highlight>
                <a:latin typeface="Consolas" panose="020B0609020204030204" pitchFamily="49" charset="0"/>
              </a:rPr>
              <a:t>j</a:t>
            </a:r>
            <a:r>
              <a:rPr lang="en-US" sz="2400" dirty="0">
                <a:solidFill>
                  <a:srgbClr val="9F9D6D"/>
                </a:solidFill>
                <a:highlight>
                  <a:srgbClr val="3F3F3F"/>
                </a:highlight>
                <a:latin typeface="Consolas" panose="020B0609020204030204" pitchFamily="49" charset="0"/>
              </a:rPr>
              <a:t>];</a:t>
            </a:r>
            <a:endParaRPr lang="en-US" sz="2400" b="0" dirty="0">
              <a:solidFill>
                <a:prstClr val="black"/>
              </a:solidFill>
              <a:highlight>
                <a:srgbClr val="3F3F3F"/>
              </a:highlight>
              <a:latin typeface="Calibri" panose="020F0502020204030204" pitchFamily="34" charset="0"/>
            </a:endParaRPr>
          </a:p>
        </p:txBody>
      </p:sp>
      <p:sp>
        <p:nvSpPr>
          <p:cNvPr id="6" name="TextBox 5"/>
          <p:cNvSpPr txBox="1"/>
          <p:nvPr/>
        </p:nvSpPr>
        <p:spPr>
          <a:xfrm>
            <a:off x="658281" y="5552751"/>
            <a:ext cx="3799182" cy="400110"/>
          </a:xfrm>
          <a:prstGeom prst="rect">
            <a:avLst/>
          </a:prstGeom>
          <a:noFill/>
        </p:spPr>
        <p:txBody>
          <a:bodyPr wrap="none" rtlCol="0">
            <a:spAutoFit/>
          </a:bodyPr>
          <a:lstStyle/>
          <a:p>
            <a:r>
              <a:rPr lang="en-US" sz="2000" dirty="0">
                <a:latin typeface="Calibri" pitchFamily="34" charset="0"/>
              </a:rPr>
              <a:t>Which of these has better locality?</a:t>
            </a:r>
          </a:p>
        </p:txBody>
      </p:sp>
      <p:sp>
        <p:nvSpPr>
          <p:cNvPr id="7" name="TextBox 6">
            <a:extLst>
              <a:ext uri="{FF2B5EF4-FFF2-40B4-BE49-F238E27FC236}">
                <a16:creationId xmlns:a16="http://schemas.microsoft.com/office/drawing/2014/main" id="{54CB664A-A88F-418C-B681-B59C50407C15}"/>
              </a:ext>
            </a:extLst>
          </p:cNvPr>
          <p:cNvSpPr txBox="1"/>
          <p:nvPr/>
        </p:nvSpPr>
        <p:spPr>
          <a:xfrm>
            <a:off x="357019" y="1670410"/>
            <a:ext cx="5772451" cy="1569660"/>
          </a:xfrm>
          <a:prstGeom prst="rect">
            <a:avLst/>
          </a:prstGeom>
          <a:solidFill>
            <a:schemeClr val="bg2">
              <a:lumMod val="50000"/>
            </a:schemeClr>
          </a:solidFill>
        </p:spPr>
        <p:txBody>
          <a:bodyPr wrap="square" rtlCol="0">
            <a:spAutoFit/>
          </a:bodyPr>
          <a:lstStyle/>
          <a:p>
            <a:r>
              <a:rPr lang="en-US" sz="2400" dirty="0">
                <a:solidFill>
                  <a:srgbClr val="CEDF99"/>
                </a:solidFill>
                <a:highlight>
                  <a:srgbClr val="3F3F3F"/>
                </a:highlight>
                <a:latin typeface="Consolas" panose="020B0609020204030204" pitchFamily="49" charset="0"/>
              </a:rPr>
              <a:t>double</a:t>
            </a:r>
            <a:r>
              <a:rPr lang="en-US" sz="2400" b="0" dirty="0">
                <a:solidFill>
                  <a:srgbClr val="DCDCCC"/>
                </a:solidFill>
                <a:highlight>
                  <a:srgbClr val="3F3F3F"/>
                </a:highlight>
                <a:latin typeface="Consolas" panose="020B0609020204030204" pitchFamily="49" charset="0"/>
              </a:rPr>
              <a:t> sum</a:t>
            </a:r>
            <a:r>
              <a:rPr lang="nn-NO" sz="2400" dirty="0">
                <a:solidFill>
                  <a:srgbClr val="9F9D6D"/>
                </a:solidFill>
                <a:highlight>
                  <a:srgbClr val="3F3F3F"/>
                </a:highlight>
                <a:latin typeface="Consolas" panose="020B0609020204030204" pitchFamily="49" charset="0"/>
              </a:rPr>
              <a:t>,</a:t>
            </a:r>
            <a:r>
              <a:rPr lang="en-US" sz="2400" b="0" dirty="0">
                <a:solidFill>
                  <a:srgbClr val="DCDCCC"/>
                </a:solidFill>
                <a:highlight>
                  <a:srgbClr val="3F3F3F"/>
                </a:highlight>
                <a:latin typeface="Consolas" panose="020B0609020204030204" pitchFamily="49" charset="0"/>
              </a:rPr>
              <a:t>c</a:t>
            </a:r>
            <a:r>
              <a:rPr lang="en-US" sz="2400" dirty="0">
                <a:solidFill>
                  <a:srgbClr val="9F9D6D"/>
                </a:solidFill>
                <a:highlight>
                  <a:srgbClr val="3F3F3F"/>
                </a:highlight>
                <a:latin typeface="Consolas" panose="020B0609020204030204" pitchFamily="49" charset="0"/>
              </a:rPr>
              <a:t>[</a:t>
            </a:r>
            <a:r>
              <a:rPr lang="nn-NO" sz="2400" b="0" dirty="0">
                <a:solidFill>
                  <a:srgbClr val="DCDCCC"/>
                </a:solidFill>
                <a:highlight>
                  <a:srgbClr val="3F3F3F"/>
                </a:highlight>
                <a:latin typeface="Consolas" panose="020B0609020204030204" pitchFamily="49" charset="0"/>
              </a:rPr>
              <a:t>N</a:t>
            </a:r>
            <a:r>
              <a:rPr lang="en-US" sz="2400" dirty="0">
                <a:solidFill>
                  <a:srgbClr val="9F9D6D"/>
                </a:solidFill>
                <a:highlight>
                  <a:srgbClr val="3F3F3F"/>
                </a:highlight>
                <a:latin typeface="Consolas" panose="020B0609020204030204" pitchFamily="49" charset="0"/>
              </a:rPr>
              <a:t>]</a:t>
            </a:r>
            <a:r>
              <a:rPr lang="nn-NO" sz="2400" dirty="0">
                <a:solidFill>
                  <a:srgbClr val="9F9D6D"/>
                </a:solidFill>
                <a:highlight>
                  <a:srgbClr val="3F3F3F"/>
                </a:highlight>
                <a:latin typeface="Consolas" panose="020B0609020204030204" pitchFamily="49" charset="0"/>
              </a:rPr>
              <a:t>,</a:t>
            </a:r>
            <a:r>
              <a:rPr lang="en-US" sz="2400" b="0" dirty="0">
                <a:solidFill>
                  <a:srgbClr val="DCDCCC"/>
                </a:solidFill>
                <a:highlight>
                  <a:srgbClr val="3F3F3F"/>
                </a:highlight>
                <a:latin typeface="Consolas" panose="020B0609020204030204" pitchFamily="49" charset="0"/>
              </a:rPr>
              <a:t>a</a:t>
            </a:r>
            <a:r>
              <a:rPr lang="en-US" sz="2400" dirty="0">
                <a:solidFill>
                  <a:srgbClr val="9F9D6D"/>
                </a:solidFill>
                <a:highlight>
                  <a:srgbClr val="3F3F3F"/>
                </a:highlight>
                <a:latin typeface="Consolas" panose="020B0609020204030204" pitchFamily="49" charset="0"/>
              </a:rPr>
              <a:t>[</a:t>
            </a:r>
            <a:r>
              <a:rPr lang="nn-NO" sz="2400" b="0" dirty="0">
                <a:solidFill>
                  <a:srgbClr val="DCDCCC"/>
                </a:solidFill>
                <a:highlight>
                  <a:srgbClr val="3F3F3F"/>
                </a:highlight>
                <a:latin typeface="Consolas" panose="020B0609020204030204" pitchFamily="49" charset="0"/>
              </a:rPr>
              <a:t>N</a:t>
            </a:r>
            <a:r>
              <a:rPr lang="en-US" sz="2400" dirty="0">
                <a:solidFill>
                  <a:srgbClr val="9F9D6D"/>
                </a:solidFill>
                <a:highlight>
                  <a:srgbClr val="3F3F3F"/>
                </a:highlight>
                <a:latin typeface="Consolas" panose="020B0609020204030204" pitchFamily="49" charset="0"/>
              </a:rPr>
              <a:t>][</a:t>
            </a:r>
            <a:r>
              <a:rPr lang="nn-NO" sz="2400" b="0" dirty="0">
                <a:solidFill>
                  <a:srgbClr val="DCDCCC"/>
                </a:solidFill>
                <a:highlight>
                  <a:srgbClr val="3F3F3F"/>
                </a:highlight>
                <a:latin typeface="Consolas" panose="020B0609020204030204" pitchFamily="49" charset="0"/>
              </a:rPr>
              <a:t>N</a:t>
            </a:r>
            <a:r>
              <a:rPr lang="en-US" sz="2400" dirty="0">
                <a:solidFill>
                  <a:srgbClr val="9F9D6D"/>
                </a:solidFill>
                <a:highlight>
                  <a:srgbClr val="3F3F3F"/>
                </a:highlight>
                <a:latin typeface="Consolas" panose="020B0609020204030204" pitchFamily="49" charset="0"/>
              </a:rPr>
              <a:t>]</a:t>
            </a:r>
            <a:r>
              <a:rPr lang="nn-NO" sz="2400" dirty="0">
                <a:solidFill>
                  <a:srgbClr val="9F9D6D"/>
                </a:solidFill>
                <a:highlight>
                  <a:srgbClr val="3F3F3F"/>
                </a:highlight>
                <a:latin typeface="Consolas" panose="020B0609020204030204" pitchFamily="49" charset="0"/>
              </a:rPr>
              <a:t>,</a:t>
            </a:r>
            <a:r>
              <a:rPr lang="en-US" sz="2400" b="0" dirty="0">
                <a:solidFill>
                  <a:srgbClr val="DCDCCC"/>
                </a:solidFill>
                <a:highlight>
                  <a:srgbClr val="3F3F3F"/>
                </a:highlight>
                <a:latin typeface="Consolas" panose="020B0609020204030204" pitchFamily="49" charset="0"/>
              </a:rPr>
              <a:t>b</a:t>
            </a:r>
            <a:r>
              <a:rPr lang="en-US" sz="2400" dirty="0">
                <a:solidFill>
                  <a:srgbClr val="9F9D6D"/>
                </a:solidFill>
                <a:highlight>
                  <a:srgbClr val="3F3F3F"/>
                </a:highlight>
                <a:latin typeface="Consolas" panose="020B0609020204030204" pitchFamily="49" charset="0"/>
              </a:rPr>
              <a:t>[</a:t>
            </a:r>
            <a:r>
              <a:rPr lang="nn-NO" sz="2400" b="0" dirty="0">
                <a:solidFill>
                  <a:srgbClr val="DCDCCC"/>
                </a:solidFill>
                <a:highlight>
                  <a:srgbClr val="3F3F3F"/>
                </a:highlight>
                <a:latin typeface="Consolas" panose="020B0609020204030204" pitchFamily="49" charset="0"/>
              </a:rPr>
              <a:t>N</a:t>
            </a:r>
            <a:r>
              <a:rPr lang="en-US" sz="2400" dirty="0">
                <a:solidFill>
                  <a:srgbClr val="9F9D6D"/>
                </a:solidFill>
                <a:highlight>
                  <a:srgbClr val="3F3F3F"/>
                </a:highlight>
                <a:latin typeface="Consolas" panose="020B0609020204030204" pitchFamily="49" charset="0"/>
              </a:rPr>
              <a:t>];</a:t>
            </a:r>
            <a:endParaRPr lang="en-US" sz="2400" b="0" dirty="0">
              <a:solidFill>
                <a:srgbClr val="DCDCCC"/>
              </a:solidFill>
              <a:highlight>
                <a:srgbClr val="3F3F3F"/>
              </a:highlight>
              <a:latin typeface="Consolas" panose="020B0609020204030204" pitchFamily="49" charset="0"/>
            </a:endParaRPr>
          </a:p>
          <a:p>
            <a:r>
              <a:rPr lang="nn-NO" sz="2400" dirty="0">
                <a:solidFill>
                  <a:srgbClr val="DFC47D"/>
                </a:solidFill>
                <a:highlight>
                  <a:srgbClr val="3F3F3F"/>
                </a:highlight>
                <a:latin typeface="Consolas" panose="020B0609020204030204" pitchFamily="49" charset="0"/>
              </a:rPr>
              <a:t>for</a:t>
            </a:r>
            <a:r>
              <a:rPr lang="nn-NO" sz="2400" dirty="0">
                <a:solidFill>
                  <a:srgbClr val="9F9D6D"/>
                </a:solidFill>
                <a:highlight>
                  <a:srgbClr val="3F3F3F"/>
                </a:highlight>
                <a:latin typeface="Consolas" panose="020B0609020204030204" pitchFamily="49" charset="0"/>
              </a:rPr>
              <a:t>(</a:t>
            </a:r>
            <a:r>
              <a:rPr lang="nn-NO" sz="2400" dirty="0">
                <a:solidFill>
                  <a:srgbClr val="CEDF99"/>
                </a:solidFill>
                <a:highlight>
                  <a:srgbClr val="3F3F3F"/>
                </a:highlight>
                <a:latin typeface="Consolas" panose="020B0609020204030204" pitchFamily="49" charset="0"/>
              </a:rPr>
              <a:t>int</a:t>
            </a:r>
            <a:r>
              <a:rPr lang="nn-NO" sz="2400" b="0" dirty="0">
                <a:solidFill>
                  <a:srgbClr val="DCDCCC"/>
                </a:solidFill>
                <a:highlight>
                  <a:srgbClr val="3F3F3F"/>
                </a:highlight>
                <a:latin typeface="Consolas" panose="020B0609020204030204" pitchFamily="49" charset="0"/>
              </a:rPr>
              <a:t> j </a:t>
            </a:r>
            <a:r>
              <a:rPr lang="nn-NO" sz="2400" dirty="0">
                <a:solidFill>
                  <a:srgbClr val="9F9D6D"/>
                </a:solidFill>
                <a:highlight>
                  <a:srgbClr val="3F3F3F"/>
                </a:highlight>
                <a:latin typeface="Consolas" panose="020B0609020204030204" pitchFamily="49" charset="0"/>
              </a:rPr>
              <a:t>=</a:t>
            </a:r>
            <a:r>
              <a:rPr lang="nn-NO" sz="2400" b="0" dirty="0">
                <a:solidFill>
                  <a:srgbClr val="DCDCCC"/>
                </a:solidFill>
                <a:highlight>
                  <a:srgbClr val="3F3F3F"/>
                </a:highlight>
                <a:latin typeface="Consolas" panose="020B0609020204030204" pitchFamily="49" charset="0"/>
              </a:rPr>
              <a:t> </a:t>
            </a:r>
            <a:r>
              <a:rPr lang="nn-NO" sz="2400" b="0" dirty="0">
                <a:solidFill>
                  <a:srgbClr val="8CD0D3"/>
                </a:solidFill>
                <a:highlight>
                  <a:srgbClr val="3F3F3F"/>
                </a:highlight>
                <a:latin typeface="Consolas" panose="020B0609020204030204" pitchFamily="49" charset="0"/>
              </a:rPr>
              <a:t>0</a:t>
            </a:r>
            <a:r>
              <a:rPr lang="nn-NO" sz="2400" dirty="0">
                <a:solidFill>
                  <a:srgbClr val="9F9D6D"/>
                </a:solidFill>
                <a:highlight>
                  <a:srgbClr val="3F3F3F"/>
                </a:highlight>
                <a:latin typeface="Consolas" panose="020B0609020204030204" pitchFamily="49" charset="0"/>
              </a:rPr>
              <a:t>;</a:t>
            </a:r>
            <a:r>
              <a:rPr lang="nn-NO" sz="2400" b="0" dirty="0">
                <a:solidFill>
                  <a:srgbClr val="DCDCCC"/>
                </a:solidFill>
                <a:highlight>
                  <a:srgbClr val="3F3F3F"/>
                </a:highlight>
                <a:latin typeface="Consolas" panose="020B0609020204030204" pitchFamily="49" charset="0"/>
              </a:rPr>
              <a:t> j </a:t>
            </a:r>
            <a:r>
              <a:rPr lang="nn-NO" sz="2400" dirty="0">
                <a:solidFill>
                  <a:srgbClr val="9F9D6D"/>
                </a:solidFill>
                <a:highlight>
                  <a:srgbClr val="3F3F3F"/>
                </a:highlight>
                <a:latin typeface="Consolas" panose="020B0609020204030204" pitchFamily="49" charset="0"/>
              </a:rPr>
              <a:t>&lt;</a:t>
            </a:r>
            <a:r>
              <a:rPr lang="nn-NO" sz="2400" b="0" dirty="0">
                <a:solidFill>
                  <a:srgbClr val="DCDCCC"/>
                </a:solidFill>
                <a:highlight>
                  <a:srgbClr val="3F3F3F"/>
                </a:highlight>
                <a:latin typeface="Consolas" panose="020B0609020204030204" pitchFamily="49" charset="0"/>
              </a:rPr>
              <a:t> N</a:t>
            </a:r>
            <a:r>
              <a:rPr lang="nn-NO" sz="2400" dirty="0">
                <a:solidFill>
                  <a:srgbClr val="9F9D6D"/>
                </a:solidFill>
                <a:highlight>
                  <a:srgbClr val="3F3F3F"/>
                </a:highlight>
                <a:latin typeface="Consolas" panose="020B0609020204030204" pitchFamily="49" charset="0"/>
              </a:rPr>
              <a:t>;</a:t>
            </a:r>
            <a:r>
              <a:rPr lang="nn-NO" sz="2400" b="0" dirty="0">
                <a:solidFill>
                  <a:srgbClr val="DCDCCC"/>
                </a:solidFill>
                <a:highlight>
                  <a:srgbClr val="3F3F3F"/>
                </a:highlight>
                <a:latin typeface="Consolas" panose="020B0609020204030204" pitchFamily="49" charset="0"/>
              </a:rPr>
              <a:t> </a:t>
            </a:r>
            <a:r>
              <a:rPr lang="nn-NO" sz="2400" dirty="0">
                <a:solidFill>
                  <a:srgbClr val="9F9D6D"/>
                </a:solidFill>
                <a:highlight>
                  <a:srgbClr val="3F3F3F"/>
                </a:highlight>
                <a:latin typeface="Consolas" panose="020B0609020204030204" pitchFamily="49" charset="0"/>
              </a:rPr>
              <a:t>++</a:t>
            </a:r>
            <a:r>
              <a:rPr lang="nn-NO" sz="2400" b="0" dirty="0">
                <a:solidFill>
                  <a:srgbClr val="DCDCCC"/>
                </a:solidFill>
                <a:highlight>
                  <a:srgbClr val="3F3F3F"/>
                </a:highlight>
                <a:latin typeface="Consolas" panose="020B0609020204030204" pitchFamily="49" charset="0"/>
              </a:rPr>
              <a:t>j</a:t>
            </a:r>
            <a:r>
              <a:rPr lang="nn-NO" sz="2400" dirty="0">
                <a:solidFill>
                  <a:srgbClr val="9F9D6D"/>
                </a:solidFill>
                <a:highlight>
                  <a:srgbClr val="3F3F3F"/>
                </a:highlight>
                <a:latin typeface="Consolas" panose="020B0609020204030204" pitchFamily="49" charset="0"/>
              </a:rPr>
              <a:t>)</a:t>
            </a:r>
            <a:endParaRPr lang="nn-NO" sz="2400" b="0" dirty="0">
              <a:solidFill>
                <a:srgbClr val="DCDCCC"/>
              </a:solidFill>
              <a:highlight>
                <a:srgbClr val="3F3F3F"/>
              </a:highlight>
              <a:latin typeface="Consolas" panose="020B0609020204030204" pitchFamily="49" charset="0"/>
            </a:endParaRPr>
          </a:p>
          <a:p>
            <a:r>
              <a:rPr lang="en-US" sz="2400" dirty="0">
                <a:solidFill>
                  <a:srgbClr val="DFC47D"/>
                </a:solidFill>
                <a:highlight>
                  <a:srgbClr val="3F3F3F"/>
                </a:highlight>
                <a:latin typeface="Consolas" panose="020B0609020204030204" pitchFamily="49" charset="0"/>
              </a:rPr>
              <a:t>  for</a:t>
            </a:r>
            <a:r>
              <a:rPr lang="en-US" sz="2400" dirty="0">
                <a:solidFill>
                  <a:srgbClr val="9F9D6D"/>
                </a:solidFill>
                <a:highlight>
                  <a:srgbClr val="3F3F3F"/>
                </a:highlight>
                <a:latin typeface="Consolas" panose="020B0609020204030204" pitchFamily="49" charset="0"/>
              </a:rPr>
              <a:t>(</a:t>
            </a:r>
            <a:r>
              <a:rPr lang="en-US" sz="2400" dirty="0">
                <a:solidFill>
                  <a:srgbClr val="CEDF99"/>
                </a:solidFill>
                <a:highlight>
                  <a:srgbClr val="3F3F3F"/>
                </a:highlight>
                <a:latin typeface="Consolas" panose="020B0609020204030204" pitchFamily="49" charset="0"/>
              </a:rPr>
              <a:t>int</a:t>
            </a:r>
            <a:r>
              <a:rPr lang="en-US" sz="2400" b="0" dirty="0">
                <a:solidFill>
                  <a:srgbClr val="DCDCCC"/>
                </a:solidFill>
                <a:highlight>
                  <a:srgbClr val="3F3F3F"/>
                </a:highlight>
                <a:latin typeface="Consolas" panose="020B0609020204030204" pitchFamily="49" charset="0"/>
              </a:rPr>
              <a:t> </a:t>
            </a:r>
            <a:r>
              <a:rPr lang="en-US" sz="2400" b="0" dirty="0" err="1">
                <a:solidFill>
                  <a:srgbClr val="DCDCCC"/>
                </a:solidFill>
                <a:highlight>
                  <a:srgbClr val="3F3F3F"/>
                </a:highlight>
                <a:latin typeface="Consolas" panose="020B0609020204030204" pitchFamily="49" charset="0"/>
              </a:rPr>
              <a:t>i</a:t>
            </a:r>
            <a:r>
              <a:rPr lang="en-US" sz="2400" b="0" dirty="0">
                <a:solidFill>
                  <a:srgbClr val="DCDCCC"/>
                </a:solidFill>
                <a:highlight>
                  <a:srgbClr val="3F3F3F"/>
                </a:highlight>
                <a:latin typeface="Consolas" panose="020B0609020204030204" pitchFamily="49" charset="0"/>
              </a:rPr>
              <a:t> </a:t>
            </a:r>
            <a:r>
              <a:rPr lang="en-US" sz="2400" dirty="0">
                <a:solidFill>
                  <a:srgbClr val="9F9D6D"/>
                </a:solidFill>
                <a:highlight>
                  <a:srgbClr val="3F3F3F"/>
                </a:highlight>
                <a:latin typeface="Consolas" panose="020B0609020204030204" pitchFamily="49" charset="0"/>
              </a:rPr>
              <a:t>=</a:t>
            </a:r>
            <a:r>
              <a:rPr lang="en-US" sz="2400" b="0" dirty="0">
                <a:solidFill>
                  <a:srgbClr val="DCDCCC"/>
                </a:solidFill>
                <a:highlight>
                  <a:srgbClr val="3F3F3F"/>
                </a:highlight>
                <a:latin typeface="Consolas" panose="020B0609020204030204" pitchFamily="49" charset="0"/>
              </a:rPr>
              <a:t> </a:t>
            </a:r>
            <a:r>
              <a:rPr lang="en-US" sz="2400" b="0" dirty="0">
                <a:solidFill>
                  <a:srgbClr val="8CD0D3"/>
                </a:solidFill>
                <a:highlight>
                  <a:srgbClr val="3F3F3F"/>
                </a:highlight>
                <a:latin typeface="Consolas" panose="020B0609020204030204" pitchFamily="49" charset="0"/>
              </a:rPr>
              <a:t>0</a:t>
            </a:r>
            <a:r>
              <a:rPr lang="en-US" sz="2400" dirty="0">
                <a:solidFill>
                  <a:srgbClr val="9F9D6D"/>
                </a:solidFill>
                <a:highlight>
                  <a:srgbClr val="3F3F3F"/>
                </a:highlight>
                <a:latin typeface="Consolas" panose="020B0609020204030204" pitchFamily="49" charset="0"/>
              </a:rPr>
              <a:t>;</a:t>
            </a:r>
            <a:r>
              <a:rPr lang="en-US" sz="2400" b="0" dirty="0">
                <a:solidFill>
                  <a:srgbClr val="DCDCCC"/>
                </a:solidFill>
                <a:highlight>
                  <a:srgbClr val="3F3F3F"/>
                </a:highlight>
                <a:latin typeface="Consolas" panose="020B0609020204030204" pitchFamily="49" charset="0"/>
              </a:rPr>
              <a:t> </a:t>
            </a:r>
            <a:r>
              <a:rPr lang="en-US" sz="2400" b="0" dirty="0" err="1">
                <a:solidFill>
                  <a:srgbClr val="DCDCCC"/>
                </a:solidFill>
                <a:highlight>
                  <a:srgbClr val="3F3F3F"/>
                </a:highlight>
                <a:latin typeface="Consolas" panose="020B0609020204030204" pitchFamily="49" charset="0"/>
              </a:rPr>
              <a:t>i</a:t>
            </a:r>
            <a:r>
              <a:rPr lang="en-US" sz="2400" b="0" dirty="0">
                <a:solidFill>
                  <a:srgbClr val="DCDCCC"/>
                </a:solidFill>
                <a:highlight>
                  <a:srgbClr val="3F3F3F"/>
                </a:highlight>
                <a:latin typeface="Consolas" panose="020B0609020204030204" pitchFamily="49" charset="0"/>
              </a:rPr>
              <a:t> </a:t>
            </a:r>
            <a:r>
              <a:rPr lang="en-US" sz="2400" dirty="0">
                <a:solidFill>
                  <a:srgbClr val="9F9D6D"/>
                </a:solidFill>
                <a:highlight>
                  <a:srgbClr val="3F3F3F"/>
                </a:highlight>
                <a:latin typeface="Consolas" panose="020B0609020204030204" pitchFamily="49" charset="0"/>
              </a:rPr>
              <a:t>&lt;</a:t>
            </a:r>
            <a:r>
              <a:rPr lang="en-US" sz="2400" b="0" dirty="0">
                <a:solidFill>
                  <a:srgbClr val="DCDCCC"/>
                </a:solidFill>
                <a:highlight>
                  <a:srgbClr val="3F3F3F"/>
                </a:highlight>
                <a:latin typeface="Consolas" panose="020B0609020204030204" pitchFamily="49" charset="0"/>
              </a:rPr>
              <a:t> N</a:t>
            </a:r>
            <a:r>
              <a:rPr lang="en-US" sz="2400" dirty="0">
                <a:solidFill>
                  <a:srgbClr val="9F9D6D"/>
                </a:solidFill>
                <a:highlight>
                  <a:srgbClr val="3F3F3F"/>
                </a:highlight>
                <a:latin typeface="Consolas" panose="020B0609020204030204" pitchFamily="49" charset="0"/>
              </a:rPr>
              <a:t>;</a:t>
            </a:r>
            <a:r>
              <a:rPr lang="en-US" sz="2400" b="0" dirty="0">
                <a:solidFill>
                  <a:srgbClr val="DCDCCC"/>
                </a:solidFill>
                <a:highlight>
                  <a:srgbClr val="3F3F3F"/>
                </a:highlight>
                <a:latin typeface="Consolas" panose="020B0609020204030204" pitchFamily="49" charset="0"/>
              </a:rPr>
              <a:t> </a:t>
            </a:r>
            <a:r>
              <a:rPr lang="en-US" sz="2400" b="0" dirty="0" err="1">
                <a:solidFill>
                  <a:srgbClr val="DCDCCC"/>
                </a:solidFill>
                <a:highlight>
                  <a:srgbClr val="3F3F3F"/>
                </a:highlight>
                <a:latin typeface="Consolas" panose="020B0609020204030204" pitchFamily="49" charset="0"/>
              </a:rPr>
              <a:t>i</a:t>
            </a:r>
            <a:r>
              <a:rPr lang="en-US" sz="2400" dirty="0">
                <a:solidFill>
                  <a:srgbClr val="9F9D6D"/>
                </a:solidFill>
                <a:highlight>
                  <a:srgbClr val="3F3F3F"/>
                </a:highlight>
                <a:latin typeface="Consolas" panose="020B0609020204030204" pitchFamily="49" charset="0"/>
              </a:rPr>
              <a:t>++)</a:t>
            </a:r>
            <a:endParaRPr lang="en-US" sz="2400" b="0" dirty="0">
              <a:solidFill>
                <a:srgbClr val="DCDCCC"/>
              </a:solidFill>
              <a:highlight>
                <a:srgbClr val="3F3F3F"/>
              </a:highlight>
              <a:latin typeface="Consolas" panose="020B0609020204030204" pitchFamily="49" charset="0"/>
            </a:endParaRPr>
          </a:p>
          <a:p>
            <a:r>
              <a:rPr lang="en-US" sz="2400" b="0" dirty="0">
                <a:solidFill>
                  <a:srgbClr val="DCDCCC"/>
                </a:solidFill>
                <a:highlight>
                  <a:srgbClr val="3F3F3F"/>
                </a:highlight>
                <a:latin typeface="Consolas" panose="020B0609020204030204" pitchFamily="49" charset="0"/>
              </a:rPr>
              <a:t>    </a:t>
            </a:r>
            <a:r>
              <a:rPr lang="en-US" sz="2400" dirty="0">
                <a:solidFill>
                  <a:srgbClr val="DCDCCC"/>
                </a:solidFill>
                <a:highlight>
                  <a:srgbClr val="3F3F3F"/>
                </a:highlight>
                <a:latin typeface="Consolas" panose="020B0609020204030204" pitchFamily="49" charset="0"/>
              </a:rPr>
              <a:t>c</a:t>
            </a:r>
            <a:r>
              <a:rPr lang="en-US" sz="2400" dirty="0">
                <a:solidFill>
                  <a:srgbClr val="9F9D6D"/>
                </a:solidFill>
                <a:highlight>
                  <a:srgbClr val="3F3F3F"/>
                </a:highlight>
                <a:latin typeface="Consolas" panose="020B0609020204030204" pitchFamily="49" charset="0"/>
              </a:rPr>
              <a:t>[</a:t>
            </a:r>
            <a:r>
              <a:rPr lang="en-US" sz="2400" dirty="0" err="1">
                <a:solidFill>
                  <a:srgbClr val="DCDCCC"/>
                </a:solidFill>
                <a:highlight>
                  <a:srgbClr val="3F3F3F"/>
                </a:highlight>
                <a:latin typeface="Consolas" panose="020B0609020204030204" pitchFamily="49" charset="0"/>
              </a:rPr>
              <a:t>i</a:t>
            </a:r>
            <a:r>
              <a:rPr lang="en-US" sz="2400" dirty="0">
                <a:solidFill>
                  <a:srgbClr val="9F9D6D"/>
                </a:solidFill>
                <a:highlight>
                  <a:srgbClr val="3F3F3F"/>
                </a:highlight>
                <a:latin typeface="Consolas" panose="020B0609020204030204" pitchFamily="49" charset="0"/>
              </a:rPr>
              <a:t>]</a:t>
            </a:r>
            <a:r>
              <a:rPr lang="en-US" sz="2400" dirty="0">
                <a:solidFill>
                  <a:srgbClr val="DCDCCC"/>
                </a:solidFill>
                <a:highlight>
                  <a:srgbClr val="3F3F3F"/>
                </a:highlight>
                <a:latin typeface="Consolas" panose="020B0609020204030204" pitchFamily="49" charset="0"/>
              </a:rPr>
              <a:t> +</a:t>
            </a:r>
            <a:r>
              <a:rPr lang="en-US" sz="2400" dirty="0">
                <a:solidFill>
                  <a:srgbClr val="9F9D6D"/>
                </a:solidFill>
                <a:highlight>
                  <a:srgbClr val="3F3F3F"/>
                </a:highlight>
                <a:latin typeface="Consolas" panose="020B0609020204030204" pitchFamily="49" charset="0"/>
              </a:rPr>
              <a:t>=</a:t>
            </a:r>
            <a:r>
              <a:rPr lang="en-US" sz="2400" dirty="0">
                <a:solidFill>
                  <a:srgbClr val="DCDCCC"/>
                </a:solidFill>
                <a:highlight>
                  <a:srgbClr val="3F3F3F"/>
                </a:highlight>
                <a:latin typeface="Consolas" panose="020B0609020204030204" pitchFamily="49" charset="0"/>
              </a:rPr>
              <a:t> a</a:t>
            </a:r>
            <a:r>
              <a:rPr lang="en-US" sz="2400" dirty="0">
                <a:solidFill>
                  <a:srgbClr val="9F9D6D"/>
                </a:solidFill>
                <a:highlight>
                  <a:srgbClr val="3F3F3F"/>
                </a:highlight>
                <a:latin typeface="Consolas" panose="020B0609020204030204" pitchFamily="49" charset="0"/>
              </a:rPr>
              <a:t>[</a:t>
            </a:r>
            <a:r>
              <a:rPr lang="en-US" sz="2400" dirty="0" err="1">
                <a:solidFill>
                  <a:srgbClr val="DCDCCC"/>
                </a:solidFill>
                <a:highlight>
                  <a:srgbClr val="3F3F3F"/>
                </a:highlight>
                <a:latin typeface="Consolas" panose="020B0609020204030204" pitchFamily="49" charset="0"/>
              </a:rPr>
              <a:t>i</a:t>
            </a:r>
            <a:r>
              <a:rPr lang="en-US" sz="2400" dirty="0">
                <a:solidFill>
                  <a:srgbClr val="9F9D6D"/>
                </a:solidFill>
                <a:highlight>
                  <a:srgbClr val="3F3F3F"/>
                </a:highlight>
                <a:latin typeface="Consolas" panose="020B0609020204030204" pitchFamily="49" charset="0"/>
              </a:rPr>
              <a:t>][</a:t>
            </a:r>
            <a:r>
              <a:rPr lang="en-US" sz="2400" dirty="0">
                <a:solidFill>
                  <a:srgbClr val="DCDCCC"/>
                </a:solidFill>
                <a:highlight>
                  <a:srgbClr val="3F3F3F"/>
                </a:highlight>
                <a:latin typeface="Consolas" panose="020B0609020204030204" pitchFamily="49" charset="0"/>
              </a:rPr>
              <a:t>j</a:t>
            </a:r>
            <a:r>
              <a:rPr lang="en-US" sz="2400" dirty="0">
                <a:solidFill>
                  <a:srgbClr val="9F9D6D"/>
                </a:solidFill>
                <a:highlight>
                  <a:srgbClr val="3F3F3F"/>
                </a:highlight>
                <a:latin typeface="Consolas" panose="020B0609020204030204" pitchFamily="49" charset="0"/>
              </a:rPr>
              <a:t>]</a:t>
            </a:r>
            <a:r>
              <a:rPr lang="en-US" sz="2400" dirty="0">
                <a:solidFill>
                  <a:srgbClr val="DCDCCC"/>
                </a:solidFill>
                <a:highlight>
                  <a:srgbClr val="3F3F3F"/>
                </a:highlight>
                <a:latin typeface="Consolas" panose="020B0609020204030204" pitchFamily="49" charset="0"/>
              </a:rPr>
              <a:t> </a:t>
            </a:r>
            <a:r>
              <a:rPr lang="en-US" sz="2400" dirty="0">
                <a:solidFill>
                  <a:srgbClr val="9F9D6D"/>
                </a:solidFill>
                <a:highlight>
                  <a:srgbClr val="3F3F3F"/>
                </a:highlight>
                <a:latin typeface="Consolas" panose="020B0609020204030204" pitchFamily="49" charset="0"/>
              </a:rPr>
              <a:t>*</a:t>
            </a:r>
            <a:r>
              <a:rPr lang="en-US" sz="2400" dirty="0">
                <a:solidFill>
                  <a:srgbClr val="DCDCCC"/>
                </a:solidFill>
                <a:highlight>
                  <a:srgbClr val="3F3F3F"/>
                </a:highlight>
                <a:latin typeface="Consolas" panose="020B0609020204030204" pitchFamily="49" charset="0"/>
              </a:rPr>
              <a:t> b</a:t>
            </a:r>
            <a:r>
              <a:rPr lang="en-US" sz="2400" dirty="0">
                <a:solidFill>
                  <a:srgbClr val="9F9D6D"/>
                </a:solidFill>
                <a:highlight>
                  <a:srgbClr val="3F3F3F"/>
                </a:highlight>
                <a:latin typeface="Consolas" panose="020B0609020204030204" pitchFamily="49" charset="0"/>
              </a:rPr>
              <a:t>[</a:t>
            </a:r>
            <a:r>
              <a:rPr lang="en-US" sz="2400" dirty="0">
                <a:solidFill>
                  <a:srgbClr val="DCDCCC"/>
                </a:solidFill>
                <a:highlight>
                  <a:srgbClr val="3F3F3F"/>
                </a:highlight>
                <a:latin typeface="Consolas" panose="020B0609020204030204" pitchFamily="49" charset="0"/>
              </a:rPr>
              <a:t>j</a:t>
            </a:r>
            <a:r>
              <a:rPr lang="en-US" sz="2400" dirty="0">
                <a:solidFill>
                  <a:srgbClr val="9F9D6D"/>
                </a:solidFill>
                <a:highlight>
                  <a:srgbClr val="3F3F3F"/>
                </a:highlight>
                <a:latin typeface="Consolas" panose="020B0609020204030204" pitchFamily="49" charset="0"/>
              </a:rPr>
              <a:t>];</a:t>
            </a:r>
          </a:p>
        </p:txBody>
      </p:sp>
      <p:sp>
        <p:nvSpPr>
          <p:cNvPr id="8" name="TextBox 7">
            <a:extLst>
              <a:ext uri="{FF2B5EF4-FFF2-40B4-BE49-F238E27FC236}">
                <a16:creationId xmlns:a16="http://schemas.microsoft.com/office/drawing/2014/main" id="{474A24B8-A127-41BF-A149-F0BEBFA73812}"/>
              </a:ext>
            </a:extLst>
          </p:cNvPr>
          <p:cNvSpPr txBox="1"/>
          <p:nvPr/>
        </p:nvSpPr>
        <p:spPr>
          <a:xfrm>
            <a:off x="645502" y="6022212"/>
            <a:ext cx="7030941" cy="707886"/>
          </a:xfrm>
          <a:prstGeom prst="rect">
            <a:avLst/>
          </a:prstGeom>
          <a:noFill/>
        </p:spPr>
        <p:txBody>
          <a:bodyPr wrap="square" rtlCol="0">
            <a:spAutoFit/>
          </a:bodyPr>
          <a:lstStyle/>
          <a:p>
            <a:r>
              <a:rPr lang="en-US" sz="2000" dirty="0">
                <a:latin typeface="Calibri" pitchFamily="34" charset="0"/>
              </a:rPr>
              <a:t>Assume 64-byte cache lines, </a:t>
            </a:r>
          </a:p>
          <a:p>
            <a:r>
              <a:rPr lang="en-US" sz="2000" dirty="0">
                <a:latin typeface="Calibri" pitchFamily="34" charset="0"/>
              </a:rPr>
              <a:t>                N * 8 &gt;&gt; cache size – What percent cache misses on “a”</a:t>
            </a:r>
          </a:p>
        </p:txBody>
      </p:sp>
      <p:sp>
        <p:nvSpPr>
          <p:cNvPr id="3" name="TextBox 2">
            <a:extLst>
              <a:ext uri="{FF2B5EF4-FFF2-40B4-BE49-F238E27FC236}">
                <a16:creationId xmlns:a16="http://schemas.microsoft.com/office/drawing/2014/main" id="{36685AA7-A0A8-43AB-AF73-AD4E42250C1B}"/>
              </a:ext>
            </a:extLst>
          </p:cNvPr>
          <p:cNvSpPr txBox="1"/>
          <p:nvPr/>
        </p:nvSpPr>
        <p:spPr>
          <a:xfrm>
            <a:off x="1209675" y="3228122"/>
            <a:ext cx="508473" cy="369332"/>
          </a:xfrm>
          <a:prstGeom prst="rect">
            <a:avLst/>
          </a:prstGeom>
          <a:noFill/>
        </p:spPr>
        <p:txBody>
          <a:bodyPr wrap="none" rtlCol="0">
            <a:spAutoFit/>
          </a:bodyPr>
          <a:lstStyle/>
          <a:p>
            <a:r>
              <a:rPr lang="en-US" sz="1800" dirty="0">
                <a:latin typeface="Calibri" pitchFamily="34" charset="0"/>
              </a:rPr>
              <a:t>1/8</a:t>
            </a:r>
          </a:p>
        </p:txBody>
      </p:sp>
      <p:sp>
        <p:nvSpPr>
          <p:cNvPr id="9" name="TextBox 8">
            <a:extLst>
              <a:ext uri="{FF2B5EF4-FFF2-40B4-BE49-F238E27FC236}">
                <a16:creationId xmlns:a16="http://schemas.microsoft.com/office/drawing/2014/main" id="{5D93629A-2409-4698-80A0-6F07BCDDE84B}"/>
              </a:ext>
            </a:extLst>
          </p:cNvPr>
          <p:cNvSpPr txBox="1"/>
          <p:nvPr/>
        </p:nvSpPr>
        <p:spPr>
          <a:xfrm>
            <a:off x="2867025" y="3213834"/>
            <a:ext cx="508473" cy="369332"/>
          </a:xfrm>
          <a:prstGeom prst="rect">
            <a:avLst/>
          </a:prstGeom>
          <a:noFill/>
        </p:spPr>
        <p:txBody>
          <a:bodyPr wrap="none" rtlCol="0">
            <a:spAutoFit/>
          </a:bodyPr>
          <a:lstStyle/>
          <a:p>
            <a:r>
              <a:rPr lang="en-US" sz="1800" dirty="0">
                <a:latin typeface="Calibri" pitchFamily="34" charset="0"/>
              </a:rPr>
              <a:t>8/8</a:t>
            </a:r>
          </a:p>
        </p:txBody>
      </p:sp>
      <p:sp>
        <p:nvSpPr>
          <p:cNvPr id="10" name="TextBox 9">
            <a:extLst>
              <a:ext uri="{FF2B5EF4-FFF2-40B4-BE49-F238E27FC236}">
                <a16:creationId xmlns:a16="http://schemas.microsoft.com/office/drawing/2014/main" id="{D75594E3-85CE-4E89-99E2-D40C7CE1F932}"/>
              </a:ext>
            </a:extLst>
          </p:cNvPr>
          <p:cNvSpPr txBox="1"/>
          <p:nvPr/>
        </p:nvSpPr>
        <p:spPr>
          <a:xfrm>
            <a:off x="4203227" y="3213834"/>
            <a:ext cx="508473" cy="369332"/>
          </a:xfrm>
          <a:prstGeom prst="rect">
            <a:avLst/>
          </a:prstGeom>
          <a:noFill/>
        </p:spPr>
        <p:txBody>
          <a:bodyPr wrap="none" rtlCol="0">
            <a:spAutoFit/>
          </a:bodyPr>
          <a:lstStyle/>
          <a:p>
            <a:r>
              <a:rPr lang="en-US" sz="1800" dirty="0">
                <a:latin typeface="Calibri" pitchFamily="34" charset="0"/>
              </a:rPr>
              <a:t>0/8</a:t>
            </a:r>
          </a:p>
        </p:txBody>
      </p:sp>
      <p:sp>
        <p:nvSpPr>
          <p:cNvPr id="11" name="TextBox 10">
            <a:extLst>
              <a:ext uri="{FF2B5EF4-FFF2-40B4-BE49-F238E27FC236}">
                <a16:creationId xmlns:a16="http://schemas.microsoft.com/office/drawing/2014/main" id="{3B97FB2D-81DF-4D3D-BFE8-5822542E9F7D}"/>
              </a:ext>
            </a:extLst>
          </p:cNvPr>
          <p:cNvSpPr txBox="1"/>
          <p:nvPr/>
        </p:nvSpPr>
        <p:spPr>
          <a:xfrm>
            <a:off x="1304141" y="5075832"/>
            <a:ext cx="508473" cy="369332"/>
          </a:xfrm>
          <a:prstGeom prst="rect">
            <a:avLst/>
          </a:prstGeom>
          <a:noFill/>
        </p:spPr>
        <p:txBody>
          <a:bodyPr wrap="none" rtlCol="0">
            <a:spAutoFit/>
          </a:bodyPr>
          <a:lstStyle/>
          <a:p>
            <a:r>
              <a:rPr lang="en-US" dirty="0">
                <a:latin typeface="Calibri" pitchFamily="34" charset="0"/>
              </a:rPr>
              <a:t>0</a:t>
            </a:r>
            <a:r>
              <a:rPr lang="en-US" sz="1800" dirty="0">
                <a:latin typeface="Calibri" pitchFamily="34" charset="0"/>
              </a:rPr>
              <a:t>/8</a:t>
            </a:r>
          </a:p>
        </p:txBody>
      </p:sp>
      <p:sp>
        <p:nvSpPr>
          <p:cNvPr id="12" name="TextBox 11">
            <a:extLst>
              <a:ext uri="{FF2B5EF4-FFF2-40B4-BE49-F238E27FC236}">
                <a16:creationId xmlns:a16="http://schemas.microsoft.com/office/drawing/2014/main" id="{21FB21E5-BED3-4280-AE07-3FF4143D8013}"/>
              </a:ext>
            </a:extLst>
          </p:cNvPr>
          <p:cNvSpPr txBox="1"/>
          <p:nvPr/>
        </p:nvSpPr>
        <p:spPr>
          <a:xfrm>
            <a:off x="2961491" y="5061544"/>
            <a:ext cx="508473" cy="369332"/>
          </a:xfrm>
          <a:prstGeom prst="rect">
            <a:avLst/>
          </a:prstGeom>
          <a:noFill/>
        </p:spPr>
        <p:txBody>
          <a:bodyPr wrap="none" rtlCol="0">
            <a:spAutoFit/>
          </a:bodyPr>
          <a:lstStyle/>
          <a:p>
            <a:r>
              <a:rPr lang="en-US" dirty="0">
                <a:latin typeface="Calibri" pitchFamily="34" charset="0"/>
              </a:rPr>
              <a:t>1</a:t>
            </a:r>
            <a:r>
              <a:rPr lang="en-US" sz="1800" dirty="0">
                <a:latin typeface="Calibri" pitchFamily="34" charset="0"/>
              </a:rPr>
              <a:t>/8</a:t>
            </a:r>
          </a:p>
        </p:txBody>
      </p:sp>
      <p:sp>
        <p:nvSpPr>
          <p:cNvPr id="13" name="TextBox 12">
            <a:extLst>
              <a:ext uri="{FF2B5EF4-FFF2-40B4-BE49-F238E27FC236}">
                <a16:creationId xmlns:a16="http://schemas.microsoft.com/office/drawing/2014/main" id="{5E0E56C5-ADD5-49AE-A494-155CBC148EC9}"/>
              </a:ext>
            </a:extLst>
          </p:cNvPr>
          <p:cNvSpPr txBox="1"/>
          <p:nvPr/>
        </p:nvSpPr>
        <p:spPr>
          <a:xfrm>
            <a:off x="4297693" y="5061544"/>
            <a:ext cx="508473" cy="369332"/>
          </a:xfrm>
          <a:prstGeom prst="rect">
            <a:avLst/>
          </a:prstGeom>
          <a:noFill/>
        </p:spPr>
        <p:txBody>
          <a:bodyPr wrap="none" rtlCol="0">
            <a:spAutoFit/>
          </a:bodyPr>
          <a:lstStyle/>
          <a:p>
            <a:r>
              <a:rPr lang="en-US" dirty="0">
                <a:latin typeface="Calibri" pitchFamily="34" charset="0"/>
              </a:rPr>
              <a:t>1</a:t>
            </a:r>
            <a:r>
              <a:rPr lang="en-US" sz="1800" dirty="0">
                <a:latin typeface="Calibri" pitchFamily="34" charset="0"/>
              </a:rPr>
              <a:t>/8</a:t>
            </a:r>
          </a:p>
        </p:txBody>
      </p:sp>
    </p:spTree>
    <p:extLst>
      <p:ext uri="{BB962C8B-B14F-4D97-AF65-F5344CB8AC3E}">
        <p14:creationId xmlns:p14="http://schemas.microsoft.com/office/powerpoint/2010/main" val="235423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3" grpId="0"/>
      <p:bldP spid="9" grpId="0"/>
      <p:bldP spid="10" grpId="0"/>
      <p:bldP spid="11" grpId="0"/>
      <p:bldP spid="12"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EFDEF-5E62-4C84-8352-4D8FE7CAD1E1}"/>
              </a:ext>
            </a:extLst>
          </p:cNvPr>
          <p:cNvSpPr>
            <a:spLocks noGrp="1"/>
          </p:cNvSpPr>
          <p:nvPr>
            <p:ph type="title"/>
          </p:nvPr>
        </p:nvSpPr>
        <p:spPr/>
        <p:txBody>
          <a:bodyPr/>
          <a:lstStyle/>
          <a:p>
            <a:r>
              <a:rPr lang="en-US" dirty="0"/>
              <a:t>Matrix Blocking</a:t>
            </a:r>
          </a:p>
        </p:txBody>
      </p:sp>
      <p:graphicFrame>
        <p:nvGraphicFramePr>
          <p:cNvPr id="4" name="Table 3">
            <a:extLst>
              <a:ext uri="{FF2B5EF4-FFF2-40B4-BE49-F238E27FC236}">
                <a16:creationId xmlns:a16="http://schemas.microsoft.com/office/drawing/2014/main" id="{55D48488-F1D9-4682-BC03-ECA940871F3E}"/>
              </a:ext>
            </a:extLst>
          </p:cNvPr>
          <p:cNvGraphicFramePr>
            <a:graphicFrameLocks noGrp="1"/>
          </p:cNvGraphicFramePr>
          <p:nvPr>
            <p:extLst>
              <p:ext uri="{D42A27DB-BD31-4B8C-83A1-F6EECF244321}">
                <p14:modId xmlns:p14="http://schemas.microsoft.com/office/powerpoint/2010/main" val="1199388973"/>
              </p:ext>
            </p:extLst>
          </p:nvPr>
        </p:nvGraphicFramePr>
        <p:xfrm>
          <a:off x="1618911" y="2353547"/>
          <a:ext cx="2648289" cy="2456280"/>
        </p:xfrm>
        <a:graphic>
          <a:graphicData uri="http://schemas.openxmlformats.org/drawingml/2006/table">
            <a:tbl>
              <a:tblPr firstRow="1" bandRow="1">
                <a:tableStyleId>{5940675A-B579-460E-94D1-54222C63F5DA}</a:tableStyleId>
              </a:tblPr>
              <a:tblGrid>
                <a:gridCol w="378327">
                  <a:extLst>
                    <a:ext uri="{9D8B030D-6E8A-4147-A177-3AD203B41FA5}">
                      <a16:colId xmlns:a16="http://schemas.microsoft.com/office/drawing/2014/main" val="1904720275"/>
                    </a:ext>
                  </a:extLst>
                </a:gridCol>
                <a:gridCol w="378327">
                  <a:extLst>
                    <a:ext uri="{9D8B030D-6E8A-4147-A177-3AD203B41FA5}">
                      <a16:colId xmlns:a16="http://schemas.microsoft.com/office/drawing/2014/main" val="913839429"/>
                    </a:ext>
                  </a:extLst>
                </a:gridCol>
                <a:gridCol w="378327">
                  <a:extLst>
                    <a:ext uri="{9D8B030D-6E8A-4147-A177-3AD203B41FA5}">
                      <a16:colId xmlns:a16="http://schemas.microsoft.com/office/drawing/2014/main" val="3234435122"/>
                    </a:ext>
                  </a:extLst>
                </a:gridCol>
                <a:gridCol w="378327">
                  <a:extLst>
                    <a:ext uri="{9D8B030D-6E8A-4147-A177-3AD203B41FA5}">
                      <a16:colId xmlns:a16="http://schemas.microsoft.com/office/drawing/2014/main" val="1434325151"/>
                    </a:ext>
                  </a:extLst>
                </a:gridCol>
                <a:gridCol w="378327">
                  <a:extLst>
                    <a:ext uri="{9D8B030D-6E8A-4147-A177-3AD203B41FA5}">
                      <a16:colId xmlns:a16="http://schemas.microsoft.com/office/drawing/2014/main" val="1324931445"/>
                    </a:ext>
                  </a:extLst>
                </a:gridCol>
                <a:gridCol w="378327">
                  <a:extLst>
                    <a:ext uri="{9D8B030D-6E8A-4147-A177-3AD203B41FA5}">
                      <a16:colId xmlns:a16="http://schemas.microsoft.com/office/drawing/2014/main" val="1388475543"/>
                    </a:ext>
                  </a:extLst>
                </a:gridCol>
                <a:gridCol w="378327">
                  <a:extLst>
                    <a:ext uri="{9D8B030D-6E8A-4147-A177-3AD203B41FA5}">
                      <a16:colId xmlns:a16="http://schemas.microsoft.com/office/drawing/2014/main" val="1178403102"/>
                    </a:ext>
                  </a:extLst>
                </a:gridCol>
              </a:tblGrid>
              <a:tr h="272920">
                <a:tc>
                  <a:txBody>
                    <a:bodyPr/>
                    <a:lstStyle/>
                    <a:p>
                      <a:endParaRPr lang="en-US" sz="1200" dirty="0"/>
                    </a:p>
                  </a:txBody>
                  <a:tcPr marL="83976" marR="83976" marT="41988" marB="41988">
                    <a:solidFill>
                      <a:schemeClr val="accent2">
                        <a:lumMod val="60000"/>
                        <a:lumOff val="40000"/>
                      </a:schemeClr>
                    </a:solidFill>
                  </a:tcPr>
                </a:tc>
                <a:tc>
                  <a:txBody>
                    <a:bodyPr/>
                    <a:lstStyle/>
                    <a:p>
                      <a:endParaRPr lang="en-US" sz="1200" dirty="0"/>
                    </a:p>
                  </a:txBody>
                  <a:tcPr marL="83976" marR="83976" marT="41988" marB="41988">
                    <a:solidFill>
                      <a:schemeClr val="accent2">
                        <a:lumMod val="60000"/>
                        <a:lumOff val="40000"/>
                      </a:schemeClr>
                    </a:solidFill>
                  </a:tcPr>
                </a:tc>
                <a:tc>
                  <a:txBody>
                    <a:bodyPr/>
                    <a:lstStyle/>
                    <a:p>
                      <a:endParaRPr lang="en-US" sz="1200" dirty="0"/>
                    </a:p>
                  </a:txBody>
                  <a:tcPr marL="83976" marR="83976" marT="41988" marB="41988">
                    <a:solidFill>
                      <a:schemeClr val="accent2">
                        <a:lumMod val="60000"/>
                        <a:lumOff val="40000"/>
                      </a:schemeClr>
                    </a:solidFill>
                  </a:tcPr>
                </a:tc>
                <a:tc>
                  <a:txBody>
                    <a:bodyPr/>
                    <a:lstStyle/>
                    <a:p>
                      <a:endParaRPr lang="en-US" sz="1200" dirty="0"/>
                    </a:p>
                  </a:txBody>
                  <a:tcPr marL="83976" marR="83976" marT="41988" marB="41988">
                    <a:solidFill>
                      <a:schemeClr val="accent2">
                        <a:lumMod val="60000"/>
                        <a:lumOff val="40000"/>
                      </a:schemeClr>
                    </a:solidFill>
                  </a:tcPr>
                </a:tc>
                <a:tc>
                  <a:txBody>
                    <a:bodyPr/>
                    <a:lstStyle/>
                    <a:p>
                      <a:endParaRPr lang="en-US" sz="1200" dirty="0"/>
                    </a:p>
                  </a:txBody>
                  <a:tcPr marL="83976" marR="83976" marT="41988" marB="41988">
                    <a:solidFill>
                      <a:schemeClr val="accent2">
                        <a:lumMod val="60000"/>
                        <a:lumOff val="40000"/>
                      </a:schemeClr>
                    </a:solidFill>
                  </a:tcPr>
                </a:tc>
                <a:tc>
                  <a:txBody>
                    <a:bodyPr/>
                    <a:lstStyle/>
                    <a:p>
                      <a:endParaRPr lang="en-US" sz="1200" dirty="0"/>
                    </a:p>
                  </a:txBody>
                  <a:tcPr marL="83976" marR="83976" marT="41988" marB="41988">
                    <a:solidFill>
                      <a:schemeClr val="accent2">
                        <a:lumMod val="60000"/>
                        <a:lumOff val="40000"/>
                      </a:schemeClr>
                    </a:solidFill>
                  </a:tcPr>
                </a:tc>
                <a:tc>
                  <a:txBody>
                    <a:bodyPr/>
                    <a:lstStyle/>
                    <a:p>
                      <a:endParaRPr lang="en-US" sz="1200" dirty="0"/>
                    </a:p>
                  </a:txBody>
                  <a:tcPr marL="83976" marR="83976" marT="41988" marB="41988">
                    <a:solidFill>
                      <a:schemeClr val="accent2">
                        <a:lumMod val="60000"/>
                        <a:lumOff val="40000"/>
                      </a:schemeClr>
                    </a:solidFill>
                  </a:tcPr>
                </a:tc>
                <a:extLst>
                  <a:ext uri="{0D108BD9-81ED-4DB2-BD59-A6C34878D82A}">
                    <a16:rowId xmlns:a16="http://schemas.microsoft.com/office/drawing/2014/main" val="2518530453"/>
                  </a:ext>
                </a:extLst>
              </a:tr>
              <a:tr h="272920">
                <a:tc>
                  <a:txBody>
                    <a:bodyPr/>
                    <a:lstStyle/>
                    <a:p>
                      <a:endParaRPr lang="en-US" sz="1200" dirty="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extLst>
                  <a:ext uri="{0D108BD9-81ED-4DB2-BD59-A6C34878D82A}">
                    <a16:rowId xmlns:a16="http://schemas.microsoft.com/office/drawing/2014/main" val="1528272045"/>
                  </a:ext>
                </a:extLst>
              </a:tr>
              <a:tr h="272920">
                <a:tc>
                  <a:txBody>
                    <a:bodyPr/>
                    <a:lstStyle/>
                    <a:p>
                      <a:endParaRPr lang="en-US" sz="1200" dirty="0"/>
                    </a:p>
                  </a:txBody>
                  <a:tcPr marL="83976" marR="83976" marT="41988" marB="41988"/>
                </a:tc>
                <a:tc>
                  <a:txBody>
                    <a:bodyPr/>
                    <a:lstStyle/>
                    <a:p>
                      <a:endParaRPr lang="en-US" sz="120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extLst>
                  <a:ext uri="{0D108BD9-81ED-4DB2-BD59-A6C34878D82A}">
                    <a16:rowId xmlns:a16="http://schemas.microsoft.com/office/drawing/2014/main" val="537292284"/>
                  </a:ext>
                </a:extLst>
              </a:tr>
              <a:tr h="272920">
                <a:tc>
                  <a:txBody>
                    <a:bodyPr/>
                    <a:lstStyle/>
                    <a:p>
                      <a:endParaRPr lang="en-US" sz="1200" dirty="0"/>
                    </a:p>
                  </a:txBody>
                  <a:tcPr marL="83976" marR="83976" marT="41988" marB="41988"/>
                </a:tc>
                <a:tc>
                  <a:txBody>
                    <a:bodyPr/>
                    <a:lstStyle/>
                    <a:p>
                      <a:endParaRPr lang="en-US" sz="120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extLst>
                  <a:ext uri="{0D108BD9-81ED-4DB2-BD59-A6C34878D82A}">
                    <a16:rowId xmlns:a16="http://schemas.microsoft.com/office/drawing/2014/main" val="453463267"/>
                  </a:ext>
                </a:extLst>
              </a:tr>
              <a:tr h="272920">
                <a:tc>
                  <a:txBody>
                    <a:bodyPr/>
                    <a:lstStyle/>
                    <a:p>
                      <a:endParaRPr lang="en-US" sz="1200" dirty="0"/>
                    </a:p>
                  </a:txBody>
                  <a:tcPr marL="83976" marR="83976" marT="41988" marB="41988"/>
                </a:tc>
                <a:tc>
                  <a:txBody>
                    <a:bodyPr/>
                    <a:lstStyle/>
                    <a:p>
                      <a:endParaRPr lang="en-US" sz="120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extLst>
                  <a:ext uri="{0D108BD9-81ED-4DB2-BD59-A6C34878D82A}">
                    <a16:rowId xmlns:a16="http://schemas.microsoft.com/office/drawing/2014/main" val="3490314584"/>
                  </a:ext>
                </a:extLst>
              </a:tr>
              <a:tr h="272920">
                <a:tc>
                  <a:txBody>
                    <a:bodyPr/>
                    <a:lstStyle/>
                    <a:p>
                      <a:endParaRPr lang="en-US" sz="1200" dirty="0"/>
                    </a:p>
                  </a:txBody>
                  <a:tcPr marL="83976" marR="83976" marT="41988" marB="41988"/>
                </a:tc>
                <a:tc>
                  <a:txBody>
                    <a:bodyPr/>
                    <a:lstStyle/>
                    <a:p>
                      <a:endParaRPr lang="en-US" sz="120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extLst>
                  <a:ext uri="{0D108BD9-81ED-4DB2-BD59-A6C34878D82A}">
                    <a16:rowId xmlns:a16="http://schemas.microsoft.com/office/drawing/2014/main" val="2562900802"/>
                  </a:ext>
                </a:extLst>
              </a:tr>
              <a:tr h="272920">
                <a:tc>
                  <a:txBody>
                    <a:bodyPr/>
                    <a:lstStyle/>
                    <a:p>
                      <a:endParaRPr lang="en-US" sz="1200" dirty="0"/>
                    </a:p>
                  </a:txBody>
                  <a:tcPr marL="83976" marR="83976" marT="41988" marB="41988"/>
                </a:tc>
                <a:tc>
                  <a:txBody>
                    <a:bodyPr/>
                    <a:lstStyle/>
                    <a:p>
                      <a:endParaRPr lang="en-US" sz="120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extLst>
                  <a:ext uri="{0D108BD9-81ED-4DB2-BD59-A6C34878D82A}">
                    <a16:rowId xmlns:a16="http://schemas.microsoft.com/office/drawing/2014/main" val="2317857733"/>
                  </a:ext>
                </a:extLst>
              </a:tr>
              <a:tr h="272920">
                <a:tc>
                  <a:txBody>
                    <a:bodyPr/>
                    <a:lstStyle/>
                    <a:p>
                      <a:endParaRPr lang="en-US" sz="1200" dirty="0"/>
                    </a:p>
                  </a:txBody>
                  <a:tcPr marL="83976" marR="83976" marT="41988" marB="41988"/>
                </a:tc>
                <a:tc>
                  <a:txBody>
                    <a:bodyPr/>
                    <a:lstStyle/>
                    <a:p>
                      <a:endParaRPr lang="en-US" sz="120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extLst>
                  <a:ext uri="{0D108BD9-81ED-4DB2-BD59-A6C34878D82A}">
                    <a16:rowId xmlns:a16="http://schemas.microsoft.com/office/drawing/2014/main" val="900139755"/>
                  </a:ext>
                </a:extLst>
              </a:tr>
              <a:tr h="272920">
                <a:tc>
                  <a:txBody>
                    <a:bodyPr/>
                    <a:lstStyle/>
                    <a:p>
                      <a:endParaRPr lang="en-US" sz="1200" dirty="0"/>
                    </a:p>
                  </a:txBody>
                  <a:tcPr marL="83976" marR="83976" marT="41988" marB="41988"/>
                </a:tc>
                <a:tc>
                  <a:txBody>
                    <a:bodyPr/>
                    <a:lstStyle/>
                    <a:p>
                      <a:endParaRPr lang="en-US" sz="120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extLst>
                  <a:ext uri="{0D108BD9-81ED-4DB2-BD59-A6C34878D82A}">
                    <a16:rowId xmlns:a16="http://schemas.microsoft.com/office/drawing/2014/main" val="2366183661"/>
                  </a:ext>
                </a:extLst>
              </a:tr>
            </a:tbl>
          </a:graphicData>
        </a:graphic>
      </p:graphicFrame>
      <p:graphicFrame>
        <p:nvGraphicFramePr>
          <p:cNvPr id="5" name="Table 4">
            <a:extLst>
              <a:ext uri="{FF2B5EF4-FFF2-40B4-BE49-F238E27FC236}">
                <a16:creationId xmlns:a16="http://schemas.microsoft.com/office/drawing/2014/main" id="{BA85D9F4-1C68-4170-B1FA-AB78CB88CE4E}"/>
              </a:ext>
            </a:extLst>
          </p:cNvPr>
          <p:cNvGraphicFramePr>
            <a:graphicFrameLocks noGrp="1"/>
          </p:cNvGraphicFramePr>
          <p:nvPr>
            <p:extLst>
              <p:ext uri="{D42A27DB-BD31-4B8C-83A1-F6EECF244321}">
                <p14:modId xmlns:p14="http://schemas.microsoft.com/office/powerpoint/2010/main" val="4281700397"/>
              </p:ext>
            </p:extLst>
          </p:nvPr>
        </p:nvGraphicFramePr>
        <p:xfrm>
          <a:off x="1618911" y="1624247"/>
          <a:ext cx="2648289" cy="272920"/>
        </p:xfrm>
        <a:graphic>
          <a:graphicData uri="http://schemas.openxmlformats.org/drawingml/2006/table">
            <a:tbl>
              <a:tblPr firstRow="1" bandRow="1">
                <a:tableStyleId>{5940675A-B579-460E-94D1-54222C63F5DA}</a:tableStyleId>
              </a:tblPr>
              <a:tblGrid>
                <a:gridCol w="378327">
                  <a:extLst>
                    <a:ext uri="{9D8B030D-6E8A-4147-A177-3AD203B41FA5}">
                      <a16:colId xmlns:a16="http://schemas.microsoft.com/office/drawing/2014/main" val="20000"/>
                    </a:ext>
                  </a:extLst>
                </a:gridCol>
                <a:gridCol w="378327">
                  <a:extLst>
                    <a:ext uri="{9D8B030D-6E8A-4147-A177-3AD203B41FA5}">
                      <a16:colId xmlns:a16="http://schemas.microsoft.com/office/drawing/2014/main" val="20001"/>
                    </a:ext>
                  </a:extLst>
                </a:gridCol>
                <a:gridCol w="378327">
                  <a:extLst>
                    <a:ext uri="{9D8B030D-6E8A-4147-A177-3AD203B41FA5}">
                      <a16:colId xmlns:a16="http://schemas.microsoft.com/office/drawing/2014/main" val="20002"/>
                    </a:ext>
                  </a:extLst>
                </a:gridCol>
                <a:gridCol w="378327">
                  <a:extLst>
                    <a:ext uri="{9D8B030D-6E8A-4147-A177-3AD203B41FA5}">
                      <a16:colId xmlns:a16="http://schemas.microsoft.com/office/drawing/2014/main" val="20003"/>
                    </a:ext>
                  </a:extLst>
                </a:gridCol>
                <a:gridCol w="378327">
                  <a:extLst>
                    <a:ext uri="{9D8B030D-6E8A-4147-A177-3AD203B41FA5}">
                      <a16:colId xmlns:a16="http://schemas.microsoft.com/office/drawing/2014/main" val="20004"/>
                    </a:ext>
                  </a:extLst>
                </a:gridCol>
                <a:gridCol w="378327">
                  <a:extLst>
                    <a:ext uri="{9D8B030D-6E8A-4147-A177-3AD203B41FA5}">
                      <a16:colId xmlns:a16="http://schemas.microsoft.com/office/drawing/2014/main" val="20005"/>
                    </a:ext>
                  </a:extLst>
                </a:gridCol>
                <a:gridCol w="378327">
                  <a:extLst>
                    <a:ext uri="{9D8B030D-6E8A-4147-A177-3AD203B41FA5}">
                      <a16:colId xmlns:a16="http://schemas.microsoft.com/office/drawing/2014/main" val="20006"/>
                    </a:ext>
                  </a:extLst>
                </a:gridCol>
              </a:tblGrid>
              <a:tr h="272920">
                <a:tc>
                  <a:txBody>
                    <a:bodyPr/>
                    <a:lstStyle/>
                    <a:p>
                      <a:endParaRPr lang="en-US" sz="1200" dirty="0"/>
                    </a:p>
                  </a:txBody>
                  <a:tcPr marL="83976" marR="83976" marT="41988" marB="41988">
                    <a:solidFill>
                      <a:schemeClr val="accent2">
                        <a:lumMod val="60000"/>
                        <a:lumOff val="40000"/>
                      </a:schemeClr>
                    </a:solidFill>
                  </a:tcPr>
                </a:tc>
                <a:tc>
                  <a:txBody>
                    <a:bodyPr/>
                    <a:lstStyle/>
                    <a:p>
                      <a:endParaRPr lang="en-US" sz="1200" dirty="0"/>
                    </a:p>
                  </a:txBody>
                  <a:tcPr marL="83976" marR="83976" marT="41988" marB="41988">
                    <a:solidFill>
                      <a:schemeClr val="accent2">
                        <a:lumMod val="60000"/>
                        <a:lumOff val="40000"/>
                      </a:schemeClr>
                    </a:solidFill>
                  </a:tcPr>
                </a:tc>
                <a:tc>
                  <a:txBody>
                    <a:bodyPr/>
                    <a:lstStyle/>
                    <a:p>
                      <a:endParaRPr lang="en-US" sz="1200" dirty="0"/>
                    </a:p>
                  </a:txBody>
                  <a:tcPr marL="83976" marR="83976" marT="41988" marB="41988">
                    <a:solidFill>
                      <a:schemeClr val="accent2">
                        <a:lumMod val="60000"/>
                        <a:lumOff val="40000"/>
                      </a:schemeClr>
                    </a:solidFill>
                  </a:tcPr>
                </a:tc>
                <a:tc>
                  <a:txBody>
                    <a:bodyPr/>
                    <a:lstStyle/>
                    <a:p>
                      <a:endParaRPr lang="en-US" sz="1200" dirty="0"/>
                    </a:p>
                  </a:txBody>
                  <a:tcPr marL="83976" marR="83976" marT="41988" marB="41988">
                    <a:solidFill>
                      <a:schemeClr val="accent2">
                        <a:lumMod val="60000"/>
                        <a:lumOff val="40000"/>
                      </a:schemeClr>
                    </a:solidFill>
                  </a:tcPr>
                </a:tc>
                <a:tc>
                  <a:txBody>
                    <a:bodyPr/>
                    <a:lstStyle/>
                    <a:p>
                      <a:endParaRPr lang="en-US" sz="1200" dirty="0"/>
                    </a:p>
                  </a:txBody>
                  <a:tcPr marL="83976" marR="83976" marT="41988" marB="41988">
                    <a:solidFill>
                      <a:schemeClr val="accent2">
                        <a:lumMod val="60000"/>
                        <a:lumOff val="40000"/>
                      </a:schemeClr>
                    </a:solidFill>
                  </a:tcPr>
                </a:tc>
                <a:tc>
                  <a:txBody>
                    <a:bodyPr/>
                    <a:lstStyle/>
                    <a:p>
                      <a:endParaRPr lang="en-US" sz="1200" dirty="0"/>
                    </a:p>
                  </a:txBody>
                  <a:tcPr marL="83976" marR="83976" marT="41988" marB="41988">
                    <a:solidFill>
                      <a:schemeClr val="accent2">
                        <a:lumMod val="60000"/>
                        <a:lumOff val="40000"/>
                      </a:schemeClr>
                    </a:solidFill>
                  </a:tcPr>
                </a:tc>
                <a:tc>
                  <a:txBody>
                    <a:bodyPr/>
                    <a:lstStyle/>
                    <a:p>
                      <a:endParaRPr lang="en-US" sz="1200" dirty="0"/>
                    </a:p>
                  </a:txBody>
                  <a:tcPr marL="83976" marR="83976" marT="41988" marB="41988">
                    <a:solidFill>
                      <a:schemeClr val="accent2">
                        <a:lumMod val="60000"/>
                        <a:lumOff val="40000"/>
                      </a:schemeClr>
                    </a:solidFill>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064EFF09-AC43-40A9-924D-BB62D5B388EF}"/>
              </a:ext>
            </a:extLst>
          </p:cNvPr>
          <p:cNvGraphicFramePr>
            <a:graphicFrameLocks noGrp="1"/>
          </p:cNvGraphicFramePr>
          <p:nvPr>
            <p:extLst>
              <p:ext uri="{D42A27DB-BD31-4B8C-83A1-F6EECF244321}">
                <p14:modId xmlns:p14="http://schemas.microsoft.com/office/powerpoint/2010/main" val="389168661"/>
              </p:ext>
            </p:extLst>
          </p:nvPr>
        </p:nvGraphicFramePr>
        <p:xfrm>
          <a:off x="796258" y="2353547"/>
          <a:ext cx="378327" cy="2456280"/>
        </p:xfrm>
        <a:graphic>
          <a:graphicData uri="http://schemas.openxmlformats.org/drawingml/2006/table">
            <a:tbl>
              <a:tblPr firstRow="1" bandRow="1">
                <a:tableStyleId>{5940675A-B579-460E-94D1-54222C63F5DA}</a:tableStyleId>
              </a:tblPr>
              <a:tblGrid>
                <a:gridCol w="378327">
                  <a:extLst>
                    <a:ext uri="{9D8B030D-6E8A-4147-A177-3AD203B41FA5}">
                      <a16:colId xmlns:a16="http://schemas.microsoft.com/office/drawing/2014/main" val="20000"/>
                    </a:ext>
                  </a:extLst>
                </a:gridCol>
              </a:tblGrid>
              <a:tr h="272920">
                <a:tc>
                  <a:txBody>
                    <a:bodyPr/>
                    <a:lstStyle/>
                    <a:p>
                      <a:endParaRPr lang="en-US" sz="1200" dirty="0"/>
                    </a:p>
                  </a:txBody>
                  <a:tcPr marL="83976" marR="83976" marT="41988" marB="41988">
                    <a:solidFill>
                      <a:schemeClr val="accent2">
                        <a:lumMod val="60000"/>
                        <a:lumOff val="40000"/>
                      </a:schemeClr>
                    </a:solidFill>
                  </a:tcPr>
                </a:tc>
                <a:extLst>
                  <a:ext uri="{0D108BD9-81ED-4DB2-BD59-A6C34878D82A}">
                    <a16:rowId xmlns:a16="http://schemas.microsoft.com/office/drawing/2014/main" val="10000"/>
                  </a:ext>
                </a:extLst>
              </a:tr>
              <a:tr h="272920">
                <a:tc>
                  <a:txBody>
                    <a:bodyPr/>
                    <a:lstStyle/>
                    <a:p>
                      <a:endParaRPr lang="en-US" sz="1200" dirty="0"/>
                    </a:p>
                  </a:txBody>
                  <a:tcPr marL="83976" marR="83976" marT="41988" marB="41988"/>
                </a:tc>
                <a:extLst>
                  <a:ext uri="{0D108BD9-81ED-4DB2-BD59-A6C34878D82A}">
                    <a16:rowId xmlns:a16="http://schemas.microsoft.com/office/drawing/2014/main" val="10001"/>
                  </a:ext>
                </a:extLst>
              </a:tr>
              <a:tr h="272920">
                <a:tc>
                  <a:txBody>
                    <a:bodyPr/>
                    <a:lstStyle/>
                    <a:p>
                      <a:endParaRPr lang="en-US" sz="1200" dirty="0"/>
                    </a:p>
                  </a:txBody>
                  <a:tcPr marL="83976" marR="83976" marT="41988" marB="41988"/>
                </a:tc>
                <a:extLst>
                  <a:ext uri="{0D108BD9-81ED-4DB2-BD59-A6C34878D82A}">
                    <a16:rowId xmlns:a16="http://schemas.microsoft.com/office/drawing/2014/main" val="10002"/>
                  </a:ext>
                </a:extLst>
              </a:tr>
              <a:tr h="272920">
                <a:tc>
                  <a:txBody>
                    <a:bodyPr/>
                    <a:lstStyle/>
                    <a:p>
                      <a:endParaRPr lang="en-US" sz="1200" dirty="0"/>
                    </a:p>
                  </a:txBody>
                  <a:tcPr marL="83976" marR="83976" marT="41988" marB="41988"/>
                </a:tc>
                <a:extLst>
                  <a:ext uri="{0D108BD9-81ED-4DB2-BD59-A6C34878D82A}">
                    <a16:rowId xmlns:a16="http://schemas.microsoft.com/office/drawing/2014/main" val="10003"/>
                  </a:ext>
                </a:extLst>
              </a:tr>
              <a:tr h="272920">
                <a:tc>
                  <a:txBody>
                    <a:bodyPr/>
                    <a:lstStyle/>
                    <a:p>
                      <a:endParaRPr lang="en-US" sz="1200" dirty="0"/>
                    </a:p>
                  </a:txBody>
                  <a:tcPr marL="83976" marR="83976" marT="41988" marB="41988"/>
                </a:tc>
                <a:extLst>
                  <a:ext uri="{0D108BD9-81ED-4DB2-BD59-A6C34878D82A}">
                    <a16:rowId xmlns:a16="http://schemas.microsoft.com/office/drawing/2014/main" val="10004"/>
                  </a:ext>
                </a:extLst>
              </a:tr>
              <a:tr h="272920">
                <a:tc>
                  <a:txBody>
                    <a:bodyPr/>
                    <a:lstStyle/>
                    <a:p>
                      <a:endParaRPr lang="en-US" sz="1200" dirty="0"/>
                    </a:p>
                  </a:txBody>
                  <a:tcPr marL="83976" marR="83976" marT="41988" marB="41988"/>
                </a:tc>
                <a:extLst>
                  <a:ext uri="{0D108BD9-81ED-4DB2-BD59-A6C34878D82A}">
                    <a16:rowId xmlns:a16="http://schemas.microsoft.com/office/drawing/2014/main" val="10005"/>
                  </a:ext>
                </a:extLst>
              </a:tr>
              <a:tr h="272920">
                <a:tc>
                  <a:txBody>
                    <a:bodyPr/>
                    <a:lstStyle/>
                    <a:p>
                      <a:endParaRPr lang="en-US" sz="1200" dirty="0"/>
                    </a:p>
                  </a:txBody>
                  <a:tcPr marL="83976" marR="83976" marT="41988" marB="41988"/>
                </a:tc>
                <a:extLst>
                  <a:ext uri="{0D108BD9-81ED-4DB2-BD59-A6C34878D82A}">
                    <a16:rowId xmlns:a16="http://schemas.microsoft.com/office/drawing/2014/main" val="10006"/>
                  </a:ext>
                </a:extLst>
              </a:tr>
              <a:tr h="272920">
                <a:tc>
                  <a:txBody>
                    <a:bodyPr/>
                    <a:lstStyle/>
                    <a:p>
                      <a:endParaRPr lang="en-US" sz="1200" dirty="0"/>
                    </a:p>
                  </a:txBody>
                  <a:tcPr marL="83976" marR="83976" marT="41988" marB="41988"/>
                </a:tc>
                <a:extLst>
                  <a:ext uri="{0D108BD9-81ED-4DB2-BD59-A6C34878D82A}">
                    <a16:rowId xmlns:a16="http://schemas.microsoft.com/office/drawing/2014/main" val="10007"/>
                  </a:ext>
                </a:extLst>
              </a:tr>
              <a:tr h="272920">
                <a:tc>
                  <a:txBody>
                    <a:bodyPr/>
                    <a:lstStyle/>
                    <a:p>
                      <a:endParaRPr lang="en-US" sz="1200" dirty="0"/>
                    </a:p>
                  </a:txBody>
                  <a:tcPr marL="83976" marR="83976" marT="41988" marB="41988"/>
                </a:tc>
                <a:extLst>
                  <a:ext uri="{0D108BD9-81ED-4DB2-BD59-A6C34878D82A}">
                    <a16:rowId xmlns:a16="http://schemas.microsoft.com/office/drawing/2014/main" val="10008"/>
                  </a:ext>
                </a:extLst>
              </a:tr>
            </a:tbl>
          </a:graphicData>
        </a:graphic>
      </p:graphicFrame>
      <p:sp>
        <p:nvSpPr>
          <p:cNvPr id="7" name="TextBox 6">
            <a:extLst>
              <a:ext uri="{FF2B5EF4-FFF2-40B4-BE49-F238E27FC236}">
                <a16:creationId xmlns:a16="http://schemas.microsoft.com/office/drawing/2014/main" id="{0DA3D18C-E02E-4E1F-AC8B-16889E94213E}"/>
              </a:ext>
            </a:extLst>
          </p:cNvPr>
          <p:cNvSpPr txBox="1"/>
          <p:nvPr/>
        </p:nvSpPr>
        <p:spPr>
          <a:xfrm>
            <a:off x="1844036" y="1217598"/>
            <a:ext cx="1992981" cy="431528"/>
          </a:xfrm>
          <a:prstGeom prst="rect">
            <a:avLst/>
          </a:prstGeom>
          <a:noFill/>
        </p:spPr>
        <p:txBody>
          <a:bodyPr wrap="none" rtlCol="0">
            <a:spAutoFit/>
          </a:bodyPr>
          <a:lstStyle/>
          <a:p>
            <a:r>
              <a:rPr lang="en-US" sz="2204" dirty="0"/>
              <a:t>Input Vector b (N)</a:t>
            </a:r>
          </a:p>
        </p:txBody>
      </p:sp>
      <p:sp>
        <p:nvSpPr>
          <p:cNvPr id="8" name="TextBox 7">
            <a:extLst>
              <a:ext uri="{FF2B5EF4-FFF2-40B4-BE49-F238E27FC236}">
                <a16:creationId xmlns:a16="http://schemas.microsoft.com/office/drawing/2014/main" id="{58DA46E6-80BE-4D69-A4F0-6E0A40126544}"/>
              </a:ext>
            </a:extLst>
          </p:cNvPr>
          <p:cNvSpPr txBox="1"/>
          <p:nvPr/>
        </p:nvSpPr>
        <p:spPr>
          <a:xfrm rot="16200000">
            <a:off x="-671441" y="3390300"/>
            <a:ext cx="2161297" cy="431528"/>
          </a:xfrm>
          <a:prstGeom prst="rect">
            <a:avLst/>
          </a:prstGeom>
          <a:noFill/>
        </p:spPr>
        <p:txBody>
          <a:bodyPr wrap="none" rtlCol="0">
            <a:spAutoFit/>
          </a:bodyPr>
          <a:lstStyle/>
          <a:p>
            <a:r>
              <a:rPr lang="en-US" sz="2204" dirty="0"/>
              <a:t>Output Vector c (N)</a:t>
            </a:r>
          </a:p>
        </p:txBody>
      </p:sp>
      <p:sp>
        <p:nvSpPr>
          <p:cNvPr id="9" name="Rectangle 8">
            <a:extLst>
              <a:ext uri="{FF2B5EF4-FFF2-40B4-BE49-F238E27FC236}">
                <a16:creationId xmlns:a16="http://schemas.microsoft.com/office/drawing/2014/main" id="{4BF42226-C18C-4390-8B89-25F81DEEBE86}"/>
              </a:ext>
            </a:extLst>
          </p:cNvPr>
          <p:cNvSpPr/>
          <p:nvPr/>
        </p:nvSpPr>
        <p:spPr>
          <a:xfrm>
            <a:off x="2774147" y="1877316"/>
            <a:ext cx="365806" cy="544636"/>
          </a:xfrm>
          <a:prstGeom prst="rect">
            <a:avLst/>
          </a:prstGeom>
        </p:spPr>
        <p:txBody>
          <a:bodyPr wrap="none">
            <a:spAutoFit/>
          </a:bodyPr>
          <a:lstStyle/>
          <a:p>
            <a:r>
              <a:rPr lang="en-US" sz="2939" dirty="0"/>
              <a:t>×</a:t>
            </a:r>
          </a:p>
        </p:txBody>
      </p:sp>
      <p:sp>
        <p:nvSpPr>
          <p:cNvPr id="10" name="TextBox 9">
            <a:extLst>
              <a:ext uri="{FF2B5EF4-FFF2-40B4-BE49-F238E27FC236}">
                <a16:creationId xmlns:a16="http://schemas.microsoft.com/office/drawing/2014/main" id="{CE7B4DDF-CA34-4F24-9FF9-837820BC6B71}"/>
              </a:ext>
            </a:extLst>
          </p:cNvPr>
          <p:cNvSpPr txBox="1"/>
          <p:nvPr/>
        </p:nvSpPr>
        <p:spPr>
          <a:xfrm>
            <a:off x="1229587" y="2279510"/>
            <a:ext cx="386644" cy="431528"/>
          </a:xfrm>
          <a:prstGeom prst="rect">
            <a:avLst/>
          </a:prstGeom>
          <a:noFill/>
        </p:spPr>
        <p:txBody>
          <a:bodyPr wrap="none" rtlCol="0">
            <a:spAutoFit/>
          </a:bodyPr>
          <a:lstStyle/>
          <a:p>
            <a:r>
              <a:rPr lang="en-US" sz="2204" dirty="0"/>
              <a:t>∑</a:t>
            </a:r>
          </a:p>
        </p:txBody>
      </p:sp>
      <p:sp>
        <p:nvSpPr>
          <p:cNvPr id="11" name="Rectangle 10">
            <a:extLst>
              <a:ext uri="{FF2B5EF4-FFF2-40B4-BE49-F238E27FC236}">
                <a16:creationId xmlns:a16="http://schemas.microsoft.com/office/drawing/2014/main" id="{4FE65CE8-DAD8-4BC6-8A2F-182F5C18C1C0}"/>
              </a:ext>
            </a:extLst>
          </p:cNvPr>
          <p:cNvSpPr/>
          <p:nvPr/>
        </p:nvSpPr>
        <p:spPr>
          <a:xfrm>
            <a:off x="1677446" y="4883864"/>
            <a:ext cx="2249334" cy="431528"/>
          </a:xfrm>
          <a:prstGeom prst="rect">
            <a:avLst/>
          </a:prstGeom>
        </p:spPr>
        <p:txBody>
          <a:bodyPr wrap="none">
            <a:spAutoFit/>
          </a:bodyPr>
          <a:lstStyle/>
          <a:p>
            <a:r>
              <a:rPr lang="en-US" sz="2204" dirty="0"/>
              <a:t>Input Matrix a (</a:t>
            </a:r>
            <a:r>
              <a:rPr lang="en-US" sz="2204" dirty="0" err="1"/>
              <a:t>NxN</a:t>
            </a:r>
            <a:r>
              <a:rPr lang="en-US" sz="2204" dirty="0"/>
              <a:t>)</a:t>
            </a:r>
          </a:p>
        </p:txBody>
      </p:sp>
      <p:graphicFrame>
        <p:nvGraphicFramePr>
          <p:cNvPr id="12" name="Table 11">
            <a:extLst>
              <a:ext uri="{FF2B5EF4-FFF2-40B4-BE49-F238E27FC236}">
                <a16:creationId xmlns:a16="http://schemas.microsoft.com/office/drawing/2014/main" id="{A61C4AAA-3F16-4398-B55A-22AF67F9EAD7}"/>
              </a:ext>
            </a:extLst>
          </p:cNvPr>
          <p:cNvGraphicFramePr>
            <a:graphicFrameLocks noGrp="1"/>
          </p:cNvGraphicFramePr>
          <p:nvPr>
            <p:extLst>
              <p:ext uri="{D42A27DB-BD31-4B8C-83A1-F6EECF244321}">
                <p14:modId xmlns:p14="http://schemas.microsoft.com/office/powerpoint/2010/main" val="3989899148"/>
              </p:ext>
            </p:extLst>
          </p:nvPr>
        </p:nvGraphicFramePr>
        <p:xfrm>
          <a:off x="6343311" y="2353547"/>
          <a:ext cx="2648289" cy="2456280"/>
        </p:xfrm>
        <a:graphic>
          <a:graphicData uri="http://schemas.openxmlformats.org/drawingml/2006/table">
            <a:tbl>
              <a:tblPr firstRow="1" bandRow="1">
                <a:tableStyleId>{5940675A-B579-460E-94D1-54222C63F5DA}</a:tableStyleId>
              </a:tblPr>
              <a:tblGrid>
                <a:gridCol w="378327">
                  <a:extLst>
                    <a:ext uri="{9D8B030D-6E8A-4147-A177-3AD203B41FA5}">
                      <a16:colId xmlns:a16="http://schemas.microsoft.com/office/drawing/2014/main" val="1904720275"/>
                    </a:ext>
                  </a:extLst>
                </a:gridCol>
                <a:gridCol w="378327">
                  <a:extLst>
                    <a:ext uri="{9D8B030D-6E8A-4147-A177-3AD203B41FA5}">
                      <a16:colId xmlns:a16="http://schemas.microsoft.com/office/drawing/2014/main" val="913839429"/>
                    </a:ext>
                  </a:extLst>
                </a:gridCol>
                <a:gridCol w="378327">
                  <a:extLst>
                    <a:ext uri="{9D8B030D-6E8A-4147-A177-3AD203B41FA5}">
                      <a16:colId xmlns:a16="http://schemas.microsoft.com/office/drawing/2014/main" val="3234435122"/>
                    </a:ext>
                  </a:extLst>
                </a:gridCol>
                <a:gridCol w="378327">
                  <a:extLst>
                    <a:ext uri="{9D8B030D-6E8A-4147-A177-3AD203B41FA5}">
                      <a16:colId xmlns:a16="http://schemas.microsoft.com/office/drawing/2014/main" val="1434325151"/>
                    </a:ext>
                  </a:extLst>
                </a:gridCol>
                <a:gridCol w="378327">
                  <a:extLst>
                    <a:ext uri="{9D8B030D-6E8A-4147-A177-3AD203B41FA5}">
                      <a16:colId xmlns:a16="http://schemas.microsoft.com/office/drawing/2014/main" val="1324931445"/>
                    </a:ext>
                  </a:extLst>
                </a:gridCol>
                <a:gridCol w="378327">
                  <a:extLst>
                    <a:ext uri="{9D8B030D-6E8A-4147-A177-3AD203B41FA5}">
                      <a16:colId xmlns:a16="http://schemas.microsoft.com/office/drawing/2014/main" val="1388475543"/>
                    </a:ext>
                  </a:extLst>
                </a:gridCol>
                <a:gridCol w="378327">
                  <a:extLst>
                    <a:ext uri="{9D8B030D-6E8A-4147-A177-3AD203B41FA5}">
                      <a16:colId xmlns:a16="http://schemas.microsoft.com/office/drawing/2014/main" val="1178403102"/>
                    </a:ext>
                  </a:extLst>
                </a:gridCol>
              </a:tblGrid>
              <a:tr h="272920">
                <a:tc>
                  <a:txBody>
                    <a:bodyPr/>
                    <a:lstStyle/>
                    <a:p>
                      <a:endParaRPr lang="en-US" sz="1200" dirty="0"/>
                    </a:p>
                  </a:txBody>
                  <a:tcPr marL="83976" marR="83976" marT="41988" marB="41988">
                    <a:solidFill>
                      <a:schemeClr val="accent2">
                        <a:lumMod val="60000"/>
                        <a:lumOff val="40000"/>
                      </a:schemeClr>
                    </a:solidFill>
                  </a:tcPr>
                </a:tc>
                <a:tc>
                  <a:txBody>
                    <a:bodyPr/>
                    <a:lstStyle/>
                    <a:p>
                      <a:endParaRPr lang="en-US" sz="1200" dirty="0"/>
                    </a:p>
                  </a:txBody>
                  <a:tcPr marL="83976" marR="83976" marT="41988" marB="41988">
                    <a:solidFill>
                      <a:schemeClr val="accent2">
                        <a:lumMod val="60000"/>
                        <a:lumOff val="40000"/>
                      </a:schemeClr>
                    </a:solidFill>
                  </a:tcPr>
                </a:tc>
                <a:tc>
                  <a:txBody>
                    <a:bodyPr/>
                    <a:lstStyle/>
                    <a:p>
                      <a:endParaRPr lang="en-US" sz="1200" dirty="0"/>
                    </a:p>
                  </a:txBody>
                  <a:tcPr marL="83976" marR="83976" marT="41988" marB="41988">
                    <a:solidFill>
                      <a:schemeClr val="accent2">
                        <a:lumMod val="60000"/>
                        <a:lumOff val="40000"/>
                      </a:schemeClr>
                    </a:solidFill>
                  </a:tcPr>
                </a:tc>
                <a:tc>
                  <a:txBody>
                    <a:bodyPr/>
                    <a:lstStyle/>
                    <a:p>
                      <a:endParaRPr lang="en-US" sz="1200" dirty="0"/>
                    </a:p>
                  </a:txBody>
                  <a:tcPr marL="83976" marR="83976" marT="41988" marB="41988">
                    <a:solidFill>
                      <a:schemeClr val="bg1"/>
                    </a:solidFill>
                  </a:tcPr>
                </a:tc>
                <a:tc>
                  <a:txBody>
                    <a:bodyPr/>
                    <a:lstStyle/>
                    <a:p>
                      <a:endParaRPr lang="en-US" sz="1200" dirty="0"/>
                    </a:p>
                  </a:txBody>
                  <a:tcPr marL="83976" marR="83976" marT="41988" marB="41988">
                    <a:solidFill>
                      <a:schemeClr val="bg1"/>
                    </a:solidFill>
                  </a:tcPr>
                </a:tc>
                <a:tc>
                  <a:txBody>
                    <a:bodyPr/>
                    <a:lstStyle/>
                    <a:p>
                      <a:endParaRPr lang="en-US" sz="1200" dirty="0"/>
                    </a:p>
                  </a:txBody>
                  <a:tcPr marL="83976" marR="83976" marT="41988" marB="41988">
                    <a:solidFill>
                      <a:schemeClr val="bg1"/>
                    </a:solidFill>
                  </a:tcPr>
                </a:tc>
                <a:tc>
                  <a:txBody>
                    <a:bodyPr/>
                    <a:lstStyle/>
                    <a:p>
                      <a:endParaRPr lang="en-US" sz="1200" dirty="0"/>
                    </a:p>
                  </a:txBody>
                  <a:tcPr marL="83976" marR="83976" marT="41988" marB="41988">
                    <a:solidFill>
                      <a:schemeClr val="bg1"/>
                    </a:solidFill>
                  </a:tcPr>
                </a:tc>
                <a:extLst>
                  <a:ext uri="{0D108BD9-81ED-4DB2-BD59-A6C34878D82A}">
                    <a16:rowId xmlns:a16="http://schemas.microsoft.com/office/drawing/2014/main" val="2518530453"/>
                  </a:ext>
                </a:extLst>
              </a:tr>
              <a:tr h="272920">
                <a:tc>
                  <a:txBody>
                    <a:bodyPr/>
                    <a:lstStyle/>
                    <a:p>
                      <a:endParaRPr lang="en-US" sz="1200" dirty="0"/>
                    </a:p>
                  </a:txBody>
                  <a:tcPr marL="83976" marR="83976" marT="41988" marB="41988">
                    <a:solidFill>
                      <a:schemeClr val="bg1">
                        <a:lumMod val="85000"/>
                      </a:schemeClr>
                    </a:solidFill>
                  </a:tcPr>
                </a:tc>
                <a:tc>
                  <a:txBody>
                    <a:bodyPr/>
                    <a:lstStyle/>
                    <a:p>
                      <a:endParaRPr lang="en-US" sz="1200" dirty="0"/>
                    </a:p>
                  </a:txBody>
                  <a:tcPr marL="83976" marR="83976" marT="41988" marB="41988">
                    <a:solidFill>
                      <a:schemeClr val="bg1">
                        <a:lumMod val="85000"/>
                      </a:schemeClr>
                    </a:solidFill>
                  </a:tcPr>
                </a:tc>
                <a:tc>
                  <a:txBody>
                    <a:bodyPr/>
                    <a:lstStyle/>
                    <a:p>
                      <a:endParaRPr lang="en-US" sz="1200" dirty="0"/>
                    </a:p>
                  </a:txBody>
                  <a:tcPr marL="83976" marR="83976" marT="41988" marB="41988">
                    <a:solidFill>
                      <a:schemeClr val="bg1">
                        <a:lumMod val="85000"/>
                      </a:schemeClr>
                    </a:solidFill>
                  </a:tcPr>
                </a:tc>
                <a:tc>
                  <a:txBody>
                    <a:bodyPr/>
                    <a:lstStyle/>
                    <a:p>
                      <a:endParaRPr lang="en-US" sz="1200" dirty="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extLst>
                  <a:ext uri="{0D108BD9-81ED-4DB2-BD59-A6C34878D82A}">
                    <a16:rowId xmlns:a16="http://schemas.microsoft.com/office/drawing/2014/main" val="1528272045"/>
                  </a:ext>
                </a:extLst>
              </a:tr>
              <a:tr h="272920">
                <a:tc>
                  <a:txBody>
                    <a:bodyPr/>
                    <a:lstStyle/>
                    <a:p>
                      <a:endParaRPr lang="en-US" sz="1200" dirty="0"/>
                    </a:p>
                  </a:txBody>
                  <a:tcPr marL="83976" marR="83976" marT="41988" marB="41988">
                    <a:solidFill>
                      <a:schemeClr val="bg1">
                        <a:lumMod val="85000"/>
                      </a:schemeClr>
                    </a:solidFill>
                  </a:tcPr>
                </a:tc>
                <a:tc>
                  <a:txBody>
                    <a:bodyPr/>
                    <a:lstStyle/>
                    <a:p>
                      <a:endParaRPr lang="en-US" sz="1200"/>
                    </a:p>
                  </a:txBody>
                  <a:tcPr marL="83976" marR="83976" marT="41988" marB="41988">
                    <a:solidFill>
                      <a:schemeClr val="bg1">
                        <a:lumMod val="85000"/>
                      </a:schemeClr>
                    </a:solidFill>
                  </a:tcPr>
                </a:tc>
                <a:tc>
                  <a:txBody>
                    <a:bodyPr/>
                    <a:lstStyle/>
                    <a:p>
                      <a:endParaRPr lang="en-US" sz="1200" dirty="0"/>
                    </a:p>
                  </a:txBody>
                  <a:tcPr marL="83976" marR="83976" marT="41988" marB="41988">
                    <a:solidFill>
                      <a:schemeClr val="bg1">
                        <a:lumMod val="85000"/>
                      </a:schemeClr>
                    </a:solidFill>
                  </a:tcPr>
                </a:tc>
                <a:tc>
                  <a:txBody>
                    <a:bodyPr/>
                    <a:lstStyle/>
                    <a:p>
                      <a:endParaRPr lang="en-US" sz="1200" dirty="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extLst>
                  <a:ext uri="{0D108BD9-81ED-4DB2-BD59-A6C34878D82A}">
                    <a16:rowId xmlns:a16="http://schemas.microsoft.com/office/drawing/2014/main" val="537292284"/>
                  </a:ext>
                </a:extLst>
              </a:tr>
              <a:tr h="272920">
                <a:tc>
                  <a:txBody>
                    <a:bodyPr/>
                    <a:lstStyle/>
                    <a:p>
                      <a:endParaRPr lang="en-US" sz="1200" dirty="0"/>
                    </a:p>
                  </a:txBody>
                  <a:tcPr marL="83976" marR="83976" marT="41988" marB="41988">
                    <a:solidFill>
                      <a:schemeClr val="bg1">
                        <a:lumMod val="85000"/>
                      </a:schemeClr>
                    </a:solidFill>
                  </a:tcPr>
                </a:tc>
                <a:tc>
                  <a:txBody>
                    <a:bodyPr/>
                    <a:lstStyle/>
                    <a:p>
                      <a:endParaRPr lang="en-US" sz="1200"/>
                    </a:p>
                  </a:txBody>
                  <a:tcPr marL="83976" marR="83976" marT="41988" marB="41988">
                    <a:solidFill>
                      <a:schemeClr val="bg1">
                        <a:lumMod val="85000"/>
                      </a:schemeClr>
                    </a:solidFill>
                  </a:tcPr>
                </a:tc>
                <a:tc>
                  <a:txBody>
                    <a:bodyPr/>
                    <a:lstStyle/>
                    <a:p>
                      <a:endParaRPr lang="en-US" sz="1200" dirty="0"/>
                    </a:p>
                  </a:txBody>
                  <a:tcPr marL="83976" marR="83976" marT="41988" marB="41988">
                    <a:solidFill>
                      <a:schemeClr val="bg1">
                        <a:lumMod val="85000"/>
                      </a:schemeClr>
                    </a:solidFill>
                  </a:tcPr>
                </a:tc>
                <a:tc>
                  <a:txBody>
                    <a:bodyPr/>
                    <a:lstStyle/>
                    <a:p>
                      <a:endParaRPr lang="en-US" sz="1200" dirty="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extLst>
                  <a:ext uri="{0D108BD9-81ED-4DB2-BD59-A6C34878D82A}">
                    <a16:rowId xmlns:a16="http://schemas.microsoft.com/office/drawing/2014/main" val="453463267"/>
                  </a:ext>
                </a:extLst>
              </a:tr>
              <a:tr h="272920">
                <a:tc>
                  <a:txBody>
                    <a:bodyPr/>
                    <a:lstStyle/>
                    <a:p>
                      <a:endParaRPr lang="en-US" sz="1200" dirty="0"/>
                    </a:p>
                  </a:txBody>
                  <a:tcPr marL="83976" marR="83976" marT="41988" marB="41988">
                    <a:solidFill>
                      <a:schemeClr val="bg1">
                        <a:lumMod val="85000"/>
                      </a:schemeClr>
                    </a:solidFill>
                  </a:tcPr>
                </a:tc>
                <a:tc>
                  <a:txBody>
                    <a:bodyPr/>
                    <a:lstStyle/>
                    <a:p>
                      <a:endParaRPr lang="en-US" sz="1200"/>
                    </a:p>
                  </a:txBody>
                  <a:tcPr marL="83976" marR="83976" marT="41988" marB="41988">
                    <a:solidFill>
                      <a:schemeClr val="bg1">
                        <a:lumMod val="85000"/>
                      </a:schemeClr>
                    </a:solidFill>
                  </a:tcPr>
                </a:tc>
                <a:tc>
                  <a:txBody>
                    <a:bodyPr/>
                    <a:lstStyle/>
                    <a:p>
                      <a:endParaRPr lang="en-US" sz="1200" dirty="0"/>
                    </a:p>
                  </a:txBody>
                  <a:tcPr marL="83976" marR="83976" marT="41988" marB="41988">
                    <a:solidFill>
                      <a:schemeClr val="bg1">
                        <a:lumMod val="85000"/>
                      </a:schemeClr>
                    </a:solidFill>
                  </a:tcPr>
                </a:tc>
                <a:tc>
                  <a:txBody>
                    <a:bodyPr/>
                    <a:lstStyle/>
                    <a:p>
                      <a:endParaRPr lang="en-US" sz="1200" dirty="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extLst>
                  <a:ext uri="{0D108BD9-81ED-4DB2-BD59-A6C34878D82A}">
                    <a16:rowId xmlns:a16="http://schemas.microsoft.com/office/drawing/2014/main" val="3490314584"/>
                  </a:ext>
                </a:extLst>
              </a:tr>
              <a:tr h="272920">
                <a:tc>
                  <a:txBody>
                    <a:bodyPr/>
                    <a:lstStyle/>
                    <a:p>
                      <a:endParaRPr lang="en-US" sz="1200" dirty="0"/>
                    </a:p>
                  </a:txBody>
                  <a:tcPr marL="83976" marR="83976" marT="41988" marB="41988">
                    <a:solidFill>
                      <a:schemeClr val="bg1">
                        <a:lumMod val="85000"/>
                      </a:schemeClr>
                    </a:solidFill>
                  </a:tcPr>
                </a:tc>
                <a:tc>
                  <a:txBody>
                    <a:bodyPr/>
                    <a:lstStyle/>
                    <a:p>
                      <a:endParaRPr lang="en-US" sz="1200"/>
                    </a:p>
                  </a:txBody>
                  <a:tcPr marL="83976" marR="83976" marT="41988" marB="41988">
                    <a:solidFill>
                      <a:schemeClr val="bg1">
                        <a:lumMod val="85000"/>
                      </a:schemeClr>
                    </a:solidFill>
                  </a:tcPr>
                </a:tc>
                <a:tc>
                  <a:txBody>
                    <a:bodyPr/>
                    <a:lstStyle/>
                    <a:p>
                      <a:endParaRPr lang="en-US" sz="1200" dirty="0"/>
                    </a:p>
                  </a:txBody>
                  <a:tcPr marL="83976" marR="83976" marT="41988" marB="41988">
                    <a:solidFill>
                      <a:schemeClr val="bg1">
                        <a:lumMod val="85000"/>
                      </a:schemeClr>
                    </a:solidFill>
                  </a:tcPr>
                </a:tc>
                <a:tc>
                  <a:txBody>
                    <a:bodyPr/>
                    <a:lstStyle/>
                    <a:p>
                      <a:endParaRPr lang="en-US" sz="1200" dirty="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extLst>
                  <a:ext uri="{0D108BD9-81ED-4DB2-BD59-A6C34878D82A}">
                    <a16:rowId xmlns:a16="http://schemas.microsoft.com/office/drawing/2014/main" val="2562900802"/>
                  </a:ext>
                </a:extLst>
              </a:tr>
              <a:tr h="272920">
                <a:tc>
                  <a:txBody>
                    <a:bodyPr/>
                    <a:lstStyle/>
                    <a:p>
                      <a:endParaRPr lang="en-US" sz="1200" dirty="0"/>
                    </a:p>
                  </a:txBody>
                  <a:tcPr marL="83976" marR="83976" marT="41988" marB="41988">
                    <a:solidFill>
                      <a:schemeClr val="bg1">
                        <a:lumMod val="85000"/>
                      </a:schemeClr>
                    </a:solidFill>
                  </a:tcPr>
                </a:tc>
                <a:tc>
                  <a:txBody>
                    <a:bodyPr/>
                    <a:lstStyle/>
                    <a:p>
                      <a:endParaRPr lang="en-US" sz="1200"/>
                    </a:p>
                  </a:txBody>
                  <a:tcPr marL="83976" marR="83976" marT="41988" marB="41988">
                    <a:solidFill>
                      <a:schemeClr val="bg1">
                        <a:lumMod val="85000"/>
                      </a:schemeClr>
                    </a:solidFill>
                  </a:tcPr>
                </a:tc>
                <a:tc>
                  <a:txBody>
                    <a:bodyPr/>
                    <a:lstStyle/>
                    <a:p>
                      <a:endParaRPr lang="en-US" sz="1200" dirty="0"/>
                    </a:p>
                  </a:txBody>
                  <a:tcPr marL="83976" marR="83976" marT="41988" marB="41988">
                    <a:solidFill>
                      <a:schemeClr val="bg1">
                        <a:lumMod val="85000"/>
                      </a:schemeClr>
                    </a:solidFill>
                  </a:tcPr>
                </a:tc>
                <a:tc>
                  <a:txBody>
                    <a:bodyPr/>
                    <a:lstStyle/>
                    <a:p>
                      <a:endParaRPr lang="en-US" sz="1200" dirty="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extLst>
                  <a:ext uri="{0D108BD9-81ED-4DB2-BD59-A6C34878D82A}">
                    <a16:rowId xmlns:a16="http://schemas.microsoft.com/office/drawing/2014/main" val="2317857733"/>
                  </a:ext>
                </a:extLst>
              </a:tr>
              <a:tr h="272920">
                <a:tc>
                  <a:txBody>
                    <a:bodyPr/>
                    <a:lstStyle/>
                    <a:p>
                      <a:endParaRPr lang="en-US" sz="1200" dirty="0"/>
                    </a:p>
                  </a:txBody>
                  <a:tcPr marL="83976" marR="83976" marT="41988" marB="41988">
                    <a:solidFill>
                      <a:schemeClr val="bg1">
                        <a:lumMod val="85000"/>
                      </a:schemeClr>
                    </a:solidFill>
                  </a:tcPr>
                </a:tc>
                <a:tc>
                  <a:txBody>
                    <a:bodyPr/>
                    <a:lstStyle/>
                    <a:p>
                      <a:endParaRPr lang="en-US" sz="1200"/>
                    </a:p>
                  </a:txBody>
                  <a:tcPr marL="83976" marR="83976" marT="41988" marB="41988">
                    <a:solidFill>
                      <a:schemeClr val="bg1">
                        <a:lumMod val="85000"/>
                      </a:schemeClr>
                    </a:solidFill>
                  </a:tcPr>
                </a:tc>
                <a:tc>
                  <a:txBody>
                    <a:bodyPr/>
                    <a:lstStyle/>
                    <a:p>
                      <a:endParaRPr lang="en-US" sz="1200" dirty="0"/>
                    </a:p>
                  </a:txBody>
                  <a:tcPr marL="83976" marR="83976" marT="41988" marB="41988">
                    <a:solidFill>
                      <a:schemeClr val="bg1">
                        <a:lumMod val="85000"/>
                      </a:schemeClr>
                    </a:solidFill>
                  </a:tcPr>
                </a:tc>
                <a:tc>
                  <a:txBody>
                    <a:bodyPr/>
                    <a:lstStyle/>
                    <a:p>
                      <a:endParaRPr lang="en-US" sz="1200" dirty="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extLst>
                  <a:ext uri="{0D108BD9-81ED-4DB2-BD59-A6C34878D82A}">
                    <a16:rowId xmlns:a16="http://schemas.microsoft.com/office/drawing/2014/main" val="900139755"/>
                  </a:ext>
                </a:extLst>
              </a:tr>
              <a:tr h="272920">
                <a:tc>
                  <a:txBody>
                    <a:bodyPr/>
                    <a:lstStyle/>
                    <a:p>
                      <a:endParaRPr lang="en-US" sz="1200" dirty="0"/>
                    </a:p>
                  </a:txBody>
                  <a:tcPr marL="83976" marR="83976" marT="41988" marB="41988">
                    <a:solidFill>
                      <a:schemeClr val="bg1">
                        <a:lumMod val="85000"/>
                      </a:schemeClr>
                    </a:solidFill>
                  </a:tcPr>
                </a:tc>
                <a:tc>
                  <a:txBody>
                    <a:bodyPr/>
                    <a:lstStyle/>
                    <a:p>
                      <a:endParaRPr lang="en-US" sz="1200"/>
                    </a:p>
                  </a:txBody>
                  <a:tcPr marL="83976" marR="83976" marT="41988" marB="41988">
                    <a:solidFill>
                      <a:schemeClr val="bg1">
                        <a:lumMod val="85000"/>
                      </a:schemeClr>
                    </a:solidFill>
                  </a:tcPr>
                </a:tc>
                <a:tc>
                  <a:txBody>
                    <a:bodyPr/>
                    <a:lstStyle/>
                    <a:p>
                      <a:endParaRPr lang="en-US" sz="1200" dirty="0"/>
                    </a:p>
                  </a:txBody>
                  <a:tcPr marL="83976" marR="83976" marT="41988" marB="41988">
                    <a:solidFill>
                      <a:schemeClr val="bg1">
                        <a:lumMod val="85000"/>
                      </a:schemeClr>
                    </a:solidFill>
                  </a:tcPr>
                </a:tc>
                <a:tc>
                  <a:txBody>
                    <a:bodyPr/>
                    <a:lstStyle/>
                    <a:p>
                      <a:endParaRPr lang="en-US" sz="1200" dirty="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tc>
                  <a:txBody>
                    <a:bodyPr/>
                    <a:lstStyle/>
                    <a:p>
                      <a:endParaRPr lang="en-US" sz="1200" dirty="0"/>
                    </a:p>
                  </a:txBody>
                  <a:tcPr marL="83976" marR="83976" marT="41988" marB="41988"/>
                </a:tc>
                <a:extLst>
                  <a:ext uri="{0D108BD9-81ED-4DB2-BD59-A6C34878D82A}">
                    <a16:rowId xmlns:a16="http://schemas.microsoft.com/office/drawing/2014/main" val="2366183661"/>
                  </a:ext>
                </a:extLst>
              </a:tr>
            </a:tbl>
          </a:graphicData>
        </a:graphic>
      </p:graphicFrame>
      <p:graphicFrame>
        <p:nvGraphicFramePr>
          <p:cNvPr id="13" name="Table 12">
            <a:extLst>
              <a:ext uri="{FF2B5EF4-FFF2-40B4-BE49-F238E27FC236}">
                <a16:creationId xmlns:a16="http://schemas.microsoft.com/office/drawing/2014/main" id="{910CD00E-C114-473D-9149-21F956B1DCF0}"/>
              </a:ext>
            </a:extLst>
          </p:cNvPr>
          <p:cNvGraphicFramePr>
            <a:graphicFrameLocks noGrp="1"/>
          </p:cNvGraphicFramePr>
          <p:nvPr>
            <p:extLst>
              <p:ext uri="{D42A27DB-BD31-4B8C-83A1-F6EECF244321}">
                <p14:modId xmlns:p14="http://schemas.microsoft.com/office/powerpoint/2010/main" val="2374431284"/>
              </p:ext>
            </p:extLst>
          </p:nvPr>
        </p:nvGraphicFramePr>
        <p:xfrm>
          <a:off x="6343311" y="1624247"/>
          <a:ext cx="2648289" cy="272920"/>
        </p:xfrm>
        <a:graphic>
          <a:graphicData uri="http://schemas.openxmlformats.org/drawingml/2006/table">
            <a:tbl>
              <a:tblPr firstRow="1" bandRow="1">
                <a:tableStyleId>{5940675A-B579-460E-94D1-54222C63F5DA}</a:tableStyleId>
              </a:tblPr>
              <a:tblGrid>
                <a:gridCol w="378327">
                  <a:extLst>
                    <a:ext uri="{9D8B030D-6E8A-4147-A177-3AD203B41FA5}">
                      <a16:colId xmlns:a16="http://schemas.microsoft.com/office/drawing/2014/main" val="20000"/>
                    </a:ext>
                  </a:extLst>
                </a:gridCol>
                <a:gridCol w="378327">
                  <a:extLst>
                    <a:ext uri="{9D8B030D-6E8A-4147-A177-3AD203B41FA5}">
                      <a16:colId xmlns:a16="http://schemas.microsoft.com/office/drawing/2014/main" val="20001"/>
                    </a:ext>
                  </a:extLst>
                </a:gridCol>
                <a:gridCol w="378327">
                  <a:extLst>
                    <a:ext uri="{9D8B030D-6E8A-4147-A177-3AD203B41FA5}">
                      <a16:colId xmlns:a16="http://schemas.microsoft.com/office/drawing/2014/main" val="20002"/>
                    </a:ext>
                  </a:extLst>
                </a:gridCol>
                <a:gridCol w="378327">
                  <a:extLst>
                    <a:ext uri="{9D8B030D-6E8A-4147-A177-3AD203B41FA5}">
                      <a16:colId xmlns:a16="http://schemas.microsoft.com/office/drawing/2014/main" val="20003"/>
                    </a:ext>
                  </a:extLst>
                </a:gridCol>
                <a:gridCol w="378327">
                  <a:extLst>
                    <a:ext uri="{9D8B030D-6E8A-4147-A177-3AD203B41FA5}">
                      <a16:colId xmlns:a16="http://schemas.microsoft.com/office/drawing/2014/main" val="20004"/>
                    </a:ext>
                  </a:extLst>
                </a:gridCol>
                <a:gridCol w="378327">
                  <a:extLst>
                    <a:ext uri="{9D8B030D-6E8A-4147-A177-3AD203B41FA5}">
                      <a16:colId xmlns:a16="http://schemas.microsoft.com/office/drawing/2014/main" val="20005"/>
                    </a:ext>
                  </a:extLst>
                </a:gridCol>
                <a:gridCol w="378327">
                  <a:extLst>
                    <a:ext uri="{9D8B030D-6E8A-4147-A177-3AD203B41FA5}">
                      <a16:colId xmlns:a16="http://schemas.microsoft.com/office/drawing/2014/main" val="20006"/>
                    </a:ext>
                  </a:extLst>
                </a:gridCol>
              </a:tblGrid>
              <a:tr h="272920">
                <a:tc>
                  <a:txBody>
                    <a:bodyPr/>
                    <a:lstStyle/>
                    <a:p>
                      <a:endParaRPr lang="en-US" sz="1200" dirty="0"/>
                    </a:p>
                  </a:txBody>
                  <a:tcPr marL="83976" marR="83976" marT="41988" marB="41988">
                    <a:solidFill>
                      <a:schemeClr val="accent2">
                        <a:lumMod val="60000"/>
                        <a:lumOff val="40000"/>
                      </a:schemeClr>
                    </a:solidFill>
                  </a:tcPr>
                </a:tc>
                <a:tc>
                  <a:txBody>
                    <a:bodyPr/>
                    <a:lstStyle/>
                    <a:p>
                      <a:endParaRPr lang="en-US" sz="1200" dirty="0"/>
                    </a:p>
                  </a:txBody>
                  <a:tcPr marL="83976" marR="83976" marT="41988" marB="41988">
                    <a:solidFill>
                      <a:schemeClr val="accent2">
                        <a:lumMod val="60000"/>
                        <a:lumOff val="40000"/>
                      </a:schemeClr>
                    </a:solidFill>
                  </a:tcPr>
                </a:tc>
                <a:tc>
                  <a:txBody>
                    <a:bodyPr/>
                    <a:lstStyle/>
                    <a:p>
                      <a:endParaRPr lang="en-US" sz="1200" dirty="0"/>
                    </a:p>
                  </a:txBody>
                  <a:tcPr marL="83976" marR="83976" marT="41988" marB="41988">
                    <a:solidFill>
                      <a:schemeClr val="accent2">
                        <a:lumMod val="60000"/>
                        <a:lumOff val="40000"/>
                      </a:schemeClr>
                    </a:solidFill>
                  </a:tcPr>
                </a:tc>
                <a:tc>
                  <a:txBody>
                    <a:bodyPr/>
                    <a:lstStyle/>
                    <a:p>
                      <a:endParaRPr lang="en-US" sz="1200" dirty="0"/>
                    </a:p>
                  </a:txBody>
                  <a:tcPr marL="83976" marR="83976" marT="41988" marB="41988">
                    <a:solidFill>
                      <a:schemeClr val="bg1"/>
                    </a:solidFill>
                  </a:tcPr>
                </a:tc>
                <a:tc>
                  <a:txBody>
                    <a:bodyPr/>
                    <a:lstStyle/>
                    <a:p>
                      <a:endParaRPr lang="en-US" sz="1200" dirty="0"/>
                    </a:p>
                  </a:txBody>
                  <a:tcPr marL="83976" marR="83976" marT="41988" marB="41988">
                    <a:solidFill>
                      <a:schemeClr val="bg1"/>
                    </a:solidFill>
                  </a:tcPr>
                </a:tc>
                <a:tc>
                  <a:txBody>
                    <a:bodyPr/>
                    <a:lstStyle/>
                    <a:p>
                      <a:endParaRPr lang="en-US" sz="1200" dirty="0"/>
                    </a:p>
                  </a:txBody>
                  <a:tcPr marL="83976" marR="83976" marT="41988" marB="41988">
                    <a:solidFill>
                      <a:schemeClr val="bg1"/>
                    </a:solidFill>
                  </a:tcPr>
                </a:tc>
                <a:tc>
                  <a:txBody>
                    <a:bodyPr/>
                    <a:lstStyle/>
                    <a:p>
                      <a:endParaRPr lang="en-US" sz="1200" dirty="0"/>
                    </a:p>
                  </a:txBody>
                  <a:tcPr marL="83976" marR="83976" marT="41988" marB="41988">
                    <a:solidFill>
                      <a:schemeClr val="bg1"/>
                    </a:solidFill>
                  </a:tcPr>
                </a:tc>
                <a:extLst>
                  <a:ext uri="{0D108BD9-81ED-4DB2-BD59-A6C34878D82A}">
                    <a16:rowId xmlns:a16="http://schemas.microsoft.com/office/drawing/2014/main" val="10000"/>
                  </a:ext>
                </a:extLst>
              </a:tr>
            </a:tbl>
          </a:graphicData>
        </a:graphic>
      </p:graphicFrame>
      <p:graphicFrame>
        <p:nvGraphicFramePr>
          <p:cNvPr id="14" name="Table 13">
            <a:extLst>
              <a:ext uri="{FF2B5EF4-FFF2-40B4-BE49-F238E27FC236}">
                <a16:creationId xmlns:a16="http://schemas.microsoft.com/office/drawing/2014/main" id="{DEC5342B-73D6-42AA-BDA0-7D68062E5ECD}"/>
              </a:ext>
            </a:extLst>
          </p:cNvPr>
          <p:cNvGraphicFramePr>
            <a:graphicFrameLocks noGrp="1"/>
          </p:cNvGraphicFramePr>
          <p:nvPr>
            <p:extLst>
              <p:ext uri="{D42A27DB-BD31-4B8C-83A1-F6EECF244321}">
                <p14:modId xmlns:p14="http://schemas.microsoft.com/office/powerpoint/2010/main" val="1878091277"/>
              </p:ext>
            </p:extLst>
          </p:nvPr>
        </p:nvGraphicFramePr>
        <p:xfrm>
          <a:off x="5520658" y="2353547"/>
          <a:ext cx="378327" cy="2456280"/>
        </p:xfrm>
        <a:graphic>
          <a:graphicData uri="http://schemas.openxmlformats.org/drawingml/2006/table">
            <a:tbl>
              <a:tblPr firstRow="1" bandRow="1">
                <a:tableStyleId>{5940675A-B579-460E-94D1-54222C63F5DA}</a:tableStyleId>
              </a:tblPr>
              <a:tblGrid>
                <a:gridCol w="378327">
                  <a:extLst>
                    <a:ext uri="{9D8B030D-6E8A-4147-A177-3AD203B41FA5}">
                      <a16:colId xmlns:a16="http://schemas.microsoft.com/office/drawing/2014/main" val="20000"/>
                    </a:ext>
                  </a:extLst>
                </a:gridCol>
              </a:tblGrid>
              <a:tr h="272920">
                <a:tc>
                  <a:txBody>
                    <a:bodyPr/>
                    <a:lstStyle/>
                    <a:p>
                      <a:endParaRPr lang="en-US" sz="1200" dirty="0"/>
                    </a:p>
                  </a:txBody>
                  <a:tcPr marL="83976" marR="83976" marT="41988" marB="41988">
                    <a:solidFill>
                      <a:schemeClr val="accent2">
                        <a:lumMod val="60000"/>
                        <a:lumOff val="40000"/>
                      </a:schemeClr>
                    </a:solidFill>
                  </a:tcPr>
                </a:tc>
                <a:extLst>
                  <a:ext uri="{0D108BD9-81ED-4DB2-BD59-A6C34878D82A}">
                    <a16:rowId xmlns:a16="http://schemas.microsoft.com/office/drawing/2014/main" val="10000"/>
                  </a:ext>
                </a:extLst>
              </a:tr>
              <a:tr h="272920">
                <a:tc>
                  <a:txBody>
                    <a:bodyPr/>
                    <a:lstStyle/>
                    <a:p>
                      <a:endParaRPr lang="en-US" sz="1200" dirty="0"/>
                    </a:p>
                  </a:txBody>
                  <a:tcPr marL="83976" marR="83976" marT="41988" marB="41988">
                    <a:solidFill>
                      <a:schemeClr val="bg1">
                        <a:lumMod val="85000"/>
                      </a:schemeClr>
                    </a:solidFill>
                  </a:tcPr>
                </a:tc>
                <a:extLst>
                  <a:ext uri="{0D108BD9-81ED-4DB2-BD59-A6C34878D82A}">
                    <a16:rowId xmlns:a16="http://schemas.microsoft.com/office/drawing/2014/main" val="10001"/>
                  </a:ext>
                </a:extLst>
              </a:tr>
              <a:tr h="272920">
                <a:tc>
                  <a:txBody>
                    <a:bodyPr/>
                    <a:lstStyle/>
                    <a:p>
                      <a:endParaRPr lang="en-US" sz="1200" dirty="0"/>
                    </a:p>
                  </a:txBody>
                  <a:tcPr marL="83976" marR="83976" marT="41988" marB="41988">
                    <a:solidFill>
                      <a:schemeClr val="bg1">
                        <a:lumMod val="85000"/>
                      </a:schemeClr>
                    </a:solidFill>
                  </a:tcPr>
                </a:tc>
                <a:extLst>
                  <a:ext uri="{0D108BD9-81ED-4DB2-BD59-A6C34878D82A}">
                    <a16:rowId xmlns:a16="http://schemas.microsoft.com/office/drawing/2014/main" val="10002"/>
                  </a:ext>
                </a:extLst>
              </a:tr>
              <a:tr h="272920">
                <a:tc>
                  <a:txBody>
                    <a:bodyPr/>
                    <a:lstStyle/>
                    <a:p>
                      <a:endParaRPr lang="en-US" sz="1200" dirty="0"/>
                    </a:p>
                  </a:txBody>
                  <a:tcPr marL="83976" marR="83976" marT="41988" marB="41988">
                    <a:solidFill>
                      <a:schemeClr val="bg1">
                        <a:lumMod val="85000"/>
                      </a:schemeClr>
                    </a:solidFill>
                  </a:tcPr>
                </a:tc>
                <a:extLst>
                  <a:ext uri="{0D108BD9-81ED-4DB2-BD59-A6C34878D82A}">
                    <a16:rowId xmlns:a16="http://schemas.microsoft.com/office/drawing/2014/main" val="10003"/>
                  </a:ext>
                </a:extLst>
              </a:tr>
              <a:tr h="272920">
                <a:tc>
                  <a:txBody>
                    <a:bodyPr/>
                    <a:lstStyle/>
                    <a:p>
                      <a:endParaRPr lang="en-US" sz="1200" dirty="0"/>
                    </a:p>
                  </a:txBody>
                  <a:tcPr marL="83976" marR="83976" marT="41988" marB="41988">
                    <a:solidFill>
                      <a:schemeClr val="bg1">
                        <a:lumMod val="85000"/>
                      </a:schemeClr>
                    </a:solidFill>
                  </a:tcPr>
                </a:tc>
                <a:extLst>
                  <a:ext uri="{0D108BD9-81ED-4DB2-BD59-A6C34878D82A}">
                    <a16:rowId xmlns:a16="http://schemas.microsoft.com/office/drawing/2014/main" val="10004"/>
                  </a:ext>
                </a:extLst>
              </a:tr>
              <a:tr h="272920">
                <a:tc>
                  <a:txBody>
                    <a:bodyPr/>
                    <a:lstStyle/>
                    <a:p>
                      <a:endParaRPr lang="en-US" sz="1200" dirty="0"/>
                    </a:p>
                  </a:txBody>
                  <a:tcPr marL="83976" marR="83976" marT="41988" marB="41988">
                    <a:solidFill>
                      <a:schemeClr val="bg1">
                        <a:lumMod val="85000"/>
                      </a:schemeClr>
                    </a:solidFill>
                  </a:tcPr>
                </a:tc>
                <a:extLst>
                  <a:ext uri="{0D108BD9-81ED-4DB2-BD59-A6C34878D82A}">
                    <a16:rowId xmlns:a16="http://schemas.microsoft.com/office/drawing/2014/main" val="10005"/>
                  </a:ext>
                </a:extLst>
              </a:tr>
              <a:tr h="272920">
                <a:tc>
                  <a:txBody>
                    <a:bodyPr/>
                    <a:lstStyle/>
                    <a:p>
                      <a:endParaRPr lang="en-US" sz="1200" dirty="0"/>
                    </a:p>
                  </a:txBody>
                  <a:tcPr marL="83976" marR="83976" marT="41988" marB="41988">
                    <a:solidFill>
                      <a:schemeClr val="bg1">
                        <a:lumMod val="85000"/>
                      </a:schemeClr>
                    </a:solidFill>
                  </a:tcPr>
                </a:tc>
                <a:extLst>
                  <a:ext uri="{0D108BD9-81ED-4DB2-BD59-A6C34878D82A}">
                    <a16:rowId xmlns:a16="http://schemas.microsoft.com/office/drawing/2014/main" val="10006"/>
                  </a:ext>
                </a:extLst>
              </a:tr>
              <a:tr h="272920">
                <a:tc>
                  <a:txBody>
                    <a:bodyPr/>
                    <a:lstStyle/>
                    <a:p>
                      <a:endParaRPr lang="en-US" sz="1200" dirty="0"/>
                    </a:p>
                  </a:txBody>
                  <a:tcPr marL="83976" marR="83976" marT="41988" marB="41988">
                    <a:solidFill>
                      <a:schemeClr val="bg1">
                        <a:lumMod val="85000"/>
                      </a:schemeClr>
                    </a:solidFill>
                  </a:tcPr>
                </a:tc>
                <a:extLst>
                  <a:ext uri="{0D108BD9-81ED-4DB2-BD59-A6C34878D82A}">
                    <a16:rowId xmlns:a16="http://schemas.microsoft.com/office/drawing/2014/main" val="10007"/>
                  </a:ext>
                </a:extLst>
              </a:tr>
              <a:tr h="272920">
                <a:tc>
                  <a:txBody>
                    <a:bodyPr/>
                    <a:lstStyle/>
                    <a:p>
                      <a:endParaRPr lang="en-US" sz="1200" dirty="0"/>
                    </a:p>
                  </a:txBody>
                  <a:tcPr marL="83976" marR="83976" marT="41988" marB="41988">
                    <a:solidFill>
                      <a:schemeClr val="bg1">
                        <a:lumMod val="85000"/>
                      </a:schemeClr>
                    </a:solidFill>
                  </a:tcPr>
                </a:tc>
                <a:extLst>
                  <a:ext uri="{0D108BD9-81ED-4DB2-BD59-A6C34878D82A}">
                    <a16:rowId xmlns:a16="http://schemas.microsoft.com/office/drawing/2014/main" val="10008"/>
                  </a:ext>
                </a:extLst>
              </a:tr>
            </a:tbl>
          </a:graphicData>
        </a:graphic>
      </p:graphicFrame>
      <p:sp>
        <p:nvSpPr>
          <p:cNvPr id="15" name="TextBox 14">
            <a:extLst>
              <a:ext uri="{FF2B5EF4-FFF2-40B4-BE49-F238E27FC236}">
                <a16:creationId xmlns:a16="http://schemas.microsoft.com/office/drawing/2014/main" id="{85756267-16C7-4F3B-B6CB-1DE89DDFC492}"/>
              </a:ext>
            </a:extLst>
          </p:cNvPr>
          <p:cNvSpPr txBox="1"/>
          <p:nvPr/>
        </p:nvSpPr>
        <p:spPr>
          <a:xfrm>
            <a:off x="6568436" y="1217598"/>
            <a:ext cx="1992981" cy="431528"/>
          </a:xfrm>
          <a:prstGeom prst="rect">
            <a:avLst/>
          </a:prstGeom>
          <a:noFill/>
        </p:spPr>
        <p:txBody>
          <a:bodyPr wrap="none" rtlCol="0">
            <a:spAutoFit/>
          </a:bodyPr>
          <a:lstStyle/>
          <a:p>
            <a:r>
              <a:rPr lang="en-US" sz="2204" dirty="0"/>
              <a:t>Input Vector b (N)</a:t>
            </a:r>
          </a:p>
        </p:txBody>
      </p:sp>
      <p:sp>
        <p:nvSpPr>
          <p:cNvPr id="16" name="TextBox 15">
            <a:extLst>
              <a:ext uri="{FF2B5EF4-FFF2-40B4-BE49-F238E27FC236}">
                <a16:creationId xmlns:a16="http://schemas.microsoft.com/office/drawing/2014/main" id="{AC3067CB-F7DC-4ABD-BF8D-86E164D5AE53}"/>
              </a:ext>
            </a:extLst>
          </p:cNvPr>
          <p:cNvSpPr txBox="1"/>
          <p:nvPr/>
        </p:nvSpPr>
        <p:spPr>
          <a:xfrm rot="16200000">
            <a:off x="4052959" y="3390300"/>
            <a:ext cx="2161297" cy="431528"/>
          </a:xfrm>
          <a:prstGeom prst="rect">
            <a:avLst/>
          </a:prstGeom>
          <a:noFill/>
        </p:spPr>
        <p:txBody>
          <a:bodyPr wrap="none" rtlCol="0">
            <a:spAutoFit/>
          </a:bodyPr>
          <a:lstStyle/>
          <a:p>
            <a:r>
              <a:rPr lang="en-US" sz="2204" dirty="0"/>
              <a:t>Output Vector c (N)</a:t>
            </a:r>
          </a:p>
        </p:txBody>
      </p:sp>
      <p:sp>
        <p:nvSpPr>
          <p:cNvPr id="17" name="Rectangle 16">
            <a:extLst>
              <a:ext uri="{FF2B5EF4-FFF2-40B4-BE49-F238E27FC236}">
                <a16:creationId xmlns:a16="http://schemas.microsoft.com/office/drawing/2014/main" id="{EE6EF54F-7C32-49BA-9F74-5310F13953F9}"/>
              </a:ext>
            </a:extLst>
          </p:cNvPr>
          <p:cNvSpPr/>
          <p:nvPr/>
        </p:nvSpPr>
        <p:spPr>
          <a:xfrm>
            <a:off x="7498547" y="1877316"/>
            <a:ext cx="365806" cy="544636"/>
          </a:xfrm>
          <a:prstGeom prst="rect">
            <a:avLst/>
          </a:prstGeom>
        </p:spPr>
        <p:txBody>
          <a:bodyPr wrap="none">
            <a:spAutoFit/>
          </a:bodyPr>
          <a:lstStyle/>
          <a:p>
            <a:r>
              <a:rPr lang="en-US" sz="2939" dirty="0"/>
              <a:t>×</a:t>
            </a:r>
          </a:p>
        </p:txBody>
      </p:sp>
      <p:sp>
        <p:nvSpPr>
          <p:cNvPr id="18" name="TextBox 17">
            <a:extLst>
              <a:ext uri="{FF2B5EF4-FFF2-40B4-BE49-F238E27FC236}">
                <a16:creationId xmlns:a16="http://schemas.microsoft.com/office/drawing/2014/main" id="{95F913D6-BF76-4FAA-9726-38E1FC0B6F9A}"/>
              </a:ext>
            </a:extLst>
          </p:cNvPr>
          <p:cNvSpPr txBox="1"/>
          <p:nvPr/>
        </p:nvSpPr>
        <p:spPr>
          <a:xfrm>
            <a:off x="5953987" y="2279510"/>
            <a:ext cx="386644" cy="431528"/>
          </a:xfrm>
          <a:prstGeom prst="rect">
            <a:avLst/>
          </a:prstGeom>
          <a:noFill/>
        </p:spPr>
        <p:txBody>
          <a:bodyPr wrap="none" rtlCol="0">
            <a:spAutoFit/>
          </a:bodyPr>
          <a:lstStyle/>
          <a:p>
            <a:r>
              <a:rPr lang="en-US" sz="2204" dirty="0"/>
              <a:t>∑</a:t>
            </a:r>
          </a:p>
        </p:txBody>
      </p:sp>
      <p:sp>
        <p:nvSpPr>
          <p:cNvPr id="19" name="Rectangle 18">
            <a:extLst>
              <a:ext uri="{FF2B5EF4-FFF2-40B4-BE49-F238E27FC236}">
                <a16:creationId xmlns:a16="http://schemas.microsoft.com/office/drawing/2014/main" id="{226D38C3-E07B-4E30-AF12-71D4EB7A155B}"/>
              </a:ext>
            </a:extLst>
          </p:cNvPr>
          <p:cNvSpPr/>
          <p:nvPr/>
        </p:nvSpPr>
        <p:spPr>
          <a:xfrm>
            <a:off x="6401846" y="4883864"/>
            <a:ext cx="2249334" cy="431528"/>
          </a:xfrm>
          <a:prstGeom prst="rect">
            <a:avLst/>
          </a:prstGeom>
        </p:spPr>
        <p:txBody>
          <a:bodyPr wrap="none">
            <a:spAutoFit/>
          </a:bodyPr>
          <a:lstStyle/>
          <a:p>
            <a:r>
              <a:rPr lang="en-US" sz="2204" dirty="0"/>
              <a:t>Input Matrix a (</a:t>
            </a:r>
            <a:r>
              <a:rPr lang="en-US" sz="2204" dirty="0" err="1"/>
              <a:t>NxN</a:t>
            </a:r>
            <a:r>
              <a:rPr lang="en-US" sz="2204" dirty="0"/>
              <a:t>)</a:t>
            </a:r>
          </a:p>
        </p:txBody>
      </p:sp>
      <p:sp>
        <p:nvSpPr>
          <p:cNvPr id="20" name="Rectangle 19">
            <a:extLst>
              <a:ext uri="{FF2B5EF4-FFF2-40B4-BE49-F238E27FC236}">
                <a16:creationId xmlns:a16="http://schemas.microsoft.com/office/drawing/2014/main" id="{64C30B93-EEBA-41DF-911E-222AE9AC2DB9}"/>
              </a:ext>
            </a:extLst>
          </p:cNvPr>
          <p:cNvSpPr/>
          <p:nvPr/>
        </p:nvSpPr>
        <p:spPr>
          <a:xfrm>
            <a:off x="1229587" y="5860788"/>
            <a:ext cx="4288450" cy="461665"/>
          </a:xfrm>
          <a:prstGeom prst="rect">
            <a:avLst/>
          </a:prstGeom>
          <a:solidFill>
            <a:schemeClr val="bg2">
              <a:lumMod val="50000"/>
            </a:schemeClr>
          </a:solidFill>
        </p:spPr>
        <p:txBody>
          <a:bodyPr wrap="square">
            <a:spAutoFit/>
          </a:bodyPr>
          <a:lstStyle/>
          <a:p>
            <a:r>
              <a:rPr lang="en-US" sz="2400" b="0" dirty="0">
                <a:solidFill>
                  <a:srgbClr val="DCDCCC"/>
                </a:solidFill>
                <a:highlight>
                  <a:srgbClr val="3F3F3F"/>
                </a:highlight>
                <a:latin typeface="Consolas" panose="020B0609020204030204" pitchFamily="49" charset="0"/>
              </a:rPr>
              <a:t>c</a:t>
            </a:r>
            <a:r>
              <a:rPr lang="en-US" sz="2400" dirty="0">
                <a:solidFill>
                  <a:srgbClr val="9F9D6D"/>
                </a:solidFill>
                <a:highlight>
                  <a:srgbClr val="3F3F3F"/>
                </a:highlight>
                <a:latin typeface="Consolas" panose="020B0609020204030204" pitchFamily="49" charset="0"/>
              </a:rPr>
              <a:t>[</a:t>
            </a:r>
            <a:r>
              <a:rPr lang="en-US" sz="2400" b="0" dirty="0" err="1">
                <a:solidFill>
                  <a:srgbClr val="DCDCCC"/>
                </a:solidFill>
                <a:highlight>
                  <a:srgbClr val="3F3F3F"/>
                </a:highlight>
                <a:latin typeface="Consolas" panose="020B0609020204030204" pitchFamily="49" charset="0"/>
              </a:rPr>
              <a:t>i</a:t>
            </a:r>
            <a:r>
              <a:rPr lang="en-US" sz="2400" dirty="0">
                <a:solidFill>
                  <a:srgbClr val="9F9D6D"/>
                </a:solidFill>
                <a:highlight>
                  <a:srgbClr val="3F3F3F"/>
                </a:highlight>
                <a:latin typeface="Consolas" panose="020B0609020204030204" pitchFamily="49" charset="0"/>
              </a:rPr>
              <a:t>]</a:t>
            </a:r>
            <a:r>
              <a:rPr lang="en-US" sz="2400" b="0" dirty="0">
                <a:solidFill>
                  <a:srgbClr val="DCDCCC"/>
                </a:solidFill>
                <a:highlight>
                  <a:srgbClr val="3F3F3F"/>
                </a:highlight>
                <a:latin typeface="Consolas" panose="020B0609020204030204" pitchFamily="49" charset="0"/>
              </a:rPr>
              <a:t> +</a:t>
            </a:r>
            <a:r>
              <a:rPr lang="en-US" sz="2400" dirty="0">
                <a:solidFill>
                  <a:srgbClr val="9F9D6D"/>
                </a:solidFill>
                <a:highlight>
                  <a:srgbClr val="3F3F3F"/>
                </a:highlight>
                <a:latin typeface="Consolas" panose="020B0609020204030204" pitchFamily="49" charset="0"/>
              </a:rPr>
              <a:t>=</a:t>
            </a:r>
            <a:r>
              <a:rPr lang="en-US" sz="2400" b="0" dirty="0">
                <a:solidFill>
                  <a:srgbClr val="DCDCCC"/>
                </a:solidFill>
                <a:highlight>
                  <a:srgbClr val="3F3F3F"/>
                </a:highlight>
                <a:latin typeface="Consolas" panose="020B0609020204030204" pitchFamily="49" charset="0"/>
              </a:rPr>
              <a:t> a</a:t>
            </a:r>
            <a:r>
              <a:rPr lang="en-US" sz="2400" dirty="0">
                <a:solidFill>
                  <a:srgbClr val="9F9D6D"/>
                </a:solidFill>
                <a:highlight>
                  <a:srgbClr val="3F3F3F"/>
                </a:highlight>
                <a:latin typeface="Consolas" panose="020B0609020204030204" pitchFamily="49" charset="0"/>
              </a:rPr>
              <a:t>[</a:t>
            </a:r>
            <a:r>
              <a:rPr lang="en-US" sz="2400" b="0" dirty="0" err="1">
                <a:solidFill>
                  <a:srgbClr val="DCDCCC"/>
                </a:solidFill>
                <a:highlight>
                  <a:srgbClr val="3F3F3F"/>
                </a:highlight>
                <a:latin typeface="Consolas" panose="020B0609020204030204" pitchFamily="49" charset="0"/>
              </a:rPr>
              <a:t>i</a:t>
            </a:r>
            <a:r>
              <a:rPr lang="en-US" sz="2400" dirty="0">
                <a:solidFill>
                  <a:srgbClr val="9F9D6D"/>
                </a:solidFill>
                <a:highlight>
                  <a:srgbClr val="3F3F3F"/>
                </a:highlight>
                <a:latin typeface="Consolas" panose="020B0609020204030204" pitchFamily="49" charset="0"/>
              </a:rPr>
              <a:t>][</a:t>
            </a:r>
            <a:r>
              <a:rPr lang="en-US" sz="2400" b="0" dirty="0">
                <a:solidFill>
                  <a:srgbClr val="DCDCCC"/>
                </a:solidFill>
                <a:highlight>
                  <a:srgbClr val="3F3F3F"/>
                </a:highlight>
                <a:latin typeface="Consolas" panose="020B0609020204030204" pitchFamily="49" charset="0"/>
              </a:rPr>
              <a:t>j</a:t>
            </a:r>
            <a:r>
              <a:rPr lang="en-US" sz="2400" dirty="0">
                <a:solidFill>
                  <a:srgbClr val="9F9D6D"/>
                </a:solidFill>
                <a:highlight>
                  <a:srgbClr val="3F3F3F"/>
                </a:highlight>
                <a:latin typeface="Consolas" panose="020B0609020204030204" pitchFamily="49" charset="0"/>
              </a:rPr>
              <a:t>]</a:t>
            </a:r>
            <a:r>
              <a:rPr lang="en-US" sz="2400" b="0" dirty="0">
                <a:solidFill>
                  <a:srgbClr val="DCDCCC"/>
                </a:solidFill>
                <a:highlight>
                  <a:srgbClr val="3F3F3F"/>
                </a:highlight>
                <a:latin typeface="Consolas" panose="020B0609020204030204" pitchFamily="49" charset="0"/>
              </a:rPr>
              <a:t> </a:t>
            </a:r>
            <a:r>
              <a:rPr lang="en-US" sz="2400" dirty="0">
                <a:solidFill>
                  <a:srgbClr val="9F9D6D"/>
                </a:solidFill>
                <a:highlight>
                  <a:srgbClr val="3F3F3F"/>
                </a:highlight>
                <a:latin typeface="Consolas" panose="020B0609020204030204" pitchFamily="49" charset="0"/>
              </a:rPr>
              <a:t>*</a:t>
            </a:r>
            <a:r>
              <a:rPr lang="en-US" sz="2400" b="0" dirty="0">
                <a:solidFill>
                  <a:srgbClr val="DCDCCC"/>
                </a:solidFill>
                <a:highlight>
                  <a:srgbClr val="3F3F3F"/>
                </a:highlight>
                <a:latin typeface="Consolas" panose="020B0609020204030204" pitchFamily="49" charset="0"/>
              </a:rPr>
              <a:t> b</a:t>
            </a:r>
            <a:r>
              <a:rPr lang="en-US" sz="2400" dirty="0">
                <a:solidFill>
                  <a:srgbClr val="9F9D6D"/>
                </a:solidFill>
                <a:highlight>
                  <a:srgbClr val="3F3F3F"/>
                </a:highlight>
                <a:latin typeface="Consolas" panose="020B0609020204030204" pitchFamily="49" charset="0"/>
              </a:rPr>
              <a:t>[</a:t>
            </a:r>
            <a:r>
              <a:rPr lang="en-US" sz="2400" b="0" dirty="0">
                <a:solidFill>
                  <a:srgbClr val="DCDCCC"/>
                </a:solidFill>
                <a:highlight>
                  <a:srgbClr val="3F3F3F"/>
                </a:highlight>
                <a:latin typeface="Consolas" panose="020B0609020204030204" pitchFamily="49" charset="0"/>
              </a:rPr>
              <a:t>j</a:t>
            </a:r>
            <a:r>
              <a:rPr lang="en-US" sz="2400" dirty="0">
                <a:solidFill>
                  <a:srgbClr val="9F9D6D"/>
                </a:solidFill>
                <a:highlight>
                  <a:srgbClr val="3F3F3F"/>
                </a:highlight>
                <a:latin typeface="Consolas" panose="020B0609020204030204" pitchFamily="49" charset="0"/>
              </a:rPr>
              <a:t>];</a:t>
            </a:r>
            <a:endParaRPr lang="en-US" sz="2400" b="0" dirty="0">
              <a:solidFill>
                <a:prstClr val="black"/>
              </a:solidFill>
              <a:highlight>
                <a:srgbClr val="3F3F3F"/>
              </a:highlight>
              <a:latin typeface="Calibri" panose="020F0502020204030204" pitchFamily="34" charset="0"/>
            </a:endParaRPr>
          </a:p>
        </p:txBody>
      </p:sp>
      <p:sp>
        <p:nvSpPr>
          <p:cNvPr id="21" name="TextBox 20">
            <a:extLst>
              <a:ext uri="{FF2B5EF4-FFF2-40B4-BE49-F238E27FC236}">
                <a16:creationId xmlns:a16="http://schemas.microsoft.com/office/drawing/2014/main" id="{472E2655-705D-47CC-A907-F0944D7C9470}"/>
              </a:ext>
            </a:extLst>
          </p:cNvPr>
          <p:cNvSpPr txBox="1"/>
          <p:nvPr/>
        </p:nvSpPr>
        <p:spPr>
          <a:xfrm>
            <a:off x="1576517" y="6415339"/>
            <a:ext cx="508473" cy="369332"/>
          </a:xfrm>
          <a:prstGeom prst="rect">
            <a:avLst/>
          </a:prstGeom>
          <a:noFill/>
        </p:spPr>
        <p:txBody>
          <a:bodyPr wrap="none" rtlCol="0">
            <a:spAutoFit/>
          </a:bodyPr>
          <a:lstStyle/>
          <a:p>
            <a:r>
              <a:rPr lang="en-US" dirty="0">
                <a:latin typeface="Calibri" pitchFamily="34" charset="0"/>
              </a:rPr>
              <a:t>0</a:t>
            </a:r>
            <a:r>
              <a:rPr lang="en-US" sz="1800" dirty="0">
                <a:latin typeface="Calibri" pitchFamily="34" charset="0"/>
              </a:rPr>
              <a:t>/8</a:t>
            </a:r>
          </a:p>
        </p:txBody>
      </p:sp>
      <p:sp>
        <p:nvSpPr>
          <p:cNvPr id="22" name="TextBox 21">
            <a:extLst>
              <a:ext uri="{FF2B5EF4-FFF2-40B4-BE49-F238E27FC236}">
                <a16:creationId xmlns:a16="http://schemas.microsoft.com/office/drawing/2014/main" id="{12B89913-EA18-4C87-AC0E-81D05602DE04}"/>
              </a:ext>
            </a:extLst>
          </p:cNvPr>
          <p:cNvSpPr txBox="1"/>
          <p:nvPr/>
        </p:nvSpPr>
        <p:spPr>
          <a:xfrm>
            <a:off x="3233867" y="6401051"/>
            <a:ext cx="508473" cy="369332"/>
          </a:xfrm>
          <a:prstGeom prst="rect">
            <a:avLst/>
          </a:prstGeom>
          <a:noFill/>
        </p:spPr>
        <p:txBody>
          <a:bodyPr wrap="none" rtlCol="0">
            <a:spAutoFit/>
          </a:bodyPr>
          <a:lstStyle/>
          <a:p>
            <a:r>
              <a:rPr lang="en-US" dirty="0">
                <a:latin typeface="Calibri" pitchFamily="34" charset="0"/>
              </a:rPr>
              <a:t>1</a:t>
            </a:r>
            <a:r>
              <a:rPr lang="en-US" sz="1800" dirty="0">
                <a:latin typeface="Calibri" pitchFamily="34" charset="0"/>
              </a:rPr>
              <a:t>/8</a:t>
            </a:r>
          </a:p>
        </p:txBody>
      </p:sp>
      <p:sp>
        <p:nvSpPr>
          <p:cNvPr id="23" name="TextBox 22">
            <a:extLst>
              <a:ext uri="{FF2B5EF4-FFF2-40B4-BE49-F238E27FC236}">
                <a16:creationId xmlns:a16="http://schemas.microsoft.com/office/drawing/2014/main" id="{8E0A665B-B10C-4D6A-A4B9-85B3E367E895}"/>
              </a:ext>
            </a:extLst>
          </p:cNvPr>
          <p:cNvSpPr txBox="1"/>
          <p:nvPr/>
        </p:nvSpPr>
        <p:spPr>
          <a:xfrm>
            <a:off x="4570069" y="6401051"/>
            <a:ext cx="508473" cy="369332"/>
          </a:xfrm>
          <a:prstGeom prst="rect">
            <a:avLst/>
          </a:prstGeom>
          <a:noFill/>
        </p:spPr>
        <p:txBody>
          <a:bodyPr wrap="none" rtlCol="0">
            <a:spAutoFit/>
          </a:bodyPr>
          <a:lstStyle/>
          <a:p>
            <a:r>
              <a:rPr lang="en-US" dirty="0">
                <a:latin typeface="Calibri" pitchFamily="34" charset="0"/>
              </a:rPr>
              <a:t>0</a:t>
            </a:r>
            <a:r>
              <a:rPr lang="en-US" sz="1800" dirty="0">
                <a:latin typeface="Calibri" pitchFamily="34" charset="0"/>
              </a:rPr>
              <a:t>/8</a:t>
            </a:r>
          </a:p>
        </p:txBody>
      </p:sp>
      <p:sp>
        <p:nvSpPr>
          <p:cNvPr id="24" name="TextBox 23">
            <a:extLst>
              <a:ext uri="{FF2B5EF4-FFF2-40B4-BE49-F238E27FC236}">
                <a16:creationId xmlns:a16="http://schemas.microsoft.com/office/drawing/2014/main" id="{48ABAC77-F710-42FF-85E9-BD3CD020F9BE}"/>
              </a:ext>
            </a:extLst>
          </p:cNvPr>
          <p:cNvSpPr txBox="1"/>
          <p:nvPr/>
        </p:nvSpPr>
        <p:spPr>
          <a:xfrm>
            <a:off x="5778379" y="6230673"/>
            <a:ext cx="2136034" cy="369332"/>
          </a:xfrm>
          <a:prstGeom prst="rect">
            <a:avLst/>
          </a:prstGeom>
          <a:noFill/>
        </p:spPr>
        <p:txBody>
          <a:bodyPr wrap="none" rtlCol="0">
            <a:spAutoFit/>
          </a:bodyPr>
          <a:lstStyle/>
          <a:p>
            <a:r>
              <a:rPr lang="en-US" sz="1800" dirty="0">
                <a:latin typeface="Calibri" pitchFamily="34" charset="0"/>
              </a:rPr>
              <a:t>Half as many misses!</a:t>
            </a:r>
          </a:p>
        </p:txBody>
      </p:sp>
      <p:sp>
        <p:nvSpPr>
          <p:cNvPr id="25" name="TextBox 24">
            <a:extLst>
              <a:ext uri="{FF2B5EF4-FFF2-40B4-BE49-F238E27FC236}">
                <a16:creationId xmlns:a16="http://schemas.microsoft.com/office/drawing/2014/main" id="{F0767291-BF83-4512-A214-0944DF785059}"/>
              </a:ext>
            </a:extLst>
          </p:cNvPr>
          <p:cNvSpPr txBox="1"/>
          <p:nvPr/>
        </p:nvSpPr>
        <p:spPr>
          <a:xfrm>
            <a:off x="675531" y="5392727"/>
            <a:ext cx="8126584" cy="400110"/>
          </a:xfrm>
          <a:prstGeom prst="rect">
            <a:avLst/>
          </a:prstGeom>
          <a:noFill/>
        </p:spPr>
        <p:txBody>
          <a:bodyPr wrap="none" rtlCol="0">
            <a:spAutoFit/>
          </a:bodyPr>
          <a:lstStyle/>
          <a:p>
            <a:r>
              <a:rPr lang="en-US" sz="2000" dirty="0">
                <a:latin typeface="Calibri" pitchFamily="34" charset="0"/>
              </a:rPr>
              <a:t>1. Assume N &gt;&gt; cache size, 64-byte lines, … what is miss rate of each access?</a:t>
            </a:r>
          </a:p>
        </p:txBody>
      </p:sp>
    </p:spTree>
    <p:extLst>
      <p:ext uri="{BB962C8B-B14F-4D97-AF65-F5344CB8AC3E}">
        <p14:creationId xmlns:p14="http://schemas.microsoft.com/office/powerpoint/2010/main" val="96497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426" y="307979"/>
            <a:ext cx="7937860" cy="885852"/>
          </a:xfrm>
        </p:spPr>
        <p:txBody>
          <a:bodyPr>
            <a:normAutofit/>
          </a:bodyPr>
          <a:lstStyle/>
          <a:p>
            <a:r>
              <a:rPr lang="en-US" dirty="0"/>
              <a:t>Blocked version in code</a:t>
            </a:r>
          </a:p>
        </p:txBody>
      </p:sp>
      <p:sp>
        <p:nvSpPr>
          <p:cNvPr id="4" name="Slide Number Placeholder 3"/>
          <p:cNvSpPr>
            <a:spLocks noGrp="1"/>
          </p:cNvSpPr>
          <p:nvPr>
            <p:ph type="sldNum" sz="quarter" idx="12"/>
          </p:nvPr>
        </p:nvSpPr>
        <p:spPr/>
        <p:txBody>
          <a:bodyPr/>
          <a:lstStyle/>
          <a:p>
            <a:r>
              <a:rPr lang="en-US" dirty="0">
                <a:solidFill>
                  <a:prstClr val="black"/>
                </a:solidFill>
              </a:rPr>
              <a:t> </a:t>
            </a:r>
          </a:p>
        </p:txBody>
      </p:sp>
      <p:sp>
        <p:nvSpPr>
          <p:cNvPr id="5" name="TextBox 4"/>
          <p:cNvSpPr txBox="1"/>
          <p:nvPr/>
        </p:nvSpPr>
        <p:spPr>
          <a:xfrm>
            <a:off x="250587" y="1524000"/>
            <a:ext cx="5004807" cy="4093428"/>
          </a:xfrm>
          <a:prstGeom prst="rect">
            <a:avLst/>
          </a:prstGeom>
          <a:solidFill>
            <a:schemeClr val="tx1">
              <a:lumMod val="75000"/>
              <a:lumOff val="25000"/>
            </a:schemeClr>
          </a:solidFill>
        </p:spPr>
        <p:txBody>
          <a:bodyPr wrap="square" rtlCol="0">
            <a:spAutoFit/>
          </a:bodyPr>
          <a:lstStyle/>
          <a:p>
            <a:r>
              <a:rPr lang="en-US" sz="1600" dirty="0">
                <a:solidFill>
                  <a:srgbClr val="CEDF99"/>
                </a:solidFill>
                <a:highlight>
                  <a:srgbClr val="3F3F3F"/>
                </a:highlight>
                <a:latin typeface="Consolas" panose="020B0609020204030204" pitchFamily="49" charset="0"/>
              </a:rPr>
              <a:t>int</a:t>
            </a:r>
            <a:r>
              <a:rPr lang="en-US" sz="1600" b="0" dirty="0">
                <a:solidFill>
                  <a:srgbClr val="DCDCCC"/>
                </a:solidFill>
                <a:highlight>
                  <a:srgbClr val="3F3F3F"/>
                </a:highlight>
                <a:latin typeface="Consolas" panose="020B0609020204030204" pitchFamily="49" charset="0"/>
              </a:rPr>
              <a:t> </a:t>
            </a:r>
            <a:r>
              <a:rPr lang="en-US" sz="1600" dirty="0">
                <a:solidFill>
                  <a:srgbClr val="DCDCCC"/>
                </a:solidFill>
                <a:highlight>
                  <a:srgbClr val="3F3F3F"/>
                </a:highlight>
                <a:latin typeface="Consolas" panose="020B0609020204030204" pitchFamily="49" charset="0"/>
              </a:rPr>
              <a:t>b</a:t>
            </a:r>
            <a:r>
              <a:rPr lang="en-US" sz="1600" dirty="0">
                <a:solidFill>
                  <a:srgbClr val="9F9D6D"/>
                </a:solidFill>
                <a:highlight>
                  <a:srgbClr val="3F3F3F"/>
                </a:highlight>
                <a:latin typeface="Consolas" panose="020B0609020204030204" pitchFamily="49" charset="0"/>
              </a:rPr>
              <a:t>[</a:t>
            </a:r>
            <a:r>
              <a:rPr lang="en-US" sz="1600" b="0" dirty="0">
                <a:solidFill>
                  <a:srgbClr val="DCDCCC"/>
                </a:solidFill>
                <a:highlight>
                  <a:srgbClr val="3F3F3F"/>
                </a:highlight>
                <a:latin typeface="Consolas" panose="020B0609020204030204" pitchFamily="49" charset="0"/>
              </a:rPr>
              <a:t>N</a:t>
            </a:r>
            <a:r>
              <a:rPr lang="en-US" sz="1600" dirty="0">
                <a:solidFill>
                  <a:srgbClr val="9F9D6D"/>
                </a:solidFill>
                <a:highlight>
                  <a:srgbClr val="3F3F3F"/>
                </a:highlight>
                <a:latin typeface="Consolas" panose="020B0609020204030204" pitchFamily="49" charset="0"/>
              </a:rPr>
              <a:t>];</a:t>
            </a:r>
            <a:endParaRPr lang="en-US" sz="1600" b="0" dirty="0">
              <a:solidFill>
                <a:srgbClr val="DCDCCC"/>
              </a:solidFill>
              <a:highlight>
                <a:srgbClr val="3F3F3F"/>
              </a:highlight>
              <a:latin typeface="Consolas" panose="020B0609020204030204" pitchFamily="49" charset="0"/>
            </a:endParaRPr>
          </a:p>
          <a:p>
            <a:r>
              <a:rPr lang="en-US" sz="1600" dirty="0">
                <a:solidFill>
                  <a:srgbClr val="CEDF99"/>
                </a:solidFill>
                <a:highlight>
                  <a:srgbClr val="3F3F3F"/>
                </a:highlight>
                <a:latin typeface="Consolas" panose="020B0609020204030204" pitchFamily="49" charset="0"/>
              </a:rPr>
              <a:t>int</a:t>
            </a:r>
            <a:r>
              <a:rPr lang="en-US" sz="1600" b="0" dirty="0">
                <a:solidFill>
                  <a:srgbClr val="DCDCCC"/>
                </a:solidFill>
                <a:highlight>
                  <a:srgbClr val="3F3F3F"/>
                </a:highlight>
                <a:latin typeface="Consolas" panose="020B0609020204030204" pitchFamily="49" charset="0"/>
              </a:rPr>
              <a:t> </a:t>
            </a:r>
            <a:r>
              <a:rPr lang="en-US" sz="1600" dirty="0">
                <a:solidFill>
                  <a:srgbClr val="DCDCCC"/>
                </a:solidFill>
                <a:highlight>
                  <a:srgbClr val="3F3F3F"/>
                </a:highlight>
                <a:latin typeface="Consolas" panose="020B0609020204030204" pitchFamily="49" charset="0"/>
              </a:rPr>
              <a:t>a</a:t>
            </a:r>
            <a:r>
              <a:rPr lang="en-US" sz="1600" dirty="0">
                <a:solidFill>
                  <a:srgbClr val="9F9D6D"/>
                </a:solidFill>
                <a:highlight>
                  <a:srgbClr val="3F3F3F"/>
                </a:highlight>
                <a:latin typeface="Consolas" panose="020B0609020204030204" pitchFamily="49" charset="0"/>
              </a:rPr>
              <a:t>[</a:t>
            </a:r>
            <a:r>
              <a:rPr lang="en-US" sz="1600" b="0" dirty="0">
                <a:solidFill>
                  <a:srgbClr val="DCDCCC"/>
                </a:solidFill>
                <a:highlight>
                  <a:srgbClr val="3F3F3F"/>
                </a:highlight>
                <a:latin typeface="Consolas" panose="020B0609020204030204" pitchFamily="49" charset="0"/>
              </a:rPr>
              <a:t>N</a:t>
            </a:r>
            <a:r>
              <a:rPr lang="en-US" sz="1600" dirty="0">
                <a:solidFill>
                  <a:srgbClr val="9F9D6D"/>
                </a:solidFill>
                <a:highlight>
                  <a:srgbClr val="3F3F3F"/>
                </a:highlight>
                <a:latin typeface="Consolas" panose="020B0609020204030204" pitchFamily="49" charset="0"/>
              </a:rPr>
              <a:t>][</a:t>
            </a:r>
            <a:r>
              <a:rPr lang="en-US" sz="1600" b="0" dirty="0">
                <a:solidFill>
                  <a:srgbClr val="DCDCCC"/>
                </a:solidFill>
                <a:highlight>
                  <a:srgbClr val="3F3F3F"/>
                </a:highlight>
                <a:latin typeface="Consolas" panose="020B0609020204030204" pitchFamily="49" charset="0"/>
              </a:rPr>
              <a:t>N</a:t>
            </a:r>
            <a:r>
              <a:rPr lang="en-US" sz="1600" dirty="0">
                <a:solidFill>
                  <a:srgbClr val="9F9D6D"/>
                </a:solidFill>
                <a:highlight>
                  <a:srgbClr val="3F3F3F"/>
                </a:highlight>
                <a:latin typeface="Consolas" panose="020B0609020204030204" pitchFamily="49" charset="0"/>
              </a:rPr>
              <a:t>];</a:t>
            </a:r>
            <a:r>
              <a:rPr lang="en-US" sz="1600" b="0" dirty="0">
                <a:solidFill>
                  <a:srgbClr val="DCDCCC"/>
                </a:solidFill>
                <a:highlight>
                  <a:srgbClr val="3F3F3F"/>
                </a:highlight>
                <a:latin typeface="Consolas" panose="020B0609020204030204" pitchFamily="49" charset="0"/>
              </a:rPr>
              <a:t> </a:t>
            </a:r>
          </a:p>
          <a:p>
            <a:r>
              <a:rPr lang="en-US" sz="1600" dirty="0">
                <a:solidFill>
                  <a:srgbClr val="CEDF99"/>
                </a:solidFill>
                <a:highlight>
                  <a:srgbClr val="3F3F3F"/>
                </a:highlight>
                <a:latin typeface="Consolas" panose="020B0609020204030204" pitchFamily="49" charset="0"/>
              </a:rPr>
              <a:t>int</a:t>
            </a:r>
            <a:r>
              <a:rPr lang="en-US" sz="1600" b="0" dirty="0">
                <a:solidFill>
                  <a:srgbClr val="DCDCCC"/>
                </a:solidFill>
                <a:highlight>
                  <a:srgbClr val="3F3F3F"/>
                </a:highlight>
                <a:latin typeface="Consolas" panose="020B0609020204030204" pitchFamily="49" charset="0"/>
              </a:rPr>
              <a:t> c</a:t>
            </a:r>
            <a:r>
              <a:rPr lang="en-US" sz="1600" dirty="0">
                <a:solidFill>
                  <a:srgbClr val="9F9D6D"/>
                </a:solidFill>
                <a:highlight>
                  <a:srgbClr val="3F3F3F"/>
                </a:highlight>
                <a:latin typeface="Consolas" panose="020B0609020204030204" pitchFamily="49" charset="0"/>
              </a:rPr>
              <a:t>[</a:t>
            </a:r>
            <a:r>
              <a:rPr lang="en-US" sz="1600" b="0" dirty="0">
                <a:solidFill>
                  <a:srgbClr val="DCDCCC"/>
                </a:solidFill>
                <a:highlight>
                  <a:srgbClr val="3F3F3F"/>
                </a:highlight>
                <a:latin typeface="Consolas" panose="020B0609020204030204" pitchFamily="49" charset="0"/>
              </a:rPr>
              <a:t>N</a:t>
            </a:r>
            <a:r>
              <a:rPr lang="en-US" sz="1600" dirty="0">
                <a:solidFill>
                  <a:srgbClr val="9F9D6D"/>
                </a:solidFill>
                <a:highlight>
                  <a:srgbClr val="3F3F3F"/>
                </a:highlight>
                <a:latin typeface="Consolas" panose="020B0609020204030204" pitchFamily="49" charset="0"/>
              </a:rPr>
              <a:t>];</a:t>
            </a:r>
            <a:endParaRPr lang="en-US" sz="1600" b="0" dirty="0">
              <a:solidFill>
                <a:srgbClr val="DCDCCC"/>
              </a:solidFill>
              <a:highlight>
                <a:srgbClr val="3F3F3F"/>
              </a:highlight>
              <a:latin typeface="Consolas" panose="020B0609020204030204" pitchFamily="49" charset="0"/>
            </a:endParaRPr>
          </a:p>
          <a:p>
            <a:endParaRPr lang="en" sz="1600" b="0" dirty="0">
              <a:solidFill>
                <a:srgbClr val="DCDCCC"/>
              </a:solidFill>
              <a:highlight>
                <a:srgbClr val="3F3F3F"/>
              </a:highlight>
              <a:latin typeface="Consolas" panose="020B0609020204030204" pitchFamily="49" charset="0"/>
            </a:endParaRPr>
          </a:p>
          <a:p>
            <a:r>
              <a:rPr lang="en-US" sz="1600" b="0" dirty="0">
                <a:solidFill>
                  <a:srgbClr val="FFCFAF"/>
                </a:solidFill>
                <a:highlight>
                  <a:srgbClr val="3F3F3F"/>
                </a:highlight>
                <a:latin typeface="Consolas" panose="020B0609020204030204" pitchFamily="49" charset="0"/>
              </a:rPr>
              <a:t>#define BLOCK (8) </a:t>
            </a:r>
            <a:r>
              <a:rPr lang="en-US" sz="1600" dirty="0">
                <a:solidFill>
                  <a:srgbClr val="7F9F7F"/>
                </a:solidFill>
                <a:highlight>
                  <a:srgbClr val="3F3F3F"/>
                </a:highlight>
                <a:latin typeface="Consolas" panose="020B0609020204030204" pitchFamily="49" charset="0"/>
              </a:rPr>
              <a:t>//should divide N evenly</a:t>
            </a:r>
          </a:p>
          <a:p>
            <a:endParaRPr lang="en" sz="1600" b="0" dirty="0">
              <a:solidFill>
                <a:srgbClr val="DCDCCC"/>
              </a:solidFill>
              <a:highlight>
                <a:srgbClr val="3F3F3F"/>
              </a:highlight>
              <a:latin typeface="Consolas" panose="020B0609020204030204" pitchFamily="49" charset="0"/>
            </a:endParaRPr>
          </a:p>
          <a:p>
            <a:r>
              <a:rPr lang="sv-SE" sz="1600" dirty="0">
                <a:solidFill>
                  <a:srgbClr val="DFC47D"/>
                </a:solidFill>
                <a:highlight>
                  <a:srgbClr val="3F3F3F"/>
                </a:highlight>
                <a:latin typeface="Consolas" panose="020B0609020204030204" pitchFamily="49" charset="0"/>
              </a:rPr>
              <a:t>for</a:t>
            </a:r>
            <a:r>
              <a:rPr lang="sv-SE" sz="1600" dirty="0">
                <a:solidFill>
                  <a:srgbClr val="9F9D6D"/>
                </a:solidFill>
                <a:highlight>
                  <a:srgbClr val="3F3F3F"/>
                </a:highlight>
                <a:latin typeface="Consolas" panose="020B0609020204030204" pitchFamily="49" charset="0"/>
              </a:rPr>
              <a:t>(</a:t>
            </a:r>
            <a:r>
              <a:rPr lang="sv-SE" sz="1600" b="0" dirty="0">
                <a:solidFill>
                  <a:srgbClr val="DCDCCC"/>
                </a:solidFill>
                <a:highlight>
                  <a:srgbClr val="3F3F3F"/>
                </a:highlight>
                <a:latin typeface="Consolas" panose="020B0609020204030204" pitchFamily="49" charset="0"/>
              </a:rPr>
              <a:t>j_block</a:t>
            </a:r>
            <a:r>
              <a:rPr lang="sv-SE" sz="1600" dirty="0">
                <a:solidFill>
                  <a:srgbClr val="9F9D6D"/>
                </a:solidFill>
                <a:highlight>
                  <a:srgbClr val="3F3F3F"/>
                </a:highlight>
                <a:latin typeface="Consolas" panose="020B0609020204030204" pitchFamily="49" charset="0"/>
              </a:rPr>
              <a:t>=</a:t>
            </a:r>
            <a:r>
              <a:rPr lang="sv-SE" sz="1600" b="0" dirty="0">
                <a:solidFill>
                  <a:srgbClr val="8CD0D3"/>
                </a:solidFill>
                <a:highlight>
                  <a:srgbClr val="3F3F3F"/>
                </a:highlight>
                <a:latin typeface="Consolas" panose="020B0609020204030204" pitchFamily="49" charset="0"/>
              </a:rPr>
              <a:t>0</a:t>
            </a:r>
            <a:r>
              <a:rPr lang="sv-SE" sz="1600" dirty="0">
                <a:solidFill>
                  <a:srgbClr val="9F9D6D"/>
                </a:solidFill>
                <a:highlight>
                  <a:srgbClr val="3F3F3F"/>
                </a:highlight>
                <a:latin typeface="Consolas" panose="020B0609020204030204" pitchFamily="49" charset="0"/>
              </a:rPr>
              <a:t>;</a:t>
            </a:r>
            <a:r>
              <a:rPr lang="sv-SE" sz="1600" b="0" dirty="0">
                <a:solidFill>
                  <a:srgbClr val="DCDCCC"/>
                </a:solidFill>
                <a:highlight>
                  <a:srgbClr val="3F3F3F"/>
                </a:highlight>
                <a:latin typeface="Consolas" panose="020B0609020204030204" pitchFamily="49" charset="0"/>
              </a:rPr>
              <a:t> j_block</a:t>
            </a:r>
            <a:r>
              <a:rPr lang="sv-SE" sz="1600" dirty="0">
                <a:solidFill>
                  <a:srgbClr val="9F9D6D"/>
                </a:solidFill>
                <a:highlight>
                  <a:srgbClr val="3F3F3F"/>
                </a:highlight>
                <a:latin typeface="Consolas" panose="020B0609020204030204" pitchFamily="49" charset="0"/>
              </a:rPr>
              <a:t>&lt;</a:t>
            </a:r>
            <a:r>
              <a:rPr lang="sv-SE" sz="1600" b="0" dirty="0">
                <a:solidFill>
                  <a:srgbClr val="DCDCCC"/>
                </a:solidFill>
                <a:highlight>
                  <a:srgbClr val="3F3F3F"/>
                </a:highlight>
                <a:latin typeface="Consolas" panose="020B0609020204030204" pitchFamily="49" charset="0"/>
              </a:rPr>
              <a:t>N</a:t>
            </a:r>
            <a:r>
              <a:rPr lang="sv-SE" sz="1600" dirty="0">
                <a:solidFill>
                  <a:srgbClr val="9F9D6D"/>
                </a:solidFill>
                <a:highlight>
                  <a:srgbClr val="3F3F3F"/>
                </a:highlight>
                <a:latin typeface="Consolas" panose="020B0609020204030204" pitchFamily="49" charset="0"/>
              </a:rPr>
              <a:t>;</a:t>
            </a:r>
            <a:r>
              <a:rPr lang="sv-SE" sz="1600" b="0" dirty="0">
                <a:solidFill>
                  <a:srgbClr val="DCDCCC"/>
                </a:solidFill>
                <a:highlight>
                  <a:srgbClr val="3F3F3F"/>
                </a:highlight>
                <a:latin typeface="Consolas" panose="020B0609020204030204" pitchFamily="49" charset="0"/>
              </a:rPr>
              <a:t> j_block</a:t>
            </a:r>
            <a:r>
              <a:rPr lang="sv-SE" sz="1600" dirty="0">
                <a:solidFill>
                  <a:srgbClr val="9F9D6D"/>
                </a:solidFill>
                <a:highlight>
                  <a:srgbClr val="3F3F3F"/>
                </a:highlight>
                <a:latin typeface="Consolas" panose="020B0609020204030204" pitchFamily="49" charset="0"/>
              </a:rPr>
              <a:t>+=</a:t>
            </a:r>
            <a:r>
              <a:rPr lang="sv-SE" sz="1600" b="0" dirty="0">
                <a:solidFill>
                  <a:srgbClr val="DCDCCC"/>
                </a:solidFill>
                <a:highlight>
                  <a:srgbClr val="3F3F3F"/>
                </a:highlight>
                <a:latin typeface="Consolas" panose="020B0609020204030204" pitchFamily="49" charset="0"/>
              </a:rPr>
              <a:t>BLOCK</a:t>
            </a:r>
            <a:r>
              <a:rPr lang="sv-SE" sz="1600" dirty="0">
                <a:solidFill>
                  <a:srgbClr val="9F9D6D"/>
                </a:solidFill>
                <a:highlight>
                  <a:srgbClr val="3F3F3F"/>
                </a:highlight>
                <a:latin typeface="Consolas" panose="020B0609020204030204" pitchFamily="49" charset="0"/>
              </a:rPr>
              <a:t>){</a:t>
            </a:r>
            <a:endParaRPr lang="sv-SE" sz="1600" b="0" dirty="0">
              <a:solidFill>
                <a:srgbClr val="DCDCCC"/>
              </a:solidFill>
              <a:highlight>
                <a:srgbClr val="3F3F3F"/>
              </a:highlight>
              <a:latin typeface="Consolas" panose="020B0609020204030204" pitchFamily="49" charset="0"/>
            </a:endParaRPr>
          </a:p>
          <a:p>
            <a:r>
              <a:rPr lang="en-US" sz="1600" b="0" dirty="0">
                <a:solidFill>
                  <a:srgbClr val="DCDCCC"/>
                </a:solidFill>
                <a:highlight>
                  <a:srgbClr val="3F3F3F"/>
                </a:highlight>
                <a:latin typeface="Consolas" panose="020B0609020204030204" pitchFamily="49" charset="0"/>
              </a:rPr>
              <a:t>  </a:t>
            </a:r>
            <a:r>
              <a:rPr lang="en-US" sz="1600" dirty="0">
                <a:solidFill>
                  <a:srgbClr val="DFC47D"/>
                </a:solidFill>
                <a:highlight>
                  <a:srgbClr val="3F3F3F"/>
                </a:highlight>
                <a:latin typeface="Consolas" panose="020B0609020204030204" pitchFamily="49" charset="0"/>
              </a:rPr>
              <a:t>for</a:t>
            </a:r>
            <a:r>
              <a:rPr lang="en-US" sz="1600" b="0" dirty="0">
                <a:solidFill>
                  <a:srgbClr val="DCDCCC"/>
                </a:solidFill>
                <a:highlight>
                  <a:srgbClr val="3F3F3F"/>
                </a:highlight>
                <a:latin typeface="Consolas" panose="020B0609020204030204" pitchFamily="49" charset="0"/>
              </a:rPr>
              <a:t> </a:t>
            </a:r>
            <a:r>
              <a:rPr lang="en-US" sz="1600" dirty="0">
                <a:solidFill>
                  <a:srgbClr val="9F9D6D"/>
                </a:solidFill>
                <a:highlight>
                  <a:srgbClr val="3F3F3F"/>
                </a:highlight>
                <a:latin typeface="Consolas" panose="020B0609020204030204" pitchFamily="49" charset="0"/>
              </a:rPr>
              <a:t>(</a:t>
            </a:r>
            <a:r>
              <a:rPr lang="en-US" sz="1600" dirty="0">
                <a:solidFill>
                  <a:srgbClr val="DCDCCC"/>
                </a:solidFill>
                <a:highlight>
                  <a:srgbClr val="3F3F3F"/>
                </a:highlight>
                <a:latin typeface="Consolas" panose="020B0609020204030204" pitchFamily="49" charset="0"/>
              </a:rPr>
              <a:t>i</a:t>
            </a:r>
            <a:r>
              <a:rPr lang="en-US" sz="1600" b="0" dirty="0">
                <a:solidFill>
                  <a:srgbClr val="DCDCCC"/>
                </a:solidFill>
                <a:highlight>
                  <a:srgbClr val="3F3F3F"/>
                </a:highlight>
                <a:latin typeface="Consolas" panose="020B0609020204030204" pitchFamily="49" charset="0"/>
              </a:rPr>
              <a:t> </a:t>
            </a:r>
            <a:r>
              <a:rPr lang="en-US" sz="1600" dirty="0">
                <a:solidFill>
                  <a:srgbClr val="9F9D6D"/>
                </a:solidFill>
                <a:highlight>
                  <a:srgbClr val="3F3F3F"/>
                </a:highlight>
                <a:latin typeface="Consolas" panose="020B0609020204030204" pitchFamily="49" charset="0"/>
              </a:rPr>
              <a:t>=</a:t>
            </a:r>
            <a:r>
              <a:rPr lang="en-US" sz="1600" b="0" dirty="0">
                <a:solidFill>
                  <a:srgbClr val="DCDCCC"/>
                </a:solidFill>
                <a:highlight>
                  <a:srgbClr val="3F3F3F"/>
                </a:highlight>
                <a:latin typeface="Consolas" panose="020B0609020204030204" pitchFamily="49" charset="0"/>
              </a:rPr>
              <a:t> </a:t>
            </a:r>
            <a:r>
              <a:rPr lang="en-US" sz="1600" b="0" dirty="0">
                <a:solidFill>
                  <a:srgbClr val="8CD0D3"/>
                </a:solidFill>
                <a:highlight>
                  <a:srgbClr val="3F3F3F"/>
                </a:highlight>
                <a:latin typeface="Consolas" panose="020B0609020204030204" pitchFamily="49" charset="0"/>
              </a:rPr>
              <a:t>0</a:t>
            </a:r>
            <a:r>
              <a:rPr lang="en-US" sz="1600" dirty="0">
                <a:solidFill>
                  <a:srgbClr val="9F9D6D"/>
                </a:solidFill>
                <a:highlight>
                  <a:srgbClr val="3F3F3F"/>
                </a:highlight>
                <a:latin typeface="Consolas" panose="020B0609020204030204" pitchFamily="49" charset="0"/>
              </a:rPr>
              <a:t>;</a:t>
            </a:r>
            <a:r>
              <a:rPr lang="en-US" sz="1600" b="0" dirty="0">
                <a:solidFill>
                  <a:srgbClr val="DCDCCC"/>
                </a:solidFill>
                <a:highlight>
                  <a:srgbClr val="3F3F3F"/>
                </a:highlight>
                <a:latin typeface="Consolas" panose="020B0609020204030204" pitchFamily="49" charset="0"/>
              </a:rPr>
              <a:t> </a:t>
            </a:r>
            <a:r>
              <a:rPr lang="en-US" sz="1600" b="0" dirty="0" err="1">
                <a:solidFill>
                  <a:srgbClr val="DCDCCC"/>
                </a:solidFill>
                <a:highlight>
                  <a:srgbClr val="3F3F3F"/>
                </a:highlight>
                <a:latin typeface="Consolas" panose="020B0609020204030204" pitchFamily="49" charset="0"/>
              </a:rPr>
              <a:t>i</a:t>
            </a:r>
            <a:r>
              <a:rPr lang="en-US" sz="1600" b="0" dirty="0">
                <a:solidFill>
                  <a:srgbClr val="DCDCCC"/>
                </a:solidFill>
                <a:highlight>
                  <a:srgbClr val="3F3F3F"/>
                </a:highlight>
                <a:latin typeface="Consolas" panose="020B0609020204030204" pitchFamily="49" charset="0"/>
              </a:rPr>
              <a:t> </a:t>
            </a:r>
            <a:r>
              <a:rPr lang="en-US" sz="1600" dirty="0">
                <a:solidFill>
                  <a:srgbClr val="9F9D6D"/>
                </a:solidFill>
                <a:highlight>
                  <a:srgbClr val="3F3F3F"/>
                </a:highlight>
                <a:latin typeface="Consolas" panose="020B0609020204030204" pitchFamily="49" charset="0"/>
              </a:rPr>
              <a:t>&lt;</a:t>
            </a:r>
            <a:r>
              <a:rPr lang="en-US" sz="1600" b="0" dirty="0">
                <a:solidFill>
                  <a:srgbClr val="DCDCCC"/>
                </a:solidFill>
                <a:highlight>
                  <a:srgbClr val="3F3F3F"/>
                </a:highlight>
                <a:latin typeface="Consolas" panose="020B0609020204030204" pitchFamily="49" charset="0"/>
              </a:rPr>
              <a:t> N</a:t>
            </a:r>
            <a:r>
              <a:rPr lang="en-US" sz="1600" dirty="0">
                <a:solidFill>
                  <a:srgbClr val="9F9D6D"/>
                </a:solidFill>
                <a:highlight>
                  <a:srgbClr val="3F3F3F"/>
                </a:highlight>
                <a:latin typeface="Consolas" panose="020B0609020204030204" pitchFamily="49" charset="0"/>
              </a:rPr>
              <a:t>;</a:t>
            </a:r>
            <a:r>
              <a:rPr lang="en-US" sz="1600" b="0" dirty="0">
                <a:solidFill>
                  <a:srgbClr val="DCDCCC"/>
                </a:solidFill>
                <a:highlight>
                  <a:srgbClr val="3F3F3F"/>
                </a:highlight>
                <a:latin typeface="Consolas" panose="020B0609020204030204" pitchFamily="49" charset="0"/>
              </a:rPr>
              <a:t> </a:t>
            </a:r>
            <a:r>
              <a:rPr lang="en-US" sz="1600" dirty="0">
                <a:solidFill>
                  <a:srgbClr val="DCDCCC"/>
                </a:solidFill>
                <a:highlight>
                  <a:srgbClr val="3F3F3F"/>
                </a:highlight>
                <a:latin typeface="Consolas" panose="020B0609020204030204" pitchFamily="49" charset="0"/>
              </a:rPr>
              <a:t>i</a:t>
            </a:r>
            <a:r>
              <a:rPr lang="en-US" sz="1600" dirty="0">
                <a:solidFill>
                  <a:srgbClr val="9F9D6D"/>
                </a:solidFill>
                <a:highlight>
                  <a:srgbClr val="3F3F3F"/>
                </a:highlight>
                <a:latin typeface="Consolas" panose="020B0609020204030204" pitchFamily="49" charset="0"/>
              </a:rPr>
              <a:t>++)</a:t>
            </a:r>
            <a:r>
              <a:rPr lang="en-US" sz="1600" b="0" dirty="0">
                <a:solidFill>
                  <a:srgbClr val="DCDCCC"/>
                </a:solidFill>
                <a:highlight>
                  <a:srgbClr val="3F3F3F"/>
                </a:highlight>
                <a:latin typeface="Consolas" panose="020B0609020204030204" pitchFamily="49" charset="0"/>
              </a:rPr>
              <a:t> </a:t>
            </a:r>
            <a:r>
              <a:rPr lang="en-US" sz="1600" dirty="0">
                <a:solidFill>
                  <a:srgbClr val="9F9D6D"/>
                </a:solidFill>
                <a:highlight>
                  <a:srgbClr val="3F3F3F"/>
                </a:highlight>
                <a:latin typeface="Consolas" panose="020B0609020204030204" pitchFamily="49" charset="0"/>
              </a:rPr>
              <a:t>{</a:t>
            </a:r>
            <a:endParaRPr lang="en-US" sz="1600" b="0" dirty="0">
              <a:solidFill>
                <a:srgbClr val="DCDCCC"/>
              </a:solidFill>
              <a:highlight>
                <a:srgbClr val="3F3F3F"/>
              </a:highlight>
              <a:latin typeface="Consolas" panose="020B0609020204030204" pitchFamily="49" charset="0"/>
            </a:endParaRPr>
          </a:p>
          <a:p>
            <a:r>
              <a:rPr lang="en-US" sz="1600" b="0" dirty="0">
                <a:solidFill>
                  <a:srgbClr val="DCDCCC"/>
                </a:solidFill>
                <a:highlight>
                  <a:srgbClr val="3F3F3F"/>
                </a:highlight>
                <a:latin typeface="Consolas" panose="020B0609020204030204" pitchFamily="49" charset="0"/>
              </a:rPr>
              <a:t>    sum</a:t>
            </a:r>
            <a:r>
              <a:rPr lang="en-US" sz="1600" dirty="0">
                <a:solidFill>
                  <a:srgbClr val="9F9D6D"/>
                </a:solidFill>
                <a:highlight>
                  <a:srgbClr val="3F3F3F"/>
                </a:highlight>
                <a:latin typeface="Consolas" panose="020B0609020204030204" pitchFamily="49" charset="0"/>
              </a:rPr>
              <a:t>=</a:t>
            </a:r>
            <a:r>
              <a:rPr lang="en-US" sz="1600" b="0" dirty="0">
                <a:solidFill>
                  <a:srgbClr val="DCDCCC"/>
                </a:solidFill>
                <a:highlight>
                  <a:srgbClr val="3F3F3F"/>
                </a:highlight>
                <a:latin typeface="Consolas" panose="020B0609020204030204" pitchFamily="49" charset="0"/>
              </a:rPr>
              <a:t>c</a:t>
            </a:r>
            <a:r>
              <a:rPr lang="en-US" sz="1600" dirty="0">
                <a:solidFill>
                  <a:srgbClr val="9F9D6D"/>
                </a:solidFill>
                <a:highlight>
                  <a:srgbClr val="3F3F3F"/>
                </a:highlight>
                <a:latin typeface="Consolas" panose="020B0609020204030204" pitchFamily="49" charset="0"/>
              </a:rPr>
              <a:t>[</a:t>
            </a:r>
            <a:r>
              <a:rPr lang="en-US" sz="1600" b="0" dirty="0">
                <a:solidFill>
                  <a:srgbClr val="DCDCCC"/>
                </a:solidFill>
                <a:highlight>
                  <a:srgbClr val="3F3F3F"/>
                </a:highlight>
                <a:latin typeface="Consolas" panose="020B0609020204030204" pitchFamily="49" charset="0"/>
              </a:rPr>
              <a:t>j</a:t>
            </a:r>
            <a:r>
              <a:rPr lang="en-US" sz="1600" dirty="0">
                <a:solidFill>
                  <a:srgbClr val="9F9D6D"/>
                </a:solidFill>
                <a:highlight>
                  <a:srgbClr val="3F3F3F"/>
                </a:highlight>
                <a:latin typeface="Consolas" panose="020B0609020204030204" pitchFamily="49" charset="0"/>
              </a:rPr>
              <a:t>];</a:t>
            </a:r>
            <a:r>
              <a:rPr lang="en-US" sz="1600" b="0" dirty="0">
                <a:solidFill>
                  <a:srgbClr val="DCDCCC"/>
                </a:solidFill>
                <a:highlight>
                  <a:srgbClr val="3F3F3F"/>
                </a:highlight>
                <a:latin typeface="Consolas" panose="020B0609020204030204" pitchFamily="49" charset="0"/>
              </a:rPr>
              <a:t> </a:t>
            </a:r>
            <a:r>
              <a:rPr lang="en-US" sz="1600" dirty="0">
                <a:solidFill>
                  <a:srgbClr val="7F9F7F"/>
                </a:solidFill>
                <a:highlight>
                  <a:srgbClr val="3F3F3F"/>
                </a:highlight>
                <a:latin typeface="Consolas" panose="020B0609020204030204" pitchFamily="49" charset="0"/>
              </a:rPr>
              <a:t>//get partial sum</a:t>
            </a:r>
          </a:p>
          <a:p>
            <a:r>
              <a:rPr lang="sv-SE" sz="1600" b="0" dirty="0">
                <a:solidFill>
                  <a:srgbClr val="DCDCCC"/>
                </a:solidFill>
                <a:highlight>
                  <a:srgbClr val="3F3F3F"/>
                </a:highlight>
                <a:latin typeface="Consolas" panose="020B0609020204030204" pitchFamily="49" charset="0"/>
              </a:rPr>
              <a:t>    </a:t>
            </a:r>
            <a:r>
              <a:rPr lang="sv-SE" sz="1600" dirty="0">
                <a:solidFill>
                  <a:srgbClr val="DFC47D"/>
                </a:solidFill>
                <a:highlight>
                  <a:srgbClr val="3F3F3F"/>
                </a:highlight>
                <a:latin typeface="Consolas" panose="020B0609020204030204" pitchFamily="49" charset="0"/>
              </a:rPr>
              <a:t>for</a:t>
            </a:r>
            <a:r>
              <a:rPr lang="sv-SE" sz="1600" b="0" dirty="0">
                <a:solidFill>
                  <a:srgbClr val="DCDCCC"/>
                </a:solidFill>
                <a:highlight>
                  <a:srgbClr val="3F3F3F"/>
                </a:highlight>
                <a:latin typeface="Consolas" panose="020B0609020204030204" pitchFamily="49" charset="0"/>
              </a:rPr>
              <a:t> </a:t>
            </a:r>
            <a:r>
              <a:rPr lang="sv-SE" sz="1600" dirty="0">
                <a:solidFill>
                  <a:srgbClr val="9F9D6D"/>
                </a:solidFill>
                <a:highlight>
                  <a:srgbClr val="3F3F3F"/>
                </a:highlight>
                <a:latin typeface="Consolas" panose="020B0609020204030204" pitchFamily="49" charset="0"/>
              </a:rPr>
              <a:t>(</a:t>
            </a:r>
            <a:r>
              <a:rPr lang="sv-SE" sz="1600" dirty="0">
                <a:solidFill>
                  <a:srgbClr val="DCDCCC"/>
                </a:solidFill>
                <a:highlight>
                  <a:srgbClr val="3F3F3F"/>
                </a:highlight>
                <a:latin typeface="Consolas" panose="020B0609020204030204" pitchFamily="49" charset="0"/>
              </a:rPr>
              <a:t>j</a:t>
            </a:r>
            <a:r>
              <a:rPr lang="sv-SE" sz="1600" dirty="0">
                <a:solidFill>
                  <a:srgbClr val="9F9D6D"/>
                </a:solidFill>
                <a:highlight>
                  <a:srgbClr val="3F3F3F"/>
                </a:highlight>
                <a:latin typeface="Consolas" panose="020B0609020204030204" pitchFamily="49" charset="0"/>
              </a:rPr>
              <a:t>=</a:t>
            </a:r>
            <a:r>
              <a:rPr lang="sv-SE" sz="1600" b="0" dirty="0">
                <a:solidFill>
                  <a:srgbClr val="DCDCCC"/>
                </a:solidFill>
                <a:highlight>
                  <a:srgbClr val="3F3F3F"/>
                </a:highlight>
                <a:latin typeface="Consolas" panose="020B0609020204030204" pitchFamily="49" charset="0"/>
              </a:rPr>
              <a:t>j_block</a:t>
            </a:r>
            <a:r>
              <a:rPr lang="sv-SE" sz="1600" dirty="0">
                <a:solidFill>
                  <a:srgbClr val="9F9D6D"/>
                </a:solidFill>
                <a:highlight>
                  <a:srgbClr val="3F3F3F"/>
                </a:highlight>
                <a:latin typeface="Consolas" panose="020B0609020204030204" pitchFamily="49" charset="0"/>
              </a:rPr>
              <a:t>;</a:t>
            </a:r>
            <a:r>
              <a:rPr lang="sv-SE" sz="1600" b="0" dirty="0">
                <a:solidFill>
                  <a:srgbClr val="DCDCCC"/>
                </a:solidFill>
                <a:highlight>
                  <a:srgbClr val="3F3F3F"/>
                </a:highlight>
                <a:latin typeface="Consolas" panose="020B0609020204030204" pitchFamily="49" charset="0"/>
              </a:rPr>
              <a:t> </a:t>
            </a:r>
            <a:r>
              <a:rPr lang="sv-SE" sz="1600" dirty="0">
                <a:solidFill>
                  <a:srgbClr val="DCDCCC"/>
                </a:solidFill>
                <a:highlight>
                  <a:srgbClr val="3F3F3F"/>
                </a:highlight>
                <a:latin typeface="Consolas" panose="020B0609020204030204" pitchFamily="49" charset="0"/>
              </a:rPr>
              <a:t>j</a:t>
            </a:r>
            <a:r>
              <a:rPr lang="sv-SE" sz="1600" dirty="0">
                <a:solidFill>
                  <a:srgbClr val="9F9D6D"/>
                </a:solidFill>
                <a:highlight>
                  <a:srgbClr val="3F3F3F"/>
                </a:highlight>
                <a:latin typeface="Consolas" panose="020B0609020204030204" pitchFamily="49" charset="0"/>
              </a:rPr>
              <a:t>&lt;</a:t>
            </a:r>
            <a:r>
              <a:rPr lang="sv-SE" sz="1600" b="0" dirty="0">
                <a:solidFill>
                  <a:srgbClr val="DCDCCC"/>
                </a:solidFill>
                <a:highlight>
                  <a:srgbClr val="3F3F3F"/>
                </a:highlight>
                <a:latin typeface="Consolas" panose="020B0609020204030204" pitchFamily="49" charset="0"/>
              </a:rPr>
              <a:t>j_block</a:t>
            </a:r>
            <a:r>
              <a:rPr lang="sv-SE" sz="1600" dirty="0">
                <a:solidFill>
                  <a:srgbClr val="9F9D6D"/>
                </a:solidFill>
                <a:highlight>
                  <a:srgbClr val="3F3F3F"/>
                </a:highlight>
                <a:latin typeface="Consolas" panose="020B0609020204030204" pitchFamily="49" charset="0"/>
              </a:rPr>
              <a:t>+</a:t>
            </a:r>
            <a:r>
              <a:rPr lang="sv-SE" sz="1600" dirty="0">
                <a:solidFill>
                  <a:srgbClr val="DCDCCC"/>
                </a:solidFill>
                <a:highlight>
                  <a:srgbClr val="3F3F3F"/>
                </a:highlight>
                <a:latin typeface="Consolas" panose="020B0609020204030204" pitchFamily="49" charset="0"/>
              </a:rPr>
              <a:t>BLOCK</a:t>
            </a:r>
            <a:r>
              <a:rPr lang="sv-SE" sz="1600" dirty="0">
                <a:solidFill>
                  <a:srgbClr val="9F9D6D"/>
                </a:solidFill>
                <a:highlight>
                  <a:srgbClr val="3F3F3F"/>
                </a:highlight>
                <a:latin typeface="Consolas" panose="020B0609020204030204" pitchFamily="49" charset="0"/>
              </a:rPr>
              <a:t>;</a:t>
            </a:r>
            <a:r>
              <a:rPr lang="sv-SE" sz="1600" b="0" dirty="0">
                <a:solidFill>
                  <a:srgbClr val="DCDCCC"/>
                </a:solidFill>
                <a:highlight>
                  <a:srgbClr val="3F3F3F"/>
                </a:highlight>
                <a:latin typeface="Consolas" panose="020B0609020204030204" pitchFamily="49" charset="0"/>
              </a:rPr>
              <a:t>j</a:t>
            </a:r>
            <a:r>
              <a:rPr lang="sv-SE" sz="1600" dirty="0">
                <a:solidFill>
                  <a:srgbClr val="9F9D6D"/>
                </a:solidFill>
                <a:highlight>
                  <a:srgbClr val="3F3F3F"/>
                </a:highlight>
                <a:latin typeface="Consolas" panose="020B0609020204030204" pitchFamily="49" charset="0"/>
              </a:rPr>
              <a:t>++){</a:t>
            </a:r>
            <a:endParaRPr lang="sv-SE" sz="1600" b="0" dirty="0">
              <a:solidFill>
                <a:srgbClr val="DCDCCC"/>
              </a:solidFill>
              <a:highlight>
                <a:srgbClr val="3F3F3F"/>
              </a:highlight>
              <a:latin typeface="Consolas" panose="020B0609020204030204" pitchFamily="49" charset="0"/>
            </a:endParaRPr>
          </a:p>
          <a:p>
            <a:r>
              <a:rPr lang="en-US" sz="1600" b="0" dirty="0">
                <a:solidFill>
                  <a:srgbClr val="DCDCCC"/>
                </a:solidFill>
                <a:highlight>
                  <a:srgbClr val="3F3F3F"/>
                </a:highlight>
                <a:latin typeface="Consolas" panose="020B0609020204030204" pitchFamily="49" charset="0"/>
              </a:rPr>
              <a:t>      sum </a:t>
            </a:r>
            <a:r>
              <a:rPr lang="en-US" sz="1600" dirty="0">
                <a:solidFill>
                  <a:srgbClr val="9F9D6D"/>
                </a:solidFill>
                <a:highlight>
                  <a:srgbClr val="3F3F3F"/>
                </a:highlight>
                <a:latin typeface="Consolas" panose="020B0609020204030204" pitchFamily="49" charset="0"/>
              </a:rPr>
              <a:t>+=</a:t>
            </a:r>
            <a:r>
              <a:rPr lang="en-US" sz="1600" b="0" dirty="0">
                <a:solidFill>
                  <a:srgbClr val="DCDCCC"/>
                </a:solidFill>
                <a:highlight>
                  <a:srgbClr val="3F3F3F"/>
                </a:highlight>
                <a:latin typeface="Consolas" panose="020B0609020204030204" pitchFamily="49" charset="0"/>
              </a:rPr>
              <a:t> </a:t>
            </a:r>
            <a:r>
              <a:rPr lang="en-US" sz="1600" dirty="0">
                <a:solidFill>
                  <a:srgbClr val="DCDCCC"/>
                </a:solidFill>
                <a:highlight>
                  <a:srgbClr val="3F3F3F"/>
                </a:highlight>
                <a:latin typeface="Consolas" panose="020B0609020204030204" pitchFamily="49" charset="0"/>
              </a:rPr>
              <a:t>a</a:t>
            </a:r>
            <a:r>
              <a:rPr lang="en-US" sz="1600" dirty="0">
                <a:solidFill>
                  <a:srgbClr val="9F9D6D"/>
                </a:solidFill>
                <a:highlight>
                  <a:srgbClr val="3F3F3F"/>
                </a:highlight>
                <a:latin typeface="Consolas" panose="020B0609020204030204" pitchFamily="49" charset="0"/>
              </a:rPr>
              <a:t>[</a:t>
            </a:r>
            <a:r>
              <a:rPr lang="en-US" sz="1600" dirty="0" err="1">
                <a:solidFill>
                  <a:srgbClr val="DCDCCC"/>
                </a:solidFill>
                <a:highlight>
                  <a:srgbClr val="3F3F3F"/>
                </a:highlight>
                <a:latin typeface="Consolas" panose="020B0609020204030204" pitchFamily="49" charset="0"/>
              </a:rPr>
              <a:t>i</a:t>
            </a:r>
            <a:r>
              <a:rPr lang="en-US" sz="1600" dirty="0">
                <a:solidFill>
                  <a:srgbClr val="9F9D6D"/>
                </a:solidFill>
                <a:highlight>
                  <a:srgbClr val="3F3F3F"/>
                </a:highlight>
                <a:latin typeface="Consolas" panose="020B0609020204030204" pitchFamily="49" charset="0"/>
              </a:rPr>
              <a:t>][</a:t>
            </a:r>
            <a:r>
              <a:rPr lang="en-US" sz="1600" dirty="0">
                <a:solidFill>
                  <a:srgbClr val="DCDCCC"/>
                </a:solidFill>
                <a:highlight>
                  <a:srgbClr val="3F3F3F"/>
                </a:highlight>
                <a:latin typeface="Consolas" panose="020B0609020204030204" pitchFamily="49" charset="0"/>
              </a:rPr>
              <a:t>j</a:t>
            </a:r>
            <a:r>
              <a:rPr lang="en-US" sz="1600" dirty="0">
                <a:solidFill>
                  <a:srgbClr val="9F9D6D"/>
                </a:solidFill>
                <a:highlight>
                  <a:srgbClr val="3F3F3F"/>
                </a:highlight>
                <a:latin typeface="Consolas" panose="020B0609020204030204" pitchFamily="49" charset="0"/>
              </a:rPr>
              <a:t>] *</a:t>
            </a:r>
            <a:r>
              <a:rPr lang="en-US" sz="1600" b="0" dirty="0">
                <a:solidFill>
                  <a:srgbClr val="DCDCCC"/>
                </a:solidFill>
                <a:highlight>
                  <a:srgbClr val="3F3F3F"/>
                </a:highlight>
                <a:latin typeface="Consolas" panose="020B0609020204030204" pitchFamily="49" charset="0"/>
              </a:rPr>
              <a:t> </a:t>
            </a:r>
            <a:r>
              <a:rPr lang="en-US" sz="1600" dirty="0">
                <a:solidFill>
                  <a:srgbClr val="DCDCCC"/>
                </a:solidFill>
                <a:highlight>
                  <a:srgbClr val="3F3F3F"/>
                </a:highlight>
                <a:latin typeface="Consolas" panose="020B0609020204030204" pitchFamily="49" charset="0"/>
              </a:rPr>
              <a:t>b</a:t>
            </a:r>
            <a:r>
              <a:rPr lang="en-US" sz="1600" dirty="0">
                <a:solidFill>
                  <a:srgbClr val="9F9D6D"/>
                </a:solidFill>
                <a:highlight>
                  <a:srgbClr val="3F3F3F"/>
                </a:highlight>
                <a:latin typeface="Consolas" panose="020B0609020204030204" pitchFamily="49" charset="0"/>
              </a:rPr>
              <a:t>[</a:t>
            </a:r>
            <a:r>
              <a:rPr lang="en-US" sz="1600" dirty="0" err="1">
                <a:solidFill>
                  <a:srgbClr val="DCDCCC"/>
                </a:solidFill>
                <a:highlight>
                  <a:srgbClr val="3F3F3F"/>
                </a:highlight>
                <a:latin typeface="Consolas" panose="020B0609020204030204" pitchFamily="49" charset="0"/>
              </a:rPr>
              <a:t>i</a:t>
            </a:r>
            <a:r>
              <a:rPr lang="en-US" sz="1600" dirty="0">
                <a:solidFill>
                  <a:srgbClr val="9F9D6D"/>
                </a:solidFill>
                <a:highlight>
                  <a:srgbClr val="3F3F3F"/>
                </a:highlight>
                <a:latin typeface="Consolas" panose="020B0609020204030204" pitchFamily="49" charset="0"/>
              </a:rPr>
              <a:t>];</a:t>
            </a:r>
            <a:endParaRPr lang="en-US" sz="1600" b="0" dirty="0">
              <a:solidFill>
                <a:srgbClr val="DCDCCC"/>
              </a:solidFill>
              <a:highlight>
                <a:srgbClr val="3F3F3F"/>
              </a:highlight>
              <a:latin typeface="Consolas" panose="020B0609020204030204" pitchFamily="49" charset="0"/>
            </a:endParaRPr>
          </a:p>
          <a:p>
            <a:r>
              <a:rPr lang="en" sz="1600" b="0" dirty="0">
                <a:solidFill>
                  <a:srgbClr val="DCDCCC"/>
                </a:solidFill>
                <a:highlight>
                  <a:srgbClr val="3F3F3F"/>
                </a:highlight>
                <a:latin typeface="Consolas" panose="020B0609020204030204" pitchFamily="49" charset="0"/>
              </a:rPr>
              <a:t>    </a:t>
            </a:r>
            <a:r>
              <a:rPr lang="en" sz="1600" dirty="0">
                <a:solidFill>
                  <a:srgbClr val="9F9D6D"/>
                </a:solidFill>
                <a:highlight>
                  <a:srgbClr val="3F3F3F"/>
                </a:highlight>
                <a:latin typeface="Consolas" panose="020B0609020204030204" pitchFamily="49" charset="0"/>
              </a:rPr>
              <a:t>}</a:t>
            </a:r>
            <a:endParaRPr lang="en" sz="1600" b="0" dirty="0">
              <a:solidFill>
                <a:srgbClr val="DCDCCC"/>
              </a:solidFill>
              <a:highlight>
                <a:srgbClr val="3F3F3F"/>
              </a:highlight>
              <a:latin typeface="Consolas" panose="020B0609020204030204" pitchFamily="49" charset="0"/>
            </a:endParaRPr>
          </a:p>
          <a:p>
            <a:r>
              <a:rPr lang="en-US" sz="1600" b="0" dirty="0">
                <a:solidFill>
                  <a:srgbClr val="DCDCCC"/>
                </a:solidFill>
                <a:highlight>
                  <a:srgbClr val="3F3F3F"/>
                </a:highlight>
                <a:latin typeface="Consolas" panose="020B0609020204030204" pitchFamily="49" charset="0"/>
              </a:rPr>
              <a:t>    c</a:t>
            </a:r>
            <a:r>
              <a:rPr lang="en-US" sz="1600" dirty="0">
                <a:solidFill>
                  <a:srgbClr val="9F9D6D"/>
                </a:solidFill>
                <a:highlight>
                  <a:srgbClr val="3F3F3F"/>
                </a:highlight>
                <a:latin typeface="Consolas" panose="020B0609020204030204" pitchFamily="49" charset="0"/>
              </a:rPr>
              <a:t>[</a:t>
            </a:r>
            <a:r>
              <a:rPr lang="en-US" sz="1600" b="0" dirty="0">
                <a:solidFill>
                  <a:srgbClr val="DCDCCC"/>
                </a:solidFill>
                <a:highlight>
                  <a:srgbClr val="3F3F3F"/>
                </a:highlight>
                <a:latin typeface="Consolas" panose="020B0609020204030204" pitchFamily="49" charset="0"/>
              </a:rPr>
              <a:t>j</a:t>
            </a:r>
            <a:r>
              <a:rPr lang="en-US" sz="1600" dirty="0">
                <a:solidFill>
                  <a:srgbClr val="9F9D6D"/>
                </a:solidFill>
                <a:highlight>
                  <a:srgbClr val="3F3F3F"/>
                </a:highlight>
                <a:latin typeface="Consolas" panose="020B0609020204030204" pitchFamily="49" charset="0"/>
              </a:rPr>
              <a:t>]</a:t>
            </a:r>
            <a:r>
              <a:rPr lang="en-US" sz="1600" b="0" dirty="0">
                <a:solidFill>
                  <a:srgbClr val="DCDCCC"/>
                </a:solidFill>
                <a:highlight>
                  <a:srgbClr val="3F3F3F"/>
                </a:highlight>
                <a:latin typeface="Consolas" panose="020B0609020204030204" pitchFamily="49" charset="0"/>
              </a:rPr>
              <a:t> </a:t>
            </a:r>
            <a:r>
              <a:rPr lang="en-US" sz="1600" dirty="0">
                <a:solidFill>
                  <a:srgbClr val="9F9D6D"/>
                </a:solidFill>
                <a:highlight>
                  <a:srgbClr val="3F3F3F"/>
                </a:highlight>
                <a:latin typeface="Consolas" panose="020B0609020204030204" pitchFamily="49" charset="0"/>
              </a:rPr>
              <a:t>=</a:t>
            </a:r>
            <a:r>
              <a:rPr lang="en-US" sz="1600" b="0" dirty="0">
                <a:solidFill>
                  <a:srgbClr val="DCDCCC"/>
                </a:solidFill>
                <a:highlight>
                  <a:srgbClr val="3F3F3F"/>
                </a:highlight>
                <a:latin typeface="Consolas" panose="020B0609020204030204" pitchFamily="49" charset="0"/>
              </a:rPr>
              <a:t> sum</a:t>
            </a:r>
            <a:r>
              <a:rPr lang="en-US" sz="1600" dirty="0">
                <a:solidFill>
                  <a:srgbClr val="9F9D6D"/>
                </a:solidFill>
                <a:highlight>
                  <a:srgbClr val="3F3F3F"/>
                </a:highlight>
                <a:latin typeface="Consolas" panose="020B0609020204030204" pitchFamily="49" charset="0"/>
              </a:rPr>
              <a:t>;</a:t>
            </a:r>
            <a:endParaRPr lang="en-US" sz="1600" b="0" dirty="0">
              <a:solidFill>
                <a:srgbClr val="DCDCCC"/>
              </a:solidFill>
              <a:highlight>
                <a:srgbClr val="3F3F3F"/>
              </a:highlight>
              <a:latin typeface="Consolas" panose="020B0609020204030204" pitchFamily="49" charset="0"/>
            </a:endParaRPr>
          </a:p>
          <a:p>
            <a:r>
              <a:rPr lang="en" sz="1600" b="0" dirty="0">
                <a:solidFill>
                  <a:srgbClr val="DCDCCC"/>
                </a:solidFill>
                <a:highlight>
                  <a:srgbClr val="3F3F3F"/>
                </a:highlight>
                <a:latin typeface="Consolas" panose="020B0609020204030204" pitchFamily="49" charset="0"/>
              </a:rPr>
              <a:t>  </a:t>
            </a:r>
            <a:r>
              <a:rPr lang="en" sz="1600" dirty="0">
                <a:solidFill>
                  <a:srgbClr val="9F9D6D"/>
                </a:solidFill>
                <a:highlight>
                  <a:srgbClr val="3F3F3F"/>
                </a:highlight>
                <a:latin typeface="Consolas" panose="020B0609020204030204" pitchFamily="49" charset="0"/>
              </a:rPr>
              <a:t>}</a:t>
            </a:r>
            <a:endParaRPr lang="en" sz="1600" b="0" dirty="0">
              <a:solidFill>
                <a:srgbClr val="DCDCCC"/>
              </a:solidFill>
              <a:highlight>
                <a:srgbClr val="3F3F3F"/>
              </a:highlight>
              <a:latin typeface="Consolas" panose="020B0609020204030204" pitchFamily="49" charset="0"/>
            </a:endParaRPr>
          </a:p>
          <a:p>
            <a:r>
              <a:rPr lang="en" sz="1600" dirty="0">
                <a:solidFill>
                  <a:srgbClr val="9F9D6D"/>
                </a:solidFill>
                <a:highlight>
                  <a:srgbClr val="3F3F3F"/>
                </a:highlight>
                <a:latin typeface="Consolas" panose="020B0609020204030204" pitchFamily="49" charset="0"/>
              </a:rPr>
              <a:t>}</a:t>
            </a:r>
            <a:endParaRPr lang="en" sz="1600" b="0" dirty="0">
              <a:solidFill>
                <a:srgbClr val="DCDCCC"/>
              </a:solidFill>
              <a:highlight>
                <a:srgbClr val="3F3F3F"/>
              </a:highlight>
              <a:latin typeface="Consolas" panose="020B0609020204030204" pitchFamily="49" charset="0"/>
            </a:endParaRPr>
          </a:p>
          <a:p>
            <a:endParaRPr lang="en" sz="2000" b="0" dirty="0">
              <a:solidFill>
                <a:prstClr val="black"/>
              </a:solidFill>
              <a:highlight>
                <a:srgbClr val="3F3F3F"/>
              </a:highlight>
              <a:latin typeface="Calibri" panose="020F0502020204030204" pitchFamily="34" charset="0"/>
            </a:endParaRPr>
          </a:p>
        </p:txBody>
      </p:sp>
      <p:sp>
        <p:nvSpPr>
          <p:cNvPr id="15" name="TextBox 14">
            <a:extLst>
              <a:ext uri="{FF2B5EF4-FFF2-40B4-BE49-F238E27FC236}">
                <a16:creationId xmlns:a16="http://schemas.microsoft.com/office/drawing/2014/main" id="{92E9FCBB-0218-4AF2-81A8-A0EDAAB33462}"/>
              </a:ext>
            </a:extLst>
          </p:cNvPr>
          <p:cNvSpPr txBox="1"/>
          <p:nvPr/>
        </p:nvSpPr>
        <p:spPr>
          <a:xfrm>
            <a:off x="650059" y="6238449"/>
            <a:ext cx="5827743" cy="369332"/>
          </a:xfrm>
          <a:prstGeom prst="rect">
            <a:avLst/>
          </a:prstGeom>
          <a:noFill/>
        </p:spPr>
        <p:txBody>
          <a:bodyPr wrap="square" rtlCol="0">
            <a:spAutoFit/>
          </a:bodyPr>
          <a:lstStyle/>
          <a:p>
            <a:r>
              <a:rPr lang="en-US" dirty="0">
                <a:latin typeface="Calibri" pitchFamily="34" charset="0"/>
              </a:rPr>
              <a:t>1. After unrolling, would the cache behavior change?</a:t>
            </a:r>
          </a:p>
        </p:txBody>
      </p:sp>
    </p:spTree>
    <p:extLst>
      <p:ext uri="{BB962C8B-B14F-4D97-AF65-F5344CB8AC3E}">
        <p14:creationId xmlns:p14="http://schemas.microsoft.com/office/powerpoint/2010/main" val="142634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ABE45-9A1C-4039-BFC5-17C8AC017295}"/>
              </a:ext>
            </a:extLst>
          </p:cNvPr>
          <p:cNvSpPr>
            <a:spLocks noGrp="1"/>
          </p:cNvSpPr>
          <p:nvPr>
            <p:ph type="title"/>
          </p:nvPr>
        </p:nvSpPr>
        <p:spPr>
          <a:xfrm>
            <a:off x="357018" y="277633"/>
            <a:ext cx="7592093" cy="560567"/>
          </a:xfrm>
        </p:spPr>
        <p:txBody>
          <a:bodyPr/>
          <a:lstStyle/>
          <a:p>
            <a:r>
              <a:rPr lang="en-US" dirty="0"/>
              <a:t>Cache lookup</a:t>
            </a:r>
          </a:p>
        </p:txBody>
      </p:sp>
      <p:sp>
        <p:nvSpPr>
          <p:cNvPr id="3" name="Content Placeholder 2">
            <a:extLst>
              <a:ext uri="{FF2B5EF4-FFF2-40B4-BE49-F238E27FC236}">
                <a16:creationId xmlns:a16="http://schemas.microsoft.com/office/drawing/2014/main" id="{4821692E-1EF3-4E98-ACB8-829D70228CFE}"/>
              </a:ext>
            </a:extLst>
          </p:cNvPr>
          <p:cNvSpPr>
            <a:spLocks noGrp="1"/>
          </p:cNvSpPr>
          <p:nvPr>
            <p:ph idx="1"/>
          </p:nvPr>
        </p:nvSpPr>
        <p:spPr>
          <a:xfrm>
            <a:off x="0" y="838200"/>
            <a:ext cx="8974667" cy="1642533"/>
          </a:xfrm>
        </p:spPr>
        <p:txBody>
          <a:bodyPr/>
          <a:lstStyle/>
          <a:p>
            <a:r>
              <a:rPr lang="en-US" dirty="0"/>
              <a:t>Assume:</a:t>
            </a:r>
          </a:p>
          <a:p>
            <a:pPr lvl="1"/>
            <a:r>
              <a:rPr lang="en-US" dirty="0"/>
              <a:t>Memory accesses are to 1-byte words (not 4-byte words). </a:t>
            </a:r>
          </a:p>
          <a:p>
            <a:pPr lvl="1"/>
            <a:r>
              <a:rPr lang="en-US" dirty="0"/>
              <a:t>Physical addresses are 12 bits wide. </a:t>
            </a:r>
          </a:p>
          <a:p>
            <a:pPr lvl="1"/>
            <a:r>
              <a:rPr lang="en-US" dirty="0"/>
              <a:t>The cache is 4-way set associative, with a 2-byte block size and 32 total lines</a:t>
            </a:r>
          </a:p>
        </p:txBody>
      </p:sp>
      <p:pic>
        <p:nvPicPr>
          <p:cNvPr id="4" name="Picture 3">
            <a:extLst>
              <a:ext uri="{FF2B5EF4-FFF2-40B4-BE49-F238E27FC236}">
                <a16:creationId xmlns:a16="http://schemas.microsoft.com/office/drawing/2014/main" id="{72EF58B0-C0A1-44E0-96C0-F73BBA374AE2}"/>
              </a:ext>
            </a:extLst>
          </p:cNvPr>
          <p:cNvPicPr>
            <a:picLocks noChangeAspect="1"/>
          </p:cNvPicPr>
          <p:nvPr/>
        </p:nvPicPr>
        <p:blipFill rotWithShape="1">
          <a:blip r:embed="rId3"/>
          <a:srcRect b="4979"/>
          <a:stretch/>
        </p:blipFill>
        <p:spPr>
          <a:xfrm>
            <a:off x="1" y="4503876"/>
            <a:ext cx="9144000" cy="2322726"/>
          </a:xfrm>
          <a:prstGeom prst="rect">
            <a:avLst/>
          </a:prstGeom>
        </p:spPr>
      </p:pic>
      <p:sp>
        <p:nvSpPr>
          <p:cNvPr id="5" name="Rectangle 48">
            <a:extLst>
              <a:ext uri="{FF2B5EF4-FFF2-40B4-BE49-F238E27FC236}">
                <a16:creationId xmlns:a16="http://schemas.microsoft.com/office/drawing/2014/main" id="{AD88F4EC-74E8-4008-B8EE-357B213910AF}"/>
              </a:ext>
            </a:extLst>
          </p:cNvPr>
          <p:cNvSpPr>
            <a:spLocks noChangeArrowheads="1"/>
          </p:cNvSpPr>
          <p:nvPr/>
        </p:nvSpPr>
        <p:spPr bwMode="auto">
          <a:xfrm>
            <a:off x="2772450" y="2971800"/>
            <a:ext cx="487363" cy="304800"/>
          </a:xfrm>
          <a:prstGeom prst="rect">
            <a:avLst/>
          </a:prstGeom>
          <a:solidFill>
            <a:schemeClr val="bg1"/>
          </a:solidFill>
          <a:ln w="9360">
            <a:solidFill>
              <a:srgbClr val="000066"/>
            </a:solidFill>
            <a:miter lim="800000"/>
            <a:headEnd/>
            <a:tailEnd/>
          </a:ln>
          <a:effectLst/>
        </p:spPr>
        <p:txBody>
          <a:bodyPr wrap="none" anchor="ctr"/>
          <a:lstStyle/>
          <a:p>
            <a:endParaRPr lang="en-US"/>
          </a:p>
        </p:txBody>
      </p:sp>
      <p:sp>
        <p:nvSpPr>
          <p:cNvPr id="6" name="Rectangle 49">
            <a:extLst>
              <a:ext uri="{FF2B5EF4-FFF2-40B4-BE49-F238E27FC236}">
                <a16:creationId xmlns:a16="http://schemas.microsoft.com/office/drawing/2014/main" id="{937C2549-703E-4EEB-8422-62A7DCDA79B6}"/>
              </a:ext>
            </a:extLst>
          </p:cNvPr>
          <p:cNvSpPr>
            <a:spLocks noChangeArrowheads="1"/>
          </p:cNvSpPr>
          <p:nvPr/>
        </p:nvSpPr>
        <p:spPr bwMode="auto">
          <a:xfrm>
            <a:off x="2772450" y="266700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11</a:t>
            </a:r>
          </a:p>
        </p:txBody>
      </p:sp>
      <p:sp>
        <p:nvSpPr>
          <p:cNvPr id="7" name="Rectangle 51">
            <a:extLst>
              <a:ext uri="{FF2B5EF4-FFF2-40B4-BE49-F238E27FC236}">
                <a16:creationId xmlns:a16="http://schemas.microsoft.com/office/drawing/2014/main" id="{54356702-5DE2-4BF9-9D57-90DD54163C94}"/>
              </a:ext>
            </a:extLst>
          </p:cNvPr>
          <p:cNvSpPr>
            <a:spLocks noChangeArrowheads="1"/>
          </p:cNvSpPr>
          <p:nvPr/>
        </p:nvSpPr>
        <p:spPr bwMode="auto">
          <a:xfrm>
            <a:off x="3259812" y="2971800"/>
            <a:ext cx="487363" cy="304800"/>
          </a:xfrm>
          <a:prstGeom prst="rect">
            <a:avLst/>
          </a:prstGeom>
          <a:solidFill>
            <a:schemeClr val="bg1"/>
          </a:solidFill>
          <a:ln w="9360">
            <a:solidFill>
              <a:srgbClr val="000066"/>
            </a:solidFill>
            <a:miter lim="800000"/>
            <a:headEnd/>
            <a:tailEnd/>
          </a:ln>
          <a:effectLst/>
        </p:spPr>
        <p:txBody>
          <a:bodyPr wrap="none" anchor="ctr"/>
          <a:lstStyle/>
          <a:p>
            <a:endParaRPr lang="en-US"/>
          </a:p>
        </p:txBody>
      </p:sp>
      <p:sp>
        <p:nvSpPr>
          <p:cNvPr id="8" name="Rectangle 52">
            <a:extLst>
              <a:ext uri="{FF2B5EF4-FFF2-40B4-BE49-F238E27FC236}">
                <a16:creationId xmlns:a16="http://schemas.microsoft.com/office/drawing/2014/main" id="{B39B200F-D0AE-4D38-A8AA-1963F2F218B9}"/>
              </a:ext>
            </a:extLst>
          </p:cNvPr>
          <p:cNvSpPr>
            <a:spLocks noChangeArrowheads="1"/>
          </p:cNvSpPr>
          <p:nvPr/>
        </p:nvSpPr>
        <p:spPr bwMode="auto">
          <a:xfrm>
            <a:off x="3259812" y="266700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10</a:t>
            </a:r>
          </a:p>
        </p:txBody>
      </p:sp>
      <p:sp>
        <p:nvSpPr>
          <p:cNvPr id="9" name="Rectangle 54">
            <a:extLst>
              <a:ext uri="{FF2B5EF4-FFF2-40B4-BE49-F238E27FC236}">
                <a16:creationId xmlns:a16="http://schemas.microsoft.com/office/drawing/2014/main" id="{4D962123-5262-4095-BFEA-C0C7AF8D4E8C}"/>
              </a:ext>
            </a:extLst>
          </p:cNvPr>
          <p:cNvSpPr>
            <a:spLocks noChangeArrowheads="1"/>
          </p:cNvSpPr>
          <p:nvPr/>
        </p:nvSpPr>
        <p:spPr bwMode="auto">
          <a:xfrm>
            <a:off x="3747175" y="2971800"/>
            <a:ext cx="487363" cy="304800"/>
          </a:xfrm>
          <a:prstGeom prst="rect">
            <a:avLst/>
          </a:prstGeom>
          <a:solidFill>
            <a:schemeClr val="bg1"/>
          </a:solidFill>
          <a:ln w="9360">
            <a:solidFill>
              <a:srgbClr val="000066"/>
            </a:solidFill>
            <a:miter lim="800000"/>
            <a:headEnd/>
            <a:tailEnd/>
          </a:ln>
          <a:effectLst/>
        </p:spPr>
        <p:txBody>
          <a:bodyPr wrap="none" anchor="ctr"/>
          <a:lstStyle/>
          <a:p>
            <a:endParaRPr lang="en-US"/>
          </a:p>
        </p:txBody>
      </p:sp>
      <p:sp>
        <p:nvSpPr>
          <p:cNvPr id="10" name="Rectangle 55">
            <a:extLst>
              <a:ext uri="{FF2B5EF4-FFF2-40B4-BE49-F238E27FC236}">
                <a16:creationId xmlns:a16="http://schemas.microsoft.com/office/drawing/2014/main" id="{1FDEB168-D724-40C7-A065-6BFD6E7F555A}"/>
              </a:ext>
            </a:extLst>
          </p:cNvPr>
          <p:cNvSpPr>
            <a:spLocks noChangeArrowheads="1"/>
          </p:cNvSpPr>
          <p:nvPr/>
        </p:nvSpPr>
        <p:spPr bwMode="auto">
          <a:xfrm>
            <a:off x="3747175" y="266700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9</a:t>
            </a:r>
          </a:p>
        </p:txBody>
      </p:sp>
      <p:sp>
        <p:nvSpPr>
          <p:cNvPr id="11" name="Rectangle 57">
            <a:extLst>
              <a:ext uri="{FF2B5EF4-FFF2-40B4-BE49-F238E27FC236}">
                <a16:creationId xmlns:a16="http://schemas.microsoft.com/office/drawing/2014/main" id="{E57616E9-C3D4-4B98-8EAE-062FE188F623}"/>
              </a:ext>
            </a:extLst>
          </p:cNvPr>
          <p:cNvSpPr>
            <a:spLocks noChangeArrowheads="1"/>
          </p:cNvSpPr>
          <p:nvPr/>
        </p:nvSpPr>
        <p:spPr bwMode="auto">
          <a:xfrm>
            <a:off x="4234537" y="2971800"/>
            <a:ext cx="487363" cy="304800"/>
          </a:xfrm>
          <a:prstGeom prst="rect">
            <a:avLst/>
          </a:prstGeom>
          <a:solidFill>
            <a:schemeClr val="bg1"/>
          </a:solidFill>
          <a:ln w="9360">
            <a:solidFill>
              <a:srgbClr val="000066"/>
            </a:solidFill>
            <a:miter lim="800000"/>
            <a:headEnd/>
            <a:tailEnd/>
          </a:ln>
          <a:effectLst/>
        </p:spPr>
        <p:txBody>
          <a:bodyPr wrap="none" anchor="ctr"/>
          <a:lstStyle/>
          <a:p>
            <a:endParaRPr lang="en-US"/>
          </a:p>
        </p:txBody>
      </p:sp>
      <p:sp>
        <p:nvSpPr>
          <p:cNvPr id="12" name="Rectangle 58">
            <a:extLst>
              <a:ext uri="{FF2B5EF4-FFF2-40B4-BE49-F238E27FC236}">
                <a16:creationId xmlns:a16="http://schemas.microsoft.com/office/drawing/2014/main" id="{A2462817-BF40-43C1-87B1-FE5C02E36C59}"/>
              </a:ext>
            </a:extLst>
          </p:cNvPr>
          <p:cNvSpPr>
            <a:spLocks noChangeArrowheads="1"/>
          </p:cNvSpPr>
          <p:nvPr/>
        </p:nvSpPr>
        <p:spPr bwMode="auto">
          <a:xfrm>
            <a:off x="4234537" y="266700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8</a:t>
            </a:r>
          </a:p>
        </p:txBody>
      </p:sp>
      <p:sp>
        <p:nvSpPr>
          <p:cNvPr id="13" name="Rectangle 60">
            <a:extLst>
              <a:ext uri="{FF2B5EF4-FFF2-40B4-BE49-F238E27FC236}">
                <a16:creationId xmlns:a16="http://schemas.microsoft.com/office/drawing/2014/main" id="{D7AAA5AC-3349-4439-8297-E5E3F2D2E607}"/>
              </a:ext>
            </a:extLst>
          </p:cNvPr>
          <p:cNvSpPr>
            <a:spLocks noChangeArrowheads="1"/>
          </p:cNvSpPr>
          <p:nvPr/>
        </p:nvSpPr>
        <p:spPr bwMode="auto">
          <a:xfrm>
            <a:off x="4721900" y="2971800"/>
            <a:ext cx="487363" cy="304800"/>
          </a:xfrm>
          <a:prstGeom prst="rect">
            <a:avLst/>
          </a:prstGeom>
          <a:solidFill>
            <a:schemeClr val="bg1"/>
          </a:solidFill>
          <a:ln w="9360">
            <a:solidFill>
              <a:srgbClr val="000066"/>
            </a:solidFill>
            <a:miter lim="800000"/>
            <a:headEnd/>
            <a:tailEnd/>
          </a:ln>
          <a:effectLst/>
        </p:spPr>
        <p:txBody>
          <a:bodyPr wrap="none" anchor="ctr"/>
          <a:lstStyle/>
          <a:p>
            <a:endParaRPr lang="en-US"/>
          </a:p>
        </p:txBody>
      </p:sp>
      <p:sp>
        <p:nvSpPr>
          <p:cNvPr id="14" name="Rectangle 61">
            <a:extLst>
              <a:ext uri="{FF2B5EF4-FFF2-40B4-BE49-F238E27FC236}">
                <a16:creationId xmlns:a16="http://schemas.microsoft.com/office/drawing/2014/main" id="{45474B51-BF96-4087-BE0C-84346679CB93}"/>
              </a:ext>
            </a:extLst>
          </p:cNvPr>
          <p:cNvSpPr>
            <a:spLocks noChangeArrowheads="1"/>
          </p:cNvSpPr>
          <p:nvPr/>
        </p:nvSpPr>
        <p:spPr bwMode="auto">
          <a:xfrm>
            <a:off x="4721900" y="266700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7</a:t>
            </a:r>
          </a:p>
        </p:txBody>
      </p:sp>
      <p:sp>
        <p:nvSpPr>
          <p:cNvPr id="15" name="Rectangle 63">
            <a:extLst>
              <a:ext uri="{FF2B5EF4-FFF2-40B4-BE49-F238E27FC236}">
                <a16:creationId xmlns:a16="http://schemas.microsoft.com/office/drawing/2014/main" id="{31D00AB6-9C9A-409C-980E-6A8C88BCBA9B}"/>
              </a:ext>
            </a:extLst>
          </p:cNvPr>
          <p:cNvSpPr>
            <a:spLocks noChangeArrowheads="1"/>
          </p:cNvSpPr>
          <p:nvPr/>
        </p:nvSpPr>
        <p:spPr bwMode="auto">
          <a:xfrm>
            <a:off x="5209262" y="2971800"/>
            <a:ext cx="487363" cy="304800"/>
          </a:xfrm>
          <a:prstGeom prst="rect">
            <a:avLst/>
          </a:prstGeom>
          <a:solidFill>
            <a:schemeClr val="bg1"/>
          </a:solidFill>
          <a:ln w="9360">
            <a:solidFill>
              <a:srgbClr val="000066"/>
            </a:solidFill>
            <a:miter lim="800000"/>
            <a:headEnd/>
            <a:tailEnd/>
          </a:ln>
          <a:effectLst/>
        </p:spPr>
        <p:txBody>
          <a:bodyPr wrap="none" anchor="ctr"/>
          <a:lstStyle/>
          <a:p>
            <a:endParaRPr lang="en-US"/>
          </a:p>
        </p:txBody>
      </p:sp>
      <p:sp>
        <p:nvSpPr>
          <p:cNvPr id="16" name="Rectangle 64">
            <a:extLst>
              <a:ext uri="{FF2B5EF4-FFF2-40B4-BE49-F238E27FC236}">
                <a16:creationId xmlns:a16="http://schemas.microsoft.com/office/drawing/2014/main" id="{C45FB5E5-2265-4462-A9E6-EC8DAF2D90B9}"/>
              </a:ext>
            </a:extLst>
          </p:cNvPr>
          <p:cNvSpPr>
            <a:spLocks noChangeArrowheads="1"/>
          </p:cNvSpPr>
          <p:nvPr/>
        </p:nvSpPr>
        <p:spPr bwMode="auto">
          <a:xfrm>
            <a:off x="5209262" y="266700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6</a:t>
            </a:r>
          </a:p>
        </p:txBody>
      </p:sp>
      <p:sp>
        <p:nvSpPr>
          <p:cNvPr id="17" name="Rectangle 66">
            <a:extLst>
              <a:ext uri="{FF2B5EF4-FFF2-40B4-BE49-F238E27FC236}">
                <a16:creationId xmlns:a16="http://schemas.microsoft.com/office/drawing/2014/main" id="{19015FF5-3613-45C7-909C-EE8DF7D3C9C8}"/>
              </a:ext>
            </a:extLst>
          </p:cNvPr>
          <p:cNvSpPr>
            <a:spLocks noChangeArrowheads="1"/>
          </p:cNvSpPr>
          <p:nvPr/>
        </p:nvSpPr>
        <p:spPr bwMode="auto">
          <a:xfrm>
            <a:off x="5696625" y="2971800"/>
            <a:ext cx="487363" cy="304800"/>
          </a:xfrm>
          <a:prstGeom prst="rect">
            <a:avLst/>
          </a:prstGeom>
          <a:solidFill>
            <a:schemeClr val="bg1"/>
          </a:solidFill>
          <a:ln w="9360">
            <a:solidFill>
              <a:srgbClr val="000066"/>
            </a:solidFill>
            <a:miter lim="800000"/>
            <a:headEnd/>
            <a:tailEnd/>
          </a:ln>
          <a:effectLst/>
        </p:spPr>
        <p:txBody>
          <a:bodyPr wrap="none" anchor="ctr"/>
          <a:lstStyle/>
          <a:p>
            <a:endParaRPr lang="en-US"/>
          </a:p>
        </p:txBody>
      </p:sp>
      <p:sp>
        <p:nvSpPr>
          <p:cNvPr id="18" name="Rectangle 67">
            <a:extLst>
              <a:ext uri="{FF2B5EF4-FFF2-40B4-BE49-F238E27FC236}">
                <a16:creationId xmlns:a16="http://schemas.microsoft.com/office/drawing/2014/main" id="{983AFD9F-1624-4468-964D-3A530AAC292C}"/>
              </a:ext>
            </a:extLst>
          </p:cNvPr>
          <p:cNvSpPr>
            <a:spLocks noChangeArrowheads="1"/>
          </p:cNvSpPr>
          <p:nvPr/>
        </p:nvSpPr>
        <p:spPr bwMode="auto">
          <a:xfrm>
            <a:off x="5696625" y="266700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5</a:t>
            </a:r>
          </a:p>
        </p:txBody>
      </p:sp>
      <p:sp>
        <p:nvSpPr>
          <p:cNvPr id="19" name="Rectangle 69">
            <a:extLst>
              <a:ext uri="{FF2B5EF4-FFF2-40B4-BE49-F238E27FC236}">
                <a16:creationId xmlns:a16="http://schemas.microsoft.com/office/drawing/2014/main" id="{43DC055D-7B24-4F36-97E7-53FDEB5F41B9}"/>
              </a:ext>
            </a:extLst>
          </p:cNvPr>
          <p:cNvSpPr>
            <a:spLocks noChangeArrowheads="1"/>
          </p:cNvSpPr>
          <p:nvPr/>
        </p:nvSpPr>
        <p:spPr bwMode="auto">
          <a:xfrm>
            <a:off x="6183987" y="2971800"/>
            <a:ext cx="487363" cy="304800"/>
          </a:xfrm>
          <a:prstGeom prst="rect">
            <a:avLst/>
          </a:prstGeom>
          <a:solidFill>
            <a:schemeClr val="bg1"/>
          </a:solidFill>
          <a:ln w="9360">
            <a:solidFill>
              <a:srgbClr val="000066"/>
            </a:solidFill>
            <a:miter lim="800000"/>
            <a:headEnd/>
            <a:tailEnd/>
          </a:ln>
          <a:effectLst/>
        </p:spPr>
        <p:txBody>
          <a:bodyPr wrap="none" anchor="ctr"/>
          <a:lstStyle/>
          <a:p>
            <a:endParaRPr lang="en-US"/>
          </a:p>
        </p:txBody>
      </p:sp>
      <p:sp>
        <p:nvSpPr>
          <p:cNvPr id="20" name="Rectangle 70">
            <a:extLst>
              <a:ext uri="{FF2B5EF4-FFF2-40B4-BE49-F238E27FC236}">
                <a16:creationId xmlns:a16="http://schemas.microsoft.com/office/drawing/2014/main" id="{B509577E-A31B-44BF-A040-4C9EAC58FDCB}"/>
              </a:ext>
            </a:extLst>
          </p:cNvPr>
          <p:cNvSpPr>
            <a:spLocks noChangeArrowheads="1"/>
          </p:cNvSpPr>
          <p:nvPr/>
        </p:nvSpPr>
        <p:spPr bwMode="auto">
          <a:xfrm>
            <a:off x="6183987" y="266700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4</a:t>
            </a:r>
          </a:p>
        </p:txBody>
      </p:sp>
      <p:sp>
        <p:nvSpPr>
          <p:cNvPr id="21" name="Rectangle 72">
            <a:extLst>
              <a:ext uri="{FF2B5EF4-FFF2-40B4-BE49-F238E27FC236}">
                <a16:creationId xmlns:a16="http://schemas.microsoft.com/office/drawing/2014/main" id="{197BA89B-BCDB-4A82-B2F8-B52A76DB070E}"/>
              </a:ext>
            </a:extLst>
          </p:cNvPr>
          <p:cNvSpPr>
            <a:spLocks noChangeArrowheads="1"/>
          </p:cNvSpPr>
          <p:nvPr/>
        </p:nvSpPr>
        <p:spPr bwMode="auto">
          <a:xfrm>
            <a:off x="6671350" y="2971800"/>
            <a:ext cx="487363" cy="304800"/>
          </a:xfrm>
          <a:prstGeom prst="rect">
            <a:avLst/>
          </a:prstGeom>
          <a:solidFill>
            <a:schemeClr val="bg1"/>
          </a:solidFill>
          <a:ln w="9360">
            <a:solidFill>
              <a:srgbClr val="000066"/>
            </a:solidFill>
            <a:miter lim="800000"/>
            <a:headEnd/>
            <a:tailEnd/>
          </a:ln>
          <a:effectLst/>
        </p:spPr>
        <p:txBody>
          <a:bodyPr wrap="none" anchor="ctr"/>
          <a:lstStyle/>
          <a:p>
            <a:endParaRPr lang="en-US"/>
          </a:p>
        </p:txBody>
      </p:sp>
      <p:sp>
        <p:nvSpPr>
          <p:cNvPr id="22" name="Rectangle 73">
            <a:extLst>
              <a:ext uri="{FF2B5EF4-FFF2-40B4-BE49-F238E27FC236}">
                <a16:creationId xmlns:a16="http://schemas.microsoft.com/office/drawing/2014/main" id="{88AE6244-BA08-4253-8853-105017350C7D}"/>
              </a:ext>
            </a:extLst>
          </p:cNvPr>
          <p:cNvSpPr>
            <a:spLocks noChangeArrowheads="1"/>
          </p:cNvSpPr>
          <p:nvPr/>
        </p:nvSpPr>
        <p:spPr bwMode="auto">
          <a:xfrm>
            <a:off x="6671350" y="266700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3</a:t>
            </a:r>
          </a:p>
        </p:txBody>
      </p:sp>
      <p:sp>
        <p:nvSpPr>
          <p:cNvPr id="23" name="Rectangle 75">
            <a:extLst>
              <a:ext uri="{FF2B5EF4-FFF2-40B4-BE49-F238E27FC236}">
                <a16:creationId xmlns:a16="http://schemas.microsoft.com/office/drawing/2014/main" id="{3B9ABB5E-CEAD-4E3C-AD0A-4620AF232099}"/>
              </a:ext>
            </a:extLst>
          </p:cNvPr>
          <p:cNvSpPr>
            <a:spLocks noChangeArrowheads="1"/>
          </p:cNvSpPr>
          <p:nvPr/>
        </p:nvSpPr>
        <p:spPr bwMode="auto">
          <a:xfrm>
            <a:off x="7158712" y="2971800"/>
            <a:ext cx="487363" cy="304800"/>
          </a:xfrm>
          <a:prstGeom prst="rect">
            <a:avLst/>
          </a:prstGeom>
          <a:solidFill>
            <a:schemeClr val="bg1"/>
          </a:solidFill>
          <a:ln w="9360">
            <a:solidFill>
              <a:srgbClr val="000066"/>
            </a:solidFill>
            <a:miter lim="800000"/>
            <a:headEnd/>
            <a:tailEnd/>
          </a:ln>
          <a:effectLst/>
        </p:spPr>
        <p:txBody>
          <a:bodyPr wrap="none" anchor="ctr"/>
          <a:lstStyle/>
          <a:p>
            <a:endParaRPr lang="en-US"/>
          </a:p>
        </p:txBody>
      </p:sp>
      <p:sp>
        <p:nvSpPr>
          <p:cNvPr id="24" name="Rectangle 76">
            <a:extLst>
              <a:ext uri="{FF2B5EF4-FFF2-40B4-BE49-F238E27FC236}">
                <a16:creationId xmlns:a16="http://schemas.microsoft.com/office/drawing/2014/main" id="{F6D82D4F-4247-4AD6-B57F-504F3AC60FE6}"/>
              </a:ext>
            </a:extLst>
          </p:cNvPr>
          <p:cNvSpPr>
            <a:spLocks noChangeArrowheads="1"/>
          </p:cNvSpPr>
          <p:nvPr/>
        </p:nvSpPr>
        <p:spPr bwMode="auto">
          <a:xfrm>
            <a:off x="7158712" y="266700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2</a:t>
            </a:r>
          </a:p>
        </p:txBody>
      </p:sp>
      <p:sp>
        <p:nvSpPr>
          <p:cNvPr id="25" name="Rectangle 78">
            <a:extLst>
              <a:ext uri="{FF2B5EF4-FFF2-40B4-BE49-F238E27FC236}">
                <a16:creationId xmlns:a16="http://schemas.microsoft.com/office/drawing/2014/main" id="{BBB2BD3D-B774-43A4-A3CE-2E87633938FE}"/>
              </a:ext>
            </a:extLst>
          </p:cNvPr>
          <p:cNvSpPr>
            <a:spLocks noChangeArrowheads="1"/>
          </p:cNvSpPr>
          <p:nvPr/>
        </p:nvSpPr>
        <p:spPr bwMode="auto">
          <a:xfrm>
            <a:off x="7646075" y="2971800"/>
            <a:ext cx="487363" cy="304800"/>
          </a:xfrm>
          <a:prstGeom prst="rect">
            <a:avLst/>
          </a:prstGeom>
          <a:solidFill>
            <a:schemeClr val="bg1"/>
          </a:solidFill>
          <a:ln w="9360">
            <a:solidFill>
              <a:srgbClr val="000066"/>
            </a:solidFill>
            <a:miter lim="800000"/>
            <a:headEnd/>
            <a:tailEnd/>
          </a:ln>
          <a:effectLst/>
        </p:spPr>
        <p:txBody>
          <a:bodyPr wrap="none" anchor="ctr"/>
          <a:lstStyle/>
          <a:p>
            <a:endParaRPr lang="en-US"/>
          </a:p>
        </p:txBody>
      </p:sp>
      <p:sp>
        <p:nvSpPr>
          <p:cNvPr id="26" name="Rectangle 79">
            <a:extLst>
              <a:ext uri="{FF2B5EF4-FFF2-40B4-BE49-F238E27FC236}">
                <a16:creationId xmlns:a16="http://schemas.microsoft.com/office/drawing/2014/main" id="{43494947-1E9C-474F-98BD-2DCED99032F1}"/>
              </a:ext>
            </a:extLst>
          </p:cNvPr>
          <p:cNvSpPr>
            <a:spLocks noChangeArrowheads="1"/>
          </p:cNvSpPr>
          <p:nvPr/>
        </p:nvSpPr>
        <p:spPr bwMode="auto">
          <a:xfrm>
            <a:off x="7646075" y="266700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a:t>
            </a:r>
          </a:p>
        </p:txBody>
      </p:sp>
      <p:sp>
        <p:nvSpPr>
          <p:cNvPr id="27" name="Rectangle 81">
            <a:extLst>
              <a:ext uri="{FF2B5EF4-FFF2-40B4-BE49-F238E27FC236}">
                <a16:creationId xmlns:a16="http://schemas.microsoft.com/office/drawing/2014/main" id="{72C6AE2A-CB84-4C5A-B328-1B7A73E2A9B4}"/>
              </a:ext>
            </a:extLst>
          </p:cNvPr>
          <p:cNvSpPr>
            <a:spLocks noChangeArrowheads="1"/>
          </p:cNvSpPr>
          <p:nvPr/>
        </p:nvSpPr>
        <p:spPr bwMode="auto">
          <a:xfrm>
            <a:off x="8133437" y="2971800"/>
            <a:ext cx="487363" cy="304800"/>
          </a:xfrm>
          <a:prstGeom prst="rect">
            <a:avLst/>
          </a:prstGeom>
          <a:solidFill>
            <a:schemeClr val="bg1"/>
          </a:solidFill>
          <a:ln w="9360">
            <a:solidFill>
              <a:srgbClr val="000066"/>
            </a:solidFill>
            <a:miter lim="800000"/>
            <a:headEnd/>
            <a:tailEnd/>
          </a:ln>
          <a:effectLst/>
        </p:spPr>
        <p:txBody>
          <a:bodyPr wrap="none" anchor="ctr"/>
          <a:lstStyle/>
          <a:p>
            <a:endParaRPr lang="en-US"/>
          </a:p>
        </p:txBody>
      </p:sp>
      <p:sp>
        <p:nvSpPr>
          <p:cNvPr id="28" name="Rectangle 82">
            <a:extLst>
              <a:ext uri="{FF2B5EF4-FFF2-40B4-BE49-F238E27FC236}">
                <a16:creationId xmlns:a16="http://schemas.microsoft.com/office/drawing/2014/main" id="{CF9586E6-338F-486E-B6BC-442684B9A2D7}"/>
              </a:ext>
            </a:extLst>
          </p:cNvPr>
          <p:cNvSpPr>
            <a:spLocks noChangeArrowheads="1"/>
          </p:cNvSpPr>
          <p:nvPr/>
        </p:nvSpPr>
        <p:spPr bwMode="auto">
          <a:xfrm>
            <a:off x="8133437" y="266700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sp>
        <p:nvSpPr>
          <p:cNvPr id="30" name="TextBox 29">
            <a:extLst>
              <a:ext uri="{FF2B5EF4-FFF2-40B4-BE49-F238E27FC236}">
                <a16:creationId xmlns:a16="http://schemas.microsoft.com/office/drawing/2014/main" id="{BDF9C9EF-FF6B-4BA4-9CF5-ADC4FFB5AD18}"/>
              </a:ext>
            </a:extLst>
          </p:cNvPr>
          <p:cNvSpPr txBox="1"/>
          <p:nvPr/>
        </p:nvSpPr>
        <p:spPr>
          <a:xfrm>
            <a:off x="399960" y="2939534"/>
            <a:ext cx="1810147" cy="1200329"/>
          </a:xfrm>
          <a:prstGeom prst="rect">
            <a:avLst/>
          </a:prstGeom>
          <a:noFill/>
        </p:spPr>
        <p:txBody>
          <a:bodyPr wrap="square" rtlCol="0">
            <a:spAutoFit/>
          </a:bodyPr>
          <a:lstStyle/>
          <a:p>
            <a:r>
              <a:rPr lang="en-US" sz="1800" b="1" dirty="0">
                <a:latin typeface="Calibri" pitchFamily="34" charset="0"/>
              </a:rPr>
              <a:t>Q1: Lookup 3B6?</a:t>
            </a:r>
          </a:p>
          <a:p>
            <a:r>
              <a:rPr lang="en-US" b="1" dirty="0">
                <a:latin typeface="Calibri" pitchFamily="34" charset="0"/>
              </a:rPr>
              <a:t>What is the data and is there a hit or miss?</a:t>
            </a:r>
            <a:endParaRPr lang="en-US" sz="1800" b="1" dirty="0">
              <a:latin typeface="Calibri" pitchFamily="34" charset="0"/>
            </a:endParaRPr>
          </a:p>
        </p:txBody>
      </p:sp>
      <p:grpSp>
        <p:nvGrpSpPr>
          <p:cNvPr id="33" name="Group 47">
            <a:extLst>
              <a:ext uri="{FF2B5EF4-FFF2-40B4-BE49-F238E27FC236}">
                <a16:creationId xmlns:a16="http://schemas.microsoft.com/office/drawing/2014/main" id="{C06D0345-FE3E-4890-A379-C91EB73C30D3}"/>
              </a:ext>
            </a:extLst>
          </p:cNvPr>
          <p:cNvGrpSpPr>
            <a:grpSpLocks/>
          </p:cNvGrpSpPr>
          <p:nvPr/>
        </p:nvGrpSpPr>
        <p:grpSpPr bwMode="auto">
          <a:xfrm>
            <a:off x="8133437" y="3306206"/>
            <a:ext cx="556307" cy="306388"/>
            <a:chOff x="4130" y="1501"/>
            <a:chExt cx="625" cy="193"/>
          </a:xfrm>
        </p:grpSpPr>
        <p:sp>
          <p:nvSpPr>
            <p:cNvPr id="34" name="Line 48">
              <a:extLst>
                <a:ext uri="{FF2B5EF4-FFF2-40B4-BE49-F238E27FC236}">
                  <a16:creationId xmlns:a16="http://schemas.microsoft.com/office/drawing/2014/main" id="{605FDC47-4B11-41C1-9F0B-5C79ACAFA048}"/>
                </a:ext>
              </a:extLst>
            </p:cNvPr>
            <p:cNvSpPr>
              <a:spLocks noChangeShapeType="1"/>
            </p:cNvSpPr>
            <p:nvPr/>
          </p:nvSpPr>
          <p:spPr bwMode="auto">
            <a:xfrm>
              <a:off x="4130" y="1579"/>
              <a:ext cx="625"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5" name="Text Box 49">
              <a:extLst>
                <a:ext uri="{FF2B5EF4-FFF2-40B4-BE49-F238E27FC236}">
                  <a16:creationId xmlns:a16="http://schemas.microsoft.com/office/drawing/2014/main" id="{A553CABF-0168-43D3-B4AC-DBA0A8C75B13}"/>
                </a:ext>
              </a:extLst>
            </p:cNvPr>
            <p:cNvSpPr txBox="1">
              <a:spLocks noChangeArrowheads="1"/>
            </p:cNvSpPr>
            <p:nvPr/>
          </p:nvSpPr>
          <p:spPr bwMode="auto">
            <a:xfrm>
              <a:off x="4316" y="1501"/>
              <a:ext cx="271"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CO</a:t>
              </a:r>
            </a:p>
          </p:txBody>
        </p:sp>
      </p:grpSp>
      <p:grpSp>
        <p:nvGrpSpPr>
          <p:cNvPr id="36" name="Group 50">
            <a:extLst>
              <a:ext uri="{FF2B5EF4-FFF2-40B4-BE49-F238E27FC236}">
                <a16:creationId xmlns:a16="http://schemas.microsoft.com/office/drawing/2014/main" id="{424844B9-C89C-44E5-A63E-05CF59940B56}"/>
              </a:ext>
            </a:extLst>
          </p:cNvPr>
          <p:cNvGrpSpPr>
            <a:grpSpLocks/>
          </p:cNvGrpSpPr>
          <p:nvPr/>
        </p:nvGrpSpPr>
        <p:grpSpPr bwMode="auto">
          <a:xfrm>
            <a:off x="6712169" y="3303030"/>
            <a:ext cx="1338489" cy="306388"/>
            <a:chOff x="2920" y="1488"/>
            <a:chExt cx="1214" cy="193"/>
          </a:xfrm>
        </p:grpSpPr>
        <p:sp>
          <p:nvSpPr>
            <p:cNvPr id="37" name="Line 51">
              <a:extLst>
                <a:ext uri="{FF2B5EF4-FFF2-40B4-BE49-F238E27FC236}">
                  <a16:creationId xmlns:a16="http://schemas.microsoft.com/office/drawing/2014/main" id="{9D68291C-8734-4528-917F-B4E83CB7EEC7}"/>
                </a:ext>
              </a:extLst>
            </p:cNvPr>
            <p:cNvSpPr>
              <a:spLocks noChangeShapeType="1"/>
            </p:cNvSpPr>
            <p:nvPr/>
          </p:nvSpPr>
          <p:spPr bwMode="auto">
            <a:xfrm>
              <a:off x="2920" y="1566"/>
              <a:ext cx="1214"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8" name="Text Box 52">
              <a:extLst>
                <a:ext uri="{FF2B5EF4-FFF2-40B4-BE49-F238E27FC236}">
                  <a16:creationId xmlns:a16="http://schemas.microsoft.com/office/drawing/2014/main" id="{1CBBAE3C-FC70-4B9E-B6C4-F73E18AFD144}"/>
                </a:ext>
              </a:extLst>
            </p:cNvPr>
            <p:cNvSpPr txBox="1">
              <a:spLocks noChangeArrowheads="1"/>
            </p:cNvSpPr>
            <p:nvPr/>
          </p:nvSpPr>
          <p:spPr bwMode="auto">
            <a:xfrm>
              <a:off x="3460" y="1488"/>
              <a:ext cx="21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CI</a:t>
              </a:r>
            </a:p>
          </p:txBody>
        </p:sp>
      </p:grpSp>
      <p:grpSp>
        <p:nvGrpSpPr>
          <p:cNvPr id="39" name="Group 53">
            <a:extLst>
              <a:ext uri="{FF2B5EF4-FFF2-40B4-BE49-F238E27FC236}">
                <a16:creationId xmlns:a16="http://schemas.microsoft.com/office/drawing/2014/main" id="{61D4279D-957E-473F-B2DD-04194E642A41}"/>
              </a:ext>
            </a:extLst>
          </p:cNvPr>
          <p:cNvGrpSpPr>
            <a:grpSpLocks/>
          </p:cNvGrpSpPr>
          <p:nvPr/>
        </p:nvGrpSpPr>
        <p:grpSpPr bwMode="auto">
          <a:xfrm>
            <a:off x="2795659" y="3296994"/>
            <a:ext cx="3890705" cy="306388"/>
            <a:chOff x="1078" y="1501"/>
            <a:chExt cx="1823" cy="193"/>
          </a:xfrm>
        </p:grpSpPr>
        <p:sp>
          <p:nvSpPr>
            <p:cNvPr id="40" name="Line 54">
              <a:extLst>
                <a:ext uri="{FF2B5EF4-FFF2-40B4-BE49-F238E27FC236}">
                  <a16:creationId xmlns:a16="http://schemas.microsoft.com/office/drawing/2014/main" id="{C1239112-243D-4255-A979-32F4ADD4568B}"/>
                </a:ext>
              </a:extLst>
            </p:cNvPr>
            <p:cNvSpPr>
              <a:spLocks noChangeShapeType="1"/>
            </p:cNvSpPr>
            <p:nvPr/>
          </p:nvSpPr>
          <p:spPr bwMode="auto">
            <a:xfrm>
              <a:off x="1078" y="1579"/>
              <a:ext cx="1823"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41" name="Text Box 55">
              <a:extLst>
                <a:ext uri="{FF2B5EF4-FFF2-40B4-BE49-F238E27FC236}">
                  <a16:creationId xmlns:a16="http://schemas.microsoft.com/office/drawing/2014/main" id="{54762A1E-5694-4A5F-B8A8-BCD8A45A8B98}"/>
                </a:ext>
              </a:extLst>
            </p:cNvPr>
            <p:cNvSpPr txBox="1">
              <a:spLocks noChangeArrowheads="1"/>
            </p:cNvSpPr>
            <p:nvPr/>
          </p:nvSpPr>
          <p:spPr bwMode="auto">
            <a:xfrm>
              <a:off x="1928" y="1501"/>
              <a:ext cx="24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CT</a:t>
              </a:r>
            </a:p>
          </p:txBody>
        </p:sp>
      </p:grpSp>
      <p:grpSp>
        <p:nvGrpSpPr>
          <p:cNvPr id="66" name="Group 135">
            <a:extLst>
              <a:ext uri="{FF2B5EF4-FFF2-40B4-BE49-F238E27FC236}">
                <a16:creationId xmlns:a16="http://schemas.microsoft.com/office/drawing/2014/main" id="{4AF1EEA7-BE01-4512-AF6C-B9C0F3349B50}"/>
              </a:ext>
            </a:extLst>
          </p:cNvPr>
          <p:cNvGrpSpPr>
            <a:grpSpLocks/>
          </p:cNvGrpSpPr>
          <p:nvPr/>
        </p:nvGrpSpPr>
        <p:grpSpPr bwMode="auto">
          <a:xfrm>
            <a:off x="2948869" y="2969140"/>
            <a:ext cx="5576890" cy="339726"/>
            <a:chOff x="1344" y="3030"/>
            <a:chExt cx="3513" cy="214"/>
          </a:xfrm>
        </p:grpSpPr>
        <p:sp>
          <p:nvSpPr>
            <p:cNvPr id="67" name="Text Box 136">
              <a:extLst>
                <a:ext uri="{FF2B5EF4-FFF2-40B4-BE49-F238E27FC236}">
                  <a16:creationId xmlns:a16="http://schemas.microsoft.com/office/drawing/2014/main" id="{BC327632-8CD4-4D09-B3B2-202D61DBC3D3}"/>
                </a:ext>
              </a:extLst>
            </p:cNvPr>
            <p:cNvSpPr txBox="1">
              <a:spLocks noChangeArrowheads="1"/>
            </p:cNvSpPr>
            <p:nvPr/>
          </p:nvSpPr>
          <p:spPr bwMode="auto">
            <a:xfrm>
              <a:off x="4725" y="3031"/>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68" name="Text Box 137">
              <a:extLst>
                <a:ext uri="{FF2B5EF4-FFF2-40B4-BE49-F238E27FC236}">
                  <a16:creationId xmlns:a16="http://schemas.microsoft.com/office/drawing/2014/main" id="{146765D6-B221-4E9B-A005-46F5222D6C7F}"/>
                </a:ext>
              </a:extLst>
            </p:cNvPr>
            <p:cNvSpPr txBox="1">
              <a:spLocks noChangeArrowheads="1"/>
            </p:cNvSpPr>
            <p:nvPr/>
          </p:nvSpPr>
          <p:spPr bwMode="auto">
            <a:xfrm>
              <a:off x="4417"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69" name="Text Box 138">
              <a:extLst>
                <a:ext uri="{FF2B5EF4-FFF2-40B4-BE49-F238E27FC236}">
                  <a16:creationId xmlns:a16="http://schemas.microsoft.com/office/drawing/2014/main" id="{0F4208A7-47BD-46A8-97DA-152B01C820FD}"/>
                </a:ext>
              </a:extLst>
            </p:cNvPr>
            <p:cNvSpPr txBox="1">
              <a:spLocks noChangeArrowheads="1"/>
            </p:cNvSpPr>
            <p:nvPr/>
          </p:nvSpPr>
          <p:spPr bwMode="auto">
            <a:xfrm>
              <a:off x="3802"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70" name="Text Box 139">
              <a:extLst>
                <a:ext uri="{FF2B5EF4-FFF2-40B4-BE49-F238E27FC236}">
                  <a16:creationId xmlns:a16="http://schemas.microsoft.com/office/drawing/2014/main" id="{2F2875BF-127F-4B19-B4D9-F5C91B72F89F}"/>
                </a:ext>
              </a:extLst>
            </p:cNvPr>
            <p:cNvSpPr txBox="1">
              <a:spLocks noChangeArrowheads="1"/>
            </p:cNvSpPr>
            <p:nvPr/>
          </p:nvSpPr>
          <p:spPr bwMode="auto">
            <a:xfrm>
              <a:off x="2880"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71" name="Text Box 140">
              <a:extLst>
                <a:ext uri="{FF2B5EF4-FFF2-40B4-BE49-F238E27FC236}">
                  <a16:creationId xmlns:a16="http://schemas.microsoft.com/office/drawing/2014/main" id="{F5628717-CFC7-4990-9E36-FA671A594CCC}"/>
                </a:ext>
              </a:extLst>
            </p:cNvPr>
            <p:cNvSpPr txBox="1">
              <a:spLocks noChangeArrowheads="1"/>
            </p:cNvSpPr>
            <p:nvPr/>
          </p:nvSpPr>
          <p:spPr bwMode="auto">
            <a:xfrm>
              <a:off x="2573"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72" name="Text Box 141">
              <a:extLst>
                <a:ext uri="{FF2B5EF4-FFF2-40B4-BE49-F238E27FC236}">
                  <a16:creationId xmlns:a16="http://schemas.microsoft.com/office/drawing/2014/main" id="{B7CB5592-9EDF-4057-AA29-DF89C8735F74}"/>
                </a:ext>
              </a:extLst>
            </p:cNvPr>
            <p:cNvSpPr txBox="1">
              <a:spLocks noChangeArrowheads="1"/>
            </p:cNvSpPr>
            <p:nvPr/>
          </p:nvSpPr>
          <p:spPr bwMode="auto">
            <a:xfrm>
              <a:off x="2265"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73" name="Text Box 142">
              <a:extLst>
                <a:ext uri="{FF2B5EF4-FFF2-40B4-BE49-F238E27FC236}">
                  <a16:creationId xmlns:a16="http://schemas.microsoft.com/office/drawing/2014/main" id="{76F4062B-5F97-469C-86B2-01CA1C376E5B}"/>
                </a:ext>
              </a:extLst>
            </p:cNvPr>
            <p:cNvSpPr txBox="1">
              <a:spLocks noChangeArrowheads="1"/>
            </p:cNvSpPr>
            <p:nvPr/>
          </p:nvSpPr>
          <p:spPr bwMode="auto">
            <a:xfrm>
              <a:off x="1651"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74" name="Text Box 143">
              <a:extLst>
                <a:ext uri="{FF2B5EF4-FFF2-40B4-BE49-F238E27FC236}">
                  <a16:creationId xmlns:a16="http://schemas.microsoft.com/office/drawing/2014/main" id="{D7C99876-1B0E-4171-8D03-8F2E3F34DE1C}"/>
                </a:ext>
              </a:extLst>
            </p:cNvPr>
            <p:cNvSpPr txBox="1">
              <a:spLocks noChangeArrowheads="1"/>
            </p:cNvSpPr>
            <p:nvPr/>
          </p:nvSpPr>
          <p:spPr bwMode="auto">
            <a:xfrm>
              <a:off x="4110"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75" name="Text Box 144">
              <a:extLst>
                <a:ext uri="{FF2B5EF4-FFF2-40B4-BE49-F238E27FC236}">
                  <a16:creationId xmlns:a16="http://schemas.microsoft.com/office/drawing/2014/main" id="{F755D139-5747-44E6-A832-39AD17035A52}"/>
                </a:ext>
              </a:extLst>
            </p:cNvPr>
            <p:cNvSpPr txBox="1">
              <a:spLocks noChangeArrowheads="1"/>
            </p:cNvSpPr>
            <p:nvPr/>
          </p:nvSpPr>
          <p:spPr bwMode="auto">
            <a:xfrm>
              <a:off x="3495"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76" name="Text Box 145">
              <a:extLst>
                <a:ext uri="{FF2B5EF4-FFF2-40B4-BE49-F238E27FC236}">
                  <a16:creationId xmlns:a16="http://schemas.microsoft.com/office/drawing/2014/main" id="{D0852925-6D26-4E7B-BAA7-21B820D9C43E}"/>
                </a:ext>
              </a:extLst>
            </p:cNvPr>
            <p:cNvSpPr txBox="1">
              <a:spLocks noChangeArrowheads="1"/>
            </p:cNvSpPr>
            <p:nvPr/>
          </p:nvSpPr>
          <p:spPr bwMode="auto">
            <a:xfrm>
              <a:off x="3188"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77" name="Text Box 146">
              <a:extLst>
                <a:ext uri="{FF2B5EF4-FFF2-40B4-BE49-F238E27FC236}">
                  <a16:creationId xmlns:a16="http://schemas.microsoft.com/office/drawing/2014/main" id="{5B814FED-9C00-4130-A962-F8D8DA6CEC52}"/>
                </a:ext>
              </a:extLst>
            </p:cNvPr>
            <p:cNvSpPr txBox="1">
              <a:spLocks noChangeArrowheads="1"/>
            </p:cNvSpPr>
            <p:nvPr/>
          </p:nvSpPr>
          <p:spPr bwMode="auto">
            <a:xfrm>
              <a:off x="1957"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78" name="Text Box 147">
              <a:extLst>
                <a:ext uri="{FF2B5EF4-FFF2-40B4-BE49-F238E27FC236}">
                  <a16:creationId xmlns:a16="http://schemas.microsoft.com/office/drawing/2014/main" id="{290E0EE6-2E39-47F9-8FAE-FCFB693240B0}"/>
                </a:ext>
              </a:extLst>
            </p:cNvPr>
            <p:cNvSpPr txBox="1">
              <a:spLocks noChangeArrowheads="1"/>
            </p:cNvSpPr>
            <p:nvPr/>
          </p:nvSpPr>
          <p:spPr bwMode="auto">
            <a:xfrm>
              <a:off x="1344"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grpSp>
      <p:sp>
        <p:nvSpPr>
          <p:cNvPr id="79" name="Rectangle 78">
            <a:extLst>
              <a:ext uri="{FF2B5EF4-FFF2-40B4-BE49-F238E27FC236}">
                <a16:creationId xmlns:a16="http://schemas.microsoft.com/office/drawing/2014/main" id="{4DC6FCFF-16BC-4915-966C-B856B9008532}"/>
              </a:ext>
            </a:extLst>
          </p:cNvPr>
          <p:cNvSpPr/>
          <p:nvPr/>
        </p:nvSpPr>
        <p:spPr>
          <a:xfrm>
            <a:off x="3368657" y="3512922"/>
            <a:ext cx="1058110" cy="400110"/>
          </a:xfrm>
          <a:prstGeom prst="rect">
            <a:avLst/>
          </a:prstGeom>
        </p:spPr>
        <p:txBody>
          <a:bodyPr wrap="none">
            <a:spAutoFit/>
          </a:bodyPr>
          <a:lstStyle/>
          <a:p>
            <a:r>
              <a:rPr lang="en-US" sz="2000" b="1" dirty="0">
                <a:solidFill>
                  <a:srgbClr val="FF0000"/>
                </a:solidFill>
                <a:latin typeface="Calibri" pitchFamily="34" charset="0"/>
              </a:rPr>
              <a:t>Tag = 3B</a:t>
            </a:r>
            <a:endParaRPr lang="en-US" sz="2000" b="1" dirty="0">
              <a:solidFill>
                <a:srgbClr val="FF0000"/>
              </a:solidFill>
            </a:endParaRPr>
          </a:p>
        </p:txBody>
      </p:sp>
      <p:sp>
        <p:nvSpPr>
          <p:cNvPr id="53" name="TextBox 52">
            <a:extLst>
              <a:ext uri="{FF2B5EF4-FFF2-40B4-BE49-F238E27FC236}">
                <a16:creationId xmlns:a16="http://schemas.microsoft.com/office/drawing/2014/main" id="{B95F0A29-3A06-462E-9879-FE6ACEA7639C}"/>
              </a:ext>
            </a:extLst>
          </p:cNvPr>
          <p:cNvSpPr txBox="1"/>
          <p:nvPr/>
        </p:nvSpPr>
        <p:spPr>
          <a:xfrm>
            <a:off x="1998629" y="3940522"/>
            <a:ext cx="4364954" cy="646331"/>
          </a:xfrm>
          <a:prstGeom prst="rect">
            <a:avLst/>
          </a:prstGeom>
          <a:noFill/>
        </p:spPr>
        <p:txBody>
          <a:bodyPr wrap="square" rtlCol="0">
            <a:spAutoFit/>
          </a:bodyPr>
          <a:lstStyle/>
          <a:p>
            <a:r>
              <a:rPr lang="en-US" sz="1800" b="1" dirty="0">
                <a:latin typeface="Calibri" pitchFamily="34" charset="0"/>
              </a:rPr>
              <a:t>Q2: </a:t>
            </a:r>
            <a:r>
              <a:rPr lang="en-US" b="1" dirty="0">
                <a:latin typeface="Calibri" pitchFamily="34" charset="0"/>
              </a:rPr>
              <a:t>What if you have two valid entries with the same tag?</a:t>
            </a:r>
            <a:endParaRPr lang="en-US" sz="1800" b="1" dirty="0">
              <a:latin typeface="Calibri" pitchFamily="34" charset="0"/>
            </a:endParaRPr>
          </a:p>
        </p:txBody>
      </p:sp>
    </p:spTree>
    <p:extLst>
      <p:ext uri="{BB962C8B-B14F-4D97-AF65-F5344CB8AC3E}">
        <p14:creationId xmlns:p14="http://schemas.microsoft.com/office/powerpoint/2010/main" val="1700698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9"/>
                                        </p:tgtEl>
                                        <p:attrNameLst>
                                          <p:attrName>style.visibility</p:attrName>
                                        </p:attrNameLst>
                                      </p:cBhvr>
                                      <p:to>
                                        <p:strVal val="visible"/>
                                      </p:to>
                                    </p:set>
                                    <p:animEffect transition="in" filter="fade">
                                      <p:cBhvr>
                                        <p:cTn id="26" dur="500"/>
                                        <p:tgtEl>
                                          <p:spTgt spid="7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fade">
                                      <p:cBhvr>
                                        <p:cTn id="3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53"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A64F8-B769-40A3-86A1-99F8803A97B9}"/>
              </a:ext>
            </a:extLst>
          </p:cNvPr>
          <p:cNvSpPr>
            <a:spLocks noGrp="1"/>
          </p:cNvSpPr>
          <p:nvPr>
            <p:ph type="title"/>
          </p:nvPr>
        </p:nvSpPr>
        <p:spPr>
          <a:xfrm>
            <a:off x="357018" y="2426403"/>
            <a:ext cx="7592093" cy="762000"/>
          </a:xfrm>
          <a:noFill/>
        </p:spPr>
        <p:txBody>
          <a:bodyPr/>
          <a:lstStyle/>
          <a:p>
            <a:r>
              <a:rPr lang="en-US" dirty="0"/>
              <a:t>Virtual Memory</a:t>
            </a:r>
          </a:p>
        </p:txBody>
      </p:sp>
      <p:pic>
        <p:nvPicPr>
          <p:cNvPr id="7172" name="Picture 4" descr="Image result for virtual memory meme">
            <a:extLst>
              <a:ext uri="{FF2B5EF4-FFF2-40B4-BE49-F238E27FC236}">
                <a16:creationId xmlns:a16="http://schemas.microsoft.com/office/drawing/2014/main" id="{37960632-B2CA-420D-9C76-84B8580973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586038"/>
            <a:ext cx="3800475" cy="38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56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Level Programming:</a:t>
            </a:r>
          </a:p>
        </p:txBody>
      </p:sp>
      <p:sp>
        <p:nvSpPr>
          <p:cNvPr id="3" name="Content Placeholder 2"/>
          <p:cNvSpPr>
            <a:spLocks noGrp="1"/>
          </p:cNvSpPr>
          <p:nvPr>
            <p:ph idx="1"/>
          </p:nvPr>
        </p:nvSpPr>
        <p:spPr>
          <a:xfrm>
            <a:off x="396875" y="1362075"/>
            <a:ext cx="8308975" cy="4352925"/>
          </a:xfrm>
        </p:spPr>
        <p:txBody>
          <a:bodyPr/>
          <a:lstStyle/>
          <a:p>
            <a:r>
              <a:rPr lang="en-US" dirty="0"/>
              <a:t>What did we learn?</a:t>
            </a:r>
          </a:p>
          <a:p>
            <a:pPr lvl="1"/>
            <a:r>
              <a:rPr lang="en-US" b="0" dirty="0"/>
              <a:t>X86, Instruction Types</a:t>
            </a:r>
            <a:r>
              <a:rPr lang="en-US" dirty="0"/>
              <a:t> (memory, control, computation)</a:t>
            </a:r>
            <a:endParaRPr lang="en-US" b="0" dirty="0"/>
          </a:p>
          <a:p>
            <a:pPr lvl="1"/>
            <a:r>
              <a:rPr lang="en-US" b="0" dirty="0"/>
              <a:t>Control Flow (conditionals, procedure calls, switch/case)</a:t>
            </a:r>
          </a:p>
          <a:p>
            <a:pPr lvl="1"/>
            <a:r>
              <a:rPr lang="en-US" b="0" dirty="0"/>
              <a:t>Stack Discipline</a:t>
            </a:r>
          </a:p>
          <a:p>
            <a:pPr lvl="1"/>
            <a:r>
              <a:rPr lang="en-US" b="0" dirty="0"/>
              <a:t>Buffer Overflow  (carrying out an attack)</a:t>
            </a:r>
          </a:p>
          <a:p>
            <a:pPr lvl="1"/>
            <a:r>
              <a:rPr lang="en-US" dirty="0"/>
              <a:t>Accessing data types (struct, union, arrays, linked lists) </a:t>
            </a:r>
          </a:p>
          <a:p>
            <a:pPr lvl="1"/>
            <a:r>
              <a:rPr lang="en-US" dirty="0"/>
              <a:t>What’s the role of the ISA?</a:t>
            </a:r>
          </a:p>
          <a:p>
            <a:pPr lvl="1"/>
            <a:r>
              <a:rPr lang="en-US" dirty="0"/>
              <a:t>Translation (Process of compilation and Linking programs)</a:t>
            </a:r>
          </a:p>
          <a:p>
            <a:r>
              <a:rPr lang="en-US" dirty="0"/>
              <a:t>What to learn next:</a:t>
            </a:r>
          </a:p>
          <a:p>
            <a:pPr lvl="1"/>
            <a:r>
              <a:rPr lang="en-US" dirty="0"/>
              <a:t>ISA Design Tradeoffs (why include certain instructions/formats?)</a:t>
            </a:r>
          </a:p>
          <a:p>
            <a:pPr lvl="1"/>
            <a:r>
              <a:rPr lang="en-US" b="1" dirty="0"/>
              <a:t>Alternate ISAs for Super-efficient computers! (GPUs)</a:t>
            </a:r>
          </a:p>
        </p:txBody>
      </p:sp>
    </p:spTree>
    <p:extLst>
      <p:ext uri="{BB962C8B-B14F-4D97-AF65-F5344CB8AC3E}">
        <p14:creationId xmlns:p14="http://schemas.microsoft.com/office/powerpoint/2010/main" val="211055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Choice Example</a:t>
            </a:r>
          </a:p>
        </p:txBody>
      </p:sp>
      <p:sp>
        <p:nvSpPr>
          <p:cNvPr id="3" name="Content Placeholder 2"/>
          <p:cNvSpPr>
            <a:spLocks noGrp="1"/>
          </p:cNvSpPr>
          <p:nvPr>
            <p:ph idx="1"/>
          </p:nvPr>
        </p:nvSpPr>
        <p:spPr/>
        <p:txBody>
          <a:bodyPr/>
          <a:lstStyle/>
          <a:p>
            <a:r>
              <a:rPr lang="en-US" sz="3200" b="0" dirty="0"/>
              <a:t>When you print the address of a variable from C, what kind of address is that?</a:t>
            </a:r>
          </a:p>
          <a:p>
            <a:pPr marL="914400" lvl="1" indent="-457200">
              <a:buFont typeface="+mj-lt"/>
              <a:buAutoNum type="alphaLcParenR"/>
            </a:pPr>
            <a:r>
              <a:rPr lang="en-US" sz="2800" dirty="0"/>
              <a:t>Physical Address</a:t>
            </a:r>
          </a:p>
          <a:p>
            <a:pPr marL="914400" lvl="1" indent="-457200">
              <a:buFont typeface="+mj-lt"/>
              <a:buAutoNum type="alphaLcParenR"/>
            </a:pPr>
            <a:r>
              <a:rPr lang="en-US" sz="2800" b="0" dirty="0"/>
              <a:t>Virtual Address</a:t>
            </a:r>
          </a:p>
          <a:p>
            <a:pPr marL="914400" lvl="1" indent="-457200">
              <a:buFont typeface="+mj-lt"/>
              <a:buAutoNum type="alphaLcParenR"/>
            </a:pPr>
            <a:r>
              <a:rPr lang="en-US" sz="2800" b="0" dirty="0"/>
              <a:t>It depends</a:t>
            </a:r>
          </a:p>
          <a:p>
            <a:pPr marL="914400" lvl="1" indent="-457200">
              <a:buFont typeface="+mj-lt"/>
              <a:buAutoNum type="alphaLcParenR"/>
            </a:pPr>
            <a:r>
              <a:rPr lang="en-US" sz="2800" b="0" dirty="0"/>
              <a:t>None of the Above</a:t>
            </a:r>
          </a:p>
          <a:p>
            <a:pPr marL="0" indent="0">
              <a:buNone/>
            </a:pPr>
            <a:br>
              <a:rPr lang="en-US" sz="3200" dirty="0"/>
            </a:br>
            <a:endParaRPr lang="en-US" sz="3200" dirty="0"/>
          </a:p>
        </p:txBody>
      </p:sp>
    </p:spTree>
    <p:extLst>
      <p:ext uri="{BB962C8B-B14F-4D97-AF65-F5344CB8AC3E}">
        <p14:creationId xmlns:p14="http://schemas.microsoft.com/office/powerpoint/2010/main" val="1448011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Choice Example</a:t>
            </a:r>
          </a:p>
        </p:txBody>
      </p:sp>
      <p:sp>
        <p:nvSpPr>
          <p:cNvPr id="3" name="Content Placeholder 2"/>
          <p:cNvSpPr>
            <a:spLocks noGrp="1"/>
          </p:cNvSpPr>
          <p:nvPr>
            <p:ph idx="1"/>
          </p:nvPr>
        </p:nvSpPr>
        <p:spPr/>
        <p:txBody>
          <a:bodyPr/>
          <a:lstStyle/>
          <a:p>
            <a:r>
              <a:rPr lang="en-US" sz="2800" dirty="0"/>
              <a:t>What are some of the benefits of Virtual Memory?</a:t>
            </a:r>
          </a:p>
          <a:p>
            <a:pPr marL="914400" lvl="1" indent="-457200">
              <a:buFont typeface="+mj-lt"/>
              <a:buAutoNum type="alphaLcParenR"/>
            </a:pPr>
            <a:r>
              <a:rPr lang="en-US" sz="2400" b="0" dirty="0"/>
              <a:t>It allows each process’s address space to be larger than the physical address space.</a:t>
            </a:r>
            <a:endParaRPr lang="en-US" sz="2400" dirty="0"/>
          </a:p>
          <a:p>
            <a:pPr marL="914400" lvl="1" indent="-457200">
              <a:buFont typeface="+mj-lt"/>
              <a:buAutoNum type="alphaLcParenR"/>
            </a:pPr>
            <a:r>
              <a:rPr lang="en-US" sz="2400" b="0" dirty="0"/>
              <a:t>It enables isolation of the address spaces of different processes.</a:t>
            </a:r>
          </a:p>
          <a:p>
            <a:pPr marL="914400" lvl="1" indent="-457200">
              <a:buFont typeface="+mj-lt"/>
              <a:buAutoNum type="alphaLcParenR"/>
            </a:pPr>
            <a:r>
              <a:rPr lang="en-US" sz="2400" b="0" dirty="0"/>
              <a:t>It enables faster memory accesses.</a:t>
            </a:r>
          </a:p>
          <a:p>
            <a:pPr marL="914400" lvl="1" indent="-457200">
              <a:buFont typeface="+mj-lt"/>
              <a:buAutoNum type="alphaLcParenR"/>
            </a:pPr>
            <a:r>
              <a:rPr lang="en-US" sz="2400" b="0" dirty="0"/>
              <a:t>It increases the amount of instruction level parallelism.</a:t>
            </a:r>
          </a:p>
          <a:p>
            <a:pPr marL="914400" lvl="1" indent="-457200">
              <a:buFont typeface="+mj-lt"/>
              <a:buAutoNum type="alphaLcParenR"/>
            </a:pPr>
            <a:r>
              <a:rPr lang="en-US" sz="2400" dirty="0"/>
              <a:t>It enables DRAM to be a cache for disks. </a:t>
            </a:r>
            <a:br>
              <a:rPr lang="en-US" sz="2400" dirty="0"/>
            </a:br>
            <a:endParaRPr lang="en-US" sz="2400" dirty="0"/>
          </a:p>
        </p:txBody>
      </p:sp>
    </p:spTree>
    <p:extLst>
      <p:ext uri="{BB962C8B-B14F-4D97-AF65-F5344CB8AC3E}">
        <p14:creationId xmlns:p14="http://schemas.microsoft.com/office/powerpoint/2010/main" val="2475869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29B4D-45A8-4C17-A549-31BFF806BC26}"/>
              </a:ext>
            </a:extLst>
          </p:cNvPr>
          <p:cNvSpPr>
            <a:spLocks noGrp="1"/>
          </p:cNvSpPr>
          <p:nvPr>
            <p:ph type="title"/>
          </p:nvPr>
        </p:nvSpPr>
        <p:spPr/>
        <p:txBody>
          <a:bodyPr/>
          <a:lstStyle/>
          <a:p>
            <a:r>
              <a:rPr lang="en-US" dirty="0"/>
              <a:t>Short Answer</a:t>
            </a:r>
          </a:p>
        </p:txBody>
      </p:sp>
      <p:sp>
        <p:nvSpPr>
          <p:cNvPr id="3" name="Content Placeholder 2">
            <a:extLst>
              <a:ext uri="{FF2B5EF4-FFF2-40B4-BE49-F238E27FC236}">
                <a16:creationId xmlns:a16="http://schemas.microsoft.com/office/drawing/2014/main" id="{DE80C338-7942-467C-8DFD-8C04AE5B6B71}"/>
              </a:ext>
            </a:extLst>
          </p:cNvPr>
          <p:cNvSpPr>
            <a:spLocks noGrp="1"/>
          </p:cNvSpPr>
          <p:nvPr>
            <p:ph idx="1"/>
          </p:nvPr>
        </p:nvSpPr>
        <p:spPr/>
        <p:txBody>
          <a:bodyPr/>
          <a:lstStyle/>
          <a:p>
            <a:r>
              <a:rPr lang="en-US" dirty="0"/>
              <a:t>Why would it be difficult to use virtual addresses in caches?</a:t>
            </a:r>
          </a:p>
          <a:p>
            <a:endParaRPr lang="en-US" dirty="0"/>
          </a:p>
          <a:p>
            <a:endParaRPr lang="en-US" dirty="0"/>
          </a:p>
          <a:p>
            <a:endParaRPr lang="en-US" dirty="0"/>
          </a:p>
          <a:p>
            <a:r>
              <a:rPr lang="en-US" dirty="0"/>
              <a:t>Why might it be beneficial to do so?</a:t>
            </a:r>
          </a:p>
        </p:txBody>
      </p:sp>
    </p:spTree>
    <p:extLst>
      <p:ext uri="{BB962C8B-B14F-4D97-AF65-F5344CB8AC3E}">
        <p14:creationId xmlns:p14="http://schemas.microsoft.com/office/powerpoint/2010/main" val="21940612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 name="Group 121">
            <a:extLst>
              <a:ext uri="{FF2B5EF4-FFF2-40B4-BE49-F238E27FC236}">
                <a16:creationId xmlns:a16="http://schemas.microsoft.com/office/drawing/2014/main" id="{0FED1600-6FC5-44D9-B9DF-1D8CED4C4D56}"/>
              </a:ext>
            </a:extLst>
          </p:cNvPr>
          <p:cNvGrpSpPr/>
          <p:nvPr/>
        </p:nvGrpSpPr>
        <p:grpSpPr>
          <a:xfrm>
            <a:off x="1552958" y="5960398"/>
            <a:ext cx="6804335" cy="304800"/>
            <a:chOff x="1552958" y="5960398"/>
            <a:chExt cx="6804335" cy="304800"/>
          </a:xfrm>
        </p:grpSpPr>
        <p:sp>
          <p:nvSpPr>
            <p:cNvPr id="108" name="Rectangle 8">
              <a:extLst>
                <a:ext uri="{FF2B5EF4-FFF2-40B4-BE49-F238E27FC236}">
                  <a16:creationId xmlns:a16="http://schemas.microsoft.com/office/drawing/2014/main" id="{E3A4B54F-8D55-43C9-9A9F-B3C567F67556}"/>
                </a:ext>
              </a:extLst>
            </p:cNvPr>
            <p:cNvSpPr>
              <a:spLocks noChangeArrowheads="1"/>
            </p:cNvSpPr>
            <p:nvPr/>
          </p:nvSpPr>
          <p:spPr bwMode="auto">
            <a:xfrm>
              <a:off x="2021580" y="5960398"/>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109" name="Rectangle 11">
              <a:extLst>
                <a:ext uri="{FF2B5EF4-FFF2-40B4-BE49-F238E27FC236}">
                  <a16:creationId xmlns:a16="http://schemas.microsoft.com/office/drawing/2014/main" id="{095DD27C-14D5-47D0-91EF-7247CA928B1A}"/>
                </a:ext>
              </a:extLst>
            </p:cNvPr>
            <p:cNvSpPr>
              <a:spLocks noChangeArrowheads="1"/>
            </p:cNvSpPr>
            <p:nvPr/>
          </p:nvSpPr>
          <p:spPr bwMode="auto">
            <a:xfrm>
              <a:off x="2508943" y="5960398"/>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110" name="Rectangle 14">
              <a:extLst>
                <a:ext uri="{FF2B5EF4-FFF2-40B4-BE49-F238E27FC236}">
                  <a16:creationId xmlns:a16="http://schemas.microsoft.com/office/drawing/2014/main" id="{9E28E61E-D823-431C-941A-7491D30A8D25}"/>
                </a:ext>
              </a:extLst>
            </p:cNvPr>
            <p:cNvSpPr>
              <a:spLocks noChangeArrowheads="1"/>
            </p:cNvSpPr>
            <p:nvPr/>
          </p:nvSpPr>
          <p:spPr bwMode="auto">
            <a:xfrm>
              <a:off x="2996305" y="5960398"/>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111" name="Rectangle 17">
              <a:extLst>
                <a:ext uri="{FF2B5EF4-FFF2-40B4-BE49-F238E27FC236}">
                  <a16:creationId xmlns:a16="http://schemas.microsoft.com/office/drawing/2014/main" id="{CB282431-FBCA-45A8-8B84-F7E4EE655881}"/>
                </a:ext>
              </a:extLst>
            </p:cNvPr>
            <p:cNvSpPr>
              <a:spLocks noChangeArrowheads="1"/>
            </p:cNvSpPr>
            <p:nvPr/>
          </p:nvSpPr>
          <p:spPr bwMode="auto">
            <a:xfrm>
              <a:off x="3483668" y="5960398"/>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112" name="Rectangle 20">
              <a:extLst>
                <a:ext uri="{FF2B5EF4-FFF2-40B4-BE49-F238E27FC236}">
                  <a16:creationId xmlns:a16="http://schemas.microsoft.com/office/drawing/2014/main" id="{5D17AD51-7B8B-4FDA-9BC5-9BF23D59E333}"/>
                </a:ext>
              </a:extLst>
            </p:cNvPr>
            <p:cNvSpPr>
              <a:spLocks noChangeArrowheads="1"/>
            </p:cNvSpPr>
            <p:nvPr/>
          </p:nvSpPr>
          <p:spPr bwMode="auto">
            <a:xfrm>
              <a:off x="3971030" y="5960398"/>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113" name="Rectangle 23">
              <a:extLst>
                <a:ext uri="{FF2B5EF4-FFF2-40B4-BE49-F238E27FC236}">
                  <a16:creationId xmlns:a16="http://schemas.microsoft.com/office/drawing/2014/main" id="{243D8385-6224-455C-BAF4-AB660D46D64F}"/>
                </a:ext>
              </a:extLst>
            </p:cNvPr>
            <p:cNvSpPr>
              <a:spLocks noChangeArrowheads="1"/>
            </p:cNvSpPr>
            <p:nvPr/>
          </p:nvSpPr>
          <p:spPr bwMode="auto">
            <a:xfrm>
              <a:off x="4458393" y="5960398"/>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114" name="Rectangle 26">
              <a:extLst>
                <a:ext uri="{FF2B5EF4-FFF2-40B4-BE49-F238E27FC236}">
                  <a16:creationId xmlns:a16="http://schemas.microsoft.com/office/drawing/2014/main" id="{10D7C22B-47E5-4832-A2D2-BD83AF46E2CD}"/>
                </a:ext>
              </a:extLst>
            </p:cNvPr>
            <p:cNvSpPr>
              <a:spLocks noChangeArrowheads="1"/>
            </p:cNvSpPr>
            <p:nvPr/>
          </p:nvSpPr>
          <p:spPr bwMode="auto">
            <a:xfrm>
              <a:off x="4945755" y="5960398"/>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115" name="Rectangle 29">
              <a:extLst>
                <a:ext uri="{FF2B5EF4-FFF2-40B4-BE49-F238E27FC236}">
                  <a16:creationId xmlns:a16="http://schemas.microsoft.com/office/drawing/2014/main" id="{A6B0E3A6-A1A3-43A9-B305-6240EB5CC6A1}"/>
                </a:ext>
              </a:extLst>
            </p:cNvPr>
            <p:cNvSpPr>
              <a:spLocks noChangeArrowheads="1"/>
            </p:cNvSpPr>
            <p:nvPr/>
          </p:nvSpPr>
          <p:spPr bwMode="auto">
            <a:xfrm>
              <a:off x="5433118" y="5960398"/>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116" name="Rectangle 32">
              <a:extLst>
                <a:ext uri="{FF2B5EF4-FFF2-40B4-BE49-F238E27FC236}">
                  <a16:creationId xmlns:a16="http://schemas.microsoft.com/office/drawing/2014/main" id="{517319C0-7E82-42D8-A22A-3F5C782A7FB2}"/>
                </a:ext>
              </a:extLst>
            </p:cNvPr>
            <p:cNvSpPr>
              <a:spLocks noChangeArrowheads="1"/>
            </p:cNvSpPr>
            <p:nvPr/>
          </p:nvSpPr>
          <p:spPr bwMode="auto">
            <a:xfrm>
              <a:off x="5920480" y="5960398"/>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117" name="Rectangle 35">
              <a:extLst>
                <a:ext uri="{FF2B5EF4-FFF2-40B4-BE49-F238E27FC236}">
                  <a16:creationId xmlns:a16="http://schemas.microsoft.com/office/drawing/2014/main" id="{C42B9C58-573C-413A-98CE-F618AA316BB2}"/>
                </a:ext>
              </a:extLst>
            </p:cNvPr>
            <p:cNvSpPr>
              <a:spLocks noChangeArrowheads="1"/>
            </p:cNvSpPr>
            <p:nvPr/>
          </p:nvSpPr>
          <p:spPr bwMode="auto">
            <a:xfrm>
              <a:off x="6407843" y="5960398"/>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118" name="Rectangle 38">
              <a:extLst>
                <a:ext uri="{FF2B5EF4-FFF2-40B4-BE49-F238E27FC236}">
                  <a16:creationId xmlns:a16="http://schemas.microsoft.com/office/drawing/2014/main" id="{1BDDFE99-C2ED-4A6B-A71D-F481EF3965E1}"/>
                </a:ext>
              </a:extLst>
            </p:cNvPr>
            <p:cNvSpPr>
              <a:spLocks noChangeArrowheads="1"/>
            </p:cNvSpPr>
            <p:nvPr/>
          </p:nvSpPr>
          <p:spPr bwMode="auto">
            <a:xfrm>
              <a:off x="6895205" y="5960398"/>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119" name="Rectangle 41">
              <a:extLst>
                <a:ext uri="{FF2B5EF4-FFF2-40B4-BE49-F238E27FC236}">
                  <a16:creationId xmlns:a16="http://schemas.microsoft.com/office/drawing/2014/main" id="{4B2DDBC9-2FF2-436F-A79B-259A61CED007}"/>
                </a:ext>
              </a:extLst>
            </p:cNvPr>
            <p:cNvSpPr>
              <a:spLocks noChangeArrowheads="1"/>
            </p:cNvSpPr>
            <p:nvPr/>
          </p:nvSpPr>
          <p:spPr bwMode="auto">
            <a:xfrm>
              <a:off x="7382568" y="5960398"/>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120" name="Rectangle 44">
              <a:extLst>
                <a:ext uri="{FF2B5EF4-FFF2-40B4-BE49-F238E27FC236}">
                  <a16:creationId xmlns:a16="http://schemas.microsoft.com/office/drawing/2014/main" id="{BE5F1B10-CFD0-46CE-AFFC-74929932F528}"/>
                </a:ext>
              </a:extLst>
            </p:cNvPr>
            <p:cNvSpPr>
              <a:spLocks noChangeArrowheads="1"/>
            </p:cNvSpPr>
            <p:nvPr/>
          </p:nvSpPr>
          <p:spPr bwMode="auto">
            <a:xfrm>
              <a:off x="7869930" y="5960398"/>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121" name="Rectangle 8">
              <a:extLst>
                <a:ext uri="{FF2B5EF4-FFF2-40B4-BE49-F238E27FC236}">
                  <a16:creationId xmlns:a16="http://schemas.microsoft.com/office/drawing/2014/main" id="{982BD672-8CF3-44E4-86A8-DCEFD9118079}"/>
                </a:ext>
              </a:extLst>
            </p:cNvPr>
            <p:cNvSpPr>
              <a:spLocks noChangeArrowheads="1"/>
            </p:cNvSpPr>
            <p:nvPr/>
          </p:nvSpPr>
          <p:spPr bwMode="auto">
            <a:xfrm>
              <a:off x="1552958" y="5966177"/>
              <a:ext cx="468621" cy="297433"/>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grpSp>
      <p:grpSp>
        <p:nvGrpSpPr>
          <p:cNvPr id="69" name="Group 68">
            <a:extLst>
              <a:ext uri="{FF2B5EF4-FFF2-40B4-BE49-F238E27FC236}">
                <a16:creationId xmlns:a16="http://schemas.microsoft.com/office/drawing/2014/main" id="{D2805F74-AAFA-41E6-ABCA-F5BBB054D4F8}"/>
              </a:ext>
            </a:extLst>
          </p:cNvPr>
          <p:cNvGrpSpPr/>
          <p:nvPr/>
        </p:nvGrpSpPr>
        <p:grpSpPr>
          <a:xfrm>
            <a:off x="1697625" y="5955040"/>
            <a:ext cx="6521255" cy="339887"/>
            <a:chOff x="1713451" y="5980439"/>
            <a:chExt cx="6521255" cy="339887"/>
          </a:xfrm>
        </p:grpSpPr>
        <p:sp>
          <p:nvSpPr>
            <p:cNvPr id="70" name="Text Box 136">
              <a:extLst>
                <a:ext uri="{FF2B5EF4-FFF2-40B4-BE49-F238E27FC236}">
                  <a16:creationId xmlns:a16="http://schemas.microsoft.com/office/drawing/2014/main" id="{57640019-6EE8-4A04-AA32-C5E34D62A984}"/>
                </a:ext>
              </a:extLst>
            </p:cNvPr>
            <p:cNvSpPr txBox="1">
              <a:spLocks noChangeArrowheads="1"/>
            </p:cNvSpPr>
            <p:nvPr/>
          </p:nvSpPr>
          <p:spPr bwMode="auto">
            <a:xfrm>
              <a:off x="8025353" y="598202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rgbClr val="C00000"/>
                  </a:solidFill>
                  <a:latin typeface="Calibri" pitchFamily="34" charset="0"/>
                </a:rPr>
                <a:t>1</a:t>
              </a:r>
              <a:endParaRPr lang="en-GB" sz="1800" b="1" dirty="0">
                <a:solidFill>
                  <a:srgbClr val="C00000"/>
                </a:solidFill>
                <a:latin typeface="Calibri" pitchFamily="34" charset="0"/>
              </a:endParaRPr>
            </a:p>
          </p:txBody>
        </p:sp>
        <p:sp>
          <p:nvSpPr>
            <p:cNvPr id="71" name="Text Box 137">
              <a:extLst>
                <a:ext uri="{FF2B5EF4-FFF2-40B4-BE49-F238E27FC236}">
                  <a16:creationId xmlns:a16="http://schemas.microsoft.com/office/drawing/2014/main" id="{A057FA75-A3D5-4AAC-A938-7D8C4F2447E9}"/>
                </a:ext>
              </a:extLst>
            </p:cNvPr>
            <p:cNvSpPr txBox="1">
              <a:spLocks noChangeArrowheads="1"/>
            </p:cNvSpPr>
            <p:nvPr/>
          </p:nvSpPr>
          <p:spPr bwMode="auto">
            <a:xfrm>
              <a:off x="7536403" y="598043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72" name="Text Box 138">
              <a:extLst>
                <a:ext uri="{FF2B5EF4-FFF2-40B4-BE49-F238E27FC236}">
                  <a16:creationId xmlns:a16="http://schemas.microsoft.com/office/drawing/2014/main" id="{07B25F00-736B-4E84-9704-E6F39B15F5E3}"/>
                </a:ext>
              </a:extLst>
            </p:cNvPr>
            <p:cNvSpPr txBox="1">
              <a:spLocks noChangeArrowheads="1"/>
            </p:cNvSpPr>
            <p:nvPr/>
          </p:nvSpPr>
          <p:spPr bwMode="auto">
            <a:xfrm>
              <a:off x="6560090" y="598043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73" name="Text Box 139">
              <a:extLst>
                <a:ext uri="{FF2B5EF4-FFF2-40B4-BE49-F238E27FC236}">
                  <a16:creationId xmlns:a16="http://schemas.microsoft.com/office/drawing/2014/main" id="{2919C55E-AF86-4EC4-88C9-C305CAE24B4A}"/>
                </a:ext>
              </a:extLst>
            </p:cNvPr>
            <p:cNvSpPr txBox="1">
              <a:spLocks noChangeArrowheads="1"/>
            </p:cNvSpPr>
            <p:nvPr/>
          </p:nvSpPr>
          <p:spPr bwMode="auto">
            <a:xfrm>
              <a:off x="5096316" y="598043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74" name="Text Box 140">
              <a:extLst>
                <a:ext uri="{FF2B5EF4-FFF2-40B4-BE49-F238E27FC236}">
                  <a16:creationId xmlns:a16="http://schemas.microsoft.com/office/drawing/2014/main" id="{6B83B97E-9860-41CB-9ACF-5537472D1166}"/>
                </a:ext>
              </a:extLst>
            </p:cNvPr>
            <p:cNvSpPr txBox="1">
              <a:spLocks noChangeArrowheads="1"/>
            </p:cNvSpPr>
            <p:nvPr/>
          </p:nvSpPr>
          <p:spPr bwMode="auto">
            <a:xfrm>
              <a:off x="4609051" y="598043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75" name="Text Box 141">
              <a:extLst>
                <a:ext uri="{FF2B5EF4-FFF2-40B4-BE49-F238E27FC236}">
                  <a16:creationId xmlns:a16="http://schemas.microsoft.com/office/drawing/2014/main" id="{3B2CCD73-536F-4CAC-BC1E-6C99B54BA25C}"/>
                </a:ext>
              </a:extLst>
            </p:cNvPr>
            <p:cNvSpPr txBox="1">
              <a:spLocks noChangeArrowheads="1"/>
            </p:cNvSpPr>
            <p:nvPr/>
          </p:nvSpPr>
          <p:spPr bwMode="auto">
            <a:xfrm>
              <a:off x="4120003" y="598043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76" name="Text Box 142">
              <a:extLst>
                <a:ext uri="{FF2B5EF4-FFF2-40B4-BE49-F238E27FC236}">
                  <a16:creationId xmlns:a16="http://schemas.microsoft.com/office/drawing/2014/main" id="{85B8700D-AA7B-4551-B40B-B5D2C7E06D33}"/>
                </a:ext>
              </a:extLst>
            </p:cNvPr>
            <p:cNvSpPr txBox="1">
              <a:spLocks noChangeArrowheads="1"/>
            </p:cNvSpPr>
            <p:nvPr/>
          </p:nvSpPr>
          <p:spPr bwMode="auto">
            <a:xfrm>
              <a:off x="3145376" y="598043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77" name="Text Box 143">
              <a:extLst>
                <a:ext uri="{FF2B5EF4-FFF2-40B4-BE49-F238E27FC236}">
                  <a16:creationId xmlns:a16="http://schemas.microsoft.com/office/drawing/2014/main" id="{F3F3568F-DB14-472D-9D28-1C9D0916B88C}"/>
                </a:ext>
              </a:extLst>
            </p:cNvPr>
            <p:cNvSpPr txBox="1">
              <a:spLocks noChangeArrowheads="1"/>
            </p:cNvSpPr>
            <p:nvPr/>
          </p:nvSpPr>
          <p:spPr bwMode="auto">
            <a:xfrm>
              <a:off x="7049040" y="598043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78" name="Text Box 144">
              <a:extLst>
                <a:ext uri="{FF2B5EF4-FFF2-40B4-BE49-F238E27FC236}">
                  <a16:creationId xmlns:a16="http://schemas.microsoft.com/office/drawing/2014/main" id="{AADB5FC9-EB17-4070-A0D2-B94B0D470E52}"/>
                </a:ext>
              </a:extLst>
            </p:cNvPr>
            <p:cNvSpPr txBox="1">
              <a:spLocks noChangeArrowheads="1"/>
            </p:cNvSpPr>
            <p:nvPr/>
          </p:nvSpPr>
          <p:spPr bwMode="auto">
            <a:xfrm>
              <a:off x="6072727" y="598043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79" name="Text Box 145">
              <a:extLst>
                <a:ext uri="{FF2B5EF4-FFF2-40B4-BE49-F238E27FC236}">
                  <a16:creationId xmlns:a16="http://schemas.microsoft.com/office/drawing/2014/main" id="{90F06526-83D8-40EE-A292-7A9033D9CCCC}"/>
                </a:ext>
              </a:extLst>
            </p:cNvPr>
            <p:cNvSpPr txBox="1">
              <a:spLocks noChangeArrowheads="1"/>
            </p:cNvSpPr>
            <p:nvPr/>
          </p:nvSpPr>
          <p:spPr bwMode="auto">
            <a:xfrm>
              <a:off x="5585364" y="598043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80" name="Text Box 146">
              <a:extLst>
                <a:ext uri="{FF2B5EF4-FFF2-40B4-BE49-F238E27FC236}">
                  <a16:creationId xmlns:a16="http://schemas.microsoft.com/office/drawing/2014/main" id="{9E6DAF36-A0A6-42B2-8A29-CC999E8FD66F}"/>
                </a:ext>
              </a:extLst>
            </p:cNvPr>
            <p:cNvSpPr txBox="1">
              <a:spLocks noChangeArrowheads="1"/>
            </p:cNvSpPr>
            <p:nvPr/>
          </p:nvSpPr>
          <p:spPr bwMode="auto">
            <a:xfrm>
              <a:off x="3631053" y="598043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81" name="Text Box 147">
              <a:extLst>
                <a:ext uri="{FF2B5EF4-FFF2-40B4-BE49-F238E27FC236}">
                  <a16:creationId xmlns:a16="http://schemas.microsoft.com/office/drawing/2014/main" id="{23E8FBB9-D8B9-4BF8-9897-A9E707BA2EC6}"/>
                </a:ext>
              </a:extLst>
            </p:cNvPr>
            <p:cNvSpPr txBox="1">
              <a:spLocks noChangeArrowheads="1"/>
            </p:cNvSpPr>
            <p:nvPr/>
          </p:nvSpPr>
          <p:spPr bwMode="auto">
            <a:xfrm>
              <a:off x="2658013" y="598043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82" name="Text Box 141">
              <a:extLst>
                <a:ext uri="{FF2B5EF4-FFF2-40B4-BE49-F238E27FC236}">
                  <a16:creationId xmlns:a16="http://schemas.microsoft.com/office/drawing/2014/main" id="{8D4C7541-3141-418E-8A1E-38FF3D1A3CCC}"/>
                </a:ext>
              </a:extLst>
            </p:cNvPr>
            <p:cNvSpPr txBox="1">
              <a:spLocks noChangeArrowheads="1"/>
            </p:cNvSpPr>
            <p:nvPr/>
          </p:nvSpPr>
          <p:spPr bwMode="auto">
            <a:xfrm>
              <a:off x="2202401" y="598043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84" name="Text Box 146">
              <a:extLst>
                <a:ext uri="{FF2B5EF4-FFF2-40B4-BE49-F238E27FC236}">
                  <a16:creationId xmlns:a16="http://schemas.microsoft.com/office/drawing/2014/main" id="{F0A5E7A8-3EFC-4266-8485-74431159196F}"/>
                </a:ext>
              </a:extLst>
            </p:cNvPr>
            <p:cNvSpPr txBox="1">
              <a:spLocks noChangeArrowheads="1"/>
            </p:cNvSpPr>
            <p:nvPr/>
          </p:nvSpPr>
          <p:spPr bwMode="auto">
            <a:xfrm>
              <a:off x="1713451" y="598043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grpSp>
      <p:sp>
        <p:nvSpPr>
          <p:cNvPr id="2" name="Title 1">
            <a:extLst>
              <a:ext uri="{FF2B5EF4-FFF2-40B4-BE49-F238E27FC236}">
                <a16:creationId xmlns:a16="http://schemas.microsoft.com/office/drawing/2014/main" id="{40D0942D-8522-49B6-A880-28D9107EE6AC}"/>
              </a:ext>
            </a:extLst>
          </p:cNvPr>
          <p:cNvSpPr>
            <a:spLocks noGrp="1"/>
          </p:cNvSpPr>
          <p:nvPr>
            <p:ph type="title"/>
          </p:nvPr>
        </p:nvSpPr>
        <p:spPr>
          <a:xfrm>
            <a:off x="357018" y="277634"/>
            <a:ext cx="7592093" cy="704499"/>
          </a:xfrm>
        </p:spPr>
        <p:txBody>
          <a:bodyPr/>
          <a:lstStyle/>
          <a:p>
            <a:r>
              <a:rPr lang="en-US" dirty="0"/>
              <a:t>VM Example</a:t>
            </a:r>
          </a:p>
        </p:txBody>
      </p:sp>
      <p:sp>
        <p:nvSpPr>
          <p:cNvPr id="3" name="Content Placeholder 2">
            <a:extLst>
              <a:ext uri="{FF2B5EF4-FFF2-40B4-BE49-F238E27FC236}">
                <a16:creationId xmlns:a16="http://schemas.microsoft.com/office/drawing/2014/main" id="{09C80342-4129-48F7-A5F3-19CBED3BEC13}"/>
              </a:ext>
            </a:extLst>
          </p:cNvPr>
          <p:cNvSpPr>
            <a:spLocks noGrp="1"/>
          </p:cNvSpPr>
          <p:nvPr>
            <p:ph idx="1"/>
          </p:nvPr>
        </p:nvSpPr>
        <p:spPr>
          <a:xfrm>
            <a:off x="25505" y="891823"/>
            <a:ext cx="3670622" cy="2535588"/>
          </a:xfrm>
        </p:spPr>
        <p:txBody>
          <a:bodyPr/>
          <a:lstStyle/>
          <a:p>
            <a:r>
              <a:rPr lang="en-US" sz="2000" dirty="0"/>
              <a:t>Virtual addresses: 16 bits; Physical addresses: 14 bits </a:t>
            </a:r>
          </a:p>
          <a:p>
            <a:r>
              <a:rPr lang="en-US" sz="2000" dirty="0"/>
              <a:t>The page size is 1024 bytes. </a:t>
            </a:r>
          </a:p>
          <a:p>
            <a:r>
              <a:rPr lang="en-US" sz="2000" dirty="0"/>
              <a:t>The TLB is 4-way set associative with 16 total entries</a:t>
            </a:r>
          </a:p>
          <a:p>
            <a:r>
              <a:rPr lang="en-US" sz="2000" dirty="0"/>
              <a:t>Question: Translate 2F09,</a:t>
            </a:r>
            <a:br>
              <a:rPr lang="en-US" sz="2000" dirty="0"/>
            </a:br>
            <a:r>
              <a:rPr lang="en-US" sz="2000" dirty="0"/>
              <a:t>is there a page fault?</a:t>
            </a:r>
          </a:p>
        </p:txBody>
      </p:sp>
      <p:pic>
        <p:nvPicPr>
          <p:cNvPr id="4" name="Picture 3">
            <a:extLst>
              <a:ext uri="{FF2B5EF4-FFF2-40B4-BE49-F238E27FC236}">
                <a16:creationId xmlns:a16="http://schemas.microsoft.com/office/drawing/2014/main" id="{8B2EAFAE-18FA-40C5-8B1C-982DD78B5700}"/>
              </a:ext>
            </a:extLst>
          </p:cNvPr>
          <p:cNvPicPr>
            <a:picLocks noChangeAspect="1"/>
          </p:cNvPicPr>
          <p:nvPr/>
        </p:nvPicPr>
        <p:blipFill>
          <a:blip r:embed="rId3"/>
          <a:stretch>
            <a:fillRect/>
          </a:stretch>
        </p:blipFill>
        <p:spPr>
          <a:xfrm>
            <a:off x="3721630" y="33222"/>
            <a:ext cx="5422370" cy="4065289"/>
          </a:xfrm>
          <a:prstGeom prst="rect">
            <a:avLst/>
          </a:prstGeom>
        </p:spPr>
      </p:pic>
      <p:sp>
        <p:nvSpPr>
          <p:cNvPr id="5" name="Rectangle 5">
            <a:extLst>
              <a:ext uri="{FF2B5EF4-FFF2-40B4-BE49-F238E27FC236}">
                <a16:creationId xmlns:a16="http://schemas.microsoft.com/office/drawing/2014/main" id="{AF44C549-8BF8-485A-86A4-CD0DC5890FD8}"/>
              </a:ext>
            </a:extLst>
          </p:cNvPr>
          <p:cNvSpPr>
            <a:spLocks noChangeArrowheads="1"/>
          </p:cNvSpPr>
          <p:nvPr/>
        </p:nvSpPr>
        <p:spPr bwMode="auto">
          <a:xfrm>
            <a:off x="1547460" y="4464345"/>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6" name="Rectangle 6">
            <a:extLst>
              <a:ext uri="{FF2B5EF4-FFF2-40B4-BE49-F238E27FC236}">
                <a16:creationId xmlns:a16="http://schemas.microsoft.com/office/drawing/2014/main" id="{C2CBEFBC-3432-481F-9543-94CB41361599}"/>
              </a:ext>
            </a:extLst>
          </p:cNvPr>
          <p:cNvSpPr>
            <a:spLocks noChangeArrowheads="1"/>
          </p:cNvSpPr>
          <p:nvPr/>
        </p:nvSpPr>
        <p:spPr bwMode="auto">
          <a:xfrm>
            <a:off x="1547460" y="415954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13</a:t>
            </a:r>
          </a:p>
        </p:txBody>
      </p:sp>
      <p:sp>
        <p:nvSpPr>
          <p:cNvPr id="7" name="Rectangle 8">
            <a:extLst>
              <a:ext uri="{FF2B5EF4-FFF2-40B4-BE49-F238E27FC236}">
                <a16:creationId xmlns:a16="http://schemas.microsoft.com/office/drawing/2014/main" id="{10988718-491A-4A5D-A212-B4DD5DC10E33}"/>
              </a:ext>
            </a:extLst>
          </p:cNvPr>
          <p:cNvSpPr>
            <a:spLocks noChangeArrowheads="1"/>
          </p:cNvSpPr>
          <p:nvPr/>
        </p:nvSpPr>
        <p:spPr bwMode="auto">
          <a:xfrm>
            <a:off x="2034822" y="4464345"/>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8" name="Rectangle 9">
            <a:extLst>
              <a:ext uri="{FF2B5EF4-FFF2-40B4-BE49-F238E27FC236}">
                <a16:creationId xmlns:a16="http://schemas.microsoft.com/office/drawing/2014/main" id="{EFFC49BF-A86E-4BC4-AABF-8701FA995643}"/>
              </a:ext>
            </a:extLst>
          </p:cNvPr>
          <p:cNvSpPr>
            <a:spLocks noChangeArrowheads="1"/>
          </p:cNvSpPr>
          <p:nvPr/>
        </p:nvSpPr>
        <p:spPr bwMode="auto">
          <a:xfrm>
            <a:off x="2034822" y="415954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12</a:t>
            </a:r>
          </a:p>
        </p:txBody>
      </p:sp>
      <p:sp>
        <p:nvSpPr>
          <p:cNvPr id="9" name="Rectangle 11">
            <a:extLst>
              <a:ext uri="{FF2B5EF4-FFF2-40B4-BE49-F238E27FC236}">
                <a16:creationId xmlns:a16="http://schemas.microsoft.com/office/drawing/2014/main" id="{036D38C6-74CB-4D85-8197-74C2E65F3C19}"/>
              </a:ext>
            </a:extLst>
          </p:cNvPr>
          <p:cNvSpPr>
            <a:spLocks noChangeArrowheads="1"/>
          </p:cNvSpPr>
          <p:nvPr/>
        </p:nvSpPr>
        <p:spPr bwMode="auto">
          <a:xfrm>
            <a:off x="2522185" y="4464345"/>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10" name="Rectangle 12">
            <a:extLst>
              <a:ext uri="{FF2B5EF4-FFF2-40B4-BE49-F238E27FC236}">
                <a16:creationId xmlns:a16="http://schemas.microsoft.com/office/drawing/2014/main" id="{0C202548-C677-451D-8FC8-505CF6E61C92}"/>
              </a:ext>
            </a:extLst>
          </p:cNvPr>
          <p:cNvSpPr>
            <a:spLocks noChangeArrowheads="1"/>
          </p:cNvSpPr>
          <p:nvPr/>
        </p:nvSpPr>
        <p:spPr bwMode="auto">
          <a:xfrm>
            <a:off x="2522185" y="415954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11</a:t>
            </a:r>
          </a:p>
        </p:txBody>
      </p:sp>
      <p:sp>
        <p:nvSpPr>
          <p:cNvPr id="11" name="Rectangle 14">
            <a:extLst>
              <a:ext uri="{FF2B5EF4-FFF2-40B4-BE49-F238E27FC236}">
                <a16:creationId xmlns:a16="http://schemas.microsoft.com/office/drawing/2014/main" id="{BD377EA1-7453-4B67-9585-6A5984C6F537}"/>
              </a:ext>
            </a:extLst>
          </p:cNvPr>
          <p:cNvSpPr>
            <a:spLocks noChangeArrowheads="1"/>
          </p:cNvSpPr>
          <p:nvPr/>
        </p:nvSpPr>
        <p:spPr bwMode="auto">
          <a:xfrm>
            <a:off x="3009547" y="4464345"/>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12" name="Rectangle 15">
            <a:extLst>
              <a:ext uri="{FF2B5EF4-FFF2-40B4-BE49-F238E27FC236}">
                <a16:creationId xmlns:a16="http://schemas.microsoft.com/office/drawing/2014/main" id="{672F6495-FB36-4EC7-9794-4B62AE6A8FFE}"/>
              </a:ext>
            </a:extLst>
          </p:cNvPr>
          <p:cNvSpPr>
            <a:spLocks noChangeArrowheads="1"/>
          </p:cNvSpPr>
          <p:nvPr/>
        </p:nvSpPr>
        <p:spPr bwMode="auto">
          <a:xfrm>
            <a:off x="3009547" y="415954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10</a:t>
            </a:r>
          </a:p>
        </p:txBody>
      </p:sp>
      <p:sp>
        <p:nvSpPr>
          <p:cNvPr id="13" name="Rectangle 17">
            <a:extLst>
              <a:ext uri="{FF2B5EF4-FFF2-40B4-BE49-F238E27FC236}">
                <a16:creationId xmlns:a16="http://schemas.microsoft.com/office/drawing/2014/main" id="{8F4E15EB-F974-4B02-B496-C60AAB8A2B43}"/>
              </a:ext>
            </a:extLst>
          </p:cNvPr>
          <p:cNvSpPr>
            <a:spLocks noChangeArrowheads="1"/>
          </p:cNvSpPr>
          <p:nvPr/>
        </p:nvSpPr>
        <p:spPr bwMode="auto">
          <a:xfrm>
            <a:off x="3496910" y="4464345"/>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14" name="Rectangle 18">
            <a:extLst>
              <a:ext uri="{FF2B5EF4-FFF2-40B4-BE49-F238E27FC236}">
                <a16:creationId xmlns:a16="http://schemas.microsoft.com/office/drawing/2014/main" id="{B61D71F4-44F0-4779-A87C-9FE08A9D0E7F}"/>
              </a:ext>
            </a:extLst>
          </p:cNvPr>
          <p:cNvSpPr>
            <a:spLocks noChangeArrowheads="1"/>
          </p:cNvSpPr>
          <p:nvPr/>
        </p:nvSpPr>
        <p:spPr bwMode="auto">
          <a:xfrm>
            <a:off x="3496910" y="415954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9</a:t>
            </a:r>
          </a:p>
        </p:txBody>
      </p:sp>
      <p:sp>
        <p:nvSpPr>
          <p:cNvPr id="15" name="Rectangle 20">
            <a:extLst>
              <a:ext uri="{FF2B5EF4-FFF2-40B4-BE49-F238E27FC236}">
                <a16:creationId xmlns:a16="http://schemas.microsoft.com/office/drawing/2014/main" id="{01CD6C34-8274-4096-8B4D-8A90DDF500F6}"/>
              </a:ext>
            </a:extLst>
          </p:cNvPr>
          <p:cNvSpPr>
            <a:spLocks noChangeArrowheads="1"/>
          </p:cNvSpPr>
          <p:nvPr/>
        </p:nvSpPr>
        <p:spPr bwMode="auto">
          <a:xfrm>
            <a:off x="3984272" y="4464345"/>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16" name="Rectangle 21">
            <a:extLst>
              <a:ext uri="{FF2B5EF4-FFF2-40B4-BE49-F238E27FC236}">
                <a16:creationId xmlns:a16="http://schemas.microsoft.com/office/drawing/2014/main" id="{A7A58529-9C11-42F1-96F7-5C4348B7C15E}"/>
              </a:ext>
            </a:extLst>
          </p:cNvPr>
          <p:cNvSpPr>
            <a:spLocks noChangeArrowheads="1"/>
          </p:cNvSpPr>
          <p:nvPr/>
        </p:nvSpPr>
        <p:spPr bwMode="auto">
          <a:xfrm>
            <a:off x="3984272" y="415954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8</a:t>
            </a:r>
          </a:p>
        </p:txBody>
      </p:sp>
      <p:sp>
        <p:nvSpPr>
          <p:cNvPr id="17" name="Rectangle 23">
            <a:extLst>
              <a:ext uri="{FF2B5EF4-FFF2-40B4-BE49-F238E27FC236}">
                <a16:creationId xmlns:a16="http://schemas.microsoft.com/office/drawing/2014/main" id="{61C13B40-4CC2-4EE6-A4B1-533B3DE6DB1B}"/>
              </a:ext>
            </a:extLst>
          </p:cNvPr>
          <p:cNvSpPr>
            <a:spLocks noChangeArrowheads="1"/>
          </p:cNvSpPr>
          <p:nvPr/>
        </p:nvSpPr>
        <p:spPr bwMode="auto">
          <a:xfrm>
            <a:off x="4471635" y="4464345"/>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18" name="Rectangle 24">
            <a:extLst>
              <a:ext uri="{FF2B5EF4-FFF2-40B4-BE49-F238E27FC236}">
                <a16:creationId xmlns:a16="http://schemas.microsoft.com/office/drawing/2014/main" id="{7C9AD5E0-68E6-4296-8964-DC3D2FFF8260}"/>
              </a:ext>
            </a:extLst>
          </p:cNvPr>
          <p:cNvSpPr>
            <a:spLocks noChangeArrowheads="1"/>
          </p:cNvSpPr>
          <p:nvPr/>
        </p:nvSpPr>
        <p:spPr bwMode="auto">
          <a:xfrm>
            <a:off x="4471635" y="415954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7</a:t>
            </a:r>
          </a:p>
        </p:txBody>
      </p:sp>
      <p:sp>
        <p:nvSpPr>
          <p:cNvPr id="19" name="Rectangle 26">
            <a:extLst>
              <a:ext uri="{FF2B5EF4-FFF2-40B4-BE49-F238E27FC236}">
                <a16:creationId xmlns:a16="http://schemas.microsoft.com/office/drawing/2014/main" id="{F192207E-4D07-4299-97BB-0E42D1BB18CE}"/>
              </a:ext>
            </a:extLst>
          </p:cNvPr>
          <p:cNvSpPr>
            <a:spLocks noChangeArrowheads="1"/>
          </p:cNvSpPr>
          <p:nvPr/>
        </p:nvSpPr>
        <p:spPr bwMode="auto">
          <a:xfrm>
            <a:off x="4958997" y="4464345"/>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20" name="Rectangle 27">
            <a:extLst>
              <a:ext uri="{FF2B5EF4-FFF2-40B4-BE49-F238E27FC236}">
                <a16:creationId xmlns:a16="http://schemas.microsoft.com/office/drawing/2014/main" id="{4EF96442-43E4-441A-8E0D-AD6E11645D43}"/>
              </a:ext>
            </a:extLst>
          </p:cNvPr>
          <p:cNvSpPr>
            <a:spLocks noChangeArrowheads="1"/>
          </p:cNvSpPr>
          <p:nvPr/>
        </p:nvSpPr>
        <p:spPr bwMode="auto">
          <a:xfrm>
            <a:off x="4958997" y="415954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6</a:t>
            </a:r>
          </a:p>
        </p:txBody>
      </p:sp>
      <p:sp>
        <p:nvSpPr>
          <p:cNvPr id="21" name="Rectangle 29">
            <a:extLst>
              <a:ext uri="{FF2B5EF4-FFF2-40B4-BE49-F238E27FC236}">
                <a16:creationId xmlns:a16="http://schemas.microsoft.com/office/drawing/2014/main" id="{D2698351-81B3-4EEA-86E0-D98B425842E7}"/>
              </a:ext>
            </a:extLst>
          </p:cNvPr>
          <p:cNvSpPr>
            <a:spLocks noChangeArrowheads="1"/>
          </p:cNvSpPr>
          <p:nvPr/>
        </p:nvSpPr>
        <p:spPr bwMode="auto">
          <a:xfrm>
            <a:off x="5446360" y="4464345"/>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22" name="Rectangle 30">
            <a:extLst>
              <a:ext uri="{FF2B5EF4-FFF2-40B4-BE49-F238E27FC236}">
                <a16:creationId xmlns:a16="http://schemas.microsoft.com/office/drawing/2014/main" id="{3DBFAA81-9E02-4AC6-8BFA-CA83C328C425}"/>
              </a:ext>
            </a:extLst>
          </p:cNvPr>
          <p:cNvSpPr>
            <a:spLocks noChangeArrowheads="1"/>
          </p:cNvSpPr>
          <p:nvPr/>
        </p:nvSpPr>
        <p:spPr bwMode="auto">
          <a:xfrm>
            <a:off x="5446360" y="415954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5</a:t>
            </a:r>
          </a:p>
        </p:txBody>
      </p:sp>
      <p:sp>
        <p:nvSpPr>
          <p:cNvPr id="23" name="Rectangle 32">
            <a:extLst>
              <a:ext uri="{FF2B5EF4-FFF2-40B4-BE49-F238E27FC236}">
                <a16:creationId xmlns:a16="http://schemas.microsoft.com/office/drawing/2014/main" id="{EB7CD223-A3CD-45BE-9F0A-DDE12433DB98}"/>
              </a:ext>
            </a:extLst>
          </p:cNvPr>
          <p:cNvSpPr>
            <a:spLocks noChangeArrowheads="1"/>
          </p:cNvSpPr>
          <p:nvPr/>
        </p:nvSpPr>
        <p:spPr bwMode="auto">
          <a:xfrm>
            <a:off x="5933722" y="4464345"/>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24" name="Rectangle 33">
            <a:extLst>
              <a:ext uri="{FF2B5EF4-FFF2-40B4-BE49-F238E27FC236}">
                <a16:creationId xmlns:a16="http://schemas.microsoft.com/office/drawing/2014/main" id="{DA0D52A4-2848-48E1-B651-A96C8F7F8D33}"/>
              </a:ext>
            </a:extLst>
          </p:cNvPr>
          <p:cNvSpPr>
            <a:spLocks noChangeArrowheads="1"/>
          </p:cNvSpPr>
          <p:nvPr/>
        </p:nvSpPr>
        <p:spPr bwMode="auto">
          <a:xfrm>
            <a:off x="5933722" y="415954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4</a:t>
            </a:r>
          </a:p>
        </p:txBody>
      </p:sp>
      <p:sp>
        <p:nvSpPr>
          <p:cNvPr id="25" name="Rectangle 35">
            <a:extLst>
              <a:ext uri="{FF2B5EF4-FFF2-40B4-BE49-F238E27FC236}">
                <a16:creationId xmlns:a16="http://schemas.microsoft.com/office/drawing/2014/main" id="{632E28A5-637F-4AB8-B044-2AC5B6E326DD}"/>
              </a:ext>
            </a:extLst>
          </p:cNvPr>
          <p:cNvSpPr>
            <a:spLocks noChangeArrowheads="1"/>
          </p:cNvSpPr>
          <p:nvPr/>
        </p:nvSpPr>
        <p:spPr bwMode="auto">
          <a:xfrm>
            <a:off x="6421085" y="4464345"/>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26" name="Rectangle 36">
            <a:extLst>
              <a:ext uri="{FF2B5EF4-FFF2-40B4-BE49-F238E27FC236}">
                <a16:creationId xmlns:a16="http://schemas.microsoft.com/office/drawing/2014/main" id="{FD4BE2D5-2700-4454-B3C6-30C18125A46B}"/>
              </a:ext>
            </a:extLst>
          </p:cNvPr>
          <p:cNvSpPr>
            <a:spLocks noChangeArrowheads="1"/>
          </p:cNvSpPr>
          <p:nvPr/>
        </p:nvSpPr>
        <p:spPr bwMode="auto">
          <a:xfrm>
            <a:off x="6421085" y="415954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3</a:t>
            </a:r>
          </a:p>
        </p:txBody>
      </p:sp>
      <p:sp>
        <p:nvSpPr>
          <p:cNvPr id="27" name="Rectangle 38">
            <a:extLst>
              <a:ext uri="{FF2B5EF4-FFF2-40B4-BE49-F238E27FC236}">
                <a16:creationId xmlns:a16="http://schemas.microsoft.com/office/drawing/2014/main" id="{B053FFAA-C968-48B5-AC3D-C08AE2988B74}"/>
              </a:ext>
            </a:extLst>
          </p:cNvPr>
          <p:cNvSpPr>
            <a:spLocks noChangeArrowheads="1"/>
          </p:cNvSpPr>
          <p:nvPr/>
        </p:nvSpPr>
        <p:spPr bwMode="auto">
          <a:xfrm>
            <a:off x="6908447" y="4464345"/>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28" name="Rectangle 39">
            <a:extLst>
              <a:ext uri="{FF2B5EF4-FFF2-40B4-BE49-F238E27FC236}">
                <a16:creationId xmlns:a16="http://schemas.microsoft.com/office/drawing/2014/main" id="{33FD42B9-5D67-4F0B-8667-0E5A9B8DA003}"/>
              </a:ext>
            </a:extLst>
          </p:cNvPr>
          <p:cNvSpPr>
            <a:spLocks noChangeArrowheads="1"/>
          </p:cNvSpPr>
          <p:nvPr/>
        </p:nvSpPr>
        <p:spPr bwMode="auto">
          <a:xfrm>
            <a:off x="6908447" y="415954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2</a:t>
            </a:r>
          </a:p>
        </p:txBody>
      </p:sp>
      <p:sp>
        <p:nvSpPr>
          <p:cNvPr id="29" name="Rectangle 41">
            <a:extLst>
              <a:ext uri="{FF2B5EF4-FFF2-40B4-BE49-F238E27FC236}">
                <a16:creationId xmlns:a16="http://schemas.microsoft.com/office/drawing/2014/main" id="{C5F6A589-328D-4301-970B-E09271FC9F93}"/>
              </a:ext>
            </a:extLst>
          </p:cNvPr>
          <p:cNvSpPr>
            <a:spLocks noChangeArrowheads="1"/>
          </p:cNvSpPr>
          <p:nvPr/>
        </p:nvSpPr>
        <p:spPr bwMode="auto">
          <a:xfrm>
            <a:off x="7395810" y="4464345"/>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0" name="Rectangle 42">
            <a:extLst>
              <a:ext uri="{FF2B5EF4-FFF2-40B4-BE49-F238E27FC236}">
                <a16:creationId xmlns:a16="http://schemas.microsoft.com/office/drawing/2014/main" id="{C1DB50FB-1AE1-46AB-860F-339019C795D2}"/>
              </a:ext>
            </a:extLst>
          </p:cNvPr>
          <p:cNvSpPr>
            <a:spLocks noChangeArrowheads="1"/>
          </p:cNvSpPr>
          <p:nvPr/>
        </p:nvSpPr>
        <p:spPr bwMode="auto">
          <a:xfrm>
            <a:off x="7395810" y="415954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a:t>
            </a:r>
          </a:p>
        </p:txBody>
      </p:sp>
      <p:sp>
        <p:nvSpPr>
          <p:cNvPr id="31" name="Rectangle 44">
            <a:extLst>
              <a:ext uri="{FF2B5EF4-FFF2-40B4-BE49-F238E27FC236}">
                <a16:creationId xmlns:a16="http://schemas.microsoft.com/office/drawing/2014/main" id="{3E505DB7-4053-44DE-92F9-1AF7FEB464C7}"/>
              </a:ext>
            </a:extLst>
          </p:cNvPr>
          <p:cNvSpPr>
            <a:spLocks noChangeArrowheads="1"/>
          </p:cNvSpPr>
          <p:nvPr/>
        </p:nvSpPr>
        <p:spPr bwMode="auto">
          <a:xfrm>
            <a:off x="7883172" y="4464345"/>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2" name="Rectangle 45">
            <a:extLst>
              <a:ext uri="{FF2B5EF4-FFF2-40B4-BE49-F238E27FC236}">
                <a16:creationId xmlns:a16="http://schemas.microsoft.com/office/drawing/2014/main" id="{564220D4-FF8E-43F0-92A3-2CE3AACF134D}"/>
              </a:ext>
            </a:extLst>
          </p:cNvPr>
          <p:cNvSpPr>
            <a:spLocks noChangeArrowheads="1"/>
          </p:cNvSpPr>
          <p:nvPr/>
        </p:nvSpPr>
        <p:spPr bwMode="auto">
          <a:xfrm>
            <a:off x="7883172" y="415954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grpSp>
        <p:nvGrpSpPr>
          <p:cNvPr id="33" name="Group 83">
            <a:extLst>
              <a:ext uri="{FF2B5EF4-FFF2-40B4-BE49-F238E27FC236}">
                <a16:creationId xmlns:a16="http://schemas.microsoft.com/office/drawing/2014/main" id="{EBCEE628-183D-4E33-85F6-4617E99EAF81}"/>
              </a:ext>
            </a:extLst>
          </p:cNvPr>
          <p:cNvGrpSpPr>
            <a:grpSpLocks/>
          </p:cNvGrpSpPr>
          <p:nvPr/>
        </p:nvGrpSpPr>
        <p:grpSpPr bwMode="auto">
          <a:xfrm>
            <a:off x="3496909" y="4929483"/>
            <a:ext cx="4873624" cy="333375"/>
            <a:chOff x="3061" y="2261"/>
            <a:chExt cx="1842" cy="210"/>
          </a:xfrm>
        </p:grpSpPr>
        <p:sp>
          <p:nvSpPr>
            <p:cNvPr id="34" name="Line 84">
              <a:extLst>
                <a:ext uri="{FF2B5EF4-FFF2-40B4-BE49-F238E27FC236}">
                  <a16:creationId xmlns:a16="http://schemas.microsoft.com/office/drawing/2014/main" id="{56D46B3D-90A3-4290-BD88-9AA0FC7675BB}"/>
                </a:ext>
              </a:extLst>
            </p:cNvPr>
            <p:cNvSpPr>
              <a:spLocks noChangeShapeType="1"/>
            </p:cNvSpPr>
            <p:nvPr/>
          </p:nvSpPr>
          <p:spPr bwMode="auto">
            <a:xfrm>
              <a:off x="3061" y="2352"/>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5" name="Text Box 85">
              <a:extLst>
                <a:ext uri="{FF2B5EF4-FFF2-40B4-BE49-F238E27FC236}">
                  <a16:creationId xmlns:a16="http://schemas.microsoft.com/office/drawing/2014/main" id="{7DF73793-33DC-4FE7-BB94-884DB38D6453}"/>
                </a:ext>
              </a:extLst>
            </p:cNvPr>
            <p:cNvSpPr txBox="1">
              <a:spLocks noChangeArrowheads="1"/>
            </p:cNvSpPr>
            <p:nvPr/>
          </p:nvSpPr>
          <p:spPr bwMode="auto">
            <a:xfrm>
              <a:off x="3768" y="2261"/>
              <a:ext cx="233" cy="210"/>
            </a:xfrm>
            <a:prstGeom prst="rect">
              <a:avLst/>
            </a:prstGeom>
            <a:solidFill>
              <a:srgbClr val="FFFFFF"/>
            </a:solidFill>
            <a:ln w="9525">
              <a:noFill/>
              <a:round/>
              <a:headEnd/>
              <a:tailEnd/>
            </a:ln>
            <a:effectLst/>
          </p:spPr>
          <p:txBody>
            <a:bodyPr wrap="squar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VPO</a:t>
              </a:r>
            </a:p>
          </p:txBody>
        </p:sp>
      </p:grpSp>
      <p:grpSp>
        <p:nvGrpSpPr>
          <p:cNvPr id="36" name="Group 92">
            <a:extLst>
              <a:ext uri="{FF2B5EF4-FFF2-40B4-BE49-F238E27FC236}">
                <a16:creationId xmlns:a16="http://schemas.microsoft.com/office/drawing/2014/main" id="{C75EF7D0-4A32-426C-B018-20A4E322C909}"/>
              </a:ext>
            </a:extLst>
          </p:cNvPr>
          <p:cNvGrpSpPr>
            <a:grpSpLocks/>
          </p:cNvGrpSpPr>
          <p:nvPr/>
        </p:nvGrpSpPr>
        <p:grpSpPr bwMode="auto">
          <a:xfrm>
            <a:off x="572734" y="4921545"/>
            <a:ext cx="2924175" cy="333375"/>
            <a:chOff x="605" y="2256"/>
            <a:chExt cx="2467" cy="210"/>
          </a:xfrm>
        </p:grpSpPr>
        <p:sp>
          <p:nvSpPr>
            <p:cNvPr id="37" name="Line 93">
              <a:extLst>
                <a:ext uri="{FF2B5EF4-FFF2-40B4-BE49-F238E27FC236}">
                  <a16:creationId xmlns:a16="http://schemas.microsoft.com/office/drawing/2014/main" id="{0BEC69F6-6F52-480B-A95A-F63BA77701E7}"/>
                </a:ext>
              </a:extLst>
            </p:cNvPr>
            <p:cNvSpPr>
              <a:spLocks noChangeShapeType="1"/>
            </p:cNvSpPr>
            <p:nvPr/>
          </p:nvSpPr>
          <p:spPr bwMode="auto">
            <a:xfrm>
              <a:off x="605" y="2347"/>
              <a:ext cx="2467"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8" name="Text Box 94">
              <a:extLst>
                <a:ext uri="{FF2B5EF4-FFF2-40B4-BE49-F238E27FC236}">
                  <a16:creationId xmlns:a16="http://schemas.microsoft.com/office/drawing/2014/main" id="{40336195-3D85-44B1-9CE7-0EEF64F79C2C}"/>
                </a:ext>
              </a:extLst>
            </p:cNvPr>
            <p:cNvSpPr txBox="1">
              <a:spLocks noChangeArrowheads="1"/>
            </p:cNvSpPr>
            <p:nvPr/>
          </p:nvSpPr>
          <p:spPr bwMode="auto">
            <a:xfrm>
              <a:off x="1553" y="2256"/>
              <a:ext cx="520" cy="210"/>
            </a:xfrm>
            <a:prstGeom prst="rect">
              <a:avLst/>
            </a:prstGeom>
            <a:solidFill>
              <a:srgbClr val="FFFFFF"/>
            </a:solidFill>
            <a:ln w="9525">
              <a:noFill/>
              <a:round/>
              <a:headEnd/>
              <a:tailEnd/>
            </a:ln>
            <a:effectLst/>
          </p:spPr>
          <p:txBody>
            <a:bodyPr wrap="squar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VPN</a:t>
              </a:r>
            </a:p>
          </p:txBody>
        </p:sp>
      </p:grpSp>
      <p:sp>
        <p:nvSpPr>
          <p:cNvPr id="39" name="Text Box 95">
            <a:extLst>
              <a:ext uri="{FF2B5EF4-FFF2-40B4-BE49-F238E27FC236}">
                <a16:creationId xmlns:a16="http://schemas.microsoft.com/office/drawing/2014/main" id="{BE8434A0-A67E-4FFF-920B-8B988D853724}"/>
              </a:ext>
            </a:extLst>
          </p:cNvPr>
          <p:cNvSpPr txBox="1">
            <a:spLocks noChangeArrowheads="1"/>
          </p:cNvSpPr>
          <p:nvPr/>
        </p:nvSpPr>
        <p:spPr bwMode="auto">
          <a:xfrm>
            <a:off x="703921" y="5184213"/>
            <a:ext cx="2174440" cy="333210"/>
          </a:xfrm>
          <a:prstGeom prst="rect">
            <a:avLst/>
          </a:prstGeom>
          <a:no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chemeClr val="tx1">
                    <a:lumMod val="50000"/>
                    <a:lumOff val="50000"/>
                  </a:schemeClr>
                </a:solidFill>
                <a:latin typeface="Calibri" pitchFamily="34" charset="0"/>
              </a:rPr>
              <a:t>Virtual Page Number</a:t>
            </a:r>
          </a:p>
        </p:txBody>
      </p:sp>
      <p:sp>
        <p:nvSpPr>
          <p:cNvPr id="40" name="Text Box 96">
            <a:extLst>
              <a:ext uri="{FF2B5EF4-FFF2-40B4-BE49-F238E27FC236}">
                <a16:creationId xmlns:a16="http://schemas.microsoft.com/office/drawing/2014/main" id="{8CD33A1D-C77F-49FB-BA7E-35937DAC8B36}"/>
              </a:ext>
            </a:extLst>
          </p:cNvPr>
          <p:cNvSpPr txBox="1">
            <a:spLocks noChangeArrowheads="1"/>
          </p:cNvSpPr>
          <p:nvPr/>
        </p:nvSpPr>
        <p:spPr bwMode="auto">
          <a:xfrm>
            <a:off x="5864929" y="5104839"/>
            <a:ext cx="1976630" cy="333210"/>
          </a:xfrm>
          <a:prstGeom prst="rect">
            <a:avLst/>
          </a:prstGeom>
          <a:no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chemeClr val="tx1">
                    <a:lumMod val="50000"/>
                    <a:lumOff val="50000"/>
                  </a:schemeClr>
                </a:solidFill>
                <a:latin typeface="Calibri" pitchFamily="34" charset="0"/>
              </a:rPr>
              <a:t>Virtual Page Offset</a:t>
            </a:r>
          </a:p>
        </p:txBody>
      </p:sp>
      <p:sp>
        <p:nvSpPr>
          <p:cNvPr id="41" name="Rectangle 5">
            <a:extLst>
              <a:ext uri="{FF2B5EF4-FFF2-40B4-BE49-F238E27FC236}">
                <a16:creationId xmlns:a16="http://schemas.microsoft.com/office/drawing/2014/main" id="{7C12D2E3-F00F-47F5-913F-85674197A4DE}"/>
              </a:ext>
            </a:extLst>
          </p:cNvPr>
          <p:cNvSpPr>
            <a:spLocks noChangeArrowheads="1"/>
          </p:cNvSpPr>
          <p:nvPr/>
        </p:nvSpPr>
        <p:spPr bwMode="auto">
          <a:xfrm>
            <a:off x="572734" y="4464345"/>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42" name="Rectangle 6">
            <a:extLst>
              <a:ext uri="{FF2B5EF4-FFF2-40B4-BE49-F238E27FC236}">
                <a16:creationId xmlns:a16="http://schemas.microsoft.com/office/drawing/2014/main" id="{698EF488-FB16-4D87-BFE9-13FA77E1C5D1}"/>
              </a:ext>
            </a:extLst>
          </p:cNvPr>
          <p:cNvSpPr>
            <a:spLocks noChangeArrowheads="1"/>
          </p:cNvSpPr>
          <p:nvPr/>
        </p:nvSpPr>
        <p:spPr bwMode="auto">
          <a:xfrm>
            <a:off x="572734" y="415954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15</a:t>
            </a:r>
          </a:p>
        </p:txBody>
      </p:sp>
      <p:sp>
        <p:nvSpPr>
          <p:cNvPr id="43" name="Rectangle 8">
            <a:extLst>
              <a:ext uri="{FF2B5EF4-FFF2-40B4-BE49-F238E27FC236}">
                <a16:creationId xmlns:a16="http://schemas.microsoft.com/office/drawing/2014/main" id="{563DD968-AAF9-49DB-916B-AC3583A791D6}"/>
              </a:ext>
            </a:extLst>
          </p:cNvPr>
          <p:cNvSpPr>
            <a:spLocks noChangeArrowheads="1"/>
          </p:cNvSpPr>
          <p:nvPr/>
        </p:nvSpPr>
        <p:spPr bwMode="auto">
          <a:xfrm>
            <a:off x="1060096" y="4464345"/>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44" name="Rectangle 9">
            <a:extLst>
              <a:ext uri="{FF2B5EF4-FFF2-40B4-BE49-F238E27FC236}">
                <a16:creationId xmlns:a16="http://schemas.microsoft.com/office/drawing/2014/main" id="{ADFED271-7A7E-4A88-A61D-F68A0A615E90}"/>
              </a:ext>
            </a:extLst>
          </p:cNvPr>
          <p:cNvSpPr>
            <a:spLocks noChangeArrowheads="1"/>
          </p:cNvSpPr>
          <p:nvPr/>
        </p:nvSpPr>
        <p:spPr bwMode="auto">
          <a:xfrm>
            <a:off x="1060096" y="415954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14</a:t>
            </a:r>
          </a:p>
        </p:txBody>
      </p:sp>
      <p:grpSp>
        <p:nvGrpSpPr>
          <p:cNvPr id="45" name="Group 53">
            <a:extLst>
              <a:ext uri="{FF2B5EF4-FFF2-40B4-BE49-F238E27FC236}">
                <a16:creationId xmlns:a16="http://schemas.microsoft.com/office/drawing/2014/main" id="{390DC0A8-9260-485C-9D19-F7D0D7016752}"/>
              </a:ext>
            </a:extLst>
          </p:cNvPr>
          <p:cNvGrpSpPr>
            <a:grpSpLocks/>
          </p:cNvGrpSpPr>
          <p:nvPr/>
        </p:nvGrpSpPr>
        <p:grpSpPr bwMode="auto">
          <a:xfrm>
            <a:off x="2522185" y="3875880"/>
            <a:ext cx="992187" cy="306388"/>
            <a:chOff x="2445" y="1501"/>
            <a:chExt cx="625" cy="193"/>
          </a:xfrm>
        </p:grpSpPr>
        <p:sp>
          <p:nvSpPr>
            <p:cNvPr id="46" name="Line 54">
              <a:extLst>
                <a:ext uri="{FF2B5EF4-FFF2-40B4-BE49-F238E27FC236}">
                  <a16:creationId xmlns:a16="http://schemas.microsoft.com/office/drawing/2014/main" id="{79274366-308C-4FA8-A760-73A68308604A}"/>
                </a:ext>
              </a:extLst>
            </p:cNvPr>
            <p:cNvSpPr>
              <a:spLocks noChangeShapeType="1"/>
            </p:cNvSpPr>
            <p:nvPr/>
          </p:nvSpPr>
          <p:spPr bwMode="auto">
            <a:xfrm>
              <a:off x="2445" y="1579"/>
              <a:ext cx="625"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47" name="Text Box 55">
              <a:extLst>
                <a:ext uri="{FF2B5EF4-FFF2-40B4-BE49-F238E27FC236}">
                  <a16:creationId xmlns:a16="http://schemas.microsoft.com/office/drawing/2014/main" id="{7A1CF6A5-9347-4942-83E5-56245E325367}"/>
                </a:ext>
              </a:extLst>
            </p:cNvPr>
            <p:cNvSpPr txBox="1">
              <a:spLocks noChangeArrowheads="1"/>
            </p:cNvSpPr>
            <p:nvPr/>
          </p:nvSpPr>
          <p:spPr bwMode="auto">
            <a:xfrm>
              <a:off x="2586" y="1501"/>
              <a:ext cx="340"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TLBI</a:t>
              </a:r>
            </a:p>
          </p:txBody>
        </p:sp>
      </p:grpSp>
      <p:grpSp>
        <p:nvGrpSpPr>
          <p:cNvPr id="48" name="Group 56">
            <a:extLst>
              <a:ext uri="{FF2B5EF4-FFF2-40B4-BE49-F238E27FC236}">
                <a16:creationId xmlns:a16="http://schemas.microsoft.com/office/drawing/2014/main" id="{C1D977DD-E2C1-499B-B54C-38B17F232F96}"/>
              </a:ext>
            </a:extLst>
          </p:cNvPr>
          <p:cNvGrpSpPr>
            <a:grpSpLocks/>
          </p:cNvGrpSpPr>
          <p:nvPr/>
        </p:nvGrpSpPr>
        <p:grpSpPr bwMode="auto">
          <a:xfrm>
            <a:off x="572733" y="3872176"/>
            <a:ext cx="1954214" cy="306388"/>
            <a:chOff x="605" y="1488"/>
            <a:chExt cx="1843" cy="193"/>
          </a:xfrm>
        </p:grpSpPr>
        <p:sp>
          <p:nvSpPr>
            <p:cNvPr id="49" name="Line 57">
              <a:extLst>
                <a:ext uri="{FF2B5EF4-FFF2-40B4-BE49-F238E27FC236}">
                  <a16:creationId xmlns:a16="http://schemas.microsoft.com/office/drawing/2014/main" id="{0FD9FAAE-E9D3-4B07-8963-7AD484602A49}"/>
                </a:ext>
              </a:extLst>
            </p:cNvPr>
            <p:cNvSpPr>
              <a:spLocks noChangeShapeType="1"/>
            </p:cNvSpPr>
            <p:nvPr/>
          </p:nvSpPr>
          <p:spPr bwMode="auto">
            <a:xfrm>
              <a:off x="605" y="1566"/>
              <a:ext cx="1843"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50" name="Text Box 58">
              <a:extLst>
                <a:ext uri="{FF2B5EF4-FFF2-40B4-BE49-F238E27FC236}">
                  <a16:creationId xmlns:a16="http://schemas.microsoft.com/office/drawing/2014/main" id="{E60EEE59-2DCE-4C07-BBBC-242ACBFFF25D}"/>
                </a:ext>
              </a:extLst>
            </p:cNvPr>
            <p:cNvSpPr txBox="1">
              <a:spLocks noChangeArrowheads="1"/>
            </p:cNvSpPr>
            <p:nvPr/>
          </p:nvSpPr>
          <p:spPr bwMode="auto">
            <a:xfrm>
              <a:off x="1387" y="1488"/>
              <a:ext cx="367"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TLBT</a:t>
              </a:r>
            </a:p>
          </p:txBody>
        </p:sp>
      </p:grpSp>
      <p:grpSp>
        <p:nvGrpSpPr>
          <p:cNvPr id="68" name="Group 67">
            <a:extLst>
              <a:ext uri="{FF2B5EF4-FFF2-40B4-BE49-F238E27FC236}">
                <a16:creationId xmlns:a16="http://schemas.microsoft.com/office/drawing/2014/main" id="{416B10AE-E98D-4409-9D85-5007F5189F8A}"/>
              </a:ext>
            </a:extLst>
          </p:cNvPr>
          <p:cNvGrpSpPr/>
          <p:nvPr/>
        </p:nvGrpSpPr>
        <p:grpSpPr>
          <a:xfrm>
            <a:off x="740215" y="4457631"/>
            <a:ext cx="7494491" cy="339887"/>
            <a:chOff x="740215" y="5980439"/>
            <a:chExt cx="7494491" cy="339887"/>
          </a:xfrm>
        </p:grpSpPr>
        <p:sp>
          <p:nvSpPr>
            <p:cNvPr id="52" name="Text Box 136">
              <a:extLst>
                <a:ext uri="{FF2B5EF4-FFF2-40B4-BE49-F238E27FC236}">
                  <a16:creationId xmlns:a16="http://schemas.microsoft.com/office/drawing/2014/main" id="{7FC620D3-60C3-4751-B52D-7D806E079C11}"/>
                </a:ext>
              </a:extLst>
            </p:cNvPr>
            <p:cNvSpPr txBox="1">
              <a:spLocks noChangeArrowheads="1"/>
            </p:cNvSpPr>
            <p:nvPr/>
          </p:nvSpPr>
          <p:spPr bwMode="auto">
            <a:xfrm>
              <a:off x="8025353" y="598202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rgbClr val="C00000"/>
                  </a:solidFill>
                  <a:latin typeface="Calibri" pitchFamily="34" charset="0"/>
                </a:rPr>
                <a:t>1</a:t>
              </a:r>
              <a:endParaRPr lang="en-GB" sz="1800" b="1" dirty="0">
                <a:solidFill>
                  <a:srgbClr val="C00000"/>
                </a:solidFill>
                <a:latin typeface="Calibri" pitchFamily="34" charset="0"/>
              </a:endParaRPr>
            </a:p>
          </p:txBody>
        </p:sp>
        <p:sp>
          <p:nvSpPr>
            <p:cNvPr id="53" name="Text Box 137">
              <a:extLst>
                <a:ext uri="{FF2B5EF4-FFF2-40B4-BE49-F238E27FC236}">
                  <a16:creationId xmlns:a16="http://schemas.microsoft.com/office/drawing/2014/main" id="{1D6D49AD-B946-4330-95FC-DC820890F40C}"/>
                </a:ext>
              </a:extLst>
            </p:cNvPr>
            <p:cNvSpPr txBox="1">
              <a:spLocks noChangeArrowheads="1"/>
            </p:cNvSpPr>
            <p:nvPr/>
          </p:nvSpPr>
          <p:spPr bwMode="auto">
            <a:xfrm>
              <a:off x="7536403" y="598043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54" name="Text Box 138">
              <a:extLst>
                <a:ext uri="{FF2B5EF4-FFF2-40B4-BE49-F238E27FC236}">
                  <a16:creationId xmlns:a16="http://schemas.microsoft.com/office/drawing/2014/main" id="{E9D1AFA8-83DA-455F-8915-11F6563D7356}"/>
                </a:ext>
              </a:extLst>
            </p:cNvPr>
            <p:cNvSpPr txBox="1">
              <a:spLocks noChangeArrowheads="1"/>
            </p:cNvSpPr>
            <p:nvPr/>
          </p:nvSpPr>
          <p:spPr bwMode="auto">
            <a:xfrm>
              <a:off x="6560090" y="598043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55" name="Text Box 139">
              <a:extLst>
                <a:ext uri="{FF2B5EF4-FFF2-40B4-BE49-F238E27FC236}">
                  <a16:creationId xmlns:a16="http://schemas.microsoft.com/office/drawing/2014/main" id="{04614560-2762-4941-8A93-0EC7B4D189A6}"/>
                </a:ext>
              </a:extLst>
            </p:cNvPr>
            <p:cNvSpPr txBox="1">
              <a:spLocks noChangeArrowheads="1"/>
            </p:cNvSpPr>
            <p:nvPr/>
          </p:nvSpPr>
          <p:spPr bwMode="auto">
            <a:xfrm>
              <a:off x="5096316" y="598043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56" name="Text Box 140">
              <a:extLst>
                <a:ext uri="{FF2B5EF4-FFF2-40B4-BE49-F238E27FC236}">
                  <a16:creationId xmlns:a16="http://schemas.microsoft.com/office/drawing/2014/main" id="{A92AAEEB-1030-491B-89FC-F311078CC4F9}"/>
                </a:ext>
              </a:extLst>
            </p:cNvPr>
            <p:cNvSpPr txBox="1">
              <a:spLocks noChangeArrowheads="1"/>
            </p:cNvSpPr>
            <p:nvPr/>
          </p:nvSpPr>
          <p:spPr bwMode="auto">
            <a:xfrm>
              <a:off x="4609051" y="598043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57" name="Text Box 141">
              <a:extLst>
                <a:ext uri="{FF2B5EF4-FFF2-40B4-BE49-F238E27FC236}">
                  <a16:creationId xmlns:a16="http://schemas.microsoft.com/office/drawing/2014/main" id="{B45BAF0F-2AC3-4AC2-8377-73B2204BAF3F}"/>
                </a:ext>
              </a:extLst>
            </p:cNvPr>
            <p:cNvSpPr txBox="1">
              <a:spLocks noChangeArrowheads="1"/>
            </p:cNvSpPr>
            <p:nvPr/>
          </p:nvSpPr>
          <p:spPr bwMode="auto">
            <a:xfrm>
              <a:off x="4120003" y="598043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58" name="Text Box 142">
              <a:extLst>
                <a:ext uri="{FF2B5EF4-FFF2-40B4-BE49-F238E27FC236}">
                  <a16:creationId xmlns:a16="http://schemas.microsoft.com/office/drawing/2014/main" id="{1E6F2470-D634-42D4-BA30-BD9112119DA7}"/>
                </a:ext>
              </a:extLst>
            </p:cNvPr>
            <p:cNvSpPr txBox="1">
              <a:spLocks noChangeArrowheads="1"/>
            </p:cNvSpPr>
            <p:nvPr/>
          </p:nvSpPr>
          <p:spPr bwMode="auto">
            <a:xfrm>
              <a:off x="3145376" y="598043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59" name="Text Box 143">
              <a:extLst>
                <a:ext uri="{FF2B5EF4-FFF2-40B4-BE49-F238E27FC236}">
                  <a16:creationId xmlns:a16="http://schemas.microsoft.com/office/drawing/2014/main" id="{4183E5E1-B85F-4D7E-A157-395C4EBD67B9}"/>
                </a:ext>
              </a:extLst>
            </p:cNvPr>
            <p:cNvSpPr txBox="1">
              <a:spLocks noChangeArrowheads="1"/>
            </p:cNvSpPr>
            <p:nvPr/>
          </p:nvSpPr>
          <p:spPr bwMode="auto">
            <a:xfrm>
              <a:off x="7049040" y="598043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60" name="Text Box 144">
              <a:extLst>
                <a:ext uri="{FF2B5EF4-FFF2-40B4-BE49-F238E27FC236}">
                  <a16:creationId xmlns:a16="http://schemas.microsoft.com/office/drawing/2014/main" id="{BCCA3F44-E57A-400C-97EF-A520FB53C538}"/>
                </a:ext>
              </a:extLst>
            </p:cNvPr>
            <p:cNvSpPr txBox="1">
              <a:spLocks noChangeArrowheads="1"/>
            </p:cNvSpPr>
            <p:nvPr/>
          </p:nvSpPr>
          <p:spPr bwMode="auto">
            <a:xfrm>
              <a:off x="6072727" y="598043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61" name="Text Box 145">
              <a:extLst>
                <a:ext uri="{FF2B5EF4-FFF2-40B4-BE49-F238E27FC236}">
                  <a16:creationId xmlns:a16="http://schemas.microsoft.com/office/drawing/2014/main" id="{B12D5996-D6B5-4967-93FD-8561A291DC7C}"/>
                </a:ext>
              </a:extLst>
            </p:cNvPr>
            <p:cNvSpPr txBox="1">
              <a:spLocks noChangeArrowheads="1"/>
            </p:cNvSpPr>
            <p:nvPr/>
          </p:nvSpPr>
          <p:spPr bwMode="auto">
            <a:xfrm>
              <a:off x="5585364" y="598043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62" name="Text Box 146">
              <a:extLst>
                <a:ext uri="{FF2B5EF4-FFF2-40B4-BE49-F238E27FC236}">
                  <a16:creationId xmlns:a16="http://schemas.microsoft.com/office/drawing/2014/main" id="{84D926A6-7274-4CE4-9A04-5E227CADFA29}"/>
                </a:ext>
              </a:extLst>
            </p:cNvPr>
            <p:cNvSpPr txBox="1">
              <a:spLocks noChangeArrowheads="1"/>
            </p:cNvSpPr>
            <p:nvPr/>
          </p:nvSpPr>
          <p:spPr bwMode="auto">
            <a:xfrm>
              <a:off x="3631053" y="598043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63" name="Text Box 147">
              <a:extLst>
                <a:ext uri="{FF2B5EF4-FFF2-40B4-BE49-F238E27FC236}">
                  <a16:creationId xmlns:a16="http://schemas.microsoft.com/office/drawing/2014/main" id="{7F000D6C-B011-4985-952F-D7C8A0B49BCB}"/>
                </a:ext>
              </a:extLst>
            </p:cNvPr>
            <p:cNvSpPr txBox="1">
              <a:spLocks noChangeArrowheads="1"/>
            </p:cNvSpPr>
            <p:nvPr/>
          </p:nvSpPr>
          <p:spPr bwMode="auto">
            <a:xfrm>
              <a:off x="2658013" y="598043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rgbClr val="C00000"/>
                  </a:solidFill>
                  <a:latin typeface="Calibri" pitchFamily="34" charset="0"/>
                </a:rPr>
                <a:t>1</a:t>
              </a:r>
              <a:endParaRPr lang="en-GB" sz="1800" b="1" dirty="0">
                <a:solidFill>
                  <a:srgbClr val="C00000"/>
                </a:solidFill>
                <a:latin typeface="Calibri" pitchFamily="34" charset="0"/>
              </a:endParaRPr>
            </a:p>
          </p:txBody>
        </p:sp>
        <p:sp>
          <p:nvSpPr>
            <p:cNvPr id="64" name="Text Box 141">
              <a:extLst>
                <a:ext uri="{FF2B5EF4-FFF2-40B4-BE49-F238E27FC236}">
                  <a16:creationId xmlns:a16="http://schemas.microsoft.com/office/drawing/2014/main" id="{C06CB237-9863-419D-A978-E1EA33A0642C}"/>
                </a:ext>
              </a:extLst>
            </p:cNvPr>
            <p:cNvSpPr txBox="1">
              <a:spLocks noChangeArrowheads="1"/>
            </p:cNvSpPr>
            <p:nvPr/>
          </p:nvSpPr>
          <p:spPr bwMode="auto">
            <a:xfrm>
              <a:off x="2202401" y="598043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65" name="Text Box 142">
              <a:extLst>
                <a:ext uri="{FF2B5EF4-FFF2-40B4-BE49-F238E27FC236}">
                  <a16:creationId xmlns:a16="http://schemas.microsoft.com/office/drawing/2014/main" id="{6DC0D8E8-1E30-4B49-8BCE-BCF03A1D804D}"/>
                </a:ext>
              </a:extLst>
            </p:cNvPr>
            <p:cNvSpPr txBox="1">
              <a:spLocks noChangeArrowheads="1"/>
            </p:cNvSpPr>
            <p:nvPr/>
          </p:nvSpPr>
          <p:spPr bwMode="auto">
            <a:xfrm>
              <a:off x="1227578" y="598043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66" name="Text Box 146">
              <a:extLst>
                <a:ext uri="{FF2B5EF4-FFF2-40B4-BE49-F238E27FC236}">
                  <a16:creationId xmlns:a16="http://schemas.microsoft.com/office/drawing/2014/main" id="{05C13C16-EED5-41B7-B096-C2118BCE4F01}"/>
                </a:ext>
              </a:extLst>
            </p:cNvPr>
            <p:cNvSpPr txBox="1">
              <a:spLocks noChangeArrowheads="1"/>
            </p:cNvSpPr>
            <p:nvPr/>
          </p:nvSpPr>
          <p:spPr bwMode="auto">
            <a:xfrm>
              <a:off x="1713353" y="598043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67" name="Text Box 147">
              <a:extLst>
                <a:ext uri="{FF2B5EF4-FFF2-40B4-BE49-F238E27FC236}">
                  <a16:creationId xmlns:a16="http://schemas.microsoft.com/office/drawing/2014/main" id="{268B352C-62D0-4E31-9D62-78C3F16D0B4B}"/>
                </a:ext>
              </a:extLst>
            </p:cNvPr>
            <p:cNvSpPr txBox="1">
              <a:spLocks noChangeArrowheads="1"/>
            </p:cNvSpPr>
            <p:nvPr/>
          </p:nvSpPr>
          <p:spPr bwMode="auto">
            <a:xfrm>
              <a:off x="740215" y="598043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grpSp>
      <p:grpSp>
        <p:nvGrpSpPr>
          <p:cNvPr id="86" name="Group 83">
            <a:extLst>
              <a:ext uri="{FF2B5EF4-FFF2-40B4-BE49-F238E27FC236}">
                <a16:creationId xmlns:a16="http://schemas.microsoft.com/office/drawing/2014/main" id="{FDBB7838-FF86-4275-B6BA-7B1555AB8F10}"/>
              </a:ext>
            </a:extLst>
          </p:cNvPr>
          <p:cNvGrpSpPr>
            <a:grpSpLocks/>
          </p:cNvGrpSpPr>
          <p:nvPr/>
        </p:nvGrpSpPr>
        <p:grpSpPr bwMode="auto">
          <a:xfrm>
            <a:off x="3527838" y="6311279"/>
            <a:ext cx="4873624" cy="333375"/>
            <a:chOff x="3061" y="2261"/>
            <a:chExt cx="1842" cy="210"/>
          </a:xfrm>
        </p:grpSpPr>
        <p:sp>
          <p:nvSpPr>
            <p:cNvPr id="87" name="Line 84">
              <a:extLst>
                <a:ext uri="{FF2B5EF4-FFF2-40B4-BE49-F238E27FC236}">
                  <a16:creationId xmlns:a16="http://schemas.microsoft.com/office/drawing/2014/main" id="{784ED8B4-09E0-4EFD-B841-2B04BDDC36F5}"/>
                </a:ext>
              </a:extLst>
            </p:cNvPr>
            <p:cNvSpPr>
              <a:spLocks noChangeShapeType="1"/>
            </p:cNvSpPr>
            <p:nvPr/>
          </p:nvSpPr>
          <p:spPr bwMode="auto">
            <a:xfrm>
              <a:off x="3061" y="2352"/>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88" name="Text Box 85">
              <a:extLst>
                <a:ext uri="{FF2B5EF4-FFF2-40B4-BE49-F238E27FC236}">
                  <a16:creationId xmlns:a16="http://schemas.microsoft.com/office/drawing/2014/main" id="{BE6CEFCF-4F29-4833-8812-5EE4EF8BB972}"/>
                </a:ext>
              </a:extLst>
            </p:cNvPr>
            <p:cNvSpPr txBox="1">
              <a:spLocks noChangeArrowheads="1"/>
            </p:cNvSpPr>
            <p:nvPr/>
          </p:nvSpPr>
          <p:spPr bwMode="auto">
            <a:xfrm>
              <a:off x="3768" y="2261"/>
              <a:ext cx="221"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PPO</a:t>
              </a:r>
            </a:p>
          </p:txBody>
        </p:sp>
      </p:grpSp>
      <p:grpSp>
        <p:nvGrpSpPr>
          <p:cNvPr id="89" name="Group 92">
            <a:extLst>
              <a:ext uri="{FF2B5EF4-FFF2-40B4-BE49-F238E27FC236}">
                <a16:creationId xmlns:a16="http://schemas.microsoft.com/office/drawing/2014/main" id="{BBF5FD12-4696-4CDD-B3F2-9814F52F9547}"/>
              </a:ext>
            </a:extLst>
          </p:cNvPr>
          <p:cNvGrpSpPr>
            <a:grpSpLocks/>
          </p:cNvGrpSpPr>
          <p:nvPr/>
        </p:nvGrpSpPr>
        <p:grpSpPr bwMode="auto">
          <a:xfrm>
            <a:off x="1646481" y="6311278"/>
            <a:ext cx="1850427" cy="333375"/>
            <a:chOff x="605" y="2256"/>
            <a:chExt cx="2467" cy="210"/>
          </a:xfrm>
        </p:grpSpPr>
        <p:sp>
          <p:nvSpPr>
            <p:cNvPr id="90" name="Line 93">
              <a:extLst>
                <a:ext uri="{FF2B5EF4-FFF2-40B4-BE49-F238E27FC236}">
                  <a16:creationId xmlns:a16="http://schemas.microsoft.com/office/drawing/2014/main" id="{690D612A-ADD0-4523-9DC5-2127B890FFA4}"/>
                </a:ext>
              </a:extLst>
            </p:cNvPr>
            <p:cNvSpPr>
              <a:spLocks noChangeShapeType="1"/>
            </p:cNvSpPr>
            <p:nvPr/>
          </p:nvSpPr>
          <p:spPr bwMode="auto">
            <a:xfrm>
              <a:off x="605" y="2347"/>
              <a:ext cx="2467"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91" name="Text Box 94">
              <a:extLst>
                <a:ext uri="{FF2B5EF4-FFF2-40B4-BE49-F238E27FC236}">
                  <a16:creationId xmlns:a16="http://schemas.microsoft.com/office/drawing/2014/main" id="{35150E33-E62A-4AFD-9F4A-E11582B5B4E1}"/>
                </a:ext>
              </a:extLst>
            </p:cNvPr>
            <p:cNvSpPr txBox="1">
              <a:spLocks noChangeArrowheads="1"/>
            </p:cNvSpPr>
            <p:nvPr/>
          </p:nvSpPr>
          <p:spPr bwMode="auto">
            <a:xfrm>
              <a:off x="1437" y="2256"/>
              <a:ext cx="775"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latin typeface="Calibri" pitchFamily="34" charset="0"/>
                </a:rPr>
                <a:t>P</a:t>
              </a:r>
              <a:r>
                <a:rPr lang="en-GB" sz="1800" b="1" dirty="0">
                  <a:latin typeface="Calibri" pitchFamily="34" charset="0"/>
                </a:rPr>
                <a:t>PN</a:t>
              </a:r>
            </a:p>
          </p:txBody>
        </p:sp>
      </p:grpSp>
    </p:spTree>
    <p:extLst>
      <p:ext uri="{BB962C8B-B14F-4D97-AF65-F5344CB8AC3E}">
        <p14:creationId xmlns:p14="http://schemas.microsoft.com/office/powerpoint/2010/main" val="353607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500"/>
                                        <p:tgtEl>
                                          <p:spTgt spid="4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500"/>
                                        <p:tgtEl>
                                          <p:spTgt spid="4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8"/>
                                        </p:tgtEl>
                                        <p:attrNameLst>
                                          <p:attrName>style.visibility</p:attrName>
                                        </p:attrNameLst>
                                      </p:cBhvr>
                                      <p:to>
                                        <p:strVal val="visible"/>
                                      </p:to>
                                    </p:set>
                                    <p:animEffect transition="in" filter="fade">
                                      <p:cBhvr>
                                        <p:cTn id="33" dur="500"/>
                                        <p:tgtEl>
                                          <p:spTgt spid="6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9"/>
                                        </p:tgtEl>
                                        <p:attrNameLst>
                                          <p:attrName>style.visibility</p:attrName>
                                        </p:attrNameLst>
                                      </p:cBhvr>
                                      <p:to>
                                        <p:strVal val="visible"/>
                                      </p:to>
                                    </p:set>
                                    <p:animEffect transition="in" filter="fade">
                                      <p:cBhvr>
                                        <p:cTn id="38" dur="500"/>
                                        <p:tgtEl>
                                          <p:spTgt spid="69"/>
                                        </p:tgtEl>
                                      </p:cBhvr>
                                    </p:animEffect>
                                  </p:childTnLst>
                                </p:cTn>
                              </p:par>
                              <p:par>
                                <p:cTn id="39" presetID="10" presetClass="entr" presetSubtype="0" fill="hold" nodeType="withEffect">
                                  <p:stCondLst>
                                    <p:cond delay="0"/>
                                  </p:stCondLst>
                                  <p:childTnLst>
                                    <p:set>
                                      <p:cBhvr>
                                        <p:cTn id="40" dur="1" fill="hold">
                                          <p:stCondLst>
                                            <p:cond delay="0"/>
                                          </p:stCondLst>
                                        </p:cTn>
                                        <p:tgtEl>
                                          <p:spTgt spid="122"/>
                                        </p:tgtEl>
                                        <p:attrNameLst>
                                          <p:attrName>style.visibility</p:attrName>
                                        </p:attrNameLst>
                                      </p:cBhvr>
                                      <p:to>
                                        <p:strVal val="visible"/>
                                      </p:to>
                                    </p:set>
                                    <p:animEffect transition="in" filter="fade">
                                      <p:cBhvr>
                                        <p:cTn id="41" dur="500"/>
                                        <p:tgtEl>
                                          <p:spTgt spid="12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86"/>
                                        </p:tgtEl>
                                        <p:attrNameLst>
                                          <p:attrName>style.visibility</p:attrName>
                                        </p:attrNameLst>
                                      </p:cBhvr>
                                      <p:to>
                                        <p:strVal val="visible"/>
                                      </p:to>
                                    </p:set>
                                    <p:animEffect transition="in" filter="fade">
                                      <p:cBhvr>
                                        <p:cTn id="46" dur="500"/>
                                        <p:tgtEl>
                                          <p:spTgt spid="8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89"/>
                                        </p:tgtEl>
                                        <p:attrNameLst>
                                          <p:attrName>style.visibility</p:attrName>
                                        </p:attrNameLst>
                                      </p:cBhvr>
                                      <p:to>
                                        <p:strVal val="visible"/>
                                      </p:to>
                                    </p:set>
                                    <p:animEffect transition="in" filter="fade">
                                      <p:cBhvr>
                                        <p:cTn id="51"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381000" y="510647"/>
            <a:ext cx="7308850"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Full VM + Caching Example</a:t>
            </a:r>
          </a:p>
        </p:txBody>
      </p:sp>
      <p:sp>
        <p:nvSpPr>
          <p:cNvPr id="33794" name="Rectangle 2"/>
          <p:cNvSpPr>
            <a:spLocks noGrp="1" noChangeArrowheads="1"/>
          </p:cNvSpPr>
          <p:nvPr>
            <p:ph type="body" idx="1"/>
          </p:nvPr>
        </p:nvSpPr>
        <p:spPr>
          <a:xfrm>
            <a:off x="379413" y="1220788"/>
            <a:ext cx="8307387" cy="1582737"/>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effectLst/>
              </a:rPr>
              <a:t>Addressing</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14-bit virtual addresses</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12-bit physical address</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Page size = 64 bytes</a:t>
            </a:r>
          </a:p>
        </p:txBody>
      </p:sp>
      <p:sp>
        <p:nvSpPr>
          <p:cNvPr id="33797" name="Rectangle 5"/>
          <p:cNvSpPr>
            <a:spLocks noChangeArrowheads="1"/>
          </p:cNvSpPr>
          <p:nvPr/>
        </p:nvSpPr>
        <p:spPr bwMode="auto">
          <a:xfrm>
            <a:off x="960438"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798" name="Rectangle 6"/>
          <p:cNvSpPr>
            <a:spLocks noChangeArrowheads="1"/>
          </p:cNvSpPr>
          <p:nvPr/>
        </p:nvSpPr>
        <p:spPr bwMode="auto">
          <a:xfrm>
            <a:off x="960438"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13</a:t>
            </a:r>
          </a:p>
        </p:txBody>
      </p:sp>
      <p:sp>
        <p:nvSpPr>
          <p:cNvPr id="33800" name="Rectangle 8"/>
          <p:cNvSpPr>
            <a:spLocks noChangeArrowheads="1"/>
          </p:cNvSpPr>
          <p:nvPr/>
        </p:nvSpPr>
        <p:spPr bwMode="auto">
          <a:xfrm>
            <a:off x="1447800"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01" name="Rectangle 9"/>
          <p:cNvSpPr>
            <a:spLocks noChangeArrowheads="1"/>
          </p:cNvSpPr>
          <p:nvPr/>
        </p:nvSpPr>
        <p:spPr bwMode="auto">
          <a:xfrm>
            <a:off x="1447800"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12</a:t>
            </a:r>
          </a:p>
        </p:txBody>
      </p:sp>
      <p:sp>
        <p:nvSpPr>
          <p:cNvPr id="33803" name="Rectangle 11"/>
          <p:cNvSpPr>
            <a:spLocks noChangeArrowheads="1"/>
          </p:cNvSpPr>
          <p:nvPr/>
        </p:nvSpPr>
        <p:spPr bwMode="auto">
          <a:xfrm>
            <a:off x="1935163"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04" name="Rectangle 12"/>
          <p:cNvSpPr>
            <a:spLocks noChangeArrowheads="1"/>
          </p:cNvSpPr>
          <p:nvPr/>
        </p:nvSpPr>
        <p:spPr bwMode="auto">
          <a:xfrm>
            <a:off x="1935163"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11</a:t>
            </a:r>
          </a:p>
        </p:txBody>
      </p:sp>
      <p:sp>
        <p:nvSpPr>
          <p:cNvPr id="33806" name="Rectangle 14"/>
          <p:cNvSpPr>
            <a:spLocks noChangeArrowheads="1"/>
          </p:cNvSpPr>
          <p:nvPr/>
        </p:nvSpPr>
        <p:spPr bwMode="auto">
          <a:xfrm>
            <a:off x="2422525"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07" name="Rectangle 15"/>
          <p:cNvSpPr>
            <a:spLocks noChangeArrowheads="1"/>
          </p:cNvSpPr>
          <p:nvPr/>
        </p:nvSpPr>
        <p:spPr bwMode="auto">
          <a:xfrm>
            <a:off x="2422525"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10</a:t>
            </a:r>
          </a:p>
        </p:txBody>
      </p:sp>
      <p:sp>
        <p:nvSpPr>
          <p:cNvPr id="33809" name="Rectangle 17"/>
          <p:cNvSpPr>
            <a:spLocks noChangeArrowheads="1"/>
          </p:cNvSpPr>
          <p:nvPr/>
        </p:nvSpPr>
        <p:spPr bwMode="auto">
          <a:xfrm>
            <a:off x="2909888"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10" name="Rectangle 18"/>
          <p:cNvSpPr>
            <a:spLocks noChangeArrowheads="1"/>
          </p:cNvSpPr>
          <p:nvPr/>
        </p:nvSpPr>
        <p:spPr bwMode="auto">
          <a:xfrm>
            <a:off x="2909888"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9</a:t>
            </a:r>
          </a:p>
        </p:txBody>
      </p:sp>
      <p:sp>
        <p:nvSpPr>
          <p:cNvPr id="33812" name="Rectangle 20"/>
          <p:cNvSpPr>
            <a:spLocks noChangeArrowheads="1"/>
          </p:cNvSpPr>
          <p:nvPr/>
        </p:nvSpPr>
        <p:spPr bwMode="auto">
          <a:xfrm>
            <a:off x="3397250"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13" name="Rectangle 21"/>
          <p:cNvSpPr>
            <a:spLocks noChangeArrowheads="1"/>
          </p:cNvSpPr>
          <p:nvPr/>
        </p:nvSpPr>
        <p:spPr bwMode="auto">
          <a:xfrm>
            <a:off x="3397250"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8</a:t>
            </a:r>
          </a:p>
        </p:txBody>
      </p:sp>
      <p:sp>
        <p:nvSpPr>
          <p:cNvPr id="33815" name="Rectangle 23"/>
          <p:cNvSpPr>
            <a:spLocks noChangeArrowheads="1"/>
          </p:cNvSpPr>
          <p:nvPr/>
        </p:nvSpPr>
        <p:spPr bwMode="auto">
          <a:xfrm>
            <a:off x="3884613"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16" name="Rectangle 24"/>
          <p:cNvSpPr>
            <a:spLocks noChangeArrowheads="1"/>
          </p:cNvSpPr>
          <p:nvPr/>
        </p:nvSpPr>
        <p:spPr bwMode="auto">
          <a:xfrm>
            <a:off x="3884613"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7</a:t>
            </a:r>
          </a:p>
        </p:txBody>
      </p:sp>
      <p:sp>
        <p:nvSpPr>
          <p:cNvPr id="33818" name="Rectangle 26"/>
          <p:cNvSpPr>
            <a:spLocks noChangeArrowheads="1"/>
          </p:cNvSpPr>
          <p:nvPr/>
        </p:nvSpPr>
        <p:spPr bwMode="auto">
          <a:xfrm>
            <a:off x="4371975" y="339566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3819" name="Rectangle 27"/>
          <p:cNvSpPr>
            <a:spLocks noChangeArrowheads="1"/>
          </p:cNvSpPr>
          <p:nvPr/>
        </p:nvSpPr>
        <p:spPr bwMode="auto">
          <a:xfrm>
            <a:off x="4371975"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6</a:t>
            </a:r>
          </a:p>
        </p:txBody>
      </p:sp>
      <p:sp>
        <p:nvSpPr>
          <p:cNvPr id="33821" name="Rectangle 29"/>
          <p:cNvSpPr>
            <a:spLocks noChangeArrowheads="1"/>
          </p:cNvSpPr>
          <p:nvPr/>
        </p:nvSpPr>
        <p:spPr bwMode="auto">
          <a:xfrm>
            <a:off x="4859338" y="339566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22" name="Rectangle 30"/>
          <p:cNvSpPr>
            <a:spLocks noChangeArrowheads="1"/>
          </p:cNvSpPr>
          <p:nvPr/>
        </p:nvSpPr>
        <p:spPr bwMode="auto">
          <a:xfrm>
            <a:off x="4859338"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5</a:t>
            </a:r>
          </a:p>
        </p:txBody>
      </p:sp>
      <p:sp>
        <p:nvSpPr>
          <p:cNvPr id="33824" name="Rectangle 32"/>
          <p:cNvSpPr>
            <a:spLocks noChangeArrowheads="1"/>
          </p:cNvSpPr>
          <p:nvPr/>
        </p:nvSpPr>
        <p:spPr bwMode="auto">
          <a:xfrm>
            <a:off x="5346700" y="339566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25" name="Rectangle 33"/>
          <p:cNvSpPr>
            <a:spLocks noChangeArrowheads="1"/>
          </p:cNvSpPr>
          <p:nvPr/>
        </p:nvSpPr>
        <p:spPr bwMode="auto">
          <a:xfrm>
            <a:off x="5346700"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4</a:t>
            </a:r>
          </a:p>
        </p:txBody>
      </p:sp>
      <p:sp>
        <p:nvSpPr>
          <p:cNvPr id="33827" name="Rectangle 35"/>
          <p:cNvSpPr>
            <a:spLocks noChangeArrowheads="1"/>
          </p:cNvSpPr>
          <p:nvPr/>
        </p:nvSpPr>
        <p:spPr bwMode="auto">
          <a:xfrm>
            <a:off x="5834063" y="339566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28" name="Rectangle 36"/>
          <p:cNvSpPr>
            <a:spLocks noChangeArrowheads="1"/>
          </p:cNvSpPr>
          <p:nvPr/>
        </p:nvSpPr>
        <p:spPr bwMode="auto">
          <a:xfrm>
            <a:off x="5834063"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3</a:t>
            </a:r>
          </a:p>
        </p:txBody>
      </p:sp>
      <p:sp>
        <p:nvSpPr>
          <p:cNvPr id="33830" name="Rectangle 38"/>
          <p:cNvSpPr>
            <a:spLocks noChangeArrowheads="1"/>
          </p:cNvSpPr>
          <p:nvPr/>
        </p:nvSpPr>
        <p:spPr bwMode="auto">
          <a:xfrm>
            <a:off x="6321425" y="339566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31" name="Rectangle 39"/>
          <p:cNvSpPr>
            <a:spLocks noChangeArrowheads="1"/>
          </p:cNvSpPr>
          <p:nvPr/>
        </p:nvSpPr>
        <p:spPr bwMode="auto">
          <a:xfrm>
            <a:off x="6321425"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2</a:t>
            </a:r>
          </a:p>
        </p:txBody>
      </p:sp>
      <p:sp>
        <p:nvSpPr>
          <p:cNvPr id="33833" name="Rectangle 41"/>
          <p:cNvSpPr>
            <a:spLocks noChangeArrowheads="1"/>
          </p:cNvSpPr>
          <p:nvPr/>
        </p:nvSpPr>
        <p:spPr bwMode="auto">
          <a:xfrm>
            <a:off x="6808788" y="339566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34" name="Rectangle 42"/>
          <p:cNvSpPr>
            <a:spLocks noChangeArrowheads="1"/>
          </p:cNvSpPr>
          <p:nvPr/>
        </p:nvSpPr>
        <p:spPr bwMode="auto">
          <a:xfrm>
            <a:off x="6808788"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a:t>
            </a:r>
          </a:p>
        </p:txBody>
      </p:sp>
      <p:sp>
        <p:nvSpPr>
          <p:cNvPr id="33836" name="Rectangle 44"/>
          <p:cNvSpPr>
            <a:spLocks noChangeArrowheads="1"/>
          </p:cNvSpPr>
          <p:nvPr/>
        </p:nvSpPr>
        <p:spPr bwMode="auto">
          <a:xfrm>
            <a:off x="7296150" y="339566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37" name="Rectangle 45"/>
          <p:cNvSpPr>
            <a:spLocks noChangeArrowheads="1"/>
          </p:cNvSpPr>
          <p:nvPr/>
        </p:nvSpPr>
        <p:spPr bwMode="auto">
          <a:xfrm>
            <a:off x="7296150" y="309086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sp>
        <p:nvSpPr>
          <p:cNvPr id="33840" name="Rectangle 48"/>
          <p:cNvSpPr>
            <a:spLocks noChangeArrowheads="1"/>
          </p:cNvSpPr>
          <p:nvPr/>
        </p:nvSpPr>
        <p:spPr bwMode="auto">
          <a:xfrm>
            <a:off x="1935163" y="5432425"/>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3841" name="Rectangle 49"/>
          <p:cNvSpPr>
            <a:spLocks noChangeArrowheads="1"/>
          </p:cNvSpPr>
          <p:nvPr/>
        </p:nvSpPr>
        <p:spPr bwMode="auto">
          <a:xfrm>
            <a:off x="1935163"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11</a:t>
            </a:r>
          </a:p>
        </p:txBody>
      </p:sp>
      <p:sp>
        <p:nvSpPr>
          <p:cNvPr id="33843" name="Rectangle 51"/>
          <p:cNvSpPr>
            <a:spLocks noChangeArrowheads="1"/>
          </p:cNvSpPr>
          <p:nvPr/>
        </p:nvSpPr>
        <p:spPr bwMode="auto">
          <a:xfrm>
            <a:off x="2422525" y="5432425"/>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3844" name="Rectangle 52"/>
          <p:cNvSpPr>
            <a:spLocks noChangeArrowheads="1"/>
          </p:cNvSpPr>
          <p:nvPr/>
        </p:nvSpPr>
        <p:spPr bwMode="auto">
          <a:xfrm>
            <a:off x="2422525"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10</a:t>
            </a:r>
          </a:p>
        </p:txBody>
      </p:sp>
      <p:sp>
        <p:nvSpPr>
          <p:cNvPr id="33846" name="Rectangle 54"/>
          <p:cNvSpPr>
            <a:spLocks noChangeArrowheads="1"/>
          </p:cNvSpPr>
          <p:nvPr/>
        </p:nvSpPr>
        <p:spPr bwMode="auto">
          <a:xfrm>
            <a:off x="2909888" y="5432425"/>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3847" name="Rectangle 55"/>
          <p:cNvSpPr>
            <a:spLocks noChangeArrowheads="1"/>
          </p:cNvSpPr>
          <p:nvPr/>
        </p:nvSpPr>
        <p:spPr bwMode="auto">
          <a:xfrm>
            <a:off x="2909888"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9</a:t>
            </a:r>
          </a:p>
        </p:txBody>
      </p:sp>
      <p:sp>
        <p:nvSpPr>
          <p:cNvPr id="33849" name="Rectangle 57"/>
          <p:cNvSpPr>
            <a:spLocks noChangeArrowheads="1"/>
          </p:cNvSpPr>
          <p:nvPr/>
        </p:nvSpPr>
        <p:spPr bwMode="auto">
          <a:xfrm>
            <a:off x="3397250" y="5432425"/>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3850" name="Rectangle 58"/>
          <p:cNvSpPr>
            <a:spLocks noChangeArrowheads="1"/>
          </p:cNvSpPr>
          <p:nvPr/>
        </p:nvSpPr>
        <p:spPr bwMode="auto">
          <a:xfrm>
            <a:off x="3397250"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8</a:t>
            </a:r>
          </a:p>
        </p:txBody>
      </p:sp>
      <p:sp>
        <p:nvSpPr>
          <p:cNvPr id="33852" name="Rectangle 60"/>
          <p:cNvSpPr>
            <a:spLocks noChangeArrowheads="1"/>
          </p:cNvSpPr>
          <p:nvPr/>
        </p:nvSpPr>
        <p:spPr bwMode="auto">
          <a:xfrm>
            <a:off x="3884613" y="5432425"/>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3853" name="Rectangle 61"/>
          <p:cNvSpPr>
            <a:spLocks noChangeArrowheads="1"/>
          </p:cNvSpPr>
          <p:nvPr/>
        </p:nvSpPr>
        <p:spPr bwMode="auto">
          <a:xfrm>
            <a:off x="3884613"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7</a:t>
            </a:r>
          </a:p>
        </p:txBody>
      </p:sp>
      <p:sp>
        <p:nvSpPr>
          <p:cNvPr id="33855" name="Rectangle 63"/>
          <p:cNvSpPr>
            <a:spLocks noChangeArrowheads="1"/>
          </p:cNvSpPr>
          <p:nvPr/>
        </p:nvSpPr>
        <p:spPr bwMode="auto">
          <a:xfrm>
            <a:off x="4371975" y="5432425"/>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3856" name="Rectangle 64"/>
          <p:cNvSpPr>
            <a:spLocks noChangeArrowheads="1"/>
          </p:cNvSpPr>
          <p:nvPr/>
        </p:nvSpPr>
        <p:spPr bwMode="auto">
          <a:xfrm>
            <a:off x="4371975"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6</a:t>
            </a:r>
          </a:p>
        </p:txBody>
      </p:sp>
      <p:sp>
        <p:nvSpPr>
          <p:cNvPr id="33858" name="Rectangle 66"/>
          <p:cNvSpPr>
            <a:spLocks noChangeArrowheads="1"/>
          </p:cNvSpPr>
          <p:nvPr/>
        </p:nvSpPr>
        <p:spPr bwMode="auto">
          <a:xfrm>
            <a:off x="4859338" y="5432425"/>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59" name="Rectangle 67"/>
          <p:cNvSpPr>
            <a:spLocks noChangeArrowheads="1"/>
          </p:cNvSpPr>
          <p:nvPr/>
        </p:nvSpPr>
        <p:spPr bwMode="auto">
          <a:xfrm>
            <a:off x="4859338"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5</a:t>
            </a:r>
          </a:p>
        </p:txBody>
      </p:sp>
      <p:sp>
        <p:nvSpPr>
          <p:cNvPr id="33861" name="Rectangle 69"/>
          <p:cNvSpPr>
            <a:spLocks noChangeArrowheads="1"/>
          </p:cNvSpPr>
          <p:nvPr/>
        </p:nvSpPr>
        <p:spPr bwMode="auto">
          <a:xfrm>
            <a:off x="5346700" y="5432425"/>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62" name="Rectangle 70"/>
          <p:cNvSpPr>
            <a:spLocks noChangeArrowheads="1"/>
          </p:cNvSpPr>
          <p:nvPr/>
        </p:nvSpPr>
        <p:spPr bwMode="auto">
          <a:xfrm>
            <a:off x="5346700"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4</a:t>
            </a:r>
          </a:p>
        </p:txBody>
      </p:sp>
      <p:sp>
        <p:nvSpPr>
          <p:cNvPr id="33864" name="Rectangle 72"/>
          <p:cNvSpPr>
            <a:spLocks noChangeArrowheads="1"/>
          </p:cNvSpPr>
          <p:nvPr/>
        </p:nvSpPr>
        <p:spPr bwMode="auto">
          <a:xfrm>
            <a:off x="5834063" y="5432425"/>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65" name="Rectangle 73"/>
          <p:cNvSpPr>
            <a:spLocks noChangeArrowheads="1"/>
          </p:cNvSpPr>
          <p:nvPr/>
        </p:nvSpPr>
        <p:spPr bwMode="auto">
          <a:xfrm>
            <a:off x="5834063"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3</a:t>
            </a:r>
          </a:p>
        </p:txBody>
      </p:sp>
      <p:sp>
        <p:nvSpPr>
          <p:cNvPr id="33867" name="Rectangle 75"/>
          <p:cNvSpPr>
            <a:spLocks noChangeArrowheads="1"/>
          </p:cNvSpPr>
          <p:nvPr/>
        </p:nvSpPr>
        <p:spPr bwMode="auto">
          <a:xfrm>
            <a:off x="6321425" y="5432425"/>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68" name="Rectangle 76"/>
          <p:cNvSpPr>
            <a:spLocks noChangeArrowheads="1"/>
          </p:cNvSpPr>
          <p:nvPr/>
        </p:nvSpPr>
        <p:spPr bwMode="auto">
          <a:xfrm>
            <a:off x="6321425"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2</a:t>
            </a:r>
          </a:p>
        </p:txBody>
      </p:sp>
      <p:sp>
        <p:nvSpPr>
          <p:cNvPr id="33870" name="Rectangle 78"/>
          <p:cNvSpPr>
            <a:spLocks noChangeArrowheads="1"/>
          </p:cNvSpPr>
          <p:nvPr/>
        </p:nvSpPr>
        <p:spPr bwMode="auto">
          <a:xfrm>
            <a:off x="6808788" y="5432425"/>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71" name="Rectangle 79"/>
          <p:cNvSpPr>
            <a:spLocks noChangeArrowheads="1"/>
          </p:cNvSpPr>
          <p:nvPr/>
        </p:nvSpPr>
        <p:spPr bwMode="auto">
          <a:xfrm>
            <a:off x="6808788"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a:t>
            </a:r>
          </a:p>
        </p:txBody>
      </p:sp>
      <p:sp>
        <p:nvSpPr>
          <p:cNvPr id="33873" name="Rectangle 81"/>
          <p:cNvSpPr>
            <a:spLocks noChangeArrowheads="1"/>
          </p:cNvSpPr>
          <p:nvPr/>
        </p:nvSpPr>
        <p:spPr bwMode="auto">
          <a:xfrm>
            <a:off x="7296150" y="5432425"/>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3874" name="Rectangle 82"/>
          <p:cNvSpPr>
            <a:spLocks noChangeArrowheads="1"/>
          </p:cNvSpPr>
          <p:nvPr/>
        </p:nvSpPr>
        <p:spPr bwMode="auto">
          <a:xfrm>
            <a:off x="7296150" y="5127625"/>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grpSp>
        <p:nvGrpSpPr>
          <p:cNvPr id="2" name="Group 83"/>
          <p:cNvGrpSpPr>
            <a:grpSpLocks/>
          </p:cNvGrpSpPr>
          <p:nvPr/>
        </p:nvGrpSpPr>
        <p:grpSpPr bwMode="auto">
          <a:xfrm>
            <a:off x="4859337" y="3860800"/>
            <a:ext cx="2924174" cy="333375"/>
            <a:chOff x="3061" y="2261"/>
            <a:chExt cx="1842" cy="210"/>
          </a:xfrm>
        </p:grpSpPr>
        <p:sp>
          <p:nvSpPr>
            <p:cNvPr id="33876" name="Line 84"/>
            <p:cNvSpPr>
              <a:spLocks noChangeShapeType="1"/>
            </p:cNvSpPr>
            <p:nvPr/>
          </p:nvSpPr>
          <p:spPr bwMode="auto">
            <a:xfrm>
              <a:off x="3061" y="2352"/>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3877" name="Text Box 85"/>
            <p:cNvSpPr txBox="1">
              <a:spLocks noChangeArrowheads="1"/>
            </p:cNvSpPr>
            <p:nvPr/>
          </p:nvSpPr>
          <p:spPr bwMode="auto">
            <a:xfrm>
              <a:off x="3768" y="2261"/>
              <a:ext cx="37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VPO</a:t>
              </a:r>
            </a:p>
          </p:txBody>
        </p:sp>
      </p:grpSp>
      <p:grpSp>
        <p:nvGrpSpPr>
          <p:cNvPr id="3" name="Group 86"/>
          <p:cNvGrpSpPr>
            <a:grpSpLocks/>
          </p:cNvGrpSpPr>
          <p:nvPr/>
        </p:nvGrpSpPr>
        <p:grpSpPr bwMode="auto">
          <a:xfrm>
            <a:off x="4876801" y="5813425"/>
            <a:ext cx="2924176" cy="333375"/>
            <a:chOff x="3072" y="3312"/>
            <a:chExt cx="1842" cy="210"/>
          </a:xfrm>
        </p:grpSpPr>
        <p:sp>
          <p:nvSpPr>
            <p:cNvPr id="33879" name="Line 87"/>
            <p:cNvSpPr>
              <a:spLocks noChangeShapeType="1"/>
            </p:cNvSpPr>
            <p:nvPr/>
          </p:nvSpPr>
          <p:spPr bwMode="auto">
            <a:xfrm>
              <a:off x="3072" y="340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3880" name="Text Box 88"/>
            <p:cNvSpPr txBox="1">
              <a:spLocks noChangeArrowheads="1"/>
            </p:cNvSpPr>
            <p:nvPr/>
          </p:nvSpPr>
          <p:spPr bwMode="auto">
            <a:xfrm>
              <a:off x="3779" y="3312"/>
              <a:ext cx="368"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PPO</a:t>
              </a:r>
            </a:p>
          </p:txBody>
        </p:sp>
      </p:grpSp>
      <p:grpSp>
        <p:nvGrpSpPr>
          <p:cNvPr id="4" name="Group 89"/>
          <p:cNvGrpSpPr>
            <a:grpSpLocks/>
          </p:cNvGrpSpPr>
          <p:nvPr/>
        </p:nvGrpSpPr>
        <p:grpSpPr bwMode="auto">
          <a:xfrm>
            <a:off x="1981200" y="5813425"/>
            <a:ext cx="2924176" cy="333375"/>
            <a:chOff x="1248" y="3312"/>
            <a:chExt cx="1842" cy="210"/>
          </a:xfrm>
        </p:grpSpPr>
        <p:sp>
          <p:nvSpPr>
            <p:cNvPr id="33882" name="Line 90"/>
            <p:cNvSpPr>
              <a:spLocks noChangeShapeType="1"/>
            </p:cNvSpPr>
            <p:nvPr/>
          </p:nvSpPr>
          <p:spPr bwMode="auto">
            <a:xfrm>
              <a:off x="1248" y="340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3883" name="Text Box 91"/>
            <p:cNvSpPr txBox="1">
              <a:spLocks noChangeArrowheads="1"/>
            </p:cNvSpPr>
            <p:nvPr/>
          </p:nvSpPr>
          <p:spPr bwMode="auto">
            <a:xfrm>
              <a:off x="1955" y="3312"/>
              <a:ext cx="36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PPN</a:t>
              </a:r>
            </a:p>
          </p:txBody>
        </p:sp>
      </p:grpSp>
      <p:grpSp>
        <p:nvGrpSpPr>
          <p:cNvPr id="5" name="Group 92"/>
          <p:cNvGrpSpPr>
            <a:grpSpLocks/>
          </p:cNvGrpSpPr>
          <p:nvPr/>
        </p:nvGrpSpPr>
        <p:grpSpPr bwMode="auto">
          <a:xfrm>
            <a:off x="960438" y="3852862"/>
            <a:ext cx="3916363" cy="333375"/>
            <a:chOff x="605" y="2256"/>
            <a:chExt cx="2467" cy="210"/>
          </a:xfrm>
        </p:grpSpPr>
        <p:sp>
          <p:nvSpPr>
            <p:cNvPr id="33885" name="Line 93"/>
            <p:cNvSpPr>
              <a:spLocks noChangeShapeType="1"/>
            </p:cNvSpPr>
            <p:nvPr/>
          </p:nvSpPr>
          <p:spPr bwMode="auto">
            <a:xfrm>
              <a:off x="605" y="2347"/>
              <a:ext cx="2467"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3886" name="Text Box 94"/>
            <p:cNvSpPr txBox="1">
              <a:spLocks noChangeArrowheads="1"/>
            </p:cNvSpPr>
            <p:nvPr/>
          </p:nvSpPr>
          <p:spPr bwMode="auto">
            <a:xfrm>
              <a:off x="1553" y="2256"/>
              <a:ext cx="374"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VPN</a:t>
              </a:r>
            </a:p>
          </p:txBody>
        </p:sp>
      </p:grpSp>
      <p:sp>
        <p:nvSpPr>
          <p:cNvPr id="33887" name="Text Box 95"/>
          <p:cNvSpPr txBox="1">
            <a:spLocks noChangeArrowheads="1"/>
          </p:cNvSpPr>
          <p:nvPr/>
        </p:nvSpPr>
        <p:spPr bwMode="auto">
          <a:xfrm>
            <a:off x="1657352" y="4289425"/>
            <a:ext cx="2174440" cy="333210"/>
          </a:xfrm>
          <a:prstGeom prst="rect">
            <a:avLst/>
          </a:prstGeom>
          <a:no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chemeClr val="tx1">
                    <a:lumMod val="50000"/>
                    <a:lumOff val="50000"/>
                  </a:schemeClr>
                </a:solidFill>
                <a:latin typeface="Calibri" pitchFamily="34" charset="0"/>
              </a:rPr>
              <a:t>Virtual Page Number</a:t>
            </a:r>
          </a:p>
        </p:txBody>
      </p:sp>
      <p:sp>
        <p:nvSpPr>
          <p:cNvPr id="33888" name="Text Box 96"/>
          <p:cNvSpPr txBox="1">
            <a:spLocks noChangeArrowheads="1"/>
          </p:cNvSpPr>
          <p:nvPr/>
        </p:nvSpPr>
        <p:spPr bwMode="auto">
          <a:xfrm>
            <a:off x="5291668" y="4278312"/>
            <a:ext cx="1976630" cy="333210"/>
          </a:xfrm>
          <a:prstGeom prst="rect">
            <a:avLst/>
          </a:prstGeom>
          <a:no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chemeClr val="tx1">
                    <a:lumMod val="50000"/>
                    <a:lumOff val="50000"/>
                  </a:schemeClr>
                </a:solidFill>
                <a:latin typeface="Calibri" pitchFamily="34" charset="0"/>
              </a:rPr>
              <a:t>Virtual Page Offset</a:t>
            </a:r>
          </a:p>
        </p:txBody>
      </p:sp>
      <p:sp>
        <p:nvSpPr>
          <p:cNvPr id="33889" name="Text Box 97"/>
          <p:cNvSpPr txBox="1">
            <a:spLocks noChangeArrowheads="1"/>
          </p:cNvSpPr>
          <p:nvPr/>
        </p:nvSpPr>
        <p:spPr bwMode="auto">
          <a:xfrm>
            <a:off x="2203983" y="6162675"/>
            <a:ext cx="2289280" cy="333210"/>
          </a:xfrm>
          <a:prstGeom prst="rect">
            <a:avLst/>
          </a:prstGeom>
          <a:no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chemeClr val="tx1">
                    <a:lumMod val="50000"/>
                    <a:lumOff val="50000"/>
                  </a:schemeClr>
                </a:solidFill>
                <a:latin typeface="Calibri" pitchFamily="34" charset="0"/>
              </a:rPr>
              <a:t>Physical Page Number</a:t>
            </a:r>
          </a:p>
        </p:txBody>
      </p:sp>
      <p:sp>
        <p:nvSpPr>
          <p:cNvPr id="33890" name="Text Box 98"/>
          <p:cNvSpPr txBox="1">
            <a:spLocks noChangeArrowheads="1"/>
          </p:cNvSpPr>
          <p:nvPr/>
        </p:nvSpPr>
        <p:spPr bwMode="auto">
          <a:xfrm>
            <a:off x="5232399" y="6194425"/>
            <a:ext cx="2091469" cy="333210"/>
          </a:xfrm>
          <a:prstGeom prst="rect">
            <a:avLst/>
          </a:prstGeom>
          <a:noFill/>
          <a:ln w="9525">
            <a:noFill/>
            <a:round/>
            <a:headEnd/>
            <a:tailEnd/>
          </a:ln>
          <a:effectLst/>
        </p:spPr>
        <p:txBody>
          <a:bodyPr wrap="none" lIns="90360" tIns="44280" rIns="90360" bIns="44280">
            <a:spAutoFit/>
          </a:bodyPr>
          <a:lstStyle/>
          <a:p>
            <a:pPr algn="ct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chemeClr val="tx1">
                    <a:lumMod val="50000"/>
                    <a:lumOff val="50000"/>
                  </a:schemeClr>
                </a:solidFill>
                <a:latin typeface="Calibri" pitchFamily="34" charset="0"/>
              </a:rPr>
              <a:t>Physical Page Offset</a:t>
            </a:r>
          </a:p>
        </p:txBody>
      </p:sp>
    </p:spTree>
    <p:extLst>
      <p:ext uri="{BB962C8B-B14F-4D97-AF65-F5344CB8AC3E}">
        <p14:creationId xmlns:p14="http://schemas.microsoft.com/office/powerpoint/2010/main" val="127106504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457200" y="457200"/>
            <a:ext cx="6694487"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1. Simple Memory System TLB</a:t>
            </a:r>
          </a:p>
        </p:txBody>
      </p:sp>
      <p:sp>
        <p:nvSpPr>
          <p:cNvPr id="35842" name="Rectangle 2"/>
          <p:cNvSpPr>
            <a:spLocks noGrp="1" noChangeArrowheads="1"/>
          </p:cNvSpPr>
          <p:nvPr>
            <p:ph type="body" idx="1"/>
          </p:nvPr>
        </p:nvSpPr>
        <p:spPr>
          <a:xfrm>
            <a:off x="455613" y="1179512"/>
            <a:ext cx="8307387" cy="5221288"/>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16 entries</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4-way associative</a:t>
            </a:r>
          </a:p>
          <a:p>
            <a:pPr lvl="1">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lvl="1">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lvl="2">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a:p>
            <a:pPr lvl="1">
              <a:buFont typeface="Wingdings" pitchFamily="2" charset="2"/>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endParaRPr lang="en-GB" dirty="0"/>
          </a:p>
        </p:txBody>
      </p:sp>
      <p:sp>
        <p:nvSpPr>
          <p:cNvPr id="35846" name="Rectangle 6"/>
          <p:cNvSpPr>
            <a:spLocks noChangeArrowheads="1"/>
          </p:cNvSpPr>
          <p:nvPr/>
        </p:nvSpPr>
        <p:spPr bwMode="auto">
          <a:xfrm>
            <a:off x="1125538" y="3275012"/>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5847" name="Rectangle 7"/>
          <p:cNvSpPr>
            <a:spLocks noChangeArrowheads="1"/>
          </p:cNvSpPr>
          <p:nvPr/>
        </p:nvSpPr>
        <p:spPr bwMode="auto">
          <a:xfrm>
            <a:off x="1125538"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13</a:t>
            </a:r>
          </a:p>
        </p:txBody>
      </p:sp>
      <p:sp>
        <p:nvSpPr>
          <p:cNvPr id="35849" name="Rectangle 9"/>
          <p:cNvSpPr>
            <a:spLocks noChangeArrowheads="1"/>
          </p:cNvSpPr>
          <p:nvPr/>
        </p:nvSpPr>
        <p:spPr bwMode="auto">
          <a:xfrm>
            <a:off x="1612900" y="3275012"/>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5850" name="Rectangle 10"/>
          <p:cNvSpPr>
            <a:spLocks noChangeArrowheads="1"/>
          </p:cNvSpPr>
          <p:nvPr/>
        </p:nvSpPr>
        <p:spPr bwMode="auto">
          <a:xfrm>
            <a:off x="1612900"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12</a:t>
            </a:r>
          </a:p>
        </p:txBody>
      </p:sp>
      <p:sp>
        <p:nvSpPr>
          <p:cNvPr id="35852" name="Rectangle 12"/>
          <p:cNvSpPr>
            <a:spLocks noChangeArrowheads="1"/>
          </p:cNvSpPr>
          <p:nvPr/>
        </p:nvSpPr>
        <p:spPr bwMode="auto">
          <a:xfrm>
            <a:off x="2100263" y="3275012"/>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5853" name="Rectangle 13"/>
          <p:cNvSpPr>
            <a:spLocks noChangeArrowheads="1"/>
          </p:cNvSpPr>
          <p:nvPr/>
        </p:nvSpPr>
        <p:spPr bwMode="auto">
          <a:xfrm>
            <a:off x="2100263"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11</a:t>
            </a:r>
          </a:p>
        </p:txBody>
      </p:sp>
      <p:sp>
        <p:nvSpPr>
          <p:cNvPr id="35855" name="Rectangle 15"/>
          <p:cNvSpPr>
            <a:spLocks noChangeArrowheads="1"/>
          </p:cNvSpPr>
          <p:nvPr/>
        </p:nvSpPr>
        <p:spPr bwMode="auto">
          <a:xfrm>
            <a:off x="2587625" y="3275012"/>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5856" name="Rectangle 16"/>
          <p:cNvSpPr>
            <a:spLocks noChangeArrowheads="1"/>
          </p:cNvSpPr>
          <p:nvPr/>
        </p:nvSpPr>
        <p:spPr bwMode="auto">
          <a:xfrm>
            <a:off x="2587625"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10</a:t>
            </a:r>
          </a:p>
        </p:txBody>
      </p:sp>
      <p:sp>
        <p:nvSpPr>
          <p:cNvPr id="35858" name="Rectangle 18"/>
          <p:cNvSpPr>
            <a:spLocks noChangeArrowheads="1"/>
          </p:cNvSpPr>
          <p:nvPr/>
        </p:nvSpPr>
        <p:spPr bwMode="auto">
          <a:xfrm>
            <a:off x="3074988" y="3275012"/>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5859" name="Rectangle 19"/>
          <p:cNvSpPr>
            <a:spLocks noChangeArrowheads="1"/>
          </p:cNvSpPr>
          <p:nvPr/>
        </p:nvSpPr>
        <p:spPr bwMode="auto">
          <a:xfrm>
            <a:off x="3074988"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9</a:t>
            </a:r>
          </a:p>
        </p:txBody>
      </p:sp>
      <p:sp>
        <p:nvSpPr>
          <p:cNvPr id="35861" name="Rectangle 21"/>
          <p:cNvSpPr>
            <a:spLocks noChangeArrowheads="1"/>
          </p:cNvSpPr>
          <p:nvPr/>
        </p:nvSpPr>
        <p:spPr bwMode="auto">
          <a:xfrm>
            <a:off x="3562350" y="3275012"/>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5862" name="Rectangle 22"/>
          <p:cNvSpPr>
            <a:spLocks noChangeArrowheads="1"/>
          </p:cNvSpPr>
          <p:nvPr/>
        </p:nvSpPr>
        <p:spPr bwMode="auto">
          <a:xfrm>
            <a:off x="3562350"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8</a:t>
            </a:r>
          </a:p>
        </p:txBody>
      </p:sp>
      <p:sp>
        <p:nvSpPr>
          <p:cNvPr id="35864" name="Rectangle 24"/>
          <p:cNvSpPr>
            <a:spLocks noChangeArrowheads="1"/>
          </p:cNvSpPr>
          <p:nvPr/>
        </p:nvSpPr>
        <p:spPr bwMode="auto">
          <a:xfrm>
            <a:off x="4049713" y="327501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5865" name="Rectangle 25"/>
          <p:cNvSpPr>
            <a:spLocks noChangeArrowheads="1"/>
          </p:cNvSpPr>
          <p:nvPr/>
        </p:nvSpPr>
        <p:spPr bwMode="auto">
          <a:xfrm>
            <a:off x="4049713"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7</a:t>
            </a:r>
          </a:p>
        </p:txBody>
      </p:sp>
      <p:sp>
        <p:nvSpPr>
          <p:cNvPr id="35867" name="Rectangle 27"/>
          <p:cNvSpPr>
            <a:spLocks noChangeArrowheads="1"/>
          </p:cNvSpPr>
          <p:nvPr/>
        </p:nvSpPr>
        <p:spPr bwMode="auto">
          <a:xfrm>
            <a:off x="4537075" y="3275012"/>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5868" name="Rectangle 28"/>
          <p:cNvSpPr>
            <a:spLocks noChangeArrowheads="1"/>
          </p:cNvSpPr>
          <p:nvPr/>
        </p:nvSpPr>
        <p:spPr bwMode="auto">
          <a:xfrm>
            <a:off x="4537075"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6</a:t>
            </a:r>
          </a:p>
        </p:txBody>
      </p:sp>
      <p:sp>
        <p:nvSpPr>
          <p:cNvPr id="35870" name="Rectangle 30"/>
          <p:cNvSpPr>
            <a:spLocks noChangeArrowheads="1"/>
          </p:cNvSpPr>
          <p:nvPr/>
        </p:nvSpPr>
        <p:spPr bwMode="auto">
          <a:xfrm>
            <a:off x="5024438" y="327501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5871" name="Rectangle 31"/>
          <p:cNvSpPr>
            <a:spLocks noChangeArrowheads="1"/>
          </p:cNvSpPr>
          <p:nvPr/>
        </p:nvSpPr>
        <p:spPr bwMode="auto">
          <a:xfrm>
            <a:off x="5024438"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5</a:t>
            </a:r>
          </a:p>
        </p:txBody>
      </p:sp>
      <p:sp>
        <p:nvSpPr>
          <p:cNvPr id="35873" name="Rectangle 33"/>
          <p:cNvSpPr>
            <a:spLocks noChangeArrowheads="1"/>
          </p:cNvSpPr>
          <p:nvPr/>
        </p:nvSpPr>
        <p:spPr bwMode="auto">
          <a:xfrm>
            <a:off x="5511800" y="327501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5874" name="Rectangle 34"/>
          <p:cNvSpPr>
            <a:spLocks noChangeArrowheads="1"/>
          </p:cNvSpPr>
          <p:nvPr/>
        </p:nvSpPr>
        <p:spPr bwMode="auto">
          <a:xfrm>
            <a:off x="5511800"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4</a:t>
            </a:r>
          </a:p>
        </p:txBody>
      </p:sp>
      <p:sp>
        <p:nvSpPr>
          <p:cNvPr id="35876" name="Rectangle 36"/>
          <p:cNvSpPr>
            <a:spLocks noChangeArrowheads="1"/>
          </p:cNvSpPr>
          <p:nvPr/>
        </p:nvSpPr>
        <p:spPr bwMode="auto">
          <a:xfrm>
            <a:off x="5999163" y="327501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5877" name="Rectangle 37"/>
          <p:cNvSpPr>
            <a:spLocks noChangeArrowheads="1"/>
          </p:cNvSpPr>
          <p:nvPr/>
        </p:nvSpPr>
        <p:spPr bwMode="auto">
          <a:xfrm>
            <a:off x="5999163"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3</a:t>
            </a:r>
          </a:p>
        </p:txBody>
      </p:sp>
      <p:sp>
        <p:nvSpPr>
          <p:cNvPr id="35879" name="Rectangle 39"/>
          <p:cNvSpPr>
            <a:spLocks noChangeArrowheads="1"/>
          </p:cNvSpPr>
          <p:nvPr/>
        </p:nvSpPr>
        <p:spPr bwMode="auto">
          <a:xfrm>
            <a:off x="6486525" y="327501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5880" name="Rectangle 40"/>
          <p:cNvSpPr>
            <a:spLocks noChangeArrowheads="1"/>
          </p:cNvSpPr>
          <p:nvPr/>
        </p:nvSpPr>
        <p:spPr bwMode="auto">
          <a:xfrm>
            <a:off x="6486525"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2</a:t>
            </a:r>
          </a:p>
        </p:txBody>
      </p:sp>
      <p:sp>
        <p:nvSpPr>
          <p:cNvPr id="35882" name="Rectangle 42"/>
          <p:cNvSpPr>
            <a:spLocks noChangeArrowheads="1"/>
          </p:cNvSpPr>
          <p:nvPr/>
        </p:nvSpPr>
        <p:spPr bwMode="auto">
          <a:xfrm>
            <a:off x="6973888" y="327501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5883" name="Rectangle 43"/>
          <p:cNvSpPr>
            <a:spLocks noChangeArrowheads="1"/>
          </p:cNvSpPr>
          <p:nvPr/>
        </p:nvSpPr>
        <p:spPr bwMode="auto">
          <a:xfrm>
            <a:off x="6973888"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a:t>
            </a:r>
          </a:p>
        </p:txBody>
      </p:sp>
      <p:sp>
        <p:nvSpPr>
          <p:cNvPr id="35885" name="Rectangle 45"/>
          <p:cNvSpPr>
            <a:spLocks noChangeArrowheads="1"/>
          </p:cNvSpPr>
          <p:nvPr/>
        </p:nvSpPr>
        <p:spPr bwMode="auto">
          <a:xfrm>
            <a:off x="7461250" y="3275012"/>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5886" name="Rectangle 46"/>
          <p:cNvSpPr>
            <a:spLocks noChangeArrowheads="1"/>
          </p:cNvSpPr>
          <p:nvPr/>
        </p:nvSpPr>
        <p:spPr bwMode="auto">
          <a:xfrm>
            <a:off x="7461250" y="2970212"/>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grpSp>
        <p:nvGrpSpPr>
          <p:cNvPr id="2" name="Group 47"/>
          <p:cNvGrpSpPr>
            <a:grpSpLocks/>
          </p:cNvGrpSpPr>
          <p:nvPr/>
        </p:nvGrpSpPr>
        <p:grpSpPr bwMode="auto">
          <a:xfrm>
            <a:off x="5024437" y="3731683"/>
            <a:ext cx="2924175" cy="333375"/>
            <a:chOff x="3061" y="2140"/>
            <a:chExt cx="1842" cy="210"/>
          </a:xfrm>
        </p:grpSpPr>
        <p:sp>
          <p:nvSpPr>
            <p:cNvPr id="35888" name="Line 48"/>
            <p:cNvSpPr>
              <a:spLocks noChangeShapeType="1"/>
            </p:cNvSpPr>
            <p:nvPr/>
          </p:nvSpPr>
          <p:spPr bwMode="auto">
            <a:xfrm>
              <a:off x="3061" y="2231"/>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5889" name="Text Box 49"/>
            <p:cNvSpPr txBox="1">
              <a:spLocks noChangeArrowheads="1"/>
            </p:cNvSpPr>
            <p:nvPr/>
          </p:nvSpPr>
          <p:spPr bwMode="auto">
            <a:xfrm>
              <a:off x="3768" y="2140"/>
              <a:ext cx="37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VPO</a:t>
              </a:r>
            </a:p>
          </p:txBody>
        </p:sp>
      </p:grpSp>
      <p:grpSp>
        <p:nvGrpSpPr>
          <p:cNvPr id="3" name="Group 50"/>
          <p:cNvGrpSpPr>
            <a:grpSpLocks/>
          </p:cNvGrpSpPr>
          <p:nvPr/>
        </p:nvGrpSpPr>
        <p:grpSpPr bwMode="auto">
          <a:xfrm>
            <a:off x="1117071" y="3732212"/>
            <a:ext cx="3916362" cy="333375"/>
            <a:chOff x="605" y="2135"/>
            <a:chExt cx="2467" cy="210"/>
          </a:xfrm>
        </p:grpSpPr>
        <p:sp>
          <p:nvSpPr>
            <p:cNvPr id="35891" name="Line 51"/>
            <p:cNvSpPr>
              <a:spLocks noChangeShapeType="1"/>
            </p:cNvSpPr>
            <p:nvPr/>
          </p:nvSpPr>
          <p:spPr bwMode="auto">
            <a:xfrm>
              <a:off x="605" y="2226"/>
              <a:ext cx="2467"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5892" name="Text Box 52"/>
            <p:cNvSpPr txBox="1">
              <a:spLocks noChangeArrowheads="1"/>
            </p:cNvSpPr>
            <p:nvPr/>
          </p:nvSpPr>
          <p:spPr bwMode="auto">
            <a:xfrm>
              <a:off x="1553" y="2135"/>
              <a:ext cx="374"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VPN</a:t>
              </a:r>
            </a:p>
          </p:txBody>
        </p:sp>
      </p:grpSp>
      <p:grpSp>
        <p:nvGrpSpPr>
          <p:cNvPr id="4" name="Group 53"/>
          <p:cNvGrpSpPr>
            <a:grpSpLocks/>
          </p:cNvGrpSpPr>
          <p:nvPr/>
        </p:nvGrpSpPr>
        <p:grpSpPr bwMode="auto">
          <a:xfrm>
            <a:off x="4046538" y="2708803"/>
            <a:ext cx="992187" cy="306388"/>
            <a:chOff x="2445" y="1501"/>
            <a:chExt cx="625" cy="193"/>
          </a:xfrm>
        </p:grpSpPr>
        <p:sp>
          <p:nvSpPr>
            <p:cNvPr id="35894" name="Line 54"/>
            <p:cNvSpPr>
              <a:spLocks noChangeShapeType="1"/>
            </p:cNvSpPr>
            <p:nvPr/>
          </p:nvSpPr>
          <p:spPr bwMode="auto">
            <a:xfrm>
              <a:off x="2445" y="1579"/>
              <a:ext cx="625"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5895" name="Text Box 55"/>
            <p:cNvSpPr txBox="1">
              <a:spLocks noChangeArrowheads="1"/>
            </p:cNvSpPr>
            <p:nvPr/>
          </p:nvSpPr>
          <p:spPr bwMode="auto">
            <a:xfrm>
              <a:off x="2586" y="1501"/>
              <a:ext cx="340"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TLBI</a:t>
              </a:r>
            </a:p>
          </p:txBody>
        </p:sp>
      </p:grpSp>
      <p:grpSp>
        <p:nvGrpSpPr>
          <p:cNvPr id="5" name="Group 56"/>
          <p:cNvGrpSpPr>
            <a:grpSpLocks/>
          </p:cNvGrpSpPr>
          <p:nvPr/>
        </p:nvGrpSpPr>
        <p:grpSpPr bwMode="auto">
          <a:xfrm>
            <a:off x="1125538" y="2705099"/>
            <a:ext cx="2925762" cy="306388"/>
            <a:chOff x="605" y="1488"/>
            <a:chExt cx="1843" cy="193"/>
          </a:xfrm>
        </p:grpSpPr>
        <p:sp>
          <p:nvSpPr>
            <p:cNvPr id="35897" name="Line 57"/>
            <p:cNvSpPr>
              <a:spLocks noChangeShapeType="1"/>
            </p:cNvSpPr>
            <p:nvPr/>
          </p:nvSpPr>
          <p:spPr bwMode="auto">
            <a:xfrm>
              <a:off x="605" y="1566"/>
              <a:ext cx="1843"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5898" name="Text Box 58"/>
            <p:cNvSpPr txBox="1">
              <a:spLocks noChangeArrowheads="1"/>
            </p:cNvSpPr>
            <p:nvPr/>
          </p:nvSpPr>
          <p:spPr bwMode="auto">
            <a:xfrm>
              <a:off x="1387" y="1488"/>
              <a:ext cx="367"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TLBT</a:t>
              </a:r>
            </a:p>
          </p:txBody>
        </p:sp>
      </p:grpSp>
      <p:sp>
        <p:nvSpPr>
          <p:cNvPr id="35900" name="Rectangle 60"/>
          <p:cNvSpPr>
            <a:spLocks noChangeArrowheads="1"/>
          </p:cNvSpPr>
          <p:nvPr/>
        </p:nvSpPr>
        <p:spPr bwMode="auto">
          <a:xfrm>
            <a:off x="8062912" y="6024563"/>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35901" name="Rectangle 61"/>
          <p:cNvSpPr>
            <a:spLocks noChangeArrowheads="1"/>
          </p:cNvSpPr>
          <p:nvPr/>
        </p:nvSpPr>
        <p:spPr bwMode="auto">
          <a:xfrm>
            <a:off x="7432675" y="6024563"/>
            <a:ext cx="630238"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5902" name="Rectangle 62"/>
          <p:cNvSpPr>
            <a:spLocks noChangeArrowheads="1"/>
          </p:cNvSpPr>
          <p:nvPr/>
        </p:nvSpPr>
        <p:spPr bwMode="auto">
          <a:xfrm>
            <a:off x="6807200" y="6024563"/>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02</a:t>
            </a:r>
          </a:p>
        </p:txBody>
      </p:sp>
      <p:sp>
        <p:nvSpPr>
          <p:cNvPr id="35903" name="Rectangle 63"/>
          <p:cNvSpPr>
            <a:spLocks noChangeArrowheads="1"/>
          </p:cNvSpPr>
          <p:nvPr/>
        </p:nvSpPr>
        <p:spPr bwMode="auto">
          <a:xfrm>
            <a:off x="6178550" y="6024563"/>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5904" name="Rectangle 64"/>
          <p:cNvSpPr>
            <a:spLocks noChangeArrowheads="1"/>
          </p:cNvSpPr>
          <p:nvPr/>
        </p:nvSpPr>
        <p:spPr bwMode="auto">
          <a:xfrm>
            <a:off x="5553075" y="6024563"/>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34</a:t>
            </a:r>
          </a:p>
        </p:txBody>
      </p:sp>
      <p:sp>
        <p:nvSpPr>
          <p:cNvPr id="35905" name="Rectangle 65"/>
          <p:cNvSpPr>
            <a:spLocks noChangeArrowheads="1"/>
          </p:cNvSpPr>
          <p:nvPr/>
        </p:nvSpPr>
        <p:spPr bwMode="auto">
          <a:xfrm>
            <a:off x="4926012" y="6024563"/>
            <a:ext cx="627063"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a:t>
            </a:r>
          </a:p>
        </p:txBody>
      </p:sp>
      <p:sp>
        <p:nvSpPr>
          <p:cNvPr id="35906" name="Rectangle 66"/>
          <p:cNvSpPr>
            <a:spLocks noChangeArrowheads="1"/>
          </p:cNvSpPr>
          <p:nvPr/>
        </p:nvSpPr>
        <p:spPr bwMode="auto">
          <a:xfrm>
            <a:off x="4297362" y="6024563"/>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5907" name="Rectangle 67"/>
          <p:cNvSpPr>
            <a:spLocks noChangeArrowheads="1"/>
          </p:cNvSpPr>
          <p:nvPr/>
        </p:nvSpPr>
        <p:spPr bwMode="auto">
          <a:xfrm>
            <a:off x="3670300" y="6024563"/>
            <a:ext cx="627063"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0D</a:t>
            </a:r>
          </a:p>
        </p:txBody>
      </p:sp>
      <p:sp>
        <p:nvSpPr>
          <p:cNvPr id="35908" name="Rectangle 68"/>
          <p:cNvSpPr>
            <a:spLocks noChangeArrowheads="1"/>
          </p:cNvSpPr>
          <p:nvPr/>
        </p:nvSpPr>
        <p:spPr bwMode="auto">
          <a:xfrm>
            <a:off x="3044825" y="6024563"/>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03</a:t>
            </a:r>
          </a:p>
        </p:txBody>
      </p:sp>
      <p:sp>
        <p:nvSpPr>
          <p:cNvPr id="35909" name="Rectangle 69"/>
          <p:cNvSpPr>
            <a:spLocks noChangeArrowheads="1"/>
          </p:cNvSpPr>
          <p:nvPr/>
        </p:nvSpPr>
        <p:spPr bwMode="auto">
          <a:xfrm>
            <a:off x="2416175" y="6024563"/>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35910" name="Rectangle 70"/>
          <p:cNvSpPr>
            <a:spLocks noChangeArrowheads="1"/>
          </p:cNvSpPr>
          <p:nvPr/>
        </p:nvSpPr>
        <p:spPr bwMode="auto">
          <a:xfrm>
            <a:off x="1790700" y="6024563"/>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5911" name="Rectangle 71"/>
          <p:cNvSpPr>
            <a:spLocks noChangeArrowheads="1"/>
          </p:cNvSpPr>
          <p:nvPr/>
        </p:nvSpPr>
        <p:spPr bwMode="auto">
          <a:xfrm>
            <a:off x="1160462" y="6024563"/>
            <a:ext cx="630238"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07</a:t>
            </a:r>
          </a:p>
        </p:txBody>
      </p:sp>
      <p:sp>
        <p:nvSpPr>
          <p:cNvPr id="35912" name="Rectangle 72"/>
          <p:cNvSpPr>
            <a:spLocks noChangeArrowheads="1"/>
          </p:cNvSpPr>
          <p:nvPr/>
        </p:nvSpPr>
        <p:spPr bwMode="auto">
          <a:xfrm>
            <a:off x="534987" y="6024563"/>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3</a:t>
            </a:r>
          </a:p>
        </p:txBody>
      </p:sp>
      <p:sp>
        <p:nvSpPr>
          <p:cNvPr id="35913" name="Rectangle 73"/>
          <p:cNvSpPr>
            <a:spLocks noChangeArrowheads="1"/>
          </p:cNvSpPr>
          <p:nvPr/>
        </p:nvSpPr>
        <p:spPr bwMode="auto">
          <a:xfrm>
            <a:off x="8062912" y="5699125"/>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35914" name="Rectangle 74"/>
          <p:cNvSpPr>
            <a:spLocks noChangeArrowheads="1"/>
          </p:cNvSpPr>
          <p:nvPr/>
        </p:nvSpPr>
        <p:spPr bwMode="auto">
          <a:xfrm>
            <a:off x="7432675" y="5699125"/>
            <a:ext cx="630238"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5915" name="Rectangle 75"/>
          <p:cNvSpPr>
            <a:spLocks noChangeArrowheads="1"/>
          </p:cNvSpPr>
          <p:nvPr/>
        </p:nvSpPr>
        <p:spPr bwMode="auto">
          <a:xfrm>
            <a:off x="6807200" y="5699125"/>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03</a:t>
            </a:r>
          </a:p>
        </p:txBody>
      </p:sp>
      <p:sp>
        <p:nvSpPr>
          <p:cNvPr id="35916" name="Rectangle 76"/>
          <p:cNvSpPr>
            <a:spLocks noChangeArrowheads="1"/>
          </p:cNvSpPr>
          <p:nvPr/>
        </p:nvSpPr>
        <p:spPr bwMode="auto">
          <a:xfrm>
            <a:off x="6178550" y="5699125"/>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35917" name="Rectangle 77"/>
          <p:cNvSpPr>
            <a:spLocks noChangeArrowheads="1"/>
          </p:cNvSpPr>
          <p:nvPr/>
        </p:nvSpPr>
        <p:spPr bwMode="auto">
          <a:xfrm>
            <a:off x="5553075" y="5699125"/>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5918" name="Rectangle 78"/>
          <p:cNvSpPr>
            <a:spLocks noChangeArrowheads="1"/>
          </p:cNvSpPr>
          <p:nvPr/>
        </p:nvSpPr>
        <p:spPr bwMode="auto">
          <a:xfrm>
            <a:off x="4926012" y="5699125"/>
            <a:ext cx="627063"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06</a:t>
            </a:r>
          </a:p>
        </p:txBody>
      </p:sp>
      <p:sp>
        <p:nvSpPr>
          <p:cNvPr id="35919" name="Rectangle 79"/>
          <p:cNvSpPr>
            <a:spLocks noChangeArrowheads="1"/>
          </p:cNvSpPr>
          <p:nvPr/>
        </p:nvSpPr>
        <p:spPr bwMode="auto">
          <a:xfrm>
            <a:off x="4297362" y="5699125"/>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35920" name="Rectangle 80"/>
          <p:cNvSpPr>
            <a:spLocks noChangeArrowheads="1"/>
          </p:cNvSpPr>
          <p:nvPr/>
        </p:nvSpPr>
        <p:spPr bwMode="auto">
          <a:xfrm>
            <a:off x="3670300" y="5699125"/>
            <a:ext cx="627063"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5921" name="Rectangle 81"/>
          <p:cNvSpPr>
            <a:spLocks noChangeArrowheads="1"/>
          </p:cNvSpPr>
          <p:nvPr/>
        </p:nvSpPr>
        <p:spPr bwMode="auto">
          <a:xfrm>
            <a:off x="3044825" y="5699125"/>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08</a:t>
            </a:r>
          </a:p>
        </p:txBody>
      </p:sp>
      <p:sp>
        <p:nvSpPr>
          <p:cNvPr id="35922" name="Rectangle 82"/>
          <p:cNvSpPr>
            <a:spLocks noChangeArrowheads="1"/>
          </p:cNvSpPr>
          <p:nvPr/>
        </p:nvSpPr>
        <p:spPr bwMode="auto">
          <a:xfrm>
            <a:off x="2416175" y="5699125"/>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35923" name="Rectangle 83"/>
          <p:cNvSpPr>
            <a:spLocks noChangeArrowheads="1"/>
          </p:cNvSpPr>
          <p:nvPr/>
        </p:nvSpPr>
        <p:spPr bwMode="auto">
          <a:xfrm>
            <a:off x="1790700" y="5699125"/>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5924" name="Rectangle 84"/>
          <p:cNvSpPr>
            <a:spLocks noChangeArrowheads="1"/>
          </p:cNvSpPr>
          <p:nvPr/>
        </p:nvSpPr>
        <p:spPr bwMode="auto">
          <a:xfrm>
            <a:off x="1160462" y="5699125"/>
            <a:ext cx="630238"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02</a:t>
            </a:r>
          </a:p>
        </p:txBody>
      </p:sp>
      <p:sp>
        <p:nvSpPr>
          <p:cNvPr id="35925" name="Rectangle 85"/>
          <p:cNvSpPr>
            <a:spLocks noChangeArrowheads="1"/>
          </p:cNvSpPr>
          <p:nvPr/>
        </p:nvSpPr>
        <p:spPr bwMode="auto">
          <a:xfrm>
            <a:off x="534987" y="5699125"/>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2</a:t>
            </a:r>
          </a:p>
        </p:txBody>
      </p:sp>
      <p:sp>
        <p:nvSpPr>
          <p:cNvPr id="35926" name="Rectangle 86"/>
          <p:cNvSpPr>
            <a:spLocks noChangeArrowheads="1"/>
          </p:cNvSpPr>
          <p:nvPr/>
        </p:nvSpPr>
        <p:spPr bwMode="auto">
          <a:xfrm>
            <a:off x="8062912" y="5375275"/>
            <a:ext cx="625475"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35927" name="Rectangle 87"/>
          <p:cNvSpPr>
            <a:spLocks noChangeArrowheads="1"/>
          </p:cNvSpPr>
          <p:nvPr/>
        </p:nvSpPr>
        <p:spPr bwMode="auto">
          <a:xfrm>
            <a:off x="7432675" y="5375275"/>
            <a:ext cx="630238"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5928" name="Rectangle 88"/>
          <p:cNvSpPr>
            <a:spLocks noChangeArrowheads="1"/>
          </p:cNvSpPr>
          <p:nvPr/>
        </p:nvSpPr>
        <p:spPr bwMode="auto">
          <a:xfrm>
            <a:off x="6807200" y="5375275"/>
            <a:ext cx="625475"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a:t>
            </a:r>
          </a:p>
        </p:txBody>
      </p:sp>
      <p:sp>
        <p:nvSpPr>
          <p:cNvPr id="35929" name="Rectangle 89"/>
          <p:cNvSpPr>
            <a:spLocks noChangeArrowheads="1"/>
          </p:cNvSpPr>
          <p:nvPr/>
        </p:nvSpPr>
        <p:spPr bwMode="auto">
          <a:xfrm>
            <a:off x="6178550" y="5375275"/>
            <a:ext cx="628650"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35930" name="Rectangle 90"/>
          <p:cNvSpPr>
            <a:spLocks noChangeArrowheads="1"/>
          </p:cNvSpPr>
          <p:nvPr/>
        </p:nvSpPr>
        <p:spPr bwMode="auto">
          <a:xfrm>
            <a:off x="5553075" y="5375275"/>
            <a:ext cx="625475"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5931" name="Rectangle 91"/>
          <p:cNvSpPr>
            <a:spLocks noChangeArrowheads="1"/>
          </p:cNvSpPr>
          <p:nvPr/>
        </p:nvSpPr>
        <p:spPr bwMode="auto">
          <a:xfrm>
            <a:off x="4926012" y="5375275"/>
            <a:ext cx="627063"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04</a:t>
            </a:r>
          </a:p>
        </p:txBody>
      </p:sp>
      <p:sp>
        <p:nvSpPr>
          <p:cNvPr id="35932" name="Rectangle 92"/>
          <p:cNvSpPr>
            <a:spLocks noChangeArrowheads="1"/>
          </p:cNvSpPr>
          <p:nvPr/>
        </p:nvSpPr>
        <p:spPr bwMode="auto">
          <a:xfrm>
            <a:off x="4297362" y="5375275"/>
            <a:ext cx="628650"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35933" name="Rectangle 93"/>
          <p:cNvSpPr>
            <a:spLocks noChangeArrowheads="1"/>
          </p:cNvSpPr>
          <p:nvPr/>
        </p:nvSpPr>
        <p:spPr bwMode="auto">
          <a:xfrm>
            <a:off x="3670300" y="5375275"/>
            <a:ext cx="627063"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5934" name="Rectangle 94"/>
          <p:cNvSpPr>
            <a:spLocks noChangeArrowheads="1"/>
          </p:cNvSpPr>
          <p:nvPr/>
        </p:nvSpPr>
        <p:spPr bwMode="auto">
          <a:xfrm>
            <a:off x="3044825" y="5375275"/>
            <a:ext cx="625475"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02</a:t>
            </a:r>
          </a:p>
        </p:txBody>
      </p:sp>
      <p:sp>
        <p:nvSpPr>
          <p:cNvPr id="35935" name="Rectangle 95"/>
          <p:cNvSpPr>
            <a:spLocks noChangeArrowheads="1"/>
          </p:cNvSpPr>
          <p:nvPr/>
        </p:nvSpPr>
        <p:spPr bwMode="auto">
          <a:xfrm>
            <a:off x="2416175" y="5375275"/>
            <a:ext cx="628650"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5936" name="Rectangle 96"/>
          <p:cNvSpPr>
            <a:spLocks noChangeArrowheads="1"/>
          </p:cNvSpPr>
          <p:nvPr/>
        </p:nvSpPr>
        <p:spPr bwMode="auto">
          <a:xfrm>
            <a:off x="1790700" y="5375275"/>
            <a:ext cx="625475"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2D</a:t>
            </a:r>
          </a:p>
        </p:txBody>
      </p:sp>
      <p:sp>
        <p:nvSpPr>
          <p:cNvPr id="35937" name="Rectangle 97"/>
          <p:cNvSpPr>
            <a:spLocks noChangeArrowheads="1"/>
          </p:cNvSpPr>
          <p:nvPr/>
        </p:nvSpPr>
        <p:spPr bwMode="auto">
          <a:xfrm>
            <a:off x="1160462" y="5375275"/>
            <a:ext cx="630238"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03</a:t>
            </a:r>
          </a:p>
        </p:txBody>
      </p:sp>
      <p:sp>
        <p:nvSpPr>
          <p:cNvPr id="35938" name="Rectangle 98"/>
          <p:cNvSpPr>
            <a:spLocks noChangeArrowheads="1"/>
          </p:cNvSpPr>
          <p:nvPr/>
        </p:nvSpPr>
        <p:spPr bwMode="auto">
          <a:xfrm>
            <a:off x="534987" y="5375275"/>
            <a:ext cx="625475" cy="323850"/>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1</a:t>
            </a:r>
          </a:p>
        </p:txBody>
      </p:sp>
      <p:sp>
        <p:nvSpPr>
          <p:cNvPr id="35939" name="Rectangle 99"/>
          <p:cNvSpPr>
            <a:spLocks noChangeArrowheads="1"/>
          </p:cNvSpPr>
          <p:nvPr/>
        </p:nvSpPr>
        <p:spPr bwMode="auto">
          <a:xfrm>
            <a:off x="8062912" y="5049838"/>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5940" name="Rectangle 100"/>
          <p:cNvSpPr>
            <a:spLocks noChangeArrowheads="1"/>
          </p:cNvSpPr>
          <p:nvPr/>
        </p:nvSpPr>
        <p:spPr bwMode="auto">
          <a:xfrm>
            <a:off x="7432675" y="5049838"/>
            <a:ext cx="630238"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02</a:t>
            </a:r>
          </a:p>
        </p:txBody>
      </p:sp>
      <p:sp>
        <p:nvSpPr>
          <p:cNvPr id="35941" name="Rectangle 101"/>
          <p:cNvSpPr>
            <a:spLocks noChangeArrowheads="1"/>
          </p:cNvSpPr>
          <p:nvPr/>
        </p:nvSpPr>
        <p:spPr bwMode="auto">
          <a:xfrm>
            <a:off x="6807200" y="5049838"/>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07</a:t>
            </a:r>
          </a:p>
        </p:txBody>
      </p:sp>
      <p:sp>
        <p:nvSpPr>
          <p:cNvPr id="35942" name="Rectangle 102"/>
          <p:cNvSpPr>
            <a:spLocks noChangeArrowheads="1"/>
          </p:cNvSpPr>
          <p:nvPr/>
        </p:nvSpPr>
        <p:spPr bwMode="auto">
          <a:xfrm>
            <a:off x="6178550" y="5049838"/>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35943" name="Rectangle 103"/>
          <p:cNvSpPr>
            <a:spLocks noChangeArrowheads="1"/>
          </p:cNvSpPr>
          <p:nvPr/>
        </p:nvSpPr>
        <p:spPr bwMode="auto">
          <a:xfrm>
            <a:off x="5553075" y="5049838"/>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5944" name="Rectangle 104"/>
          <p:cNvSpPr>
            <a:spLocks noChangeArrowheads="1"/>
          </p:cNvSpPr>
          <p:nvPr/>
        </p:nvSpPr>
        <p:spPr bwMode="auto">
          <a:xfrm>
            <a:off x="4926012" y="5049838"/>
            <a:ext cx="627063"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00</a:t>
            </a:r>
          </a:p>
        </p:txBody>
      </p:sp>
      <p:sp>
        <p:nvSpPr>
          <p:cNvPr id="35945" name="Rectangle 105"/>
          <p:cNvSpPr>
            <a:spLocks noChangeArrowheads="1"/>
          </p:cNvSpPr>
          <p:nvPr/>
        </p:nvSpPr>
        <p:spPr bwMode="auto">
          <a:xfrm>
            <a:off x="4297362" y="5049838"/>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5946" name="Rectangle 106"/>
          <p:cNvSpPr>
            <a:spLocks noChangeArrowheads="1"/>
          </p:cNvSpPr>
          <p:nvPr/>
        </p:nvSpPr>
        <p:spPr bwMode="auto">
          <a:xfrm>
            <a:off x="3670300" y="5049838"/>
            <a:ext cx="627063"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0D</a:t>
            </a:r>
          </a:p>
        </p:txBody>
      </p:sp>
      <p:sp>
        <p:nvSpPr>
          <p:cNvPr id="35947" name="Rectangle 107"/>
          <p:cNvSpPr>
            <a:spLocks noChangeArrowheads="1"/>
          </p:cNvSpPr>
          <p:nvPr/>
        </p:nvSpPr>
        <p:spPr bwMode="auto">
          <a:xfrm>
            <a:off x="3044825" y="5049838"/>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09</a:t>
            </a:r>
          </a:p>
        </p:txBody>
      </p:sp>
      <p:sp>
        <p:nvSpPr>
          <p:cNvPr id="35948" name="Rectangle 108"/>
          <p:cNvSpPr>
            <a:spLocks noChangeArrowheads="1"/>
          </p:cNvSpPr>
          <p:nvPr/>
        </p:nvSpPr>
        <p:spPr bwMode="auto">
          <a:xfrm>
            <a:off x="2416175" y="5049838"/>
            <a:ext cx="628650"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35949" name="Rectangle 109"/>
          <p:cNvSpPr>
            <a:spLocks noChangeArrowheads="1"/>
          </p:cNvSpPr>
          <p:nvPr/>
        </p:nvSpPr>
        <p:spPr bwMode="auto">
          <a:xfrm>
            <a:off x="1790700" y="5049838"/>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5950" name="Rectangle 110"/>
          <p:cNvSpPr>
            <a:spLocks noChangeArrowheads="1"/>
          </p:cNvSpPr>
          <p:nvPr/>
        </p:nvSpPr>
        <p:spPr bwMode="auto">
          <a:xfrm>
            <a:off x="1160462" y="5049838"/>
            <a:ext cx="630238"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03</a:t>
            </a:r>
          </a:p>
        </p:txBody>
      </p:sp>
      <p:sp>
        <p:nvSpPr>
          <p:cNvPr id="35951" name="Rectangle 111"/>
          <p:cNvSpPr>
            <a:spLocks noChangeArrowheads="1"/>
          </p:cNvSpPr>
          <p:nvPr/>
        </p:nvSpPr>
        <p:spPr bwMode="auto">
          <a:xfrm>
            <a:off x="534987" y="5049838"/>
            <a:ext cx="625475" cy="32543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0</a:t>
            </a:r>
          </a:p>
        </p:txBody>
      </p:sp>
      <p:sp>
        <p:nvSpPr>
          <p:cNvPr id="35952" name="Rectangle 112"/>
          <p:cNvSpPr>
            <a:spLocks noChangeArrowheads="1"/>
          </p:cNvSpPr>
          <p:nvPr/>
        </p:nvSpPr>
        <p:spPr bwMode="auto">
          <a:xfrm>
            <a:off x="8062912" y="4724400"/>
            <a:ext cx="625475"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Valid</a:t>
            </a:r>
          </a:p>
        </p:txBody>
      </p:sp>
      <p:sp>
        <p:nvSpPr>
          <p:cNvPr id="35953" name="Rectangle 113"/>
          <p:cNvSpPr>
            <a:spLocks noChangeArrowheads="1"/>
          </p:cNvSpPr>
          <p:nvPr/>
        </p:nvSpPr>
        <p:spPr bwMode="auto">
          <a:xfrm>
            <a:off x="7432675" y="4724400"/>
            <a:ext cx="630238"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PPN</a:t>
            </a:r>
          </a:p>
        </p:txBody>
      </p:sp>
      <p:sp>
        <p:nvSpPr>
          <p:cNvPr id="35954" name="Rectangle 114"/>
          <p:cNvSpPr>
            <a:spLocks noChangeArrowheads="1"/>
          </p:cNvSpPr>
          <p:nvPr/>
        </p:nvSpPr>
        <p:spPr bwMode="auto">
          <a:xfrm>
            <a:off x="6807200" y="4724400"/>
            <a:ext cx="625475"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Tag</a:t>
            </a:r>
          </a:p>
        </p:txBody>
      </p:sp>
      <p:sp>
        <p:nvSpPr>
          <p:cNvPr id="35955" name="Rectangle 115"/>
          <p:cNvSpPr>
            <a:spLocks noChangeArrowheads="1"/>
          </p:cNvSpPr>
          <p:nvPr/>
        </p:nvSpPr>
        <p:spPr bwMode="auto">
          <a:xfrm>
            <a:off x="6178550" y="4724400"/>
            <a:ext cx="628650"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Valid</a:t>
            </a:r>
          </a:p>
        </p:txBody>
      </p:sp>
      <p:sp>
        <p:nvSpPr>
          <p:cNvPr id="35956" name="Rectangle 116"/>
          <p:cNvSpPr>
            <a:spLocks noChangeArrowheads="1"/>
          </p:cNvSpPr>
          <p:nvPr/>
        </p:nvSpPr>
        <p:spPr bwMode="auto">
          <a:xfrm>
            <a:off x="5553075" y="4724400"/>
            <a:ext cx="625475"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PPN</a:t>
            </a:r>
          </a:p>
        </p:txBody>
      </p:sp>
      <p:sp>
        <p:nvSpPr>
          <p:cNvPr id="35957" name="Rectangle 117"/>
          <p:cNvSpPr>
            <a:spLocks noChangeArrowheads="1"/>
          </p:cNvSpPr>
          <p:nvPr/>
        </p:nvSpPr>
        <p:spPr bwMode="auto">
          <a:xfrm>
            <a:off x="4926012" y="4724400"/>
            <a:ext cx="627063"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Tag</a:t>
            </a:r>
          </a:p>
        </p:txBody>
      </p:sp>
      <p:sp>
        <p:nvSpPr>
          <p:cNvPr id="35958" name="Rectangle 118"/>
          <p:cNvSpPr>
            <a:spLocks noChangeArrowheads="1"/>
          </p:cNvSpPr>
          <p:nvPr/>
        </p:nvSpPr>
        <p:spPr bwMode="auto">
          <a:xfrm>
            <a:off x="4297362" y="4724400"/>
            <a:ext cx="628650"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Valid</a:t>
            </a:r>
          </a:p>
        </p:txBody>
      </p:sp>
      <p:sp>
        <p:nvSpPr>
          <p:cNvPr id="35959" name="Rectangle 119"/>
          <p:cNvSpPr>
            <a:spLocks noChangeArrowheads="1"/>
          </p:cNvSpPr>
          <p:nvPr/>
        </p:nvSpPr>
        <p:spPr bwMode="auto">
          <a:xfrm>
            <a:off x="3670300" y="4724400"/>
            <a:ext cx="627063"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PPN</a:t>
            </a:r>
          </a:p>
        </p:txBody>
      </p:sp>
      <p:sp>
        <p:nvSpPr>
          <p:cNvPr id="35960" name="Rectangle 120"/>
          <p:cNvSpPr>
            <a:spLocks noChangeArrowheads="1"/>
          </p:cNvSpPr>
          <p:nvPr/>
        </p:nvSpPr>
        <p:spPr bwMode="auto">
          <a:xfrm>
            <a:off x="3044825" y="4724400"/>
            <a:ext cx="625475"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Tag</a:t>
            </a:r>
          </a:p>
        </p:txBody>
      </p:sp>
      <p:sp>
        <p:nvSpPr>
          <p:cNvPr id="35961" name="Rectangle 121"/>
          <p:cNvSpPr>
            <a:spLocks noChangeArrowheads="1"/>
          </p:cNvSpPr>
          <p:nvPr/>
        </p:nvSpPr>
        <p:spPr bwMode="auto">
          <a:xfrm>
            <a:off x="2416175" y="4724400"/>
            <a:ext cx="628650"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Valid</a:t>
            </a:r>
          </a:p>
        </p:txBody>
      </p:sp>
      <p:sp>
        <p:nvSpPr>
          <p:cNvPr id="35962" name="Rectangle 122"/>
          <p:cNvSpPr>
            <a:spLocks noChangeArrowheads="1"/>
          </p:cNvSpPr>
          <p:nvPr/>
        </p:nvSpPr>
        <p:spPr bwMode="auto">
          <a:xfrm>
            <a:off x="1790700" y="4724400"/>
            <a:ext cx="625475"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PPN</a:t>
            </a:r>
          </a:p>
        </p:txBody>
      </p:sp>
      <p:sp>
        <p:nvSpPr>
          <p:cNvPr id="35963" name="Rectangle 123"/>
          <p:cNvSpPr>
            <a:spLocks noChangeArrowheads="1"/>
          </p:cNvSpPr>
          <p:nvPr/>
        </p:nvSpPr>
        <p:spPr bwMode="auto">
          <a:xfrm>
            <a:off x="1160462" y="4724400"/>
            <a:ext cx="630238"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Tag</a:t>
            </a:r>
          </a:p>
        </p:txBody>
      </p:sp>
      <p:sp>
        <p:nvSpPr>
          <p:cNvPr id="35964" name="Rectangle 124"/>
          <p:cNvSpPr>
            <a:spLocks noChangeArrowheads="1"/>
          </p:cNvSpPr>
          <p:nvPr/>
        </p:nvSpPr>
        <p:spPr bwMode="auto">
          <a:xfrm>
            <a:off x="534987" y="4724400"/>
            <a:ext cx="625475" cy="32543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Set</a:t>
            </a:r>
          </a:p>
        </p:txBody>
      </p:sp>
      <p:sp>
        <p:nvSpPr>
          <p:cNvPr id="35965" name="Line 125"/>
          <p:cNvSpPr>
            <a:spLocks noChangeShapeType="1"/>
          </p:cNvSpPr>
          <p:nvPr/>
        </p:nvSpPr>
        <p:spPr bwMode="auto">
          <a:xfrm>
            <a:off x="534987" y="5049838"/>
            <a:ext cx="8153401" cy="1588"/>
          </a:xfrm>
          <a:prstGeom prst="line">
            <a:avLst/>
          </a:prstGeom>
          <a:noFill/>
          <a:ln w="12600">
            <a:solidFill>
              <a:srgbClr val="000066"/>
            </a:solidFill>
            <a:miter lim="800000"/>
            <a:headEnd/>
            <a:tailEnd/>
          </a:ln>
          <a:effectLst/>
        </p:spPr>
        <p:txBody>
          <a:bodyPr/>
          <a:lstStyle/>
          <a:p>
            <a:endParaRPr lang="en-US" i="1">
              <a:solidFill>
                <a:srgbClr val="990000"/>
              </a:solidFill>
            </a:endParaRPr>
          </a:p>
        </p:txBody>
      </p:sp>
      <p:sp>
        <p:nvSpPr>
          <p:cNvPr id="35966" name="Line 126"/>
          <p:cNvSpPr>
            <a:spLocks noChangeShapeType="1"/>
          </p:cNvSpPr>
          <p:nvPr/>
        </p:nvSpPr>
        <p:spPr bwMode="auto">
          <a:xfrm>
            <a:off x="534987" y="5375275"/>
            <a:ext cx="8153401" cy="1588"/>
          </a:xfrm>
          <a:prstGeom prst="line">
            <a:avLst/>
          </a:prstGeom>
          <a:noFill/>
          <a:ln w="12600">
            <a:solidFill>
              <a:srgbClr val="000066"/>
            </a:solidFill>
            <a:miter lim="800000"/>
            <a:headEnd/>
            <a:tailEnd/>
          </a:ln>
          <a:effectLst/>
        </p:spPr>
        <p:txBody>
          <a:bodyPr/>
          <a:lstStyle/>
          <a:p>
            <a:endParaRPr lang="en-US"/>
          </a:p>
        </p:txBody>
      </p:sp>
      <p:sp>
        <p:nvSpPr>
          <p:cNvPr id="35967" name="Line 127"/>
          <p:cNvSpPr>
            <a:spLocks noChangeShapeType="1"/>
          </p:cNvSpPr>
          <p:nvPr/>
        </p:nvSpPr>
        <p:spPr bwMode="auto">
          <a:xfrm>
            <a:off x="534987" y="5699125"/>
            <a:ext cx="8153401" cy="1588"/>
          </a:xfrm>
          <a:prstGeom prst="line">
            <a:avLst/>
          </a:prstGeom>
          <a:noFill/>
          <a:ln w="12600">
            <a:solidFill>
              <a:srgbClr val="000066"/>
            </a:solidFill>
            <a:miter lim="800000"/>
            <a:headEnd/>
            <a:tailEnd/>
          </a:ln>
          <a:effectLst/>
        </p:spPr>
        <p:txBody>
          <a:bodyPr/>
          <a:lstStyle/>
          <a:p>
            <a:endParaRPr lang="en-US"/>
          </a:p>
        </p:txBody>
      </p:sp>
      <p:sp>
        <p:nvSpPr>
          <p:cNvPr id="35968" name="Line 128"/>
          <p:cNvSpPr>
            <a:spLocks noChangeShapeType="1"/>
          </p:cNvSpPr>
          <p:nvPr/>
        </p:nvSpPr>
        <p:spPr bwMode="auto">
          <a:xfrm>
            <a:off x="534987" y="6024563"/>
            <a:ext cx="8153401" cy="1588"/>
          </a:xfrm>
          <a:prstGeom prst="line">
            <a:avLst/>
          </a:prstGeom>
          <a:noFill/>
          <a:ln w="12600">
            <a:solidFill>
              <a:srgbClr val="000066"/>
            </a:solidFill>
            <a:miter lim="800000"/>
            <a:headEnd/>
            <a:tailEnd/>
          </a:ln>
          <a:effectLst/>
        </p:spPr>
        <p:txBody>
          <a:bodyPr/>
          <a:lstStyle/>
          <a:p>
            <a:endParaRPr lang="en-US"/>
          </a:p>
        </p:txBody>
      </p:sp>
      <p:sp>
        <p:nvSpPr>
          <p:cNvPr id="35969" name="Line 129"/>
          <p:cNvSpPr>
            <a:spLocks noChangeShapeType="1"/>
          </p:cNvSpPr>
          <p:nvPr/>
        </p:nvSpPr>
        <p:spPr bwMode="auto">
          <a:xfrm>
            <a:off x="1790700" y="4724400"/>
            <a:ext cx="1588" cy="1625601"/>
          </a:xfrm>
          <a:prstGeom prst="line">
            <a:avLst/>
          </a:prstGeom>
          <a:noFill/>
          <a:ln w="12600">
            <a:solidFill>
              <a:srgbClr val="000066"/>
            </a:solidFill>
            <a:miter lim="800000"/>
            <a:headEnd/>
            <a:tailEnd/>
          </a:ln>
          <a:effectLst/>
        </p:spPr>
        <p:txBody>
          <a:bodyPr/>
          <a:lstStyle/>
          <a:p>
            <a:endParaRPr lang="en-US"/>
          </a:p>
        </p:txBody>
      </p:sp>
      <p:sp>
        <p:nvSpPr>
          <p:cNvPr id="35970" name="Line 130"/>
          <p:cNvSpPr>
            <a:spLocks noChangeShapeType="1"/>
          </p:cNvSpPr>
          <p:nvPr/>
        </p:nvSpPr>
        <p:spPr bwMode="auto">
          <a:xfrm>
            <a:off x="2416175" y="4724400"/>
            <a:ext cx="1588" cy="1625601"/>
          </a:xfrm>
          <a:prstGeom prst="line">
            <a:avLst/>
          </a:prstGeom>
          <a:noFill/>
          <a:ln w="12600">
            <a:solidFill>
              <a:srgbClr val="000066"/>
            </a:solidFill>
            <a:miter lim="800000"/>
            <a:headEnd/>
            <a:tailEnd/>
          </a:ln>
          <a:effectLst/>
        </p:spPr>
        <p:txBody>
          <a:bodyPr/>
          <a:lstStyle/>
          <a:p>
            <a:endParaRPr lang="en-US"/>
          </a:p>
        </p:txBody>
      </p:sp>
      <p:sp>
        <p:nvSpPr>
          <p:cNvPr id="35971" name="Line 131"/>
          <p:cNvSpPr>
            <a:spLocks noChangeShapeType="1"/>
          </p:cNvSpPr>
          <p:nvPr/>
        </p:nvSpPr>
        <p:spPr bwMode="auto">
          <a:xfrm>
            <a:off x="3670300" y="4724400"/>
            <a:ext cx="1588" cy="1625601"/>
          </a:xfrm>
          <a:prstGeom prst="line">
            <a:avLst/>
          </a:prstGeom>
          <a:noFill/>
          <a:ln w="12600">
            <a:solidFill>
              <a:srgbClr val="000066"/>
            </a:solidFill>
            <a:miter lim="800000"/>
            <a:headEnd/>
            <a:tailEnd/>
          </a:ln>
          <a:effectLst/>
        </p:spPr>
        <p:txBody>
          <a:bodyPr/>
          <a:lstStyle/>
          <a:p>
            <a:endParaRPr lang="en-US"/>
          </a:p>
        </p:txBody>
      </p:sp>
      <p:sp>
        <p:nvSpPr>
          <p:cNvPr id="35972" name="Line 132"/>
          <p:cNvSpPr>
            <a:spLocks noChangeShapeType="1"/>
          </p:cNvSpPr>
          <p:nvPr/>
        </p:nvSpPr>
        <p:spPr bwMode="auto">
          <a:xfrm>
            <a:off x="4297362" y="4724400"/>
            <a:ext cx="1588" cy="1625601"/>
          </a:xfrm>
          <a:prstGeom prst="line">
            <a:avLst/>
          </a:prstGeom>
          <a:noFill/>
          <a:ln w="12600">
            <a:solidFill>
              <a:srgbClr val="000066"/>
            </a:solidFill>
            <a:miter lim="800000"/>
            <a:headEnd/>
            <a:tailEnd/>
          </a:ln>
          <a:effectLst/>
        </p:spPr>
        <p:txBody>
          <a:bodyPr/>
          <a:lstStyle/>
          <a:p>
            <a:endParaRPr lang="en-US"/>
          </a:p>
        </p:txBody>
      </p:sp>
      <p:sp>
        <p:nvSpPr>
          <p:cNvPr id="35973" name="Line 133"/>
          <p:cNvSpPr>
            <a:spLocks noChangeShapeType="1"/>
          </p:cNvSpPr>
          <p:nvPr/>
        </p:nvSpPr>
        <p:spPr bwMode="auto">
          <a:xfrm>
            <a:off x="5553075" y="4724400"/>
            <a:ext cx="1588" cy="1625601"/>
          </a:xfrm>
          <a:prstGeom prst="line">
            <a:avLst/>
          </a:prstGeom>
          <a:noFill/>
          <a:ln w="12600">
            <a:solidFill>
              <a:srgbClr val="000066"/>
            </a:solidFill>
            <a:miter lim="800000"/>
            <a:headEnd/>
            <a:tailEnd/>
          </a:ln>
          <a:effectLst/>
        </p:spPr>
        <p:txBody>
          <a:bodyPr/>
          <a:lstStyle/>
          <a:p>
            <a:endParaRPr lang="en-US"/>
          </a:p>
        </p:txBody>
      </p:sp>
      <p:sp>
        <p:nvSpPr>
          <p:cNvPr id="35974" name="Line 134"/>
          <p:cNvSpPr>
            <a:spLocks noChangeShapeType="1"/>
          </p:cNvSpPr>
          <p:nvPr/>
        </p:nvSpPr>
        <p:spPr bwMode="auto">
          <a:xfrm>
            <a:off x="6178550" y="4724400"/>
            <a:ext cx="1588" cy="1625601"/>
          </a:xfrm>
          <a:prstGeom prst="line">
            <a:avLst/>
          </a:prstGeom>
          <a:noFill/>
          <a:ln w="12600">
            <a:solidFill>
              <a:srgbClr val="000066"/>
            </a:solidFill>
            <a:miter lim="800000"/>
            <a:headEnd/>
            <a:tailEnd/>
          </a:ln>
          <a:effectLst/>
        </p:spPr>
        <p:txBody>
          <a:bodyPr/>
          <a:lstStyle/>
          <a:p>
            <a:endParaRPr lang="en-US"/>
          </a:p>
        </p:txBody>
      </p:sp>
      <p:sp>
        <p:nvSpPr>
          <p:cNvPr id="35975" name="Line 135"/>
          <p:cNvSpPr>
            <a:spLocks noChangeShapeType="1"/>
          </p:cNvSpPr>
          <p:nvPr/>
        </p:nvSpPr>
        <p:spPr bwMode="auto">
          <a:xfrm>
            <a:off x="7432675" y="4724400"/>
            <a:ext cx="1588" cy="1625601"/>
          </a:xfrm>
          <a:prstGeom prst="line">
            <a:avLst/>
          </a:prstGeom>
          <a:noFill/>
          <a:ln w="12600">
            <a:solidFill>
              <a:srgbClr val="000066"/>
            </a:solidFill>
            <a:miter lim="800000"/>
            <a:headEnd/>
            <a:tailEnd/>
          </a:ln>
          <a:effectLst/>
        </p:spPr>
        <p:txBody>
          <a:bodyPr/>
          <a:lstStyle/>
          <a:p>
            <a:endParaRPr lang="en-US"/>
          </a:p>
        </p:txBody>
      </p:sp>
      <p:sp>
        <p:nvSpPr>
          <p:cNvPr id="35976" name="Line 136"/>
          <p:cNvSpPr>
            <a:spLocks noChangeShapeType="1"/>
          </p:cNvSpPr>
          <p:nvPr/>
        </p:nvSpPr>
        <p:spPr bwMode="auto">
          <a:xfrm>
            <a:off x="8062912" y="4724400"/>
            <a:ext cx="1588" cy="1625601"/>
          </a:xfrm>
          <a:prstGeom prst="line">
            <a:avLst/>
          </a:prstGeom>
          <a:noFill/>
          <a:ln w="12600">
            <a:solidFill>
              <a:srgbClr val="000066"/>
            </a:solidFill>
            <a:miter lim="800000"/>
            <a:headEnd/>
            <a:tailEnd/>
          </a:ln>
          <a:effectLst/>
        </p:spPr>
        <p:txBody>
          <a:bodyPr/>
          <a:lstStyle/>
          <a:p>
            <a:endParaRPr lang="en-US"/>
          </a:p>
        </p:txBody>
      </p:sp>
      <p:sp>
        <p:nvSpPr>
          <p:cNvPr id="35977" name="Line 137"/>
          <p:cNvSpPr>
            <a:spLocks noChangeShapeType="1"/>
          </p:cNvSpPr>
          <p:nvPr/>
        </p:nvSpPr>
        <p:spPr bwMode="auto">
          <a:xfrm>
            <a:off x="1160462" y="4724400"/>
            <a:ext cx="1588" cy="1625601"/>
          </a:xfrm>
          <a:prstGeom prst="line">
            <a:avLst/>
          </a:prstGeom>
          <a:noFill/>
          <a:ln w="28575">
            <a:solidFill>
              <a:srgbClr val="000066"/>
            </a:solidFill>
            <a:miter lim="800000"/>
            <a:headEnd/>
            <a:tailEnd/>
          </a:ln>
          <a:effectLst/>
        </p:spPr>
        <p:txBody>
          <a:bodyPr/>
          <a:lstStyle/>
          <a:p>
            <a:endParaRPr lang="en-US"/>
          </a:p>
        </p:txBody>
      </p:sp>
      <p:sp>
        <p:nvSpPr>
          <p:cNvPr id="35978" name="Line 138"/>
          <p:cNvSpPr>
            <a:spLocks noChangeShapeType="1"/>
          </p:cNvSpPr>
          <p:nvPr/>
        </p:nvSpPr>
        <p:spPr bwMode="auto">
          <a:xfrm>
            <a:off x="3044825" y="4724400"/>
            <a:ext cx="1588" cy="1625601"/>
          </a:xfrm>
          <a:prstGeom prst="line">
            <a:avLst/>
          </a:prstGeom>
          <a:noFill/>
          <a:ln w="28575">
            <a:solidFill>
              <a:srgbClr val="000066"/>
            </a:solidFill>
            <a:miter lim="800000"/>
            <a:headEnd/>
            <a:tailEnd/>
          </a:ln>
          <a:effectLst/>
        </p:spPr>
        <p:txBody>
          <a:bodyPr/>
          <a:lstStyle/>
          <a:p>
            <a:endParaRPr lang="en-US"/>
          </a:p>
        </p:txBody>
      </p:sp>
      <p:sp>
        <p:nvSpPr>
          <p:cNvPr id="35979" name="Line 139"/>
          <p:cNvSpPr>
            <a:spLocks noChangeShapeType="1"/>
          </p:cNvSpPr>
          <p:nvPr/>
        </p:nvSpPr>
        <p:spPr bwMode="auto">
          <a:xfrm>
            <a:off x="534987" y="4724400"/>
            <a:ext cx="1588" cy="1625601"/>
          </a:xfrm>
          <a:prstGeom prst="line">
            <a:avLst/>
          </a:prstGeom>
          <a:noFill/>
          <a:ln w="28575">
            <a:solidFill>
              <a:srgbClr val="000066"/>
            </a:solidFill>
            <a:miter lim="800000"/>
            <a:headEnd/>
            <a:tailEnd/>
          </a:ln>
          <a:effectLst/>
        </p:spPr>
        <p:txBody>
          <a:bodyPr/>
          <a:lstStyle/>
          <a:p>
            <a:endParaRPr lang="en-US"/>
          </a:p>
        </p:txBody>
      </p:sp>
      <p:sp>
        <p:nvSpPr>
          <p:cNvPr id="35980" name="Line 140"/>
          <p:cNvSpPr>
            <a:spLocks noChangeShapeType="1"/>
          </p:cNvSpPr>
          <p:nvPr/>
        </p:nvSpPr>
        <p:spPr bwMode="auto">
          <a:xfrm>
            <a:off x="4926012" y="4724400"/>
            <a:ext cx="1588" cy="1625601"/>
          </a:xfrm>
          <a:prstGeom prst="line">
            <a:avLst/>
          </a:prstGeom>
          <a:noFill/>
          <a:ln w="28575">
            <a:solidFill>
              <a:srgbClr val="000066"/>
            </a:solidFill>
            <a:miter lim="800000"/>
            <a:headEnd/>
            <a:tailEnd/>
          </a:ln>
          <a:effectLst/>
        </p:spPr>
        <p:txBody>
          <a:bodyPr/>
          <a:lstStyle/>
          <a:p>
            <a:endParaRPr lang="en-US"/>
          </a:p>
        </p:txBody>
      </p:sp>
      <p:sp>
        <p:nvSpPr>
          <p:cNvPr id="35981" name="Line 141"/>
          <p:cNvSpPr>
            <a:spLocks noChangeShapeType="1"/>
          </p:cNvSpPr>
          <p:nvPr/>
        </p:nvSpPr>
        <p:spPr bwMode="auto">
          <a:xfrm>
            <a:off x="6807200" y="4724400"/>
            <a:ext cx="1588" cy="1625601"/>
          </a:xfrm>
          <a:prstGeom prst="line">
            <a:avLst/>
          </a:prstGeom>
          <a:noFill/>
          <a:ln w="28575">
            <a:solidFill>
              <a:srgbClr val="000066"/>
            </a:solidFill>
            <a:miter lim="800000"/>
            <a:headEnd/>
            <a:tailEnd/>
          </a:ln>
          <a:effectLst/>
        </p:spPr>
        <p:txBody>
          <a:bodyPr/>
          <a:lstStyle/>
          <a:p>
            <a:endParaRPr lang="en-US"/>
          </a:p>
        </p:txBody>
      </p:sp>
      <p:sp>
        <p:nvSpPr>
          <p:cNvPr id="35982" name="Line 142"/>
          <p:cNvSpPr>
            <a:spLocks noChangeShapeType="1"/>
          </p:cNvSpPr>
          <p:nvPr/>
        </p:nvSpPr>
        <p:spPr bwMode="auto">
          <a:xfrm>
            <a:off x="534987" y="4724400"/>
            <a:ext cx="8153401" cy="1588"/>
          </a:xfrm>
          <a:prstGeom prst="line">
            <a:avLst/>
          </a:prstGeom>
          <a:noFill/>
          <a:ln w="28575">
            <a:solidFill>
              <a:srgbClr val="000066"/>
            </a:solidFill>
            <a:miter lim="800000"/>
            <a:headEnd/>
            <a:tailEnd/>
          </a:ln>
          <a:effectLst/>
        </p:spPr>
        <p:txBody>
          <a:bodyPr/>
          <a:lstStyle/>
          <a:p>
            <a:endParaRPr lang="en-US" i="1">
              <a:solidFill>
                <a:srgbClr val="990000"/>
              </a:solidFill>
            </a:endParaRPr>
          </a:p>
        </p:txBody>
      </p:sp>
      <p:sp>
        <p:nvSpPr>
          <p:cNvPr id="35983" name="Line 143"/>
          <p:cNvSpPr>
            <a:spLocks noChangeShapeType="1"/>
          </p:cNvSpPr>
          <p:nvPr/>
        </p:nvSpPr>
        <p:spPr bwMode="auto">
          <a:xfrm>
            <a:off x="8688388" y="4724400"/>
            <a:ext cx="1588" cy="1625601"/>
          </a:xfrm>
          <a:prstGeom prst="line">
            <a:avLst/>
          </a:prstGeom>
          <a:noFill/>
          <a:ln w="28575">
            <a:solidFill>
              <a:srgbClr val="000066"/>
            </a:solidFill>
            <a:miter lim="800000"/>
            <a:headEnd/>
            <a:tailEnd/>
          </a:ln>
          <a:effectLst/>
        </p:spPr>
        <p:txBody>
          <a:bodyPr/>
          <a:lstStyle/>
          <a:p>
            <a:endParaRPr lang="en-US"/>
          </a:p>
        </p:txBody>
      </p:sp>
      <p:sp>
        <p:nvSpPr>
          <p:cNvPr id="35984" name="Line 144"/>
          <p:cNvSpPr>
            <a:spLocks noChangeShapeType="1"/>
          </p:cNvSpPr>
          <p:nvPr/>
        </p:nvSpPr>
        <p:spPr bwMode="auto">
          <a:xfrm>
            <a:off x="534987" y="6350001"/>
            <a:ext cx="8153401" cy="1588"/>
          </a:xfrm>
          <a:prstGeom prst="line">
            <a:avLst/>
          </a:prstGeom>
          <a:noFill/>
          <a:ln w="28575">
            <a:solidFill>
              <a:srgbClr val="000066"/>
            </a:solidFill>
            <a:miter lim="800000"/>
            <a:headEnd/>
            <a:tailEnd/>
          </a:ln>
          <a:effectLst/>
        </p:spPr>
        <p:txBody>
          <a:bodyPr/>
          <a:lstStyle/>
          <a:p>
            <a:endParaRPr lang="en-US"/>
          </a:p>
        </p:txBody>
      </p:sp>
    </p:spTree>
    <p:extLst>
      <p:ext uri="{BB962C8B-B14F-4D97-AF65-F5344CB8AC3E}">
        <p14:creationId xmlns:p14="http://schemas.microsoft.com/office/powerpoint/2010/main" val="222439063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431799" y="241300"/>
            <a:ext cx="8110538" cy="10541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2. Simple Memory System Page Table</a:t>
            </a:r>
          </a:p>
        </p:txBody>
      </p:sp>
      <p:sp>
        <p:nvSpPr>
          <p:cNvPr id="34818" name="Rectangle 2"/>
          <p:cNvSpPr>
            <a:spLocks noGrp="1" noChangeArrowheads="1"/>
          </p:cNvSpPr>
          <p:nvPr>
            <p:ph type="body" idx="1"/>
          </p:nvPr>
        </p:nvSpPr>
        <p:spPr>
          <a:xfrm>
            <a:off x="421745" y="1298575"/>
            <a:ext cx="8307387" cy="454025"/>
          </a:xfrm>
          <a:ln/>
        </p:spPr>
        <p:txBody>
          <a:bodyPr/>
          <a:lstStyle/>
          <a:p>
            <a:pPr>
              <a:buNone/>
              <a:tabLst>
                <a:tab pos="669925" algn="l"/>
                <a:tab pos="1584325" algn="l"/>
                <a:tab pos="2498725" algn="l"/>
                <a:tab pos="3413125" algn="l"/>
                <a:tab pos="4327525" algn="l"/>
                <a:tab pos="5241925" algn="l"/>
                <a:tab pos="6156325" algn="l"/>
                <a:tab pos="7070725" algn="l"/>
                <a:tab pos="7985125" algn="l"/>
                <a:tab pos="8899525" algn="l"/>
                <a:tab pos="9813925" algn="l"/>
              </a:tabLst>
            </a:pPr>
            <a:r>
              <a:rPr lang="en-GB" sz="2000" b="0" dirty="0"/>
              <a:t>Only show first 16 entries (out of 256)</a:t>
            </a:r>
          </a:p>
        </p:txBody>
      </p:sp>
      <p:sp>
        <p:nvSpPr>
          <p:cNvPr id="34820" name="Rectangle 4"/>
          <p:cNvSpPr>
            <a:spLocks noChangeArrowheads="1"/>
          </p:cNvSpPr>
          <p:nvPr/>
        </p:nvSpPr>
        <p:spPr bwMode="auto">
          <a:xfrm>
            <a:off x="6110288" y="47815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34821" name="Rectangle 5"/>
          <p:cNvSpPr>
            <a:spLocks noChangeArrowheads="1"/>
          </p:cNvSpPr>
          <p:nvPr/>
        </p:nvSpPr>
        <p:spPr bwMode="auto">
          <a:xfrm>
            <a:off x="5418138" y="47815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0D</a:t>
            </a:r>
          </a:p>
        </p:txBody>
      </p:sp>
      <p:sp>
        <p:nvSpPr>
          <p:cNvPr id="34822" name="Rectangle 6"/>
          <p:cNvSpPr>
            <a:spLocks noChangeArrowheads="1"/>
          </p:cNvSpPr>
          <p:nvPr/>
        </p:nvSpPr>
        <p:spPr bwMode="auto">
          <a:xfrm>
            <a:off x="4724400" y="4781551"/>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0F</a:t>
            </a:r>
          </a:p>
        </p:txBody>
      </p:sp>
      <p:sp>
        <p:nvSpPr>
          <p:cNvPr id="34826" name="Rectangle 10"/>
          <p:cNvSpPr>
            <a:spLocks noChangeArrowheads="1"/>
          </p:cNvSpPr>
          <p:nvPr/>
        </p:nvSpPr>
        <p:spPr bwMode="auto">
          <a:xfrm>
            <a:off x="6110288" y="4475163"/>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34827" name="Rectangle 11"/>
          <p:cNvSpPr>
            <a:spLocks noChangeArrowheads="1"/>
          </p:cNvSpPr>
          <p:nvPr/>
        </p:nvSpPr>
        <p:spPr bwMode="auto">
          <a:xfrm>
            <a:off x="5418138" y="4475163"/>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11</a:t>
            </a:r>
          </a:p>
        </p:txBody>
      </p:sp>
      <p:sp>
        <p:nvSpPr>
          <p:cNvPr id="34828" name="Rectangle 12"/>
          <p:cNvSpPr>
            <a:spLocks noChangeArrowheads="1"/>
          </p:cNvSpPr>
          <p:nvPr/>
        </p:nvSpPr>
        <p:spPr bwMode="auto">
          <a:xfrm>
            <a:off x="4724400" y="4475163"/>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0E</a:t>
            </a:r>
          </a:p>
        </p:txBody>
      </p:sp>
      <p:sp>
        <p:nvSpPr>
          <p:cNvPr id="34832" name="Rectangle 16"/>
          <p:cNvSpPr>
            <a:spLocks noChangeArrowheads="1"/>
          </p:cNvSpPr>
          <p:nvPr/>
        </p:nvSpPr>
        <p:spPr bwMode="auto">
          <a:xfrm>
            <a:off x="6110288" y="41687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34833" name="Rectangle 17"/>
          <p:cNvSpPr>
            <a:spLocks noChangeArrowheads="1"/>
          </p:cNvSpPr>
          <p:nvPr/>
        </p:nvSpPr>
        <p:spPr bwMode="auto">
          <a:xfrm>
            <a:off x="5418138" y="41687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2D</a:t>
            </a:r>
          </a:p>
        </p:txBody>
      </p:sp>
      <p:sp>
        <p:nvSpPr>
          <p:cNvPr id="34834" name="Rectangle 18"/>
          <p:cNvSpPr>
            <a:spLocks noChangeArrowheads="1"/>
          </p:cNvSpPr>
          <p:nvPr/>
        </p:nvSpPr>
        <p:spPr bwMode="auto">
          <a:xfrm>
            <a:off x="4724400" y="4168776"/>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0D</a:t>
            </a:r>
          </a:p>
        </p:txBody>
      </p:sp>
      <p:sp>
        <p:nvSpPr>
          <p:cNvPr id="34838" name="Rectangle 22"/>
          <p:cNvSpPr>
            <a:spLocks noChangeArrowheads="1"/>
          </p:cNvSpPr>
          <p:nvPr/>
        </p:nvSpPr>
        <p:spPr bwMode="auto">
          <a:xfrm>
            <a:off x="6110288" y="386080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a:t>
            </a:r>
          </a:p>
        </p:txBody>
      </p:sp>
      <p:sp>
        <p:nvSpPr>
          <p:cNvPr id="34839" name="Rectangle 23"/>
          <p:cNvSpPr>
            <a:spLocks noChangeArrowheads="1"/>
          </p:cNvSpPr>
          <p:nvPr/>
        </p:nvSpPr>
        <p:spPr bwMode="auto">
          <a:xfrm>
            <a:off x="5418138" y="386080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34840" name="Rectangle 24"/>
          <p:cNvSpPr>
            <a:spLocks noChangeArrowheads="1"/>
          </p:cNvSpPr>
          <p:nvPr/>
        </p:nvSpPr>
        <p:spPr bwMode="auto">
          <a:xfrm>
            <a:off x="4724400" y="3860801"/>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0C</a:t>
            </a:r>
          </a:p>
        </p:txBody>
      </p:sp>
      <p:sp>
        <p:nvSpPr>
          <p:cNvPr id="34844" name="Rectangle 28"/>
          <p:cNvSpPr>
            <a:spLocks noChangeArrowheads="1"/>
          </p:cNvSpPr>
          <p:nvPr/>
        </p:nvSpPr>
        <p:spPr bwMode="auto">
          <a:xfrm>
            <a:off x="6110288" y="355282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a:t>
            </a:r>
          </a:p>
        </p:txBody>
      </p:sp>
      <p:sp>
        <p:nvSpPr>
          <p:cNvPr id="34845" name="Rectangle 29"/>
          <p:cNvSpPr>
            <a:spLocks noChangeArrowheads="1"/>
          </p:cNvSpPr>
          <p:nvPr/>
        </p:nvSpPr>
        <p:spPr bwMode="auto">
          <a:xfrm>
            <a:off x="5418138" y="355282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34846" name="Rectangle 30"/>
          <p:cNvSpPr>
            <a:spLocks noChangeArrowheads="1"/>
          </p:cNvSpPr>
          <p:nvPr/>
        </p:nvSpPr>
        <p:spPr bwMode="auto">
          <a:xfrm>
            <a:off x="4724400" y="3552826"/>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0B</a:t>
            </a:r>
          </a:p>
        </p:txBody>
      </p:sp>
      <p:sp>
        <p:nvSpPr>
          <p:cNvPr id="34850" name="Rectangle 34"/>
          <p:cNvSpPr>
            <a:spLocks noChangeArrowheads="1"/>
          </p:cNvSpPr>
          <p:nvPr/>
        </p:nvSpPr>
        <p:spPr bwMode="auto">
          <a:xfrm>
            <a:off x="6110288" y="3246438"/>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34851" name="Rectangle 35"/>
          <p:cNvSpPr>
            <a:spLocks noChangeArrowheads="1"/>
          </p:cNvSpPr>
          <p:nvPr/>
        </p:nvSpPr>
        <p:spPr bwMode="auto">
          <a:xfrm>
            <a:off x="5418138" y="3246438"/>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09</a:t>
            </a:r>
          </a:p>
        </p:txBody>
      </p:sp>
      <p:sp>
        <p:nvSpPr>
          <p:cNvPr id="34852" name="Rectangle 36"/>
          <p:cNvSpPr>
            <a:spLocks noChangeArrowheads="1"/>
          </p:cNvSpPr>
          <p:nvPr/>
        </p:nvSpPr>
        <p:spPr bwMode="auto">
          <a:xfrm>
            <a:off x="4724400" y="3246438"/>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0A</a:t>
            </a:r>
          </a:p>
        </p:txBody>
      </p:sp>
      <p:sp>
        <p:nvSpPr>
          <p:cNvPr id="34856" name="Rectangle 40"/>
          <p:cNvSpPr>
            <a:spLocks noChangeArrowheads="1"/>
          </p:cNvSpPr>
          <p:nvPr/>
        </p:nvSpPr>
        <p:spPr bwMode="auto">
          <a:xfrm>
            <a:off x="6110288" y="29400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34857" name="Rectangle 41"/>
          <p:cNvSpPr>
            <a:spLocks noChangeArrowheads="1"/>
          </p:cNvSpPr>
          <p:nvPr/>
        </p:nvSpPr>
        <p:spPr bwMode="auto">
          <a:xfrm>
            <a:off x="5418138" y="29400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17</a:t>
            </a:r>
          </a:p>
        </p:txBody>
      </p:sp>
      <p:sp>
        <p:nvSpPr>
          <p:cNvPr id="34858" name="Rectangle 42"/>
          <p:cNvSpPr>
            <a:spLocks noChangeArrowheads="1"/>
          </p:cNvSpPr>
          <p:nvPr/>
        </p:nvSpPr>
        <p:spPr bwMode="auto">
          <a:xfrm>
            <a:off x="4724400" y="2940051"/>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09</a:t>
            </a:r>
          </a:p>
        </p:txBody>
      </p:sp>
      <p:sp>
        <p:nvSpPr>
          <p:cNvPr id="34862" name="Rectangle 46"/>
          <p:cNvSpPr>
            <a:spLocks noChangeArrowheads="1"/>
          </p:cNvSpPr>
          <p:nvPr/>
        </p:nvSpPr>
        <p:spPr bwMode="auto">
          <a:xfrm>
            <a:off x="6110288" y="26320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34863" name="Rectangle 47"/>
          <p:cNvSpPr>
            <a:spLocks noChangeArrowheads="1"/>
          </p:cNvSpPr>
          <p:nvPr/>
        </p:nvSpPr>
        <p:spPr bwMode="auto">
          <a:xfrm>
            <a:off x="5418138" y="26320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13</a:t>
            </a:r>
          </a:p>
        </p:txBody>
      </p:sp>
      <p:sp>
        <p:nvSpPr>
          <p:cNvPr id="34864" name="Rectangle 48"/>
          <p:cNvSpPr>
            <a:spLocks noChangeArrowheads="1"/>
          </p:cNvSpPr>
          <p:nvPr/>
        </p:nvSpPr>
        <p:spPr bwMode="auto">
          <a:xfrm>
            <a:off x="4724400" y="2632076"/>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08</a:t>
            </a:r>
          </a:p>
        </p:txBody>
      </p:sp>
      <p:sp>
        <p:nvSpPr>
          <p:cNvPr id="34868" name="Rectangle 52"/>
          <p:cNvSpPr>
            <a:spLocks noChangeArrowheads="1"/>
          </p:cNvSpPr>
          <p:nvPr/>
        </p:nvSpPr>
        <p:spPr bwMode="auto">
          <a:xfrm>
            <a:off x="6110288" y="2325688"/>
            <a:ext cx="692150" cy="3063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rgbClr val="990000"/>
                </a:solidFill>
                <a:latin typeface="Calibri" pitchFamily="34" charset="0"/>
              </a:rPr>
              <a:t>Valid</a:t>
            </a:r>
          </a:p>
        </p:txBody>
      </p:sp>
      <p:sp>
        <p:nvSpPr>
          <p:cNvPr id="34869" name="Rectangle 53"/>
          <p:cNvSpPr>
            <a:spLocks noChangeArrowheads="1"/>
          </p:cNvSpPr>
          <p:nvPr/>
        </p:nvSpPr>
        <p:spPr bwMode="auto">
          <a:xfrm>
            <a:off x="5418138" y="2325688"/>
            <a:ext cx="692150" cy="3063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rgbClr val="990000"/>
                </a:solidFill>
                <a:latin typeface="Calibri" pitchFamily="34" charset="0"/>
              </a:rPr>
              <a:t>PPN</a:t>
            </a:r>
          </a:p>
        </p:txBody>
      </p:sp>
      <p:sp>
        <p:nvSpPr>
          <p:cNvPr id="34870" name="Rectangle 54"/>
          <p:cNvSpPr>
            <a:spLocks noChangeArrowheads="1"/>
          </p:cNvSpPr>
          <p:nvPr/>
        </p:nvSpPr>
        <p:spPr bwMode="auto">
          <a:xfrm>
            <a:off x="4724400" y="2325688"/>
            <a:ext cx="693738" cy="3063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rgbClr val="990000"/>
                </a:solidFill>
                <a:latin typeface="Calibri" pitchFamily="34" charset="0"/>
              </a:rPr>
              <a:t>VPN</a:t>
            </a:r>
          </a:p>
        </p:txBody>
      </p:sp>
      <p:sp>
        <p:nvSpPr>
          <p:cNvPr id="34874" name="Line 58"/>
          <p:cNvSpPr>
            <a:spLocks noChangeShapeType="1"/>
          </p:cNvSpPr>
          <p:nvPr/>
        </p:nvSpPr>
        <p:spPr bwMode="auto">
          <a:xfrm>
            <a:off x="4724400" y="2632076"/>
            <a:ext cx="2103120" cy="1588"/>
          </a:xfrm>
          <a:prstGeom prst="line">
            <a:avLst/>
          </a:prstGeom>
          <a:noFill/>
          <a:ln w="12600">
            <a:solidFill>
              <a:srgbClr val="000066"/>
            </a:solidFill>
            <a:miter lim="800000"/>
            <a:headEnd/>
            <a:tailEnd/>
          </a:ln>
          <a:effectLst/>
        </p:spPr>
        <p:txBody>
          <a:bodyPr/>
          <a:lstStyle/>
          <a:p>
            <a:endParaRPr lang="en-US"/>
          </a:p>
        </p:txBody>
      </p:sp>
      <p:sp>
        <p:nvSpPr>
          <p:cNvPr id="34875" name="Line 59"/>
          <p:cNvSpPr>
            <a:spLocks noChangeShapeType="1"/>
          </p:cNvSpPr>
          <p:nvPr/>
        </p:nvSpPr>
        <p:spPr bwMode="auto">
          <a:xfrm>
            <a:off x="4724400" y="2940051"/>
            <a:ext cx="2103120" cy="1588"/>
          </a:xfrm>
          <a:prstGeom prst="line">
            <a:avLst/>
          </a:prstGeom>
          <a:noFill/>
          <a:ln w="12600">
            <a:solidFill>
              <a:srgbClr val="000066"/>
            </a:solidFill>
            <a:miter lim="800000"/>
            <a:headEnd/>
            <a:tailEnd/>
          </a:ln>
          <a:effectLst/>
        </p:spPr>
        <p:txBody>
          <a:bodyPr/>
          <a:lstStyle/>
          <a:p>
            <a:endParaRPr lang="en-US"/>
          </a:p>
        </p:txBody>
      </p:sp>
      <p:sp>
        <p:nvSpPr>
          <p:cNvPr id="34876" name="Line 60"/>
          <p:cNvSpPr>
            <a:spLocks noChangeShapeType="1"/>
          </p:cNvSpPr>
          <p:nvPr/>
        </p:nvSpPr>
        <p:spPr bwMode="auto">
          <a:xfrm>
            <a:off x="4724400" y="3249611"/>
            <a:ext cx="2103120" cy="1588"/>
          </a:xfrm>
          <a:prstGeom prst="line">
            <a:avLst/>
          </a:prstGeom>
          <a:noFill/>
          <a:ln w="12600">
            <a:solidFill>
              <a:srgbClr val="000066"/>
            </a:solidFill>
            <a:miter lim="800000"/>
            <a:headEnd/>
            <a:tailEnd/>
          </a:ln>
          <a:effectLst/>
        </p:spPr>
        <p:txBody>
          <a:bodyPr/>
          <a:lstStyle/>
          <a:p>
            <a:endParaRPr lang="en-US"/>
          </a:p>
        </p:txBody>
      </p:sp>
      <p:sp>
        <p:nvSpPr>
          <p:cNvPr id="34877" name="Line 61"/>
          <p:cNvSpPr>
            <a:spLocks noChangeShapeType="1"/>
          </p:cNvSpPr>
          <p:nvPr/>
        </p:nvSpPr>
        <p:spPr bwMode="auto">
          <a:xfrm>
            <a:off x="4724400" y="3552826"/>
            <a:ext cx="2103120" cy="1588"/>
          </a:xfrm>
          <a:prstGeom prst="line">
            <a:avLst/>
          </a:prstGeom>
          <a:noFill/>
          <a:ln w="12600">
            <a:solidFill>
              <a:srgbClr val="000066"/>
            </a:solidFill>
            <a:miter lim="800000"/>
            <a:headEnd/>
            <a:tailEnd/>
          </a:ln>
          <a:effectLst/>
        </p:spPr>
        <p:txBody>
          <a:bodyPr/>
          <a:lstStyle/>
          <a:p>
            <a:endParaRPr lang="en-US"/>
          </a:p>
        </p:txBody>
      </p:sp>
      <p:sp>
        <p:nvSpPr>
          <p:cNvPr id="34878" name="Line 62"/>
          <p:cNvSpPr>
            <a:spLocks noChangeShapeType="1"/>
          </p:cNvSpPr>
          <p:nvPr/>
        </p:nvSpPr>
        <p:spPr bwMode="auto">
          <a:xfrm>
            <a:off x="4724400" y="3860801"/>
            <a:ext cx="2103120" cy="1588"/>
          </a:xfrm>
          <a:prstGeom prst="line">
            <a:avLst/>
          </a:prstGeom>
          <a:noFill/>
          <a:ln w="12600">
            <a:solidFill>
              <a:srgbClr val="000066"/>
            </a:solidFill>
            <a:miter lim="800000"/>
            <a:headEnd/>
            <a:tailEnd/>
          </a:ln>
          <a:effectLst/>
        </p:spPr>
        <p:txBody>
          <a:bodyPr/>
          <a:lstStyle/>
          <a:p>
            <a:endParaRPr lang="en-US"/>
          </a:p>
        </p:txBody>
      </p:sp>
      <p:sp>
        <p:nvSpPr>
          <p:cNvPr id="34879" name="Line 63"/>
          <p:cNvSpPr>
            <a:spLocks noChangeShapeType="1"/>
          </p:cNvSpPr>
          <p:nvPr/>
        </p:nvSpPr>
        <p:spPr bwMode="auto">
          <a:xfrm>
            <a:off x="4724400" y="4157135"/>
            <a:ext cx="2103120" cy="1588"/>
          </a:xfrm>
          <a:prstGeom prst="line">
            <a:avLst/>
          </a:prstGeom>
          <a:noFill/>
          <a:ln w="12600">
            <a:solidFill>
              <a:srgbClr val="000066"/>
            </a:solidFill>
            <a:miter lim="800000"/>
            <a:headEnd/>
            <a:tailEnd/>
          </a:ln>
          <a:effectLst/>
        </p:spPr>
        <p:txBody>
          <a:bodyPr/>
          <a:lstStyle/>
          <a:p>
            <a:endParaRPr lang="en-US"/>
          </a:p>
        </p:txBody>
      </p:sp>
      <p:sp>
        <p:nvSpPr>
          <p:cNvPr id="34880" name="Line 64"/>
          <p:cNvSpPr>
            <a:spLocks noChangeShapeType="1"/>
          </p:cNvSpPr>
          <p:nvPr/>
        </p:nvSpPr>
        <p:spPr bwMode="auto">
          <a:xfrm>
            <a:off x="4724400" y="4475163"/>
            <a:ext cx="2103120" cy="1588"/>
          </a:xfrm>
          <a:prstGeom prst="line">
            <a:avLst/>
          </a:prstGeom>
          <a:noFill/>
          <a:ln w="12600">
            <a:solidFill>
              <a:srgbClr val="000066"/>
            </a:solidFill>
            <a:miter lim="800000"/>
            <a:headEnd/>
            <a:tailEnd/>
          </a:ln>
          <a:effectLst/>
        </p:spPr>
        <p:txBody>
          <a:bodyPr/>
          <a:lstStyle/>
          <a:p>
            <a:endParaRPr lang="en-US"/>
          </a:p>
        </p:txBody>
      </p:sp>
      <p:sp>
        <p:nvSpPr>
          <p:cNvPr id="34881" name="Line 65"/>
          <p:cNvSpPr>
            <a:spLocks noChangeShapeType="1"/>
          </p:cNvSpPr>
          <p:nvPr/>
        </p:nvSpPr>
        <p:spPr bwMode="auto">
          <a:xfrm>
            <a:off x="4724400" y="4781551"/>
            <a:ext cx="2103120" cy="1588"/>
          </a:xfrm>
          <a:prstGeom prst="line">
            <a:avLst/>
          </a:prstGeom>
          <a:noFill/>
          <a:ln w="12600">
            <a:solidFill>
              <a:srgbClr val="000066"/>
            </a:solidFill>
            <a:miter lim="800000"/>
            <a:headEnd/>
            <a:tailEnd/>
          </a:ln>
          <a:effectLst/>
        </p:spPr>
        <p:txBody>
          <a:bodyPr/>
          <a:lstStyle/>
          <a:p>
            <a:endParaRPr lang="en-US"/>
          </a:p>
        </p:txBody>
      </p:sp>
      <p:sp>
        <p:nvSpPr>
          <p:cNvPr id="34884" name="Line 68"/>
          <p:cNvSpPr>
            <a:spLocks noChangeShapeType="1"/>
          </p:cNvSpPr>
          <p:nvPr/>
        </p:nvSpPr>
        <p:spPr bwMode="auto">
          <a:xfrm>
            <a:off x="5418138" y="2325688"/>
            <a:ext cx="1588" cy="2763838"/>
          </a:xfrm>
          <a:prstGeom prst="line">
            <a:avLst/>
          </a:prstGeom>
          <a:noFill/>
          <a:ln w="12600">
            <a:solidFill>
              <a:srgbClr val="000066"/>
            </a:solidFill>
            <a:miter lim="800000"/>
            <a:headEnd/>
            <a:tailEnd/>
          </a:ln>
          <a:effectLst/>
        </p:spPr>
        <p:txBody>
          <a:bodyPr/>
          <a:lstStyle/>
          <a:p>
            <a:endParaRPr lang="en-US"/>
          </a:p>
        </p:txBody>
      </p:sp>
      <p:sp>
        <p:nvSpPr>
          <p:cNvPr id="34885" name="Line 69"/>
          <p:cNvSpPr>
            <a:spLocks noChangeShapeType="1"/>
          </p:cNvSpPr>
          <p:nvPr/>
        </p:nvSpPr>
        <p:spPr bwMode="auto">
          <a:xfrm>
            <a:off x="6110288" y="2325688"/>
            <a:ext cx="1588" cy="2763838"/>
          </a:xfrm>
          <a:prstGeom prst="line">
            <a:avLst/>
          </a:prstGeom>
          <a:noFill/>
          <a:ln w="12600">
            <a:solidFill>
              <a:srgbClr val="000066"/>
            </a:solidFill>
            <a:miter lim="800000"/>
            <a:headEnd/>
            <a:tailEnd/>
          </a:ln>
          <a:effectLst/>
        </p:spPr>
        <p:txBody>
          <a:bodyPr/>
          <a:lstStyle/>
          <a:p>
            <a:endParaRPr lang="en-US"/>
          </a:p>
        </p:txBody>
      </p:sp>
      <p:sp>
        <p:nvSpPr>
          <p:cNvPr id="34888" name="Line 72"/>
          <p:cNvSpPr>
            <a:spLocks noChangeShapeType="1"/>
          </p:cNvSpPr>
          <p:nvPr/>
        </p:nvSpPr>
        <p:spPr bwMode="auto">
          <a:xfrm>
            <a:off x="4724400" y="2325688"/>
            <a:ext cx="2103120" cy="1588"/>
          </a:xfrm>
          <a:prstGeom prst="line">
            <a:avLst/>
          </a:prstGeom>
          <a:noFill/>
          <a:ln w="12700">
            <a:solidFill>
              <a:srgbClr val="000066"/>
            </a:solidFill>
            <a:miter lim="800000"/>
            <a:headEnd/>
            <a:tailEnd/>
          </a:ln>
          <a:effectLst/>
        </p:spPr>
        <p:txBody>
          <a:bodyPr/>
          <a:lstStyle/>
          <a:p>
            <a:endParaRPr lang="en-US"/>
          </a:p>
        </p:txBody>
      </p:sp>
      <p:sp>
        <p:nvSpPr>
          <p:cNvPr id="34889" name="Line 73"/>
          <p:cNvSpPr>
            <a:spLocks noChangeShapeType="1"/>
          </p:cNvSpPr>
          <p:nvPr/>
        </p:nvSpPr>
        <p:spPr bwMode="auto">
          <a:xfrm>
            <a:off x="6810905" y="2325688"/>
            <a:ext cx="1588" cy="2763838"/>
          </a:xfrm>
          <a:prstGeom prst="line">
            <a:avLst/>
          </a:prstGeom>
          <a:noFill/>
          <a:ln w="12700">
            <a:solidFill>
              <a:srgbClr val="000066"/>
            </a:solidFill>
            <a:miter lim="800000"/>
            <a:headEnd/>
            <a:tailEnd/>
          </a:ln>
          <a:effectLst/>
        </p:spPr>
        <p:txBody>
          <a:bodyPr/>
          <a:lstStyle/>
          <a:p>
            <a:endParaRPr lang="en-US"/>
          </a:p>
        </p:txBody>
      </p:sp>
      <p:sp>
        <p:nvSpPr>
          <p:cNvPr id="34890" name="Line 74"/>
          <p:cNvSpPr>
            <a:spLocks noChangeShapeType="1"/>
          </p:cNvSpPr>
          <p:nvPr/>
        </p:nvSpPr>
        <p:spPr bwMode="auto">
          <a:xfrm>
            <a:off x="4724400" y="5089526"/>
            <a:ext cx="2103120" cy="1588"/>
          </a:xfrm>
          <a:prstGeom prst="line">
            <a:avLst/>
          </a:prstGeom>
          <a:noFill/>
          <a:ln w="12700">
            <a:solidFill>
              <a:srgbClr val="000066"/>
            </a:solidFill>
            <a:miter lim="800000"/>
            <a:headEnd/>
            <a:tailEnd/>
          </a:ln>
          <a:effectLst/>
        </p:spPr>
        <p:txBody>
          <a:bodyPr/>
          <a:lstStyle/>
          <a:p>
            <a:endParaRPr lang="en-US"/>
          </a:p>
        </p:txBody>
      </p:sp>
      <p:sp>
        <p:nvSpPr>
          <p:cNvPr id="147" name="Line 73"/>
          <p:cNvSpPr>
            <a:spLocks noChangeShapeType="1"/>
          </p:cNvSpPr>
          <p:nvPr/>
        </p:nvSpPr>
        <p:spPr bwMode="auto">
          <a:xfrm>
            <a:off x="4724400" y="2333095"/>
            <a:ext cx="1588" cy="2763838"/>
          </a:xfrm>
          <a:prstGeom prst="line">
            <a:avLst/>
          </a:prstGeom>
          <a:noFill/>
          <a:ln w="12700">
            <a:solidFill>
              <a:srgbClr val="000066"/>
            </a:solidFill>
            <a:miter lim="800000"/>
            <a:headEnd/>
            <a:tailEnd/>
          </a:ln>
          <a:effectLst/>
        </p:spPr>
        <p:txBody>
          <a:bodyPr/>
          <a:lstStyle/>
          <a:p>
            <a:endParaRPr lang="en-US"/>
          </a:p>
        </p:txBody>
      </p:sp>
      <p:sp>
        <p:nvSpPr>
          <p:cNvPr id="148" name="Rectangle 7"/>
          <p:cNvSpPr>
            <a:spLocks noChangeArrowheads="1"/>
          </p:cNvSpPr>
          <p:nvPr/>
        </p:nvSpPr>
        <p:spPr bwMode="auto">
          <a:xfrm>
            <a:off x="3290888" y="47815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a:t>
            </a:r>
          </a:p>
        </p:txBody>
      </p:sp>
      <p:sp>
        <p:nvSpPr>
          <p:cNvPr id="149" name="Rectangle 8"/>
          <p:cNvSpPr>
            <a:spLocks noChangeArrowheads="1"/>
          </p:cNvSpPr>
          <p:nvPr/>
        </p:nvSpPr>
        <p:spPr bwMode="auto">
          <a:xfrm>
            <a:off x="2598738" y="47815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150" name="Rectangle 9"/>
          <p:cNvSpPr>
            <a:spLocks noChangeArrowheads="1"/>
          </p:cNvSpPr>
          <p:nvPr/>
        </p:nvSpPr>
        <p:spPr bwMode="auto">
          <a:xfrm>
            <a:off x="1905000" y="4781551"/>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07</a:t>
            </a:r>
          </a:p>
        </p:txBody>
      </p:sp>
      <p:sp>
        <p:nvSpPr>
          <p:cNvPr id="151" name="Rectangle 13"/>
          <p:cNvSpPr>
            <a:spLocks noChangeArrowheads="1"/>
          </p:cNvSpPr>
          <p:nvPr/>
        </p:nvSpPr>
        <p:spPr bwMode="auto">
          <a:xfrm>
            <a:off x="3290888" y="4475163"/>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a:t>
            </a:r>
          </a:p>
        </p:txBody>
      </p:sp>
      <p:sp>
        <p:nvSpPr>
          <p:cNvPr id="152" name="Rectangle 14"/>
          <p:cNvSpPr>
            <a:spLocks noChangeArrowheads="1"/>
          </p:cNvSpPr>
          <p:nvPr/>
        </p:nvSpPr>
        <p:spPr bwMode="auto">
          <a:xfrm>
            <a:off x="2598738" y="4475163"/>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153" name="Rectangle 15"/>
          <p:cNvSpPr>
            <a:spLocks noChangeArrowheads="1"/>
          </p:cNvSpPr>
          <p:nvPr/>
        </p:nvSpPr>
        <p:spPr bwMode="auto">
          <a:xfrm>
            <a:off x="1905000" y="4475163"/>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06</a:t>
            </a:r>
          </a:p>
        </p:txBody>
      </p:sp>
      <p:sp>
        <p:nvSpPr>
          <p:cNvPr id="154" name="Rectangle 19"/>
          <p:cNvSpPr>
            <a:spLocks noChangeArrowheads="1"/>
          </p:cNvSpPr>
          <p:nvPr/>
        </p:nvSpPr>
        <p:spPr bwMode="auto">
          <a:xfrm>
            <a:off x="3290888" y="41687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155" name="Rectangle 20"/>
          <p:cNvSpPr>
            <a:spLocks noChangeArrowheads="1"/>
          </p:cNvSpPr>
          <p:nvPr/>
        </p:nvSpPr>
        <p:spPr bwMode="auto">
          <a:xfrm>
            <a:off x="2598738" y="41687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16</a:t>
            </a:r>
          </a:p>
        </p:txBody>
      </p:sp>
      <p:sp>
        <p:nvSpPr>
          <p:cNvPr id="156" name="Rectangle 21"/>
          <p:cNvSpPr>
            <a:spLocks noChangeArrowheads="1"/>
          </p:cNvSpPr>
          <p:nvPr/>
        </p:nvSpPr>
        <p:spPr bwMode="auto">
          <a:xfrm>
            <a:off x="1905000" y="4168776"/>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05</a:t>
            </a:r>
          </a:p>
        </p:txBody>
      </p:sp>
      <p:sp>
        <p:nvSpPr>
          <p:cNvPr id="157" name="Rectangle 25"/>
          <p:cNvSpPr>
            <a:spLocks noChangeArrowheads="1"/>
          </p:cNvSpPr>
          <p:nvPr/>
        </p:nvSpPr>
        <p:spPr bwMode="auto">
          <a:xfrm>
            <a:off x="3290888" y="386080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a:t>
            </a:r>
          </a:p>
        </p:txBody>
      </p:sp>
      <p:sp>
        <p:nvSpPr>
          <p:cNvPr id="158" name="Rectangle 26"/>
          <p:cNvSpPr>
            <a:spLocks noChangeArrowheads="1"/>
          </p:cNvSpPr>
          <p:nvPr/>
        </p:nvSpPr>
        <p:spPr bwMode="auto">
          <a:xfrm>
            <a:off x="2598738" y="386080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159" name="Rectangle 27"/>
          <p:cNvSpPr>
            <a:spLocks noChangeArrowheads="1"/>
          </p:cNvSpPr>
          <p:nvPr/>
        </p:nvSpPr>
        <p:spPr bwMode="auto">
          <a:xfrm>
            <a:off x="1905000" y="3860801"/>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04</a:t>
            </a:r>
          </a:p>
        </p:txBody>
      </p:sp>
      <p:sp>
        <p:nvSpPr>
          <p:cNvPr id="160" name="Rectangle 31"/>
          <p:cNvSpPr>
            <a:spLocks noChangeArrowheads="1"/>
          </p:cNvSpPr>
          <p:nvPr/>
        </p:nvSpPr>
        <p:spPr bwMode="auto">
          <a:xfrm>
            <a:off x="3290888" y="355282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161" name="Rectangle 32"/>
          <p:cNvSpPr>
            <a:spLocks noChangeArrowheads="1"/>
          </p:cNvSpPr>
          <p:nvPr/>
        </p:nvSpPr>
        <p:spPr bwMode="auto">
          <a:xfrm>
            <a:off x="2598738" y="355282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02</a:t>
            </a:r>
          </a:p>
        </p:txBody>
      </p:sp>
      <p:sp>
        <p:nvSpPr>
          <p:cNvPr id="162" name="Rectangle 33"/>
          <p:cNvSpPr>
            <a:spLocks noChangeArrowheads="1"/>
          </p:cNvSpPr>
          <p:nvPr/>
        </p:nvSpPr>
        <p:spPr bwMode="auto">
          <a:xfrm>
            <a:off x="1905000" y="3552826"/>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03</a:t>
            </a:r>
          </a:p>
        </p:txBody>
      </p:sp>
      <p:sp>
        <p:nvSpPr>
          <p:cNvPr id="163" name="Rectangle 37"/>
          <p:cNvSpPr>
            <a:spLocks noChangeArrowheads="1"/>
          </p:cNvSpPr>
          <p:nvPr/>
        </p:nvSpPr>
        <p:spPr bwMode="auto">
          <a:xfrm>
            <a:off x="3290888" y="3246438"/>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164" name="Rectangle 38"/>
          <p:cNvSpPr>
            <a:spLocks noChangeArrowheads="1"/>
          </p:cNvSpPr>
          <p:nvPr/>
        </p:nvSpPr>
        <p:spPr bwMode="auto">
          <a:xfrm>
            <a:off x="2598738" y="3246438"/>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33</a:t>
            </a:r>
          </a:p>
        </p:txBody>
      </p:sp>
      <p:sp>
        <p:nvSpPr>
          <p:cNvPr id="165" name="Rectangle 39"/>
          <p:cNvSpPr>
            <a:spLocks noChangeArrowheads="1"/>
          </p:cNvSpPr>
          <p:nvPr/>
        </p:nvSpPr>
        <p:spPr bwMode="auto">
          <a:xfrm>
            <a:off x="1905000" y="3246438"/>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02</a:t>
            </a:r>
          </a:p>
        </p:txBody>
      </p:sp>
      <p:sp>
        <p:nvSpPr>
          <p:cNvPr id="166" name="Rectangle 43"/>
          <p:cNvSpPr>
            <a:spLocks noChangeArrowheads="1"/>
          </p:cNvSpPr>
          <p:nvPr/>
        </p:nvSpPr>
        <p:spPr bwMode="auto">
          <a:xfrm>
            <a:off x="3290888" y="29400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0</a:t>
            </a:r>
          </a:p>
        </p:txBody>
      </p:sp>
      <p:sp>
        <p:nvSpPr>
          <p:cNvPr id="167" name="Rectangle 44"/>
          <p:cNvSpPr>
            <a:spLocks noChangeArrowheads="1"/>
          </p:cNvSpPr>
          <p:nvPr/>
        </p:nvSpPr>
        <p:spPr bwMode="auto">
          <a:xfrm>
            <a:off x="2598738" y="2940051"/>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a:t>
            </a:r>
          </a:p>
        </p:txBody>
      </p:sp>
      <p:sp>
        <p:nvSpPr>
          <p:cNvPr id="168" name="Rectangle 45"/>
          <p:cNvSpPr>
            <a:spLocks noChangeArrowheads="1"/>
          </p:cNvSpPr>
          <p:nvPr/>
        </p:nvSpPr>
        <p:spPr bwMode="auto">
          <a:xfrm>
            <a:off x="1905000" y="2940051"/>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01</a:t>
            </a:r>
          </a:p>
        </p:txBody>
      </p:sp>
      <p:sp>
        <p:nvSpPr>
          <p:cNvPr id="169" name="Rectangle 49"/>
          <p:cNvSpPr>
            <a:spLocks noChangeArrowheads="1"/>
          </p:cNvSpPr>
          <p:nvPr/>
        </p:nvSpPr>
        <p:spPr bwMode="auto">
          <a:xfrm>
            <a:off x="3290888" y="26320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1</a:t>
            </a:r>
          </a:p>
        </p:txBody>
      </p:sp>
      <p:sp>
        <p:nvSpPr>
          <p:cNvPr id="170" name="Rectangle 50"/>
          <p:cNvSpPr>
            <a:spLocks noChangeArrowheads="1"/>
          </p:cNvSpPr>
          <p:nvPr/>
        </p:nvSpPr>
        <p:spPr bwMode="auto">
          <a:xfrm>
            <a:off x="2598738" y="2632076"/>
            <a:ext cx="692150"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28</a:t>
            </a:r>
          </a:p>
        </p:txBody>
      </p:sp>
      <p:sp>
        <p:nvSpPr>
          <p:cNvPr id="171" name="Rectangle 51"/>
          <p:cNvSpPr>
            <a:spLocks noChangeArrowheads="1"/>
          </p:cNvSpPr>
          <p:nvPr/>
        </p:nvSpPr>
        <p:spPr bwMode="auto">
          <a:xfrm>
            <a:off x="1905000" y="2632076"/>
            <a:ext cx="693738" cy="307975"/>
          </a:xfrm>
          <a:prstGeom prst="rect">
            <a:avLst/>
          </a:prstGeom>
          <a:no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990000"/>
                </a:solidFill>
                <a:latin typeface="Calibri" pitchFamily="34" charset="0"/>
              </a:rPr>
              <a:t>00</a:t>
            </a:r>
          </a:p>
        </p:txBody>
      </p:sp>
      <p:sp>
        <p:nvSpPr>
          <p:cNvPr id="172" name="Rectangle 55"/>
          <p:cNvSpPr>
            <a:spLocks noChangeArrowheads="1"/>
          </p:cNvSpPr>
          <p:nvPr/>
        </p:nvSpPr>
        <p:spPr bwMode="auto">
          <a:xfrm>
            <a:off x="3290888" y="2325688"/>
            <a:ext cx="692150" cy="3063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rgbClr val="990000"/>
                </a:solidFill>
                <a:latin typeface="Calibri" pitchFamily="34" charset="0"/>
              </a:rPr>
              <a:t>Valid</a:t>
            </a:r>
          </a:p>
        </p:txBody>
      </p:sp>
      <p:sp>
        <p:nvSpPr>
          <p:cNvPr id="173" name="Rectangle 56"/>
          <p:cNvSpPr>
            <a:spLocks noChangeArrowheads="1"/>
          </p:cNvSpPr>
          <p:nvPr/>
        </p:nvSpPr>
        <p:spPr bwMode="auto">
          <a:xfrm>
            <a:off x="2598738" y="2325688"/>
            <a:ext cx="692150" cy="3063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rgbClr val="990000"/>
                </a:solidFill>
                <a:latin typeface="Calibri" pitchFamily="34" charset="0"/>
              </a:rPr>
              <a:t>PPN</a:t>
            </a:r>
          </a:p>
        </p:txBody>
      </p:sp>
      <p:sp>
        <p:nvSpPr>
          <p:cNvPr id="174" name="Rectangle 57"/>
          <p:cNvSpPr>
            <a:spLocks noChangeArrowheads="1"/>
          </p:cNvSpPr>
          <p:nvPr/>
        </p:nvSpPr>
        <p:spPr bwMode="auto">
          <a:xfrm>
            <a:off x="1905000" y="2325688"/>
            <a:ext cx="693738" cy="3063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10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i="1" dirty="0">
                <a:solidFill>
                  <a:srgbClr val="990000"/>
                </a:solidFill>
                <a:latin typeface="Calibri" pitchFamily="34" charset="0"/>
              </a:rPr>
              <a:t>VPN</a:t>
            </a:r>
          </a:p>
        </p:txBody>
      </p:sp>
      <p:sp>
        <p:nvSpPr>
          <p:cNvPr id="175" name="Line 58"/>
          <p:cNvSpPr>
            <a:spLocks noChangeShapeType="1"/>
          </p:cNvSpPr>
          <p:nvPr/>
        </p:nvSpPr>
        <p:spPr bwMode="auto">
          <a:xfrm>
            <a:off x="1905000" y="2632076"/>
            <a:ext cx="2075688" cy="1588"/>
          </a:xfrm>
          <a:prstGeom prst="line">
            <a:avLst/>
          </a:prstGeom>
          <a:noFill/>
          <a:ln w="12600">
            <a:solidFill>
              <a:srgbClr val="000066"/>
            </a:solidFill>
            <a:miter lim="800000"/>
            <a:headEnd/>
            <a:tailEnd/>
          </a:ln>
          <a:effectLst/>
        </p:spPr>
        <p:txBody>
          <a:bodyPr/>
          <a:lstStyle/>
          <a:p>
            <a:endParaRPr lang="en-US"/>
          </a:p>
        </p:txBody>
      </p:sp>
      <p:sp>
        <p:nvSpPr>
          <p:cNvPr id="176" name="Line 59"/>
          <p:cNvSpPr>
            <a:spLocks noChangeShapeType="1"/>
          </p:cNvSpPr>
          <p:nvPr/>
        </p:nvSpPr>
        <p:spPr bwMode="auto">
          <a:xfrm>
            <a:off x="1905000" y="2940051"/>
            <a:ext cx="2075688" cy="1588"/>
          </a:xfrm>
          <a:prstGeom prst="line">
            <a:avLst/>
          </a:prstGeom>
          <a:noFill/>
          <a:ln w="12600">
            <a:solidFill>
              <a:srgbClr val="000066"/>
            </a:solidFill>
            <a:miter lim="800000"/>
            <a:headEnd/>
            <a:tailEnd/>
          </a:ln>
          <a:effectLst/>
        </p:spPr>
        <p:txBody>
          <a:bodyPr/>
          <a:lstStyle/>
          <a:p>
            <a:endParaRPr lang="en-US"/>
          </a:p>
        </p:txBody>
      </p:sp>
      <p:sp>
        <p:nvSpPr>
          <p:cNvPr id="177" name="Line 60"/>
          <p:cNvSpPr>
            <a:spLocks noChangeShapeType="1"/>
          </p:cNvSpPr>
          <p:nvPr/>
        </p:nvSpPr>
        <p:spPr bwMode="auto">
          <a:xfrm>
            <a:off x="1905000" y="3249611"/>
            <a:ext cx="2075688" cy="1588"/>
          </a:xfrm>
          <a:prstGeom prst="line">
            <a:avLst/>
          </a:prstGeom>
          <a:noFill/>
          <a:ln w="12600">
            <a:solidFill>
              <a:srgbClr val="000066"/>
            </a:solidFill>
            <a:miter lim="800000"/>
            <a:headEnd/>
            <a:tailEnd/>
          </a:ln>
          <a:effectLst/>
        </p:spPr>
        <p:txBody>
          <a:bodyPr/>
          <a:lstStyle/>
          <a:p>
            <a:endParaRPr lang="en-US"/>
          </a:p>
        </p:txBody>
      </p:sp>
      <p:sp>
        <p:nvSpPr>
          <p:cNvPr id="178" name="Line 61"/>
          <p:cNvSpPr>
            <a:spLocks noChangeShapeType="1"/>
          </p:cNvSpPr>
          <p:nvPr/>
        </p:nvSpPr>
        <p:spPr bwMode="auto">
          <a:xfrm>
            <a:off x="1905000" y="3552826"/>
            <a:ext cx="2075688" cy="1588"/>
          </a:xfrm>
          <a:prstGeom prst="line">
            <a:avLst/>
          </a:prstGeom>
          <a:noFill/>
          <a:ln w="12600">
            <a:solidFill>
              <a:srgbClr val="000066"/>
            </a:solidFill>
            <a:miter lim="800000"/>
            <a:headEnd/>
            <a:tailEnd/>
          </a:ln>
          <a:effectLst/>
        </p:spPr>
        <p:txBody>
          <a:bodyPr/>
          <a:lstStyle/>
          <a:p>
            <a:endParaRPr lang="en-US"/>
          </a:p>
        </p:txBody>
      </p:sp>
      <p:sp>
        <p:nvSpPr>
          <p:cNvPr id="179" name="Line 62"/>
          <p:cNvSpPr>
            <a:spLocks noChangeShapeType="1"/>
          </p:cNvSpPr>
          <p:nvPr/>
        </p:nvSpPr>
        <p:spPr bwMode="auto">
          <a:xfrm>
            <a:off x="1905000" y="3860801"/>
            <a:ext cx="2075688" cy="1588"/>
          </a:xfrm>
          <a:prstGeom prst="line">
            <a:avLst/>
          </a:prstGeom>
          <a:noFill/>
          <a:ln w="12600">
            <a:solidFill>
              <a:srgbClr val="000066"/>
            </a:solidFill>
            <a:miter lim="800000"/>
            <a:headEnd/>
            <a:tailEnd/>
          </a:ln>
          <a:effectLst/>
        </p:spPr>
        <p:txBody>
          <a:bodyPr/>
          <a:lstStyle/>
          <a:p>
            <a:endParaRPr lang="en-US"/>
          </a:p>
        </p:txBody>
      </p:sp>
      <p:sp>
        <p:nvSpPr>
          <p:cNvPr id="180" name="Line 63"/>
          <p:cNvSpPr>
            <a:spLocks noChangeShapeType="1"/>
          </p:cNvSpPr>
          <p:nvPr/>
        </p:nvSpPr>
        <p:spPr bwMode="auto">
          <a:xfrm>
            <a:off x="1905000" y="4172478"/>
            <a:ext cx="2075688" cy="1588"/>
          </a:xfrm>
          <a:prstGeom prst="line">
            <a:avLst/>
          </a:prstGeom>
          <a:noFill/>
          <a:ln w="12600">
            <a:solidFill>
              <a:srgbClr val="000066"/>
            </a:solidFill>
            <a:miter lim="800000"/>
            <a:headEnd/>
            <a:tailEnd/>
          </a:ln>
          <a:effectLst/>
        </p:spPr>
        <p:txBody>
          <a:bodyPr/>
          <a:lstStyle/>
          <a:p>
            <a:endParaRPr lang="en-US"/>
          </a:p>
        </p:txBody>
      </p:sp>
      <p:sp>
        <p:nvSpPr>
          <p:cNvPr id="181" name="Line 64"/>
          <p:cNvSpPr>
            <a:spLocks noChangeShapeType="1"/>
          </p:cNvSpPr>
          <p:nvPr/>
        </p:nvSpPr>
        <p:spPr bwMode="auto">
          <a:xfrm>
            <a:off x="1905000" y="4475163"/>
            <a:ext cx="2075688" cy="1588"/>
          </a:xfrm>
          <a:prstGeom prst="line">
            <a:avLst/>
          </a:prstGeom>
          <a:noFill/>
          <a:ln w="12600">
            <a:solidFill>
              <a:srgbClr val="000066"/>
            </a:solidFill>
            <a:miter lim="800000"/>
            <a:headEnd/>
            <a:tailEnd/>
          </a:ln>
          <a:effectLst/>
        </p:spPr>
        <p:txBody>
          <a:bodyPr/>
          <a:lstStyle/>
          <a:p>
            <a:endParaRPr lang="en-US"/>
          </a:p>
        </p:txBody>
      </p:sp>
      <p:sp>
        <p:nvSpPr>
          <p:cNvPr id="182" name="Line 65"/>
          <p:cNvSpPr>
            <a:spLocks noChangeShapeType="1"/>
          </p:cNvSpPr>
          <p:nvPr/>
        </p:nvSpPr>
        <p:spPr bwMode="auto">
          <a:xfrm>
            <a:off x="1905000" y="4781551"/>
            <a:ext cx="2075688" cy="1588"/>
          </a:xfrm>
          <a:prstGeom prst="line">
            <a:avLst/>
          </a:prstGeom>
          <a:noFill/>
          <a:ln w="12600">
            <a:solidFill>
              <a:srgbClr val="000066"/>
            </a:solidFill>
            <a:miter lim="800000"/>
            <a:headEnd/>
            <a:tailEnd/>
          </a:ln>
          <a:effectLst/>
        </p:spPr>
        <p:txBody>
          <a:bodyPr/>
          <a:lstStyle/>
          <a:p>
            <a:endParaRPr lang="en-US"/>
          </a:p>
        </p:txBody>
      </p:sp>
      <p:sp>
        <p:nvSpPr>
          <p:cNvPr id="183" name="Line 66"/>
          <p:cNvSpPr>
            <a:spLocks noChangeShapeType="1"/>
          </p:cNvSpPr>
          <p:nvPr/>
        </p:nvSpPr>
        <p:spPr bwMode="auto">
          <a:xfrm>
            <a:off x="2589212" y="2325688"/>
            <a:ext cx="1588" cy="2763838"/>
          </a:xfrm>
          <a:prstGeom prst="line">
            <a:avLst/>
          </a:prstGeom>
          <a:noFill/>
          <a:ln w="12600">
            <a:solidFill>
              <a:srgbClr val="000066"/>
            </a:solidFill>
            <a:miter lim="800000"/>
            <a:headEnd/>
            <a:tailEnd/>
          </a:ln>
          <a:effectLst/>
        </p:spPr>
        <p:txBody>
          <a:bodyPr/>
          <a:lstStyle/>
          <a:p>
            <a:endParaRPr lang="en-US"/>
          </a:p>
        </p:txBody>
      </p:sp>
      <p:sp>
        <p:nvSpPr>
          <p:cNvPr id="184" name="Line 67"/>
          <p:cNvSpPr>
            <a:spLocks noChangeShapeType="1"/>
          </p:cNvSpPr>
          <p:nvPr/>
        </p:nvSpPr>
        <p:spPr bwMode="auto">
          <a:xfrm>
            <a:off x="3290888" y="2325688"/>
            <a:ext cx="1588" cy="2763838"/>
          </a:xfrm>
          <a:prstGeom prst="line">
            <a:avLst/>
          </a:prstGeom>
          <a:noFill/>
          <a:ln w="12600">
            <a:solidFill>
              <a:srgbClr val="000066"/>
            </a:solidFill>
            <a:miter lim="800000"/>
            <a:headEnd/>
            <a:tailEnd/>
          </a:ln>
          <a:effectLst/>
        </p:spPr>
        <p:txBody>
          <a:bodyPr/>
          <a:lstStyle/>
          <a:p>
            <a:endParaRPr lang="en-US"/>
          </a:p>
        </p:txBody>
      </p:sp>
      <p:sp>
        <p:nvSpPr>
          <p:cNvPr id="185" name="Line 70"/>
          <p:cNvSpPr>
            <a:spLocks noChangeShapeType="1"/>
          </p:cNvSpPr>
          <p:nvPr/>
        </p:nvSpPr>
        <p:spPr bwMode="auto">
          <a:xfrm>
            <a:off x="1905000" y="2325688"/>
            <a:ext cx="1588" cy="2763838"/>
          </a:xfrm>
          <a:prstGeom prst="line">
            <a:avLst/>
          </a:prstGeom>
          <a:noFill/>
          <a:ln w="12700">
            <a:solidFill>
              <a:srgbClr val="000066"/>
            </a:solidFill>
            <a:miter lim="800000"/>
            <a:headEnd/>
            <a:tailEnd/>
          </a:ln>
          <a:effectLst/>
        </p:spPr>
        <p:txBody>
          <a:bodyPr/>
          <a:lstStyle/>
          <a:p>
            <a:endParaRPr lang="en-US"/>
          </a:p>
        </p:txBody>
      </p:sp>
      <p:sp>
        <p:nvSpPr>
          <p:cNvPr id="186" name="Line 72"/>
          <p:cNvSpPr>
            <a:spLocks noChangeShapeType="1"/>
          </p:cNvSpPr>
          <p:nvPr/>
        </p:nvSpPr>
        <p:spPr bwMode="auto">
          <a:xfrm>
            <a:off x="1905000" y="2325688"/>
            <a:ext cx="2075688" cy="1588"/>
          </a:xfrm>
          <a:prstGeom prst="line">
            <a:avLst/>
          </a:prstGeom>
          <a:noFill/>
          <a:ln w="12700">
            <a:solidFill>
              <a:srgbClr val="000066"/>
            </a:solidFill>
            <a:miter lim="800000"/>
            <a:headEnd/>
            <a:tailEnd/>
          </a:ln>
          <a:effectLst/>
        </p:spPr>
        <p:txBody>
          <a:bodyPr/>
          <a:lstStyle/>
          <a:p>
            <a:endParaRPr lang="en-US"/>
          </a:p>
        </p:txBody>
      </p:sp>
      <p:sp>
        <p:nvSpPr>
          <p:cNvPr id="187" name="Line 74"/>
          <p:cNvSpPr>
            <a:spLocks noChangeShapeType="1"/>
          </p:cNvSpPr>
          <p:nvPr/>
        </p:nvSpPr>
        <p:spPr bwMode="auto">
          <a:xfrm>
            <a:off x="1905000" y="5089526"/>
            <a:ext cx="2075688" cy="1588"/>
          </a:xfrm>
          <a:prstGeom prst="line">
            <a:avLst/>
          </a:prstGeom>
          <a:noFill/>
          <a:ln w="12700">
            <a:solidFill>
              <a:srgbClr val="000066"/>
            </a:solidFill>
            <a:miter lim="800000"/>
            <a:headEnd/>
            <a:tailEnd/>
          </a:ln>
          <a:effectLst/>
        </p:spPr>
        <p:txBody>
          <a:bodyPr/>
          <a:lstStyle/>
          <a:p>
            <a:endParaRPr lang="en-US"/>
          </a:p>
        </p:txBody>
      </p:sp>
      <p:sp>
        <p:nvSpPr>
          <p:cNvPr id="188" name="Line 70"/>
          <p:cNvSpPr>
            <a:spLocks noChangeShapeType="1"/>
          </p:cNvSpPr>
          <p:nvPr/>
        </p:nvSpPr>
        <p:spPr bwMode="auto">
          <a:xfrm>
            <a:off x="3989386" y="2316480"/>
            <a:ext cx="1588" cy="2788920"/>
          </a:xfrm>
          <a:prstGeom prst="line">
            <a:avLst/>
          </a:prstGeom>
          <a:noFill/>
          <a:ln w="12700">
            <a:solidFill>
              <a:srgbClr val="000066"/>
            </a:solidFill>
            <a:miter lim="800000"/>
            <a:headEnd/>
            <a:tailEnd/>
          </a:ln>
          <a:effectLst/>
        </p:spPr>
        <p:txBody>
          <a:bodyPr/>
          <a:lstStyle/>
          <a:p>
            <a:endParaRPr lang="en-US"/>
          </a:p>
        </p:txBody>
      </p:sp>
    </p:spTree>
    <p:extLst>
      <p:ext uri="{BB962C8B-B14F-4D97-AF65-F5344CB8AC3E}">
        <p14:creationId xmlns:p14="http://schemas.microsoft.com/office/powerpoint/2010/main" val="40391952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385284" y="417512"/>
            <a:ext cx="7285038" cy="57308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3. Simple Memory System Cache</a:t>
            </a:r>
          </a:p>
        </p:txBody>
      </p:sp>
      <p:sp>
        <p:nvSpPr>
          <p:cNvPr id="36866" name="Rectangle 2"/>
          <p:cNvSpPr>
            <a:spLocks noGrp="1" noChangeArrowheads="1"/>
          </p:cNvSpPr>
          <p:nvPr>
            <p:ph type="body" idx="1"/>
          </p:nvPr>
        </p:nvSpPr>
        <p:spPr>
          <a:xfrm>
            <a:off x="379413" y="1068387"/>
            <a:ext cx="8307387" cy="1446213"/>
          </a:xfrm>
          <a:ln/>
        </p:spPr>
        <p:txBody>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16 lines, 4-byte block size</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Physically addressed</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pPr>
            <a:r>
              <a:rPr lang="en-GB" dirty="0"/>
              <a:t>Direct mapped</a:t>
            </a:r>
          </a:p>
        </p:txBody>
      </p:sp>
      <p:sp>
        <p:nvSpPr>
          <p:cNvPr id="36870" name="Rectangle 6"/>
          <p:cNvSpPr>
            <a:spLocks noChangeArrowheads="1"/>
          </p:cNvSpPr>
          <p:nvPr/>
        </p:nvSpPr>
        <p:spPr bwMode="auto">
          <a:xfrm>
            <a:off x="1711325" y="3125787"/>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6871" name="Rectangle 7"/>
          <p:cNvSpPr>
            <a:spLocks noChangeArrowheads="1"/>
          </p:cNvSpPr>
          <p:nvPr/>
        </p:nvSpPr>
        <p:spPr bwMode="auto">
          <a:xfrm>
            <a:off x="1711325"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11</a:t>
            </a:r>
          </a:p>
        </p:txBody>
      </p:sp>
      <p:sp>
        <p:nvSpPr>
          <p:cNvPr id="36873" name="Rectangle 9"/>
          <p:cNvSpPr>
            <a:spLocks noChangeArrowheads="1"/>
          </p:cNvSpPr>
          <p:nvPr/>
        </p:nvSpPr>
        <p:spPr bwMode="auto">
          <a:xfrm>
            <a:off x="2198688" y="3125787"/>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6874" name="Rectangle 10"/>
          <p:cNvSpPr>
            <a:spLocks noChangeArrowheads="1"/>
          </p:cNvSpPr>
          <p:nvPr/>
        </p:nvSpPr>
        <p:spPr bwMode="auto">
          <a:xfrm>
            <a:off x="2198688"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10</a:t>
            </a:r>
          </a:p>
        </p:txBody>
      </p:sp>
      <p:sp>
        <p:nvSpPr>
          <p:cNvPr id="36876" name="Rectangle 12"/>
          <p:cNvSpPr>
            <a:spLocks noChangeArrowheads="1"/>
          </p:cNvSpPr>
          <p:nvPr/>
        </p:nvSpPr>
        <p:spPr bwMode="auto">
          <a:xfrm>
            <a:off x="2686051" y="3125787"/>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6877" name="Rectangle 13"/>
          <p:cNvSpPr>
            <a:spLocks noChangeArrowheads="1"/>
          </p:cNvSpPr>
          <p:nvPr/>
        </p:nvSpPr>
        <p:spPr bwMode="auto">
          <a:xfrm>
            <a:off x="2686051"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9</a:t>
            </a:r>
          </a:p>
        </p:txBody>
      </p:sp>
      <p:sp>
        <p:nvSpPr>
          <p:cNvPr id="36879" name="Rectangle 15"/>
          <p:cNvSpPr>
            <a:spLocks noChangeArrowheads="1"/>
          </p:cNvSpPr>
          <p:nvPr/>
        </p:nvSpPr>
        <p:spPr bwMode="auto">
          <a:xfrm>
            <a:off x="3173414" y="3125787"/>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6880" name="Rectangle 16"/>
          <p:cNvSpPr>
            <a:spLocks noChangeArrowheads="1"/>
          </p:cNvSpPr>
          <p:nvPr/>
        </p:nvSpPr>
        <p:spPr bwMode="auto">
          <a:xfrm>
            <a:off x="3173414"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8</a:t>
            </a:r>
          </a:p>
        </p:txBody>
      </p:sp>
      <p:sp>
        <p:nvSpPr>
          <p:cNvPr id="36882" name="Rectangle 18"/>
          <p:cNvSpPr>
            <a:spLocks noChangeArrowheads="1"/>
          </p:cNvSpPr>
          <p:nvPr/>
        </p:nvSpPr>
        <p:spPr bwMode="auto">
          <a:xfrm>
            <a:off x="3660777" y="3125787"/>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6883" name="Rectangle 19"/>
          <p:cNvSpPr>
            <a:spLocks noChangeArrowheads="1"/>
          </p:cNvSpPr>
          <p:nvPr/>
        </p:nvSpPr>
        <p:spPr bwMode="auto">
          <a:xfrm>
            <a:off x="3660777"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7</a:t>
            </a:r>
          </a:p>
        </p:txBody>
      </p:sp>
      <p:sp>
        <p:nvSpPr>
          <p:cNvPr id="36885" name="Rectangle 21"/>
          <p:cNvSpPr>
            <a:spLocks noChangeArrowheads="1"/>
          </p:cNvSpPr>
          <p:nvPr/>
        </p:nvSpPr>
        <p:spPr bwMode="auto">
          <a:xfrm>
            <a:off x="4148140" y="3125787"/>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6886" name="Rectangle 22"/>
          <p:cNvSpPr>
            <a:spLocks noChangeArrowheads="1"/>
          </p:cNvSpPr>
          <p:nvPr/>
        </p:nvSpPr>
        <p:spPr bwMode="auto">
          <a:xfrm>
            <a:off x="4148140"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6</a:t>
            </a:r>
          </a:p>
        </p:txBody>
      </p:sp>
      <p:sp>
        <p:nvSpPr>
          <p:cNvPr id="36888" name="Rectangle 24"/>
          <p:cNvSpPr>
            <a:spLocks noChangeArrowheads="1"/>
          </p:cNvSpPr>
          <p:nvPr/>
        </p:nvSpPr>
        <p:spPr bwMode="auto">
          <a:xfrm>
            <a:off x="4635503" y="3125787"/>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6889" name="Rectangle 25"/>
          <p:cNvSpPr>
            <a:spLocks noChangeArrowheads="1"/>
          </p:cNvSpPr>
          <p:nvPr/>
        </p:nvSpPr>
        <p:spPr bwMode="auto">
          <a:xfrm>
            <a:off x="4635503"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5</a:t>
            </a:r>
          </a:p>
        </p:txBody>
      </p:sp>
      <p:sp>
        <p:nvSpPr>
          <p:cNvPr id="36891" name="Rectangle 27"/>
          <p:cNvSpPr>
            <a:spLocks noChangeArrowheads="1"/>
          </p:cNvSpPr>
          <p:nvPr/>
        </p:nvSpPr>
        <p:spPr bwMode="auto">
          <a:xfrm>
            <a:off x="5122866" y="3125787"/>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6892" name="Rectangle 28"/>
          <p:cNvSpPr>
            <a:spLocks noChangeArrowheads="1"/>
          </p:cNvSpPr>
          <p:nvPr/>
        </p:nvSpPr>
        <p:spPr bwMode="auto">
          <a:xfrm>
            <a:off x="5122866"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4</a:t>
            </a:r>
          </a:p>
        </p:txBody>
      </p:sp>
      <p:sp>
        <p:nvSpPr>
          <p:cNvPr id="36894" name="Rectangle 30"/>
          <p:cNvSpPr>
            <a:spLocks noChangeArrowheads="1"/>
          </p:cNvSpPr>
          <p:nvPr/>
        </p:nvSpPr>
        <p:spPr bwMode="auto">
          <a:xfrm>
            <a:off x="5610229" y="3125787"/>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6895" name="Rectangle 31"/>
          <p:cNvSpPr>
            <a:spLocks noChangeArrowheads="1"/>
          </p:cNvSpPr>
          <p:nvPr/>
        </p:nvSpPr>
        <p:spPr bwMode="auto">
          <a:xfrm>
            <a:off x="5610229"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3</a:t>
            </a:r>
          </a:p>
        </p:txBody>
      </p:sp>
      <p:sp>
        <p:nvSpPr>
          <p:cNvPr id="36897" name="Rectangle 33"/>
          <p:cNvSpPr>
            <a:spLocks noChangeArrowheads="1"/>
          </p:cNvSpPr>
          <p:nvPr/>
        </p:nvSpPr>
        <p:spPr bwMode="auto">
          <a:xfrm>
            <a:off x="6097591" y="3125787"/>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6898" name="Rectangle 34"/>
          <p:cNvSpPr>
            <a:spLocks noChangeArrowheads="1"/>
          </p:cNvSpPr>
          <p:nvPr/>
        </p:nvSpPr>
        <p:spPr bwMode="auto">
          <a:xfrm>
            <a:off x="6097591"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2</a:t>
            </a:r>
          </a:p>
        </p:txBody>
      </p:sp>
      <p:sp>
        <p:nvSpPr>
          <p:cNvPr id="36900" name="Rectangle 36"/>
          <p:cNvSpPr>
            <a:spLocks noChangeArrowheads="1"/>
          </p:cNvSpPr>
          <p:nvPr/>
        </p:nvSpPr>
        <p:spPr bwMode="auto">
          <a:xfrm>
            <a:off x="6584953" y="3125787"/>
            <a:ext cx="487363" cy="304800"/>
          </a:xfrm>
          <a:prstGeom prst="rect">
            <a:avLst/>
          </a:prstGeom>
          <a:solidFill>
            <a:schemeClr val="accent2">
              <a:lumMod val="40000"/>
              <a:lumOff val="60000"/>
            </a:schemeClr>
          </a:solidFill>
          <a:ln w="9360">
            <a:solidFill>
              <a:srgbClr val="000066"/>
            </a:solidFill>
            <a:miter lim="800000"/>
            <a:headEnd/>
            <a:tailEnd/>
          </a:ln>
          <a:effectLst/>
        </p:spPr>
        <p:txBody>
          <a:bodyPr wrap="none" anchor="ctr"/>
          <a:lstStyle/>
          <a:p>
            <a:endParaRPr lang="en-US"/>
          </a:p>
        </p:txBody>
      </p:sp>
      <p:sp>
        <p:nvSpPr>
          <p:cNvPr id="36901" name="Rectangle 37"/>
          <p:cNvSpPr>
            <a:spLocks noChangeArrowheads="1"/>
          </p:cNvSpPr>
          <p:nvPr/>
        </p:nvSpPr>
        <p:spPr bwMode="auto">
          <a:xfrm>
            <a:off x="6584953"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1</a:t>
            </a:r>
          </a:p>
        </p:txBody>
      </p:sp>
      <p:sp>
        <p:nvSpPr>
          <p:cNvPr id="36903" name="Rectangle 39"/>
          <p:cNvSpPr>
            <a:spLocks noChangeArrowheads="1"/>
          </p:cNvSpPr>
          <p:nvPr/>
        </p:nvSpPr>
        <p:spPr bwMode="auto">
          <a:xfrm>
            <a:off x="7072312" y="3125787"/>
            <a:ext cx="487363" cy="304800"/>
          </a:xfrm>
          <a:prstGeom prst="rect">
            <a:avLst/>
          </a:prstGeom>
          <a:solidFill>
            <a:schemeClr val="accent2">
              <a:lumMod val="40000"/>
              <a:lumOff val="60000"/>
            </a:schemeClr>
          </a:solidFill>
          <a:ln w="9360">
            <a:solidFill>
              <a:srgbClr val="000066"/>
            </a:solidFill>
            <a:miter lim="800000"/>
            <a:headEnd/>
            <a:tailEnd/>
          </a:ln>
          <a:effectLst/>
        </p:spPr>
        <p:txBody>
          <a:bodyPr wrap="none" anchor="ctr"/>
          <a:lstStyle/>
          <a:p>
            <a:endParaRPr lang="en-US"/>
          </a:p>
        </p:txBody>
      </p:sp>
      <p:sp>
        <p:nvSpPr>
          <p:cNvPr id="36904" name="Rectangle 40"/>
          <p:cNvSpPr>
            <a:spLocks noChangeArrowheads="1"/>
          </p:cNvSpPr>
          <p:nvPr/>
        </p:nvSpPr>
        <p:spPr bwMode="auto">
          <a:xfrm>
            <a:off x="7072312" y="2820987"/>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latin typeface="Calibri" pitchFamily="34" charset="0"/>
              </a:rPr>
              <a:t>0</a:t>
            </a:r>
          </a:p>
        </p:txBody>
      </p:sp>
      <p:grpSp>
        <p:nvGrpSpPr>
          <p:cNvPr id="2" name="Group 41"/>
          <p:cNvGrpSpPr>
            <a:grpSpLocks/>
          </p:cNvGrpSpPr>
          <p:nvPr/>
        </p:nvGrpSpPr>
        <p:grpSpPr bwMode="auto">
          <a:xfrm>
            <a:off x="4652964" y="3478212"/>
            <a:ext cx="2924175" cy="333375"/>
            <a:chOff x="2931" y="2156"/>
            <a:chExt cx="1842" cy="210"/>
          </a:xfrm>
        </p:grpSpPr>
        <p:sp>
          <p:nvSpPr>
            <p:cNvPr id="36906" name="Line 42"/>
            <p:cNvSpPr>
              <a:spLocks noChangeShapeType="1"/>
            </p:cNvSpPr>
            <p:nvPr/>
          </p:nvSpPr>
          <p:spPr bwMode="auto">
            <a:xfrm>
              <a:off x="2931" y="2247"/>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6907" name="Text Box 43"/>
            <p:cNvSpPr txBox="1">
              <a:spLocks noChangeArrowheads="1"/>
            </p:cNvSpPr>
            <p:nvPr/>
          </p:nvSpPr>
          <p:spPr bwMode="auto">
            <a:xfrm>
              <a:off x="3638" y="2156"/>
              <a:ext cx="368"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PPO</a:t>
              </a:r>
            </a:p>
          </p:txBody>
        </p:sp>
      </p:grpSp>
      <p:grpSp>
        <p:nvGrpSpPr>
          <p:cNvPr id="3" name="Group 44"/>
          <p:cNvGrpSpPr>
            <a:grpSpLocks/>
          </p:cNvGrpSpPr>
          <p:nvPr/>
        </p:nvGrpSpPr>
        <p:grpSpPr bwMode="auto">
          <a:xfrm>
            <a:off x="1757364" y="3478212"/>
            <a:ext cx="2924175" cy="333375"/>
            <a:chOff x="1107" y="2156"/>
            <a:chExt cx="1842" cy="210"/>
          </a:xfrm>
        </p:grpSpPr>
        <p:sp>
          <p:nvSpPr>
            <p:cNvPr id="36909" name="Line 45"/>
            <p:cNvSpPr>
              <a:spLocks noChangeShapeType="1"/>
            </p:cNvSpPr>
            <p:nvPr/>
          </p:nvSpPr>
          <p:spPr bwMode="auto">
            <a:xfrm>
              <a:off x="1107" y="2247"/>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6910" name="Text Box 46"/>
            <p:cNvSpPr txBox="1">
              <a:spLocks noChangeArrowheads="1"/>
            </p:cNvSpPr>
            <p:nvPr/>
          </p:nvSpPr>
          <p:spPr bwMode="auto">
            <a:xfrm>
              <a:off x="1814" y="2156"/>
              <a:ext cx="36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PPN</a:t>
              </a:r>
            </a:p>
          </p:txBody>
        </p:sp>
      </p:grpSp>
      <p:grpSp>
        <p:nvGrpSpPr>
          <p:cNvPr id="4" name="Group 47"/>
          <p:cNvGrpSpPr>
            <a:grpSpLocks/>
          </p:cNvGrpSpPr>
          <p:nvPr/>
        </p:nvGrpSpPr>
        <p:grpSpPr bwMode="auto">
          <a:xfrm>
            <a:off x="6556382" y="2523067"/>
            <a:ext cx="992189" cy="306388"/>
            <a:chOff x="4130" y="1501"/>
            <a:chExt cx="625" cy="193"/>
          </a:xfrm>
        </p:grpSpPr>
        <p:sp>
          <p:nvSpPr>
            <p:cNvPr id="36912" name="Line 48"/>
            <p:cNvSpPr>
              <a:spLocks noChangeShapeType="1"/>
            </p:cNvSpPr>
            <p:nvPr/>
          </p:nvSpPr>
          <p:spPr bwMode="auto">
            <a:xfrm>
              <a:off x="4130" y="1579"/>
              <a:ext cx="625"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6913" name="Text Box 49"/>
            <p:cNvSpPr txBox="1">
              <a:spLocks noChangeArrowheads="1"/>
            </p:cNvSpPr>
            <p:nvPr/>
          </p:nvSpPr>
          <p:spPr bwMode="auto">
            <a:xfrm>
              <a:off x="4316" y="1501"/>
              <a:ext cx="271"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CO</a:t>
              </a:r>
            </a:p>
          </p:txBody>
        </p:sp>
      </p:grpSp>
      <p:grpSp>
        <p:nvGrpSpPr>
          <p:cNvPr id="5" name="Group 50"/>
          <p:cNvGrpSpPr>
            <a:grpSpLocks/>
          </p:cNvGrpSpPr>
          <p:nvPr/>
        </p:nvGrpSpPr>
        <p:grpSpPr bwMode="auto">
          <a:xfrm>
            <a:off x="4627033" y="2519363"/>
            <a:ext cx="1927225" cy="306388"/>
            <a:chOff x="2920" y="1488"/>
            <a:chExt cx="1214" cy="193"/>
          </a:xfrm>
        </p:grpSpPr>
        <p:sp>
          <p:nvSpPr>
            <p:cNvPr id="36915" name="Line 51"/>
            <p:cNvSpPr>
              <a:spLocks noChangeShapeType="1"/>
            </p:cNvSpPr>
            <p:nvPr/>
          </p:nvSpPr>
          <p:spPr bwMode="auto">
            <a:xfrm>
              <a:off x="2920" y="1566"/>
              <a:ext cx="1214"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6916" name="Text Box 52"/>
            <p:cNvSpPr txBox="1">
              <a:spLocks noChangeArrowheads="1"/>
            </p:cNvSpPr>
            <p:nvPr/>
          </p:nvSpPr>
          <p:spPr bwMode="auto">
            <a:xfrm>
              <a:off x="3460" y="1488"/>
              <a:ext cx="21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CI</a:t>
              </a:r>
            </a:p>
          </p:txBody>
        </p:sp>
      </p:grpSp>
      <p:grpSp>
        <p:nvGrpSpPr>
          <p:cNvPr id="6" name="Group 53"/>
          <p:cNvGrpSpPr>
            <a:grpSpLocks/>
          </p:cNvGrpSpPr>
          <p:nvPr/>
        </p:nvGrpSpPr>
        <p:grpSpPr bwMode="auto">
          <a:xfrm>
            <a:off x="1711325" y="2514600"/>
            <a:ext cx="2894013" cy="306388"/>
            <a:chOff x="1078" y="1501"/>
            <a:chExt cx="1823" cy="193"/>
          </a:xfrm>
        </p:grpSpPr>
        <p:sp>
          <p:nvSpPr>
            <p:cNvPr id="36918" name="Line 54"/>
            <p:cNvSpPr>
              <a:spLocks noChangeShapeType="1"/>
            </p:cNvSpPr>
            <p:nvPr/>
          </p:nvSpPr>
          <p:spPr bwMode="auto">
            <a:xfrm>
              <a:off x="1078" y="1579"/>
              <a:ext cx="1823"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6919" name="Text Box 55"/>
            <p:cNvSpPr txBox="1">
              <a:spLocks noChangeArrowheads="1"/>
            </p:cNvSpPr>
            <p:nvPr/>
          </p:nvSpPr>
          <p:spPr bwMode="auto">
            <a:xfrm>
              <a:off x="1928" y="1501"/>
              <a:ext cx="24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CT</a:t>
              </a:r>
            </a:p>
          </p:txBody>
        </p:sp>
      </p:grpSp>
      <p:sp>
        <p:nvSpPr>
          <p:cNvPr id="36928" name="Rectangle 64"/>
          <p:cNvSpPr>
            <a:spLocks noChangeArrowheads="1"/>
          </p:cNvSpPr>
          <p:nvPr/>
        </p:nvSpPr>
        <p:spPr bwMode="auto">
          <a:xfrm>
            <a:off x="3875088"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03</a:t>
            </a:r>
          </a:p>
        </p:txBody>
      </p:sp>
      <p:sp>
        <p:nvSpPr>
          <p:cNvPr id="36929" name="Rectangle 65"/>
          <p:cNvSpPr>
            <a:spLocks noChangeArrowheads="1"/>
          </p:cNvSpPr>
          <p:nvPr/>
        </p:nvSpPr>
        <p:spPr bwMode="auto">
          <a:xfrm>
            <a:off x="3255963" y="635000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DF</a:t>
            </a:r>
          </a:p>
        </p:txBody>
      </p:sp>
      <p:sp>
        <p:nvSpPr>
          <p:cNvPr id="36930" name="Rectangle 66"/>
          <p:cNvSpPr>
            <a:spLocks noChangeArrowheads="1"/>
          </p:cNvSpPr>
          <p:nvPr/>
        </p:nvSpPr>
        <p:spPr bwMode="auto">
          <a:xfrm>
            <a:off x="2635250"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C2</a:t>
            </a:r>
          </a:p>
        </p:txBody>
      </p:sp>
      <p:sp>
        <p:nvSpPr>
          <p:cNvPr id="36931" name="Rectangle 67"/>
          <p:cNvSpPr>
            <a:spLocks noChangeArrowheads="1"/>
          </p:cNvSpPr>
          <p:nvPr/>
        </p:nvSpPr>
        <p:spPr bwMode="auto">
          <a:xfrm>
            <a:off x="2012950" y="6350000"/>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11</a:t>
            </a:r>
          </a:p>
        </p:txBody>
      </p:sp>
      <p:sp>
        <p:nvSpPr>
          <p:cNvPr id="36932" name="Rectangle 68"/>
          <p:cNvSpPr>
            <a:spLocks noChangeArrowheads="1"/>
          </p:cNvSpPr>
          <p:nvPr/>
        </p:nvSpPr>
        <p:spPr bwMode="auto">
          <a:xfrm>
            <a:off x="1392238"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6933" name="Rectangle 69"/>
          <p:cNvSpPr>
            <a:spLocks noChangeArrowheads="1"/>
          </p:cNvSpPr>
          <p:nvPr/>
        </p:nvSpPr>
        <p:spPr bwMode="auto">
          <a:xfrm>
            <a:off x="773113" y="635000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16</a:t>
            </a:r>
          </a:p>
        </p:txBody>
      </p:sp>
      <p:sp>
        <p:nvSpPr>
          <p:cNvPr id="36934" name="Rectangle 70"/>
          <p:cNvSpPr>
            <a:spLocks noChangeArrowheads="1"/>
          </p:cNvSpPr>
          <p:nvPr/>
        </p:nvSpPr>
        <p:spPr bwMode="auto">
          <a:xfrm>
            <a:off x="152400"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7</a:t>
            </a:r>
          </a:p>
        </p:txBody>
      </p:sp>
      <p:sp>
        <p:nvSpPr>
          <p:cNvPr id="36942" name="Rectangle 78"/>
          <p:cNvSpPr>
            <a:spLocks noChangeArrowheads="1"/>
          </p:cNvSpPr>
          <p:nvPr/>
        </p:nvSpPr>
        <p:spPr bwMode="auto">
          <a:xfrm>
            <a:off x="3875088"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43" name="Rectangle 79"/>
          <p:cNvSpPr>
            <a:spLocks noChangeArrowheads="1"/>
          </p:cNvSpPr>
          <p:nvPr/>
        </p:nvSpPr>
        <p:spPr bwMode="auto">
          <a:xfrm>
            <a:off x="3255963" y="606901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44" name="Rectangle 80"/>
          <p:cNvSpPr>
            <a:spLocks noChangeArrowheads="1"/>
          </p:cNvSpPr>
          <p:nvPr/>
        </p:nvSpPr>
        <p:spPr bwMode="auto">
          <a:xfrm>
            <a:off x="2635250"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45" name="Rectangle 81"/>
          <p:cNvSpPr>
            <a:spLocks noChangeArrowheads="1"/>
          </p:cNvSpPr>
          <p:nvPr/>
        </p:nvSpPr>
        <p:spPr bwMode="auto">
          <a:xfrm>
            <a:off x="2012950" y="6069013"/>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46" name="Rectangle 82"/>
          <p:cNvSpPr>
            <a:spLocks noChangeArrowheads="1"/>
          </p:cNvSpPr>
          <p:nvPr/>
        </p:nvSpPr>
        <p:spPr bwMode="auto">
          <a:xfrm>
            <a:off x="1392238"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36947" name="Rectangle 83"/>
          <p:cNvSpPr>
            <a:spLocks noChangeArrowheads="1"/>
          </p:cNvSpPr>
          <p:nvPr/>
        </p:nvSpPr>
        <p:spPr bwMode="auto">
          <a:xfrm>
            <a:off x="773113" y="606901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31</a:t>
            </a:r>
          </a:p>
        </p:txBody>
      </p:sp>
      <p:sp>
        <p:nvSpPr>
          <p:cNvPr id="36948" name="Rectangle 84"/>
          <p:cNvSpPr>
            <a:spLocks noChangeArrowheads="1"/>
          </p:cNvSpPr>
          <p:nvPr/>
        </p:nvSpPr>
        <p:spPr bwMode="auto">
          <a:xfrm>
            <a:off x="152400"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6</a:t>
            </a:r>
          </a:p>
        </p:txBody>
      </p:sp>
      <p:sp>
        <p:nvSpPr>
          <p:cNvPr id="36956" name="Rectangle 92"/>
          <p:cNvSpPr>
            <a:spLocks noChangeArrowheads="1"/>
          </p:cNvSpPr>
          <p:nvPr/>
        </p:nvSpPr>
        <p:spPr bwMode="auto">
          <a:xfrm>
            <a:off x="3875088"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1D</a:t>
            </a:r>
          </a:p>
        </p:txBody>
      </p:sp>
      <p:sp>
        <p:nvSpPr>
          <p:cNvPr id="36957" name="Rectangle 93"/>
          <p:cNvSpPr>
            <a:spLocks noChangeArrowheads="1"/>
          </p:cNvSpPr>
          <p:nvPr/>
        </p:nvSpPr>
        <p:spPr bwMode="auto">
          <a:xfrm>
            <a:off x="3255963" y="578802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F0</a:t>
            </a:r>
          </a:p>
        </p:txBody>
      </p:sp>
      <p:sp>
        <p:nvSpPr>
          <p:cNvPr id="36958" name="Rectangle 94"/>
          <p:cNvSpPr>
            <a:spLocks noChangeArrowheads="1"/>
          </p:cNvSpPr>
          <p:nvPr/>
        </p:nvSpPr>
        <p:spPr bwMode="auto">
          <a:xfrm>
            <a:off x="2635250"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72</a:t>
            </a:r>
          </a:p>
        </p:txBody>
      </p:sp>
      <p:sp>
        <p:nvSpPr>
          <p:cNvPr id="36959" name="Rectangle 95"/>
          <p:cNvSpPr>
            <a:spLocks noChangeArrowheads="1"/>
          </p:cNvSpPr>
          <p:nvPr/>
        </p:nvSpPr>
        <p:spPr bwMode="auto">
          <a:xfrm>
            <a:off x="2012950" y="5788025"/>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36</a:t>
            </a:r>
          </a:p>
        </p:txBody>
      </p:sp>
      <p:sp>
        <p:nvSpPr>
          <p:cNvPr id="36960" name="Rectangle 96"/>
          <p:cNvSpPr>
            <a:spLocks noChangeArrowheads="1"/>
          </p:cNvSpPr>
          <p:nvPr/>
        </p:nvSpPr>
        <p:spPr bwMode="auto">
          <a:xfrm>
            <a:off x="1392238"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6961" name="Rectangle 97"/>
          <p:cNvSpPr>
            <a:spLocks noChangeArrowheads="1"/>
          </p:cNvSpPr>
          <p:nvPr/>
        </p:nvSpPr>
        <p:spPr bwMode="auto">
          <a:xfrm>
            <a:off x="773113" y="578802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0D</a:t>
            </a:r>
          </a:p>
        </p:txBody>
      </p:sp>
      <p:sp>
        <p:nvSpPr>
          <p:cNvPr id="36962" name="Rectangle 98"/>
          <p:cNvSpPr>
            <a:spLocks noChangeArrowheads="1"/>
          </p:cNvSpPr>
          <p:nvPr/>
        </p:nvSpPr>
        <p:spPr bwMode="auto">
          <a:xfrm>
            <a:off x="152400"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5</a:t>
            </a:r>
          </a:p>
        </p:txBody>
      </p:sp>
      <p:sp>
        <p:nvSpPr>
          <p:cNvPr id="36970" name="Rectangle 106"/>
          <p:cNvSpPr>
            <a:spLocks noChangeArrowheads="1"/>
          </p:cNvSpPr>
          <p:nvPr/>
        </p:nvSpPr>
        <p:spPr bwMode="auto">
          <a:xfrm>
            <a:off x="3875088"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09</a:t>
            </a:r>
          </a:p>
        </p:txBody>
      </p:sp>
      <p:sp>
        <p:nvSpPr>
          <p:cNvPr id="36971" name="Rectangle 107"/>
          <p:cNvSpPr>
            <a:spLocks noChangeArrowheads="1"/>
          </p:cNvSpPr>
          <p:nvPr/>
        </p:nvSpPr>
        <p:spPr bwMode="auto">
          <a:xfrm>
            <a:off x="3255963" y="5481638"/>
            <a:ext cx="619125"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8F</a:t>
            </a:r>
          </a:p>
        </p:txBody>
      </p:sp>
      <p:sp>
        <p:nvSpPr>
          <p:cNvPr id="36972" name="Rectangle 108"/>
          <p:cNvSpPr>
            <a:spLocks noChangeArrowheads="1"/>
          </p:cNvSpPr>
          <p:nvPr/>
        </p:nvSpPr>
        <p:spPr bwMode="auto">
          <a:xfrm>
            <a:off x="2635250"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6D</a:t>
            </a:r>
          </a:p>
        </p:txBody>
      </p:sp>
      <p:sp>
        <p:nvSpPr>
          <p:cNvPr id="36973" name="Rectangle 109"/>
          <p:cNvSpPr>
            <a:spLocks noChangeArrowheads="1"/>
          </p:cNvSpPr>
          <p:nvPr/>
        </p:nvSpPr>
        <p:spPr bwMode="auto">
          <a:xfrm>
            <a:off x="2012950" y="5481638"/>
            <a:ext cx="622300"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43</a:t>
            </a:r>
          </a:p>
        </p:txBody>
      </p:sp>
      <p:sp>
        <p:nvSpPr>
          <p:cNvPr id="36974" name="Rectangle 110"/>
          <p:cNvSpPr>
            <a:spLocks noChangeArrowheads="1"/>
          </p:cNvSpPr>
          <p:nvPr/>
        </p:nvSpPr>
        <p:spPr bwMode="auto">
          <a:xfrm>
            <a:off x="1392238"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6975" name="Rectangle 111"/>
          <p:cNvSpPr>
            <a:spLocks noChangeArrowheads="1"/>
          </p:cNvSpPr>
          <p:nvPr/>
        </p:nvSpPr>
        <p:spPr bwMode="auto">
          <a:xfrm>
            <a:off x="773113" y="5481638"/>
            <a:ext cx="619125"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32</a:t>
            </a:r>
          </a:p>
        </p:txBody>
      </p:sp>
      <p:sp>
        <p:nvSpPr>
          <p:cNvPr id="36976" name="Rectangle 112"/>
          <p:cNvSpPr>
            <a:spLocks noChangeArrowheads="1"/>
          </p:cNvSpPr>
          <p:nvPr/>
        </p:nvSpPr>
        <p:spPr bwMode="auto">
          <a:xfrm>
            <a:off x="152400"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4</a:t>
            </a:r>
          </a:p>
        </p:txBody>
      </p:sp>
      <p:sp>
        <p:nvSpPr>
          <p:cNvPr id="36984" name="Rectangle 120"/>
          <p:cNvSpPr>
            <a:spLocks noChangeArrowheads="1"/>
          </p:cNvSpPr>
          <p:nvPr/>
        </p:nvSpPr>
        <p:spPr bwMode="auto">
          <a:xfrm>
            <a:off x="3875088"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85" name="Rectangle 121"/>
          <p:cNvSpPr>
            <a:spLocks noChangeArrowheads="1"/>
          </p:cNvSpPr>
          <p:nvPr/>
        </p:nvSpPr>
        <p:spPr bwMode="auto">
          <a:xfrm>
            <a:off x="3255963" y="520065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86" name="Rectangle 122"/>
          <p:cNvSpPr>
            <a:spLocks noChangeArrowheads="1"/>
          </p:cNvSpPr>
          <p:nvPr/>
        </p:nvSpPr>
        <p:spPr bwMode="auto">
          <a:xfrm>
            <a:off x="2635250"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87" name="Rectangle 123"/>
          <p:cNvSpPr>
            <a:spLocks noChangeArrowheads="1"/>
          </p:cNvSpPr>
          <p:nvPr/>
        </p:nvSpPr>
        <p:spPr bwMode="auto">
          <a:xfrm>
            <a:off x="2012950" y="5200650"/>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6988" name="Rectangle 124"/>
          <p:cNvSpPr>
            <a:spLocks noChangeArrowheads="1"/>
          </p:cNvSpPr>
          <p:nvPr/>
        </p:nvSpPr>
        <p:spPr bwMode="auto">
          <a:xfrm>
            <a:off x="1392238"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36989" name="Rectangle 125"/>
          <p:cNvSpPr>
            <a:spLocks noChangeArrowheads="1"/>
          </p:cNvSpPr>
          <p:nvPr/>
        </p:nvSpPr>
        <p:spPr bwMode="auto">
          <a:xfrm>
            <a:off x="773113" y="520065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36</a:t>
            </a:r>
          </a:p>
        </p:txBody>
      </p:sp>
      <p:sp>
        <p:nvSpPr>
          <p:cNvPr id="36990" name="Rectangle 126"/>
          <p:cNvSpPr>
            <a:spLocks noChangeArrowheads="1"/>
          </p:cNvSpPr>
          <p:nvPr/>
        </p:nvSpPr>
        <p:spPr bwMode="auto">
          <a:xfrm>
            <a:off x="152400"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3</a:t>
            </a:r>
          </a:p>
        </p:txBody>
      </p:sp>
      <p:sp>
        <p:nvSpPr>
          <p:cNvPr id="36998" name="Rectangle 134"/>
          <p:cNvSpPr>
            <a:spLocks noChangeArrowheads="1"/>
          </p:cNvSpPr>
          <p:nvPr/>
        </p:nvSpPr>
        <p:spPr bwMode="auto">
          <a:xfrm>
            <a:off x="3875088"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08</a:t>
            </a:r>
          </a:p>
        </p:txBody>
      </p:sp>
      <p:sp>
        <p:nvSpPr>
          <p:cNvPr id="36999" name="Rectangle 135"/>
          <p:cNvSpPr>
            <a:spLocks noChangeArrowheads="1"/>
          </p:cNvSpPr>
          <p:nvPr/>
        </p:nvSpPr>
        <p:spPr bwMode="auto">
          <a:xfrm>
            <a:off x="3255963" y="491966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04</a:t>
            </a:r>
          </a:p>
        </p:txBody>
      </p:sp>
      <p:sp>
        <p:nvSpPr>
          <p:cNvPr id="37000" name="Rectangle 136"/>
          <p:cNvSpPr>
            <a:spLocks noChangeArrowheads="1"/>
          </p:cNvSpPr>
          <p:nvPr/>
        </p:nvSpPr>
        <p:spPr bwMode="auto">
          <a:xfrm>
            <a:off x="2635250"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02</a:t>
            </a:r>
          </a:p>
        </p:txBody>
      </p:sp>
      <p:sp>
        <p:nvSpPr>
          <p:cNvPr id="37001" name="Rectangle 137"/>
          <p:cNvSpPr>
            <a:spLocks noChangeArrowheads="1"/>
          </p:cNvSpPr>
          <p:nvPr/>
        </p:nvSpPr>
        <p:spPr bwMode="auto">
          <a:xfrm>
            <a:off x="2012950" y="4919663"/>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00</a:t>
            </a:r>
          </a:p>
        </p:txBody>
      </p:sp>
      <p:sp>
        <p:nvSpPr>
          <p:cNvPr id="37002" name="Rectangle 138"/>
          <p:cNvSpPr>
            <a:spLocks noChangeArrowheads="1"/>
          </p:cNvSpPr>
          <p:nvPr/>
        </p:nvSpPr>
        <p:spPr bwMode="auto">
          <a:xfrm>
            <a:off x="1392238"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7003" name="Rectangle 139"/>
          <p:cNvSpPr>
            <a:spLocks noChangeArrowheads="1"/>
          </p:cNvSpPr>
          <p:nvPr/>
        </p:nvSpPr>
        <p:spPr bwMode="auto">
          <a:xfrm>
            <a:off x="773113" y="491966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1B</a:t>
            </a:r>
          </a:p>
        </p:txBody>
      </p:sp>
      <p:sp>
        <p:nvSpPr>
          <p:cNvPr id="37004" name="Rectangle 140"/>
          <p:cNvSpPr>
            <a:spLocks noChangeArrowheads="1"/>
          </p:cNvSpPr>
          <p:nvPr/>
        </p:nvSpPr>
        <p:spPr bwMode="auto">
          <a:xfrm>
            <a:off x="152400"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2</a:t>
            </a:r>
          </a:p>
        </p:txBody>
      </p:sp>
      <p:sp>
        <p:nvSpPr>
          <p:cNvPr id="37012" name="Rectangle 148"/>
          <p:cNvSpPr>
            <a:spLocks noChangeArrowheads="1"/>
          </p:cNvSpPr>
          <p:nvPr/>
        </p:nvSpPr>
        <p:spPr bwMode="auto">
          <a:xfrm>
            <a:off x="3875088"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7013" name="Rectangle 149"/>
          <p:cNvSpPr>
            <a:spLocks noChangeArrowheads="1"/>
          </p:cNvSpPr>
          <p:nvPr/>
        </p:nvSpPr>
        <p:spPr bwMode="auto">
          <a:xfrm>
            <a:off x="3255963" y="463867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7014" name="Rectangle 150"/>
          <p:cNvSpPr>
            <a:spLocks noChangeArrowheads="1"/>
          </p:cNvSpPr>
          <p:nvPr/>
        </p:nvSpPr>
        <p:spPr bwMode="auto">
          <a:xfrm>
            <a:off x="2635250"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7015" name="Rectangle 151"/>
          <p:cNvSpPr>
            <a:spLocks noChangeArrowheads="1"/>
          </p:cNvSpPr>
          <p:nvPr/>
        </p:nvSpPr>
        <p:spPr bwMode="auto">
          <a:xfrm>
            <a:off x="2012950" y="4638675"/>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37016" name="Rectangle 152"/>
          <p:cNvSpPr>
            <a:spLocks noChangeArrowheads="1"/>
          </p:cNvSpPr>
          <p:nvPr/>
        </p:nvSpPr>
        <p:spPr bwMode="auto">
          <a:xfrm>
            <a:off x="1392238"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37017" name="Rectangle 153"/>
          <p:cNvSpPr>
            <a:spLocks noChangeArrowheads="1"/>
          </p:cNvSpPr>
          <p:nvPr/>
        </p:nvSpPr>
        <p:spPr bwMode="auto">
          <a:xfrm>
            <a:off x="773113" y="463867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15</a:t>
            </a:r>
          </a:p>
        </p:txBody>
      </p:sp>
      <p:sp>
        <p:nvSpPr>
          <p:cNvPr id="37018" name="Rectangle 154"/>
          <p:cNvSpPr>
            <a:spLocks noChangeArrowheads="1"/>
          </p:cNvSpPr>
          <p:nvPr/>
        </p:nvSpPr>
        <p:spPr bwMode="auto">
          <a:xfrm>
            <a:off x="152400"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1</a:t>
            </a:r>
          </a:p>
        </p:txBody>
      </p:sp>
      <p:sp>
        <p:nvSpPr>
          <p:cNvPr id="37026" name="Rectangle 162"/>
          <p:cNvSpPr>
            <a:spLocks noChangeArrowheads="1"/>
          </p:cNvSpPr>
          <p:nvPr/>
        </p:nvSpPr>
        <p:spPr bwMode="auto">
          <a:xfrm>
            <a:off x="3875088"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11</a:t>
            </a:r>
          </a:p>
        </p:txBody>
      </p:sp>
      <p:sp>
        <p:nvSpPr>
          <p:cNvPr id="37027" name="Rectangle 163"/>
          <p:cNvSpPr>
            <a:spLocks noChangeArrowheads="1"/>
          </p:cNvSpPr>
          <p:nvPr/>
        </p:nvSpPr>
        <p:spPr bwMode="auto">
          <a:xfrm>
            <a:off x="3255963" y="4357688"/>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23</a:t>
            </a:r>
          </a:p>
        </p:txBody>
      </p:sp>
      <p:sp>
        <p:nvSpPr>
          <p:cNvPr id="37028" name="Rectangle 164"/>
          <p:cNvSpPr>
            <a:spLocks noChangeArrowheads="1"/>
          </p:cNvSpPr>
          <p:nvPr/>
        </p:nvSpPr>
        <p:spPr bwMode="auto">
          <a:xfrm>
            <a:off x="2635250"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11</a:t>
            </a:r>
          </a:p>
        </p:txBody>
      </p:sp>
      <p:sp>
        <p:nvSpPr>
          <p:cNvPr id="37029" name="Rectangle 165"/>
          <p:cNvSpPr>
            <a:spLocks noChangeArrowheads="1"/>
          </p:cNvSpPr>
          <p:nvPr/>
        </p:nvSpPr>
        <p:spPr bwMode="auto">
          <a:xfrm>
            <a:off x="2012950" y="4357688"/>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99</a:t>
            </a:r>
          </a:p>
        </p:txBody>
      </p:sp>
      <p:sp>
        <p:nvSpPr>
          <p:cNvPr id="37030" name="Rectangle 166"/>
          <p:cNvSpPr>
            <a:spLocks noChangeArrowheads="1"/>
          </p:cNvSpPr>
          <p:nvPr/>
        </p:nvSpPr>
        <p:spPr bwMode="auto">
          <a:xfrm>
            <a:off x="1392238"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37031" name="Rectangle 167"/>
          <p:cNvSpPr>
            <a:spLocks noChangeArrowheads="1"/>
          </p:cNvSpPr>
          <p:nvPr/>
        </p:nvSpPr>
        <p:spPr bwMode="auto">
          <a:xfrm>
            <a:off x="773113" y="4357688"/>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19</a:t>
            </a:r>
          </a:p>
        </p:txBody>
      </p:sp>
      <p:sp>
        <p:nvSpPr>
          <p:cNvPr id="37032" name="Rectangle 168"/>
          <p:cNvSpPr>
            <a:spLocks noChangeArrowheads="1"/>
          </p:cNvSpPr>
          <p:nvPr/>
        </p:nvSpPr>
        <p:spPr bwMode="auto">
          <a:xfrm>
            <a:off x="152400"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0</a:t>
            </a:r>
          </a:p>
        </p:txBody>
      </p:sp>
      <p:sp>
        <p:nvSpPr>
          <p:cNvPr id="37040" name="Rectangle 176"/>
          <p:cNvSpPr>
            <a:spLocks noChangeArrowheads="1"/>
          </p:cNvSpPr>
          <p:nvPr/>
        </p:nvSpPr>
        <p:spPr bwMode="auto">
          <a:xfrm>
            <a:off x="3875088"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B3</a:t>
            </a:r>
          </a:p>
        </p:txBody>
      </p:sp>
      <p:sp>
        <p:nvSpPr>
          <p:cNvPr id="37041" name="Rectangle 177"/>
          <p:cNvSpPr>
            <a:spLocks noChangeArrowheads="1"/>
          </p:cNvSpPr>
          <p:nvPr/>
        </p:nvSpPr>
        <p:spPr bwMode="auto">
          <a:xfrm>
            <a:off x="3255963" y="4076700"/>
            <a:ext cx="619125"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B2</a:t>
            </a:r>
          </a:p>
        </p:txBody>
      </p:sp>
      <p:sp>
        <p:nvSpPr>
          <p:cNvPr id="37042" name="Rectangle 178"/>
          <p:cNvSpPr>
            <a:spLocks noChangeArrowheads="1"/>
          </p:cNvSpPr>
          <p:nvPr/>
        </p:nvSpPr>
        <p:spPr bwMode="auto">
          <a:xfrm>
            <a:off x="2635250"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B1</a:t>
            </a:r>
          </a:p>
        </p:txBody>
      </p:sp>
      <p:sp>
        <p:nvSpPr>
          <p:cNvPr id="37043" name="Rectangle 179"/>
          <p:cNvSpPr>
            <a:spLocks noChangeArrowheads="1"/>
          </p:cNvSpPr>
          <p:nvPr/>
        </p:nvSpPr>
        <p:spPr bwMode="auto">
          <a:xfrm>
            <a:off x="2012950" y="4076700"/>
            <a:ext cx="622300"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B0</a:t>
            </a:r>
          </a:p>
        </p:txBody>
      </p:sp>
      <p:sp>
        <p:nvSpPr>
          <p:cNvPr id="37044" name="Rectangle 180"/>
          <p:cNvSpPr>
            <a:spLocks noChangeArrowheads="1"/>
          </p:cNvSpPr>
          <p:nvPr/>
        </p:nvSpPr>
        <p:spPr bwMode="auto">
          <a:xfrm>
            <a:off x="1392238"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Valid</a:t>
            </a:r>
          </a:p>
        </p:txBody>
      </p:sp>
      <p:sp>
        <p:nvSpPr>
          <p:cNvPr id="37045" name="Rectangle 181"/>
          <p:cNvSpPr>
            <a:spLocks noChangeArrowheads="1"/>
          </p:cNvSpPr>
          <p:nvPr/>
        </p:nvSpPr>
        <p:spPr bwMode="auto">
          <a:xfrm>
            <a:off x="773113" y="4076700"/>
            <a:ext cx="619125"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Tag</a:t>
            </a:r>
          </a:p>
        </p:txBody>
      </p:sp>
      <p:sp>
        <p:nvSpPr>
          <p:cNvPr id="37046" name="Rectangle 182"/>
          <p:cNvSpPr>
            <a:spLocks noChangeArrowheads="1"/>
          </p:cNvSpPr>
          <p:nvPr/>
        </p:nvSpPr>
        <p:spPr bwMode="auto">
          <a:xfrm>
            <a:off x="152400"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err="1">
                <a:solidFill>
                  <a:srgbClr val="990000"/>
                </a:solidFill>
                <a:latin typeface="Calibri" pitchFamily="34" charset="0"/>
              </a:rPr>
              <a:t>Idx</a:t>
            </a:r>
            <a:endParaRPr lang="en-GB" sz="1400" i="1" dirty="0">
              <a:solidFill>
                <a:srgbClr val="990000"/>
              </a:solidFill>
              <a:latin typeface="Calibri" pitchFamily="34" charset="0"/>
            </a:endParaRPr>
          </a:p>
        </p:txBody>
      </p:sp>
      <p:sp>
        <p:nvSpPr>
          <p:cNvPr id="37047" name="Line 183"/>
          <p:cNvSpPr>
            <a:spLocks noChangeShapeType="1"/>
          </p:cNvSpPr>
          <p:nvPr/>
        </p:nvSpPr>
        <p:spPr bwMode="auto">
          <a:xfrm>
            <a:off x="152400" y="4357688"/>
            <a:ext cx="4325112" cy="1588"/>
          </a:xfrm>
          <a:prstGeom prst="line">
            <a:avLst/>
          </a:prstGeom>
          <a:noFill/>
          <a:ln w="12600">
            <a:solidFill>
              <a:srgbClr val="000066"/>
            </a:solidFill>
            <a:miter lim="800000"/>
            <a:headEnd/>
            <a:tailEnd/>
          </a:ln>
          <a:effectLst/>
        </p:spPr>
        <p:txBody>
          <a:bodyPr/>
          <a:lstStyle/>
          <a:p>
            <a:endParaRPr lang="en-US" i="1">
              <a:solidFill>
                <a:srgbClr val="990000"/>
              </a:solidFill>
            </a:endParaRPr>
          </a:p>
        </p:txBody>
      </p:sp>
      <p:sp>
        <p:nvSpPr>
          <p:cNvPr id="37048" name="Line 184"/>
          <p:cNvSpPr>
            <a:spLocks noChangeShapeType="1"/>
          </p:cNvSpPr>
          <p:nvPr/>
        </p:nvSpPr>
        <p:spPr bwMode="auto">
          <a:xfrm>
            <a:off x="152400" y="4638675"/>
            <a:ext cx="4325112" cy="1588"/>
          </a:xfrm>
          <a:prstGeom prst="line">
            <a:avLst/>
          </a:prstGeom>
          <a:noFill/>
          <a:ln w="12600">
            <a:solidFill>
              <a:srgbClr val="000066"/>
            </a:solidFill>
            <a:miter lim="800000"/>
            <a:headEnd/>
            <a:tailEnd/>
          </a:ln>
          <a:effectLst/>
        </p:spPr>
        <p:txBody>
          <a:bodyPr/>
          <a:lstStyle/>
          <a:p>
            <a:endParaRPr lang="en-US"/>
          </a:p>
        </p:txBody>
      </p:sp>
      <p:sp>
        <p:nvSpPr>
          <p:cNvPr id="37049" name="Line 185"/>
          <p:cNvSpPr>
            <a:spLocks noChangeShapeType="1"/>
          </p:cNvSpPr>
          <p:nvPr/>
        </p:nvSpPr>
        <p:spPr bwMode="auto">
          <a:xfrm>
            <a:off x="152400" y="4919663"/>
            <a:ext cx="4325112" cy="1588"/>
          </a:xfrm>
          <a:prstGeom prst="line">
            <a:avLst/>
          </a:prstGeom>
          <a:noFill/>
          <a:ln w="12600">
            <a:solidFill>
              <a:srgbClr val="000066"/>
            </a:solidFill>
            <a:miter lim="800000"/>
            <a:headEnd/>
            <a:tailEnd/>
          </a:ln>
          <a:effectLst/>
        </p:spPr>
        <p:txBody>
          <a:bodyPr/>
          <a:lstStyle/>
          <a:p>
            <a:endParaRPr lang="en-US"/>
          </a:p>
        </p:txBody>
      </p:sp>
      <p:sp>
        <p:nvSpPr>
          <p:cNvPr id="37050" name="Line 186"/>
          <p:cNvSpPr>
            <a:spLocks noChangeShapeType="1"/>
          </p:cNvSpPr>
          <p:nvPr/>
        </p:nvSpPr>
        <p:spPr bwMode="auto">
          <a:xfrm>
            <a:off x="152400" y="5200650"/>
            <a:ext cx="4325112" cy="1588"/>
          </a:xfrm>
          <a:prstGeom prst="line">
            <a:avLst/>
          </a:prstGeom>
          <a:noFill/>
          <a:ln w="12600">
            <a:solidFill>
              <a:srgbClr val="000066"/>
            </a:solidFill>
            <a:miter lim="800000"/>
            <a:headEnd/>
            <a:tailEnd/>
          </a:ln>
          <a:effectLst/>
        </p:spPr>
        <p:txBody>
          <a:bodyPr/>
          <a:lstStyle/>
          <a:p>
            <a:endParaRPr lang="en-US"/>
          </a:p>
        </p:txBody>
      </p:sp>
      <p:sp>
        <p:nvSpPr>
          <p:cNvPr id="37051" name="Line 187"/>
          <p:cNvSpPr>
            <a:spLocks noChangeShapeType="1"/>
          </p:cNvSpPr>
          <p:nvPr/>
        </p:nvSpPr>
        <p:spPr bwMode="auto">
          <a:xfrm>
            <a:off x="152400" y="5484812"/>
            <a:ext cx="4325112" cy="1588"/>
          </a:xfrm>
          <a:prstGeom prst="line">
            <a:avLst/>
          </a:prstGeom>
          <a:noFill/>
          <a:ln w="12600">
            <a:solidFill>
              <a:srgbClr val="000066"/>
            </a:solidFill>
            <a:miter lim="800000"/>
            <a:headEnd/>
            <a:tailEnd/>
          </a:ln>
          <a:effectLst/>
        </p:spPr>
        <p:txBody>
          <a:bodyPr/>
          <a:lstStyle/>
          <a:p>
            <a:endParaRPr lang="en-US"/>
          </a:p>
        </p:txBody>
      </p:sp>
      <p:sp>
        <p:nvSpPr>
          <p:cNvPr id="37052" name="Line 188"/>
          <p:cNvSpPr>
            <a:spLocks noChangeShapeType="1"/>
          </p:cNvSpPr>
          <p:nvPr/>
        </p:nvSpPr>
        <p:spPr bwMode="auto">
          <a:xfrm>
            <a:off x="152400" y="5788025"/>
            <a:ext cx="4325112" cy="1588"/>
          </a:xfrm>
          <a:prstGeom prst="line">
            <a:avLst/>
          </a:prstGeom>
          <a:noFill/>
          <a:ln w="12600">
            <a:solidFill>
              <a:srgbClr val="000066"/>
            </a:solidFill>
            <a:miter lim="800000"/>
            <a:headEnd/>
            <a:tailEnd/>
          </a:ln>
          <a:effectLst/>
        </p:spPr>
        <p:txBody>
          <a:bodyPr/>
          <a:lstStyle/>
          <a:p>
            <a:endParaRPr lang="en-US"/>
          </a:p>
        </p:txBody>
      </p:sp>
      <p:sp>
        <p:nvSpPr>
          <p:cNvPr id="37053" name="Line 189"/>
          <p:cNvSpPr>
            <a:spLocks noChangeShapeType="1"/>
          </p:cNvSpPr>
          <p:nvPr/>
        </p:nvSpPr>
        <p:spPr bwMode="auto">
          <a:xfrm>
            <a:off x="152400" y="6069013"/>
            <a:ext cx="4325112" cy="1588"/>
          </a:xfrm>
          <a:prstGeom prst="line">
            <a:avLst/>
          </a:prstGeom>
          <a:noFill/>
          <a:ln w="12600">
            <a:solidFill>
              <a:srgbClr val="000066"/>
            </a:solidFill>
            <a:miter lim="800000"/>
            <a:headEnd/>
            <a:tailEnd/>
          </a:ln>
          <a:effectLst/>
        </p:spPr>
        <p:txBody>
          <a:bodyPr/>
          <a:lstStyle/>
          <a:p>
            <a:endParaRPr lang="en-US"/>
          </a:p>
        </p:txBody>
      </p:sp>
      <p:sp>
        <p:nvSpPr>
          <p:cNvPr id="37054" name="Line 190"/>
          <p:cNvSpPr>
            <a:spLocks noChangeShapeType="1"/>
          </p:cNvSpPr>
          <p:nvPr/>
        </p:nvSpPr>
        <p:spPr bwMode="auto">
          <a:xfrm>
            <a:off x="152400" y="6350000"/>
            <a:ext cx="4325112" cy="1588"/>
          </a:xfrm>
          <a:prstGeom prst="line">
            <a:avLst/>
          </a:prstGeom>
          <a:noFill/>
          <a:ln w="12600">
            <a:solidFill>
              <a:srgbClr val="000066"/>
            </a:solidFill>
            <a:miter lim="800000"/>
            <a:headEnd/>
            <a:tailEnd/>
          </a:ln>
          <a:effectLst/>
        </p:spPr>
        <p:txBody>
          <a:bodyPr/>
          <a:lstStyle/>
          <a:p>
            <a:endParaRPr lang="en-US"/>
          </a:p>
        </p:txBody>
      </p:sp>
      <p:sp>
        <p:nvSpPr>
          <p:cNvPr id="37055" name="Line 191"/>
          <p:cNvSpPr>
            <a:spLocks noChangeShapeType="1"/>
          </p:cNvSpPr>
          <p:nvPr/>
        </p:nvSpPr>
        <p:spPr bwMode="auto">
          <a:xfrm>
            <a:off x="773113" y="4076700"/>
            <a:ext cx="1588" cy="2554288"/>
          </a:xfrm>
          <a:prstGeom prst="line">
            <a:avLst/>
          </a:prstGeom>
          <a:noFill/>
          <a:ln w="12600">
            <a:solidFill>
              <a:srgbClr val="000066"/>
            </a:solidFill>
            <a:miter lim="800000"/>
            <a:headEnd/>
            <a:tailEnd/>
          </a:ln>
          <a:effectLst/>
        </p:spPr>
        <p:txBody>
          <a:bodyPr/>
          <a:lstStyle/>
          <a:p>
            <a:endParaRPr lang="en-US"/>
          </a:p>
        </p:txBody>
      </p:sp>
      <p:sp>
        <p:nvSpPr>
          <p:cNvPr id="37056" name="Line 192"/>
          <p:cNvSpPr>
            <a:spLocks noChangeShapeType="1"/>
          </p:cNvSpPr>
          <p:nvPr/>
        </p:nvSpPr>
        <p:spPr bwMode="auto">
          <a:xfrm>
            <a:off x="1392238" y="4076700"/>
            <a:ext cx="1588" cy="2554288"/>
          </a:xfrm>
          <a:prstGeom prst="line">
            <a:avLst/>
          </a:prstGeom>
          <a:noFill/>
          <a:ln w="12600">
            <a:solidFill>
              <a:srgbClr val="000066"/>
            </a:solidFill>
            <a:miter lim="800000"/>
            <a:headEnd/>
            <a:tailEnd/>
          </a:ln>
          <a:effectLst/>
        </p:spPr>
        <p:txBody>
          <a:bodyPr/>
          <a:lstStyle/>
          <a:p>
            <a:endParaRPr lang="en-US"/>
          </a:p>
        </p:txBody>
      </p:sp>
      <p:sp>
        <p:nvSpPr>
          <p:cNvPr id="37057" name="Line 193"/>
          <p:cNvSpPr>
            <a:spLocks noChangeShapeType="1"/>
          </p:cNvSpPr>
          <p:nvPr/>
        </p:nvSpPr>
        <p:spPr bwMode="auto">
          <a:xfrm>
            <a:off x="2012950" y="4076700"/>
            <a:ext cx="1588" cy="2554288"/>
          </a:xfrm>
          <a:prstGeom prst="line">
            <a:avLst/>
          </a:prstGeom>
          <a:noFill/>
          <a:ln w="12600">
            <a:solidFill>
              <a:srgbClr val="000066"/>
            </a:solidFill>
            <a:miter lim="800000"/>
            <a:headEnd/>
            <a:tailEnd/>
          </a:ln>
          <a:effectLst/>
        </p:spPr>
        <p:txBody>
          <a:bodyPr/>
          <a:lstStyle/>
          <a:p>
            <a:endParaRPr lang="en-US"/>
          </a:p>
        </p:txBody>
      </p:sp>
      <p:sp>
        <p:nvSpPr>
          <p:cNvPr id="37058" name="Line 194"/>
          <p:cNvSpPr>
            <a:spLocks noChangeShapeType="1"/>
          </p:cNvSpPr>
          <p:nvPr/>
        </p:nvSpPr>
        <p:spPr bwMode="auto">
          <a:xfrm>
            <a:off x="2635250" y="4076700"/>
            <a:ext cx="1588" cy="2554288"/>
          </a:xfrm>
          <a:prstGeom prst="line">
            <a:avLst/>
          </a:prstGeom>
          <a:noFill/>
          <a:ln w="12600">
            <a:solidFill>
              <a:srgbClr val="000066"/>
            </a:solidFill>
            <a:miter lim="800000"/>
            <a:headEnd/>
            <a:tailEnd/>
          </a:ln>
          <a:effectLst/>
        </p:spPr>
        <p:txBody>
          <a:bodyPr/>
          <a:lstStyle/>
          <a:p>
            <a:endParaRPr lang="en-US"/>
          </a:p>
        </p:txBody>
      </p:sp>
      <p:sp>
        <p:nvSpPr>
          <p:cNvPr id="37059" name="Line 195"/>
          <p:cNvSpPr>
            <a:spLocks noChangeShapeType="1"/>
          </p:cNvSpPr>
          <p:nvPr/>
        </p:nvSpPr>
        <p:spPr bwMode="auto">
          <a:xfrm>
            <a:off x="3255963" y="4076700"/>
            <a:ext cx="1588" cy="2554288"/>
          </a:xfrm>
          <a:prstGeom prst="line">
            <a:avLst/>
          </a:prstGeom>
          <a:noFill/>
          <a:ln w="12600">
            <a:solidFill>
              <a:srgbClr val="000066"/>
            </a:solidFill>
            <a:miter lim="800000"/>
            <a:headEnd/>
            <a:tailEnd/>
          </a:ln>
          <a:effectLst/>
        </p:spPr>
        <p:txBody>
          <a:bodyPr/>
          <a:lstStyle/>
          <a:p>
            <a:endParaRPr lang="en-US"/>
          </a:p>
        </p:txBody>
      </p:sp>
      <p:sp>
        <p:nvSpPr>
          <p:cNvPr id="37060" name="Line 196"/>
          <p:cNvSpPr>
            <a:spLocks noChangeShapeType="1"/>
          </p:cNvSpPr>
          <p:nvPr/>
        </p:nvSpPr>
        <p:spPr bwMode="auto">
          <a:xfrm>
            <a:off x="3875088" y="4076700"/>
            <a:ext cx="1588" cy="2554288"/>
          </a:xfrm>
          <a:prstGeom prst="line">
            <a:avLst/>
          </a:prstGeom>
          <a:noFill/>
          <a:ln w="12600">
            <a:solidFill>
              <a:srgbClr val="000066"/>
            </a:solidFill>
            <a:miter lim="800000"/>
            <a:headEnd/>
            <a:tailEnd/>
          </a:ln>
          <a:effectLst/>
        </p:spPr>
        <p:txBody>
          <a:bodyPr/>
          <a:lstStyle/>
          <a:p>
            <a:endParaRPr lang="en-US"/>
          </a:p>
        </p:txBody>
      </p:sp>
      <p:sp>
        <p:nvSpPr>
          <p:cNvPr id="37067" name="Line 203"/>
          <p:cNvSpPr>
            <a:spLocks noChangeShapeType="1"/>
          </p:cNvSpPr>
          <p:nvPr/>
        </p:nvSpPr>
        <p:spPr bwMode="auto">
          <a:xfrm>
            <a:off x="152400" y="4076700"/>
            <a:ext cx="1588" cy="2554288"/>
          </a:xfrm>
          <a:prstGeom prst="line">
            <a:avLst/>
          </a:prstGeom>
          <a:noFill/>
          <a:ln w="28575">
            <a:solidFill>
              <a:srgbClr val="000066"/>
            </a:solidFill>
            <a:miter lim="800000"/>
            <a:headEnd/>
            <a:tailEnd/>
          </a:ln>
          <a:effectLst/>
        </p:spPr>
        <p:txBody>
          <a:bodyPr/>
          <a:lstStyle/>
          <a:p>
            <a:endParaRPr lang="en-US"/>
          </a:p>
        </p:txBody>
      </p:sp>
      <p:sp>
        <p:nvSpPr>
          <p:cNvPr id="37069" name="Line 205"/>
          <p:cNvSpPr>
            <a:spLocks noChangeShapeType="1"/>
          </p:cNvSpPr>
          <p:nvPr/>
        </p:nvSpPr>
        <p:spPr bwMode="auto">
          <a:xfrm>
            <a:off x="152400" y="4076700"/>
            <a:ext cx="4325112" cy="1588"/>
          </a:xfrm>
          <a:prstGeom prst="line">
            <a:avLst/>
          </a:prstGeom>
          <a:noFill/>
          <a:ln w="28575">
            <a:solidFill>
              <a:srgbClr val="000066"/>
            </a:solidFill>
            <a:miter lim="800000"/>
            <a:headEnd/>
            <a:tailEnd/>
          </a:ln>
          <a:effectLst/>
        </p:spPr>
        <p:txBody>
          <a:bodyPr/>
          <a:lstStyle/>
          <a:p>
            <a:endParaRPr lang="en-US" i="1">
              <a:solidFill>
                <a:srgbClr val="990000"/>
              </a:solidFill>
            </a:endParaRPr>
          </a:p>
        </p:txBody>
      </p:sp>
      <p:sp>
        <p:nvSpPr>
          <p:cNvPr id="37071" name="Line 207"/>
          <p:cNvSpPr>
            <a:spLocks noChangeShapeType="1"/>
          </p:cNvSpPr>
          <p:nvPr/>
        </p:nvSpPr>
        <p:spPr bwMode="auto">
          <a:xfrm>
            <a:off x="152400" y="6630988"/>
            <a:ext cx="4325112" cy="1588"/>
          </a:xfrm>
          <a:prstGeom prst="line">
            <a:avLst/>
          </a:prstGeom>
          <a:noFill/>
          <a:ln w="28575">
            <a:solidFill>
              <a:srgbClr val="000066"/>
            </a:solidFill>
            <a:miter lim="800000"/>
            <a:headEnd/>
            <a:tailEnd/>
          </a:ln>
          <a:effectLst/>
        </p:spPr>
        <p:txBody>
          <a:bodyPr/>
          <a:lstStyle/>
          <a:p>
            <a:endParaRPr lang="en-US"/>
          </a:p>
        </p:txBody>
      </p:sp>
      <p:sp>
        <p:nvSpPr>
          <p:cNvPr id="209" name="Line 203"/>
          <p:cNvSpPr>
            <a:spLocks noChangeShapeType="1"/>
          </p:cNvSpPr>
          <p:nvPr/>
        </p:nvSpPr>
        <p:spPr bwMode="auto">
          <a:xfrm>
            <a:off x="4487333" y="4083579"/>
            <a:ext cx="1588" cy="2554288"/>
          </a:xfrm>
          <a:prstGeom prst="line">
            <a:avLst/>
          </a:prstGeom>
          <a:noFill/>
          <a:ln w="28575">
            <a:solidFill>
              <a:srgbClr val="000066"/>
            </a:solidFill>
            <a:miter lim="800000"/>
            <a:headEnd/>
            <a:tailEnd/>
          </a:ln>
          <a:effectLst/>
        </p:spPr>
        <p:txBody>
          <a:bodyPr/>
          <a:lstStyle/>
          <a:p>
            <a:endParaRPr lang="en-US"/>
          </a:p>
        </p:txBody>
      </p:sp>
      <p:sp>
        <p:nvSpPr>
          <p:cNvPr id="210" name="Rectangle 57"/>
          <p:cNvSpPr>
            <a:spLocks noChangeArrowheads="1"/>
          </p:cNvSpPr>
          <p:nvPr/>
        </p:nvSpPr>
        <p:spPr bwMode="auto">
          <a:xfrm>
            <a:off x="8370888"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11" name="Rectangle 58"/>
          <p:cNvSpPr>
            <a:spLocks noChangeArrowheads="1"/>
          </p:cNvSpPr>
          <p:nvPr/>
        </p:nvSpPr>
        <p:spPr bwMode="auto">
          <a:xfrm>
            <a:off x="7751763" y="635000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12" name="Rectangle 59"/>
          <p:cNvSpPr>
            <a:spLocks noChangeArrowheads="1"/>
          </p:cNvSpPr>
          <p:nvPr/>
        </p:nvSpPr>
        <p:spPr bwMode="auto">
          <a:xfrm>
            <a:off x="7131050"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13" name="Rectangle 60"/>
          <p:cNvSpPr>
            <a:spLocks noChangeArrowheads="1"/>
          </p:cNvSpPr>
          <p:nvPr/>
        </p:nvSpPr>
        <p:spPr bwMode="auto">
          <a:xfrm>
            <a:off x="6508750" y="6350000"/>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14" name="Rectangle 61"/>
          <p:cNvSpPr>
            <a:spLocks noChangeArrowheads="1"/>
          </p:cNvSpPr>
          <p:nvPr/>
        </p:nvSpPr>
        <p:spPr bwMode="auto">
          <a:xfrm>
            <a:off x="5888038"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215" name="Rectangle 62"/>
          <p:cNvSpPr>
            <a:spLocks noChangeArrowheads="1"/>
          </p:cNvSpPr>
          <p:nvPr/>
        </p:nvSpPr>
        <p:spPr bwMode="auto">
          <a:xfrm>
            <a:off x="5268913" y="635000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14</a:t>
            </a:r>
          </a:p>
        </p:txBody>
      </p:sp>
      <p:sp>
        <p:nvSpPr>
          <p:cNvPr id="216" name="Rectangle 63"/>
          <p:cNvSpPr>
            <a:spLocks noChangeArrowheads="1"/>
          </p:cNvSpPr>
          <p:nvPr/>
        </p:nvSpPr>
        <p:spPr bwMode="auto">
          <a:xfrm>
            <a:off x="4648200" y="635000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F</a:t>
            </a:r>
          </a:p>
        </p:txBody>
      </p:sp>
      <p:sp>
        <p:nvSpPr>
          <p:cNvPr id="217" name="Rectangle 71"/>
          <p:cNvSpPr>
            <a:spLocks noChangeArrowheads="1"/>
          </p:cNvSpPr>
          <p:nvPr/>
        </p:nvSpPr>
        <p:spPr bwMode="auto">
          <a:xfrm>
            <a:off x="8370888"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D3</a:t>
            </a:r>
          </a:p>
        </p:txBody>
      </p:sp>
      <p:sp>
        <p:nvSpPr>
          <p:cNvPr id="218" name="Rectangle 72"/>
          <p:cNvSpPr>
            <a:spLocks noChangeArrowheads="1"/>
          </p:cNvSpPr>
          <p:nvPr/>
        </p:nvSpPr>
        <p:spPr bwMode="auto">
          <a:xfrm>
            <a:off x="7751763" y="606901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1B</a:t>
            </a:r>
          </a:p>
        </p:txBody>
      </p:sp>
      <p:sp>
        <p:nvSpPr>
          <p:cNvPr id="219" name="Rectangle 73"/>
          <p:cNvSpPr>
            <a:spLocks noChangeArrowheads="1"/>
          </p:cNvSpPr>
          <p:nvPr/>
        </p:nvSpPr>
        <p:spPr bwMode="auto">
          <a:xfrm>
            <a:off x="7131050"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77</a:t>
            </a:r>
          </a:p>
        </p:txBody>
      </p:sp>
      <p:sp>
        <p:nvSpPr>
          <p:cNvPr id="220" name="Rectangle 74"/>
          <p:cNvSpPr>
            <a:spLocks noChangeArrowheads="1"/>
          </p:cNvSpPr>
          <p:nvPr/>
        </p:nvSpPr>
        <p:spPr bwMode="auto">
          <a:xfrm>
            <a:off x="6508750" y="6069013"/>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83</a:t>
            </a:r>
          </a:p>
        </p:txBody>
      </p:sp>
      <p:sp>
        <p:nvSpPr>
          <p:cNvPr id="221" name="Rectangle 75"/>
          <p:cNvSpPr>
            <a:spLocks noChangeArrowheads="1"/>
          </p:cNvSpPr>
          <p:nvPr/>
        </p:nvSpPr>
        <p:spPr bwMode="auto">
          <a:xfrm>
            <a:off x="5888038"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222" name="Rectangle 76"/>
          <p:cNvSpPr>
            <a:spLocks noChangeArrowheads="1"/>
          </p:cNvSpPr>
          <p:nvPr/>
        </p:nvSpPr>
        <p:spPr bwMode="auto">
          <a:xfrm>
            <a:off x="5268913" y="606901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13</a:t>
            </a:r>
          </a:p>
        </p:txBody>
      </p:sp>
      <p:sp>
        <p:nvSpPr>
          <p:cNvPr id="223" name="Rectangle 77"/>
          <p:cNvSpPr>
            <a:spLocks noChangeArrowheads="1"/>
          </p:cNvSpPr>
          <p:nvPr/>
        </p:nvSpPr>
        <p:spPr bwMode="auto">
          <a:xfrm>
            <a:off x="4648200" y="606901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E</a:t>
            </a:r>
          </a:p>
        </p:txBody>
      </p:sp>
      <p:sp>
        <p:nvSpPr>
          <p:cNvPr id="224" name="Rectangle 85"/>
          <p:cNvSpPr>
            <a:spLocks noChangeArrowheads="1"/>
          </p:cNvSpPr>
          <p:nvPr/>
        </p:nvSpPr>
        <p:spPr bwMode="auto">
          <a:xfrm>
            <a:off x="8370888"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15</a:t>
            </a:r>
          </a:p>
        </p:txBody>
      </p:sp>
      <p:sp>
        <p:nvSpPr>
          <p:cNvPr id="225" name="Rectangle 86"/>
          <p:cNvSpPr>
            <a:spLocks noChangeArrowheads="1"/>
          </p:cNvSpPr>
          <p:nvPr/>
        </p:nvSpPr>
        <p:spPr bwMode="auto">
          <a:xfrm>
            <a:off x="7751763" y="578802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34</a:t>
            </a:r>
          </a:p>
        </p:txBody>
      </p:sp>
      <p:sp>
        <p:nvSpPr>
          <p:cNvPr id="226" name="Rectangle 87"/>
          <p:cNvSpPr>
            <a:spLocks noChangeArrowheads="1"/>
          </p:cNvSpPr>
          <p:nvPr/>
        </p:nvSpPr>
        <p:spPr bwMode="auto">
          <a:xfrm>
            <a:off x="7131050"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96</a:t>
            </a:r>
          </a:p>
        </p:txBody>
      </p:sp>
      <p:sp>
        <p:nvSpPr>
          <p:cNvPr id="227" name="Rectangle 88"/>
          <p:cNvSpPr>
            <a:spLocks noChangeArrowheads="1"/>
          </p:cNvSpPr>
          <p:nvPr/>
        </p:nvSpPr>
        <p:spPr bwMode="auto">
          <a:xfrm>
            <a:off x="6508750" y="5788025"/>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04</a:t>
            </a:r>
          </a:p>
        </p:txBody>
      </p:sp>
      <p:sp>
        <p:nvSpPr>
          <p:cNvPr id="228" name="Rectangle 89"/>
          <p:cNvSpPr>
            <a:spLocks noChangeArrowheads="1"/>
          </p:cNvSpPr>
          <p:nvPr/>
        </p:nvSpPr>
        <p:spPr bwMode="auto">
          <a:xfrm>
            <a:off x="5888038"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229" name="Rectangle 90"/>
          <p:cNvSpPr>
            <a:spLocks noChangeArrowheads="1"/>
          </p:cNvSpPr>
          <p:nvPr/>
        </p:nvSpPr>
        <p:spPr bwMode="auto">
          <a:xfrm>
            <a:off x="5268913" y="578802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16</a:t>
            </a:r>
          </a:p>
        </p:txBody>
      </p:sp>
      <p:sp>
        <p:nvSpPr>
          <p:cNvPr id="230" name="Rectangle 91"/>
          <p:cNvSpPr>
            <a:spLocks noChangeArrowheads="1"/>
          </p:cNvSpPr>
          <p:nvPr/>
        </p:nvSpPr>
        <p:spPr bwMode="auto">
          <a:xfrm>
            <a:off x="4648200" y="578802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D</a:t>
            </a:r>
          </a:p>
        </p:txBody>
      </p:sp>
      <p:sp>
        <p:nvSpPr>
          <p:cNvPr id="231" name="Rectangle 99"/>
          <p:cNvSpPr>
            <a:spLocks noChangeArrowheads="1"/>
          </p:cNvSpPr>
          <p:nvPr/>
        </p:nvSpPr>
        <p:spPr bwMode="auto">
          <a:xfrm>
            <a:off x="8370888"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32" name="Rectangle 100"/>
          <p:cNvSpPr>
            <a:spLocks noChangeArrowheads="1"/>
          </p:cNvSpPr>
          <p:nvPr/>
        </p:nvSpPr>
        <p:spPr bwMode="auto">
          <a:xfrm>
            <a:off x="7751763" y="5481638"/>
            <a:ext cx="619125"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33" name="Rectangle 101"/>
          <p:cNvSpPr>
            <a:spLocks noChangeArrowheads="1"/>
          </p:cNvSpPr>
          <p:nvPr/>
        </p:nvSpPr>
        <p:spPr bwMode="auto">
          <a:xfrm>
            <a:off x="7131050"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34" name="Rectangle 102"/>
          <p:cNvSpPr>
            <a:spLocks noChangeArrowheads="1"/>
          </p:cNvSpPr>
          <p:nvPr/>
        </p:nvSpPr>
        <p:spPr bwMode="auto">
          <a:xfrm>
            <a:off x="6508750" y="5481638"/>
            <a:ext cx="622300"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35" name="Rectangle 103"/>
          <p:cNvSpPr>
            <a:spLocks noChangeArrowheads="1"/>
          </p:cNvSpPr>
          <p:nvPr/>
        </p:nvSpPr>
        <p:spPr bwMode="auto">
          <a:xfrm>
            <a:off x="5888038"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236" name="Rectangle 104"/>
          <p:cNvSpPr>
            <a:spLocks noChangeArrowheads="1"/>
          </p:cNvSpPr>
          <p:nvPr/>
        </p:nvSpPr>
        <p:spPr bwMode="auto">
          <a:xfrm>
            <a:off x="5268913" y="5481638"/>
            <a:ext cx="619125"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12</a:t>
            </a:r>
          </a:p>
        </p:txBody>
      </p:sp>
      <p:sp>
        <p:nvSpPr>
          <p:cNvPr id="237" name="Rectangle 105"/>
          <p:cNvSpPr>
            <a:spLocks noChangeArrowheads="1"/>
          </p:cNvSpPr>
          <p:nvPr/>
        </p:nvSpPr>
        <p:spPr bwMode="auto">
          <a:xfrm>
            <a:off x="4648200" y="5481638"/>
            <a:ext cx="620713" cy="3063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C</a:t>
            </a:r>
          </a:p>
        </p:txBody>
      </p:sp>
      <p:sp>
        <p:nvSpPr>
          <p:cNvPr id="238" name="Rectangle 113"/>
          <p:cNvSpPr>
            <a:spLocks noChangeArrowheads="1"/>
          </p:cNvSpPr>
          <p:nvPr/>
        </p:nvSpPr>
        <p:spPr bwMode="auto">
          <a:xfrm>
            <a:off x="8370888"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39" name="Rectangle 114"/>
          <p:cNvSpPr>
            <a:spLocks noChangeArrowheads="1"/>
          </p:cNvSpPr>
          <p:nvPr/>
        </p:nvSpPr>
        <p:spPr bwMode="auto">
          <a:xfrm>
            <a:off x="7751763" y="520065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40" name="Rectangle 115"/>
          <p:cNvSpPr>
            <a:spLocks noChangeArrowheads="1"/>
          </p:cNvSpPr>
          <p:nvPr/>
        </p:nvSpPr>
        <p:spPr bwMode="auto">
          <a:xfrm>
            <a:off x="7131050"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41" name="Rectangle 116"/>
          <p:cNvSpPr>
            <a:spLocks noChangeArrowheads="1"/>
          </p:cNvSpPr>
          <p:nvPr/>
        </p:nvSpPr>
        <p:spPr bwMode="auto">
          <a:xfrm>
            <a:off x="6508750" y="5200650"/>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42" name="Rectangle 117"/>
          <p:cNvSpPr>
            <a:spLocks noChangeArrowheads="1"/>
          </p:cNvSpPr>
          <p:nvPr/>
        </p:nvSpPr>
        <p:spPr bwMode="auto">
          <a:xfrm>
            <a:off x="5888038"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243" name="Rectangle 118"/>
          <p:cNvSpPr>
            <a:spLocks noChangeArrowheads="1"/>
          </p:cNvSpPr>
          <p:nvPr/>
        </p:nvSpPr>
        <p:spPr bwMode="auto">
          <a:xfrm>
            <a:off x="5268913" y="5200650"/>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0B</a:t>
            </a:r>
          </a:p>
        </p:txBody>
      </p:sp>
      <p:sp>
        <p:nvSpPr>
          <p:cNvPr id="244" name="Rectangle 119"/>
          <p:cNvSpPr>
            <a:spLocks noChangeArrowheads="1"/>
          </p:cNvSpPr>
          <p:nvPr/>
        </p:nvSpPr>
        <p:spPr bwMode="auto">
          <a:xfrm>
            <a:off x="4648200" y="5200650"/>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B</a:t>
            </a:r>
          </a:p>
        </p:txBody>
      </p:sp>
      <p:sp>
        <p:nvSpPr>
          <p:cNvPr id="245" name="Rectangle 127"/>
          <p:cNvSpPr>
            <a:spLocks noChangeArrowheads="1"/>
          </p:cNvSpPr>
          <p:nvPr/>
        </p:nvSpPr>
        <p:spPr bwMode="auto">
          <a:xfrm>
            <a:off x="8370888"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3B</a:t>
            </a:r>
          </a:p>
        </p:txBody>
      </p:sp>
      <p:sp>
        <p:nvSpPr>
          <p:cNvPr id="246" name="Rectangle 128"/>
          <p:cNvSpPr>
            <a:spLocks noChangeArrowheads="1"/>
          </p:cNvSpPr>
          <p:nvPr/>
        </p:nvSpPr>
        <p:spPr bwMode="auto">
          <a:xfrm>
            <a:off x="7751763" y="491966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DA</a:t>
            </a:r>
          </a:p>
        </p:txBody>
      </p:sp>
      <p:sp>
        <p:nvSpPr>
          <p:cNvPr id="247" name="Rectangle 129"/>
          <p:cNvSpPr>
            <a:spLocks noChangeArrowheads="1"/>
          </p:cNvSpPr>
          <p:nvPr/>
        </p:nvSpPr>
        <p:spPr bwMode="auto">
          <a:xfrm>
            <a:off x="7131050"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15</a:t>
            </a:r>
          </a:p>
        </p:txBody>
      </p:sp>
      <p:sp>
        <p:nvSpPr>
          <p:cNvPr id="248" name="Rectangle 130"/>
          <p:cNvSpPr>
            <a:spLocks noChangeArrowheads="1"/>
          </p:cNvSpPr>
          <p:nvPr/>
        </p:nvSpPr>
        <p:spPr bwMode="auto">
          <a:xfrm>
            <a:off x="6508750" y="4919663"/>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93</a:t>
            </a:r>
          </a:p>
        </p:txBody>
      </p:sp>
      <p:sp>
        <p:nvSpPr>
          <p:cNvPr id="249" name="Rectangle 131"/>
          <p:cNvSpPr>
            <a:spLocks noChangeArrowheads="1"/>
          </p:cNvSpPr>
          <p:nvPr/>
        </p:nvSpPr>
        <p:spPr bwMode="auto">
          <a:xfrm>
            <a:off x="5888038"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250" name="Rectangle 132"/>
          <p:cNvSpPr>
            <a:spLocks noChangeArrowheads="1"/>
          </p:cNvSpPr>
          <p:nvPr/>
        </p:nvSpPr>
        <p:spPr bwMode="auto">
          <a:xfrm>
            <a:off x="5268913" y="4919663"/>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2D</a:t>
            </a:r>
          </a:p>
        </p:txBody>
      </p:sp>
      <p:sp>
        <p:nvSpPr>
          <p:cNvPr id="251" name="Rectangle 133"/>
          <p:cNvSpPr>
            <a:spLocks noChangeArrowheads="1"/>
          </p:cNvSpPr>
          <p:nvPr/>
        </p:nvSpPr>
        <p:spPr bwMode="auto">
          <a:xfrm>
            <a:off x="4648200" y="4919663"/>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A</a:t>
            </a:r>
          </a:p>
        </p:txBody>
      </p:sp>
      <p:sp>
        <p:nvSpPr>
          <p:cNvPr id="252" name="Rectangle 141"/>
          <p:cNvSpPr>
            <a:spLocks noChangeArrowheads="1"/>
          </p:cNvSpPr>
          <p:nvPr/>
        </p:nvSpPr>
        <p:spPr bwMode="auto">
          <a:xfrm>
            <a:off x="8370888"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53" name="Rectangle 142"/>
          <p:cNvSpPr>
            <a:spLocks noChangeArrowheads="1"/>
          </p:cNvSpPr>
          <p:nvPr/>
        </p:nvSpPr>
        <p:spPr bwMode="auto">
          <a:xfrm>
            <a:off x="7751763" y="463867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54" name="Rectangle 143"/>
          <p:cNvSpPr>
            <a:spLocks noChangeArrowheads="1"/>
          </p:cNvSpPr>
          <p:nvPr/>
        </p:nvSpPr>
        <p:spPr bwMode="auto">
          <a:xfrm>
            <a:off x="7131050"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55" name="Rectangle 144"/>
          <p:cNvSpPr>
            <a:spLocks noChangeArrowheads="1"/>
          </p:cNvSpPr>
          <p:nvPr/>
        </p:nvSpPr>
        <p:spPr bwMode="auto">
          <a:xfrm>
            <a:off x="6508750" y="4638675"/>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a:t>
            </a:r>
          </a:p>
        </p:txBody>
      </p:sp>
      <p:sp>
        <p:nvSpPr>
          <p:cNvPr id="256" name="Rectangle 145"/>
          <p:cNvSpPr>
            <a:spLocks noChangeArrowheads="1"/>
          </p:cNvSpPr>
          <p:nvPr/>
        </p:nvSpPr>
        <p:spPr bwMode="auto">
          <a:xfrm>
            <a:off x="5888038"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a:t>
            </a:r>
          </a:p>
        </p:txBody>
      </p:sp>
      <p:sp>
        <p:nvSpPr>
          <p:cNvPr id="257" name="Rectangle 146"/>
          <p:cNvSpPr>
            <a:spLocks noChangeArrowheads="1"/>
          </p:cNvSpPr>
          <p:nvPr/>
        </p:nvSpPr>
        <p:spPr bwMode="auto">
          <a:xfrm>
            <a:off x="5268913" y="4638675"/>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2D</a:t>
            </a:r>
          </a:p>
        </p:txBody>
      </p:sp>
      <p:sp>
        <p:nvSpPr>
          <p:cNvPr id="258" name="Rectangle 147"/>
          <p:cNvSpPr>
            <a:spLocks noChangeArrowheads="1"/>
          </p:cNvSpPr>
          <p:nvPr/>
        </p:nvSpPr>
        <p:spPr bwMode="auto">
          <a:xfrm>
            <a:off x="4648200" y="4638675"/>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9</a:t>
            </a:r>
          </a:p>
        </p:txBody>
      </p:sp>
      <p:sp>
        <p:nvSpPr>
          <p:cNvPr id="259" name="Rectangle 155"/>
          <p:cNvSpPr>
            <a:spLocks noChangeArrowheads="1"/>
          </p:cNvSpPr>
          <p:nvPr/>
        </p:nvSpPr>
        <p:spPr bwMode="auto">
          <a:xfrm>
            <a:off x="8370888"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89</a:t>
            </a:r>
          </a:p>
        </p:txBody>
      </p:sp>
      <p:sp>
        <p:nvSpPr>
          <p:cNvPr id="260" name="Rectangle 156"/>
          <p:cNvSpPr>
            <a:spLocks noChangeArrowheads="1"/>
          </p:cNvSpPr>
          <p:nvPr/>
        </p:nvSpPr>
        <p:spPr bwMode="auto">
          <a:xfrm>
            <a:off x="7751763" y="4357688"/>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51</a:t>
            </a:r>
          </a:p>
        </p:txBody>
      </p:sp>
      <p:sp>
        <p:nvSpPr>
          <p:cNvPr id="261" name="Rectangle 157"/>
          <p:cNvSpPr>
            <a:spLocks noChangeArrowheads="1"/>
          </p:cNvSpPr>
          <p:nvPr/>
        </p:nvSpPr>
        <p:spPr bwMode="auto">
          <a:xfrm>
            <a:off x="7131050"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00</a:t>
            </a:r>
          </a:p>
        </p:txBody>
      </p:sp>
      <p:sp>
        <p:nvSpPr>
          <p:cNvPr id="262" name="Rectangle 158"/>
          <p:cNvSpPr>
            <a:spLocks noChangeArrowheads="1"/>
          </p:cNvSpPr>
          <p:nvPr/>
        </p:nvSpPr>
        <p:spPr bwMode="auto">
          <a:xfrm>
            <a:off x="6508750" y="4357688"/>
            <a:ext cx="622300"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3A</a:t>
            </a:r>
          </a:p>
        </p:txBody>
      </p:sp>
      <p:sp>
        <p:nvSpPr>
          <p:cNvPr id="263" name="Rectangle 159"/>
          <p:cNvSpPr>
            <a:spLocks noChangeArrowheads="1"/>
          </p:cNvSpPr>
          <p:nvPr/>
        </p:nvSpPr>
        <p:spPr bwMode="auto">
          <a:xfrm>
            <a:off x="5888038"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1</a:t>
            </a:r>
          </a:p>
        </p:txBody>
      </p:sp>
      <p:sp>
        <p:nvSpPr>
          <p:cNvPr id="264" name="Rectangle 160"/>
          <p:cNvSpPr>
            <a:spLocks noChangeArrowheads="1"/>
          </p:cNvSpPr>
          <p:nvPr/>
        </p:nvSpPr>
        <p:spPr bwMode="auto">
          <a:xfrm>
            <a:off x="5268913" y="4357688"/>
            <a:ext cx="619125"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24</a:t>
            </a:r>
          </a:p>
        </p:txBody>
      </p:sp>
      <p:sp>
        <p:nvSpPr>
          <p:cNvPr id="265" name="Rectangle 161"/>
          <p:cNvSpPr>
            <a:spLocks noChangeArrowheads="1"/>
          </p:cNvSpPr>
          <p:nvPr/>
        </p:nvSpPr>
        <p:spPr bwMode="auto">
          <a:xfrm>
            <a:off x="4648200" y="4357688"/>
            <a:ext cx="620713" cy="280988"/>
          </a:xfrm>
          <a:prstGeom prst="rect">
            <a:avLst/>
          </a:prstGeom>
          <a:no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solidFill>
                  <a:srgbClr val="990000"/>
                </a:solidFill>
                <a:latin typeface="Calibri" pitchFamily="34" charset="0"/>
              </a:rPr>
              <a:t>8</a:t>
            </a:r>
          </a:p>
        </p:txBody>
      </p:sp>
      <p:sp>
        <p:nvSpPr>
          <p:cNvPr id="266" name="Rectangle 169"/>
          <p:cNvSpPr>
            <a:spLocks noChangeArrowheads="1"/>
          </p:cNvSpPr>
          <p:nvPr/>
        </p:nvSpPr>
        <p:spPr bwMode="auto">
          <a:xfrm>
            <a:off x="8370888"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B3</a:t>
            </a:r>
          </a:p>
        </p:txBody>
      </p:sp>
      <p:sp>
        <p:nvSpPr>
          <p:cNvPr id="267" name="Rectangle 170"/>
          <p:cNvSpPr>
            <a:spLocks noChangeArrowheads="1"/>
          </p:cNvSpPr>
          <p:nvPr/>
        </p:nvSpPr>
        <p:spPr bwMode="auto">
          <a:xfrm>
            <a:off x="7751763" y="4076700"/>
            <a:ext cx="619125"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B2</a:t>
            </a:r>
          </a:p>
        </p:txBody>
      </p:sp>
      <p:sp>
        <p:nvSpPr>
          <p:cNvPr id="268" name="Rectangle 171"/>
          <p:cNvSpPr>
            <a:spLocks noChangeArrowheads="1"/>
          </p:cNvSpPr>
          <p:nvPr/>
        </p:nvSpPr>
        <p:spPr bwMode="auto">
          <a:xfrm>
            <a:off x="7131050"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B1</a:t>
            </a:r>
          </a:p>
        </p:txBody>
      </p:sp>
      <p:sp>
        <p:nvSpPr>
          <p:cNvPr id="269" name="Rectangle 172"/>
          <p:cNvSpPr>
            <a:spLocks noChangeArrowheads="1"/>
          </p:cNvSpPr>
          <p:nvPr/>
        </p:nvSpPr>
        <p:spPr bwMode="auto">
          <a:xfrm>
            <a:off x="6508750" y="4076700"/>
            <a:ext cx="622300"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B0</a:t>
            </a:r>
          </a:p>
        </p:txBody>
      </p:sp>
      <p:sp>
        <p:nvSpPr>
          <p:cNvPr id="270" name="Rectangle 173"/>
          <p:cNvSpPr>
            <a:spLocks noChangeArrowheads="1"/>
          </p:cNvSpPr>
          <p:nvPr/>
        </p:nvSpPr>
        <p:spPr bwMode="auto">
          <a:xfrm>
            <a:off x="5888038"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Valid</a:t>
            </a:r>
          </a:p>
        </p:txBody>
      </p:sp>
      <p:sp>
        <p:nvSpPr>
          <p:cNvPr id="271" name="Rectangle 174"/>
          <p:cNvSpPr>
            <a:spLocks noChangeArrowheads="1"/>
          </p:cNvSpPr>
          <p:nvPr/>
        </p:nvSpPr>
        <p:spPr bwMode="auto">
          <a:xfrm>
            <a:off x="5268913" y="4076700"/>
            <a:ext cx="619125"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a:solidFill>
                  <a:srgbClr val="990000"/>
                </a:solidFill>
                <a:latin typeface="Calibri" pitchFamily="34" charset="0"/>
              </a:rPr>
              <a:t>Tag</a:t>
            </a:r>
          </a:p>
        </p:txBody>
      </p:sp>
      <p:sp>
        <p:nvSpPr>
          <p:cNvPr id="272" name="Rectangle 175"/>
          <p:cNvSpPr>
            <a:spLocks noChangeArrowheads="1"/>
          </p:cNvSpPr>
          <p:nvPr/>
        </p:nvSpPr>
        <p:spPr bwMode="auto">
          <a:xfrm>
            <a:off x="4648200" y="4076700"/>
            <a:ext cx="620713" cy="280988"/>
          </a:xfrm>
          <a:prstGeom prst="rect">
            <a:avLst/>
          </a:prstGeom>
          <a:solidFill>
            <a:schemeClr val="bg2">
              <a:lumMod val="20000"/>
              <a:lumOff val="80000"/>
            </a:schemeClr>
          </a:solidFill>
          <a:ln w="9525">
            <a:noFill/>
            <a:round/>
            <a:headEnd/>
            <a:tailEnd/>
          </a:ln>
          <a:effectLst/>
        </p:spPr>
        <p:txBody>
          <a:bodyPr lIns="90360" tIns="44280" rIns="90360" bIns="44280"/>
          <a:lstStyle/>
          <a:p>
            <a:pPr algn="ctr" eaLnBrk="1" hangingPunct="1">
              <a:spcBef>
                <a:spcPts val="8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i="1" dirty="0" err="1">
                <a:solidFill>
                  <a:srgbClr val="990000"/>
                </a:solidFill>
                <a:latin typeface="Calibri" pitchFamily="34" charset="0"/>
              </a:rPr>
              <a:t>Idx</a:t>
            </a:r>
            <a:endParaRPr lang="en-GB" sz="1400" i="1" dirty="0">
              <a:solidFill>
                <a:srgbClr val="990000"/>
              </a:solidFill>
              <a:latin typeface="Calibri" pitchFamily="34" charset="0"/>
            </a:endParaRPr>
          </a:p>
        </p:txBody>
      </p:sp>
      <p:sp>
        <p:nvSpPr>
          <p:cNvPr id="273" name="Line 183"/>
          <p:cNvSpPr>
            <a:spLocks noChangeShapeType="1"/>
          </p:cNvSpPr>
          <p:nvPr/>
        </p:nvSpPr>
        <p:spPr bwMode="auto">
          <a:xfrm>
            <a:off x="4666488" y="4357688"/>
            <a:ext cx="4325112" cy="1588"/>
          </a:xfrm>
          <a:prstGeom prst="line">
            <a:avLst/>
          </a:prstGeom>
          <a:noFill/>
          <a:ln w="12600">
            <a:solidFill>
              <a:srgbClr val="000066"/>
            </a:solidFill>
            <a:miter lim="800000"/>
            <a:headEnd/>
            <a:tailEnd/>
          </a:ln>
          <a:effectLst/>
        </p:spPr>
        <p:txBody>
          <a:bodyPr/>
          <a:lstStyle/>
          <a:p>
            <a:endParaRPr lang="en-US" i="1">
              <a:solidFill>
                <a:srgbClr val="990000"/>
              </a:solidFill>
            </a:endParaRPr>
          </a:p>
        </p:txBody>
      </p:sp>
      <p:sp>
        <p:nvSpPr>
          <p:cNvPr id="274" name="Line 184"/>
          <p:cNvSpPr>
            <a:spLocks noChangeShapeType="1"/>
          </p:cNvSpPr>
          <p:nvPr/>
        </p:nvSpPr>
        <p:spPr bwMode="auto">
          <a:xfrm>
            <a:off x="4666488" y="4638675"/>
            <a:ext cx="4325112" cy="1588"/>
          </a:xfrm>
          <a:prstGeom prst="line">
            <a:avLst/>
          </a:prstGeom>
          <a:noFill/>
          <a:ln w="12600">
            <a:solidFill>
              <a:srgbClr val="000066"/>
            </a:solidFill>
            <a:miter lim="800000"/>
            <a:headEnd/>
            <a:tailEnd/>
          </a:ln>
          <a:effectLst/>
        </p:spPr>
        <p:txBody>
          <a:bodyPr/>
          <a:lstStyle/>
          <a:p>
            <a:endParaRPr lang="en-US"/>
          </a:p>
        </p:txBody>
      </p:sp>
      <p:sp>
        <p:nvSpPr>
          <p:cNvPr id="275" name="Line 185"/>
          <p:cNvSpPr>
            <a:spLocks noChangeShapeType="1"/>
          </p:cNvSpPr>
          <p:nvPr/>
        </p:nvSpPr>
        <p:spPr bwMode="auto">
          <a:xfrm>
            <a:off x="4666488" y="4919663"/>
            <a:ext cx="4325112" cy="1588"/>
          </a:xfrm>
          <a:prstGeom prst="line">
            <a:avLst/>
          </a:prstGeom>
          <a:noFill/>
          <a:ln w="12600">
            <a:solidFill>
              <a:srgbClr val="000066"/>
            </a:solidFill>
            <a:miter lim="800000"/>
            <a:headEnd/>
            <a:tailEnd/>
          </a:ln>
          <a:effectLst/>
        </p:spPr>
        <p:txBody>
          <a:bodyPr/>
          <a:lstStyle/>
          <a:p>
            <a:endParaRPr lang="en-US"/>
          </a:p>
        </p:txBody>
      </p:sp>
      <p:sp>
        <p:nvSpPr>
          <p:cNvPr id="276" name="Line 186"/>
          <p:cNvSpPr>
            <a:spLocks noChangeShapeType="1"/>
          </p:cNvSpPr>
          <p:nvPr/>
        </p:nvSpPr>
        <p:spPr bwMode="auto">
          <a:xfrm>
            <a:off x="4666488" y="5200650"/>
            <a:ext cx="4325112" cy="1588"/>
          </a:xfrm>
          <a:prstGeom prst="line">
            <a:avLst/>
          </a:prstGeom>
          <a:noFill/>
          <a:ln w="12600">
            <a:solidFill>
              <a:srgbClr val="000066"/>
            </a:solidFill>
            <a:miter lim="800000"/>
            <a:headEnd/>
            <a:tailEnd/>
          </a:ln>
          <a:effectLst/>
        </p:spPr>
        <p:txBody>
          <a:bodyPr/>
          <a:lstStyle/>
          <a:p>
            <a:endParaRPr lang="en-US"/>
          </a:p>
        </p:txBody>
      </p:sp>
      <p:sp>
        <p:nvSpPr>
          <p:cNvPr id="277" name="Line 187"/>
          <p:cNvSpPr>
            <a:spLocks noChangeShapeType="1"/>
          </p:cNvSpPr>
          <p:nvPr/>
        </p:nvSpPr>
        <p:spPr bwMode="auto">
          <a:xfrm>
            <a:off x="4666488" y="5484812"/>
            <a:ext cx="4325112" cy="1588"/>
          </a:xfrm>
          <a:prstGeom prst="line">
            <a:avLst/>
          </a:prstGeom>
          <a:noFill/>
          <a:ln w="12600">
            <a:solidFill>
              <a:srgbClr val="000066"/>
            </a:solidFill>
            <a:miter lim="800000"/>
            <a:headEnd/>
            <a:tailEnd/>
          </a:ln>
          <a:effectLst/>
        </p:spPr>
        <p:txBody>
          <a:bodyPr/>
          <a:lstStyle/>
          <a:p>
            <a:endParaRPr lang="en-US"/>
          </a:p>
        </p:txBody>
      </p:sp>
      <p:sp>
        <p:nvSpPr>
          <p:cNvPr id="278" name="Line 188"/>
          <p:cNvSpPr>
            <a:spLocks noChangeShapeType="1"/>
          </p:cNvSpPr>
          <p:nvPr/>
        </p:nvSpPr>
        <p:spPr bwMode="auto">
          <a:xfrm>
            <a:off x="4666488" y="5788025"/>
            <a:ext cx="4325112" cy="1588"/>
          </a:xfrm>
          <a:prstGeom prst="line">
            <a:avLst/>
          </a:prstGeom>
          <a:noFill/>
          <a:ln w="12600">
            <a:solidFill>
              <a:srgbClr val="000066"/>
            </a:solidFill>
            <a:miter lim="800000"/>
            <a:headEnd/>
            <a:tailEnd/>
          </a:ln>
          <a:effectLst/>
        </p:spPr>
        <p:txBody>
          <a:bodyPr/>
          <a:lstStyle/>
          <a:p>
            <a:endParaRPr lang="en-US"/>
          </a:p>
        </p:txBody>
      </p:sp>
      <p:sp>
        <p:nvSpPr>
          <p:cNvPr id="279" name="Line 189"/>
          <p:cNvSpPr>
            <a:spLocks noChangeShapeType="1"/>
          </p:cNvSpPr>
          <p:nvPr/>
        </p:nvSpPr>
        <p:spPr bwMode="auto">
          <a:xfrm>
            <a:off x="4666488" y="6069013"/>
            <a:ext cx="4325112" cy="1588"/>
          </a:xfrm>
          <a:prstGeom prst="line">
            <a:avLst/>
          </a:prstGeom>
          <a:noFill/>
          <a:ln w="12600">
            <a:solidFill>
              <a:srgbClr val="000066"/>
            </a:solidFill>
            <a:miter lim="800000"/>
            <a:headEnd/>
            <a:tailEnd/>
          </a:ln>
          <a:effectLst/>
        </p:spPr>
        <p:txBody>
          <a:bodyPr/>
          <a:lstStyle/>
          <a:p>
            <a:endParaRPr lang="en-US"/>
          </a:p>
        </p:txBody>
      </p:sp>
      <p:sp>
        <p:nvSpPr>
          <p:cNvPr id="280" name="Line 190"/>
          <p:cNvSpPr>
            <a:spLocks noChangeShapeType="1"/>
          </p:cNvSpPr>
          <p:nvPr/>
        </p:nvSpPr>
        <p:spPr bwMode="auto">
          <a:xfrm>
            <a:off x="4666488" y="6350000"/>
            <a:ext cx="4325112" cy="1588"/>
          </a:xfrm>
          <a:prstGeom prst="line">
            <a:avLst/>
          </a:prstGeom>
          <a:noFill/>
          <a:ln w="12600">
            <a:solidFill>
              <a:srgbClr val="000066"/>
            </a:solidFill>
            <a:miter lim="800000"/>
            <a:headEnd/>
            <a:tailEnd/>
          </a:ln>
          <a:effectLst/>
        </p:spPr>
        <p:txBody>
          <a:bodyPr/>
          <a:lstStyle/>
          <a:p>
            <a:endParaRPr lang="en-US"/>
          </a:p>
        </p:txBody>
      </p:sp>
      <p:sp>
        <p:nvSpPr>
          <p:cNvPr id="281" name="Line 197"/>
          <p:cNvSpPr>
            <a:spLocks noChangeShapeType="1"/>
          </p:cNvSpPr>
          <p:nvPr/>
        </p:nvSpPr>
        <p:spPr bwMode="auto">
          <a:xfrm>
            <a:off x="5268913" y="4076700"/>
            <a:ext cx="1588" cy="2554288"/>
          </a:xfrm>
          <a:prstGeom prst="line">
            <a:avLst/>
          </a:prstGeom>
          <a:noFill/>
          <a:ln w="12600">
            <a:solidFill>
              <a:srgbClr val="000066"/>
            </a:solidFill>
            <a:miter lim="800000"/>
            <a:headEnd/>
            <a:tailEnd/>
          </a:ln>
          <a:effectLst/>
        </p:spPr>
        <p:txBody>
          <a:bodyPr/>
          <a:lstStyle/>
          <a:p>
            <a:endParaRPr lang="en-US"/>
          </a:p>
        </p:txBody>
      </p:sp>
      <p:sp>
        <p:nvSpPr>
          <p:cNvPr id="282" name="Line 198"/>
          <p:cNvSpPr>
            <a:spLocks noChangeShapeType="1"/>
          </p:cNvSpPr>
          <p:nvPr/>
        </p:nvSpPr>
        <p:spPr bwMode="auto">
          <a:xfrm>
            <a:off x="5888038" y="4076700"/>
            <a:ext cx="1588" cy="2554288"/>
          </a:xfrm>
          <a:prstGeom prst="line">
            <a:avLst/>
          </a:prstGeom>
          <a:noFill/>
          <a:ln w="12600">
            <a:solidFill>
              <a:srgbClr val="000066"/>
            </a:solidFill>
            <a:miter lim="800000"/>
            <a:headEnd/>
            <a:tailEnd/>
          </a:ln>
          <a:effectLst/>
        </p:spPr>
        <p:txBody>
          <a:bodyPr/>
          <a:lstStyle/>
          <a:p>
            <a:endParaRPr lang="en-US"/>
          </a:p>
        </p:txBody>
      </p:sp>
      <p:sp>
        <p:nvSpPr>
          <p:cNvPr id="283" name="Line 199"/>
          <p:cNvSpPr>
            <a:spLocks noChangeShapeType="1"/>
          </p:cNvSpPr>
          <p:nvPr/>
        </p:nvSpPr>
        <p:spPr bwMode="auto">
          <a:xfrm>
            <a:off x="6508750" y="4076700"/>
            <a:ext cx="1588" cy="2554288"/>
          </a:xfrm>
          <a:prstGeom prst="line">
            <a:avLst/>
          </a:prstGeom>
          <a:noFill/>
          <a:ln w="12600">
            <a:solidFill>
              <a:srgbClr val="000066"/>
            </a:solidFill>
            <a:miter lim="800000"/>
            <a:headEnd/>
            <a:tailEnd/>
          </a:ln>
          <a:effectLst/>
        </p:spPr>
        <p:txBody>
          <a:bodyPr/>
          <a:lstStyle/>
          <a:p>
            <a:endParaRPr lang="en-US"/>
          </a:p>
        </p:txBody>
      </p:sp>
      <p:sp>
        <p:nvSpPr>
          <p:cNvPr id="284" name="Line 200"/>
          <p:cNvSpPr>
            <a:spLocks noChangeShapeType="1"/>
          </p:cNvSpPr>
          <p:nvPr/>
        </p:nvSpPr>
        <p:spPr bwMode="auto">
          <a:xfrm>
            <a:off x="7131050" y="4076700"/>
            <a:ext cx="1588" cy="2554288"/>
          </a:xfrm>
          <a:prstGeom prst="line">
            <a:avLst/>
          </a:prstGeom>
          <a:noFill/>
          <a:ln w="12600">
            <a:solidFill>
              <a:srgbClr val="000066"/>
            </a:solidFill>
            <a:miter lim="800000"/>
            <a:headEnd/>
            <a:tailEnd/>
          </a:ln>
          <a:effectLst/>
        </p:spPr>
        <p:txBody>
          <a:bodyPr/>
          <a:lstStyle/>
          <a:p>
            <a:endParaRPr lang="en-US"/>
          </a:p>
        </p:txBody>
      </p:sp>
      <p:sp>
        <p:nvSpPr>
          <p:cNvPr id="285" name="Line 201"/>
          <p:cNvSpPr>
            <a:spLocks noChangeShapeType="1"/>
          </p:cNvSpPr>
          <p:nvPr/>
        </p:nvSpPr>
        <p:spPr bwMode="auto">
          <a:xfrm>
            <a:off x="7751763" y="4076700"/>
            <a:ext cx="1588" cy="2554288"/>
          </a:xfrm>
          <a:prstGeom prst="line">
            <a:avLst/>
          </a:prstGeom>
          <a:noFill/>
          <a:ln w="12600">
            <a:solidFill>
              <a:srgbClr val="000066"/>
            </a:solidFill>
            <a:miter lim="800000"/>
            <a:headEnd/>
            <a:tailEnd/>
          </a:ln>
          <a:effectLst/>
        </p:spPr>
        <p:txBody>
          <a:bodyPr/>
          <a:lstStyle/>
          <a:p>
            <a:endParaRPr lang="en-US"/>
          </a:p>
        </p:txBody>
      </p:sp>
      <p:sp>
        <p:nvSpPr>
          <p:cNvPr id="286" name="Line 202"/>
          <p:cNvSpPr>
            <a:spLocks noChangeShapeType="1"/>
          </p:cNvSpPr>
          <p:nvPr/>
        </p:nvSpPr>
        <p:spPr bwMode="auto">
          <a:xfrm>
            <a:off x="8370888" y="4076700"/>
            <a:ext cx="1588" cy="2554288"/>
          </a:xfrm>
          <a:prstGeom prst="line">
            <a:avLst/>
          </a:prstGeom>
          <a:noFill/>
          <a:ln w="12600">
            <a:solidFill>
              <a:srgbClr val="000066"/>
            </a:solidFill>
            <a:miter lim="800000"/>
            <a:headEnd/>
            <a:tailEnd/>
          </a:ln>
          <a:effectLst/>
        </p:spPr>
        <p:txBody>
          <a:bodyPr/>
          <a:lstStyle/>
          <a:p>
            <a:endParaRPr lang="en-US"/>
          </a:p>
        </p:txBody>
      </p:sp>
      <p:sp>
        <p:nvSpPr>
          <p:cNvPr id="287" name="Line 205"/>
          <p:cNvSpPr>
            <a:spLocks noChangeShapeType="1"/>
          </p:cNvSpPr>
          <p:nvPr/>
        </p:nvSpPr>
        <p:spPr bwMode="auto">
          <a:xfrm>
            <a:off x="4666488" y="4076700"/>
            <a:ext cx="4325112" cy="1588"/>
          </a:xfrm>
          <a:prstGeom prst="line">
            <a:avLst/>
          </a:prstGeom>
          <a:noFill/>
          <a:ln w="28575">
            <a:solidFill>
              <a:srgbClr val="000066"/>
            </a:solidFill>
            <a:miter lim="800000"/>
            <a:headEnd/>
            <a:tailEnd/>
          </a:ln>
          <a:effectLst/>
        </p:spPr>
        <p:txBody>
          <a:bodyPr/>
          <a:lstStyle/>
          <a:p>
            <a:endParaRPr lang="en-US" i="1">
              <a:solidFill>
                <a:srgbClr val="990000"/>
              </a:solidFill>
            </a:endParaRPr>
          </a:p>
        </p:txBody>
      </p:sp>
      <p:sp>
        <p:nvSpPr>
          <p:cNvPr id="288" name="Line 206"/>
          <p:cNvSpPr>
            <a:spLocks noChangeShapeType="1"/>
          </p:cNvSpPr>
          <p:nvPr/>
        </p:nvSpPr>
        <p:spPr bwMode="auto">
          <a:xfrm>
            <a:off x="8991601" y="4076700"/>
            <a:ext cx="1588" cy="2554288"/>
          </a:xfrm>
          <a:prstGeom prst="line">
            <a:avLst/>
          </a:prstGeom>
          <a:noFill/>
          <a:ln w="28575">
            <a:solidFill>
              <a:srgbClr val="000066"/>
            </a:solidFill>
            <a:miter lim="800000"/>
            <a:headEnd/>
            <a:tailEnd/>
          </a:ln>
          <a:effectLst/>
        </p:spPr>
        <p:txBody>
          <a:bodyPr/>
          <a:lstStyle/>
          <a:p>
            <a:endParaRPr lang="en-US"/>
          </a:p>
        </p:txBody>
      </p:sp>
      <p:sp>
        <p:nvSpPr>
          <p:cNvPr id="289" name="Line 207"/>
          <p:cNvSpPr>
            <a:spLocks noChangeShapeType="1"/>
          </p:cNvSpPr>
          <p:nvPr/>
        </p:nvSpPr>
        <p:spPr bwMode="auto">
          <a:xfrm>
            <a:off x="4666488" y="6630988"/>
            <a:ext cx="4325112" cy="1588"/>
          </a:xfrm>
          <a:prstGeom prst="line">
            <a:avLst/>
          </a:prstGeom>
          <a:noFill/>
          <a:ln w="28575">
            <a:solidFill>
              <a:srgbClr val="000066"/>
            </a:solidFill>
            <a:miter lim="800000"/>
            <a:headEnd/>
            <a:tailEnd/>
          </a:ln>
          <a:effectLst/>
        </p:spPr>
        <p:txBody>
          <a:bodyPr/>
          <a:lstStyle/>
          <a:p>
            <a:endParaRPr lang="en-US"/>
          </a:p>
        </p:txBody>
      </p:sp>
      <p:sp>
        <p:nvSpPr>
          <p:cNvPr id="290" name="Line 206"/>
          <p:cNvSpPr>
            <a:spLocks noChangeShapeType="1"/>
          </p:cNvSpPr>
          <p:nvPr/>
        </p:nvSpPr>
        <p:spPr bwMode="auto">
          <a:xfrm>
            <a:off x="4648200" y="4083579"/>
            <a:ext cx="1588" cy="2554288"/>
          </a:xfrm>
          <a:prstGeom prst="line">
            <a:avLst/>
          </a:prstGeom>
          <a:noFill/>
          <a:ln w="28575">
            <a:solidFill>
              <a:srgbClr val="000066"/>
            </a:solidFill>
            <a:miter lim="800000"/>
            <a:headEnd/>
            <a:tailEnd/>
          </a:ln>
          <a:effectLst/>
        </p:spPr>
        <p:txBody>
          <a:bodyPr/>
          <a:lstStyle/>
          <a:p>
            <a:endParaRPr lang="en-US"/>
          </a:p>
        </p:txBody>
      </p:sp>
    </p:spTree>
    <p:extLst>
      <p:ext uri="{BB962C8B-B14F-4D97-AF65-F5344CB8AC3E}">
        <p14:creationId xmlns:p14="http://schemas.microsoft.com/office/powerpoint/2010/main" val="236944074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381000" y="493713"/>
            <a:ext cx="7345363" cy="573087"/>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Address Translation Example #2</a:t>
            </a:r>
          </a:p>
        </p:txBody>
      </p:sp>
      <p:sp>
        <p:nvSpPr>
          <p:cNvPr id="37890" name="Rectangle 2"/>
          <p:cNvSpPr>
            <a:spLocks noGrp="1" noChangeArrowheads="1"/>
          </p:cNvSpPr>
          <p:nvPr>
            <p:ph type="body" idx="1"/>
          </p:nvPr>
        </p:nvSpPr>
        <p:spPr>
          <a:xfrm>
            <a:off x="381000" y="1371600"/>
            <a:ext cx="8307387" cy="5333999"/>
          </a:xfrm>
          <a:ln/>
        </p:spPr>
        <p:txBody>
          <a:bodyPr/>
          <a:lstStyle/>
          <a:p>
            <a:pPr marL="222250" indent="-222250">
              <a:lnSpc>
                <a:spcPct val="73000"/>
              </a:lnSpc>
              <a:buSzPct val="100000"/>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dirty="0">
                <a:effectLst/>
              </a:rPr>
              <a:t>Virtual Address: </a:t>
            </a:r>
            <a:r>
              <a:rPr lang="en-GB" dirty="0">
                <a:latin typeface="Courier New" pitchFamily="49" charset="0"/>
              </a:rPr>
              <a:t>0x0020</a:t>
            </a:r>
            <a:endParaRPr lang="en-GB" dirty="0">
              <a:effectLst/>
              <a:latin typeface="Courier New" pitchFamily="49" charset="0"/>
            </a:endParaRPr>
          </a:p>
          <a:p>
            <a:pPr marL="222250" indent="-222250">
              <a:lnSpc>
                <a:spcPct val="80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effectLst/>
              <a:latin typeface="Courier New" pitchFamily="49" charset="0"/>
            </a:endParaRPr>
          </a:p>
          <a:p>
            <a:pPr marL="222250" indent="-222250">
              <a:lnSpc>
                <a:spcPct val="80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effectLst/>
              <a:latin typeface="Courier New" pitchFamily="49" charset="0"/>
            </a:endParaRPr>
          </a:p>
          <a:p>
            <a:pPr marL="558800" lvl="1" indent="-220663">
              <a:lnSpc>
                <a:spcPct val="85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latin typeface="Courier New" pitchFamily="49" charset="0"/>
            </a:endParaRPr>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4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600" dirty="0"/>
              <a:t>VPN ___	TLBI ___	TLBT ____	          TLB Hit? __	Page Fault? __        PPN: ____</a:t>
            </a:r>
            <a:endParaRPr lang="en-GB" dirty="0">
              <a:effectLst/>
            </a:endParaRPr>
          </a:p>
          <a:p>
            <a:pPr marL="222250" indent="-222250">
              <a:lnSpc>
                <a:spcPct val="73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222250" indent="-222250">
              <a:lnSpc>
                <a:spcPct val="73000"/>
              </a:lnSpc>
              <a:buSzPct val="100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dirty="0">
                <a:effectLst/>
              </a:rPr>
              <a:t>Physical Address</a:t>
            </a:r>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r>
              <a:rPr lang="en-GB" sz="1600" dirty="0"/>
              <a:t>	CO___	CI___	CT ____	     Hit? __              Byte: ____</a:t>
            </a:r>
          </a:p>
          <a:p>
            <a:pPr marL="558800" lvl="1" indent="-220663">
              <a:lnSpc>
                <a:spcPct val="78000"/>
              </a:lnSpc>
              <a:spcBef>
                <a:spcPts val="500"/>
              </a:spcBef>
              <a:buSzPct val="75000"/>
              <a:buFont typeface="Wingdings" pitchFamily="2" charset="2"/>
              <a:buNone/>
              <a:tabLst>
                <a:tab pos="222250" algn="l"/>
                <a:tab pos="749300" algn="l"/>
                <a:tab pos="1663700" algn="l"/>
                <a:tab pos="2578100" algn="l"/>
                <a:tab pos="3492500" algn="l"/>
                <a:tab pos="4406900" algn="l"/>
                <a:tab pos="5321300" algn="l"/>
                <a:tab pos="6235700" algn="l"/>
                <a:tab pos="7150100" algn="l"/>
                <a:tab pos="8064500" algn="l"/>
                <a:tab pos="8978900" algn="l"/>
                <a:tab pos="9893300" algn="l"/>
              </a:tabLst>
            </a:pPr>
            <a:endParaRPr lang="en-GB" sz="1600" dirty="0"/>
          </a:p>
        </p:txBody>
      </p:sp>
      <p:sp>
        <p:nvSpPr>
          <p:cNvPr id="37894" name="Rectangle 6"/>
          <p:cNvSpPr>
            <a:spLocks noChangeArrowheads="1"/>
          </p:cNvSpPr>
          <p:nvPr/>
        </p:nvSpPr>
        <p:spPr bwMode="auto">
          <a:xfrm>
            <a:off x="1089025"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895" name="Rectangle 7"/>
          <p:cNvSpPr>
            <a:spLocks noChangeArrowheads="1"/>
          </p:cNvSpPr>
          <p:nvPr/>
        </p:nvSpPr>
        <p:spPr bwMode="auto">
          <a:xfrm>
            <a:off x="108902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13</a:t>
            </a:r>
          </a:p>
        </p:txBody>
      </p:sp>
      <p:sp>
        <p:nvSpPr>
          <p:cNvPr id="37897" name="Rectangle 9"/>
          <p:cNvSpPr>
            <a:spLocks noChangeArrowheads="1"/>
          </p:cNvSpPr>
          <p:nvPr/>
        </p:nvSpPr>
        <p:spPr bwMode="auto">
          <a:xfrm>
            <a:off x="1576387"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898" name="Rectangle 10"/>
          <p:cNvSpPr>
            <a:spLocks noChangeArrowheads="1"/>
          </p:cNvSpPr>
          <p:nvPr/>
        </p:nvSpPr>
        <p:spPr bwMode="auto">
          <a:xfrm>
            <a:off x="157638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12</a:t>
            </a:r>
          </a:p>
        </p:txBody>
      </p:sp>
      <p:sp>
        <p:nvSpPr>
          <p:cNvPr id="37900" name="Rectangle 12"/>
          <p:cNvSpPr>
            <a:spLocks noChangeArrowheads="1"/>
          </p:cNvSpPr>
          <p:nvPr/>
        </p:nvSpPr>
        <p:spPr bwMode="auto">
          <a:xfrm>
            <a:off x="2063750"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1" name="Rectangle 13"/>
          <p:cNvSpPr>
            <a:spLocks noChangeArrowheads="1"/>
          </p:cNvSpPr>
          <p:nvPr/>
        </p:nvSpPr>
        <p:spPr bwMode="auto">
          <a:xfrm>
            <a:off x="206375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11</a:t>
            </a:r>
          </a:p>
        </p:txBody>
      </p:sp>
      <p:sp>
        <p:nvSpPr>
          <p:cNvPr id="37903" name="Rectangle 15"/>
          <p:cNvSpPr>
            <a:spLocks noChangeArrowheads="1"/>
          </p:cNvSpPr>
          <p:nvPr/>
        </p:nvSpPr>
        <p:spPr bwMode="auto">
          <a:xfrm>
            <a:off x="2551112"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4" name="Rectangle 16"/>
          <p:cNvSpPr>
            <a:spLocks noChangeArrowheads="1"/>
          </p:cNvSpPr>
          <p:nvPr/>
        </p:nvSpPr>
        <p:spPr bwMode="auto">
          <a:xfrm>
            <a:off x="255111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10</a:t>
            </a:r>
          </a:p>
        </p:txBody>
      </p:sp>
      <p:sp>
        <p:nvSpPr>
          <p:cNvPr id="37906" name="Rectangle 18"/>
          <p:cNvSpPr>
            <a:spLocks noChangeArrowheads="1"/>
          </p:cNvSpPr>
          <p:nvPr/>
        </p:nvSpPr>
        <p:spPr bwMode="auto">
          <a:xfrm>
            <a:off x="3038475"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07" name="Rectangle 19"/>
          <p:cNvSpPr>
            <a:spLocks noChangeArrowheads="1"/>
          </p:cNvSpPr>
          <p:nvPr/>
        </p:nvSpPr>
        <p:spPr bwMode="auto">
          <a:xfrm>
            <a:off x="303847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9</a:t>
            </a:r>
          </a:p>
        </p:txBody>
      </p:sp>
      <p:sp>
        <p:nvSpPr>
          <p:cNvPr id="37909" name="Rectangle 21"/>
          <p:cNvSpPr>
            <a:spLocks noChangeArrowheads="1"/>
          </p:cNvSpPr>
          <p:nvPr/>
        </p:nvSpPr>
        <p:spPr bwMode="auto">
          <a:xfrm>
            <a:off x="3525837" y="2459011"/>
            <a:ext cx="487363" cy="304800"/>
          </a:xfrm>
          <a:prstGeom prst="rect">
            <a:avLst/>
          </a:prstGeom>
          <a:solidFill>
            <a:schemeClr val="bg2">
              <a:lumMod val="20000"/>
              <a:lumOff val="80000"/>
            </a:schemeClr>
          </a:solidFill>
          <a:ln w="9360">
            <a:solidFill>
              <a:srgbClr val="000066"/>
            </a:solidFill>
            <a:miter lim="800000"/>
            <a:headEnd/>
            <a:tailEnd/>
          </a:ln>
          <a:effectLst/>
        </p:spPr>
        <p:txBody>
          <a:bodyPr wrap="none" anchor="ctr"/>
          <a:lstStyle/>
          <a:p>
            <a:endParaRPr lang="en-US"/>
          </a:p>
        </p:txBody>
      </p:sp>
      <p:sp>
        <p:nvSpPr>
          <p:cNvPr id="37910" name="Rectangle 22"/>
          <p:cNvSpPr>
            <a:spLocks noChangeArrowheads="1"/>
          </p:cNvSpPr>
          <p:nvPr/>
        </p:nvSpPr>
        <p:spPr bwMode="auto">
          <a:xfrm>
            <a:off x="352583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8</a:t>
            </a:r>
          </a:p>
        </p:txBody>
      </p:sp>
      <p:sp>
        <p:nvSpPr>
          <p:cNvPr id="37912" name="Rectangle 24"/>
          <p:cNvSpPr>
            <a:spLocks noChangeArrowheads="1"/>
          </p:cNvSpPr>
          <p:nvPr/>
        </p:nvSpPr>
        <p:spPr bwMode="auto">
          <a:xfrm>
            <a:off x="4013200" y="2459011"/>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7913" name="Rectangle 25"/>
          <p:cNvSpPr>
            <a:spLocks noChangeArrowheads="1"/>
          </p:cNvSpPr>
          <p:nvPr/>
        </p:nvSpPr>
        <p:spPr bwMode="auto">
          <a:xfrm>
            <a:off x="401320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7</a:t>
            </a:r>
          </a:p>
        </p:txBody>
      </p:sp>
      <p:sp>
        <p:nvSpPr>
          <p:cNvPr id="37915" name="Rectangle 27"/>
          <p:cNvSpPr>
            <a:spLocks noChangeArrowheads="1"/>
          </p:cNvSpPr>
          <p:nvPr/>
        </p:nvSpPr>
        <p:spPr bwMode="auto">
          <a:xfrm>
            <a:off x="4500562" y="2459011"/>
            <a:ext cx="487363" cy="304800"/>
          </a:xfrm>
          <a:prstGeom prst="rect">
            <a:avLst/>
          </a:prstGeom>
          <a:solidFill>
            <a:schemeClr val="bg1">
              <a:lumMod val="95000"/>
            </a:schemeClr>
          </a:solidFill>
          <a:ln w="9360">
            <a:solidFill>
              <a:srgbClr val="000066"/>
            </a:solidFill>
            <a:miter lim="800000"/>
            <a:headEnd/>
            <a:tailEnd/>
          </a:ln>
          <a:effectLst/>
        </p:spPr>
        <p:txBody>
          <a:bodyPr wrap="none" anchor="ctr"/>
          <a:lstStyle/>
          <a:p>
            <a:endParaRPr lang="en-US"/>
          </a:p>
        </p:txBody>
      </p:sp>
      <p:sp>
        <p:nvSpPr>
          <p:cNvPr id="37916" name="Rectangle 28"/>
          <p:cNvSpPr>
            <a:spLocks noChangeArrowheads="1"/>
          </p:cNvSpPr>
          <p:nvPr/>
        </p:nvSpPr>
        <p:spPr bwMode="auto">
          <a:xfrm>
            <a:off x="450056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6</a:t>
            </a:r>
          </a:p>
        </p:txBody>
      </p:sp>
      <p:sp>
        <p:nvSpPr>
          <p:cNvPr id="37918" name="Rectangle 30"/>
          <p:cNvSpPr>
            <a:spLocks noChangeArrowheads="1"/>
          </p:cNvSpPr>
          <p:nvPr/>
        </p:nvSpPr>
        <p:spPr bwMode="auto">
          <a:xfrm>
            <a:off x="4987925"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19" name="Rectangle 31"/>
          <p:cNvSpPr>
            <a:spLocks noChangeArrowheads="1"/>
          </p:cNvSpPr>
          <p:nvPr/>
        </p:nvSpPr>
        <p:spPr bwMode="auto">
          <a:xfrm>
            <a:off x="498792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5</a:t>
            </a:r>
          </a:p>
        </p:txBody>
      </p:sp>
      <p:sp>
        <p:nvSpPr>
          <p:cNvPr id="37921" name="Rectangle 33"/>
          <p:cNvSpPr>
            <a:spLocks noChangeArrowheads="1"/>
          </p:cNvSpPr>
          <p:nvPr/>
        </p:nvSpPr>
        <p:spPr bwMode="auto">
          <a:xfrm>
            <a:off x="5475287"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2" name="Rectangle 34"/>
          <p:cNvSpPr>
            <a:spLocks noChangeArrowheads="1"/>
          </p:cNvSpPr>
          <p:nvPr/>
        </p:nvSpPr>
        <p:spPr bwMode="auto">
          <a:xfrm>
            <a:off x="547528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4</a:t>
            </a:r>
          </a:p>
        </p:txBody>
      </p:sp>
      <p:sp>
        <p:nvSpPr>
          <p:cNvPr id="37924" name="Rectangle 36"/>
          <p:cNvSpPr>
            <a:spLocks noChangeArrowheads="1"/>
          </p:cNvSpPr>
          <p:nvPr/>
        </p:nvSpPr>
        <p:spPr bwMode="auto">
          <a:xfrm>
            <a:off x="5962650"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5" name="Rectangle 37"/>
          <p:cNvSpPr>
            <a:spLocks noChangeArrowheads="1"/>
          </p:cNvSpPr>
          <p:nvPr/>
        </p:nvSpPr>
        <p:spPr bwMode="auto">
          <a:xfrm>
            <a:off x="5962650"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3</a:t>
            </a:r>
          </a:p>
        </p:txBody>
      </p:sp>
      <p:sp>
        <p:nvSpPr>
          <p:cNvPr id="37927" name="Rectangle 39"/>
          <p:cNvSpPr>
            <a:spLocks noChangeArrowheads="1"/>
          </p:cNvSpPr>
          <p:nvPr/>
        </p:nvSpPr>
        <p:spPr bwMode="auto">
          <a:xfrm>
            <a:off x="6450012"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28" name="Rectangle 40"/>
          <p:cNvSpPr>
            <a:spLocks noChangeArrowheads="1"/>
          </p:cNvSpPr>
          <p:nvPr/>
        </p:nvSpPr>
        <p:spPr bwMode="auto">
          <a:xfrm>
            <a:off x="6450012"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2</a:t>
            </a:r>
          </a:p>
        </p:txBody>
      </p:sp>
      <p:sp>
        <p:nvSpPr>
          <p:cNvPr id="37930" name="Rectangle 42"/>
          <p:cNvSpPr>
            <a:spLocks noChangeArrowheads="1"/>
          </p:cNvSpPr>
          <p:nvPr/>
        </p:nvSpPr>
        <p:spPr bwMode="auto">
          <a:xfrm>
            <a:off x="6937375"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31" name="Rectangle 43"/>
          <p:cNvSpPr>
            <a:spLocks noChangeArrowheads="1"/>
          </p:cNvSpPr>
          <p:nvPr/>
        </p:nvSpPr>
        <p:spPr bwMode="auto">
          <a:xfrm>
            <a:off x="6937375"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a:t>
            </a:r>
          </a:p>
        </p:txBody>
      </p:sp>
      <p:sp>
        <p:nvSpPr>
          <p:cNvPr id="37933" name="Rectangle 45"/>
          <p:cNvSpPr>
            <a:spLocks noChangeArrowheads="1"/>
          </p:cNvSpPr>
          <p:nvPr/>
        </p:nvSpPr>
        <p:spPr bwMode="auto">
          <a:xfrm>
            <a:off x="7424737" y="2459011"/>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34" name="Rectangle 46"/>
          <p:cNvSpPr>
            <a:spLocks noChangeArrowheads="1"/>
          </p:cNvSpPr>
          <p:nvPr/>
        </p:nvSpPr>
        <p:spPr bwMode="auto">
          <a:xfrm>
            <a:off x="7424737" y="2154211"/>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0</a:t>
            </a:r>
          </a:p>
        </p:txBody>
      </p:sp>
      <p:grpSp>
        <p:nvGrpSpPr>
          <p:cNvPr id="2" name="Group 47"/>
          <p:cNvGrpSpPr>
            <a:grpSpLocks/>
          </p:cNvGrpSpPr>
          <p:nvPr/>
        </p:nvGrpSpPr>
        <p:grpSpPr bwMode="auto">
          <a:xfrm>
            <a:off x="4987924" y="2924149"/>
            <a:ext cx="2924175" cy="333375"/>
            <a:chOff x="3085" y="1661"/>
            <a:chExt cx="1842" cy="210"/>
          </a:xfrm>
        </p:grpSpPr>
        <p:sp>
          <p:nvSpPr>
            <p:cNvPr id="37936" name="Line 48"/>
            <p:cNvSpPr>
              <a:spLocks noChangeShapeType="1"/>
            </p:cNvSpPr>
            <p:nvPr/>
          </p:nvSpPr>
          <p:spPr bwMode="auto">
            <a:xfrm>
              <a:off x="3085" y="1752"/>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37" name="Text Box 49"/>
            <p:cNvSpPr txBox="1">
              <a:spLocks noChangeArrowheads="1"/>
            </p:cNvSpPr>
            <p:nvPr/>
          </p:nvSpPr>
          <p:spPr bwMode="auto">
            <a:xfrm>
              <a:off x="3792" y="1661"/>
              <a:ext cx="37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3300"/>
                  </a:solidFill>
                  <a:latin typeface="Calibri" pitchFamily="34" charset="0"/>
                </a:rPr>
                <a:t>VPO</a:t>
              </a:r>
            </a:p>
          </p:txBody>
        </p:sp>
      </p:grpSp>
      <p:grpSp>
        <p:nvGrpSpPr>
          <p:cNvPr id="3" name="Group 50"/>
          <p:cNvGrpSpPr>
            <a:grpSpLocks/>
          </p:cNvGrpSpPr>
          <p:nvPr/>
        </p:nvGrpSpPr>
        <p:grpSpPr bwMode="auto">
          <a:xfrm>
            <a:off x="1089025" y="2916211"/>
            <a:ext cx="3916362" cy="333375"/>
            <a:chOff x="629" y="1656"/>
            <a:chExt cx="2467" cy="210"/>
          </a:xfrm>
        </p:grpSpPr>
        <p:sp>
          <p:nvSpPr>
            <p:cNvPr id="37939" name="Line 51"/>
            <p:cNvSpPr>
              <a:spLocks noChangeShapeType="1"/>
            </p:cNvSpPr>
            <p:nvPr/>
          </p:nvSpPr>
          <p:spPr bwMode="auto">
            <a:xfrm>
              <a:off x="629" y="1747"/>
              <a:ext cx="2467"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0" name="Text Box 52"/>
            <p:cNvSpPr txBox="1">
              <a:spLocks noChangeArrowheads="1"/>
            </p:cNvSpPr>
            <p:nvPr/>
          </p:nvSpPr>
          <p:spPr bwMode="auto">
            <a:xfrm>
              <a:off x="1577" y="1656"/>
              <a:ext cx="374"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003300"/>
                  </a:solidFill>
                  <a:latin typeface="Calibri" pitchFamily="34" charset="0"/>
                </a:rPr>
                <a:t>VPN</a:t>
              </a:r>
            </a:p>
          </p:txBody>
        </p:sp>
      </p:grpSp>
      <p:sp>
        <p:nvSpPr>
          <p:cNvPr id="37942" name="Line 54"/>
          <p:cNvSpPr>
            <a:spLocks noChangeShapeType="1"/>
          </p:cNvSpPr>
          <p:nvPr/>
        </p:nvSpPr>
        <p:spPr bwMode="auto">
          <a:xfrm>
            <a:off x="4010025" y="2015040"/>
            <a:ext cx="992187" cy="1588"/>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3" name="Text Box 55"/>
          <p:cNvSpPr txBox="1">
            <a:spLocks noChangeArrowheads="1"/>
          </p:cNvSpPr>
          <p:nvPr/>
        </p:nvSpPr>
        <p:spPr bwMode="auto">
          <a:xfrm>
            <a:off x="4233862" y="1891215"/>
            <a:ext cx="539750" cy="306388"/>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rPr>
              <a:t>TLBI</a:t>
            </a:r>
          </a:p>
        </p:txBody>
      </p:sp>
      <p:sp>
        <p:nvSpPr>
          <p:cNvPr id="37945" name="Line 57"/>
          <p:cNvSpPr>
            <a:spLocks noChangeShapeType="1"/>
          </p:cNvSpPr>
          <p:nvPr/>
        </p:nvSpPr>
        <p:spPr bwMode="auto">
          <a:xfrm>
            <a:off x="1089025" y="2011336"/>
            <a:ext cx="2927350" cy="1588"/>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46" name="Text Box 58"/>
          <p:cNvSpPr txBox="1">
            <a:spLocks noChangeArrowheads="1"/>
          </p:cNvSpPr>
          <p:nvPr/>
        </p:nvSpPr>
        <p:spPr bwMode="auto">
          <a:xfrm>
            <a:off x="2332038" y="1887511"/>
            <a:ext cx="582613" cy="306388"/>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3300"/>
                </a:solidFill>
                <a:latin typeface="Calibri" pitchFamily="34" charset="0"/>
              </a:rPr>
              <a:t>TLBT</a:t>
            </a:r>
          </a:p>
        </p:txBody>
      </p:sp>
      <p:sp>
        <p:nvSpPr>
          <p:cNvPr id="37950" name="Rectangle 62"/>
          <p:cNvSpPr>
            <a:spLocks noChangeArrowheads="1"/>
          </p:cNvSpPr>
          <p:nvPr/>
        </p:nvSpPr>
        <p:spPr bwMode="auto">
          <a:xfrm>
            <a:off x="2071687"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1" name="Rectangle 63"/>
          <p:cNvSpPr>
            <a:spLocks noChangeArrowheads="1"/>
          </p:cNvSpPr>
          <p:nvPr/>
        </p:nvSpPr>
        <p:spPr bwMode="auto">
          <a:xfrm>
            <a:off x="207168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11</a:t>
            </a:r>
          </a:p>
        </p:txBody>
      </p:sp>
      <p:sp>
        <p:nvSpPr>
          <p:cNvPr id="37953" name="Rectangle 65"/>
          <p:cNvSpPr>
            <a:spLocks noChangeArrowheads="1"/>
          </p:cNvSpPr>
          <p:nvPr/>
        </p:nvSpPr>
        <p:spPr bwMode="auto">
          <a:xfrm>
            <a:off x="2559050"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4" name="Rectangle 66"/>
          <p:cNvSpPr>
            <a:spLocks noChangeArrowheads="1"/>
          </p:cNvSpPr>
          <p:nvPr/>
        </p:nvSpPr>
        <p:spPr bwMode="auto">
          <a:xfrm>
            <a:off x="255905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10</a:t>
            </a:r>
          </a:p>
        </p:txBody>
      </p:sp>
      <p:sp>
        <p:nvSpPr>
          <p:cNvPr id="37956" name="Rectangle 68"/>
          <p:cNvSpPr>
            <a:spLocks noChangeArrowheads="1"/>
          </p:cNvSpPr>
          <p:nvPr/>
        </p:nvSpPr>
        <p:spPr bwMode="auto">
          <a:xfrm>
            <a:off x="3046412"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57" name="Rectangle 69"/>
          <p:cNvSpPr>
            <a:spLocks noChangeArrowheads="1"/>
          </p:cNvSpPr>
          <p:nvPr/>
        </p:nvSpPr>
        <p:spPr bwMode="auto">
          <a:xfrm>
            <a:off x="304641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9</a:t>
            </a:r>
          </a:p>
        </p:txBody>
      </p:sp>
      <p:sp>
        <p:nvSpPr>
          <p:cNvPr id="37959" name="Rectangle 71"/>
          <p:cNvSpPr>
            <a:spLocks noChangeArrowheads="1"/>
          </p:cNvSpPr>
          <p:nvPr/>
        </p:nvSpPr>
        <p:spPr bwMode="auto">
          <a:xfrm>
            <a:off x="3533775"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0" name="Rectangle 72"/>
          <p:cNvSpPr>
            <a:spLocks noChangeArrowheads="1"/>
          </p:cNvSpPr>
          <p:nvPr/>
        </p:nvSpPr>
        <p:spPr bwMode="auto">
          <a:xfrm>
            <a:off x="353377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8</a:t>
            </a:r>
          </a:p>
        </p:txBody>
      </p:sp>
      <p:sp>
        <p:nvSpPr>
          <p:cNvPr id="37962" name="Rectangle 74"/>
          <p:cNvSpPr>
            <a:spLocks noChangeArrowheads="1"/>
          </p:cNvSpPr>
          <p:nvPr/>
        </p:nvSpPr>
        <p:spPr bwMode="auto">
          <a:xfrm>
            <a:off x="4021137"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3" name="Rectangle 75"/>
          <p:cNvSpPr>
            <a:spLocks noChangeArrowheads="1"/>
          </p:cNvSpPr>
          <p:nvPr/>
        </p:nvSpPr>
        <p:spPr bwMode="auto">
          <a:xfrm>
            <a:off x="402113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7</a:t>
            </a:r>
          </a:p>
        </p:txBody>
      </p:sp>
      <p:sp>
        <p:nvSpPr>
          <p:cNvPr id="37965" name="Rectangle 77"/>
          <p:cNvSpPr>
            <a:spLocks noChangeArrowheads="1"/>
          </p:cNvSpPr>
          <p:nvPr/>
        </p:nvSpPr>
        <p:spPr bwMode="auto">
          <a:xfrm>
            <a:off x="4508500" y="5175250"/>
            <a:ext cx="487363" cy="304800"/>
          </a:xfrm>
          <a:prstGeom prst="rect">
            <a:avLst/>
          </a:prstGeom>
          <a:solidFill>
            <a:srgbClr val="D5F1CF"/>
          </a:solidFill>
          <a:ln w="9360">
            <a:solidFill>
              <a:srgbClr val="000066"/>
            </a:solidFill>
            <a:miter lim="800000"/>
            <a:headEnd/>
            <a:tailEnd/>
          </a:ln>
          <a:effectLst/>
        </p:spPr>
        <p:txBody>
          <a:bodyPr wrap="none" anchor="ctr"/>
          <a:lstStyle/>
          <a:p>
            <a:endParaRPr lang="en-US"/>
          </a:p>
        </p:txBody>
      </p:sp>
      <p:sp>
        <p:nvSpPr>
          <p:cNvPr id="37966" name="Rectangle 78"/>
          <p:cNvSpPr>
            <a:spLocks noChangeArrowheads="1"/>
          </p:cNvSpPr>
          <p:nvPr/>
        </p:nvSpPr>
        <p:spPr bwMode="auto">
          <a:xfrm>
            <a:off x="450850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6</a:t>
            </a:r>
          </a:p>
        </p:txBody>
      </p:sp>
      <p:sp>
        <p:nvSpPr>
          <p:cNvPr id="37968" name="Rectangle 80"/>
          <p:cNvSpPr>
            <a:spLocks noChangeArrowheads="1"/>
          </p:cNvSpPr>
          <p:nvPr/>
        </p:nvSpPr>
        <p:spPr bwMode="auto">
          <a:xfrm>
            <a:off x="4995862"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69" name="Rectangle 81"/>
          <p:cNvSpPr>
            <a:spLocks noChangeArrowheads="1"/>
          </p:cNvSpPr>
          <p:nvPr/>
        </p:nvSpPr>
        <p:spPr bwMode="auto">
          <a:xfrm>
            <a:off x="499586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5</a:t>
            </a:r>
          </a:p>
        </p:txBody>
      </p:sp>
      <p:sp>
        <p:nvSpPr>
          <p:cNvPr id="37971" name="Rectangle 83"/>
          <p:cNvSpPr>
            <a:spLocks noChangeArrowheads="1"/>
          </p:cNvSpPr>
          <p:nvPr/>
        </p:nvSpPr>
        <p:spPr bwMode="auto">
          <a:xfrm>
            <a:off x="5483225"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2" name="Rectangle 84"/>
          <p:cNvSpPr>
            <a:spLocks noChangeArrowheads="1"/>
          </p:cNvSpPr>
          <p:nvPr/>
        </p:nvSpPr>
        <p:spPr bwMode="auto">
          <a:xfrm>
            <a:off x="548322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4</a:t>
            </a:r>
          </a:p>
        </p:txBody>
      </p:sp>
      <p:sp>
        <p:nvSpPr>
          <p:cNvPr id="37974" name="Rectangle 86"/>
          <p:cNvSpPr>
            <a:spLocks noChangeArrowheads="1"/>
          </p:cNvSpPr>
          <p:nvPr/>
        </p:nvSpPr>
        <p:spPr bwMode="auto">
          <a:xfrm>
            <a:off x="5970587"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5" name="Rectangle 87"/>
          <p:cNvSpPr>
            <a:spLocks noChangeArrowheads="1"/>
          </p:cNvSpPr>
          <p:nvPr/>
        </p:nvSpPr>
        <p:spPr bwMode="auto">
          <a:xfrm>
            <a:off x="5970587"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3</a:t>
            </a:r>
          </a:p>
        </p:txBody>
      </p:sp>
      <p:sp>
        <p:nvSpPr>
          <p:cNvPr id="37977" name="Rectangle 89"/>
          <p:cNvSpPr>
            <a:spLocks noChangeArrowheads="1"/>
          </p:cNvSpPr>
          <p:nvPr/>
        </p:nvSpPr>
        <p:spPr bwMode="auto">
          <a:xfrm>
            <a:off x="6457950"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78" name="Rectangle 90"/>
          <p:cNvSpPr>
            <a:spLocks noChangeArrowheads="1"/>
          </p:cNvSpPr>
          <p:nvPr/>
        </p:nvSpPr>
        <p:spPr bwMode="auto">
          <a:xfrm>
            <a:off x="6457950"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2</a:t>
            </a:r>
          </a:p>
        </p:txBody>
      </p:sp>
      <p:sp>
        <p:nvSpPr>
          <p:cNvPr id="37980" name="Rectangle 92"/>
          <p:cNvSpPr>
            <a:spLocks noChangeArrowheads="1"/>
          </p:cNvSpPr>
          <p:nvPr/>
        </p:nvSpPr>
        <p:spPr bwMode="auto">
          <a:xfrm>
            <a:off x="6945312"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81" name="Rectangle 93"/>
          <p:cNvSpPr>
            <a:spLocks noChangeArrowheads="1"/>
          </p:cNvSpPr>
          <p:nvPr/>
        </p:nvSpPr>
        <p:spPr bwMode="auto">
          <a:xfrm>
            <a:off x="6945312"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1</a:t>
            </a:r>
          </a:p>
        </p:txBody>
      </p:sp>
      <p:sp>
        <p:nvSpPr>
          <p:cNvPr id="37983" name="Rectangle 95"/>
          <p:cNvSpPr>
            <a:spLocks noChangeArrowheads="1"/>
          </p:cNvSpPr>
          <p:nvPr/>
        </p:nvSpPr>
        <p:spPr bwMode="auto">
          <a:xfrm>
            <a:off x="7432675" y="5175250"/>
            <a:ext cx="487363" cy="304800"/>
          </a:xfrm>
          <a:prstGeom prst="rect">
            <a:avLst/>
          </a:prstGeom>
          <a:solidFill>
            <a:schemeClr val="accent2">
              <a:lumMod val="20000"/>
              <a:lumOff val="80000"/>
            </a:schemeClr>
          </a:solidFill>
          <a:ln w="9360">
            <a:solidFill>
              <a:srgbClr val="000066"/>
            </a:solidFill>
            <a:miter lim="800000"/>
            <a:headEnd/>
            <a:tailEnd/>
          </a:ln>
          <a:effectLst/>
        </p:spPr>
        <p:txBody>
          <a:bodyPr wrap="none" anchor="ctr"/>
          <a:lstStyle/>
          <a:p>
            <a:endParaRPr lang="en-US"/>
          </a:p>
        </p:txBody>
      </p:sp>
      <p:sp>
        <p:nvSpPr>
          <p:cNvPr id="37984" name="Rectangle 96"/>
          <p:cNvSpPr>
            <a:spLocks noChangeArrowheads="1"/>
          </p:cNvSpPr>
          <p:nvPr/>
        </p:nvSpPr>
        <p:spPr bwMode="auto">
          <a:xfrm>
            <a:off x="7432675" y="4870450"/>
            <a:ext cx="487363" cy="304800"/>
          </a:xfrm>
          <a:prstGeom prst="rect">
            <a:avLst/>
          </a:prstGeom>
          <a:noFill/>
          <a:ln w="9525">
            <a:noFill/>
            <a:round/>
            <a:headEnd/>
            <a:tailEnd/>
          </a:ln>
          <a:effectLst/>
        </p:spPr>
        <p:txBody>
          <a:bodyPr wrap="none" lIns="90360" tIns="44280" rIns="90360" bIns="44280" anchor="ctr"/>
          <a:lstStyle/>
          <a:p>
            <a:pPr algn="ctr">
              <a:lnSpc>
                <a:spcPct val="88000"/>
              </a:lnSpc>
              <a:spcBef>
                <a:spcPts val="5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3300"/>
                </a:solidFill>
                <a:latin typeface="Calibri" pitchFamily="34" charset="0"/>
              </a:rPr>
              <a:t>0</a:t>
            </a:r>
          </a:p>
        </p:txBody>
      </p:sp>
      <p:grpSp>
        <p:nvGrpSpPr>
          <p:cNvPr id="4" name="Group 97"/>
          <p:cNvGrpSpPr>
            <a:grpSpLocks/>
          </p:cNvGrpSpPr>
          <p:nvPr/>
        </p:nvGrpSpPr>
        <p:grpSpPr bwMode="auto">
          <a:xfrm>
            <a:off x="5004858" y="5564717"/>
            <a:ext cx="2924175" cy="333375"/>
            <a:chOff x="3101" y="3292"/>
            <a:chExt cx="1842" cy="210"/>
          </a:xfrm>
        </p:grpSpPr>
        <p:sp>
          <p:nvSpPr>
            <p:cNvPr id="37986" name="Line 98"/>
            <p:cNvSpPr>
              <a:spLocks noChangeShapeType="1"/>
            </p:cNvSpPr>
            <p:nvPr/>
          </p:nvSpPr>
          <p:spPr bwMode="auto">
            <a:xfrm>
              <a:off x="3101" y="338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87" name="Text Box 99"/>
            <p:cNvSpPr txBox="1">
              <a:spLocks noChangeArrowheads="1"/>
            </p:cNvSpPr>
            <p:nvPr/>
          </p:nvSpPr>
          <p:spPr bwMode="auto">
            <a:xfrm>
              <a:off x="3808" y="3292"/>
              <a:ext cx="368"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PPO</a:t>
              </a:r>
            </a:p>
          </p:txBody>
        </p:sp>
      </p:grpSp>
      <p:grpSp>
        <p:nvGrpSpPr>
          <p:cNvPr id="5" name="Group 100"/>
          <p:cNvGrpSpPr>
            <a:grpSpLocks/>
          </p:cNvGrpSpPr>
          <p:nvPr/>
        </p:nvGrpSpPr>
        <p:grpSpPr bwMode="auto">
          <a:xfrm>
            <a:off x="2092324" y="5556250"/>
            <a:ext cx="2924175" cy="333375"/>
            <a:chOff x="1277" y="3292"/>
            <a:chExt cx="1842" cy="210"/>
          </a:xfrm>
        </p:grpSpPr>
        <p:sp>
          <p:nvSpPr>
            <p:cNvPr id="37989" name="Line 101"/>
            <p:cNvSpPr>
              <a:spLocks noChangeShapeType="1"/>
            </p:cNvSpPr>
            <p:nvPr/>
          </p:nvSpPr>
          <p:spPr bwMode="auto">
            <a:xfrm>
              <a:off x="1277" y="3383"/>
              <a:ext cx="1842"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0" name="Text Box 102"/>
            <p:cNvSpPr txBox="1">
              <a:spLocks noChangeArrowheads="1"/>
            </p:cNvSpPr>
            <p:nvPr/>
          </p:nvSpPr>
          <p:spPr bwMode="auto">
            <a:xfrm>
              <a:off x="1984" y="3292"/>
              <a:ext cx="366" cy="210"/>
            </a:xfrm>
            <a:prstGeom prst="rect">
              <a:avLst/>
            </a:prstGeom>
            <a:solidFill>
              <a:srgbClr val="FFFFFF"/>
            </a:solidFill>
            <a:ln w="9525">
              <a:noFill/>
              <a:round/>
              <a:headEnd/>
              <a:tailEnd/>
            </a:ln>
            <a:effectLst/>
          </p:spPr>
          <p:txBody>
            <a:bodyPr wrap="none" lIns="90360" tIns="44280" rIns="90360" bIns="44280">
              <a:spAutoFit/>
            </a:bodyPr>
            <a:lstStyle/>
            <a:p>
              <a:pPr>
                <a:lnSpc>
                  <a:spcPct val="88000"/>
                </a:lnSpc>
                <a:spcBef>
                  <a:spcPts val="67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PPN</a:t>
              </a:r>
            </a:p>
          </p:txBody>
        </p:sp>
      </p:grpSp>
      <p:grpSp>
        <p:nvGrpSpPr>
          <p:cNvPr id="6" name="Group 103"/>
          <p:cNvGrpSpPr>
            <a:grpSpLocks/>
          </p:cNvGrpSpPr>
          <p:nvPr/>
        </p:nvGrpSpPr>
        <p:grpSpPr bwMode="auto">
          <a:xfrm>
            <a:off x="6925204" y="4516438"/>
            <a:ext cx="992188" cy="306388"/>
            <a:chOff x="4300" y="2637"/>
            <a:chExt cx="625" cy="193"/>
          </a:xfrm>
        </p:grpSpPr>
        <p:sp>
          <p:nvSpPr>
            <p:cNvPr id="37992" name="Line 104"/>
            <p:cNvSpPr>
              <a:spLocks noChangeShapeType="1"/>
            </p:cNvSpPr>
            <p:nvPr/>
          </p:nvSpPr>
          <p:spPr bwMode="auto">
            <a:xfrm>
              <a:off x="4300" y="2715"/>
              <a:ext cx="625"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3" name="Text Box 105"/>
            <p:cNvSpPr txBox="1">
              <a:spLocks noChangeArrowheads="1"/>
            </p:cNvSpPr>
            <p:nvPr/>
          </p:nvSpPr>
          <p:spPr bwMode="auto">
            <a:xfrm>
              <a:off x="4486" y="2637"/>
              <a:ext cx="271"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CO</a:t>
              </a:r>
            </a:p>
          </p:txBody>
        </p:sp>
      </p:grpSp>
      <p:grpSp>
        <p:nvGrpSpPr>
          <p:cNvPr id="7" name="Group 106"/>
          <p:cNvGrpSpPr>
            <a:grpSpLocks/>
          </p:cNvGrpSpPr>
          <p:nvPr/>
        </p:nvGrpSpPr>
        <p:grpSpPr bwMode="auto">
          <a:xfrm>
            <a:off x="4987395" y="4512734"/>
            <a:ext cx="1927225" cy="306388"/>
            <a:chOff x="3090" y="2624"/>
            <a:chExt cx="1214" cy="193"/>
          </a:xfrm>
        </p:grpSpPr>
        <p:sp>
          <p:nvSpPr>
            <p:cNvPr id="37995" name="Line 107"/>
            <p:cNvSpPr>
              <a:spLocks noChangeShapeType="1"/>
            </p:cNvSpPr>
            <p:nvPr/>
          </p:nvSpPr>
          <p:spPr bwMode="auto">
            <a:xfrm>
              <a:off x="3090" y="2702"/>
              <a:ext cx="1214"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6" name="Text Box 108"/>
            <p:cNvSpPr txBox="1">
              <a:spLocks noChangeArrowheads="1"/>
            </p:cNvSpPr>
            <p:nvPr/>
          </p:nvSpPr>
          <p:spPr bwMode="auto">
            <a:xfrm>
              <a:off x="3629" y="2624"/>
              <a:ext cx="21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CI</a:t>
              </a:r>
            </a:p>
          </p:txBody>
        </p:sp>
      </p:grpSp>
      <p:grpSp>
        <p:nvGrpSpPr>
          <p:cNvPr id="8" name="Group 109"/>
          <p:cNvGrpSpPr>
            <a:grpSpLocks/>
          </p:cNvGrpSpPr>
          <p:nvPr/>
        </p:nvGrpSpPr>
        <p:grpSpPr bwMode="auto">
          <a:xfrm>
            <a:off x="2071687" y="4516438"/>
            <a:ext cx="2894013" cy="306388"/>
            <a:chOff x="1248" y="2637"/>
            <a:chExt cx="1823" cy="193"/>
          </a:xfrm>
        </p:grpSpPr>
        <p:sp>
          <p:nvSpPr>
            <p:cNvPr id="37998" name="Line 110"/>
            <p:cNvSpPr>
              <a:spLocks noChangeShapeType="1"/>
            </p:cNvSpPr>
            <p:nvPr/>
          </p:nvSpPr>
          <p:spPr bwMode="auto">
            <a:xfrm>
              <a:off x="1248" y="2715"/>
              <a:ext cx="1823" cy="1"/>
            </a:xfrm>
            <a:prstGeom prst="line">
              <a:avLst/>
            </a:prstGeom>
            <a:noFill/>
            <a:ln w="9360">
              <a:solidFill>
                <a:srgbClr val="000066"/>
              </a:solidFill>
              <a:miter lim="800000"/>
              <a:headEnd type="triangle" w="med" len="med"/>
              <a:tailEnd type="triangle" w="med" len="med"/>
            </a:ln>
            <a:effectLst/>
          </p:spPr>
          <p:txBody>
            <a:bodyPr/>
            <a:lstStyle/>
            <a:p>
              <a:endParaRPr lang="en-US"/>
            </a:p>
          </p:txBody>
        </p:sp>
        <p:sp>
          <p:nvSpPr>
            <p:cNvPr id="37999" name="Text Box 111"/>
            <p:cNvSpPr txBox="1">
              <a:spLocks noChangeArrowheads="1"/>
            </p:cNvSpPr>
            <p:nvPr/>
          </p:nvSpPr>
          <p:spPr bwMode="auto">
            <a:xfrm>
              <a:off x="2098" y="2637"/>
              <a:ext cx="248" cy="193"/>
            </a:xfrm>
            <a:prstGeom prst="rect">
              <a:avLst/>
            </a:prstGeom>
            <a:solidFill>
              <a:srgbClr val="FFFFFF"/>
            </a:solidFill>
            <a:ln w="9525">
              <a:noFill/>
              <a:round/>
              <a:headEnd/>
              <a:tailEnd/>
            </a:ln>
            <a:effectLst/>
          </p:spPr>
          <p:txBody>
            <a:bodyPr wrap="none" lIns="90360" tIns="44280" rIns="90360" bIns="44280">
              <a:spAutoFit/>
            </a:bodyPr>
            <a:lstStyle/>
            <a:p>
              <a:pPr algn="ctr">
                <a:lnSpc>
                  <a:spcPct val="88000"/>
                </a:lnSpc>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CT</a:t>
              </a:r>
            </a:p>
          </p:txBody>
        </p:sp>
      </p:grpSp>
      <p:sp>
        <p:nvSpPr>
          <p:cNvPr id="38001" name="Text Box 113"/>
          <p:cNvSpPr txBox="1">
            <a:spLocks noChangeArrowheads="1"/>
          </p:cNvSpPr>
          <p:nvPr/>
        </p:nvSpPr>
        <p:spPr bwMode="auto">
          <a:xfrm>
            <a:off x="755808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2" name="Text Box 114"/>
          <p:cNvSpPr txBox="1">
            <a:spLocks noChangeArrowheads="1"/>
          </p:cNvSpPr>
          <p:nvPr/>
        </p:nvSpPr>
        <p:spPr bwMode="auto">
          <a:xfrm>
            <a:off x="7070725"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3" name="Text Box 115"/>
          <p:cNvSpPr txBox="1">
            <a:spLocks noChangeArrowheads="1"/>
          </p:cNvSpPr>
          <p:nvPr/>
        </p:nvSpPr>
        <p:spPr bwMode="auto">
          <a:xfrm>
            <a:off x="6584950" y="244789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4" name="Text Box 116"/>
          <p:cNvSpPr txBox="1">
            <a:spLocks noChangeArrowheads="1"/>
          </p:cNvSpPr>
          <p:nvPr/>
        </p:nvSpPr>
        <p:spPr bwMode="auto">
          <a:xfrm>
            <a:off x="6097587" y="2447899"/>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05" name="Text Box 117"/>
          <p:cNvSpPr txBox="1">
            <a:spLocks noChangeArrowheads="1"/>
          </p:cNvSpPr>
          <p:nvPr/>
        </p:nvSpPr>
        <p:spPr bwMode="auto">
          <a:xfrm>
            <a:off x="5611812" y="244789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6" name="Text Box 118"/>
          <p:cNvSpPr txBox="1">
            <a:spLocks noChangeArrowheads="1"/>
          </p:cNvSpPr>
          <p:nvPr/>
        </p:nvSpPr>
        <p:spPr bwMode="auto">
          <a:xfrm>
            <a:off x="5124450" y="2447899"/>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1</a:t>
            </a:r>
            <a:endParaRPr lang="en-GB" sz="1800" b="1" dirty="0">
              <a:solidFill>
                <a:srgbClr val="C00000"/>
              </a:solidFill>
              <a:latin typeface="Calibri" pitchFamily="34" charset="0"/>
            </a:endParaRPr>
          </a:p>
        </p:txBody>
      </p:sp>
      <p:sp>
        <p:nvSpPr>
          <p:cNvPr id="38007" name="Text Box 119"/>
          <p:cNvSpPr txBox="1">
            <a:spLocks noChangeArrowheads="1"/>
          </p:cNvSpPr>
          <p:nvPr/>
        </p:nvSpPr>
        <p:spPr bwMode="auto">
          <a:xfrm>
            <a:off x="4638675"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8" name="Text Box 120"/>
          <p:cNvSpPr txBox="1">
            <a:spLocks noChangeArrowheads="1"/>
          </p:cNvSpPr>
          <p:nvPr/>
        </p:nvSpPr>
        <p:spPr bwMode="auto">
          <a:xfrm>
            <a:off x="4151312"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09" name="Text Box 121"/>
          <p:cNvSpPr txBox="1">
            <a:spLocks noChangeArrowheads="1"/>
          </p:cNvSpPr>
          <p:nvPr/>
        </p:nvSpPr>
        <p:spPr bwMode="auto">
          <a:xfrm>
            <a:off x="3665537"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10" name="Text Box 122"/>
          <p:cNvSpPr txBox="1">
            <a:spLocks noChangeArrowheads="1"/>
          </p:cNvSpPr>
          <p:nvPr/>
        </p:nvSpPr>
        <p:spPr bwMode="auto">
          <a:xfrm>
            <a:off x="3178175" y="2449487"/>
            <a:ext cx="209353" cy="338299"/>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11" name="Text Box 123"/>
          <p:cNvSpPr txBox="1">
            <a:spLocks noChangeArrowheads="1"/>
          </p:cNvSpPr>
          <p:nvPr/>
        </p:nvSpPr>
        <p:spPr bwMode="auto">
          <a:xfrm>
            <a:off x="2692400"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2" name="Text Box 124"/>
          <p:cNvSpPr txBox="1">
            <a:spLocks noChangeArrowheads="1"/>
          </p:cNvSpPr>
          <p:nvPr/>
        </p:nvSpPr>
        <p:spPr bwMode="auto">
          <a:xfrm>
            <a:off x="220503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3" name="Text Box 125"/>
          <p:cNvSpPr txBox="1">
            <a:spLocks noChangeArrowheads="1"/>
          </p:cNvSpPr>
          <p:nvPr/>
        </p:nvSpPr>
        <p:spPr bwMode="auto">
          <a:xfrm>
            <a:off x="1719262"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4" name="Text Box 126"/>
          <p:cNvSpPr txBox="1">
            <a:spLocks noChangeArrowheads="1"/>
          </p:cNvSpPr>
          <p:nvPr/>
        </p:nvSpPr>
        <p:spPr bwMode="auto">
          <a:xfrm>
            <a:off x="1233487" y="2449487"/>
            <a:ext cx="209550" cy="338138"/>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16" name="Text Box 128"/>
          <p:cNvSpPr txBox="1">
            <a:spLocks noChangeArrowheads="1"/>
          </p:cNvSpPr>
          <p:nvPr/>
        </p:nvSpPr>
        <p:spPr bwMode="auto">
          <a:xfrm>
            <a:off x="1143000" y="3437965"/>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0x00</a:t>
            </a:r>
          </a:p>
        </p:txBody>
      </p:sp>
      <p:sp>
        <p:nvSpPr>
          <p:cNvPr id="38017" name="Text Box 129"/>
          <p:cNvSpPr txBox="1">
            <a:spLocks noChangeArrowheads="1"/>
          </p:cNvSpPr>
          <p:nvPr/>
        </p:nvSpPr>
        <p:spPr bwMode="auto">
          <a:xfrm>
            <a:off x="2588682" y="3437965"/>
            <a:ext cx="196529"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C00000"/>
                </a:solidFill>
                <a:latin typeface="Calibri" pitchFamily="34" charset="0"/>
              </a:rPr>
              <a:t>0</a:t>
            </a:r>
            <a:endParaRPr lang="en-GB" sz="1600" b="1" dirty="0">
              <a:solidFill>
                <a:srgbClr val="C00000"/>
              </a:solidFill>
              <a:latin typeface="Calibri" pitchFamily="34" charset="0"/>
            </a:endParaRPr>
          </a:p>
        </p:txBody>
      </p:sp>
      <p:sp>
        <p:nvSpPr>
          <p:cNvPr id="38018" name="Text Box 130"/>
          <p:cNvSpPr txBox="1">
            <a:spLocks noChangeArrowheads="1"/>
          </p:cNvSpPr>
          <p:nvPr/>
        </p:nvSpPr>
        <p:spPr bwMode="auto">
          <a:xfrm>
            <a:off x="3454401" y="3437965"/>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0x00</a:t>
            </a:r>
          </a:p>
        </p:txBody>
      </p:sp>
      <p:sp>
        <p:nvSpPr>
          <p:cNvPr id="38019" name="Text Box 131"/>
          <p:cNvSpPr txBox="1">
            <a:spLocks noChangeArrowheads="1"/>
          </p:cNvSpPr>
          <p:nvPr/>
        </p:nvSpPr>
        <p:spPr bwMode="auto">
          <a:xfrm>
            <a:off x="5142732" y="3437939"/>
            <a:ext cx="22698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C00000"/>
                </a:solidFill>
                <a:latin typeface="Calibri" pitchFamily="34" charset="0"/>
              </a:rPr>
              <a:t>N</a:t>
            </a:r>
            <a:endParaRPr lang="en-GB" sz="1600" b="1" dirty="0">
              <a:solidFill>
                <a:srgbClr val="C00000"/>
              </a:solidFill>
              <a:latin typeface="Calibri" pitchFamily="34" charset="0"/>
            </a:endParaRPr>
          </a:p>
        </p:txBody>
      </p:sp>
      <p:sp>
        <p:nvSpPr>
          <p:cNvPr id="38021" name="Text Box 133"/>
          <p:cNvSpPr txBox="1">
            <a:spLocks noChangeArrowheads="1"/>
          </p:cNvSpPr>
          <p:nvPr/>
        </p:nvSpPr>
        <p:spPr bwMode="auto">
          <a:xfrm>
            <a:off x="6781800" y="3437965"/>
            <a:ext cx="227012"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C00000"/>
                </a:solidFill>
                <a:latin typeface="Calibri" pitchFamily="34" charset="0"/>
              </a:rPr>
              <a:t>N</a:t>
            </a:r>
            <a:endParaRPr lang="en-GB" sz="1600" b="1" dirty="0">
              <a:solidFill>
                <a:srgbClr val="C00000"/>
              </a:solidFill>
              <a:latin typeface="Calibri" pitchFamily="34" charset="0"/>
            </a:endParaRPr>
          </a:p>
        </p:txBody>
      </p:sp>
      <p:sp>
        <p:nvSpPr>
          <p:cNvPr id="38022" name="Text Box 134"/>
          <p:cNvSpPr txBox="1">
            <a:spLocks noChangeArrowheads="1"/>
          </p:cNvSpPr>
          <p:nvPr/>
        </p:nvSpPr>
        <p:spPr bwMode="auto">
          <a:xfrm>
            <a:off x="7746470" y="3437965"/>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0x28</a:t>
            </a:r>
          </a:p>
        </p:txBody>
      </p:sp>
      <p:grpSp>
        <p:nvGrpSpPr>
          <p:cNvPr id="9" name="Group 135"/>
          <p:cNvGrpSpPr>
            <a:grpSpLocks/>
          </p:cNvGrpSpPr>
          <p:nvPr/>
        </p:nvGrpSpPr>
        <p:grpSpPr bwMode="auto">
          <a:xfrm>
            <a:off x="2215620" y="5173133"/>
            <a:ext cx="5576888" cy="339725"/>
            <a:chOff x="1344" y="3030"/>
            <a:chExt cx="3513" cy="214"/>
          </a:xfrm>
        </p:grpSpPr>
        <p:sp>
          <p:nvSpPr>
            <p:cNvPr id="38024" name="Text Box 136"/>
            <p:cNvSpPr txBox="1">
              <a:spLocks noChangeArrowheads="1"/>
            </p:cNvSpPr>
            <p:nvPr/>
          </p:nvSpPr>
          <p:spPr bwMode="auto">
            <a:xfrm>
              <a:off x="4725" y="3031"/>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5" name="Text Box 137"/>
            <p:cNvSpPr txBox="1">
              <a:spLocks noChangeArrowheads="1"/>
            </p:cNvSpPr>
            <p:nvPr/>
          </p:nvSpPr>
          <p:spPr bwMode="auto">
            <a:xfrm>
              <a:off x="4417"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6" name="Text Box 138"/>
            <p:cNvSpPr txBox="1">
              <a:spLocks noChangeArrowheads="1"/>
            </p:cNvSpPr>
            <p:nvPr/>
          </p:nvSpPr>
          <p:spPr bwMode="auto">
            <a:xfrm>
              <a:off x="3802"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7" name="Text Box 139"/>
            <p:cNvSpPr txBox="1">
              <a:spLocks noChangeArrowheads="1"/>
            </p:cNvSpPr>
            <p:nvPr/>
          </p:nvSpPr>
          <p:spPr bwMode="auto">
            <a:xfrm>
              <a:off x="2880"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28" name="Text Box 140"/>
            <p:cNvSpPr txBox="1">
              <a:spLocks noChangeArrowheads="1"/>
            </p:cNvSpPr>
            <p:nvPr/>
          </p:nvSpPr>
          <p:spPr bwMode="auto">
            <a:xfrm>
              <a:off x="2573"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29" name="Text Box 141"/>
            <p:cNvSpPr txBox="1">
              <a:spLocks noChangeArrowheads="1"/>
            </p:cNvSpPr>
            <p:nvPr/>
          </p:nvSpPr>
          <p:spPr bwMode="auto">
            <a:xfrm>
              <a:off x="2265"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30" name="Text Box 142"/>
            <p:cNvSpPr txBox="1">
              <a:spLocks noChangeArrowheads="1"/>
            </p:cNvSpPr>
            <p:nvPr/>
          </p:nvSpPr>
          <p:spPr bwMode="auto">
            <a:xfrm>
              <a:off x="1651"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0</a:t>
              </a:r>
            </a:p>
          </p:txBody>
        </p:sp>
        <p:sp>
          <p:nvSpPr>
            <p:cNvPr id="38031" name="Text Box 143"/>
            <p:cNvSpPr txBox="1">
              <a:spLocks noChangeArrowheads="1"/>
            </p:cNvSpPr>
            <p:nvPr/>
          </p:nvSpPr>
          <p:spPr bwMode="auto">
            <a:xfrm>
              <a:off x="4110"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32" name="Text Box 144"/>
            <p:cNvSpPr txBox="1">
              <a:spLocks noChangeArrowheads="1"/>
            </p:cNvSpPr>
            <p:nvPr/>
          </p:nvSpPr>
          <p:spPr bwMode="auto">
            <a:xfrm>
              <a:off x="3495"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0</a:t>
              </a:r>
              <a:endParaRPr lang="en-GB" sz="1800" b="1" dirty="0">
                <a:solidFill>
                  <a:srgbClr val="C00000"/>
                </a:solidFill>
                <a:latin typeface="Calibri" pitchFamily="34" charset="0"/>
              </a:endParaRPr>
            </a:p>
          </p:txBody>
        </p:sp>
        <p:sp>
          <p:nvSpPr>
            <p:cNvPr id="38033" name="Text Box 145"/>
            <p:cNvSpPr txBox="1">
              <a:spLocks noChangeArrowheads="1"/>
            </p:cNvSpPr>
            <p:nvPr/>
          </p:nvSpPr>
          <p:spPr bwMode="auto">
            <a:xfrm>
              <a:off x="3188"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1</a:t>
              </a:r>
              <a:endParaRPr lang="en-GB" sz="1800" b="1" dirty="0">
                <a:solidFill>
                  <a:srgbClr val="C00000"/>
                </a:solidFill>
                <a:latin typeface="Calibri" pitchFamily="34" charset="0"/>
              </a:endParaRPr>
            </a:p>
          </p:txBody>
        </p:sp>
        <p:sp>
          <p:nvSpPr>
            <p:cNvPr id="38034" name="Text Box 146"/>
            <p:cNvSpPr txBox="1">
              <a:spLocks noChangeArrowheads="1"/>
            </p:cNvSpPr>
            <p:nvPr/>
          </p:nvSpPr>
          <p:spPr bwMode="auto">
            <a:xfrm>
              <a:off x="1957"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solidFill>
                    <a:srgbClr val="C00000"/>
                  </a:solidFill>
                  <a:latin typeface="Calibri" pitchFamily="34" charset="0"/>
                </a:rPr>
                <a:t>1</a:t>
              </a:r>
            </a:p>
          </p:txBody>
        </p:sp>
        <p:sp>
          <p:nvSpPr>
            <p:cNvPr id="38035" name="Text Box 147"/>
            <p:cNvSpPr txBox="1">
              <a:spLocks noChangeArrowheads="1"/>
            </p:cNvSpPr>
            <p:nvPr/>
          </p:nvSpPr>
          <p:spPr bwMode="auto">
            <a:xfrm>
              <a:off x="1344" y="3030"/>
              <a:ext cx="132" cy="213"/>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dirty="0">
                  <a:solidFill>
                    <a:srgbClr val="C00000"/>
                  </a:solidFill>
                  <a:latin typeface="Calibri" pitchFamily="34" charset="0"/>
                </a:rPr>
                <a:t>1</a:t>
              </a:r>
              <a:endParaRPr lang="en-GB" sz="1800" b="1" dirty="0">
                <a:solidFill>
                  <a:srgbClr val="C00000"/>
                </a:solidFill>
                <a:latin typeface="Calibri" pitchFamily="34" charset="0"/>
              </a:endParaRPr>
            </a:p>
          </p:txBody>
        </p:sp>
      </p:grpSp>
      <p:sp>
        <p:nvSpPr>
          <p:cNvPr id="38037" name="Text Box 149"/>
          <p:cNvSpPr txBox="1">
            <a:spLocks noChangeArrowheads="1"/>
          </p:cNvSpPr>
          <p:nvPr/>
        </p:nvSpPr>
        <p:spPr bwMode="auto">
          <a:xfrm>
            <a:off x="1352551" y="5992801"/>
            <a:ext cx="196850" cy="311150"/>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a:t>
            </a:r>
          </a:p>
        </p:txBody>
      </p:sp>
      <p:sp>
        <p:nvSpPr>
          <p:cNvPr id="38038" name="Text Box 150"/>
          <p:cNvSpPr txBox="1">
            <a:spLocks noChangeArrowheads="1"/>
          </p:cNvSpPr>
          <p:nvPr/>
        </p:nvSpPr>
        <p:spPr bwMode="auto">
          <a:xfrm>
            <a:off x="2271712" y="5992801"/>
            <a:ext cx="395301"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0x8</a:t>
            </a:r>
          </a:p>
        </p:txBody>
      </p:sp>
      <p:sp>
        <p:nvSpPr>
          <p:cNvPr id="38039" name="Text Box 151"/>
          <p:cNvSpPr txBox="1">
            <a:spLocks noChangeArrowheads="1"/>
          </p:cNvSpPr>
          <p:nvPr/>
        </p:nvSpPr>
        <p:spPr bwMode="auto">
          <a:xfrm>
            <a:off x="3259139" y="5992801"/>
            <a:ext cx="499497"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C00000"/>
                </a:solidFill>
                <a:latin typeface="Calibri" pitchFamily="34" charset="0"/>
              </a:rPr>
              <a:t>0x28</a:t>
            </a:r>
          </a:p>
        </p:txBody>
      </p:sp>
      <p:sp>
        <p:nvSpPr>
          <p:cNvPr id="38041" name="Text Box 153"/>
          <p:cNvSpPr txBox="1">
            <a:spLocks noChangeArrowheads="1"/>
          </p:cNvSpPr>
          <p:nvPr/>
        </p:nvSpPr>
        <p:spPr bwMode="auto">
          <a:xfrm>
            <a:off x="4580467" y="5992801"/>
            <a:ext cx="22698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C00000"/>
                </a:solidFill>
                <a:latin typeface="Calibri" pitchFamily="34" charset="0"/>
              </a:rPr>
              <a:t>N</a:t>
            </a:r>
            <a:endParaRPr lang="en-GB" sz="1600" b="1" dirty="0">
              <a:solidFill>
                <a:srgbClr val="C00000"/>
              </a:solidFill>
              <a:latin typeface="Calibri" pitchFamily="34" charset="0"/>
            </a:endParaRPr>
          </a:p>
        </p:txBody>
      </p:sp>
      <p:sp>
        <p:nvSpPr>
          <p:cNvPr id="38042" name="Text Box 154"/>
          <p:cNvSpPr txBox="1">
            <a:spLocks noChangeArrowheads="1"/>
          </p:cNvSpPr>
          <p:nvPr/>
        </p:nvSpPr>
        <p:spPr bwMode="auto">
          <a:xfrm>
            <a:off x="5850466" y="5992801"/>
            <a:ext cx="541175" cy="311176"/>
          </a:xfrm>
          <a:prstGeom prst="rect">
            <a:avLst/>
          </a:prstGeom>
          <a:noFill/>
          <a:ln w="9525">
            <a:noFill/>
            <a:round/>
            <a:headEnd/>
            <a:tailEnd/>
          </a:ln>
          <a:effectLst/>
        </p:spPr>
        <p:txBody>
          <a:bodyPr wrap="none" lIns="45720" tIns="46800" rIns="45720" bIns="46800">
            <a:spAutoFit/>
          </a:bodyPr>
          <a:lstStyle/>
          <a:p>
            <a:pPr algn="ctr">
              <a:lnSpc>
                <a:spcPct val="8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err="1">
                <a:solidFill>
                  <a:srgbClr val="C00000"/>
                </a:solidFill>
                <a:latin typeface="Calibri" pitchFamily="34" charset="0"/>
              </a:rPr>
              <a:t>Mem</a:t>
            </a:r>
            <a:endParaRPr lang="en-GB" sz="1600" b="1" dirty="0">
              <a:solidFill>
                <a:srgbClr val="C00000"/>
              </a:solidFill>
              <a:latin typeface="Calibri" pitchFamily="34" charset="0"/>
            </a:endParaRPr>
          </a:p>
        </p:txBody>
      </p:sp>
    </p:spTree>
    <p:extLst>
      <p:ext uri="{BB962C8B-B14F-4D97-AF65-F5344CB8AC3E}">
        <p14:creationId xmlns:p14="http://schemas.microsoft.com/office/powerpoint/2010/main" val="30773154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0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0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0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0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0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0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9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9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9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9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9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95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9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96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9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96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96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96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96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96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97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97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97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97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97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9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98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98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798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98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803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803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803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804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80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50" grpId="0" animBg="1"/>
      <p:bldP spid="37951" grpId="0"/>
      <p:bldP spid="37953" grpId="0" animBg="1"/>
      <p:bldP spid="37954" grpId="0"/>
      <p:bldP spid="37956" grpId="0" animBg="1"/>
      <p:bldP spid="37957" grpId="0"/>
      <p:bldP spid="37959" grpId="0" animBg="1"/>
      <p:bldP spid="37960" grpId="0"/>
      <p:bldP spid="37962" grpId="0" animBg="1"/>
      <p:bldP spid="37963" grpId="0"/>
      <p:bldP spid="37965" grpId="0" animBg="1"/>
      <p:bldP spid="37966" grpId="0"/>
      <p:bldP spid="37968" grpId="0" animBg="1"/>
      <p:bldP spid="37969" grpId="0"/>
      <p:bldP spid="37971" grpId="0" animBg="1"/>
      <p:bldP spid="37972" grpId="0"/>
      <p:bldP spid="37974" grpId="0" animBg="1"/>
      <p:bldP spid="37975" grpId="0"/>
      <p:bldP spid="37977" grpId="0" animBg="1"/>
      <p:bldP spid="37978" grpId="0"/>
      <p:bldP spid="37980" grpId="0" animBg="1"/>
      <p:bldP spid="37981" grpId="0"/>
      <p:bldP spid="37983" grpId="0" animBg="1"/>
      <p:bldP spid="37984" grpId="0"/>
      <p:bldP spid="38016" grpId="0"/>
      <p:bldP spid="38017" grpId="0"/>
      <p:bldP spid="38018" grpId="0"/>
      <p:bldP spid="38019" grpId="0"/>
      <p:bldP spid="38021" grpId="0"/>
      <p:bldP spid="38022" grpId="0"/>
      <p:bldP spid="38037" grpId="0"/>
      <p:bldP spid="38038" grpId="0"/>
      <p:bldP spid="38039" grpId="0"/>
      <p:bldP spid="38041" grpId="0"/>
      <p:bldP spid="38042"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A64F8-B769-40A3-86A1-99F8803A97B9}"/>
              </a:ext>
            </a:extLst>
          </p:cNvPr>
          <p:cNvSpPr>
            <a:spLocks noGrp="1"/>
          </p:cNvSpPr>
          <p:nvPr>
            <p:ph type="title"/>
          </p:nvPr>
        </p:nvSpPr>
        <p:spPr>
          <a:xfrm>
            <a:off x="357018" y="2426403"/>
            <a:ext cx="7592093" cy="762000"/>
          </a:xfrm>
          <a:noFill/>
        </p:spPr>
        <p:txBody>
          <a:bodyPr/>
          <a:lstStyle/>
          <a:p>
            <a:r>
              <a:rPr lang="en-US" dirty="0"/>
              <a:t>Processes and Threads</a:t>
            </a:r>
          </a:p>
        </p:txBody>
      </p:sp>
      <p:pic>
        <p:nvPicPr>
          <p:cNvPr id="6146" name="Picture 2" descr="Image result for good place meme forking">
            <a:extLst>
              <a:ext uri="{FF2B5EF4-FFF2-40B4-BE49-F238E27FC236}">
                <a16:creationId xmlns:a16="http://schemas.microsoft.com/office/drawing/2014/main" id="{7B0C4500-3346-477A-A400-DAE5152259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2050" y="3288597"/>
            <a:ext cx="6572250" cy="328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928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321687"/>
            <a:ext cx="7592093" cy="668913"/>
          </a:xfrm>
        </p:spPr>
        <p:txBody>
          <a:bodyPr/>
          <a:lstStyle/>
          <a:p>
            <a:r>
              <a:rPr lang="en-US" dirty="0"/>
              <a:t>Computer Core Organization</a:t>
            </a:r>
          </a:p>
        </p:txBody>
      </p:sp>
      <p:sp>
        <p:nvSpPr>
          <p:cNvPr id="3" name="Content Placeholder 2"/>
          <p:cNvSpPr>
            <a:spLocks noGrp="1"/>
          </p:cNvSpPr>
          <p:nvPr>
            <p:ph idx="1"/>
          </p:nvPr>
        </p:nvSpPr>
        <p:spPr>
          <a:xfrm>
            <a:off x="396875" y="889892"/>
            <a:ext cx="8514556" cy="4219575"/>
          </a:xfrm>
        </p:spPr>
        <p:txBody>
          <a:bodyPr/>
          <a:lstStyle/>
          <a:p>
            <a:r>
              <a:rPr lang="en-US" dirty="0"/>
              <a:t>What did we learn?</a:t>
            </a:r>
          </a:p>
          <a:p>
            <a:pPr lvl="1"/>
            <a:r>
              <a:rPr lang="en-US" dirty="0"/>
              <a:t>Basic Core Design: Fetch, decode, execute, access memory, writeback</a:t>
            </a:r>
          </a:p>
          <a:p>
            <a:pPr lvl="1"/>
            <a:r>
              <a:rPr lang="en-US" dirty="0"/>
              <a:t>Basic principles of computer architecture:</a:t>
            </a:r>
          </a:p>
          <a:p>
            <a:pPr lvl="2"/>
            <a:r>
              <a:rPr lang="en-US" dirty="0"/>
              <a:t>Pipelining Instructions: increase freq. of processor</a:t>
            </a:r>
          </a:p>
          <a:p>
            <a:pPr lvl="2"/>
            <a:r>
              <a:rPr lang="en-US" dirty="0"/>
              <a:t>OOO Execution: increase instruction level parallelism</a:t>
            </a:r>
          </a:p>
          <a:p>
            <a:pPr lvl="1"/>
            <a:r>
              <a:rPr lang="en-US" dirty="0"/>
              <a:t>Iron law of performance:  </a:t>
            </a:r>
          </a:p>
          <a:p>
            <a:pPr marL="914400" lvl="2" indent="0">
              <a:buNone/>
            </a:pPr>
            <a:r>
              <a:rPr lang="en-US" dirty="0"/>
              <a:t>time/program = </a:t>
            </a:r>
            <a:r>
              <a:rPr lang="en-US" dirty="0" err="1"/>
              <a:t>insts</a:t>
            </a:r>
            <a:r>
              <a:rPr lang="en-US" dirty="0"/>
              <a:t>/program * cycles/</a:t>
            </a:r>
            <a:r>
              <a:rPr lang="en-US" dirty="0" err="1"/>
              <a:t>inst</a:t>
            </a:r>
            <a:r>
              <a:rPr lang="en-US" dirty="0"/>
              <a:t>* time/cycle</a:t>
            </a:r>
          </a:p>
          <a:p>
            <a:r>
              <a:rPr lang="en-US" dirty="0"/>
              <a:t>What to learn next:</a:t>
            </a:r>
          </a:p>
          <a:p>
            <a:pPr lvl="1"/>
            <a:r>
              <a:rPr lang="en-US" dirty="0"/>
              <a:t>CPU Core Microarchitecture Design (Billions per year)</a:t>
            </a:r>
          </a:p>
          <a:p>
            <a:pPr lvl="1"/>
            <a:r>
              <a:rPr lang="en-US" dirty="0"/>
              <a:t>Radically New Processors for AI</a:t>
            </a:r>
          </a:p>
          <a:p>
            <a:pPr lvl="1"/>
            <a:endParaRPr lang="en-US" dirty="0"/>
          </a:p>
        </p:txBody>
      </p:sp>
      <p:pic>
        <p:nvPicPr>
          <p:cNvPr id="4" name="Picture 2" descr="Image result for Brainwave mezzanine card">
            <a:extLst>
              <a:ext uri="{FF2B5EF4-FFF2-40B4-BE49-F238E27FC236}">
                <a16:creationId xmlns:a16="http://schemas.microsoft.com/office/drawing/2014/main" id="{560C8A8A-C12C-4265-8695-7D6DEEC2B0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8199" y="4764511"/>
            <a:ext cx="1767719" cy="68222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791611F-7A58-4EB4-BEED-01D45EAF5AD5}"/>
              </a:ext>
            </a:extLst>
          </p:cNvPr>
          <p:cNvSpPr txBox="1"/>
          <p:nvPr/>
        </p:nvSpPr>
        <p:spPr>
          <a:xfrm>
            <a:off x="1491186" y="5706849"/>
            <a:ext cx="1331815" cy="830997"/>
          </a:xfrm>
          <a:prstGeom prst="rect">
            <a:avLst/>
          </a:prstGeom>
          <a:noFill/>
        </p:spPr>
        <p:txBody>
          <a:bodyPr wrap="square" rtlCol="0">
            <a:spAutoFit/>
          </a:bodyPr>
          <a:lstStyle/>
          <a:p>
            <a:r>
              <a:rPr lang="en-US" sz="2400" b="1" dirty="0"/>
              <a:t>Google</a:t>
            </a:r>
          </a:p>
          <a:p>
            <a:r>
              <a:rPr lang="en-US" sz="2400" b="1" dirty="0"/>
              <a:t>TPU</a:t>
            </a:r>
          </a:p>
        </p:txBody>
      </p:sp>
      <p:pic>
        <p:nvPicPr>
          <p:cNvPr id="6" name="Picture 5" descr="Image result for tpu card">
            <a:extLst>
              <a:ext uri="{FF2B5EF4-FFF2-40B4-BE49-F238E27FC236}">
                <a16:creationId xmlns:a16="http://schemas.microsoft.com/office/drawing/2014/main" id="{274C920E-E53D-483E-8922-0590CC02C4C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3906"/>
          <a:stretch/>
        </p:blipFill>
        <p:spPr bwMode="auto">
          <a:xfrm>
            <a:off x="160628" y="5673629"/>
            <a:ext cx="1333273" cy="83530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Source: Graphcore">
            <a:extLst>
              <a:ext uri="{FF2B5EF4-FFF2-40B4-BE49-F238E27FC236}">
                <a16:creationId xmlns:a16="http://schemas.microsoft.com/office/drawing/2014/main" id="{4E6A3555-5C72-4E10-82CB-C056D1669F7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78353" y="5769911"/>
            <a:ext cx="1624683" cy="72785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4" descr="Image result for cambricon mlu-100">
            <a:extLst>
              <a:ext uri="{FF2B5EF4-FFF2-40B4-BE49-F238E27FC236}">
                <a16:creationId xmlns:a16="http://schemas.microsoft.com/office/drawing/2014/main" id="{1D043844-B35B-4BE1-8648-1290C071B75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7770" y="4842725"/>
            <a:ext cx="1532335" cy="72785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21493F4-29F6-4E0C-84AE-09424DCD23ED}"/>
              </a:ext>
            </a:extLst>
          </p:cNvPr>
          <p:cNvSpPr txBox="1"/>
          <p:nvPr/>
        </p:nvSpPr>
        <p:spPr>
          <a:xfrm>
            <a:off x="4263088" y="5718341"/>
            <a:ext cx="1961972" cy="830997"/>
          </a:xfrm>
          <a:prstGeom prst="rect">
            <a:avLst/>
          </a:prstGeom>
          <a:noFill/>
        </p:spPr>
        <p:txBody>
          <a:bodyPr wrap="square" rtlCol="0">
            <a:spAutoFit/>
          </a:bodyPr>
          <a:lstStyle/>
          <a:p>
            <a:r>
              <a:rPr lang="en-US" sz="2400" b="1" dirty="0" err="1"/>
              <a:t>GraphCore</a:t>
            </a:r>
            <a:endParaRPr lang="en-US" sz="2400" b="1" dirty="0"/>
          </a:p>
          <a:p>
            <a:r>
              <a:rPr lang="en-US" sz="2400" b="1" dirty="0"/>
              <a:t>Colossus</a:t>
            </a:r>
          </a:p>
        </p:txBody>
      </p:sp>
      <p:sp>
        <p:nvSpPr>
          <p:cNvPr id="10" name="TextBox 9">
            <a:extLst>
              <a:ext uri="{FF2B5EF4-FFF2-40B4-BE49-F238E27FC236}">
                <a16:creationId xmlns:a16="http://schemas.microsoft.com/office/drawing/2014/main" id="{87BE3BAF-3137-42A2-A32E-DF463641D68B}"/>
              </a:ext>
            </a:extLst>
          </p:cNvPr>
          <p:cNvSpPr txBox="1"/>
          <p:nvPr/>
        </p:nvSpPr>
        <p:spPr>
          <a:xfrm>
            <a:off x="2490105" y="4791156"/>
            <a:ext cx="1961972" cy="830997"/>
          </a:xfrm>
          <a:prstGeom prst="rect">
            <a:avLst/>
          </a:prstGeom>
          <a:noFill/>
        </p:spPr>
        <p:txBody>
          <a:bodyPr wrap="square" rtlCol="0">
            <a:spAutoFit/>
          </a:bodyPr>
          <a:lstStyle/>
          <a:p>
            <a:r>
              <a:rPr lang="en-US" sz="2400" b="1" dirty="0" err="1"/>
              <a:t>Cambricon</a:t>
            </a:r>
            <a:endParaRPr lang="en-US" sz="2400" b="1" dirty="0"/>
          </a:p>
          <a:p>
            <a:r>
              <a:rPr lang="en-US" sz="2400" b="1" dirty="0"/>
              <a:t>MLU-100</a:t>
            </a:r>
          </a:p>
        </p:txBody>
      </p:sp>
      <p:sp>
        <p:nvSpPr>
          <p:cNvPr id="11" name="TextBox 10">
            <a:extLst>
              <a:ext uri="{FF2B5EF4-FFF2-40B4-BE49-F238E27FC236}">
                <a16:creationId xmlns:a16="http://schemas.microsoft.com/office/drawing/2014/main" id="{1E71B93F-FD51-44CD-B35E-63AC70F74853}"/>
              </a:ext>
            </a:extLst>
          </p:cNvPr>
          <p:cNvSpPr txBox="1"/>
          <p:nvPr/>
        </p:nvSpPr>
        <p:spPr>
          <a:xfrm>
            <a:off x="6224258" y="4717952"/>
            <a:ext cx="1961972" cy="830997"/>
          </a:xfrm>
          <a:prstGeom prst="rect">
            <a:avLst/>
          </a:prstGeom>
          <a:noFill/>
        </p:spPr>
        <p:txBody>
          <a:bodyPr wrap="square" rtlCol="0">
            <a:spAutoFit/>
          </a:bodyPr>
          <a:lstStyle/>
          <a:p>
            <a:r>
              <a:rPr lang="en-US" sz="2400" b="1" dirty="0"/>
              <a:t>Microsoft</a:t>
            </a:r>
          </a:p>
          <a:p>
            <a:r>
              <a:rPr lang="en-US" sz="2400" b="1" dirty="0"/>
              <a:t>Brainwave</a:t>
            </a:r>
          </a:p>
        </p:txBody>
      </p:sp>
      <p:pic>
        <p:nvPicPr>
          <p:cNvPr id="12" name="Picture 2" descr="Image result for nvidia t4 chip">
            <a:extLst>
              <a:ext uri="{FF2B5EF4-FFF2-40B4-BE49-F238E27FC236}">
                <a16:creationId xmlns:a16="http://schemas.microsoft.com/office/drawing/2014/main" id="{A01C52E7-ADF2-4707-B321-14975143A69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25060" y="5807590"/>
            <a:ext cx="1701434" cy="75068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C9F6475-5319-429A-B014-9867C1FF70F0}"/>
              </a:ext>
            </a:extLst>
          </p:cNvPr>
          <p:cNvSpPr txBox="1"/>
          <p:nvPr/>
        </p:nvSpPr>
        <p:spPr>
          <a:xfrm>
            <a:off x="7996719" y="5683241"/>
            <a:ext cx="1063498" cy="830997"/>
          </a:xfrm>
          <a:prstGeom prst="rect">
            <a:avLst/>
          </a:prstGeom>
          <a:noFill/>
        </p:spPr>
        <p:txBody>
          <a:bodyPr wrap="square" rtlCol="0">
            <a:spAutoFit/>
          </a:bodyPr>
          <a:lstStyle/>
          <a:p>
            <a:r>
              <a:rPr lang="en-US" sz="2400" b="1" dirty="0"/>
              <a:t>NVIDIA</a:t>
            </a:r>
          </a:p>
          <a:p>
            <a:r>
              <a:rPr lang="en-US" sz="2400" b="1" dirty="0"/>
              <a:t>T4</a:t>
            </a:r>
          </a:p>
        </p:txBody>
      </p:sp>
    </p:spTree>
    <p:extLst>
      <p:ext uri="{BB962C8B-B14F-4D97-AF65-F5344CB8AC3E}">
        <p14:creationId xmlns:p14="http://schemas.microsoft.com/office/powerpoint/2010/main" val="2781372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500"/>
                                        <p:tgtEl>
                                          <p:spTgt spid="3">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500"/>
                                        <p:tgtEl>
                                          <p:spTgt spid="3">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par>
                                <p:cTn id="47" presetID="10"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11" grpId="0"/>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Choice Example</a:t>
            </a:r>
          </a:p>
        </p:txBody>
      </p:sp>
      <p:sp>
        <p:nvSpPr>
          <p:cNvPr id="3" name="Content Placeholder 2"/>
          <p:cNvSpPr>
            <a:spLocks noGrp="1"/>
          </p:cNvSpPr>
          <p:nvPr>
            <p:ph idx="1"/>
          </p:nvPr>
        </p:nvSpPr>
        <p:spPr/>
        <p:txBody>
          <a:bodyPr/>
          <a:lstStyle/>
          <a:p>
            <a:r>
              <a:rPr lang="en-US" b="0" dirty="0"/>
              <a:t>Assuming no errors, which one of the following functions never returns?</a:t>
            </a:r>
          </a:p>
          <a:p>
            <a:pPr lvl="1"/>
            <a:r>
              <a:rPr lang="en-US" b="0" dirty="0"/>
              <a:t>fork()</a:t>
            </a:r>
          </a:p>
          <a:p>
            <a:pPr lvl="1"/>
            <a:r>
              <a:rPr lang="en-US" b="0" dirty="0" err="1"/>
              <a:t>execve</a:t>
            </a:r>
            <a:r>
              <a:rPr lang="en-US" b="0" dirty="0"/>
              <a:t>()</a:t>
            </a:r>
          </a:p>
          <a:p>
            <a:pPr lvl="1"/>
            <a:r>
              <a:rPr lang="en-US" b="0" dirty="0"/>
              <a:t>exit()</a:t>
            </a:r>
          </a:p>
          <a:p>
            <a:pPr lvl="1"/>
            <a:r>
              <a:rPr lang="en-US" b="0" dirty="0"/>
              <a:t>wait()</a:t>
            </a:r>
          </a:p>
          <a:p>
            <a:pPr lvl="1"/>
            <a:r>
              <a:rPr lang="en-US" b="0" dirty="0" err="1"/>
              <a:t>pthread_create</a:t>
            </a:r>
            <a:r>
              <a:rPr lang="en-US" b="0" dirty="0"/>
              <a:t>()</a:t>
            </a:r>
          </a:p>
          <a:p>
            <a:pPr lvl="1"/>
            <a:r>
              <a:rPr lang="en-US" b="0" dirty="0" err="1"/>
              <a:t>pthread_join</a:t>
            </a:r>
            <a:r>
              <a:rPr lang="en-US" b="0" dirty="0"/>
              <a:t>()</a:t>
            </a:r>
          </a:p>
          <a:p>
            <a:pPr marL="0" indent="0">
              <a:buNone/>
            </a:pPr>
            <a:br>
              <a:rPr lang="en-US" dirty="0"/>
            </a:br>
            <a:br>
              <a:rPr lang="en-US" dirty="0"/>
            </a:br>
            <a:endParaRPr lang="en-US" dirty="0"/>
          </a:p>
        </p:txBody>
      </p:sp>
    </p:spTree>
    <p:extLst>
      <p:ext uri="{BB962C8B-B14F-4D97-AF65-F5344CB8AC3E}">
        <p14:creationId xmlns:p14="http://schemas.microsoft.com/office/powerpoint/2010/main" val="32742343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 answer Example</a:t>
            </a:r>
          </a:p>
        </p:txBody>
      </p:sp>
      <p:sp>
        <p:nvSpPr>
          <p:cNvPr id="3" name="Content Placeholder 2"/>
          <p:cNvSpPr>
            <a:spLocks noGrp="1"/>
          </p:cNvSpPr>
          <p:nvPr>
            <p:ph idx="1"/>
          </p:nvPr>
        </p:nvSpPr>
        <p:spPr>
          <a:xfrm>
            <a:off x="396875" y="2171699"/>
            <a:ext cx="7896225" cy="4162425"/>
          </a:xfrm>
        </p:spPr>
        <p:txBody>
          <a:bodyPr/>
          <a:lstStyle/>
          <a:p>
            <a:pPr marL="0" indent="0">
              <a:buNone/>
            </a:pPr>
            <a:r>
              <a:rPr lang="en-US" b="0" dirty="0"/>
              <a:t>When would </a:t>
            </a:r>
            <a:r>
              <a:rPr lang="en-US" b="0" dirty="0" err="1"/>
              <a:t>sem_wait</a:t>
            </a:r>
            <a:r>
              <a:rPr lang="en-US" b="0" dirty="0"/>
              <a:t>() </a:t>
            </a:r>
            <a:r>
              <a:rPr lang="en-US" b="0" dirty="0">
                <a:solidFill>
                  <a:schemeClr val="bg1">
                    <a:lumMod val="50000"/>
                  </a:schemeClr>
                </a:solidFill>
              </a:rPr>
              <a:t>(</a:t>
            </a:r>
            <a:r>
              <a:rPr lang="en-US" b="0" dirty="0" err="1">
                <a:solidFill>
                  <a:schemeClr val="bg1">
                    <a:lumMod val="50000"/>
                  </a:schemeClr>
                </a:solidFill>
              </a:rPr>
              <a:t>ie</a:t>
            </a:r>
            <a:r>
              <a:rPr lang="en-US" b="0" dirty="0">
                <a:solidFill>
                  <a:schemeClr val="bg1">
                    <a:lumMod val="50000"/>
                  </a:schemeClr>
                </a:solidFill>
              </a:rPr>
              <a:t>. P() operation) </a:t>
            </a:r>
            <a:r>
              <a:rPr lang="en-US" b="0" dirty="0"/>
              <a:t>have to perform a system call?</a:t>
            </a:r>
          </a:p>
          <a:p>
            <a:pPr marL="0" indent="0">
              <a:buNone/>
            </a:pPr>
            <a:br>
              <a:rPr lang="en-US" dirty="0"/>
            </a:br>
            <a:endParaRPr lang="en-US" dirty="0"/>
          </a:p>
        </p:txBody>
      </p:sp>
    </p:spTree>
    <p:extLst>
      <p:ext uri="{BB962C8B-B14F-4D97-AF65-F5344CB8AC3E}">
        <p14:creationId xmlns:p14="http://schemas.microsoft.com/office/powerpoint/2010/main" val="39367835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C49E8-B78D-415F-819D-C0E555B79517}"/>
              </a:ext>
            </a:extLst>
          </p:cNvPr>
          <p:cNvSpPr>
            <a:spLocks noGrp="1"/>
          </p:cNvSpPr>
          <p:nvPr>
            <p:ph type="title"/>
          </p:nvPr>
        </p:nvSpPr>
        <p:spPr/>
        <p:txBody>
          <a:bodyPr/>
          <a:lstStyle/>
          <a:p>
            <a:r>
              <a:rPr lang="en-US" dirty="0"/>
              <a:t>Forking Example</a:t>
            </a:r>
          </a:p>
        </p:txBody>
      </p:sp>
      <p:pic>
        <p:nvPicPr>
          <p:cNvPr id="12290" name="Picture 2" descr="https://lh5.googleusercontent.com/8BSqShUHwXWShehQQ2IIsEPGxrtNZe4FbizlB0qNN2QS7XhZJdi0gF7GHUzxl-nb8YsNKYdW9jjx9LHMwD-YuhFpY-mquVMtLtl6tW2sZ7Pmk2aR4hGKA49ZlazUTNl6_yOv-nhn">
            <a:extLst>
              <a:ext uri="{FF2B5EF4-FFF2-40B4-BE49-F238E27FC236}">
                <a16:creationId xmlns:a16="http://schemas.microsoft.com/office/drawing/2014/main" id="{F0021907-868D-4CEC-A0D9-9367AA2C3A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583" r="57326" b="41806"/>
          <a:stretch/>
        </p:blipFill>
        <p:spPr bwMode="auto">
          <a:xfrm>
            <a:off x="182561" y="1194313"/>
            <a:ext cx="4162426" cy="52280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lh5.googleusercontent.com/8BSqShUHwXWShehQQ2IIsEPGxrtNZe4FbizlB0qNN2QS7XhZJdi0gF7GHUzxl-nb8YsNKYdW9jjx9LHMwD-YuhFpY-mquVMtLtl6tW2sZ7Pmk2aR4hGKA49ZlazUTNl6_yOv-nhn">
            <a:extLst>
              <a:ext uri="{FF2B5EF4-FFF2-40B4-BE49-F238E27FC236}">
                <a16:creationId xmlns:a16="http://schemas.microsoft.com/office/drawing/2014/main" id="{E3D4B6FB-BE14-4118-B4C1-505B8D3811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80570" r="63787" b="-526"/>
          <a:stretch/>
        </p:blipFill>
        <p:spPr bwMode="auto">
          <a:xfrm>
            <a:off x="4380954" y="4030244"/>
            <a:ext cx="3532189" cy="23920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577DFE2-28C3-4FF0-A352-8C8AC5CEEFF3}"/>
              </a:ext>
            </a:extLst>
          </p:cNvPr>
          <p:cNvSpPr txBox="1"/>
          <p:nvPr/>
        </p:nvSpPr>
        <p:spPr>
          <a:xfrm>
            <a:off x="4572000" y="3027781"/>
            <a:ext cx="4378956" cy="646331"/>
          </a:xfrm>
          <a:prstGeom prst="rect">
            <a:avLst/>
          </a:prstGeom>
          <a:noFill/>
        </p:spPr>
        <p:txBody>
          <a:bodyPr wrap="none" rtlCol="0">
            <a:spAutoFit/>
          </a:bodyPr>
          <a:lstStyle/>
          <a:p>
            <a:r>
              <a:rPr lang="en-US" dirty="0" err="1">
                <a:latin typeface="Calibri" pitchFamily="34" charset="0"/>
              </a:rPr>
              <a:t>fflush</a:t>
            </a:r>
            <a:r>
              <a:rPr lang="en-US" dirty="0">
                <a:latin typeface="Calibri" pitchFamily="34" charset="0"/>
              </a:rPr>
              <a:t> forces the line to be printed.</a:t>
            </a:r>
          </a:p>
          <a:p>
            <a:r>
              <a:rPr lang="en-US" dirty="0">
                <a:latin typeface="Calibri" pitchFamily="34" charset="0"/>
              </a:rPr>
              <a:t>Which of the following are possible outputs?</a:t>
            </a:r>
          </a:p>
        </p:txBody>
      </p:sp>
    </p:spTree>
    <p:extLst>
      <p:ext uri="{BB962C8B-B14F-4D97-AF65-F5344CB8AC3E}">
        <p14:creationId xmlns:p14="http://schemas.microsoft.com/office/powerpoint/2010/main" val="27566972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208810"/>
            <a:ext cx="7592093" cy="638683"/>
          </a:xfrm>
        </p:spPr>
        <p:txBody>
          <a:bodyPr/>
          <a:lstStyle/>
          <a:p>
            <a:r>
              <a:rPr lang="en-US" dirty="0"/>
              <a:t>Races and Semaphores</a:t>
            </a:r>
          </a:p>
        </p:txBody>
      </p:sp>
      <p:sp>
        <p:nvSpPr>
          <p:cNvPr id="4" name="Text Box 3"/>
          <p:cNvSpPr txBox="1">
            <a:spLocks noChangeArrowheads="1"/>
          </p:cNvSpPr>
          <p:nvPr/>
        </p:nvSpPr>
        <p:spPr bwMode="auto">
          <a:xfrm>
            <a:off x="396875" y="948270"/>
            <a:ext cx="5570756" cy="1477328"/>
          </a:xfrm>
          <a:prstGeom prst="rect">
            <a:avLst/>
          </a:prstGeom>
          <a:solidFill>
            <a:srgbClr val="F6F5BD"/>
          </a:solidFill>
          <a:ln w="12700">
            <a:solidFill>
              <a:schemeClr val="tx1"/>
            </a:solidFill>
            <a:miter lim="800000"/>
            <a:headEnd/>
            <a:tailEnd/>
          </a:ln>
          <a:effectLst/>
        </p:spPr>
        <p:txBody>
          <a:bodyPr wrap="none" tIns="0" bIns="0" anchor="ctr">
            <a:spAutoFit/>
          </a:bodyPr>
          <a:lstStyle/>
          <a:p>
            <a:r>
              <a:rPr lang="en-US" sz="1600" dirty="0" err="1">
                <a:latin typeface="Consolas" panose="020B0609020204030204" pitchFamily="49" charset="0"/>
              </a:rPr>
              <a:t>int</a:t>
            </a:r>
            <a:r>
              <a:rPr lang="en-US" sz="1600" dirty="0">
                <a:latin typeface="Consolas" panose="020B0609020204030204" pitchFamily="49" charset="0"/>
              </a:rPr>
              <a:t> a;</a:t>
            </a:r>
          </a:p>
          <a:p>
            <a:r>
              <a:rPr lang="en-US" sz="1600" dirty="0" err="1">
                <a:latin typeface="Consolas" panose="020B0609020204030204" pitchFamily="49" charset="0"/>
              </a:rPr>
              <a:t>sem_t</a:t>
            </a:r>
            <a:r>
              <a:rPr lang="en-US" sz="1600" dirty="0">
                <a:latin typeface="Consolas" panose="020B0609020204030204" pitchFamily="49" charset="0"/>
              </a:rPr>
              <a:t> </a:t>
            </a:r>
            <a:r>
              <a:rPr lang="en-US" sz="1600" dirty="0" err="1">
                <a:latin typeface="Consolas" panose="020B0609020204030204" pitchFamily="49" charset="0"/>
              </a:rPr>
              <a:t>mutex</a:t>
            </a:r>
            <a:r>
              <a:rPr lang="en-US" sz="1600" dirty="0">
                <a:latin typeface="Consolas" panose="020B0609020204030204" pitchFamily="49" charset="0"/>
              </a:rPr>
              <a:t>[2];</a:t>
            </a:r>
          </a:p>
          <a:p>
            <a:r>
              <a:rPr lang="en-US" sz="1600" dirty="0" err="1">
                <a:latin typeface="Consolas" panose="020B0609020204030204" pitchFamily="49" charset="0"/>
              </a:rPr>
              <a:t>int</a:t>
            </a:r>
            <a:r>
              <a:rPr lang="en-US" sz="1600" dirty="0">
                <a:latin typeface="Consolas" panose="020B0609020204030204" pitchFamily="49" charset="0"/>
              </a:rPr>
              <a:t> main() {</a:t>
            </a:r>
          </a:p>
          <a:p>
            <a:r>
              <a:rPr lang="en-US" sz="1600" dirty="0">
                <a:latin typeface="Consolas" panose="020B0609020204030204" pitchFamily="49" charset="0"/>
              </a:rPr>
              <a:t>  </a:t>
            </a:r>
            <a:r>
              <a:rPr lang="en-US" sz="1600" dirty="0" err="1">
                <a:latin typeface="Consolas" panose="020B0609020204030204" pitchFamily="49" charset="0"/>
              </a:rPr>
              <a:t>Sem_init</a:t>
            </a:r>
            <a:r>
              <a:rPr lang="en-US" sz="1600" dirty="0">
                <a:latin typeface="Consolas" panose="020B0609020204030204" pitchFamily="49" charset="0"/>
              </a:rPr>
              <a:t>(&amp;mutex[0], 0, 0);  </a:t>
            </a:r>
            <a:r>
              <a:rPr lang="en-US" sz="1600" dirty="0">
                <a:solidFill>
                  <a:srgbClr val="990000"/>
                </a:solidFill>
                <a:latin typeface="Consolas" panose="020B0609020204030204" pitchFamily="49" charset="0"/>
              </a:rPr>
              <a:t>/* mutex[0] = 0 */</a:t>
            </a:r>
          </a:p>
          <a:p>
            <a:r>
              <a:rPr lang="en-US" sz="1600" dirty="0">
                <a:latin typeface="Consolas" panose="020B0609020204030204" pitchFamily="49" charset="0"/>
              </a:rPr>
              <a:t>  </a:t>
            </a:r>
            <a:r>
              <a:rPr lang="en-US" sz="1600" dirty="0" err="1">
                <a:latin typeface="Consolas" panose="020B0609020204030204" pitchFamily="49" charset="0"/>
              </a:rPr>
              <a:t>Sem_init</a:t>
            </a:r>
            <a:r>
              <a:rPr lang="en-US" sz="1600" dirty="0">
                <a:latin typeface="Consolas" panose="020B0609020204030204" pitchFamily="49" charset="0"/>
              </a:rPr>
              <a:t>(&amp;mutex[1], 0, 1);  </a:t>
            </a:r>
            <a:r>
              <a:rPr lang="en-US" sz="1600" dirty="0">
                <a:solidFill>
                  <a:srgbClr val="990000"/>
                </a:solidFill>
                <a:latin typeface="Consolas" panose="020B0609020204030204" pitchFamily="49" charset="0"/>
              </a:rPr>
              <a:t>/* mutex[1] = 1 */</a:t>
            </a:r>
          </a:p>
          <a:p>
            <a:r>
              <a:rPr lang="en-US" sz="1600" dirty="0">
                <a:solidFill>
                  <a:srgbClr val="990000"/>
                </a:solidFill>
                <a:latin typeface="Consolas" panose="020B0609020204030204" pitchFamily="49" charset="0"/>
              </a:rPr>
              <a:t>}</a:t>
            </a:r>
          </a:p>
        </p:txBody>
      </p:sp>
      <p:sp>
        <p:nvSpPr>
          <p:cNvPr id="5" name="Rectangle 4"/>
          <p:cNvSpPr>
            <a:spLocks noChangeArrowheads="1"/>
          </p:cNvSpPr>
          <p:nvPr/>
        </p:nvSpPr>
        <p:spPr bwMode="auto">
          <a:xfrm>
            <a:off x="193673" y="2848971"/>
            <a:ext cx="2859281" cy="984885"/>
          </a:xfrm>
          <a:prstGeom prst="rect">
            <a:avLst/>
          </a:prstGeom>
          <a:solidFill>
            <a:srgbClr val="F6F5BD"/>
          </a:solidFill>
          <a:ln w="12700">
            <a:solidFill>
              <a:schemeClr val="tx1"/>
            </a:solidFill>
            <a:miter lim="800000"/>
            <a:headEnd/>
            <a:tailEnd/>
          </a:ln>
          <a:effectLst/>
        </p:spPr>
        <p:txBody>
          <a:bodyPr wrap="square" tIns="0" bIns="0" anchor="ctr">
            <a:spAutoFit/>
          </a:bodyPr>
          <a:lstStyle/>
          <a:p>
            <a:r>
              <a:rPr lang="en-US" sz="1600" dirty="0" err="1">
                <a:latin typeface="Consolas" panose="020B0609020204030204" pitchFamily="49" charset="0"/>
              </a:rPr>
              <a:t>sem_wait</a:t>
            </a:r>
            <a:r>
              <a:rPr lang="en-US" sz="1600" dirty="0">
                <a:latin typeface="Consolas" panose="020B0609020204030204" pitchFamily="49" charset="0"/>
              </a:rPr>
              <a:t>(&amp;</a:t>
            </a:r>
            <a:r>
              <a:rPr lang="en-US" sz="1600" dirty="0" err="1">
                <a:latin typeface="Consolas" panose="020B0609020204030204" pitchFamily="49" charset="0"/>
              </a:rPr>
              <a:t>mutex</a:t>
            </a:r>
            <a:r>
              <a:rPr lang="en-US" sz="1600" dirty="0">
                <a:latin typeface="Consolas" panose="020B0609020204030204" pitchFamily="49" charset="0"/>
              </a:rPr>
              <a:t>[0]);</a:t>
            </a:r>
          </a:p>
          <a:p>
            <a:r>
              <a:rPr lang="en-US" sz="1600" dirty="0" err="1">
                <a:latin typeface="Consolas" panose="020B0609020204030204" pitchFamily="49" charset="0"/>
              </a:rPr>
              <a:t>printf</a:t>
            </a:r>
            <a:r>
              <a:rPr lang="en-US" sz="1600" dirty="0">
                <a:latin typeface="Consolas" panose="020B0609020204030204" pitchFamily="49" charset="0"/>
              </a:rPr>
              <a:t>(“what’s up?”);</a:t>
            </a:r>
          </a:p>
          <a:p>
            <a:r>
              <a:rPr lang="en-US" sz="1600" dirty="0" err="1">
                <a:latin typeface="Consolas" panose="020B0609020204030204" pitchFamily="49" charset="0"/>
              </a:rPr>
              <a:t>sem_post</a:t>
            </a:r>
            <a:r>
              <a:rPr lang="en-US" sz="1600" dirty="0">
                <a:latin typeface="Consolas" panose="020B0609020204030204" pitchFamily="49" charset="0"/>
              </a:rPr>
              <a:t>(&amp;mutex[1]);</a:t>
            </a:r>
          </a:p>
          <a:p>
            <a:r>
              <a:rPr lang="en-US" sz="1600" dirty="0">
                <a:latin typeface="Consolas" panose="020B0609020204030204" pitchFamily="49" charset="0"/>
              </a:rPr>
              <a:t>	</a:t>
            </a:r>
          </a:p>
        </p:txBody>
      </p:sp>
      <p:sp>
        <p:nvSpPr>
          <p:cNvPr id="6" name="Rectangle 5"/>
          <p:cNvSpPr>
            <a:spLocks noChangeArrowheads="1"/>
          </p:cNvSpPr>
          <p:nvPr/>
        </p:nvSpPr>
        <p:spPr bwMode="auto">
          <a:xfrm>
            <a:off x="3420869" y="2842378"/>
            <a:ext cx="2859281" cy="984885"/>
          </a:xfrm>
          <a:prstGeom prst="rect">
            <a:avLst/>
          </a:prstGeom>
          <a:solidFill>
            <a:srgbClr val="F6F5BD"/>
          </a:solidFill>
          <a:ln w="12700">
            <a:solidFill>
              <a:schemeClr val="tx1"/>
            </a:solidFill>
            <a:miter lim="800000"/>
            <a:headEnd/>
            <a:tailEnd/>
          </a:ln>
          <a:effectLst/>
        </p:spPr>
        <p:txBody>
          <a:bodyPr wrap="square" tIns="0" bIns="0" anchor="ctr">
            <a:spAutoFit/>
          </a:bodyPr>
          <a:lstStyle/>
          <a:p>
            <a:r>
              <a:rPr lang="en-US" sz="1600" dirty="0" err="1">
                <a:latin typeface="Consolas" panose="020B0609020204030204" pitchFamily="49" charset="0"/>
              </a:rPr>
              <a:t>printf</a:t>
            </a:r>
            <a:r>
              <a:rPr lang="en-US" sz="1600" dirty="0">
                <a:latin typeface="Consolas" panose="020B0609020204030204" pitchFamily="49" charset="0"/>
              </a:rPr>
              <a:t>(“hi”);</a:t>
            </a:r>
          </a:p>
          <a:p>
            <a:r>
              <a:rPr lang="en-US" sz="1600" dirty="0" err="1">
                <a:latin typeface="Consolas" panose="020B0609020204030204" pitchFamily="49" charset="0"/>
              </a:rPr>
              <a:t>sem_post</a:t>
            </a:r>
            <a:r>
              <a:rPr lang="en-US" sz="1600" dirty="0">
                <a:latin typeface="Consolas" panose="020B0609020204030204" pitchFamily="49" charset="0"/>
              </a:rPr>
              <a:t>(&amp;</a:t>
            </a:r>
            <a:r>
              <a:rPr lang="en-US" sz="1600" dirty="0" err="1">
                <a:latin typeface="Consolas" panose="020B0609020204030204" pitchFamily="49" charset="0"/>
              </a:rPr>
              <a:t>mutex</a:t>
            </a:r>
            <a:r>
              <a:rPr lang="en-US" sz="1600" dirty="0">
                <a:latin typeface="Consolas" panose="020B0609020204030204" pitchFamily="49" charset="0"/>
              </a:rPr>
              <a:t>[0]);</a:t>
            </a:r>
          </a:p>
          <a:p>
            <a:r>
              <a:rPr lang="en-US" sz="1600" dirty="0" err="1">
                <a:latin typeface="Consolas" panose="020B0609020204030204" pitchFamily="49" charset="0"/>
              </a:rPr>
              <a:t>sem_wait</a:t>
            </a:r>
            <a:r>
              <a:rPr lang="en-US" sz="1600" dirty="0">
                <a:latin typeface="Consolas" panose="020B0609020204030204" pitchFamily="49" charset="0"/>
              </a:rPr>
              <a:t>(&amp;</a:t>
            </a:r>
            <a:r>
              <a:rPr lang="en-US" sz="1600" dirty="0" err="1">
                <a:latin typeface="Consolas" panose="020B0609020204030204" pitchFamily="49" charset="0"/>
              </a:rPr>
              <a:t>mutex</a:t>
            </a:r>
            <a:r>
              <a:rPr lang="en-US" sz="1600" dirty="0">
                <a:latin typeface="Consolas" panose="020B0609020204030204" pitchFamily="49" charset="0"/>
              </a:rPr>
              <a:t>[1]);</a:t>
            </a:r>
          </a:p>
          <a:p>
            <a:r>
              <a:rPr lang="en-US" sz="1600" dirty="0" err="1">
                <a:latin typeface="Consolas" panose="020B0609020204030204" pitchFamily="49" charset="0"/>
              </a:rPr>
              <a:t>printf</a:t>
            </a:r>
            <a:r>
              <a:rPr lang="en-US" sz="1600" dirty="0">
                <a:latin typeface="Consolas" panose="020B0609020204030204" pitchFamily="49" charset="0"/>
              </a:rPr>
              <a:t>(“not much”);</a:t>
            </a:r>
          </a:p>
        </p:txBody>
      </p:sp>
      <p:sp>
        <p:nvSpPr>
          <p:cNvPr id="7" name="TextBox 6"/>
          <p:cNvSpPr txBox="1"/>
          <p:nvPr/>
        </p:nvSpPr>
        <p:spPr>
          <a:xfrm>
            <a:off x="770671" y="2508131"/>
            <a:ext cx="1197764" cy="369332"/>
          </a:xfrm>
          <a:prstGeom prst="rect">
            <a:avLst/>
          </a:prstGeom>
          <a:noFill/>
        </p:spPr>
        <p:txBody>
          <a:bodyPr wrap="none" rtlCol="0">
            <a:spAutoFit/>
          </a:bodyPr>
          <a:lstStyle/>
          <a:p>
            <a:r>
              <a:rPr lang="en-US" sz="1800" dirty="0">
                <a:latin typeface="Consolas" panose="020B0609020204030204" pitchFamily="49" charset="0"/>
              </a:rPr>
              <a:t>Thread 1</a:t>
            </a:r>
          </a:p>
        </p:txBody>
      </p:sp>
      <p:sp>
        <p:nvSpPr>
          <p:cNvPr id="8" name="TextBox 7"/>
          <p:cNvSpPr txBox="1"/>
          <p:nvPr/>
        </p:nvSpPr>
        <p:spPr>
          <a:xfrm>
            <a:off x="3420869" y="2508131"/>
            <a:ext cx="1197764" cy="369332"/>
          </a:xfrm>
          <a:prstGeom prst="rect">
            <a:avLst/>
          </a:prstGeom>
          <a:noFill/>
        </p:spPr>
        <p:txBody>
          <a:bodyPr wrap="none" rtlCol="0">
            <a:spAutoFit/>
          </a:bodyPr>
          <a:lstStyle/>
          <a:p>
            <a:r>
              <a:rPr lang="en-US" sz="1800" dirty="0">
                <a:latin typeface="Consolas" panose="020B0609020204030204" pitchFamily="49" charset="0"/>
              </a:rPr>
              <a:t>Thread 2</a:t>
            </a:r>
          </a:p>
        </p:txBody>
      </p:sp>
      <p:sp>
        <p:nvSpPr>
          <p:cNvPr id="9" name="Rectangle 8"/>
          <p:cNvSpPr>
            <a:spLocks noChangeArrowheads="1"/>
          </p:cNvSpPr>
          <p:nvPr/>
        </p:nvSpPr>
        <p:spPr bwMode="auto">
          <a:xfrm>
            <a:off x="153816" y="4337770"/>
            <a:ext cx="2859281" cy="984885"/>
          </a:xfrm>
          <a:prstGeom prst="rect">
            <a:avLst/>
          </a:prstGeom>
          <a:solidFill>
            <a:srgbClr val="F6F5BD"/>
          </a:solidFill>
          <a:ln w="12700">
            <a:solidFill>
              <a:schemeClr val="tx1"/>
            </a:solidFill>
            <a:miter lim="800000"/>
            <a:headEnd/>
            <a:tailEnd/>
          </a:ln>
          <a:effectLst/>
        </p:spPr>
        <p:txBody>
          <a:bodyPr wrap="square" tIns="0" bIns="0" anchor="ctr">
            <a:spAutoFit/>
          </a:bodyPr>
          <a:lstStyle/>
          <a:p>
            <a:r>
              <a:rPr lang="en-US" sz="1600" dirty="0" err="1">
                <a:latin typeface="Consolas" panose="020B0609020204030204" pitchFamily="49" charset="0"/>
              </a:rPr>
              <a:t>sem_wait</a:t>
            </a:r>
            <a:r>
              <a:rPr lang="en-US" sz="1600" dirty="0">
                <a:latin typeface="Consolas" panose="020B0609020204030204" pitchFamily="49" charset="0"/>
              </a:rPr>
              <a:t>(&amp;</a:t>
            </a:r>
            <a:r>
              <a:rPr lang="en-US" sz="1600" dirty="0" err="1">
                <a:latin typeface="Consolas" panose="020B0609020204030204" pitchFamily="49" charset="0"/>
              </a:rPr>
              <a:t>mutex</a:t>
            </a:r>
            <a:r>
              <a:rPr lang="en-US" sz="1600" dirty="0">
                <a:latin typeface="Consolas" panose="020B0609020204030204" pitchFamily="49" charset="0"/>
              </a:rPr>
              <a:t>[0]);</a:t>
            </a:r>
          </a:p>
          <a:p>
            <a:r>
              <a:rPr lang="en-US" sz="1600" dirty="0" err="1">
                <a:latin typeface="Consolas" panose="020B0609020204030204" pitchFamily="49" charset="0"/>
              </a:rPr>
              <a:t>printf</a:t>
            </a:r>
            <a:r>
              <a:rPr lang="en-US" sz="1600" dirty="0">
                <a:latin typeface="Consolas" panose="020B0609020204030204" pitchFamily="49" charset="0"/>
              </a:rPr>
              <a:t>(“what’s up?”);</a:t>
            </a:r>
          </a:p>
          <a:p>
            <a:r>
              <a:rPr lang="en-US" sz="1600" dirty="0" err="1">
                <a:latin typeface="Consolas" panose="020B0609020204030204" pitchFamily="49" charset="0"/>
              </a:rPr>
              <a:t>sem_post</a:t>
            </a:r>
            <a:r>
              <a:rPr lang="en-US" sz="1600" dirty="0">
                <a:latin typeface="Consolas" panose="020B0609020204030204" pitchFamily="49" charset="0"/>
              </a:rPr>
              <a:t>(&amp;</a:t>
            </a:r>
            <a:r>
              <a:rPr lang="en-US" sz="1600" dirty="0" err="1">
                <a:latin typeface="Consolas" panose="020B0609020204030204" pitchFamily="49" charset="0"/>
              </a:rPr>
              <a:t>mutex</a:t>
            </a:r>
            <a:r>
              <a:rPr lang="en-US" sz="1600" dirty="0">
                <a:latin typeface="Consolas" panose="020B0609020204030204" pitchFamily="49" charset="0"/>
              </a:rPr>
              <a:t>[0]);</a:t>
            </a:r>
          </a:p>
          <a:p>
            <a:r>
              <a:rPr lang="en-US" sz="1600" dirty="0">
                <a:latin typeface="Consolas" panose="020B0609020204030204" pitchFamily="49" charset="0"/>
              </a:rPr>
              <a:t>	</a:t>
            </a:r>
          </a:p>
        </p:txBody>
      </p:sp>
      <p:sp>
        <p:nvSpPr>
          <p:cNvPr id="10" name="Rectangle 9"/>
          <p:cNvSpPr>
            <a:spLocks noChangeArrowheads="1"/>
          </p:cNvSpPr>
          <p:nvPr/>
        </p:nvSpPr>
        <p:spPr bwMode="auto">
          <a:xfrm>
            <a:off x="3381012" y="4333507"/>
            <a:ext cx="2859281" cy="984885"/>
          </a:xfrm>
          <a:prstGeom prst="rect">
            <a:avLst/>
          </a:prstGeom>
          <a:solidFill>
            <a:srgbClr val="F6F5BD"/>
          </a:solidFill>
          <a:ln w="12700">
            <a:solidFill>
              <a:schemeClr val="tx1"/>
            </a:solidFill>
            <a:miter lim="800000"/>
            <a:headEnd/>
            <a:tailEnd/>
          </a:ln>
          <a:effectLst/>
        </p:spPr>
        <p:txBody>
          <a:bodyPr wrap="square" tIns="0" bIns="0" anchor="ctr">
            <a:spAutoFit/>
          </a:bodyPr>
          <a:lstStyle/>
          <a:p>
            <a:r>
              <a:rPr lang="en-US" sz="1600" dirty="0" err="1">
                <a:latin typeface="Consolas" panose="020B0609020204030204" pitchFamily="49" charset="0"/>
              </a:rPr>
              <a:t>printf</a:t>
            </a:r>
            <a:r>
              <a:rPr lang="en-US" sz="1600" dirty="0">
                <a:latin typeface="Consolas" panose="020B0609020204030204" pitchFamily="49" charset="0"/>
              </a:rPr>
              <a:t>(“hi”);</a:t>
            </a:r>
          </a:p>
          <a:p>
            <a:r>
              <a:rPr lang="en-US" sz="1600" dirty="0" err="1">
                <a:latin typeface="Consolas" panose="020B0609020204030204" pitchFamily="49" charset="0"/>
              </a:rPr>
              <a:t>sem_post</a:t>
            </a:r>
            <a:r>
              <a:rPr lang="en-US" sz="1600" dirty="0">
                <a:latin typeface="Consolas" panose="020B0609020204030204" pitchFamily="49" charset="0"/>
              </a:rPr>
              <a:t>(&amp;</a:t>
            </a:r>
            <a:r>
              <a:rPr lang="en-US" sz="1600" dirty="0" err="1">
                <a:latin typeface="Consolas" panose="020B0609020204030204" pitchFamily="49" charset="0"/>
              </a:rPr>
              <a:t>mutex</a:t>
            </a:r>
            <a:r>
              <a:rPr lang="en-US" sz="1600" dirty="0">
                <a:latin typeface="Consolas" panose="020B0609020204030204" pitchFamily="49" charset="0"/>
              </a:rPr>
              <a:t>[0]);</a:t>
            </a:r>
          </a:p>
          <a:p>
            <a:r>
              <a:rPr lang="en-US" sz="1600" dirty="0" err="1">
                <a:latin typeface="Consolas" panose="020B0609020204030204" pitchFamily="49" charset="0"/>
              </a:rPr>
              <a:t>sem_wait</a:t>
            </a:r>
            <a:r>
              <a:rPr lang="en-US" sz="1600" dirty="0">
                <a:latin typeface="Consolas" panose="020B0609020204030204" pitchFamily="49" charset="0"/>
              </a:rPr>
              <a:t>(&amp;</a:t>
            </a:r>
            <a:r>
              <a:rPr lang="en-US" sz="1600" dirty="0" err="1">
                <a:latin typeface="Consolas" panose="020B0609020204030204" pitchFamily="49" charset="0"/>
              </a:rPr>
              <a:t>mutex</a:t>
            </a:r>
            <a:r>
              <a:rPr lang="en-US" sz="1600" dirty="0">
                <a:latin typeface="Consolas" panose="020B0609020204030204" pitchFamily="49" charset="0"/>
              </a:rPr>
              <a:t>[0]);</a:t>
            </a:r>
          </a:p>
          <a:p>
            <a:r>
              <a:rPr lang="en-US" sz="1600" dirty="0" err="1">
                <a:latin typeface="Consolas" panose="020B0609020204030204" pitchFamily="49" charset="0"/>
              </a:rPr>
              <a:t>printf</a:t>
            </a:r>
            <a:r>
              <a:rPr lang="en-US" sz="1600" dirty="0">
                <a:latin typeface="Consolas" panose="020B0609020204030204" pitchFamily="49" charset="0"/>
              </a:rPr>
              <a:t>(“not much”);</a:t>
            </a:r>
          </a:p>
        </p:txBody>
      </p:sp>
      <p:sp>
        <p:nvSpPr>
          <p:cNvPr id="11" name="TextBox 10"/>
          <p:cNvSpPr txBox="1"/>
          <p:nvPr/>
        </p:nvSpPr>
        <p:spPr>
          <a:xfrm>
            <a:off x="730814" y="3989496"/>
            <a:ext cx="1197764" cy="369332"/>
          </a:xfrm>
          <a:prstGeom prst="rect">
            <a:avLst/>
          </a:prstGeom>
          <a:noFill/>
        </p:spPr>
        <p:txBody>
          <a:bodyPr wrap="none" rtlCol="0">
            <a:spAutoFit/>
          </a:bodyPr>
          <a:lstStyle/>
          <a:p>
            <a:r>
              <a:rPr lang="en-US" sz="1800" dirty="0">
                <a:latin typeface="Consolas" panose="020B0609020204030204" pitchFamily="49" charset="0"/>
              </a:rPr>
              <a:t>Thread 1</a:t>
            </a:r>
          </a:p>
        </p:txBody>
      </p:sp>
      <p:sp>
        <p:nvSpPr>
          <p:cNvPr id="12" name="TextBox 11"/>
          <p:cNvSpPr txBox="1"/>
          <p:nvPr/>
        </p:nvSpPr>
        <p:spPr>
          <a:xfrm>
            <a:off x="3381012" y="3989496"/>
            <a:ext cx="1197764" cy="369332"/>
          </a:xfrm>
          <a:prstGeom prst="rect">
            <a:avLst/>
          </a:prstGeom>
          <a:noFill/>
        </p:spPr>
        <p:txBody>
          <a:bodyPr wrap="none" rtlCol="0">
            <a:spAutoFit/>
          </a:bodyPr>
          <a:lstStyle/>
          <a:p>
            <a:r>
              <a:rPr lang="en-US" sz="1800" dirty="0">
                <a:latin typeface="Consolas" panose="020B0609020204030204" pitchFamily="49" charset="0"/>
              </a:rPr>
              <a:t>Thread 2</a:t>
            </a:r>
          </a:p>
        </p:txBody>
      </p:sp>
      <p:sp>
        <p:nvSpPr>
          <p:cNvPr id="13" name="Rectangle 12"/>
          <p:cNvSpPr>
            <a:spLocks noChangeArrowheads="1"/>
          </p:cNvSpPr>
          <p:nvPr/>
        </p:nvSpPr>
        <p:spPr bwMode="auto">
          <a:xfrm>
            <a:off x="153816" y="5772345"/>
            <a:ext cx="2859281" cy="984885"/>
          </a:xfrm>
          <a:prstGeom prst="rect">
            <a:avLst/>
          </a:prstGeom>
          <a:solidFill>
            <a:srgbClr val="F6F5BD"/>
          </a:solidFill>
          <a:ln w="12700">
            <a:solidFill>
              <a:schemeClr val="tx1"/>
            </a:solidFill>
            <a:miter lim="800000"/>
            <a:headEnd/>
            <a:tailEnd/>
          </a:ln>
          <a:effectLst/>
        </p:spPr>
        <p:txBody>
          <a:bodyPr wrap="square" tIns="0" bIns="0" anchor="ctr">
            <a:spAutoFit/>
          </a:bodyPr>
          <a:lstStyle/>
          <a:p>
            <a:r>
              <a:rPr lang="en-US" sz="1600" dirty="0" err="1">
                <a:latin typeface="Consolas" panose="020B0609020204030204" pitchFamily="49" charset="0"/>
              </a:rPr>
              <a:t>sem_wait</a:t>
            </a:r>
            <a:r>
              <a:rPr lang="en-US" sz="1600" dirty="0">
                <a:latin typeface="Consolas" panose="020B0609020204030204" pitchFamily="49" charset="0"/>
              </a:rPr>
              <a:t>(&amp;</a:t>
            </a:r>
            <a:r>
              <a:rPr lang="en-US" sz="1600" dirty="0" err="1">
                <a:latin typeface="Consolas" panose="020B0609020204030204" pitchFamily="49" charset="0"/>
              </a:rPr>
              <a:t>mutex</a:t>
            </a:r>
            <a:r>
              <a:rPr lang="en-US" sz="1600" dirty="0">
                <a:latin typeface="Consolas" panose="020B0609020204030204" pitchFamily="49" charset="0"/>
              </a:rPr>
              <a:t>[1]);</a:t>
            </a:r>
          </a:p>
          <a:p>
            <a:r>
              <a:rPr lang="en-US" sz="1600" dirty="0" err="1">
                <a:latin typeface="Consolas" panose="020B0609020204030204" pitchFamily="49" charset="0"/>
              </a:rPr>
              <a:t>printf</a:t>
            </a:r>
            <a:r>
              <a:rPr lang="en-US" sz="1600" dirty="0">
                <a:latin typeface="Consolas" panose="020B0609020204030204" pitchFamily="49" charset="0"/>
              </a:rPr>
              <a:t>(“what’s up?”);</a:t>
            </a:r>
          </a:p>
          <a:p>
            <a:r>
              <a:rPr lang="en-US" sz="1600" dirty="0" err="1">
                <a:latin typeface="Consolas" panose="020B0609020204030204" pitchFamily="49" charset="0"/>
              </a:rPr>
              <a:t>sem_post</a:t>
            </a:r>
            <a:r>
              <a:rPr lang="en-US" sz="1600" dirty="0">
                <a:latin typeface="Consolas" panose="020B0609020204030204" pitchFamily="49" charset="0"/>
              </a:rPr>
              <a:t>(&amp;</a:t>
            </a:r>
            <a:r>
              <a:rPr lang="en-US" sz="1600" dirty="0" err="1">
                <a:latin typeface="Consolas" panose="020B0609020204030204" pitchFamily="49" charset="0"/>
              </a:rPr>
              <a:t>mutex</a:t>
            </a:r>
            <a:r>
              <a:rPr lang="en-US" sz="1600" dirty="0">
                <a:latin typeface="Consolas" panose="020B0609020204030204" pitchFamily="49" charset="0"/>
              </a:rPr>
              <a:t>[1]);</a:t>
            </a:r>
          </a:p>
          <a:p>
            <a:r>
              <a:rPr lang="en-US" sz="1600" dirty="0">
                <a:latin typeface="Consolas" panose="020B0609020204030204" pitchFamily="49" charset="0"/>
              </a:rPr>
              <a:t>	</a:t>
            </a:r>
          </a:p>
        </p:txBody>
      </p:sp>
      <p:sp>
        <p:nvSpPr>
          <p:cNvPr id="14" name="Rectangle 13"/>
          <p:cNvSpPr>
            <a:spLocks noChangeArrowheads="1"/>
          </p:cNvSpPr>
          <p:nvPr/>
        </p:nvSpPr>
        <p:spPr bwMode="auto">
          <a:xfrm>
            <a:off x="3381012" y="5768082"/>
            <a:ext cx="2859281" cy="984885"/>
          </a:xfrm>
          <a:prstGeom prst="rect">
            <a:avLst/>
          </a:prstGeom>
          <a:solidFill>
            <a:srgbClr val="F6F5BD"/>
          </a:solidFill>
          <a:ln w="12700">
            <a:solidFill>
              <a:schemeClr val="tx1"/>
            </a:solidFill>
            <a:miter lim="800000"/>
            <a:headEnd/>
            <a:tailEnd/>
          </a:ln>
          <a:effectLst/>
        </p:spPr>
        <p:txBody>
          <a:bodyPr wrap="square" tIns="0" bIns="0" anchor="ctr">
            <a:spAutoFit/>
          </a:bodyPr>
          <a:lstStyle/>
          <a:p>
            <a:r>
              <a:rPr lang="en-US" sz="1600" dirty="0" err="1">
                <a:latin typeface="Consolas" panose="020B0609020204030204" pitchFamily="49" charset="0"/>
              </a:rPr>
              <a:t>printf</a:t>
            </a:r>
            <a:r>
              <a:rPr lang="en-US" sz="1600" dirty="0">
                <a:latin typeface="Consolas" panose="020B0609020204030204" pitchFamily="49" charset="0"/>
              </a:rPr>
              <a:t>(“hi”);</a:t>
            </a:r>
          </a:p>
          <a:p>
            <a:r>
              <a:rPr lang="en-US" sz="1600" dirty="0" err="1">
                <a:latin typeface="Consolas" panose="020B0609020204030204" pitchFamily="49" charset="0"/>
              </a:rPr>
              <a:t>sem_post</a:t>
            </a:r>
            <a:r>
              <a:rPr lang="en-US" sz="1600" dirty="0">
                <a:latin typeface="Consolas" panose="020B0609020204030204" pitchFamily="49" charset="0"/>
              </a:rPr>
              <a:t>(&amp;</a:t>
            </a:r>
            <a:r>
              <a:rPr lang="en-US" sz="1600" dirty="0" err="1">
                <a:latin typeface="Consolas" panose="020B0609020204030204" pitchFamily="49" charset="0"/>
              </a:rPr>
              <a:t>mutex</a:t>
            </a:r>
            <a:r>
              <a:rPr lang="en-US" sz="1600" dirty="0">
                <a:latin typeface="Consolas" panose="020B0609020204030204" pitchFamily="49" charset="0"/>
              </a:rPr>
              <a:t>[1]);</a:t>
            </a:r>
          </a:p>
          <a:p>
            <a:r>
              <a:rPr lang="en-US" sz="1600" dirty="0" err="1">
                <a:latin typeface="Consolas" panose="020B0609020204030204" pitchFamily="49" charset="0"/>
              </a:rPr>
              <a:t>sem_wait</a:t>
            </a:r>
            <a:r>
              <a:rPr lang="en-US" sz="1600" dirty="0">
                <a:latin typeface="Consolas" panose="020B0609020204030204" pitchFamily="49" charset="0"/>
              </a:rPr>
              <a:t>(&amp;</a:t>
            </a:r>
            <a:r>
              <a:rPr lang="en-US" sz="1600" dirty="0" err="1">
                <a:latin typeface="Consolas" panose="020B0609020204030204" pitchFamily="49" charset="0"/>
              </a:rPr>
              <a:t>mutex</a:t>
            </a:r>
            <a:r>
              <a:rPr lang="en-US" sz="1600" dirty="0">
                <a:latin typeface="Consolas" panose="020B0609020204030204" pitchFamily="49" charset="0"/>
              </a:rPr>
              <a:t>[1]);</a:t>
            </a:r>
          </a:p>
          <a:p>
            <a:r>
              <a:rPr lang="en-US" sz="1600" dirty="0" err="1">
                <a:latin typeface="Consolas" panose="020B0609020204030204" pitchFamily="49" charset="0"/>
              </a:rPr>
              <a:t>printf</a:t>
            </a:r>
            <a:r>
              <a:rPr lang="en-US" sz="1600" dirty="0">
                <a:latin typeface="Consolas" panose="020B0609020204030204" pitchFamily="49" charset="0"/>
              </a:rPr>
              <a:t>(“not much”);</a:t>
            </a:r>
          </a:p>
        </p:txBody>
      </p:sp>
      <p:sp>
        <p:nvSpPr>
          <p:cNvPr id="15" name="TextBox 14"/>
          <p:cNvSpPr txBox="1"/>
          <p:nvPr/>
        </p:nvSpPr>
        <p:spPr>
          <a:xfrm>
            <a:off x="730814" y="5424071"/>
            <a:ext cx="1197764" cy="369332"/>
          </a:xfrm>
          <a:prstGeom prst="rect">
            <a:avLst/>
          </a:prstGeom>
          <a:noFill/>
        </p:spPr>
        <p:txBody>
          <a:bodyPr wrap="none" rtlCol="0">
            <a:spAutoFit/>
          </a:bodyPr>
          <a:lstStyle/>
          <a:p>
            <a:r>
              <a:rPr lang="en-US" sz="1800" dirty="0">
                <a:latin typeface="Consolas" panose="020B0609020204030204" pitchFamily="49" charset="0"/>
              </a:rPr>
              <a:t>Thread 1</a:t>
            </a:r>
          </a:p>
        </p:txBody>
      </p:sp>
      <p:sp>
        <p:nvSpPr>
          <p:cNvPr id="16" name="TextBox 15"/>
          <p:cNvSpPr txBox="1"/>
          <p:nvPr/>
        </p:nvSpPr>
        <p:spPr>
          <a:xfrm>
            <a:off x="3381012" y="5424071"/>
            <a:ext cx="1197764" cy="369332"/>
          </a:xfrm>
          <a:prstGeom prst="rect">
            <a:avLst/>
          </a:prstGeom>
          <a:noFill/>
        </p:spPr>
        <p:txBody>
          <a:bodyPr wrap="none" rtlCol="0">
            <a:spAutoFit/>
          </a:bodyPr>
          <a:lstStyle/>
          <a:p>
            <a:r>
              <a:rPr lang="en-US" sz="1800" dirty="0">
                <a:latin typeface="Consolas" panose="020B0609020204030204" pitchFamily="49" charset="0"/>
              </a:rPr>
              <a:t>Thread 2</a:t>
            </a:r>
          </a:p>
        </p:txBody>
      </p:sp>
      <p:sp>
        <p:nvSpPr>
          <p:cNvPr id="3" name="TextBox 2">
            <a:extLst>
              <a:ext uri="{FF2B5EF4-FFF2-40B4-BE49-F238E27FC236}">
                <a16:creationId xmlns:a16="http://schemas.microsoft.com/office/drawing/2014/main" id="{9F014D87-8E72-4EC9-BD7E-CCBD0899718B}"/>
              </a:ext>
            </a:extLst>
          </p:cNvPr>
          <p:cNvSpPr txBox="1"/>
          <p:nvPr/>
        </p:nvSpPr>
        <p:spPr>
          <a:xfrm>
            <a:off x="7476827" y="2548039"/>
            <a:ext cx="437940" cy="369332"/>
          </a:xfrm>
          <a:prstGeom prst="rect">
            <a:avLst/>
          </a:prstGeom>
          <a:noFill/>
        </p:spPr>
        <p:txBody>
          <a:bodyPr wrap="none" rtlCol="0">
            <a:spAutoFit/>
          </a:bodyPr>
          <a:lstStyle/>
          <a:p>
            <a:r>
              <a:rPr lang="en-US" sz="1800" dirty="0">
                <a:latin typeface="Consolas" panose="020B0609020204030204" pitchFamily="49" charset="0"/>
              </a:rPr>
              <a:t>hi</a:t>
            </a:r>
          </a:p>
        </p:txBody>
      </p:sp>
      <p:cxnSp>
        <p:nvCxnSpPr>
          <p:cNvPr id="18" name="Straight Connector 17">
            <a:extLst>
              <a:ext uri="{FF2B5EF4-FFF2-40B4-BE49-F238E27FC236}">
                <a16:creationId xmlns:a16="http://schemas.microsoft.com/office/drawing/2014/main" id="{89396D51-7C63-4E15-828C-01838FD82C9E}"/>
              </a:ext>
            </a:extLst>
          </p:cNvPr>
          <p:cNvCxnSpPr>
            <a:cxnSpLocks/>
            <a:stCxn id="3" idx="2"/>
            <a:endCxn id="19" idx="0"/>
          </p:cNvCxnSpPr>
          <p:nvPr/>
        </p:nvCxnSpPr>
        <p:spPr bwMode="auto">
          <a:xfrm flipH="1">
            <a:off x="7058185" y="2917371"/>
            <a:ext cx="637612" cy="187073"/>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sp>
        <p:nvSpPr>
          <p:cNvPr id="19" name="TextBox 18">
            <a:extLst>
              <a:ext uri="{FF2B5EF4-FFF2-40B4-BE49-F238E27FC236}">
                <a16:creationId xmlns:a16="http://schemas.microsoft.com/office/drawing/2014/main" id="{F9ACEB55-E0DC-4AAA-B73D-C26DAACD08E5}"/>
              </a:ext>
            </a:extLst>
          </p:cNvPr>
          <p:cNvSpPr txBox="1"/>
          <p:nvPr/>
        </p:nvSpPr>
        <p:spPr>
          <a:xfrm>
            <a:off x="6395984" y="3104444"/>
            <a:ext cx="1324402" cy="646331"/>
          </a:xfrm>
          <a:prstGeom prst="rect">
            <a:avLst/>
          </a:prstGeom>
          <a:noFill/>
        </p:spPr>
        <p:txBody>
          <a:bodyPr wrap="none" rtlCol="0">
            <a:spAutoFit/>
          </a:bodyPr>
          <a:lstStyle/>
          <a:p>
            <a:r>
              <a:rPr lang="en-US" dirty="0">
                <a:latin typeface="Consolas" panose="020B0609020204030204" pitchFamily="49" charset="0"/>
              </a:rPr>
              <a:t>w</a:t>
            </a:r>
            <a:r>
              <a:rPr lang="en-US" sz="1800" dirty="0">
                <a:latin typeface="Consolas" panose="020B0609020204030204" pitchFamily="49" charset="0"/>
              </a:rPr>
              <a:t>hat’s up</a:t>
            </a:r>
          </a:p>
          <a:p>
            <a:r>
              <a:rPr lang="en-US" dirty="0">
                <a:latin typeface="Consolas" panose="020B0609020204030204" pitchFamily="49" charset="0"/>
              </a:rPr>
              <a:t>not much</a:t>
            </a:r>
            <a:endParaRPr lang="en-US" sz="1800" dirty="0">
              <a:latin typeface="Consolas" panose="020B0609020204030204" pitchFamily="49" charset="0"/>
            </a:endParaRPr>
          </a:p>
        </p:txBody>
      </p:sp>
      <p:sp>
        <p:nvSpPr>
          <p:cNvPr id="22" name="TextBox 21">
            <a:extLst>
              <a:ext uri="{FF2B5EF4-FFF2-40B4-BE49-F238E27FC236}">
                <a16:creationId xmlns:a16="http://schemas.microsoft.com/office/drawing/2014/main" id="{28A3D5E2-AC79-4627-9A4C-5150D9FEC3E6}"/>
              </a:ext>
            </a:extLst>
          </p:cNvPr>
          <p:cNvSpPr txBox="1"/>
          <p:nvPr/>
        </p:nvSpPr>
        <p:spPr>
          <a:xfrm>
            <a:off x="7836221" y="3084730"/>
            <a:ext cx="1324402" cy="646331"/>
          </a:xfrm>
          <a:prstGeom prst="rect">
            <a:avLst/>
          </a:prstGeom>
          <a:noFill/>
        </p:spPr>
        <p:txBody>
          <a:bodyPr wrap="none" rtlCol="0">
            <a:spAutoFit/>
          </a:bodyPr>
          <a:lstStyle/>
          <a:p>
            <a:r>
              <a:rPr lang="en-US" dirty="0">
                <a:latin typeface="Consolas" panose="020B0609020204030204" pitchFamily="49" charset="0"/>
              </a:rPr>
              <a:t>not much</a:t>
            </a:r>
          </a:p>
          <a:p>
            <a:r>
              <a:rPr lang="en-US" dirty="0">
                <a:latin typeface="Consolas" panose="020B0609020204030204" pitchFamily="49" charset="0"/>
              </a:rPr>
              <a:t>what’s up</a:t>
            </a:r>
          </a:p>
        </p:txBody>
      </p:sp>
      <p:cxnSp>
        <p:nvCxnSpPr>
          <p:cNvPr id="23" name="Straight Connector 22">
            <a:extLst>
              <a:ext uri="{FF2B5EF4-FFF2-40B4-BE49-F238E27FC236}">
                <a16:creationId xmlns:a16="http://schemas.microsoft.com/office/drawing/2014/main" id="{C506B86F-9C64-4F59-A3AB-52511CAF52AF}"/>
              </a:ext>
            </a:extLst>
          </p:cNvPr>
          <p:cNvCxnSpPr>
            <a:cxnSpLocks/>
            <a:stCxn id="3" idx="2"/>
            <a:endCxn id="22" idx="0"/>
          </p:cNvCxnSpPr>
          <p:nvPr/>
        </p:nvCxnSpPr>
        <p:spPr bwMode="auto">
          <a:xfrm>
            <a:off x="7695797" y="2917371"/>
            <a:ext cx="802625" cy="167359"/>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sp>
        <p:nvSpPr>
          <p:cNvPr id="33" name="TextBox 32">
            <a:extLst>
              <a:ext uri="{FF2B5EF4-FFF2-40B4-BE49-F238E27FC236}">
                <a16:creationId xmlns:a16="http://schemas.microsoft.com/office/drawing/2014/main" id="{D54BA30F-1021-43D6-9A04-82CBD2AF7B50}"/>
              </a:ext>
            </a:extLst>
          </p:cNvPr>
          <p:cNvSpPr txBox="1"/>
          <p:nvPr/>
        </p:nvSpPr>
        <p:spPr>
          <a:xfrm>
            <a:off x="6409902" y="6075858"/>
            <a:ext cx="1324402" cy="369332"/>
          </a:xfrm>
          <a:prstGeom prst="rect">
            <a:avLst/>
          </a:prstGeom>
          <a:noFill/>
        </p:spPr>
        <p:txBody>
          <a:bodyPr wrap="none" rtlCol="0">
            <a:spAutoFit/>
          </a:bodyPr>
          <a:lstStyle/>
          <a:p>
            <a:r>
              <a:rPr lang="en-US" sz="1800" dirty="0">
                <a:latin typeface="Consolas" panose="020B0609020204030204" pitchFamily="49" charset="0"/>
              </a:rPr>
              <a:t>what’s up</a:t>
            </a:r>
          </a:p>
        </p:txBody>
      </p:sp>
      <p:sp>
        <p:nvSpPr>
          <p:cNvPr id="34" name="TextBox 33">
            <a:extLst>
              <a:ext uri="{FF2B5EF4-FFF2-40B4-BE49-F238E27FC236}">
                <a16:creationId xmlns:a16="http://schemas.microsoft.com/office/drawing/2014/main" id="{8E2AA47D-BBD0-403F-B447-5C58D236CB7E}"/>
              </a:ext>
            </a:extLst>
          </p:cNvPr>
          <p:cNvSpPr txBox="1"/>
          <p:nvPr/>
        </p:nvSpPr>
        <p:spPr>
          <a:xfrm>
            <a:off x="7899540" y="5920482"/>
            <a:ext cx="1197764" cy="646331"/>
          </a:xfrm>
          <a:prstGeom prst="rect">
            <a:avLst/>
          </a:prstGeom>
          <a:noFill/>
        </p:spPr>
        <p:txBody>
          <a:bodyPr wrap="none" rtlCol="0">
            <a:spAutoFit/>
          </a:bodyPr>
          <a:lstStyle/>
          <a:p>
            <a:r>
              <a:rPr lang="en-US" dirty="0">
                <a:latin typeface="Consolas" panose="020B0609020204030204" pitchFamily="49" charset="0"/>
              </a:rPr>
              <a:t>hi</a:t>
            </a:r>
          </a:p>
          <a:p>
            <a:r>
              <a:rPr lang="en-US" dirty="0">
                <a:latin typeface="Consolas" panose="020B0609020204030204" pitchFamily="49" charset="0"/>
              </a:rPr>
              <a:t>not much</a:t>
            </a:r>
          </a:p>
        </p:txBody>
      </p:sp>
      <p:sp>
        <p:nvSpPr>
          <p:cNvPr id="36" name="TextBox 35">
            <a:extLst>
              <a:ext uri="{FF2B5EF4-FFF2-40B4-BE49-F238E27FC236}">
                <a16:creationId xmlns:a16="http://schemas.microsoft.com/office/drawing/2014/main" id="{D8FCC9A5-22C6-4319-8E82-2C5E892D8695}"/>
              </a:ext>
            </a:extLst>
          </p:cNvPr>
          <p:cNvSpPr txBox="1"/>
          <p:nvPr/>
        </p:nvSpPr>
        <p:spPr>
          <a:xfrm>
            <a:off x="7391591" y="4081226"/>
            <a:ext cx="437940" cy="369332"/>
          </a:xfrm>
          <a:prstGeom prst="rect">
            <a:avLst/>
          </a:prstGeom>
          <a:noFill/>
        </p:spPr>
        <p:txBody>
          <a:bodyPr wrap="none" rtlCol="0">
            <a:spAutoFit/>
          </a:bodyPr>
          <a:lstStyle/>
          <a:p>
            <a:r>
              <a:rPr lang="en-US" sz="1800" dirty="0">
                <a:latin typeface="Consolas" panose="020B0609020204030204" pitchFamily="49" charset="0"/>
              </a:rPr>
              <a:t>hi</a:t>
            </a:r>
          </a:p>
        </p:txBody>
      </p:sp>
      <p:cxnSp>
        <p:nvCxnSpPr>
          <p:cNvPr id="37" name="Straight Connector 36">
            <a:extLst>
              <a:ext uri="{FF2B5EF4-FFF2-40B4-BE49-F238E27FC236}">
                <a16:creationId xmlns:a16="http://schemas.microsoft.com/office/drawing/2014/main" id="{5077C42F-897F-4D4D-9321-B352C90F64DB}"/>
              </a:ext>
            </a:extLst>
          </p:cNvPr>
          <p:cNvCxnSpPr>
            <a:cxnSpLocks/>
            <a:stCxn id="36" idx="2"/>
            <a:endCxn id="38" idx="0"/>
          </p:cNvCxnSpPr>
          <p:nvPr/>
        </p:nvCxnSpPr>
        <p:spPr bwMode="auto">
          <a:xfrm flipH="1">
            <a:off x="6972949" y="4450558"/>
            <a:ext cx="637612" cy="187073"/>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sp>
        <p:nvSpPr>
          <p:cNvPr id="38" name="TextBox 37">
            <a:extLst>
              <a:ext uri="{FF2B5EF4-FFF2-40B4-BE49-F238E27FC236}">
                <a16:creationId xmlns:a16="http://schemas.microsoft.com/office/drawing/2014/main" id="{32EE8BBA-493A-41F8-B79E-8965D0819727}"/>
              </a:ext>
            </a:extLst>
          </p:cNvPr>
          <p:cNvSpPr txBox="1"/>
          <p:nvPr/>
        </p:nvSpPr>
        <p:spPr>
          <a:xfrm>
            <a:off x="6310748" y="4637631"/>
            <a:ext cx="1324402" cy="646331"/>
          </a:xfrm>
          <a:prstGeom prst="rect">
            <a:avLst/>
          </a:prstGeom>
          <a:noFill/>
        </p:spPr>
        <p:txBody>
          <a:bodyPr wrap="none" rtlCol="0">
            <a:spAutoFit/>
          </a:bodyPr>
          <a:lstStyle/>
          <a:p>
            <a:r>
              <a:rPr lang="en-US" dirty="0">
                <a:latin typeface="Consolas" panose="020B0609020204030204" pitchFamily="49" charset="0"/>
              </a:rPr>
              <a:t>w</a:t>
            </a:r>
            <a:r>
              <a:rPr lang="en-US" sz="1800" dirty="0">
                <a:latin typeface="Consolas" panose="020B0609020204030204" pitchFamily="49" charset="0"/>
              </a:rPr>
              <a:t>hat’s up</a:t>
            </a:r>
          </a:p>
          <a:p>
            <a:r>
              <a:rPr lang="en-US" dirty="0">
                <a:latin typeface="Consolas" panose="020B0609020204030204" pitchFamily="49" charset="0"/>
              </a:rPr>
              <a:t>not much</a:t>
            </a:r>
            <a:endParaRPr lang="en-US" sz="1800" dirty="0">
              <a:latin typeface="Consolas" panose="020B0609020204030204" pitchFamily="49" charset="0"/>
            </a:endParaRPr>
          </a:p>
        </p:txBody>
      </p:sp>
      <p:sp>
        <p:nvSpPr>
          <p:cNvPr id="39" name="TextBox 38">
            <a:extLst>
              <a:ext uri="{FF2B5EF4-FFF2-40B4-BE49-F238E27FC236}">
                <a16:creationId xmlns:a16="http://schemas.microsoft.com/office/drawing/2014/main" id="{6023DF85-C666-4ACE-B8B5-D7E43E461B2C}"/>
              </a:ext>
            </a:extLst>
          </p:cNvPr>
          <p:cNvSpPr txBox="1"/>
          <p:nvPr/>
        </p:nvSpPr>
        <p:spPr>
          <a:xfrm>
            <a:off x="7750985" y="4617917"/>
            <a:ext cx="1451038" cy="646331"/>
          </a:xfrm>
          <a:prstGeom prst="rect">
            <a:avLst/>
          </a:prstGeom>
          <a:noFill/>
        </p:spPr>
        <p:txBody>
          <a:bodyPr wrap="none" rtlCol="0">
            <a:spAutoFit/>
          </a:bodyPr>
          <a:lstStyle/>
          <a:p>
            <a:r>
              <a:rPr lang="en-US" dirty="0">
                <a:latin typeface="Consolas" panose="020B0609020204030204" pitchFamily="49" charset="0"/>
              </a:rPr>
              <a:t>not much</a:t>
            </a:r>
          </a:p>
          <a:p>
            <a:r>
              <a:rPr lang="en-US" dirty="0">
                <a:latin typeface="Consolas" panose="020B0609020204030204" pitchFamily="49" charset="0"/>
              </a:rPr>
              <a:t>[Deadlock]</a:t>
            </a:r>
          </a:p>
        </p:txBody>
      </p:sp>
      <p:cxnSp>
        <p:nvCxnSpPr>
          <p:cNvPr id="40" name="Straight Connector 39">
            <a:extLst>
              <a:ext uri="{FF2B5EF4-FFF2-40B4-BE49-F238E27FC236}">
                <a16:creationId xmlns:a16="http://schemas.microsoft.com/office/drawing/2014/main" id="{448FC999-A3A7-4831-BF66-36515E1C7A90}"/>
              </a:ext>
            </a:extLst>
          </p:cNvPr>
          <p:cNvCxnSpPr>
            <a:cxnSpLocks/>
            <a:stCxn id="36" idx="2"/>
            <a:endCxn id="39" idx="0"/>
          </p:cNvCxnSpPr>
          <p:nvPr/>
        </p:nvCxnSpPr>
        <p:spPr bwMode="auto">
          <a:xfrm>
            <a:off x="7610561" y="4450558"/>
            <a:ext cx="865943" cy="167359"/>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cxnSp>
        <p:nvCxnSpPr>
          <p:cNvPr id="43" name="Straight Connector 42">
            <a:extLst>
              <a:ext uri="{FF2B5EF4-FFF2-40B4-BE49-F238E27FC236}">
                <a16:creationId xmlns:a16="http://schemas.microsoft.com/office/drawing/2014/main" id="{DBDDB750-4085-4FA3-994F-8C970DC0F2B2}"/>
              </a:ext>
            </a:extLst>
          </p:cNvPr>
          <p:cNvCxnSpPr>
            <a:cxnSpLocks/>
            <a:stCxn id="33" idx="3"/>
            <a:endCxn id="34" idx="1"/>
          </p:cNvCxnSpPr>
          <p:nvPr/>
        </p:nvCxnSpPr>
        <p:spPr bwMode="auto">
          <a:xfrm flipV="1">
            <a:off x="7734304" y="6243648"/>
            <a:ext cx="165236" cy="16876"/>
          </a:xfrm>
          <a:prstGeom prst="line">
            <a:avLst/>
          </a:prstGeom>
          <a:noFill/>
          <a:ln w="25400" cap="flat" cmpd="sng" algn="ctr">
            <a:solidFill>
              <a:schemeClr val="tx1">
                <a:lumMod val="50000"/>
                <a:lumOff val="50000"/>
              </a:schemeClr>
            </a:solidFill>
            <a:prstDash val="solid"/>
            <a:round/>
            <a:headEnd type="none" w="med" len="med"/>
            <a:tailEnd type="triangle" w="med" len="med"/>
          </a:ln>
          <a:effectLst/>
        </p:spPr>
      </p:cxnSp>
      <p:grpSp>
        <p:nvGrpSpPr>
          <p:cNvPr id="51" name="Group 50">
            <a:extLst>
              <a:ext uri="{FF2B5EF4-FFF2-40B4-BE49-F238E27FC236}">
                <a16:creationId xmlns:a16="http://schemas.microsoft.com/office/drawing/2014/main" id="{F4AFE2C7-CD94-42E2-B21F-A4E7729ED87C}"/>
              </a:ext>
            </a:extLst>
          </p:cNvPr>
          <p:cNvGrpSpPr/>
          <p:nvPr/>
        </p:nvGrpSpPr>
        <p:grpSpPr>
          <a:xfrm flipH="1">
            <a:off x="7734303" y="5920482"/>
            <a:ext cx="214807" cy="670902"/>
            <a:chOff x="7185316" y="5920482"/>
            <a:chExt cx="548988" cy="670902"/>
          </a:xfrm>
        </p:grpSpPr>
        <p:cxnSp>
          <p:nvCxnSpPr>
            <p:cNvPr id="42" name="Straight Connector 41">
              <a:extLst>
                <a:ext uri="{FF2B5EF4-FFF2-40B4-BE49-F238E27FC236}">
                  <a16:creationId xmlns:a16="http://schemas.microsoft.com/office/drawing/2014/main" id="{87C580B0-124F-4B47-B70A-0E0DCD2E4B9D}"/>
                </a:ext>
              </a:extLst>
            </p:cNvPr>
            <p:cNvCxnSpPr>
              <a:cxnSpLocks/>
              <a:stCxn id="33" idx="3"/>
            </p:cNvCxnSpPr>
            <p:nvPr/>
          </p:nvCxnSpPr>
          <p:spPr bwMode="auto">
            <a:xfrm flipH="1" flipV="1">
              <a:off x="7291074" y="5920482"/>
              <a:ext cx="443230" cy="340042"/>
            </a:xfrm>
            <a:prstGeom prst="line">
              <a:avLst/>
            </a:prstGeom>
            <a:noFill/>
            <a:ln w="25400" cap="flat" cmpd="sng" algn="ctr">
              <a:solidFill>
                <a:schemeClr val="tx1">
                  <a:lumMod val="50000"/>
                  <a:lumOff val="50000"/>
                </a:schemeClr>
              </a:solidFill>
              <a:prstDash val="solid"/>
              <a:round/>
              <a:headEnd type="none" w="med" len="med"/>
              <a:tailEnd type="triangle" w="med" len="med"/>
            </a:ln>
            <a:effectLst/>
          </p:spPr>
        </p:cxnSp>
        <p:cxnSp>
          <p:nvCxnSpPr>
            <p:cNvPr id="46" name="Straight Connector 45">
              <a:extLst>
                <a:ext uri="{FF2B5EF4-FFF2-40B4-BE49-F238E27FC236}">
                  <a16:creationId xmlns:a16="http://schemas.microsoft.com/office/drawing/2014/main" id="{7E493177-93D3-431F-B62E-DD65C7AD791E}"/>
                </a:ext>
              </a:extLst>
            </p:cNvPr>
            <p:cNvCxnSpPr>
              <a:cxnSpLocks/>
              <a:stCxn id="33" idx="3"/>
            </p:cNvCxnSpPr>
            <p:nvPr/>
          </p:nvCxnSpPr>
          <p:spPr bwMode="auto">
            <a:xfrm flipH="1">
              <a:off x="7185316" y="6260524"/>
              <a:ext cx="548988" cy="330860"/>
            </a:xfrm>
            <a:prstGeom prst="line">
              <a:avLst/>
            </a:prstGeom>
            <a:noFill/>
            <a:ln w="25400" cap="flat" cmpd="sng" algn="ctr">
              <a:solidFill>
                <a:schemeClr val="tx1">
                  <a:lumMod val="50000"/>
                  <a:lumOff val="50000"/>
                </a:schemeClr>
              </a:solidFill>
              <a:prstDash val="solid"/>
              <a:round/>
              <a:headEnd type="none" w="med" len="med"/>
              <a:tailEnd type="triangle" w="med" len="med"/>
            </a:ln>
            <a:effectLst/>
          </p:spPr>
        </p:cxnSp>
      </p:grpSp>
      <p:sp>
        <p:nvSpPr>
          <p:cNvPr id="52" name="TextBox 51">
            <a:extLst>
              <a:ext uri="{FF2B5EF4-FFF2-40B4-BE49-F238E27FC236}">
                <a16:creationId xmlns:a16="http://schemas.microsoft.com/office/drawing/2014/main" id="{4138D837-4429-4150-ACFC-DF8B14F7E69C}"/>
              </a:ext>
            </a:extLst>
          </p:cNvPr>
          <p:cNvSpPr txBox="1"/>
          <p:nvPr/>
        </p:nvSpPr>
        <p:spPr>
          <a:xfrm>
            <a:off x="7329116" y="6338177"/>
            <a:ext cx="517001" cy="369332"/>
          </a:xfrm>
          <a:prstGeom prst="rect">
            <a:avLst/>
          </a:prstGeom>
          <a:noFill/>
        </p:spPr>
        <p:txBody>
          <a:bodyPr wrap="none" rtlCol="0">
            <a:spAutoFit/>
          </a:bodyPr>
          <a:lstStyle/>
          <a:p>
            <a:r>
              <a:rPr lang="en-US" dirty="0">
                <a:solidFill>
                  <a:schemeClr val="bg1">
                    <a:lumMod val="65000"/>
                  </a:schemeClr>
                </a:solidFill>
                <a:latin typeface="Calibri" pitchFamily="34" charset="0"/>
              </a:rPr>
              <a:t>any</a:t>
            </a:r>
            <a:endParaRPr lang="en-US" sz="1800" dirty="0">
              <a:solidFill>
                <a:schemeClr val="bg1">
                  <a:lumMod val="65000"/>
                </a:schemeClr>
              </a:solidFill>
              <a:latin typeface="Calibri" pitchFamily="34" charset="0"/>
            </a:endParaRPr>
          </a:p>
        </p:txBody>
      </p:sp>
      <p:sp>
        <p:nvSpPr>
          <p:cNvPr id="53" name="TextBox 52">
            <a:extLst>
              <a:ext uri="{FF2B5EF4-FFF2-40B4-BE49-F238E27FC236}">
                <a16:creationId xmlns:a16="http://schemas.microsoft.com/office/drawing/2014/main" id="{E9291C99-8C49-4557-AECA-63AE59A939E1}"/>
              </a:ext>
            </a:extLst>
          </p:cNvPr>
          <p:cNvSpPr txBox="1"/>
          <p:nvPr/>
        </p:nvSpPr>
        <p:spPr>
          <a:xfrm>
            <a:off x="6054477" y="1021113"/>
            <a:ext cx="2829641" cy="1200329"/>
          </a:xfrm>
          <a:prstGeom prst="rect">
            <a:avLst/>
          </a:prstGeom>
          <a:noFill/>
        </p:spPr>
        <p:txBody>
          <a:bodyPr wrap="square" rtlCol="0">
            <a:spAutoFit/>
          </a:bodyPr>
          <a:lstStyle/>
          <a:p>
            <a:r>
              <a:rPr lang="en-US" b="1" dirty="0">
                <a:solidFill>
                  <a:srgbClr val="FF0000"/>
                </a:solidFill>
                <a:latin typeface="Consolas" panose="020B0609020204030204" pitchFamily="49" charset="0"/>
              </a:rPr>
              <a:t>Q: Can we add a </a:t>
            </a:r>
            <a:r>
              <a:rPr lang="en-US" b="1" dirty="0" err="1">
                <a:solidFill>
                  <a:srgbClr val="FF0000"/>
                </a:solidFill>
                <a:latin typeface="Consolas" panose="020B0609020204030204" pitchFamily="49" charset="0"/>
              </a:rPr>
              <a:t>sem_wait</a:t>
            </a:r>
            <a:r>
              <a:rPr lang="en-US" b="1" dirty="0">
                <a:solidFill>
                  <a:srgbClr val="FF0000"/>
                </a:solidFill>
                <a:latin typeface="Consolas" panose="020B0609020204030204" pitchFamily="49" charset="0"/>
              </a:rPr>
              <a:t>() somewhere to restrict to one answer?</a:t>
            </a:r>
          </a:p>
        </p:txBody>
      </p:sp>
      <p:cxnSp>
        <p:nvCxnSpPr>
          <p:cNvPr id="20" name="Straight Arrow Connector 19">
            <a:extLst>
              <a:ext uri="{FF2B5EF4-FFF2-40B4-BE49-F238E27FC236}">
                <a16:creationId xmlns:a16="http://schemas.microsoft.com/office/drawing/2014/main" id="{E7209CBA-BE1B-4990-8916-800D700CFF49}"/>
              </a:ext>
            </a:extLst>
          </p:cNvPr>
          <p:cNvCxnSpPr/>
          <p:nvPr/>
        </p:nvCxnSpPr>
        <p:spPr bwMode="auto">
          <a:xfrm flipH="1">
            <a:off x="5967631" y="2181225"/>
            <a:ext cx="428353" cy="495300"/>
          </a:xfrm>
          <a:prstGeom prst="straightConnector1">
            <a:avLst/>
          </a:prstGeom>
          <a:noFill/>
          <a:ln w="25400" cap="flat" cmpd="sng" algn="ctr">
            <a:solidFill>
              <a:srgbClr val="FF0000"/>
            </a:solidFill>
            <a:prstDash val="solid"/>
            <a:round/>
            <a:headEnd type="none" w="med" len="med"/>
            <a:tailEnd type="triangle"/>
          </a:ln>
          <a:effectLst/>
        </p:spPr>
      </p:cxnSp>
      <p:sp>
        <p:nvSpPr>
          <p:cNvPr id="41" name="TextBox 40">
            <a:extLst>
              <a:ext uri="{FF2B5EF4-FFF2-40B4-BE49-F238E27FC236}">
                <a16:creationId xmlns:a16="http://schemas.microsoft.com/office/drawing/2014/main" id="{FC514D41-F25D-423D-AE27-D1954E794DD7}"/>
              </a:ext>
            </a:extLst>
          </p:cNvPr>
          <p:cNvSpPr txBox="1"/>
          <p:nvPr/>
        </p:nvSpPr>
        <p:spPr>
          <a:xfrm>
            <a:off x="5215004" y="219406"/>
            <a:ext cx="3012594" cy="646331"/>
          </a:xfrm>
          <a:prstGeom prst="rect">
            <a:avLst/>
          </a:prstGeom>
          <a:noFill/>
        </p:spPr>
        <p:txBody>
          <a:bodyPr wrap="square" rtlCol="0">
            <a:spAutoFit/>
          </a:bodyPr>
          <a:lstStyle/>
          <a:p>
            <a:r>
              <a:rPr lang="en-US" b="1" dirty="0">
                <a:latin typeface="Consolas" panose="020B0609020204030204" pitchFamily="49" charset="0"/>
              </a:rPr>
              <a:t>P() -&gt; </a:t>
            </a:r>
            <a:r>
              <a:rPr lang="en-US" b="1" dirty="0" err="1">
                <a:latin typeface="Consolas" panose="020B0609020204030204" pitchFamily="49" charset="0"/>
              </a:rPr>
              <a:t>sem_wait</a:t>
            </a:r>
            <a:r>
              <a:rPr lang="en-US" b="1" dirty="0">
                <a:latin typeface="Consolas" panose="020B0609020204030204" pitchFamily="49" charset="0"/>
              </a:rPr>
              <a:t>(…)</a:t>
            </a:r>
          </a:p>
          <a:p>
            <a:r>
              <a:rPr lang="en-US" b="1" dirty="0">
                <a:latin typeface="Consolas" panose="020B0609020204030204" pitchFamily="49" charset="0"/>
              </a:rPr>
              <a:t>V() -&gt; </a:t>
            </a:r>
            <a:r>
              <a:rPr lang="en-US" b="1" dirty="0" err="1">
                <a:latin typeface="Consolas" panose="020B0609020204030204" pitchFamily="49" charset="0"/>
              </a:rPr>
              <a:t>sem_post</a:t>
            </a:r>
            <a:r>
              <a:rPr lang="en-US" b="1" dirty="0">
                <a:latin typeface="Consolas" panose="020B0609020204030204" pitchFamily="49" charset="0"/>
              </a:rPr>
              <a:t>(…)</a:t>
            </a:r>
          </a:p>
        </p:txBody>
      </p:sp>
    </p:spTree>
    <p:extLst>
      <p:ext uri="{BB962C8B-B14F-4D97-AF65-F5344CB8AC3E}">
        <p14:creationId xmlns:p14="http://schemas.microsoft.com/office/powerpoint/2010/main" val="3491535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par>
                                <p:cTn id="39" presetID="10"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fade">
                                      <p:cBhvr>
                                        <p:cTn id="41" dur="500"/>
                                        <p:tgtEl>
                                          <p:spTgt spid="3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500"/>
                                        <p:tgtEl>
                                          <p:spTgt spid="3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par>
                                <p:cTn id="48" presetID="10" presetClass="entr" presetSubtype="0" fill="hold"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500"/>
                                        <p:tgtEl>
                                          <p:spTgt spid="1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500"/>
                                        <p:tgtEl>
                                          <p:spTgt spid="3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500"/>
                                        <p:tgtEl>
                                          <p:spTgt spid="34"/>
                                        </p:tgtEl>
                                      </p:cBhvr>
                                    </p:animEffect>
                                  </p:childTnLst>
                                </p:cTn>
                              </p:par>
                              <p:par>
                                <p:cTn id="73" presetID="10" presetClass="entr" presetSubtype="0" fill="hold" nodeType="with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fade">
                                      <p:cBhvr>
                                        <p:cTn id="75" dur="500"/>
                                        <p:tgtEl>
                                          <p:spTgt spid="43"/>
                                        </p:tgtEl>
                                      </p:cBhvr>
                                    </p:animEffect>
                                  </p:childTnLst>
                                </p:cTn>
                              </p:par>
                              <p:par>
                                <p:cTn id="76" presetID="10" presetClass="entr" presetSubtype="0" fill="hold" nodeType="withEffect">
                                  <p:stCondLst>
                                    <p:cond delay="0"/>
                                  </p:stCondLst>
                                  <p:childTnLst>
                                    <p:set>
                                      <p:cBhvr>
                                        <p:cTn id="77" dur="1" fill="hold">
                                          <p:stCondLst>
                                            <p:cond delay="0"/>
                                          </p:stCondLst>
                                        </p:cTn>
                                        <p:tgtEl>
                                          <p:spTgt spid="51"/>
                                        </p:tgtEl>
                                        <p:attrNameLst>
                                          <p:attrName>style.visibility</p:attrName>
                                        </p:attrNameLst>
                                      </p:cBhvr>
                                      <p:to>
                                        <p:strVal val="visible"/>
                                      </p:to>
                                    </p:set>
                                    <p:animEffect transition="in" filter="fade">
                                      <p:cBhvr>
                                        <p:cTn id="78" dur="500"/>
                                        <p:tgtEl>
                                          <p:spTgt spid="5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2"/>
                                        </p:tgtEl>
                                        <p:attrNameLst>
                                          <p:attrName>style.visibility</p:attrName>
                                        </p:attrNameLst>
                                      </p:cBhvr>
                                      <p:to>
                                        <p:strVal val="visible"/>
                                      </p:to>
                                    </p:set>
                                    <p:animEffect transition="in" filter="fade">
                                      <p:cBhvr>
                                        <p:cTn id="81" dur="500"/>
                                        <p:tgtEl>
                                          <p:spTgt spid="52"/>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53"/>
                                        </p:tgtEl>
                                        <p:attrNameLst>
                                          <p:attrName>style.visibility</p:attrName>
                                        </p:attrNameLst>
                                      </p:cBhvr>
                                      <p:to>
                                        <p:strVal val="visible"/>
                                      </p:to>
                                    </p:set>
                                    <p:animEffect transition="in" filter="fade">
                                      <p:cBhvr>
                                        <p:cTn id="86" dur="500"/>
                                        <p:tgtEl>
                                          <p:spTgt spid="53"/>
                                        </p:tgtEl>
                                      </p:cBhvr>
                                    </p:animEffect>
                                  </p:childTnLst>
                                </p:cTn>
                              </p:par>
                              <p:par>
                                <p:cTn id="87" presetID="10" presetClass="entr" presetSubtype="0" fill="hold" nodeType="with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fade">
                                      <p:cBhvr>
                                        <p:cTn id="89" dur="500"/>
                                        <p:tgtEl>
                                          <p:spTgt spid="20"/>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41"/>
                                        </p:tgtEl>
                                        <p:attrNameLst>
                                          <p:attrName>style.visibility</p:attrName>
                                        </p:attrNameLst>
                                      </p:cBhvr>
                                      <p:to>
                                        <p:strVal val="visible"/>
                                      </p:to>
                                    </p:set>
                                    <p:animEffect transition="in" filter="fade">
                                      <p:cBhvr>
                                        <p:cTn id="94"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p:bldP spid="13" grpId="0" animBg="1"/>
      <p:bldP spid="14" grpId="0" animBg="1"/>
      <p:bldP spid="15" grpId="0"/>
      <p:bldP spid="16" grpId="0"/>
      <p:bldP spid="3" grpId="0"/>
      <p:bldP spid="19" grpId="0"/>
      <p:bldP spid="22" grpId="0"/>
      <p:bldP spid="33" grpId="0"/>
      <p:bldP spid="34" grpId="0"/>
      <p:bldP spid="36" grpId="0"/>
      <p:bldP spid="38" grpId="0"/>
      <p:bldP spid="39" grpId="0"/>
      <p:bldP spid="52" grpId="0"/>
      <p:bldP spid="53" grpId="0"/>
      <p:bldP spid="4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296651"/>
            <a:ext cx="7592093" cy="762000"/>
          </a:xfrm>
        </p:spPr>
        <p:txBody>
          <a:bodyPr/>
          <a:lstStyle/>
          <a:p>
            <a:r>
              <a:rPr lang="en-US" dirty="0"/>
              <a:t>Thread Forking vs Fork Threading</a:t>
            </a:r>
          </a:p>
        </p:txBody>
      </p:sp>
      <p:sp>
        <p:nvSpPr>
          <p:cNvPr id="6" name="Rectangle 5"/>
          <p:cNvSpPr>
            <a:spLocks noChangeArrowheads="1"/>
          </p:cNvSpPr>
          <p:nvPr/>
        </p:nvSpPr>
        <p:spPr bwMode="auto">
          <a:xfrm>
            <a:off x="629640" y="1109214"/>
            <a:ext cx="3344049" cy="2492990"/>
          </a:xfrm>
          <a:prstGeom prst="rect">
            <a:avLst/>
          </a:prstGeom>
          <a:solidFill>
            <a:srgbClr val="F6F5BD"/>
          </a:solidFill>
          <a:ln w="12700">
            <a:solidFill>
              <a:schemeClr val="tx1"/>
            </a:solidFill>
            <a:miter lim="800000"/>
            <a:headEnd/>
            <a:tailEnd/>
          </a:ln>
          <a:effectLst/>
        </p:spPr>
        <p:txBody>
          <a:bodyPr wrap="square" tIns="0" bIns="0" anchor="ctr">
            <a:spAutoFit/>
          </a:bodyPr>
          <a:lstStyle/>
          <a:p>
            <a:r>
              <a:rPr lang="en-US" dirty="0">
                <a:latin typeface="Consolas" panose="020B0609020204030204" pitchFamily="49" charset="0"/>
              </a:rPr>
              <a:t>func1(void*){</a:t>
            </a:r>
          </a:p>
          <a:p>
            <a:r>
              <a:rPr lang="en-US" dirty="0">
                <a:latin typeface="Consolas" panose="020B0609020204030204" pitchFamily="49" charset="0"/>
              </a:rPr>
              <a:t> …</a:t>
            </a:r>
          </a:p>
          <a:p>
            <a:r>
              <a:rPr lang="en-US" dirty="0">
                <a:latin typeface="Consolas" panose="020B0609020204030204" pitchFamily="49" charset="0"/>
              </a:rPr>
              <a:t>}</a:t>
            </a:r>
          </a:p>
          <a:p>
            <a:br>
              <a:rPr lang="en-US" dirty="0">
                <a:latin typeface="Consolas" panose="020B0609020204030204" pitchFamily="49" charset="0"/>
              </a:rPr>
            </a:br>
            <a:r>
              <a:rPr lang="en-US" dirty="0">
                <a:latin typeface="Consolas" panose="020B0609020204030204" pitchFamily="49" charset="0"/>
              </a:rPr>
              <a:t>main() {</a:t>
            </a:r>
          </a:p>
          <a:p>
            <a:r>
              <a:rPr lang="en-US" dirty="0">
                <a:latin typeface="Consolas" panose="020B0609020204030204" pitchFamily="49" charset="0"/>
              </a:rPr>
              <a:t> fork()</a:t>
            </a:r>
          </a:p>
          <a:p>
            <a:r>
              <a:rPr lang="en-US" dirty="0">
                <a:latin typeface="Consolas" panose="020B0609020204030204" pitchFamily="49" charset="0"/>
              </a:rPr>
              <a:t> </a:t>
            </a:r>
            <a:r>
              <a:rPr lang="en-US" dirty="0" err="1">
                <a:latin typeface="Consolas" panose="020B0609020204030204" pitchFamily="49" charset="0"/>
              </a:rPr>
              <a:t>pthread_create</a:t>
            </a:r>
            <a:r>
              <a:rPr lang="en-US" dirty="0">
                <a:latin typeface="Consolas" panose="020B0609020204030204" pitchFamily="49" charset="0"/>
              </a:rPr>
              <a:t>(func1,…)</a:t>
            </a:r>
          </a:p>
          <a:p>
            <a:r>
              <a:rPr lang="en-US" dirty="0">
                <a:latin typeface="Consolas" panose="020B0609020204030204" pitchFamily="49" charset="0"/>
              </a:rPr>
              <a:t>…</a:t>
            </a:r>
          </a:p>
          <a:p>
            <a:r>
              <a:rPr lang="en-US" dirty="0">
                <a:latin typeface="Consolas" panose="020B0609020204030204" pitchFamily="49" charset="0"/>
              </a:rPr>
              <a:t>}</a:t>
            </a:r>
          </a:p>
        </p:txBody>
      </p:sp>
      <p:sp>
        <p:nvSpPr>
          <p:cNvPr id="7" name="Rectangle 6"/>
          <p:cNvSpPr>
            <a:spLocks noChangeArrowheads="1"/>
          </p:cNvSpPr>
          <p:nvPr/>
        </p:nvSpPr>
        <p:spPr bwMode="auto">
          <a:xfrm>
            <a:off x="629639" y="3742785"/>
            <a:ext cx="3344049" cy="2492990"/>
          </a:xfrm>
          <a:prstGeom prst="rect">
            <a:avLst/>
          </a:prstGeom>
          <a:solidFill>
            <a:srgbClr val="F6F5BD"/>
          </a:solidFill>
          <a:ln w="12700">
            <a:solidFill>
              <a:schemeClr val="tx1"/>
            </a:solidFill>
            <a:miter lim="800000"/>
            <a:headEnd/>
            <a:tailEnd/>
          </a:ln>
          <a:effectLst/>
        </p:spPr>
        <p:txBody>
          <a:bodyPr wrap="square" tIns="0" bIns="0" anchor="ctr">
            <a:spAutoFit/>
          </a:bodyPr>
          <a:lstStyle/>
          <a:p>
            <a:r>
              <a:rPr lang="en-US" dirty="0">
                <a:latin typeface="Consolas" panose="020B0609020204030204" pitchFamily="49" charset="0"/>
              </a:rPr>
              <a:t>func2(void*){</a:t>
            </a:r>
          </a:p>
          <a:p>
            <a:r>
              <a:rPr lang="en-US" dirty="0">
                <a:latin typeface="Consolas" panose="020B0609020204030204" pitchFamily="49" charset="0"/>
              </a:rPr>
              <a:t> fork()</a:t>
            </a:r>
          </a:p>
          <a:p>
            <a:r>
              <a:rPr lang="en-US" dirty="0">
                <a:latin typeface="Consolas" panose="020B0609020204030204" pitchFamily="49" charset="0"/>
              </a:rPr>
              <a:t> …</a:t>
            </a:r>
          </a:p>
          <a:p>
            <a:r>
              <a:rPr lang="en-US" dirty="0">
                <a:latin typeface="Consolas" panose="020B0609020204030204" pitchFamily="49" charset="0"/>
              </a:rPr>
              <a:t>}</a:t>
            </a:r>
          </a:p>
          <a:p>
            <a:br>
              <a:rPr lang="en-US" dirty="0">
                <a:latin typeface="Consolas" panose="020B0609020204030204" pitchFamily="49" charset="0"/>
              </a:rPr>
            </a:br>
            <a:r>
              <a:rPr lang="en-US" dirty="0">
                <a:latin typeface="Consolas" panose="020B0609020204030204" pitchFamily="49" charset="0"/>
              </a:rPr>
              <a:t>main() {</a:t>
            </a:r>
          </a:p>
          <a:p>
            <a:r>
              <a:rPr lang="en-US" dirty="0">
                <a:latin typeface="Consolas" panose="020B0609020204030204" pitchFamily="49" charset="0"/>
              </a:rPr>
              <a:t> </a:t>
            </a:r>
            <a:r>
              <a:rPr lang="en-US" dirty="0" err="1">
                <a:latin typeface="Consolas" panose="020B0609020204030204" pitchFamily="49" charset="0"/>
              </a:rPr>
              <a:t>pthread_create</a:t>
            </a:r>
            <a:r>
              <a:rPr lang="en-US" dirty="0">
                <a:latin typeface="Consolas" panose="020B0609020204030204" pitchFamily="49" charset="0"/>
              </a:rPr>
              <a:t>(func2,…)</a:t>
            </a:r>
          </a:p>
          <a:p>
            <a:r>
              <a:rPr lang="en-US" dirty="0">
                <a:latin typeface="Consolas" panose="020B0609020204030204" pitchFamily="49" charset="0"/>
              </a:rPr>
              <a:t>…</a:t>
            </a:r>
          </a:p>
          <a:p>
            <a:r>
              <a:rPr lang="en-US" dirty="0">
                <a:latin typeface="Consolas" panose="020B0609020204030204" pitchFamily="49" charset="0"/>
              </a:rPr>
              <a:t>}</a:t>
            </a:r>
          </a:p>
        </p:txBody>
      </p:sp>
      <p:sp>
        <p:nvSpPr>
          <p:cNvPr id="3" name="TextBox 2">
            <a:extLst>
              <a:ext uri="{FF2B5EF4-FFF2-40B4-BE49-F238E27FC236}">
                <a16:creationId xmlns:a16="http://schemas.microsoft.com/office/drawing/2014/main" id="{3DE45000-84B7-47CD-8C13-21B685D278D2}"/>
              </a:ext>
            </a:extLst>
          </p:cNvPr>
          <p:cNvSpPr txBox="1"/>
          <p:nvPr/>
        </p:nvSpPr>
        <p:spPr>
          <a:xfrm>
            <a:off x="99062" y="6211669"/>
            <a:ext cx="8866034" cy="646331"/>
          </a:xfrm>
          <a:prstGeom prst="rect">
            <a:avLst/>
          </a:prstGeom>
          <a:noFill/>
        </p:spPr>
        <p:txBody>
          <a:bodyPr wrap="square" rtlCol="0">
            <a:spAutoFit/>
          </a:bodyPr>
          <a:lstStyle/>
          <a:p>
            <a:r>
              <a:rPr lang="en-US" sz="1800" b="1" dirty="0">
                <a:latin typeface="Calibri" pitchFamily="34" charset="0"/>
              </a:rPr>
              <a:t>Fun fact: fork only copies the thread context of the calling thread! (this is a good decision)</a:t>
            </a:r>
            <a:br>
              <a:rPr lang="en-US" sz="1800" b="1" dirty="0">
                <a:latin typeface="Calibri" pitchFamily="34" charset="0"/>
              </a:rPr>
            </a:br>
            <a:r>
              <a:rPr lang="en-US" sz="1800" b="1" dirty="0">
                <a:solidFill>
                  <a:schemeClr val="bg1">
                    <a:lumMod val="50000"/>
                  </a:schemeClr>
                </a:solidFill>
                <a:latin typeface="Calibri" pitchFamily="34" charset="0"/>
              </a:rPr>
              <a:t>(I don’t expect you to know that for the final, but I do think this is really interesting)</a:t>
            </a:r>
          </a:p>
        </p:txBody>
      </p:sp>
      <p:sp>
        <p:nvSpPr>
          <p:cNvPr id="5" name="TextBox 4">
            <a:extLst>
              <a:ext uri="{FF2B5EF4-FFF2-40B4-BE49-F238E27FC236}">
                <a16:creationId xmlns:a16="http://schemas.microsoft.com/office/drawing/2014/main" id="{264AAF57-3679-4E75-B619-D581BA1420C4}"/>
              </a:ext>
            </a:extLst>
          </p:cNvPr>
          <p:cNvSpPr txBox="1"/>
          <p:nvPr/>
        </p:nvSpPr>
        <p:spPr>
          <a:xfrm>
            <a:off x="4504265" y="1019853"/>
            <a:ext cx="4146713" cy="369332"/>
          </a:xfrm>
          <a:prstGeom prst="rect">
            <a:avLst/>
          </a:prstGeom>
          <a:noFill/>
        </p:spPr>
        <p:txBody>
          <a:bodyPr wrap="none" rtlCol="0">
            <a:spAutoFit/>
          </a:bodyPr>
          <a:lstStyle/>
          <a:p>
            <a:r>
              <a:rPr lang="en-US" sz="1800" dirty="0">
                <a:latin typeface="Calibri" pitchFamily="34" charset="0"/>
              </a:rPr>
              <a:t>Question: How many threads are created?</a:t>
            </a:r>
          </a:p>
        </p:txBody>
      </p:sp>
      <p:sp>
        <p:nvSpPr>
          <p:cNvPr id="11" name="Rectangle 10">
            <a:extLst>
              <a:ext uri="{FF2B5EF4-FFF2-40B4-BE49-F238E27FC236}">
                <a16:creationId xmlns:a16="http://schemas.microsoft.com/office/drawing/2014/main" id="{96189EB4-010A-46A9-BCEE-CFE62F064DA7}"/>
              </a:ext>
            </a:extLst>
          </p:cNvPr>
          <p:cNvSpPr/>
          <p:nvPr/>
        </p:nvSpPr>
        <p:spPr>
          <a:xfrm>
            <a:off x="2551495" y="3244334"/>
            <a:ext cx="1508683" cy="369332"/>
          </a:xfrm>
          <a:prstGeom prst="rect">
            <a:avLst/>
          </a:prstGeom>
        </p:spPr>
        <p:txBody>
          <a:bodyPr wrap="none">
            <a:spAutoFit/>
          </a:bodyPr>
          <a:lstStyle/>
          <a:p>
            <a:r>
              <a:rPr lang="en-US" dirty="0">
                <a:solidFill>
                  <a:schemeClr val="tx1">
                    <a:lumMod val="65000"/>
                    <a:lumOff val="35000"/>
                  </a:schemeClr>
                </a:solidFill>
              </a:rPr>
              <a:t>Fork Threading</a:t>
            </a:r>
          </a:p>
        </p:txBody>
      </p:sp>
      <p:sp>
        <p:nvSpPr>
          <p:cNvPr id="12" name="Rectangle 11">
            <a:extLst>
              <a:ext uri="{FF2B5EF4-FFF2-40B4-BE49-F238E27FC236}">
                <a16:creationId xmlns:a16="http://schemas.microsoft.com/office/drawing/2014/main" id="{01B5AEB6-7E67-4E82-B336-2ECE3D736448}"/>
              </a:ext>
            </a:extLst>
          </p:cNvPr>
          <p:cNvSpPr/>
          <p:nvPr/>
        </p:nvSpPr>
        <p:spPr>
          <a:xfrm>
            <a:off x="2589904" y="5819383"/>
            <a:ext cx="1470274" cy="369332"/>
          </a:xfrm>
          <a:prstGeom prst="rect">
            <a:avLst/>
          </a:prstGeom>
        </p:spPr>
        <p:txBody>
          <a:bodyPr wrap="none">
            <a:spAutoFit/>
          </a:bodyPr>
          <a:lstStyle/>
          <a:p>
            <a:r>
              <a:rPr lang="en-US" dirty="0">
                <a:solidFill>
                  <a:schemeClr val="tx1">
                    <a:lumMod val="65000"/>
                    <a:lumOff val="35000"/>
                  </a:schemeClr>
                </a:solidFill>
              </a:rPr>
              <a:t>Thread Forking</a:t>
            </a:r>
          </a:p>
        </p:txBody>
      </p:sp>
      <p:cxnSp>
        <p:nvCxnSpPr>
          <p:cNvPr id="16" name="Straight Connector 15">
            <a:extLst>
              <a:ext uri="{FF2B5EF4-FFF2-40B4-BE49-F238E27FC236}">
                <a16:creationId xmlns:a16="http://schemas.microsoft.com/office/drawing/2014/main" id="{63AEFCED-CF1F-475C-A25D-EB4E0A613153}"/>
              </a:ext>
            </a:extLst>
          </p:cNvPr>
          <p:cNvCxnSpPr>
            <a:cxnSpLocks/>
          </p:cNvCxnSpPr>
          <p:nvPr/>
        </p:nvCxnSpPr>
        <p:spPr bwMode="auto">
          <a:xfrm>
            <a:off x="4504265" y="2642979"/>
            <a:ext cx="1232392" cy="0"/>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cxnSp>
        <p:nvCxnSpPr>
          <p:cNvPr id="18" name="Straight Connector 17">
            <a:extLst>
              <a:ext uri="{FF2B5EF4-FFF2-40B4-BE49-F238E27FC236}">
                <a16:creationId xmlns:a16="http://schemas.microsoft.com/office/drawing/2014/main" id="{A21B2DC1-0299-4961-A5FD-6B8E01C1B686}"/>
              </a:ext>
            </a:extLst>
          </p:cNvPr>
          <p:cNvCxnSpPr>
            <a:cxnSpLocks/>
          </p:cNvCxnSpPr>
          <p:nvPr/>
        </p:nvCxnSpPr>
        <p:spPr bwMode="auto">
          <a:xfrm flipV="1">
            <a:off x="5736657" y="1988461"/>
            <a:ext cx="0" cy="652915"/>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DCB8A98A-CBCB-4276-A0BF-C3F286C4DB82}"/>
              </a:ext>
            </a:extLst>
          </p:cNvPr>
          <p:cNvCxnSpPr>
            <a:cxnSpLocks/>
          </p:cNvCxnSpPr>
          <p:nvPr/>
        </p:nvCxnSpPr>
        <p:spPr bwMode="auto">
          <a:xfrm flipH="1">
            <a:off x="5736657" y="1988462"/>
            <a:ext cx="2777703" cy="0"/>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1A88AFD6-87DD-46B7-961C-6CC06FD0BE3A}"/>
              </a:ext>
            </a:extLst>
          </p:cNvPr>
          <p:cNvCxnSpPr>
            <a:cxnSpLocks/>
          </p:cNvCxnSpPr>
          <p:nvPr/>
        </p:nvCxnSpPr>
        <p:spPr bwMode="auto">
          <a:xfrm flipH="1">
            <a:off x="5736657" y="2641376"/>
            <a:ext cx="2777703" cy="0"/>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sp>
        <p:nvSpPr>
          <p:cNvPr id="26" name="TextBox 25">
            <a:extLst>
              <a:ext uri="{FF2B5EF4-FFF2-40B4-BE49-F238E27FC236}">
                <a16:creationId xmlns:a16="http://schemas.microsoft.com/office/drawing/2014/main" id="{2EE744F0-D8D4-4DA1-AB6D-9A17E5E1D48C}"/>
              </a:ext>
            </a:extLst>
          </p:cNvPr>
          <p:cNvSpPr txBox="1"/>
          <p:nvPr/>
        </p:nvSpPr>
        <p:spPr>
          <a:xfrm>
            <a:off x="5736657" y="2711525"/>
            <a:ext cx="769250" cy="369332"/>
          </a:xfrm>
          <a:prstGeom prst="rect">
            <a:avLst/>
          </a:prstGeom>
          <a:noFill/>
        </p:spPr>
        <p:txBody>
          <a:bodyPr wrap="none" rtlCol="0">
            <a:spAutoFit/>
          </a:bodyPr>
          <a:lstStyle/>
          <a:p>
            <a:r>
              <a:rPr lang="en-US" sz="1800" dirty="0">
                <a:latin typeface="Calibri" pitchFamily="34" charset="0"/>
              </a:rPr>
              <a:t>Proc 1</a:t>
            </a:r>
          </a:p>
        </p:txBody>
      </p:sp>
      <p:sp>
        <p:nvSpPr>
          <p:cNvPr id="27" name="TextBox 26">
            <a:extLst>
              <a:ext uri="{FF2B5EF4-FFF2-40B4-BE49-F238E27FC236}">
                <a16:creationId xmlns:a16="http://schemas.microsoft.com/office/drawing/2014/main" id="{5D4BA306-D15C-479E-A449-CCE6D3687751}"/>
              </a:ext>
            </a:extLst>
          </p:cNvPr>
          <p:cNvSpPr txBox="1"/>
          <p:nvPr/>
        </p:nvSpPr>
        <p:spPr>
          <a:xfrm>
            <a:off x="5706615" y="1533907"/>
            <a:ext cx="769250" cy="369332"/>
          </a:xfrm>
          <a:prstGeom prst="rect">
            <a:avLst/>
          </a:prstGeom>
          <a:noFill/>
        </p:spPr>
        <p:txBody>
          <a:bodyPr wrap="none" rtlCol="0">
            <a:spAutoFit/>
          </a:bodyPr>
          <a:lstStyle/>
          <a:p>
            <a:r>
              <a:rPr lang="en-US" sz="1800" dirty="0">
                <a:latin typeface="Calibri" pitchFamily="34" charset="0"/>
              </a:rPr>
              <a:t>Proc 2</a:t>
            </a:r>
          </a:p>
        </p:txBody>
      </p:sp>
      <p:cxnSp>
        <p:nvCxnSpPr>
          <p:cNvPr id="54" name="Straight Connector 53">
            <a:extLst>
              <a:ext uri="{FF2B5EF4-FFF2-40B4-BE49-F238E27FC236}">
                <a16:creationId xmlns:a16="http://schemas.microsoft.com/office/drawing/2014/main" id="{1AB5D288-3D43-4D8D-A907-139C8B7122BF}"/>
              </a:ext>
            </a:extLst>
          </p:cNvPr>
          <p:cNvCxnSpPr>
            <a:cxnSpLocks/>
          </p:cNvCxnSpPr>
          <p:nvPr/>
        </p:nvCxnSpPr>
        <p:spPr bwMode="auto">
          <a:xfrm>
            <a:off x="4310156" y="4867318"/>
            <a:ext cx="4525836" cy="0"/>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sp>
        <p:nvSpPr>
          <p:cNvPr id="70" name="Oval 69">
            <a:extLst>
              <a:ext uri="{FF2B5EF4-FFF2-40B4-BE49-F238E27FC236}">
                <a16:creationId xmlns:a16="http://schemas.microsoft.com/office/drawing/2014/main" id="{326ECF3D-E796-46B0-8ED0-08502A28BBAE}"/>
              </a:ext>
            </a:extLst>
          </p:cNvPr>
          <p:cNvSpPr/>
          <p:nvPr/>
        </p:nvSpPr>
        <p:spPr bwMode="auto">
          <a:xfrm>
            <a:off x="7079734" y="1510833"/>
            <a:ext cx="1434626" cy="652907"/>
          </a:xfrm>
          <a:prstGeom prst="ellipse">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Calibri" pitchFamily="34" charset="0"/>
              </a:rPr>
              <a:t>thread3,</a:t>
            </a:r>
          </a:p>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Calibri" pitchFamily="34" charset="0"/>
              </a:rPr>
              <a:t>thread4</a:t>
            </a:r>
          </a:p>
        </p:txBody>
      </p:sp>
      <p:sp>
        <p:nvSpPr>
          <p:cNvPr id="71" name="Oval 70">
            <a:extLst>
              <a:ext uri="{FF2B5EF4-FFF2-40B4-BE49-F238E27FC236}">
                <a16:creationId xmlns:a16="http://schemas.microsoft.com/office/drawing/2014/main" id="{E60D5B00-AFB9-49A7-B584-9EA37D0D0870}"/>
              </a:ext>
            </a:extLst>
          </p:cNvPr>
          <p:cNvSpPr/>
          <p:nvPr/>
        </p:nvSpPr>
        <p:spPr bwMode="auto">
          <a:xfrm>
            <a:off x="7079733" y="2473564"/>
            <a:ext cx="1434622" cy="652907"/>
          </a:xfrm>
          <a:prstGeom prst="ellipse">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Calibri" pitchFamily="34" charset="0"/>
              </a:rPr>
              <a:t>thread1,</a:t>
            </a:r>
          </a:p>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Calibri" pitchFamily="34" charset="0"/>
              </a:rPr>
              <a:t>thread2</a:t>
            </a:r>
          </a:p>
        </p:txBody>
      </p:sp>
      <p:sp>
        <p:nvSpPr>
          <p:cNvPr id="75" name="Oval 74">
            <a:extLst>
              <a:ext uri="{FF2B5EF4-FFF2-40B4-BE49-F238E27FC236}">
                <a16:creationId xmlns:a16="http://schemas.microsoft.com/office/drawing/2014/main" id="{F91030ED-62E5-4C1C-BD14-10857919D96D}"/>
              </a:ext>
            </a:extLst>
          </p:cNvPr>
          <p:cNvSpPr/>
          <p:nvPr/>
        </p:nvSpPr>
        <p:spPr bwMode="auto">
          <a:xfrm>
            <a:off x="4716310" y="4540864"/>
            <a:ext cx="1434622" cy="652907"/>
          </a:xfrm>
          <a:prstGeom prst="ellipse">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Calibri" pitchFamily="34" charset="0"/>
              </a:rPr>
              <a:t>thread1,</a:t>
            </a:r>
          </a:p>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Calibri" pitchFamily="34" charset="0"/>
              </a:rPr>
              <a:t>thread2</a:t>
            </a:r>
          </a:p>
        </p:txBody>
      </p:sp>
      <p:cxnSp>
        <p:nvCxnSpPr>
          <p:cNvPr id="76" name="Straight Connector 75">
            <a:extLst>
              <a:ext uri="{FF2B5EF4-FFF2-40B4-BE49-F238E27FC236}">
                <a16:creationId xmlns:a16="http://schemas.microsoft.com/office/drawing/2014/main" id="{09E4707F-4F0F-4BCE-B6B5-74B2F5302D43}"/>
              </a:ext>
            </a:extLst>
          </p:cNvPr>
          <p:cNvCxnSpPr>
            <a:cxnSpLocks/>
          </p:cNvCxnSpPr>
          <p:nvPr/>
        </p:nvCxnSpPr>
        <p:spPr bwMode="auto">
          <a:xfrm flipV="1">
            <a:off x="6677971" y="4023360"/>
            <a:ext cx="0" cy="843957"/>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cxnSp>
        <p:nvCxnSpPr>
          <p:cNvPr id="79" name="Straight Connector 78">
            <a:extLst>
              <a:ext uri="{FF2B5EF4-FFF2-40B4-BE49-F238E27FC236}">
                <a16:creationId xmlns:a16="http://schemas.microsoft.com/office/drawing/2014/main" id="{DD4EA80C-0A67-4722-B43D-5797527FDD76}"/>
              </a:ext>
            </a:extLst>
          </p:cNvPr>
          <p:cNvCxnSpPr>
            <a:cxnSpLocks/>
          </p:cNvCxnSpPr>
          <p:nvPr/>
        </p:nvCxnSpPr>
        <p:spPr bwMode="auto">
          <a:xfrm flipH="1">
            <a:off x="6677971" y="4023360"/>
            <a:ext cx="2158021" cy="0"/>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sp>
        <p:nvSpPr>
          <p:cNvPr id="83" name="Oval 82">
            <a:extLst>
              <a:ext uri="{FF2B5EF4-FFF2-40B4-BE49-F238E27FC236}">
                <a16:creationId xmlns:a16="http://schemas.microsoft.com/office/drawing/2014/main" id="{6116B271-E8C1-4678-8589-E385E491595F}"/>
              </a:ext>
            </a:extLst>
          </p:cNvPr>
          <p:cNvSpPr/>
          <p:nvPr/>
        </p:nvSpPr>
        <p:spPr bwMode="auto">
          <a:xfrm>
            <a:off x="6997719" y="3792431"/>
            <a:ext cx="1434626" cy="652907"/>
          </a:xfrm>
          <a:prstGeom prst="ellipse">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Calibri" pitchFamily="34" charset="0"/>
              </a:rPr>
              <a:t>thread3</a:t>
            </a:r>
          </a:p>
        </p:txBody>
      </p:sp>
      <p:sp>
        <p:nvSpPr>
          <p:cNvPr id="87" name="Oval 86">
            <a:extLst>
              <a:ext uri="{FF2B5EF4-FFF2-40B4-BE49-F238E27FC236}">
                <a16:creationId xmlns:a16="http://schemas.microsoft.com/office/drawing/2014/main" id="{64BCFDCA-3C2B-4164-AB46-5F1EB17F19F8}"/>
              </a:ext>
            </a:extLst>
          </p:cNvPr>
          <p:cNvSpPr/>
          <p:nvPr/>
        </p:nvSpPr>
        <p:spPr bwMode="auto">
          <a:xfrm>
            <a:off x="7039671" y="4619404"/>
            <a:ext cx="1392672" cy="652907"/>
          </a:xfrm>
          <a:prstGeom prst="ellipse">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Calibri" pitchFamily="34" charset="0"/>
              </a:rPr>
              <a:t>thread1,</a:t>
            </a:r>
          </a:p>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Calibri" pitchFamily="34" charset="0"/>
              </a:rPr>
              <a:t>thread2</a:t>
            </a:r>
          </a:p>
        </p:txBody>
      </p:sp>
      <p:sp>
        <p:nvSpPr>
          <p:cNvPr id="88" name="Rectangle 87">
            <a:extLst>
              <a:ext uri="{FF2B5EF4-FFF2-40B4-BE49-F238E27FC236}">
                <a16:creationId xmlns:a16="http://schemas.microsoft.com/office/drawing/2014/main" id="{7F147109-160C-4291-AC8B-3F0C70EAF35F}"/>
              </a:ext>
            </a:extLst>
          </p:cNvPr>
          <p:cNvSpPr/>
          <p:nvPr/>
        </p:nvSpPr>
        <p:spPr>
          <a:xfrm>
            <a:off x="6803194" y="5221987"/>
            <a:ext cx="1907573" cy="369332"/>
          </a:xfrm>
          <a:prstGeom prst="rect">
            <a:avLst/>
          </a:prstGeom>
        </p:spPr>
        <p:txBody>
          <a:bodyPr wrap="none">
            <a:spAutoFit/>
          </a:bodyPr>
          <a:lstStyle/>
          <a:p>
            <a:pPr algn="ctr" eaLnBrk="0" fontAlgn="base" hangingPunct="0">
              <a:spcBef>
                <a:spcPct val="0"/>
              </a:spcBef>
              <a:spcAft>
                <a:spcPct val="0"/>
              </a:spcAft>
            </a:pPr>
            <a:r>
              <a:rPr lang="en-US" dirty="0">
                <a:latin typeface="Calibri" pitchFamily="34" charset="0"/>
              </a:rPr>
              <a:t>(same, no change)</a:t>
            </a:r>
          </a:p>
        </p:txBody>
      </p:sp>
    </p:spTree>
    <p:extLst>
      <p:ext uri="{BB962C8B-B14F-4D97-AF65-F5344CB8AC3E}">
        <p14:creationId xmlns:p14="http://schemas.microsoft.com/office/powerpoint/2010/main" val="116579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0"/>
                                        </p:tgtEl>
                                        <p:attrNameLst>
                                          <p:attrName>style.visibility</p:attrName>
                                        </p:attrNameLst>
                                      </p:cBhvr>
                                      <p:to>
                                        <p:strVal val="visible"/>
                                      </p:to>
                                    </p:set>
                                    <p:animEffect transition="in" filter="fade">
                                      <p:cBhvr>
                                        <p:cTn id="35" dur="500"/>
                                        <p:tgtEl>
                                          <p:spTgt spid="7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
                                        </p:tgtEl>
                                        <p:attrNameLst>
                                          <p:attrName>style.visibility</p:attrName>
                                        </p:attrNameLst>
                                      </p:cBhvr>
                                      <p:to>
                                        <p:strVal val="visible"/>
                                      </p:to>
                                    </p:set>
                                    <p:animEffect transition="in" filter="fade">
                                      <p:cBhvr>
                                        <p:cTn id="38" dur="500"/>
                                        <p:tgtEl>
                                          <p:spTgt spid="7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fade">
                                      <p:cBhvr>
                                        <p:cTn id="43" dur="500"/>
                                        <p:tgtEl>
                                          <p:spTgt spid="5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5"/>
                                        </p:tgtEl>
                                        <p:attrNameLst>
                                          <p:attrName>style.visibility</p:attrName>
                                        </p:attrNameLst>
                                      </p:cBhvr>
                                      <p:to>
                                        <p:strVal val="visible"/>
                                      </p:to>
                                    </p:set>
                                    <p:animEffect transition="in" filter="fade">
                                      <p:cBhvr>
                                        <p:cTn id="46" dur="500"/>
                                        <p:tgtEl>
                                          <p:spTgt spid="75"/>
                                        </p:tgtEl>
                                      </p:cBhvr>
                                    </p:animEffect>
                                  </p:childTnLst>
                                </p:cTn>
                              </p:par>
                              <p:par>
                                <p:cTn id="47" presetID="10" presetClass="entr" presetSubtype="0" fill="hold" nodeType="withEffect">
                                  <p:stCondLst>
                                    <p:cond delay="0"/>
                                  </p:stCondLst>
                                  <p:childTnLst>
                                    <p:set>
                                      <p:cBhvr>
                                        <p:cTn id="48" dur="1" fill="hold">
                                          <p:stCondLst>
                                            <p:cond delay="0"/>
                                          </p:stCondLst>
                                        </p:cTn>
                                        <p:tgtEl>
                                          <p:spTgt spid="76"/>
                                        </p:tgtEl>
                                        <p:attrNameLst>
                                          <p:attrName>style.visibility</p:attrName>
                                        </p:attrNameLst>
                                      </p:cBhvr>
                                      <p:to>
                                        <p:strVal val="visible"/>
                                      </p:to>
                                    </p:set>
                                    <p:animEffect transition="in" filter="fade">
                                      <p:cBhvr>
                                        <p:cTn id="49" dur="500"/>
                                        <p:tgtEl>
                                          <p:spTgt spid="76"/>
                                        </p:tgtEl>
                                      </p:cBhvr>
                                    </p:animEffect>
                                  </p:childTnLst>
                                </p:cTn>
                              </p:par>
                              <p:par>
                                <p:cTn id="50" presetID="10" presetClass="entr" presetSubtype="0" fill="hold" nodeType="withEffect">
                                  <p:stCondLst>
                                    <p:cond delay="0"/>
                                  </p:stCondLst>
                                  <p:childTnLst>
                                    <p:set>
                                      <p:cBhvr>
                                        <p:cTn id="51" dur="1" fill="hold">
                                          <p:stCondLst>
                                            <p:cond delay="0"/>
                                          </p:stCondLst>
                                        </p:cTn>
                                        <p:tgtEl>
                                          <p:spTgt spid="79"/>
                                        </p:tgtEl>
                                        <p:attrNameLst>
                                          <p:attrName>style.visibility</p:attrName>
                                        </p:attrNameLst>
                                      </p:cBhvr>
                                      <p:to>
                                        <p:strVal val="visible"/>
                                      </p:to>
                                    </p:set>
                                    <p:animEffect transition="in" filter="fade">
                                      <p:cBhvr>
                                        <p:cTn id="52" dur="500"/>
                                        <p:tgtEl>
                                          <p:spTgt spid="7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3"/>
                                        </p:tgtEl>
                                        <p:attrNameLst>
                                          <p:attrName>style.visibility</p:attrName>
                                        </p:attrNameLst>
                                      </p:cBhvr>
                                      <p:to>
                                        <p:strVal val="visible"/>
                                      </p:to>
                                    </p:set>
                                    <p:animEffect transition="in" filter="fade">
                                      <p:cBhvr>
                                        <p:cTn id="55" dur="500"/>
                                        <p:tgtEl>
                                          <p:spTgt spid="8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87"/>
                                        </p:tgtEl>
                                        <p:attrNameLst>
                                          <p:attrName>style.visibility</p:attrName>
                                        </p:attrNameLst>
                                      </p:cBhvr>
                                      <p:to>
                                        <p:strVal val="visible"/>
                                      </p:to>
                                    </p:set>
                                    <p:animEffect transition="in" filter="fade">
                                      <p:cBhvr>
                                        <p:cTn id="58" dur="500"/>
                                        <p:tgtEl>
                                          <p:spTgt spid="8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8"/>
                                        </p:tgtEl>
                                        <p:attrNameLst>
                                          <p:attrName>style.visibility</p:attrName>
                                        </p:attrNameLst>
                                      </p:cBhvr>
                                      <p:to>
                                        <p:strVal val="visible"/>
                                      </p:to>
                                    </p:set>
                                    <p:animEffect transition="in" filter="fade">
                                      <p:cBhvr>
                                        <p:cTn id="61"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26" grpId="0"/>
      <p:bldP spid="27" grpId="0"/>
      <p:bldP spid="70" grpId="0" animBg="1"/>
      <p:bldP spid="71" grpId="0" animBg="1"/>
      <p:bldP spid="75" grpId="0" animBg="1"/>
      <p:bldP spid="83" grpId="0" animBg="1"/>
      <p:bldP spid="87" grpId="0" animBg="1"/>
      <p:bldP spid="8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3004-FCE1-4B10-9A81-BEA694CF4330}"/>
              </a:ext>
            </a:extLst>
          </p:cNvPr>
          <p:cNvSpPr>
            <a:spLocks noGrp="1"/>
          </p:cNvSpPr>
          <p:nvPr>
            <p:ph type="title"/>
          </p:nvPr>
        </p:nvSpPr>
        <p:spPr>
          <a:xfrm>
            <a:off x="357019" y="435678"/>
            <a:ext cx="7497196" cy="762000"/>
          </a:xfrm>
        </p:spPr>
        <p:txBody>
          <a:bodyPr/>
          <a:lstStyle/>
          <a:p>
            <a:r>
              <a:rPr lang="en-US" dirty="0"/>
              <a:t>Fork-mutex-</a:t>
            </a:r>
            <a:r>
              <a:rPr lang="en-US" dirty="0" err="1"/>
              <a:t>ing</a:t>
            </a:r>
            <a:r>
              <a:rPr lang="en-US" dirty="0"/>
              <a:t> vs Thread-mutex-</a:t>
            </a:r>
            <a:r>
              <a:rPr lang="en-US" dirty="0" err="1"/>
              <a:t>ing</a:t>
            </a:r>
            <a:endParaRPr lang="en-US" dirty="0"/>
          </a:p>
        </p:txBody>
      </p:sp>
      <p:sp>
        <p:nvSpPr>
          <p:cNvPr id="3" name="Content Placeholder 2">
            <a:extLst>
              <a:ext uri="{FF2B5EF4-FFF2-40B4-BE49-F238E27FC236}">
                <a16:creationId xmlns:a16="http://schemas.microsoft.com/office/drawing/2014/main" id="{B4C56DB3-AC46-4078-A26D-C5880A5CB8A8}"/>
              </a:ext>
            </a:extLst>
          </p:cNvPr>
          <p:cNvSpPr>
            <a:spLocks noGrp="1"/>
          </p:cNvSpPr>
          <p:nvPr>
            <p:ph idx="1"/>
          </p:nvPr>
        </p:nvSpPr>
        <p:spPr>
          <a:xfrm>
            <a:off x="396875" y="1362075"/>
            <a:ext cx="7896225" cy="870986"/>
          </a:xfrm>
        </p:spPr>
        <p:txBody>
          <a:bodyPr/>
          <a:lstStyle/>
          <a:p>
            <a:r>
              <a:rPr lang="en-US" dirty="0"/>
              <a:t>What happens, what gets printed?</a:t>
            </a:r>
          </a:p>
        </p:txBody>
      </p:sp>
      <p:sp>
        <p:nvSpPr>
          <p:cNvPr id="4" name="Rectangle 3">
            <a:extLst>
              <a:ext uri="{FF2B5EF4-FFF2-40B4-BE49-F238E27FC236}">
                <a16:creationId xmlns:a16="http://schemas.microsoft.com/office/drawing/2014/main" id="{42882719-8422-4446-B356-7C8D243F6373}"/>
              </a:ext>
            </a:extLst>
          </p:cNvPr>
          <p:cNvSpPr>
            <a:spLocks noChangeArrowheads="1"/>
          </p:cNvSpPr>
          <p:nvPr/>
        </p:nvSpPr>
        <p:spPr bwMode="auto">
          <a:xfrm>
            <a:off x="396875" y="3024540"/>
            <a:ext cx="3344049" cy="2215991"/>
          </a:xfrm>
          <a:prstGeom prst="rect">
            <a:avLst/>
          </a:prstGeom>
          <a:solidFill>
            <a:srgbClr val="F6F5BD"/>
          </a:solidFill>
          <a:ln w="12700">
            <a:solidFill>
              <a:schemeClr val="tx1"/>
            </a:solidFill>
            <a:miter lim="800000"/>
            <a:headEnd/>
            <a:tailEnd/>
          </a:ln>
          <a:effectLst/>
        </p:spPr>
        <p:txBody>
          <a:bodyPr wrap="square" tIns="0" bIns="0" anchor="ctr">
            <a:spAutoFit/>
          </a:bodyPr>
          <a:lstStyle/>
          <a:p>
            <a:r>
              <a:rPr lang="en-US" dirty="0" err="1">
                <a:latin typeface="Consolas" panose="020B0609020204030204" pitchFamily="49" charset="0"/>
              </a:rPr>
              <a:t>sem_t</a:t>
            </a:r>
            <a:r>
              <a:rPr lang="en-US" dirty="0">
                <a:latin typeface="Consolas" panose="020B0609020204030204" pitchFamily="49" charset="0"/>
              </a:rPr>
              <a:t> </a:t>
            </a:r>
            <a:r>
              <a:rPr lang="en-US" dirty="0" err="1">
                <a:latin typeface="Consolas" panose="020B0609020204030204" pitchFamily="49" charset="0"/>
              </a:rPr>
              <a:t>mutex</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main() {</a:t>
            </a:r>
          </a:p>
          <a:p>
            <a:r>
              <a:rPr lang="en-US" dirty="0">
                <a:latin typeface="Consolas" panose="020B0609020204030204" pitchFamily="49" charset="0"/>
              </a:rPr>
              <a:t> </a:t>
            </a:r>
            <a:r>
              <a:rPr lang="en-US" dirty="0" err="1">
                <a:latin typeface="Consolas" panose="020B0609020204030204" pitchFamily="49" charset="0"/>
              </a:rPr>
              <a:t>sem_init</a:t>
            </a:r>
            <a:r>
              <a:rPr lang="en-US" dirty="0">
                <a:latin typeface="Consolas" panose="020B0609020204030204" pitchFamily="49" charset="0"/>
              </a:rPr>
              <a:t>(&amp;mutex, 0, 1); </a:t>
            </a:r>
          </a:p>
          <a:p>
            <a:r>
              <a:rPr lang="en-US" dirty="0">
                <a:latin typeface="Consolas" panose="020B0609020204030204" pitchFamily="49" charset="0"/>
              </a:rPr>
              <a:t> fork()</a:t>
            </a:r>
          </a:p>
          <a:p>
            <a:r>
              <a:rPr lang="en-US" dirty="0">
                <a:latin typeface="Consolas" panose="020B0609020204030204" pitchFamily="49" charset="0"/>
              </a:rPr>
              <a:t> </a:t>
            </a:r>
            <a:r>
              <a:rPr lang="en-US" dirty="0" err="1">
                <a:latin typeface="Consolas" panose="020B0609020204030204" pitchFamily="49" charset="0"/>
              </a:rPr>
              <a:t>sem_wait</a:t>
            </a:r>
            <a:r>
              <a:rPr lang="en-US" dirty="0">
                <a:latin typeface="Consolas" panose="020B0609020204030204" pitchFamily="49" charset="0"/>
              </a:rPr>
              <a:t>(&amp;</a:t>
            </a:r>
            <a:r>
              <a:rPr lang="en-US" dirty="0" err="1">
                <a:latin typeface="Consolas" panose="020B0609020204030204" pitchFamily="49" charset="0"/>
              </a:rPr>
              <a:t>mutex</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printf</a:t>
            </a:r>
            <a:r>
              <a:rPr lang="en-US" dirty="0">
                <a:latin typeface="Consolas" panose="020B0609020204030204" pitchFamily="49" charset="0"/>
              </a:rPr>
              <a:t>(“I made it!”);</a:t>
            </a:r>
          </a:p>
          <a:p>
            <a:r>
              <a:rPr lang="en-US" dirty="0">
                <a:latin typeface="Consolas" panose="020B0609020204030204" pitchFamily="49" charset="0"/>
              </a:rPr>
              <a:t>}</a:t>
            </a:r>
          </a:p>
        </p:txBody>
      </p:sp>
      <p:sp>
        <p:nvSpPr>
          <p:cNvPr id="5" name="Rectangle 4">
            <a:extLst>
              <a:ext uri="{FF2B5EF4-FFF2-40B4-BE49-F238E27FC236}">
                <a16:creationId xmlns:a16="http://schemas.microsoft.com/office/drawing/2014/main" id="{977D600E-F897-4E49-AF06-BD45625C228C}"/>
              </a:ext>
            </a:extLst>
          </p:cNvPr>
          <p:cNvSpPr>
            <a:spLocks noChangeArrowheads="1"/>
          </p:cNvSpPr>
          <p:nvPr/>
        </p:nvSpPr>
        <p:spPr bwMode="auto">
          <a:xfrm>
            <a:off x="5281724" y="2609042"/>
            <a:ext cx="3612019" cy="3046988"/>
          </a:xfrm>
          <a:prstGeom prst="rect">
            <a:avLst/>
          </a:prstGeom>
          <a:solidFill>
            <a:srgbClr val="F6F5BD"/>
          </a:solidFill>
          <a:ln w="12700">
            <a:solidFill>
              <a:schemeClr val="tx1"/>
            </a:solidFill>
            <a:miter lim="800000"/>
            <a:headEnd/>
            <a:tailEnd/>
          </a:ln>
          <a:effectLst/>
        </p:spPr>
        <p:txBody>
          <a:bodyPr wrap="square" tIns="0" bIns="0" anchor="ctr">
            <a:spAutoFit/>
          </a:bodyPr>
          <a:lstStyle/>
          <a:p>
            <a:r>
              <a:rPr lang="en-US" dirty="0">
                <a:latin typeface="Consolas" panose="020B0609020204030204" pitchFamily="49" charset="0"/>
              </a:rPr>
              <a:t>func1(){</a:t>
            </a:r>
          </a:p>
          <a:p>
            <a:r>
              <a:rPr lang="en-US" dirty="0">
                <a:latin typeface="Consolas" panose="020B0609020204030204" pitchFamily="49" charset="0"/>
              </a:rPr>
              <a:t> </a:t>
            </a:r>
            <a:r>
              <a:rPr lang="en-US" dirty="0" err="1">
                <a:latin typeface="Consolas" panose="020B0609020204030204" pitchFamily="49" charset="0"/>
              </a:rPr>
              <a:t>sem_wait</a:t>
            </a:r>
            <a:r>
              <a:rPr lang="en-US" dirty="0">
                <a:latin typeface="Consolas" panose="020B0609020204030204" pitchFamily="49" charset="0"/>
              </a:rPr>
              <a:t>(&amp;mutex);</a:t>
            </a:r>
          </a:p>
          <a:p>
            <a:r>
              <a:rPr lang="en-US" dirty="0">
                <a:latin typeface="Consolas" panose="020B0609020204030204" pitchFamily="49" charset="0"/>
              </a:rPr>
              <a:t> </a:t>
            </a:r>
            <a:r>
              <a:rPr lang="en-US" dirty="0" err="1">
                <a:latin typeface="Consolas" panose="020B0609020204030204" pitchFamily="49" charset="0"/>
              </a:rPr>
              <a:t>printf</a:t>
            </a:r>
            <a:r>
              <a:rPr lang="en-US" dirty="0">
                <a:latin typeface="Consolas" panose="020B0609020204030204" pitchFamily="49" charset="0"/>
              </a:rPr>
              <a:t>(“I made it!”);</a:t>
            </a:r>
          </a:p>
          <a:p>
            <a:r>
              <a:rPr lang="en-US" dirty="0">
                <a:latin typeface="Consolas" panose="020B0609020204030204" pitchFamily="49" charset="0"/>
              </a:rPr>
              <a:t> …</a:t>
            </a:r>
          </a:p>
          <a:p>
            <a:r>
              <a:rPr lang="en-US" dirty="0">
                <a:latin typeface="Consolas" panose="020B0609020204030204" pitchFamily="49" charset="0"/>
              </a:rPr>
              <a:t>}</a:t>
            </a:r>
          </a:p>
          <a:p>
            <a:br>
              <a:rPr lang="en-US" dirty="0">
                <a:latin typeface="Consolas" panose="020B0609020204030204" pitchFamily="49" charset="0"/>
              </a:rPr>
            </a:br>
            <a:r>
              <a:rPr lang="en-US" dirty="0">
                <a:latin typeface="Consolas" panose="020B0609020204030204" pitchFamily="49" charset="0"/>
              </a:rPr>
              <a:t>main() {</a:t>
            </a:r>
          </a:p>
          <a:p>
            <a:r>
              <a:rPr lang="en-US" dirty="0">
                <a:latin typeface="Consolas" panose="020B0609020204030204" pitchFamily="49" charset="0"/>
              </a:rPr>
              <a:t>  </a:t>
            </a:r>
            <a:r>
              <a:rPr lang="en-US" dirty="0" err="1">
                <a:latin typeface="Consolas" panose="020B0609020204030204" pitchFamily="49" charset="0"/>
              </a:rPr>
              <a:t>sem_init</a:t>
            </a:r>
            <a:r>
              <a:rPr lang="en-US" dirty="0">
                <a:latin typeface="Consolas" panose="020B0609020204030204" pitchFamily="49" charset="0"/>
              </a:rPr>
              <a:t>(&amp;mutex, 0, 1); </a:t>
            </a:r>
          </a:p>
          <a:p>
            <a:r>
              <a:rPr lang="en-US" dirty="0">
                <a:latin typeface="Consolas" panose="020B0609020204030204" pitchFamily="49" charset="0"/>
              </a:rPr>
              <a:t>  </a:t>
            </a:r>
            <a:r>
              <a:rPr lang="en-US" dirty="0" err="1">
                <a:latin typeface="Consolas" panose="020B0609020204030204" pitchFamily="49" charset="0"/>
              </a:rPr>
              <a:t>pthread_create</a:t>
            </a:r>
            <a:r>
              <a:rPr lang="en-US" dirty="0">
                <a:latin typeface="Consolas" panose="020B0609020204030204" pitchFamily="49" charset="0"/>
              </a:rPr>
              <a:t>(func1,…);</a:t>
            </a:r>
          </a:p>
          <a:p>
            <a:r>
              <a:rPr lang="en-US" dirty="0">
                <a:latin typeface="Consolas" panose="020B0609020204030204" pitchFamily="49" charset="0"/>
              </a:rPr>
              <a:t>  </a:t>
            </a:r>
            <a:r>
              <a:rPr lang="en-US" dirty="0" err="1">
                <a:latin typeface="Consolas" panose="020B0609020204030204" pitchFamily="49" charset="0"/>
              </a:rPr>
              <a:t>pthread_create</a:t>
            </a:r>
            <a:r>
              <a:rPr lang="en-US" dirty="0">
                <a:latin typeface="Consolas" panose="020B0609020204030204" pitchFamily="49" charset="0"/>
              </a:rPr>
              <a:t>(func1,…); </a:t>
            </a:r>
          </a:p>
          <a:p>
            <a:r>
              <a:rPr lang="en-US" dirty="0">
                <a:latin typeface="Consolas" panose="020B0609020204030204" pitchFamily="49" charset="0"/>
              </a:rPr>
              <a:t>}</a:t>
            </a:r>
          </a:p>
        </p:txBody>
      </p:sp>
    </p:spTree>
    <p:extLst>
      <p:ext uri="{BB962C8B-B14F-4D97-AF65-F5344CB8AC3E}">
        <p14:creationId xmlns:p14="http://schemas.microsoft.com/office/powerpoint/2010/main" val="106462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 Answer Question</a:t>
            </a:r>
          </a:p>
        </p:txBody>
      </p:sp>
      <p:sp>
        <p:nvSpPr>
          <p:cNvPr id="3" name="Content Placeholder 2"/>
          <p:cNvSpPr>
            <a:spLocks noGrp="1"/>
          </p:cNvSpPr>
          <p:nvPr>
            <p:ph idx="1"/>
          </p:nvPr>
        </p:nvSpPr>
        <p:spPr/>
        <p:txBody>
          <a:bodyPr/>
          <a:lstStyle/>
          <a:p>
            <a:r>
              <a:rPr lang="en-US" dirty="0"/>
              <a:t>Give two reasons why parallelizing a code could lead to lower performance. </a:t>
            </a:r>
            <a:r>
              <a:rPr lang="en-US" b="0" dirty="0"/>
              <a:t>(15 words max each)</a:t>
            </a:r>
          </a:p>
          <a:p>
            <a:endParaRPr lang="en-US" dirty="0"/>
          </a:p>
        </p:txBody>
      </p:sp>
    </p:spTree>
    <p:extLst>
      <p:ext uri="{BB962C8B-B14F-4D97-AF65-F5344CB8AC3E}">
        <p14:creationId xmlns:p14="http://schemas.microsoft.com/office/powerpoint/2010/main" val="8740750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Questions on Concurrency</a:t>
            </a:r>
          </a:p>
        </p:txBody>
      </p:sp>
      <p:sp>
        <p:nvSpPr>
          <p:cNvPr id="3" name="Content Placeholder 2"/>
          <p:cNvSpPr>
            <a:spLocks noGrp="1"/>
          </p:cNvSpPr>
          <p:nvPr>
            <p:ph idx="1"/>
          </p:nvPr>
        </p:nvSpPr>
        <p:spPr/>
        <p:txBody>
          <a:bodyPr/>
          <a:lstStyle/>
          <a:p>
            <a:r>
              <a:rPr lang="en-US" dirty="0"/>
              <a:t>Race Question</a:t>
            </a:r>
          </a:p>
          <a:p>
            <a:pPr lvl="1"/>
            <a:r>
              <a:rPr lang="en-US" dirty="0" err="1"/>
              <a:t>Pthreads</a:t>
            </a:r>
            <a:r>
              <a:rPr lang="en-US" dirty="0"/>
              <a:t> / Joining</a:t>
            </a:r>
          </a:p>
          <a:p>
            <a:pPr lvl="1"/>
            <a:r>
              <a:rPr lang="en-US" dirty="0"/>
              <a:t>Forking / Shared Memory</a:t>
            </a:r>
          </a:p>
          <a:p>
            <a:pPr lvl="1"/>
            <a:r>
              <a:rPr lang="en-US" dirty="0"/>
              <a:t>Semaphores</a:t>
            </a:r>
          </a:p>
          <a:p>
            <a:r>
              <a:rPr lang="en-US" dirty="0"/>
              <a:t>Questions:</a:t>
            </a:r>
          </a:p>
          <a:p>
            <a:pPr lvl="1"/>
            <a:r>
              <a:rPr lang="en-US" dirty="0"/>
              <a:t>Is there non-determinism/race-condition?</a:t>
            </a:r>
          </a:p>
          <a:p>
            <a:pPr lvl="1"/>
            <a:r>
              <a:rPr lang="en-US" dirty="0"/>
              <a:t>Is there deadlock?</a:t>
            </a:r>
          </a:p>
          <a:p>
            <a:pPr lvl="1"/>
            <a:r>
              <a:rPr lang="en-US" dirty="0"/>
              <a:t>What’s the possible ordering?</a:t>
            </a:r>
          </a:p>
          <a:p>
            <a:endParaRPr lang="en-US" dirty="0"/>
          </a:p>
        </p:txBody>
      </p:sp>
    </p:spTree>
    <p:extLst>
      <p:ext uri="{BB962C8B-B14F-4D97-AF65-F5344CB8AC3E}">
        <p14:creationId xmlns:p14="http://schemas.microsoft.com/office/powerpoint/2010/main" val="2159065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A64F8-B769-40A3-86A1-99F8803A97B9}"/>
              </a:ext>
            </a:extLst>
          </p:cNvPr>
          <p:cNvSpPr>
            <a:spLocks noGrp="1"/>
          </p:cNvSpPr>
          <p:nvPr>
            <p:ph type="title"/>
          </p:nvPr>
        </p:nvSpPr>
        <p:spPr>
          <a:xfrm>
            <a:off x="357018" y="2426403"/>
            <a:ext cx="7592093" cy="762000"/>
          </a:xfrm>
        </p:spPr>
        <p:txBody>
          <a:bodyPr/>
          <a:lstStyle/>
          <a:p>
            <a:r>
              <a:rPr lang="en-US" dirty="0"/>
              <a:t>Linking</a:t>
            </a:r>
          </a:p>
        </p:txBody>
      </p:sp>
      <p:pic>
        <p:nvPicPr>
          <p:cNvPr id="10242" name="Picture 2" descr="Image result for linking meme">
            <a:extLst>
              <a:ext uri="{FF2B5EF4-FFF2-40B4-BE49-F238E27FC236}">
                <a16:creationId xmlns:a16="http://schemas.microsoft.com/office/drawing/2014/main" id="{1E40C4BE-DD06-4BBC-83F4-D92899B3B2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1861" y="3188403"/>
            <a:ext cx="4667250"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7333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Choice Example</a:t>
            </a:r>
          </a:p>
        </p:txBody>
      </p:sp>
      <p:sp>
        <p:nvSpPr>
          <p:cNvPr id="3" name="Content Placeholder 2"/>
          <p:cNvSpPr>
            <a:spLocks noGrp="1"/>
          </p:cNvSpPr>
          <p:nvPr>
            <p:ph idx="1"/>
          </p:nvPr>
        </p:nvSpPr>
        <p:spPr/>
        <p:txBody>
          <a:bodyPr/>
          <a:lstStyle/>
          <a:p>
            <a:pPr marL="0" indent="0">
              <a:buNone/>
            </a:pPr>
            <a:r>
              <a:rPr lang="en-US" dirty="0"/>
              <a:t>What is the standard order of steps in a compilation flow?</a:t>
            </a:r>
          </a:p>
          <a:p>
            <a:r>
              <a:rPr lang="en-US" b="0" dirty="0"/>
              <a:t>   Compile, Preprocess, Assemble, Link</a:t>
            </a:r>
          </a:p>
          <a:p>
            <a:r>
              <a:rPr lang="en-US" b="0" dirty="0"/>
              <a:t>   Compile, Assemble, Link, Preprocess</a:t>
            </a:r>
          </a:p>
          <a:p>
            <a:r>
              <a:rPr lang="en-US" b="0" dirty="0"/>
              <a:t>   Assemble, Preprocess, Link, Compile</a:t>
            </a:r>
          </a:p>
          <a:p>
            <a:r>
              <a:rPr lang="en-US" b="0" dirty="0"/>
              <a:t>   Preprocess, Compile, Assemble, Link</a:t>
            </a:r>
            <a:br>
              <a:rPr lang="en-US" dirty="0"/>
            </a:br>
            <a:endParaRPr lang="en-US" dirty="0"/>
          </a:p>
        </p:txBody>
      </p:sp>
    </p:spTree>
    <p:extLst>
      <p:ext uri="{BB962C8B-B14F-4D97-AF65-F5344CB8AC3E}">
        <p14:creationId xmlns:p14="http://schemas.microsoft.com/office/powerpoint/2010/main" val="315216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Systems</a:t>
            </a:r>
          </a:p>
        </p:txBody>
      </p:sp>
      <p:sp>
        <p:nvSpPr>
          <p:cNvPr id="3" name="Content Placeholder 2"/>
          <p:cNvSpPr>
            <a:spLocks noGrp="1"/>
          </p:cNvSpPr>
          <p:nvPr>
            <p:ph idx="1"/>
          </p:nvPr>
        </p:nvSpPr>
        <p:spPr/>
        <p:txBody>
          <a:bodyPr/>
          <a:lstStyle/>
          <a:p>
            <a:r>
              <a:rPr lang="en-US" dirty="0"/>
              <a:t>What did we learn?</a:t>
            </a:r>
          </a:p>
          <a:p>
            <a:pPr lvl="1"/>
            <a:r>
              <a:rPr lang="en-US" dirty="0"/>
              <a:t>Principle of locality (temporal, spatial)</a:t>
            </a:r>
          </a:p>
          <a:p>
            <a:pPr lvl="1"/>
            <a:r>
              <a:rPr lang="en-US" dirty="0"/>
              <a:t>Memory Hierarchy(disks, memory, cache, register), </a:t>
            </a:r>
          </a:p>
          <a:p>
            <a:pPr lvl="1"/>
            <a:r>
              <a:rPr lang="en-US" dirty="0"/>
              <a:t>Automatically exploiting locality with caches</a:t>
            </a:r>
          </a:p>
          <a:p>
            <a:pPr lvl="1"/>
            <a:r>
              <a:rPr lang="en-US" dirty="0"/>
              <a:t>Virtual memory (page tables, TLBs)</a:t>
            </a:r>
          </a:p>
          <a:p>
            <a:r>
              <a:rPr lang="en-US" dirty="0"/>
              <a:t>What to learn next:</a:t>
            </a:r>
          </a:p>
          <a:p>
            <a:pPr lvl="1"/>
            <a:r>
              <a:rPr lang="en-US" dirty="0"/>
              <a:t>Advanced Cache and Interconnect Design  (more architecture)</a:t>
            </a:r>
          </a:p>
          <a:p>
            <a:endParaRPr lang="en-US" dirty="0"/>
          </a:p>
        </p:txBody>
      </p:sp>
    </p:spTree>
    <p:extLst>
      <p:ext uri="{BB962C8B-B14F-4D97-AF65-F5344CB8AC3E}">
        <p14:creationId xmlns:p14="http://schemas.microsoft.com/office/powerpoint/2010/main" val="348938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Choice Example</a:t>
            </a:r>
          </a:p>
        </p:txBody>
      </p:sp>
      <p:sp>
        <p:nvSpPr>
          <p:cNvPr id="3" name="Content Placeholder 2"/>
          <p:cNvSpPr>
            <a:spLocks noGrp="1"/>
          </p:cNvSpPr>
          <p:nvPr>
            <p:ph idx="1"/>
          </p:nvPr>
        </p:nvSpPr>
        <p:spPr/>
        <p:txBody>
          <a:bodyPr/>
          <a:lstStyle/>
          <a:p>
            <a:pPr marL="0" indent="0">
              <a:buNone/>
            </a:pPr>
            <a:r>
              <a:rPr lang="en-US" b="0" dirty="0"/>
              <a:t>What's the purpose of the linker?</a:t>
            </a:r>
          </a:p>
          <a:p>
            <a:r>
              <a:rPr lang="en-US" b="0" dirty="0"/>
              <a:t>Optimize the code's performance.</a:t>
            </a:r>
          </a:p>
          <a:p>
            <a:r>
              <a:rPr lang="en-US" b="0" dirty="0"/>
              <a:t>Support the abstraction of virtual memory.</a:t>
            </a:r>
          </a:p>
          <a:p>
            <a:r>
              <a:rPr lang="en-US" b="0" dirty="0"/>
              <a:t>Enable separate compilation.</a:t>
            </a:r>
          </a:p>
          <a:p>
            <a:r>
              <a:rPr lang="en-US" b="0" dirty="0"/>
              <a:t>Simplify the contract between hardware and software.</a:t>
            </a:r>
          </a:p>
        </p:txBody>
      </p:sp>
    </p:spTree>
    <p:extLst>
      <p:ext uri="{BB962C8B-B14F-4D97-AF65-F5344CB8AC3E}">
        <p14:creationId xmlns:p14="http://schemas.microsoft.com/office/powerpoint/2010/main" val="17011934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Question on Linking</a:t>
            </a:r>
          </a:p>
        </p:txBody>
      </p:sp>
      <p:sp>
        <p:nvSpPr>
          <p:cNvPr id="3" name="Content Placeholder 2"/>
          <p:cNvSpPr>
            <a:spLocks noGrp="1"/>
          </p:cNvSpPr>
          <p:nvPr>
            <p:ph idx="1"/>
          </p:nvPr>
        </p:nvSpPr>
        <p:spPr/>
        <p:txBody>
          <a:bodyPr/>
          <a:lstStyle/>
          <a:p>
            <a:r>
              <a:rPr lang="en-US" dirty="0"/>
              <a:t>Given a piece of C code, identify where those variables are stored, and other properties (shared, private)</a:t>
            </a:r>
          </a:p>
        </p:txBody>
      </p:sp>
      <p:pic>
        <p:nvPicPr>
          <p:cNvPr id="4" name="Picture 3"/>
          <p:cNvPicPr>
            <a:picLocks noChangeAspect="1"/>
          </p:cNvPicPr>
          <p:nvPr/>
        </p:nvPicPr>
        <p:blipFill>
          <a:blip r:embed="rId3"/>
          <a:stretch>
            <a:fillRect/>
          </a:stretch>
        </p:blipFill>
        <p:spPr>
          <a:xfrm>
            <a:off x="576262" y="2466974"/>
            <a:ext cx="8135836" cy="3762375"/>
          </a:xfrm>
          <a:prstGeom prst="rect">
            <a:avLst/>
          </a:prstGeom>
        </p:spPr>
      </p:pic>
    </p:spTree>
    <p:extLst>
      <p:ext uri="{BB962C8B-B14F-4D97-AF65-F5344CB8AC3E}">
        <p14:creationId xmlns:p14="http://schemas.microsoft.com/office/powerpoint/2010/main" val="34373243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404813" y="360362"/>
            <a:ext cx="8716962"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Where’s that Memory? ( in ELF, in Memory)</a:t>
            </a:r>
          </a:p>
        </p:txBody>
      </p:sp>
      <p:sp>
        <p:nvSpPr>
          <p:cNvPr id="6146" name="Rectangle 2"/>
          <p:cNvSpPr>
            <a:spLocks noChangeArrowheads="1"/>
          </p:cNvSpPr>
          <p:nvPr/>
        </p:nvSpPr>
        <p:spPr bwMode="auto">
          <a:xfrm>
            <a:off x="118001" y="2702650"/>
            <a:ext cx="4453995" cy="2802948"/>
          </a:xfrm>
          <a:prstGeom prst="rect">
            <a:avLst/>
          </a:prstGeom>
          <a:solidFill>
            <a:srgbClr val="F7F5CD"/>
          </a:solidFill>
          <a:ln w="3240">
            <a:solidFill>
              <a:srgbClr val="000066"/>
            </a:solidFill>
            <a:miter lim="800000"/>
            <a:headEnd/>
            <a:tailEnd/>
          </a:ln>
          <a:effectLst/>
        </p:spPr>
        <p:txBody>
          <a:bodyPr wrap="square" lIns="90000" tIns="46800" rIns="90000" bIns="46800">
            <a:spAutoFit/>
          </a:bodyPr>
          <a:lstStyle/>
          <a:p>
            <a:r>
              <a:rPr lang="en-US" sz="1600" dirty="0" err="1">
                <a:solidFill>
                  <a:srgbClr val="2D961E"/>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4A00FF"/>
                </a:solidFill>
                <a:latin typeface="Consolas" panose="020B0609020204030204" pitchFamily="49" charset="0"/>
              </a:rPr>
              <a:t>sum</a:t>
            </a:r>
            <a:r>
              <a:rPr lang="en-US" sz="1600" dirty="0">
                <a:solidFill>
                  <a:srgbClr val="000000"/>
                </a:solidFill>
                <a:latin typeface="Consolas" panose="020B0609020204030204" pitchFamily="49" charset="0"/>
              </a:rPr>
              <a:t>(</a:t>
            </a:r>
            <a:r>
              <a:rPr lang="en-US" sz="1600" dirty="0" err="1">
                <a:solidFill>
                  <a:srgbClr val="2D961E"/>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C1651C"/>
                </a:solidFill>
                <a:latin typeface="Consolas" panose="020B0609020204030204" pitchFamily="49" charset="0"/>
              </a:rPr>
              <a:t>a</a:t>
            </a:r>
            <a:r>
              <a:rPr lang="en-US" sz="1600" dirty="0">
                <a:solidFill>
                  <a:srgbClr val="000000"/>
                </a:solidFill>
                <a:latin typeface="Consolas" panose="020B0609020204030204" pitchFamily="49" charset="0"/>
              </a:rPr>
              <a:t>, </a:t>
            </a:r>
            <a:r>
              <a:rPr lang="en-US" sz="1600" dirty="0" err="1">
                <a:solidFill>
                  <a:srgbClr val="2D961E"/>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C1651C"/>
                </a:solidFill>
                <a:latin typeface="Consolas" panose="020B0609020204030204" pitchFamily="49" charset="0"/>
              </a:rPr>
              <a:t>n</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hu-HU" sz="1600" dirty="0">
                <a:solidFill>
                  <a:srgbClr val="2D961E"/>
                </a:solidFill>
                <a:latin typeface="Consolas" panose="020B0609020204030204" pitchFamily="49" charset="0"/>
              </a:rPr>
              <a:t>int</a:t>
            </a:r>
            <a:r>
              <a:rPr lang="hu-HU" sz="1600" dirty="0">
                <a:solidFill>
                  <a:srgbClr val="000000"/>
                </a:solidFill>
                <a:latin typeface="Consolas" panose="020B0609020204030204" pitchFamily="49" charset="0"/>
              </a:rPr>
              <a:t> </a:t>
            </a:r>
            <a:r>
              <a:rPr lang="hu-HU" sz="1600" dirty="0">
                <a:solidFill>
                  <a:srgbClr val="C1651C"/>
                </a:solidFill>
                <a:latin typeface="Consolas" panose="020B0609020204030204" pitchFamily="49" charset="0"/>
              </a:rPr>
              <a:t>array</a:t>
            </a:r>
            <a:r>
              <a:rPr lang="hu-HU" sz="1600" dirty="0">
                <a:solidFill>
                  <a:srgbClr val="000000"/>
                </a:solidFill>
                <a:latin typeface="Consolas" panose="020B0609020204030204" pitchFamily="49" charset="0"/>
              </a:rPr>
              <a:t>[2] = {1, 2};</a:t>
            </a:r>
          </a:p>
          <a:p>
            <a:endParaRPr lang="hu-HU" sz="1600" dirty="0">
              <a:solidFill>
                <a:srgbClr val="000000"/>
              </a:solidFill>
              <a:latin typeface="Consolas" panose="020B0609020204030204" pitchFamily="49" charset="0"/>
            </a:endParaRPr>
          </a:p>
          <a:p>
            <a:r>
              <a:rPr lang="en-US" sz="1600" dirty="0" err="1">
                <a:solidFill>
                  <a:srgbClr val="2D961E"/>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4A00FF"/>
                </a:solidFill>
                <a:latin typeface="Consolas" panose="020B0609020204030204" pitchFamily="49" charset="0"/>
              </a:rPr>
              <a:t>main</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fr-FR" sz="1600" dirty="0">
                <a:solidFill>
                  <a:srgbClr val="000000"/>
                </a:solidFill>
                <a:latin typeface="Consolas" panose="020B0609020204030204" pitchFamily="49" charset="0"/>
              </a:rPr>
              <a:t>    </a:t>
            </a:r>
            <a:r>
              <a:rPr lang="fr-FR" sz="1600" dirty="0" err="1">
                <a:solidFill>
                  <a:srgbClr val="2D961E"/>
                </a:solidFill>
                <a:latin typeface="Consolas" panose="020B0609020204030204" pitchFamily="49" charset="0"/>
              </a:rPr>
              <a:t>int</a:t>
            </a:r>
            <a:r>
              <a:rPr lang="fr-FR" sz="1600" dirty="0">
                <a:solidFill>
                  <a:srgbClr val="000000"/>
                </a:solidFill>
                <a:latin typeface="Consolas" panose="020B0609020204030204" pitchFamily="49" charset="0"/>
              </a:rPr>
              <a:t> </a:t>
            </a:r>
            <a:r>
              <a:rPr lang="fr-FR" sz="1600" dirty="0">
                <a:solidFill>
                  <a:srgbClr val="C1651C"/>
                </a:solidFill>
                <a:latin typeface="Consolas" panose="020B0609020204030204" pitchFamily="49" charset="0"/>
              </a:rPr>
              <a:t>val1</a:t>
            </a:r>
            <a:r>
              <a:rPr lang="fr-FR" sz="1600" dirty="0">
                <a:solidFill>
                  <a:srgbClr val="000000"/>
                </a:solidFill>
                <a:latin typeface="Consolas" panose="020B0609020204030204" pitchFamily="49" charset="0"/>
              </a:rPr>
              <a:t> = </a:t>
            </a:r>
            <a:r>
              <a:rPr lang="fr-FR" sz="1600" dirty="0" err="1">
                <a:solidFill>
                  <a:srgbClr val="000000"/>
                </a:solidFill>
                <a:latin typeface="Consolas" panose="020B0609020204030204" pitchFamily="49" charset="0"/>
              </a:rPr>
              <a:t>sum</a:t>
            </a:r>
            <a:r>
              <a:rPr lang="fr-FR" sz="1600" dirty="0">
                <a:solidFill>
                  <a:srgbClr val="000000"/>
                </a:solidFill>
                <a:latin typeface="Consolas" panose="020B0609020204030204" pitchFamily="49" charset="0"/>
              </a:rPr>
              <a:t>(</a:t>
            </a:r>
            <a:r>
              <a:rPr lang="fr-FR" sz="1600" dirty="0" err="1">
                <a:solidFill>
                  <a:srgbClr val="000000"/>
                </a:solidFill>
                <a:latin typeface="Consolas" panose="020B0609020204030204" pitchFamily="49" charset="0"/>
              </a:rPr>
              <a:t>array</a:t>
            </a:r>
            <a:r>
              <a:rPr lang="fr-FR" sz="1600" dirty="0">
                <a:solidFill>
                  <a:srgbClr val="000000"/>
                </a:solidFill>
                <a:latin typeface="Consolas" panose="020B0609020204030204" pitchFamily="49" charset="0"/>
              </a:rPr>
              <a:t>, 2);</a:t>
            </a:r>
          </a:p>
          <a:p>
            <a:r>
              <a:rPr lang="fr-FR" sz="1600" dirty="0">
                <a:solidFill>
                  <a:srgbClr val="000000"/>
                </a:solidFill>
                <a:latin typeface="Consolas" panose="020B0609020204030204" pitchFamily="49" charset="0"/>
              </a:rPr>
              <a:t> </a:t>
            </a:r>
            <a:r>
              <a:rPr lang="fr-FR" sz="1600" dirty="0">
                <a:solidFill>
                  <a:srgbClr val="2D961E"/>
                </a:solidFill>
                <a:latin typeface="Consolas" panose="020B0609020204030204" pitchFamily="49" charset="0"/>
              </a:rPr>
              <a:t>   </a:t>
            </a:r>
            <a:r>
              <a:rPr lang="fr-FR" sz="1600" dirty="0" err="1">
                <a:solidFill>
                  <a:srgbClr val="2D961E"/>
                </a:solidFill>
                <a:latin typeface="Consolas" panose="020B0609020204030204" pitchFamily="49" charset="0"/>
              </a:rPr>
              <a:t>int</a:t>
            </a:r>
            <a:r>
              <a:rPr lang="fr-FR" sz="1600" dirty="0">
                <a:solidFill>
                  <a:srgbClr val="000000"/>
                </a:solidFill>
                <a:latin typeface="Consolas" panose="020B0609020204030204" pitchFamily="49" charset="0"/>
              </a:rPr>
              <a:t> *</a:t>
            </a:r>
            <a:r>
              <a:rPr lang="fr-FR" sz="1600" dirty="0" err="1">
                <a:solidFill>
                  <a:srgbClr val="C1651C"/>
                </a:solidFill>
                <a:latin typeface="Consolas" panose="020B0609020204030204" pitchFamily="49" charset="0"/>
              </a:rPr>
              <a:t>dyn_arr</a:t>
            </a:r>
            <a:r>
              <a:rPr lang="fr-FR" sz="1600" dirty="0">
                <a:solidFill>
                  <a:srgbClr val="C1651C"/>
                </a:solidFill>
                <a:latin typeface="Consolas" panose="020B0609020204030204" pitchFamily="49" charset="0"/>
              </a:rPr>
              <a:t> </a:t>
            </a:r>
            <a:r>
              <a:rPr lang="fr-FR" sz="1600" dirty="0">
                <a:solidFill>
                  <a:srgbClr val="000000"/>
                </a:solidFill>
                <a:latin typeface="Consolas" panose="020B0609020204030204" pitchFamily="49" charset="0"/>
              </a:rPr>
              <a:t>= (</a:t>
            </a:r>
            <a:r>
              <a:rPr lang="fr-FR" sz="1600" dirty="0" err="1">
                <a:solidFill>
                  <a:srgbClr val="2D961E"/>
                </a:solidFill>
                <a:latin typeface="Consolas" panose="020B0609020204030204" pitchFamily="49" charset="0"/>
              </a:rPr>
              <a:t>int</a:t>
            </a:r>
            <a:r>
              <a:rPr lang="fr-FR" sz="1600" dirty="0">
                <a:solidFill>
                  <a:srgbClr val="000000"/>
                </a:solidFill>
                <a:latin typeface="Consolas" panose="020B0609020204030204" pitchFamily="49" charset="0"/>
              </a:rPr>
              <a:t>*) </a:t>
            </a:r>
            <a:r>
              <a:rPr lang="fr-FR" sz="1600" dirty="0" err="1">
                <a:solidFill>
                  <a:srgbClr val="000000"/>
                </a:solidFill>
                <a:latin typeface="Consolas" panose="020B0609020204030204" pitchFamily="49" charset="0"/>
              </a:rPr>
              <a:t>malloc</a:t>
            </a:r>
            <a:r>
              <a:rPr lang="fr-FR" sz="1600" dirty="0">
                <a:solidFill>
                  <a:srgbClr val="000000"/>
                </a:solidFill>
                <a:latin typeface="Consolas" panose="020B0609020204030204" pitchFamily="49" charset="0"/>
              </a:rPr>
              <a:t>(4*2);</a:t>
            </a:r>
          </a:p>
          <a:p>
            <a:r>
              <a:rPr lang="fr-FR" sz="1600" dirty="0">
                <a:solidFill>
                  <a:srgbClr val="000000"/>
                </a:solidFill>
                <a:latin typeface="Consolas" panose="020B0609020204030204" pitchFamily="49" charset="0"/>
              </a:rPr>
              <a:t>    </a:t>
            </a:r>
            <a:r>
              <a:rPr lang="fr-FR" sz="1600" dirty="0" err="1">
                <a:solidFill>
                  <a:srgbClr val="2D961E"/>
                </a:solidFill>
                <a:latin typeface="Consolas" panose="020B0609020204030204" pitchFamily="49" charset="0"/>
              </a:rPr>
              <a:t>int</a:t>
            </a:r>
            <a:r>
              <a:rPr lang="fr-FR" sz="1600" dirty="0">
                <a:solidFill>
                  <a:srgbClr val="000000"/>
                </a:solidFill>
                <a:latin typeface="Consolas" panose="020B0609020204030204" pitchFamily="49" charset="0"/>
              </a:rPr>
              <a:t> </a:t>
            </a:r>
            <a:r>
              <a:rPr lang="fr-FR" sz="1600" dirty="0">
                <a:solidFill>
                  <a:srgbClr val="C1651C"/>
                </a:solidFill>
                <a:latin typeface="Consolas" panose="020B0609020204030204" pitchFamily="49" charset="0"/>
              </a:rPr>
              <a:t>val2</a:t>
            </a:r>
            <a:r>
              <a:rPr lang="fr-FR" sz="1600" dirty="0">
                <a:solidFill>
                  <a:srgbClr val="000000"/>
                </a:solidFill>
                <a:latin typeface="Consolas" panose="020B0609020204030204" pitchFamily="49" charset="0"/>
              </a:rPr>
              <a:t> = </a:t>
            </a:r>
            <a:r>
              <a:rPr lang="fr-FR" sz="1600" dirty="0" err="1">
                <a:solidFill>
                  <a:srgbClr val="000000"/>
                </a:solidFill>
                <a:latin typeface="Consolas" panose="020B0609020204030204" pitchFamily="49" charset="0"/>
              </a:rPr>
              <a:t>sum</a:t>
            </a:r>
            <a:r>
              <a:rPr lang="fr-FR" sz="1600" dirty="0">
                <a:solidFill>
                  <a:srgbClr val="000000"/>
                </a:solidFill>
                <a:latin typeface="Consolas" panose="020B0609020204030204" pitchFamily="49" charset="0"/>
              </a:rPr>
              <a:t>(</a:t>
            </a:r>
            <a:r>
              <a:rPr lang="fr-FR" sz="1600" dirty="0" err="1">
                <a:solidFill>
                  <a:srgbClr val="000000"/>
                </a:solidFill>
                <a:latin typeface="Consolas" panose="020B0609020204030204" pitchFamily="49" charset="0"/>
              </a:rPr>
              <a:t>array</a:t>
            </a:r>
            <a:r>
              <a:rPr lang="fr-FR" sz="1600" dirty="0">
                <a:solidFill>
                  <a:srgbClr val="000000"/>
                </a:solidFill>
                <a:latin typeface="Consolas" panose="020B0609020204030204" pitchFamily="49" charset="0"/>
              </a:rPr>
              <a:t>, 2);</a:t>
            </a:r>
          </a:p>
          <a:p>
            <a:r>
              <a:rPr lang="fr-FR" sz="1600" dirty="0">
                <a:solidFill>
                  <a:srgbClr val="000000"/>
                </a:solidFill>
                <a:latin typeface="Consolas" panose="020B0609020204030204" pitchFamily="49" charset="0"/>
              </a:rPr>
              <a:t>    </a:t>
            </a:r>
            <a:r>
              <a:rPr lang="fr-FR" sz="1600" dirty="0">
                <a:solidFill>
                  <a:srgbClr val="C200FF"/>
                </a:solidFill>
                <a:latin typeface="Consolas" panose="020B0609020204030204" pitchFamily="49" charset="0"/>
              </a:rPr>
              <a:t>return</a:t>
            </a:r>
            <a:r>
              <a:rPr lang="fr-FR" sz="1600" dirty="0">
                <a:solidFill>
                  <a:srgbClr val="000000"/>
                </a:solidFill>
                <a:latin typeface="Consolas" panose="020B0609020204030204" pitchFamily="49" charset="0"/>
              </a:rPr>
              <a:t> val1 + val2;</a:t>
            </a:r>
          </a:p>
          <a:p>
            <a:r>
              <a:rPr lang="fr-FR" sz="1600" dirty="0">
                <a:solidFill>
                  <a:srgbClr val="000000"/>
                </a:solidFill>
                <a:latin typeface="Consolas" panose="020B0609020204030204" pitchFamily="49" charset="0"/>
              </a:rPr>
              <a:t>}</a:t>
            </a:r>
            <a:endParaRPr lang="en-US" sz="1600" dirty="0">
              <a:latin typeface="Consolas" panose="020B0609020204030204" pitchFamily="49" charset="0"/>
              <a:cs typeface="Courier New"/>
            </a:endParaRPr>
          </a:p>
        </p:txBody>
      </p:sp>
      <p:sp>
        <p:nvSpPr>
          <p:cNvPr id="6147" name="Rectangle 3"/>
          <p:cNvSpPr>
            <a:spLocks noChangeArrowheads="1"/>
          </p:cNvSpPr>
          <p:nvPr/>
        </p:nvSpPr>
        <p:spPr bwMode="auto">
          <a:xfrm>
            <a:off x="118003" y="2222935"/>
            <a:ext cx="1008907" cy="359010"/>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main.c</a:t>
            </a:r>
            <a:endParaRPr lang="en-GB" sz="1800" b="1" i="1" dirty="0">
              <a:solidFill>
                <a:schemeClr val="tx1">
                  <a:lumMod val="50000"/>
                  <a:lumOff val="50000"/>
                </a:schemeClr>
              </a:solidFill>
              <a:latin typeface="Courier New" pitchFamily="49" charset="0"/>
              <a:ea typeface="msgothic" charset="0"/>
              <a:cs typeface="msgothic" charset="0"/>
            </a:endParaRPr>
          </a:p>
        </p:txBody>
      </p:sp>
      <p:sp>
        <p:nvSpPr>
          <p:cNvPr id="6149" name="Rectangle 5"/>
          <p:cNvSpPr>
            <a:spLocks noChangeArrowheads="1"/>
          </p:cNvSpPr>
          <p:nvPr/>
        </p:nvSpPr>
        <p:spPr bwMode="auto">
          <a:xfrm>
            <a:off x="4630722" y="2704237"/>
            <a:ext cx="3891937" cy="2864503"/>
          </a:xfrm>
          <a:prstGeom prst="rect">
            <a:avLst/>
          </a:prstGeom>
          <a:solidFill>
            <a:srgbClr val="D5F1CF"/>
          </a:solidFill>
          <a:ln w="3240">
            <a:solidFill>
              <a:srgbClr val="000066"/>
            </a:solidFill>
            <a:miter lim="800000"/>
            <a:headEnd/>
            <a:tailEnd/>
          </a:ln>
          <a:effectLst/>
        </p:spPr>
        <p:txBody>
          <a:bodyPr wrap="square" lIns="90000" tIns="46800" rIns="90000" bIns="46800">
            <a:spAutoFit/>
          </a:bodyPr>
          <a:lstStyle/>
          <a:p>
            <a:r>
              <a:rPr lang="en-US" sz="1800" dirty="0" err="1">
                <a:solidFill>
                  <a:srgbClr val="2D961E"/>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4A00FF"/>
                </a:solidFill>
                <a:latin typeface="Consolas" panose="020B0609020204030204" pitchFamily="49" charset="0"/>
              </a:rPr>
              <a:t>sum</a:t>
            </a:r>
            <a:r>
              <a:rPr lang="en-US" sz="1800" dirty="0">
                <a:solidFill>
                  <a:srgbClr val="000000"/>
                </a:solidFill>
                <a:latin typeface="Consolas" panose="020B0609020204030204" pitchFamily="49" charset="0"/>
              </a:rPr>
              <a:t>(</a:t>
            </a:r>
            <a:r>
              <a:rPr lang="en-US" sz="1800" dirty="0" err="1">
                <a:solidFill>
                  <a:srgbClr val="2D961E"/>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C1651C"/>
                </a:solidFill>
                <a:latin typeface="Consolas" panose="020B0609020204030204" pitchFamily="49" charset="0"/>
              </a:rPr>
              <a:t>a</a:t>
            </a:r>
            <a:r>
              <a:rPr lang="en-US" sz="1800" dirty="0">
                <a:solidFill>
                  <a:srgbClr val="000000"/>
                </a:solidFill>
                <a:latin typeface="Consolas" panose="020B0609020204030204" pitchFamily="49" charset="0"/>
              </a:rPr>
              <a:t>, </a:t>
            </a:r>
            <a:r>
              <a:rPr lang="en-US" sz="1800" dirty="0" err="1">
                <a:solidFill>
                  <a:srgbClr val="2D961E"/>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C1651C"/>
                </a:solidFill>
                <a:latin typeface="Consolas" panose="020B0609020204030204" pitchFamily="49" charset="0"/>
              </a:rPr>
              <a:t>n</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a:t>
            </a:r>
          </a:p>
          <a:p>
            <a:r>
              <a:rPr lang="fr-FR" sz="1800" dirty="0">
                <a:solidFill>
                  <a:srgbClr val="000000"/>
                </a:solidFill>
                <a:latin typeface="Consolas" panose="020B0609020204030204" pitchFamily="49" charset="0"/>
              </a:rPr>
              <a:t>    </a:t>
            </a:r>
            <a:r>
              <a:rPr lang="fr-FR" sz="1800" dirty="0" err="1">
                <a:solidFill>
                  <a:srgbClr val="2D961E"/>
                </a:solidFill>
                <a:latin typeface="Consolas" panose="020B0609020204030204" pitchFamily="49" charset="0"/>
              </a:rPr>
              <a:t>int</a:t>
            </a:r>
            <a:r>
              <a:rPr lang="fr-FR" sz="1800" dirty="0">
                <a:solidFill>
                  <a:srgbClr val="000000"/>
                </a:solidFill>
                <a:latin typeface="Consolas" panose="020B0609020204030204" pitchFamily="49" charset="0"/>
              </a:rPr>
              <a:t> </a:t>
            </a:r>
            <a:r>
              <a:rPr lang="fr-FR" sz="1800" dirty="0">
                <a:solidFill>
                  <a:srgbClr val="C1651C"/>
                </a:solidFill>
                <a:latin typeface="Consolas" panose="020B0609020204030204" pitchFamily="49" charset="0"/>
              </a:rPr>
              <a:t>i</a:t>
            </a:r>
            <a:r>
              <a:rPr lang="fr-FR" sz="1800" dirty="0">
                <a:solidFill>
                  <a:srgbClr val="000000"/>
                </a:solidFill>
                <a:latin typeface="Consolas" panose="020B0609020204030204" pitchFamily="49" charset="0"/>
              </a:rPr>
              <a:t>, </a:t>
            </a:r>
            <a:r>
              <a:rPr lang="fr-FR" sz="1800" dirty="0">
                <a:solidFill>
                  <a:srgbClr val="C1651C"/>
                </a:solidFill>
                <a:latin typeface="Consolas" panose="020B0609020204030204" pitchFamily="49" charset="0"/>
              </a:rPr>
              <a:t>s</a:t>
            </a:r>
            <a:r>
              <a:rPr lang="fr-FR" sz="1800" dirty="0">
                <a:solidFill>
                  <a:srgbClr val="000000"/>
                </a:solidFill>
                <a:latin typeface="Consolas" panose="020B0609020204030204" pitchFamily="49" charset="0"/>
              </a:rPr>
              <a:t> = 0;</a:t>
            </a:r>
          </a:p>
          <a:p>
            <a:r>
              <a:rPr lang="fr-FR" sz="1800" dirty="0">
                <a:solidFill>
                  <a:srgbClr val="000000"/>
                </a:solidFill>
                <a:latin typeface="Consolas" panose="020B0609020204030204" pitchFamily="49" charset="0"/>
              </a:rPr>
              <a:t>    </a:t>
            </a:r>
            <a:r>
              <a:rPr lang="fr-FR" dirty="0" err="1">
                <a:solidFill>
                  <a:srgbClr val="2D961E"/>
                </a:solidFill>
                <a:latin typeface="Consolas" panose="020B0609020204030204" pitchFamily="49" charset="0"/>
              </a:rPr>
              <a:t>struct_t</a:t>
            </a:r>
            <a:r>
              <a:rPr lang="fr-FR" dirty="0">
                <a:solidFill>
                  <a:srgbClr val="2D961E"/>
                </a:solidFill>
                <a:latin typeface="Consolas" panose="020B0609020204030204" pitchFamily="49" charset="0"/>
              </a:rPr>
              <a:t> </a:t>
            </a:r>
            <a:r>
              <a:rPr lang="fr-FR" dirty="0">
                <a:solidFill>
                  <a:srgbClr val="C1651C"/>
                </a:solidFill>
                <a:latin typeface="Consolas" panose="020B0609020204030204" pitchFamily="49" charset="0"/>
              </a:rPr>
              <a:t>n</a:t>
            </a:r>
            <a:r>
              <a:rPr lang="fr-FR" dirty="0">
                <a:latin typeface="Consolas" panose="020B0609020204030204" pitchFamily="49" charset="0"/>
              </a:rPr>
              <a:t>;</a:t>
            </a:r>
            <a:endParaRPr lang="fr-FR" sz="1800" dirty="0">
              <a:latin typeface="Consolas" panose="020B0609020204030204" pitchFamily="49" charset="0"/>
            </a:endParaRPr>
          </a:p>
          <a:p>
            <a:endParaRPr lang="fr-FR" sz="1800" dirty="0">
              <a:solidFill>
                <a:srgbClr val="000000"/>
              </a:solidFill>
              <a:latin typeface="Consolas" panose="020B0609020204030204" pitchFamily="49" charset="0"/>
            </a:endParaRPr>
          </a:p>
          <a:p>
            <a:r>
              <a:rPr lang="da-DK" sz="1800" dirty="0">
                <a:solidFill>
                  <a:srgbClr val="000000"/>
                </a:solidFill>
                <a:latin typeface="Consolas" panose="020B0609020204030204" pitchFamily="49" charset="0"/>
              </a:rPr>
              <a:t>    </a:t>
            </a:r>
            <a:r>
              <a:rPr lang="da-DK" sz="1800" dirty="0">
                <a:solidFill>
                  <a:srgbClr val="C200FF"/>
                </a:solidFill>
                <a:latin typeface="Consolas" panose="020B0609020204030204" pitchFamily="49" charset="0"/>
              </a:rPr>
              <a:t>for</a:t>
            </a:r>
            <a:r>
              <a:rPr lang="da-DK" sz="1800" dirty="0">
                <a:solidFill>
                  <a:srgbClr val="000000"/>
                </a:solidFill>
                <a:latin typeface="Consolas" panose="020B0609020204030204" pitchFamily="49" charset="0"/>
              </a:rPr>
              <a:t> (i = 0; i &lt; n; i++) {</a:t>
            </a:r>
          </a:p>
          <a:p>
            <a:r>
              <a:rPr lang="da-DK" sz="1800" dirty="0">
                <a:solidFill>
                  <a:srgbClr val="000000"/>
                </a:solidFill>
                <a:latin typeface="Consolas" panose="020B0609020204030204" pitchFamily="49" charset="0"/>
              </a:rPr>
              <a:t>        s += a[i];</a:t>
            </a:r>
          </a:p>
          <a:p>
            <a:r>
              <a:rPr lang="da-DK" sz="1800" dirty="0">
                <a:solidFill>
                  <a:srgbClr val="000000"/>
                </a:solidFill>
                <a:latin typeface="Consolas" panose="020B0609020204030204" pitchFamily="49" charset="0"/>
              </a:rPr>
              <a:t>    }</a:t>
            </a:r>
          </a:p>
          <a:p>
            <a:r>
              <a:rPr lang="is-IS" sz="1800" dirty="0">
                <a:solidFill>
                  <a:srgbClr val="000000"/>
                </a:solidFill>
                <a:latin typeface="Consolas" panose="020B0609020204030204" pitchFamily="49" charset="0"/>
              </a:rPr>
              <a:t>    </a:t>
            </a:r>
            <a:r>
              <a:rPr lang="is-IS" sz="1800" dirty="0">
                <a:solidFill>
                  <a:srgbClr val="C200FF"/>
                </a:solidFill>
                <a:latin typeface="Consolas" panose="020B0609020204030204" pitchFamily="49" charset="0"/>
              </a:rPr>
              <a:t>return</a:t>
            </a:r>
            <a:r>
              <a:rPr lang="is-IS" sz="1800" dirty="0">
                <a:solidFill>
                  <a:srgbClr val="000000"/>
                </a:solidFill>
                <a:latin typeface="Consolas" panose="020B0609020204030204" pitchFamily="49" charset="0"/>
              </a:rPr>
              <a:t> s;</a:t>
            </a:r>
          </a:p>
          <a:p>
            <a:r>
              <a:rPr lang="is-IS" sz="1800" dirty="0">
                <a:solidFill>
                  <a:srgbClr val="000000"/>
                </a:solidFill>
                <a:latin typeface="Consolas" panose="020B0609020204030204" pitchFamily="49" charset="0"/>
              </a:rPr>
              <a:t>}</a:t>
            </a:r>
          </a:p>
        </p:txBody>
      </p:sp>
      <p:sp>
        <p:nvSpPr>
          <p:cNvPr id="7" name="TextBox 6"/>
          <p:cNvSpPr txBox="1"/>
          <p:nvPr/>
        </p:nvSpPr>
        <p:spPr>
          <a:xfrm>
            <a:off x="2229238" y="1483350"/>
            <a:ext cx="1287369" cy="332402"/>
          </a:xfrm>
          <a:prstGeom prst="rect">
            <a:avLst/>
          </a:prstGeom>
          <a:noFill/>
        </p:spPr>
        <p:txBody>
          <a:bodyPr wrap="none" rtlCol="0">
            <a:spAutoFit/>
          </a:bodyPr>
          <a:lstStyle/>
          <a:p>
            <a:r>
              <a:rPr lang="en-US" sz="1800" dirty="0">
                <a:solidFill>
                  <a:srgbClr val="990000"/>
                </a:solidFill>
                <a:latin typeface="Calibri" pitchFamily="34" charset="0"/>
              </a:rPr>
              <a:t>.data</a:t>
            </a:r>
          </a:p>
        </p:txBody>
      </p:sp>
      <p:cxnSp>
        <p:nvCxnSpPr>
          <p:cNvPr id="12" name="Straight Arrow Connector 11"/>
          <p:cNvCxnSpPr>
            <a:cxnSpLocks/>
          </p:cNvCxnSpPr>
          <p:nvPr/>
        </p:nvCxnSpPr>
        <p:spPr bwMode="auto">
          <a:xfrm flipH="1">
            <a:off x="1068796" y="1895475"/>
            <a:ext cx="1287369" cy="1323975"/>
          </a:xfrm>
          <a:prstGeom prst="straightConnector1">
            <a:avLst/>
          </a:prstGeom>
          <a:noFill/>
          <a:ln w="25400" cap="flat" cmpd="sng" algn="ctr">
            <a:solidFill>
              <a:srgbClr val="990000"/>
            </a:solidFill>
            <a:prstDash val="solid"/>
            <a:round/>
            <a:headEnd type="none" w="med" len="med"/>
            <a:tailEnd type="arrow"/>
          </a:ln>
          <a:effectLst/>
        </p:spPr>
      </p:cxnSp>
      <p:sp>
        <p:nvSpPr>
          <p:cNvPr id="14" name="TextBox 13"/>
          <p:cNvSpPr txBox="1"/>
          <p:nvPr/>
        </p:nvSpPr>
        <p:spPr>
          <a:xfrm>
            <a:off x="5122923" y="1498329"/>
            <a:ext cx="1029000" cy="646331"/>
          </a:xfrm>
          <a:prstGeom prst="rect">
            <a:avLst/>
          </a:prstGeom>
          <a:noFill/>
        </p:spPr>
        <p:txBody>
          <a:bodyPr wrap="none" rtlCol="0">
            <a:spAutoFit/>
          </a:bodyPr>
          <a:lstStyle/>
          <a:p>
            <a:pPr algn="ctr"/>
            <a:r>
              <a:rPr lang="en-US" sz="1800" dirty="0">
                <a:solidFill>
                  <a:srgbClr val="990000"/>
                </a:solidFill>
                <a:latin typeface="Calibri" pitchFamily="34" charset="0"/>
              </a:rPr>
              <a:t>Stored in</a:t>
            </a:r>
          </a:p>
          <a:p>
            <a:pPr algn="ctr"/>
            <a:r>
              <a:rPr lang="en-US" dirty="0">
                <a:solidFill>
                  <a:srgbClr val="990000"/>
                </a:solidFill>
                <a:latin typeface="Calibri" pitchFamily="34" charset="0"/>
              </a:rPr>
              <a:t>.text</a:t>
            </a:r>
            <a:endParaRPr lang="en-US" sz="1800" dirty="0">
              <a:solidFill>
                <a:srgbClr val="990000"/>
              </a:solidFill>
              <a:latin typeface="Calibri" pitchFamily="34" charset="0"/>
            </a:endParaRPr>
          </a:p>
        </p:txBody>
      </p:sp>
      <p:cxnSp>
        <p:nvCxnSpPr>
          <p:cNvPr id="15" name="Straight Arrow Connector 14"/>
          <p:cNvCxnSpPr/>
          <p:nvPr/>
        </p:nvCxnSpPr>
        <p:spPr bwMode="auto">
          <a:xfrm flipH="1">
            <a:off x="5428553" y="2169395"/>
            <a:ext cx="147805" cy="603289"/>
          </a:xfrm>
          <a:prstGeom prst="straightConnector1">
            <a:avLst/>
          </a:prstGeom>
          <a:noFill/>
          <a:ln w="25400" cap="flat" cmpd="sng" algn="ctr">
            <a:solidFill>
              <a:srgbClr val="990000"/>
            </a:solidFill>
            <a:prstDash val="solid"/>
            <a:round/>
            <a:headEnd type="none" w="med" len="med"/>
            <a:tailEnd type="arrow"/>
          </a:ln>
          <a:effectLst/>
        </p:spPr>
      </p:cxnSp>
      <p:sp>
        <p:nvSpPr>
          <p:cNvPr id="28" name="TextBox 27"/>
          <p:cNvSpPr txBox="1"/>
          <p:nvPr/>
        </p:nvSpPr>
        <p:spPr>
          <a:xfrm>
            <a:off x="1513469" y="5732409"/>
            <a:ext cx="2456842" cy="369332"/>
          </a:xfrm>
          <a:prstGeom prst="rect">
            <a:avLst/>
          </a:prstGeom>
          <a:noFill/>
        </p:spPr>
        <p:txBody>
          <a:bodyPr wrap="square" rtlCol="0">
            <a:spAutoFit/>
          </a:bodyPr>
          <a:lstStyle/>
          <a:p>
            <a:pPr algn="ctr"/>
            <a:r>
              <a:rPr lang="en-US" sz="1800" dirty="0">
                <a:solidFill>
                  <a:srgbClr val="990000"/>
                </a:solidFill>
                <a:latin typeface="Calibri" pitchFamily="34" charset="0"/>
              </a:rPr>
              <a:t>Stored in %</a:t>
            </a:r>
            <a:r>
              <a:rPr lang="en-US" sz="1800" dirty="0" err="1">
                <a:solidFill>
                  <a:srgbClr val="990000"/>
                </a:solidFill>
                <a:latin typeface="Calibri" pitchFamily="34" charset="0"/>
              </a:rPr>
              <a:t>rsi</a:t>
            </a:r>
            <a:r>
              <a:rPr lang="en-US" sz="1800" dirty="0">
                <a:solidFill>
                  <a:srgbClr val="990000"/>
                </a:solidFill>
                <a:latin typeface="Calibri" pitchFamily="34" charset="0"/>
              </a:rPr>
              <a:t>,%</a:t>
            </a:r>
            <a:r>
              <a:rPr lang="en-US" sz="1800" dirty="0" err="1">
                <a:solidFill>
                  <a:srgbClr val="990000"/>
                </a:solidFill>
                <a:latin typeface="Calibri" pitchFamily="34" charset="0"/>
              </a:rPr>
              <a:t>rdi</a:t>
            </a:r>
            <a:endParaRPr lang="en-US" sz="1800" dirty="0">
              <a:solidFill>
                <a:srgbClr val="990000"/>
              </a:solidFill>
              <a:latin typeface="Courier New"/>
              <a:cs typeface="Courier New"/>
            </a:endParaRPr>
          </a:p>
        </p:txBody>
      </p:sp>
      <p:cxnSp>
        <p:nvCxnSpPr>
          <p:cNvPr id="32" name="Straight Arrow Connector 31"/>
          <p:cNvCxnSpPr>
            <a:cxnSpLocks/>
          </p:cNvCxnSpPr>
          <p:nvPr/>
        </p:nvCxnSpPr>
        <p:spPr bwMode="auto">
          <a:xfrm flipH="1" flipV="1">
            <a:off x="2581769" y="4914900"/>
            <a:ext cx="161431" cy="733428"/>
          </a:xfrm>
          <a:prstGeom prst="straightConnector1">
            <a:avLst/>
          </a:prstGeom>
          <a:noFill/>
          <a:ln w="25400" cap="flat" cmpd="sng" algn="ctr">
            <a:solidFill>
              <a:srgbClr val="990000"/>
            </a:solidFill>
            <a:prstDash val="solid"/>
            <a:round/>
            <a:headEnd type="none" w="med" len="med"/>
            <a:tailEnd type="arrow"/>
          </a:ln>
          <a:effectLst/>
        </p:spPr>
      </p:cxnSp>
      <p:cxnSp>
        <p:nvCxnSpPr>
          <p:cNvPr id="43" name="Straight Arrow Connector 42"/>
          <p:cNvCxnSpPr>
            <a:cxnSpLocks/>
          </p:cNvCxnSpPr>
          <p:nvPr/>
        </p:nvCxnSpPr>
        <p:spPr bwMode="auto">
          <a:xfrm flipV="1">
            <a:off x="2917987" y="4914900"/>
            <a:ext cx="230317" cy="733428"/>
          </a:xfrm>
          <a:prstGeom prst="straightConnector1">
            <a:avLst/>
          </a:prstGeom>
          <a:noFill/>
          <a:ln w="25400" cap="flat" cmpd="sng" algn="ctr">
            <a:solidFill>
              <a:srgbClr val="990000"/>
            </a:solidFill>
            <a:prstDash val="solid"/>
            <a:round/>
            <a:headEnd type="none" w="med" len="med"/>
            <a:tailEnd type="arrow"/>
          </a:ln>
          <a:effectLst/>
        </p:spPr>
      </p:cxnSp>
      <p:sp>
        <p:nvSpPr>
          <p:cNvPr id="49" name="TextBox 48"/>
          <p:cNvSpPr txBox="1"/>
          <p:nvPr/>
        </p:nvSpPr>
        <p:spPr>
          <a:xfrm>
            <a:off x="4378161" y="6068917"/>
            <a:ext cx="633058" cy="369332"/>
          </a:xfrm>
          <a:prstGeom prst="rect">
            <a:avLst/>
          </a:prstGeom>
          <a:noFill/>
        </p:spPr>
        <p:txBody>
          <a:bodyPr wrap="none" rtlCol="0">
            <a:spAutoFit/>
          </a:bodyPr>
          <a:lstStyle/>
          <a:p>
            <a:r>
              <a:rPr lang="en-US" sz="1800" dirty="0">
                <a:solidFill>
                  <a:srgbClr val="990000"/>
                </a:solidFill>
                <a:latin typeface="Calibri" pitchFamily="34" charset="0"/>
              </a:rPr>
              <a:t>%</a:t>
            </a:r>
            <a:r>
              <a:rPr lang="en-US" sz="1800" dirty="0" err="1">
                <a:solidFill>
                  <a:srgbClr val="990000"/>
                </a:solidFill>
                <a:latin typeface="Calibri" pitchFamily="34" charset="0"/>
              </a:rPr>
              <a:t>rax</a:t>
            </a:r>
            <a:endParaRPr lang="en-US" sz="1800" dirty="0">
              <a:solidFill>
                <a:srgbClr val="990000"/>
              </a:solidFill>
              <a:latin typeface="Calibri" pitchFamily="34" charset="0"/>
            </a:endParaRPr>
          </a:p>
        </p:txBody>
      </p:sp>
      <p:cxnSp>
        <p:nvCxnSpPr>
          <p:cNvPr id="50" name="Straight Arrow Connector 49"/>
          <p:cNvCxnSpPr>
            <a:cxnSpLocks/>
          </p:cNvCxnSpPr>
          <p:nvPr/>
        </p:nvCxnSpPr>
        <p:spPr bwMode="auto">
          <a:xfrm flipV="1">
            <a:off x="4865021" y="5281614"/>
            <a:ext cx="1203019" cy="820128"/>
          </a:xfrm>
          <a:prstGeom prst="straightConnector1">
            <a:avLst/>
          </a:prstGeom>
          <a:noFill/>
          <a:ln w="25400" cap="flat" cmpd="sng" algn="ctr">
            <a:solidFill>
              <a:srgbClr val="990000"/>
            </a:solidFill>
            <a:prstDash val="solid"/>
            <a:round/>
            <a:headEnd type="none" w="med" len="med"/>
            <a:tailEnd type="arrow"/>
          </a:ln>
          <a:effectLst/>
        </p:spPr>
      </p:cxnSp>
      <p:sp>
        <p:nvSpPr>
          <p:cNvPr id="52" name="TextBox 51"/>
          <p:cNvSpPr txBox="1"/>
          <p:nvPr/>
        </p:nvSpPr>
        <p:spPr>
          <a:xfrm>
            <a:off x="6233190" y="5841646"/>
            <a:ext cx="2794682" cy="201169"/>
          </a:xfrm>
          <a:prstGeom prst="rect">
            <a:avLst/>
          </a:prstGeom>
          <a:noFill/>
        </p:spPr>
        <p:txBody>
          <a:bodyPr wrap="none" rtlCol="0">
            <a:spAutoFit/>
          </a:bodyPr>
          <a:lstStyle/>
          <a:p>
            <a:pPr algn="ctr"/>
            <a:r>
              <a:rPr lang="en-US" sz="1800" dirty="0">
                <a:solidFill>
                  <a:srgbClr val="990000"/>
                </a:solidFill>
                <a:latin typeface="Calibri" pitchFamily="34" charset="0"/>
              </a:rPr>
              <a:t>Probably a register</a:t>
            </a:r>
            <a:endParaRPr lang="en-US" sz="1800" dirty="0">
              <a:solidFill>
                <a:srgbClr val="990000"/>
              </a:solidFill>
              <a:latin typeface="Courier New"/>
              <a:cs typeface="Courier New"/>
            </a:endParaRPr>
          </a:p>
        </p:txBody>
      </p:sp>
      <p:cxnSp>
        <p:nvCxnSpPr>
          <p:cNvPr id="53" name="Straight Arrow Connector 52"/>
          <p:cNvCxnSpPr>
            <a:cxnSpLocks/>
          </p:cNvCxnSpPr>
          <p:nvPr/>
        </p:nvCxnSpPr>
        <p:spPr bwMode="auto">
          <a:xfrm flipH="1" flipV="1">
            <a:off x="6233190" y="3543300"/>
            <a:ext cx="1283608" cy="2227924"/>
          </a:xfrm>
          <a:prstGeom prst="straightConnector1">
            <a:avLst/>
          </a:prstGeom>
          <a:noFill/>
          <a:ln w="25400" cap="flat" cmpd="sng" algn="ctr">
            <a:solidFill>
              <a:srgbClr val="990000"/>
            </a:solidFill>
            <a:prstDash val="solid"/>
            <a:round/>
            <a:headEnd type="none" w="med" len="med"/>
            <a:tailEnd type="arrow"/>
          </a:ln>
          <a:effectLst/>
        </p:spPr>
      </p:cxnSp>
      <p:sp>
        <p:nvSpPr>
          <p:cNvPr id="47" name="TextBox 46"/>
          <p:cNvSpPr txBox="1"/>
          <p:nvPr/>
        </p:nvSpPr>
        <p:spPr>
          <a:xfrm>
            <a:off x="8019687" y="3219450"/>
            <a:ext cx="1124313" cy="646331"/>
          </a:xfrm>
          <a:prstGeom prst="rect">
            <a:avLst/>
          </a:prstGeom>
          <a:noFill/>
        </p:spPr>
        <p:txBody>
          <a:bodyPr wrap="square" rtlCol="0">
            <a:spAutoFit/>
          </a:bodyPr>
          <a:lstStyle/>
          <a:p>
            <a:pPr algn="ctr"/>
            <a:r>
              <a:rPr lang="en-US" sz="1800" dirty="0">
                <a:solidFill>
                  <a:srgbClr val="990000"/>
                </a:solidFill>
                <a:latin typeface="Calibri" pitchFamily="34" charset="0"/>
              </a:rPr>
              <a:t>Stored on stack</a:t>
            </a:r>
            <a:endParaRPr lang="en-US" sz="1800" dirty="0">
              <a:solidFill>
                <a:srgbClr val="990000"/>
              </a:solidFill>
              <a:latin typeface="Courier New"/>
              <a:cs typeface="Courier New"/>
            </a:endParaRPr>
          </a:p>
        </p:txBody>
      </p:sp>
      <p:cxnSp>
        <p:nvCxnSpPr>
          <p:cNvPr id="51" name="Straight Arrow Connector 50"/>
          <p:cNvCxnSpPr>
            <a:cxnSpLocks/>
          </p:cNvCxnSpPr>
          <p:nvPr/>
        </p:nvCxnSpPr>
        <p:spPr bwMode="auto">
          <a:xfrm flipH="1">
            <a:off x="6905625" y="3634948"/>
            <a:ext cx="1199780" cy="96468"/>
          </a:xfrm>
          <a:prstGeom prst="straightConnector1">
            <a:avLst/>
          </a:prstGeom>
          <a:noFill/>
          <a:ln w="25400" cap="flat" cmpd="sng" algn="ctr">
            <a:solidFill>
              <a:srgbClr val="990000"/>
            </a:solidFill>
            <a:prstDash val="solid"/>
            <a:round/>
            <a:headEnd type="none" w="med" len="med"/>
            <a:tailEnd type="arrow"/>
          </a:ln>
          <a:effectLst/>
        </p:spPr>
      </p:cxnSp>
      <p:sp>
        <p:nvSpPr>
          <p:cNvPr id="58" name="TextBox 57"/>
          <p:cNvSpPr txBox="1"/>
          <p:nvPr/>
        </p:nvSpPr>
        <p:spPr>
          <a:xfrm>
            <a:off x="3231332" y="1672696"/>
            <a:ext cx="1531962" cy="923330"/>
          </a:xfrm>
          <a:prstGeom prst="rect">
            <a:avLst/>
          </a:prstGeom>
          <a:noFill/>
        </p:spPr>
        <p:txBody>
          <a:bodyPr wrap="square" rtlCol="0">
            <a:spAutoFit/>
          </a:bodyPr>
          <a:lstStyle/>
          <a:p>
            <a:r>
              <a:rPr lang="en-US" sz="1800" dirty="0">
                <a:solidFill>
                  <a:srgbClr val="990000"/>
                </a:solidFill>
                <a:latin typeface="Calibri" pitchFamily="34" charset="0"/>
              </a:rPr>
              <a:t>heap (array)</a:t>
            </a:r>
          </a:p>
          <a:p>
            <a:r>
              <a:rPr lang="en-US" dirty="0">
                <a:solidFill>
                  <a:srgbClr val="990000"/>
                </a:solidFill>
                <a:latin typeface="Calibri" pitchFamily="34" charset="0"/>
              </a:rPr>
              <a:t>(</a:t>
            </a:r>
            <a:r>
              <a:rPr lang="en-US" dirty="0" err="1">
                <a:solidFill>
                  <a:srgbClr val="990000"/>
                </a:solidFill>
                <a:latin typeface="Calibri" pitchFamily="34" charset="0"/>
              </a:rPr>
              <a:t>dyn_array</a:t>
            </a:r>
            <a:r>
              <a:rPr lang="en-US" dirty="0">
                <a:solidFill>
                  <a:srgbClr val="990000"/>
                </a:solidFill>
                <a:latin typeface="Calibri" pitchFamily="34" charset="0"/>
              </a:rPr>
              <a:t> </a:t>
            </a:r>
            <a:r>
              <a:rPr lang="en-US" dirty="0" err="1">
                <a:solidFill>
                  <a:srgbClr val="990000"/>
                </a:solidFill>
                <a:latin typeface="Calibri" pitchFamily="34" charset="0"/>
              </a:rPr>
              <a:t>ptr</a:t>
            </a:r>
            <a:r>
              <a:rPr lang="en-US" dirty="0">
                <a:solidFill>
                  <a:srgbClr val="990000"/>
                </a:solidFill>
                <a:latin typeface="Calibri" pitchFamily="34" charset="0"/>
              </a:rPr>
              <a:t> on stack)</a:t>
            </a:r>
            <a:endParaRPr lang="en-US" sz="1800" dirty="0">
              <a:solidFill>
                <a:srgbClr val="990000"/>
              </a:solidFill>
              <a:latin typeface="Calibri" pitchFamily="34" charset="0"/>
            </a:endParaRPr>
          </a:p>
        </p:txBody>
      </p:sp>
      <p:cxnSp>
        <p:nvCxnSpPr>
          <p:cNvPr id="59" name="Straight Arrow Connector 58"/>
          <p:cNvCxnSpPr>
            <a:cxnSpLocks/>
          </p:cNvCxnSpPr>
          <p:nvPr/>
        </p:nvCxnSpPr>
        <p:spPr bwMode="auto">
          <a:xfrm flipH="1">
            <a:off x="1628776" y="2619198"/>
            <a:ext cx="2224392" cy="1867077"/>
          </a:xfrm>
          <a:prstGeom prst="straightConnector1">
            <a:avLst/>
          </a:prstGeom>
          <a:noFill/>
          <a:ln w="25400" cap="flat" cmpd="sng" algn="ctr">
            <a:solidFill>
              <a:srgbClr val="990000"/>
            </a:solidFill>
            <a:prstDash val="solid"/>
            <a:round/>
            <a:headEnd type="none" w="med" len="med"/>
            <a:tailEnd type="arrow"/>
          </a:ln>
          <a:effectLst/>
        </p:spPr>
      </p:cxnSp>
      <p:sp>
        <p:nvSpPr>
          <p:cNvPr id="60" name="Rectangle 3">
            <a:extLst>
              <a:ext uri="{FF2B5EF4-FFF2-40B4-BE49-F238E27FC236}">
                <a16:creationId xmlns:a16="http://schemas.microsoft.com/office/drawing/2014/main" id="{E1AF602C-0227-48A2-9736-F023E10AFFD5}"/>
              </a:ext>
            </a:extLst>
          </p:cNvPr>
          <p:cNvSpPr>
            <a:spLocks noChangeArrowheads="1"/>
          </p:cNvSpPr>
          <p:nvPr/>
        </p:nvSpPr>
        <p:spPr bwMode="auto">
          <a:xfrm>
            <a:off x="7505515" y="2222935"/>
            <a:ext cx="871049" cy="359010"/>
          </a:xfrm>
          <a:prstGeom prst="rect">
            <a:avLst/>
          </a:prstGeom>
          <a:noFill/>
          <a:ln w="3240">
            <a:noFill/>
            <a:miter lim="800000"/>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chemeClr val="tx1">
                    <a:lumMod val="50000"/>
                    <a:lumOff val="50000"/>
                  </a:schemeClr>
                </a:solidFill>
                <a:latin typeface="Courier New" pitchFamily="49" charset="0"/>
                <a:ea typeface="msgothic" charset="0"/>
                <a:cs typeface="msgothic" charset="0"/>
              </a:rPr>
              <a:t>sum.c</a:t>
            </a:r>
            <a:endParaRPr lang="en-GB" sz="1800" b="1" i="1" dirty="0">
              <a:solidFill>
                <a:schemeClr val="tx1">
                  <a:lumMod val="50000"/>
                  <a:lumOff val="50000"/>
                </a:schemeClr>
              </a:solidFill>
              <a:latin typeface="Courier New" pitchFamily="49" charset="0"/>
              <a:ea typeface="msgothic" charset="0"/>
              <a:cs typeface="msgothic" charset="0"/>
            </a:endParaRPr>
          </a:p>
        </p:txBody>
      </p:sp>
    </p:spTree>
    <p:extLst>
      <p:ext uri="{BB962C8B-B14F-4D97-AF65-F5344CB8AC3E}">
        <p14:creationId xmlns:p14="http://schemas.microsoft.com/office/powerpoint/2010/main" val="212432420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par>
                                <p:cTn id="28" presetID="10" presetClass="entr" presetSubtype="0" fill="hold" nodeType="with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fade">
                                      <p:cBhvr>
                                        <p:cTn id="30" dur="500"/>
                                        <p:tgtEl>
                                          <p:spTgt spid="4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fade">
                                      <p:cBhvr>
                                        <p:cTn id="50" dur="500"/>
                                        <p:tgtEl>
                                          <p:spTgt spid="5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fade">
                                      <p:cBhvr>
                                        <p:cTn id="60" dur="500"/>
                                        <p:tgtEl>
                                          <p:spTgt spid="5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52"/>
                                        </p:tgtEl>
                                        <p:attrNameLst>
                                          <p:attrName>style.visibility</p:attrName>
                                        </p:attrNameLst>
                                      </p:cBhvr>
                                      <p:to>
                                        <p:strVal val="visible"/>
                                      </p:to>
                                    </p:set>
                                    <p:animEffect transition="in" filter="fade">
                                      <p:cBhvr>
                                        <p:cTn id="65" dur="500"/>
                                        <p:tgtEl>
                                          <p:spTgt spid="5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fade">
                                      <p:cBhvr>
                                        <p:cTn id="70" dur="500"/>
                                        <p:tgtEl>
                                          <p:spTgt spid="50"/>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fade">
                                      <p:cBhvr>
                                        <p:cTn id="7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28" grpId="0"/>
      <p:bldP spid="49" grpId="0"/>
      <p:bldP spid="52" grpId="0"/>
      <p:bldP spid="47" grpId="0"/>
      <p:bldP spid="58" grpId="0"/>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E3F5-35B3-4CC4-9681-5F280C19BFF1}"/>
              </a:ext>
            </a:extLst>
          </p:cNvPr>
          <p:cNvSpPr>
            <a:spLocks noGrp="1"/>
          </p:cNvSpPr>
          <p:nvPr>
            <p:ph type="title"/>
          </p:nvPr>
        </p:nvSpPr>
        <p:spPr>
          <a:xfrm>
            <a:off x="357018" y="3048000"/>
            <a:ext cx="7592093" cy="762000"/>
          </a:xfrm>
        </p:spPr>
        <p:txBody>
          <a:bodyPr/>
          <a:lstStyle/>
          <a:p>
            <a:r>
              <a:rPr lang="en-US" dirty="0"/>
              <a:t>Data Representation and Stacks</a:t>
            </a:r>
          </a:p>
        </p:txBody>
      </p:sp>
      <p:pic>
        <p:nvPicPr>
          <p:cNvPr id="11266" name="Picture 2" descr="Image result for stacks meme">
            <a:extLst>
              <a:ext uri="{FF2B5EF4-FFF2-40B4-BE49-F238E27FC236}">
                <a16:creationId xmlns:a16="http://schemas.microsoft.com/office/drawing/2014/main" id="{EC2833F3-F90C-4AB9-A852-718700233DD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2369"/>
          <a:stretch/>
        </p:blipFill>
        <p:spPr bwMode="auto">
          <a:xfrm>
            <a:off x="2552700" y="4124325"/>
            <a:ext cx="2290440" cy="216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6893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Attack Lab Question</a:t>
            </a:r>
          </a:p>
        </p:txBody>
      </p:sp>
      <p:sp>
        <p:nvSpPr>
          <p:cNvPr id="3" name="Content Placeholder 2"/>
          <p:cNvSpPr>
            <a:spLocks noGrp="1"/>
          </p:cNvSpPr>
          <p:nvPr>
            <p:ph idx="1"/>
          </p:nvPr>
        </p:nvSpPr>
        <p:spPr/>
        <p:txBody>
          <a:bodyPr/>
          <a:lstStyle/>
          <a:p>
            <a:r>
              <a:rPr lang="en-US" dirty="0"/>
              <a:t>Best way to study for this is to do the attack lab.</a:t>
            </a:r>
          </a:p>
          <a:p>
            <a:r>
              <a:rPr lang="en-US" dirty="0"/>
              <a:t>Concepts:</a:t>
            </a:r>
          </a:p>
          <a:p>
            <a:pPr lvl="1"/>
            <a:r>
              <a:rPr lang="en-US" dirty="0"/>
              <a:t>Stacks (you will draw a stack based on assembly)</a:t>
            </a:r>
          </a:p>
          <a:p>
            <a:pPr lvl="1"/>
            <a:r>
              <a:rPr lang="en-US" dirty="0"/>
              <a:t>Construct / Identify an attack</a:t>
            </a:r>
          </a:p>
          <a:p>
            <a:pPr lvl="1"/>
            <a:r>
              <a:rPr lang="en-US" dirty="0"/>
              <a:t>Test knowledge of datatypes</a:t>
            </a:r>
          </a:p>
          <a:p>
            <a:endParaRPr lang="en-US" dirty="0"/>
          </a:p>
        </p:txBody>
      </p:sp>
    </p:spTree>
    <p:extLst>
      <p:ext uri="{BB962C8B-B14F-4D97-AF65-F5344CB8AC3E}">
        <p14:creationId xmlns:p14="http://schemas.microsoft.com/office/powerpoint/2010/main" val="28326980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and Data</a:t>
            </a:r>
          </a:p>
        </p:txBody>
      </p:sp>
      <p:sp>
        <p:nvSpPr>
          <p:cNvPr id="6" name="Rectangle 5"/>
          <p:cNvSpPr>
            <a:spLocks noChangeArrowheads="1"/>
          </p:cNvSpPr>
          <p:nvPr/>
        </p:nvSpPr>
        <p:spPr bwMode="auto">
          <a:xfrm>
            <a:off x="1146573" y="1691866"/>
            <a:ext cx="3395691" cy="2462213"/>
          </a:xfrm>
          <a:prstGeom prst="rect">
            <a:avLst/>
          </a:prstGeom>
          <a:solidFill>
            <a:srgbClr val="F6F5BD"/>
          </a:solidFill>
          <a:ln w="12700">
            <a:solidFill>
              <a:schemeClr val="tx1"/>
            </a:solidFill>
            <a:miter lim="800000"/>
            <a:headEnd/>
            <a:tailEnd/>
          </a:ln>
          <a:effectLst/>
        </p:spPr>
        <p:txBody>
          <a:bodyPr wrap="square" tIns="0" bIns="0" anchor="ctr">
            <a:spAutoFit/>
          </a:bodyPr>
          <a:lstStyle/>
          <a:p>
            <a:r>
              <a:rPr lang="en-US" sz="1600" dirty="0" err="1">
                <a:latin typeface="Consolas" panose="020B0609020204030204" pitchFamily="49" charset="0"/>
              </a:rPr>
              <a:t>int</a:t>
            </a:r>
            <a:r>
              <a:rPr lang="en-US" sz="1600" dirty="0">
                <a:latin typeface="Consolas" panose="020B0609020204030204" pitchFamily="49" charset="0"/>
              </a:rPr>
              <a:t> </a:t>
            </a:r>
            <a:r>
              <a:rPr lang="en-US" sz="1600" dirty="0" err="1">
                <a:latin typeface="Consolas" panose="020B0609020204030204" pitchFamily="49" charset="0"/>
              </a:rPr>
              <a:t>func</a:t>
            </a:r>
            <a:r>
              <a:rPr lang="en-US" sz="1600" dirty="0">
                <a:latin typeface="Consolas" panose="020B0609020204030204" pitchFamily="49" charset="0"/>
              </a:rPr>
              <a:t>(</a:t>
            </a:r>
            <a:r>
              <a:rPr lang="en-US" sz="1600" dirty="0" err="1">
                <a:latin typeface="Consolas" panose="020B0609020204030204" pitchFamily="49" charset="0"/>
              </a:rPr>
              <a:t>int</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 {</a:t>
            </a:r>
          </a:p>
          <a:p>
            <a:r>
              <a:rPr lang="en-US" sz="1600" dirty="0">
                <a:latin typeface="Consolas" panose="020B0609020204030204" pitchFamily="49" charset="0"/>
              </a:rPr>
              <a:t>  volatile union U {</a:t>
            </a:r>
          </a:p>
          <a:p>
            <a:r>
              <a:rPr lang="en-US" sz="1600" dirty="0">
                <a:latin typeface="Consolas" panose="020B0609020204030204" pitchFamily="49" charset="0"/>
              </a:rPr>
              <a:t>    char s[16];</a:t>
            </a:r>
          </a:p>
          <a:p>
            <a:r>
              <a:rPr lang="en-US" sz="1600" dirty="0">
                <a:latin typeface="Consolas" panose="020B0609020204030204" pitchFamily="49" charset="0"/>
              </a:rPr>
              <a:t>    </a:t>
            </a:r>
            <a:r>
              <a:rPr lang="en-US" sz="1600" dirty="0" err="1">
                <a:latin typeface="Consolas" panose="020B0609020204030204" pitchFamily="49" charset="0"/>
              </a:rPr>
              <a:t>int</a:t>
            </a:r>
            <a:r>
              <a:rPr lang="en-US" sz="1600" dirty="0">
                <a:latin typeface="Consolas" panose="020B0609020204030204" pitchFamily="49" charset="0"/>
              </a:rPr>
              <a:t> x;</a:t>
            </a:r>
          </a:p>
          <a:p>
            <a:r>
              <a:rPr lang="en-US" sz="1600" dirty="0">
                <a:latin typeface="Consolas" panose="020B0609020204030204" pitchFamily="49" charset="0"/>
              </a:rPr>
              <a:t>  } u;</a:t>
            </a:r>
          </a:p>
          <a:p>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u.x</a:t>
            </a:r>
            <a:r>
              <a:rPr lang="en-US" sz="1600" dirty="0">
                <a:latin typeface="Consolas" panose="020B0609020204030204" pitchFamily="49" charset="0"/>
              </a:rPr>
              <a:t>=0;</a:t>
            </a:r>
          </a:p>
          <a:p>
            <a:r>
              <a:rPr lang="en-US" sz="1600" dirty="0">
                <a:latin typeface="Consolas" panose="020B0609020204030204" pitchFamily="49" charset="0"/>
              </a:rPr>
              <a:t>  </a:t>
            </a:r>
            <a:r>
              <a:rPr lang="en-US" sz="1600" dirty="0" err="1">
                <a:latin typeface="Consolas" panose="020B0609020204030204" pitchFamily="49" charset="0"/>
              </a:rPr>
              <a:t>u.s</a:t>
            </a:r>
            <a:r>
              <a:rPr lang="en-US" sz="1600" dirty="0">
                <a:latin typeface="Consolas" panose="020B0609020204030204" pitchFamily="49" charset="0"/>
              </a:rPr>
              <a:t>[</a:t>
            </a:r>
            <a:r>
              <a:rPr lang="en-US" sz="1600" dirty="0" err="1">
                <a:latin typeface="Consolas" panose="020B0609020204030204" pitchFamily="49" charset="0"/>
              </a:rPr>
              <a:t>i</a:t>
            </a:r>
            <a:r>
              <a:rPr lang="en-US" sz="1600" dirty="0">
                <a:latin typeface="Consolas" panose="020B0609020204030204" pitchFamily="49" charset="0"/>
              </a:rPr>
              <a:t>]=</a:t>
            </a:r>
            <a:r>
              <a:rPr lang="en-US" sz="1600" dirty="0" err="1">
                <a:latin typeface="Consolas" panose="020B0609020204030204" pitchFamily="49" charset="0"/>
              </a:rPr>
              <a:t>i</a:t>
            </a:r>
            <a:r>
              <a:rPr lang="en-US" sz="1600" dirty="0">
                <a:latin typeface="Consolas" panose="020B0609020204030204" pitchFamily="49" charset="0"/>
              </a:rPr>
              <a:t>;</a:t>
            </a:r>
          </a:p>
          <a:p>
            <a:r>
              <a:rPr lang="en-US" sz="1600" dirty="0">
                <a:latin typeface="Consolas" panose="020B0609020204030204" pitchFamily="49" charset="0"/>
              </a:rPr>
              <a:t>  return </a:t>
            </a:r>
            <a:r>
              <a:rPr lang="en-US" sz="1600" dirty="0" err="1">
                <a:latin typeface="Consolas" panose="020B0609020204030204" pitchFamily="49" charset="0"/>
              </a:rPr>
              <a:t>u.x</a:t>
            </a:r>
            <a:r>
              <a:rPr lang="en-US" sz="1600" dirty="0">
                <a:latin typeface="Consolas" panose="020B0609020204030204" pitchFamily="49" charset="0"/>
              </a:rPr>
              <a:t>;</a:t>
            </a:r>
          </a:p>
          <a:p>
            <a:r>
              <a:rPr lang="en-US" sz="1600" dirty="0">
                <a:latin typeface="Consolas" panose="020B0609020204030204" pitchFamily="49" charset="0"/>
              </a:rPr>
              <a:t>}</a:t>
            </a:r>
          </a:p>
        </p:txBody>
      </p:sp>
      <p:sp>
        <p:nvSpPr>
          <p:cNvPr id="7" name="Rectangle 6"/>
          <p:cNvSpPr/>
          <p:nvPr/>
        </p:nvSpPr>
        <p:spPr>
          <a:xfrm>
            <a:off x="98782" y="4648267"/>
            <a:ext cx="8717839" cy="1477328"/>
          </a:xfrm>
          <a:prstGeom prst="rect">
            <a:avLst/>
          </a:prstGeom>
        </p:spPr>
        <p:txBody>
          <a:bodyPr wrap="square">
            <a:spAutoFit/>
          </a:bodyPr>
          <a:lstStyle/>
          <a:p>
            <a:r>
              <a:rPr lang="en-US" dirty="0">
                <a:latin typeface="Consolas" panose="020B0609020204030204" pitchFamily="49" charset="0"/>
              </a:rPr>
              <a:t>   0x00000000004005d0 &lt;+0&gt;:     </a:t>
            </a:r>
            <a:r>
              <a:rPr lang="en-US" dirty="0" err="1">
                <a:latin typeface="Consolas" panose="020B0609020204030204" pitchFamily="49" charset="0"/>
              </a:rPr>
              <a:t>movslq</a:t>
            </a:r>
            <a:r>
              <a:rPr lang="en-US" dirty="0">
                <a:latin typeface="Consolas" panose="020B0609020204030204" pitchFamily="49" charset="0"/>
              </a:rPr>
              <a:t> %</a:t>
            </a:r>
            <a:r>
              <a:rPr lang="en-US" dirty="0" err="1">
                <a:latin typeface="Consolas" panose="020B0609020204030204" pitchFamily="49" charset="0"/>
              </a:rPr>
              <a:t>edi</a:t>
            </a:r>
            <a:r>
              <a:rPr lang="en-US" dirty="0">
                <a:latin typeface="Consolas" panose="020B0609020204030204" pitchFamily="49" charset="0"/>
              </a:rPr>
              <a:t>,%</a:t>
            </a:r>
            <a:r>
              <a:rPr lang="en-US" dirty="0" err="1">
                <a:latin typeface="Consolas" panose="020B0609020204030204" pitchFamily="49" charset="0"/>
              </a:rPr>
              <a:t>rax</a:t>
            </a:r>
            <a:endParaRPr lang="en-US" dirty="0">
              <a:latin typeface="Consolas" panose="020B0609020204030204" pitchFamily="49" charset="0"/>
            </a:endParaRPr>
          </a:p>
          <a:p>
            <a:r>
              <a:rPr lang="en-US" dirty="0">
                <a:latin typeface="Consolas" panose="020B0609020204030204" pitchFamily="49" charset="0"/>
              </a:rPr>
              <a:t>   0x00000000004005d3 &lt;+3&gt;:     </a:t>
            </a:r>
            <a:r>
              <a:rPr lang="en-US" dirty="0" err="1">
                <a:latin typeface="Consolas" panose="020B0609020204030204" pitchFamily="49" charset="0"/>
              </a:rPr>
              <a:t>movl</a:t>
            </a:r>
            <a:r>
              <a:rPr lang="en-US" dirty="0">
                <a:latin typeface="Consolas" panose="020B0609020204030204" pitchFamily="49" charset="0"/>
              </a:rPr>
              <a:t>   $0x0,-0x18(%</a:t>
            </a:r>
            <a:r>
              <a:rPr lang="en-US" dirty="0" err="1">
                <a:latin typeface="Consolas" panose="020B0609020204030204" pitchFamily="49" charset="0"/>
              </a:rPr>
              <a:t>rsp</a:t>
            </a:r>
            <a:r>
              <a:rPr lang="en-US" dirty="0">
                <a:latin typeface="Consolas" panose="020B0609020204030204" pitchFamily="49" charset="0"/>
              </a:rPr>
              <a:t>)</a:t>
            </a:r>
          </a:p>
          <a:p>
            <a:r>
              <a:rPr lang="en-US" dirty="0">
                <a:latin typeface="Consolas" panose="020B0609020204030204" pitchFamily="49" charset="0"/>
              </a:rPr>
              <a:t>   0x00000000004005db &lt;+11&gt;:    </a:t>
            </a:r>
            <a:r>
              <a:rPr lang="en-US" dirty="0" err="1">
                <a:latin typeface="Consolas" panose="020B0609020204030204" pitchFamily="49" charset="0"/>
              </a:rPr>
              <a:t>mov</a:t>
            </a:r>
            <a:r>
              <a:rPr lang="en-US" dirty="0">
                <a:latin typeface="Consolas" panose="020B0609020204030204" pitchFamily="49" charset="0"/>
              </a:rPr>
              <a:t>    %dil,-0x18(%rsp,%rax,1)</a:t>
            </a:r>
          </a:p>
          <a:p>
            <a:r>
              <a:rPr lang="en-US" dirty="0">
                <a:latin typeface="Consolas" panose="020B0609020204030204" pitchFamily="49" charset="0"/>
              </a:rPr>
              <a:t>   0x00000000004005e0 &lt;+16&gt;:    </a:t>
            </a:r>
            <a:r>
              <a:rPr lang="en-US" dirty="0" err="1">
                <a:latin typeface="Consolas" panose="020B0609020204030204" pitchFamily="49" charset="0"/>
              </a:rPr>
              <a:t>mov</a:t>
            </a:r>
            <a:r>
              <a:rPr lang="en-US" dirty="0">
                <a:latin typeface="Consolas" panose="020B0609020204030204" pitchFamily="49" charset="0"/>
              </a:rPr>
              <a:t>    -0x18(%</a:t>
            </a:r>
            <a:r>
              <a:rPr lang="en-US" dirty="0" err="1">
                <a:latin typeface="Consolas" panose="020B0609020204030204" pitchFamily="49" charset="0"/>
              </a:rPr>
              <a:t>rsp</a:t>
            </a:r>
            <a:r>
              <a:rPr lang="en-US" dirty="0">
                <a:latin typeface="Consolas" panose="020B0609020204030204" pitchFamily="49" charset="0"/>
              </a:rPr>
              <a:t>),%</a:t>
            </a:r>
            <a:r>
              <a:rPr lang="en-US" dirty="0" err="1">
                <a:latin typeface="Consolas" panose="020B0609020204030204" pitchFamily="49" charset="0"/>
              </a:rPr>
              <a:t>eax</a:t>
            </a:r>
            <a:endParaRPr lang="en-US" dirty="0">
              <a:latin typeface="Consolas" panose="020B0609020204030204" pitchFamily="49" charset="0"/>
            </a:endParaRPr>
          </a:p>
          <a:p>
            <a:r>
              <a:rPr lang="en-US" dirty="0">
                <a:latin typeface="Consolas" panose="020B0609020204030204" pitchFamily="49" charset="0"/>
              </a:rPr>
              <a:t>   0x00000000004005e4 &lt;+20&gt;:    </a:t>
            </a:r>
            <a:r>
              <a:rPr lang="en-US" dirty="0" err="1">
                <a:latin typeface="Consolas" panose="020B0609020204030204" pitchFamily="49" charset="0"/>
              </a:rPr>
              <a:t>retq</a:t>
            </a:r>
            <a:endParaRPr lang="en-US" dirty="0">
              <a:latin typeface="Consolas" panose="020B0609020204030204" pitchFamily="49" charset="0"/>
            </a:endParaRPr>
          </a:p>
        </p:txBody>
      </p:sp>
      <p:sp>
        <p:nvSpPr>
          <p:cNvPr id="8" name="Rectangle 7"/>
          <p:cNvSpPr/>
          <p:nvPr/>
        </p:nvSpPr>
        <p:spPr>
          <a:xfrm>
            <a:off x="5667309" y="1951672"/>
            <a:ext cx="2415536" cy="1477328"/>
          </a:xfrm>
          <a:prstGeom prst="rect">
            <a:avLst/>
          </a:prstGeom>
        </p:spPr>
        <p:txBody>
          <a:bodyPr wrap="square">
            <a:spAutoFit/>
          </a:bodyPr>
          <a:lstStyle/>
          <a:p>
            <a:r>
              <a:rPr lang="en-US" dirty="0">
                <a:latin typeface="Consolas" panose="020B0609020204030204" pitchFamily="49" charset="0"/>
              </a:rPr>
              <a:t>What is printed?</a:t>
            </a:r>
          </a:p>
          <a:p>
            <a:r>
              <a:rPr lang="en-US" dirty="0" err="1">
                <a:latin typeface="Consolas" panose="020B0609020204030204" pitchFamily="49" charset="0"/>
              </a:rPr>
              <a:t>func</a:t>
            </a:r>
            <a:r>
              <a:rPr lang="en-US" dirty="0">
                <a:latin typeface="Consolas" panose="020B0609020204030204" pitchFamily="49" charset="0"/>
              </a:rPr>
              <a:t>(0)=0x0</a:t>
            </a:r>
          </a:p>
          <a:p>
            <a:r>
              <a:rPr lang="en-US" dirty="0" err="1">
                <a:latin typeface="Consolas" panose="020B0609020204030204" pitchFamily="49" charset="0"/>
              </a:rPr>
              <a:t>func</a:t>
            </a:r>
            <a:r>
              <a:rPr lang="en-US" dirty="0">
                <a:latin typeface="Consolas" panose="020B0609020204030204" pitchFamily="49" charset="0"/>
              </a:rPr>
              <a:t>(1)=0x100</a:t>
            </a:r>
          </a:p>
          <a:p>
            <a:r>
              <a:rPr lang="en-US" dirty="0" err="1">
                <a:latin typeface="Consolas" panose="020B0609020204030204" pitchFamily="49" charset="0"/>
              </a:rPr>
              <a:t>func</a:t>
            </a:r>
            <a:r>
              <a:rPr lang="en-US" dirty="0">
                <a:latin typeface="Consolas" panose="020B0609020204030204" pitchFamily="49" charset="0"/>
              </a:rPr>
              <a:t>(2)=0x20000</a:t>
            </a:r>
          </a:p>
          <a:p>
            <a:r>
              <a:rPr lang="en-US" dirty="0" err="1">
                <a:latin typeface="Consolas" panose="020B0609020204030204" pitchFamily="49" charset="0"/>
              </a:rPr>
              <a:t>func</a:t>
            </a:r>
            <a:r>
              <a:rPr lang="en-US" dirty="0">
                <a:latin typeface="Consolas" panose="020B0609020204030204" pitchFamily="49" charset="0"/>
              </a:rPr>
              <a:t>(3)=0x3000000</a:t>
            </a:r>
          </a:p>
        </p:txBody>
      </p:sp>
      <p:sp>
        <p:nvSpPr>
          <p:cNvPr id="3" name="Rectangle 2">
            <a:extLst>
              <a:ext uri="{FF2B5EF4-FFF2-40B4-BE49-F238E27FC236}">
                <a16:creationId xmlns:a16="http://schemas.microsoft.com/office/drawing/2014/main" id="{D3C69682-37E3-451B-AAB8-81D0F4845948}"/>
              </a:ext>
            </a:extLst>
          </p:cNvPr>
          <p:cNvSpPr/>
          <p:nvPr/>
        </p:nvSpPr>
        <p:spPr bwMode="auto">
          <a:xfrm>
            <a:off x="6743700" y="2247900"/>
            <a:ext cx="1253727" cy="1275236"/>
          </a:xfrm>
          <a:prstGeom prst="rect">
            <a:avLst/>
          </a:prstGeom>
          <a:solidFill>
            <a:schemeClr val="bg1"/>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4" name="TextBox 3">
            <a:extLst>
              <a:ext uri="{FF2B5EF4-FFF2-40B4-BE49-F238E27FC236}">
                <a16:creationId xmlns:a16="http://schemas.microsoft.com/office/drawing/2014/main" id="{A2AE1698-A9B6-4759-964D-1613CCF2219A}"/>
              </a:ext>
            </a:extLst>
          </p:cNvPr>
          <p:cNvSpPr txBox="1"/>
          <p:nvPr/>
        </p:nvSpPr>
        <p:spPr>
          <a:xfrm>
            <a:off x="5061875" y="3725228"/>
            <a:ext cx="3754746" cy="369332"/>
          </a:xfrm>
          <a:prstGeom prst="rect">
            <a:avLst/>
          </a:prstGeom>
          <a:noFill/>
        </p:spPr>
        <p:txBody>
          <a:bodyPr wrap="none" rtlCol="0">
            <a:spAutoFit/>
          </a:bodyPr>
          <a:lstStyle/>
          <a:p>
            <a:r>
              <a:rPr lang="en-US" sz="1800" dirty="0">
                <a:latin typeface="Calibri" pitchFamily="34" charset="0"/>
              </a:rPr>
              <a:t>What input would crash the program?</a:t>
            </a:r>
          </a:p>
        </p:txBody>
      </p:sp>
    </p:spTree>
    <p:extLst>
      <p:ext uri="{BB962C8B-B14F-4D97-AF65-F5344CB8AC3E}">
        <p14:creationId xmlns:p14="http://schemas.microsoft.com/office/powerpoint/2010/main" val="2079745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 grpId="0" animBg="1"/>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7018" y="2817634"/>
            <a:ext cx="7592093" cy="762000"/>
          </a:xfrm>
        </p:spPr>
        <p:txBody>
          <a:bodyPr/>
          <a:lstStyle/>
          <a:p>
            <a:r>
              <a:rPr lang="en-US" dirty="0"/>
              <a:t>Other Random Questions</a:t>
            </a:r>
          </a:p>
        </p:txBody>
      </p:sp>
    </p:spTree>
    <p:extLst>
      <p:ext uri="{BB962C8B-B14F-4D97-AF65-F5344CB8AC3E}">
        <p14:creationId xmlns:p14="http://schemas.microsoft.com/office/powerpoint/2010/main" val="39955628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Choice Example</a:t>
            </a:r>
          </a:p>
        </p:txBody>
      </p:sp>
      <p:sp>
        <p:nvSpPr>
          <p:cNvPr id="3" name="Content Placeholder 2"/>
          <p:cNvSpPr>
            <a:spLocks noGrp="1"/>
          </p:cNvSpPr>
          <p:nvPr>
            <p:ph idx="1"/>
          </p:nvPr>
        </p:nvSpPr>
        <p:spPr/>
        <p:txBody>
          <a:bodyPr/>
          <a:lstStyle/>
          <a:p>
            <a:r>
              <a:rPr lang="en-US" b="0" dirty="0"/>
              <a:t> Given the simple implicit-free-list for implementing malloc, which of the following scenarios would cause the most external fragmentation?</a:t>
            </a:r>
          </a:p>
          <a:p>
            <a:pPr marL="457200" indent="-457200">
              <a:buSzPct val="100000"/>
              <a:buFont typeface="+mj-lt"/>
              <a:buAutoNum type="alphaLcParenR"/>
            </a:pPr>
            <a:r>
              <a:rPr lang="en-US" b="0" dirty="0"/>
              <a:t> </a:t>
            </a:r>
            <a:r>
              <a:rPr lang="en-US" sz="2800" b="0" dirty="0"/>
              <a:t>Repeatedly calling malloc() on many different sizes.</a:t>
            </a:r>
          </a:p>
          <a:p>
            <a:pPr marL="457200" indent="-457200">
              <a:buSzPct val="100000"/>
              <a:buFont typeface="+mj-lt"/>
              <a:buAutoNum type="alphaLcParenR"/>
            </a:pPr>
            <a:r>
              <a:rPr lang="en-US" sz="2800" b="0" dirty="0"/>
              <a:t>  Repeatedly calling </a:t>
            </a:r>
            <a:r>
              <a:rPr lang="en-US" sz="2800" b="0" dirty="0" err="1"/>
              <a:t>malloc</a:t>
            </a:r>
            <a:r>
              <a:rPr lang="en-US" sz="2800" b="0" dirty="0"/>
              <a:t>() on many different sizes, while sometimes freeing some memory.</a:t>
            </a:r>
          </a:p>
          <a:p>
            <a:pPr marL="457200" indent="-457200">
              <a:buSzPct val="100000"/>
              <a:buFont typeface="+mj-lt"/>
              <a:buAutoNum type="alphaLcParenR"/>
            </a:pPr>
            <a:r>
              <a:rPr lang="en-US" sz="2800" b="0" dirty="0"/>
              <a:t> Repeatedly calling </a:t>
            </a:r>
            <a:r>
              <a:rPr lang="en-US" sz="2800" b="0" dirty="0" err="1"/>
              <a:t>malloc</a:t>
            </a:r>
            <a:r>
              <a:rPr lang="en-US" sz="2800" b="0" dirty="0"/>
              <a:t>() with the same size.</a:t>
            </a:r>
          </a:p>
          <a:p>
            <a:pPr marL="457200" indent="-457200">
              <a:buSzPct val="100000"/>
              <a:buFont typeface="+mj-lt"/>
              <a:buAutoNum type="alphaLcParenR"/>
            </a:pPr>
            <a:r>
              <a:rPr lang="en-US" sz="2800" b="0" dirty="0"/>
              <a:t> Repeatedly calling </a:t>
            </a:r>
            <a:r>
              <a:rPr lang="en-US" sz="2800" b="0" dirty="0" err="1"/>
              <a:t>malloc</a:t>
            </a:r>
            <a:r>
              <a:rPr lang="en-US" sz="2800" b="0" dirty="0"/>
              <a:t>() with the same size, while sometimes freeing some memory.</a:t>
            </a:r>
            <a:br>
              <a:rPr lang="en-US" dirty="0"/>
            </a:br>
            <a:endParaRPr lang="en-US" dirty="0"/>
          </a:p>
        </p:txBody>
      </p:sp>
    </p:spTree>
    <p:extLst>
      <p:ext uri="{BB962C8B-B14F-4D97-AF65-F5344CB8AC3E}">
        <p14:creationId xmlns:p14="http://schemas.microsoft.com/office/powerpoint/2010/main" val="14332645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 Answer Question</a:t>
            </a:r>
          </a:p>
        </p:txBody>
      </p:sp>
      <p:sp>
        <p:nvSpPr>
          <p:cNvPr id="3" name="Content Placeholder 2"/>
          <p:cNvSpPr>
            <a:spLocks noGrp="1"/>
          </p:cNvSpPr>
          <p:nvPr>
            <p:ph idx="1"/>
          </p:nvPr>
        </p:nvSpPr>
        <p:spPr/>
        <p:txBody>
          <a:bodyPr/>
          <a:lstStyle/>
          <a:p>
            <a:pPr marL="457200" indent="-457200">
              <a:buSzPct val="100000"/>
              <a:buFont typeface="+mj-lt"/>
              <a:buAutoNum type="alphaLcParenR"/>
            </a:pPr>
            <a:r>
              <a:rPr lang="en-US" b="0" dirty="0"/>
              <a:t>For a floating point number, what would be an effect of allocating more bits to the exponent part by taking them from the fraction part – </a:t>
            </a:r>
            <a:r>
              <a:rPr lang="en-US" b="0" dirty="0" err="1"/>
              <a:t>ie</a:t>
            </a:r>
            <a:r>
              <a:rPr lang="en-US" b="0" dirty="0"/>
              <a:t> . How would the representable numbers change  (30 words max)</a:t>
            </a:r>
          </a:p>
          <a:p>
            <a:pPr marL="457200" indent="-457200">
              <a:buSzPct val="100000"/>
              <a:buFont typeface="+mj-lt"/>
              <a:buAutoNum type="alphaLcParenR"/>
            </a:pPr>
            <a:endParaRPr lang="en-US" b="0" dirty="0"/>
          </a:p>
          <a:p>
            <a:pPr marL="457200" indent="-457200">
              <a:buSzPct val="100000"/>
              <a:buFont typeface="+mj-lt"/>
              <a:buAutoNum type="alphaLcParenR"/>
            </a:pPr>
            <a:endParaRPr lang="en-US" b="0" dirty="0"/>
          </a:p>
          <a:p>
            <a:pPr marL="457200" indent="-457200">
              <a:buSzPct val="100000"/>
              <a:buFont typeface="+mj-lt"/>
              <a:buAutoNum type="alphaLcParenR"/>
            </a:pPr>
            <a:r>
              <a:rPr lang="en-US" b="0" dirty="0"/>
              <a:t>For a floating point number, what would be the effect of disallowing </a:t>
            </a:r>
            <a:r>
              <a:rPr lang="en-US" b="0" dirty="0" err="1"/>
              <a:t>denormalized</a:t>
            </a:r>
            <a:r>
              <a:rPr lang="en-US" b="0" dirty="0"/>
              <a:t> numbers? (30 words max)</a:t>
            </a:r>
            <a:br>
              <a:rPr lang="en-US" dirty="0"/>
            </a:br>
            <a:endParaRPr lang="en-US" dirty="0"/>
          </a:p>
        </p:txBody>
      </p:sp>
    </p:spTree>
    <p:extLst>
      <p:ext uri="{BB962C8B-B14F-4D97-AF65-F5344CB8AC3E}">
        <p14:creationId xmlns:p14="http://schemas.microsoft.com/office/powerpoint/2010/main" val="162073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title"/>
          </p:nvPr>
        </p:nvSpPr>
        <p:spPr>
          <a:xfrm>
            <a:off x="152400" y="685800"/>
            <a:ext cx="8763000" cy="1092200"/>
          </a:xfrm>
        </p:spPr>
        <p:txBody>
          <a:bodyPr/>
          <a:lstStyle/>
          <a:p>
            <a:r>
              <a:rPr lang="en-US" b="1" dirty="0"/>
              <a:t>Main Course Theme:</a:t>
            </a:r>
            <a:br>
              <a:rPr lang="en-US" b="1" dirty="0"/>
            </a:br>
            <a:r>
              <a:rPr lang="en-US" b="1" dirty="0"/>
              <a:t>Abstraction Is Good, but …</a:t>
            </a:r>
          </a:p>
        </p:txBody>
      </p:sp>
      <p:sp>
        <p:nvSpPr>
          <p:cNvPr id="6148" name="Rectangle 4"/>
          <p:cNvSpPr>
            <a:spLocks noGrp="1" noChangeArrowheads="1"/>
          </p:cNvSpPr>
          <p:nvPr>
            <p:ph idx="1"/>
          </p:nvPr>
        </p:nvSpPr>
        <p:spPr>
          <a:xfrm>
            <a:off x="396875" y="2285999"/>
            <a:ext cx="8289925" cy="3962401"/>
          </a:xfrm>
        </p:spPr>
        <p:txBody>
          <a:bodyPr/>
          <a:lstStyle/>
          <a:p>
            <a:r>
              <a:rPr lang="en-US" b="1" dirty="0"/>
              <a:t>These abstractions have limits, understanding these limits is:</a:t>
            </a:r>
          </a:p>
          <a:p>
            <a:pPr lvl="1"/>
            <a:r>
              <a:rPr lang="en-US" dirty="0"/>
              <a:t>Important for correct programs</a:t>
            </a:r>
          </a:p>
          <a:p>
            <a:pPr lvl="2"/>
            <a:r>
              <a:rPr lang="en-US" dirty="0"/>
              <a:t>Abstractions don’t necessarily conform to expectations</a:t>
            </a:r>
          </a:p>
          <a:p>
            <a:pPr lvl="1"/>
            <a:r>
              <a:rPr lang="en-US" dirty="0"/>
              <a:t>Important for Security</a:t>
            </a:r>
          </a:p>
          <a:p>
            <a:pPr lvl="2"/>
            <a:r>
              <a:rPr lang="en-US" dirty="0"/>
              <a:t>Abstractions can often be circumvented</a:t>
            </a:r>
          </a:p>
          <a:p>
            <a:pPr lvl="1"/>
            <a:r>
              <a:rPr lang="en-US" dirty="0"/>
              <a:t>Important for Performance</a:t>
            </a:r>
          </a:p>
          <a:p>
            <a:pPr lvl="2"/>
            <a:r>
              <a:rPr lang="en-US" dirty="0"/>
              <a:t>Abstractions tend to hide performance implications</a:t>
            </a:r>
          </a:p>
        </p:txBody>
      </p:sp>
    </p:spTree>
    <p:extLst>
      <p:ext uri="{BB962C8B-B14F-4D97-AF65-F5344CB8AC3E}">
        <p14:creationId xmlns:p14="http://schemas.microsoft.com/office/powerpoint/2010/main" val="224933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Effect transition="in" filter="fade">
                                      <p:cBhvr>
                                        <p:cTn id="7" dur="500"/>
                                        <p:tgtEl>
                                          <p:spTgt spid="61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48">
                                            <p:txEl>
                                              <p:pRg st="1" end="1"/>
                                            </p:txEl>
                                          </p:spTgt>
                                        </p:tgtEl>
                                        <p:attrNameLst>
                                          <p:attrName>style.visibility</p:attrName>
                                        </p:attrNameLst>
                                      </p:cBhvr>
                                      <p:to>
                                        <p:strVal val="visible"/>
                                      </p:to>
                                    </p:set>
                                    <p:animEffect transition="in" filter="fade">
                                      <p:cBhvr>
                                        <p:cTn id="12" dur="500"/>
                                        <p:tgtEl>
                                          <p:spTgt spid="6148">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148">
                                            <p:txEl>
                                              <p:pRg st="2" end="2"/>
                                            </p:txEl>
                                          </p:spTgt>
                                        </p:tgtEl>
                                        <p:attrNameLst>
                                          <p:attrName>style.visibility</p:attrName>
                                        </p:attrNameLst>
                                      </p:cBhvr>
                                      <p:to>
                                        <p:strVal val="visible"/>
                                      </p:to>
                                    </p:set>
                                    <p:animEffect transition="in" filter="fade">
                                      <p:cBhvr>
                                        <p:cTn id="15" dur="500"/>
                                        <p:tgtEl>
                                          <p:spTgt spid="614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148">
                                            <p:txEl>
                                              <p:pRg st="3" end="3"/>
                                            </p:txEl>
                                          </p:spTgt>
                                        </p:tgtEl>
                                        <p:attrNameLst>
                                          <p:attrName>style.visibility</p:attrName>
                                        </p:attrNameLst>
                                      </p:cBhvr>
                                      <p:to>
                                        <p:strVal val="visible"/>
                                      </p:to>
                                    </p:set>
                                    <p:animEffect transition="in" filter="fade">
                                      <p:cBhvr>
                                        <p:cTn id="20" dur="500"/>
                                        <p:tgtEl>
                                          <p:spTgt spid="6148">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148">
                                            <p:txEl>
                                              <p:pRg st="4" end="4"/>
                                            </p:txEl>
                                          </p:spTgt>
                                        </p:tgtEl>
                                        <p:attrNameLst>
                                          <p:attrName>style.visibility</p:attrName>
                                        </p:attrNameLst>
                                      </p:cBhvr>
                                      <p:to>
                                        <p:strVal val="visible"/>
                                      </p:to>
                                    </p:set>
                                    <p:animEffect transition="in" filter="fade">
                                      <p:cBhvr>
                                        <p:cTn id="23" dur="500"/>
                                        <p:tgtEl>
                                          <p:spTgt spid="614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148">
                                            <p:txEl>
                                              <p:pRg st="5" end="5"/>
                                            </p:txEl>
                                          </p:spTgt>
                                        </p:tgtEl>
                                        <p:attrNameLst>
                                          <p:attrName>style.visibility</p:attrName>
                                        </p:attrNameLst>
                                      </p:cBhvr>
                                      <p:to>
                                        <p:strVal val="visible"/>
                                      </p:to>
                                    </p:set>
                                    <p:animEffect transition="in" filter="fade">
                                      <p:cBhvr>
                                        <p:cTn id="28" dur="500"/>
                                        <p:tgtEl>
                                          <p:spTgt spid="6148">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148">
                                            <p:txEl>
                                              <p:pRg st="6" end="6"/>
                                            </p:txEl>
                                          </p:spTgt>
                                        </p:tgtEl>
                                        <p:attrNameLst>
                                          <p:attrName>style.visibility</p:attrName>
                                        </p:attrNameLst>
                                      </p:cBhvr>
                                      <p:to>
                                        <p:strVal val="visible"/>
                                      </p:to>
                                    </p:set>
                                    <p:animEffect transition="in" filter="fade">
                                      <p:cBhvr>
                                        <p:cTn id="31" dur="500"/>
                                        <p:tgtEl>
                                          <p:spTgt spid="614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386932" cy="762000"/>
          </a:xfrm>
        </p:spPr>
        <p:txBody>
          <a:bodyPr/>
          <a:lstStyle/>
          <a:p>
            <a:r>
              <a:rPr lang="en-US" dirty="0"/>
              <a:t>Optimizing/Parallelizing Programs</a:t>
            </a:r>
          </a:p>
        </p:txBody>
      </p:sp>
      <p:sp>
        <p:nvSpPr>
          <p:cNvPr id="3" name="Content Placeholder 2"/>
          <p:cNvSpPr>
            <a:spLocks noGrp="1"/>
          </p:cNvSpPr>
          <p:nvPr>
            <p:ph idx="1"/>
          </p:nvPr>
        </p:nvSpPr>
        <p:spPr/>
        <p:txBody>
          <a:bodyPr/>
          <a:lstStyle/>
          <a:p>
            <a:r>
              <a:rPr lang="en-US" dirty="0"/>
              <a:t>What did we learn?</a:t>
            </a:r>
          </a:p>
          <a:p>
            <a:pPr lvl="1"/>
            <a:r>
              <a:rPr lang="en-US" dirty="0"/>
              <a:t>Analysis: Calculating latency, CPE, cache miss rates</a:t>
            </a:r>
          </a:p>
          <a:p>
            <a:pPr lvl="1"/>
            <a:r>
              <a:rPr lang="en-US" dirty="0"/>
              <a:t>Optimizations for cache (blocking, loop ordering)</a:t>
            </a:r>
          </a:p>
          <a:p>
            <a:pPr lvl="1"/>
            <a:r>
              <a:rPr lang="en-US" dirty="0"/>
              <a:t>Function </a:t>
            </a:r>
            <a:r>
              <a:rPr lang="en-US" dirty="0" err="1"/>
              <a:t>inlining</a:t>
            </a:r>
            <a:r>
              <a:rPr lang="en-US" dirty="0"/>
              <a:t>, unrolling, strength reduction</a:t>
            </a:r>
          </a:p>
          <a:p>
            <a:pPr lvl="1"/>
            <a:r>
              <a:rPr lang="en-US" dirty="0"/>
              <a:t>Mechanics of multi-threading, multi-process</a:t>
            </a:r>
          </a:p>
          <a:p>
            <a:pPr lvl="1"/>
            <a:r>
              <a:rPr lang="en-US" dirty="0"/>
              <a:t>Race conditions, deadlocks.</a:t>
            </a:r>
          </a:p>
          <a:p>
            <a:pPr lvl="1"/>
            <a:r>
              <a:rPr lang="en-US" dirty="0"/>
              <a:t>Synchronization: Semaphores, locks, barriers</a:t>
            </a:r>
          </a:p>
          <a:p>
            <a:pPr lvl="1"/>
            <a:r>
              <a:rPr lang="en-US" dirty="0"/>
              <a:t>Amdahl’s law:  Speedup = 1 / ( (1 – p) + p / s )</a:t>
            </a:r>
          </a:p>
          <a:p>
            <a:r>
              <a:rPr lang="en-US" dirty="0"/>
              <a:t>What to learn next:</a:t>
            </a:r>
          </a:p>
          <a:p>
            <a:pPr lvl="1"/>
            <a:r>
              <a:rPr lang="en-US" dirty="0"/>
              <a:t>Doing this automatically with compilers</a:t>
            </a:r>
          </a:p>
        </p:txBody>
      </p:sp>
    </p:spTree>
    <p:extLst>
      <p:ext uri="{BB962C8B-B14F-4D97-AF65-F5344CB8AC3E}">
        <p14:creationId xmlns:p14="http://schemas.microsoft.com/office/powerpoint/2010/main" val="152569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BDCC5-1BD9-4790-9A1B-55FA06699809}"/>
              </a:ext>
            </a:extLst>
          </p:cNvPr>
          <p:cNvSpPr>
            <a:spLocks noGrp="1"/>
          </p:cNvSpPr>
          <p:nvPr>
            <p:ph type="title"/>
          </p:nvPr>
        </p:nvSpPr>
        <p:spPr/>
        <p:txBody>
          <a:bodyPr/>
          <a:lstStyle/>
          <a:p>
            <a:r>
              <a:rPr lang="en-US" dirty="0"/>
              <a:t>Getting Cozy with Abstractions</a:t>
            </a:r>
          </a:p>
        </p:txBody>
      </p:sp>
      <p:sp>
        <p:nvSpPr>
          <p:cNvPr id="3" name="Content Placeholder 2">
            <a:extLst>
              <a:ext uri="{FF2B5EF4-FFF2-40B4-BE49-F238E27FC236}">
                <a16:creationId xmlns:a16="http://schemas.microsoft.com/office/drawing/2014/main" id="{44175849-15E6-412A-BB9D-088A1D911C51}"/>
              </a:ext>
            </a:extLst>
          </p:cNvPr>
          <p:cNvSpPr>
            <a:spLocks noGrp="1"/>
          </p:cNvSpPr>
          <p:nvPr>
            <p:ph idx="1"/>
          </p:nvPr>
        </p:nvSpPr>
        <p:spPr/>
        <p:txBody>
          <a:bodyPr/>
          <a:lstStyle/>
          <a:p>
            <a:endParaRPr lang="en-US"/>
          </a:p>
        </p:txBody>
      </p:sp>
      <p:grpSp>
        <p:nvGrpSpPr>
          <p:cNvPr id="16" name="Group 15">
            <a:extLst>
              <a:ext uri="{FF2B5EF4-FFF2-40B4-BE49-F238E27FC236}">
                <a16:creationId xmlns:a16="http://schemas.microsoft.com/office/drawing/2014/main" id="{48B8BA29-1FFF-4EA1-8EE3-5BA6EC17D0E6}"/>
              </a:ext>
            </a:extLst>
          </p:cNvPr>
          <p:cNvGrpSpPr/>
          <p:nvPr/>
        </p:nvGrpSpPr>
        <p:grpSpPr>
          <a:xfrm>
            <a:off x="2935103" y="1621176"/>
            <a:ext cx="2819768" cy="4453848"/>
            <a:chOff x="3271837" y="1496794"/>
            <a:chExt cx="2600327" cy="4107239"/>
          </a:xfrm>
        </p:grpSpPr>
        <p:sp>
          <p:nvSpPr>
            <p:cNvPr id="17" name="Rectangle: Rounded Corners 16">
              <a:extLst>
                <a:ext uri="{FF2B5EF4-FFF2-40B4-BE49-F238E27FC236}">
                  <a16:creationId xmlns:a16="http://schemas.microsoft.com/office/drawing/2014/main" id="{F1D94F87-D7AE-450D-BA8F-7DD8637329B6}"/>
                </a:ext>
              </a:extLst>
            </p:cNvPr>
            <p:cNvSpPr/>
            <p:nvPr/>
          </p:nvSpPr>
          <p:spPr bwMode="auto">
            <a:xfrm>
              <a:off x="3271839" y="1496794"/>
              <a:ext cx="2600325" cy="369332"/>
            </a:xfrm>
            <a:prstGeom prst="roundRect">
              <a:avLst/>
            </a:prstGeom>
            <a:solidFill>
              <a:srgbClr val="4BACC6">
                <a:lumMod val="40000"/>
                <a:lumOff val="60000"/>
              </a:srgbClr>
            </a:solidFill>
            <a:ln w="2857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4F81BD"/>
                  </a:solidFill>
                  <a:effectLst/>
                  <a:uLnTx/>
                  <a:uFillTx/>
                  <a:latin typeface="Arial" charset="0"/>
                </a:rPr>
                <a:t>Algorithm</a:t>
              </a:r>
            </a:p>
          </p:txBody>
        </p:sp>
        <p:sp>
          <p:nvSpPr>
            <p:cNvPr id="18" name="Rectangle: Rounded Corners 17">
              <a:extLst>
                <a:ext uri="{FF2B5EF4-FFF2-40B4-BE49-F238E27FC236}">
                  <a16:creationId xmlns:a16="http://schemas.microsoft.com/office/drawing/2014/main" id="{13F676BC-0EBB-4A71-9FCD-AD31EA07D62E}"/>
                </a:ext>
              </a:extLst>
            </p:cNvPr>
            <p:cNvSpPr/>
            <p:nvPr/>
          </p:nvSpPr>
          <p:spPr bwMode="auto">
            <a:xfrm>
              <a:off x="3271839" y="1861661"/>
              <a:ext cx="2600325" cy="369332"/>
            </a:xfrm>
            <a:prstGeom prst="roundRect">
              <a:avLst/>
            </a:prstGeom>
            <a:solidFill>
              <a:srgbClr val="4BACC6">
                <a:lumMod val="40000"/>
                <a:lumOff val="60000"/>
              </a:srgbClr>
            </a:solidFill>
            <a:ln w="2857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4F81BD"/>
                  </a:solidFill>
                  <a:effectLst/>
                  <a:uLnTx/>
                  <a:uFillTx/>
                  <a:latin typeface="Arial" charset="0"/>
                </a:rPr>
                <a:t>Application</a:t>
              </a:r>
            </a:p>
          </p:txBody>
        </p:sp>
        <p:sp>
          <p:nvSpPr>
            <p:cNvPr id="19" name="Rectangle: Rounded Corners 18">
              <a:extLst>
                <a:ext uri="{FF2B5EF4-FFF2-40B4-BE49-F238E27FC236}">
                  <a16:creationId xmlns:a16="http://schemas.microsoft.com/office/drawing/2014/main" id="{E1AEA93D-F05E-4AE2-90E9-72BF1A9F86D9}"/>
                </a:ext>
              </a:extLst>
            </p:cNvPr>
            <p:cNvSpPr/>
            <p:nvPr/>
          </p:nvSpPr>
          <p:spPr bwMode="auto">
            <a:xfrm>
              <a:off x="3271839" y="2226528"/>
              <a:ext cx="2600325" cy="369332"/>
            </a:xfrm>
            <a:prstGeom prst="roundRect">
              <a:avLst/>
            </a:prstGeom>
            <a:solidFill>
              <a:srgbClr val="4BACC6">
                <a:lumMod val="40000"/>
                <a:lumOff val="60000"/>
              </a:srgbClr>
            </a:solidFill>
            <a:ln w="2857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4F81BD"/>
                  </a:solidFill>
                  <a:effectLst/>
                  <a:uLnTx/>
                  <a:uFillTx/>
                  <a:latin typeface="Arial" charset="0"/>
                </a:rPr>
                <a:t>Programming Language</a:t>
              </a:r>
            </a:p>
          </p:txBody>
        </p:sp>
        <p:sp>
          <p:nvSpPr>
            <p:cNvPr id="20" name="Rectangle: Rounded Corners 19">
              <a:extLst>
                <a:ext uri="{FF2B5EF4-FFF2-40B4-BE49-F238E27FC236}">
                  <a16:creationId xmlns:a16="http://schemas.microsoft.com/office/drawing/2014/main" id="{E2C46F30-CE8F-4434-B770-5CA92A126473}"/>
                </a:ext>
              </a:extLst>
            </p:cNvPr>
            <p:cNvSpPr/>
            <p:nvPr/>
          </p:nvSpPr>
          <p:spPr bwMode="auto">
            <a:xfrm>
              <a:off x="3271839" y="2956262"/>
              <a:ext cx="2600325" cy="369332"/>
            </a:xfrm>
            <a:prstGeom prst="roundRect">
              <a:avLst/>
            </a:prstGeom>
            <a:solidFill>
              <a:srgbClr val="4BACC6">
                <a:lumMod val="40000"/>
                <a:lumOff val="60000"/>
              </a:srgbClr>
            </a:solidFill>
            <a:ln w="2857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4F81BD"/>
                  </a:solidFill>
                  <a:effectLst/>
                  <a:uLnTx/>
                  <a:uFillTx/>
                  <a:latin typeface="Arial" charset="0"/>
                </a:rPr>
                <a:t>Operating System</a:t>
              </a:r>
            </a:p>
          </p:txBody>
        </p:sp>
        <p:sp>
          <p:nvSpPr>
            <p:cNvPr id="21" name="Rectangle: Rounded Corners 20">
              <a:extLst>
                <a:ext uri="{FF2B5EF4-FFF2-40B4-BE49-F238E27FC236}">
                  <a16:creationId xmlns:a16="http://schemas.microsoft.com/office/drawing/2014/main" id="{8363170A-DA3A-470D-B580-5859216DA23F}"/>
                </a:ext>
              </a:extLst>
            </p:cNvPr>
            <p:cNvSpPr/>
            <p:nvPr/>
          </p:nvSpPr>
          <p:spPr bwMode="auto">
            <a:xfrm>
              <a:off x="3271838" y="3757373"/>
              <a:ext cx="2600325" cy="369332"/>
            </a:xfrm>
            <a:prstGeom prst="roundRect">
              <a:avLst/>
            </a:prstGeom>
            <a:solidFill>
              <a:srgbClr val="C0504D">
                <a:lumMod val="60000"/>
                <a:lumOff val="40000"/>
              </a:srgbClr>
            </a:solidFill>
            <a:ln w="2857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C0504D">
                      <a:lumMod val="75000"/>
                    </a:srgbClr>
                  </a:solidFill>
                  <a:effectLst/>
                  <a:uLnTx/>
                  <a:uFillTx/>
                  <a:latin typeface="Arial" charset="0"/>
                </a:rPr>
                <a:t>Hardware Organization</a:t>
              </a:r>
            </a:p>
          </p:txBody>
        </p:sp>
        <p:sp>
          <p:nvSpPr>
            <p:cNvPr id="22" name="Rectangle: Rounded Corners 21">
              <a:extLst>
                <a:ext uri="{FF2B5EF4-FFF2-40B4-BE49-F238E27FC236}">
                  <a16:creationId xmlns:a16="http://schemas.microsoft.com/office/drawing/2014/main" id="{3627C654-90AA-4EF6-AFCA-5F42BA7634BB}"/>
                </a:ext>
              </a:extLst>
            </p:cNvPr>
            <p:cNvSpPr/>
            <p:nvPr/>
          </p:nvSpPr>
          <p:spPr bwMode="auto">
            <a:xfrm>
              <a:off x="3271838" y="4126705"/>
              <a:ext cx="2600325" cy="369332"/>
            </a:xfrm>
            <a:prstGeom prst="roundRect">
              <a:avLst/>
            </a:prstGeom>
            <a:solidFill>
              <a:srgbClr val="C0504D">
                <a:lumMod val="60000"/>
                <a:lumOff val="40000"/>
              </a:srgbClr>
            </a:solidFill>
            <a:ln w="2857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C0504D">
                      <a:lumMod val="75000"/>
                    </a:srgbClr>
                  </a:solidFill>
                  <a:effectLst/>
                  <a:uLnTx/>
                  <a:uFillTx/>
                  <a:latin typeface="Arial" charset="0"/>
                </a:rPr>
                <a:t>Component Design</a:t>
              </a:r>
            </a:p>
          </p:txBody>
        </p:sp>
        <p:sp>
          <p:nvSpPr>
            <p:cNvPr id="23" name="Rectangle: Rounded Corners 22">
              <a:extLst>
                <a:ext uri="{FF2B5EF4-FFF2-40B4-BE49-F238E27FC236}">
                  <a16:creationId xmlns:a16="http://schemas.microsoft.com/office/drawing/2014/main" id="{EC379513-057A-4137-9CFD-AB7C26D7731A}"/>
                </a:ext>
              </a:extLst>
            </p:cNvPr>
            <p:cNvSpPr/>
            <p:nvPr/>
          </p:nvSpPr>
          <p:spPr bwMode="auto">
            <a:xfrm>
              <a:off x="3271838" y="4496037"/>
              <a:ext cx="2600325" cy="369332"/>
            </a:xfrm>
            <a:prstGeom prst="roundRect">
              <a:avLst/>
            </a:prstGeom>
            <a:solidFill>
              <a:srgbClr val="C0504D">
                <a:lumMod val="60000"/>
                <a:lumOff val="40000"/>
              </a:srgbClr>
            </a:solidFill>
            <a:ln w="2857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C0504D">
                      <a:lumMod val="75000"/>
                    </a:srgbClr>
                  </a:solidFill>
                  <a:effectLst/>
                  <a:uLnTx/>
                  <a:uFillTx/>
                  <a:latin typeface="Arial" charset="0"/>
                </a:rPr>
                <a:t>Circuit Design</a:t>
              </a:r>
            </a:p>
          </p:txBody>
        </p:sp>
        <p:sp>
          <p:nvSpPr>
            <p:cNvPr id="24" name="Rectangle: Rounded Corners 23">
              <a:extLst>
                <a:ext uri="{FF2B5EF4-FFF2-40B4-BE49-F238E27FC236}">
                  <a16:creationId xmlns:a16="http://schemas.microsoft.com/office/drawing/2014/main" id="{2E256134-B17C-488C-A313-0D9A3551FE02}"/>
                </a:ext>
              </a:extLst>
            </p:cNvPr>
            <p:cNvSpPr/>
            <p:nvPr/>
          </p:nvSpPr>
          <p:spPr bwMode="auto">
            <a:xfrm>
              <a:off x="3271838" y="4865369"/>
              <a:ext cx="2600325" cy="369332"/>
            </a:xfrm>
            <a:prstGeom prst="roundRect">
              <a:avLst/>
            </a:prstGeom>
            <a:solidFill>
              <a:srgbClr val="C0504D">
                <a:lumMod val="60000"/>
                <a:lumOff val="40000"/>
              </a:srgbClr>
            </a:solidFill>
            <a:ln w="2857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C0504D">
                      <a:lumMod val="75000"/>
                    </a:srgbClr>
                  </a:solidFill>
                  <a:effectLst/>
                  <a:uLnTx/>
                  <a:uFillTx/>
                  <a:latin typeface="Arial" charset="0"/>
                </a:rPr>
                <a:t>Devices (Transistors)</a:t>
              </a:r>
            </a:p>
          </p:txBody>
        </p:sp>
        <p:sp>
          <p:nvSpPr>
            <p:cNvPr id="25" name="Rectangle: Rounded Corners 24">
              <a:extLst>
                <a:ext uri="{FF2B5EF4-FFF2-40B4-BE49-F238E27FC236}">
                  <a16:creationId xmlns:a16="http://schemas.microsoft.com/office/drawing/2014/main" id="{D37FC140-85A6-4181-B7F4-E2271CD2766E}"/>
                </a:ext>
              </a:extLst>
            </p:cNvPr>
            <p:cNvSpPr/>
            <p:nvPr/>
          </p:nvSpPr>
          <p:spPr bwMode="auto">
            <a:xfrm>
              <a:off x="3271838" y="5234701"/>
              <a:ext cx="2600325" cy="369332"/>
            </a:xfrm>
            <a:prstGeom prst="roundRect">
              <a:avLst/>
            </a:prstGeom>
            <a:solidFill>
              <a:srgbClr val="C0504D">
                <a:lumMod val="60000"/>
                <a:lumOff val="40000"/>
              </a:srgbClr>
            </a:solidFill>
            <a:ln w="2857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0504D">
                      <a:lumMod val="75000"/>
                    </a:srgbClr>
                  </a:solidFill>
                  <a:effectLst/>
                  <a:uLnTx/>
                  <a:uFillTx/>
                  <a:latin typeface="Arial" charset="0"/>
                </a:rPr>
                <a:t>Physics/Manufacturing</a:t>
              </a:r>
            </a:p>
          </p:txBody>
        </p:sp>
        <p:sp>
          <p:nvSpPr>
            <p:cNvPr id="26" name="Rectangle: Rounded Corners 25">
              <a:extLst>
                <a:ext uri="{FF2B5EF4-FFF2-40B4-BE49-F238E27FC236}">
                  <a16:creationId xmlns:a16="http://schemas.microsoft.com/office/drawing/2014/main" id="{48A49447-C7CA-49FE-B115-CB7CE330CF0C}"/>
                </a:ext>
              </a:extLst>
            </p:cNvPr>
            <p:cNvSpPr/>
            <p:nvPr/>
          </p:nvSpPr>
          <p:spPr bwMode="auto">
            <a:xfrm>
              <a:off x="3271837" y="2591395"/>
              <a:ext cx="2600325" cy="369332"/>
            </a:xfrm>
            <a:prstGeom prst="roundRect">
              <a:avLst/>
            </a:prstGeom>
            <a:solidFill>
              <a:srgbClr val="4BACC6">
                <a:lumMod val="40000"/>
                <a:lumOff val="60000"/>
              </a:srgbClr>
            </a:solidFill>
            <a:ln w="2857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4F81BD"/>
                  </a:solidFill>
                  <a:effectLst/>
                  <a:uLnTx/>
                  <a:uFillTx/>
                  <a:latin typeface="Arial" charset="0"/>
                </a:rPr>
                <a:t>Compiler</a:t>
              </a:r>
            </a:p>
          </p:txBody>
        </p:sp>
        <p:sp>
          <p:nvSpPr>
            <p:cNvPr id="27" name="Rectangle: Rounded Corners 26">
              <a:extLst>
                <a:ext uri="{FF2B5EF4-FFF2-40B4-BE49-F238E27FC236}">
                  <a16:creationId xmlns:a16="http://schemas.microsoft.com/office/drawing/2014/main" id="{3C933BEF-5FE8-44D4-A65A-E89237D485CF}"/>
                </a:ext>
              </a:extLst>
            </p:cNvPr>
            <p:cNvSpPr/>
            <p:nvPr/>
          </p:nvSpPr>
          <p:spPr bwMode="auto">
            <a:xfrm>
              <a:off x="3271837" y="3356312"/>
              <a:ext cx="2600325" cy="369332"/>
            </a:xfrm>
            <a:prstGeom prst="roundRect">
              <a:avLst/>
            </a:prstGeom>
            <a:solidFill>
              <a:srgbClr val="8064A2">
                <a:lumMod val="60000"/>
                <a:lumOff val="40000"/>
              </a:srgbClr>
            </a:solidFill>
            <a:ln w="2857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8064A2">
                      <a:lumMod val="75000"/>
                    </a:srgbClr>
                  </a:solidFill>
                  <a:effectLst/>
                  <a:uLnTx/>
                  <a:uFillTx/>
                  <a:latin typeface="Arial" charset="0"/>
                </a:rPr>
                <a:t>Architecture (ISA)</a:t>
              </a:r>
            </a:p>
          </p:txBody>
        </p:sp>
      </p:grpSp>
      <p:cxnSp>
        <p:nvCxnSpPr>
          <p:cNvPr id="29" name="Straight Arrow Connector 28">
            <a:extLst>
              <a:ext uri="{FF2B5EF4-FFF2-40B4-BE49-F238E27FC236}">
                <a16:creationId xmlns:a16="http://schemas.microsoft.com/office/drawing/2014/main" id="{21B4B43F-1D9C-49D9-A4AF-C068A931C632}"/>
              </a:ext>
            </a:extLst>
          </p:cNvPr>
          <p:cNvCxnSpPr>
            <a:cxnSpLocks/>
          </p:cNvCxnSpPr>
          <p:nvPr/>
        </p:nvCxnSpPr>
        <p:spPr bwMode="auto">
          <a:xfrm>
            <a:off x="2606040" y="2667000"/>
            <a:ext cx="0" cy="1806025"/>
          </a:xfrm>
          <a:prstGeom prst="straightConnector1">
            <a:avLst/>
          </a:prstGeom>
          <a:noFill/>
          <a:ln w="57150" cap="flat" cmpd="sng" algn="ctr">
            <a:solidFill>
              <a:schemeClr val="tx1"/>
            </a:solidFill>
            <a:prstDash val="solid"/>
            <a:round/>
            <a:headEnd type="triangle"/>
            <a:tailEnd type="triangle"/>
          </a:ln>
          <a:effectLst/>
        </p:spPr>
      </p:cxnSp>
    </p:spTree>
    <p:extLst>
      <p:ext uri="{BB962C8B-B14F-4D97-AF65-F5344CB8AC3E}">
        <p14:creationId xmlns:p14="http://schemas.microsoft.com/office/powerpoint/2010/main" val="24128113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CC18-FA75-4C81-8EFA-DF39B78C956A}"/>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4F810367-6D0F-4AAE-B5AF-C8A49735F8D0}"/>
              </a:ext>
            </a:extLst>
          </p:cNvPr>
          <p:cNvPicPr>
            <a:picLocks noChangeAspect="1"/>
          </p:cNvPicPr>
          <p:nvPr/>
        </p:nvPicPr>
        <p:blipFill>
          <a:blip r:embed="rId2"/>
          <a:stretch>
            <a:fillRect/>
          </a:stretch>
        </p:blipFill>
        <p:spPr>
          <a:xfrm>
            <a:off x="4207175" y="885693"/>
            <a:ext cx="3867150" cy="1924050"/>
          </a:xfrm>
          <a:prstGeom prst="rect">
            <a:avLst/>
          </a:prstGeom>
        </p:spPr>
      </p:pic>
      <p:grpSp>
        <p:nvGrpSpPr>
          <p:cNvPr id="7" name="Group 6">
            <a:extLst>
              <a:ext uri="{FF2B5EF4-FFF2-40B4-BE49-F238E27FC236}">
                <a16:creationId xmlns:a16="http://schemas.microsoft.com/office/drawing/2014/main" id="{6E6893B8-1EE0-4A74-9059-543AB53CFDF8}"/>
              </a:ext>
            </a:extLst>
          </p:cNvPr>
          <p:cNvGrpSpPr/>
          <p:nvPr/>
        </p:nvGrpSpPr>
        <p:grpSpPr>
          <a:xfrm>
            <a:off x="5301079" y="4926759"/>
            <a:ext cx="1371600" cy="724441"/>
            <a:chOff x="7208670" y="5257800"/>
            <a:chExt cx="1371600" cy="724441"/>
          </a:xfrm>
        </p:grpSpPr>
        <p:sp>
          <p:nvSpPr>
            <p:cNvPr id="8" name="Rectangle 7">
              <a:extLst>
                <a:ext uri="{FF2B5EF4-FFF2-40B4-BE49-F238E27FC236}">
                  <a16:creationId xmlns:a16="http://schemas.microsoft.com/office/drawing/2014/main" id="{D07E1D3D-53BB-4623-8728-3A78FB70FA6D}"/>
                </a:ext>
              </a:extLst>
            </p:cNvPr>
            <p:cNvSpPr/>
            <p:nvPr/>
          </p:nvSpPr>
          <p:spPr bwMode="auto">
            <a:xfrm>
              <a:off x="7208670" y="5257800"/>
              <a:ext cx="1371600" cy="724441"/>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Logical Flow</a:t>
              </a:r>
            </a:p>
          </p:txBody>
        </p:sp>
        <p:sp>
          <p:nvSpPr>
            <p:cNvPr id="9" name="Rectangle 8">
              <a:extLst>
                <a:ext uri="{FF2B5EF4-FFF2-40B4-BE49-F238E27FC236}">
                  <a16:creationId xmlns:a16="http://schemas.microsoft.com/office/drawing/2014/main" id="{BBD90840-229F-4966-96F1-32A504453E33}"/>
                </a:ext>
              </a:extLst>
            </p:cNvPr>
            <p:cNvSpPr/>
            <p:nvPr/>
          </p:nvSpPr>
          <p:spPr bwMode="auto">
            <a:xfrm>
              <a:off x="7361070" y="5600700"/>
              <a:ext cx="1066800" cy="304800"/>
            </a:xfrm>
            <a:prstGeom prst="rect">
              <a:avLst/>
            </a:prstGeom>
            <a:solidFill>
              <a:srgbClr val="FFFFFF"/>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Registers</a:t>
              </a:r>
            </a:p>
          </p:txBody>
        </p:sp>
      </p:grpSp>
      <p:grpSp>
        <p:nvGrpSpPr>
          <p:cNvPr id="10" name="Group 9">
            <a:extLst>
              <a:ext uri="{FF2B5EF4-FFF2-40B4-BE49-F238E27FC236}">
                <a16:creationId xmlns:a16="http://schemas.microsoft.com/office/drawing/2014/main" id="{F78D2BB8-FB2D-4851-98DC-4FCFA94EAAC4}"/>
              </a:ext>
            </a:extLst>
          </p:cNvPr>
          <p:cNvGrpSpPr/>
          <p:nvPr/>
        </p:nvGrpSpPr>
        <p:grpSpPr>
          <a:xfrm>
            <a:off x="5304559" y="3208803"/>
            <a:ext cx="1371600" cy="1674646"/>
            <a:chOff x="7212150" y="3291499"/>
            <a:chExt cx="1371600" cy="1674646"/>
          </a:xfrm>
        </p:grpSpPr>
        <p:sp>
          <p:nvSpPr>
            <p:cNvPr id="11" name="Rectangle 10">
              <a:extLst>
                <a:ext uri="{FF2B5EF4-FFF2-40B4-BE49-F238E27FC236}">
                  <a16:creationId xmlns:a16="http://schemas.microsoft.com/office/drawing/2014/main" id="{681B4C57-4563-40DA-A17F-F9CBC346B4C5}"/>
                </a:ext>
              </a:extLst>
            </p:cNvPr>
            <p:cNvSpPr/>
            <p:nvPr/>
          </p:nvSpPr>
          <p:spPr bwMode="auto">
            <a:xfrm>
              <a:off x="7212150" y="3291499"/>
              <a:ext cx="1371600" cy="167464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1600" dirty="0"/>
                <a:t>Virtual Memory</a:t>
              </a:r>
            </a:p>
          </p:txBody>
        </p:sp>
        <p:sp>
          <p:nvSpPr>
            <p:cNvPr id="12" name="Rectangle 11">
              <a:extLst>
                <a:ext uri="{FF2B5EF4-FFF2-40B4-BE49-F238E27FC236}">
                  <a16:creationId xmlns:a16="http://schemas.microsoft.com/office/drawing/2014/main" id="{79D638F5-CF97-463C-B578-20C77547F6C7}"/>
                </a:ext>
              </a:extLst>
            </p:cNvPr>
            <p:cNvSpPr/>
            <p:nvPr/>
          </p:nvSpPr>
          <p:spPr bwMode="auto">
            <a:xfrm>
              <a:off x="7348740" y="3714750"/>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13" name="Rectangle 12">
              <a:extLst>
                <a:ext uri="{FF2B5EF4-FFF2-40B4-BE49-F238E27FC236}">
                  <a16:creationId xmlns:a16="http://schemas.microsoft.com/office/drawing/2014/main" id="{9B029A4F-AA93-429D-A700-5976462F1513}"/>
                </a:ext>
              </a:extLst>
            </p:cNvPr>
            <p:cNvSpPr/>
            <p:nvPr/>
          </p:nvSpPr>
          <p:spPr bwMode="auto">
            <a:xfrm>
              <a:off x="7348740" y="4019551"/>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14" name="Rectangle 13">
              <a:extLst>
                <a:ext uri="{FF2B5EF4-FFF2-40B4-BE49-F238E27FC236}">
                  <a16:creationId xmlns:a16="http://schemas.microsoft.com/office/drawing/2014/main" id="{796B7CAB-9CBF-4441-8203-C02179163FBE}"/>
                </a:ext>
              </a:extLst>
            </p:cNvPr>
            <p:cNvSpPr/>
            <p:nvPr/>
          </p:nvSpPr>
          <p:spPr bwMode="auto">
            <a:xfrm>
              <a:off x="7348740" y="4592336"/>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15" name="Rectangle 14">
              <a:extLst>
                <a:ext uri="{FF2B5EF4-FFF2-40B4-BE49-F238E27FC236}">
                  <a16:creationId xmlns:a16="http://schemas.microsoft.com/office/drawing/2014/main" id="{9BD19186-A177-4D49-84D2-C6EA647C3C1E}"/>
                </a:ext>
              </a:extLst>
            </p:cNvPr>
            <p:cNvSpPr/>
            <p:nvPr/>
          </p:nvSpPr>
          <p:spPr bwMode="auto">
            <a:xfrm>
              <a:off x="7348740" y="4308255"/>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grpSp>
      <p:sp>
        <p:nvSpPr>
          <p:cNvPr id="16" name="Arrow: Down 15">
            <a:extLst>
              <a:ext uri="{FF2B5EF4-FFF2-40B4-BE49-F238E27FC236}">
                <a16:creationId xmlns:a16="http://schemas.microsoft.com/office/drawing/2014/main" id="{3912FB78-C5D9-47E8-BB58-B4D17F4F3CF6}"/>
              </a:ext>
            </a:extLst>
          </p:cNvPr>
          <p:cNvSpPr/>
          <p:nvPr/>
        </p:nvSpPr>
        <p:spPr bwMode="auto">
          <a:xfrm>
            <a:off x="5753818" y="2878623"/>
            <a:ext cx="439948" cy="267984"/>
          </a:xfrm>
          <a:prstGeom prst="downArrow">
            <a:avLst/>
          </a:prstGeom>
          <a:solidFill>
            <a:schemeClr val="tx1"/>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grpSp>
        <p:nvGrpSpPr>
          <p:cNvPr id="17" name="Group 16">
            <a:extLst>
              <a:ext uri="{FF2B5EF4-FFF2-40B4-BE49-F238E27FC236}">
                <a16:creationId xmlns:a16="http://schemas.microsoft.com/office/drawing/2014/main" id="{52CE4D45-36B6-4E7C-B1EE-9E629CCD3B0D}"/>
              </a:ext>
            </a:extLst>
          </p:cNvPr>
          <p:cNvGrpSpPr/>
          <p:nvPr/>
        </p:nvGrpSpPr>
        <p:grpSpPr>
          <a:xfrm>
            <a:off x="1327999" y="4922500"/>
            <a:ext cx="1371600" cy="724441"/>
            <a:chOff x="7208670" y="5257800"/>
            <a:chExt cx="1371600" cy="724441"/>
          </a:xfrm>
        </p:grpSpPr>
        <p:sp>
          <p:nvSpPr>
            <p:cNvPr id="18" name="Rectangle 17">
              <a:extLst>
                <a:ext uri="{FF2B5EF4-FFF2-40B4-BE49-F238E27FC236}">
                  <a16:creationId xmlns:a16="http://schemas.microsoft.com/office/drawing/2014/main" id="{41907809-BEF9-4218-B9AF-9456325B52FF}"/>
                </a:ext>
              </a:extLst>
            </p:cNvPr>
            <p:cNvSpPr/>
            <p:nvPr/>
          </p:nvSpPr>
          <p:spPr bwMode="auto">
            <a:xfrm>
              <a:off x="7208670" y="5257800"/>
              <a:ext cx="1371600" cy="724441"/>
            </a:xfrm>
            <a:prstGeom prst="rect">
              <a:avLst/>
            </a:prstGeom>
            <a:solidFill>
              <a:srgbClr val="F6F5BD"/>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dirty="0"/>
                <a:t>Logical Flow</a:t>
              </a:r>
            </a:p>
          </p:txBody>
        </p:sp>
        <p:sp>
          <p:nvSpPr>
            <p:cNvPr id="19" name="Rectangle 18">
              <a:extLst>
                <a:ext uri="{FF2B5EF4-FFF2-40B4-BE49-F238E27FC236}">
                  <a16:creationId xmlns:a16="http://schemas.microsoft.com/office/drawing/2014/main" id="{CFCABBA1-6397-4D52-80E7-2B1A577869C8}"/>
                </a:ext>
              </a:extLst>
            </p:cNvPr>
            <p:cNvSpPr/>
            <p:nvPr/>
          </p:nvSpPr>
          <p:spPr bwMode="auto">
            <a:xfrm>
              <a:off x="7361070" y="5600700"/>
              <a:ext cx="1066800" cy="304800"/>
            </a:xfrm>
            <a:prstGeom prst="rect">
              <a:avLst/>
            </a:prstGeom>
            <a:solidFill>
              <a:srgbClr val="FFFFFF"/>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Registers</a:t>
              </a:r>
            </a:p>
          </p:txBody>
        </p:sp>
      </p:grpSp>
      <p:grpSp>
        <p:nvGrpSpPr>
          <p:cNvPr id="20" name="Group 19">
            <a:extLst>
              <a:ext uri="{FF2B5EF4-FFF2-40B4-BE49-F238E27FC236}">
                <a16:creationId xmlns:a16="http://schemas.microsoft.com/office/drawing/2014/main" id="{8B96EA04-B247-41C6-9FD7-E7100D6DEF7A}"/>
              </a:ext>
            </a:extLst>
          </p:cNvPr>
          <p:cNvGrpSpPr/>
          <p:nvPr/>
        </p:nvGrpSpPr>
        <p:grpSpPr>
          <a:xfrm>
            <a:off x="1331479" y="3204544"/>
            <a:ext cx="1371600" cy="1674646"/>
            <a:chOff x="7212150" y="3291499"/>
            <a:chExt cx="1371600" cy="1674646"/>
          </a:xfrm>
        </p:grpSpPr>
        <p:sp>
          <p:nvSpPr>
            <p:cNvPr id="21" name="Rectangle 20">
              <a:extLst>
                <a:ext uri="{FF2B5EF4-FFF2-40B4-BE49-F238E27FC236}">
                  <a16:creationId xmlns:a16="http://schemas.microsoft.com/office/drawing/2014/main" id="{5C9C662E-13E9-4125-AD9C-FE84AD2918F8}"/>
                </a:ext>
              </a:extLst>
            </p:cNvPr>
            <p:cNvSpPr/>
            <p:nvPr/>
          </p:nvSpPr>
          <p:spPr bwMode="auto">
            <a:xfrm>
              <a:off x="7212150" y="3291499"/>
              <a:ext cx="1371600" cy="1674646"/>
            </a:xfrm>
            <a:prstGeom prst="rect">
              <a:avLst/>
            </a:prstGeom>
            <a:solidFill>
              <a:srgbClr val="F1C7C7"/>
            </a:solidFill>
            <a:ln w="25400" cap="flat" cmpd="sng" algn="ctr">
              <a:solidFill>
                <a:schemeClr val="tx1"/>
              </a:solidFill>
              <a:prstDash val="solid"/>
              <a:round/>
              <a:headEnd type="none" w="med" len="med"/>
              <a:tailEnd type="arrow" w="med" len="med"/>
            </a:ln>
            <a:effectLst/>
          </p:spPr>
          <p:txBody>
            <a:bodyPr rtlCol="0" anchor="t" anchorCtr="1"/>
            <a:lstStyle/>
            <a:p>
              <a:pPr algn="ctr"/>
              <a:r>
                <a:rPr lang="en-US" sz="1600" dirty="0"/>
                <a:t>Virtual Memory</a:t>
              </a:r>
            </a:p>
          </p:txBody>
        </p:sp>
        <p:sp>
          <p:nvSpPr>
            <p:cNvPr id="22" name="Rectangle 21">
              <a:extLst>
                <a:ext uri="{FF2B5EF4-FFF2-40B4-BE49-F238E27FC236}">
                  <a16:creationId xmlns:a16="http://schemas.microsoft.com/office/drawing/2014/main" id="{CB3CB1CB-D5EE-4769-A7B7-787F6F432917}"/>
                </a:ext>
              </a:extLst>
            </p:cNvPr>
            <p:cNvSpPr/>
            <p:nvPr/>
          </p:nvSpPr>
          <p:spPr bwMode="auto">
            <a:xfrm>
              <a:off x="7348740" y="3714750"/>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Stack</a:t>
              </a:r>
            </a:p>
          </p:txBody>
        </p:sp>
        <p:sp>
          <p:nvSpPr>
            <p:cNvPr id="23" name="Rectangle 22">
              <a:extLst>
                <a:ext uri="{FF2B5EF4-FFF2-40B4-BE49-F238E27FC236}">
                  <a16:creationId xmlns:a16="http://schemas.microsoft.com/office/drawing/2014/main" id="{95B98E4A-1777-4887-9DE8-EEAD143C323B}"/>
                </a:ext>
              </a:extLst>
            </p:cNvPr>
            <p:cNvSpPr/>
            <p:nvPr/>
          </p:nvSpPr>
          <p:spPr bwMode="auto">
            <a:xfrm>
              <a:off x="7348740" y="4019551"/>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Heap</a:t>
              </a:r>
            </a:p>
          </p:txBody>
        </p:sp>
        <p:sp>
          <p:nvSpPr>
            <p:cNvPr id="24" name="Rectangle 23">
              <a:extLst>
                <a:ext uri="{FF2B5EF4-FFF2-40B4-BE49-F238E27FC236}">
                  <a16:creationId xmlns:a16="http://schemas.microsoft.com/office/drawing/2014/main" id="{CA236B02-4B62-43BA-B552-F930A8E819EE}"/>
                </a:ext>
              </a:extLst>
            </p:cNvPr>
            <p:cNvSpPr/>
            <p:nvPr/>
          </p:nvSpPr>
          <p:spPr bwMode="auto">
            <a:xfrm>
              <a:off x="7348740" y="4592336"/>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Code</a:t>
              </a:r>
            </a:p>
          </p:txBody>
        </p:sp>
        <p:sp>
          <p:nvSpPr>
            <p:cNvPr id="25" name="Rectangle 24">
              <a:extLst>
                <a:ext uri="{FF2B5EF4-FFF2-40B4-BE49-F238E27FC236}">
                  <a16:creationId xmlns:a16="http://schemas.microsoft.com/office/drawing/2014/main" id="{3086CC9F-4D35-4E94-AC49-207386501679}"/>
                </a:ext>
              </a:extLst>
            </p:cNvPr>
            <p:cNvSpPr/>
            <p:nvPr/>
          </p:nvSpPr>
          <p:spPr bwMode="auto">
            <a:xfrm>
              <a:off x="7348740" y="4308255"/>
              <a:ext cx="1066800" cy="304801"/>
            </a:xfrm>
            <a:prstGeom prst="rect">
              <a:avLst/>
            </a:prstGeom>
            <a:solidFill>
              <a:schemeClr val="bg1"/>
            </a:solidFill>
            <a:ln w="25400" cap="flat" cmpd="sng" algn="ctr">
              <a:solidFill>
                <a:schemeClr val="tx1"/>
              </a:solidFill>
              <a:prstDash val="solid"/>
              <a:round/>
              <a:headEnd type="none" w="med" len="med"/>
              <a:tailEnd type="arrow" w="med" len="med"/>
            </a:ln>
            <a:effectLst/>
          </p:spPr>
          <p:txBody>
            <a:bodyPr rtlCol="0" anchor="ctr"/>
            <a:lstStyle/>
            <a:p>
              <a:pPr algn="ctr"/>
              <a:r>
                <a:rPr lang="en-US" sz="1800" dirty="0"/>
                <a:t>Data</a:t>
              </a:r>
            </a:p>
          </p:txBody>
        </p:sp>
      </p:grpSp>
      <p:sp>
        <p:nvSpPr>
          <p:cNvPr id="26" name="Arrow: Down 25">
            <a:extLst>
              <a:ext uri="{FF2B5EF4-FFF2-40B4-BE49-F238E27FC236}">
                <a16:creationId xmlns:a16="http://schemas.microsoft.com/office/drawing/2014/main" id="{8F950DE3-D67B-4231-89F5-64715CB0D8A2}"/>
              </a:ext>
            </a:extLst>
          </p:cNvPr>
          <p:cNvSpPr/>
          <p:nvPr/>
        </p:nvSpPr>
        <p:spPr bwMode="auto">
          <a:xfrm rot="5400000">
            <a:off x="3782105" y="3406090"/>
            <a:ext cx="439948" cy="1758635"/>
          </a:xfrm>
          <a:prstGeom prst="downArrow">
            <a:avLst/>
          </a:prstGeom>
          <a:solidFill>
            <a:schemeClr val="tx1"/>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27" name="TextBox 26">
            <a:extLst>
              <a:ext uri="{FF2B5EF4-FFF2-40B4-BE49-F238E27FC236}">
                <a16:creationId xmlns:a16="http://schemas.microsoft.com/office/drawing/2014/main" id="{5E3FA9DC-84C0-4123-BD24-BD0E30336439}"/>
              </a:ext>
            </a:extLst>
          </p:cNvPr>
          <p:cNvSpPr txBox="1"/>
          <p:nvPr/>
        </p:nvSpPr>
        <p:spPr>
          <a:xfrm>
            <a:off x="3544550" y="4505381"/>
            <a:ext cx="981807" cy="523220"/>
          </a:xfrm>
          <a:prstGeom prst="rect">
            <a:avLst/>
          </a:prstGeom>
          <a:noFill/>
        </p:spPr>
        <p:txBody>
          <a:bodyPr wrap="none" rtlCol="0">
            <a:spAutoFit/>
          </a:bodyPr>
          <a:lstStyle/>
          <a:p>
            <a:r>
              <a:rPr lang="en-US" sz="2800" dirty="0">
                <a:latin typeface="Calibri" pitchFamily="34" charset="0"/>
              </a:rPr>
              <a:t>fork()</a:t>
            </a:r>
          </a:p>
        </p:txBody>
      </p:sp>
      <p:sp>
        <p:nvSpPr>
          <p:cNvPr id="28" name="TextBox 27">
            <a:extLst>
              <a:ext uri="{FF2B5EF4-FFF2-40B4-BE49-F238E27FC236}">
                <a16:creationId xmlns:a16="http://schemas.microsoft.com/office/drawing/2014/main" id="{A1E9C826-4D07-4DF8-9359-8EF92C8F9086}"/>
              </a:ext>
            </a:extLst>
          </p:cNvPr>
          <p:cNvSpPr txBox="1"/>
          <p:nvPr/>
        </p:nvSpPr>
        <p:spPr>
          <a:xfrm>
            <a:off x="5441149" y="5669497"/>
            <a:ext cx="1192314" cy="646331"/>
          </a:xfrm>
          <a:prstGeom prst="rect">
            <a:avLst/>
          </a:prstGeom>
          <a:noFill/>
        </p:spPr>
        <p:txBody>
          <a:bodyPr wrap="none" rtlCol="0">
            <a:spAutoFit/>
          </a:bodyPr>
          <a:lstStyle/>
          <a:p>
            <a:r>
              <a:rPr lang="en-US" sz="1800" dirty="0">
                <a:latin typeface="Calibri" pitchFamily="34" charset="0"/>
              </a:rPr>
              <a:t>BASH Shell</a:t>
            </a:r>
          </a:p>
          <a:p>
            <a:r>
              <a:rPr lang="en-US" sz="1800" dirty="0">
                <a:latin typeface="Calibri" pitchFamily="34" charset="0"/>
              </a:rPr>
              <a:t>Process</a:t>
            </a:r>
          </a:p>
        </p:txBody>
      </p:sp>
      <p:sp>
        <p:nvSpPr>
          <p:cNvPr id="29" name="TextBox 28">
            <a:extLst>
              <a:ext uri="{FF2B5EF4-FFF2-40B4-BE49-F238E27FC236}">
                <a16:creationId xmlns:a16="http://schemas.microsoft.com/office/drawing/2014/main" id="{A78DB468-FD09-47E6-800F-BA5E4B394346}"/>
              </a:ext>
            </a:extLst>
          </p:cNvPr>
          <p:cNvSpPr txBox="1"/>
          <p:nvPr/>
        </p:nvSpPr>
        <p:spPr>
          <a:xfrm>
            <a:off x="1280148" y="5690251"/>
            <a:ext cx="1659300" cy="923330"/>
          </a:xfrm>
          <a:prstGeom prst="rect">
            <a:avLst/>
          </a:prstGeom>
          <a:noFill/>
        </p:spPr>
        <p:txBody>
          <a:bodyPr wrap="none" rtlCol="0">
            <a:spAutoFit/>
          </a:bodyPr>
          <a:lstStyle/>
          <a:p>
            <a:r>
              <a:rPr lang="en-US" sz="1800" dirty="0">
                <a:latin typeface="Calibri" pitchFamily="34" charset="0"/>
              </a:rPr>
              <a:t>Child: Duplicate</a:t>
            </a:r>
          </a:p>
          <a:p>
            <a:r>
              <a:rPr lang="en-US" sz="1800" dirty="0">
                <a:latin typeface="Calibri" pitchFamily="34" charset="0"/>
              </a:rPr>
              <a:t>BASH Shell</a:t>
            </a:r>
          </a:p>
          <a:p>
            <a:r>
              <a:rPr lang="en-US" sz="1800" dirty="0">
                <a:latin typeface="Calibri" pitchFamily="34" charset="0"/>
              </a:rPr>
              <a:t>Process</a:t>
            </a:r>
          </a:p>
        </p:txBody>
      </p:sp>
      <p:sp>
        <p:nvSpPr>
          <p:cNvPr id="30" name="Rectangle 29">
            <a:extLst>
              <a:ext uri="{FF2B5EF4-FFF2-40B4-BE49-F238E27FC236}">
                <a16:creationId xmlns:a16="http://schemas.microsoft.com/office/drawing/2014/main" id="{E9C8923B-9330-481C-BD6C-EBEA1F1D83E8}"/>
              </a:ext>
            </a:extLst>
          </p:cNvPr>
          <p:cNvSpPr/>
          <p:nvPr/>
        </p:nvSpPr>
        <p:spPr>
          <a:xfrm>
            <a:off x="2975779" y="5192998"/>
            <a:ext cx="2119347" cy="646331"/>
          </a:xfrm>
          <a:prstGeom prst="rect">
            <a:avLst/>
          </a:prstGeom>
        </p:spPr>
        <p:txBody>
          <a:bodyPr wrap="square">
            <a:spAutoFit/>
          </a:bodyPr>
          <a:lstStyle/>
          <a:p>
            <a:r>
              <a:rPr lang="sk-SK" dirty="0">
                <a:solidFill>
                  <a:srgbClr val="000000"/>
                </a:solidFill>
                <a:latin typeface="Consolas" panose="020B0609020204030204" pitchFamily="49" charset="0"/>
              </a:rPr>
              <a:t>mov $</a:t>
            </a:r>
            <a:r>
              <a:rPr lang="en-US" dirty="0">
                <a:solidFill>
                  <a:srgbClr val="000000"/>
                </a:solidFill>
                <a:latin typeface="Consolas" panose="020B0609020204030204" pitchFamily="49" charset="0"/>
              </a:rPr>
              <a:t>57</a:t>
            </a:r>
            <a:r>
              <a:rPr lang="sk-SK"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sk-SK" dirty="0">
                <a:solidFill>
                  <a:srgbClr val="000000"/>
                </a:solidFill>
                <a:latin typeface="Consolas" panose="020B0609020204030204" pitchFamily="49" charset="0"/>
              </a:rPr>
              <a:t>%eax</a:t>
            </a:r>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syscall</a:t>
            </a:r>
            <a:r>
              <a:rPr lang="en-US" dirty="0">
                <a:solidFill>
                  <a:srgbClr val="000000"/>
                </a:solidFill>
                <a:latin typeface="Consolas" panose="020B0609020204030204" pitchFamily="49" charset="0"/>
              </a:rPr>
              <a:t> </a:t>
            </a:r>
            <a:endParaRPr lang="en-US" dirty="0"/>
          </a:p>
        </p:txBody>
      </p:sp>
      <p:cxnSp>
        <p:nvCxnSpPr>
          <p:cNvPr id="32" name="Straight Connector 31">
            <a:extLst>
              <a:ext uri="{FF2B5EF4-FFF2-40B4-BE49-F238E27FC236}">
                <a16:creationId xmlns:a16="http://schemas.microsoft.com/office/drawing/2014/main" id="{D09A82B1-0D36-44D1-920D-F557140B6940}"/>
              </a:ext>
            </a:extLst>
          </p:cNvPr>
          <p:cNvCxnSpPr>
            <a:stCxn id="27" idx="2"/>
          </p:cNvCxnSpPr>
          <p:nvPr/>
        </p:nvCxnSpPr>
        <p:spPr bwMode="auto">
          <a:xfrm flipH="1">
            <a:off x="4035453" y="5028601"/>
            <a:ext cx="1" cy="164397"/>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sp>
        <p:nvSpPr>
          <p:cNvPr id="34" name="TextBox 33">
            <a:extLst>
              <a:ext uri="{FF2B5EF4-FFF2-40B4-BE49-F238E27FC236}">
                <a16:creationId xmlns:a16="http://schemas.microsoft.com/office/drawing/2014/main" id="{95164B32-4097-432B-85AD-76DF6084B39C}"/>
              </a:ext>
            </a:extLst>
          </p:cNvPr>
          <p:cNvSpPr txBox="1"/>
          <p:nvPr/>
        </p:nvSpPr>
        <p:spPr>
          <a:xfrm>
            <a:off x="439947" y="1733909"/>
            <a:ext cx="3486660" cy="1477328"/>
          </a:xfrm>
          <a:prstGeom prst="rect">
            <a:avLst/>
          </a:prstGeom>
          <a:noFill/>
        </p:spPr>
        <p:txBody>
          <a:bodyPr wrap="none" rtlCol="0">
            <a:spAutoFit/>
          </a:bodyPr>
          <a:lstStyle/>
          <a:p>
            <a:pPr marL="285750" indent="-285750">
              <a:buFont typeface="Arial" panose="020B0604020202020204" pitchFamily="34" charset="0"/>
              <a:buChar char="•"/>
            </a:pPr>
            <a:r>
              <a:rPr lang="en-US" sz="1800" dirty="0">
                <a:latin typeface="Calibri" pitchFamily="34" charset="0"/>
              </a:rPr>
              <a:t>Copy Page Table </a:t>
            </a:r>
            <a:br>
              <a:rPr lang="en-US" sz="1800" dirty="0">
                <a:latin typeface="Calibri" pitchFamily="34" charset="0"/>
              </a:rPr>
            </a:br>
            <a:r>
              <a:rPr lang="en-US" sz="1800" dirty="0">
                <a:latin typeface="Calibri" pitchFamily="34" charset="0"/>
              </a:rPr>
              <a:t>(mark as copy-on-write)</a:t>
            </a:r>
          </a:p>
          <a:p>
            <a:pPr marL="285750" indent="-285750">
              <a:buFont typeface="Arial" panose="020B0604020202020204" pitchFamily="34" charset="0"/>
              <a:buChar char="•"/>
            </a:pPr>
            <a:r>
              <a:rPr lang="en-US" dirty="0">
                <a:latin typeface="Calibri" pitchFamily="34" charset="0"/>
              </a:rPr>
              <a:t>Copy Registers</a:t>
            </a:r>
          </a:p>
          <a:p>
            <a:pPr marL="285750" indent="-285750">
              <a:buFont typeface="Arial" panose="020B0604020202020204" pitchFamily="34" charset="0"/>
              <a:buChar char="•"/>
            </a:pPr>
            <a:r>
              <a:rPr lang="en-US" sz="1800" dirty="0">
                <a:latin typeface="Calibri" pitchFamily="34" charset="0"/>
              </a:rPr>
              <a:t>Set return value of fork() as zero</a:t>
            </a:r>
          </a:p>
          <a:p>
            <a:endParaRPr lang="en-US" sz="1800" dirty="0">
              <a:latin typeface="Calibri" pitchFamily="34" charset="0"/>
            </a:endParaRPr>
          </a:p>
        </p:txBody>
      </p:sp>
      <p:cxnSp>
        <p:nvCxnSpPr>
          <p:cNvPr id="36" name="Straight Connector 35">
            <a:extLst>
              <a:ext uri="{FF2B5EF4-FFF2-40B4-BE49-F238E27FC236}">
                <a16:creationId xmlns:a16="http://schemas.microsoft.com/office/drawing/2014/main" id="{BF03A134-7E85-44E8-A4BF-0E921DF7E2EE}"/>
              </a:ext>
            </a:extLst>
          </p:cNvPr>
          <p:cNvCxnSpPr>
            <a:cxnSpLocks/>
          </p:cNvCxnSpPr>
          <p:nvPr/>
        </p:nvCxnSpPr>
        <p:spPr bwMode="auto">
          <a:xfrm flipH="1">
            <a:off x="891047" y="5771071"/>
            <a:ext cx="352771" cy="1086929"/>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FCBFD295-06D0-4846-B366-3224CF187293}"/>
              </a:ext>
            </a:extLst>
          </p:cNvPr>
          <p:cNvCxnSpPr>
            <a:cxnSpLocks/>
          </p:cNvCxnSpPr>
          <p:nvPr/>
        </p:nvCxnSpPr>
        <p:spPr bwMode="auto">
          <a:xfrm>
            <a:off x="2818827" y="5771071"/>
            <a:ext cx="303934" cy="1117566"/>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spTree>
    <p:extLst>
      <p:ext uri="{BB962C8B-B14F-4D97-AF65-F5344CB8AC3E}">
        <p14:creationId xmlns:p14="http://schemas.microsoft.com/office/powerpoint/2010/main" val="2363596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500"/>
                                        <p:tgtEl>
                                          <p:spTgt spid="3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fade">
                                      <p:cBhvr>
                                        <p:cTn id="53" dur="500"/>
                                        <p:tgtEl>
                                          <p:spTgt spid="37"/>
                                        </p:tgtEl>
                                      </p:cBhvr>
                                    </p:animEffect>
                                  </p:childTnLst>
                                </p:cTn>
                              </p:par>
                              <p:par>
                                <p:cTn id="54" presetID="10" presetClass="entr" presetSubtype="0" fill="hold" nodeType="with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fade">
                                      <p:cBhvr>
                                        <p:cTn id="5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6" grpId="0" animBg="1"/>
      <p:bldP spid="27" grpId="0"/>
      <p:bldP spid="28" grpId="0"/>
      <p:bldP spid="29" grpId="0"/>
      <p:bldP spid="30" grpId="0"/>
      <p:bldP spid="3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6">
            <a:extLst>
              <a:ext uri="{FF2B5EF4-FFF2-40B4-BE49-F238E27FC236}">
                <a16:creationId xmlns:a16="http://schemas.microsoft.com/office/drawing/2014/main" id="{E047A978-B7B2-4779-8708-5E70371E4A2C}"/>
              </a:ext>
            </a:extLst>
          </p:cNvPr>
          <p:cNvSpPr>
            <a:spLocks noChangeArrowheads="1"/>
          </p:cNvSpPr>
          <p:nvPr/>
        </p:nvSpPr>
        <p:spPr bwMode="auto">
          <a:xfrm>
            <a:off x="876829" y="1754187"/>
            <a:ext cx="2789237" cy="4740605"/>
          </a:xfrm>
          <a:prstGeom prst="rect">
            <a:avLst/>
          </a:prstGeom>
          <a:solidFill>
            <a:schemeClr val="bg1">
              <a:lumMod val="75000"/>
            </a:schemeClr>
          </a:solidFill>
          <a:ln w="3240">
            <a:solidFill>
              <a:schemeClr val="tx1"/>
            </a:solidFill>
            <a:miter lim="800000"/>
            <a:headEnd/>
            <a:tailEnd/>
          </a:ln>
          <a:effectLst/>
        </p:spPr>
        <p:txBody>
          <a:bodyPr wrap="none" anchor="ctr"/>
          <a:lstStyle/>
          <a:p>
            <a:endParaRPr lang="en-US"/>
          </a:p>
        </p:txBody>
      </p:sp>
      <p:sp>
        <p:nvSpPr>
          <p:cNvPr id="14" name="Rectangle 14">
            <a:extLst>
              <a:ext uri="{FF2B5EF4-FFF2-40B4-BE49-F238E27FC236}">
                <a16:creationId xmlns:a16="http://schemas.microsoft.com/office/drawing/2014/main" id="{C93646AB-EABC-4756-A5BA-7E2DDB950874}"/>
              </a:ext>
            </a:extLst>
          </p:cNvPr>
          <p:cNvSpPr>
            <a:spLocks noChangeArrowheads="1"/>
          </p:cNvSpPr>
          <p:nvPr/>
        </p:nvSpPr>
        <p:spPr bwMode="auto">
          <a:xfrm>
            <a:off x="876829" y="1057275"/>
            <a:ext cx="2789237" cy="487362"/>
          </a:xfrm>
          <a:prstGeom prst="rect">
            <a:avLst/>
          </a:prstGeom>
          <a:solidFill>
            <a:srgbClr val="F1C7C7"/>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Kernel virtual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(includes page table)</a:t>
            </a:r>
          </a:p>
        </p:txBody>
      </p:sp>
      <p:sp>
        <p:nvSpPr>
          <p:cNvPr id="15" name="Rectangle 15">
            <a:extLst>
              <a:ext uri="{FF2B5EF4-FFF2-40B4-BE49-F238E27FC236}">
                <a16:creationId xmlns:a16="http://schemas.microsoft.com/office/drawing/2014/main" id="{72DC4418-D27C-4CD7-B213-AD8FB1C45716}"/>
              </a:ext>
            </a:extLst>
          </p:cNvPr>
          <p:cNvSpPr>
            <a:spLocks noChangeArrowheads="1"/>
          </p:cNvSpPr>
          <p:nvPr/>
        </p:nvSpPr>
        <p:spPr bwMode="auto">
          <a:xfrm>
            <a:off x="876829" y="2759075"/>
            <a:ext cx="2789237" cy="669925"/>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BASH’s Shared Libraries</a:t>
            </a:r>
          </a:p>
        </p:txBody>
      </p:sp>
      <p:sp>
        <p:nvSpPr>
          <p:cNvPr id="17" name="Rectangle 17">
            <a:extLst>
              <a:ext uri="{FF2B5EF4-FFF2-40B4-BE49-F238E27FC236}">
                <a16:creationId xmlns:a16="http://schemas.microsoft.com/office/drawing/2014/main" id="{FEA13029-9D0D-41CB-864D-04EBDABE12C1}"/>
              </a:ext>
            </a:extLst>
          </p:cNvPr>
          <p:cNvSpPr>
            <a:spLocks noChangeArrowheads="1"/>
          </p:cNvSpPr>
          <p:nvPr/>
        </p:nvSpPr>
        <p:spPr bwMode="auto">
          <a:xfrm>
            <a:off x="876830" y="4600575"/>
            <a:ext cx="2789237" cy="215370"/>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Empty Heap</a:t>
            </a:r>
          </a:p>
        </p:txBody>
      </p:sp>
      <p:sp>
        <p:nvSpPr>
          <p:cNvPr id="19" name="Line 19">
            <a:extLst>
              <a:ext uri="{FF2B5EF4-FFF2-40B4-BE49-F238E27FC236}">
                <a16:creationId xmlns:a16="http://schemas.microsoft.com/office/drawing/2014/main" id="{DA937EF4-5B9E-43F5-899C-0BD95ED466DB}"/>
              </a:ext>
            </a:extLst>
          </p:cNvPr>
          <p:cNvSpPr>
            <a:spLocks noChangeShapeType="1"/>
          </p:cNvSpPr>
          <p:nvPr/>
        </p:nvSpPr>
        <p:spPr bwMode="auto">
          <a:xfrm flipV="1">
            <a:off x="2268538" y="3752848"/>
            <a:ext cx="0" cy="847726"/>
          </a:xfrm>
          <a:prstGeom prst="line">
            <a:avLst/>
          </a:prstGeom>
          <a:noFill/>
          <a:ln w="3240">
            <a:solidFill>
              <a:schemeClr val="tx1"/>
            </a:solidFill>
            <a:miter lim="800000"/>
            <a:headEnd/>
            <a:tailEnd type="triangle" w="med" len="med"/>
          </a:ln>
          <a:effectLst/>
        </p:spPr>
        <p:txBody>
          <a:bodyPr/>
          <a:lstStyle/>
          <a:p>
            <a:endParaRPr lang="en-US"/>
          </a:p>
        </p:txBody>
      </p:sp>
      <p:sp>
        <p:nvSpPr>
          <p:cNvPr id="21" name="Line 22">
            <a:extLst>
              <a:ext uri="{FF2B5EF4-FFF2-40B4-BE49-F238E27FC236}">
                <a16:creationId xmlns:a16="http://schemas.microsoft.com/office/drawing/2014/main" id="{F12FC9AE-76A5-4597-8522-A9838FB2E53D}"/>
              </a:ext>
            </a:extLst>
          </p:cNvPr>
          <p:cNvSpPr>
            <a:spLocks noChangeShapeType="1"/>
          </p:cNvSpPr>
          <p:nvPr/>
        </p:nvSpPr>
        <p:spPr bwMode="auto">
          <a:xfrm>
            <a:off x="2266950" y="1762253"/>
            <a:ext cx="1588" cy="544384"/>
          </a:xfrm>
          <a:prstGeom prst="line">
            <a:avLst/>
          </a:prstGeom>
          <a:noFill/>
          <a:ln w="3240">
            <a:solidFill>
              <a:schemeClr val="tx1"/>
            </a:solidFill>
            <a:miter lim="800000"/>
            <a:headEnd/>
            <a:tailEnd type="triangle" w="med" len="med"/>
          </a:ln>
          <a:effectLst/>
        </p:spPr>
        <p:txBody>
          <a:bodyPr/>
          <a:lstStyle/>
          <a:p>
            <a:endParaRPr lang="en-US"/>
          </a:p>
        </p:txBody>
      </p:sp>
      <p:sp>
        <p:nvSpPr>
          <p:cNvPr id="23" name="Text Box 24">
            <a:extLst>
              <a:ext uri="{FF2B5EF4-FFF2-40B4-BE49-F238E27FC236}">
                <a16:creationId xmlns:a16="http://schemas.microsoft.com/office/drawing/2014/main" id="{D548AE66-18D2-4458-B20B-6138D18C1A06}"/>
              </a:ext>
            </a:extLst>
          </p:cNvPr>
          <p:cNvSpPr txBox="1">
            <a:spLocks noChangeArrowheads="1"/>
          </p:cNvSpPr>
          <p:nvPr/>
        </p:nvSpPr>
        <p:spPr bwMode="auto">
          <a:xfrm>
            <a:off x="611194" y="6326722"/>
            <a:ext cx="285954" cy="3357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0</a:t>
            </a:r>
          </a:p>
        </p:txBody>
      </p:sp>
      <p:sp>
        <p:nvSpPr>
          <p:cNvPr id="24" name="Text Box 25">
            <a:extLst>
              <a:ext uri="{FF2B5EF4-FFF2-40B4-BE49-F238E27FC236}">
                <a16:creationId xmlns:a16="http://schemas.microsoft.com/office/drawing/2014/main" id="{215B0561-2092-4F61-A762-7AF37563ABA3}"/>
              </a:ext>
            </a:extLst>
          </p:cNvPr>
          <p:cNvSpPr txBox="1">
            <a:spLocks noChangeArrowheads="1"/>
          </p:cNvSpPr>
          <p:nvPr/>
        </p:nvSpPr>
        <p:spPr bwMode="auto">
          <a:xfrm>
            <a:off x="27317" y="2101068"/>
            <a:ext cx="869831" cy="808556"/>
          </a:xfrm>
          <a:prstGeom prst="rect">
            <a:avLst/>
          </a:prstGeom>
          <a:noFill/>
          <a:ln w="9525">
            <a:noFill/>
            <a:round/>
            <a:headEnd/>
            <a:tailEnd/>
          </a:ln>
          <a:effectLst/>
        </p:spPr>
        <p:txBody>
          <a:bodyPr wrap="squar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ourier New" pitchFamily="49" charset="0"/>
                <a:ea typeface="msgothic" charset="0"/>
                <a:cs typeface="msgothic" charset="0"/>
              </a:rPr>
              <a:t>%</a:t>
            </a:r>
            <a:r>
              <a:rPr lang="en-GB" sz="1600" dirty="0" err="1">
                <a:latin typeface="Courier New" pitchFamily="49" charset="0"/>
                <a:ea typeface="msgothic" charset="0"/>
                <a:cs typeface="msgothic" charset="0"/>
              </a:rPr>
              <a:t>r</a:t>
            </a:r>
            <a:r>
              <a:rPr lang="en-GB" sz="1600" b="1" dirty="0" err="1">
                <a:latin typeface="Courier New" pitchFamily="49" charset="0"/>
                <a:ea typeface="msgothic" charset="0"/>
                <a:cs typeface="msgothic" charset="0"/>
              </a:rPr>
              <a:t>sp</a:t>
            </a:r>
            <a:r>
              <a:rPr lang="en-GB" sz="1600" b="1" dirty="0">
                <a:latin typeface="Calibri" pitchFamily="34" charset="0"/>
                <a:ea typeface="msgothic" charset="0"/>
                <a:cs typeface="msgothic" charset="0"/>
              </a:rPr>
              <a:t>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(stack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pointer)</a:t>
            </a:r>
          </a:p>
        </p:txBody>
      </p:sp>
      <p:sp>
        <p:nvSpPr>
          <p:cNvPr id="25" name="Line 26">
            <a:extLst>
              <a:ext uri="{FF2B5EF4-FFF2-40B4-BE49-F238E27FC236}">
                <a16:creationId xmlns:a16="http://schemas.microsoft.com/office/drawing/2014/main" id="{1E3E6C39-62E3-4626-8A33-18068C682B38}"/>
              </a:ext>
            </a:extLst>
          </p:cNvPr>
          <p:cNvSpPr>
            <a:spLocks noChangeShapeType="1"/>
          </p:cNvSpPr>
          <p:nvPr/>
        </p:nvSpPr>
        <p:spPr bwMode="auto">
          <a:xfrm>
            <a:off x="240768" y="2074861"/>
            <a:ext cx="628653" cy="3175"/>
          </a:xfrm>
          <a:prstGeom prst="line">
            <a:avLst/>
          </a:prstGeom>
          <a:noFill/>
          <a:ln w="3240">
            <a:solidFill>
              <a:srgbClr val="000066"/>
            </a:solidFill>
            <a:miter lim="800000"/>
            <a:headEnd/>
            <a:tailEnd type="triangle" w="med" len="med"/>
          </a:ln>
          <a:effectLst/>
        </p:spPr>
        <p:txBody>
          <a:bodyPr/>
          <a:lstStyle/>
          <a:p>
            <a:endParaRPr lang="en-US"/>
          </a:p>
        </p:txBody>
      </p:sp>
      <p:sp>
        <p:nvSpPr>
          <p:cNvPr id="28" name="Text Box 29">
            <a:extLst>
              <a:ext uri="{FF2B5EF4-FFF2-40B4-BE49-F238E27FC236}">
                <a16:creationId xmlns:a16="http://schemas.microsoft.com/office/drawing/2014/main" id="{E2DE0A8C-8797-471E-93C3-558BB9E6B7F9}"/>
              </a:ext>
            </a:extLst>
          </p:cNvPr>
          <p:cNvSpPr txBox="1">
            <a:spLocks noChangeArrowheads="1"/>
          </p:cNvSpPr>
          <p:nvPr/>
        </p:nvSpPr>
        <p:spPr bwMode="auto">
          <a:xfrm>
            <a:off x="120849" y="3968750"/>
            <a:ext cx="552052" cy="325988"/>
          </a:xfrm>
          <a:prstGeom prst="rect">
            <a:avLst/>
          </a:prstGeom>
          <a:noFill/>
          <a:ln w="9525">
            <a:noFill/>
            <a:round/>
            <a:headEnd/>
            <a:tailEnd/>
          </a:ln>
          <a:effectLst/>
        </p:spPr>
        <p:txBody>
          <a:bodyPr wrap="none" lIns="90000" tIns="46800" rIns="90000" bIns="46800">
            <a:spAutoFit/>
          </a:bodyPr>
          <a:lstStyle/>
          <a:p>
            <a:pP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err="1">
                <a:latin typeface="Courier New" pitchFamily="49" charset="0"/>
                <a:ea typeface="msgothic" charset="0"/>
                <a:cs typeface="msgothic" charset="0"/>
              </a:rPr>
              <a:t>brk</a:t>
            </a:r>
            <a:endParaRPr lang="en-GB" sz="1600" b="1" dirty="0">
              <a:latin typeface="Courier New" pitchFamily="49" charset="0"/>
              <a:ea typeface="msgothic" charset="0"/>
              <a:cs typeface="msgothic" charset="0"/>
            </a:endParaRPr>
          </a:p>
        </p:txBody>
      </p:sp>
      <p:sp>
        <p:nvSpPr>
          <p:cNvPr id="29" name="Line 30">
            <a:extLst>
              <a:ext uri="{FF2B5EF4-FFF2-40B4-BE49-F238E27FC236}">
                <a16:creationId xmlns:a16="http://schemas.microsoft.com/office/drawing/2014/main" id="{329467E7-A7E9-452D-AE68-BA481C251313}"/>
              </a:ext>
            </a:extLst>
          </p:cNvPr>
          <p:cNvSpPr>
            <a:spLocks noChangeShapeType="1"/>
          </p:cNvSpPr>
          <p:nvPr/>
        </p:nvSpPr>
        <p:spPr bwMode="auto">
          <a:xfrm>
            <a:off x="611194" y="4137025"/>
            <a:ext cx="265635" cy="0"/>
          </a:xfrm>
          <a:prstGeom prst="line">
            <a:avLst/>
          </a:prstGeom>
          <a:noFill/>
          <a:ln w="3240">
            <a:solidFill>
              <a:srgbClr val="000066"/>
            </a:solidFill>
            <a:miter lim="800000"/>
            <a:headEnd/>
            <a:tailEnd type="triangle" w="med" len="med"/>
          </a:ln>
          <a:effectLst/>
        </p:spPr>
        <p:txBody>
          <a:bodyPr/>
          <a:lstStyle/>
          <a:p>
            <a:endParaRPr lang="en-US"/>
          </a:p>
        </p:txBody>
      </p:sp>
      <p:sp>
        <p:nvSpPr>
          <p:cNvPr id="31" name="Rectangle 34">
            <a:extLst>
              <a:ext uri="{FF2B5EF4-FFF2-40B4-BE49-F238E27FC236}">
                <a16:creationId xmlns:a16="http://schemas.microsoft.com/office/drawing/2014/main" id="{05FD12AC-F08A-46A2-A34B-920921B245AE}"/>
              </a:ext>
            </a:extLst>
          </p:cNvPr>
          <p:cNvSpPr>
            <a:spLocks noChangeArrowheads="1"/>
          </p:cNvSpPr>
          <p:nvPr/>
        </p:nvSpPr>
        <p:spPr bwMode="auto">
          <a:xfrm>
            <a:off x="876829" y="4812770"/>
            <a:ext cx="2789238" cy="669925"/>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BASH’s </a:t>
            </a:r>
            <a:r>
              <a:rPr lang="en-GB" sz="1600" b="1" dirty="0" err="1">
                <a:latin typeface="Calibri" pitchFamily="34" charset="0"/>
                <a:ea typeface="msgothic" charset="0"/>
                <a:cs typeface="msgothic" charset="0"/>
              </a:rPr>
              <a:t>Globals</a:t>
            </a:r>
            <a:endParaRPr lang="en-GB" sz="1600" b="1" dirty="0">
              <a:latin typeface="Calibri"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(read/write)</a:t>
            </a:r>
          </a:p>
        </p:txBody>
      </p:sp>
      <p:sp>
        <p:nvSpPr>
          <p:cNvPr id="32" name="Rectangle 35">
            <a:extLst>
              <a:ext uri="{FF2B5EF4-FFF2-40B4-BE49-F238E27FC236}">
                <a16:creationId xmlns:a16="http://schemas.microsoft.com/office/drawing/2014/main" id="{3051D09F-6104-4705-BB10-58FCD7A437E1}"/>
              </a:ext>
            </a:extLst>
          </p:cNvPr>
          <p:cNvSpPr>
            <a:spLocks noChangeArrowheads="1"/>
          </p:cNvSpPr>
          <p:nvPr/>
        </p:nvSpPr>
        <p:spPr bwMode="auto">
          <a:xfrm>
            <a:off x="876829" y="5438245"/>
            <a:ext cx="2789238" cy="669925"/>
          </a:xfrm>
          <a:prstGeom prst="rect">
            <a:avLst/>
          </a:prstGeom>
          <a:solidFill>
            <a:srgbClr val="F6F5BD"/>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BASH’s Code and Read-only Vars</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(read-only)</a:t>
            </a:r>
          </a:p>
        </p:txBody>
      </p:sp>
      <p:sp>
        <p:nvSpPr>
          <p:cNvPr id="35" name="TextBox 34">
            <a:extLst>
              <a:ext uri="{FF2B5EF4-FFF2-40B4-BE49-F238E27FC236}">
                <a16:creationId xmlns:a16="http://schemas.microsoft.com/office/drawing/2014/main" id="{D471D5B1-D212-414D-9CC4-11FD32259F0B}"/>
              </a:ext>
            </a:extLst>
          </p:cNvPr>
          <p:cNvSpPr txBox="1"/>
          <p:nvPr/>
        </p:nvSpPr>
        <p:spPr>
          <a:xfrm>
            <a:off x="120849" y="589260"/>
            <a:ext cx="4331379" cy="461665"/>
          </a:xfrm>
          <a:prstGeom prst="rect">
            <a:avLst/>
          </a:prstGeom>
          <a:noFill/>
        </p:spPr>
        <p:txBody>
          <a:bodyPr wrap="none" rtlCol="0">
            <a:spAutoFit/>
          </a:bodyPr>
          <a:lstStyle/>
          <a:p>
            <a:r>
              <a:rPr lang="en-US" sz="2400" dirty="0">
                <a:latin typeface="Calibri" pitchFamily="34" charset="0"/>
              </a:rPr>
              <a:t>Duplicate BASH’s Virtual Memory</a:t>
            </a:r>
          </a:p>
        </p:txBody>
      </p:sp>
      <p:cxnSp>
        <p:nvCxnSpPr>
          <p:cNvPr id="36" name="Straight Connector 35">
            <a:extLst>
              <a:ext uri="{FF2B5EF4-FFF2-40B4-BE49-F238E27FC236}">
                <a16:creationId xmlns:a16="http://schemas.microsoft.com/office/drawing/2014/main" id="{BDD59C9E-9360-4DBF-A906-FB7E001CA5F6}"/>
              </a:ext>
            </a:extLst>
          </p:cNvPr>
          <p:cNvCxnSpPr>
            <a:cxnSpLocks/>
          </p:cNvCxnSpPr>
          <p:nvPr/>
        </p:nvCxnSpPr>
        <p:spPr bwMode="auto">
          <a:xfrm flipH="1">
            <a:off x="744011" y="-28045"/>
            <a:ext cx="153137" cy="650081"/>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0910BF50-224E-4966-9CE0-FB1182F05FE0}"/>
              </a:ext>
            </a:extLst>
          </p:cNvPr>
          <p:cNvCxnSpPr>
            <a:cxnSpLocks/>
          </p:cNvCxnSpPr>
          <p:nvPr/>
        </p:nvCxnSpPr>
        <p:spPr bwMode="auto">
          <a:xfrm>
            <a:off x="3074598" y="0"/>
            <a:ext cx="192477" cy="589260"/>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sp>
        <p:nvSpPr>
          <p:cNvPr id="44" name="TextBox 43">
            <a:extLst>
              <a:ext uri="{FF2B5EF4-FFF2-40B4-BE49-F238E27FC236}">
                <a16:creationId xmlns:a16="http://schemas.microsoft.com/office/drawing/2014/main" id="{997DFEFF-C464-4050-9A56-C69F2F9E382F}"/>
              </a:ext>
            </a:extLst>
          </p:cNvPr>
          <p:cNvSpPr txBox="1"/>
          <p:nvPr/>
        </p:nvSpPr>
        <p:spPr>
          <a:xfrm>
            <a:off x="3701577" y="1050925"/>
            <a:ext cx="2295950" cy="954107"/>
          </a:xfrm>
          <a:prstGeom prst="rect">
            <a:avLst/>
          </a:prstGeom>
          <a:noFill/>
        </p:spPr>
        <p:txBody>
          <a:bodyPr wrap="none" rtlCol="0">
            <a:spAutoFit/>
          </a:bodyPr>
          <a:lstStyle/>
          <a:p>
            <a:r>
              <a:rPr lang="en-US" sz="2800" dirty="0" err="1">
                <a:latin typeface="Calibri" pitchFamily="34" charset="0"/>
              </a:rPr>
              <a:t>execve</a:t>
            </a:r>
            <a:r>
              <a:rPr lang="en-US" sz="2800" dirty="0">
                <a:latin typeface="Calibri" pitchFamily="34" charset="0"/>
              </a:rPr>
              <a:t>(“</a:t>
            </a:r>
            <a:r>
              <a:rPr lang="en-US" sz="2800" dirty="0" err="1">
                <a:latin typeface="Calibri" pitchFamily="34" charset="0"/>
              </a:rPr>
              <a:t>gcc</a:t>
            </a:r>
            <a:r>
              <a:rPr lang="en-US" sz="2800" dirty="0">
                <a:latin typeface="Calibri" pitchFamily="34" charset="0"/>
              </a:rPr>
              <a:t>”,</a:t>
            </a:r>
          </a:p>
          <a:p>
            <a:r>
              <a:rPr lang="en-US" sz="2800" dirty="0">
                <a:latin typeface="Calibri" pitchFamily="34" charset="0"/>
              </a:rPr>
              <a:t>         ”</a:t>
            </a:r>
            <a:r>
              <a:rPr lang="en-US" sz="2800" dirty="0" err="1">
                <a:latin typeface="Calibri" pitchFamily="34" charset="0"/>
              </a:rPr>
              <a:t>main.c</a:t>
            </a:r>
            <a:r>
              <a:rPr lang="en-US" sz="2800" dirty="0">
                <a:latin typeface="Calibri" pitchFamily="34" charset="0"/>
              </a:rPr>
              <a:t>”)</a:t>
            </a:r>
          </a:p>
        </p:txBody>
      </p:sp>
      <p:sp>
        <p:nvSpPr>
          <p:cNvPr id="45" name="Rectangle 44">
            <a:extLst>
              <a:ext uri="{FF2B5EF4-FFF2-40B4-BE49-F238E27FC236}">
                <a16:creationId xmlns:a16="http://schemas.microsoft.com/office/drawing/2014/main" id="{2CDB3685-7DAC-4620-B378-AF328ABAAA39}"/>
              </a:ext>
            </a:extLst>
          </p:cNvPr>
          <p:cNvSpPr/>
          <p:nvPr/>
        </p:nvSpPr>
        <p:spPr>
          <a:xfrm>
            <a:off x="3768090" y="1957070"/>
            <a:ext cx="2119347" cy="646331"/>
          </a:xfrm>
          <a:prstGeom prst="rect">
            <a:avLst/>
          </a:prstGeom>
        </p:spPr>
        <p:txBody>
          <a:bodyPr wrap="square">
            <a:spAutoFit/>
          </a:bodyPr>
          <a:lstStyle/>
          <a:p>
            <a:r>
              <a:rPr lang="sk-SK" dirty="0">
                <a:solidFill>
                  <a:srgbClr val="000000"/>
                </a:solidFill>
                <a:latin typeface="Consolas" panose="020B0609020204030204" pitchFamily="49" charset="0"/>
              </a:rPr>
              <a:t>mov $</a:t>
            </a:r>
            <a:r>
              <a:rPr lang="en-US" dirty="0">
                <a:solidFill>
                  <a:srgbClr val="000000"/>
                </a:solidFill>
                <a:latin typeface="Consolas" panose="020B0609020204030204" pitchFamily="49" charset="0"/>
              </a:rPr>
              <a:t>59</a:t>
            </a:r>
            <a:r>
              <a:rPr lang="sk-SK" dirty="0">
                <a:solidFill>
                  <a:srgbClr val="000000"/>
                </a:solidFill>
                <a:latin typeface="Consolas" panose="020B0609020204030204" pitchFamily="49" charset="0"/>
              </a:rPr>
              <a:t>,</a:t>
            </a:r>
            <a:r>
              <a:rPr lang="en-US" dirty="0">
                <a:solidFill>
                  <a:srgbClr val="000000"/>
                </a:solidFill>
                <a:latin typeface="Consolas" panose="020B0609020204030204" pitchFamily="49" charset="0"/>
              </a:rPr>
              <a:t> </a:t>
            </a:r>
            <a:r>
              <a:rPr lang="sk-SK" dirty="0">
                <a:solidFill>
                  <a:srgbClr val="000000"/>
                </a:solidFill>
                <a:latin typeface="Consolas" panose="020B0609020204030204" pitchFamily="49" charset="0"/>
              </a:rPr>
              <a:t>%eax</a:t>
            </a:r>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syscall</a:t>
            </a:r>
            <a:r>
              <a:rPr lang="en-US" dirty="0">
                <a:solidFill>
                  <a:srgbClr val="000000"/>
                </a:solidFill>
                <a:latin typeface="Consolas" panose="020B0609020204030204" pitchFamily="49" charset="0"/>
              </a:rPr>
              <a:t> </a:t>
            </a:r>
            <a:endParaRPr lang="en-US" dirty="0"/>
          </a:p>
        </p:txBody>
      </p:sp>
      <p:sp>
        <p:nvSpPr>
          <p:cNvPr id="46" name="Arrow: Curved Left 45">
            <a:extLst>
              <a:ext uri="{FF2B5EF4-FFF2-40B4-BE49-F238E27FC236}">
                <a16:creationId xmlns:a16="http://schemas.microsoft.com/office/drawing/2014/main" id="{EE34F195-8DAC-4874-9B9D-29C6B44EC166}"/>
              </a:ext>
            </a:extLst>
          </p:cNvPr>
          <p:cNvSpPr/>
          <p:nvPr/>
        </p:nvSpPr>
        <p:spPr bwMode="auto">
          <a:xfrm>
            <a:off x="3820889" y="2673489"/>
            <a:ext cx="869831" cy="1403072"/>
          </a:xfrm>
          <a:prstGeom prst="curvedLeftArrow">
            <a:avLst/>
          </a:prstGeom>
          <a:solidFill>
            <a:schemeClr val="tx1"/>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48" name="Rectangle 14">
            <a:extLst>
              <a:ext uri="{FF2B5EF4-FFF2-40B4-BE49-F238E27FC236}">
                <a16:creationId xmlns:a16="http://schemas.microsoft.com/office/drawing/2014/main" id="{1F3F998B-3A9C-42F3-A27D-8088D5442793}"/>
              </a:ext>
            </a:extLst>
          </p:cNvPr>
          <p:cNvSpPr>
            <a:spLocks noChangeArrowheads="1"/>
          </p:cNvSpPr>
          <p:nvPr/>
        </p:nvSpPr>
        <p:spPr bwMode="auto">
          <a:xfrm>
            <a:off x="872331" y="1062696"/>
            <a:ext cx="2789237" cy="487362"/>
          </a:xfrm>
          <a:prstGeom prst="rect">
            <a:avLst/>
          </a:prstGeom>
          <a:solidFill>
            <a:srgbClr val="F1C7C7"/>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Kernel virtual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(new page table)</a:t>
            </a:r>
          </a:p>
        </p:txBody>
      </p:sp>
      <p:sp>
        <p:nvSpPr>
          <p:cNvPr id="50" name="Rectangle 17">
            <a:extLst>
              <a:ext uri="{FF2B5EF4-FFF2-40B4-BE49-F238E27FC236}">
                <a16:creationId xmlns:a16="http://schemas.microsoft.com/office/drawing/2014/main" id="{CA094968-491E-462E-8C29-CBE8775C8AEC}"/>
              </a:ext>
            </a:extLst>
          </p:cNvPr>
          <p:cNvSpPr>
            <a:spLocks noChangeArrowheads="1"/>
          </p:cNvSpPr>
          <p:nvPr/>
        </p:nvSpPr>
        <p:spPr bwMode="auto">
          <a:xfrm>
            <a:off x="872331" y="4155935"/>
            <a:ext cx="2789237" cy="669925"/>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BASH’s Heap</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(maintained by malloc)</a:t>
            </a:r>
          </a:p>
        </p:txBody>
      </p:sp>
      <p:sp>
        <p:nvSpPr>
          <p:cNvPr id="20" name="Rectangle 20">
            <a:extLst>
              <a:ext uri="{FF2B5EF4-FFF2-40B4-BE49-F238E27FC236}">
                <a16:creationId xmlns:a16="http://schemas.microsoft.com/office/drawing/2014/main" id="{3D453820-F80A-4BFE-9CD8-850D6271920F}"/>
              </a:ext>
            </a:extLst>
          </p:cNvPr>
          <p:cNvSpPr>
            <a:spLocks noChangeArrowheads="1"/>
          </p:cNvSpPr>
          <p:nvPr/>
        </p:nvSpPr>
        <p:spPr bwMode="auto">
          <a:xfrm>
            <a:off x="876829" y="1543701"/>
            <a:ext cx="2789237" cy="534335"/>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User stack for BASH</a:t>
            </a:r>
          </a:p>
        </p:txBody>
      </p:sp>
      <p:sp>
        <p:nvSpPr>
          <p:cNvPr id="47" name="Rectangle 20">
            <a:extLst>
              <a:ext uri="{FF2B5EF4-FFF2-40B4-BE49-F238E27FC236}">
                <a16:creationId xmlns:a16="http://schemas.microsoft.com/office/drawing/2014/main" id="{549E740E-43EB-47BD-8B7C-8760B5D36F54}"/>
              </a:ext>
            </a:extLst>
          </p:cNvPr>
          <p:cNvSpPr>
            <a:spLocks noChangeArrowheads="1"/>
          </p:cNvSpPr>
          <p:nvPr/>
        </p:nvSpPr>
        <p:spPr bwMode="auto">
          <a:xfrm>
            <a:off x="872331" y="1550987"/>
            <a:ext cx="2789237" cy="203200"/>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Empty User Stack</a:t>
            </a:r>
          </a:p>
        </p:txBody>
      </p:sp>
      <p:sp>
        <p:nvSpPr>
          <p:cNvPr id="85" name="Rectangle 20">
            <a:extLst>
              <a:ext uri="{FF2B5EF4-FFF2-40B4-BE49-F238E27FC236}">
                <a16:creationId xmlns:a16="http://schemas.microsoft.com/office/drawing/2014/main" id="{F555B9E0-2F79-45B6-B552-CDA35C3CD134}"/>
              </a:ext>
            </a:extLst>
          </p:cNvPr>
          <p:cNvSpPr>
            <a:spLocks noChangeArrowheads="1"/>
          </p:cNvSpPr>
          <p:nvPr/>
        </p:nvSpPr>
        <p:spPr bwMode="auto">
          <a:xfrm>
            <a:off x="867833" y="1547812"/>
            <a:ext cx="2789237" cy="203200"/>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Stack for GCC Main</a:t>
            </a:r>
          </a:p>
        </p:txBody>
      </p:sp>
      <p:sp>
        <p:nvSpPr>
          <p:cNvPr id="86" name="Rectangle 15">
            <a:extLst>
              <a:ext uri="{FF2B5EF4-FFF2-40B4-BE49-F238E27FC236}">
                <a16:creationId xmlns:a16="http://schemas.microsoft.com/office/drawing/2014/main" id="{5EDE53F5-9D41-47C9-A650-8A489D2B83DA}"/>
              </a:ext>
            </a:extLst>
          </p:cNvPr>
          <p:cNvSpPr>
            <a:spLocks noChangeArrowheads="1"/>
          </p:cNvSpPr>
          <p:nvPr/>
        </p:nvSpPr>
        <p:spPr bwMode="auto">
          <a:xfrm>
            <a:off x="876828" y="2754505"/>
            <a:ext cx="2789237" cy="669925"/>
          </a:xfrm>
          <a:prstGeom prst="rect">
            <a:avLst/>
          </a:prstGeom>
          <a:solidFill>
            <a:srgbClr val="D5F1CF"/>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GCC’s Shared Libraries</a:t>
            </a:r>
          </a:p>
        </p:txBody>
      </p:sp>
      <p:grpSp>
        <p:nvGrpSpPr>
          <p:cNvPr id="93" name="Group 92">
            <a:extLst>
              <a:ext uri="{FF2B5EF4-FFF2-40B4-BE49-F238E27FC236}">
                <a16:creationId xmlns:a16="http://schemas.microsoft.com/office/drawing/2014/main" id="{8223F298-AE9E-4A75-9400-84A8DEC3B826}"/>
              </a:ext>
            </a:extLst>
          </p:cNvPr>
          <p:cNvGrpSpPr/>
          <p:nvPr/>
        </p:nvGrpSpPr>
        <p:grpSpPr>
          <a:xfrm>
            <a:off x="5909094" y="910089"/>
            <a:ext cx="3309913" cy="5360536"/>
            <a:chOff x="5909094" y="910089"/>
            <a:chExt cx="3309913" cy="5360536"/>
          </a:xfrm>
        </p:grpSpPr>
        <p:sp>
          <p:nvSpPr>
            <p:cNvPr id="71" name="Rectangle 2">
              <a:extLst>
                <a:ext uri="{FF2B5EF4-FFF2-40B4-BE49-F238E27FC236}">
                  <a16:creationId xmlns:a16="http://schemas.microsoft.com/office/drawing/2014/main" id="{A599B385-394F-4E17-A0F1-1FFC16FE6C53}"/>
                </a:ext>
              </a:extLst>
            </p:cNvPr>
            <p:cNvSpPr>
              <a:spLocks noChangeArrowheads="1"/>
            </p:cNvSpPr>
            <p:nvPr/>
          </p:nvSpPr>
          <p:spPr bwMode="auto">
            <a:xfrm>
              <a:off x="6122367" y="1241425"/>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ELF header</a:t>
              </a:r>
            </a:p>
          </p:txBody>
        </p:sp>
        <p:sp>
          <p:nvSpPr>
            <p:cNvPr id="72" name="Rectangle 3">
              <a:extLst>
                <a:ext uri="{FF2B5EF4-FFF2-40B4-BE49-F238E27FC236}">
                  <a16:creationId xmlns:a16="http://schemas.microsoft.com/office/drawing/2014/main" id="{3A8000BC-6004-4192-8A98-512709DC75A3}"/>
                </a:ext>
              </a:extLst>
            </p:cNvPr>
            <p:cNvSpPr>
              <a:spLocks noChangeArrowheads="1"/>
            </p:cNvSpPr>
            <p:nvPr/>
          </p:nvSpPr>
          <p:spPr bwMode="auto">
            <a:xfrm>
              <a:off x="6122367" y="1622425"/>
              <a:ext cx="2971800" cy="6096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Program header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(required for executables)</a:t>
              </a:r>
            </a:p>
          </p:txBody>
        </p:sp>
        <p:sp>
          <p:nvSpPr>
            <p:cNvPr id="73" name="Rectangle 4">
              <a:extLst>
                <a:ext uri="{FF2B5EF4-FFF2-40B4-BE49-F238E27FC236}">
                  <a16:creationId xmlns:a16="http://schemas.microsoft.com/office/drawing/2014/main" id="{7ADB2340-1080-431E-A715-084B19AC93C8}"/>
                </a:ext>
              </a:extLst>
            </p:cNvPr>
            <p:cNvSpPr>
              <a:spLocks noChangeArrowheads="1"/>
            </p:cNvSpPr>
            <p:nvPr/>
          </p:nvSpPr>
          <p:spPr bwMode="auto">
            <a:xfrm>
              <a:off x="6122367" y="2613025"/>
              <a:ext cx="2971800" cy="3810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.text section</a:t>
              </a:r>
            </a:p>
          </p:txBody>
        </p:sp>
        <p:sp>
          <p:nvSpPr>
            <p:cNvPr id="74" name="Rectangle 5">
              <a:extLst>
                <a:ext uri="{FF2B5EF4-FFF2-40B4-BE49-F238E27FC236}">
                  <a16:creationId xmlns:a16="http://schemas.microsoft.com/office/drawing/2014/main" id="{BDD5634D-8533-4368-B93F-65C5C18703DB}"/>
                </a:ext>
              </a:extLst>
            </p:cNvPr>
            <p:cNvSpPr>
              <a:spLocks noChangeArrowheads="1"/>
            </p:cNvSpPr>
            <p:nvPr/>
          </p:nvSpPr>
          <p:spPr bwMode="auto">
            <a:xfrm>
              <a:off x="6122367" y="3375025"/>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.data section</a:t>
              </a:r>
            </a:p>
          </p:txBody>
        </p:sp>
        <p:sp>
          <p:nvSpPr>
            <p:cNvPr id="75" name="Rectangle 6">
              <a:extLst>
                <a:ext uri="{FF2B5EF4-FFF2-40B4-BE49-F238E27FC236}">
                  <a16:creationId xmlns:a16="http://schemas.microsoft.com/office/drawing/2014/main" id="{A9821FCB-1F73-4C5A-8DB9-C0C5B4FB2B65}"/>
                </a:ext>
              </a:extLst>
            </p:cNvPr>
            <p:cNvSpPr>
              <a:spLocks noChangeArrowheads="1"/>
            </p:cNvSpPr>
            <p:nvPr/>
          </p:nvSpPr>
          <p:spPr bwMode="auto">
            <a:xfrm>
              <a:off x="6122367" y="3756025"/>
              <a:ext cx="2971800" cy="381000"/>
            </a:xfrm>
            <a:prstGeom prst="rect">
              <a:avLst/>
            </a:prstGeom>
            <a:solidFill>
              <a:schemeClr val="accent2">
                <a:lumMod val="20000"/>
                <a:lumOff val="80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a:t>
              </a:r>
              <a:r>
                <a:rPr lang="en-GB" sz="1600" b="1" dirty="0" err="1">
                  <a:latin typeface="Calibri" pitchFamily="34" charset="0"/>
                  <a:ea typeface="msgothic" charset="0"/>
                  <a:cs typeface="msgothic" charset="0"/>
                </a:rPr>
                <a:t>bss</a:t>
              </a:r>
              <a:r>
                <a:rPr lang="en-GB" sz="1600" b="1" dirty="0">
                  <a:latin typeface="Calibri" pitchFamily="34" charset="0"/>
                  <a:ea typeface="msgothic" charset="0"/>
                  <a:cs typeface="msgothic" charset="0"/>
                </a:rPr>
                <a:t> section</a:t>
              </a:r>
            </a:p>
          </p:txBody>
        </p:sp>
        <p:sp>
          <p:nvSpPr>
            <p:cNvPr id="76" name="Rectangle 7">
              <a:extLst>
                <a:ext uri="{FF2B5EF4-FFF2-40B4-BE49-F238E27FC236}">
                  <a16:creationId xmlns:a16="http://schemas.microsoft.com/office/drawing/2014/main" id="{6FD8E593-4846-4C6F-9B79-435C077D5EA1}"/>
                </a:ext>
              </a:extLst>
            </p:cNvPr>
            <p:cNvSpPr>
              <a:spLocks noChangeArrowheads="1"/>
            </p:cNvSpPr>
            <p:nvPr/>
          </p:nvSpPr>
          <p:spPr bwMode="auto">
            <a:xfrm>
              <a:off x="6122367" y="4137025"/>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a:t>
              </a:r>
              <a:r>
                <a:rPr lang="en-GB" sz="1600" b="1" dirty="0" err="1">
                  <a:latin typeface="Calibri" pitchFamily="34" charset="0"/>
                  <a:ea typeface="msgothic" charset="0"/>
                  <a:cs typeface="msgothic" charset="0"/>
                </a:rPr>
                <a:t>symtab</a:t>
              </a:r>
              <a:endParaRPr lang="en-GB" sz="1600" b="1" dirty="0">
                <a:latin typeface="Calibri" pitchFamily="34" charset="0"/>
                <a:ea typeface="msgothic" charset="0"/>
                <a:cs typeface="msgothic" charset="0"/>
              </a:endParaRPr>
            </a:p>
          </p:txBody>
        </p:sp>
        <p:sp>
          <p:nvSpPr>
            <p:cNvPr id="77" name="Rectangle 10">
              <a:extLst>
                <a:ext uri="{FF2B5EF4-FFF2-40B4-BE49-F238E27FC236}">
                  <a16:creationId xmlns:a16="http://schemas.microsoft.com/office/drawing/2014/main" id="{C70DBD1F-C643-4743-B4AB-8FC455C38FB7}"/>
                </a:ext>
              </a:extLst>
            </p:cNvPr>
            <p:cNvSpPr>
              <a:spLocks noChangeArrowheads="1"/>
            </p:cNvSpPr>
            <p:nvPr/>
          </p:nvSpPr>
          <p:spPr bwMode="auto">
            <a:xfrm>
              <a:off x="6122367" y="4518025"/>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.debug</a:t>
              </a:r>
            </a:p>
          </p:txBody>
        </p:sp>
        <p:sp>
          <p:nvSpPr>
            <p:cNvPr id="78" name="Rectangle 11">
              <a:extLst>
                <a:ext uri="{FF2B5EF4-FFF2-40B4-BE49-F238E27FC236}">
                  <a16:creationId xmlns:a16="http://schemas.microsoft.com/office/drawing/2014/main" id="{250C9237-242C-4FD1-AE68-00D289DF690B}"/>
                </a:ext>
              </a:extLst>
            </p:cNvPr>
            <p:cNvSpPr>
              <a:spLocks noChangeArrowheads="1"/>
            </p:cNvSpPr>
            <p:nvPr/>
          </p:nvSpPr>
          <p:spPr bwMode="auto">
            <a:xfrm>
              <a:off x="6122367" y="5661025"/>
              <a:ext cx="2971800" cy="6096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Section header table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(required for </a:t>
              </a:r>
              <a:r>
                <a:rPr lang="en-GB" sz="1600" b="1" dirty="0" err="1">
                  <a:latin typeface="Calibri" pitchFamily="34" charset="0"/>
                  <a:ea typeface="msgothic" charset="0"/>
                  <a:cs typeface="msgothic" charset="0"/>
                </a:rPr>
                <a:t>relocatables</a:t>
              </a:r>
              <a:r>
                <a:rPr lang="en-GB" sz="1600" b="1" dirty="0">
                  <a:latin typeface="Calibri" pitchFamily="34" charset="0"/>
                  <a:ea typeface="msgothic" charset="0"/>
                  <a:cs typeface="msgothic" charset="0"/>
                </a:rPr>
                <a:t>)</a:t>
              </a:r>
            </a:p>
          </p:txBody>
        </p:sp>
        <p:sp>
          <p:nvSpPr>
            <p:cNvPr id="79" name="Text Box 12">
              <a:extLst>
                <a:ext uri="{FF2B5EF4-FFF2-40B4-BE49-F238E27FC236}">
                  <a16:creationId xmlns:a16="http://schemas.microsoft.com/office/drawing/2014/main" id="{B143884B-734E-4676-B066-36857ED6B490}"/>
                </a:ext>
              </a:extLst>
            </p:cNvPr>
            <p:cNvSpPr txBox="1">
              <a:spLocks noChangeArrowheads="1"/>
            </p:cNvSpPr>
            <p:nvPr/>
          </p:nvSpPr>
          <p:spPr bwMode="auto">
            <a:xfrm>
              <a:off x="8933053" y="940289"/>
              <a:ext cx="285954" cy="3357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0</a:t>
              </a:r>
            </a:p>
          </p:txBody>
        </p:sp>
        <p:sp>
          <p:nvSpPr>
            <p:cNvPr id="80" name="Text Box 13">
              <a:extLst>
                <a:ext uri="{FF2B5EF4-FFF2-40B4-BE49-F238E27FC236}">
                  <a16:creationId xmlns:a16="http://schemas.microsoft.com/office/drawing/2014/main" id="{3F2D9E36-90EC-4594-8D02-73692E220329}"/>
                </a:ext>
              </a:extLst>
            </p:cNvPr>
            <p:cNvSpPr txBox="1">
              <a:spLocks noChangeArrowheads="1"/>
            </p:cNvSpPr>
            <p:nvPr/>
          </p:nvSpPr>
          <p:spPr bwMode="auto">
            <a:xfrm>
              <a:off x="5910013" y="910089"/>
              <a:ext cx="3113138" cy="365999"/>
            </a:xfrm>
            <a:prstGeom prst="rect">
              <a:avLst/>
            </a:prstGeom>
            <a:noFill/>
            <a:ln w="9525">
              <a:noFill/>
              <a:round/>
              <a:headEnd/>
              <a:tailEnd/>
            </a:ln>
            <a:effectLst/>
          </p:spPr>
          <p:txBody>
            <a:bodyPr wrap="none" lIns="90000" tIns="46800" rIns="90000" bIns="4680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ea typeface="msgothic" charset="0"/>
                  <a:cs typeface="msgothic" charset="0"/>
                </a:rPr>
                <a:t>GCC Executable (in ELF format)</a:t>
              </a:r>
            </a:p>
          </p:txBody>
        </p:sp>
        <p:sp>
          <p:nvSpPr>
            <p:cNvPr id="81" name="Rectangle 5">
              <a:extLst>
                <a:ext uri="{FF2B5EF4-FFF2-40B4-BE49-F238E27FC236}">
                  <a16:creationId xmlns:a16="http://schemas.microsoft.com/office/drawing/2014/main" id="{408D1700-DB9E-47B8-8209-727B076385FF}"/>
                </a:ext>
              </a:extLst>
            </p:cNvPr>
            <p:cNvSpPr>
              <a:spLocks noChangeArrowheads="1"/>
            </p:cNvSpPr>
            <p:nvPr/>
          </p:nvSpPr>
          <p:spPr bwMode="auto">
            <a:xfrm>
              <a:off x="6122367" y="2994025"/>
              <a:ext cx="2971800" cy="3810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a:t>
              </a:r>
              <a:r>
                <a:rPr lang="en-GB" sz="1600" b="1" dirty="0" err="1">
                  <a:latin typeface="Calibri" pitchFamily="34" charset="0"/>
                  <a:ea typeface="msgothic" charset="0"/>
                  <a:cs typeface="msgothic" charset="0"/>
                </a:rPr>
                <a:t>rodata</a:t>
              </a:r>
              <a:r>
                <a:rPr lang="en-GB" sz="1600" b="1" dirty="0">
                  <a:latin typeface="Calibri" pitchFamily="34" charset="0"/>
                  <a:ea typeface="msgothic" charset="0"/>
                  <a:cs typeface="msgothic" charset="0"/>
                </a:rPr>
                <a:t> section</a:t>
              </a:r>
            </a:p>
          </p:txBody>
        </p:sp>
        <p:sp>
          <p:nvSpPr>
            <p:cNvPr id="82" name="Rectangle 10">
              <a:extLst>
                <a:ext uri="{FF2B5EF4-FFF2-40B4-BE49-F238E27FC236}">
                  <a16:creationId xmlns:a16="http://schemas.microsoft.com/office/drawing/2014/main" id="{F263DE4E-680C-4CA5-A501-D0DE785A367F}"/>
                </a:ext>
              </a:extLst>
            </p:cNvPr>
            <p:cNvSpPr>
              <a:spLocks noChangeArrowheads="1"/>
            </p:cNvSpPr>
            <p:nvPr/>
          </p:nvSpPr>
          <p:spPr bwMode="auto">
            <a:xfrm>
              <a:off x="6122367" y="4899025"/>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.line</a:t>
              </a:r>
            </a:p>
          </p:txBody>
        </p:sp>
        <p:sp>
          <p:nvSpPr>
            <p:cNvPr id="83" name="Rectangle 4">
              <a:extLst>
                <a:ext uri="{FF2B5EF4-FFF2-40B4-BE49-F238E27FC236}">
                  <a16:creationId xmlns:a16="http://schemas.microsoft.com/office/drawing/2014/main" id="{2B889B2F-6BB3-45A0-9CBF-DE5492630708}"/>
                </a:ext>
              </a:extLst>
            </p:cNvPr>
            <p:cNvSpPr>
              <a:spLocks noChangeArrowheads="1"/>
            </p:cNvSpPr>
            <p:nvPr/>
          </p:nvSpPr>
          <p:spPr bwMode="auto">
            <a:xfrm>
              <a:off x="6122367" y="2232025"/>
              <a:ext cx="2971800" cy="381000"/>
            </a:xfrm>
            <a:prstGeom prst="rect">
              <a:avLst/>
            </a:prstGeom>
            <a:solidFill>
              <a:srgbClr val="F6F5BD"/>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a:t>
              </a:r>
              <a:r>
                <a:rPr lang="en-GB" sz="1600" dirty="0">
                  <a:latin typeface="Calibri" pitchFamily="34" charset="0"/>
                  <a:ea typeface="msgothic" charset="0"/>
                  <a:cs typeface="msgothic" charset="0"/>
                </a:rPr>
                <a:t>ini</a:t>
              </a:r>
              <a:r>
                <a:rPr lang="en-GB" sz="1600" b="1" dirty="0">
                  <a:latin typeface="Calibri" pitchFamily="34" charset="0"/>
                  <a:ea typeface="msgothic" charset="0"/>
                  <a:cs typeface="msgothic" charset="0"/>
                </a:rPr>
                <a:t>t section</a:t>
              </a:r>
            </a:p>
          </p:txBody>
        </p:sp>
        <p:sp>
          <p:nvSpPr>
            <p:cNvPr id="84" name="Rectangle 10">
              <a:extLst>
                <a:ext uri="{FF2B5EF4-FFF2-40B4-BE49-F238E27FC236}">
                  <a16:creationId xmlns:a16="http://schemas.microsoft.com/office/drawing/2014/main" id="{21FF34CD-91F9-41FD-BAA4-A4121007ED8A}"/>
                </a:ext>
              </a:extLst>
            </p:cNvPr>
            <p:cNvSpPr>
              <a:spLocks noChangeArrowheads="1"/>
            </p:cNvSpPr>
            <p:nvPr/>
          </p:nvSpPr>
          <p:spPr bwMode="auto">
            <a:xfrm>
              <a:off x="6122367" y="5280025"/>
              <a:ext cx="2971800" cy="381000"/>
            </a:xfrm>
            <a:prstGeom prst="rect">
              <a:avLst/>
            </a:prstGeom>
            <a:solidFill>
              <a:schemeClr val="bg1">
                <a:lumMod val="95000"/>
              </a:schemeClr>
            </a:solidFill>
            <a:ln w="2556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a:t>
              </a:r>
              <a:r>
                <a:rPr lang="en-GB" sz="1600" b="1" dirty="0" err="1">
                  <a:latin typeface="Calibri" pitchFamily="34" charset="0"/>
                  <a:ea typeface="msgothic" charset="0"/>
                  <a:cs typeface="msgothic" charset="0"/>
                </a:rPr>
                <a:t>strtab</a:t>
              </a:r>
              <a:endParaRPr lang="en-GB" sz="1600" b="1" dirty="0">
                <a:latin typeface="Calibri" pitchFamily="34" charset="0"/>
                <a:ea typeface="msgothic" charset="0"/>
                <a:cs typeface="msgothic" charset="0"/>
              </a:endParaRPr>
            </a:p>
          </p:txBody>
        </p:sp>
        <p:sp>
          <p:nvSpPr>
            <p:cNvPr id="87" name="Freeform: Shape 86">
              <a:extLst>
                <a:ext uri="{FF2B5EF4-FFF2-40B4-BE49-F238E27FC236}">
                  <a16:creationId xmlns:a16="http://schemas.microsoft.com/office/drawing/2014/main" id="{1A119570-F10E-4B59-9227-A40BDA733F68}"/>
                </a:ext>
              </a:extLst>
            </p:cNvPr>
            <p:cNvSpPr/>
            <p:nvPr/>
          </p:nvSpPr>
          <p:spPr bwMode="auto">
            <a:xfrm>
              <a:off x="5909094" y="3761117"/>
              <a:ext cx="256938" cy="1354347"/>
            </a:xfrm>
            <a:custGeom>
              <a:avLst/>
              <a:gdLst>
                <a:gd name="connsiteX0" fmla="*/ 120770 w 256938"/>
                <a:gd name="connsiteY0" fmla="*/ 0 h 1354347"/>
                <a:gd name="connsiteX1" fmla="*/ 0 w 256938"/>
                <a:gd name="connsiteY1" fmla="*/ 1354347 h 1354347"/>
              </a:gdLst>
              <a:ahLst/>
              <a:cxnLst>
                <a:cxn ang="0">
                  <a:pos x="connsiteX0" y="connsiteY0"/>
                </a:cxn>
                <a:cxn ang="0">
                  <a:pos x="connsiteX1" y="connsiteY1"/>
                </a:cxn>
              </a:cxnLst>
              <a:rect l="l" t="t" r="r" b="b"/>
              <a:pathLst>
                <a:path w="256938" h="1354347">
                  <a:moveTo>
                    <a:pt x="120770" y="0"/>
                  </a:moveTo>
                  <a:cubicBezTo>
                    <a:pt x="255198" y="553528"/>
                    <a:pt x="389626" y="1107057"/>
                    <a:pt x="0" y="1354347"/>
                  </a:cubicBezTo>
                </a:path>
              </a:pathLst>
            </a:custGeom>
            <a:noFill/>
            <a:ln w="25400" cap="flat" cmpd="sng" algn="ctr">
              <a:noFill/>
              <a:prstDash val="solid"/>
              <a:round/>
              <a:headEnd type="none" w="med" len="med"/>
              <a:tailEnd type="triangle" w="med" len="med"/>
            </a:ln>
            <a:effectLst/>
          </p:spPr>
          <p:txBody>
            <a:bodyPr rtlCol="0" anchor="ctr"/>
            <a:lstStyle/>
            <a:p>
              <a:pPr algn="ctr"/>
              <a:endParaRPr lang="en-US"/>
            </a:p>
          </p:txBody>
        </p:sp>
        <p:sp>
          <p:nvSpPr>
            <p:cNvPr id="88" name="Left Brace 87">
              <a:extLst>
                <a:ext uri="{FF2B5EF4-FFF2-40B4-BE49-F238E27FC236}">
                  <a16:creationId xmlns:a16="http://schemas.microsoft.com/office/drawing/2014/main" id="{368EA1DE-BFAE-42D8-AE8F-E7ABC2A1C3D8}"/>
                </a:ext>
              </a:extLst>
            </p:cNvPr>
            <p:cNvSpPr/>
            <p:nvPr/>
          </p:nvSpPr>
          <p:spPr bwMode="auto">
            <a:xfrm>
              <a:off x="5954963" y="3375025"/>
              <a:ext cx="128442" cy="780910"/>
            </a:xfrm>
            <a:prstGeom prst="leftBrace">
              <a:avLst/>
            </a:prstGeom>
            <a:noFill/>
            <a:ln w="2540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89" name="Left Brace 88">
              <a:extLst>
                <a:ext uri="{FF2B5EF4-FFF2-40B4-BE49-F238E27FC236}">
                  <a16:creationId xmlns:a16="http://schemas.microsoft.com/office/drawing/2014/main" id="{6DC40DDD-1223-49FB-9B5E-6D6CCD60D7EB}"/>
                </a:ext>
              </a:extLst>
            </p:cNvPr>
            <p:cNvSpPr/>
            <p:nvPr/>
          </p:nvSpPr>
          <p:spPr bwMode="auto">
            <a:xfrm>
              <a:off x="5954963" y="2232025"/>
              <a:ext cx="128442" cy="1143000"/>
            </a:xfrm>
            <a:prstGeom prst="leftBrace">
              <a:avLst/>
            </a:prstGeom>
            <a:noFill/>
            <a:ln w="25400" cap="flat" cmpd="sng" algn="ctr">
              <a:solidFill>
                <a:schemeClr val="tx1"/>
              </a:solidFill>
              <a:prstDash val="solid"/>
              <a:round/>
              <a:headEnd type="none" w="med" len="med"/>
              <a:tailEnd type="none" w="med" len="med"/>
            </a:ln>
            <a:effectLst/>
          </p:spPr>
          <p:txBody>
            <a:bodyPr rtlCol="0" anchor="ctr"/>
            <a:lstStyle/>
            <a:p>
              <a:pPr algn="ctr"/>
              <a:endParaRPr lang="en-US"/>
            </a:p>
          </p:txBody>
        </p:sp>
      </p:grpSp>
      <p:sp>
        <p:nvSpPr>
          <p:cNvPr id="91" name="Rectangle 34">
            <a:extLst>
              <a:ext uri="{FF2B5EF4-FFF2-40B4-BE49-F238E27FC236}">
                <a16:creationId xmlns:a16="http://schemas.microsoft.com/office/drawing/2014/main" id="{06E789B3-1DB7-44B0-A72F-123182CAB293}"/>
              </a:ext>
            </a:extLst>
          </p:cNvPr>
          <p:cNvSpPr>
            <a:spLocks noChangeArrowheads="1"/>
          </p:cNvSpPr>
          <p:nvPr/>
        </p:nvSpPr>
        <p:spPr bwMode="auto">
          <a:xfrm>
            <a:off x="869849" y="4826787"/>
            <a:ext cx="2789238" cy="669925"/>
          </a:xfrm>
          <a:prstGeom prst="rect">
            <a:avLst/>
          </a:prstGeom>
          <a:solidFill>
            <a:schemeClr val="accent2">
              <a:lumMod val="20000"/>
              <a:lumOff val="80000"/>
            </a:schemeClr>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GCC’s </a:t>
            </a:r>
            <a:r>
              <a:rPr lang="en-GB" sz="1600" b="1" dirty="0" err="1">
                <a:latin typeface="Calibri" pitchFamily="34" charset="0"/>
                <a:ea typeface="msgothic" charset="0"/>
                <a:cs typeface="msgothic" charset="0"/>
              </a:rPr>
              <a:t>Globals</a:t>
            </a:r>
            <a:endParaRPr lang="en-GB" sz="1600" b="1" dirty="0">
              <a:latin typeface="Calibri" pitchFamily="34" charset="0"/>
              <a:ea typeface="msgothic" charset="0"/>
              <a:cs typeface="msgothic" charset="0"/>
            </a:endParaRP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(read/write)</a:t>
            </a:r>
          </a:p>
        </p:txBody>
      </p:sp>
      <p:sp>
        <p:nvSpPr>
          <p:cNvPr id="92" name="Rectangle 35">
            <a:extLst>
              <a:ext uri="{FF2B5EF4-FFF2-40B4-BE49-F238E27FC236}">
                <a16:creationId xmlns:a16="http://schemas.microsoft.com/office/drawing/2014/main" id="{28E56AF6-B4DE-4623-A26E-2D39B6A20B74}"/>
              </a:ext>
            </a:extLst>
          </p:cNvPr>
          <p:cNvSpPr>
            <a:spLocks noChangeArrowheads="1"/>
          </p:cNvSpPr>
          <p:nvPr/>
        </p:nvSpPr>
        <p:spPr bwMode="auto">
          <a:xfrm>
            <a:off x="876828" y="5456414"/>
            <a:ext cx="2789238" cy="669925"/>
          </a:xfrm>
          <a:prstGeom prst="rect">
            <a:avLst/>
          </a:prstGeom>
          <a:solidFill>
            <a:srgbClr val="F6F5BD"/>
          </a:solidFill>
          <a:ln w="324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GCC’s Code and Read-only Vars</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ea typeface="msgothic" charset="0"/>
                <a:cs typeface="msgothic" charset="0"/>
              </a:rPr>
              <a:t>(read-only)</a:t>
            </a:r>
          </a:p>
        </p:txBody>
      </p:sp>
      <p:cxnSp>
        <p:nvCxnSpPr>
          <p:cNvPr id="95" name="Straight Arrow Connector 94">
            <a:extLst>
              <a:ext uri="{FF2B5EF4-FFF2-40B4-BE49-F238E27FC236}">
                <a16:creationId xmlns:a16="http://schemas.microsoft.com/office/drawing/2014/main" id="{0B43B518-11A2-4948-AF34-7E849CB93D5B}"/>
              </a:ext>
            </a:extLst>
          </p:cNvPr>
          <p:cNvCxnSpPr>
            <a:cxnSpLocks/>
            <a:stCxn id="89" idx="1"/>
          </p:cNvCxnSpPr>
          <p:nvPr/>
        </p:nvCxnSpPr>
        <p:spPr bwMode="auto">
          <a:xfrm flipH="1">
            <a:off x="3701579" y="2803525"/>
            <a:ext cx="2253384" cy="2987851"/>
          </a:xfrm>
          <a:prstGeom prst="straightConnector1">
            <a:avLst/>
          </a:prstGeom>
          <a:noFill/>
          <a:ln w="38100" cap="flat" cmpd="sng" algn="ctr">
            <a:solidFill>
              <a:schemeClr val="tx1"/>
            </a:solidFill>
            <a:prstDash val="solid"/>
            <a:round/>
            <a:headEnd type="none" w="med" len="med"/>
            <a:tailEnd type="triangle"/>
          </a:ln>
          <a:effectLst/>
        </p:spPr>
      </p:cxnSp>
      <p:cxnSp>
        <p:nvCxnSpPr>
          <p:cNvPr id="97" name="Straight Arrow Connector 96">
            <a:extLst>
              <a:ext uri="{FF2B5EF4-FFF2-40B4-BE49-F238E27FC236}">
                <a16:creationId xmlns:a16="http://schemas.microsoft.com/office/drawing/2014/main" id="{2F0B8D3B-ABE3-4020-B36E-6D14BD8E78FE}"/>
              </a:ext>
            </a:extLst>
          </p:cNvPr>
          <p:cNvCxnSpPr>
            <a:cxnSpLocks/>
            <a:stCxn id="88" idx="1"/>
          </p:cNvCxnSpPr>
          <p:nvPr/>
        </p:nvCxnSpPr>
        <p:spPr bwMode="auto">
          <a:xfrm flipH="1">
            <a:off x="3754121" y="3765480"/>
            <a:ext cx="2200842" cy="1359246"/>
          </a:xfrm>
          <a:prstGeom prst="straightConnector1">
            <a:avLst/>
          </a:prstGeom>
          <a:noFill/>
          <a:ln w="381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5289619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37"/>
                                        </p:tgtEl>
                                      </p:cBhvr>
                                    </p:animEffect>
                                    <p:set>
                                      <p:cBhvr>
                                        <p:cTn id="7" dur="1" fill="hold">
                                          <p:stCondLst>
                                            <p:cond delay="499"/>
                                          </p:stCondLst>
                                        </p:cTn>
                                        <p:tgtEl>
                                          <p:spTgt spid="3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6"/>
                                        </p:tgtEl>
                                      </p:cBhvr>
                                    </p:animEffect>
                                    <p:set>
                                      <p:cBhvr>
                                        <p:cTn id="10" dur="1" fill="hold">
                                          <p:stCondLst>
                                            <p:cond delay="499"/>
                                          </p:stCondLst>
                                        </p:cTn>
                                        <p:tgtEl>
                                          <p:spTgt spid="3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fade">
                                      <p:cBhvr>
                                        <p:cTn id="21" dur="500"/>
                                        <p:tgtEl>
                                          <p:spTgt spid="4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500"/>
                                        <p:tgtEl>
                                          <p:spTgt spid="4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500"/>
                                        <p:tgtEl>
                                          <p:spTgt spid="47"/>
                                        </p:tgtEl>
                                      </p:cBhvr>
                                    </p:animEffect>
                                  </p:childTnLst>
                                </p:cTn>
                              </p:par>
                              <p:par>
                                <p:cTn id="32" presetID="10" presetClass="exit" presetSubtype="0" fill="hold" grpId="0" nodeType="withEffect">
                                  <p:stCondLst>
                                    <p:cond delay="0"/>
                                  </p:stCondLst>
                                  <p:childTnLst>
                                    <p:animEffect transition="out" filter="fade">
                                      <p:cBhvr>
                                        <p:cTn id="33" dur="500"/>
                                        <p:tgtEl>
                                          <p:spTgt spid="20"/>
                                        </p:tgtEl>
                                      </p:cBhvr>
                                    </p:animEffect>
                                    <p:set>
                                      <p:cBhvr>
                                        <p:cTn id="34" dur="1" fill="hold">
                                          <p:stCondLst>
                                            <p:cond delay="499"/>
                                          </p:stCondLst>
                                        </p:cTn>
                                        <p:tgtEl>
                                          <p:spTgt spid="20"/>
                                        </p:tgtEl>
                                        <p:attrNameLst>
                                          <p:attrName>style.visibility</p:attrName>
                                        </p:attrNameLst>
                                      </p:cBhvr>
                                      <p:to>
                                        <p:strVal val="hidden"/>
                                      </p:to>
                                    </p:set>
                                  </p:childTnLst>
                                </p:cTn>
                              </p:par>
                              <p:par>
                                <p:cTn id="35" presetID="42" presetClass="path" presetSubtype="0" accel="50000" decel="50000" fill="hold" grpId="0" nodeType="withEffect">
                                  <p:stCondLst>
                                    <p:cond delay="0"/>
                                  </p:stCondLst>
                                  <p:childTnLst>
                                    <p:animMotion origin="layout" path="M -8.33333E-7 2.22222E-6 L 0.01025 -0.0625 " pathEditMode="relative" rAng="0" ptsTypes="AA">
                                      <p:cBhvr>
                                        <p:cTn id="36" dur="700" fill="hold"/>
                                        <p:tgtEl>
                                          <p:spTgt spid="24"/>
                                        </p:tgtEl>
                                        <p:attrNameLst>
                                          <p:attrName>ppt_x</p:attrName>
                                          <p:attrName>ppt_y</p:attrName>
                                        </p:attrNameLst>
                                      </p:cBhvr>
                                      <p:rCtr x="17" y="-3148"/>
                                    </p:animMotion>
                                  </p:childTnLst>
                                </p:cTn>
                              </p:par>
                              <p:par>
                                <p:cTn id="37" presetID="42" presetClass="path" presetSubtype="0" accel="50000" decel="50000" fill="hold" grpId="0" nodeType="withEffect">
                                  <p:stCondLst>
                                    <p:cond delay="0"/>
                                  </p:stCondLst>
                                  <p:childTnLst>
                                    <p:animMotion origin="layout" path="M -3.88889E-6 2.22222E-6 L -0.00225 -0.04699 " pathEditMode="relative" rAng="0" ptsTypes="AA">
                                      <p:cBhvr>
                                        <p:cTn id="38" dur="700" fill="hold"/>
                                        <p:tgtEl>
                                          <p:spTgt spid="25"/>
                                        </p:tgtEl>
                                        <p:attrNameLst>
                                          <p:attrName>ppt_x</p:attrName>
                                          <p:attrName>ppt_y</p:attrName>
                                        </p:attrNameLst>
                                      </p:cBhvr>
                                      <p:rCtr x="-122" y="-2361"/>
                                    </p:animMotion>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15"/>
                                        </p:tgtEl>
                                      </p:cBhvr>
                                    </p:animEffect>
                                    <p:set>
                                      <p:cBhvr>
                                        <p:cTn id="43" dur="1" fill="hold">
                                          <p:stCondLst>
                                            <p:cond delay="499"/>
                                          </p:stCondLst>
                                        </p:cTn>
                                        <p:tgtEl>
                                          <p:spTgt spid="15"/>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0" nodeType="clickEffect">
                                  <p:stCondLst>
                                    <p:cond delay="0"/>
                                  </p:stCondLst>
                                  <p:childTnLst>
                                    <p:animEffect transition="out" filter="fade">
                                      <p:cBhvr>
                                        <p:cTn id="47" dur="500"/>
                                        <p:tgtEl>
                                          <p:spTgt spid="31"/>
                                        </p:tgtEl>
                                      </p:cBhvr>
                                    </p:animEffect>
                                    <p:set>
                                      <p:cBhvr>
                                        <p:cTn id="48" dur="1" fill="hold">
                                          <p:stCondLst>
                                            <p:cond delay="499"/>
                                          </p:stCondLst>
                                        </p:cTn>
                                        <p:tgtEl>
                                          <p:spTgt spid="31"/>
                                        </p:tgtEl>
                                        <p:attrNameLst>
                                          <p:attrName>style.visibility</p:attrName>
                                        </p:attrNameLst>
                                      </p:cBhvr>
                                      <p:to>
                                        <p:strVal val="hidden"/>
                                      </p:to>
                                    </p:set>
                                  </p:childTnLst>
                                </p:cTn>
                              </p:par>
                              <p:par>
                                <p:cTn id="49" presetID="10" presetClass="exit" presetSubtype="0" fill="hold" grpId="0" nodeType="withEffect">
                                  <p:stCondLst>
                                    <p:cond delay="0"/>
                                  </p:stCondLst>
                                  <p:childTnLst>
                                    <p:animEffect transition="out" filter="fade">
                                      <p:cBhvr>
                                        <p:cTn id="50" dur="500"/>
                                        <p:tgtEl>
                                          <p:spTgt spid="32"/>
                                        </p:tgtEl>
                                      </p:cBhvr>
                                    </p:animEffect>
                                    <p:set>
                                      <p:cBhvr>
                                        <p:cTn id="51" dur="1" fill="hold">
                                          <p:stCondLst>
                                            <p:cond delay="499"/>
                                          </p:stCondLst>
                                        </p:cTn>
                                        <p:tgtEl>
                                          <p:spTgt spid="32"/>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0" nodeType="clickEffect">
                                  <p:stCondLst>
                                    <p:cond delay="0"/>
                                  </p:stCondLst>
                                  <p:childTnLst>
                                    <p:animEffect transition="out" filter="fade">
                                      <p:cBhvr>
                                        <p:cTn id="55" dur="500"/>
                                        <p:tgtEl>
                                          <p:spTgt spid="50"/>
                                        </p:tgtEl>
                                      </p:cBhvr>
                                    </p:animEffect>
                                    <p:set>
                                      <p:cBhvr>
                                        <p:cTn id="56" dur="1" fill="hold">
                                          <p:stCondLst>
                                            <p:cond delay="499"/>
                                          </p:stCondLst>
                                        </p:cTn>
                                        <p:tgtEl>
                                          <p:spTgt spid="50"/>
                                        </p:tgtEl>
                                        <p:attrNameLst>
                                          <p:attrName>style.visibility</p:attrName>
                                        </p:attrNameLst>
                                      </p:cBhvr>
                                      <p:to>
                                        <p:strVal val="hidden"/>
                                      </p:to>
                                    </p:set>
                                  </p:childTnLst>
                                </p:cTn>
                              </p:par>
                              <p:par>
                                <p:cTn id="57" presetID="42" presetClass="path" presetSubtype="0" accel="50000" decel="50000" fill="hold" grpId="0" nodeType="withEffect">
                                  <p:stCondLst>
                                    <p:cond delay="0"/>
                                  </p:stCondLst>
                                  <p:childTnLst>
                                    <p:animMotion origin="layout" path="M -2.77778E-6 -4.81481E-6 L -0.00607 0.06852 " pathEditMode="relative" rAng="0" ptsTypes="AA">
                                      <p:cBhvr>
                                        <p:cTn id="58" dur="700" fill="hold"/>
                                        <p:tgtEl>
                                          <p:spTgt spid="28"/>
                                        </p:tgtEl>
                                        <p:attrNameLst>
                                          <p:attrName>ppt_x</p:attrName>
                                          <p:attrName>ppt_y</p:attrName>
                                        </p:attrNameLst>
                                      </p:cBhvr>
                                      <p:rCtr x="-313" y="3426"/>
                                    </p:animMotion>
                                  </p:childTnLst>
                                </p:cTn>
                              </p:par>
                              <p:par>
                                <p:cTn id="59" presetID="42" presetClass="path" presetSubtype="0" accel="50000" decel="50000" fill="hold" grpId="0" nodeType="withEffect">
                                  <p:stCondLst>
                                    <p:cond delay="0"/>
                                  </p:stCondLst>
                                  <p:childTnLst>
                                    <p:animMotion origin="layout" path="M 1.38778E-17 -7.40741E-7 L -0.00035 0.06759 " pathEditMode="relative" rAng="0" ptsTypes="AA">
                                      <p:cBhvr>
                                        <p:cTn id="60" dur="700" fill="hold"/>
                                        <p:tgtEl>
                                          <p:spTgt spid="29"/>
                                        </p:tgtEl>
                                        <p:attrNameLst>
                                          <p:attrName>ppt_x</p:attrName>
                                          <p:attrName>ppt_y</p:attrName>
                                        </p:attrNameLst>
                                      </p:cBhvr>
                                      <p:rCtr x="-17" y="3380"/>
                                    </p:animMotion>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93"/>
                                        </p:tgtEl>
                                        <p:attrNameLst>
                                          <p:attrName>style.visibility</p:attrName>
                                        </p:attrNameLst>
                                      </p:cBhvr>
                                      <p:to>
                                        <p:strVal val="visible"/>
                                      </p:to>
                                    </p:set>
                                    <p:animEffect transition="in" filter="fade">
                                      <p:cBhvr>
                                        <p:cTn id="65" dur="500"/>
                                        <p:tgtEl>
                                          <p:spTgt spid="9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91"/>
                                        </p:tgtEl>
                                        <p:attrNameLst>
                                          <p:attrName>style.visibility</p:attrName>
                                        </p:attrNameLst>
                                      </p:cBhvr>
                                      <p:to>
                                        <p:strVal val="visible"/>
                                      </p:to>
                                    </p:set>
                                    <p:animEffect transition="in" filter="fade">
                                      <p:cBhvr>
                                        <p:cTn id="70" dur="500"/>
                                        <p:tgtEl>
                                          <p:spTgt spid="91"/>
                                        </p:tgtEl>
                                      </p:cBhvr>
                                    </p:animEffect>
                                  </p:childTnLst>
                                </p:cTn>
                              </p:par>
                              <p:par>
                                <p:cTn id="71" presetID="10" presetClass="entr" presetSubtype="0" fill="hold" nodeType="withEffect">
                                  <p:stCondLst>
                                    <p:cond delay="0"/>
                                  </p:stCondLst>
                                  <p:childTnLst>
                                    <p:set>
                                      <p:cBhvr>
                                        <p:cTn id="72" dur="1" fill="hold">
                                          <p:stCondLst>
                                            <p:cond delay="0"/>
                                          </p:stCondLst>
                                        </p:cTn>
                                        <p:tgtEl>
                                          <p:spTgt spid="97"/>
                                        </p:tgtEl>
                                        <p:attrNameLst>
                                          <p:attrName>style.visibility</p:attrName>
                                        </p:attrNameLst>
                                      </p:cBhvr>
                                      <p:to>
                                        <p:strVal val="visible"/>
                                      </p:to>
                                    </p:set>
                                    <p:animEffect transition="in" filter="fade">
                                      <p:cBhvr>
                                        <p:cTn id="73" dur="500"/>
                                        <p:tgtEl>
                                          <p:spTgt spid="97"/>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92"/>
                                        </p:tgtEl>
                                        <p:attrNameLst>
                                          <p:attrName>style.visibility</p:attrName>
                                        </p:attrNameLst>
                                      </p:cBhvr>
                                      <p:to>
                                        <p:strVal val="visible"/>
                                      </p:to>
                                    </p:set>
                                    <p:animEffect transition="in" filter="fade">
                                      <p:cBhvr>
                                        <p:cTn id="78" dur="500"/>
                                        <p:tgtEl>
                                          <p:spTgt spid="92"/>
                                        </p:tgtEl>
                                      </p:cBhvr>
                                    </p:animEffect>
                                  </p:childTnLst>
                                </p:cTn>
                              </p:par>
                              <p:par>
                                <p:cTn id="79" presetID="10" presetClass="entr" presetSubtype="0" fill="hold" nodeType="withEffect">
                                  <p:stCondLst>
                                    <p:cond delay="0"/>
                                  </p:stCondLst>
                                  <p:childTnLst>
                                    <p:set>
                                      <p:cBhvr>
                                        <p:cTn id="80" dur="1" fill="hold">
                                          <p:stCondLst>
                                            <p:cond delay="0"/>
                                          </p:stCondLst>
                                        </p:cTn>
                                        <p:tgtEl>
                                          <p:spTgt spid="95"/>
                                        </p:tgtEl>
                                        <p:attrNameLst>
                                          <p:attrName>style.visibility</p:attrName>
                                        </p:attrNameLst>
                                      </p:cBhvr>
                                      <p:to>
                                        <p:strVal val="visible"/>
                                      </p:to>
                                    </p:set>
                                    <p:animEffect transition="in" filter="fade">
                                      <p:cBhvr>
                                        <p:cTn id="81" dur="500"/>
                                        <p:tgtEl>
                                          <p:spTgt spid="95"/>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86"/>
                                        </p:tgtEl>
                                        <p:attrNameLst>
                                          <p:attrName>style.visibility</p:attrName>
                                        </p:attrNameLst>
                                      </p:cBhvr>
                                      <p:to>
                                        <p:strVal val="visible"/>
                                      </p:to>
                                    </p:set>
                                    <p:animEffect transition="in" filter="fade">
                                      <p:cBhvr>
                                        <p:cTn id="86" dur="500"/>
                                        <p:tgtEl>
                                          <p:spTgt spid="86"/>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85"/>
                                        </p:tgtEl>
                                        <p:attrNameLst>
                                          <p:attrName>style.visibility</p:attrName>
                                        </p:attrNameLst>
                                      </p:cBhvr>
                                      <p:to>
                                        <p:strVal val="visible"/>
                                      </p:to>
                                    </p:set>
                                    <p:animEffect transition="in" filter="fade">
                                      <p:cBhvr>
                                        <p:cTn id="91"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4" grpId="0"/>
      <p:bldP spid="25" grpId="0" animBg="1"/>
      <p:bldP spid="28" grpId="0"/>
      <p:bldP spid="29" grpId="0" animBg="1"/>
      <p:bldP spid="31" grpId="0" animBg="1"/>
      <p:bldP spid="32" grpId="0" animBg="1"/>
      <p:bldP spid="44" grpId="0"/>
      <p:bldP spid="45" grpId="0"/>
      <p:bldP spid="46" grpId="0" animBg="1"/>
      <p:bldP spid="48" grpId="0" animBg="1"/>
      <p:bldP spid="50" grpId="0" animBg="1"/>
      <p:bldP spid="20" grpId="0" animBg="1"/>
      <p:bldP spid="47" grpId="0" animBg="1"/>
      <p:bldP spid="85" grpId="0" animBg="1"/>
      <p:bldP spid="86" grpId="0" animBg="1"/>
      <p:bldP spid="91" grpId="0" animBg="1"/>
      <p:bldP spid="9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D0202-7491-4CCE-BB48-4B26560258DC}"/>
              </a:ext>
            </a:extLst>
          </p:cNvPr>
          <p:cNvSpPr>
            <a:spLocks noGrp="1"/>
          </p:cNvSpPr>
          <p:nvPr>
            <p:ph type="title"/>
          </p:nvPr>
        </p:nvSpPr>
        <p:spPr/>
        <p:txBody>
          <a:bodyPr/>
          <a:lstStyle/>
          <a:p>
            <a:r>
              <a:rPr lang="en-US" dirty="0"/>
              <a:t>Execute First Instruction of GCC!</a:t>
            </a:r>
          </a:p>
        </p:txBody>
      </p:sp>
      <p:sp>
        <p:nvSpPr>
          <p:cNvPr id="5" name="Rectangle 4">
            <a:extLst>
              <a:ext uri="{FF2B5EF4-FFF2-40B4-BE49-F238E27FC236}">
                <a16:creationId xmlns:a16="http://schemas.microsoft.com/office/drawing/2014/main" id="{429F0151-CCAB-4F0B-8E6D-8A9CB34C75C6}"/>
              </a:ext>
            </a:extLst>
          </p:cNvPr>
          <p:cNvSpPr/>
          <p:nvPr/>
        </p:nvSpPr>
        <p:spPr>
          <a:xfrm>
            <a:off x="276800" y="1450208"/>
            <a:ext cx="5376793" cy="369332"/>
          </a:xfrm>
          <a:prstGeom prst="rect">
            <a:avLst/>
          </a:prstGeom>
        </p:spPr>
        <p:txBody>
          <a:bodyPr wrap="none">
            <a:spAutoFit/>
          </a:bodyPr>
          <a:lstStyle/>
          <a:p>
            <a:r>
              <a:rPr lang="en-US" dirty="0">
                <a:latin typeface="Consolas" panose="020B0609020204030204" pitchFamily="49" charset="0"/>
              </a:rPr>
              <a:t>0000000000402840 &lt;__</a:t>
            </a:r>
            <a:r>
              <a:rPr lang="en-US" dirty="0" err="1">
                <a:latin typeface="Consolas" panose="020B0609020204030204" pitchFamily="49" charset="0"/>
              </a:rPr>
              <a:t>libc_start_main@plt</a:t>
            </a:r>
            <a:r>
              <a:rPr lang="en-US" dirty="0">
                <a:latin typeface="Consolas" panose="020B0609020204030204" pitchFamily="49" charset="0"/>
              </a:rPr>
              <a:t>&gt;:</a:t>
            </a:r>
          </a:p>
        </p:txBody>
      </p:sp>
      <p:sp>
        <p:nvSpPr>
          <p:cNvPr id="31" name="Rectangle 30">
            <a:extLst>
              <a:ext uri="{FF2B5EF4-FFF2-40B4-BE49-F238E27FC236}">
                <a16:creationId xmlns:a16="http://schemas.microsoft.com/office/drawing/2014/main" id="{03F6F7A1-21E1-4047-8201-AA097895CC99}"/>
              </a:ext>
            </a:extLst>
          </p:cNvPr>
          <p:cNvSpPr/>
          <p:nvPr/>
        </p:nvSpPr>
        <p:spPr bwMode="auto">
          <a:xfrm>
            <a:off x="451535" y="2581608"/>
            <a:ext cx="3749615" cy="2695242"/>
          </a:xfrm>
          <a:prstGeom prst="rect">
            <a:avLst/>
          </a:prstGeom>
          <a:solidFill>
            <a:srgbClr val="EBEBEB"/>
          </a:solidFill>
          <a:ln w="25400" cap="flat" cmpd="sng" algn="ctr">
            <a:noFill/>
            <a:prstDash val="solid"/>
            <a:round/>
            <a:headEnd type="none" w="med" len="med"/>
            <a:tailEnd type="arrow" w="med" len="med"/>
          </a:ln>
          <a:effectLst/>
        </p:spPr>
        <p:txBody>
          <a:bodyPr rtlCol="0" anchor="ctr"/>
          <a:lstStyle/>
          <a:p>
            <a:pPr algn="ctr"/>
            <a:endParaRPr lang="en-US" dirty="0"/>
          </a:p>
        </p:txBody>
      </p:sp>
      <p:sp>
        <p:nvSpPr>
          <p:cNvPr id="32" name="Rectangle 10">
            <a:extLst>
              <a:ext uri="{FF2B5EF4-FFF2-40B4-BE49-F238E27FC236}">
                <a16:creationId xmlns:a16="http://schemas.microsoft.com/office/drawing/2014/main" id="{A91B27BD-5CFD-4352-9C8E-9413ABE4C9D0}"/>
              </a:ext>
            </a:extLst>
          </p:cNvPr>
          <p:cNvSpPr>
            <a:spLocks noChangeArrowheads="1"/>
          </p:cNvSpPr>
          <p:nvPr/>
        </p:nvSpPr>
        <p:spPr bwMode="auto">
          <a:xfrm>
            <a:off x="3030537" y="3864509"/>
            <a:ext cx="1066800" cy="1237384"/>
          </a:xfrm>
          <a:prstGeom prst="rect">
            <a:avLst/>
          </a:prstGeom>
          <a:solidFill>
            <a:srgbClr val="D5F1CF"/>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MMU</a:t>
            </a:r>
          </a:p>
        </p:txBody>
      </p:sp>
      <p:sp>
        <p:nvSpPr>
          <p:cNvPr id="33" name="Rectangle 17">
            <a:extLst>
              <a:ext uri="{FF2B5EF4-FFF2-40B4-BE49-F238E27FC236}">
                <a16:creationId xmlns:a16="http://schemas.microsoft.com/office/drawing/2014/main" id="{80792FBB-7007-496A-B5A5-1631F95F8887}"/>
              </a:ext>
            </a:extLst>
          </p:cNvPr>
          <p:cNvSpPr>
            <a:spLocks noChangeArrowheads="1"/>
          </p:cNvSpPr>
          <p:nvPr/>
        </p:nvSpPr>
        <p:spPr bwMode="auto">
          <a:xfrm>
            <a:off x="5619750" y="3579483"/>
            <a:ext cx="914400" cy="2284410"/>
          </a:xfrm>
          <a:prstGeom prst="rect">
            <a:avLst/>
          </a:prstGeom>
          <a:solidFill>
            <a:srgbClr val="EBEBEB"/>
          </a:solidFill>
          <a:ln w="19080">
            <a:solidFill>
              <a:schemeClr val="tx1"/>
            </a:solidFill>
            <a:miter lim="800000"/>
            <a:headEnd/>
            <a:tailEnd/>
          </a:ln>
          <a:effectLst/>
        </p:spPr>
        <p:txBody>
          <a:bodyPr wrap="none" anchor="ctr"/>
          <a:lstStyle/>
          <a:p>
            <a:r>
              <a:rPr lang="en-US" sz="1600" dirty="0">
                <a:latin typeface="Calibri" pitchFamily="34" charset="0"/>
              </a:rPr>
              <a:t>Cache</a:t>
            </a:r>
          </a:p>
        </p:txBody>
      </p:sp>
      <p:sp>
        <p:nvSpPr>
          <p:cNvPr id="34" name="Text Box 9">
            <a:extLst>
              <a:ext uri="{FF2B5EF4-FFF2-40B4-BE49-F238E27FC236}">
                <a16:creationId xmlns:a16="http://schemas.microsoft.com/office/drawing/2014/main" id="{DA875A75-BF7B-42E5-B1AF-AED17A0A4F9B}"/>
              </a:ext>
            </a:extLst>
          </p:cNvPr>
          <p:cNvSpPr txBox="1">
            <a:spLocks noChangeArrowheads="1"/>
          </p:cNvSpPr>
          <p:nvPr/>
        </p:nvSpPr>
        <p:spPr bwMode="auto">
          <a:xfrm>
            <a:off x="4643250" y="4667250"/>
            <a:ext cx="374759"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PA</a:t>
            </a:r>
          </a:p>
        </p:txBody>
      </p:sp>
      <p:sp>
        <p:nvSpPr>
          <p:cNvPr id="35" name="Text Box 32">
            <a:extLst>
              <a:ext uri="{FF2B5EF4-FFF2-40B4-BE49-F238E27FC236}">
                <a16:creationId xmlns:a16="http://schemas.microsoft.com/office/drawing/2014/main" id="{9754C271-C714-484D-8038-3DB9B46163AB}"/>
              </a:ext>
            </a:extLst>
          </p:cNvPr>
          <p:cNvSpPr txBox="1">
            <a:spLocks noChangeArrowheads="1"/>
          </p:cNvSpPr>
          <p:nvPr/>
        </p:nvSpPr>
        <p:spPr bwMode="auto">
          <a:xfrm>
            <a:off x="2954337" y="5635293"/>
            <a:ext cx="531020"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Data</a:t>
            </a:r>
          </a:p>
        </p:txBody>
      </p:sp>
      <p:cxnSp>
        <p:nvCxnSpPr>
          <p:cNvPr id="36" name="Straight Arrow Connector 35">
            <a:extLst>
              <a:ext uri="{FF2B5EF4-FFF2-40B4-BE49-F238E27FC236}">
                <a16:creationId xmlns:a16="http://schemas.microsoft.com/office/drawing/2014/main" id="{F1EEC5A4-3ED2-4696-BCEB-0ED94EC81756}"/>
              </a:ext>
            </a:extLst>
          </p:cNvPr>
          <p:cNvCxnSpPr/>
          <p:nvPr/>
        </p:nvCxnSpPr>
        <p:spPr bwMode="auto">
          <a:xfrm flipV="1">
            <a:off x="4097337" y="4920109"/>
            <a:ext cx="1522413" cy="1376"/>
          </a:xfrm>
          <a:prstGeom prst="straightConnector1">
            <a:avLst/>
          </a:prstGeom>
          <a:noFill/>
          <a:ln w="25400" cap="flat" cmpd="sng" algn="ctr">
            <a:solidFill>
              <a:schemeClr val="tx1"/>
            </a:solidFill>
            <a:prstDash val="solid"/>
            <a:round/>
            <a:headEnd type="none" w="med" len="med"/>
            <a:tailEnd type="arrow"/>
          </a:ln>
          <a:effectLst/>
        </p:spPr>
      </p:cxnSp>
      <p:sp>
        <p:nvSpPr>
          <p:cNvPr id="37" name="Rectangle 10">
            <a:extLst>
              <a:ext uri="{FF2B5EF4-FFF2-40B4-BE49-F238E27FC236}">
                <a16:creationId xmlns:a16="http://schemas.microsoft.com/office/drawing/2014/main" id="{62A36B41-5BAD-4163-A915-0D00D4D5EF4A}"/>
              </a:ext>
            </a:extLst>
          </p:cNvPr>
          <p:cNvSpPr>
            <a:spLocks noChangeArrowheads="1"/>
          </p:cNvSpPr>
          <p:nvPr/>
        </p:nvSpPr>
        <p:spPr bwMode="auto">
          <a:xfrm>
            <a:off x="592137" y="4216988"/>
            <a:ext cx="1066800" cy="533400"/>
          </a:xfrm>
          <a:prstGeom prst="rect">
            <a:avLst/>
          </a:prstGeom>
          <a:solidFill>
            <a:srgbClr val="F1C7C7"/>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CPU</a:t>
            </a:r>
          </a:p>
        </p:txBody>
      </p:sp>
      <p:cxnSp>
        <p:nvCxnSpPr>
          <p:cNvPr id="38" name="Straight Arrow Connector 37">
            <a:extLst>
              <a:ext uri="{FF2B5EF4-FFF2-40B4-BE49-F238E27FC236}">
                <a16:creationId xmlns:a16="http://schemas.microsoft.com/office/drawing/2014/main" id="{B1164E01-EB08-427E-A0DA-ACE1CF63CBE8}"/>
              </a:ext>
            </a:extLst>
          </p:cNvPr>
          <p:cNvCxnSpPr>
            <a:stCxn id="37" idx="3"/>
          </p:cNvCxnSpPr>
          <p:nvPr/>
        </p:nvCxnSpPr>
        <p:spPr bwMode="auto">
          <a:xfrm flipV="1">
            <a:off x="1658937" y="4479119"/>
            <a:ext cx="1370013" cy="4569"/>
          </a:xfrm>
          <a:prstGeom prst="straightConnector1">
            <a:avLst/>
          </a:prstGeom>
          <a:noFill/>
          <a:ln w="25400" cap="flat" cmpd="sng" algn="ctr">
            <a:solidFill>
              <a:schemeClr val="tx1"/>
            </a:solidFill>
            <a:prstDash val="solid"/>
            <a:round/>
            <a:headEnd type="none" w="med" len="med"/>
            <a:tailEnd type="arrow"/>
          </a:ln>
          <a:effectLst/>
        </p:spPr>
      </p:cxnSp>
      <p:sp>
        <p:nvSpPr>
          <p:cNvPr id="39" name="Text Box 9">
            <a:extLst>
              <a:ext uri="{FF2B5EF4-FFF2-40B4-BE49-F238E27FC236}">
                <a16:creationId xmlns:a16="http://schemas.microsoft.com/office/drawing/2014/main" id="{0ED29B3E-9B75-4149-B9A6-20EF83148BF7}"/>
              </a:ext>
            </a:extLst>
          </p:cNvPr>
          <p:cNvSpPr txBox="1">
            <a:spLocks noChangeArrowheads="1"/>
          </p:cNvSpPr>
          <p:nvPr/>
        </p:nvSpPr>
        <p:spPr bwMode="auto">
          <a:xfrm>
            <a:off x="2116137" y="4212032"/>
            <a:ext cx="387007"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VA</a:t>
            </a:r>
          </a:p>
        </p:txBody>
      </p:sp>
      <p:sp>
        <p:nvSpPr>
          <p:cNvPr id="40" name="TextBox 39">
            <a:extLst>
              <a:ext uri="{FF2B5EF4-FFF2-40B4-BE49-F238E27FC236}">
                <a16:creationId xmlns:a16="http://schemas.microsoft.com/office/drawing/2014/main" id="{09B682EB-7C97-4E3E-87B7-600A2FDE2E20}"/>
              </a:ext>
            </a:extLst>
          </p:cNvPr>
          <p:cNvSpPr txBox="1"/>
          <p:nvPr/>
        </p:nvSpPr>
        <p:spPr>
          <a:xfrm>
            <a:off x="456701" y="2609850"/>
            <a:ext cx="1058303" cy="369332"/>
          </a:xfrm>
          <a:prstGeom prst="rect">
            <a:avLst/>
          </a:prstGeom>
          <a:noFill/>
        </p:spPr>
        <p:txBody>
          <a:bodyPr wrap="none" rtlCol="0">
            <a:spAutoFit/>
          </a:bodyPr>
          <a:lstStyle/>
          <a:p>
            <a:r>
              <a:rPr lang="en-US" sz="1800" i="1" dirty="0">
                <a:solidFill>
                  <a:schemeClr val="tx1">
                    <a:lumMod val="50000"/>
                    <a:lumOff val="50000"/>
                  </a:schemeClr>
                </a:solidFill>
                <a:latin typeface="Calibri" pitchFamily="34" charset="0"/>
              </a:rPr>
              <a:t>CPU Chip</a:t>
            </a:r>
          </a:p>
        </p:txBody>
      </p:sp>
      <p:sp>
        <p:nvSpPr>
          <p:cNvPr id="41" name="Text Box 9">
            <a:extLst>
              <a:ext uri="{FF2B5EF4-FFF2-40B4-BE49-F238E27FC236}">
                <a16:creationId xmlns:a16="http://schemas.microsoft.com/office/drawing/2014/main" id="{BC6F95EE-BCE6-415E-987B-98C1167EC6FB}"/>
              </a:ext>
            </a:extLst>
          </p:cNvPr>
          <p:cNvSpPr txBox="1">
            <a:spLocks noChangeArrowheads="1"/>
          </p:cNvSpPr>
          <p:nvPr/>
        </p:nvSpPr>
        <p:spPr bwMode="auto">
          <a:xfrm>
            <a:off x="4603752" y="3218588"/>
            <a:ext cx="453755"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PTE</a:t>
            </a:r>
          </a:p>
        </p:txBody>
      </p:sp>
      <p:cxnSp>
        <p:nvCxnSpPr>
          <p:cNvPr id="42" name="Shape 49">
            <a:extLst>
              <a:ext uri="{FF2B5EF4-FFF2-40B4-BE49-F238E27FC236}">
                <a16:creationId xmlns:a16="http://schemas.microsoft.com/office/drawing/2014/main" id="{A9BA045C-0DAF-462F-AB83-9F32220137FD}"/>
              </a:ext>
            </a:extLst>
          </p:cNvPr>
          <p:cNvCxnSpPr>
            <a:endCxn id="37" idx="2"/>
          </p:cNvCxnSpPr>
          <p:nvPr/>
        </p:nvCxnSpPr>
        <p:spPr bwMode="auto">
          <a:xfrm rot="10800000">
            <a:off x="1125538" y="4750389"/>
            <a:ext cx="4494213" cy="884905"/>
          </a:xfrm>
          <a:prstGeom prst="bentConnector2">
            <a:avLst/>
          </a:prstGeom>
          <a:noFill/>
          <a:ln w="25400" cap="flat" cmpd="sng" algn="ctr">
            <a:solidFill>
              <a:schemeClr val="tx1"/>
            </a:solidFill>
            <a:prstDash val="solid"/>
            <a:round/>
            <a:headEnd type="none" w="med" len="med"/>
            <a:tailEnd type="arrow"/>
          </a:ln>
          <a:effectLst/>
        </p:spPr>
      </p:cxnSp>
      <p:sp>
        <p:nvSpPr>
          <p:cNvPr id="47" name="Rectangle 10">
            <a:extLst>
              <a:ext uri="{FF2B5EF4-FFF2-40B4-BE49-F238E27FC236}">
                <a16:creationId xmlns:a16="http://schemas.microsoft.com/office/drawing/2014/main" id="{416A866A-E256-42B3-B2E5-8A68EF0E1D09}"/>
              </a:ext>
            </a:extLst>
          </p:cNvPr>
          <p:cNvSpPr>
            <a:spLocks noChangeArrowheads="1"/>
          </p:cNvSpPr>
          <p:nvPr/>
        </p:nvSpPr>
        <p:spPr bwMode="auto">
          <a:xfrm>
            <a:off x="3028950" y="2762250"/>
            <a:ext cx="1066800" cy="381000"/>
          </a:xfrm>
          <a:prstGeom prst="rect">
            <a:avLst/>
          </a:prstGeom>
          <a:solidFill>
            <a:schemeClr val="accent2">
              <a:lumMod val="20000"/>
              <a:lumOff val="80000"/>
            </a:schemeClr>
          </a:solidFill>
          <a:ln w="12600">
            <a:solidFill>
              <a:schemeClr val="tx1"/>
            </a:solidFill>
            <a:miter lim="800000"/>
            <a:headEnd/>
            <a:tailEnd/>
          </a:ln>
          <a:effectLst/>
        </p:spPr>
        <p:txBody>
          <a:bodyPr wrap="none" lIns="90000" tIns="46800" rIns="90000" bIns="46800" anchor="ct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TLB</a:t>
            </a:r>
          </a:p>
        </p:txBody>
      </p:sp>
      <p:cxnSp>
        <p:nvCxnSpPr>
          <p:cNvPr id="48" name="Straight Arrow Connector 47">
            <a:extLst>
              <a:ext uri="{FF2B5EF4-FFF2-40B4-BE49-F238E27FC236}">
                <a16:creationId xmlns:a16="http://schemas.microsoft.com/office/drawing/2014/main" id="{2E5901F8-557A-4A9C-B194-A9B0AC05CDE7}"/>
              </a:ext>
            </a:extLst>
          </p:cNvPr>
          <p:cNvCxnSpPr/>
          <p:nvPr/>
        </p:nvCxnSpPr>
        <p:spPr bwMode="auto">
          <a:xfrm rot="16200000" flipV="1">
            <a:off x="3124727" y="3503086"/>
            <a:ext cx="721259" cy="1587"/>
          </a:xfrm>
          <a:prstGeom prst="straightConnector1">
            <a:avLst/>
          </a:prstGeom>
          <a:noFill/>
          <a:ln w="25400" cap="flat" cmpd="sng" algn="ctr">
            <a:solidFill>
              <a:schemeClr val="tx1"/>
            </a:solidFill>
            <a:prstDash val="solid"/>
            <a:round/>
            <a:headEnd type="none" w="med" len="med"/>
            <a:tailEnd type="arrow"/>
          </a:ln>
          <a:effectLst/>
        </p:spPr>
      </p:cxnSp>
      <p:cxnSp>
        <p:nvCxnSpPr>
          <p:cNvPr id="49" name="Straight Arrow Connector 48">
            <a:extLst>
              <a:ext uri="{FF2B5EF4-FFF2-40B4-BE49-F238E27FC236}">
                <a16:creationId xmlns:a16="http://schemas.microsoft.com/office/drawing/2014/main" id="{2F132983-F876-47D8-949B-A43606A340C5}"/>
              </a:ext>
            </a:extLst>
          </p:cNvPr>
          <p:cNvCxnSpPr/>
          <p:nvPr/>
        </p:nvCxnSpPr>
        <p:spPr bwMode="auto">
          <a:xfrm rot="5400000">
            <a:off x="3353327" y="3503086"/>
            <a:ext cx="721259" cy="1587"/>
          </a:xfrm>
          <a:prstGeom prst="straightConnector1">
            <a:avLst/>
          </a:prstGeom>
          <a:noFill/>
          <a:ln w="25400" cap="flat" cmpd="sng" algn="ctr">
            <a:solidFill>
              <a:schemeClr val="tx1"/>
            </a:solidFill>
            <a:prstDash val="solid"/>
            <a:round/>
            <a:headEnd type="arrow" w="med" len="med"/>
            <a:tailEnd type="arrow" w="med" len="med"/>
          </a:ln>
          <a:effectLst/>
        </p:spPr>
      </p:cxnSp>
      <p:sp>
        <p:nvSpPr>
          <p:cNvPr id="50" name="Text Box 9">
            <a:extLst>
              <a:ext uri="{FF2B5EF4-FFF2-40B4-BE49-F238E27FC236}">
                <a16:creationId xmlns:a16="http://schemas.microsoft.com/office/drawing/2014/main" id="{86B09BC1-6B2E-4E7B-9253-8CAF40685DB4}"/>
              </a:ext>
            </a:extLst>
          </p:cNvPr>
          <p:cNvSpPr txBox="1">
            <a:spLocks noChangeArrowheads="1"/>
          </p:cNvSpPr>
          <p:nvPr/>
        </p:nvSpPr>
        <p:spPr bwMode="auto">
          <a:xfrm>
            <a:off x="2995082" y="3524250"/>
            <a:ext cx="502358"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VPN</a:t>
            </a:r>
          </a:p>
        </p:txBody>
      </p:sp>
      <p:sp>
        <p:nvSpPr>
          <p:cNvPr id="52" name="Text Box 9">
            <a:extLst>
              <a:ext uri="{FF2B5EF4-FFF2-40B4-BE49-F238E27FC236}">
                <a16:creationId xmlns:a16="http://schemas.microsoft.com/office/drawing/2014/main" id="{2C0470E6-7DC8-4F50-AC60-EE3FE27D0420}"/>
              </a:ext>
            </a:extLst>
          </p:cNvPr>
          <p:cNvSpPr txBox="1">
            <a:spLocks noChangeArrowheads="1"/>
          </p:cNvSpPr>
          <p:nvPr/>
        </p:nvSpPr>
        <p:spPr bwMode="auto">
          <a:xfrm>
            <a:off x="4260399" y="4228966"/>
            <a:ext cx="560579" cy="305662"/>
          </a:xfrm>
          <a:prstGeom prst="rect">
            <a:avLst/>
          </a:prstGeom>
          <a:noFill/>
          <a:ln w="9525">
            <a:noFill/>
            <a:round/>
            <a:headEnd/>
            <a:tailEnd/>
          </a:ln>
          <a:effectLst/>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a:latin typeface="Calibri" pitchFamily="34" charset="0"/>
              </a:rPr>
              <a:t>PTEA</a:t>
            </a:r>
          </a:p>
        </p:txBody>
      </p:sp>
      <p:cxnSp>
        <p:nvCxnSpPr>
          <p:cNvPr id="53" name="Straight Arrow Connector 52">
            <a:extLst>
              <a:ext uri="{FF2B5EF4-FFF2-40B4-BE49-F238E27FC236}">
                <a16:creationId xmlns:a16="http://schemas.microsoft.com/office/drawing/2014/main" id="{F7E24BE3-8E18-4DD9-AF8E-CE4A61B3DE81}"/>
              </a:ext>
            </a:extLst>
          </p:cNvPr>
          <p:cNvCxnSpPr/>
          <p:nvPr/>
        </p:nvCxnSpPr>
        <p:spPr bwMode="auto">
          <a:xfrm flipV="1">
            <a:off x="4097337" y="4481825"/>
            <a:ext cx="1522413" cy="1376"/>
          </a:xfrm>
          <a:prstGeom prst="straightConnector1">
            <a:avLst/>
          </a:prstGeom>
          <a:noFill/>
          <a:ln w="25400" cap="flat" cmpd="sng" algn="ctr">
            <a:solidFill>
              <a:schemeClr val="tx1"/>
            </a:solidFill>
            <a:prstDash val="solid"/>
            <a:round/>
            <a:headEnd type="none" w="med" len="med"/>
            <a:tailEnd type="arrow"/>
          </a:ln>
          <a:effectLst/>
        </p:spPr>
      </p:cxnSp>
      <p:cxnSp>
        <p:nvCxnSpPr>
          <p:cNvPr id="55" name="Elbow Connector 33">
            <a:extLst>
              <a:ext uri="{FF2B5EF4-FFF2-40B4-BE49-F238E27FC236}">
                <a16:creationId xmlns:a16="http://schemas.microsoft.com/office/drawing/2014/main" id="{CF9A1EA5-E327-4953-832D-3A60B2CC5B00}"/>
              </a:ext>
            </a:extLst>
          </p:cNvPr>
          <p:cNvCxnSpPr/>
          <p:nvPr/>
        </p:nvCxnSpPr>
        <p:spPr bwMode="auto">
          <a:xfrm rot="10800000">
            <a:off x="3714750" y="3494089"/>
            <a:ext cx="1905000" cy="482601"/>
          </a:xfrm>
          <a:prstGeom prst="bentConnector3">
            <a:avLst>
              <a:gd name="adj1" fmla="val 21556"/>
            </a:avLst>
          </a:prstGeom>
          <a:noFill/>
          <a:ln w="25400" cap="flat" cmpd="sng" algn="ctr">
            <a:solidFill>
              <a:schemeClr val="tx1"/>
            </a:solidFill>
            <a:prstDash val="solid"/>
            <a:round/>
            <a:headEnd type="none" w="med" len="med"/>
            <a:tailEnd type="arrow"/>
          </a:ln>
          <a:effectLst/>
        </p:spPr>
      </p:cxnSp>
      <p:sp>
        <p:nvSpPr>
          <p:cNvPr id="56" name="Rectangle 17">
            <a:extLst>
              <a:ext uri="{FF2B5EF4-FFF2-40B4-BE49-F238E27FC236}">
                <a16:creationId xmlns:a16="http://schemas.microsoft.com/office/drawing/2014/main" id="{BFF57121-5357-4923-91D0-0E1C4B6006EE}"/>
              </a:ext>
            </a:extLst>
          </p:cNvPr>
          <p:cNvSpPr>
            <a:spLocks noChangeArrowheads="1"/>
          </p:cNvSpPr>
          <p:nvPr/>
        </p:nvSpPr>
        <p:spPr bwMode="auto">
          <a:xfrm>
            <a:off x="7352087" y="3579483"/>
            <a:ext cx="914400" cy="2284410"/>
          </a:xfrm>
          <a:prstGeom prst="rect">
            <a:avLst/>
          </a:prstGeom>
          <a:solidFill>
            <a:srgbClr val="EBEBEB"/>
          </a:solidFill>
          <a:ln w="19080">
            <a:solidFill>
              <a:schemeClr val="tx1"/>
            </a:solidFill>
            <a:miter lim="800000"/>
            <a:headEnd/>
            <a:tailEnd/>
          </a:ln>
          <a:effectLst/>
        </p:spPr>
        <p:txBody>
          <a:bodyPr wrap="none" anchor="ctr"/>
          <a:lstStyle/>
          <a:p>
            <a:r>
              <a:rPr lang="en-US" sz="1600" dirty="0">
                <a:latin typeface="Calibri" pitchFamily="34" charset="0"/>
              </a:rPr>
              <a:t>Memory</a:t>
            </a:r>
          </a:p>
          <a:p>
            <a:r>
              <a:rPr lang="en-US" sz="1600" dirty="0">
                <a:latin typeface="Calibri" pitchFamily="34" charset="0"/>
              </a:rPr>
              <a:t>(holds</a:t>
            </a:r>
          </a:p>
          <a:p>
            <a:r>
              <a:rPr lang="en-US" sz="1600" dirty="0">
                <a:latin typeface="Calibri" pitchFamily="34" charset="0"/>
              </a:rPr>
              <a:t>Page </a:t>
            </a:r>
          </a:p>
          <a:p>
            <a:r>
              <a:rPr lang="en-US" sz="1600" dirty="0">
                <a:latin typeface="Calibri" pitchFamily="34" charset="0"/>
              </a:rPr>
              <a:t>Table)</a:t>
            </a:r>
          </a:p>
        </p:txBody>
      </p:sp>
      <p:cxnSp>
        <p:nvCxnSpPr>
          <p:cNvPr id="57" name="Straight Arrow Connector 56">
            <a:extLst>
              <a:ext uri="{FF2B5EF4-FFF2-40B4-BE49-F238E27FC236}">
                <a16:creationId xmlns:a16="http://schemas.microsoft.com/office/drawing/2014/main" id="{DF275313-F192-4E12-9192-A0D1C17A670D}"/>
              </a:ext>
            </a:extLst>
          </p:cNvPr>
          <p:cNvCxnSpPr>
            <a:cxnSpLocks/>
          </p:cNvCxnSpPr>
          <p:nvPr/>
        </p:nvCxnSpPr>
        <p:spPr bwMode="auto">
          <a:xfrm>
            <a:off x="6534150" y="4517694"/>
            <a:ext cx="817937" cy="0"/>
          </a:xfrm>
          <a:prstGeom prst="straightConnector1">
            <a:avLst/>
          </a:prstGeom>
          <a:noFill/>
          <a:ln w="25400" cap="flat" cmpd="sng" algn="ctr">
            <a:solidFill>
              <a:schemeClr val="tx1"/>
            </a:solidFill>
            <a:prstDash val="solid"/>
            <a:round/>
            <a:headEnd type="none" w="med" len="med"/>
            <a:tailEnd type="arrow"/>
          </a:ln>
          <a:effectLst/>
        </p:spPr>
      </p:cxnSp>
      <p:sp>
        <p:nvSpPr>
          <p:cNvPr id="60" name="Rectangle 59">
            <a:extLst>
              <a:ext uri="{FF2B5EF4-FFF2-40B4-BE49-F238E27FC236}">
                <a16:creationId xmlns:a16="http://schemas.microsoft.com/office/drawing/2014/main" id="{36BF22C5-F2F5-451B-A887-5F92A36CC3DF}"/>
              </a:ext>
            </a:extLst>
          </p:cNvPr>
          <p:cNvSpPr/>
          <p:nvPr/>
        </p:nvSpPr>
        <p:spPr>
          <a:xfrm>
            <a:off x="1846431" y="4521791"/>
            <a:ext cx="944489" cy="369332"/>
          </a:xfrm>
          <a:prstGeom prst="rect">
            <a:avLst/>
          </a:prstGeom>
        </p:spPr>
        <p:txBody>
          <a:bodyPr wrap="none">
            <a:spAutoFit/>
          </a:bodyPr>
          <a:lstStyle/>
          <a:p>
            <a:r>
              <a:rPr lang="en-US" dirty="0">
                <a:latin typeface="Consolas" panose="020B0609020204030204" pitchFamily="49" charset="0"/>
              </a:rPr>
              <a:t>402840</a:t>
            </a:r>
            <a:endParaRPr lang="en-US" dirty="0"/>
          </a:p>
        </p:txBody>
      </p:sp>
      <p:sp>
        <p:nvSpPr>
          <p:cNvPr id="62" name="Rectangle 61">
            <a:extLst>
              <a:ext uri="{FF2B5EF4-FFF2-40B4-BE49-F238E27FC236}">
                <a16:creationId xmlns:a16="http://schemas.microsoft.com/office/drawing/2014/main" id="{1223FF23-3C98-40BE-8D19-8506FD3EA914}"/>
              </a:ext>
            </a:extLst>
          </p:cNvPr>
          <p:cNvSpPr/>
          <p:nvPr/>
        </p:nvSpPr>
        <p:spPr>
          <a:xfrm>
            <a:off x="2398329" y="3461666"/>
            <a:ext cx="691215" cy="369332"/>
          </a:xfrm>
          <a:prstGeom prst="rect">
            <a:avLst/>
          </a:prstGeom>
        </p:spPr>
        <p:txBody>
          <a:bodyPr wrap="none">
            <a:spAutoFit/>
          </a:bodyPr>
          <a:lstStyle/>
          <a:p>
            <a:r>
              <a:rPr lang="en-US" dirty="0">
                <a:latin typeface="Consolas" panose="020B0609020204030204" pitchFamily="49" charset="0"/>
              </a:rPr>
              <a:t>4028</a:t>
            </a:r>
            <a:endParaRPr lang="en-US" dirty="0"/>
          </a:p>
        </p:txBody>
      </p:sp>
      <p:sp>
        <p:nvSpPr>
          <p:cNvPr id="63" name="TextBox 62">
            <a:extLst>
              <a:ext uri="{FF2B5EF4-FFF2-40B4-BE49-F238E27FC236}">
                <a16:creationId xmlns:a16="http://schemas.microsoft.com/office/drawing/2014/main" id="{71C40D4C-1293-414E-894B-AFD58893760A}"/>
              </a:ext>
            </a:extLst>
          </p:cNvPr>
          <p:cNvSpPr txBox="1"/>
          <p:nvPr/>
        </p:nvSpPr>
        <p:spPr>
          <a:xfrm>
            <a:off x="3756176" y="3545217"/>
            <a:ext cx="428322" cy="369332"/>
          </a:xfrm>
          <a:prstGeom prst="rect">
            <a:avLst/>
          </a:prstGeom>
          <a:noFill/>
        </p:spPr>
        <p:txBody>
          <a:bodyPr wrap="none" rtlCol="0">
            <a:spAutoFit/>
          </a:bodyPr>
          <a:lstStyle/>
          <a:p>
            <a:r>
              <a:rPr lang="en-US" sz="1800" dirty="0">
                <a:latin typeface="Calibri" pitchFamily="34" charset="0"/>
              </a:rPr>
              <a:t>no</a:t>
            </a:r>
          </a:p>
        </p:txBody>
      </p:sp>
      <p:cxnSp>
        <p:nvCxnSpPr>
          <p:cNvPr id="64" name="Straight Arrow Connector 63">
            <a:extLst>
              <a:ext uri="{FF2B5EF4-FFF2-40B4-BE49-F238E27FC236}">
                <a16:creationId xmlns:a16="http://schemas.microsoft.com/office/drawing/2014/main" id="{422C8DB1-EBE4-48BB-9008-5940815871C1}"/>
              </a:ext>
            </a:extLst>
          </p:cNvPr>
          <p:cNvCxnSpPr>
            <a:cxnSpLocks/>
          </p:cNvCxnSpPr>
          <p:nvPr/>
        </p:nvCxnSpPr>
        <p:spPr bwMode="auto">
          <a:xfrm flipH="1" flipV="1">
            <a:off x="6532502" y="3982709"/>
            <a:ext cx="817937" cy="1"/>
          </a:xfrm>
          <a:prstGeom prst="straightConnector1">
            <a:avLst/>
          </a:prstGeom>
          <a:noFill/>
          <a:ln w="25400" cap="flat" cmpd="sng" algn="ctr">
            <a:solidFill>
              <a:schemeClr val="tx1"/>
            </a:solidFill>
            <a:prstDash val="solid"/>
            <a:round/>
            <a:headEnd type="none" w="med" len="med"/>
            <a:tailEnd type="arrow"/>
          </a:ln>
          <a:effectLst/>
        </p:spPr>
      </p:cxnSp>
      <p:sp>
        <p:nvSpPr>
          <p:cNvPr id="67" name="Rectangle 66">
            <a:extLst>
              <a:ext uri="{FF2B5EF4-FFF2-40B4-BE49-F238E27FC236}">
                <a16:creationId xmlns:a16="http://schemas.microsoft.com/office/drawing/2014/main" id="{A4418CE4-A479-4530-B4F4-EA0335733D90}"/>
              </a:ext>
            </a:extLst>
          </p:cNvPr>
          <p:cNvSpPr/>
          <p:nvPr/>
        </p:nvSpPr>
        <p:spPr>
          <a:xfrm>
            <a:off x="4576254" y="4871385"/>
            <a:ext cx="564578" cy="369332"/>
          </a:xfrm>
          <a:prstGeom prst="rect">
            <a:avLst/>
          </a:prstGeom>
        </p:spPr>
        <p:txBody>
          <a:bodyPr wrap="none">
            <a:spAutoFit/>
          </a:bodyPr>
          <a:lstStyle/>
          <a:p>
            <a:r>
              <a:rPr lang="en-US" dirty="0">
                <a:latin typeface="Consolas" panose="020B0609020204030204" pitchFamily="49" charset="0"/>
              </a:rPr>
              <a:t>340</a:t>
            </a:r>
            <a:endParaRPr lang="en-US" dirty="0"/>
          </a:p>
        </p:txBody>
      </p:sp>
      <p:sp>
        <p:nvSpPr>
          <p:cNvPr id="68" name="TextBox 67">
            <a:extLst>
              <a:ext uri="{FF2B5EF4-FFF2-40B4-BE49-F238E27FC236}">
                <a16:creationId xmlns:a16="http://schemas.microsoft.com/office/drawing/2014/main" id="{49E5CD19-5B2F-4E52-8C1B-3B29AF097A5E}"/>
              </a:ext>
            </a:extLst>
          </p:cNvPr>
          <p:cNvSpPr txBox="1"/>
          <p:nvPr/>
        </p:nvSpPr>
        <p:spPr>
          <a:xfrm>
            <a:off x="6581149" y="2967204"/>
            <a:ext cx="914401" cy="923330"/>
          </a:xfrm>
          <a:prstGeom prst="rect">
            <a:avLst/>
          </a:prstGeom>
          <a:noFill/>
        </p:spPr>
        <p:txBody>
          <a:bodyPr wrap="square" rtlCol="0">
            <a:spAutoFit/>
          </a:bodyPr>
          <a:lstStyle/>
          <a:p>
            <a:r>
              <a:rPr lang="en-US" dirty="0">
                <a:latin typeface="Calibri" pitchFamily="34" charset="0"/>
              </a:rPr>
              <a:t>Read Page</a:t>
            </a:r>
          </a:p>
          <a:p>
            <a:r>
              <a:rPr lang="en-US" sz="1800" dirty="0">
                <a:latin typeface="Calibri" pitchFamily="34" charset="0"/>
              </a:rPr>
              <a:t>Table</a:t>
            </a:r>
          </a:p>
        </p:txBody>
      </p:sp>
      <p:cxnSp>
        <p:nvCxnSpPr>
          <p:cNvPr id="69" name="Straight Arrow Connector 68">
            <a:extLst>
              <a:ext uri="{FF2B5EF4-FFF2-40B4-BE49-F238E27FC236}">
                <a16:creationId xmlns:a16="http://schemas.microsoft.com/office/drawing/2014/main" id="{9B857CB0-41C1-48D8-B385-1CA2F2B54C9C}"/>
              </a:ext>
            </a:extLst>
          </p:cNvPr>
          <p:cNvCxnSpPr>
            <a:cxnSpLocks/>
          </p:cNvCxnSpPr>
          <p:nvPr/>
        </p:nvCxnSpPr>
        <p:spPr bwMode="auto">
          <a:xfrm>
            <a:off x="6532501" y="4920109"/>
            <a:ext cx="817937" cy="0"/>
          </a:xfrm>
          <a:prstGeom prst="straightConnector1">
            <a:avLst/>
          </a:prstGeom>
          <a:noFill/>
          <a:ln w="25400" cap="flat" cmpd="sng" algn="ctr">
            <a:solidFill>
              <a:schemeClr val="tx1"/>
            </a:solidFill>
            <a:prstDash val="solid"/>
            <a:round/>
            <a:headEnd type="none" w="med" len="med"/>
            <a:tailEnd type="arrow"/>
          </a:ln>
          <a:effectLst/>
        </p:spPr>
      </p:cxnSp>
      <p:cxnSp>
        <p:nvCxnSpPr>
          <p:cNvPr id="70" name="Straight Arrow Connector 69">
            <a:extLst>
              <a:ext uri="{FF2B5EF4-FFF2-40B4-BE49-F238E27FC236}">
                <a16:creationId xmlns:a16="http://schemas.microsoft.com/office/drawing/2014/main" id="{F3D3A664-1113-4CFE-92BC-608C34DF56AE}"/>
              </a:ext>
            </a:extLst>
          </p:cNvPr>
          <p:cNvCxnSpPr>
            <a:cxnSpLocks/>
          </p:cNvCxnSpPr>
          <p:nvPr/>
        </p:nvCxnSpPr>
        <p:spPr bwMode="auto">
          <a:xfrm flipH="1" flipV="1">
            <a:off x="6529701" y="5673717"/>
            <a:ext cx="817937" cy="1"/>
          </a:xfrm>
          <a:prstGeom prst="straightConnector1">
            <a:avLst/>
          </a:prstGeom>
          <a:noFill/>
          <a:ln w="25400" cap="flat" cmpd="sng" algn="ctr">
            <a:solidFill>
              <a:schemeClr val="tx1"/>
            </a:solidFill>
            <a:prstDash val="solid"/>
            <a:round/>
            <a:headEnd type="none" w="med" len="med"/>
            <a:tailEnd type="arrow"/>
          </a:ln>
          <a:effectLst/>
        </p:spPr>
      </p:cxnSp>
      <p:sp>
        <p:nvSpPr>
          <p:cNvPr id="71" name="TextBox 70">
            <a:extLst>
              <a:ext uri="{FF2B5EF4-FFF2-40B4-BE49-F238E27FC236}">
                <a16:creationId xmlns:a16="http://schemas.microsoft.com/office/drawing/2014/main" id="{98760598-05F5-46D5-B553-09A145FAE86E}"/>
              </a:ext>
            </a:extLst>
          </p:cNvPr>
          <p:cNvSpPr txBox="1"/>
          <p:nvPr/>
        </p:nvSpPr>
        <p:spPr>
          <a:xfrm>
            <a:off x="6581149" y="5805144"/>
            <a:ext cx="914401" cy="646331"/>
          </a:xfrm>
          <a:prstGeom prst="rect">
            <a:avLst/>
          </a:prstGeom>
          <a:noFill/>
        </p:spPr>
        <p:txBody>
          <a:bodyPr wrap="square" rtlCol="0">
            <a:spAutoFit/>
          </a:bodyPr>
          <a:lstStyle/>
          <a:p>
            <a:r>
              <a:rPr lang="en-US" dirty="0">
                <a:latin typeface="Calibri" pitchFamily="34" charset="0"/>
              </a:rPr>
              <a:t>Read</a:t>
            </a:r>
          </a:p>
          <a:p>
            <a:r>
              <a:rPr lang="en-US" sz="1800" dirty="0">
                <a:latin typeface="Calibri" pitchFamily="34" charset="0"/>
              </a:rPr>
              <a:t>Data</a:t>
            </a:r>
          </a:p>
        </p:txBody>
      </p:sp>
      <p:sp>
        <p:nvSpPr>
          <p:cNvPr id="72" name="Rectangle 71">
            <a:extLst>
              <a:ext uri="{FF2B5EF4-FFF2-40B4-BE49-F238E27FC236}">
                <a16:creationId xmlns:a16="http://schemas.microsoft.com/office/drawing/2014/main" id="{980D762E-1DBC-48AD-9CB5-17AB575FCF58}"/>
              </a:ext>
            </a:extLst>
          </p:cNvPr>
          <p:cNvSpPr/>
          <p:nvPr/>
        </p:nvSpPr>
        <p:spPr>
          <a:xfrm>
            <a:off x="1947563" y="5863893"/>
            <a:ext cx="2218813" cy="369332"/>
          </a:xfrm>
          <a:prstGeom prst="rect">
            <a:avLst/>
          </a:prstGeom>
        </p:spPr>
        <p:txBody>
          <a:bodyPr wrap="none">
            <a:spAutoFit/>
          </a:bodyPr>
          <a:lstStyle/>
          <a:p>
            <a:r>
              <a:rPr lang="en-US" dirty="0"/>
              <a:t>(ff 25 d2 79 2b 00 …… )</a:t>
            </a:r>
          </a:p>
        </p:txBody>
      </p:sp>
      <p:cxnSp>
        <p:nvCxnSpPr>
          <p:cNvPr id="73" name="Straight Connector 72">
            <a:extLst>
              <a:ext uri="{FF2B5EF4-FFF2-40B4-BE49-F238E27FC236}">
                <a16:creationId xmlns:a16="http://schemas.microsoft.com/office/drawing/2014/main" id="{B6E10618-7B3D-4A2A-BF69-E4EE2ACE9C8C}"/>
              </a:ext>
            </a:extLst>
          </p:cNvPr>
          <p:cNvCxnSpPr>
            <a:cxnSpLocks/>
          </p:cNvCxnSpPr>
          <p:nvPr/>
        </p:nvCxnSpPr>
        <p:spPr bwMode="auto">
          <a:xfrm flipH="1">
            <a:off x="370127" y="4826103"/>
            <a:ext cx="255053" cy="1980098"/>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cxnSp>
        <p:nvCxnSpPr>
          <p:cNvPr id="74" name="Straight Connector 73">
            <a:extLst>
              <a:ext uri="{FF2B5EF4-FFF2-40B4-BE49-F238E27FC236}">
                <a16:creationId xmlns:a16="http://schemas.microsoft.com/office/drawing/2014/main" id="{658C7F11-2D5B-4F41-B4A0-C8C151FEC05A}"/>
              </a:ext>
            </a:extLst>
          </p:cNvPr>
          <p:cNvCxnSpPr>
            <a:cxnSpLocks/>
          </p:cNvCxnSpPr>
          <p:nvPr/>
        </p:nvCxnSpPr>
        <p:spPr bwMode="auto">
          <a:xfrm>
            <a:off x="1613484" y="4820081"/>
            <a:ext cx="312586" cy="2037919"/>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spTree>
    <p:extLst>
      <p:ext uri="{BB962C8B-B14F-4D97-AF65-F5344CB8AC3E}">
        <p14:creationId xmlns:p14="http://schemas.microsoft.com/office/powerpoint/2010/main" val="201005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500"/>
                                        <p:tgtEl>
                                          <p:spTgt spid="4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fade">
                                      <p:cBhvr>
                                        <p:cTn id="33" dur="500"/>
                                        <p:tgtEl>
                                          <p:spTgt spid="6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fade">
                                      <p:cBhvr>
                                        <p:cTn id="41" dur="500"/>
                                        <p:tgtEl>
                                          <p:spTgt spid="6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500"/>
                                        <p:tgtEl>
                                          <p:spTgt spid="50"/>
                                        </p:tgtEl>
                                      </p:cBhvr>
                                    </p:animEffect>
                                  </p:childTnLst>
                                </p:cTn>
                              </p:par>
                              <p:par>
                                <p:cTn id="45" presetID="10" presetClass="entr" presetSubtype="0"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fade">
                                      <p:cBhvr>
                                        <p:cTn id="47" dur="500"/>
                                        <p:tgtEl>
                                          <p:spTgt spid="4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500"/>
                                        <p:tgtEl>
                                          <p:spTgt spid="4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animEffect transition="in" filter="fade">
                                      <p:cBhvr>
                                        <p:cTn id="55" dur="500"/>
                                        <p:tgtEl>
                                          <p:spTgt spid="63"/>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fade">
                                      <p:cBhvr>
                                        <p:cTn id="60" dur="500"/>
                                        <p:tgtEl>
                                          <p:spTgt spid="5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2"/>
                                        </p:tgtEl>
                                        <p:attrNameLst>
                                          <p:attrName>style.visibility</p:attrName>
                                        </p:attrNameLst>
                                      </p:cBhvr>
                                      <p:to>
                                        <p:strVal val="visible"/>
                                      </p:to>
                                    </p:set>
                                    <p:animEffect transition="in" filter="fade">
                                      <p:cBhvr>
                                        <p:cTn id="63" dur="500"/>
                                        <p:tgtEl>
                                          <p:spTgt spid="52"/>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57"/>
                                        </p:tgtEl>
                                        <p:attrNameLst>
                                          <p:attrName>style.visibility</p:attrName>
                                        </p:attrNameLst>
                                      </p:cBhvr>
                                      <p:to>
                                        <p:strVal val="visible"/>
                                      </p:to>
                                    </p:set>
                                    <p:animEffect transition="in" filter="fade">
                                      <p:cBhvr>
                                        <p:cTn id="68" dur="500"/>
                                        <p:tgtEl>
                                          <p:spTgt spid="5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8"/>
                                        </p:tgtEl>
                                        <p:attrNameLst>
                                          <p:attrName>style.visibility</p:attrName>
                                        </p:attrNameLst>
                                      </p:cBhvr>
                                      <p:to>
                                        <p:strVal val="visible"/>
                                      </p:to>
                                    </p:set>
                                    <p:animEffect transition="in" filter="fade">
                                      <p:cBhvr>
                                        <p:cTn id="71" dur="500"/>
                                        <p:tgtEl>
                                          <p:spTgt spid="68"/>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fade">
                                      <p:cBhvr>
                                        <p:cTn id="76" dur="500"/>
                                        <p:tgtEl>
                                          <p:spTgt spid="64"/>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55"/>
                                        </p:tgtEl>
                                        <p:attrNameLst>
                                          <p:attrName>style.visibility</p:attrName>
                                        </p:attrNameLst>
                                      </p:cBhvr>
                                      <p:to>
                                        <p:strVal val="visible"/>
                                      </p:to>
                                    </p:set>
                                    <p:animEffect transition="in" filter="fade">
                                      <p:cBhvr>
                                        <p:cTn id="81" dur="500"/>
                                        <p:tgtEl>
                                          <p:spTgt spid="55"/>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fade">
                                      <p:cBhvr>
                                        <p:cTn id="84" dur="500"/>
                                        <p:tgtEl>
                                          <p:spTgt spid="41"/>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34"/>
                                        </p:tgtEl>
                                        <p:attrNameLst>
                                          <p:attrName>style.visibility</p:attrName>
                                        </p:attrNameLst>
                                      </p:cBhvr>
                                      <p:to>
                                        <p:strVal val="visible"/>
                                      </p:to>
                                    </p:set>
                                    <p:animEffect transition="in" filter="fade">
                                      <p:cBhvr>
                                        <p:cTn id="89" dur="500"/>
                                        <p:tgtEl>
                                          <p:spTgt spid="34"/>
                                        </p:tgtEl>
                                      </p:cBhvr>
                                    </p:animEffect>
                                  </p:childTnLst>
                                </p:cTn>
                              </p:par>
                              <p:par>
                                <p:cTn id="90" presetID="10" presetClass="entr" presetSubtype="0" fill="hold" nodeType="with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fade">
                                      <p:cBhvr>
                                        <p:cTn id="92" dur="500"/>
                                        <p:tgtEl>
                                          <p:spTgt spid="36"/>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67"/>
                                        </p:tgtEl>
                                        <p:attrNameLst>
                                          <p:attrName>style.visibility</p:attrName>
                                        </p:attrNameLst>
                                      </p:cBhvr>
                                      <p:to>
                                        <p:strVal val="visible"/>
                                      </p:to>
                                    </p:set>
                                    <p:animEffect transition="in" filter="fade">
                                      <p:cBhvr>
                                        <p:cTn id="95" dur="500"/>
                                        <p:tgtEl>
                                          <p:spTgt spid="67"/>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69"/>
                                        </p:tgtEl>
                                        <p:attrNameLst>
                                          <p:attrName>style.visibility</p:attrName>
                                        </p:attrNameLst>
                                      </p:cBhvr>
                                      <p:to>
                                        <p:strVal val="visible"/>
                                      </p:to>
                                    </p:set>
                                    <p:animEffect transition="in" filter="fade">
                                      <p:cBhvr>
                                        <p:cTn id="100" dur="500"/>
                                        <p:tgtEl>
                                          <p:spTgt spid="69"/>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71"/>
                                        </p:tgtEl>
                                        <p:attrNameLst>
                                          <p:attrName>style.visibility</p:attrName>
                                        </p:attrNameLst>
                                      </p:cBhvr>
                                      <p:to>
                                        <p:strVal val="visible"/>
                                      </p:to>
                                    </p:set>
                                    <p:animEffect transition="in" filter="fade">
                                      <p:cBhvr>
                                        <p:cTn id="103" dur="500"/>
                                        <p:tgtEl>
                                          <p:spTgt spid="71"/>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70"/>
                                        </p:tgtEl>
                                        <p:attrNameLst>
                                          <p:attrName>style.visibility</p:attrName>
                                        </p:attrNameLst>
                                      </p:cBhvr>
                                      <p:to>
                                        <p:strVal val="visible"/>
                                      </p:to>
                                    </p:set>
                                    <p:animEffect transition="in" filter="fade">
                                      <p:cBhvr>
                                        <p:cTn id="108" dur="500"/>
                                        <p:tgtEl>
                                          <p:spTgt spid="70"/>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35"/>
                                        </p:tgtEl>
                                        <p:attrNameLst>
                                          <p:attrName>style.visibility</p:attrName>
                                        </p:attrNameLst>
                                      </p:cBhvr>
                                      <p:to>
                                        <p:strVal val="visible"/>
                                      </p:to>
                                    </p:set>
                                    <p:animEffect transition="in" filter="fade">
                                      <p:cBhvr>
                                        <p:cTn id="113" dur="500"/>
                                        <p:tgtEl>
                                          <p:spTgt spid="35"/>
                                        </p:tgtEl>
                                      </p:cBhvr>
                                    </p:animEffect>
                                  </p:childTnLst>
                                </p:cTn>
                              </p:par>
                              <p:par>
                                <p:cTn id="114" presetID="10" presetClass="entr" presetSubtype="0" fill="hold" nodeType="withEffect">
                                  <p:stCondLst>
                                    <p:cond delay="0"/>
                                  </p:stCondLst>
                                  <p:childTnLst>
                                    <p:set>
                                      <p:cBhvr>
                                        <p:cTn id="115" dur="1" fill="hold">
                                          <p:stCondLst>
                                            <p:cond delay="0"/>
                                          </p:stCondLst>
                                        </p:cTn>
                                        <p:tgtEl>
                                          <p:spTgt spid="42"/>
                                        </p:tgtEl>
                                        <p:attrNameLst>
                                          <p:attrName>style.visibility</p:attrName>
                                        </p:attrNameLst>
                                      </p:cBhvr>
                                      <p:to>
                                        <p:strVal val="visible"/>
                                      </p:to>
                                    </p:set>
                                    <p:animEffect transition="in" filter="fade">
                                      <p:cBhvr>
                                        <p:cTn id="116" dur="500"/>
                                        <p:tgtEl>
                                          <p:spTgt spid="42"/>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72"/>
                                        </p:tgtEl>
                                        <p:attrNameLst>
                                          <p:attrName>style.visibility</p:attrName>
                                        </p:attrNameLst>
                                      </p:cBhvr>
                                      <p:to>
                                        <p:strVal val="visible"/>
                                      </p:to>
                                    </p:set>
                                    <p:animEffect transition="in" filter="fade">
                                      <p:cBhvr>
                                        <p:cTn id="121" dur="500"/>
                                        <p:tgtEl>
                                          <p:spTgt spid="72"/>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74"/>
                                        </p:tgtEl>
                                        <p:attrNameLst>
                                          <p:attrName>style.visibility</p:attrName>
                                        </p:attrNameLst>
                                      </p:cBhvr>
                                      <p:to>
                                        <p:strVal val="visible"/>
                                      </p:to>
                                    </p:set>
                                    <p:animEffect transition="in" filter="fade">
                                      <p:cBhvr>
                                        <p:cTn id="126" dur="500"/>
                                        <p:tgtEl>
                                          <p:spTgt spid="74"/>
                                        </p:tgtEl>
                                      </p:cBhvr>
                                    </p:animEffect>
                                  </p:childTnLst>
                                </p:cTn>
                              </p:par>
                              <p:par>
                                <p:cTn id="127" presetID="10" presetClass="entr" presetSubtype="0" fill="hold" nodeType="withEffect">
                                  <p:stCondLst>
                                    <p:cond delay="0"/>
                                  </p:stCondLst>
                                  <p:childTnLst>
                                    <p:set>
                                      <p:cBhvr>
                                        <p:cTn id="128" dur="1" fill="hold">
                                          <p:stCondLst>
                                            <p:cond delay="0"/>
                                          </p:stCondLst>
                                        </p:cTn>
                                        <p:tgtEl>
                                          <p:spTgt spid="73"/>
                                        </p:tgtEl>
                                        <p:attrNameLst>
                                          <p:attrName>style.visibility</p:attrName>
                                        </p:attrNameLst>
                                      </p:cBhvr>
                                      <p:to>
                                        <p:strVal val="visible"/>
                                      </p:to>
                                    </p:set>
                                    <p:animEffect transition="in" filter="fade">
                                      <p:cBhvr>
                                        <p:cTn id="129"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p:bldP spid="35" grpId="0"/>
      <p:bldP spid="37" grpId="0" animBg="1"/>
      <p:bldP spid="39" grpId="0"/>
      <p:bldP spid="40" grpId="0"/>
      <p:bldP spid="41" grpId="0"/>
      <p:bldP spid="47" grpId="0" animBg="1"/>
      <p:bldP spid="50" grpId="0"/>
      <p:bldP spid="52" grpId="0"/>
      <p:bldP spid="56" grpId="0" animBg="1"/>
      <p:bldP spid="60" grpId="0"/>
      <p:bldP spid="62" grpId="0"/>
      <p:bldP spid="63" grpId="0"/>
      <p:bldP spid="67" grpId="0"/>
      <p:bldP spid="68" grpId="0"/>
      <p:bldP spid="71" grpId="0"/>
      <p:bldP spid="7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2BA47-BBB9-4B46-80DD-B8683095B0FE}"/>
              </a:ext>
            </a:extLst>
          </p:cNvPr>
          <p:cNvSpPr>
            <a:spLocks noGrp="1"/>
          </p:cNvSpPr>
          <p:nvPr>
            <p:ph type="title"/>
          </p:nvPr>
        </p:nvSpPr>
        <p:spPr/>
        <p:txBody>
          <a:bodyPr/>
          <a:lstStyle/>
          <a:p>
            <a:endParaRPr lang="en-US"/>
          </a:p>
        </p:txBody>
      </p:sp>
      <p:cxnSp>
        <p:nvCxnSpPr>
          <p:cNvPr id="4" name="Straight Connector 3">
            <a:extLst>
              <a:ext uri="{FF2B5EF4-FFF2-40B4-BE49-F238E27FC236}">
                <a16:creationId xmlns:a16="http://schemas.microsoft.com/office/drawing/2014/main" id="{EB3F8E49-3302-474D-97E6-CB14AC992BB3}"/>
              </a:ext>
            </a:extLst>
          </p:cNvPr>
          <p:cNvCxnSpPr>
            <a:cxnSpLocks/>
          </p:cNvCxnSpPr>
          <p:nvPr/>
        </p:nvCxnSpPr>
        <p:spPr bwMode="auto">
          <a:xfrm flipH="1">
            <a:off x="396876" y="0"/>
            <a:ext cx="136524" cy="763084"/>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F071F7AB-265E-4235-90E9-063F93D6D6E8}"/>
              </a:ext>
            </a:extLst>
          </p:cNvPr>
          <p:cNvCxnSpPr>
            <a:cxnSpLocks/>
          </p:cNvCxnSpPr>
          <p:nvPr/>
        </p:nvCxnSpPr>
        <p:spPr bwMode="auto">
          <a:xfrm>
            <a:off x="2114550" y="0"/>
            <a:ext cx="5181600" cy="763084"/>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sp>
        <p:nvSpPr>
          <p:cNvPr id="9" name="Rectangle 8">
            <a:extLst>
              <a:ext uri="{FF2B5EF4-FFF2-40B4-BE49-F238E27FC236}">
                <a16:creationId xmlns:a16="http://schemas.microsoft.com/office/drawing/2014/main" id="{A6C1E744-54DA-4E31-89E6-B08D177EA940}"/>
              </a:ext>
            </a:extLst>
          </p:cNvPr>
          <p:cNvSpPr>
            <a:spLocks noChangeArrowheads="1"/>
          </p:cNvSpPr>
          <p:nvPr/>
        </p:nvSpPr>
        <p:spPr bwMode="auto">
          <a:xfrm>
            <a:off x="2702935" y="1400080"/>
            <a:ext cx="1538288" cy="631122"/>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Instruction</a:t>
            </a:r>
          </a:p>
          <a:p>
            <a:pPr algn="ctr" eaLnBrk="1" hangingPunct="1">
              <a:lnSpc>
                <a:spcPct val="100000"/>
              </a:lnSpc>
            </a:pPr>
            <a:r>
              <a:rPr lang="en-US" sz="1400" dirty="0">
                <a:solidFill>
                  <a:schemeClr val="bg1"/>
                </a:solidFill>
                <a:latin typeface="Calibri" pitchFamily="34" charset="0"/>
              </a:rPr>
              <a:t>Fetch</a:t>
            </a:r>
          </a:p>
        </p:txBody>
      </p:sp>
      <p:sp>
        <p:nvSpPr>
          <p:cNvPr id="10" name="Rectangle 9">
            <a:extLst>
              <a:ext uri="{FF2B5EF4-FFF2-40B4-BE49-F238E27FC236}">
                <a16:creationId xmlns:a16="http://schemas.microsoft.com/office/drawing/2014/main" id="{B246C5A6-9A8B-4FE4-90A6-6DE8B1F303EC}"/>
              </a:ext>
            </a:extLst>
          </p:cNvPr>
          <p:cNvSpPr>
            <a:spLocks noChangeArrowheads="1"/>
          </p:cNvSpPr>
          <p:nvPr/>
        </p:nvSpPr>
        <p:spPr bwMode="auto">
          <a:xfrm>
            <a:off x="2705983" y="2336002"/>
            <a:ext cx="1544384" cy="631122"/>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Instruction</a:t>
            </a:r>
          </a:p>
          <a:p>
            <a:pPr algn="ctr" eaLnBrk="1" hangingPunct="1">
              <a:lnSpc>
                <a:spcPct val="100000"/>
              </a:lnSpc>
            </a:pPr>
            <a:r>
              <a:rPr lang="en-US" sz="1400" dirty="0">
                <a:solidFill>
                  <a:schemeClr val="bg1"/>
                </a:solidFill>
                <a:latin typeface="Calibri" pitchFamily="34" charset="0"/>
              </a:rPr>
              <a:t>Decode</a:t>
            </a:r>
          </a:p>
        </p:txBody>
      </p:sp>
      <p:sp>
        <p:nvSpPr>
          <p:cNvPr id="11" name="Rectangle 10">
            <a:extLst>
              <a:ext uri="{FF2B5EF4-FFF2-40B4-BE49-F238E27FC236}">
                <a16:creationId xmlns:a16="http://schemas.microsoft.com/office/drawing/2014/main" id="{AB010063-33CD-4516-B02B-5D950EFDB2C8}"/>
              </a:ext>
            </a:extLst>
          </p:cNvPr>
          <p:cNvSpPr>
            <a:spLocks noChangeArrowheads="1"/>
          </p:cNvSpPr>
          <p:nvPr/>
        </p:nvSpPr>
        <p:spPr bwMode="auto">
          <a:xfrm>
            <a:off x="5291138" y="1497803"/>
            <a:ext cx="1303337" cy="744884"/>
          </a:xfrm>
          <a:prstGeom prst="rect">
            <a:avLst/>
          </a:prstGeom>
          <a:solidFill>
            <a:schemeClr val="bg1">
              <a:lumMod val="50000"/>
            </a:schemeClr>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Memory</a:t>
            </a:r>
          </a:p>
          <a:p>
            <a:pPr algn="ctr" eaLnBrk="1" hangingPunct="1">
              <a:lnSpc>
                <a:spcPct val="100000"/>
              </a:lnSpc>
            </a:pPr>
            <a:r>
              <a:rPr lang="en-US" sz="1400" dirty="0">
                <a:solidFill>
                  <a:schemeClr val="bg1"/>
                </a:solidFill>
                <a:latin typeface="Calibri" pitchFamily="34" charset="0"/>
              </a:rPr>
              <a:t> Access</a:t>
            </a:r>
          </a:p>
        </p:txBody>
      </p:sp>
      <p:sp>
        <p:nvSpPr>
          <p:cNvPr id="12" name="Line 15">
            <a:extLst>
              <a:ext uri="{FF2B5EF4-FFF2-40B4-BE49-F238E27FC236}">
                <a16:creationId xmlns:a16="http://schemas.microsoft.com/office/drawing/2014/main" id="{63CAA579-89B5-407E-9295-5D8A17583F6E}"/>
              </a:ext>
            </a:extLst>
          </p:cNvPr>
          <p:cNvSpPr>
            <a:spLocks noChangeShapeType="1"/>
          </p:cNvSpPr>
          <p:nvPr/>
        </p:nvSpPr>
        <p:spPr bwMode="auto">
          <a:xfrm>
            <a:off x="4230688" y="1769532"/>
            <a:ext cx="106045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13" name="Text Box 23">
            <a:extLst>
              <a:ext uri="{FF2B5EF4-FFF2-40B4-BE49-F238E27FC236}">
                <a16:creationId xmlns:a16="http://schemas.microsoft.com/office/drawing/2014/main" id="{0487321B-5AB3-4A59-8FC5-28BB3E053445}"/>
              </a:ext>
            </a:extLst>
          </p:cNvPr>
          <p:cNvSpPr txBox="1">
            <a:spLocks noChangeArrowheads="1"/>
          </p:cNvSpPr>
          <p:nvPr/>
        </p:nvSpPr>
        <p:spPr bwMode="auto">
          <a:xfrm>
            <a:off x="4345343" y="1494825"/>
            <a:ext cx="782202" cy="307777"/>
          </a:xfrm>
          <a:prstGeom prst="rect">
            <a:avLst/>
          </a:prstGeom>
          <a:noFill/>
          <a:ln w="9525">
            <a:noFill/>
            <a:miter lim="800000"/>
            <a:headEnd/>
            <a:tailEnd/>
          </a:ln>
        </p:spPr>
        <p:txBody>
          <a:bodyPr wrap="none">
            <a:spAutoFit/>
          </a:bodyPr>
          <a:lstStyle/>
          <a:p>
            <a:pPr algn="ctr" eaLnBrk="1" hangingPunct="1">
              <a:lnSpc>
                <a:spcPct val="100000"/>
              </a:lnSpc>
            </a:pPr>
            <a:r>
              <a:rPr lang="en-US" sz="1400" dirty="0">
                <a:latin typeface="Calibri" pitchFamily="34" charset="0"/>
              </a:rPr>
              <a:t>Address</a:t>
            </a:r>
          </a:p>
        </p:txBody>
      </p:sp>
      <p:sp>
        <p:nvSpPr>
          <p:cNvPr id="14" name="Text Box 24">
            <a:extLst>
              <a:ext uri="{FF2B5EF4-FFF2-40B4-BE49-F238E27FC236}">
                <a16:creationId xmlns:a16="http://schemas.microsoft.com/office/drawing/2014/main" id="{09CB60C4-4C1B-4E0F-BEBD-0F7AD020EC34}"/>
              </a:ext>
            </a:extLst>
          </p:cNvPr>
          <p:cNvSpPr txBox="1">
            <a:spLocks noChangeArrowheads="1"/>
          </p:cNvSpPr>
          <p:nvPr/>
        </p:nvSpPr>
        <p:spPr bwMode="auto">
          <a:xfrm>
            <a:off x="4250367" y="2182113"/>
            <a:ext cx="1069140" cy="307777"/>
          </a:xfrm>
          <a:prstGeom prst="rect">
            <a:avLst/>
          </a:prstGeom>
          <a:noFill/>
          <a:ln w="9525">
            <a:noFill/>
            <a:miter lim="800000"/>
            <a:headEnd/>
            <a:tailEnd/>
          </a:ln>
        </p:spPr>
        <p:txBody>
          <a:bodyPr wrap="none">
            <a:spAutoFit/>
          </a:bodyPr>
          <a:lstStyle/>
          <a:p>
            <a:pPr algn="ctr" eaLnBrk="1" hangingPunct="1">
              <a:lnSpc>
                <a:spcPct val="100000"/>
              </a:lnSpc>
            </a:pPr>
            <a:r>
              <a:rPr lang="en-US" sz="1400" dirty="0">
                <a:latin typeface="Calibri" pitchFamily="34" charset="0"/>
              </a:rPr>
              <a:t>Instructions</a:t>
            </a:r>
          </a:p>
        </p:txBody>
      </p:sp>
      <p:sp>
        <p:nvSpPr>
          <p:cNvPr id="15" name="Line 16">
            <a:extLst>
              <a:ext uri="{FF2B5EF4-FFF2-40B4-BE49-F238E27FC236}">
                <a16:creationId xmlns:a16="http://schemas.microsoft.com/office/drawing/2014/main" id="{A1AF8BBB-EB7B-453D-B3F0-E2180453A1D0}"/>
              </a:ext>
            </a:extLst>
          </p:cNvPr>
          <p:cNvSpPr>
            <a:spLocks noChangeShapeType="1"/>
          </p:cNvSpPr>
          <p:nvPr/>
        </p:nvSpPr>
        <p:spPr bwMode="auto">
          <a:xfrm>
            <a:off x="3541136" y="2183602"/>
            <a:ext cx="1750002" cy="0"/>
          </a:xfrm>
          <a:prstGeom prst="line">
            <a:avLst/>
          </a:prstGeom>
          <a:noFill/>
          <a:ln w="28575">
            <a:solidFill>
              <a:schemeClr val="tx1"/>
            </a:solidFill>
            <a:round/>
            <a:headEnd/>
            <a:tailEnd type="none" w="med" len="med"/>
          </a:ln>
        </p:spPr>
        <p:txBody>
          <a:bodyPr/>
          <a:lstStyle/>
          <a:p>
            <a:endParaRPr lang="en-US" dirty="0">
              <a:latin typeface="Calibri" pitchFamily="34" charset="0"/>
            </a:endParaRPr>
          </a:p>
        </p:txBody>
      </p:sp>
      <p:sp>
        <p:nvSpPr>
          <p:cNvPr id="16" name="Rectangle 15">
            <a:extLst>
              <a:ext uri="{FF2B5EF4-FFF2-40B4-BE49-F238E27FC236}">
                <a16:creationId xmlns:a16="http://schemas.microsoft.com/office/drawing/2014/main" id="{71558A02-E2FA-4A4E-8FA2-D79BCCEA6C27}"/>
              </a:ext>
            </a:extLst>
          </p:cNvPr>
          <p:cNvSpPr>
            <a:spLocks noChangeArrowheads="1"/>
          </p:cNvSpPr>
          <p:nvPr/>
        </p:nvSpPr>
        <p:spPr bwMode="auto">
          <a:xfrm>
            <a:off x="2686304" y="3124201"/>
            <a:ext cx="1544384" cy="631122"/>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Instruction</a:t>
            </a:r>
          </a:p>
          <a:p>
            <a:pPr algn="ctr" eaLnBrk="1" hangingPunct="1">
              <a:lnSpc>
                <a:spcPct val="100000"/>
              </a:lnSpc>
            </a:pPr>
            <a:r>
              <a:rPr lang="en-US" sz="1400" dirty="0">
                <a:solidFill>
                  <a:schemeClr val="bg1"/>
                </a:solidFill>
                <a:latin typeface="Calibri" pitchFamily="34" charset="0"/>
              </a:rPr>
              <a:t>Dispatch</a:t>
            </a:r>
          </a:p>
        </p:txBody>
      </p:sp>
      <p:sp>
        <p:nvSpPr>
          <p:cNvPr id="17" name="Rectangle 16">
            <a:extLst>
              <a:ext uri="{FF2B5EF4-FFF2-40B4-BE49-F238E27FC236}">
                <a16:creationId xmlns:a16="http://schemas.microsoft.com/office/drawing/2014/main" id="{29D10002-A806-4201-862D-150A770B779D}"/>
              </a:ext>
            </a:extLst>
          </p:cNvPr>
          <p:cNvSpPr>
            <a:spLocks noChangeArrowheads="1"/>
          </p:cNvSpPr>
          <p:nvPr/>
        </p:nvSpPr>
        <p:spPr bwMode="auto">
          <a:xfrm>
            <a:off x="4597038" y="3124201"/>
            <a:ext cx="1061013" cy="631121"/>
          </a:xfrm>
          <a:prstGeom prst="rect">
            <a:avLst/>
          </a:prstGeom>
          <a:solidFill>
            <a:schemeClr val="bg1">
              <a:lumMod val="50000"/>
            </a:schemeClr>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Register</a:t>
            </a:r>
          </a:p>
          <a:p>
            <a:pPr algn="ctr" eaLnBrk="1" hangingPunct="1">
              <a:lnSpc>
                <a:spcPct val="100000"/>
              </a:lnSpc>
            </a:pPr>
            <a:r>
              <a:rPr lang="en-US" sz="1400" dirty="0">
                <a:solidFill>
                  <a:schemeClr val="bg1"/>
                </a:solidFill>
                <a:latin typeface="Calibri" pitchFamily="34" charset="0"/>
              </a:rPr>
              <a:t>File</a:t>
            </a:r>
          </a:p>
        </p:txBody>
      </p:sp>
      <p:sp>
        <p:nvSpPr>
          <p:cNvPr id="18" name="Rectangle 17">
            <a:extLst>
              <a:ext uri="{FF2B5EF4-FFF2-40B4-BE49-F238E27FC236}">
                <a16:creationId xmlns:a16="http://schemas.microsoft.com/office/drawing/2014/main" id="{A7E0F1B8-F68B-4F4F-BF5B-76E214AB1D9B}"/>
              </a:ext>
            </a:extLst>
          </p:cNvPr>
          <p:cNvSpPr>
            <a:spLocks noChangeArrowheads="1"/>
          </p:cNvSpPr>
          <p:nvPr/>
        </p:nvSpPr>
        <p:spPr bwMode="auto">
          <a:xfrm>
            <a:off x="1913948" y="4086321"/>
            <a:ext cx="5706052" cy="762000"/>
          </a:xfrm>
          <a:prstGeom prst="rect">
            <a:avLst/>
          </a:prstGeom>
          <a:solidFill>
            <a:schemeClr val="bg1">
              <a:lumMod val="75000"/>
            </a:schemeClr>
          </a:solidFill>
          <a:ln w="9525">
            <a:solidFill>
              <a:schemeClr val="tx1"/>
            </a:solidFill>
            <a:miter lim="800000"/>
            <a:headEnd/>
            <a:tailEnd/>
          </a:ln>
        </p:spPr>
        <p:txBody>
          <a:bodyPr wrap="none" anchor="ctr"/>
          <a:lstStyle/>
          <a:p>
            <a:pPr algn="r" eaLnBrk="1" hangingPunct="1">
              <a:lnSpc>
                <a:spcPct val="100000"/>
              </a:lnSpc>
            </a:pPr>
            <a:r>
              <a:rPr lang="en-US" sz="1400" dirty="0">
                <a:latin typeface="Calibri" pitchFamily="34" charset="0"/>
              </a:rPr>
              <a:t>Execute</a:t>
            </a:r>
          </a:p>
        </p:txBody>
      </p:sp>
      <p:sp>
        <p:nvSpPr>
          <p:cNvPr id="19" name="Rectangle 18">
            <a:extLst>
              <a:ext uri="{FF2B5EF4-FFF2-40B4-BE49-F238E27FC236}">
                <a16:creationId xmlns:a16="http://schemas.microsoft.com/office/drawing/2014/main" id="{E68A6CDA-2654-46A0-A4F8-FBD2B82297E3}"/>
              </a:ext>
            </a:extLst>
          </p:cNvPr>
          <p:cNvSpPr>
            <a:spLocks noChangeArrowheads="1"/>
          </p:cNvSpPr>
          <p:nvPr/>
        </p:nvSpPr>
        <p:spPr bwMode="auto">
          <a:xfrm>
            <a:off x="2073275" y="4224761"/>
            <a:ext cx="676275" cy="4572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Branch</a:t>
            </a:r>
          </a:p>
        </p:txBody>
      </p:sp>
      <p:sp>
        <p:nvSpPr>
          <p:cNvPr id="20" name="Rectangle 19">
            <a:extLst>
              <a:ext uri="{FF2B5EF4-FFF2-40B4-BE49-F238E27FC236}">
                <a16:creationId xmlns:a16="http://schemas.microsoft.com/office/drawing/2014/main" id="{2716B989-96BE-4945-BE65-2A4F64DE193C}"/>
              </a:ext>
            </a:extLst>
          </p:cNvPr>
          <p:cNvSpPr>
            <a:spLocks noChangeArrowheads="1"/>
          </p:cNvSpPr>
          <p:nvPr/>
        </p:nvSpPr>
        <p:spPr bwMode="auto">
          <a:xfrm>
            <a:off x="3616325" y="4224761"/>
            <a:ext cx="676275" cy="4572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err="1">
                <a:solidFill>
                  <a:schemeClr val="bg1"/>
                </a:solidFill>
                <a:latin typeface="Calibri" pitchFamily="34" charset="0"/>
              </a:rPr>
              <a:t>Arith</a:t>
            </a:r>
            <a:endParaRPr lang="en-US" sz="1400" dirty="0">
              <a:solidFill>
                <a:schemeClr val="bg1"/>
              </a:solidFill>
              <a:latin typeface="Calibri" pitchFamily="34" charset="0"/>
            </a:endParaRPr>
          </a:p>
        </p:txBody>
      </p:sp>
      <p:sp>
        <p:nvSpPr>
          <p:cNvPr id="21" name="Rectangle 20">
            <a:extLst>
              <a:ext uri="{FF2B5EF4-FFF2-40B4-BE49-F238E27FC236}">
                <a16:creationId xmlns:a16="http://schemas.microsoft.com/office/drawing/2014/main" id="{56218FB2-4943-4A50-94AA-4DF20035CF42}"/>
              </a:ext>
            </a:extLst>
          </p:cNvPr>
          <p:cNvSpPr>
            <a:spLocks noChangeArrowheads="1"/>
          </p:cNvSpPr>
          <p:nvPr/>
        </p:nvSpPr>
        <p:spPr bwMode="auto">
          <a:xfrm>
            <a:off x="4389438" y="4224761"/>
            <a:ext cx="674687" cy="4572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err="1">
                <a:solidFill>
                  <a:schemeClr val="bg1"/>
                </a:solidFill>
                <a:latin typeface="Calibri" pitchFamily="34" charset="0"/>
              </a:rPr>
              <a:t>Arith</a:t>
            </a:r>
            <a:endParaRPr lang="en-US" sz="1400" dirty="0">
              <a:solidFill>
                <a:schemeClr val="bg1"/>
              </a:solidFill>
              <a:latin typeface="Calibri" pitchFamily="34" charset="0"/>
            </a:endParaRPr>
          </a:p>
        </p:txBody>
      </p:sp>
      <p:sp>
        <p:nvSpPr>
          <p:cNvPr id="22" name="Rectangle 21">
            <a:extLst>
              <a:ext uri="{FF2B5EF4-FFF2-40B4-BE49-F238E27FC236}">
                <a16:creationId xmlns:a16="http://schemas.microsoft.com/office/drawing/2014/main" id="{0E6CEC63-56FF-4D42-ADBB-D7B1B043578F}"/>
              </a:ext>
            </a:extLst>
          </p:cNvPr>
          <p:cNvSpPr>
            <a:spLocks noChangeArrowheads="1"/>
          </p:cNvSpPr>
          <p:nvPr/>
        </p:nvSpPr>
        <p:spPr bwMode="auto">
          <a:xfrm>
            <a:off x="5159375" y="4224761"/>
            <a:ext cx="676275" cy="4572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Load</a:t>
            </a:r>
          </a:p>
        </p:txBody>
      </p:sp>
      <p:sp>
        <p:nvSpPr>
          <p:cNvPr id="23" name="Rectangle 22">
            <a:extLst>
              <a:ext uri="{FF2B5EF4-FFF2-40B4-BE49-F238E27FC236}">
                <a16:creationId xmlns:a16="http://schemas.microsoft.com/office/drawing/2014/main" id="{221689C2-E448-4A29-8461-CF9A5A952508}"/>
              </a:ext>
            </a:extLst>
          </p:cNvPr>
          <p:cNvSpPr>
            <a:spLocks noChangeArrowheads="1"/>
          </p:cNvSpPr>
          <p:nvPr/>
        </p:nvSpPr>
        <p:spPr bwMode="auto">
          <a:xfrm>
            <a:off x="5930900" y="4224761"/>
            <a:ext cx="676275" cy="457200"/>
          </a:xfrm>
          <a:prstGeom prst="rect">
            <a:avLst/>
          </a:prstGeom>
          <a:solidFill>
            <a:srgbClr val="8C4040"/>
          </a:solidFill>
          <a:ln w="9525">
            <a:solidFill>
              <a:schemeClr val="tx1"/>
            </a:solidFill>
            <a:miter lim="800000"/>
            <a:headEnd/>
            <a:tailEnd/>
          </a:ln>
        </p:spPr>
        <p:txBody>
          <a:bodyPr wrap="none" anchor="ctr"/>
          <a:lstStyle/>
          <a:p>
            <a:pPr algn="ctr" eaLnBrk="1" hangingPunct="1"/>
            <a:r>
              <a:rPr lang="en-US" sz="1400" dirty="0">
                <a:solidFill>
                  <a:schemeClr val="bg1"/>
                </a:solidFill>
                <a:latin typeface="Calibri" pitchFamily="34" charset="0"/>
              </a:rPr>
              <a:t>Store</a:t>
            </a:r>
          </a:p>
        </p:txBody>
      </p:sp>
      <p:sp>
        <p:nvSpPr>
          <p:cNvPr id="24" name="Rectangle 23">
            <a:extLst>
              <a:ext uri="{FF2B5EF4-FFF2-40B4-BE49-F238E27FC236}">
                <a16:creationId xmlns:a16="http://schemas.microsoft.com/office/drawing/2014/main" id="{B47089D9-A8E0-417A-9BCB-6E666267C28C}"/>
              </a:ext>
            </a:extLst>
          </p:cNvPr>
          <p:cNvSpPr>
            <a:spLocks noChangeArrowheads="1"/>
          </p:cNvSpPr>
          <p:nvPr/>
        </p:nvSpPr>
        <p:spPr bwMode="auto">
          <a:xfrm>
            <a:off x="5159375" y="5748761"/>
            <a:ext cx="1447800" cy="609600"/>
          </a:xfrm>
          <a:prstGeom prst="rect">
            <a:avLst/>
          </a:prstGeom>
          <a:solidFill>
            <a:schemeClr val="bg1">
              <a:lumMod val="50000"/>
            </a:schemeClr>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Memory</a:t>
            </a:r>
          </a:p>
          <a:p>
            <a:pPr algn="ctr" eaLnBrk="1" hangingPunct="1">
              <a:lnSpc>
                <a:spcPct val="100000"/>
              </a:lnSpc>
            </a:pPr>
            <a:r>
              <a:rPr lang="en-US" sz="1400" dirty="0">
                <a:solidFill>
                  <a:schemeClr val="bg1"/>
                </a:solidFill>
                <a:latin typeface="Calibri" pitchFamily="34" charset="0"/>
              </a:rPr>
              <a:t> Access</a:t>
            </a:r>
          </a:p>
        </p:txBody>
      </p:sp>
      <p:sp>
        <p:nvSpPr>
          <p:cNvPr id="25" name="Line 19">
            <a:extLst>
              <a:ext uri="{FF2B5EF4-FFF2-40B4-BE49-F238E27FC236}">
                <a16:creationId xmlns:a16="http://schemas.microsoft.com/office/drawing/2014/main" id="{C0F5AD1F-4E8E-44CB-BDD8-CDC0A8BC0CA5}"/>
              </a:ext>
            </a:extLst>
          </p:cNvPr>
          <p:cNvSpPr>
            <a:spLocks noChangeShapeType="1"/>
          </p:cNvSpPr>
          <p:nvPr/>
        </p:nvSpPr>
        <p:spPr bwMode="auto">
          <a:xfrm rot="5400000">
            <a:off x="4819650" y="5215361"/>
            <a:ext cx="106680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26" name="Line 20">
            <a:extLst>
              <a:ext uri="{FF2B5EF4-FFF2-40B4-BE49-F238E27FC236}">
                <a16:creationId xmlns:a16="http://schemas.microsoft.com/office/drawing/2014/main" id="{85FF4F02-09D0-416F-8C6B-7C2A76A7926F}"/>
              </a:ext>
            </a:extLst>
          </p:cNvPr>
          <p:cNvSpPr>
            <a:spLocks noChangeShapeType="1"/>
          </p:cNvSpPr>
          <p:nvPr/>
        </p:nvSpPr>
        <p:spPr bwMode="auto">
          <a:xfrm rot="16200000" flipV="1">
            <a:off x="5110163" y="5215361"/>
            <a:ext cx="106680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27" name="Line 21">
            <a:extLst>
              <a:ext uri="{FF2B5EF4-FFF2-40B4-BE49-F238E27FC236}">
                <a16:creationId xmlns:a16="http://schemas.microsoft.com/office/drawing/2014/main" id="{85E9CF02-35A2-4C47-82CE-D2832CE07AF3}"/>
              </a:ext>
            </a:extLst>
          </p:cNvPr>
          <p:cNvSpPr>
            <a:spLocks noChangeShapeType="1"/>
          </p:cNvSpPr>
          <p:nvPr/>
        </p:nvSpPr>
        <p:spPr bwMode="auto">
          <a:xfrm rot="5400000">
            <a:off x="5591175" y="5215361"/>
            <a:ext cx="106680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28" name="Line 22">
            <a:extLst>
              <a:ext uri="{FF2B5EF4-FFF2-40B4-BE49-F238E27FC236}">
                <a16:creationId xmlns:a16="http://schemas.microsoft.com/office/drawing/2014/main" id="{26CA265E-E615-49DF-98EC-AB9CA735A00A}"/>
              </a:ext>
            </a:extLst>
          </p:cNvPr>
          <p:cNvSpPr>
            <a:spLocks noChangeShapeType="1"/>
          </p:cNvSpPr>
          <p:nvPr/>
        </p:nvSpPr>
        <p:spPr bwMode="auto">
          <a:xfrm rot="5400000">
            <a:off x="5880100" y="5215361"/>
            <a:ext cx="106680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29" name="Text Box 27">
            <a:extLst>
              <a:ext uri="{FF2B5EF4-FFF2-40B4-BE49-F238E27FC236}">
                <a16:creationId xmlns:a16="http://schemas.microsoft.com/office/drawing/2014/main" id="{D92FE8DA-0EB4-4CF0-AB89-28F4901E2391}"/>
              </a:ext>
            </a:extLst>
          </p:cNvPr>
          <p:cNvSpPr txBox="1">
            <a:spLocks noChangeArrowheads="1"/>
          </p:cNvSpPr>
          <p:nvPr/>
        </p:nvSpPr>
        <p:spPr bwMode="auto">
          <a:xfrm>
            <a:off x="6423266" y="5426340"/>
            <a:ext cx="434734" cy="246221"/>
          </a:xfrm>
          <a:prstGeom prst="rect">
            <a:avLst/>
          </a:prstGeom>
          <a:noFill/>
          <a:ln w="9525">
            <a:noFill/>
            <a:miter lim="800000"/>
            <a:headEnd/>
            <a:tailEnd/>
          </a:ln>
        </p:spPr>
        <p:txBody>
          <a:bodyPr wrap="none">
            <a:spAutoFit/>
          </a:bodyPr>
          <a:lstStyle/>
          <a:p>
            <a:pPr algn="ctr" eaLnBrk="1" hangingPunct="1">
              <a:lnSpc>
                <a:spcPct val="100000"/>
              </a:lnSpc>
            </a:pPr>
            <a:r>
              <a:rPr lang="en-US" sz="1000" dirty="0">
                <a:latin typeface="Calibri" pitchFamily="34" charset="0"/>
              </a:rPr>
              <a:t>Data</a:t>
            </a:r>
          </a:p>
        </p:txBody>
      </p:sp>
      <p:sp>
        <p:nvSpPr>
          <p:cNvPr id="30" name="Text Box 28">
            <a:extLst>
              <a:ext uri="{FF2B5EF4-FFF2-40B4-BE49-F238E27FC236}">
                <a16:creationId xmlns:a16="http://schemas.microsoft.com/office/drawing/2014/main" id="{DC7CE4A8-E867-4153-9A97-EE3F7DC46DE9}"/>
              </a:ext>
            </a:extLst>
          </p:cNvPr>
          <p:cNvSpPr txBox="1">
            <a:spLocks noChangeArrowheads="1"/>
          </p:cNvSpPr>
          <p:nvPr/>
        </p:nvSpPr>
        <p:spPr bwMode="auto">
          <a:xfrm>
            <a:off x="5661266" y="5443961"/>
            <a:ext cx="434734" cy="246221"/>
          </a:xfrm>
          <a:prstGeom prst="rect">
            <a:avLst/>
          </a:prstGeom>
          <a:noFill/>
          <a:ln w="9525">
            <a:noFill/>
            <a:miter lim="800000"/>
            <a:headEnd/>
            <a:tailEnd/>
          </a:ln>
        </p:spPr>
        <p:txBody>
          <a:bodyPr wrap="none">
            <a:spAutoFit/>
          </a:bodyPr>
          <a:lstStyle/>
          <a:p>
            <a:pPr algn="ctr" eaLnBrk="1" hangingPunct="1">
              <a:lnSpc>
                <a:spcPct val="100000"/>
              </a:lnSpc>
            </a:pPr>
            <a:r>
              <a:rPr lang="en-US" sz="1000" dirty="0">
                <a:latin typeface="Calibri" pitchFamily="34" charset="0"/>
              </a:rPr>
              <a:t>Data</a:t>
            </a:r>
          </a:p>
        </p:txBody>
      </p:sp>
      <p:sp>
        <p:nvSpPr>
          <p:cNvPr id="31" name="Text Box 29">
            <a:extLst>
              <a:ext uri="{FF2B5EF4-FFF2-40B4-BE49-F238E27FC236}">
                <a16:creationId xmlns:a16="http://schemas.microsoft.com/office/drawing/2014/main" id="{F7B12C6C-8CDE-48AB-813E-CB25D729878D}"/>
              </a:ext>
            </a:extLst>
          </p:cNvPr>
          <p:cNvSpPr txBox="1">
            <a:spLocks noChangeArrowheads="1"/>
          </p:cNvSpPr>
          <p:nvPr/>
        </p:nvSpPr>
        <p:spPr bwMode="auto">
          <a:xfrm>
            <a:off x="4876800" y="5197740"/>
            <a:ext cx="478016" cy="246221"/>
          </a:xfrm>
          <a:prstGeom prst="rect">
            <a:avLst/>
          </a:prstGeom>
          <a:noFill/>
          <a:ln w="9525">
            <a:noFill/>
            <a:miter lim="800000"/>
            <a:headEnd/>
            <a:tailEnd/>
          </a:ln>
        </p:spPr>
        <p:txBody>
          <a:bodyPr wrap="none">
            <a:spAutoFit/>
          </a:bodyPr>
          <a:lstStyle/>
          <a:p>
            <a:pPr algn="ctr" eaLnBrk="1" hangingPunct="1">
              <a:lnSpc>
                <a:spcPct val="100000"/>
              </a:lnSpc>
            </a:pPr>
            <a:r>
              <a:rPr lang="en-US" sz="1000" dirty="0" err="1">
                <a:latin typeface="Calibri" pitchFamily="34" charset="0"/>
              </a:rPr>
              <a:t>Addr</a:t>
            </a:r>
            <a:r>
              <a:rPr lang="en-US" sz="1000" dirty="0">
                <a:latin typeface="Calibri" pitchFamily="34" charset="0"/>
              </a:rPr>
              <a:t>.</a:t>
            </a:r>
          </a:p>
        </p:txBody>
      </p:sp>
      <p:sp>
        <p:nvSpPr>
          <p:cNvPr id="32" name="Text Box 30">
            <a:extLst>
              <a:ext uri="{FF2B5EF4-FFF2-40B4-BE49-F238E27FC236}">
                <a16:creationId xmlns:a16="http://schemas.microsoft.com/office/drawing/2014/main" id="{7C9B1C81-74A9-4CA9-AE14-1E8DD9BA2FD2}"/>
              </a:ext>
            </a:extLst>
          </p:cNvPr>
          <p:cNvSpPr txBox="1">
            <a:spLocks noChangeArrowheads="1"/>
          </p:cNvSpPr>
          <p:nvPr/>
        </p:nvSpPr>
        <p:spPr bwMode="auto">
          <a:xfrm>
            <a:off x="5638800" y="5197740"/>
            <a:ext cx="478016" cy="246221"/>
          </a:xfrm>
          <a:prstGeom prst="rect">
            <a:avLst/>
          </a:prstGeom>
          <a:noFill/>
          <a:ln w="9525">
            <a:noFill/>
            <a:miter lim="800000"/>
            <a:headEnd/>
            <a:tailEnd/>
          </a:ln>
        </p:spPr>
        <p:txBody>
          <a:bodyPr wrap="none">
            <a:spAutoFit/>
          </a:bodyPr>
          <a:lstStyle/>
          <a:p>
            <a:pPr algn="ctr" eaLnBrk="1" hangingPunct="1">
              <a:lnSpc>
                <a:spcPct val="100000"/>
              </a:lnSpc>
            </a:pPr>
            <a:r>
              <a:rPr lang="en-US" sz="1000" dirty="0" err="1">
                <a:latin typeface="Calibri" pitchFamily="34" charset="0"/>
              </a:rPr>
              <a:t>Addr</a:t>
            </a:r>
            <a:r>
              <a:rPr lang="en-US" sz="1000" dirty="0">
                <a:latin typeface="Calibri" pitchFamily="34" charset="0"/>
              </a:rPr>
              <a:t>.</a:t>
            </a:r>
          </a:p>
        </p:txBody>
      </p:sp>
      <p:sp>
        <p:nvSpPr>
          <p:cNvPr id="33" name="Line 31">
            <a:extLst>
              <a:ext uri="{FF2B5EF4-FFF2-40B4-BE49-F238E27FC236}">
                <a16:creationId xmlns:a16="http://schemas.microsoft.com/office/drawing/2014/main" id="{700303D2-9BA3-4F47-B581-0F45469FDB43}"/>
              </a:ext>
            </a:extLst>
          </p:cNvPr>
          <p:cNvSpPr>
            <a:spLocks noChangeShapeType="1"/>
          </p:cNvSpPr>
          <p:nvPr/>
        </p:nvSpPr>
        <p:spPr bwMode="auto">
          <a:xfrm>
            <a:off x="2399723" y="3996161"/>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34" name="Line 32">
            <a:extLst>
              <a:ext uri="{FF2B5EF4-FFF2-40B4-BE49-F238E27FC236}">
                <a16:creationId xmlns:a16="http://schemas.microsoft.com/office/drawing/2014/main" id="{C647B438-FEB2-4005-8124-6D095606DE85}"/>
              </a:ext>
            </a:extLst>
          </p:cNvPr>
          <p:cNvSpPr>
            <a:spLocks noChangeShapeType="1"/>
          </p:cNvSpPr>
          <p:nvPr/>
        </p:nvSpPr>
        <p:spPr bwMode="auto">
          <a:xfrm>
            <a:off x="3944360" y="3996161"/>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35" name="Line 33">
            <a:extLst>
              <a:ext uri="{FF2B5EF4-FFF2-40B4-BE49-F238E27FC236}">
                <a16:creationId xmlns:a16="http://schemas.microsoft.com/office/drawing/2014/main" id="{1C3F462E-E8C9-4772-A533-B79AC95F78AD}"/>
              </a:ext>
            </a:extLst>
          </p:cNvPr>
          <p:cNvSpPr>
            <a:spLocks noChangeShapeType="1"/>
          </p:cNvSpPr>
          <p:nvPr/>
        </p:nvSpPr>
        <p:spPr bwMode="auto">
          <a:xfrm>
            <a:off x="4714298" y="3996161"/>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36" name="Line 34">
            <a:extLst>
              <a:ext uri="{FF2B5EF4-FFF2-40B4-BE49-F238E27FC236}">
                <a16:creationId xmlns:a16="http://schemas.microsoft.com/office/drawing/2014/main" id="{0E8F0CC4-C19E-40A7-A715-E0048DA383F4}"/>
              </a:ext>
            </a:extLst>
          </p:cNvPr>
          <p:cNvSpPr>
            <a:spLocks noChangeShapeType="1"/>
          </p:cNvSpPr>
          <p:nvPr/>
        </p:nvSpPr>
        <p:spPr bwMode="auto">
          <a:xfrm>
            <a:off x="5487410" y="3996161"/>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37" name="Line 35">
            <a:extLst>
              <a:ext uri="{FF2B5EF4-FFF2-40B4-BE49-F238E27FC236}">
                <a16:creationId xmlns:a16="http://schemas.microsoft.com/office/drawing/2014/main" id="{CA7E8781-EEB4-4EC1-AA90-291627B9767A}"/>
              </a:ext>
            </a:extLst>
          </p:cNvPr>
          <p:cNvSpPr>
            <a:spLocks noChangeShapeType="1"/>
          </p:cNvSpPr>
          <p:nvPr/>
        </p:nvSpPr>
        <p:spPr bwMode="auto">
          <a:xfrm>
            <a:off x="6257348" y="3996161"/>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38" name="Line 36">
            <a:extLst>
              <a:ext uri="{FF2B5EF4-FFF2-40B4-BE49-F238E27FC236}">
                <a16:creationId xmlns:a16="http://schemas.microsoft.com/office/drawing/2014/main" id="{280F7686-3017-4913-9A44-2BA20E6E216A}"/>
              </a:ext>
            </a:extLst>
          </p:cNvPr>
          <p:cNvSpPr>
            <a:spLocks noChangeShapeType="1"/>
          </p:cNvSpPr>
          <p:nvPr/>
        </p:nvSpPr>
        <p:spPr bwMode="auto">
          <a:xfrm>
            <a:off x="2399723" y="3996161"/>
            <a:ext cx="3857625" cy="0"/>
          </a:xfrm>
          <a:prstGeom prst="line">
            <a:avLst/>
          </a:prstGeom>
          <a:noFill/>
          <a:ln w="28575">
            <a:solidFill>
              <a:schemeClr val="tx1"/>
            </a:solidFill>
            <a:round/>
            <a:headEnd/>
            <a:tailEnd/>
          </a:ln>
        </p:spPr>
        <p:txBody>
          <a:bodyPr/>
          <a:lstStyle/>
          <a:p>
            <a:endParaRPr lang="en-US" dirty="0">
              <a:latin typeface="Calibri" pitchFamily="34" charset="0"/>
            </a:endParaRPr>
          </a:p>
        </p:txBody>
      </p:sp>
      <p:sp>
        <p:nvSpPr>
          <p:cNvPr id="39" name="Rectangle 38">
            <a:extLst>
              <a:ext uri="{FF2B5EF4-FFF2-40B4-BE49-F238E27FC236}">
                <a16:creationId xmlns:a16="http://schemas.microsoft.com/office/drawing/2014/main" id="{75E6C744-D985-4D89-9810-CA83CCE0E41F}"/>
              </a:ext>
            </a:extLst>
          </p:cNvPr>
          <p:cNvSpPr>
            <a:spLocks noChangeArrowheads="1"/>
          </p:cNvSpPr>
          <p:nvPr/>
        </p:nvSpPr>
        <p:spPr bwMode="auto">
          <a:xfrm>
            <a:off x="2846388" y="4224761"/>
            <a:ext cx="673100" cy="457200"/>
          </a:xfrm>
          <a:prstGeom prst="rect">
            <a:avLst/>
          </a:prstGeom>
          <a:solidFill>
            <a:srgbClr val="8C4040"/>
          </a:solidFill>
          <a:ln w="9525">
            <a:solidFill>
              <a:schemeClr val="tx1"/>
            </a:solidFill>
            <a:miter lim="800000"/>
            <a:headEnd/>
            <a:tailEnd/>
          </a:ln>
        </p:spPr>
        <p:txBody>
          <a:bodyPr wrap="none" anchor="ctr"/>
          <a:lstStyle/>
          <a:p>
            <a:pPr algn="ctr" eaLnBrk="1" hangingPunct="1">
              <a:lnSpc>
                <a:spcPct val="100000"/>
              </a:lnSpc>
            </a:pPr>
            <a:r>
              <a:rPr lang="en-US" sz="1400" dirty="0" err="1">
                <a:solidFill>
                  <a:schemeClr val="bg1"/>
                </a:solidFill>
                <a:latin typeface="Calibri" pitchFamily="34" charset="0"/>
              </a:rPr>
              <a:t>Arith</a:t>
            </a:r>
            <a:endParaRPr lang="en-US" sz="1400" dirty="0">
              <a:solidFill>
                <a:schemeClr val="bg1"/>
              </a:solidFill>
              <a:latin typeface="Calibri" pitchFamily="34" charset="0"/>
            </a:endParaRPr>
          </a:p>
        </p:txBody>
      </p:sp>
      <p:sp>
        <p:nvSpPr>
          <p:cNvPr id="40" name="Line 38">
            <a:extLst>
              <a:ext uri="{FF2B5EF4-FFF2-40B4-BE49-F238E27FC236}">
                <a16:creationId xmlns:a16="http://schemas.microsoft.com/office/drawing/2014/main" id="{31545294-10E7-4B33-B564-AFB6D2791936}"/>
              </a:ext>
            </a:extLst>
          </p:cNvPr>
          <p:cNvSpPr>
            <a:spLocks noChangeShapeType="1"/>
          </p:cNvSpPr>
          <p:nvPr/>
        </p:nvSpPr>
        <p:spPr bwMode="auto">
          <a:xfrm>
            <a:off x="3171248" y="3996161"/>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41" name="Line 39">
            <a:extLst>
              <a:ext uri="{FF2B5EF4-FFF2-40B4-BE49-F238E27FC236}">
                <a16:creationId xmlns:a16="http://schemas.microsoft.com/office/drawing/2014/main" id="{5153003E-C9BB-458A-BEEA-7D24935B6C16}"/>
              </a:ext>
            </a:extLst>
          </p:cNvPr>
          <p:cNvSpPr>
            <a:spLocks noChangeShapeType="1"/>
          </p:cNvSpPr>
          <p:nvPr/>
        </p:nvSpPr>
        <p:spPr bwMode="auto">
          <a:xfrm>
            <a:off x="2363787" y="5062961"/>
            <a:ext cx="4443171" cy="0"/>
          </a:xfrm>
          <a:prstGeom prst="line">
            <a:avLst/>
          </a:prstGeom>
          <a:noFill/>
          <a:ln w="28575">
            <a:solidFill>
              <a:schemeClr val="tx1"/>
            </a:solidFill>
            <a:round/>
            <a:headEnd/>
            <a:tailEnd/>
          </a:ln>
        </p:spPr>
        <p:txBody>
          <a:bodyPr/>
          <a:lstStyle/>
          <a:p>
            <a:endParaRPr lang="en-US" dirty="0">
              <a:latin typeface="Calibri" pitchFamily="34" charset="0"/>
            </a:endParaRPr>
          </a:p>
        </p:txBody>
      </p:sp>
      <p:grpSp>
        <p:nvGrpSpPr>
          <p:cNvPr id="42" name="Group 41">
            <a:extLst>
              <a:ext uri="{FF2B5EF4-FFF2-40B4-BE49-F238E27FC236}">
                <a16:creationId xmlns:a16="http://schemas.microsoft.com/office/drawing/2014/main" id="{FCA495DD-DB81-43A6-B9AE-746F505D3FBD}"/>
              </a:ext>
            </a:extLst>
          </p:cNvPr>
          <p:cNvGrpSpPr>
            <a:grpSpLocks/>
          </p:cNvGrpSpPr>
          <p:nvPr/>
        </p:nvGrpSpPr>
        <p:grpSpPr bwMode="auto">
          <a:xfrm>
            <a:off x="2363788" y="4681961"/>
            <a:ext cx="3857625" cy="381000"/>
            <a:chOff x="768" y="2016"/>
            <a:chExt cx="1920" cy="144"/>
          </a:xfrm>
        </p:grpSpPr>
        <p:sp>
          <p:nvSpPr>
            <p:cNvPr id="43" name="Line 41">
              <a:extLst>
                <a:ext uri="{FF2B5EF4-FFF2-40B4-BE49-F238E27FC236}">
                  <a16:creationId xmlns:a16="http://schemas.microsoft.com/office/drawing/2014/main" id="{BE24AC7A-69D7-41AD-A49D-2E70EEA6B38C}"/>
                </a:ext>
              </a:extLst>
            </p:cNvPr>
            <p:cNvSpPr>
              <a:spLocks noChangeShapeType="1"/>
            </p:cNvSpPr>
            <p:nvPr/>
          </p:nvSpPr>
          <p:spPr bwMode="auto">
            <a:xfrm>
              <a:off x="768"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44" name="Line 42">
              <a:extLst>
                <a:ext uri="{FF2B5EF4-FFF2-40B4-BE49-F238E27FC236}">
                  <a16:creationId xmlns:a16="http://schemas.microsoft.com/office/drawing/2014/main" id="{5BC7196B-4D79-49F3-B12E-A08CF67DCFB6}"/>
                </a:ext>
              </a:extLst>
            </p:cNvPr>
            <p:cNvSpPr>
              <a:spLocks noChangeShapeType="1"/>
            </p:cNvSpPr>
            <p:nvPr/>
          </p:nvSpPr>
          <p:spPr bwMode="auto">
            <a:xfrm>
              <a:off x="1536"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45" name="Line 43">
              <a:extLst>
                <a:ext uri="{FF2B5EF4-FFF2-40B4-BE49-F238E27FC236}">
                  <a16:creationId xmlns:a16="http://schemas.microsoft.com/office/drawing/2014/main" id="{FCAAC48D-E1B6-4FFB-9C79-2C3BA80DC4CE}"/>
                </a:ext>
              </a:extLst>
            </p:cNvPr>
            <p:cNvSpPr>
              <a:spLocks noChangeShapeType="1"/>
            </p:cNvSpPr>
            <p:nvPr/>
          </p:nvSpPr>
          <p:spPr bwMode="auto">
            <a:xfrm>
              <a:off x="1920"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46" name="Line 44">
              <a:extLst>
                <a:ext uri="{FF2B5EF4-FFF2-40B4-BE49-F238E27FC236}">
                  <a16:creationId xmlns:a16="http://schemas.microsoft.com/office/drawing/2014/main" id="{85D48BCF-F684-4728-9E07-0FA8312A3564}"/>
                </a:ext>
              </a:extLst>
            </p:cNvPr>
            <p:cNvSpPr>
              <a:spLocks noChangeShapeType="1"/>
            </p:cNvSpPr>
            <p:nvPr/>
          </p:nvSpPr>
          <p:spPr bwMode="auto">
            <a:xfrm>
              <a:off x="2304"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47" name="Line 45">
              <a:extLst>
                <a:ext uri="{FF2B5EF4-FFF2-40B4-BE49-F238E27FC236}">
                  <a16:creationId xmlns:a16="http://schemas.microsoft.com/office/drawing/2014/main" id="{BE506BC4-C57C-4DAC-9695-A670DA9E5DB5}"/>
                </a:ext>
              </a:extLst>
            </p:cNvPr>
            <p:cNvSpPr>
              <a:spLocks noChangeShapeType="1"/>
            </p:cNvSpPr>
            <p:nvPr/>
          </p:nvSpPr>
          <p:spPr bwMode="auto">
            <a:xfrm>
              <a:off x="2688"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sp>
          <p:nvSpPr>
            <p:cNvPr id="48" name="Line 46">
              <a:extLst>
                <a:ext uri="{FF2B5EF4-FFF2-40B4-BE49-F238E27FC236}">
                  <a16:creationId xmlns:a16="http://schemas.microsoft.com/office/drawing/2014/main" id="{D63EBD6B-FCA2-434E-BACC-33C0A23AE35C}"/>
                </a:ext>
              </a:extLst>
            </p:cNvPr>
            <p:cNvSpPr>
              <a:spLocks noChangeShapeType="1"/>
            </p:cNvSpPr>
            <p:nvPr/>
          </p:nvSpPr>
          <p:spPr bwMode="auto">
            <a:xfrm>
              <a:off x="1152" y="2016"/>
              <a:ext cx="0" cy="144"/>
            </a:xfrm>
            <a:prstGeom prst="line">
              <a:avLst/>
            </a:prstGeom>
            <a:noFill/>
            <a:ln w="28575">
              <a:solidFill>
                <a:schemeClr val="tx1"/>
              </a:solidFill>
              <a:round/>
              <a:headEnd type="triangle" w="med" len="med"/>
              <a:tailEnd type="triangle" w="med" len="med"/>
            </a:ln>
          </p:spPr>
          <p:txBody>
            <a:bodyPr/>
            <a:lstStyle/>
            <a:p>
              <a:endParaRPr lang="en-US" dirty="0">
                <a:latin typeface="Calibri" pitchFamily="34" charset="0"/>
              </a:endParaRPr>
            </a:p>
          </p:txBody>
        </p:sp>
      </p:grpSp>
      <p:sp>
        <p:nvSpPr>
          <p:cNvPr id="49" name="Rectangle 48">
            <a:extLst>
              <a:ext uri="{FF2B5EF4-FFF2-40B4-BE49-F238E27FC236}">
                <a16:creationId xmlns:a16="http://schemas.microsoft.com/office/drawing/2014/main" id="{52ADF0AA-12B8-4628-81A2-B1BE010E1523}"/>
              </a:ext>
            </a:extLst>
          </p:cNvPr>
          <p:cNvSpPr>
            <a:spLocks noChangeArrowheads="1"/>
          </p:cNvSpPr>
          <p:nvPr/>
        </p:nvSpPr>
        <p:spPr bwMode="auto">
          <a:xfrm>
            <a:off x="2652713" y="5015336"/>
            <a:ext cx="1514902" cy="307777"/>
          </a:xfrm>
          <a:prstGeom prst="rect">
            <a:avLst/>
          </a:prstGeom>
          <a:noFill/>
          <a:ln w="9525">
            <a:noFill/>
            <a:miter lim="800000"/>
            <a:headEnd/>
            <a:tailEnd/>
          </a:ln>
        </p:spPr>
        <p:txBody>
          <a:bodyPr wrap="none">
            <a:spAutoFit/>
          </a:bodyPr>
          <a:lstStyle/>
          <a:p>
            <a:pPr eaLnBrk="1" hangingPunct="1">
              <a:lnSpc>
                <a:spcPct val="100000"/>
              </a:lnSpc>
            </a:pPr>
            <a:r>
              <a:rPr lang="en-US" sz="1400" dirty="0">
                <a:latin typeface="Calibri" pitchFamily="34" charset="0"/>
              </a:rPr>
              <a:t>Operation Results</a:t>
            </a:r>
          </a:p>
        </p:txBody>
      </p:sp>
      <p:sp>
        <p:nvSpPr>
          <p:cNvPr id="50" name="Line 15">
            <a:extLst>
              <a:ext uri="{FF2B5EF4-FFF2-40B4-BE49-F238E27FC236}">
                <a16:creationId xmlns:a16="http://schemas.microsoft.com/office/drawing/2014/main" id="{3D05F2A5-BFCA-49D4-8577-2C7CF6EB66FC}"/>
              </a:ext>
            </a:extLst>
          </p:cNvPr>
          <p:cNvSpPr>
            <a:spLocks noChangeShapeType="1"/>
          </p:cNvSpPr>
          <p:nvPr/>
        </p:nvSpPr>
        <p:spPr bwMode="auto">
          <a:xfrm flipH="1" flipV="1">
            <a:off x="6806959" y="3418143"/>
            <a:ext cx="10776" cy="1644818"/>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51" name="Line 16">
            <a:extLst>
              <a:ext uri="{FF2B5EF4-FFF2-40B4-BE49-F238E27FC236}">
                <a16:creationId xmlns:a16="http://schemas.microsoft.com/office/drawing/2014/main" id="{D2B3DF54-2487-4056-9485-9C1AB971EF52}"/>
              </a:ext>
            </a:extLst>
          </p:cNvPr>
          <p:cNvSpPr>
            <a:spLocks noChangeShapeType="1"/>
          </p:cNvSpPr>
          <p:nvPr/>
        </p:nvSpPr>
        <p:spPr bwMode="auto">
          <a:xfrm flipH="1">
            <a:off x="4230687" y="3418143"/>
            <a:ext cx="366349"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52" name="Line 15">
            <a:extLst>
              <a:ext uri="{FF2B5EF4-FFF2-40B4-BE49-F238E27FC236}">
                <a16:creationId xmlns:a16="http://schemas.microsoft.com/office/drawing/2014/main" id="{C096ED30-FA5A-4985-A901-63C32B7FAE77}"/>
              </a:ext>
            </a:extLst>
          </p:cNvPr>
          <p:cNvSpPr>
            <a:spLocks noChangeShapeType="1"/>
          </p:cNvSpPr>
          <p:nvPr/>
        </p:nvSpPr>
        <p:spPr bwMode="auto">
          <a:xfrm flipH="1">
            <a:off x="5658051" y="3428999"/>
            <a:ext cx="1159684"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53" name="Rectangle 52">
            <a:extLst>
              <a:ext uri="{FF2B5EF4-FFF2-40B4-BE49-F238E27FC236}">
                <a16:creationId xmlns:a16="http://schemas.microsoft.com/office/drawing/2014/main" id="{B20C635A-C475-4C8D-85C2-56F70A6B7C92}"/>
              </a:ext>
            </a:extLst>
          </p:cNvPr>
          <p:cNvSpPr/>
          <p:nvPr/>
        </p:nvSpPr>
        <p:spPr>
          <a:xfrm>
            <a:off x="3880115" y="5765607"/>
            <a:ext cx="1279260" cy="584775"/>
          </a:xfrm>
          <a:prstGeom prst="rect">
            <a:avLst/>
          </a:prstGeom>
        </p:spPr>
        <p:txBody>
          <a:bodyPr wrap="square">
            <a:spAutoFit/>
          </a:bodyPr>
          <a:lstStyle/>
          <a:p>
            <a:r>
              <a:rPr lang="en-US" sz="1600" dirty="0">
                <a:latin typeface="Calibri" pitchFamily="34" charset="0"/>
              </a:rPr>
              <a:t>Access Memory</a:t>
            </a:r>
            <a:endParaRPr lang="en-US" sz="1600" dirty="0"/>
          </a:p>
        </p:txBody>
      </p:sp>
      <p:sp>
        <p:nvSpPr>
          <p:cNvPr id="54" name="Rectangle 53">
            <a:extLst>
              <a:ext uri="{FF2B5EF4-FFF2-40B4-BE49-F238E27FC236}">
                <a16:creationId xmlns:a16="http://schemas.microsoft.com/office/drawing/2014/main" id="{A7FEF9DA-9D2F-4A35-B779-1CDD324A0EAD}"/>
              </a:ext>
            </a:extLst>
          </p:cNvPr>
          <p:cNvSpPr/>
          <p:nvPr/>
        </p:nvSpPr>
        <p:spPr>
          <a:xfrm>
            <a:off x="5900572" y="3118593"/>
            <a:ext cx="1279260" cy="338554"/>
          </a:xfrm>
          <a:prstGeom prst="rect">
            <a:avLst/>
          </a:prstGeom>
        </p:spPr>
        <p:txBody>
          <a:bodyPr wrap="square">
            <a:spAutoFit/>
          </a:bodyPr>
          <a:lstStyle/>
          <a:p>
            <a:r>
              <a:rPr lang="en-US" sz="1600" dirty="0" err="1">
                <a:latin typeface="Calibri" pitchFamily="34" charset="0"/>
              </a:rPr>
              <a:t>Writeback</a:t>
            </a:r>
            <a:endParaRPr lang="en-US" sz="1600" dirty="0"/>
          </a:p>
        </p:txBody>
      </p:sp>
      <p:sp>
        <p:nvSpPr>
          <p:cNvPr id="55" name="Rectangle 54">
            <a:extLst>
              <a:ext uri="{FF2B5EF4-FFF2-40B4-BE49-F238E27FC236}">
                <a16:creationId xmlns:a16="http://schemas.microsoft.com/office/drawing/2014/main" id="{901FC2EE-FA82-40FD-B122-6241687F849D}"/>
              </a:ext>
            </a:extLst>
          </p:cNvPr>
          <p:cNvSpPr>
            <a:spLocks noChangeArrowheads="1"/>
          </p:cNvSpPr>
          <p:nvPr/>
        </p:nvSpPr>
        <p:spPr bwMode="auto">
          <a:xfrm>
            <a:off x="2769756" y="1769532"/>
            <a:ext cx="392566" cy="180968"/>
          </a:xfrm>
          <a:prstGeom prst="rect">
            <a:avLst/>
          </a:prstGeom>
          <a:solidFill>
            <a:schemeClr val="bg1">
              <a:lumMod val="50000"/>
            </a:schemeClr>
          </a:solidFill>
          <a:ln w="9525">
            <a:solidFill>
              <a:schemeClr val="tx1"/>
            </a:solidFill>
            <a:miter lim="800000"/>
            <a:headEnd/>
            <a:tailEnd/>
          </a:ln>
        </p:spPr>
        <p:txBody>
          <a:bodyPr wrap="none" anchor="ctr"/>
          <a:lstStyle/>
          <a:p>
            <a:pPr algn="ctr" eaLnBrk="1" hangingPunct="1">
              <a:lnSpc>
                <a:spcPct val="100000"/>
              </a:lnSpc>
            </a:pPr>
            <a:r>
              <a:rPr lang="en-US" sz="1400" dirty="0">
                <a:solidFill>
                  <a:schemeClr val="bg1"/>
                </a:solidFill>
                <a:latin typeface="Calibri" pitchFamily="34" charset="0"/>
              </a:rPr>
              <a:t>PC</a:t>
            </a:r>
          </a:p>
        </p:txBody>
      </p:sp>
      <p:grpSp>
        <p:nvGrpSpPr>
          <p:cNvPr id="89" name="Group 88">
            <a:extLst>
              <a:ext uri="{FF2B5EF4-FFF2-40B4-BE49-F238E27FC236}">
                <a16:creationId xmlns:a16="http://schemas.microsoft.com/office/drawing/2014/main" id="{3EFD6802-68B6-4A5F-A133-379435E8A35F}"/>
              </a:ext>
            </a:extLst>
          </p:cNvPr>
          <p:cNvGrpSpPr/>
          <p:nvPr/>
        </p:nvGrpSpPr>
        <p:grpSpPr>
          <a:xfrm>
            <a:off x="1195218" y="2182113"/>
            <a:ext cx="6658321" cy="3244227"/>
            <a:chOff x="852318" y="2182113"/>
            <a:chExt cx="8195028" cy="3244227"/>
          </a:xfrm>
        </p:grpSpPr>
        <p:cxnSp>
          <p:nvCxnSpPr>
            <p:cNvPr id="56" name="Straight Connector 55">
              <a:extLst>
                <a:ext uri="{FF2B5EF4-FFF2-40B4-BE49-F238E27FC236}">
                  <a16:creationId xmlns:a16="http://schemas.microsoft.com/office/drawing/2014/main" id="{C256FC89-0428-434B-B043-0C388871B682}"/>
                </a:ext>
              </a:extLst>
            </p:cNvPr>
            <p:cNvCxnSpPr/>
            <p:nvPr/>
          </p:nvCxnSpPr>
          <p:spPr bwMode="auto">
            <a:xfrm>
              <a:off x="852318" y="2182113"/>
              <a:ext cx="8177382" cy="0"/>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cxnSp>
          <p:nvCxnSpPr>
            <p:cNvPr id="57" name="Straight Connector 56">
              <a:extLst>
                <a:ext uri="{FF2B5EF4-FFF2-40B4-BE49-F238E27FC236}">
                  <a16:creationId xmlns:a16="http://schemas.microsoft.com/office/drawing/2014/main" id="{080F31E0-0DFB-4F8C-BDA4-9842670F809D}"/>
                </a:ext>
              </a:extLst>
            </p:cNvPr>
            <p:cNvCxnSpPr/>
            <p:nvPr/>
          </p:nvCxnSpPr>
          <p:spPr bwMode="auto">
            <a:xfrm>
              <a:off x="869964" y="3046783"/>
              <a:ext cx="8159736" cy="0"/>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cxnSp>
          <p:nvCxnSpPr>
            <p:cNvPr id="58" name="Straight Connector 57">
              <a:extLst>
                <a:ext uri="{FF2B5EF4-FFF2-40B4-BE49-F238E27FC236}">
                  <a16:creationId xmlns:a16="http://schemas.microsoft.com/office/drawing/2014/main" id="{4798007D-7DE0-4A31-858B-0851A7512966}"/>
                </a:ext>
              </a:extLst>
            </p:cNvPr>
            <p:cNvCxnSpPr/>
            <p:nvPr/>
          </p:nvCxnSpPr>
          <p:spPr bwMode="auto">
            <a:xfrm>
              <a:off x="869964" y="3884181"/>
              <a:ext cx="8177382" cy="0"/>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cxnSp>
          <p:nvCxnSpPr>
            <p:cNvPr id="59" name="Straight Connector 58">
              <a:extLst>
                <a:ext uri="{FF2B5EF4-FFF2-40B4-BE49-F238E27FC236}">
                  <a16:creationId xmlns:a16="http://schemas.microsoft.com/office/drawing/2014/main" id="{099E97CD-F72C-47D8-8581-DB4C60744FEC}"/>
                </a:ext>
              </a:extLst>
            </p:cNvPr>
            <p:cNvCxnSpPr/>
            <p:nvPr/>
          </p:nvCxnSpPr>
          <p:spPr bwMode="auto">
            <a:xfrm>
              <a:off x="887610" y="5426340"/>
              <a:ext cx="8159736" cy="0"/>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grpSp>
      <p:sp>
        <p:nvSpPr>
          <p:cNvPr id="65" name="Line 31">
            <a:extLst>
              <a:ext uri="{FF2B5EF4-FFF2-40B4-BE49-F238E27FC236}">
                <a16:creationId xmlns:a16="http://schemas.microsoft.com/office/drawing/2014/main" id="{F4F2219A-1179-4BC3-8BD1-896CDEE28B69}"/>
              </a:ext>
            </a:extLst>
          </p:cNvPr>
          <p:cNvSpPr>
            <a:spLocks noChangeShapeType="1"/>
          </p:cNvSpPr>
          <p:nvPr/>
        </p:nvSpPr>
        <p:spPr bwMode="auto">
          <a:xfrm>
            <a:off x="3114058" y="3996161"/>
            <a:ext cx="0" cy="2286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66" name="Line 16">
            <a:extLst>
              <a:ext uri="{FF2B5EF4-FFF2-40B4-BE49-F238E27FC236}">
                <a16:creationId xmlns:a16="http://schemas.microsoft.com/office/drawing/2014/main" id="{2D9E4510-19C5-4044-979B-C636C1B5910C}"/>
              </a:ext>
            </a:extLst>
          </p:cNvPr>
          <p:cNvSpPr>
            <a:spLocks noChangeShapeType="1"/>
          </p:cNvSpPr>
          <p:nvPr/>
        </p:nvSpPr>
        <p:spPr bwMode="auto">
          <a:xfrm>
            <a:off x="3541136" y="2104695"/>
            <a:ext cx="0" cy="231307"/>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67" name="Line 15">
            <a:extLst>
              <a:ext uri="{FF2B5EF4-FFF2-40B4-BE49-F238E27FC236}">
                <a16:creationId xmlns:a16="http://schemas.microsoft.com/office/drawing/2014/main" id="{29F386BE-2D93-474E-988F-98DF69E97433}"/>
              </a:ext>
            </a:extLst>
          </p:cNvPr>
          <p:cNvSpPr>
            <a:spLocks noChangeShapeType="1"/>
          </p:cNvSpPr>
          <p:nvPr/>
        </p:nvSpPr>
        <p:spPr bwMode="auto">
          <a:xfrm flipH="1">
            <a:off x="3518026" y="2091951"/>
            <a:ext cx="1773112" cy="8453"/>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68" name="Line 16">
            <a:extLst>
              <a:ext uri="{FF2B5EF4-FFF2-40B4-BE49-F238E27FC236}">
                <a16:creationId xmlns:a16="http://schemas.microsoft.com/office/drawing/2014/main" id="{685101DB-7910-4739-A3D1-C0767BC95764}"/>
              </a:ext>
            </a:extLst>
          </p:cNvPr>
          <p:cNvSpPr>
            <a:spLocks noChangeShapeType="1"/>
          </p:cNvSpPr>
          <p:nvPr/>
        </p:nvSpPr>
        <p:spPr bwMode="auto">
          <a:xfrm>
            <a:off x="3663037" y="2110567"/>
            <a:ext cx="0" cy="231307"/>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69" name="Line 16">
            <a:extLst>
              <a:ext uri="{FF2B5EF4-FFF2-40B4-BE49-F238E27FC236}">
                <a16:creationId xmlns:a16="http://schemas.microsoft.com/office/drawing/2014/main" id="{05DB5E42-245F-4382-ADEE-E64E8A6E481A}"/>
              </a:ext>
            </a:extLst>
          </p:cNvPr>
          <p:cNvSpPr>
            <a:spLocks noChangeShapeType="1"/>
          </p:cNvSpPr>
          <p:nvPr/>
        </p:nvSpPr>
        <p:spPr bwMode="auto">
          <a:xfrm>
            <a:off x="3784938" y="2104695"/>
            <a:ext cx="0" cy="231307"/>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70" name="Line 16">
            <a:extLst>
              <a:ext uri="{FF2B5EF4-FFF2-40B4-BE49-F238E27FC236}">
                <a16:creationId xmlns:a16="http://schemas.microsoft.com/office/drawing/2014/main" id="{4BAEB9A0-096D-4EE3-8562-B4E52CAEAE70}"/>
              </a:ext>
            </a:extLst>
          </p:cNvPr>
          <p:cNvSpPr>
            <a:spLocks noChangeShapeType="1"/>
          </p:cNvSpPr>
          <p:nvPr/>
        </p:nvSpPr>
        <p:spPr bwMode="auto">
          <a:xfrm>
            <a:off x="3906838" y="2104695"/>
            <a:ext cx="0" cy="231307"/>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71" name="Line 16">
            <a:extLst>
              <a:ext uri="{FF2B5EF4-FFF2-40B4-BE49-F238E27FC236}">
                <a16:creationId xmlns:a16="http://schemas.microsoft.com/office/drawing/2014/main" id="{AFFE59BE-0794-4C56-8D2D-9521F52E8833}"/>
              </a:ext>
            </a:extLst>
          </p:cNvPr>
          <p:cNvSpPr>
            <a:spLocks noChangeShapeType="1"/>
          </p:cNvSpPr>
          <p:nvPr/>
        </p:nvSpPr>
        <p:spPr bwMode="auto">
          <a:xfrm>
            <a:off x="3533313" y="2972732"/>
            <a:ext cx="0" cy="1524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72" name="Line 16">
            <a:extLst>
              <a:ext uri="{FF2B5EF4-FFF2-40B4-BE49-F238E27FC236}">
                <a16:creationId xmlns:a16="http://schemas.microsoft.com/office/drawing/2014/main" id="{B98E2DB9-B97A-450D-8854-7D5E10CC82AE}"/>
              </a:ext>
            </a:extLst>
          </p:cNvPr>
          <p:cNvSpPr>
            <a:spLocks noChangeShapeType="1"/>
          </p:cNvSpPr>
          <p:nvPr/>
        </p:nvSpPr>
        <p:spPr bwMode="auto">
          <a:xfrm>
            <a:off x="3643487" y="2977409"/>
            <a:ext cx="0" cy="1524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73" name="Line 16">
            <a:extLst>
              <a:ext uri="{FF2B5EF4-FFF2-40B4-BE49-F238E27FC236}">
                <a16:creationId xmlns:a16="http://schemas.microsoft.com/office/drawing/2014/main" id="{7C885D9F-7E90-493F-B8CB-1D4AB15039BF}"/>
              </a:ext>
            </a:extLst>
          </p:cNvPr>
          <p:cNvSpPr>
            <a:spLocks noChangeShapeType="1"/>
          </p:cNvSpPr>
          <p:nvPr/>
        </p:nvSpPr>
        <p:spPr bwMode="auto">
          <a:xfrm>
            <a:off x="3753661" y="2977409"/>
            <a:ext cx="0" cy="15240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74" name="Line 16">
            <a:extLst>
              <a:ext uri="{FF2B5EF4-FFF2-40B4-BE49-F238E27FC236}">
                <a16:creationId xmlns:a16="http://schemas.microsoft.com/office/drawing/2014/main" id="{A2744286-22A9-4CE0-95E9-B4399739B594}"/>
              </a:ext>
            </a:extLst>
          </p:cNvPr>
          <p:cNvSpPr>
            <a:spLocks noChangeShapeType="1"/>
          </p:cNvSpPr>
          <p:nvPr/>
        </p:nvSpPr>
        <p:spPr bwMode="auto">
          <a:xfrm>
            <a:off x="3863834" y="2977409"/>
            <a:ext cx="0" cy="146792"/>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75" name="Line 16">
            <a:extLst>
              <a:ext uri="{FF2B5EF4-FFF2-40B4-BE49-F238E27FC236}">
                <a16:creationId xmlns:a16="http://schemas.microsoft.com/office/drawing/2014/main" id="{FCE617C4-85AD-4E7C-B86D-3587804850D5}"/>
              </a:ext>
            </a:extLst>
          </p:cNvPr>
          <p:cNvSpPr>
            <a:spLocks noChangeShapeType="1"/>
          </p:cNvSpPr>
          <p:nvPr/>
        </p:nvSpPr>
        <p:spPr bwMode="auto">
          <a:xfrm>
            <a:off x="3534543" y="3755323"/>
            <a:ext cx="0" cy="19622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76" name="Line 16">
            <a:extLst>
              <a:ext uri="{FF2B5EF4-FFF2-40B4-BE49-F238E27FC236}">
                <a16:creationId xmlns:a16="http://schemas.microsoft.com/office/drawing/2014/main" id="{5CE811F9-83A2-4B87-84FE-6322957333BB}"/>
              </a:ext>
            </a:extLst>
          </p:cNvPr>
          <p:cNvSpPr>
            <a:spLocks noChangeShapeType="1"/>
          </p:cNvSpPr>
          <p:nvPr/>
        </p:nvSpPr>
        <p:spPr bwMode="auto">
          <a:xfrm>
            <a:off x="3643605" y="3755322"/>
            <a:ext cx="0" cy="19622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77" name="Line 16">
            <a:extLst>
              <a:ext uri="{FF2B5EF4-FFF2-40B4-BE49-F238E27FC236}">
                <a16:creationId xmlns:a16="http://schemas.microsoft.com/office/drawing/2014/main" id="{3BE50C34-CD84-4393-BD5B-AC0AB101136B}"/>
              </a:ext>
            </a:extLst>
          </p:cNvPr>
          <p:cNvSpPr>
            <a:spLocks noChangeShapeType="1"/>
          </p:cNvSpPr>
          <p:nvPr/>
        </p:nvSpPr>
        <p:spPr bwMode="auto">
          <a:xfrm>
            <a:off x="3752667" y="3755322"/>
            <a:ext cx="0" cy="19622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78" name="Line 16">
            <a:extLst>
              <a:ext uri="{FF2B5EF4-FFF2-40B4-BE49-F238E27FC236}">
                <a16:creationId xmlns:a16="http://schemas.microsoft.com/office/drawing/2014/main" id="{0C79DBDC-9FA2-4671-AD63-A5B829F38919}"/>
              </a:ext>
            </a:extLst>
          </p:cNvPr>
          <p:cNvSpPr>
            <a:spLocks noChangeShapeType="1"/>
          </p:cNvSpPr>
          <p:nvPr/>
        </p:nvSpPr>
        <p:spPr bwMode="auto">
          <a:xfrm>
            <a:off x="3861729" y="3768547"/>
            <a:ext cx="0" cy="19622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79" name="Line 15">
            <a:extLst>
              <a:ext uri="{FF2B5EF4-FFF2-40B4-BE49-F238E27FC236}">
                <a16:creationId xmlns:a16="http://schemas.microsoft.com/office/drawing/2014/main" id="{BEF8D51D-AF4E-4228-A84B-EC251108DADA}"/>
              </a:ext>
            </a:extLst>
          </p:cNvPr>
          <p:cNvSpPr>
            <a:spLocks noChangeShapeType="1"/>
          </p:cNvSpPr>
          <p:nvPr/>
        </p:nvSpPr>
        <p:spPr bwMode="auto">
          <a:xfrm flipH="1">
            <a:off x="5647275" y="3614519"/>
            <a:ext cx="1159684"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80" name="Line 15">
            <a:extLst>
              <a:ext uri="{FF2B5EF4-FFF2-40B4-BE49-F238E27FC236}">
                <a16:creationId xmlns:a16="http://schemas.microsoft.com/office/drawing/2014/main" id="{298314B4-036B-4DDC-BCFE-314DD4DEF6B3}"/>
              </a:ext>
            </a:extLst>
          </p:cNvPr>
          <p:cNvSpPr>
            <a:spLocks noChangeShapeType="1"/>
          </p:cNvSpPr>
          <p:nvPr/>
        </p:nvSpPr>
        <p:spPr bwMode="auto">
          <a:xfrm flipH="1">
            <a:off x="5658051" y="3707278"/>
            <a:ext cx="1159684"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81" name="Line 15">
            <a:extLst>
              <a:ext uri="{FF2B5EF4-FFF2-40B4-BE49-F238E27FC236}">
                <a16:creationId xmlns:a16="http://schemas.microsoft.com/office/drawing/2014/main" id="{9E0DB61C-4A8D-40D8-A60F-A27DA13AE591}"/>
              </a:ext>
            </a:extLst>
          </p:cNvPr>
          <p:cNvSpPr>
            <a:spLocks noChangeShapeType="1"/>
          </p:cNvSpPr>
          <p:nvPr/>
        </p:nvSpPr>
        <p:spPr bwMode="auto">
          <a:xfrm flipH="1">
            <a:off x="5658051" y="3521759"/>
            <a:ext cx="1159684"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82" name="Line 16">
            <a:extLst>
              <a:ext uri="{FF2B5EF4-FFF2-40B4-BE49-F238E27FC236}">
                <a16:creationId xmlns:a16="http://schemas.microsoft.com/office/drawing/2014/main" id="{58418510-1B3A-4238-90BC-0EB79365113A}"/>
              </a:ext>
            </a:extLst>
          </p:cNvPr>
          <p:cNvSpPr>
            <a:spLocks noChangeShapeType="1"/>
          </p:cNvSpPr>
          <p:nvPr/>
        </p:nvSpPr>
        <p:spPr bwMode="auto">
          <a:xfrm flipH="1">
            <a:off x="4230687" y="3512663"/>
            <a:ext cx="366349"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83" name="Line 16">
            <a:extLst>
              <a:ext uri="{FF2B5EF4-FFF2-40B4-BE49-F238E27FC236}">
                <a16:creationId xmlns:a16="http://schemas.microsoft.com/office/drawing/2014/main" id="{1F153EAC-9348-4A14-895E-FEB6D13F464D}"/>
              </a:ext>
            </a:extLst>
          </p:cNvPr>
          <p:cNvSpPr>
            <a:spLocks noChangeShapeType="1"/>
          </p:cNvSpPr>
          <p:nvPr/>
        </p:nvSpPr>
        <p:spPr bwMode="auto">
          <a:xfrm flipH="1">
            <a:off x="4230687" y="3607183"/>
            <a:ext cx="366349"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84" name="Line 16">
            <a:extLst>
              <a:ext uri="{FF2B5EF4-FFF2-40B4-BE49-F238E27FC236}">
                <a16:creationId xmlns:a16="http://schemas.microsoft.com/office/drawing/2014/main" id="{2634F90E-A98B-4BF0-AF69-4F5EBC2E7B26}"/>
              </a:ext>
            </a:extLst>
          </p:cNvPr>
          <p:cNvSpPr>
            <a:spLocks noChangeShapeType="1"/>
          </p:cNvSpPr>
          <p:nvPr/>
        </p:nvSpPr>
        <p:spPr bwMode="auto">
          <a:xfrm flipH="1">
            <a:off x="4230687" y="3701702"/>
            <a:ext cx="366349"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85" name="Line 21">
            <a:extLst>
              <a:ext uri="{FF2B5EF4-FFF2-40B4-BE49-F238E27FC236}">
                <a16:creationId xmlns:a16="http://schemas.microsoft.com/office/drawing/2014/main" id="{88051560-A013-4E72-9074-99CC10114B76}"/>
              </a:ext>
            </a:extLst>
          </p:cNvPr>
          <p:cNvSpPr>
            <a:spLocks noChangeShapeType="1"/>
          </p:cNvSpPr>
          <p:nvPr/>
        </p:nvSpPr>
        <p:spPr bwMode="auto">
          <a:xfrm rot="5400000">
            <a:off x="5500518" y="5215360"/>
            <a:ext cx="106680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86" name="Line 22">
            <a:extLst>
              <a:ext uri="{FF2B5EF4-FFF2-40B4-BE49-F238E27FC236}">
                <a16:creationId xmlns:a16="http://schemas.microsoft.com/office/drawing/2014/main" id="{470C817B-38E9-4A63-9E66-E26ADC2F7063}"/>
              </a:ext>
            </a:extLst>
          </p:cNvPr>
          <p:cNvSpPr>
            <a:spLocks noChangeShapeType="1"/>
          </p:cNvSpPr>
          <p:nvPr/>
        </p:nvSpPr>
        <p:spPr bwMode="auto">
          <a:xfrm rot="5400000">
            <a:off x="5943600" y="5215360"/>
            <a:ext cx="106680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87" name="Line 19">
            <a:extLst>
              <a:ext uri="{FF2B5EF4-FFF2-40B4-BE49-F238E27FC236}">
                <a16:creationId xmlns:a16="http://schemas.microsoft.com/office/drawing/2014/main" id="{2CF744E2-C7F4-462C-9A5D-020D7535707F}"/>
              </a:ext>
            </a:extLst>
          </p:cNvPr>
          <p:cNvSpPr>
            <a:spLocks noChangeShapeType="1"/>
          </p:cNvSpPr>
          <p:nvPr/>
        </p:nvSpPr>
        <p:spPr bwMode="auto">
          <a:xfrm rot="5400000">
            <a:off x="4753400" y="5215361"/>
            <a:ext cx="106680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88" name="Line 20">
            <a:extLst>
              <a:ext uri="{FF2B5EF4-FFF2-40B4-BE49-F238E27FC236}">
                <a16:creationId xmlns:a16="http://schemas.microsoft.com/office/drawing/2014/main" id="{138F6107-FBAE-43DD-9431-A0528E91A777}"/>
              </a:ext>
            </a:extLst>
          </p:cNvPr>
          <p:cNvSpPr>
            <a:spLocks noChangeShapeType="1"/>
          </p:cNvSpPr>
          <p:nvPr/>
        </p:nvSpPr>
        <p:spPr bwMode="auto">
          <a:xfrm rot="16200000" flipV="1">
            <a:off x="5191159" y="5215360"/>
            <a:ext cx="1066800" cy="0"/>
          </a:xfrm>
          <a:prstGeom prst="line">
            <a:avLst/>
          </a:prstGeom>
          <a:noFill/>
          <a:ln w="28575">
            <a:solidFill>
              <a:schemeClr val="tx1"/>
            </a:solidFill>
            <a:round/>
            <a:headEnd/>
            <a:tailEnd type="triangle" w="med" len="med"/>
          </a:ln>
        </p:spPr>
        <p:txBody>
          <a:bodyPr/>
          <a:lstStyle/>
          <a:p>
            <a:endParaRPr lang="en-US" dirty="0">
              <a:latin typeface="Calibri" pitchFamily="34" charset="0"/>
            </a:endParaRPr>
          </a:p>
        </p:txBody>
      </p:sp>
      <p:sp>
        <p:nvSpPr>
          <p:cNvPr id="90" name="Rectangle 89">
            <a:extLst>
              <a:ext uri="{FF2B5EF4-FFF2-40B4-BE49-F238E27FC236}">
                <a16:creationId xmlns:a16="http://schemas.microsoft.com/office/drawing/2014/main" id="{32C3A3A9-725F-4209-9254-8FAFCF8CE535}"/>
              </a:ext>
            </a:extLst>
          </p:cNvPr>
          <p:cNvSpPr/>
          <p:nvPr/>
        </p:nvSpPr>
        <p:spPr>
          <a:xfrm>
            <a:off x="339134" y="1673196"/>
            <a:ext cx="2218813" cy="369332"/>
          </a:xfrm>
          <a:prstGeom prst="rect">
            <a:avLst/>
          </a:prstGeom>
          <a:solidFill>
            <a:schemeClr val="bg1">
              <a:lumMod val="85000"/>
            </a:schemeClr>
          </a:solidFill>
          <a:ln>
            <a:solidFill>
              <a:schemeClr val="tx1"/>
            </a:solidFill>
          </a:ln>
        </p:spPr>
        <p:txBody>
          <a:bodyPr wrap="none">
            <a:spAutoFit/>
          </a:bodyPr>
          <a:lstStyle/>
          <a:p>
            <a:r>
              <a:rPr lang="en-US" dirty="0"/>
              <a:t>(ff 25 d2 79 2b 00 …… )</a:t>
            </a:r>
          </a:p>
        </p:txBody>
      </p:sp>
      <p:sp>
        <p:nvSpPr>
          <p:cNvPr id="91" name="Rectangle 90">
            <a:extLst>
              <a:ext uri="{FF2B5EF4-FFF2-40B4-BE49-F238E27FC236}">
                <a16:creationId xmlns:a16="http://schemas.microsoft.com/office/drawing/2014/main" id="{773B1269-6EC7-45C3-85CE-50FFEFA8DE0B}"/>
              </a:ext>
            </a:extLst>
          </p:cNvPr>
          <p:cNvSpPr/>
          <p:nvPr/>
        </p:nvSpPr>
        <p:spPr>
          <a:xfrm>
            <a:off x="331488" y="2501596"/>
            <a:ext cx="2218877" cy="369332"/>
          </a:xfrm>
          <a:prstGeom prst="rect">
            <a:avLst/>
          </a:prstGeom>
          <a:solidFill>
            <a:schemeClr val="bg1">
              <a:lumMod val="85000"/>
            </a:schemeClr>
          </a:solidFill>
          <a:ln>
            <a:solidFill>
              <a:schemeClr val="tx1"/>
            </a:solidFill>
          </a:ln>
        </p:spPr>
        <p:txBody>
          <a:bodyPr wrap="none">
            <a:spAutoFit/>
          </a:bodyPr>
          <a:lstStyle/>
          <a:p>
            <a:r>
              <a:rPr lang="en-US" dirty="0" err="1"/>
              <a:t>jmpq</a:t>
            </a:r>
            <a:r>
              <a:rPr lang="en-US" dirty="0"/>
              <a:t>   *0x2b79d2(%rip) </a:t>
            </a:r>
          </a:p>
        </p:txBody>
      </p:sp>
      <p:sp>
        <p:nvSpPr>
          <p:cNvPr id="92" name="Rectangle 91">
            <a:extLst>
              <a:ext uri="{FF2B5EF4-FFF2-40B4-BE49-F238E27FC236}">
                <a16:creationId xmlns:a16="http://schemas.microsoft.com/office/drawing/2014/main" id="{747871AC-47FE-43A4-B468-D5F79B334B7B}"/>
              </a:ext>
            </a:extLst>
          </p:cNvPr>
          <p:cNvSpPr/>
          <p:nvPr/>
        </p:nvSpPr>
        <p:spPr bwMode="auto">
          <a:xfrm>
            <a:off x="468062" y="3374025"/>
            <a:ext cx="669371" cy="263904"/>
          </a:xfrm>
          <a:prstGeom prst="rect">
            <a:avLst/>
          </a:prstGeom>
          <a:solidFill>
            <a:schemeClr val="bg1">
              <a:lumMod val="8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Calibri" pitchFamily="34" charset="0"/>
              </a:rPr>
              <a:t>Inst3</a:t>
            </a:r>
          </a:p>
        </p:txBody>
      </p:sp>
      <p:sp>
        <p:nvSpPr>
          <p:cNvPr id="93" name="Rectangle 92">
            <a:extLst>
              <a:ext uri="{FF2B5EF4-FFF2-40B4-BE49-F238E27FC236}">
                <a16:creationId xmlns:a16="http://schemas.microsoft.com/office/drawing/2014/main" id="{756C9971-21C7-432D-803D-F549582726A8}"/>
              </a:ext>
            </a:extLst>
          </p:cNvPr>
          <p:cNvSpPr/>
          <p:nvPr/>
        </p:nvSpPr>
        <p:spPr bwMode="auto">
          <a:xfrm>
            <a:off x="1306975" y="3374025"/>
            <a:ext cx="669371" cy="263904"/>
          </a:xfrm>
          <a:prstGeom prst="rect">
            <a:avLst/>
          </a:prstGeom>
          <a:solidFill>
            <a:schemeClr val="bg1">
              <a:lumMod val="8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Calibri" pitchFamily="34" charset="0"/>
              </a:rPr>
              <a:t>Inst4</a:t>
            </a:r>
          </a:p>
        </p:txBody>
      </p:sp>
      <p:sp>
        <p:nvSpPr>
          <p:cNvPr id="94" name="Rectangle 93">
            <a:extLst>
              <a:ext uri="{FF2B5EF4-FFF2-40B4-BE49-F238E27FC236}">
                <a16:creationId xmlns:a16="http://schemas.microsoft.com/office/drawing/2014/main" id="{675D178C-4A57-48F5-9EDF-53DE9CC9EFFA}"/>
              </a:ext>
            </a:extLst>
          </p:cNvPr>
          <p:cNvSpPr/>
          <p:nvPr/>
        </p:nvSpPr>
        <p:spPr bwMode="auto">
          <a:xfrm>
            <a:off x="468062" y="2557337"/>
            <a:ext cx="669371" cy="263904"/>
          </a:xfrm>
          <a:prstGeom prst="rect">
            <a:avLst/>
          </a:prstGeom>
          <a:solidFill>
            <a:schemeClr val="bg1">
              <a:lumMod val="8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Calibri" pitchFamily="34" charset="0"/>
              </a:rPr>
              <a:t>Inst5</a:t>
            </a:r>
          </a:p>
        </p:txBody>
      </p:sp>
      <p:sp>
        <p:nvSpPr>
          <p:cNvPr id="95" name="Rectangle 94">
            <a:extLst>
              <a:ext uri="{FF2B5EF4-FFF2-40B4-BE49-F238E27FC236}">
                <a16:creationId xmlns:a16="http://schemas.microsoft.com/office/drawing/2014/main" id="{705690C6-28C2-4E9E-90B6-877267349381}"/>
              </a:ext>
            </a:extLst>
          </p:cNvPr>
          <p:cNvSpPr/>
          <p:nvPr/>
        </p:nvSpPr>
        <p:spPr bwMode="auto">
          <a:xfrm>
            <a:off x="1306975" y="2557337"/>
            <a:ext cx="669371" cy="263904"/>
          </a:xfrm>
          <a:prstGeom prst="rect">
            <a:avLst/>
          </a:prstGeom>
          <a:solidFill>
            <a:schemeClr val="bg1">
              <a:lumMod val="8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Calibri" pitchFamily="34" charset="0"/>
              </a:rPr>
              <a:t>Inst6</a:t>
            </a:r>
          </a:p>
        </p:txBody>
      </p:sp>
      <p:sp>
        <p:nvSpPr>
          <p:cNvPr id="96" name="Rectangle 95">
            <a:extLst>
              <a:ext uri="{FF2B5EF4-FFF2-40B4-BE49-F238E27FC236}">
                <a16:creationId xmlns:a16="http://schemas.microsoft.com/office/drawing/2014/main" id="{CB54B040-4B01-4186-AF25-9FFB59766082}"/>
              </a:ext>
            </a:extLst>
          </p:cNvPr>
          <p:cNvSpPr/>
          <p:nvPr/>
        </p:nvSpPr>
        <p:spPr bwMode="auto">
          <a:xfrm>
            <a:off x="587273" y="1705431"/>
            <a:ext cx="669371" cy="263904"/>
          </a:xfrm>
          <a:prstGeom prst="rect">
            <a:avLst/>
          </a:prstGeom>
          <a:solidFill>
            <a:schemeClr val="bg1">
              <a:lumMod val="8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Calibri" pitchFamily="34" charset="0"/>
              </a:rPr>
              <a:t>Inst7</a:t>
            </a:r>
          </a:p>
        </p:txBody>
      </p:sp>
      <p:sp>
        <p:nvSpPr>
          <p:cNvPr id="97" name="Rectangle 96">
            <a:extLst>
              <a:ext uri="{FF2B5EF4-FFF2-40B4-BE49-F238E27FC236}">
                <a16:creationId xmlns:a16="http://schemas.microsoft.com/office/drawing/2014/main" id="{E63AA6C0-42A8-4AC2-983B-19C31D335AEF}"/>
              </a:ext>
            </a:extLst>
          </p:cNvPr>
          <p:cNvSpPr/>
          <p:nvPr/>
        </p:nvSpPr>
        <p:spPr bwMode="auto">
          <a:xfrm>
            <a:off x="1426186" y="1705431"/>
            <a:ext cx="669371" cy="263904"/>
          </a:xfrm>
          <a:prstGeom prst="rect">
            <a:avLst/>
          </a:prstGeom>
          <a:solidFill>
            <a:schemeClr val="bg1">
              <a:lumMod val="8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Calibri" pitchFamily="34" charset="0"/>
              </a:rPr>
              <a:t>Inst8</a:t>
            </a:r>
          </a:p>
        </p:txBody>
      </p:sp>
      <p:sp>
        <p:nvSpPr>
          <p:cNvPr id="98" name="Rectangle 97">
            <a:extLst>
              <a:ext uri="{FF2B5EF4-FFF2-40B4-BE49-F238E27FC236}">
                <a16:creationId xmlns:a16="http://schemas.microsoft.com/office/drawing/2014/main" id="{7AB5C0A0-16E5-46FE-B344-5D57CE25A4BE}"/>
              </a:ext>
            </a:extLst>
          </p:cNvPr>
          <p:cNvSpPr/>
          <p:nvPr/>
        </p:nvSpPr>
        <p:spPr bwMode="auto">
          <a:xfrm>
            <a:off x="3458496" y="4565705"/>
            <a:ext cx="968247" cy="565231"/>
          </a:xfrm>
          <a:prstGeom prst="rect">
            <a:avLst/>
          </a:prstGeom>
          <a:solidFill>
            <a:schemeClr val="bg1">
              <a:lumMod val="8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Calibri" pitchFamily="34" charset="0"/>
              </a:rPr>
              <a:t>Inst2:</a:t>
            </a:r>
          </a:p>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Calibri" pitchFamily="34" charset="0"/>
              </a:rPr>
              <a:t>Multiply</a:t>
            </a:r>
          </a:p>
        </p:txBody>
      </p:sp>
    </p:spTree>
    <p:extLst>
      <p:ext uri="{BB962C8B-B14F-4D97-AF65-F5344CB8AC3E}">
        <p14:creationId xmlns:p14="http://schemas.microsoft.com/office/powerpoint/2010/main" val="25102616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1100"/>
                                        <p:tgtEl>
                                          <p:spTgt spid="90"/>
                                        </p:tgtEl>
                                      </p:cBhvr>
                                    </p:animEffect>
                                    <p:set>
                                      <p:cBhvr>
                                        <p:cTn id="15" dur="1" fill="hold">
                                          <p:stCondLst>
                                            <p:cond delay="1099"/>
                                          </p:stCondLst>
                                        </p:cTn>
                                        <p:tgtEl>
                                          <p:spTgt spid="90"/>
                                        </p:tgtEl>
                                        <p:attrNameLst>
                                          <p:attrName>style.visibility</p:attrName>
                                        </p:attrNameLst>
                                      </p:cBhvr>
                                      <p:to>
                                        <p:strVal val="hidden"/>
                                      </p:to>
                                    </p:set>
                                  </p:childTnLst>
                                </p:cTn>
                              </p:par>
                              <p:par>
                                <p:cTn id="16" presetID="42" presetClass="path" presetSubtype="0" accel="50000" decel="50000" fill="hold" grpId="1" nodeType="withEffect">
                                  <p:stCondLst>
                                    <p:cond delay="0"/>
                                  </p:stCondLst>
                                  <p:childTnLst>
                                    <p:animMotion origin="layout" path="M -3.33333E-6 -3.33333E-6 L -3.33333E-6 0.12269 " pathEditMode="relative" rAng="0" ptsTypes="AA">
                                      <p:cBhvr>
                                        <p:cTn id="17" dur="1100" fill="hold"/>
                                        <p:tgtEl>
                                          <p:spTgt spid="90"/>
                                        </p:tgtEl>
                                        <p:attrNameLst>
                                          <p:attrName>ppt_x</p:attrName>
                                          <p:attrName>ppt_y</p:attrName>
                                        </p:attrNameLst>
                                      </p:cBhvr>
                                      <p:rCtr x="0" y="6134"/>
                                    </p:animMotion>
                                  </p:childTnLst>
                                </p:cTn>
                              </p:par>
                              <p:par>
                                <p:cTn id="18" presetID="10" presetClass="entr" presetSubtype="0" fill="hold" grpId="0" nodeType="withEffect">
                                  <p:stCondLst>
                                    <p:cond delay="0"/>
                                  </p:stCondLst>
                                  <p:childTnLst>
                                    <p:set>
                                      <p:cBhvr>
                                        <p:cTn id="19" dur="1" fill="hold">
                                          <p:stCondLst>
                                            <p:cond delay="0"/>
                                          </p:stCondLst>
                                        </p:cTn>
                                        <p:tgtEl>
                                          <p:spTgt spid="91"/>
                                        </p:tgtEl>
                                        <p:attrNameLst>
                                          <p:attrName>style.visibility</p:attrName>
                                        </p:attrNameLst>
                                      </p:cBhvr>
                                      <p:to>
                                        <p:strVal val="visible"/>
                                      </p:to>
                                    </p:set>
                                    <p:animEffect transition="in" filter="fade">
                                      <p:cBhvr>
                                        <p:cTn id="20" dur="500"/>
                                        <p:tgtEl>
                                          <p:spTgt spid="91"/>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1" nodeType="clickEffect">
                                  <p:stCondLst>
                                    <p:cond delay="0"/>
                                  </p:stCondLst>
                                  <p:childTnLst>
                                    <p:animMotion origin="layout" path="M 1.11111E-6 3.33333E-6 L -0.00851 0.1125 " pathEditMode="relative" rAng="0" ptsTypes="AA">
                                      <p:cBhvr>
                                        <p:cTn id="24" dur="2000" fill="hold"/>
                                        <p:tgtEl>
                                          <p:spTgt spid="91"/>
                                        </p:tgtEl>
                                        <p:attrNameLst>
                                          <p:attrName>ppt_x</p:attrName>
                                          <p:attrName>ppt_y</p:attrName>
                                        </p:attrNameLst>
                                      </p:cBhvr>
                                      <p:rCtr x="-434" y="5625"/>
                                    </p:animMotion>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2" nodeType="clickEffect">
                                  <p:stCondLst>
                                    <p:cond delay="0"/>
                                  </p:stCondLst>
                                  <p:childTnLst>
                                    <p:animMotion origin="layout" path="M -0.00851 0.1125 L -0.01129 0.30139 " pathEditMode="relative" rAng="0" ptsTypes="AA">
                                      <p:cBhvr>
                                        <p:cTn id="28" dur="2000" fill="hold"/>
                                        <p:tgtEl>
                                          <p:spTgt spid="91"/>
                                        </p:tgtEl>
                                        <p:attrNameLst>
                                          <p:attrName>ppt_x</p:attrName>
                                          <p:attrName>ppt_y</p:attrName>
                                        </p:attrNameLst>
                                      </p:cBhvr>
                                      <p:rCtr x="-139" y="9444"/>
                                    </p:animMotion>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2"/>
                                        </p:tgtEl>
                                        <p:attrNameLst>
                                          <p:attrName>style.visibility</p:attrName>
                                        </p:attrNameLst>
                                      </p:cBhvr>
                                      <p:to>
                                        <p:strVal val="visible"/>
                                      </p:to>
                                    </p:set>
                                    <p:animEffect transition="in" filter="fade">
                                      <p:cBhvr>
                                        <p:cTn id="33" dur="500"/>
                                        <p:tgtEl>
                                          <p:spTgt spid="9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3"/>
                                        </p:tgtEl>
                                        <p:attrNameLst>
                                          <p:attrName>style.visibility</p:attrName>
                                        </p:attrNameLst>
                                      </p:cBhvr>
                                      <p:to>
                                        <p:strVal val="visible"/>
                                      </p:to>
                                    </p:set>
                                    <p:animEffect transition="in" filter="fade">
                                      <p:cBhvr>
                                        <p:cTn id="36" dur="500"/>
                                        <p:tgtEl>
                                          <p:spTgt spid="9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95"/>
                                        </p:tgtEl>
                                        <p:attrNameLst>
                                          <p:attrName>style.visibility</p:attrName>
                                        </p:attrNameLst>
                                      </p:cBhvr>
                                      <p:to>
                                        <p:strVal val="visible"/>
                                      </p:to>
                                    </p:set>
                                    <p:animEffect transition="in" filter="fade">
                                      <p:cBhvr>
                                        <p:cTn id="39" dur="500"/>
                                        <p:tgtEl>
                                          <p:spTgt spid="9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4"/>
                                        </p:tgtEl>
                                        <p:attrNameLst>
                                          <p:attrName>style.visibility</p:attrName>
                                        </p:attrNameLst>
                                      </p:cBhvr>
                                      <p:to>
                                        <p:strVal val="visible"/>
                                      </p:to>
                                    </p:set>
                                    <p:animEffect transition="in" filter="fade">
                                      <p:cBhvr>
                                        <p:cTn id="42" dur="500"/>
                                        <p:tgtEl>
                                          <p:spTgt spid="9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0" grpId="1" animBg="1"/>
      <p:bldP spid="91" grpId="0" animBg="1"/>
      <p:bldP spid="91" grpId="1" animBg="1"/>
      <p:bldP spid="91" grpId="2" animBg="1"/>
      <p:bldP spid="92" grpId="0" animBg="1"/>
      <p:bldP spid="93" grpId="0" animBg="1"/>
      <p:bldP spid="94" grpId="0" animBg="1"/>
      <p:bldP spid="95" grpId="0" animBg="1"/>
      <p:bldP spid="96" grpId="0" animBg="1"/>
      <p:bldP spid="97" grpId="0" animBg="1"/>
      <p:bldP spid="9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Pipelined Multiply</a:t>
            </a:r>
          </a:p>
        </p:txBody>
      </p:sp>
      <p:sp>
        <p:nvSpPr>
          <p:cNvPr id="4" name="TextBox 3"/>
          <p:cNvSpPr txBox="1"/>
          <p:nvPr/>
        </p:nvSpPr>
        <p:spPr>
          <a:xfrm>
            <a:off x="3883587" y="1979396"/>
            <a:ext cx="2464136" cy="1200329"/>
          </a:xfrm>
          <a:prstGeom prst="rect">
            <a:avLst/>
          </a:prstGeom>
          <a:noFill/>
        </p:spPr>
        <p:txBody>
          <a:bodyPr wrap="none" rtlCol="0">
            <a:spAutoFit/>
          </a:bodyPr>
          <a:lstStyle/>
          <a:p>
            <a:r>
              <a:rPr lang="en-US" sz="3600" dirty="0">
                <a:latin typeface="Consolas" panose="020B0609020204030204" pitchFamily="49" charset="0"/>
              </a:rPr>
              <a:t>  1 0 1 0</a:t>
            </a:r>
          </a:p>
          <a:p>
            <a:r>
              <a:rPr lang="en-US" sz="3600" dirty="0">
                <a:latin typeface="Consolas" panose="020B0609020204030204" pitchFamily="49" charset="0"/>
              </a:rPr>
              <a:t>× 1 0 1 1</a:t>
            </a:r>
          </a:p>
        </p:txBody>
      </p:sp>
      <p:sp>
        <p:nvSpPr>
          <p:cNvPr id="5" name="TextBox 4"/>
          <p:cNvSpPr txBox="1"/>
          <p:nvPr/>
        </p:nvSpPr>
        <p:spPr>
          <a:xfrm>
            <a:off x="6697482" y="1983169"/>
            <a:ext cx="652743" cy="646331"/>
          </a:xfrm>
          <a:prstGeom prst="rect">
            <a:avLst/>
          </a:prstGeom>
          <a:noFill/>
        </p:spPr>
        <p:txBody>
          <a:bodyPr wrap="none" rtlCol="0">
            <a:spAutoFit/>
          </a:bodyPr>
          <a:lstStyle/>
          <a:p>
            <a:r>
              <a:rPr lang="en-US" sz="3600" dirty="0">
                <a:latin typeface="Calibri" pitchFamily="34" charset="0"/>
              </a:rPr>
              <a:t>10</a:t>
            </a:r>
          </a:p>
        </p:txBody>
      </p:sp>
      <p:sp>
        <p:nvSpPr>
          <p:cNvPr id="7" name="TextBox 6"/>
          <p:cNvSpPr txBox="1"/>
          <p:nvPr/>
        </p:nvSpPr>
        <p:spPr>
          <a:xfrm>
            <a:off x="6681258" y="2562064"/>
            <a:ext cx="652743" cy="646331"/>
          </a:xfrm>
          <a:prstGeom prst="rect">
            <a:avLst/>
          </a:prstGeom>
          <a:noFill/>
        </p:spPr>
        <p:txBody>
          <a:bodyPr wrap="none" rtlCol="0">
            <a:spAutoFit/>
          </a:bodyPr>
          <a:lstStyle/>
          <a:p>
            <a:r>
              <a:rPr lang="en-US" sz="3600" dirty="0">
                <a:latin typeface="Calibri" pitchFamily="34" charset="0"/>
              </a:rPr>
              <a:t>11</a:t>
            </a:r>
          </a:p>
        </p:txBody>
      </p:sp>
      <p:cxnSp>
        <p:nvCxnSpPr>
          <p:cNvPr id="8" name="Straight Connector 7"/>
          <p:cNvCxnSpPr/>
          <p:nvPr/>
        </p:nvCxnSpPr>
        <p:spPr bwMode="auto">
          <a:xfrm>
            <a:off x="3883587" y="3179725"/>
            <a:ext cx="2464136" cy="0"/>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sp>
        <p:nvSpPr>
          <p:cNvPr id="9" name="Rectangle 8"/>
          <p:cNvSpPr/>
          <p:nvPr/>
        </p:nvSpPr>
        <p:spPr>
          <a:xfrm>
            <a:off x="4398248" y="3177604"/>
            <a:ext cx="1957587" cy="646331"/>
          </a:xfrm>
          <a:prstGeom prst="rect">
            <a:avLst/>
          </a:prstGeom>
        </p:spPr>
        <p:txBody>
          <a:bodyPr wrap="none">
            <a:spAutoFit/>
          </a:bodyPr>
          <a:lstStyle/>
          <a:p>
            <a:r>
              <a:rPr lang="en-US" sz="3600">
                <a:latin typeface="Consolas" panose="020B0609020204030204" pitchFamily="49" charset="0"/>
              </a:rPr>
              <a:t>1 0 1 0</a:t>
            </a:r>
            <a:endParaRPr lang="en-US" sz="3600" dirty="0">
              <a:latin typeface="Consolas" panose="020B0609020204030204" pitchFamily="49" charset="0"/>
            </a:endParaRPr>
          </a:p>
        </p:txBody>
      </p:sp>
      <p:sp>
        <p:nvSpPr>
          <p:cNvPr id="12" name="Rectangle 11"/>
          <p:cNvSpPr/>
          <p:nvPr/>
        </p:nvSpPr>
        <p:spPr>
          <a:xfrm>
            <a:off x="3915274" y="3768703"/>
            <a:ext cx="1957587" cy="646331"/>
          </a:xfrm>
          <a:prstGeom prst="rect">
            <a:avLst/>
          </a:prstGeom>
        </p:spPr>
        <p:txBody>
          <a:bodyPr wrap="none">
            <a:spAutoFit/>
          </a:bodyPr>
          <a:lstStyle/>
          <a:p>
            <a:r>
              <a:rPr lang="en-US" sz="3600">
                <a:latin typeface="Consolas" panose="020B0609020204030204" pitchFamily="49" charset="0"/>
              </a:rPr>
              <a:t>1 0 1 0</a:t>
            </a:r>
            <a:endParaRPr lang="en-US" sz="3600" dirty="0">
              <a:latin typeface="Consolas" panose="020B0609020204030204" pitchFamily="49" charset="0"/>
            </a:endParaRPr>
          </a:p>
        </p:txBody>
      </p:sp>
      <p:sp>
        <p:nvSpPr>
          <p:cNvPr id="13" name="Rectangle 12"/>
          <p:cNvSpPr/>
          <p:nvPr/>
        </p:nvSpPr>
        <p:spPr>
          <a:xfrm>
            <a:off x="3374632" y="4349383"/>
            <a:ext cx="1957587" cy="646331"/>
          </a:xfrm>
          <a:prstGeom prst="rect">
            <a:avLst/>
          </a:prstGeom>
        </p:spPr>
        <p:txBody>
          <a:bodyPr wrap="none">
            <a:spAutoFit/>
          </a:bodyPr>
          <a:lstStyle/>
          <a:p>
            <a:r>
              <a:rPr lang="en-US" sz="3600" dirty="0">
                <a:latin typeface="Consolas" panose="020B0609020204030204" pitchFamily="49" charset="0"/>
              </a:rPr>
              <a:t>0 0 0 0</a:t>
            </a:r>
          </a:p>
        </p:txBody>
      </p:sp>
      <p:sp>
        <p:nvSpPr>
          <p:cNvPr id="15" name="Rectangle 14"/>
          <p:cNvSpPr/>
          <p:nvPr/>
        </p:nvSpPr>
        <p:spPr>
          <a:xfrm>
            <a:off x="2833990" y="4930063"/>
            <a:ext cx="1957587" cy="646331"/>
          </a:xfrm>
          <a:prstGeom prst="rect">
            <a:avLst/>
          </a:prstGeom>
        </p:spPr>
        <p:txBody>
          <a:bodyPr wrap="none">
            <a:spAutoFit/>
          </a:bodyPr>
          <a:lstStyle/>
          <a:p>
            <a:r>
              <a:rPr lang="en-US" sz="3600" dirty="0">
                <a:latin typeface="Consolas" panose="020B0609020204030204" pitchFamily="49" charset="0"/>
              </a:rPr>
              <a:t>1 0 1 0</a:t>
            </a:r>
          </a:p>
        </p:txBody>
      </p:sp>
      <p:cxnSp>
        <p:nvCxnSpPr>
          <p:cNvPr id="16" name="Straight Connector 15"/>
          <p:cNvCxnSpPr/>
          <p:nvPr/>
        </p:nvCxnSpPr>
        <p:spPr bwMode="auto">
          <a:xfrm>
            <a:off x="2906417" y="5583928"/>
            <a:ext cx="3257665" cy="0"/>
          </a:xfrm>
          <a:prstGeom prst="line">
            <a:avLst/>
          </a:prstGeom>
          <a:noFill/>
          <a:ln w="25400" cap="flat" cmpd="sng" algn="ctr">
            <a:solidFill>
              <a:schemeClr val="tx1">
                <a:lumMod val="50000"/>
                <a:lumOff val="50000"/>
              </a:schemeClr>
            </a:solidFill>
            <a:prstDash val="solid"/>
            <a:round/>
            <a:headEnd type="none" w="med" len="med"/>
            <a:tailEnd type="none" w="med" len="med"/>
          </a:ln>
          <a:effectLst/>
        </p:spPr>
      </p:cxnSp>
      <p:sp>
        <p:nvSpPr>
          <p:cNvPr id="18" name="Rectangle 17"/>
          <p:cNvSpPr/>
          <p:nvPr/>
        </p:nvSpPr>
        <p:spPr>
          <a:xfrm>
            <a:off x="2833990" y="5710532"/>
            <a:ext cx="3477234" cy="646331"/>
          </a:xfrm>
          <a:prstGeom prst="rect">
            <a:avLst/>
          </a:prstGeom>
        </p:spPr>
        <p:txBody>
          <a:bodyPr wrap="none">
            <a:spAutoFit/>
          </a:bodyPr>
          <a:lstStyle/>
          <a:p>
            <a:r>
              <a:rPr lang="en-US" sz="3600" dirty="0">
                <a:latin typeface="Consolas" panose="020B0609020204030204" pitchFamily="49" charset="0"/>
              </a:rPr>
              <a:t>1 1 0 1 1 1 0</a:t>
            </a:r>
          </a:p>
        </p:txBody>
      </p:sp>
      <p:sp>
        <p:nvSpPr>
          <p:cNvPr id="19" name="TextBox 18"/>
          <p:cNvSpPr txBox="1"/>
          <p:nvPr/>
        </p:nvSpPr>
        <p:spPr>
          <a:xfrm>
            <a:off x="6621282" y="5716105"/>
            <a:ext cx="886781" cy="646331"/>
          </a:xfrm>
          <a:prstGeom prst="rect">
            <a:avLst/>
          </a:prstGeom>
          <a:noFill/>
        </p:spPr>
        <p:txBody>
          <a:bodyPr wrap="none" rtlCol="0">
            <a:spAutoFit/>
          </a:bodyPr>
          <a:lstStyle/>
          <a:p>
            <a:r>
              <a:rPr lang="en-US" sz="3600" dirty="0">
                <a:latin typeface="Calibri" pitchFamily="34" charset="0"/>
              </a:rPr>
              <a:t>110</a:t>
            </a:r>
          </a:p>
        </p:txBody>
      </p:sp>
      <p:sp>
        <p:nvSpPr>
          <p:cNvPr id="17" name="TextBox 16"/>
          <p:cNvSpPr txBox="1"/>
          <p:nvPr/>
        </p:nvSpPr>
        <p:spPr>
          <a:xfrm>
            <a:off x="6347723" y="1533974"/>
            <a:ext cx="1388522" cy="523220"/>
          </a:xfrm>
          <a:prstGeom prst="rect">
            <a:avLst/>
          </a:prstGeom>
          <a:noFill/>
        </p:spPr>
        <p:txBody>
          <a:bodyPr wrap="none" rtlCol="0">
            <a:spAutoFit/>
          </a:bodyPr>
          <a:lstStyle/>
          <a:p>
            <a:r>
              <a:rPr lang="en-US" sz="2800" dirty="0">
                <a:latin typeface="Calibri" pitchFamily="34" charset="0"/>
              </a:rPr>
              <a:t>Decimal</a:t>
            </a:r>
          </a:p>
        </p:txBody>
      </p:sp>
      <p:sp>
        <p:nvSpPr>
          <p:cNvPr id="21" name="TextBox 20"/>
          <p:cNvSpPr txBox="1"/>
          <p:nvPr/>
        </p:nvSpPr>
        <p:spPr>
          <a:xfrm>
            <a:off x="4775936" y="1556614"/>
            <a:ext cx="1144865" cy="523220"/>
          </a:xfrm>
          <a:prstGeom prst="rect">
            <a:avLst/>
          </a:prstGeom>
          <a:noFill/>
        </p:spPr>
        <p:txBody>
          <a:bodyPr wrap="none" rtlCol="0">
            <a:spAutoFit/>
          </a:bodyPr>
          <a:lstStyle/>
          <a:p>
            <a:r>
              <a:rPr lang="en-US" sz="2800" dirty="0">
                <a:latin typeface="Calibri" pitchFamily="34" charset="0"/>
              </a:rPr>
              <a:t>Binary</a:t>
            </a:r>
          </a:p>
        </p:txBody>
      </p:sp>
      <p:sp>
        <p:nvSpPr>
          <p:cNvPr id="20" name="Right Brace 19"/>
          <p:cNvSpPr/>
          <p:nvPr/>
        </p:nvSpPr>
        <p:spPr bwMode="auto">
          <a:xfrm>
            <a:off x="6621282" y="3354769"/>
            <a:ext cx="412607" cy="660663"/>
          </a:xfrm>
          <a:prstGeom prst="rightBrace">
            <a:avLst/>
          </a:prstGeom>
          <a:noFill/>
          <a:ln w="25400" cap="flat" cmpd="sng" algn="ctr">
            <a:solidFill>
              <a:schemeClr val="accent2">
                <a:lumMod val="75000"/>
              </a:schemeClr>
            </a:solidFill>
            <a:prstDash val="solid"/>
            <a:round/>
            <a:headEnd type="none" w="med" len="med"/>
            <a:tailEnd type="none" w="med" len="med"/>
          </a:ln>
          <a:effectLst/>
        </p:spPr>
        <p:txBody>
          <a:bodyPr rtlCol="0" anchor="ctr"/>
          <a:lstStyle/>
          <a:p>
            <a:pPr algn="ctr"/>
            <a:endParaRPr lang="en-US"/>
          </a:p>
        </p:txBody>
      </p:sp>
      <p:sp>
        <p:nvSpPr>
          <p:cNvPr id="23" name="TextBox 22"/>
          <p:cNvSpPr txBox="1"/>
          <p:nvPr/>
        </p:nvSpPr>
        <p:spPr>
          <a:xfrm>
            <a:off x="7069144" y="3492212"/>
            <a:ext cx="1265731" cy="523220"/>
          </a:xfrm>
          <a:prstGeom prst="rect">
            <a:avLst/>
          </a:prstGeom>
          <a:noFill/>
        </p:spPr>
        <p:txBody>
          <a:bodyPr wrap="none" rtlCol="0">
            <a:spAutoFit/>
          </a:bodyPr>
          <a:lstStyle/>
          <a:p>
            <a:r>
              <a:rPr lang="en-US" sz="2800" dirty="0">
                <a:solidFill>
                  <a:schemeClr val="accent2">
                    <a:lumMod val="75000"/>
                  </a:schemeClr>
                </a:solidFill>
                <a:latin typeface="Calibri" pitchFamily="34" charset="0"/>
              </a:rPr>
              <a:t>Stage 1</a:t>
            </a:r>
          </a:p>
        </p:txBody>
      </p:sp>
      <p:sp>
        <p:nvSpPr>
          <p:cNvPr id="24" name="Right Brace 23"/>
          <p:cNvSpPr/>
          <p:nvPr/>
        </p:nvSpPr>
        <p:spPr bwMode="auto">
          <a:xfrm>
            <a:off x="6621281" y="4081314"/>
            <a:ext cx="412607" cy="643086"/>
          </a:xfrm>
          <a:prstGeom prst="rightBrace">
            <a:avLst/>
          </a:prstGeom>
          <a:noFill/>
          <a:ln w="25400" cap="flat" cmpd="sng" algn="ctr">
            <a:solidFill>
              <a:schemeClr val="accent2">
                <a:lumMod val="75000"/>
              </a:schemeClr>
            </a:solidFill>
            <a:prstDash val="solid"/>
            <a:round/>
            <a:headEnd type="none" w="med" len="med"/>
            <a:tailEnd type="none" w="med" len="med"/>
          </a:ln>
          <a:effectLst/>
        </p:spPr>
        <p:txBody>
          <a:bodyPr rtlCol="0" anchor="ctr"/>
          <a:lstStyle/>
          <a:p>
            <a:pPr algn="ctr"/>
            <a:endParaRPr lang="en-US"/>
          </a:p>
        </p:txBody>
      </p:sp>
      <p:sp>
        <p:nvSpPr>
          <p:cNvPr id="25" name="TextBox 24"/>
          <p:cNvSpPr txBox="1"/>
          <p:nvPr/>
        </p:nvSpPr>
        <p:spPr>
          <a:xfrm>
            <a:off x="7161923" y="4141247"/>
            <a:ext cx="1265731" cy="523220"/>
          </a:xfrm>
          <a:prstGeom prst="rect">
            <a:avLst/>
          </a:prstGeom>
          <a:noFill/>
        </p:spPr>
        <p:txBody>
          <a:bodyPr wrap="none" rtlCol="0">
            <a:spAutoFit/>
          </a:bodyPr>
          <a:lstStyle/>
          <a:p>
            <a:r>
              <a:rPr lang="en-US" sz="2800" dirty="0">
                <a:solidFill>
                  <a:schemeClr val="accent2">
                    <a:lumMod val="75000"/>
                  </a:schemeClr>
                </a:solidFill>
                <a:latin typeface="Calibri" pitchFamily="34" charset="0"/>
              </a:rPr>
              <a:t>Stage 2</a:t>
            </a:r>
          </a:p>
        </p:txBody>
      </p:sp>
      <p:sp>
        <p:nvSpPr>
          <p:cNvPr id="26" name="Right Brace 25"/>
          <p:cNvSpPr/>
          <p:nvPr/>
        </p:nvSpPr>
        <p:spPr bwMode="auto">
          <a:xfrm>
            <a:off x="6621281" y="4780081"/>
            <a:ext cx="412607" cy="643086"/>
          </a:xfrm>
          <a:prstGeom prst="rightBrace">
            <a:avLst/>
          </a:prstGeom>
          <a:noFill/>
          <a:ln w="25400" cap="flat" cmpd="sng" algn="ctr">
            <a:solidFill>
              <a:schemeClr val="accent2">
                <a:lumMod val="75000"/>
              </a:schemeClr>
            </a:solidFill>
            <a:prstDash val="solid"/>
            <a:round/>
            <a:headEnd type="none" w="med" len="med"/>
            <a:tailEnd type="none" w="med" len="med"/>
          </a:ln>
          <a:effectLst/>
        </p:spPr>
        <p:txBody>
          <a:bodyPr rtlCol="0" anchor="ctr"/>
          <a:lstStyle/>
          <a:p>
            <a:pPr algn="ctr"/>
            <a:endParaRPr lang="en-US"/>
          </a:p>
        </p:txBody>
      </p:sp>
      <p:sp>
        <p:nvSpPr>
          <p:cNvPr id="27" name="TextBox 26"/>
          <p:cNvSpPr txBox="1"/>
          <p:nvPr/>
        </p:nvSpPr>
        <p:spPr>
          <a:xfrm>
            <a:off x="7161923" y="4840014"/>
            <a:ext cx="1265731" cy="523220"/>
          </a:xfrm>
          <a:prstGeom prst="rect">
            <a:avLst/>
          </a:prstGeom>
          <a:noFill/>
        </p:spPr>
        <p:txBody>
          <a:bodyPr wrap="none" rtlCol="0">
            <a:spAutoFit/>
          </a:bodyPr>
          <a:lstStyle/>
          <a:p>
            <a:r>
              <a:rPr lang="en-US" sz="2800" dirty="0">
                <a:solidFill>
                  <a:schemeClr val="accent2">
                    <a:lumMod val="75000"/>
                  </a:schemeClr>
                </a:solidFill>
                <a:latin typeface="Calibri" pitchFamily="34" charset="0"/>
              </a:rPr>
              <a:t>Stage 3</a:t>
            </a:r>
          </a:p>
        </p:txBody>
      </p:sp>
      <p:grpSp>
        <p:nvGrpSpPr>
          <p:cNvPr id="28" name="Group 27"/>
          <p:cNvGrpSpPr/>
          <p:nvPr/>
        </p:nvGrpSpPr>
        <p:grpSpPr>
          <a:xfrm>
            <a:off x="582440" y="1979396"/>
            <a:ext cx="1865530" cy="2057400"/>
            <a:chOff x="4553635" y="1828800"/>
            <a:chExt cx="1865530" cy="2057400"/>
          </a:xfrm>
        </p:grpSpPr>
        <p:sp>
          <p:nvSpPr>
            <p:cNvPr id="29" name="AutoShape 5"/>
            <p:cNvSpPr>
              <a:spLocks noChangeArrowheads="1"/>
            </p:cNvSpPr>
            <p:nvPr/>
          </p:nvSpPr>
          <p:spPr bwMode="auto">
            <a:xfrm>
              <a:off x="4571999" y="2057400"/>
              <a:ext cx="1847165" cy="3810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b="0" dirty="0">
                  <a:latin typeface="Calibri"/>
                  <a:cs typeface="Calibri"/>
                </a:rPr>
                <a:t>Stage 1</a:t>
              </a:r>
            </a:p>
          </p:txBody>
        </p:sp>
        <p:sp>
          <p:nvSpPr>
            <p:cNvPr id="30" name="Line 6"/>
            <p:cNvSpPr>
              <a:spLocks noChangeShapeType="1"/>
            </p:cNvSpPr>
            <p:nvPr/>
          </p:nvSpPr>
          <p:spPr bwMode="auto">
            <a:xfrm>
              <a:off x="5029200" y="18288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31" name="Line 7"/>
            <p:cNvSpPr>
              <a:spLocks noChangeShapeType="1"/>
            </p:cNvSpPr>
            <p:nvPr/>
          </p:nvSpPr>
          <p:spPr bwMode="auto">
            <a:xfrm>
              <a:off x="5943600" y="18288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32" name="Line 7"/>
            <p:cNvSpPr>
              <a:spLocks noChangeShapeType="1"/>
            </p:cNvSpPr>
            <p:nvPr/>
          </p:nvSpPr>
          <p:spPr bwMode="auto">
            <a:xfrm>
              <a:off x="5486400" y="24384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33" name="AutoShape 5"/>
            <p:cNvSpPr>
              <a:spLocks noChangeArrowheads="1"/>
            </p:cNvSpPr>
            <p:nvPr/>
          </p:nvSpPr>
          <p:spPr bwMode="auto">
            <a:xfrm>
              <a:off x="4572000" y="2667000"/>
              <a:ext cx="1847165" cy="3810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b="0" dirty="0">
                  <a:latin typeface="Calibri"/>
                  <a:cs typeface="Calibri"/>
                </a:rPr>
                <a:t>Stage 2</a:t>
              </a:r>
            </a:p>
          </p:txBody>
        </p:sp>
        <p:sp>
          <p:nvSpPr>
            <p:cNvPr id="34" name="Line 7"/>
            <p:cNvSpPr>
              <a:spLocks noChangeShapeType="1"/>
            </p:cNvSpPr>
            <p:nvPr/>
          </p:nvSpPr>
          <p:spPr bwMode="auto">
            <a:xfrm>
              <a:off x="5486401" y="30480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sp>
          <p:nvSpPr>
            <p:cNvPr id="35" name="AutoShape 5"/>
            <p:cNvSpPr>
              <a:spLocks noChangeArrowheads="1"/>
            </p:cNvSpPr>
            <p:nvPr/>
          </p:nvSpPr>
          <p:spPr bwMode="auto">
            <a:xfrm>
              <a:off x="4553635" y="3276600"/>
              <a:ext cx="1847165" cy="381000"/>
            </a:xfrm>
            <a:prstGeom prst="roundRect">
              <a:avLst>
                <a:gd name="adj" fmla="val 19644"/>
              </a:avLst>
            </a:prstGeom>
            <a:solidFill>
              <a:srgbClr val="F1C7C7"/>
            </a:solidFill>
            <a:ln w="19050">
              <a:solidFill>
                <a:schemeClr val="tx1"/>
              </a:solidFill>
              <a:round/>
              <a:headEnd/>
              <a:tailEnd/>
            </a:ln>
          </p:spPr>
          <p:txBody>
            <a:bodyPr wrap="none" anchor="ctr"/>
            <a:lstStyle/>
            <a:p>
              <a:pPr algn="ctr" eaLnBrk="1" hangingPunct="1">
                <a:lnSpc>
                  <a:spcPct val="100000"/>
                </a:lnSpc>
              </a:pPr>
              <a:r>
                <a:rPr lang="en-US" sz="1800" b="0" dirty="0">
                  <a:latin typeface="Calibri"/>
                  <a:cs typeface="Calibri"/>
                </a:rPr>
                <a:t>Stage 3</a:t>
              </a:r>
            </a:p>
          </p:txBody>
        </p:sp>
        <p:sp>
          <p:nvSpPr>
            <p:cNvPr id="36" name="Line 7"/>
            <p:cNvSpPr>
              <a:spLocks noChangeShapeType="1"/>
            </p:cNvSpPr>
            <p:nvPr/>
          </p:nvSpPr>
          <p:spPr bwMode="auto">
            <a:xfrm>
              <a:off x="5468036" y="3657600"/>
              <a:ext cx="0" cy="228600"/>
            </a:xfrm>
            <a:prstGeom prst="line">
              <a:avLst/>
            </a:prstGeom>
            <a:noFill/>
            <a:ln w="19050">
              <a:solidFill>
                <a:schemeClr val="tx1"/>
              </a:solidFill>
              <a:round/>
              <a:headEnd/>
              <a:tailEnd type="triangle" w="med" len="med"/>
            </a:ln>
          </p:spPr>
          <p:txBody>
            <a:bodyPr/>
            <a:lstStyle/>
            <a:p>
              <a:endParaRPr lang="en-US" sz="1800" dirty="0">
                <a:latin typeface="Calibri" pitchFamily="34" charset="0"/>
              </a:endParaRPr>
            </a:p>
          </p:txBody>
        </p:sp>
      </p:grpSp>
      <p:sp>
        <p:nvSpPr>
          <p:cNvPr id="3" name="Rectangle 2">
            <a:extLst>
              <a:ext uri="{FF2B5EF4-FFF2-40B4-BE49-F238E27FC236}">
                <a16:creationId xmlns:a16="http://schemas.microsoft.com/office/drawing/2014/main" id="{43301994-9267-468F-A974-979F8161CCFE}"/>
              </a:ext>
            </a:extLst>
          </p:cNvPr>
          <p:cNvSpPr/>
          <p:nvPr/>
        </p:nvSpPr>
        <p:spPr>
          <a:xfrm>
            <a:off x="-146036" y="4189196"/>
            <a:ext cx="3111387" cy="1938992"/>
          </a:xfrm>
          <a:prstGeom prst="rect">
            <a:avLst/>
          </a:prstGeom>
        </p:spPr>
        <p:txBody>
          <a:bodyPr wrap="square">
            <a:spAutoFit/>
          </a:bodyPr>
          <a:lstStyle/>
          <a:p>
            <a:pPr lvl="1"/>
            <a:r>
              <a:rPr lang="en-US" dirty="0"/>
              <a:t>Divide computation into stages</a:t>
            </a:r>
          </a:p>
          <a:p>
            <a:pPr lvl="1"/>
            <a:r>
              <a:rPr lang="en-US" dirty="0"/>
              <a:t>Pass partial computations from stage to stage</a:t>
            </a:r>
          </a:p>
        </p:txBody>
      </p:sp>
    </p:spTree>
    <p:extLst>
      <p:ext uri="{BB962C8B-B14F-4D97-AF65-F5344CB8AC3E}">
        <p14:creationId xmlns:p14="http://schemas.microsoft.com/office/powerpoint/2010/main" val="214509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9" grpId="0"/>
      <p:bldP spid="12" grpId="0"/>
      <p:bldP spid="13" grpId="0"/>
      <p:bldP spid="15" grpId="0"/>
      <p:bldP spid="18" grpId="0"/>
      <p:bldP spid="19" grpId="0"/>
      <p:bldP spid="17" grpId="0"/>
      <p:bldP spid="21" grpId="0"/>
      <p:bldP spid="20" grpId="0" animBg="1"/>
      <p:bldP spid="23" grpId="0"/>
      <p:bldP spid="24" grpId="0" animBg="1"/>
      <p:bldP spid="25" grpId="0"/>
      <p:bldP spid="26" grpId="0" animBg="1"/>
      <p:bldP spid="2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5196A-25D8-4836-BA19-C4DD933979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708F92-7307-4D89-BA5E-512D53D2269E}"/>
              </a:ext>
            </a:extLst>
          </p:cNvPr>
          <p:cNvSpPr>
            <a:spLocks noGrp="1"/>
          </p:cNvSpPr>
          <p:nvPr>
            <p:ph idx="1"/>
          </p:nvPr>
        </p:nvSpPr>
        <p:spPr/>
        <p:txBody>
          <a:bodyPr/>
          <a:lstStyle/>
          <a:p>
            <a:endParaRPr lang="en-US"/>
          </a:p>
        </p:txBody>
      </p:sp>
      <p:pic>
        <p:nvPicPr>
          <p:cNvPr id="1026" name="Picture 2" descr="Image result for cpu die photo">
            <a:extLst>
              <a:ext uri="{FF2B5EF4-FFF2-40B4-BE49-F238E27FC236}">
                <a16:creationId xmlns:a16="http://schemas.microsoft.com/office/drawing/2014/main" id="{EA4EDC92-922A-40EE-BD2B-56C9C53B70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 y="676156"/>
            <a:ext cx="9001125" cy="55056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BAA39BD-A39E-4F5F-8646-9B82F3A16D38}"/>
              </a:ext>
            </a:extLst>
          </p:cNvPr>
          <p:cNvSpPr/>
          <p:nvPr/>
        </p:nvSpPr>
        <p:spPr bwMode="auto">
          <a:xfrm>
            <a:off x="2352675" y="3165885"/>
            <a:ext cx="666750" cy="523875"/>
          </a:xfrm>
          <a:prstGeom prst="rect">
            <a:avLst/>
          </a:prstGeom>
          <a:solidFill>
            <a:srgbClr val="FF0000"/>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latin typeface="Calibri" pitchFamily="34" charset="0"/>
              </a:rPr>
              <a:t>Multiplier</a:t>
            </a:r>
          </a:p>
        </p:txBody>
      </p:sp>
    </p:spTree>
    <p:extLst>
      <p:ext uri="{BB962C8B-B14F-4D97-AF65-F5344CB8AC3E}">
        <p14:creationId xmlns:p14="http://schemas.microsoft.com/office/powerpoint/2010/main" val="19030406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578E-0345-46B1-ADAC-D306C69D30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DFBEB1-F11D-4064-B88B-31FA2F9B1DA5}"/>
              </a:ext>
            </a:extLst>
          </p:cNvPr>
          <p:cNvSpPr>
            <a:spLocks noGrp="1"/>
          </p:cNvSpPr>
          <p:nvPr>
            <p:ph idx="1"/>
          </p:nvPr>
        </p:nvSpPr>
        <p:spPr/>
        <p:txBody>
          <a:bodyPr/>
          <a:lstStyle/>
          <a:p>
            <a:endParaRPr lang="en-US"/>
          </a:p>
        </p:txBody>
      </p:sp>
      <p:pic>
        <p:nvPicPr>
          <p:cNvPr id="3074" name="Picture 2" descr="Related image">
            <a:extLst>
              <a:ext uri="{FF2B5EF4-FFF2-40B4-BE49-F238E27FC236}">
                <a16:creationId xmlns:a16="http://schemas.microsoft.com/office/drawing/2014/main" id="{95EC3259-539E-4AD5-B169-0D7E3F2167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62" y="523875"/>
            <a:ext cx="8651875" cy="60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6659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404813" y="284162"/>
            <a:ext cx="5614987" cy="782638"/>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Compilation</a:t>
            </a:r>
          </a:p>
        </p:txBody>
      </p:sp>
      <p:sp>
        <p:nvSpPr>
          <p:cNvPr id="31746" name="Line 2"/>
          <p:cNvSpPr>
            <a:spLocks noChangeShapeType="1"/>
          </p:cNvSpPr>
          <p:nvPr/>
        </p:nvSpPr>
        <p:spPr bwMode="auto">
          <a:xfrm>
            <a:off x="1089025" y="2306637"/>
            <a:ext cx="1587" cy="381000"/>
          </a:xfrm>
          <a:prstGeom prst="line">
            <a:avLst/>
          </a:prstGeom>
          <a:noFill/>
          <a:ln w="28440">
            <a:solidFill>
              <a:srgbClr val="000066"/>
            </a:solidFill>
            <a:miter lim="800000"/>
            <a:headEnd/>
            <a:tailEnd type="triangle" w="med" len="med"/>
          </a:ln>
          <a:effectLst/>
        </p:spPr>
        <p:txBody>
          <a:bodyPr/>
          <a:lstStyle/>
          <a:p>
            <a:endParaRPr lang="en-US"/>
          </a:p>
        </p:txBody>
      </p:sp>
      <p:sp>
        <p:nvSpPr>
          <p:cNvPr id="31747" name="Rectangle 3"/>
          <p:cNvSpPr>
            <a:spLocks noChangeArrowheads="1"/>
          </p:cNvSpPr>
          <p:nvPr/>
        </p:nvSpPr>
        <p:spPr bwMode="auto">
          <a:xfrm>
            <a:off x="565150" y="2716213"/>
            <a:ext cx="2070100" cy="644525"/>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ea typeface="msgothic" charset="0"/>
                <a:cs typeface="msgothic" charset="0"/>
              </a:rPr>
              <a:t>Translators</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ea typeface="msgothic" charset="0"/>
                <a:cs typeface="msgothic" charset="0"/>
              </a:rPr>
              <a:t>(</a:t>
            </a:r>
            <a:r>
              <a:rPr lang="en-GB" sz="1800" b="1" dirty="0" err="1">
                <a:latin typeface="Courier New" pitchFamily="49" charset="0"/>
                <a:ea typeface="msgothic" charset="0"/>
                <a:cs typeface="msgothic" charset="0"/>
              </a:rPr>
              <a:t>cpp</a:t>
            </a:r>
            <a:r>
              <a:rPr lang="en-GB" sz="1800" b="1" dirty="0">
                <a:latin typeface="Calibri" pitchFamily="34" charset="0"/>
                <a:ea typeface="msgothic" charset="0"/>
                <a:cs typeface="msgothic" charset="0"/>
              </a:rPr>
              <a:t>, </a:t>
            </a:r>
            <a:r>
              <a:rPr lang="en-GB" sz="1800" b="1" dirty="0">
                <a:latin typeface="Courier New" pitchFamily="49" charset="0"/>
                <a:ea typeface="msgothic" charset="0"/>
                <a:cs typeface="msgothic" charset="0"/>
              </a:rPr>
              <a:t>cc1</a:t>
            </a:r>
            <a:r>
              <a:rPr lang="en-GB" sz="1800" b="1" dirty="0">
                <a:latin typeface="Calibri" pitchFamily="34" charset="0"/>
                <a:ea typeface="msgothic" charset="0"/>
                <a:cs typeface="msgothic" charset="0"/>
              </a:rPr>
              <a:t>, </a:t>
            </a:r>
            <a:r>
              <a:rPr lang="en-GB" sz="1800" b="1" dirty="0">
                <a:latin typeface="Courier New" pitchFamily="49" charset="0"/>
                <a:ea typeface="msgothic" charset="0"/>
                <a:cs typeface="msgothic" charset="0"/>
              </a:rPr>
              <a:t>as</a:t>
            </a:r>
            <a:r>
              <a:rPr lang="en-GB" sz="1800" b="1" dirty="0">
                <a:latin typeface="Calibri" pitchFamily="34" charset="0"/>
                <a:ea typeface="msgothic" charset="0"/>
                <a:cs typeface="msgothic" charset="0"/>
              </a:rPr>
              <a:t>)</a:t>
            </a:r>
          </a:p>
        </p:txBody>
      </p:sp>
      <p:sp>
        <p:nvSpPr>
          <p:cNvPr id="31748" name="Text Box 4"/>
          <p:cNvSpPr txBox="1">
            <a:spLocks noChangeArrowheads="1"/>
          </p:cNvSpPr>
          <p:nvPr/>
        </p:nvSpPr>
        <p:spPr bwMode="auto">
          <a:xfrm>
            <a:off x="611855" y="2009775"/>
            <a:ext cx="1008907" cy="359010"/>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latin typeface="Courier New" pitchFamily="49" charset="0"/>
                <a:ea typeface="msgothic" charset="0"/>
                <a:cs typeface="msgothic" charset="0"/>
              </a:rPr>
              <a:t>main.c</a:t>
            </a:r>
            <a:endParaRPr lang="en-GB" sz="1800" b="1" dirty="0">
              <a:latin typeface="Courier New" pitchFamily="49" charset="0"/>
              <a:ea typeface="msgothic" charset="0"/>
              <a:cs typeface="msgothic" charset="0"/>
            </a:endParaRPr>
          </a:p>
        </p:txBody>
      </p:sp>
      <p:sp>
        <p:nvSpPr>
          <p:cNvPr id="31749" name="Text Box 5"/>
          <p:cNvSpPr txBox="1">
            <a:spLocks noChangeArrowheads="1"/>
          </p:cNvSpPr>
          <p:nvPr/>
        </p:nvSpPr>
        <p:spPr bwMode="auto">
          <a:xfrm>
            <a:off x="2192338" y="3717925"/>
            <a:ext cx="1146767" cy="354906"/>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main2.o</a:t>
            </a:r>
          </a:p>
        </p:txBody>
      </p:sp>
      <p:sp>
        <p:nvSpPr>
          <p:cNvPr id="31750" name="Line 6"/>
          <p:cNvSpPr>
            <a:spLocks noChangeShapeType="1"/>
          </p:cNvSpPr>
          <p:nvPr/>
        </p:nvSpPr>
        <p:spPr bwMode="auto">
          <a:xfrm>
            <a:off x="1631950" y="3405188"/>
            <a:ext cx="815975" cy="381000"/>
          </a:xfrm>
          <a:prstGeom prst="line">
            <a:avLst/>
          </a:prstGeom>
          <a:noFill/>
          <a:ln w="28440">
            <a:solidFill>
              <a:srgbClr val="000066"/>
            </a:solidFill>
            <a:miter lim="800000"/>
            <a:headEnd/>
            <a:tailEnd type="triangle" w="med" len="med"/>
          </a:ln>
          <a:effectLst/>
        </p:spPr>
        <p:txBody>
          <a:bodyPr/>
          <a:lstStyle/>
          <a:p>
            <a:endParaRPr lang="en-US"/>
          </a:p>
        </p:txBody>
      </p:sp>
      <p:sp>
        <p:nvSpPr>
          <p:cNvPr id="31751" name="Line 7"/>
          <p:cNvSpPr>
            <a:spLocks noChangeShapeType="1"/>
          </p:cNvSpPr>
          <p:nvPr/>
        </p:nvSpPr>
        <p:spPr bwMode="auto">
          <a:xfrm>
            <a:off x="2735263" y="4014788"/>
            <a:ext cx="762000" cy="304800"/>
          </a:xfrm>
          <a:prstGeom prst="line">
            <a:avLst/>
          </a:prstGeom>
          <a:noFill/>
          <a:ln w="28440">
            <a:solidFill>
              <a:srgbClr val="000066"/>
            </a:solidFill>
            <a:miter lim="800000"/>
            <a:headEnd/>
            <a:tailEnd type="triangle" w="med" len="med"/>
          </a:ln>
          <a:effectLst/>
        </p:spPr>
        <p:txBody>
          <a:bodyPr/>
          <a:lstStyle/>
          <a:p>
            <a:endParaRPr lang="en-US"/>
          </a:p>
        </p:txBody>
      </p:sp>
      <p:sp>
        <p:nvSpPr>
          <p:cNvPr id="31752" name="Text Box 8"/>
          <p:cNvSpPr txBox="1">
            <a:spLocks noChangeArrowheads="1"/>
          </p:cNvSpPr>
          <p:nvPr/>
        </p:nvSpPr>
        <p:spPr bwMode="auto">
          <a:xfrm>
            <a:off x="5743575" y="2987675"/>
            <a:ext cx="1008907" cy="354906"/>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libc.a</a:t>
            </a:r>
          </a:p>
        </p:txBody>
      </p:sp>
      <p:sp>
        <p:nvSpPr>
          <p:cNvPr id="31753" name="Line 9"/>
          <p:cNvSpPr>
            <a:spLocks noChangeShapeType="1"/>
          </p:cNvSpPr>
          <p:nvPr/>
        </p:nvSpPr>
        <p:spPr bwMode="auto">
          <a:xfrm>
            <a:off x="4371976" y="3373438"/>
            <a:ext cx="1587" cy="1022350"/>
          </a:xfrm>
          <a:prstGeom prst="line">
            <a:avLst/>
          </a:prstGeom>
          <a:noFill/>
          <a:ln w="28440">
            <a:solidFill>
              <a:srgbClr val="000066"/>
            </a:solidFill>
            <a:miter lim="800000"/>
            <a:headEnd/>
            <a:tailEnd type="triangle" w="med" len="med"/>
          </a:ln>
          <a:effectLst/>
        </p:spPr>
        <p:txBody>
          <a:bodyPr/>
          <a:lstStyle/>
          <a:p>
            <a:endParaRPr lang="en-US"/>
          </a:p>
        </p:txBody>
      </p:sp>
      <p:sp>
        <p:nvSpPr>
          <p:cNvPr id="31754" name="Rectangle 10"/>
          <p:cNvSpPr>
            <a:spLocks noChangeArrowheads="1"/>
          </p:cNvSpPr>
          <p:nvPr/>
        </p:nvSpPr>
        <p:spPr bwMode="auto">
          <a:xfrm>
            <a:off x="2887663" y="4395788"/>
            <a:ext cx="2971800" cy="360909"/>
          </a:xfrm>
          <a:prstGeom prst="rect">
            <a:avLst/>
          </a:prstGeom>
          <a:solidFill>
            <a:schemeClr val="accent2">
              <a:lumMod val="20000"/>
              <a:lumOff val="80000"/>
            </a:schemeClr>
          </a:solidFill>
          <a:ln w="28440">
            <a:solidFill>
              <a:schemeClr val="tx1"/>
            </a:solidFill>
            <a:miter lim="800000"/>
            <a:headEnd/>
            <a:tailEnd/>
          </a:ln>
          <a:effectLst/>
        </p:spPr>
        <p:txBody>
          <a:bodyPr lIns="90360" tIns="44280" rIns="90360" bIns="44280">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ea typeface="msgothic" charset="0"/>
                <a:cs typeface="msgothic" charset="0"/>
              </a:rPr>
              <a:t>Linker (</a:t>
            </a:r>
            <a:r>
              <a:rPr lang="en-GB" sz="1800" b="1" dirty="0">
                <a:latin typeface="Courier New" pitchFamily="49" charset="0"/>
                <a:ea typeface="msgothic" charset="0"/>
                <a:cs typeface="msgothic" charset="0"/>
              </a:rPr>
              <a:t>ld</a:t>
            </a:r>
            <a:r>
              <a:rPr lang="en-GB" sz="1800" b="1" dirty="0">
                <a:latin typeface="Calibri" pitchFamily="34" charset="0"/>
                <a:ea typeface="msgothic" charset="0"/>
                <a:cs typeface="msgothic" charset="0"/>
              </a:rPr>
              <a:t>)</a:t>
            </a:r>
          </a:p>
        </p:txBody>
      </p:sp>
      <p:sp>
        <p:nvSpPr>
          <p:cNvPr id="31755" name="Text Box 11"/>
          <p:cNvSpPr txBox="1">
            <a:spLocks noChangeArrowheads="1"/>
          </p:cNvSpPr>
          <p:nvPr/>
        </p:nvSpPr>
        <p:spPr bwMode="auto">
          <a:xfrm>
            <a:off x="3981039" y="5241925"/>
            <a:ext cx="871050" cy="359010"/>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err="1">
                <a:latin typeface="Courier New" pitchFamily="49" charset="0"/>
                <a:ea typeface="msgothic" charset="0"/>
                <a:cs typeface="msgothic" charset="0"/>
              </a:rPr>
              <a:t>a.out</a:t>
            </a:r>
            <a:endParaRPr lang="en-GB" sz="1800" b="1" dirty="0">
              <a:latin typeface="Courier New" pitchFamily="49" charset="0"/>
              <a:ea typeface="msgothic" charset="0"/>
              <a:cs typeface="msgothic" charset="0"/>
            </a:endParaRPr>
          </a:p>
        </p:txBody>
      </p:sp>
      <p:sp>
        <p:nvSpPr>
          <p:cNvPr id="31756" name="Line 12"/>
          <p:cNvSpPr>
            <a:spLocks noChangeShapeType="1"/>
          </p:cNvSpPr>
          <p:nvPr/>
        </p:nvSpPr>
        <p:spPr bwMode="auto">
          <a:xfrm>
            <a:off x="4371975" y="4770966"/>
            <a:ext cx="1588" cy="414338"/>
          </a:xfrm>
          <a:prstGeom prst="line">
            <a:avLst/>
          </a:prstGeom>
          <a:noFill/>
          <a:ln w="28440">
            <a:solidFill>
              <a:srgbClr val="000066"/>
            </a:solidFill>
            <a:miter lim="800000"/>
            <a:headEnd/>
            <a:tailEnd type="triangle" w="med" len="med"/>
          </a:ln>
          <a:effectLst/>
        </p:spPr>
        <p:txBody>
          <a:bodyPr/>
          <a:lstStyle/>
          <a:p>
            <a:endParaRPr lang="en-US"/>
          </a:p>
        </p:txBody>
      </p:sp>
      <p:sp>
        <p:nvSpPr>
          <p:cNvPr id="31758" name="Text Box 14"/>
          <p:cNvSpPr txBox="1">
            <a:spLocks noChangeArrowheads="1"/>
          </p:cNvSpPr>
          <p:nvPr/>
        </p:nvSpPr>
        <p:spPr bwMode="auto">
          <a:xfrm>
            <a:off x="3578225" y="2987675"/>
            <a:ext cx="1698199" cy="354906"/>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libvector.a</a:t>
            </a:r>
          </a:p>
        </p:txBody>
      </p:sp>
      <p:sp>
        <p:nvSpPr>
          <p:cNvPr id="31760" name="Line 16"/>
          <p:cNvSpPr>
            <a:spLocks noChangeShapeType="1"/>
          </p:cNvSpPr>
          <p:nvPr/>
        </p:nvSpPr>
        <p:spPr bwMode="auto">
          <a:xfrm flipH="1">
            <a:off x="5372100" y="3314172"/>
            <a:ext cx="841375" cy="1066800"/>
          </a:xfrm>
          <a:prstGeom prst="line">
            <a:avLst/>
          </a:prstGeom>
          <a:noFill/>
          <a:ln w="28440">
            <a:solidFill>
              <a:srgbClr val="000066"/>
            </a:solidFill>
            <a:miter lim="800000"/>
            <a:headEnd/>
            <a:tailEnd type="triangle" w="med" len="med"/>
          </a:ln>
          <a:effectLst/>
        </p:spPr>
        <p:txBody>
          <a:bodyPr/>
          <a:lstStyle/>
          <a:p>
            <a:endParaRPr lang="en-US"/>
          </a:p>
        </p:txBody>
      </p:sp>
      <p:sp>
        <p:nvSpPr>
          <p:cNvPr id="31761" name="Text Box 17"/>
          <p:cNvSpPr txBox="1">
            <a:spLocks noChangeArrowheads="1"/>
          </p:cNvSpPr>
          <p:nvPr/>
        </p:nvSpPr>
        <p:spPr bwMode="auto">
          <a:xfrm>
            <a:off x="7319963" y="2930525"/>
            <a:ext cx="1552839" cy="365999"/>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rgbClr val="C00000"/>
                </a:solidFill>
                <a:latin typeface="Calibri" pitchFamily="34" charset="0"/>
                <a:ea typeface="msgothic" charset="0"/>
                <a:cs typeface="msgothic" charset="0"/>
              </a:rPr>
              <a:t>Static libraries</a:t>
            </a:r>
          </a:p>
        </p:txBody>
      </p:sp>
      <p:sp>
        <p:nvSpPr>
          <p:cNvPr id="31762" name="Text Box 18"/>
          <p:cNvSpPr txBox="1">
            <a:spLocks noChangeArrowheads="1"/>
          </p:cNvSpPr>
          <p:nvPr/>
        </p:nvSpPr>
        <p:spPr bwMode="auto">
          <a:xfrm>
            <a:off x="615950" y="3606800"/>
            <a:ext cx="1305592" cy="63748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err="1">
                <a:solidFill>
                  <a:srgbClr val="C00000"/>
                </a:solidFill>
                <a:latin typeface="Calibri" pitchFamily="34" charset="0"/>
                <a:ea typeface="msgothic" charset="0"/>
                <a:cs typeface="msgothic" charset="0"/>
              </a:rPr>
              <a:t>Relocatable</a:t>
            </a:r>
            <a:endParaRPr lang="en-GB" sz="1800" b="1" i="1" dirty="0">
              <a:solidFill>
                <a:srgbClr val="C00000"/>
              </a:solidFill>
              <a:latin typeface="Calibri" pitchFamily="34" charset="0"/>
              <a:ea typeface="msgothic" charset="0"/>
              <a:cs typeface="msgothic" charset="0"/>
            </a:endParaRP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rgbClr val="C00000"/>
                </a:solidFill>
                <a:latin typeface="Calibri" pitchFamily="34" charset="0"/>
                <a:ea typeface="msgothic" charset="0"/>
                <a:cs typeface="msgothic" charset="0"/>
              </a:rPr>
              <a:t>object files</a:t>
            </a:r>
          </a:p>
        </p:txBody>
      </p:sp>
      <p:sp>
        <p:nvSpPr>
          <p:cNvPr id="31763" name="Text Box 19"/>
          <p:cNvSpPr txBox="1">
            <a:spLocks noChangeArrowheads="1"/>
          </p:cNvSpPr>
          <p:nvPr/>
        </p:nvSpPr>
        <p:spPr bwMode="auto">
          <a:xfrm>
            <a:off x="5038776" y="5102225"/>
            <a:ext cx="2209749" cy="637483"/>
          </a:xfrm>
          <a:prstGeom prst="rect">
            <a:avLst/>
          </a:prstGeom>
          <a:noFill/>
          <a:ln w="9525">
            <a:noFill/>
            <a:round/>
            <a:headEnd/>
            <a:tailEnd/>
          </a:ln>
          <a:effectLst/>
        </p:spPr>
        <p:txBody>
          <a:bodyPr wrap="none" lIns="90000" tIns="46800" rIns="90000" bIns="46800">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rgbClr val="C00000"/>
                </a:solidFill>
                <a:latin typeface="Calibri" pitchFamily="34" charset="0"/>
                <a:ea typeface="msgothic" charset="0"/>
                <a:cs typeface="msgothic" charset="0"/>
              </a:rPr>
              <a:t>Fully linked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i="1" dirty="0">
                <a:solidFill>
                  <a:srgbClr val="C00000"/>
                </a:solidFill>
                <a:latin typeface="Calibri" pitchFamily="34" charset="0"/>
                <a:ea typeface="msgothic" charset="0"/>
                <a:cs typeface="msgothic" charset="0"/>
              </a:rPr>
              <a:t>executable object file</a:t>
            </a:r>
          </a:p>
        </p:txBody>
      </p:sp>
      <p:sp>
        <p:nvSpPr>
          <p:cNvPr id="31764" name="Text Box 20"/>
          <p:cNvSpPr txBox="1">
            <a:spLocks noChangeArrowheads="1"/>
          </p:cNvSpPr>
          <p:nvPr/>
        </p:nvSpPr>
        <p:spPr bwMode="auto">
          <a:xfrm>
            <a:off x="1651000" y="2009775"/>
            <a:ext cx="1284624" cy="354906"/>
          </a:xfrm>
          <a:prstGeom prst="rect">
            <a:avLst/>
          </a:prstGeom>
          <a:noFill/>
          <a:ln w="9525">
            <a:noFill/>
            <a:round/>
            <a:headEnd/>
            <a:tailEnd/>
          </a:ln>
          <a:effectLst/>
        </p:spPr>
        <p:txBody>
          <a:bodyPr wrap="none" lIns="90000" tIns="46800" rIns="90000" bIns="46800">
            <a:spAutoFit/>
          </a:bodyPr>
          <a:lstStyle/>
          <a:p>
            <a:pPr algn="ctr">
              <a:lnSpc>
                <a:spcPct val="9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a:latin typeface="Courier New" pitchFamily="49" charset="0"/>
                <a:ea typeface="msgothic" charset="0"/>
                <a:cs typeface="msgothic" charset="0"/>
              </a:rPr>
              <a:t>vector.h</a:t>
            </a:r>
          </a:p>
        </p:txBody>
      </p:sp>
      <p:sp>
        <p:nvSpPr>
          <p:cNvPr id="31765" name="Line 21"/>
          <p:cNvSpPr>
            <a:spLocks noChangeShapeType="1"/>
          </p:cNvSpPr>
          <p:nvPr/>
        </p:nvSpPr>
        <p:spPr bwMode="auto">
          <a:xfrm>
            <a:off x="2273300" y="2306637"/>
            <a:ext cx="1587" cy="381000"/>
          </a:xfrm>
          <a:prstGeom prst="line">
            <a:avLst/>
          </a:prstGeom>
          <a:noFill/>
          <a:ln w="28440">
            <a:solidFill>
              <a:srgbClr val="000066"/>
            </a:solidFill>
            <a:miter lim="800000"/>
            <a:headEnd/>
            <a:tailEnd type="triangle" w="med" len="med"/>
          </a:ln>
          <a:effectLst/>
        </p:spPr>
        <p:txBody>
          <a:bodyPr/>
          <a:lstStyle/>
          <a:p>
            <a:endParaRPr lang="en-US"/>
          </a:p>
        </p:txBody>
      </p:sp>
    </p:spTree>
    <p:extLst>
      <p:ext uri="{BB962C8B-B14F-4D97-AF65-F5344CB8AC3E}">
        <p14:creationId xmlns:p14="http://schemas.microsoft.com/office/powerpoint/2010/main" val="27790493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27A8-8409-420E-A6F7-A5771A1F87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B27563-EF2C-47B2-BC4D-3DFB7FF6329C}"/>
              </a:ext>
            </a:extLst>
          </p:cNvPr>
          <p:cNvSpPr>
            <a:spLocks noGrp="1"/>
          </p:cNvSpPr>
          <p:nvPr>
            <p:ph idx="1"/>
          </p:nvPr>
        </p:nvSpPr>
        <p:spPr/>
        <p:txBody>
          <a:bodyPr/>
          <a:lstStyle/>
          <a:p>
            <a:endParaRPr lang="en-US"/>
          </a:p>
        </p:txBody>
      </p:sp>
      <p:pic>
        <p:nvPicPr>
          <p:cNvPr id="5122" name="Picture 2" descr="In-game screenshot of CLI Tetris">
            <a:extLst>
              <a:ext uri="{FF2B5EF4-FFF2-40B4-BE49-F238E27FC236}">
                <a16:creationId xmlns:a16="http://schemas.microsoft.com/office/drawing/2014/main" id="{6D5514EC-2C57-4597-89B0-9CFE107967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49" y="1362075"/>
            <a:ext cx="6321425" cy="4897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827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Systems</a:t>
            </a:r>
          </a:p>
        </p:txBody>
      </p:sp>
      <p:sp>
        <p:nvSpPr>
          <p:cNvPr id="3" name="Content Placeholder 2"/>
          <p:cNvSpPr>
            <a:spLocks noGrp="1"/>
          </p:cNvSpPr>
          <p:nvPr>
            <p:ph idx="1"/>
          </p:nvPr>
        </p:nvSpPr>
        <p:spPr/>
        <p:txBody>
          <a:bodyPr/>
          <a:lstStyle/>
          <a:p>
            <a:r>
              <a:rPr lang="en-US" dirty="0"/>
              <a:t>What did we learn?</a:t>
            </a:r>
          </a:p>
          <a:p>
            <a:pPr lvl="1"/>
            <a:r>
              <a:rPr lang="en-US" dirty="0"/>
              <a:t>Role of the operating system:</a:t>
            </a:r>
          </a:p>
          <a:p>
            <a:pPr lvl="2"/>
            <a:r>
              <a:rPr lang="en-US" dirty="0"/>
              <a:t>Virtualized Execution (Context Switching)</a:t>
            </a:r>
          </a:p>
          <a:p>
            <a:pPr lvl="2"/>
            <a:r>
              <a:rPr lang="en-US" dirty="0"/>
              <a:t>Virtualized Memory Access (Virtual Memory)</a:t>
            </a:r>
          </a:p>
          <a:p>
            <a:pPr lvl="1"/>
            <a:r>
              <a:rPr lang="en-US" dirty="0"/>
              <a:t>Interface between program and OS</a:t>
            </a:r>
          </a:p>
          <a:p>
            <a:pPr lvl="2"/>
            <a:r>
              <a:rPr lang="en-US" dirty="0"/>
              <a:t>System Calls, Traps/Exceptions</a:t>
            </a:r>
          </a:p>
          <a:p>
            <a:pPr lvl="1"/>
            <a:r>
              <a:rPr lang="en-US" dirty="0"/>
              <a:t>Forking/Loading</a:t>
            </a:r>
          </a:p>
          <a:p>
            <a:r>
              <a:rPr lang="en-US" dirty="0"/>
              <a:t>What to learn next?</a:t>
            </a:r>
          </a:p>
          <a:p>
            <a:pPr lvl="1"/>
            <a:r>
              <a:rPr lang="en-US" dirty="0"/>
              <a:t>Systems for X [Machine learning, Internet of Things (IoT), </a:t>
            </a:r>
            <a:r>
              <a:rPr lang="en-US" dirty="0" err="1"/>
              <a:t>etc</a:t>
            </a:r>
            <a:r>
              <a:rPr lang="en-US" dirty="0"/>
              <a:t>…]</a:t>
            </a:r>
          </a:p>
          <a:p>
            <a:pPr lvl="1"/>
            <a:r>
              <a:rPr lang="en-US" dirty="0"/>
              <a:t>Distributed Systems (systems at scale)</a:t>
            </a:r>
          </a:p>
          <a:p>
            <a:pPr lvl="1"/>
            <a:r>
              <a:rPr lang="en-US" dirty="0"/>
              <a:t>Whole system virtualization</a:t>
            </a:r>
          </a:p>
          <a:p>
            <a:endParaRPr lang="en-US" dirty="0"/>
          </a:p>
          <a:p>
            <a:endParaRPr lang="en-US" dirty="0"/>
          </a:p>
        </p:txBody>
      </p:sp>
    </p:spTree>
    <p:extLst>
      <p:ext uri="{BB962C8B-B14F-4D97-AF65-F5344CB8AC3E}">
        <p14:creationId xmlns:p14="http://schemas.microsoft.com/office/powerpoint/2010/main" val="32151777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B1D75-51BC-4935-9EC0-83F26A3E6E2D}"/>
              </a:ext>
            </a:extLst>
          </p:cNvPr>
          <p:cNvSpPr>
            <a:spLocks noGrp="1"/>
          </p:cNvSpPr>
          <p:nvPr>
            <p:ph type="title"/>
          </p:nvPr>
        </p:nvSpPr>
        <p:spPr/>
        <p:txBody>
          <a:bodyPr/>
          <a:lstStyle/>
          <a:p>
            <a:r>
              <a:rPr lang="en-US" dirty="0"/>
              <a:t>Lesson:</a:t>
            </a:r>
          </a:p>
        </p:txBody>
      </p:sp>
      <p:sp>
        <p:nvSpPr>
          <p:cNvPr id="3" name="Content Placeholder 2">
            <a:extLst>
              <a:ext uri="{FF2B5EF4-FFF2-40B4-BE49-F238E27FC236}">
                <a16:creationId xmlns:a16="http://schemas.microsoft.com/office/drawing/2014/main" id="{7EFEFB07-5FA0-425F-9A0C-8C84946F0A5C}"/>
              </a:ext>
            </a:extLst>
          </p:cNvPr>
          <p:cNvSpPr>
            <a:spLocks noGrp="1"/>
          </p:cNvSpPr>
          <p:nvPr>
            <p:ph idx="1"/>
          </p:nvPr>
        </p:nvSpPr>
        <p:spPr/>
        <p:txBody>
          <a:bodyPr/>
          <a:lstStyle/>
          <a:p>
            <a:r>
              <a:rPr lang="en-US" dirty="0"/>
              <a:t>Systems are complex</a:t>
            </a:r>
          </a:p>
          <a:p>
            <a:r>
              <a:rPr lang="en-US" dirty="0"/>
              <a:t>There’s always another level of complexity!</a:t>
            </a:r>
          </a:p>
          <a:p>
            <a:r>
              <a:rPr lang="en-US" dirty="0"/>
              <a:t>Even though we don’t understand everything, its still quite useful to know the basics</a:t>
            </a:r>
          </a:p>
          <a:p>
            <a:endParaRPr lang="en-US" dirty="0"/>
          </a:p>
        </p:txBody>
      </p:sp>
    </p:spTree>
    <p:extLst>
      <p:ext uri="{BB962C8B-B14F-4D97-AF65-F5344CB8AC3E}">
        <p14:creationId xmlns:p14="http://schemas.microsoft.com/office/powerpoint/2010/main" val="79297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72DE9-2E9C-4B29-9FC6-5B027EA81A59}"/>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FC940B79-48EF-4D15-974A-790185C41396}"/>
              </a:ext>
            </a:extLst>
          </p:cNvPr>
          <p:cNvSpPr>
            <a:spLocks noGrp="1"/>
          </p:cNvSpPr>
          <p:nvPr>
            <p:ph idx="1"/>
          </p:nvPr>
        </p:nvSpPr>
        <p:spPr/>
        <p:txBody>
          <a:bodyPr>
            <a:normAutofit/>
          </a:bodyPr>
          <a:lstStyle/>
          <a:p>
            <a:r>
              <a:rPr lang="en-US" sz="3600" dirty="0"/>
              <a:t>Its been fun</a:t>
            </a:r>
          </a:p>
          <a:p>
            <a:r>
              <a:rPr lang="en-US" sz="3600" dirty="0"/>
              <a:t>Good luck studying (and thread lab)</a:t>
            </a:r>
          </a:p>
          <a:p>
            <a:r>
              <a:rPr lang="en-US" sz="3600" dirty="0"/>
              <a:t>Don’t stress out too much</a:t>
            </a:r>
          </a:p>
          <a:p>
            <a:r>
              <a:rPr lang="en-US" sz="3600" dirty="0"/>
              <a:t>Have a nice winter break</a:t>
            </a:r>
          </a:p>
        </p:txBody>
      </p:sp>
      <p:pic>
        <p:nvPicPr>
          <p:cNvPr id="17410" name="Picture 2" descr="Image result for snowflake">
            <a:extLst>
              <a:ext uri="{FF2B5EF4-FFF2-40B4-BE49-F238E27FC236}">
                <a16:creationId xmlns:a16="http://schemas.microsoft.com/office/drawing/2014/main" id="{A5512F3D-CCE0-4429-ADAA-E3FCBA532E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78" t="2586" r="4378" b="10346"/>
          <a:stretch/>
        </p:blipFill>
        <p:spPr bwMode="auto">
          <a:xfrm>
            <a:off x="6082211" y="3571875"/>
            <a:ext cx="1885950" cy="192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71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7410"/>
                                        </p:tgtEl>
                                        <p:attrNameLst>
                                          <p:attrName>style.visibility</p:attrName>
                                        </p:attrNameLst>
                                      </p:cBhvr>
                                      <p:to>
                                        <p:strVal val="visible"/>
                                      </p:to>
                                    </p:set>
                                    <p:animEffect transition="in" filter="fade">
                                      <p:cBhvr>
                                        <p:cTn id="25" dur="5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182917"/>
            <a:ext cx="7592093" cy="560498"/>
          </a:xfrm>
        </p:spPr>
        <p:txBody>
          <a:bodyPr/>
          <a:lstStyle/>
          <a:p>
            <a:r>
              <a:rPr lang="en-US" dirty="0"/>
              <a:t>CS33: We Learned a Bunch of Stuff</a:t>
            </a:r>
          </a:p>
        </p:txBody>
      </p:sp>
      <p:sp>
        <p:nvSpPr>
          <p:cNvPr id="3" name="Content Placeholder 2"/>
          <p:cNvSpPr>
            <a:spLocks noGrp="1"/>
          </p:cNvSpPr>
          <p:nvPr>
            <p:ph idx="1"/>
          </p:nvPr>
        </p:nvSpPr>
        <p:spPr>
          <a:xfrm>
            <a:off x="396875" y="743414"/>
            <a:ext cx="7896225" cy="6114585"/>
          </a:xfrm>
        </p:spPr>
        <p:txBody>
          <a:bodyPr/>
          <a:lstStyle/>
          <a:p>
            <a:r>
              <a:rPr lang="en-US" dirty="0"/>
              <a:t>Data Representations:</a:t>
            </a:r>
          </a:p>
          <a:p>
            <a:pPr lvl="1"/>
            <a:r>
              <a:rPr lang="en-US" dirty="0"/>
              <a:t>Integers, Bit Manipulation, Floats, Casting &amp; Data Types</a:t>
            </a:r>
          </a:p>
          <a:p>
            <a:r>
              <a:rPr lang="en-US" dirty="0"/>
              <a:t>Machine Level Programming:</a:t>
            </a:r>
          </a:p>
          <a:p>
            <a:pPr lvl="1"/>
            <a:r>
              <a:rPr lang="en-US" dirty="0"/>
              <a:t>Instruction Types, Control Flow (conditionals, procedure calls), Data Types (struct, union), Buffer Overflow</a:t>
            </a:r>
          </a:p>
          <a:p>
            <a:r>
              <a:rPr lang="en-US" dirty="0"/>
              <a:t>Memory Hierarchy: </a:t>
            </a:r>
          </a:p>
          <a:p>
            <a:pPr lvl="1"/>
            <a:r>
              <a:rPr lang="en-US" dirty="0"/>
              <a:t>Principle of caching, locality (temporal, spatial), Memory Hierarchy(disks, memory, cache, register), Virtual memory (TLBs)</a:t>
            </a:r>
          </a:p>
          <a:p>
            <a:r>
              <a:rPr lang="en-US" dirty="0"/>
              <a:t>Low-level Program Optimizations:</a:t>
            </a:r>
          </a:p>
          <a:p>
            <a:pPr lvl="1"/>
            <a:r>
              <a:rPr lang="en-US" dirty="0"/>
              <a:t>Analysis: Calculating latency, CPE, cache miss rates</a:t>
            </a:r>
          </a:p>
          <a:p>
            <a:pPr lvl="1"/>
            <a:r>
              <a:rPr lang="en-US" dirty="0"/>
              <a:t>Optimizations for cache (blocking, loop ordering), function </a:t>
            </a:r>
            <a:r>
              <a:rPr lang="en-US" dirty="0" err="1"/>
              <a:t>inlining</a:t>
            </a:r>
            <a:r>
              <a:rPr lang="en-US" dirty="0"/>
              <a:t>, unrolling, strength reduction</a:t>
            </a:r>
          </a:p>
          <a:p>
            <a:r>
              <a:rPr lang="en-US" dirty="0"/>
              <a:t>Parallelism:</a:t>
            </a:r>
          </a:p>
          <a:p>
            <a:pPr lvl="1"/>
            <a:r>
              <a:rPr lang="en-US" dirty="0"/>
              <a:t>Threading (</a:t>
            </a:r>
            <a:r>
              <a:rPr lang="en-US" dirty="0" err="1"/>
              <a:t>pthreads</a:t>
            </a:r>
            <a:r>
              <a:rPr lang="en-US" dirty="0"/>
              <a:t>), race conditions, semaphores, deadlocks.</a:t>
            </a:r>
          </a:p>
          <a:p>
            <a:r>
              <a:rPr lang="en-US" dirty="0"/>
              <a:t>System Guts:</a:t>
            </a:r>
          </a:p>
          <a:p>
            <a:pPr lvl="1"/>
            <a:r>
              <a:rPr lang="en-US" dirty="0"/>
              <a:t>Linking, System Calls, Traps/Exceptions, Forking/Loading</a:t>
            </a:r>
          </a:p>
          <a:p>
            <a:pPr lvl="1"/>
            <a:endParaRPr lang="en-US" dirty="0"/>
          </a:p>
        </p:txBody>
      </p:sp>
    </p:spTree>
    <p:extLst>
      <p:ext uri="{BB962C8B-B14F-4D97-AF65-F5344CB8AC3E}">
        <p14:creationId xmlns:p14="http://schemas.microsoft.com/office/powerpoint/2010/main" val="3190547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1BCDA-E1CA-44E4-A900-2F9BF753E114}"/>
              </a:ext>
            </a:extLst>
          </p:cNvPr>
          <p:cNvSpPr>
            <a:spLocks noGrp="1"/>
          </p:cNvSpPr>
          <p:nvPr>
            <p:ph type="title"/>
          </p:nvPr>
        </p:nvSpPr>
        <p:spPr>
          <a:xfrm>
            <a:off x="357018" y="981075"/>
            <a:ext cx="7592093" cy="762000"/>
          </a:xfrm>
        </p:spPr>
        <p:txBody>
          <a:bodyPr/>
          <a:lstStyle/>
          <a:p>
            <a:r>
              <a:rPr lang="en-US" dirty="0"/>
              <a:t>CS33: Taking the magic out of computer science!</a:t>
            </a:r>
          </a:p>
        </p:txBody>
      </p:sp>
      <p:pic>
        <p:nvPicPr>
          <p:cNvPr id="13316" name="Picture 4" descr="Related image">
            <a:extLst>
              <a:ext uri="{FF2B5EF4-FFF2-40B4-BE49-F238E27FC236}">
                <a16:creationId xmlns:a16="http://schemas.microsoft.com/office/drawing/2014/main" id="{7EFC4131-8F53-41B2-AAB3-A7ED35A86C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9912" y="2605089"/>
            <a:ext cx="2700338" cy="2700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332775"/>
      </p:ext>
    </p:extLst>
  </p:cSld>
  <p:clrMapOvr>
    <a:masterClrMapping/>
  </p:clrMapOvr>
</p:sld>
</file>

<file path=ppt/theme/theme1.xml><?xml version="1.0" encoding="utf-8"?>
<a:theme xmlns:a="http://schemas.openxmlformats.org/drawingml/2006/main" name="cs33_4">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85000"/>
          </a:schemeClr>
        </a:solidFill>
        <a:ln w="25400" cap="flat" cmpd="sng" algn="ctr">
          <a:noFill/>
          <a:prstDash val="solid"/>
          <a:round/>
          <a:headEnd type="none" w="med" len="med"/>
          <a:tailEnd type="triangle" w="med" len="med"/>
        </a:ln>
        <a:effectLst/>
      </a:spPr>
      <a:bodyPr vert="horz" wrap="square" lIns="91440" tIns="45720" rIns="91440" bIns="45720" numCol="1" rtlCol="0"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dirty="0" smtClean="0">
            <a:latin typeface="Calibri" pitchFamily="34" charset="0"/>
          </a:defRPr>
        </a:defPPr>
      </a:lstStyle>
    </a:spDef>
    <a:lnDef>
      <a:spPr bwMode="auto">
        <a:noFill/>
        <a:ln w="25400" cap="flat" cmpd="sng" algn="ctr">
          <a:solidFill>
            <a:schemeClr val="tx1">
              <a:lumMod val="50000"/>
              <a:lumOff val="50000"/>
            </a:schemeClr>
          </a:solidFill>
          <a:prstDash val="solid"/>
          <a:round/>
          <a:headEnd type="none" w="med" len="med"/>
          <a:tailEnd type="none" w="med" len="med"/>
        </a:ln>
        <a:effectLst/>
      </a:spPr>
      <a:bodyPr/>
      <a:lstStyle/>
    </a:lnDef>
    <a:txDef>
      <a:spPr>
        <a:noFill/>
      </a:spPr>
      <a:bodyPr wrap="none" rtlCol="0">
        <a:spAutoFit/>
      </a:bodyPr>
      <a:lstStyle>
        <a:defPPr>
          <a:defRPr sz="1800"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s33_4" id="{3B466650-392D-42BD-AABE-E0C799CFC2DE}" vid="{A740E4B2-7ACB-494B-9ED2-31BF811DA5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cs33_4</Template>
  <TotalTime>5808</TotalTime>
  <Words>5114</Words>
  <Application>Microsoft Office PowerPoint</Application>
  <PresentationFormat>On-screen Show (4:3)</PresentationFormat>
  <Paragraphs>1414</Paragraphs>
  <Slides>71</Slides>
  <Notes>45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71</vt:i4>
      </vt:variant>
    </vt:vector>
  </HeadingPairs>
  <TitlesOfParts>
    <vt:vector size="82" baseType="lpstr">
      <vt:lpstr>MS PGothic</vt:lpstr>
      <vt:lpstr>Arial</vt:lpstr>
      <vt:lpstr>Arial Narrow</vt:lpstr>
      <vt:lpstr>Calibri</vt:lpstr>
      <vt:lpstr>Consolas</vt:lpstr>
      <vt:lpstr>Courier New</vt:lpstr>
      <vt:lpstr>msgothic</vt:lpstr>
      <vt:lpstr>Times New Roman</vt:lpstr>
      <vt:lpstr>Wingdings</vt:lpstr>
      <vt:lpstr>Wingdings 2</vt:lpstr>
      <vt:lpstr>cs33_4</vt:lpstr>
      <vt:lpstr>CS33 Lecture 18: Goodbye &lt;3</vt:lpstr>
      <vt:lpstr>Data Representations:</vt:lpstr>
      <vt:lpstr>Machine Level Programming:</vt:lpstr>
      <vt:lpstr>Computer Core Organization</vt:lpstr>
      <vt:lpstr>Memory Systems</vt:lpstr>
      <vt:lpstr>Optimizing/Parallelizing Programs</vt:lpstr>
      <vt:lpstr>Operating Systems</vt:lpstr>
      <vt:lpstr>CS33: We Learned a Bunch of Stuff</vt:lpstr>
      <vt:lpstr>CS33: Taking the magic out of computer science!</vt:lpstr>
      <vt:lpstr>Test Logistics</vt:lpstr>
      <vt:lpstr>Probable Set of Questions on Final</vt:lpstr>
      <vt:lpstr>Fun Problems</vt:lpstr>
      <vt:lpstr>Performance -- Critical Path – CPE</vt:lpstr>
      <vt:lpstr>Multiple Choice Example</vt:lpstr>
      <vt:lpstr>Linked List Example</vt:lpstr>
      <vt:lpstr>Cycles Per Element</vt:lpstr>
      <vt:lpstr>Dynamic Dependence Graph from Static</vt:lpstr>
      <vt:lpstr>CPE From program perspective</vt:lpstr>
      <vt:lpstr>Matrix-Vector Multiply (loop unrolling)</vt:lpstr>
      <vt:lpstr>Other Questions on Performance</vt:lpstr>
      <vt:lpstr>Caches</vt:lpstr>
      <vt:lpstr>PowerPoint Presentation</vt:lpstr>
      <vt:lpstr>Image Manipulation</vt:lpstr>
      <vt:lpstr>Image Manipulation (loops reversed)</vt:lpstr>
      <vt:lpstr>Matrix-Vector Multiply (loop ordering)</vt:lpstr>
      <vt:lpstr>Matrix Blocking</vt:lpstr>
      <vt:lpstr>Blocked version in code</vt:lpstr>
      <vt:lpstr>Cache lookup</vt:lpstr>
      <vt:lpstr>Virtual Memory</vt:lpstr>
      <vt:lpstr>Multiple Choice Example</vt:lpstr>
      <vt:lpstr>Multiple Choice Example</vt:lpstr>
      <vt:lpstr>Short Answer</vt:lpstr>
      <vt:lpstr>VM Example</vt:lpstr>
      <vt:lpstr>Full VM + Caching Example</vt:lpstr>
      <vt:lpstr>1. Simple Memory System TLB</vt:lpstr>
      <vt:lpstr>2. Simple Memory System Page Table</vt:lpstr>
      <vt:lpstr>3. Simple Memory System Cache</vt:lpstr>
      <vt:lpstr>Address Translation Example #2</vt:lpstr>
      <vt:lpstr>Processes and Threads</vt:lpstr>
      <vt:lpstr>Multiple Choice Example</vt:lpstr>
      <vt:lpstr>Short answer Example</vt:lpstr>
      <vt:lpstr>Forking Example</vt:lpstr>
      <vt:lpstr>Races and Semaphores</vt:lpstr>
      <vt:lpstr>Thread Forking vs Fork Threading</vt:lpstr>
      <vt:lpstr>Fork-mutex-ing vs Thread-mutex-ing</vt:lpstr>
      <vt:lpstr>Short Answer Question</vt:lpstr>
      <vt:lpstr>Other Questions on Concurrency</vt:lpstr>
      <vt:lpstr>Linking</vt:lpstr>
      <vt:lpstr>Multiple Choice Example</vt:lpstr>
      <vt:lpstr>Multiple Choice Example</vt:lpstr>
      <vt:lpstr>1 Question on Linking</vt:lpstr>
      <vt:lpstr>Where’s that Memory? ( in ELF, in Memory)</vt:lpstr>
      <vt:lpstr>Data Representation and Stacks</vt:lpstr>
      <vt:lpstr>Attack Lab Question</vt:lpstr>
      <vt:lpstr>Stack and Data</vt:lpstr>
      <vt:lpstr>Other Random Questions</vt:lpstr>
      <vt:lpstr>Multiple Choice Example</vt:lpstr>
      <vt:lpstr>Short Answer Question</vt:lpstr>
      <vt:lpstr>Main Course Theme: Abstraction Is Good, but …</vt:lpstr>
      <vt:lpstr>Getting Cozy with Abstractions</vt:lpstr>
      <vt:lpstr>PowerPoint Presentation</vt:lpstr>
      <vt:lpstr>PowerPoint Presentation</vt:lpstr>
      <vt:lpstr>Execute First Instruction of GCC!</vt:lpstr>
      <vt:lpstr>PowerPoint Presentation</vt:lpstr>
      <vt:lpstr>Pipelined Multiply</vt:lpstr>
      <vt:lpstr>PowerPoint Presentation</vt:lpstr>
      <vt:lpstr>PowerPoint Presentation</vt:lpstr>
      <vt:lpstr>Compilation</vt:lpstr>
      <vt:lpstr>PowerPoint Presentation</vt:lpstr>
      <vt:lpstr>Lesson: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 Review</dc:title>
  <dc:creator>Tony Nowatzki</dc:creator>
  <cp:lastModifiedBy>Tony Nowatzki</cp:lastModifiedBy>
  <cp:revision>110</cp:revision>
  <dcterms:created xsi:type="dcterms:W3CDTF">2017-03-16T05:50:40Z</dcterms:created>
  <dcterms:modified xsi:type="dcterms:W3CDTF">2019-12-06T20:35:23Z</dcterms:modified>
</cp:coreProperties>
</file>