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  <p:sldMasterId id="2147483666" r:id="rId2"/>
    <p:sldMasterId id="2147483682" r:id="rId3"/>
  </p:sldMasterIdLst>
  <p:notesMasterIdLst>
    <p:notesMasterId r:id="rId44"/>
  </p:notesMasterIdLst>
  <p:handoutMasterIdLst>
    <p:handoutMasterId r:id="rId45"/>
  </p:handoutMasterIdLst>
  <p:sldIdLst>
    <p:sldId id="542" r:id="rId4"/>
    <p:sldId id="572" r:id="rId5"/>
    <p:sldId id="579" r:id="rId6"/>
    <p:sldId id="568" r:id="rId7"/>
    <p:sldId id="574" r:id="rId8"/>
    <p:sldId id="588" r:id="rId9"/>
    <p:sldId id="551" r:id="rId10"/>
    <p:sldId id="289" r:id="rId11"/>
    <p:sldId id="285" r:id="rId12"/>
    <p:sldId id="585" r:id="rId13"/>
    <p:sldId id="290" r:id="rId14"/>
    <p:sldId id="586" r:id="rId15"/>
    <p:sldId id="581" r:id="rId16"/>
    <p:sldId id="582" r:id="rId17"/>
    <p:sldId id="583" r:id="rId18"/>
    <p:sldId id="549" r:id="rId19"/>
    <p:sldId id="578" r:id="rId20"/>
    <p:sldId id="589" r:id="rId21"/>
    <p:sldId id="570" r:id="rId22"/>
    <p:sldId id="552" r:id="rId23"/>
    <p:sldId id="555" r:id="rId24"/>
    <p:sldId id="556" r:id="rId25"/>
    <p:sldId id="560" r:id="rId26"/>
    <p:sldId id="591" r:id="rId27"/>
    <p:sldId id="558" r:id="rId28"/>
    <p:sldId id="559" r:id="rId29"/>
    <p:sldId id="590" r:id="rId30"/>
    <p:sldId id="562" r:id="rId31"/>
    <p:sldId id="543" r:id="rId32"/>
    <p:sldId id="544" r:id="rId33"/>
    <p:sldId id="545" r:id="rId34"/>
    <p:sldId id="547" r:id="rId35"/>
    <p:sldId id="573" r:id="rId36"/>
    <p:sldId id="584" r:id="rId37"/>
    <p:sldId id="576" r:id="rId38"/>
    <p:sldId id="546" r:id="rId39"/>
    <p:sldId id="564" r:id="rId40"/>
    <p:sldId id="587" r:id="rId41"/>
    <p:sldId id="577" r:id="rId42"/>
    <p:sldId id="575" r:id="rId43"/>
  </p:sldIdLst>
  <p:sldSz cx="9144000" cy="6858000" type="screen4x3"/>
  <p:notesSz cx="7302500" cy="9586913"/>
  <p:custDataLst>
    <p:tags r:id="rId4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284BF"/>
    <a:srgbClr val="E0F4E3"/>
    <a:srgbClr val="E0E0E0"/>
    <a:srgbClr val="E3E4E6"/>
    <a:srgbClr val="FFFF99"/>
    <a:srgbClr val="FF9999"/>
    <a:srgbClr val="EFBFBF"/>
    <a:srgbClr val="A8E799"/>
    <a:srgbClr val="CDF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9" autoAdjust="0"/>
    <p:restoredTop sz="87058" autoAdjust="0"/>
  </p:normalViewPr>
  <p:slideViewPr>
    <p:cSldViewPr snapToObjects="1">
      <p:cViewPr varScale="1">
        <p:scale>
          <a:sx n="96" d="100"/>
          <a:sy n="96" d="100"/>
        </p:scale>
        <p:origin x="1434" y="72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2464"/>
    </p:cViewPr>
  </p:sorterViewPr>
  <p:notesViewPr>
    <p:cSldViewPr snapToObjects="1">
      <p:cViewPr varScale="1">
        <p:scale>
          <a:sx n="93" d="100"/>
          <a:sy n="93" d="100"/>
        </p:scale>
        <p:origin x="2760" y="108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gs" Target="tags/tag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36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Universal language for software to tell hardware what to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533F9-D03C-42C5-9B41-FDB4DEC2DA40}" type="slidenum">
              <a:rPr lang="en-US" smtClean="0">
                <a:solidFill>
                  <a:srgbClr val="5B9BD5"/>
                </a:solidFill>
              </a:rPr>
              <a:pPr/>
              <a:t>13</a:t>
            </a:fld>
            <a:endParaRPr lang="en-US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9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DOESN’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26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 1: -1794967296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 2: 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41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Particle effects, physics simulation, </a:t>
            </a:r>
            <a:r>
              <a:rPr lang="en-US" dirty="0" err="1"/>
              <a:t>lense</a:t>
            </a:r>
            <a:r>
              <a:rPr lang="en-US" dirty="0"/>
              <a:t> flares,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59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 must work alone on all labs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06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95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129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6283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068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76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002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6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-16031" y="6629400"/>
            <a:ext cx="5371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Adapted from 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05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3284BF"/>
              </a:buClr>
              <a:defRPr>
                <a:latin typeface="Calibri" pitchFamily="34" charset="0"/>
              </a:defRPr>
            </a:lvl1pPr>
            <a:lvl2pPr>
              <a:buClr>
                <a:srgbClr val="3284BF"/>
              </a:buCl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23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27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9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9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039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3284B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077200" y="-26988"/>
            <a:ext cx="1130300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CS</a:t>
            </a:r>
            <a:r>
              <a:rPr lang="en-US" sz="1200" baseline="0" dirty="0">
                <a:solidFill>
                  <a:schemeClr val="bg1"/>
                </a:solidFill>
                <a:latin typeface="Times New Roman" pitchFamily="18" charset="0"/>
              </a:rPr>
              <a:t> 33: UCLA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3284B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814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cle.ucla.edu/course/view/19F-COMSCI33-1" TargetMode="External"/><Relationship Id="rId2" Type="http://schemas.openxmlformats.org/officeDocument/2006/relationships/hyperlink" Target="https://polyarch.github.io/cs33/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dirty="0"/>
              <a:t>CS 33: Intro To Computer Organization</a:t>
            </a:r>
            <a:br>
              <a:rPr lang="en-US" dirty="0"/>
            </a:br>
            <a:endParaRPr lang="en-US" sz="2000" b="0" dirty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dirty="0"/>
              <a:t>Tony Nowatzki</a:t>
            </a:r>
          </a:p>
          <a:p>
            <a:r>
              <a:rPr lang="en-US" dirty="0"/>
              <a:t>tjn@cs.ucla.edu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CFCDAF-2C2A-4D7F-B5B8-67B80A0C4280}"/>
              </a:ext>
            </a:extLst>
          </p:cNvPr>
          <p:cNvSpPr txBox="1"/>
          <p:nvPr/>
        </p:nvSpPr>
        <p:spPr>
          <a:xfrm>
            <a:off x="3514725" y="6018968"/>
            <a:ext cx="18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Hardware World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66F1A4-E59F-472F-8BB2-83F1CC08694F}"/>
              </a:ext>
            </a:extLst>
          </p:cNvPr>
          <p:cNvSpPr txBox="1"/>
          <p:nvPr/>
        </p:nvSpPr>
        <p:spPr>
          <a:xfrm>
            <a:off x="3559609" y="533400"/>
            <a:ext cx="175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Software World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4956EC-DD28-44D5-8973-C8BFD4955530}"/>
              </a:ext>
            </a:extLst>
          </p:cNvPr>
          <p:cNvSpPr/>
          <p:nvPr/>
        </p:nvSpPr>
        <p:spPr bwMode="auto">
          <a:xfrm>
            <a:off x="3076575" y="1130500"/>
            <a:ext cx="2600325" cy="3693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Algorithm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63A8E0-9946-47B2-8FE2-02DE83EE798C}"/>
              </a:ext>
            </a:extLst>
          </p:cNvPr>
          <p:cNvSpPr/>
          <p:nvPr/>
        </p:nvSpPr>
        <p:spPr bwMode="auto">
          <a:xfrm>
            <a:off x="3076575" y="1495367"/>
            <a:ext cx="2600325" cy="3693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Application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6E7D87-7AD7-4F01-9771-D84BA59D437E}"/>
              </a:ext>
            </a:extLst>
          </p:cNvPr>
          <p:cNvSpPr/>
          <p:nvPr/>
        </p:nvSpPr>
        <p:spPr bwMode="auto">
          <a:xfrm>
            <a:off x="3076575" y="1860234"/>
            <a:ext cx="2600325" cy="3693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Programming Language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6543F9-B328-4891-88EC-B708898E6FBF}"/>
              </a:ext>
            </a:extLst>
          </p:cNvPr>
          <p:cNvSpPr/>
          <p:nvPr/>
        </p:nvSpPr>
        <p:spPr bwMode="auto">
          <a:xfrm>
            <a:off x="3076575" y="2589968"/>
            <a:ext cx="2600325" cy="3693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Operating System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5E0822E-D942-4FFD-A8F7-FA50FED06399}"/>
              </a:ext>
            </a:extLst>
          </p:cNvPr>
          <p:cNvSpPr/>
          <p:nvPr/>
        </p:nvSpPr>
        <p:spPr bwMode="auto">
          <a:xfrm>
            <a:off x="3076574" y="3944540"/>
            <a:ext cx="2600325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Hardware Organization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97A3175-6FDC-4CC1-A7BD-9274D6C54CD9}"/>
              </a:ext>
            </a:extLst>
          </p:cNvPr>
          <p:cNvSpPr/>
          <p:nvPr/>
        </p:nvSpPr>
        <p:spPr bwMode="auto">
          <a:xfrm>
            <a:off x="3076574" y="4313872"/>
            <a:ext cx="2600325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Component Design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F65DEE-8365-4D83-B9D8-4172A7356382}"/>
              </a:ext>
            </a:extLst>
          </p:cNvPr>
          <p:cNvSpPr/>
          <p:nvPr/>
        </p:nvSpPr>
        <p:spPr bwMode="auto">
          <a:xfrm>
            <a:off x="3076574" y="4683204"/>
            <a:ext cx="2600325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Circuit Design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6BA5463-408A-46CB-81F9-B52E51B09BEF}"/>
              </a:ext>
            </a:extLst>
          </p:cNvPr>
          <p:cNvSpPr/>
          <p:nvPr/>
        </p:nvSpPr>
        <p:spPr bwMode="auto">
          <a:xfrm>
            <a:off x="3076574" y="5052536"/>
            <a:ext cx="2600325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Devices (Transistors)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039FC1-4DEF-484E-AA1F-3280F2C3C758}"/>
              </a:ext>
            </a:extLst>
          </p:cNvPr>
          <p:cNvSpPr/>
          <p:nvPr/>
        </p:nvSpPr>
        <p:spPr bwMode="auto">
          <a:xfrm>
            <a:off x="3076574" y="5421868"/>
            <a:ext cx="2600325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Physics/Manufacturing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2389FC8-6679-4310-82E7-BB4D71F67505}"/>
              </a:ext>
            </a:extLst>
          </p:cNvPr>
          <p:cNvSpPr/>
          <p:nvPr/>
        </p:nvSpPr>
        <p:spPr bwMode="auto">
          <a:xfrm>
            <a:off x="3076573" y="2225101"/>
            <a:ext cx="2600325" cy="3693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Compiler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144E0D-8E59-4969-B6C1-E676E94DF179}"/>
              </a:ext>
            </a:extLst>
          </p:cNvPr>
          <p:cNvSpPr txBox="1"/>
          <p:nvPr/>
        </p:nvSpPr>
        <p:spPr>
          <a:xfrm>
            <a:off x="938210" y="335039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Machine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A854B5-3D01-48E5-A458-0F83E953CA80}"/>
              </a:ext>
            </a:extLst>
          </p:cNvPr>
          <p:cNvSpPr txBox="1"/>
          <p:nvPr/>
        </p:nvSpPr>
        <p:spPr>
          <a:xfrm>
            <a:off x="3752205" y="338959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Machine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7803C7-9168-4800-A453-BD629C502BCA}"/>
              </a:ext>
            </a:extLst>
          </p:cNvPr>
          <p:cNvSpPr txBox="1"/>
          <p:nvPr/>
        </p:nvSpPr>
        <p:spPr>
          <a:xfrm>
            <a:off x="6771630" y="338959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Machine 3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524107F-4968-44AF-8939-C2E97D499C3A}"/>
              </a:ext>
            </a:extLst>
          </p:cNvPr>
          <p:cNvSpPr/>
          <p:nvPr/>
        </p:nvSpPr>
        <p:spPr bwMode="auto">
          <a:xfrm>
            <a:off x="138432" y="1130500"/>
            <a:ext cx="2600325" cy="3693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Algorithm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6A62FA7-F49A-4A30-8767-03101F97E0DE}"/>
              </a:ext>
            </a:extLst>
          </p:cNvPr>
          <p:cNvSpPr/>
          <p:nvPr/>
        </p:nvSpPr>
        <p:spPr bwMode="auto">
          <a:xfrm>
            <a:off x="138432" y="1495367"/>
            <a:ext cx="2600325" cy="3693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Application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47B92B9-9121-4993-959B-4AC41E8FF07F}"/>
              </a:ext>
            </a:extLst>
          </p:cNvPr>
          <p:cNvSpPr/>
          <p:nvPr/>
        </p:nvSpPr>
        <p:spPr bwMode="auto">
          <a:xfrm>
            <a:off x="138432" y="1860234"/>
            <a:ext cx="2600325" cy="3693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Programming Language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5656522-D9A0-4F76-8C4C-126A69A4CF5C}"/>
              </a:ext>
            </a:extLst>
          </p:cNvPr>
          <p:cNvSpPr/>
          <p:nvPr/>
        </p:nvSpPr>
        <p:spPr bwMode="auto">
          <a:xfrm>
            <a:off x="138432" y="2589968"/>
            <a:ext cx="2600325" cy="3693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Operating System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7718291-CAF8-4D20-B937-DD0A5463E742}"/>
              </a:ext>
            </a:extLst>
          </p:cNvPr>
          <p:cNvSpPr/>
          <p:nvPr/>
        </p:nvSpPr>
        <p:spPr bwMode="auto">
          <a:xfrm>
            <a:off x="138431" y="3944540"/>
            <a:ext cx="2600325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Hardware Organization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227AD17-ADEC-4B3C-A122-413696CE544D}"/>
              </a:ext>
            </a:extLst>
          </p:cNvPr>
          <p:cNvSpPr/>
          <p:nvPr/>
        </p:nvSpPr>
        <p:spPr bwMode="auto">
          <a:xfrm>
            <a:off x="138431" y="4313872"/>
            <a:ext cx="2600325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Component Design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72DB35D-A85B-47F1-80C4-D7B558166EBA}"/>
              </a:ext>
            </a:extLst>
          </p:cNvPr>
          <p:cNvSpPr/>
          <p:nvPr/>
        </p:nvSpPr>
        <p:spPr bwMode="auto">
          <a:xfrm>
            <a:off x="138431" y="4683204"/>
            <a:ext cx="2600325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Circuit Design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D2E5D16-78C4-42B8-B3EE-977AB8F85CE3}"/>
              </a:ext>
            </a:extLst>
          </p:cNvPr>
          <p:cNvSpPr/>
          <p:nvPr/>
        </p:nvSpPr>
        <p:spPr bwMode="auto">
          <a:xfrm>
            <a:off x="138431" y="5052536"/>
            <a:ext cx="2600325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Devices (Transistors)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3A4E017-C1EA-4027-8037-6C81CBDE7A37}"/>
              </a:ext>
            </a:extLst>
          </p:cNvPr>
          <p:cNvSpPr/>
          <p:nvPr/>
        </p:nvSpPr>
        <p:spPr bwMode="auto">
          <a:xfrm>
            <a:off x="138431" y="5421868"/>
            <a:ext cx="2600325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Physics/Manufacturing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90E32EB-1247-4723-B485-E7C42A3B722F}"/>
              </a:ext>
            </a:extLst>
          </p:cNvPr>
          <p:cNvSpPr/>
          <p:nvPr/>
        </p:nvSpPr>
        <p:spPr bwMode="auto">
          <a:xfrm>
            <a:off x="138430" y="2225101"/>
            <a:ext cx="2600325" cy="3693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Compiler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0870A6C-C83F-434F-8199-81F0727D61A8}"/>
              </a:ext>
            </a:extLst>
          </p:cNvPr>
          <p:cNvSpPr/>
          <p:nvPr/>
        </p:nvSpPr>
        <p:spPr bwMode="auto">
          <a:xfrm>
            <a:off x="6082032" y="1130500"/>
            <a:ext cx="2600325" cy="3693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Algorithm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C7C511D-86F5-43EE-9515-468AEF73239F}"/>
              </a:ext>
            </a:extLst>
          </p:cNvPr>
          <p:cNvSpPr/>
          <p:nvPr/>
        </p:nvSpPr>
        <p:spPr bwMode="auto">
          <a:xfrm>
            <a:off x="6082032" y="1495367"/>
            <a:ext cx="2600325" cy="3693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Application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2D03432-E574-4494-9677-E06A71233264}"/>
              </a:ext>
            </a:extLst>
          </p:cNvPr>
          <p:cNvSpPr/>
          <p:nvPr/>
        </p:nvSpPr>
        <p:spPr bwMode="auto">
          <a:xfrm>
            <a:off x="6082032" y="1860234"/>
            <a:ext cx="2600325" cy="3693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Programming Language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B96D810-1544-40FD-AEAC-86C25B7B6084}"/>
              </a:ext>
            </a:extLst>
          </p:cNvPr>
          <p:cNvSpPr/>
          <p:nvPr/>
        </p:nvSpPr>
        <p:spPr bwMode="auto">
          <a:xfrm>
            <a:off x="6082032" y="2589968"/>
            <a:ext cx="2600325" cy="3693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Operating System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C25BDF6-D528-4B5B-9FEB-6DE00CF62311}"/>
              </a:ext>
            </a:extLst>
          </p:cNvPr>
          <p:cNvSpPr/>
          <p:nvPr/>
        </p:nvSpPr>
        <p:spPr bwMode="auto">
          <a:xfrm>
            <a:off x="6082030" y="2225101"/>
            <a:ext cx="2600325" cy="3693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Compiler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DB5F5B6-8FAB-40F4-A225-90CFF793848C}"/>
              </a:ext>
            </a:extLst>
          </p:cNvPr>
          <p:cNvSpPr/>
          <p:nvPr/>
        </p:nvSpPr>
        <p:spPr bwMode="auto">
          <a:xfrm>
            <a:off x="6082030" y="3944540"/>
            <a:ext cx="2600325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Hardware Organization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EB171CD-DC47-4B07-9EBC-7BE634194AA8}"/>
              </a:ext>
            </a:extLst>
          </p:cNvPr>
          <p:cNvSpPr/>
          <p:nvPr/>
        </p:nvSpPr>
        <p:spPr bwMode="auto">
          <a:xfrm>
            <a:off x="6082030" y="4313872"/>
            <a:ext cx="2600325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Component Design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81F3FBA-B6DA-4BDD-8683-C20A7633DECB}"/>
              </a:ext>
            </a:extLst>
          </p:cNvPr>
          <p:cNvSpPr/>
          <p:nvPr/>
        </p:nvSpPr>
        <p:spPr bwMode="auto">
          <a:xfrm>
            <a:off x="6082030" y="4683204"/>
            <a:ext cx="2600325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Circuit Design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DABB4E0-272C-4710-A600-682979C41B11}"/>
              </a:ext>
            </a:extLst>
          </p:cNvPr>
          <p:cNvSpPr/>
          <p:nvPr/>
        </p:nvSpPr>
        <p:spPr bwMode="auto">
          <a:xfrm>
            <a:off x="6082030" y="5052536"/>
            <a:ext cx="2600325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Devices (Transistors)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FC44E32-C3CB-406F-8B95-DD6EC97A3359}"/>
              </a:ext>
            </a:extLst>
          </p:cNvPr>
          <p:cNvSpPr/>
          <p:nvPr/>
        </p:nvSpPr>
        <p:spPr bwMode="auto">
          <a:xfrm>
            <a:off x="6082030" y="5421868"/>
            <a:ext cx="2600325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Physics/Manufacturing</a:t>
            </a:r>
          </a:p>
        </p:txBody>
      </p:sp>
    </p:spTree>
    <p:extLst>
      <p:ext uri="{BB962C8B-B14F-4D97-AF65-F5344CB8AC3E}">
        <p14:creationId xmlns:p14="http://schemas.microsoft.com/office/powerpoint/2010/main" val="331473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0268-7E7A-4938-92AF-2DF4CE9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2BA746-62E3-4DD0-9921-8FB41BDCC2C5}"/>
              </a:ext>
            </a:extLst>
          </p:cNvPr>
          <p:cNvSpPr/>
          <p:nvPr/>
        </p:nvSpPr>
        <p:spPr bwMode="auto">
          <a:xfrm>
            <a:off x="3076575" y="1101209"/>
            <a:ext cx="2600325" cy="3693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Algorithm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F3DC31-B9D2-4BE4-A7FC-F0E07BA2B8F1}"/>
              </a:ext>
            </a:extLst>
          </p:cNvPr>
          <p:cNvSpPr/>
          <p:nvPr/>
        </p:nvSpPr>
        <p:spPr bwMode="auto">
          <a:xfrm>
            <a:off x="3076575" y="1466076"/>
            <a:ext cx="2600325" cy="3693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Application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089F28-163C-4C45-81A8-816560E85DDB}"/>
              </a:ext>
            </a:extLst>
          </p:cNvPr>
          <p:cNvSpPr/>
          <p:nvPr/>
        </p:nvSpPr>
        <p:spPr bwMode="auto">
          <a:xfrm>
            <a:off x="3076575" y="1830943"/>
            <a:ext cx="2600325" cy="3693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Programming Language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2150A9-D2CE-4172-89A0-18D9E25C9474}"/>
              </a:ext>
            </a:extLst>
          </p:cNvPr>
          <p:cNvSpPr/>
          <p:nvPr/>
        </p:nvSpPr>
        <p:spPr bwMode="auto">
          <a:xfrm>
            <a:off x="3076575" y="2560677"/>
            <a:ext cx="2600325" cy="3693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Operating System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5B2D70-6611-499B-8F89-5A048816821A}"/>
              </a:ext>
            </a:extLst>
          </p:cNvPr>
          <p:cNvSpPr/>
          <p:nvPr/>
        </p:nvSpPr>
        <p:spPr bwMode="auto">
          <a:xfrm>
            <a:off x="3076574" y="3361788"/>
            <a:ext cx="2600325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Hardware Organization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997EA4-CB5D-496C-A7EF-6CAED480FFFF}"/>
              </a:ext>
            </a:extLst>
          </p:cNvPr>
          <p:cNvSpPr/>
          <p:nvPr/>
        </p:nvSpPr>
        <p:spPr bwMode="auto">
          <a:xfrm>
            <a:off x="3076574" y="3731120"/>
            <a:ext cx="2600325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Component 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A3F18C-473B-4DCE-8944-52E28B8BAFCB}"/>
              </a:ext>
            </a:extLst>
          </p:cNvPr>
          <p:cNvSpPr/>
          <p:nvPr/>
        </p:nvSpPr>
        <p:spPr bwMode="auto">
          <a:xfrm>
            <a:off x="3076574" y="4100452"/>
            <a:ext cx="2600325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Circuit Design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C86F709-ACF1-44FF-9E7C-90F2CE3B61C6}"/>
              </a:ext>
            </a:extLst>
          </p:cNvPr>
          <p:cNvSpPr/>
          <p:nvPr/>
        </p:nvSpPr>
        <p:spPr bwMode="auto">
          <a:xfrm>
            <a:off x="3076574" y="4469784"/>
            <a:ext cx="2600325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Devices (Transistors)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1CE9AF9-F43E-4A8E-BEF6-138EE20795E9}"/>
              </a:ext>
            </a:extLst>
          </p:cNvPr>
          <p:cNvSpPr/>
          <p:nvPr/>
        </p:nvSpPr>
        <p:spPr bwMode="auto">
          <a:xfrm>
            <a:off x="3076574" y="4839116"/>
            <a:ext cx="2600325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Physics/Manufacturing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F3C97EB-80EE-41EF-A914-35B72D4EC0DB}"/>
              </a:ext>
            </a:extLst>
          </p:cNvPr>
          <p:cNvSpPr/>
          <p:nvPr/>
        </p:nvSpPr>
        <p:spPr bwMode="auto">
          <a:xfrm>
            <a:off x="3076573" y="2195810"/>
            <a:ext cx="2600325" cy="3693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Compiler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34A2EB-DE22-4177-B38D-4A81E9558244}"/>
              </a:ext>
            </a:extLst>
          </p:cNvPr>
          <p:cNvSpPr/>
          <p:nvPr/>
        </p:nvSpPr>
        <p:spPr bwMode="auto">
          <a:xfrm>
            <a:off x="3076573" y="2960727"/>
            <a:ext cx="2600325" cy="3693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charset="0"/>
              </a:rPr>
              <a:t>Architecture (ISA)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CFA7C7-6DC3-4A16-89DC-10EC7A777FD3}"/>
              </a:ext>
            </a:extLst>
          </p:cNvPr>
          <p:cNvSpPr txBox="1"/>
          <p:nvPr/>
        </p:nvSpPr>
        <p:spPr>
          <a:xfrm>
            <a:off x="938210" y="523612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Machine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15EFBC-02B1-4E25-B9AC-85718E33DCCF}"/>
              </a:ext>
            </a:extLst>
          </p:cNvPr>
          <p:cNvSpPr txBox="1"/>
          <p:nvPr/>
        </p:nvSpPr>
        <p:spPr>
          <a:xfrm>
            <a:off x="3752205" y="523612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Machine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E9B36E-1AC2-43FE-918B-EB300B4A5A20}"/>
              </a:ext>
            </a:extLst>
          </p:cNvPr>
          <p:cNvSpPr txBox="1"/>
          <p:nvPr/>
        </p:nvSpPr>
        <p:spPr>
          <a:xfrm>
            <a:off x="6771630" y="523612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Machine 3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90EDE2C-08EB-4A33-9A61-CB81341E3B45}"/>
              </a:ext>
            </a:extLst>
          </p:cNvPr>
          <p:cNvSpPr/>
          <p:nvPr/>
        </p:nvSpPr>
        <p:spPr bwMode="auto">
          <a:xfrm>
            <a:off x="138431" y="3379723"/>
            <a:ext cx="2600325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Hardware Organization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F4537A3-5A0B-4A0E-8912-C60E0D3FCE9F}"/>
              </a:ext>
            </a:extLst>
          </p:cNvPr>
          <p:cNvSpPr/>
          <p:nvPr/>
        </p:nvSpPr>
        <p:spPr bwMode="auto">
          <a:xfrm>
            <a:off x="138431" y="3749055"/>
            <a:ext cx="2600325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Component Design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F33AD71-5A6C-462C-9D17-C6A173FBD4EF}"/>
              </a:ext>
            </a:extLst>
          </p:cNvPr>
          <p:cNvSpPr/>
          <p:nvPr/>
        </p:nvSpPr>
        <p:spPr bwMode="auto">
          <a:xfrm>
            <a:off x="138431" y="4118387"/>
            <a:ext cx="2600325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Circuit Design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4599418-7FCD-4E95-BD5F-1E2CA7CE967C}"/>
              </a:ext>
            </a:extLst>
          </p:cNvPr>
          <p:cNvSpPr/>
          <p:nvPr/>
        </p:nvSpPr>
        <p:spPr bwMode="auto">
          <a:xfrm>
            <a:off x="138431" y="4487719"/>
            <a:ext cx="2600325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Devices (Transistors)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6C10DEA-D752-4F59-8FED-F25876F339F8}"/>
              </a:ext>
            </a:extLst>
          </p:cNvPr>
          <p:cNvSpPr/>
          <p:nvPr/>
        </p:nvSpPr>
        <p:spPr bwMode="auto">
          <a:xfrm>
            <a:off x="138431" y="4857051"/>
            <a:ext cx="2600325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Physics/Manufacturing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8378E35-7703-4072-891A-60230748640D}"/>
              </a:ext>
            </a:extLst>
          </p:cNvPr>
          <p:cNvSpPr/>
          <p:nvPr/>
        </p:nvSpPr>
        <p:spPr bwMode="auto">
          <a:xfrm>
            <a:off x="6082030" y="3379723"/>
            <a:ext cx="2600325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Hardware Organization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9C58425-8178-49EF-8F2F-A1EBA14AE2A8}"/>
              </a:ext>
            </a:extLst>
          </p:cNvPr>
          <p:cNvSpPr/>
          <p:nvPr/>
        </p:nvSpPr>
        <p:spPr bwMode="auto">
          <a:xfrm>
            <a:off x="6082030" y="3749055"/>
            <a:ext cx="2600325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Component Design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69F8E64-9D9E-4710-B354-6617170909F6}"/>
              </a:ext>
            </a:extLst>
          </p:cNvPr>
          <p:cNvSpPr/>
          <p:nvPr/>
        </p:nvSpPr>
        <p:spPr bwMode="auto">
          <a:xfrm>
            <a:off x="6082030" y="4118387"/>
            <a:ext cx="2600325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Circuit Design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7687960-EE60-465B-A9E8-3D4151A4C233}"/>
              </a:ext>
            </a:extLst>
          </p:cNvPr>
          <p:cNvSpPr/>
          <p:nvPr/>
        </p:nvSpPr>
        <p:spPr bwMode="auto">
          <a:xfrm>
            <a:off x="6082030" y="4487719"/>
            <a:ext cx="2600325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Devices (Transistors)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83CBEA7-4008-4564-84F5-3BDDE1CAA9AA}"/>
              </a:ext>
            </a:extLst>
          </p:cNvPr>
          <p:cNvSpPr/>
          <p:nvPr/>
        </p:nvSpPr>
        <p:spPr bwMode="auto">
          <a:xfrm>
            <a:off x="6082030" y="4857051"/>
            <a:ext cx="2600325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Physics/Manufacturing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919DD98-DAB4-43BB-9132-3C8A5239A9E7}"/>
              </a:ext>
            </a:extLst>
          </p:cNvPr>
          <p:cNvSpPr/>
          <p:nvPr/>
        </p:nvSpPr>
        <p:spPr bwMode="auto">
          <a:xfrm>
            <a:off x="138431" y="2982931"/>
            <a:ext cx="2600325" cy="3693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Architecture (ISA)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7A686C1-21B4-4678-8C39-580211E8E7C9}"/>
              </a:ext>
            </a:extLst>
          </p:cNvPr>
          <p:cNvSpPr/>
          <p:nvPr/>
        </p:nvSpPr>
        <p:spPr bwMode="auto">
          <a:xfrm>
            <a:off x="6095997" y="2982931"/>
            <a:ext cx="2600325" cy="3693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Architecture (ISA)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841EDE-7836-4BDE-86D5-2F709ADD3990}"/>
              </a:ext>
            </a:extLst>
          </p:cNvPr>
          <p:cNvSpPr txBox="1"/>
          <p:nvPr/>
        </p:nvSpPr>
        <p:spPr>
          <a:xfrm>
            <a:off x="357019" y="5752505"/>
            <a:ext cx="2175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Better for big-data workloads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7A00B7-C954-43ED-A9F2-4B227DE2DF74}"/>
              </a:ext>
            </a:extLst>
          </p:cNvPr>
          <p:cNvSpPr txBox="1"/>
          <p:nvPr/>
        </p:nvSpPr>
        <p:spPr>
          <a:xfrm>
            <a:off x="3407246" y="5752505"/>
            <a:ext cx="2175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Better for desktop/gaming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330E15-82B0-4E05-BA13-5EDAE63D82BE}"/>
              </a:ext>
            </a:extLst>
          </p:cNvPr>
          <p:cNvSpPr txBox="1"/>
          <p:nvPr/>
        </p:nvSpPr>
        <p:spPr>
          <a:xfrm>
            <a:off x="6457472" y="5817586"/>
            <a:ext cx="1938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Better mobile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414346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DEAC3C-057D-4CC4-8384-9A26B5D17D47}"/>
              </a:ext>
            </a:extLst>
          </p:cNvPr>
          <p:cNvSpPr txBox="1"/>
          <p:nvPr/>
        </p:nvSpPr>
        <p:spPr>
          <a:xfrm>
            <a:off x="1485900" y="2209800"/>
            <a:ext cx="617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ISA: The interface that determines the representation of programs to hardware.</a:t>
            </a:r>
          </a:p>
        </p:txBody>
      </p:sp>
    </p:spTree>
    <p:extLst>
      <p:ext uri="{BB962C8B-B14F-4D97-AF65-F5344CB8AC3E}">
        <p14:creationId xmlns:p14="http://schemas.microsoft.com/office/powerpoint/2010/main" val="4219264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3810-6530-4953-9776-FCF3CB15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should be in an ISA?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B5C94-2E9A-4A7E-9C9E-B4D7CB402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143000"/>
            <a:ext cx="4362450" cy="5314950"/>
          </a:xfrm>
        </p:spPr>
        <p:txBody>
          <a:bodyPr/>
          <a:lstStyle/>
          <a:p>
            <a:r>
              <a:rPr lang="en-US" dirty="0"/>
              <a:t>Ingredients:</a:t>
            </a:r>
          </a:p>
          <a:p>
            <a:pPr lvl="1"/>
            <a:r>
              <a:rPr lang="en-US" b="1" dirty="0"/>
              <a:t>Memory: </a:t>
            </a:r>
            <a:r>
              <a:rPr lang="en-US" dirty="0"/>
              <a:t>a place to put  values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(state, variables, etc.)</a:t>
            </a:r>
          </a:p>
          <a:p>
            <a:pPr lvl="1"/>
            <a:r>
              <a:rPr lang="en-US" b="1" dirty="0"/>
              <a:t>Instructions: </a:t>
            </a:r>
            <a:r>
              <a:rPr lang="en-US" dirty="0"/>
              <a:t>moves from one state to the next</a:t>
            </a:r>
          </a:p>
          <a:p>
            <a:pPr lvl="1"/>
            <a:r>
              <a:rPr lang="en-US" b="1" dirty="0"/>
              <a:t>Program: </a:t>
            </a:r>
            <a:r>
              <a:rPr lang="en-US" dirty="0"/>
              <a:t>set of instructions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(lets put it in memory)</a:t>
            </a:r>
          </a:p>
          <a:p>
            <a:pPr lvl="1"/>
            <a:r>
              <a:rPr lang="en-US" b="1" dirty="0"/>
              <a:t>Execution model: </a:t>
            </a:r>
            <a:r>
              <a:rPr lang="en-US" dirty="0"/>
              <a:t>When do we execute each instruction?</a:t>
            </a:r>
          </a:p>
          <a:p>
            <a:r>
              <a:rPr lang="en-US" dirty="0"/>
              <a:t>Von Neuman Execution:</a:t>
            </a:r>
          </a:p>
          <a:p>
            <a:pPr lvl="1"/>
            <a:r>
              <a:rPr lang="en-US" dirty="0"/>
              <a:t>Most common model today</a:t>
            </a:r>
          </a:p>
          <a:p>
            <a:pPr lvl="1"/>
            <a:r>
              <a:rPr lang="en-US" dirty="0"/>
              <a:t>Instructions are executed sequentially, </a:t>
            </a:r>
            <a:r>
              <a:rPr lang="en-US" b="1" dirty="0"/>
              <a:t>defined by a “program counter”</a:t>
            </a:r>
          </a:p>
          <a:p>
            <a:pPr lvl="1"/>
            <a:r>
              <a:rPr lang="en-US" dirty="0"/>
              <a:t>Branch instruction (</a:t>
            </a:r>
            <a:r>
              <a:rPr lang="en-US" dirty="0" err="1"/>
              <a:t>br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17DF02-99DE-41CB-886D-13A0CB374E17}"/>
              </a:ext>
            </a:extLst>
          </p:cNvPr>
          <p:cNvSpPr/>
          <p:nvPr/>
        </p:nvSpPr>
        <p:spPr bwMode="auto">
          <a:xfrm>
            <a:off x="4572000" y="1676400"/>
            <a:ext cx="1447801" cy="10001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0">
                <a:solidFill>
                  <a:srgbClr val="4F81BD"/>
                </a:solidFill>
                <a:latin typeface="Arial" charset="0"/>
                <a:ea typeface="ＭＳ Ｐゴシック" panose="020B0600070205080204" pitchFamily="34" charset="-128"/>
              </a:rPr>
              <a:t>Memory</a:t>
            </a:r>
          </a:p>
          <a:p>
            <a:pPr algn="ctr"/>
            <a:endParaRPr lang="en-US" sz="2000" b="0">
              <a:solidFill>
                <a:srgbClr val="4F81BD"/>
              </a:solidFill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5F0FCF-5696-4CB8-A2BC-BCFDB8FA93CD}"/>
              </a:ext>
            </a:extLst>
          </p:cNvPr>
          <p:cNvSpPr/>
          <p:nvPr/>
        </p:nvSpPr>
        <p:spPr bwMode="auto">
          <a:xfrm>
            <a:off x="7581899" y="1676400"/>
            <a:ext cx="1447801" cy="10001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0">
                <a:solidFill>
                  <a:srgbClr val="4F81BD"/>
                </a:solidFill>
                <a:latin typeface="Arial" charset="0"/>
                <a:ea typeface="ＭＳ Ｐゴシック" panose="020B0600070205080204" pitchFamily="34" charset="-128"/>
              </a:rPr>
              <a:t>Memory</a:t>
            </a:r>
          </a:p>
          <a:p>
            <a:pPr algn="ctr"/>
            <a:endParaRPr lang="en-US" sz="2000" b="0">
              <a:solidFill>
                <a:srgbClr val="4F81BD"/>
              </a:solidFill>
              <a:latin typeface="Arial" charset="0"/>
              <a:ea typeface="ＭＳ Ｐゴシック" panose="020B0600070205080204" pitchFamily="34" charset="-128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59E0FD-5D82-4E00-9D1D-DDCD6FA07CDB}"/>
              </a:ext>
            </a:extLst>
          </p:cNvPr>
          <p:cNvCxnSpPr>
            <a:cxnSpLocks/>
          </p:cNvCxnSpPr>
          <p:nvPr/>
        </p:nvCxnSpPr>
        <p:spPr bwMode="auto">
          <a:xfrm>
            <a:off x="6267450" y="2247901"/>
            <a:ext cx="1181100" cy="0"/>
          </a:xfrm>
          <a:prstGeom prst="straightConnector1">
            <a:avLst/>
          </a:prstGeom>
          <a:noFill/>
          <a:ln w="889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7199E10-05C3-4E8E-928C-5CA15F70FD9D}"/>
              </a:ext>
            </a:extLst>
          </p:cNvPr>
          <p:cNvSpPr txBox="1"/>
          <p:nvPr/>
        </p:nvSpPr>
        <p:spPr>
          <a:xfrm>
            <a:off x="6149145" y="1728728"/>
            <a:ext cx="136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>
                <a:solidFill>
                  <a:srgbClr val="8064A2">
                    <a:lumMod val="75000"/>
                  </a:srgbClr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Instruction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792A25-B119-414F-AF29-138D32A6D446}"/>
              </a:ext>
            </a:extLst>
          </p:cNvPr>
          <p:cNvSpPr txBox="1"/>
          <p:nvPr/>
        </p:nvSpPr>
        <p:spPr>
          <a:xfrm>
            <a:off x="4796804" y="1157319"/>
            <a:ext cx="840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Time</a:t>
            </a:r>
            <a:r>
              <a:rPr lang="en-US" sz="2000" b="0" baseline="-250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  <a:endParaRPr lang="en-US" sz="2000" b="0">
              <a:solidFill>
                <a:srgbClr val="4F81BD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F0FAC6-D463-42C9-8E7D-2F51FC60B614}"/>
              </a:ext>
            </a:extLst>
          </p:cNvPr>
          <p:cNvSpPr txBox="1"/>
          <p:nvPr/>
        </p:nvSpPr>
        <p:spPr>
          <a:xfrm>
            <a:off x="7719339" y="1165534"/>
            <a:ext cx="1034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Time</a:t>
            </a:r>
            <a:r>
              <a:rPr lang="en-US" sz="2000" b="0" baseline="-250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n+1</a:t>
            </a:r>
            <a:endParaRPr lang="en-US" sz="2000" b="0">
              <a:solidFill>
                <a:srgbClr val="4F81BD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355E6B-8B95-4D08-8108-1A3B6DC775B7}"/>
              </a:ext>
            </a:extLst>
          </p:cNvPr>
          <p:cNvSpPr/>
          <p:nvPr/>
        </p:nvSpPr>
        <p:spPr bwMode="auto">
          <a:xfrm>
            <a:off x="4572000" y="2352676"/>
            <a:ext cx="1447800" cy="228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>
              <a:solidFill>
                <a:srgbClr val="4F81BD"/>
              </a:solidFill>
              <a:latin typeface="Arial" charset="0"/>
              <a:ea typeface="ＭＳ Ｐゴシック" panose="020B0600070205080204" pitchFamily="34" charset="-128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508BDF1-D703-44BB-8FC1-65669FCC4FDC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 bwMode="auto">
          <a:xfrm rot="16200000" flipH="1">
            <a:off x="5815012" y="2062163"/>
            <a:ext cx="500062" cy="1538287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D1EB759-F83C-4D82-9279-4CBBF8B81162}"/>
              </a:ext>
            </a:extLst>
          </p:cNvPr>
          <p:cNvSpPr/>
          <p:nvPr/>
        </p:nvSpPr>
        <p:spPr bwMode="auto">
          <a:xfrm>
            <a:off x="4571999" y="3081338"/>
            <a:ext cx="4524375" cy="21669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0" dirty="0">
                <a:solidFill>
                  <a:srgbClr val="8064A2">
                    <a:lumMod val="75000"/>
                  </a:srgbClr>
                </a:solidFill>
                <a:latin typeface="Arial" charset="0"/>
                <a:ea typeface="ＭＳ Ｐゴシック" panose="020B0600070205080204" pitchFamily="34" charset="-128"/>
              </a:rPr>
              <a:t>Program</a:t>
            </a:r>
          </a:p>
          <a:p>
            <a:r>
              <a:rPr lang="en-US" sz="2600" b="0" dirty="0">
                <a:solidFill>
                  <a:srgbClr val="8064A2">
                    <a:lumMod val="75000"/>
                  </a:srgbClr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&lt;0&gt;Add mem[0], mem[1] </a:t>
            </a:r>
          </a:p>
          <a:p>
            <a:r>
              <a:rPr lang="en-US" sz="2600" b="0" dirty="0">
                <a:solidFill>
                  <a:srgbClr val="8064A2">
                    <a:lumMod val="75000"/>
                  </a:srgbClr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&lt;1&gt;</a:t>
            </a:r>
            <a:r>
              <a:rPr lang="en-US" sz="2600" b="0" dirty="0" err="1">
                <a:solidFill>
                  <a:srgbClr val="8064A2">
                    <a:lumMod val="75000"/>
                  </a:srgbClr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Mult</a:t>
            </a:r>
            <a:r>
              <a:rPr lang="en-US" sz="2600" b="0" dirty="0">
                <a:solidFill>
                  <a:srgbClr val="8064A2">
                    <a:lumMod val="75000"/>
                  </a:srgbClr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mem[1], mem[0]</a:t>
            </a:r>
          </a:p>
          <a:p>
            <a:r>
              <a:rPr lang="en-US" sz="2600" b="0" dirty="0">
                <a:solidFill>
                  <a:srgbClr val="8064A2">
                    <a:lumMod val="75000"/>
                  </a:srgbClr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&lt;2&gt;Sub mem[3], 5</a:t>
            </a:r>
          </a:p>
          <a:p>
            <a:r>
              <a:rPr lang="en-US" sz="2600" b="0" dirty="0">
                <a:solidFill>
                  <a:srgbClr val="8064A2">
                    <a:lumMod val="75000"/>
                  </a:srgbClr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&lt;3&gt;Br mem[3]&gt;9, </a:t>
            </a:r>
            <a:r>
              <a:rPr lang="en-US" sz="2600" b="0" dirty="0" err="1">
                <a:solidFill>
                  <a:srgbClr val="8064A2">
                    <a:lumMod val="75000"/>
                  </a:srgbClr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goto</a:t>
            </a:r>
            <a:r>
              <a:rPr lang="en-US" sz="2600" b="0" dirty="0">
                <a:solidFill>
                  <a:srgbClr val="8064A2">
                    <a:lumMod val="75000"/>
                  </a:srgbClr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&lt;0&gt;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88293C-815A-4A16-928B-71D09A1CEE5C}"/>
              </a:ext>
            </a:extLst>
          </p:cNvPr>
          <p:cNvSpPr/>
          <p:nvPr/>
        </p:nvSpPr>
        <p:spPr bwMode="auto">
          <a:xfrm>
            <a:off x="4563911" y="5481606"/>
            <a:ext cx="2268274" cy="4381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0" dirty="0">
                <a:solidFill>
                  <a:srgbClr val="4F81BD"/>
                </a:solidFill>
                <a:latin typeface="Arial" charset="0"/>
                <a:ea typeface="ＭＳ Ｐゴシック" panose="020B0600070205080204" pitchFamily="34" charset="-128"/>
              </a:rPr>
              <a:t>Program Counter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7BC836B-1981-4353-AC8B-09356357F8FD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 bwMode="auto">
          <a:xfrm rot="10800000" flipV="1">
            <a:off x="4563911" y="4164805"/>
            <a:ext cx="8088" cy="1535875"/>
          </a:xfrm>
          <a:prstGeom prst="bentConnector3">
            <a:avLst>
              <a:gd name="adj1" fmla="val 2926409"/>
            </a:avLst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triangle" w="lg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211D9D5-37FB-42DC-AF65-A3EFC1B025A6}"/>
              </a:ext>
            </a:extLst>
          </p:cNvPr>
          <p:cNvSpPr txBox="1"/>
          <p:nvPr/>
        </p:nvSpPr>
        <p:spPr>
          <a:xfrm>
            <a:off x="4640611" y="6081709"/>
            <a:ext cx="3882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504D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Von Neuman Architectures:</a:t>
            </a:r>
          </a:p>
          <a:p>
            <a:r>
              <a:rPr lang="en-US" sz="1800" dirty="0">
                <a:solidFill>
                  <a:srgbClr val="C0504D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Instruction Set Architecture (ISA)</a:t>
            </a:r>
          </a:p>
        </p:txBody>
      </p:sp>
    </p:spTree>
    <p:extLst>
      <p:ext uri="{BB962C8B-B14F-4D97-AF65-F5344CB8AC3E}">
        <p14:creationId xmlns:p14="http://schemas.microsoft.com/office/powerpoint/2010/main" val="46786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/>
      <p:bldP spid="11" grpId="0"/>
      <p:bldP spid="13" grpId="0"/>
      <p:bldP spid="12" grpId="0" animBg="1"/>
      <p:bldP spid="17" grpId="0" animBg="1"/>
      <p:bldP spid="21" grpId="0" animBg="1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31" y="98781"/>
            <a:ext cx="8702566" cy="762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software use the ISA?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6800" y="1516350"/>
            <a:ext cx="384048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 b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2000">
                <a:solidFill>
                  <a:srgbClr val="000080"/>
                </a:solidFill>
                <a:latin typeface="Courier New" panose="02070309020205020404" pitchFamily="49" charset="0"/>
              </a:rPr>
              <a:t>&gt;:</a:t>
            </a:r>
            <a:r>
              <a:rPr lang="en-US" sz="2000" b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2000" err="1">
                <a:solidFill>
                  <a:srgbClr val="0000FF"/>
                </a:solidFill>
                <a:latin typeface="Courier New" panose="02070309020205020404" pitchFamily="49" charset="0"/>
              </a:rPr>
              <a:t>mov</a:t>
            </a:r>
            <a:r>
              <a:rPr lang="en-US" sz="2000" b="0">
                <a:solidFill>
                  <a:prstClr val="black"/>
                </a:solidFill>
                <a:latin typeface="Courier New" panose="02070309020205020404" pitchFamily="49" charset="0"/>
              </a:rPr>
              <a:t>   $0x0</a:t>
            </a:r>
            <a:r>
              <a:rPr lang="en-US" sz="2000">
                <a:solidFill>
                  <a:srgbClr val="000080"/>
                </a:solidFill>
                <a:latin typeface="Courier New" panose="02070309020205020404" pitchFamily="49" charset="0"/>
              </a:rPr>
              <a:t>,%</a:t>
            </a:r>
            <a:r>
              <a:rPr lang="en-US" sz="2000">
                <a:solidFill>
                  <a:srgbClr val="8080FF"/>
                </a:solidFill>
                <a:latin typeface="Courier New" panose="02070309020205020404" pitchFamily="49" charset="0"/>
              </a:rPr>
              <a:t>eax</a:t>
            </a:r>
            <a:endParaRPr lang="en-US" sz="2000" b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00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 b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sz="2000">
                <a:solidFill>
                  <a:srgbClr val="000080"/>
                </a:solidFill>
                <a:latin typeface="Courier New" panose="02070309020205020404" pitchFamily="49" charset="0"/>
              </a:rPr>
              <a:t>&gt;:</a:t>
            </a:r>
            <a:r>
              <a:rPr lang="en-US" sz="2000" b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2000" err="1">
                <a:solidFill>
                  <a:srgbClr val="0000FF"/>
                </a:solidFill>
                <a:latin typeface="Courier New" panose="02070309020205020404" pitchFamily="49" charset="0"/>
              </a:rPr>
              <a:t>mov</a:t>
            </a:r>
            <a:r>
              <a:rPr lang="en-US" sz="2000" b="0">
                <a:solidFill>
                  <a:prstClr val="black"/>
                </a:solidFill>
                <a:latin typeface="Courier New" panose="02070309020205020404" pitchFamily="49" charset="0"/>
              </a:rPr>
              <a:t>   $0x0</a:t>
            </a:r>
            <a:r>
              <a:rPr lang="en-US" sz="2000">
                <a:solidFill>
                  <a:srgbClr val="000080"/>
                </a:solidFill>
                <a:latin typeface="Courier New" panose="02070309020205020404" pitchFamily="49" charset="0"/>
              </a:rPr>
              <a:t>,%</a:t>
            </a:r>
            <a:r>
              <a:rPr lang="en-US" sz="2000">
                <a:solidFill>
                  <a:srgbClr val="8080FF"/>
                </a:solidFill>
                <a:latin typeface="Courier New" panose="02070309020205020404" pitchFamily="49" charset="0"/>
              </a:rPr>
              <a:t>edx</a:t>
            </a:r>
            <a:endParaRPr lang="en-US" sz="2000" b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00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 b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en-US" sz="2000">
                <a:solidFill>
                  <a:srgbClr val="000080"/>
                </a:solidFill>
                <a:latin typeface="Courier New" panose="02070309020205020404" pitchFamily="49" charset="0"/>
              </a:rPr>
              <a:t>&gt;:</a:t>
            </a:r>
            <a:r>
              <a:rPr lang="en-US" sz="2000" b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br</a:t>
            </a:r>
            <a:r>
              <a:rPr lang="en-US" sz="2000" b="0">
                <a:solidFill>
                  <a:prstClr val="black"/>
                </a:solidFill>
                <a:latin typeface="Courier New" panose="02070309020205020404" pitchFamily="49" charset="0"/>
              </a:rPr>
              <a:t>   </a:t>
            </a:r>
            <a:r>
              <a:rPr lang="en-US" sz="200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 b="0">
                <a:solidFill>
                  <a:srgbClr val="FF8000"/>
                </a:solidFill>
                <a:latin typeface="Courier New" panose="02070309020205020404" pitchFamily="49" charset="0"/>
              </a:rPr>
              <a:t>22</a:t>
            </a:r>
            <a:r>
              <a:rPr lang="en-US" sz="200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endParaRPr lang="en-US" sz="2000" b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76800" y="2813030"/>
            <a:ext cx="384048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 b="0">
                <a:solidFill>
                  <a:srgbClr val="FF8000"/>
                </a:solidFill>
                <a:latin typeface="Courier New" panose="02070309020205020404" pitchFamily="49" charset="0"/>
              </a:rPr>
              <a:t>12</a:t>
            </a:r>
            <a:r>
              <a:rPr lang="en-US" sz="2000">
                <a:solidFill>
                  <a:srgbClr val="000080"/>
                </a:solidFill>
                <a:latin typeface="Courier New" panose="02070309020205020404" pitchFamily="49" charset="0"/>
              </a:rPr>
              <a:t>&gt;:</a:t>
            </a:r>
            <a:r>
              <a:rPr lang="en-US" sz="2000" b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test</a:t>
            </a:r>
            <a:r>
              <a:rPr lang="en-US" sz="2000" b="0">
                <a:solidFill>
                  <a:prstClr val="black"/>
                </a:solidFill>
                <a:latin typeface="Courier New" panose="02070309020205020404" pitchFamily="49" charset="0"/>
              </a:rPr>
              <a:t>  $0x1</a:t>
            </a:r>
            <a:r>
              <a:rPr lang="en-US" sz="2000">
                <a:solidFill>
                  <a:srgbClr val="000080"/>
                </a:solidFill>
                <a:latin typeface="Courier New" panose="02070309020205020404" pitchFamily="49" charset="0"/>
              </a:rPr>
              <a:t>,%</a:t>
            </a:r>
            <a:r>
              <a:rPr lang="en-US" sz="2000">
                <a:solidFill>
                  <a:srgbClr val="8080FF"/>
                </a:solidFill>
                <a:latin typeface="Courier New" panose="02070309020205020404" pitchFamily="49" charset="0"/>
              </a:rPr>
              <a:t>dl</a:t>
            </a:r>
            <a:r>
              <a:rPr lang="en-US" sz="2000" b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 b="0">
                <a:solidFill>
                  <a:srgbClr val="FF8000"/>
                </a:solidFill>
                <a:latin typeface="Courier New" panose="02070309020205020404" pitchFamily="49" charset="0"/>
              </a:rPr>
              <a:t>15</a:t>
            </a:r>
            <a:r>
              <a:rPr lang="en-US" sz="2000">
                <a:solidFill>
                  <a:srgbClr val="000080"/>
                </a:solidFill>
                <a:latin typeface="Courier New" panose="02070309020205020404" pitchFamily="49" charset="0"/>
              </a:rPr>
              <a:t>&gt;:</a:t>
            </a:r>
            <a:r>
              <a:rPr lang="en-US" sz="2000" b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br</a:t>
            </a:r>
            <a:r>
              <a:rPr lang="en-US" sz="2000" b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 b="0">
                <a:solidFill>
                  <a:srgbClr val="FF8000"/>
                </a:solidFill>
                <a:latin typeface="Courier New" panose="02070309020205020404" pitchFamily="49" charset="0"/>
              </a:rPr>
              <a:t>19</a:t>
            </a:r>
            <a:r>
              <a:rPr lang="en-US" sz="200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6800" y="3801933"/>
            <a:ext cx="384048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 b="0">
                <a:solidFill>
                  <a:srgbClr val="FF8000"/>
                </a:solidFill>
                <a:latin typeface="Courier New" panose="02070309020205020404" pitchFamily="49" charset="0"/>
              </a:rPr>
              <a:t>17</a:t>
            </a:r>
            <a:r>
              <a:rPr lang="en-US" sz="2000">
                <a:solidFill>
                  <a:srgbClr val="000080"/>
                </a:solidFill>
                <a:latin typeface="Courier New" panose="02070309020205020404" pitchFamily="49" charset="0"/>
              </a:rPr>
              <a:t>&gt;:</a:t>
            </a:r>
            <a:r>
              <a:rPr lang="en-US" sz="2000" b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add</a:t>
            </a:r>
            <a:r>
              <a:rPr lang="en-US" sz="2000" b="0">
                <a:solidFill>
                  <a:prstClr val="black"/>
                </a:solidFill>
                <a:latin typeface="Courier New" panose="02070309020205020404" pitchFamily="49" charset="0"/>
              </a:rPr>
              <a:t>   %</a:t>
            </a:r>
            <a:r>
              <a:rPr lang="en-US" sz="2000" b="0" err="1">
                <a:solidFill>
                  <a:prstClr val="black"/>
                </a:solidFill>
                <a:latin typeface="Courier New" panose="02070309020205020404" pitchFamily="49" charset="0"/>
              </a:rPr>
              <a:t>edx</a:t>
            </a:r>
            <a:r>
              <a:rPr lang="en-US" sz="2000">
                <a:solidFill>
                  <a:srgbClr val="000080"/>
                </a:solidFill>
                <a:latin typeface="Courier New" panose="02070309020205020404" pitchFamily="49" charset="0"/>
              </a:rPr>
              <a:t>,%</a:t>
            </a:r>
            <a:r>
              <a:rPr lang="en-US" sz="2000" err="1">
                <a:solidFill>
                  <a:srgbClr val="8080FF"/>
                </a:solidFill>
                <a:latin typeface="Courier New" panose="02070309020205020404" pitchFamily="49" charset="0"/>
              </a:rPr>
              <a:t>eax</a:t>
            </a:r>
            <a:endParaRPr lang="en-US" sz="2000" b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 bwMode="auto">
          <a:xfrm>
            <a:off x="6797040" y="2532013"/>
            <a:ext cx="0" cy="2810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stCxn id="10" idx="2"/>
            <a:endCxn id="15" idx="0"/>
          </p:cNvCxnSpPr>
          <p:nvPr/>
        </p:nvCxnSpPr>
        <p:spPr bwMode="auto">
          <a:xfrm>
            <a:off x="6797040" y="3520916"/>
            <a:ext cx="0" cy="2810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>
            <a:stCxn id="15" idx="2"/>
            <a:endCxn id="32" idx="0"/>
          </p:cNvCxnSpPr>
          <p:nvPr/>
        </p:nvCxnSpPr>
        <p:spPr bwMode="auto">
          <a:xfrm>
            <a:off x="6797040" y="4202043"/>
            <a:ext cx="0" cy="2810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4876800" y="4483060"/>
            <a:ext cx="384048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 b="0">
                <a:solidFill>
                  <a:srgbClr val="FF8000"/>
                </a:solidFill>
                <a:latin typeface="Courier New" panose="02070309020205020404" pitchFamily="49" charset="0"/>
              </a:rPr>
              <a:t>19</a:t>
            </a:r>
            <a:r>
              <a:rPr lang="en-US" sz="2000">
                <a:solidFill>
                  <a:srgbClr val="000080"/>
                </a:solidFill>
                <a:latin typeface="Courier New" panose="02070309020205020404" pitchFamily="49" charset="0"/>
              </a:rPr>
              <a:t>&gt;:</a:t>
            </a:r>
            <a:r>
              <a:rPr lang="en-US" sz="2000" b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add</a:t>
            </a:r>
            <a:r>
              <a:rPr lang="en-US" sz="2000" b="0">
                <a:solidFill>
                  <a:prstClr val="black"/>
                </a:solidFill>
                <a:latin typeface="Courier New" panose="02070309020205020404" pitchFamily="49" charset="0"/>
              </a:rPr>
              <a:t>   $0x1</a:t>
            </a:r>
            <a:r>
              <a:rPr lang="en-US" sz="2000">
                <a:solidFill>
                  <a:srgbClr val="000080"/>
                </a:solidFill>
                <a:latin typeface="Courier New" panose="02070309020205020404" pitchFamily="49" charset="0"/>
              </a:rPr>
              <a:t>,%</a:t>
            </a:r>
            <a:r>
              <a:rPr lang="en-US" sz="2000">
                <a:solidFill>
                  <a:srgbClr val="8080FF"/>
                </a:solidFill>
                <a:latin typeface="Courier New" panose="02070309020205020404" pitchFamily="49" charset="0"/>
              </a:rPr>
              <a:t>edx</a:t>
            </a:r>
          </a:p>
        </p:txBody>
      </p:sp>
      <p:cxnSp>
        <p:nvCxnSpPr>
          <p:cNvPr id="35" name="Straight Arrow Connector 34"/>
          <p:cNvCxnSpPr>
            <a:stCxn id="32" idx="2"/>
          </p:cNvCxnSpPr>
          <p:nvPr/>
        </p:nvCxnSpPr>
        <p:spPr bwMode="auto">
          <a:xfrm>
            <a:off x="6797040" y="4883170"/>
            <a:ext cx="0" cy="2810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Freeform 43"/>
          <p:cNvSpPr/>
          <p:nvPr/>
        </p:nvSpPr>
        <p:spPr bwMode="auto">
          <a:xfrm>
            <a:off x="8734097" y="2354550"/>
            <a:ext cx="378384" cy="3005959"/>
          </a:xfrm>
          <a:custGeom>
            <a:avLst/>
            <a:gdLst>
              <a:gd name="connsiteX0" fmla="*/ 0 w 378384"/>
              <a:gd name="connsiteY0" fmla="*/ 0 h 3005959"/>
              <a:gd name="connsiteX1" fmla="*/ 378372 w 378384"/>
              <a:gd name="connsiteY1" fmla="*/ 1807779 h 3005959"/>
              <a:gd name="connsiteX2" fmla="*/ 10510 w 378384"/>
              <a:gd name="connsiteY2" fmla="*/ 3005959 h 300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384" h="3005959">
                <a:moveTo>
                  <a:pt x="0" y="0"/>
                </a:moveTo>
                <a:cubicBezTo>
                  <a:pt x="188310" y="653393"/>
                  <a:pt x="376620" y="1306786"/>
                  <a:pt x="378372" y="1807779"/>
                </a:cubicBezTo>
                <a:cubicBezTo>
                  <a:pt x="380124" y="2308772"/>
                  <a:pt x="195317" y="2657365"/>
                  <a:pt x="10510" y="3005959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 sz="1800" b="0">
              <a:solidFill>
                <a:srgbClr val="4F81BD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6" name="Freeform 45"/>
          <p:cNvSpPr/>
          <p:nvPr/>
        </p:nvSpPr>
        <p:spPr bwMode="auto">
          <a:xfrm>
            <a:off x="8713076" y="3321502"/>
            <a:ext cx="220805" cy="1376855"/>
          </a:xfrm>
          <a:custGeom>
            <a:avLst/>
            <a:gdLst>
              <a:gd name="connsiteX0" fmla="*/ 21021 w 220805"/>
              <a:gd name="connsiteY0" fmla="*/ 0 h 1376855"/>
              <a:gd name="connsiteX1" fmla="*/ 220717 w 220805"/>
              <a:gd name="connsiteY1" fmla="*/ 777765 h 1376855"/>
              <a:gd name="connsiteX2" fmla="*/ 0 w 220805"/>
              <a:gd name="connsiteY2" fmla="*/ 1376855 h 137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805" h="1376855">
                <a:moveTo>
                  <a:pt x="21021" y="0"/>
                </a:moveTo>
                <a:cubicBezTo>
                  <a:pt x="122620" y="274144"/>
                  <a:pt x="224220" y="548289"/>
                  <a:pt x="220717" y="777765"/>
                </a:cubicBezTo>
                <a:cubicBezTo>
                  <a:pt x="217214" y="1007241"/>
                  <a:pt x="108607" y="1192048"/>
                  <a:pt x="0" y="137685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 sz="1800" b="0">
              <a:solidFill>
                <a:srgbClr val="4F81BD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" name="Rectangle 4"/>
          <p:cNvSpPr>
            <a:spLocks/>
          </p:cNvSpPr>
          <p:nvPr/>
        </p:nvSpPr>
        <p:spPr bwMode="auto">
          <a:xfrm>
            <a:off x="210119" y="1332830"/>
            <a:ext cx="3962670" cy="2960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lIns="91440" tIns="91440" rIns="91440" bIns="91440"/>
          <a:lstStyle/>
          <a:p>
            <a:r>
              <a:rPr lang="en-US" sz="20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int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func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(</a:t>
            </a:r>
            <a:r>
              <a:rPr lang="en-US" sz="20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unsigned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 n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)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{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  </a:t>
            </a:r>
            <a:r>
              <a:rPr lang="en-US" sz="20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int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 ret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=</a:t>
            </a:r>
            <a:r>
              <a:rPr lang="en-US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0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;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  </a:t>
            </a:r>
            <a:r>
              <a:rPr lang="nn-NO" sz="20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for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(</a:t>
            </a:r>
            <a:r>
              <a:rPr lang="nn-NO" sz="20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int</a:t>
            </a:r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 i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=</a:t>
            </a:r>
            <a:r>
              <a:rPr lang="nn-NO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0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;</a:t>
            </a:r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 i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&lt;</a:t>
            </a:r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n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;</a:t>
            </a:r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++</a:t>
            </a:r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i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){</a:t>
            </a:r>
            <a:endParaRPr lang="nn-NO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    </a:t>
            </a:r>
            <a:r>
              <a:rPr lang="en-US" sz="20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if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(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i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&amp;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1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)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{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      ret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+=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i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;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r>
              <a:rPr lang="en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    </a:t>
            </a:r>
            <a:r>
              <a:rPr lang="en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}</a:t>
            </a:r>
            <a:endParaRPr lang="en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r>
              <a:rPr lang="en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  </a:t>
            </a:r>
            <a:r>
              <a:rPr lang="en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}</a:t>
            </a:r>
            <a:endParaRPr lang="en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  </a:t>
            </a:r>
            <a:r>
              <a:rPr lang="en-US" sz="20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return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 ret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;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r>
              <a:rPr lang="en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  <a:ea typeface="ＭＳ Ｐゴシック" panose="020B0600070205080204" pitchFamily="34" charset="-128"/>
              </a:rPr>
              <a:t>}</a:t>
            </a:r>
            <a:endParaRPr lang="en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76800" y="6153090"/>
            <a:ext cx="384048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 b="0">
                <a:solidFill>
                  <a:srgbClr val="FF8000"/>
                </a:solidFill>
                <a:latin typeface="Courier New" panose="02070309020205020404" pitchFamily="49" charset="0"/>
              </a:rPr>
              <a:t>26</a:t>
            </a:r>
            <a:r>
              <a:rPr lang="en-US" sz="2000">
                <a:solidFill>
                  <a:srgbClr val="000080"/>
                </a:solidFill>
                <a:latin typeface="Courier New" panose="02070309020205020404" pitchFamily="49" charset="0"/>
              </a:rPr>
              <a:t>&gt;:</a:t>
            </a:r>
            <a:r>
              <a:rPr lang="en-US" sz="2000" b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repz</a:t>
            </a:r>
            <a:r>
              <a:rPr lang="en-US" sz="2000" b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b="0" err="1">
                <a:solidFill>
                  <a:prstClr val="black"/>
                </a:solidFill>
                <a:latin typeface="Courier New" panose="02070309020205020404" pitchFamily="49" charset="0"/>
              </a:rPr>
              <a:t>retq</a:t>
            </a:r>
            <a:endParaRPr lang="en-US" sz="2800" b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39" name="Straight Arrow Connector 38"/>
          <p:cNvCxnSpPr>
            <a:stCxn id="40" idx="2"/>
            <a:endCxn id="38" idx="0"/>
          </p:cNvCxnSpPr>
          <p:nvPr/>
        </p:nvCxnSpPr>
        <p:spPr bwMode="auto">
          <a:xfrm>
            <a:off x="6797040" y="5872073"/>
            <a:ext cx="0" cy="2810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4876800" y="5164187"/>
            <a:ext cx="384048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 b="0">
                <a:solidFill>
                  <a:srgbClr val="FF8000"/>
                </a:solidFill>
                <a:latin typeface="Courier New" panose="02070309020205020404" pitchFamily="49" charset="0"/>
              </a:rPr>
              <a:t>22</a:t>
            </a:r>
            <a:r>
              <a:rPr lang="en-US" sz="2000">
                <a:solidFill>
                  <a:srgbClr val="000080"/>
                </a:solidFill>
                <a:latin typeface="Courier New" panose="02070309020205020404" pitchFamily="49" charset="0"/>
              </a:rPr>
              <a:t>&gt;:</a:t>
            </a:r>
            <a:r>
              <a:rPr lang="en-US" sz="2000" b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err="1">
                <a:solidFill>
                  <a:srgbClr val="0000FF"/>
                </a:solidFill>
                <a:latin typeface="Courier New" panose="02070309020205020404" pitchFamily="49" charset="0"/>
              </a:rPr>
              <a:t>cmp</a:t>
            </a:r>
            <a:r>
              <a:rPr lang="en-US" sz="2000" b="0">
                <a:solidFill>
                  <a:prstClr val="black"/>
                </a:solidFill>
                <a:latin typeface="Courier New" panose="02070309020205020404" pitchFamily="49" charset="0"/>
              </a:rPr>
              <a:t>   %</a:t>
            </a:r>
            <a:r>
              <a:rPr lang="en-US" sz="2000" b="0" err="1">
                <a:solidFill>
                  <a:prstClr val="black"/>
                </a:solidFill>
                <a:latin typeface="Courier New" panose="02070309020205020404" pitchFamily="49" charset="0"/>
              </a:rPr>
              <a:t>edi</a:t>
            </a:r>
            <a:r>
              <a:rPr lang="en-US" sz="2000">
                <a:solidFill>
                  <a:srgbClr val="000080"/>
                </a:solidFill>
                <a:latin typeface="Courier New" panose="02070309020205020404" pitchFamily="49" charset="0"/>
              </a:rPr>
              <a:t>,%</a:t>
            </a:r>
            <a:r>
              <a:rPr lang="en-US" sz="2000" err="1">
                <a:solidFill>
                  <a:srgbClr val="8080FF"/>
                </a:solidFill>
                <a:latin typeface="Courier New" panose="02070309020205020404" pitchFamily="49" charset="0"/>
              </a:rPr>
              <a:t>edx</a:t>
            </a:r>
            <a:endParaRPr lang="en-US" sz="2000">
              <a:solidFill>
                <a:srgbClr val="8080FF"/>
              </a:solidFill>
              <a:latin typeface="Courier New" panose="02070309020205020404" pitchFamily="49" charset="0"/>
            </a:endParaRPr>
          </a:p>
          <a:p>
            <a:r>
              <a:rPr lang="en-US" sz="200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 b="0">
                <a:solidFill>
                  <a:srgbClr val="FF8000"/>
                </a:solidFill>
                <a:latin typeface="Courier New" panose="02070309020205020404" pitchFamily="49" charset="0"/>
              </a:rPr>
              <a:t>24</a:t>
            </a:r>
            <a:r>
              <a:rPr lang="en-US" sz="2000">
                <a:solidFill>
                  <a:srgbClr val="000080"/>
                </a:solidFill>
                <a:latin typeface="Courier New" panose="02070309020205020404" pitchFamily="49" charset="0"/>
              </a:rPr>
              <a:t>&gt;:</a:t>
            </a:r>
            <a:r>
              <a:rPr lang="en-US" sz="2000" b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br</a:t>
            </a:r>
            <a:r>
              <a:rPr lang="en-US" sz="2000" b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 b="0">
                <a:solidFill>
                  <a:srgbClr val="FF8000"/>
                </a:solidFill>
                <a:latin typeface="Courier New" panose="02070309020205020404" pitchFamily="49" charset="0"/>
              </a:rPr>
              <a:t>12</a:t>
            </a:r>
            <a:r>
              <a:rPr lang="en-US" sz="200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</a:p>
        </p:txBody>
      </p:sp>
      <p:sp>
        <p:nvSpPr>
          <p:cNvPr id="41" name="Freeform 40"/>
          <p:cNvSpPr/>
          <p:nvPr/>
        </p:nvSpPr>
        <p:spPr bwMode="auto">
          <a:xfrm>
            <a:off x="4698200" y="2964150"/>
            <a:ext cx="168090" cy="2743200"/>
          </a:xfrm>
          <a:custGeom>
            <a:avLst/>
            <a:gdLst>
              <a:gd name="connsiteX0" fmla="*/ 367862 w 367862"/>
              <a:gd name="connsiteY0" fmla="*/ 3100552 h 3100552"/>
              <a:gd name="connsiteX1" fmla="*/ 0 w 367862"/>
              <a:gd name="connsiteY1" fmla="*/ 1397876 h 3100552"/>
              <a:gd name="connsiteX2" fmla="*/ 367862 w 367862"/>
              <a:gd name="connsiteY2" fmla="*/ 0 h 3100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862" h="3100552">
                <a:moveTo>
                  <a:pt x="367862" y="3100552"/>
                </a:moveTo>
                <a:cubicBezTo>
                  <a:pt x="183931" y="2507593"/>
                  <a:pt x="0" y="1914635"/>
                  <a:pt x="0" y="1397876"/>
                </a:cubicBezTo>
                <a:cubicBezTo>
                  <a:pt x="0" y="881117"/>
                  <a:pt x="243490" y="232979"/>
                  <a:pt x="367862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 sz="1800" b="0">
              <a:solidFill>
                <a:srgbClr val="4F81BD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56E61-7FBF-4DA9-B1D5-149561D0D2FC}"/>
              </a:ext>
            </a:extLst>
          </p:cNvPr>
          <p:cNvSpPr txBox="1"/>
          <p:nvPr/>
        </p:nvSpPr>
        <p:spPr>
          <a:xfrm>
            <a:off x="1704975" y="961660"/>
            <a:ext cx="955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func.c</a:t>
            </a:r>
            <a:endParaRPr lang="en-US" sz="2000" dirty="0">
              <a:solidFill>
                <a:srgbClr val="4F81BD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4929B2B-38F6-4015-A486-337088477B0A}"/>
              </a:ext>
            </a:extLst>
          </p:cNvPr>
          <p:cNvSpPr/>
          <p:nvPr/>
        </p:nvSpPr>
        <p:spPr bwMode="auto">
          <a:xfrm>
            <a:off x="3488775" y="5518130"/>
            <a:ext cx="1047750" cy="590550"/>
          </a:xfrm>
          <a:prstGeom prst="rightArrow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800" b="0">
              <a:solidFill>
                <a:srgbClr val="4F81BD"/>
              </a:solidFill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0D59DD-08CA-4D03-AF90-42215C2295A2}"/>
              </a:ext>
            </a:extLst>
          </p:cNvPr>
          <p:cNvSpPr txBox="1"/>
          <p:nvPr/>
        </p:nvSpPr>
        <p:spPr>
          <a:xfrm>
            <a:off x="226471" y="5109671"/>
            <a:ext cx="1350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gcc</a:t>
            </a:r>
            <a:endParaRPr lang="en-US" b="0" dirty="0">
              <a:solidFill>
                <a:srgbClr val="4F81BD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b="0" dirty="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compiler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8B8BA-FF81-40C2-BC31-BA6D9B57D141}"/>
              </a:ext>
            </a:extLst>
          </p:cNvPr>
          <p:cNvSpPr/>
          <p:nvPr/>
        </p:nvSpPr>
        <p:spPr bwMode="auto">
          <a:xfrm>
            <a:off x="2067053" y="5337900"/>
            <a:ext cx="1069524" cy="10828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0" dirty="0" err="1">
                <a:solidFill>
                  <a:srgbClr val="4F81BD"/>
                </a:solidFill>
                <a:latin typeface="Arial" charset="0"/>
                <a:ea typeface="ＭＳ Ｐゴシック" panose="020B0600070205080204" pitchFamily="34" charset="-128"/>
              </a:rPr>
              <a:t>a.out</a:t>
            </a:r>
            <a:endParaRPr lang="en-US" sz="1800" b="0" dirty="0">
              <a:solidFill>
                <a:srgbClr val="4F81BD"/>
              </a:solidFill>
              <a:latin typeface="Arial" charset="0"/>
              <a:ea typeface="ＭＳ Ｐゴシック" panose="020B0600070205080204" pitchFamily="34" charset="-128"/>
            </a:endParaRPr>
          </a:p>
          <a:p>
            <a:pPr algn="ctr"/>
            <a:r>
              <a:rPr lang="en-US" sz="1800" b="0" dirty="0">
                <a:solidFill>
                  <a:srgbClr val="4F81BD"/>
                </a:solidFill>
                <a:latin typeface="Arial" charset="0"/>
                <a:ea typeface="ＭＳ Ｐゴシック" panose="020B0600070205080204" pitchFamily="34" charset="-128"/>
              </a:rPr>
              <a:t>(binary)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50ECA20-56D5-4A55-8B66-B0E94AF9BB2F}"/>
              </a:ext>
            </a:extLst>
          </p:cNvPr>
          <p:cNvSpPr/>
          <p:nvPr/>
        </p:nvSpPr>
        <p:spPr bwMode="auto">
          <a:xfrm rot="3005629">
            <a:off x="994945" y="4791005"/>
            <a:ext cx="1047750" cy="590550"/>
          </a:xfrm>
          <a:prstGeom prst="rightArrow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800" b="0">
              <a:solidFill>
                <a:srgbClr val="4F81BD"/>
              </a:solidFill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A9D544-99CC-4B37-A44D-27D3026214A8}"/>
              </a:ext>
            </a:extLst>
          </p:cNvPr>
          <p:cNvSpPr txBox="1"/>
          <p:nvPr/>
        </p:nvSpPr>
        <p:spPr>
          <a:xfrm>
            <a:off x="3355538" y="6220704"/>
            <a:ext cx="130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objdump</a:t>
            </a:r>
            <a:endParaRPr lang="en-US" sz="2000" dirty="0">
              <a:solidFill>
                <a:srgbClr val="4F81BD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59540D-88F4-4224-A7B4-BC8B3D9B2331}"/>
              </a:ext>
            </a:extLst>
          </p:cNvPr>
          <p:cNvSpPr txBox="1"/>
          <p:nvPr/>
        </p:nvSpPr>
        <p:spPr>
          <a:xfrm>
            <a:off x="5636358" y="1030772"/>
            <a:ext cx="2321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func() in x86 ISA</a:t>
            </a:r>
          </a:p>
        </p:txBody>
      </p:sp>
    </p:spTree>
    <p:extLst>
      <p:ext uri="{BB962C8B-B14F-4D97-AF65-F5344CB8AC3E}">
        <p14:creationId xmlns:p14="http://schemas.microsoft.com/office/powerpoint/2010/main" val="213744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5" grpId="0" animBg="1"/>
      <p:bldP spid="32" grpId="0" animBg="1"/>
      <p:bldP spid="44" grpId="0" animBg="1"/>
      <p:bldP spid="46" grpId="0" animBg="1"/>
      <p:bldP spid="38" grpId="0" animBg="1"/>
      <p:bldP spid="40" grpId="0" animBg="1"/>
      <p:bldP spid="41" grpId="0" animBg="1"/>
      <p:bldP spid="4" grpId="0" animBg="1"/>
      <p:bldP spid="5" grpId="0"/>
      <p:bldP spid="6" grpId="0" animBg="1"/>
      <p:bldP spid="25" grpId="0" animBg="1"/>
      <p:bldP spid="2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3236-2EEA-47DA-859C-262C314A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hardware use the ISA?</a:t>
            </a: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A706AA2A-C9C5-4608-BB1E-96FAC6640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54" y="1244026"/>
            <a:ext cx="3452253" cy="382329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dirty="0"/>
              <a:t>Steps to executing an instruction:</a:t>
            </a:r>
          </a:p>
          <a:p>
            <a:pPr>
              <a:lnSpc>
                <a:spcPct val="120000"/>
              </a:lnSpc>
            </a:pPr>
            <a:r>
              <a:rPr lang="en-US" sz="2000" b="1" dirty="0"/>
              <a:t>Fetch</a:t>
            </a:r>
            <a:r>
              <a:rPr lang="en-US" sz="2000" dirty="0"/>
              <a:t> – Grab instruction </a:t>
            </a:r>
            <a:br>
              <a:rPr lang="en-US" sz="2000" dirty="0"/>
            </a:br>
            <a:r>
              <a:rPr lang="en-US" sz="2000" dirty="0"/>
              <a:t>             from memory</a:t>
            </a:r>
          </a:p>
          <a:p>
            <a:pPr>
              <a:lnSpc>
                <a:spcPct val="120000"/>
              </a:lnSpc>
            </a:pPr>
            <a:r>
              <a:rPr lang="en-US" sz="2000" b="1" dirty="0"/>
              <a:t>Decode</a:t>
            </a:r>
            <a:r>
              <a:rPr lang="en-US" sz="2000" dirty="0"/>
              <a:t> – Interpret </a:t>
            </a:r>
            <a:br>
              <a:rPr lang="en-US" sz="2000" dirty="0"/>
            </a:br>
            <a:r>
              <a:rPr lang="en-US" sz="2000" dirty="0"/>
              <a:t>                instruction</a:t>
            </a:r>
          </a:p>
          <a:p>
            <a:pPr>
              <a:lnSpc>
                <a:spcPct val="120000"/>
              </a:lnSpc>
            </a:pPr>
            <a:r>
              <a:rPr lang="en-US" sz="2000" b="1" dirty="0"/>
              <a:t>Execute</a:t>
            </a:r>
            <a:r>
              <a:rPr lang="en-US" sz="2000" dirty="0"/>
              <a:t> – Perform </a:t>
            </a:r>
            <a:br>
              <a:rPr lang="en-US" sz="2000" dirty="0"/>
            </a:br>
            <a:r>
              <a:rPr lang="en-US" sz="2000" dirty="0"/>
              <a:t>                Computation</a:t>
            </a:r>
          </a:p>
          <a:p>
            <a:pPr>
              <a:lnSpc>
                <a:spcPct val="120000"/>
              </a:lnSpc>
            </a:pPr>
            <a:r>
              <a:rPr lang="en-US" sz="2000" b="1" dirty="0"/>
              <a:t>Writeback</a:t>
            </a:r>
            <a:r>
              <a:rPr lang="en-US" sz="2000" dirty="0"/>
              <a:t> – Update </a:t>
            </a:r>
            <a:br>
              <a:rPr lang="en-US" sz="2000" dirty="0"/>
            </a:br>
            <a:r>
              <a:rPr lang="en-US" sz="2000" dirty="0"/>
              <a:t>                    State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172FC3-426A-4F69-9C7B-DDCF29630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357" y="1476280"/>
            <a:ext cx="1538288" cy="6311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t"/>
          <a:lstStyle/>
          <a:p>
            <a:pPr algn="ctr" eaLnBrk="1" hangingPunct="1"/>
            <a:r>
              <a:rPr lang="en-US" sz="1800">
                <a:solidFill>
                  <a:prstClr val="black"/>
                </a:solidFill>
                <a:latin typeface="Calibri" pitchFamily="34" charset="0"/>
                <a:ea typeface="ＭＳ Ｐゴシック" panose="020B0600070205080204" pitchFamily="34" charset="-128"/>
              </a:rPr>
              <a:t>1. Fetch</a:t>
            </a:r>
            <a:endParaRPr lang="en-US" sz="1400">
              <a:solidFill>
                <a:prstClr val="black"/>
              </a:solidFill>
              <a:latin typeface="Calibri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CD5DA-06F5-47B6-9835-954511400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405" y="2412202"/>
            <a:ext cx="1544384" cy="6311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800">
                <a:solidFill>
                  <a:prstClr val="black"/>
                </a:solidFill>
                <a:latin typeface="Calibri" pitchFamily="34" charset="0"/>
                <a:ea typeface="ＭＳ Ｐゴシック" panose="020B0600070205080204" pitchFamily="34" charset="-128"/>
              </a:rPr>
              <a:t>2. Decode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5E91A3-4AE7-4EF8-80EC-E27F9905A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6560" y="1574003"/>
            <a:ext cx="1303337" cy="74488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0">
                <a:solidFill>
                  <a:prstClr val="white"/>
                </a:solidFill>
                <a:latin typeface="Calibri" pitchFamily="34" charset="0"/>
                <a:ea typeface="ＭＳ Ｐゴシック" panose="020B0600070205080204" pitchFamily="34" charset="-128"/>
              </a:rPr>
              <a:t>Instruction</a:t>
            </a:r>
          </a:p>
          <a:p>
            <a:pPr algn="ctr" eaLnBrk="1" hangingPunct="1"/>
            <a:r>
              <a:rPr lang="en-US" sz="1400" b="0">
                <a:solidFill>
                  <a:prstClr val="white"/>
                </a:solidFill>
                <a:latin typeface="Calibri" pitchFamily="34" charset="0"/>
                <a:ea typeface="ＭＳ Ｐゴシック" panose="020B0600070205080204" pitchFamily="34" charset="-128"/>
              </a:rPr>
              <a:t>(cache)</a:t>
            </a:r>
          </a:p>
        </p:txBody>
      </p:sp>
      <p:sp>
        <p:nvSpPr>
          <p:cNvPr id="7" name="Line 15">
            <a:extLst>
              <a:ext uri="{FF2B5EF4-FFF2-40B4-BE49-F238E27FC236}">
                <a16:creationId xmlns:a16="http://schemas.microsoft.com/office/drawing/2014/main" id="{76FF0144-1849-4CE1-B598-B2242B4D84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6110" y="1845732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b="0">
              <a:solidFill>
                <a:srgbClr val="4F81BD"/>
              </a:solidFill>
              <a:latin typeface="Calibri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E3A0C4DB-0283-4D46-B746-2245FCD0C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6558" y="2169641"/>
            <a:ext cx="0" cy="24256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b="0">
              <a:solidFill>
                <a:srgbClr val="4F81BD"/>
              </a:solidFill>
              <a:latin typeface="Calibri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" name="Text Box 23">
            <a:extLst>
              <a:ext uri="{FF2B5EF4-FFF2-40B4-BE49-F238E27FC236}">
                <a16:creationId xmlns:a16="http://schemas.microsoft.com/office/drawing/2014/main" id="{03600A05-0EE9-41E1-9E43-FF32FEA5C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0765" y="1571025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0">
                <a:solidFill>
                  <a:srgbClr val="4F81BD"/>
                </a:solidFill>
                <a:latin typeface="Calibri" pitchFamily="34" charset="0"/>
                <a:ea typeface="ＭＳ Ｐゴシック" panose="020B0600070205080204" pitchFamily="34" charset="-128"/>
              </a:rPr>
              <a:t>Address</a:t>
            </a:r>
          </a:p>
        </p:txBody>
      </p:sp>
      <p:sp>
        <p:nvSpPr>
          <p:cNvPr id="11" name="Line 16">
            <a:extLst>
              <a:ext uri="{FF2B5EF4-FFF2-40B4-BE49-F238E27FC236}">
                <a16:creationId xmlns:a16="http://schemas.microsoft.com/office/drawing/2014/main" id="{253A844E-2B61-4B31-9F49-93C24B3E81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6558" y="2259802"/>
            <a:ext cx="175000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med"/>
          </a:ln>
        </p:spPr>
        <p:txBody>
          <a:bodyPr/>
          <a:lstStyle/>
          <a:p>
            <a:endParaRPr lang="en-US" sz="1800" b="0">
              <a:solidFill>
                <a:srgbClr val="4F81BD"/>
              </a:solidFill>
              <a:latin typeface="Calibri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970935-D41A-466C-822A-0606EED7B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460" y="2548460"/>
            <a:ext cx="1061013" cy="63112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0">
                <a:solidFill>
                  <a:prstClr val="white"/>
                </a:solidFill>
                <a:latin typeface="Calibri" pitchFamily="34" charset="0"/>
                <a:ea typeface="ＭＳ Ｐゴシック" panose="020B0600070205080204" pitchFamily="34" charset="-128"/>
              </a:rPr>
              <a:t>Register</a:t>
            </a:r>
          </a:p>
          <a:p>
            <a:pPr algn="ctr" eaLnBrk="1" hangingPunct="1"/>
            <a:r>
              <a:rPr lang="en-US" sz="1400" b="0">
                <a:solidFill>
                  <a:prstClr val="white"/>
                </a:solidFill>
                <a:latin typeface="Calibri" pitchFamily="34" charset="0"/>
                <a:ea typeface="ＭＳ Ｐゴシック" panose="020B0600070205080204" pitchFamily="34" charset="-128"/>
              </a:rPr>
              <a:t>File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1849A0-7559-4DBA-8149-B48884626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357" y="3508407"/>
            <a:ext cx="4038416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sz="1400">
              <a:solidFill>
                <a:prstClr val="white"/>
              </a:solidFill>
              <a:latin typeface="Calibri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EEEEC7-FFE3-4EB8-8C55-BC19F9690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827" y="3649020"/>
            <a:ext cx="592136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0">
                <a:solidFill>
                  <a:prstClr val="white"/>
                </a:solidFill>
                <a:latin typeface="Calibri" pitchFamily="34" charset="0"/>
                <a:ea typeface="ＭＳ Ｐゴシック" panose="020B0600070205080204" pitchFamily="34" charset="-128"/>
              </a:rPr>
              <a:t>Branch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209364-9913-4CE5-BFB4-C80686A47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738" y="3649020"/>
            <a:ext cx="676275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0">
                <a:solidFill>
                  <a:prstClr val="white"/>
                </a:solidFill>
                <a:latin typeface="Calibri" pitchFamily="34" charset="0"/>
                <a:ea typeface="ＭＳ Ｐゴシック" panose="020B0600070205080204" pitchFamily="34" charset="-128"/>
              </a:rPr>
              <a:t>Mult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72E28C-F61C-4302-AA7E-02CB0EE04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797" y="3649020"/>
            <a:ext cx="676275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0">
                <a:solidFill>
                  <a:prstClr val="white"/>
                </a:solidFill>
                <a:latin typeface="Calibri" pitchFamily="34" charset="0"/>
                <a:ea typeface="ＭＳ Ｐゴシック" panose="020B0600070205080204" pitchFamily="34" charset="-128"/>
              </a:rPr>
              <a:t>Load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87E792-D85C-4D6E-9ED2-84D51BF24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322" y="3649020"/>
            <a:ext cx="676275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0">
                <a:solidFill>
                  <a:prstClr val="white"/>
                </a:solidFill>
                <a:latin typeface="Calibri" pitchFamily="34" charset="0"/>
                <a:ea typeface="ＭＳ Ｐゴシック" panose="020B0600070205080204" pitchFamily="34" charset="-128"/>
              </a:rPr>
              <a:t>Store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97910A-4054-4FD2-83F7-775E560A2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797" y="5173020"/>
            <a:ext cx="1447800" cy="609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0">
                <a:solidFill>
                  <a:prstClr val="white"/>
                </a:solidFill>
                <a:latin typeface="Calibri" pitchFamily="34" charset="0"/>
                <a:ea typeface="ＭＳ Ｐゴシック" panose="020B0600070205080204" pitchFamily="34" charset="-128"/>
              </a:rPr>
              <a:t>Data Memory</a:t>
            </a:r>
          </a:p>
          <a:p>
            <a:pPr algn="ctr" eaLnBrk="1" hangingPunct="1"/>
            <a:r>
              <a:rPr lang="en-US" sz="1400" b="0">
                <a:solidFill>
                  <a:prstClr val="white"/>
                </a:solidFill>
                <a:latin typeface="Calibri" pitchFamily="34" charset="0"/>
                <a:ea typeface="ＭＳ Ｐゴシック" panose="020B0600070205080204" pitchFamily="34" charset="-128"/>
              </a:rPr>
              <a:t>(cache)</a:t>
            </a: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DFD4CF79-6CB9-480E-B1B0-A5C3CB48447F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395072" y="463962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b="0">
              <a:solidFill>
                <a:srgbClr val="4F81BD"/>
              </a:solidFill>
              <a:latin typeface="Calibri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6F5981A5-B7CE-4F2F-AB61-5EA742F4B136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6685585" y="463962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b="0">
              <a:solidFill>
                <a:srgbClr val="4F81BD"/>
              </a:solidFill>
              <a:latin typeface="Calibri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36F73802-D51E-4CA5-9C23-75ABBE0CDCED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166597" y="463962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b="0">
              <a:solidFill>
                <a:srgbClr val="4F81BD"/>
              </a:solidFill>
              <a:latin typeface="Calibri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1A4ABF20-5A15-4205-8B1C-904B047648C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455522" y="463962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b="0">
              <a:solidFill>
                <a:srgbClr val="4F81BD"/>
              </a:solidFill>
              <a:latin typeface="Calibri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" name="Text Box 27">
            <a:extLst>
              <a:ext uri="{FF2B5EF4-FFF2-40B4-BE49-F238E27FC236}">
                <a16:creationId xmlns:a16="http://schemas.microsoft.com/office/drawing/2014/main" id="{37A936B4-B26A-42E0-B65E-E144498DC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7647" y="4850599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b="0">
                <a:solidFill>
                  <a:srgbClr val="4F81BD"/>
                </a:solidFill>
                <a:latin typeface="Calibri" pitchFamily="34" charset="0"/>
                <a:ea typeface="ＭＳ Ｐゴシック" panose="020B0600070205080204" pitchFamily="34" charset="-128"/>
              </a:rPr>
              <a:t>Data</a:t>
            </a:r>
          </a:p>
        </p:txBody>
      </p:sp>
      <p:sp>
        <p:nvSpPr>
          <p:cNvPr id="26" name="Text Box 28">
            <a:extLst>
              <a:ext uri="{FF2B5EF4-FFF2-40B4-BE49-F238E27FC236}">
                <a16:creationId xmlns:a16="http://schemas.microsoft.com/office/drawing/2014/main" id="{ED333B36-EE45-46BD-A7D5-BAC9A23B1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910" y="486822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b="0">
                <a:solidFill>
                  <a:srgbClr val="4F81BD"/>
                </a:solidFill>
                <a:latin typeface="Calibri" pitchFamily="34" charset="0"/>
                <a:ea typeface="ＭＳ Ｐゴシック" panose="020B0600070205080204" pitchFamily="34" charset="-128"/>
              </a:rPr>
              <a:t>Data</a:t>
            </a:r>
          </a:p>
        </p:txBody>
      </p:sp>
      <p:sp>
        <p:nvSpPr>
          <p:cNvPr id="27" name="Text Box 29">
            <a:extLst>
              <a:ext uri="{FF2B5EF4-FFF2-40B4-BE49-F238E27FC236}">
                <a16:creationId xmlns:a16="http://schemas.microsoft.com/office/drawing/2014/main" id="{7E300016-4B9C-4043-B2A5-A0DC6C4FF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554" y="462199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b="0" err="1">
                <a:solidFill>
                  <a:srgbClr val="4F81BD"/>
                </a:solidFill>
                <a:latin typeface="Calibri" pitchFamily="34" charset="0"/>
                <a:ea typeface="ＭＳ Ｐゴシック" panose="020B0600070205080204" pitchFamily="34" charset="-128"/>
              </a:rPr>
              <a:t>Addr</a:t>
            </a:r>
            <a:r>
              <a:rPr lang="en-US" sz="1000" b="0">
                <a:solidFill>
                  <a:srgbClr val="4F81BD"/>
                </a:solidFill>
                <a:latin typeface="Calibri" pitchFamily="34" charset="0"/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28" name="Text Box 30">
            <a:extLst>
              <a:ext uri="{FF2B5EF4-FFF2-40B4-BE49-F238E27FC236}">
                <a16:creationId xmlns:a16="http://schemas.microsoft.com/office/drawing/2014/main" id="{8345C0EE-80A1-4909-A933-6057B2DB6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5410" y="462199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b="0" err="1">
                <a:solidFill>
                  <a:srgbClr val="4F81BD"/>
                </a:solidFill>
                <a:latin typeface="Calibri" pitchFamily="34" charset="0"/>
                <a:ea typeface="ＭＳ Ｐゴシック" panose="020B0600070205080204" pitchFamily="34" charset="-128"/>
              </a:rPr>
              <a:t>Addr</a:t>
            </a:r>
            <a:r>
              <a:rPr lang="en-US" sz="1000" b="0">
                <a:solidFill>
                  <a:srgbClr val="4F81BD"/>
                </a:solidFill>
                <a:latin typeface="Calibri" pitchFamily="34" charset="0"/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29" name="Line 31">
            <a:extLst>
              <a:ext uri="{FF2B5EF4-FFF2-40B4-BE49-F238E27FC236}">
                <a16:creationId xmlns:a16="http://schemas.microsoft.com/office/drawing/2014/main" id="{E59C9163-9EE8-4D08-913B-B77A9337A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2136" y="342042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b="0">
              <a:solidFill>
                <a:srgbClr val="4F81BD"/>
              </a:solidFill>
              <a:latin typeface="Calibri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" name="Line 32">
            <a:extLst>
              <a:ext uri="{FF2B5EF4-FFF2-40B4-BE49-F238E27FC236}">
                <a16:creationId xmlns:a16="http://schemas.microsoft.com/office/drawing/2014/main" id="{FF58BA08-8F20-46D9-9EF4-61C375ABA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6773" y="342042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b="0">
              <a:solidFill>
                <a:srgbClr val="4F81BD"/>
              </a:solidFill>
              <a:latin typeface="Calibri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" name="Line 34">
            <a:extLst>
              <a:ext uri="{FF2B5EF4-FFF2-40B4-BE49-F238E27FC236}">
                <a16:creationId xmlns:a16="http://schemas.microsoft.com/office/drawing/2014/main" id="{AE3523BC-2723-4CD4-ADEE-F00C99773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2832" y="342042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b="0">
              <a:solidFill>
                <a:srgbClr val="4F81BD"/>
              </a:solidFill>
              <a:latin typeface="Calibri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3" name="Line 35">
            <a:extLst>
              <a:ext uri="{FF2B5EF4-FFF2-40B4-BE49-F238E27FC236}">
                <a16:creationId xmlns:a16="http://schemas.microsoft.com/office/drawing/2014/main" id="{6A49B381-8FF1-4798-98C7-823569B1C7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2770" y="342042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b="0">
              <a:solidFill>
                <a:srgbClr val="4F81BD"/>
              </a:solidFill>
              <a:latin typeface="Calibri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4" name="Line 36">
            <a:extLst>
              <a:ext uri="{FF2B5EF4-FFF2-40B4-BE49-F238E27FC236}">
                <a16:creationId xmlns:a16="http://schemas.microsoft.com/office/drawing/2014/main" id="{FC3BD9F5-E1D0-439F-8BD3-8E79D6C671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2136" y="3420420"/>
            <a:ext cx="319063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 b="0">
              <a:solidFill>
                <a:srgbClr val="4F81BD"/>
              </a:solidFill>
              <a:latin typeface="Calibri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5F9C20-FCFC-456E-BED1-BA754689D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801" y="3649020"/>
            <a:ext cx="6731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0">
                <a:solidFill>
                  <a:prstClr val="white"/>
                </a:solidFill>
                <a:latin typeface="Calibri" pitchFamily="34" charset="0"/>
                <a:ea typeface="ＭＳ Ｐゴシック" panose="020B0600070205080204" pitchFamily="34" charset="-128"/>
              </a:rPr>
              <a:t>Add</a:t>
            </a:r>
          </a:p>
        </p:txBody>
      </p:sp>
      <p:sp>
        <p:nvSpPr>
          <p:cNvPr id="36" name="Line 38">
            <a:extLst>
              <a:ext uri="{FF2B5EF4-FFF2-40B4-BE49-F238E27FC236}">
                <a16:creationId xmlns:a16="http://schemas.microsoft.com/office/drawing/2014/main" id="{DA9BAE62-432B-4795-AD95-4FDD62E322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3661" y="342042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b="0">
              <a:solidFill>
                <a:srgbClr val="4F81BD"/>
              </a:solidFill>
              <a:latin typeface="Calibri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7" name="Line 39">
            <a:extLst>
              <a:ext uri="{FF2B5EF4-FFF2-40B4-BE49-F238E27FC236}">
                <a16:creationId xmlns:a16="http://schemas.microsoft.com/office/drawing/2014/main" id="{D165C1DF-ECF5-4063-AC83-0D689728C9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6201" y="4487220"/>
            <a:ext cx="377617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 b="0">
              <a:solidFill>
                <a:srgbClr val="4F81BD"/>
              </a:solidFill>
              <a:latin typeface="Calibri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9" name="Line 41">
            <a:extLst>
              <a:ext uri="{FF2B5EF4-FFF2-40B4-BE49-F238E27FC236}">
                <a16:creationId xmlns:a16="http://schemas.microsoft.com/office/drawing/2014/main" id="{AB800D84-911E-4F8B-AB17-94759DD85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6201" y="410622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 sz="1800" b="0">
              <a:solidFill>
                <a:srgbClr val="4F81BD"/>
              </a:solidFill>
              <a:latin typeface="Calibri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0" name="Line 42">
            <a:extLst>
              <a:ext uri="{FF2B5EF4-FFF2-40B4-BE49-F238E27FC236}">
                <a16:creationId xmlns:a16="http://schemas.microsoft.com/office/drawing/2014/main" id="{5244A528-FC30-4A69-8796-A019CED7FF9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9251" y="410622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 sz="1800" b="0">
              <a:solidFill>
                <a:srgbClr val="4F81BD"/>
              </a:solidFill>
              <a:latin typeface="Calibri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2" name="Line 44">
            <a:extLst>
              <a:ext uri="{FF2B5EF4-FFF2-40B4-BE49-F238E27FC236}">
                <a16:creationId xmlns:a16="http://schemas.microsoft.com/office/drawing/2014/main" id="{E4148BD2-985C-4A4A-AA88-EA412E18E5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5310" y="410622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 sz="1800" b="0">
              <a:solidFill>
                <a:srgbClr val="4F81BD"/>
              </a:solidFill>
              <a:latin typeface="Calibri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3" name="Line 45">
            <a:extLst>
              <a:ext uri="{FF2B5EF4-FFF2-40B4-BE49-F238E27FC236}">
                <a16:creationId xmlns:a16="http://schemas.microsoft.com/office/drawing/2014/main" id="{9EAA1B42-8A77-4C04-A947-53F4EAF559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6835" y="410622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 sz="1800" b="0">
              <a:solidFill>
                <a:srgbClr val="4F81BD"/>
              </a:solidFill>
              <a:latin typeface="Calibri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4" name="Line 46">
            <a:extLst>
              <a:ext uri="{FF2B5EF4-FFF2-40B4-BE49-F238E27FC236}">
                <a16:creationId xmlns:a16="http://schemas.microsoft.com/office/drawing/2014/main" id="{E5F44A0F-9DDB-4462-B991-4C32CCD479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7726" y="410622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 sz="1800" b="0">
              <a:solidFill>
                <a:srgbClr val="4F81BD"/>
              </a:solidFill>
              <a:latin typeface="Calibri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6BED5C-72A4-4FB8-8ACF-24E6D0EE4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126" y="4439595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solidFill>
                  <a:srgbClr val="4F81BD"/>
                </a:solidFill>
                <a:latin typeface="Calibri" pitchFamily="34" charset="0"/>
                <a:ea typeface="ＭＳ Ｐゴシック" panose="020B0600070205080204" pitchFamily="34" charset="-128"/>
              </a:rPr>
              <a:t>Operation Results</a:t>
            </a:r>
          </a:p>
        </p:txBody>
      </p:sp>
      <p:sp>
        <p:nvSpPr>
          <p:cNvPr id="46" name="Line 16">
            <a:extLst>
              <a:ext uri="{FF2B5EF4-FFF2-40B4-BE49-F238E27FC236}">
                <a16:creationId xmlns:a16="http://schemas.microsoft.com/office/drawing/2014/main" id="{4BE01BF6-D3EE-485A-8253-2ED1A1E529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105" y="3043324"/>
            <a:ext cx="10777" cy="37709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b="0">
              <a:solidFill>
                <a:srgbClr val="4F81BD"/>
              </a:solidFill>
              <a:latin typeface="Calibri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8" name="Line 15">
            <a:extLst>
              <a:ext uri="{FF2B5EF4-FFF2-40B4-BE49-F238E27FC236}">
                <a16:creationId xmlns:a16="http://schemas.microsoft.com/office/drawing/2014/main" id="{9DFAF5D6-0799-461A-B65C-F9097008EC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82381" y="2842402"/>
            <a:ext cx="10776" cy="164481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b="0">
              <a:solidFill>
                <a:srgbClr val="4F81BD"/>
              </a:solidFill>
              <a:latin typeface="Calibri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0" name="Line 15">
            <a:extLst>
              <a:ext uri="{FF2B5EF4-FFF2-40B4-BE49-F238E27FC236}">
                <a16:creationId xmlns:a16="http://schemas.microsoft.com/office/drawing/2014/main" id="{156292CF-DDA5-4DD4-9819-C29318CDFE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3473" y="2853258"/>
            <a:ext cx="115968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b="0">
              <a:solidFill>
                <a:srgbClr val="4F81BD"/>
              </a:solidFill>
              <a:latin typeface="Calibri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260310-B23A-48B0-A500-20CD07716812}"/>
              </a:ext>
            </a:extLst>
          </p:cNvPr>
          <p:cNvSpPr/>
          <p:nvPr/>
        </p:nvSpPr>
        <p:spPr>
          <a:xfrm>
            <a:off x="4591245" y="5261515"/>
            <a:ext cx="1447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Calibri" pitchFamily="34" charset="0"/>
                <a:ea typeface="ＭＳ Ｐゴシック" panose="020B0600070205080204" pitchFamily="34" charset="-128"/>
              </a:rPr>
              <a:t>4. Writeback</a:t>
            </a:r>
            <a:endParaRPr lang="en-US" sz="180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CD58CE1-CA77-4783-AEDF-FBE71DC5A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178" y="1845731"/>
            <a:ext cx="1356812" cy="22718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0">
                <a:solidFill>
                  <a:prstClr val="white"/>
                </a:solidFill>
                <a:latin typeface="Calibri" pitchFamily="34" charset="0"/>
                <a:ea typeface="ＭＳ Ｐゴシック" panose="020B0600070205080204" pitchFamily="34" charset="-128"/>
              </a:rPr>
              <a:t>Program Counter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1988BFE-E184-4C61-8D15-4C13E6CC4868}"/>
              </a:ext>
            </a:extLst>
          </p:cNvPr>
          <p:cNvCxnSpPr/>
          <p:nvPr/>
        </p:nvCxnSpPr>
        <p:spPr bwMode="auto">
          <a:xfrm>
            <a:off x="3821157" y="2258313"/>
            <a:ext cx="5170443" cy="0"/>
          </a:xfrm>
          <a:prstGeom prst="line">
            <a:avLst/>
          </a:prstGeom>
          <a:noFill/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960DB89-B4DC-4F9B-B0EF-1F9DEC8A175E}"/>
              </a:ext>
            </a:extLst>
          </p:cNvPr>
          <p:cNvCxnSpPr/>
          <p:nvPr/>
        </p:nvCxnSpPr>
        <p:spPr bwMode="auto">
          <a:xfrm>
            <a:off x="3832314" y="3308440"/>
            <a:ext cx="5170443" cy="0"/>
          </a:xfrm>
          <a:prstGeom prst="line">
            <a:avLst/>
          </a:prstGeom>
          <a:noFill/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86C93A-1E4D-40E0-B8DD-13D028FD9362}"/>
              </a:ext>
            </a:extLst>
          </p:cNvPr>
          <p:cNvCxnSpPr/>
          <p:nvPr/>
        </p:nvCxnSpPr>
        <p:spPr bwMode="auto">
          <a:xfrm>
            <a:off x="3843472" y="4850599"/>
            <a:ext cx="5159285" cy="0"/>
          </a:xfrm>
          <a:prstGeom prst="line">
            <a:avLst/>
          </a:prstGeom>
          <a:noFill/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Line 15">
            <a:extLst>
              <a:ext uri="{FF2B5EF4-FFF2-40B4-BE49-F238E27FC236}">
                <a16:creationId xmlns:a16="http://schemas.microsoft.com/office/drawing/2014/main" id="{08FF71C8-99BD-4452-B29D-D43AE076355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16558" y="2169641"/>
            <a:ext cx="1761354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med"/>
          </a:ln>
        </p:spPr>
        <p:txBody>
          <a:bodyPr/>
          <a:lstStyle/>
          <a:p>
            <a:endParaRPr lang="en-US" sz="1800" b="0">
              <a:solidFill>
                <a:srgbClr val="4F81BD"/>
              </a:solidFill>
              <a:latin typeface="Calibri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1" name="Text Box 23">
            <a:extLst>
              <a:ext uri="{FF2B5EF4-FFF2-40B4-BE49-F238E27FC236}">
                <a16:creationId xmlns:a16="http://schemas.microsoft.com/office/drawing/2014/main" id="{CF7B1FC0-69EF-4453-84FB-EEC319D42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321" y="1922723"/>
            <a:ext cx="9777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0">
                <a:solidFill>
                  <a:srgbClr val="4F81BD"/>
                </a:solidFill>
                <a:latin typeface="Calibri" pitchFamily="34" charset="0"/>
                <a:ea typeface="ＭＳ Ｐゴシック" panose="020B0600070205080204" pitchFamily="34" charset="-128"/>
              </a:rPr>
              <a:t>Instruction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B9E1F29-C152-4E8D-982C-F22A3BFA0CBC}"/>
              </a:ext>
            </a:extLst>
          </p:cNvPr>
          <p:cNvSpPr/>
          <p:nvPr/>
        </p:nvSpPr>
        <p:spPr>
          <a:xfrm>
            <a:off x="3744324" y="4513230"/>
            <a:ext cx="1279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Calibri" pitchFamily="34" charset="0"/>
                <a:ea typeface="ＭＳ Ｐゴシック" panose="020B0600070205080204" pitchFamily="34" charset="-128"/>
              </a:rPr>
              <a:t>3. Execute</a:t>
            </a:r>
            <a:endParaRPr lang="en-US" sz="180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5" name="Line 15">
            <a:extLst>
              <a:ext uri="{FF2B5EF4-FFF2-40B4-BE49-F238E27FC236}">
                <a16:creationId xmlns:a16="http://schemas.microsoft.com/office/drawing/2014/main" id="{8A7423C3-9354-4022-950C-F1AE98CD82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25789" y="2851240"/>
            <a:ext cx="346671" cy="100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b="0">
              <a:solidFill>
                <a:srgbClr val="4F81BD"/>
              </a:solidFill>
              <a:latin typeface="Calibri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BB3A87-587C-454A-BE41-D47C59D88136}"/>
              </a:ext>
            </a:extLst>
          </p:cNvPr>
          <p:cNvSpPr txBox="1"/>
          <p:nvPr/>
        </p:nvSpPr>
        <p:spPr>
          <a:xfrm>
            <a:off x="4441559" y="5982467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Semi-realistic Diagram of CPU</a:t>
            </a:r>
          </a:p>
        </p:txBody>
      </p:sp>
    </p:spTree>
    <p:extLst>
      <p:ext uri="{BB962C8B-B14F-4D97-AF65-F5344CB8AC3E}">
        <p14:creationId xmlns:p14="http://schemas.microsoft.com/office/powerpoint/2010/main" val="299629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1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5" grpId="0"/>
      <p:bldP spid="46" grpId="0" animBg="1"/>
      <p:bldP spid="48" grpId="0" animBg="1"/>
      <p:bldP spid="50" grpId="0" animBg="1"/>
      <p:bldP spid="52" grpId="0"/>
      <p:bldP spid="53" grpId="0" animBg="1"/>
      <p:bldP spid="60" grpId="0" animBg="1"/>
      <p:bldP spid="61" grpId="0"/>
      <p:bldP spid="62" grpId="0"/>
      <p:bldP spid="65" grpId="0" animBg="1"/>
      <p:bldP spid="6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 bwMode="auto">
          <a:xfrm>
            <a:off x="4442197" y="2216302"/>
            <a:ext cx="2019301" cy="100175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381500" y="2150172"/>
            <a:ext cx="2019301" cy="100175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ound Single Corner Rectangle 3"/>
          <p:cNvSpPr/>
          <p:nvPr/>
        </p:nvSpPr>
        <p:spPr bwMode="auto">
          <a:xfrm>
            <a:off x="3808793" y="794490"/>
            <a:ext cx="2058607" cy="804480"/>
          </a:xfrm>
          <a:prstGeom prst="round1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600" dirty="0">
              <a:effectLst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138614" y="3393601"/>
            <a:ext cx="297180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50339" y="4779618"/>
            <a:ext cx="2068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Hardware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6867" y="2497385"/>
            <a:ext cx="1915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Software</a:t>
            </a: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138613" y="4474818"/>
            <a:ext cx="297180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676849" y="3611044"/>
            <a:ext cx="1895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Interface</a:t>
            </a:r>
          </a:p>
        </p:txBody>
      </p:sp>
      <p:pic>
        <p:nvPicPr>
          <p:cNvPr id="74758" name="Picture 6" descr="Image result for cpu di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607" y="4763491"/>
            <a:ext cx="1753663" cy="172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Connector 32"/>
          <p:cNvCxnSpPr/>
          <p:nvPr/>
        </p:nvCxnSpPr>
        <p:spPr bwMode="auto">
          <a:xfrm>
            <a:off x="3808794" y="3391541"/>
            <a:ext cx="297180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3808794" y="4474818"/>
            <a:ext cx="297180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3581399" y="3418450"/>
            <a:ext cx="3257368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Calibri" pitchFamily="34" charset="0"/>
              </a:rPr>
              <a:t>Instruction Set 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Calibri" pitchFamily="34" charset="0"/>
              </a:rPr>
              <a:t>Architecture (ISA):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Calibri" pitchFamily="34" charset="0"/>
              </a:rPr>
              <a:t>X86</a:t>
            </a:r>
            <a:r>
              <a:rPr lang="en-US" b="0" dirty="0">
                <a:latin typeface="Calibri" pitchFamily="34" charset="0"/>
              </a:rPr>
              <a:t>, ARM, MIPS… 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289797" y="2063902"/>
            <a:ext cx="2019301" cy="100175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push %</a:t>
            </a:r>
            <a:r>
              <a:rPr lang="en-US" sz="1800" dirty="0" err="1">
                <a:latin typeface="Consolas" panose="020B0609020204030204" pitchFamily="49" charset="0"/>
              </a:rPr>
              <a:t>rbp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 err="1">
                <a:latin typeface="Consolas" panose="020B0609020204030204" pitchFamily="49" charset="0"/>
              </a:rPr>
              <a:t>mov</a:t>
            </a:r>
            <a:r>
              <a:rPr lang="en-US" sz="1800" dirty="0">
                <a:latin typeface="Consolas" panose="020B0609020204030204" pitchFamily="49" charset="0"/>
              </a:rPr>
              <a:t>  %</a:t>
            </a:r>
            <a:r>
              <a:rPr lang="en-US" sz="1800" dirty="0" err="1">
                <a:latin typeface="Consolas" panose="020B0609020204030204" pitchFamily="49" charset="0"/>
              </a:rPr>
              <a:t>rsp</a:t>
            </a:r>
            <a:r>
              <a:rPr lang="en-US" sz="1800" dirty="0">
                <a:latin typeface="Consolas" panose="020B0609020204030204" pitchFamily="49" charset="0"/>
              </a:rPr>
              <a:t>,%</a:t>
            </a:r>
            <a:r>
              <a:rPr lang="en-US" sz="1800" dirty="0" err="1">
                <a:latin typeface="Consolas" panose="020B0609020204030204" pitchFamily="49" charset="0"/>
              </a:rPr>
              <a:t>rbp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 err="1">
                <a:latin typeface="Consolas" panose="020B0609020204030204" pitchFamily="49" charset="0"/>
              </a:rPr>
              <a:t>jmp</a:t>
            </a:r>
            <a:r>
              <a:rPr lang="en-US" sz="1800" dirty="0">
                <a:latin typeface="Consolas" panose="020B0609020204030204" pitchFamily="49" charset="0"/>
              </a:rPr>
              <a:t>  0x4004bc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9" name="Straight Connector 38"/>
          <p:cNvCxnSpPr>
            <a:stCxn id="4" idx="2"/>
            <a:endCxn id="35" idx="0"/>
          </p:cNvCxnSpPr>
          <p:nvPr/>
        </p:nvCxnSpPr>
        <p:spPr bwMode="auto">
          <a:xfrm rot="16200000" flipH="1">
            <a:off x="4836306" y="1600760"/>
            <a:ext cx="464932" cy="461351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5342256" y="1704607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Compiler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3446350" y="2290763"/>
            <a:ext cx="998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binary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793256" y="304800"/>
            <a:ext cx="1501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 Program</a:t>
            </a:r>
          </a:p>
        </p:txBody>
      </p:sp>
      <p:sp>
        <p:nvSpPr>
          <p:cNvPr id="32" name="TextBox 31"/>
          <p:cNvSpPr txBox="1"/>
          <p:nvPr/>
        </p:nvSpPr>
        <p:spPr>
          <a:xfrm rot="16200000">
            <a:off x="6032585" y="2418456"/>
            <a:ext cx="1150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process</a:t>
            </a:r>
          </a:p>
        </p:txBody>
      </p:sp>
      <p:sp>
        <p:nvSpPr>
          <p:cNvPr id="44" name="Round Single Corner Rectangle 43"/>
          <p:cNvSpPr/>
          <p:nvPr/>
        </p:nvSpPr>
        <p:spPr bwMode="auto">
          <a:xfrm>
            <a:off x="7548992" y="2273673"/>
            <a:ext cx="1390020" cy="804480"/>
          </a:xfrm>
          <a:prstGeom prst="round1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Operating System</a:t>
            </a:r>
            <a:endParaRPr lang="en-US" sz="1600" dirty="0">
              <a:effectLst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>
            <a:off x="6934200" y="2649288"/>
            <a:ext cx="381000" cy="0"/>
          </a:xfrm>
          <a:prstGeom prst="straightConnector1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51DFD8D-8868-466F-98AB-A7C8065FA697}"/>
              </a:ext>
            </a:extLst>
          </p:cNvPr>
          <p:cNvGrpSpPr/>
          <p:nvPr/>
        </p:nvGrpSpPr>
        <p:grpSpPr>
          <a:xfrm>
            <a:off x="4254032" y="4648200"/>
            <a:ext cx="2431687" cy="2088082"/>
            <a:chOff x="3821157" y="1333197"/>
            <a:chExt cx="5181600" cy="444942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5146DA-A8F6-41F0-92B5-464724BB6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8358" y="1333197"/>
              <a:ext cx="1538287" cy="7742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t"/>
            <a:lstStyle/>
            <a:p>
              <a:pPr algn="ctr" eaLnBrk="1" hangingPunct="1"/>
              <a:r>
                <a:rPr lang="en-US" sz="1050" dirty="0">
                  <a:solidFill>
                    <a:prstClr val="black"/>
                  </a:solidFill>
                  <a:latin typeface="Calibri" pitchFamily="34" charset="0"/>
                  <a:ea typeface="ＭＳ Ｐゴシック" panose="020B0600070205080204" pitchFamily="34" charset="-128"/>
                </a:rPr>
                <a:t>1. Fetch</a:t>
              </a:r>
              <a:endParaRPr lang="en-US" sz="900" dirty="0">
                <a:solidFill>
                  <a:prstClr val="black"/>
                </a:solidFill>
                <a:latin typeface="Calibri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7EB97B8-C6AF-44A2-B6C6-1F7263820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1405" y="2412202"/>
              <a:ext cx="1544384" cy="6311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50">
                  <a:solidFill>
                    <a:prstClr val="black"/>
                  </a:solidFill>
                  <a:latin typeface="Calibri" pitchFamily="34" charset="0"/>
                  <a:ea typeface="ＭＳ Ｐゴシック" panose="020B0600070205080204" pitchFamily="34" charset="-128"/>
                </a:rPr>
                <a:t>2. Decode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7FAD329-C565-4D21-8AB1-4D117DF71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6560" y="1574003"/>
              <a:ext cx="1303337" cy="7448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900" b="0">
                  <a:solidFill>
                    <a:prstClr val="white"/>
                  </a:solidFill>
                  <a:latin typeface="Calibri" pitchFamily="34" charset="0"/>
                  <a:ea typeface="ＭＳ Ｐゴシック" panose="020B0600070205080204" pitchFamily="34" charset="-128"/>
                </a:rPr>
                <a:t>Instruction</a:t>
              </a:r>
            </a:p>
            <a:p>
              <a:pPr algn="ctr" eaLnBrk="1" hangingPunct="1"/>
              <a:r>
                <a:rPr lang="en-US" sz="900" b="0">
                  <a:solidFill>
                    <a:prstClr val="white"/>
                  </a:solidFill>
                  <a:latin typeface="Calibri" pitchFamily="34" charset="0"/>
                  <a:ea typeface="ＭＳ Ｐゴシック" panose="020B0600070205080204" pitchFamily="34" charset="-128"/>
                </a:rPr>
                <a:t>(cache)</a:t>
              </a:r>
            </a:p>
          </p:txBody>
        </p:sp>
        <p:sp>
          <p:nvSpPr>
            <p:cNvPr id="36" name="Line 15">
              <a:extLst>
                <a:ext uri="{FF2B5EF4-FFF2-40B4-BE49-F238E27FC236}">
                  <a16:creationId xmlns:a16="http://schemas.microsoft.com/office/drawing/2014/main" id="{63AE59E0-FF2B-4096-8C4E-D5F03EEE8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6110" y="1845732"/>
              <a:ext cx="1060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050" b="0">
                <a:solidFill>
                  <a:srgbClr val="4F81BD"/>
                </a:solidFill>
                <a:latin typeface="Calibri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" name="Line 16">
              <a:extLst>
                <a:ext uri="{FF2B5EF4-FFF2-40B4-BE49-F238E27FC236}">
                  <a16:creationId xmlns:a16="http://schemas.microsoft.com/office/drawing/2014/main" id="{97E93A32-086D-416B-9C72-97F7086C1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6558" y="2169641"/>
              <a:ext cx="0" cy="2425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050" b="0">
                <a:solidFill>
                  <a:srgbClr val="4F81BD"/>
                </a:solidFill>
                <a:latin typeface="Calibri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0" name="Line 16">
              <a:extLst>
                <a:ext uri="{FF2B5EF4-FFF2-40B4-BE49-F238E27FC236}">
                  <a16:creationId xmlns:a16="http://schemas.microsoft.com/office/drawing/2014/main" id="{DAD3C7A2-74E4-4693-A202-3535B45024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6558" y="2259802"/>
              <a:ext cx="17500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/>
            <a:lstStyle/>
            <a:p>
              <a:endParaRPr lang="en-US" sz="1050" b="0">
                <a:solidFill>
                  <a:srgbClr val="4F81BD"/>
                </a:solidFill>
                <a:latin typeface="Calibri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0059ABD-0F48-41BF-A49A-17550E6C5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460" y="2548460"/>
              <a:ext cx="1061013" cy="63112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900" b="0" dirty="0">
                  <a:solidFill>
                    <a:prstClr val="white"/>
                  </a:solidFill>
                  <a:latin typeface="Calibri" pitchFamily="34" charset="0"/>
                  <a:ea typeface="ＭＳ Ｐゴシック" panose="020B0600070205080204" pitchFamily="34" charset="-128"/>
                </a:rPr>
                <a:t>Register</a:t>
              </a:r>
            </a:p>
            <a:p>
              <a:pPr algn="ctr" eaLnBrk="1" hangingPunct="1"/>
              <a:r>
                <a:rPr lang="en-US" sz="900" b="0" dirty="0">
                  <a:solidFill>
                    <a:prstClr val="white"/>
                  </a:solidFill>
                  <a:latin typeface="Calibri" pitchFamily="34" charset="0"/>
                  <a:ea typeface="ＭＳ Ｐゴシック" panose="020B0600070205080204" pitchFamily="34" charset="-128"/>
                </a:rPr>
                <a:t>File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E2AE7C2-8A27-48CB-B6BE-C8615E435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8357" y="3508407"/>
              <a:ext cx="4038416" cy="76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900">
                <a:solidFill>
                  <a:prstClr val="white"/>
                </a:solidFill>
                <a:latin typeface="Calibri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710B96D-95BA-4D5D-9682-20F11F794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827" y="3649020"/>
              <a:ext cx="592136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900" b="0">
                  <a:solidFill>
                    <a:prstClr val="white"/>
                  </a:solidFill>
                  <a:latin typeface="Calibri" pitchFamily="34" charset="0"/>
                  <a:ea typeface="ＭＳ Ｐゴシック" panose="020B0600070205080204" pitchFamily="34" charset="-128"/>
                </a:rPr>
                <a:t>Branch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3975D97-413C-4381-86F4-12A692430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8738" y="3649020"/>
              <a:ext cx="676275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900" b="0">
                  <a:solidFill>
                    <a:prstClr val="white"/>
                  </a:solidFill>
                  <a:latin typeface="Calibri" pitchFamily="34" charset="0"/>
                  <a:ea typeface="ＭＳ Ｐゴシック" panose="020B0600070205080204" pitchFamily="34" charset="-128"/>
                </a:rPr>
                <a:t>Mult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29BA5FF-5A1D-40D0-A68C-9FF23252E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4797" y="3649020"/>
              <a:ext cx="676275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900" b="0">
                  <a:solidFill>
                    <a:prstClr val="white"/>
                  </a:solidFill>
                  <a:latin typeface="Calibri" pitchFamily="34" charset="0"/>
                  <a:ea typeface="ＭＳ Ｐゴシック" panose="020B0600070205080204" pitchFamily="34" charset="-128"/>
                </a:rPr>
                <a:t>Load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EEC714A-F230-4C62-AA8E-A972A732B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6322" y="3649020"/>
              <a:ext cx="676275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900" b="0">
                  <a:solidFill>
                    <a:prstClr val="white"/>
                  </a:solidFill>
                  <a:latin typeface="Calibri" pitchFamily="34" charset="0"/>
                  <a:ea typeface="ＭＳ Ｐゴシック" panose="020B0600070205080204" pitchFamily="34" charset="-128"/>
                </a:rPr>
                <a:t>Store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C876826-BB71-41E5-9120-6C8B45777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4797" y="5173020"/>
              <a:ext cx="1447800" cy="609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900" b="0">
                  <a:solidFill>
                    <a:prstClr val="white"/>
                  </a:solidFill>
                  <a:latin typeface="Calibri" pitchFamily="34" charset="0"/>
                  <a:ea typeface="ＭＳ Ｐゴシック" panose="020B0600070205080204" pitchFamily="34" charset="-128"/>
                </a:rPr>
                <a:t>Data Memory</a:t>
              </a:r>
            </a:p>
            <a:p>
              <a:pPr algn="ctr" eaLnBrk="1" hangingPunct="1"/>
              <a:r>
                <a:rPr lang="en-US" sz="900" b="0">
                  <a:solidFill>
                    <a:prstClr val="white"/>
                  </a:solidFill>
                  <a:latin typeface="Calibri" pitchFamily="34" charset="0"/>
                  <a:ea typeface="ＭＳ Ｐゴシック" panose="020B0600070205080204" pitchFamily="34" charset="-128"/>
                </a:rPr>
                <a:t>(cache)</a:t>
              </a:r>
            </a:p>
          </p:txBody>
        </p:sp>
        <p:sp>
          <p:nvSpPr>
            <p:cNvPr id="54" name="Line 19">
              <a:extLst>
                <a:ext uri="{FF2B5EF4-FFF2-40B4-BE49-F238E27FC236}">
                  <a16:creationId xmlns:a16="http://schemas.microsoft.com/office/drawing/2014/main" id="{7B4A9275-DBA1-4D9E-9769-EAE881ED2F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6395072" y="463962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050" b="0">
                <a:solidFill>
                  <a:srgbClr val="4F81BD"/>
                </a:solidFill>
                <a:latin typeface="Calibri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5" name="Line 20">
              <a:extLst>
                <a:ext uri="{FF2B5EF4-FFF2-40B4-BE49-F238E27FC236}">
                  <a16:creationId xmlns:a16="http://schemas.microsoft.com/office/drawing/2014/main" id="{0F774E76-334A-4ECB-9E40-2B64DE859A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6685585" y="463962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050" b="0">
                <a:solidFill>
                  <a:srgbClr val="4F81BD"/>
                </a:solidFill>
                <a:latin typeface="Calibri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6" name="Line 21">
              <a:extLst>
                <a:ext uri="{FF2B5EF4-FFF2-40B4-BE49-F238E27FC236}">
                  <a16:creationId xmlns:a16="http://schemas.microsoft.com/office/drawing/2014/main" id="{F85678BB-80E7-48A9-9344-0A5FECEFDD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7166597" y="463962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050" b="0">
                <a:solidFill>
                  <a:srgbClr val="4F81BD"/>
                </a:solidFill>
                <a:latin typeface="Calibri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7" name="Line 22">
              <a:extLst>
                <a:ext uri="{FF2B5EF4-FFF2-40B4-BE49-F238E27FC236}">
                  <a16:creationId xmlns:a16="http://schemas.microsoft.com/office/drawing/2014/main" id="{0D10B438-780F-4BAB-AE56-74D03C1D575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7455522" y="463962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050" b="0">
                <a:solidFill>
                  <a:srgbClr val="4F81BD"/>
                </a:solidFill>
                <a:latin typeface="Calibri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2" name="Line 31">
              <a:extLst>
                <a:ext uri="{FF2B5EF4-FFF2-40B4-BE49-F238E27FC236}">
                  <a16:creationId xmlns:a16="http://schemas.microsoft.com/office/drawing/2014/main" id="{62219575-4974-41E9-9810-9A95CCE8D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2136" y="342042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050" b="0">
                <a:solidFill>
                  <a:srgbClr val="4F81BD"/>
                </a:solidFill>
                <a:latin typeface="Calibri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3" name="Line 32">
              <a:extLst>
                <a:ext uri="{FF2B5EF4-FFF2-40B4-BE49-F238E27FC236}">
                  <a16:creationId xmlns:a16="http://schemas.microsoft.com/office/drawing/2014/main" id="{0D3DC02E-108D-49DE-B90A-4391D1CAC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6773" y="342042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050" b="0">
                <a:solidFill>
                  <a:srgbClr val="4F81BD"/>
                </a:solidFill>
                <a:latin typeface="Calibri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4" name="Line 34">
              <a:extLst>
                <a:ext uri="{FF2B5EF4-FFF2-40B4-BE49-F238E27FC236}">
                  <a16:creationId xmlns:a16="http://schemas.microsoft.com/office/drawing/2014/main" id="{6A7DDBD6-84DA-40B4-914B-6D751289F9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62832" y="342042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050" b="0">
                <a:solidFill>
                  <a:srgbClr val="4F81BD"/>
                </a:solidFill>
                <a:latin typeface="Calibri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5" name="Line 35">
              <a:extLst>
                <a:ext uri="{FF2B5EF4-FFF2-40B4-BE49-F238E27FC236}">
                  <a16:creationId xmlns:a16="http://schemas.microsoft.com/office/drawing/2014/main" id="{6AB45081-0D3C-4429-BF71-A0DF8A34D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2770" y="342042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050" b="0">
                <a:solidFill>
                  <a:srgbClr val="4F81BD"/>
                </a:solidFill>
                <a:latin typeface="Calibri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" name="Line 36">
              <a:extLst>
                <a:ext uri="{FF2B5EF4-FFF2-40B4-BE49-F238E27FC236}">
                  <a16:creationId xmlns:a16="http://schemas.microsoft.com/office/drawing/2014/main" id="{B1E672DF-A506-4A9C-A2B9-60A64EF096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2136" y="3420420"/>
              <a:ext cx="31906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50" b="0">
                <a:solidFill>
                  <a:srgbClr val="4F81BD"/>
                </a:solidFill>
                <a:latin typeface="Calibri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6F670FD-0CE8-4338-AD55-326B890A0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801" y="3649020"/>
              <a:ext cx="6731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900" b="0">
                  <a:solidFill>
                    <a:prstClr val="white"/>
                  </a:solidFill>
                  <a:latin typeface="Calibri" pitchFamily="34" charset="0"/>
                  <a:ea typeface="ＭＳ Ｐゴシック" panose="020B0600070205080204" pitchFamily="34" charset="-128"/>
                </a:rPr>
                <a:t>Add</a:t>
              </a:r>
            </a:p>
          </p:txBody>
        </p:sp>
        <p:sp>
          <p:nvSpPr>
            <p:cNvPr id="68" name="Line 38">
              <a:extLst>
                <a:ext uri="{FF2B5EF4-FFF2-40B4-BE49-F238E27FC236}">
                  <a16:creationId xmlns:a16="http://schemas.microsoft.com/office/drawing/2014/main" id="{CFF7F535-8562-44C9-9F73-253DC1686F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3661" y="342042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050" b="0">
                <a:solidFill>
                  <a:srgbClr val="4F81BD"/>
                </a:solidFill>
                <a:latin typeface="Calibri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0" name="Line 41">
              <a:extLst>
                <a:ext uri="{FF2B5EF4-FFF2-40B4-BE49-F238E27FC236}">
                  <a16:creationId xmlns:a16="http://schemas.microsoft.com/office/drawing/2014/main" id="{C04B3A79-0A07-44AD-948B-3E18B70BF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6201" y="4106220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sz="1050" b="0">
                <a:solidFill>
                  <a:srgbClr val="4F81BD"/>
                </a:solidFill>
                <a:latin typeface="Calibri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1" name="Line 42">
              <a:extLst>
                <a:ext uri="{FF2B5EF4-FFF2-40B4-BE49-F238E27FC236}">
                  <a16:creationId xmlns:a16="http://schemas.microsoft.com/office/drawing/2014/main" id="{A4F675A2-1A92-4C0A-AF90-A8E4924A9C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49251" y="4106220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sz="1050" b="0">
                <a:solidFill>
                  <a:srgbClr val="4F81BD"/>
                </a:solidFill>
                <a:latin typeface="Calibri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2" name="Line 44">
              <a:extLst>
                <a:ext uri="{FF2B5EF4-FFF2-40B4-BE49-F238E27FC236}">
                  <a16:creationId xmlns:a16="http://schemas.microsoft.com/office/drawing/2014/main" id="{55075E40-13FC-41EE-B57E-7E118DFA8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5310" y="4106220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sz="1050" b="0">
                <a:solidFill>
                  <a:srgbClr val="4F81BD"/>
                </a:solidFill>
                <a:latin typeface="Calibri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3" name="Line 45">
              <a:extLst>
                <a:ext uri="{FF2B5EF4-FFF2-40B4-BE49-F238E27FC236}">
                  <a16:creationId xmlns:a16="http://schemas.microsoft.com/office/drawing/2014/main" id="{11B28390-7290-4B0C-90B8-E5287F58C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6835" y="4106220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sz="1050" b="0">
                <a:solidFill>
                  <a:srgbClr val="4F81BD"/>
                </a:solidFill>
                <a:latin typeface="Calibri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4" name="Line 46">
              <a:extLst>
                <a:ext uri="{FF2B5EF4-FFF2-40B4-BE49-F238E27FC236}">
                  <a16:creationId xmlns:a16="http://schemas.microsoft.com/office/drawing/2014/main" id="{FBBFAD84-7BD1-4FAD-9A58-574942C59D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7726" y="4106220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sz="1050" b="0">
                <a:solidFill>
                  <a:srgbClr val="4F81BD"/>
                </a:solidFill>
                <a:latin typeface="Calibri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6" name="Line 16">
              <a:extLst>
                <a:ext uri="{FF2B5EF4-FFF2-40B4-BE49-F238E27FC236}">
                  <a16:creationId xmlns:a16="http://schemas.microsoft.com/office/drawing/2014/main" id="{500ED2C7-F43A-41DE-83FF-B3549E0EB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5105" y="3043324"/>
              <a:ext cx="10777" cy="3770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050" b="0">
                <a:solidFill>
                  <a:srgbClr val="4F81BD"/>
                </a:solidFill>
                <a:latin typeface="Calibri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7" name="Line 15">
              <a:extLst>
                <a:ext uri="{FF2B5EF4-FFF2-40B4-BE49-F238E27FC236}">
                  <a16:creationId xmlns:a16="http://schemas.microsoft.com/office/drawing/2014/main" id="{C3E6C1EA-79FE-464B-BA52-0199C64422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382381" y="2842402"/>
              <a:ext cx="10776" cy="16448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050" b="0">
                <a:solidFill>
                  <a:srgbClr val="4F81BD"/>
                </a:solidFill>
                <a:latin typeface="Calibri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" name="Line 15">
              <a:extLst>
                <a:ext uri="{FF2B5EF4-FFF2-40B4-BE49-F238E27FC236}">
                  <a16:creationId xmlns:a16="http://schemas.microsoft.com/office/drawing/2014/main" id="{B747B557-914F-47DF-8C48-D4598E4CC6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33473" y="2853258"/>
              <a:ext cx="11596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050" b="0">
                <a:solidFill>
                  <a:srgbClr val="4F81BD"/>
                </a:solidFill>
                <a:latin typeface="Calibri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5E37BE1-5833-453F-AB7E-0BEBAF2AE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178" y="1845731"/>
              <a:ext cx="1356812" cy="2271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900" b="0" dirty="0">
                  <a:solidFill>
                    <a:prstClr val="white"/>
                  </a:solidFill>
                  <a:latin typeface="Calibri" pitchFamily="34" charset="0"/>
                  <a:ea typeface="ＭＳ Ｐゴシック" panose="020B0600070205080204" pitchFamily="34" charset="-128"/>
                </a:rPr>
                <a:t>pc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9A3BA83-F1BE-43CF-B5E9-0B992EFFFA54}"/>
                </a:ext>
              </a:extLst>
            </p:cNvPr>
            <p:cNvCxnSpPr/>
            <p:nvPr/>
          </p:nvCxnSpPr>
          <p:spPr bwMode="auto">
            <a:xfrm>
              <a:off x="3821157" y="2258313"/>
              <a:ext cx="5170443" cy="0"/>
            </a:xfrm>
            <a:prstGeom prst="line">
              <a:avLst/>
            </a:prstGeom>
            <a:noFill/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B387297-046D-4687-9876-C6968431927F}"/>
                </a:ext>
              </a:extLst>
            </p:cNvPr>
            <p:cNvCxnSpPr/>
            <p:nvPr/>
          </p:nvCxnSpPr>
          <p:spPr bwMode="auto">
            <a:xfrm>
              <a:off x="3832314" y="3308440"/>
              <a:ext cx="5170443" cy="0"/>
            </a:xfrm>
            <a:prstGeom prst="line">
              <a:avLst/>
            </a:prstGeom>
            <a:noFill/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F69425F-E25A-4393-B9BB-223ACFE9F9A1}"/>
                </a:ext>
              </a:extLst>
            </p:cNvPr>
            <p:cNvCxnSpPr/>
            <p:nvPr/>
          </p:nvCxnSpPr>
          <p:spPr bwMode="auto">
            <a:xfrm>
              <a:off x="3843472" y="4850599"/>
              <a:ext cx="5159285" cy="0"/>
            </a:xfrm>
            <a:prstGeom prst="line">
              <a:avLst/>
            </a:prstGeom>
            <a:noFill/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4" name="Line 15">
              <a:extLst>
                <a:ext uri="{FF2B5EF4-FFF2-40B4-BE49-F238E27FC236}">
                  <a16:creationId xmlns:a16="http://schemas.microsoft.com/office/drawing/2014/main" id="{6143F467-E16E-4AA3-9B17-C7754DDEED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16558" y="2169641"/>
              <a:ext cx="1761354" cy="73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/>
            <a:lstStyle/>
            <a:p>
              <a:endParaRPr lang="en-US" sz="1050" b="0">
                <a:solidFill>
                  <a:srgbClr val="4F81BD"/>
                </a:solidFill>
                <a:latin typeface="Calibri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7" name="Line 15">
              <a:extLst>
                <a:ext uri="{FF2B5EF4-FFF2-40B4-BE49-F238E27FC236}">
                  <a16:creationId xmlns:a16="http://schemas.microsoft.com/office/drawing/2014/main" id="{B1BB41A4-F76F-465E-9DD8-3C8194E075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25789" y="2851240"/>
              <a:ext cx="346671" cy="100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050" b="0">
                <a:solidFill>
                  <a:srgbClr val="4F81BD"/>
                </a:solidFill>
                <a:latin typeface="Calibri" pitchFamily="34" charset="0"/>
                <a:ea typeface="ＭＳ Ｐゴシック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670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" grpId="0" animBg="1"/>
      <p:bldP spid="31" grpId="0"/>
      <p:bldP spid="35" grpId="0" animBg="1"/>
      <p:bldP spid="45" grpId="0"/>
      <p:bldP spid="46" grpId="0"/>
      <p:bldP spid="47" grpId="0"/>
      <p:bldP spid="32" grpId="0"/>
      <p:bldP spid="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of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26" y="1362075"/>
            <a:ext cx="8686800" cy="4972050"/>
          </a:xfrm>
        </p:spPr>
        <p:txBody>
          <a:bodyPr/>
          <a:lstStyle/>
          <a:p>
            <a:r>
              <a:rPr lang="en-US" b="0" dirty="0"/>
              <a:t>… very much a bottom up approach:</a:t>
            </a:r>
          </a:p>
          <a:p>
            <a:pPr marL="0" indent="0">
              <a:buNone/>
            </a:pPr>
            <a:endParaRPr lang="en-US" b="0" dirty="0"/>
          </a:p>
          <a:p>
            <a:r>
              <a:rPr lang="en-US" b="0" dirty="0"/>
              <a:t>Week 1: Computer representations of data</a:t>
            </a:r>
          </a:p>
          <a:p>
            <a:r>
              <a:rPr lang="en-US" b="0" dirty="0"/>
              <a:t>Weeks 2-4: In-depth explanation of an ISA: x86</a:t>
            </a:r>
            <a:br>
              <a:rPr lang="en-US" b="0" dirty="0"/>
            </a:br>
            <a:r>
              <a:rPr lang="en-US" b="0" dirty="0"/>
              <a:t>                                                                          (sneak in floats)</a:t>
            </a:r>
          </a:p>
          <a:p>
            <a:r>
              <a:rPr lang="en-US" b="0" dirty="0"/>
              <a:t>… midterm …</a:t>
            </a:r>
          </a:p>
          <a:p>
            <a:endParaRPr lang="en-US" b="0" dirty="0"/>
          </a:p>
          <a:p>
            <a:r>
              <a:rPr lang="en-US" b="0" dirty="0"/>
              <a:t>Weeks 5.5-7: Computer Architecture  + Performance</a:t>
            </a:r>
          </a:p>
          <a:p>
            <a:r>
              <a:rPr lang="en-US" b="0" dirty="0"/>
              <a:t>Weeks 7.5-8: Operating System Abstractions (</a:t>
            </a:r>
            <a:r>
              <a:rPr lang="en-US" b="0" dirty="0" err="1"/>
              <a:t>Process+Virt</a:t>
            </a:r>
            <a:r>
              <a:rPr lang="en-US" b="0" dirty="0"/>
              <a:t>. Mem)</a:t>
            </a:r>
          </a:p>
          <a:p>
            <a:r>
              <a:rPr lang="en-US" b="0" dirty="0"/>
              <a:t>Weeks 9-10: Multithreading + Synchronization</a:t>
            </a:r>
            <a:br>
              <a:rPr lang="en-US" b="0" dirty="0"/>
            </a:br>
            <a:r>
              <a:rPr lang="en-US" b="0" dirty="0"/>
              <a:t>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141736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1BCEE-AD2F-4938-947B-6BE62F7C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Trajectory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890A17-B0D0-4601-8864-2BC3A8A9AEEE}"/>
              </a:ext>
            </a:extLst>
          </p:cNvPr>
          <p:cNvGrpSpPr/>
          <p:nvPr/>
        </p:nvGrpSpPr>
        <p:grpSpPr>
          <a:xfrm>
            <a:off x="2857500" y="1175441"/>
            <a:ext cx="3428999" cy="5416133"/>
            <a:chOff x="3271837" y="1496794"/>
            <a:chExt cx="2600327" cy="410723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AFC3E76-04F6-4210-A679-BE2B3714B681}"/>
                </a:ext>
              </a:extLst>
            </p:cNvPr>
            <p:cNvSpPr/>
            <p:nvPr/>
          </p:nvSpPr>
          <p:spPr bwMode="auto">
            <a:xfrm>
              <a:off x="3271839" y="1496794"/>
              <a:ext cx="2600325" cy="36933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Arial" charset="0"/>
                </a:rPr>
                <a:t>Algorithm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8A654DF-1538-4647-9E6C-F6E20BC49E87}"/>
                </a:ext>
              </a:extLst>
            </p:cNvPr>
            <p:cNvSpPr/>
            <p:nvPr/>
          </p:nvSpPr>
          <p:spPr bwMode="auto">
            <a:xfrm>
              <a:off x="3271839" y="1861661"/>
              <a:ext cx="2600325" cy="36933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Arial" charset="0"/>
                </a:rPr>
                <a:t>Application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0BF6FB0-7CF5-49AA-A042-CD971E54DCFB}"/>
                </a:ext>
              </a:extLst>
            </p:cNvPr>
            <p:cNvSpPr/>
            <p:nvPr/>
          </p:nvSpPr>
          <p:spPr bwMode="auto">
            <a:xfrm>
              <a:off x="3271839" y="2226528"/>
              <a:ext cx="2600325" cy="36933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Arial" charset="0"/>
                </a:rPr>
                <a:t>Programming Language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9CD1C55-84B2-4C5E-9E86-8820C3BD20BB}"/>
                </a:ext>
              </a:extLst>
            </p:cNvPr>
            <p:cNvSpPr/>
            <p:nvPr/>
          </p:nvSpPr>
          <p:spPr bwMode="auto">
            <a:xfrm>
              <a:off x="3271839" y="2956262"/>
              <a:ext cx="2600325" cy="36933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Arial" charset="0"/>
                </a:rPr>
                <a:t>Operating System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ACFF76D-0867-47D3-891F-88657249D770}"/>
                </a:ext>
              </a:extLst>
            </p:cNvPr>
            <p:cNvSpPr/>
            <p:nvPr/>
          </p:nvSpPr>
          <p:spPr bwMode="auto">
            <a:xfrm>
              <a:off x="3271838" y="3757373"/>
              <a:ext cx="2600325" cy="36933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latin typeface="Arial" charset="0"/>
                </a:rPr>
                <a:t>Hardware Organization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3A85480-A53D-4C3B-A3C6-A4190F370FA0}"/>
                </a:ext>
              </a:extLst>
            </p:cNvPr>
            <p:cNvSpPr/>
            <p:nvPr/>
          </p:nvSpPr>
          <p:spPr bwMode="auto">
            <a:xfrm>
              <a:off x="3271838" y="4126705"/>
              <a:ext cx="2600325" cy="36933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latin typeface="Arial" charset="0"/>
                </a:rPr>
                <a:t>Component Design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0C14B7-F0C8-44D6-A7B6-80513C267D77}"/>
                </a:ext>
              </a:extLst>
            </p:cNvPr>
            <p:cNvSpPr/>
            <p:nvPr/>
          </p:nvSpPr>
          <p:spPr bwMode="auto">
            <a:xfrm>
              <a:off x="3271838" y="4496037"/>
              <a:ext cx="2600325" cy="36933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latin typeface="Arial" charset="0"/>
                </a:rPr>
                <a:t>Circuit Design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C068073-678D-42F7-88F9-408DCA7306A8}"/>
                </a:ext>
              </a:extLst>
            </p:cNvPr>
            <p:cNvSpPr/>
            <p:nvPr/>
          </p:nvSpPr>
          <p:spPr bwMode="auto">
            <a:xfrm>
              <a:off x="3271838" y="4865369"/>
              <a:ext cx="2600325" cy="36933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latin typeface="Arial" charset="0"/>
                </a:rPr>
                <a:t>Devices (Transistors)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F062211-3950-49B2-A757-11BEE63CD0A5}"/>
                </a:ext>
              </a:extLst>
            </p:cNvPr>
            <p:cNvSpPr/>
            <p:nvPr/>
          </p:nvSpPr>
          <p:spPr bwMode="auto">
            <a:xfrm>
              <a:off x="3271838" y="5234701"/>
              <a:ext cx="2600325" cy="36933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latin typeface="Arial" charset="0"/>
                </a:rPr>
                <a:t>Physics/Manufacturing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7795834-F63E-4AF9-873B-F25664B8D746}"/>
                </a:ext>
              </a:extLst>
            </p:cNvPr>
            <p:cNvSpPr/>
            <p:nvPr/>
          </p:nvSpPr>
          <p:spPr bwMode="auto">
            <a:xfrm>
              <a:off x="3271837" y="2591395"/>
              <a:ext cx="2600325" cy="36933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Arial" charset="0"/>
                </a:rPr>
                <a:t>Compiler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6EAFD5F-041D-42D2-AA5C-88F19013388F}"/>
                </a:ext>
              </a:extLst>
            </p:cNvPr>
            <p:cNvSpPr/>
            <p:nvPr/>
          </p:nvSpPr>
          <p:spPr bwMode="auto">
            <a:xfrm>
              <a:off x="3271837" y="3356312"/>
              <a:ext cx="2600325" cy="36933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latin typeface="Arial" charset="0"/>
                </a:rPr>
                <a:t>Architecture (ISA)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0842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Outcomes of this course!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5279322"/>
          </a:xfrm>
        </p:spPr>
        <p:txBody>
          <a:bodyPr/>
          <a:lstStyle/>
          <a:p>
            <a:r>
              <a:rPr lang="en-US" dirty="0"/>
              <a:t>Introductions to many areas around systems:</a:t>
            </a:r>
          </a:p>
          <a:p>
            <a:pPr lvl="1"/>
            <a:r>
              <a:rPr lang="en-US" dirty="0"/>
              <a:t>Computer Architecture</a:t>
            </a:r>
          </a:p>
          <a:p>
            <a:pPr lvl="1"/>
            <a:r>
              <a:rPr lang="en-US" dirty="0"/>
              <a:t>Operating Systems</a:t>
            </a:r>
          </a:p>
          <a:p>
            <a:pPr lvl="1"/>
            <a:r>
              <a:rPr lang="en-US" dirty="0"/>
              <a:t>Parallel Programming</a:t>
            </a:r>
          </a:p>
          <a:p>
            <a:pPr lvl="1"/>
            <a:r>
              <a:rPr lang="en-US" dirty="0"/>
              <a:t>Tiny bit: security, compilers, storage systems, etc.</a:t>
            </a:r>
          </a:p>
          <a:p>
            <a:r>
              <a:rPr lang="en-US" dirty="0"/>
              <a:t>Be able to answer basic computer questions:</a:t>
            </a:r>
          </a:p>
          <a:p>
            <a:pPr lvl="1"/>
            <a:r>
              <a:rPr lang="en-US" dirty="0"/>
              <a:t>How are numbers represented in a computer?</a:t>
            </a:r>
          </a:p>
          <a:p>
            <a:pPr lvl="1"/>
            <a:r>
              <a:rPr lang="en-US" dirty="0"/>
              <a:t>What are the basic operations a computer performs?</a:t>
            </a:r>
          </a:p>
          <a:p>
            <a:pPr lvl="1"/>
            <a:r>
              <a:rPr lang="en-US" dirty="0"/>
              <a:t>Where is the parallelism in a computer?</a:t>
            </a:r>
          </a:p>
          <a:p>
            <a:pPr lvl="1"/>
            <a:r>
              <a:rPr lang="en-US" dirty="0"/>
              <a:t>What is the role of the operating system?</a:t>
            </a:r>
          </a:p>
          <a:p>
            <a:r>
              <a:rPr lang="en-US" dirty="0"/>
              <a:t>Practical Skills:</a:t>
            </a:r>
          </a:p>
          <a:p>
            <a:pPr lvl="1"/>
            <a:r>
              <a:rPr lang="en-US" dirty="0"/>
              <a:t>Get more comfortable with Linux + C programming.  </a:t>
            </a:r>
          </a:p>
          <a:p>
            <a:pPr lvl="1"/>
            <a:r>
              <a:rPr lang="en-US" dirty="0"/>
              <a:t>Basic performance optimizations.</a:t>
            </a:r>
          </a:p>
          <a:p>
            <a:pPr lvl="1"/>
            <a:r>
              <a:rPr lang="en-US" dirty="0"/>
              <a:t>You will learn GDB!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2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 Material</a:t>
            </a:r>
          </a:p>
          <a:p>
            <a:r>
              <a:rPr lang="en-US" dirty="0"/>
              <a:t>Administrative details</a:t>
            </a:r>
          </a:p>
          <a:p>
            <a:r>
              <a:rPr lang="en-US" dirty="0"/>
              <a:t>Lecture – Bits and Data Types in C (Chapter 2)</a:t>
            </a:r>
          </a:p>
        </p:txBody>
      </p:sp>
    </p:spTree>
    <p:extLst>
      <p:ext uri="{BB962C8B-B14F-4D97-AF65-F5344CB8AC3E}">
        <p14:creationId xmlns:p14="http://schemas.microsoft.com/office/powerpoint/2010/main" val="192045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685800"/>
            <a:ext cx="8763000" cy="1092200"/>
          </a:xfrm>
        </p:spPr>
        <p:txBody>
          <a:bodyPr/>
          <a:lstStyle/>
          <a:p>
            <a:r>
              <a:rPr lang="en-US" b="1" dirty="0"/>
              <a:t>Main Course Theme:</a:t>
            </a:r>
            <a:br>
              <a:rPr lang="en-US" b="1" dirty="0"/>
            </a:br>
            <a:r>
              <a:rPr lang="en-US" b="1" dirty="0"/>
              <a:t>Abstraction Is Good, but …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2285999"/>
            <a:ext cx="8289925" cy="3962401"/>
          </a:xfrm>
        </p:spPr>
        <p:txBody>
          <a:bodyPr/>
          <a:lstStyle/>
          <a:p>
            <a:r>
              <a:rPr lang="en-US" b="1" dirty="0"/>
              <a:t>Most CS and CE courses emphasize abstraction</a:t>
            </a:r>
          </a:p>
          <a:p>
            <a:pPr lvl="1"/>
            <a:r>
              <a:rPr lang="en-US" dirty="0"/>
              <a:t>Abstract data types</a:t>
            </a:r>
          </a:p>
          <a:p>
            <a:pPr lvl="1"/>
            <a:r>
              <a:rPr lang="en-US" dirty="0"/>
              <a:t>Asymptotic analysis</a:t>
            </a:r>
          </a:p>
          <a:p>
            <a:r>
              <a:rPr lang="en-US" b="1" dirty="0"/>
              <a:t>These abstractions have limits, understanding these limits is:</a:t>
            </a:r>
          </a:p>
          <a:p>
            <a:pPr lvl="1"/>
            <a:r>
              <a:rPr lang="en-US" dirty="0"/>
              <a:t>Important for correct programs</a:t>
            </a:r>
          </a:p>
          <a:p>
            <a:pPr lvl="2"/>
            <a:r>
              <a:rPr lang="en-US" dirty="0"/>
              <a:t>Abstractions don’t necessarily conform to expectations</a:t>
            </a:r>
          </a:p>
          <a:p>
            <a:pPr lvl="1"/>
            <a:r>
              <a:rPr lang="en-US" dirty="0"/>
              <a:t>Important for Security</a:t>
            </a:r>
          </a:p>
          <a:p>
            <a:pPr lvl="2"/>
            <a:r>
              <a:rPr lang="en-US" dirty="0"/>
              <a:t>Abstractions can often be circumvented</a:t>
            </a:r>
          </a:p>
          <a:p>
            <a:pPr lvl="1"/>
            <a:r>
              <a:rPr lang="en-US" dirty="0"/>
              <a:t>Important for Performance</a:t>
            </a:r>
          </a:p>
          <a:p>
            <a:pPr lvl="2"/>
            <a:r>
              <a:rPr lang="en-US" dirty="0"/>
              <a:t>Abstractions tend to hide performance implications</a:t>
            </a:r>
          </a:p>
        </p:txBody>
      </p:sp>
    </p:spTree>
    <p:extLst>
      <p:ext uri="{BB962C8B-B14F-4D97-AF65-F5344CB8AC3E}">
        <p14:creationId xmlns:p14="http://schemas.microsoft.com/office/powerpoint/2010/main" val="224933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ln/>
        </p:spPr>
        <p:txBody>
          <a:bodyPr/>
          <a:lstStyle/>
          <a:p>
            <a:r>
              <a:rPr lang="en-US" b="1" dirty="0"/>
              <a:t>Example 1: </a:t>
            </a:r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dirty="0" err="1">
                <a:cs typeface="Calibri" panose="020F0502020204030204" pitchFamily="34" charset="0"/>
              </a:rPr>
              <a:t>’</a:t>
            </a:r>
            <a:r>
              <a:rPr lang="en-US" b="1" dirty="0" err="1">
                <a:cs typeface="Calibri" panose="020F0502020204030204" pitchFamily="34" charset="0"/>
              </a:rPr>
              <a:t>s</a:t>
            </a:r>
            <a:r>
              <a:rPr lang="en-US" b="1" dirty="0"/>
              <a:t> are not Integers, </a:t>
            </a:r>
            <a:br>
              <a:rPr lang="en-US" b="1" dirty="0"/>
            </a:br>
            <a:r>
              <a:rPr lang="en-US" b="1" dirty="0"/>
              <a:t>                   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>
                <a:cs typeface="Calibri" panose="020F0502020204030204" pitchFamily="34" charset="0"/>
              </a:rPr>
              <a:t>’s</a:t>
            </a:r>
            <a:r>
              <a:rPr lang="en-US" dirty="0"/>
              <a:t> are </a:t>
            </a:r>
            <a:r>
              <a:rPr lang="en-US" b="1" dirty="0"/>
              <a:t>not Reals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b="1" dirty="0"/>
              <a:t>Example 1: Is x</a:t>
            </a:r>
            <a:r>
              <a:rPr lang="en-US" b="1" baseline="32000" dirty="0"/>
              <a:t>2</a:t>
            </a:r>
            <a:r>
              <a:rPr lang="en-US" b="1" dirty="0"/>
              <a:t> ≥ 0?</a:t>
            </a:r>
          </a:p>
          <a:p>
            <a:pPr marL="552450" lvl="1">
              <a:spcBef>
                <a:spcPts val="1600"/>
              </a:spcBef>
            </a:pPr>
            <a:r>
              <a:rPr lang="en-US" dirty="0"/>
              <a:t>Float’s: Yes!</a:t>
            </a:r>
          </a:p>
          <a:p>
            <a:pPr marL="552450" lvl="1">
              <a:spcBef>
                <a:spcPts val="9600"/>
              </a:spcBef>
            </a:pPr>
            <a:r>
              <a:rPr lang="en-US" dirty="0" err="1"/>
              <a:t>Int’s</a:t>
            </a:r>
            <a:r>
              <a:rPr lang="en-US" dirty="0"/>
              <a:t>:</a:t>
            </a:r>
          </a:p>
          <a:p>
            <a:pPr marL="838200" lvl="2"/>
            <a:r>
              <a:rPr lang="en-US" dirty="0">
                <a:ea typeface="Zapf Dingbats" charset="2"/>
                <a:cs typeface="Zapf Dingbats" charset="2"/>
              </a:rPr>
              <a:t> 40000 * 40000  --&gt; 1600000000</a:t>
            </a:r>
            <a:endParaRPr lang="en-US" dirty="0"/>
          </a:p>
          <a:p>
            <a:pPr marL="838200" lvl="2"/>
            <a:r>
              <a:rPr lang="en-US" dirty="0">
                <a:ea typeface="Zapf Dingbats" charset="2"/>
                <a:cs typeface="Zapf Dingbats" charset="2"/>
              </a:rPr>
              <a:t> 50000 * 50000  --&gt; ??</a:t>
            </a:r>
            <a:endParaRPr lang="en-US" dirty="0"/>
          </a:p>
          <a:p>
            <a:r>
              <a:rPr lang="en-US" b="1" dirty="0"/>
              <a:t>Example 2: Is (x + y) + z  =  x + (y + z)?</a:t>
            </a:r>
          </a:p>
          <a:p>
            <a:pPr marL="552450" lvl="1"/>
            <a:r>
              <a:rPr lang="en-US" dirty="0"/>
              <a:t>Unsigned &amp; Signed </a:t>
            </a:r>
            <a:r>
              <a:rPr lang="en-US" dirty="0" err="1"/>
              <a:t>Int’s</a:t>
            </a:r>
            <a:r>
              <a:rPr lang="en-US" dirty="0"/>
              <a:t>: Yes!</a:t>
            </a:r>
          </a:p>
          <a:p>
            <a:pPr marL="552450" lvl="1"/>
            <a:r>
              <a:rPr lang="en-US" dirty="0"/>
              <a:t>Float’s:	</a:t>
            </a:r>
          </a:p>
          <a:p>
            <a:pPr marL="838200" lvl="2"/>
            <a:r>
              <a:rPr lang="en-US" dirty="0"/>
              <a:t> (1e20 + -1e20) + 3.14 --&gt; 3.14</a:t>
            </a:r>
          </a:p>
          <a:p>
            <a:pPr marL="838200" lvl="2"/>
            <a:r>
              <a:rPr lang="en-US" dirty="0"/>
              <a:t> 1e20 + (-1e20 + 3.14) --&gt; ??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8800" y="1900238"/>
            <a:ext cx="5524500" cy="182086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7174" name="Rectangle 6"/>
          <p:cNvSpPr>
            <a:spLocks/>
          </p:cNvSpPr>
          <p:nvPr/>
        </p:nvSpPr>
        <p:spPr bwMode="auto">
          <a:xfrm>
            <a:off x="7342188" y="6578600"/>
            <a:ext cx="1727200" cy="254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Source: xkcd.com/571</a:t>
            </a:r>
          </a:p>
        </p:txBody>
      </p:sp>
    </p:spTree>
    <p:extLst>
      <p:ext uri="{BB962C8B-B14F-4D97-AF65-F5344CB8AC3E}">
        <p14:creationId xmlns:p14="http://schemas.microsoft.com/office/powerpoint/2010/main" val="46957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uiExpand="1" build="p" bldLvl="3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Computer Arithmetic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Cannot assume all “usual” mathematical properties</a:t>
            </a:r>
          </a:p>
          <a:p>
            <a:pPr lvl="1"/>
            <a:r>
              <a:rPr lang="en-US" dirty="0"/>
              <a:t>Due to finiteness of representations</a:t>
            </a:r>
          </a:p>
          <a:p>
            <a:pPr lvl="1"/>
            <a:r>
              <a:rPr lang="en-US" dirty="0"/>
              <a:t>Integer operations satisfy “ring” properties</a:t>
            </a:r>
          </a:p>
          <a:p>
            <a:pPr lvl="2"/>
            <a:r>
              <a:rPr lang="en-US" dirty="0" err="1"/>
              <a:t>Commutativity</a:t>
            </a:r>
            <a:r>
              <a:rPr lang="en-US" dirty="0"/>
              <a:t>, </a:t>
            </a:r>
            <a:r>
              <a:rPr lang="en-US" dirty="0" err="1"/>
              <a:t>associativity</a:t>
            </a:r>
            <a:r>
              <a:rPr lang="en-US" dirty="0"/>
              <a:t>, </a:t>
            </a:r>
            <a:r>
              <a:rPr lang="en-US" dirty="0" err="1"/>
              <a:t>distributivity</a:t>
            </a:r>
            <a:endParaRPr lang="en-US" dirty="0"/>
          </a:p>
          <a:p>
            <a:pPr lvl="1"/>
            <a:r>
              <a:rPr lang="en-US" dirty="0"/>
              <a:t>Floating point operations satisfy “ordering” properties</a:t>
            </a:r>
          </a:p>
          <a:p>
            <a:pPr lvl="2"/>
            <a:r>
              <a:rPr lang="en-US" dirty="0" err="1"/>
              <a:t>Monotonicity</a:t>
            </a:r>
            <a:r>
              <a:rPr lang="en-US" dirty="0"/>
              <a:t>, values of signs</a:t>
            </a:r>
          </a:p>
          <a:p>
            <a:r>
              <a:rPr lang="en-US" b="1" dirty="0"/>
              <a:t>Observation</a:t>
            </a:r>
          </a:p>
          <a:p>
            <a:pPr lvl="1"/>
            <a:r>
              <a:rPr lang="en-US" dirty="0"/>
              <a:t>Need to understand which abstractions apply in which contexts</a:t>
            </a:r>
          </a:p>
          <a:p>
            <a:pPr lvl="1"/>
            <a:r>
              <a:rPr lang="en-US" dirty="0"/>
              <a:t>Important issues for compiler writers and serious application programmers</a:t>
            </a:r>
          </a:p>
        </p:txBody>
      </p:sp>
    </p:spTree>
    <p:extLst>
      <p:ext uri="{BB962C8B-B14F-4D97-AF65-F5344CB8AC3E}">
        <p14:creationId xmlns:p14="http://schemas.microsoft.com/office/powerpoint/2010/main" val="2505664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435678"/>
            <a:ext cx="9067800" cy="762000"/>
          </a:xfrm>
          <a:ln/>
        </p:spPr>
        <p:txBody>
          <a:bodyPr/>
          <a:lstStyle/>
          <a:p>
            <a:pPr marL="119063" indent="-119063"/>
            <a:r>
              <a:rPr lang="en-US" b="1" dirty="0"/>
              <a:t>Example 2: Memory Referencing Bug Example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825500" y="4267200"/>
            <a:ext cx="7327900" cy="18288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--&gt;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--&gt;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--&gt;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--&gt;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--&gt;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fun(6)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--&gt;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sz="1800" dirty="0">
              <a:solidFill>
                <a:schemeClr val="tx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838200" y="1295400"/>
            <a:ext cx="6553200" cy="2844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fun(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volatile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3.14;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s.a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 = 1073741824; /* Possibly out of bounds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return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6B292-9922-4596-9811-D0CC76907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2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3ED6-F2A9-4D98-88BE-D8B94153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en-US" dirty="0"/>
              <a:t>Meltdown and </a:t>
            </a:r>
            <a:r>
              <a:rPr lang="en-US" dirty="0" err="1"/>
              <a:t>Spectre</a:t>
            </a:r>
            <a:r>
              <a:rPr lang="en-US" dirty="0"/>
              <a:t> (</a:t>
            </a:r>
            <a:r>
              <a:rPr lang="en-US" i="1" dirty="0"/>
              <a:t>highly</a:t>
            </a:r>
            <a:r>
              <a:rPr lang="en-US" dirty="0"/>
              <a:t> simplified)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47B41-95E1-4363-8962-9E992C1AE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Bugs that plagued high-performance processors (2018)</a:t>
            </a:r>
          </a:p>
        </p:txBody>
      </p:sp>
      <p:pic>
        <p:nvPicPr>
          <p:cNvPr id="4098" name="Picture 2" descr="Image result for spectre and meltdown">
            <a:extLst>
              <a:ext uri="{FF2B5EF4-FFF2-40B4-BE49-F238E27FC236}">
                <a16:creationId xmlns:a16="http://schemas.microsoft.com/office/drawing/2014/main" id="{29A49A7B-95F4-47BD-9E38-55CAC41B8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065712"/>
            <a:ext cx="2997349" cy="159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9BC0E4A-89B1-45D5-927E-8F9B7B7E472A}"/>
              </a:ext>
            </a:extLst>
          </p:cNvPr>
          <p:cNvGrpSpPr/>
          <p:nvPr/>
        </p:nvGrpSpPr>
        <p:grpSpPr>
          <a:xfrm>
            <a:off x="4601817" y="2128600"/>
            <a:ext cx="2819768" cy="4453848"/>
            <a:chOff x="3271837" y="1496794"/>
            <a:chExt cx="2600327" cy="410723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AEC94EA-E236-4917-8A4E-B414350247AF}"/>
                </a:ext>
              </a:extLst>
            </p:cNvPr>
            <p:cNvSpPr/>
            <p:nvPr/>
          </p:nvSpPr>
          <p:spPr bwMode="auto">
            <a:xfrm>
              <a:off x="3271839" y="1496794"/>
              <a:ext cx="2600325" cy="36933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Arial" charset="0"/>
                </a:rPr>
                <a:t>Algorithm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536C2E8-EBF9-4274-A246-36FF25D0A4C8}"/>
                </a:ext>
              </a:extLst>
            </p:cNvPr>
            <p:cNvSpPr/>
            <p:nvPr/>
          </p:nvSpPr>
          <p:spPr bwMode="auto">
            <a:xfrm>
              <a:off x="3271839" y="1861661"/>
              <a:ext cx="2600325" cy="36933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Arial" charset="0"/>
                </a:rPr>
                <a:t>Application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B8C7B34-D104-4739-B0C4-6E24DD018048}"/>
                </a:ext>
              </a:extLst>
            </p:cNvPr>
            <p:cNvSpPr/>
            <p:nvPr/>
          </p:nvSpPr>
          <p:spPr bwMode="auto">
            <a:xfrm>
              <a:off x="3271839" y="2226528"/>
              <a:ext cx="2600325" cy="36933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Arial" charset="0"/>
                </a:rPr>
                <a:t>Programming Language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3269AA1-AB5E-494F-9B1B-58845C0EE48E}"/>
                </a:ext>
              </a:extLst>
            </p:cNvPr>
            <p:cNvSpPr/>
            <p:nvPr/>
          </p:nvSpPr>
          <p:spPr bwMode="auto">
            <a:xfrm>
              <a:off x="3271839" y="2956262"/>
              <a:ext cx="2600325" cy="36933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Arial" charset="0"/>
                </a:rPr>
                <a:t>Operating System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F793DE6-D329-4130-9CA9-A4AF8763FE57}"/>
                </a:ext>
              </a:extLst>
            </p:cNvPr>
            <p:cNvSpPr/>
            <p:nvPr/>
          </p:nvSpPr>
          <p:spPr bwMode="auto">
            <a:xfrm>
              <a:off x="3271838" y="3757373"/>
              <a:ext cx="2600325" cy="36933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latin typeface="Arial" charset="0"/>
                </a:rPr>
                <a:t>Hardware Organization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5C8BBD1-E11A-4223-90D5-6AB18A54ED45}"/>
                </a:ext>
              </a:extLst>
            </p:cNvPr>
            <p:cNvSpPr/>
            <p:nvPr/>
          </p:nvSpPr>
          <p:spPr bwMode="auto">
            <a:xfrm>
              <a:off x="3271838" y="4126705"/>
              <a:ext cx="2600325" cy="36933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latin typeface="Arial" charset="0"/>
                </a:rPr>
                <a:t>Component Design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39D10CA-442A-4E89-8596-7F7BE35AEF70}"/>
                </a:ext>
              </a:extLst>
            </p:cNvPr>
            <p:cNvSpPr/>
            <p:nvPr/>
          </p:nvSpPr>
          <p:spPr bwMode="auto">
            <a:xfrm>
              <a:off x="3271838" y="4496037"/>
              <a:ext cx="2600325" cy="36933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latin typeface="Arial" charset="0"/>
                </a:rPr>
                <a:t>Circuit Design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5B333DC-575D-44CF-818E-0BCDCA7A4A46}"/>
                </a:ext>
              </a:extLst>
            </p:cNvPr>
            <p:cNvSpPr/>
            <p:nvPr/>
          </p:nvSpPr>
          <p:spPr bwMode="auto">
            <a:xfrm>
              <a:off x="3271838" y="4865369"/>
              <a:ext cx="2600325" cy="36933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latin typeface="Arial" charset="0"/>
                </a:rPr>
                <a:t>Devices (Transistors)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D94FCC4-5F33-407F-9598-3AFDD1CE8862}"/>
                </a:ext>
              </a:extLst>
            </p:cNvPr>
            <p:cNvSpPr/>
            <p:nvPr/>
          </p:nvSpPr>
          <p:spPr bwMode="auto">
            <a:xfrm>
              <a:off x="3271838" y="5234701"/>
              <a:ext cx="2600325" cy="36933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latin typeface="Arial" charset="0"/>
                </a:rPr>
                <a:t>Physics/Manufacturing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786AB9B-96A2-4659-8633-C84B49638A83}"/>
                </a:ext>
              </a:extLst>
            </p:cNvPr>
            <p:cNvSpPr/>
            <p:nvPr/>
          </p:nvSpPr>
          <p:spPr bwMode="auto">
            <a:xfrm>
              <a:off x="3271837" y="2591395"/>
              <a:ext cx="2600325" cy="36933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Arial" charset="0"/>
                </a:rPr>
                <a:t>Compiler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EF973C4-22A8-4885-B44F-746F3B4998ED}"/>
                </a:ext>
              </a:extLst>
            </p:cNvPr>
            <p:cNvSpPr/>
            <p:nvPr/>
          </p:nvSpPr>
          <p:spPr bwMode="auto">
            <a:xfrm>
              <a:off x="3271837" y="3356312"/>
              <a:ext cx="2600325" cy="36933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latin typeface="Arial" charset="0"/>
                </a:rPr>
                <a:t>Architecture (ISA)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4567D9A-021B-48D6-A714-203B558E683F}"/>
              </a:ext>
            </a:extLst>
          </p:cNvPr>
          <p:cNvSpPr/>
          <p:nvPr/>
        </p:nvSpPr>
        <p:spPr bwMode="auto">
          <a:xfrm>
            <a:off x="2895600" y="2924758"/>
            <a:ext cx="1524000" cy="3908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itchFamily="34" charset="0"/>
              </a:rPr>
              <a:t>Program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5CB081-6D04-411D-9A34-75102EDD9A01}"/>
              </a:ext>
            </a:extLst>
          </p:cNvPr>
          <p:cNvSpPr/>
          <p:nvPr/>
        </p:nvSpPr>
        <p:spPr bwMode="auto">
          <a:xfrm>
            <a:off x="7494658" y="2919916"/>
            <a:ext cx="1524000" cy="3908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itchFamily="34" charset="0"/>
              </a:rPr>
              <a:t>Program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1FB178-A7ED-4909-A0D3-8ADAFDB482FF}"/>
              </a:ext>
            </a:extLst>
          </p:cNvPr>
          <p:cNvSpPr/>
          <p:nvPr/>
        </p:nvSpPr>
        <p:spPr bwMode="auto">
          <a:xfrm>
            <a:off x="2438401" y="4428544"/>
            <a:ext cx="2103782" cy="70331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itchFamily="34" charset="0"/>
              </a:rPr>
              <a:t>Speculation +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itchFamily="34" charset="0"/>
              </a:rPr>
              <a:t>Caching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BE6C6A-7A33-4560-B153-6AEB13BC35EF}"/>
              </a:ext>
            </a:extLst>
          </p:cNvPr>
          <p:cNvSpPr/>
          <p:nvPr/>
        </p:nvSpPr>
        <p:spPr bwMode="auto">
          <a:xfrm>
            <a:off x="3623826" y="3359426"/>
            <a:ext cx="4585839" cy="1504613"/>
          </a:xfrm>
          <a:custGeom>
            <a:avLst/>
            <a:gdLst>
              <a:gd name="connsiteX0" fmla="*/ 33774 w 4585839"/>
              <a:gd name="connsiteY0" fmla="*/ 19878 h 1504613"/>
              <a:gd name="connsiteX1" fmla="*/ 570487 w 4585839"/>
              <a:gd name="connsiteY1" fmla="*/ 1222513 h 1504613"/>
              <a:gd name="connsiteX2" fmla="*/ 3959731 w 4585839"/>
              <a:gd name="connsiteY2" fmla="*/ 1411357 h 1504613"/>
              <a:gd name="connsiteX3" fmla="*/ 4575957 w 4585839"/>
              <a:gd name="connsiteY3" fmla="*/ 0 h 150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5839" h="1504613">
                <a:moveTo>
                  <a:pt x="33774" y="19878"/>
                </a:moveTo>
                <a:cubicBezTo>
                  <a:pt x="-25033" y="505239"/>
                  <a:pt x="-83839" y="990600"/>
                  <a:pt x="570487" y="1222513"/>
                </a:cubicBezTo>
                <a:cubicBezTo>
                  <a:pt x="1224813" y="1454426"/>
                  <a:pt x="3292153" y="1615109"/>
                  <a:pt x="3959731" y="1411357"/>
                </a:cubicBezTo>
                <a:cubicBezTo>
                  <a:pt x="4627309" y="1207605"/>
                  <a:pt x="4601633" y="603802"/>
                  <a:pt x="4575957" y="0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84200"/>
            <a:ext cx="8382000" cy="10668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sz="4000" b="1" dirty="0"/>
              <a:t>Example 3: There’s more to performance than asymptotic complexity</a:t>
            </a:r>
            <a:br>
              <a:rPr lang="en-US" dirty="0"/>
            </a:br>
            <a:endParaRPr lang="en-US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651000"/>
            <a:ext cx="8382000" cy="4292600"/>
          </a:xfrm>
          <a:ln/>
        </p:spPr>
        <p:txBody>
          <a:bodyPr/>
          <a:lstStyle/>
          <a:p>
            <a:r>
              <a:rPr lang="en-US" b="1" dirty="0"/>
              <a:t>Constant factors matter too!</a:t>
            </a:r>
          </a:p>
          <a:p>
            <a:pPr marL="552450" lvl="1"/>
            <a:r>
              <a:rPr lang="en-US" dirty="0"/>
              <a:t>Often see 10:1 performance range depending on how code written, sometimes 100:1</a:t>
            </a:r>
          </a:p>
          <a:p>
            <a:pPr marL="552450" lvl="1"/>
            <a:r>
              <a:rPr lang="en-US" dirty="0"/>
              <a:t>Must optimize at multiple levels: algorithm, data representations, procedures, and loops</a:t>
            </a:r>
          </a:p>
          <a:p>
            <a:r>
              <a:rPr lang="en-US" b="1" dirty="0"/>
              <a:t>Must understand system to optimize performance</a:t>
            </a:r>
          </a:p>
          <a:p>
            <a:pPr marL="552450" lvl="1"/>
            <a:r>
              <a:rPr lang="en-US" dirty="0"/>
              <a:t>How programs compiled and executed</a:t>
            </a:r>
          </a:p>
          <a:p>
            <a:pPr marL="552450" lvl="1"/>
            <a:r>
              <a:rPr lang="en-US" dirty="0"/>
              <a:t>How to measure program performance and identify bottlenecks</a:t>
            </a:r>
          </a:p>
          <a:p>
            <a:pPr marL="552450" lvl="1"/>
            <a:r>
              <a:rPr lang="en-US" dirty="0"/>
              <a:t>How to improve performance without destroying code modularity and generality</a:t>
            </a:r>
          </a:p>
        </p:txBody>
      </p:sp>
    </p:spTree>
    <p:extLst>
      <p:ext uri="{BB962C8B-B14F-4D97-AF65-F5344CB8AC3E}">
        <p14:creationId xmlns:p14="http://schemas.microsoft.com/office/powerpoint/2010/main" val="3979994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b="1" dirty="0"/>
              <a:t>Memory System Performance Example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4610100"/>
            <a:ext cx="8382000" cy="2222500"/>
          </a:xfrm>
          <a:ln/>
        </p:spPr>
        <p:txBody>
          <a:bodyPr/>
          <a:lstStyle/>
          <a:p>
            <a:r>
              <a:rPr lang="en-US" dirty="0"/>
              <a:t>Hierarchical memory organization</a:t>
            </a:r>
          </a:p>
          <a:p>
            <a:r>
              <a:rPr lang="en-US" dirty="0"/>
              <a:t>Performance depends on access patterns</a:t>
            </a:r>
          </a:p>
          <a:p>
            <a:pPr marL="552450" lvl="1"/>
            <a:r>
              <a:rPr lang="en-US" dirty="0"/>
              <a:t>Including how step through multi-dimensional array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4622800" y="1603375"/>
            <a:ext cx="4114800" cy="2273300"/>
          </a:xfrm>
          <a:prstGeom prst="rect">
            <a:avLst/>
          </a:prstGeom>
          <a:solidFill>
            <a:srgbClr val="D3F2D3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copyji(int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src[2048][2048],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    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dst[2048][2048])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i,j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for (</a:t>
            </a:r>
            <a:r>
              <a:rPr lang="en-US" sz="1600" b="1" dirty="0" err="1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j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b="1" dirty="0" err="1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j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2048; </a:t>
            </a:r>
            <a:r>
              <a:rPr lang="en-US" sz="1600" b="1" dirty="0" err="1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j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for (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2048; 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dst[i][j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 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src[i][j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sp>
        <p:nvSpPr>
          <p:cNvPr id="21510" name="Rectangle 6"/>
          <p:cNvSpPr>
            <a:spLocks/>
          </p:cNvSpPr>
          <p:nvPr/>
        </p:nvSpPr>
        <p:spPr bwMode="auto">
          <a:xfrm>
            <a:off x="393700" y="1603375"/>
            <a:ext cx="4114800" cy="22733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copyij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src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[2048][2048],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    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dst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[2048][2048])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i,j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for (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2048; 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for (j = 0; j &lt; 2048; j++)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dst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][j] 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src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][j];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grpSp>
        <p:nvGrpSpPr>
          <p:cNvPr id="21511" name="Group 7"/>
          <p:cNvGrpSpPr>
            <a:grpSpLocks/>
          </p:cNvGrpSpPr>
          <p:nvPr/>
        </p:nvGrpSpPr>
        <p:grpSpPr bwMode="auto">
          <a:xfrm>
            <a:off x="4130675" y="2860675"/>
            <a:ext cx="762000" cy="228600"/>
            <a:chOff x="0" y="0"/>
            <a:chExt cx="480" cy="144"/>
          </a:xfrm>
        </p:grpSpPr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875047" y="3886200"/>
            <a:ext cx="5871668" cy="674876"/>
            <a:chOff x="1875047" y="3886200"/>
            <a:chExt cx="5871668" cy="674876"/>
          </a:xfrm>
        </p:grpSpPr>
        <p:sp>
          <p:nvSpPr>
            <p:cNvPr id="21514" name="Rectangle 10"/>
            <p:cNvSpPr>
              <a:spLocks/>
            </p:cNvSpPr>
            <p:nvPr/>
          </p:nvSpPr>
          <p:spPr bwMode="auto">
            <a:xfrm>
              <a:off x="6605878" y="3886200"/>
              <a:ext cx="1140837" cy="507831"/>
            </a:xfrm>
            <a:prstGeom prst="rect">
              <a:avLst/>
            </a:prstGeom>
            <a:noFill/>
            <a:ln w="12700" cap="rnd">
              <a:noFill/>
              <a:round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>
                  <a:solidFill>
                    <a:schemeClr val="tx1"/>
                  </a:solidFill>
                  <a:latin typeface="+mn-lt"/>
                  <a:ea typeface="Calibri" charset="0"/>
                  <a:cs typeface="Calibri" charset="0"/>
                  <a:sym typeface="Calibri" charset="0"/>
                </a:rPr>
                <a:t>81.8ms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875047" y="3886200"/>
              <a:ext cx="10665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n-lt"/>
                </a:rPr>
                <a:t>4.3ms</a:t>
              </a: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3246135" y="4114800"/>
              <a:ext cx="2524730" cy="446276"/>
            </a:xfrm>
            <a:prstGeom prst="rect">
              <a:avLst/>
            </a:prstGeom>
            <a:noFill/>
            <a:ln w="12700" cap="rnd">
              <a:noFill/>
              <a:round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+mn-lt"/>
                  <a:ea typeface="Calibri" charset="0"/>
                  <a:cs typeface="Calibri" charset="0"/>
                  <a:sym typeface="Calibri" charset="0"/>
                </a:rPr>
                <a:t>2.0 GHz Intel Core i7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49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2150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9CCA-22B8-4F69-9230-271477ED5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performance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4145F-AA23-4E1D-8826-9664F24DB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  <a:p>
            <a:r>
              <a:rPr lang="en-US" dirty="0"/>
              <a:t>Big Data (databases, webservers, networks etc.)</a:t>
            </a:r>
          </a:p>
        </p:txBody>
      </p:sp>
      <p:pic>
        <p:nvPicPr>
          <p:cNvPr id="3074" name="Picture 2" descr="https://i.kym-cdn.com/entries/icons/original/000/002/038/maxresdefault.jpg">
            <a:extLst>
              <a:ext uri="{FF2B5EF4-FFF2-40B4-BE49-F238E27FC236}">
                <a16:creationId xmlns:a16="http://schemas.microsoft.com/office/drawing/2014/main" id="{79F5678A-4418-4465-BB68-FC9FB045B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07" y="2438400"/>
            <a:ext cx="7592093" cy="427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07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971800"/>
            <a:ext cx="7592093" cy="762000"/>
          </a:xfrm>
        </p:spPr>
        <p:txBody>
          <a:bodyPr/>
          <a:lstStyle/>
          <a:p>
            <a:r>
              <a:rPr lang="en-US" dirty="0"/>
              <a:t>Some Administrative Details</a:t>
            </a:r>
          </a:p>
        </p:txBody>
      </p:sp>
    </p:spTree>
    <p:extLst>
      <p:ext uri="{BB962C8B-B14F-4D97-AF65-F5344CB8AC3E}">
        <p14:creationId xmlns:p14="http://schemas.microsoft.com/office/powerpoint/2010/main" val="3103778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Lectures </a:t>
            </a:r>
          </a:p>
          <a:p>
            <a:pPr lvl="1"/>
            <a:r>
              <a:rPr lang="en-US" dirty="0"/>
              <a:t>Teach Concepts, show examples</a:t>
            </a:r>
          </a:p>
          <a:p>
            <a:r>
              <a:rPr lang="en-US" dirty="0"/>
              <a:t>Discussions</a:t>
            </a:r>
          </a:p>
          <a:p>
            <a:pPr lvl="1"/>
            <a:r>
              <a:rPr lang="en-US" dirty="0"/>
              <a:t>Applied concepts, important tools and skills for labs, clarification of lectures, exam coverage</a:t>
            </a:r>
          </a:p>
          <a:p>
            <a:pPr lvl="1"/>
            <a:r>
              <a:rPr lang="en-US" dirty="0"/>
              <a:t>Worksheets handed out in discussion will serve as “</a:t>
            </a:r>
            <a:r>
              <a:rPr lang="en-US" dirty="0" err="1"/>
              <a:t>homeworks</a:t>
            </a:r>
            <a:r>
              <a:rPr lang="en-US" dirty="0"/>
              <a:t>”</a:t>
            </a:r>
          </a:p>
          <a:p>
            <a:r>
              <a:rPr lang="en-US" dirty="0"/>
              <a:t>Labs</a:t>
            </a:r>
          </a:p>
          <a:p>
            <a:pPr lvl="1"/>
            <a:r>
              <a:rPr lang="en-US" dirty="0"/>
              <a:t>The heart of the course</a:t>
            </a:r>
          </a:p>
          <a:p>
            <a:pPr lvl="1"/>
            <a:r>
              <a:rPr lang="en-US" dirty="0"/>
              <a:t>Provide in‐depth understanding of an aspect of systems</a:t>
            </a:r>
          </a:p>
          <a:p>
            <a:pPr lvl="1"/>
            <a:r>
              <a:rPr lang="en-US" dirty="0"/>
              <a:t>Programming and measurement</a:t>
            </a:r>
          </a:p>
        </p:txBody>
      </p:sp>
    </p:spTree>
    <p:extLst>
      <p:ext uri="{BB962C8B-B14F-4D97-AF65-F5344CB8AC3E}">
        <p14:creationId xmlns:p14="http://schemas.microsoft.com/office/powerpoint/2010/main" val="246269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686D-7D0B-4B10-BB95-9A03C46EA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4E919-FF74-47F4-AFDD-13175E015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8362950" cy="5219700"/>
          </a:xfrm>
        </p:spPr>
        <p:txBody>
          <a:bodyPr/>
          <a:lstStyle/>
          <a:p>
            <a:r>
              <a:rPr lang="en-US" dirty="0"/>
              <a:t>Graduated from Wisconsin 2016</a:t>
            </a:r>
          </a:p>
          <a:p>
            <a:r>
              <a:rPr lang="en-US" dirty="0"/>
              <a:t>Joined UCLA January 2017</a:t>
            </a:r>
          </a:p>
          <a:p>
            <a:endParaRPr lang="en-US" dirty="0"/>
          </a:p>
          <a:p>
            <a:r>
              <a:rPr lang="en-US" dirty="0"/>
              <a:t>Love CS33 more each time I teach it!</a:t>
            </a:r>
          </a:p>
          <a:p>
            <a:endParaRPr lang="en-US" dirty="0"/>
          </a:p>
          <a:p>
            <a:r>
              <a:rPr lang="en-US" dirty="0"/>
              <a:t>Lead </a:t>
            </a:r>
            <a:r>
              <a:rPr lang="en-US" dirty="0" err="1"/>
              <a:t>PolyArch</a:t>
            </a:r>
            <a:r>
              <a:rPr lang="en-US" dirty="0"/>
              <a:t> </a:t>
            </a:r>
            <a:r>
              <a:rPr lang="en-US" dirty="0" err="1"/>
              <a:t>Resesarch</a:t>
            </a:r>
            <a:r>
              <a:rPr lang="en-US" dirty="0"/>
              <a:t> Group</a:t>
            </a:r>
          </a:p>
          <a:p>
            <a:pPr lvl="1"/>
            <a:r>
              <a:rPr lang="en-US" dirty="0"/>
              <a:t>Design next-generation processors</a:t>
            </a:r>
          </a:p>
          <a:p>
            <a:pPr lvl="1"/>
            <a:r>
              <a:rPr lang="en-US" dirty="0"/>
              <a:t>Focus on hardware specialization</a:t>
            </a:r>
          </a:p>
          <a:p>
            <a:endParaRPr lang="en-US" dirty="0"/>
          </a:p>
          <a:p>
            <a:r>
              <a:rPr lang="en-US" dirty="0"/>
              <a:t>What about you?</a:t>
            </a:r>
          </a:p>
          <a:p>
            <a:pPr lvl="1"/>
            <a:r>
              <a:rPr lang="en-US" dirty="0"/>
              <a:t>Non-standard time to  be teaching this course… (typical one is spring)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lh3.googleusercontent.com/Es9JQ2WkorsgcW7tLIeYf7s9f4_6mvq4I5hZ3W-Ypy0Xq0zAobM6uKFSEowsAl_H6e9ianBPaelLW7QZSm_tKhaxIZmpZWIV6dgiiRPcfxWPA_8Q5QgOViSuUj4u8aOVjpoxRiUEqDb0VX7kzRmC8X194oyRLB94wXh6z3kbsSXrIFeXMwgOcjeCs0vHDd5c1p81rWh-VxLKkIvMT4DjEz5JQhnVHnw_6Veyy_IwNxiqQ76DCC5o7q1zaxN-yEY-UsZifoGsiNRkBTkTu4FQSZVxyNs_AbMGTHNvs6p57_ARfxQTQDp-KqDWo5IRuQMki1OrMAYjCxpoNL5QG-BxQavIlO3gfLkZSHCu9bv5EwJBq2QYB-R77Acf_tGz6XZsQO2nX-TGbwrDPKeQrFoxlTK8LAykmc-Lxqez5nRMe2dXTSGtXb6O1_qgue7VSBirrw0MGgYldad9h8WR_XdktqO7UjvnVdgvRIvmqmgS4v2FBCOglUIVGn1ri558-j2UbvqtiWLXLYGXsrQKp9iY4ocnyfVOh1-zrJ805aZPnsX5P0eD2xx0HwB7FDXjNQ7w9zFZc9kHgBq0Jv7rOZzd4_c8q7aIicTz4PHYmO8EzV5TmF37rCweAR4UiYQfMUJuoP4rhqCqvWP6PE7o2Jrmd09b=w611-h814-no">
            <a:extLst>
              <a:ext uri="{FF2B5EF4-FFF2-40B4-BE49-F238E27FC236}">
                <a16:creationId xmlns:a16="http://schemas.microsoft.com/office/drawing/2014/main" id="{D15CEE38-6827-418B-9A97-B53A5DF565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84" b="25750"/>
          <a:stretch/>
        </p:blipFill>
        <p:spPr bwMode="auto">
          <a:xfrm>
            <a:off x="5658814" y="824137"/>
            <a:ext cx="2568575" cy="150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D77195-B71D-4B64-9460-B1B77DF99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700" y="3505200"/>
            <a:ext cx="2394802" cy="140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48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Web Page:</a:t>
            </a:r>
          </a:p>
          <a:p>
            <a:pPr lvl="1"/>
            <a:r>
              <a:rPr lang="en-US" dirty="0"/>
              <a:t>Syllabus, schedule (slides), </a:t>
            </a:r>
            <a:r>
              <a:rPr lang="en-US" dirty="0" err="1"/>
              <a:t>homeworks</a:t>
            </a:r>
            <a:r>
              <a:rPr lang="en-US" dirty="0"/>
              <a:t>, labs, </a:t>
            </a:r>
          </a:p>
          <a:p>
            <a:pPr lvl="1"/>
            <a:r>
              <a:rPr lang="en-US" dirty="0"/>
              <a:t>Office Hours – will post by tomorrow</a:t>
            </a:r>
          </a:p>
          <a:p>
            <a:pPr lvl="1"/>
            <a:r>
              <a:rPr lang="en-US" dirty="0">
                <a:hlinkClick r:id="rId2"/>
              </a:rPr>
              <a:t>https://polyarch.github.io/cs33/</a:t>
            </a:r>
            <a:endParaRPr lang="en-US" dirty="0"/>
          </a:p>
          <a:p>
            <a:r>
              <a:rPr lang="en-US" dirty="0"/>
              <a:t>CCLE </a:t>
            </a:r>
            <a:r>
              <a:rPr lang="en-US" dirty="0" err="1"/>
              <a:t>WebPage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Only assignments turned in here (labs 1 and 5)</a:t>
            </a:r>
          </a:p>
          <a:p>
            <a:pPr lvl="1"/>
            <a:r>
              <a:rPr lang="en-US" dirty="0">
                <a:hlinkClick r:id="rId3"/>
              </a:rPr>
              <a:t>https://ccle.ucla.edu/course/view/19F-COMSCI33-1</a:t>
            </a:r>
            <a:endParaRPr lang="en-US" dirty="0"/>
          </a:p>
          <a:p>
            <a:r>
              <a:rPr lang="en-US" dirty="0"/>
              <a:t>Pizza:</a:t>
            </a:r>
          </a:p>
          <a:p>
            <a:pPr lvl="1"/>
            <a:r>
              <a:rPr lang="en-US" dirty="0"/>
              <a:t>Course discussions and random questions</a:t>
            </a:r>
          </a:p>
          <a:p>
            <a:pPr lvl="1"/>
            <a:r>
              <a:rPr lang="en-US" dirty="0"/>
              <a:t>One TA will be in charge from Monday - Friday</a:t>
            </a:r>
          </a:p>
          <a:p>
            <a:r>
              <a:rPr lang="en-US" dirty="0"/>
              <a:t>Textbook</a:t>
            </a:r>
          </a:p>
          <a:p>
            <a:pPr lvl="1"/>
            <a:r>
              <a:rPr lang="en-US" dirty="0"/>
              <a:t>Randal E. Bryant and David R. </a:t>
            </a:r>
            <a:r>
              <a:rPr lang="en-US" dirty="0" err="1"/>
              <a:t>O’Hallaron</a:t>
            </a:r>
            <a:r>
              <a:rPr lang="en-US" dirty="0"/>
              <a:t>.  “Computer Systems: A Programmer’s Perspective”, 3rd Edition, Prentice Hall 2015.</a:t>
            </a:r>
          </a:p>
        </p:txBody>
      </p:sp>
    </p:spTree>
    <p:extLst>
      <p:ext uri="{BB962C8B-B14F-4D97-AF65-F5344CB8AC3E}">
        <p14:creationId xmlns:p14="http://schemas.microsoft.com/office/powerpoint/2010/main" val="1556307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990600"/>
            <a:ext cx="7896225" cy="5638800"/>
          </a:xfrm>
        </p:spPr>
        <p:txBody>
          <a:bodyPr/>
          <a:lstStyle/>
          <a:p>
            <a:r>
              <a:rPr lang="en-US" dirty="0"/>
              <a:t>Exams (50%) </a:t>
            </a:r>
          </a:p>
          <a:p>
            <a:pPr lvl="1"/>
            <a:r>
              <a:rPr lang="en-US" dirty="0"/>
              <a:t>Midterm (20%) </a:t>
            </a:r>
          </a:p>
          <a:p>
            <a:pPr lvl="1"/>
            <a:r>
              <a:rPr lang="en-US" dirty="0"/>
              <a:t>Final (30%) </a:t>
            </a:r>
          </a:p>
          <a:p>
            <a:pPr lvl="1"/>
            <a:r>
              <a:rPr lang="en-US" dirty="0"/>
              <a:t>All exams are open book/open notes. </a:t>
            </a:r>
          </a:p>
          <a:p>
            <a:r>
              <a:rPr lang="en-US" dirty="0"/>
              <a:t>Labs (40%) </a:t>
            </a:r>
          </a:p>
          <a:p>
            <a:pPr lvl="1"/>
            <a:r>
              <a:rPr lang="en-US" dirty="0"/>
              <a:t>Lab 1: </a:t>
            </a:r>
            <a:r>
              <a:rPr lang="en-US" dirty="0" err="1"/>
              <a:t>Datalab</a:t>
            </a:r>
            <a:r>
              <a:rPr lang="en-US" dirty="0"/>
              <a:t> (5%)</a:t>
            </a:r>
          </a:p>
          <a:p>
            <a:pPr lvl="1"/>
            <a:r>
              <a:rPr lang="en-US" dirty="0"/>
              <a:t>Lab 2: Bomb Lab (10%)</a:t>
            </a:r>
          </a:p>
          <a:p>
            <a:pPr lvl="1"/>
            <a:r>
              <a:rPr lang="en-US" dirty="0"/>
              <a:t>Lab 3: Attack Lab (10%)</a:t>
            </a:r>
          </a:p>
          <a:p>
            <a:pPr lvl="1"/>
            <a:r>
              <a:rPr lang="en-US" dirty="0"/>
              <a:t>Lab 4: Malloc Lab (10%)</a:t>
            </a:r>
          </a:p>
          <a:p>
            <a:pPr lvl="1"/>
            <a:r>
              <a:rPr lang="en-US" dirty="0"/>
              <a:t>Lab 5: Thread Lab (5%)</a:t>
            </a:r>
          </a:p>
          <a:p>
            <a:r>
              <a:rPr lang="en-US" dirty="0"/>
              <a:t>Participation (10%)</a:t>
            </a:r>
          </a:p>
          <a:p>
            <a:pPr lvl="1"/>
            <a:r>
              <a:rPr lang="en-US" dirty="0"/>
              <a:t>Credit for worksheets in discussion section</a:t>
            </a:r>
          </a:p>
          <a:p>
            <a:pPr lvl="1"/>
            <a:r>
              <a:rPr lang="en-US" dirty="0"/>
              <a:t>A few in-class quizzes</a:t>
            </a:r>
          </a:p>
        </p:txBody>
      </p:sp>
    </p:spTree>
    <p:extLst>
      <p:ext uri="{BB962C8B-B14F-4D97-AF65-F5344CB8AC3E}">
        <p14:creationId xmlns:p14="http://schemas.microsoft.com/office/powerpoint/2010/main" val="32703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 Facilities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SEAS Administered Linux Machine </a:t>
            </a:r>
          </a:p>
          <a:p>
            <a:pPr lvl="1"/>
            <a:r>
              <a:rPr lang="en-US" dirty="0"/>
              <a:t>Remote access only </a:t>
            </a:r>
          </a:p>
          <a:p>
            <a:pPr lvl="2"/>
            <a:r>
              <a:rPr lang="en-US" dirty="0"/>
              <a:t>Use </a:t>
            </a:r>
            <a:r>
              <a:rPr lang="en-US" dirty="0" err="1"/>
              <a:t>ssh</a:t>
            </a:r>
            <a:r>
              <a:rPr lang="en-US" dirty="0"/>
              <a:t> to log in with your SEAS account</a:t>
            </a:r>
          </a:p>
          <a:p>
            <a:pPr lvl="2"/>
            <a:r>
              <a:rPr lang="en-US" dirty="0"/>
              <a:t>Machines: lnxsrv??.seas.ucla.edu</a:t>
            </a:r>
          </a:p>
          <a:p>
            <a:pPr lvl="2"/>
            <a:r>
              <a:rPr lang="en-US" dirty="0"/>
              <a:t>Some labs require a specific machine to work</a:t>
            </a:r>
          </a:p>
          <a:p>
            <a:pPr lvl="1"/>
            <a:r>
              <a:rPr lang="en-US" dirty="0"/>
              <a:t>Please direct any account issues to the SEAS help desk as they are  the only ones with root access on this machine</a:t>
            </a:r>
          </a:p>
          <a:p>
            <a:r>
              <a:rPr lang="en-US" dirty="0"/>
              <a:t>Alternatives (Not Recommended)</a:t>
            </a:r>
          </a:p>
          <a:p>
            <a:pPr lvl="1"/>
            <a:r>
              <a:rPr lang="en-US" dirty="0"/>
              <a:t>You may use other alternatives to develop your code</a:t>
            </a:r>
          </a:p>
          <a:p>
            <a:pPr lvl="1"/>
            <a:r>
              <a:rPr lang="en-US" b="1" dirty="0"/>
              <a:t>BUT: We will test on the SEAS machines</a:t>
            </a:r>
          </a:p>
          <a:p>
            <a:pPr lvl="1"/>
            <a:r>
              <a:rPr lang="en-US" b="1" dirty="0"/>
              <a:t>Your code must work correctly on these machines for credit</a:t>
            </a:r>
          </a:p>
        </p:txBody>
      </p:sp>
    </p:spTree>
    <p:extLst>
      <p:ext uri="{BB962C8B-B14F-4D97-AF65-F5344CB8AC3E}">
        <p14:creationId xmlns:p14="http://schemas.microsoft.com/office/powerpoint/2010/main" val="30738389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you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Recommended: Vim + Log In Directly</a:t>
            </a:r>
          </a:p>
          <a:p>
            <a:pPr lvl="1"/>
            <a:r>
              <a:rPr lang="en-US" dirty="0"/>
              <a:t>This is what I will use if you come to my office hours</a:t>
            </a:r>
          </a:p>
          <a:p>
            <a:pPr lvl="1"/>
            <a:r>
              <a:rPr lang="en-US" dirty="0"/>
              <a:t>Emacs is another option if you like misery and pain (just kidding)</a:t>
            </a:r>
          </a:p>
          <a:p>
            <a:r>
              <a:rPr lang="en-US" dirty="0"/>
              <a:t>Edit locally, run remotely?</a:t>
            </a:r>
          </a:p>
          <a:p>
            <a:pPr lvl="1"/>
            <a:r>
              <a:rPr lang="en-US" dirty="0"/>
              <a:t>Many good editors: Sublime, notepad++, whatever mac has etc.</a:t>
            </a:r>
          </a:p>
          <a:p>
            <a:pPr lvl="1"/>
            <a:r>
              <a:rPr lang="en-US" dirty="0"/>
              <a:t>But somewhat painful to transfer files manually…</a:t>
            </a:r>
          </a:p>
          <a:p>
            <a:r>
              <a:rPr lang="en-US" dirty="0"/>
              <a:t>Visual Studio your own machine?</a:t>
            </a:r>
          </a:p>
          <a:p>
            <a:pPr lvl="1"/>
            <a:r>
              <a:rPr lang="en-US" dirty="0"/>
              <a:t>Can use it, but please test on a </a:t>
            </a:r>
            <a:r>
              <a:rPr lang="en-US" dirty="0" err="1"/>
              <a:t>lnxsrv</a:t>
            </a:r>
            <a:r>
              <a:rPr lang="en-US" dirty="0"/>
              <a:t> machine so that we are all on the same page.</a:t>
            </a:r>
          </a:p>
        </p:txBody>
      </p:sp>
    </p:spTree>
    <p:extLst>
      <p:ext uri="{BB962C8B-B14F-4D97-AF65-F5344CB8AC3E}">
        <p14:creationId xmlns:p14="http://schemas.microsoft.com/office/powerpoint/2010/main" val="1086532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Real Programm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0485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209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Honesty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5136447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b="0" dirty="0"/>
              <a:t>Unless stated otherwise, </a:t>
            </a:r>
            <a:r>
              <a:rPr lang="en-US" dirty="0"/>
              <a:t>each student must turn in his/her own assignment.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b="0" dirty="0"/>
              <a:t>You may discuss solution strategies with others, but </a:t>
            </a:r>
            <a:r>
              <a:rPr lang="en-US" dirty="0"/>
              <a:t>you should never read another student’s answers, including answers to assignments from prior years. 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You must never show your answers to anyone else and should never post your code in a public place, such as </a:t>
            </a:r>
            <a:r>
              <a:rPr lang="en-US" dirty="0" err="1"/>
              <a:t>Github</a:t>
            </a:r>
            <a:r>
              <a:rPr lang="en-US" dirty="0"/>
              <a:t>, either now or in the future. 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You must list the people with whom you interact at the top of your assignment. </a:t>
            </a:r>
            <a:r>
              <a:rPr lang="en-US" b="0" dirty="0"/>
              <a:t>(You cannot violate the policy by listing extra names, only by omitting names.) </a:t>
            </a:r>
            <a:r>
              <a:rPr lang="en-US" dirty="0"/>
              <a:t> Also list any resources used like websites/textbooks.</a:t>
            </a:r>
          </a:p>
        </p:txBody>
      </p:sp>
    </p:spTree>
    <p:extLst>
      <p:ext uri="{BB962C8B-B14F-4D97-AF65-F5344CB8AC3E}">
        <p14:creationId xmlns:p14="http://schemas.microsoft.com/office/powerpoint/2010/main" val="2566326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Honesty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not okay:</a:t>
            </a:r>
          </a:p>
          <a:p>
            <a:pPr lvl="1"/>
            <a:r>
              <a:rPr lang="en-US" dirty="0"/>
              <a:t>Sharing code of a solution: either by copying, retyping, looking at, or supplying  a copy of a file.</a:t>
            </a:r>
          </a:p>
          <a:p>
            <a:pPr lvl="1"/>
            <a:r>
              <a:rPr lang="en-US" dirty="0"/>
              <a:t>Posting solutions on Piazza</a:t>
            </a:r>
          </a:p>
          <a:p>
            <a:pPr lvl="1"/>
            <a:r>
              <a:rPr lang="en-US" dirty="0"/>
              <a:t>Googling … “</a:t>
            </a:r>
            <a:r>
              <a:rPr lang="en-US" dirty="0" err="1"/>
              <a:t>youtube</a:t>
            </a:r>
            <a:r>
              <a:rPr lang="en-US" dirty="0"/>
              <a:t> </a:t>
            </a:r>
            <a:r>
              <a:rPr lang="en-US" dirty="0" err="1"/>
              <a:t>datalab</a:t>
            </a:r>
            <a:r>
              <a:rPr lang="en-US" dirty="0"/>
              <a:t> solutions”</a:t>
            </a:r>
          </a:p>
          <a:p>
            <a:pPr lvl="1"/>
            <a:r>
              <a:rPr lang="en-US" dirty="0"/>
              <a:t>Googling … “</a:t>
            </a:r>
            <a:r>
              <a:rPr lang="en-US" dirty="0" err="1"/>
              <a:t>bryant</a:t>
            </a:r>
            <a:r>
              <a:rPr lang="en-US" dirty="0"/>
              <a:t> and </a:t>
            </a:r>
            <a:r>
              <a:rPr lang="en-US" dirty="0" err="1"/>
              <a:t>o’hallaron</a:t>
            </a:r>
            <a:r>
              <a:rPr lang="en-US" dirty="0"/>
              <a:t> textbook solutions”</a:t>
            </a:r>
          </a:p>
          <a:p>
            <a:r>
              <a:rPr lang="en-US" dirty="0"/>
              <a:t>This is okay:</a:t>
            </a:r>
          </a:p>
          <a:p>
            <a:pPr lvl="1"/>
            <a:r>
              <a:rPr lang="en-US" dirty="0"/>
              <a:t>Helping others use systems or tools.</a:t>
            </a:r>
          </a:p>
          <a:p>
            <a:pPr lvl="1"/>
            <a:r>
              <a:rPr lang="en-US" dirty="0"/>
              <a:t>Helping others with high‐level design issues.</a:t>
            </a:r>
          </a:p>
          <a:p>
            <a:pPr lvl="1"/>
            <a:r>
              <a:rPr lang="en-US" dirty="0"/>
              <a:t>Helping others debug their code.</a:t>
            </a:r>
          </a:p>
        </p:txBody>
      </p:sp>
    </p:spTree>
    <p:extLst>
      <p:ext uri="{BB962C8B-B14F-4D97-AF65-F5344CB8AC3E}">
        <p14:creationId xmlns:p14="http://schemas.microsoft.com/office/powerpoint/2010/main" val="347676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95400"/>
            <a:ext cx="7896225" cy="5038725"/>
          </a:xfrm>
        </p:spPr>
        <p:txBody>
          <a:bodyPr/>
          <a:lstStyle/>
          <a:p>
            <a:r>
              <a:rPr lang="en-US" sz="2200" b="0" dirty="0"/>
              <a:t>“I am sorry that my lab code wasn't fully representative of my skills as a student and I believe I deserve a zero because of it.”</a:t>
            </a:r>
          </a:p>
          <a:p>
            <a:r>
              <a:rPr lang="en-US" sz="2200" b="0" dirty="0"/>
              <a:t>“I used </a:t>
            </a:r>
            <a:r>
              <a:rPr lang="en-US" sz="2200" b="0" dirty="0" err="1"/>
              <a:t>github</a:t>
            </a:r>
            <a:r>
              <a:rPr lang="en-US" sz="2200" b="0" dirty="0"/>
              <a:t> versions of code for the assignment. I understand that I am subject to corresponding penalties for doing wrong and will not put on similar acts in the future. ”</a:t>
            </a:r>
          </a:p>
          <a:p>
            <a:r>
              <a:rPr lang="en-US" sz="2200" b="0" dirty="0"/>
              <a:t>“I confess that I did look at some </a:t>
            </a:r>
            <a:r>
              <a:rPr lang="en-US" sz="2200" b="0" dirty="0" err="1"/>
              <a:t>Github</a:t>
            </a:r>
            <a:r>
              <a:rPr lang="en-US" sz="2200" b="0" dirty="0"/>
              <a:t> repositories while doing the performance lab and I feel really embarrassed about it. Please accept my apologies and I'll remember this lesson forever.”</a:t>
            </a:r>
          </a:p>
          <a:p>
            <a:r>
              <a:rPr lang="en-US" sz="2200" b="0" dirty="0"/>
              <a:t>“while I was doing the lab, I was searched code for the solution and I used some. So I am writing the email for confess. Sorry about that, and I will learn from it and never do it again. ”</a:t>
            </a:r>
          </a:p>
          <a:p>
            <a:r>
              <a:rPr lang="en-US" sz="2200" b="0" dirty="0"/>
              <a:t>“I am the one who copied codes from some websites.  Sorry for this thing…”</a:t>
            </a:r>
            <a:br>
              <a:rPr lang="en-US" sz="2000" b="0" dirty="0"/>
            </a:br>
            <a:endParaRPr lang="en-US" sz="2000" b="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dirty="0"/>
              <a:t>Some emails I’ve gotten…</a:t>
            </a:r>
          </a:p>
        </p:txBody>
      </p:sp>
    </p:spTree>
    <p:extLst>
      <p:ext uri="{BB962C8B-B14F-4D97-AF65-F5344CB8AC3E}">
        <p14:creationId xmlns:p14="http://schemas.microsoft.com/office/powerpoint/2010/main" val="25961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0AC7-681F-4112-B612-86BEDACA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E62BF-87E1-416D-8ACE-CF0186F7F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8D4BF5-7B15-486E-BE7E-B02E2D1197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01" b="94971"/>
          <a:stretch/>
        </p:blipFill>
        <p:spPr>
          <a:xfrm>
            <a:off x="170664" y="304800"/>
            <a:ext cx="8557411" cy="126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94896E-8585-4F14-A397-9108ACC78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76" y="0"/>
            <a:ext cx="9153976" cy="144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1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07407E-6 L 0.00052 -1.09537 " pathEditMode="relative" rAng="0" ptsTypes="AA">
                                      <p:cBhvr>
                                        <p:cTn id="11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5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miling hap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5638800" cy="37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23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Composition (2018)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97678"/>
            <a:ext cx="8763000" cy="541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805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ibi Pragadeesh">
            <a:extLst>
              <a:ext uri="{FF2B5EF4-FFF2-40B4-BE49-F238E27FC236}">
                <a16:creationId xmlns:a16="http://schemas.microsoft.com/office/drawing/2014/main" id="{74F4E2B8-25E4-4EA9-A0B0-72941397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92" y="477851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23AF76-80CF-44AC-A529-7082CCF8EE21}"/>
              </a:ext>
            </a:extLst>
          </p:cNvPr>
          <p:cNvSpPr txBox="1"/>
          <p:nvPr/>
        </p:nvSpPr>
        <p:spPr>
          <a:xfrm>
            <a:off x="2224209" y="5058282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Cibi</a:t>
            </a:r>
            <a:r>
              <a:rPr lang="en-US" dirty="0"/>
              <a:t> </a:t>
            </a:r>
            <a:r>
              <a:rPr lang="en-US" dirty="0" err="1"/>
              <a:t>Pragadeesh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6DE5F-2F56-43E1-A1C9-C1FBC1097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890" y="3711387"/>
            <a:ext cx="2332385" cy="28418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06A576-3A2B-4EC4-9B2D-FB13C9A27A91}"/>
              </a:ext>
            </a:extLst>
          </p:cNvPr>
          <p:cNvSpPr txBox="1"/>
          <p:nvPr/>
        </p:nvSpPr>
        <p:spPr>
          <a:xfrm>
            <a:off x="4816965" y="4871113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Yugo</a:t>
            </a:r>
          </a:p>
          <a:p>
            <a:pPr algn="r"/>
            <a:r>
              <a:rPr lang="en-US" dirty="0">
                <a:latin typeface="Calibri" pitchFamily="34" charset="0"/>
              </a:rPr>
              <a:t>Watanabe</a:t>
            </a:r>
          </a:p>
        </p:txBody>
      </p:sp>
      <p:pic>
        <p:nvPicPr>
          <p:cNvPr id="1026" name="Picture 2" descr="https://vast.cs.ucla.edu/sites/default/files/styles/person_full/public/person_images/photo_2019-01-03_11-28-53.jpg?itok=KEYCC7qZ">
            <a:extLst>
              <a:ext uri="{FF2B5EF4-FFF2-40B4-BE49-F238E27FC236}">
                <a16:creationId xmlns:a16="http://schemas.microsoft.com/office/drawing/2014/main" id="{13D3EDCD-E84D-45D7-AF37-36532D7218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0" r="20749" b="32801"/>
          <a:stretch/>
        </p:blipFill>
        <p:spPr bwMode="auto">
          <a:xfrm>
            <a:off x="206393" y="2612884"/>
            <a:ext cx="1905000" cy="181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5288D8-7343-4C79-B340-69F33D10E246}"/>
              </a:ext>
            </a:extLst>
          </p:cNvPr>
          <p:cNvSpPr txBox="1"/>
          <p:nvPr/>
        </p:nvSpPr>
        <p:spPr>
          <a:xfrm>
            <a:off x="2340480" y="3083674"/>
            <a:ext cx="2023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Atefeh</a:t>
            </a:r>
            <a:r>
              <a:rPr lang="en-US" dirty="0"/>
              <a:t> </a:t>
            </a:r>
            <a:r>
              <a:rPr lang="en-US" dirty="0" err="1"/>
              <a:t>Sohrabizadeh</a:t>
            </a:r>
            <a:endParaRPr lang="en-US" dirty="0"/>
          </a:p>
        </p:txBody>
      </p:sp>
      <p:pic>
        <p:nvPicPr>
          <p:cNvPr id="8" name="Picture 4" descr="Minhao Cheng">
            <a:extLst>
              <a:ext uri="{FF2B5EF4-FFF2-40B4-BE49-F238E27FC236}">
                <a16:creationId xmlns:a16="http://schemas.microsoft.com/office/drawing/2014/main" id="{9AD34419-E4D8-4887-9636-7C9A0C1DC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890" y="1112459"/>
            <a:ext cx="2332385" cy="233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D7F811D-2206-46CB-8078-EB87DABD46F6}"/>
              </a:ext>
            </a:extLst>
          </p:cNvPr>
          <p:cNvSpPr txBox="1"/>
          <p:nvPr/>
        </p:nvSpPr>
        <p:spPr>
          <a:xfrm>
            <a:off x="5152559" y="1986887"/>
            <a:ext cx="1199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Minhao</a:t>
            </a:r>
            <a:r>
              <a:rPr lang="en-US" dirty="0"/>
              <a:t> </a:t>
            </a:r>
          </a:p>
          <a:p>
            <a:r>
              <a:rPr lang="en-US" dirty="0"/>
              <a:t>Cheng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A4F3C1-3B0C-4572-AC6B-9B2DE9858F1C}"/>
              </a:ext>
            </a:extLst>
          </p:cNvPr>
          <p:cNvSpPr txBox="1"/>
          <p:nvPr/>
        </p:nvSpPr>
        <p:spPr>
          <a:xfrm>
            <a:off x="2361318" y="960926"/>
            <a:ext cx="2698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Mathanky</a:t>
            </a:r>
            <a:r>
              <a:rPr lang="en-US" dirty="0"/>
              <a:t> </a:t>
            </a:r>
            <a:r>
              <a:rPr lang="en-US" dirty="0" err="1"/>
              <a:t>Sankaranarayanan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150084A-B374-4542-80A2-38C0056613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76" y="466127"/>
            <a:ext cx="215254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Composition (Winter 2019)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47800"/>
            <a:ext cx="9144000" cy="46738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3581400" y="1447800"/>
            <a:ext cx="1752600" cy="45720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181600" y="1379878"/>
            <a:ext cx="3962400" cy="463992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FFFFFF">
                <a:alpha val="40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42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CBE6-C6CE-44EA-8B54-29E137B4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Composition (Fall 2019)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1C852-5557-4BCF-A1F9-6E4684EC6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7F4372F-05E9-4E56-B42C-815A27143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43"/>
          <a:stretch/>
        </p:blipFill>
        <p:spPr bwMode="auto">
          <a:xfrm>
            <a:off x="0" y="1197678"/>
            <a:ext cx="9144000" cy="505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5658D3-9FE3-48B8-A97E-60F745A35CF5}"/>
              </a:ext>
            </a:extLst>
          </p:cNvPr>
          <p:cNvSpPr/>
          <p:nvPr/>
        </p:nvSpPr>
        <p:spPr bwMode="auto">
          <a:xfrm>
            <a:off x="6629400" y="5114926"/>
            <a:ext cx="2514600" cy="38099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FFFFFF">
                <a:alpha val="40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itchFamily="34" charset="0"/>
              </a:rPr>
              <a:t>2</a:t>
            </a:r>
            <a:r>
              <a:rPr lang="en-US" baseline="30000" dirty="0">
                <a:latin typeface="Calibri" pitchFamily="34" charset="0"/>
              </a:rPr>
              <a:t>nd</a:t>
            </a:r>
            <a:r>
              <a:rPr lang="en-US" dirty="0">
                <a:latin typeface="Calibri" pitchFamily="34" charset="0"/>
              </a:rPr>
              <a:t> largest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06F690-46C4-4D0B-B744-606B92B3E439}"/>
              </a:ext>
            </a:extLst>
          </p:cNvPr>
          <p:cNvSpPr/>
          <p:nvPr/>
        </p:nvSpPr>
        <p:spPr bwMode="auto">
          <a:xfrm>
            <a:off x="7242174" y="1941512"/>
            <a:ext cx="1673225" cy="76199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FFFFFF">
                <a:alpha val="40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itchFamily="34" charset="0"/>
              </a:rPr>
              <a:t>1</a:t>
            </a:r>
            <a:r>
              <a:rPr lang="en-US" baseline="30000" dirty="0">
                <a:latin typeface="Calibri" pitchFamily="34" charset="0"/>
              </a:rPr>
              <a:t>st</a:t>
            </a:r>
            <a:r>
              <a:rPr lang="en-US" dirty="0">
                <a:latin typeface="Calibri" pitchFamily="34" charset="0"/>
              </a:rPr>
              <a:t> largest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A9D1EE-85EC-4899-91A4-E48EF5C3C6AC}"/>
              </a:ext>
            </a:extLst>
          </p:cNvPr>
          <p:cNvSpPr/>
          <p:nvPr/>
        </p:nvSpPr>
        <p:spPr bwMode="auto">
          <a:xfrm>
            <a:off x="228600" y="4759327"/>
            <a:ext cx="1984375" cy="38099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FFFFFF">
                <a:alpha val="40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itchFamily="34" charset="0"/>
              </a:rPr>
              <a:t>3</a:t>
            </a:r>
            <a:r>
              <a:rPr lang="en-US" baseline="30000" dirty="0">
                <a:latin typeface="Calibri" pitchFamily="34" charset="0"/>
              </a:rPr>
              <a:t>rd</a:t>
            </a:r>
            <a:r>
              <a:rPr lang="en-US" dirty="0">
                <a:latin typeface="Calibri" pitchFamily="34" charset="0"/>
              </a:rPr>
              <a:t> largest</a:t>
            </a:r>
          </a:p>
        </p:txBody>
      </p:sp>
    </p:spTree>
    <p:extLst>
      <p:ext uri="{BB962C8B-B14F-4D97-AF65-F5344CB8AC3E}">
        <p14:creationId xmlns:p14="http://schemas.microsoft.com/office/powerpoint/2010/main" val="365259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077097" y="457200"/>
            <a:ext cx="688231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kern="0" dirty="0"/>
              <a:t>Course in a nutshell:</a:t>
            </a:r>
          </a:p>
          <a:p>
            <a:r>
              <a:rPr lang="en-US" dirty="0"/>
              <a:t>Demystifying Computers….</a:t>
            </a:r>
            <a:endParaRPr lang="en-US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36" y="1676400"/>
            <a:ext cx="7311231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56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CFCDAF-2C2A-4D7F-B5B8-67B80A0C4280}"/>
              </a:ext>
            </a:extLst>
          </p:cNvPr>
          <p:cNvSpPr txBox="1"/>
          <p:nvPr/>
        </p:nvSpPr>
        <p:spPr>
          <a:xfrm>
            <a:off x="3584141" y="6148039"/>
            <a:ext cx="18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Hardware World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66F1A4-E59F-472F-8BB2-83F1CC08694F}"/>
              </a:ext>
            </a:extLst>
          </p:cNvPr>
          <p:cNvSpPr txBox="1"/>
          <p:nvPr/>
        </p:nvSpPr>
        <p:spPr>
          <a:xfrm>
            <a:off x="3673909" y="533400"/>
            <a:ext cx="175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Software World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4956EC-DD28-44D5-8973-C8BFD4955530}"/>
              </a:ext>
            </a:extLst>
          </p:cNvPr>
          <p:cNvSpPr/>
          <p:nvPr/>
        </p:nvSpPr>
        <p:spPr bwMode="auto">
          <a:xfrm>
            <a:off x="3190875" y="1130500"/>
            <a:ext cx="2600325" cy="3693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Algorithm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63A8E0-9946-47B2-8FE2-02DE83EE798C}"/>
              </a:ext>
            </a:extLst>
          </p:cNvPr>
          <p:cNvSpPr/>
          <p:nvPr/>
        </p:nvSpPr>
        <p:spPr bwMode="auto">
          <a:xfrm>
            <a:off x="3190875" y="1495367"/>
            <a:ext cx="2600325" cy="3693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Application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6E7D87-7AD7-4F01-9771-D84BA59D437E}"/>
              </a:ext>
            </a:extLst>
          </p:cNvPr>
          <p:cNvSpPr/>
          <p:nvPr/>
        </p:nvSpPr>
        <p:spPr bwMode="auto">
          <a:xfrm>
            <a:off x="3190875" y="1860234"/>
            <a:ext cx="2600325" cy="3693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Programming Language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6543F9-B328-4891-88EC-B708898E6FBF}"/>
              </a:ext>
            </a:extLst>
          </p:cNvPr>
          <p:cNvSpPr/>
          <p:nvPr/>
        </p:nvSpPr>
        <p:spPr bwMode="auto">
          <a:xfrm>
            <a:off x="3190875" y="2589968"/>
            <a:ext cx="2600325" cy="3693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Operating System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5E0822E-D942-4FFD-A8F7-FA50FED06399}"/>
              </a:ext>
            </a:extLst>
          </p:cNvPr>
          <p:cNvSpPr/>
          <p:nvPr/>
        </p:nvSpPr>
        <p:spPr bwMode="auto">
          <a:xfrm>
            <a:off x="3190874" y="3944540"/>
            <a:ext cx="2600325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Hardware Organization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97A3175-6FDC-4CC1-A7BD-9274D6C54CD9}"/>
              </a:ext>
            </a:extLst>
          </p:cNvPr>
          <p:cNvSpPr/>
          <p:nvPr/>
        </p:nvSpPr>
        <p:spPr bwMode="auto">
          <a:xfrm>
            <a:off x="3190874" y="4313872"/>
            <a:ext cx="2600325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Component Design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F65DEE-8365-4D83-B9D8-4172A7356382}"/>
              </a:ext>
            </a:extLst>
          </p:cNvPr>
          <p:cNvSpPr/>
          <p:nvPr/>
        </p:nvSpPr>
        <p:spPr bwMode="auto">
          <a:xfrm>
            <a:off x="3190874" y="4683204"/>
            <a:ext cx="2600325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Circuit Design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6BA5463-408A-46CB-81F9-B52E51B09BEF}"/>
              </a:ext>
            </a:extLst>
          </p:cNvPr>
          <p:cNvSpPr/>
          <p:nvPr/>
        </p:nvSpPr>
        <p:spPr bwMode="auto">
          <a:xfrm>
            <a:off x="3190874" y="5052536"/>
            <a:ext cx="2600325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Devices (Transistors)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039FC1-4DEF-484E-AA1F-3280F2C3C758}"/>
              </a:ext>
            </a:extLst>
          </p:cNvPr>
          <p:cNvSpPr/>
          <p:nvPr/>
        </p:nvSpPr>
        <p:spPr bwMode="auto">
          <a:xfrm>
            <a:off x="3190874" y="5421868"/>
            <a:ext cx="2600325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Physics/Manufacturing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2389FC8-6679-4310-82E7-BB4D71F67505}"/>
              </a:ext>
            </a:extLst>
          </p:cNvPr>
          <p:cNvSpPr/>
          <p:nvPr/>
        </p:nvSpPr>
        <p:spPr bwMode="auto">
          <a:xfrm>
            <a:off x="3190873" y="2225101"/>
            <a:ext cx="2600325" cy="3693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Compiler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A102E4B-ADB4-4E35-8324-BC39F4F6B18D}"/>
              </a:ext>
            </a:extLst>
          </p:cNvPr>
          <p:cNvSpPr/>
          <p:nvPr/>
        </p:nvSpPr>
        <p:spPr bwMode="auto">
          <a:xfrm>
            <a:off x="2607468" y="3197249"/>
            <a:ext cx="3767133" cy="46350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charset="0"/>
              </a:rPr>
              <a:t>Instruction Set Architecture (ISA)</a:t>
            </a:r>
          </a:p>
        </p:txBody>
      </p:sp>
    </p:spTree>
    <p:extLst>
      <p:ext uri="{BB962C8B-B14F-4D97-AF65-F5344CB8AC3E}">
        <p14:creationId xmlns:p14="http://schemas.microsoft.com/office/powerpoint/2010/main" val="25568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4A76-86A9-4B1E-8EFD-83F47060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Computers Pre-1964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E6D39-EBCE-4E63-AD90-2011636D9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00151"/>
            <a:ext cx="8153400" cy="4933950"/>
          </a:xfrm>
        </p:spPr>
        <p:txBody>
          <a:bodyPr/>
          <a:lstStyle/>
          <a:p>
            <a:r>
              <a:rPr lang="en-US" dirty="0"/>
              <a:t>Each Computer was New</a:t>
            </a:r>
          </a:p>
          <a:p>
            <a:pPr lvl="1"/>
            <a:r>
              <a:rPr lang="en-US" dirty="0"/>
              <a:t>Implemented machine (has mass) → hardware</a:t>
            </a:r>
          </a:p>
          <a:p>
            <a:pPr lvl="1"/>
            <a:r>
              <a:rPr lang="en-US" dirty="0"/>
              <a:t>Instructions for hardware (no mass) → software</a:t>
            </a:r>
          </a:p>
          <a:p>
            <a:pPr lvl="1"/>
            <a:r>
              <a:rPr lang="en-US" dirty="0"/>
              <a:t>Boundary between hardware/software was fuzzy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dirty="0"/>
              <a:t>Software Lagged Hardware</a:t>
            </a:r>
          </a:p>
          <a:p>
            <a:pPr lvl="1"/>
            <a:r>
              <a:rPr lang="en-US" dirty="0"/>
              <a:t>Each new machine design was different</a:t>
            </a:r>
          </a:p>
          <a:p>
            <a:pPr lvl="1"/>
            <a:r>
              <a:rPr lang="en-US" dirty="0"/>
              <a:t>Software needed to be rewritten in assembly/machine language</a:t>
            </a:r>
          </a:p>
          <a:p>
            <a:endParaRPr lang="en-US" sz="1200" dirty="0"/>
          </a:p>
          <a:p>
            <a:r>
              <a:rPr lang="en-US" dirty="0"/>
              <a:t>Unimaginable today</a:t>
            </a:r>
          </a:p>
          <a:p>
            <a:pPr lvl="1"/>
            <a:r>
              <a:rPr lang="en-US" dirty="0"/>
              <a:t>Going forward: Need to separate</a:t>
            </a:r>
            <a:br>
              <a:rPr lang="en-US" dirty="0"/>
            </a:br>
            <a:r>
              <a:rPr lang="en-US" dirty="0"/>
              <a:t> HW interface from implementation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Shape 87" descr="Image result for eniac">
            <a:extLst>
              <a:ext uri="{FF2B5EF4-FFF2-40B4-BE49-F238E27FC236}">
                <a16:creationId xmlns:a16="http://schemas.microsoft.com/office/drawing/2014/main" id="{215CF135-83DF-4B5B-9F76-9123E36DA5C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34000" y="4291012"/>
            <a:ext cx="3505200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E920F2-CB07-4068-A088-E0E30D98DFFF}"/>
              </a:ext>
            </a:extLst>
          </p:cNvPr>
          <p:cNvSpPr txBox="1"/>
          <p:nvPr/>
        </p:nvSpPr>
        <p:spPr>
          <a:xfrm>
            <a:off x="3429000" y="5849185"/>
            <a:ext cx="5814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ENIAC: First machine with abstractions, </a:t>
            </a:r>
            <a:r>
              <a:rPr lang="en-US" dirty="0" err="1"/>
              <a:t>kindof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0728D6-30DA-4F28-B4B4-DD473747DC01}"/>
              </a:ext>
            </a:extLst>
          </p:cNvPr>
          <p:cNvSpPr txBox="1"/>
          <p:nvPr/>
        </p:nvSpPr>
        <p:spPr>
          <a:xfrm>
            <a:off x="2242288" y="6310850"/>
            <a:ext cx="6613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John Von Neumann -&gt; popularized the concept of ISA</a:t>
            </a:r>
          </a:p>
        </p:txBody>
      </p:sp>
    </p:spTree>
    <p:extLst>
      <p:ext uri="{BB962C8B-B14F-4D97-AF65-F5344CB8AC3E}">
        <p14:creationId xmlns:p14="http://schemas.microsoft.com/office/powerpoint/2010/main" val="95677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eme2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2" id="{B1A942F5-3D7B-411B-B675-BAB5296F5D42}" vid="{E61304C1-E8BB-4E0B-B7A0-8C6D02DC23B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35196</TotalTime>
  <Words>1835</Words>
  <Application>Microsoft Office PowerPoint</Application>
  <PresentationFormat>On-screen Show (4:3)</PresentationFormat>
  <Paragraphs>470</Paragraphs>
  <Slides>40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58" baseType="lpstr">
      <vt:lpstr>ＭＳ Ｐゴシック</vt:lpstr>
      <vt:lpstr>Arial</vt:lpstr>
      <vt:lpstr>Arial Narrow</vt:lpstr>
      <vt:lpstr>Calibri</vt:lpstr>
      <vt:lpstr>Calibri Bold</vt:lpstr>
      <vt:lpstr>Consolas</vt:lpstr>
      <vt:lpstr>Courier New</vt:lpstr>
      <vt:lpstr>Lucida Grande</vt:lpstr>
      <vt:lpstr>Monaco</vt:lpstr>
      <vt:lpstr>Times New Roman</vt:lpstr>
      <vt:lpstr>Wingdings</vt:lpstr>
      <vt:lpstr>Wingdings 2</vt:lpstr>
      <vt:lpstr>Zapf Dingbats</vt:lpstr>
      <vt:lpstr>ヒラギノ角ゴ ProN W3</vt:lpstr>
      <vt:lpstr>ヒラギノ角ゴ ProN W6</vt:lpstr>
      <vt:lpstr>Title and Content</vt:lpstr>
      <vt:lpstr>Title Only</vt:lpstr>
      <vt:lpstr>theme2</vt:lpstr>
      <vt:lpstr>CS 33: Intro To Computer Organization </vt:lpstr>
      <vt:lpstr>Agenda</vt:lpstr>
      <vt:lpstr>About ME</vt:lpstr>
      <vt:lpstr>Class Composition (2018)</vt:lpstr>
      <vt:lpstr>Class Composition (Winter 2019)</vt:lpstr>
      <vt:lpstr>Class Composition (Fall 2019)</vt:lpstr>
      <vt:lpstr>PowerPoint Presentation</vt:lpstr>
      <vt:lpstr>PowerPoint Presentation</vt:lpstr>
      <vt:lpstr>Computers Pre-1964</vt:lpstr>
      <vt:lpstr>PowerPoint Presentation</vt:lpstr>
      <vt:lpstr>Architecture </vt:lpstr>
      <vt:lpstr>PowerPoint Presentation</vt:lpstr>
      <vt:lpstr>What should be in an ISA?</vt:lpstr>
      <vt:lpstr>How does software use the ISA?</vt:lpstr>
      <vt:lpstr>How does hardware use the ISA?</vt:lpstr>
      <vt:lpstr>PowerPoint Presentation</vt:lpstr>
      <vt:lpstr>Trajectory of this course</vt:lpstr>
      <vt:lpstr>Visual Trajectory</vt:lpstr>
      <vt:lpstr>Useful Outcomes of this course!</vt:lpstr>
      <vt:lpstr>Main Course Theme: Abstraction Is Good, but …</vt:lpstr>
      <vt:lpstr>Example 1: int’s are not Integers,                      float’s are not Reals</vt:lpstr>
      <vt:lpstr>Computer Arithmetic</vt:lpstr>
      <vt:lpstr>Example 2: Memory Referencing Bug Example</vt:lpstr>
      <vt:lpstr>Meltdown and Spectre (highly simplified)</vt:lpstr>
      <vt:lpstr>Example 3: There’s more to performance than asymptotic complexity </vt:lpstr>
      <vt:lpstr>Memory System Performance Example</vt:lpstr>
      <vt:lpstr>When is performance important?</vt:lpstr>
      <vt:lpstr>Some Administrative Details</vt:lpstr>
      <vt:lpstr>Course Components</vt:lpstr>
      <vt:lpstr>Course Info</vt:lpstr>
      <vt:lpstr>Grading</vt:lpstr>
      <vt:lpstr>Lab Facilities</vt:lpstr>
      <vt:lpstr>How should you program?</vt:lpstr>
      <vt:lpstr>PowerPoint Presentation</vt:lpstr>
      <vt:lpstr>Academic Honesty Policy</vt:lpstr>
      <vt:lpstr>Academic Honesty Examples</vt:lpstr>
      <vt:lpstr>Some emails I’ve gotten…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Tony Nowatzki</cp:lastModifiedBy>
  <cp:revision>198</cp:revision>
  <cp:lastPrinted>2014-08-28T06:23:39Z</cp:lastPrinted>
  <dcterms:created xsi:type="dcterms:W3CDTF">2012-09-04T17:29:26Z</dcterms:created>
  <dcterms:modified xsi:type="dcterms:W3CDTF">2019-09-26T20:00:47Z</dcterms:modified>
</cp:coreProperties>
</file>