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  <p:sldMasterId id="2147483668" r:id="rId4"/>
  </p:sldMasterIdLst>
  <p:notesMasterIdLst>
    <p:notesMasterId r:id="rId86"/>
  </p:notesMasterIdLst>
  <p:handoutMasterIdLst>
    <p:handoutMasterId r:id="rId87"/>
  </p:handoutMasterIdLst>
  <p:sldIdLst>
    <p:sldId id="542" r:id="rId5"/>
    <p:sldId id="746" r:id="rId6"/>
    <p:sldId id="712" r:id="rId7"/>
    <p:sldId id="713" r:id="rId8"/>
    <p:sldId id="729" r:id="rId9"/>
    <p:sldId id="711" r:id="rId10"/>
    <p:sldId id="747" r:id="rId11"/>
    <p:sldId id="686" r:id="rId12"/>
    <p:sldId id="732" r:id="rId13"/>
    <p:sldId id="717" r:id="rId14"/>
    <p:sldId id="753" r:id="rId15"/>
    <p:sldId id="606" r:id="rId16"/>
    <p:sldId id="607" r:id="rId17"/>
    <p:sldId id="649" r:id="rId18"/>
    <p:sldId id="715" r:id="rId19"/>
    <p:sldId id="745" r:id="rId20"/>
    <p:sldId id="730" r:id="rId21"/>
    <p:sldId id="733" r:id="rId22"/>
    <p:sldId id="734" r:id="rId23"/>
    <p:sldId id="735" r:id="rId24"/>
    <p:sldId id="615" r:id="rId25"/>
    <p:sldId id="737" r:id="rId26"/>
    <p:sldId id="616" r:id="rId27"/>
    <p:sldId id="738" r:id="rId28"/>
    <p:sldId id="739" r:id="rId29"/>
    <p:sldId id="620" r:id="rId30"/>
    <p:sldId id="621" r:id="rId31"/>
    <p:sldId id="625" r:id="rId32"/>
    <p:sldId id="754" r:id="rId33"/>
    <p:sldId id="626" r:id="rId34"/>
    <p:sldId id="628" r:id="rId35"/>
    <p:sldId id="756" r:id="rId36"/>
    <p:sldId id="758" r:id="rId37"/>
    <p:sldId id="741" r:id="rId38"/>
    <p:sldId id="742" r:id="rId39"/>
    <p:sldId id="743" r:id="rId40"/>
    <p:sldId id="760" r:id="rId41"/>
    <p:sldId id="757" r:id="rId42"/>
    <p:sldId id="689" r:id="rId43"/>
    <p:sldId id="651" r:id="rId44"/>
    <p:sldId id="650" r:id="rId45"/>
    <p:sldId id="707" r:id="rId46"/>
    <p:sldId id="708" r:id="rId47"/>
    <p:sldId id="740" r:id="rId48"/>
    <p:sldId id="761" r:id="rId49"/>
    <p:sldId id="762" r:id="rId50"/>
    <p:sldId id="763" r:id="rId51"/>
    <p:sldId id="289" r:id="rId52"/>
    <p:sldId id="718" r:id="rId53"/>
    <p:sldId id="659" r:id="rId54"/>
    <p:sldId id="719" r:id="rId55"/>
    <p:sldId id="661" r:id="rId56"/>
    <p:sldId id="703" r:id="rId57"/>
    <p:sldId id="748" r:id="rId58"/>
    <p:sldId id="664" r:id="rId59"/>
    <p:sldId id="704" r:id="rId60"/>
    <p:sldId id="668" r:id="rId61"/>
    <p:sldId id="666" r:id="rId62"/>
    <p:sldId id="667" r:id="rId63"/>
    <p:sldId id="669" r:id="rId64"/>
    <p:sldId id="705" r:id="rId65"/>
    <p:sldId id="720" r:id="rId66"/>
    <p:sldId id="725" r:id="rId67"/>
    <p:sldId id="749" r:id="rId68"/>
    <p:sldId id="722" r:id="rId69"/>
    <p:sldId id="723" r:id="rId70"/>
    <p:sldId id="724" r:id="rId71"/>
    <p:sldId id="636" r:id="rId72"/>
    <p:sldId id="644" r:id="rId73"/>
    <p:sldId id="672" r:id="rId74"/>
    <p:sldId id="693" r:id="rId75"/>
    <p:sldId id="614" r:id="rId76"/>
    <p:sldId id="619" r:id="rId77"/>
    <p:sldId id="697" r:id="rId78"/>
    <p:sldId id="700" r:id="rId79"/>
    <p:sldId id="627" r:id="rId80"/>
    <p:sldId id="629" r:id="rId81"/>
    <p:sldId id="633" r:id="rId82"/>
    <p:sldId id="652" r:id="rId83"/>
    <p:sldId id="634" r:id="rId84"/>
    <p:sldId id="635" r:id="rId85"/>
  </p:sldIdLst>
  <p:sldSz cx="9144000" cy="6858000" type="screen4x3"/>
  <p:notesSz cx="7302500" cy="9586913"/>
  <p:custDataLst>
    <p:tags r:id="rId8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4BF"/>
    <a:srgbClr val="E0F4E3"/>
    <a:srgbClr val="E0E0E0"/>
    <a:srgbClr val="E3E4E6"/>
    <a:srgbClr val="FFFF99"/>
    <a:srgbClr val="FF9999"/>
    <a:srgbClr val="EFBFBF"/>
    <a:srgbClr val="A8E799"/>
    <a:srgbClr val="CDF1C5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60"/>
  </p:normalViewPr>
  <p:slideViewPr>
    <p:cSldViewPr snapToObjects="1">
      <p:cViewPr varScale="1">
        <p:scale>
          <a:sx n="105" d="100"/>
          <a:sy n="105" d="100"/>
        </p:scale>
        <p:origin x="12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84" d="100"/>
          <a:sy n="84" d="100"/>
        </p:scale>
        <p:origin x="3792" y="9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20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0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1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4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3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8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zero for one’s complement is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4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12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6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5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8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7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2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1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9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dirty="0"/>
              <a:t>x &lt; 0	  -&gt; ((x*2) &lt; 0)              -- No (</a:t>
            </a:r>
            <a:r>
              <a:rPr lang="en-US" dirty="0" err="1"/>
              <a:t>eg.</a:t>
            </a:r>
            <a:r>
              <a:rPr lang="en-US" dirty="0"/>
              <a:t> TMIN)</a:t>
            </a:r>
          </a:p>
          <a:p>
            <a:r>
              <a:rPr lang="en-US" dirty="0" err="1"/>
              <a:t>ux</a:t>
            </a:r>
            <a:r>
              <a:rPr lang="en-US" dirty="0"/>
              <a:t> &gt;= 0                               -- YES (</a:t>
            </a:r>
            <a:r>
              <a:rPr lang="en-US" dirty="0" err="1"/>
              <a:t>obv</a:t>
            </a:r>
            <a:r>
              <a:rPr lang="en-US" dirty="0"/>
              <a:t>)</a:t>
            </a:r>
          </a:p>
          <a:p>
            <a:r>
              <a:rPr lang="en-US" dirty="0"/>
              <a:t>x &amp; 7 == 7  	  -&gt; (x&lt;&lt;30) &lt; 0      -- YES</a:t>
            </a:r>
          </a:p>
          <a:p>
            <a:r>
              <a:rPr lang="en-US" dirty="0" err="1"/>
              <a:t>ux</a:t>
            </a:r>
            <a:r>
              <a:rPr lang="en-US" dirty="0"/>
              <a:t> &gt; -1                               -- NO (unsigned comparison)</a:t>
            </a:r>
          </a:p>
          <a:p>
            <a:r>
              <a:rPr lang="en-US" dirty="0"/>
              <a:t>x &gt; y	  -&gt; -x &lt; -y                  -- NO (</a:t>
            </a:r>
            <a:r>
              <a:rPr lang="en-US" dirty="0" err="1"/>
              <a:t>tmin</a:t>
            </a:r>
            <a:r>
              <a:rPr lang="en-US" dirty="0"/>
              <a:t>)</a:t>
            </a:r>
          </a:p>
          <a:p>
            <a:r>
              <a:rPr lang="en-US" dirty="0"/>
              <a:t>x * x &gt;= 0                            -- NO (overflow)</a:t>
            </a:r>
          </a:p>
          <a:p>
            <a:r>
              <a:rPr lang="en-US" dirty="0"/>
              <a:t>x &gt; 0 &amp;&amp; y &gt; 0	  -&gt; x + y &gt; 0        -- NO (overflow)</a:t>
            </a:r>
          </a:p>
          <a:p>
            <a:r>
              <a:rPr lang="en-US" dirty="0"/>
              <a:t>x &gt;= 0	  -&gt; -x &lt;= 0                  -- YES (all positives have </a:t>
            </a:r>
            <a:r>
              <a:rPr lang="en-US" dirty="0" err="1"/>
              <a:t>neg</a:t>
            </a:r>
            <a:r>
              <a:rPr lang="en-US" dirty="0"/>
              <a:t>)</a:t>
            </a:r>
          </a:p>
          <a:p>
            <a:r>
              <a:rPr lang="en-US" dirty="0"/>
              <a:t>x &lt;= 0	  -&gt; -x &gt;= 0                  -- NO (</a:t>
            </a:r>
            <a:r>
              <a:rPr lang="en-US" dirty="0" err="1"/>
              <a:t>tmin</a:t>
            </a:r>
            <a:r>
              <a:rPr lang="en-US" dirty="0"/>
              <a:t>)</a:t>
            </a:r>
          </a:p>
          <a:p>
            <a:r>
              <a:rPr lang="en-US" dirty="0"/>
              <a:t>(x|-x)&gt;&gt;31 == -1                      -- NO (zero)</a:t>
            </a:r>
          </a:p>
          <a:p>
            <a:r>
              <a:rPr lang="en-US" dirty="0" err="1"/>
              <a:t>ux</a:t>
            </a:r>
            <a:r>
              <a:rPr lang="en-US" dirty="0"/>
              <a:t> &gt;&gt; 3 == </a:t>
            </a:r>
            <a:r>
              <a:rPr lang="en-US" dirty="0" err="1"/>
              <a:t>ux</a:t>
            </a:r>
            <a:r>
              <a:rPr lang="en-US" dirty="0"/>
              <a:t>/8                       -- YES</a:t>
            </a:r>
          </a:p>
          <a:p>
            <a:r>
              <a:rPr lang="en-US" dirty="0"/>
              <a:t>x &gt;&gt; 3 == x/8                         -- NO (rounds in the wrong direction)</a:t>
            </a:r>
          </a:p>
          <a:p>
            <a:r>
              <a:rPr lang="en-US" dirty="0"/>
              <a:t>x &amp; (x-1) != 0                        -- NO (zero or any power of two)</a:t>
            </a:r>
          </a:p>
        </p:txBody>
      </p:sp>
    </p:spTree>
    <p:extLst>
      <p:ext uri="{BB962C8B-B14F-4D97-AF65-F5344CB8AC3E}">
        <p14:creationId xmlns:p14="http://schemas.microsoft.com/office/powerpoint/2010/main" val="2489673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2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0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2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12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388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6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3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4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7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50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222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9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8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06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216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0664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16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3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64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29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r>
              <a:rPr lang="en-US" dirty="0"/>
              <a:t>Part 2</a:t>
            </a:r>
            <a:br>
              <a:rPr lang="en-US" dirty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dirty="0"/>
              <a:t>Tony Nowatzki</a:t>
            </a:r>
          </a:p>
          <a:p>
            <a:r>
              <a:rPr lang="en-US" dirty="0"/>
              <a:t>tjn@cs.ucla.edu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2238" y="2209801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0 1 0 1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2238" y="3754935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1 0 1 0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2238" y="5202735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1 0 1 1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2638" y="2209800"/>
            <a:ext cx="7537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5: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6076" y="5202735"/>
            <a:ext cx="926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-5: 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 bwMode="auto">
          <a:xfrm>
            <a:off x="4377805" y="2979242"/>
            <a:ext cx="0" cy="7756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 bwMode="auto">
          <a:xfrm>
            <a:off x="4377805" y="4524376"/>
            <a:ext cx="0" cy="67835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4465425" y="3182691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Flip the Bits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1792" y="4624538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One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57018" y="435678"/>
            <a:ext cx="7592093" cy="14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/>
              <a:t>How to negate numbers in Two’s Compliment?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228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85B9-83ED-462C-A27A-473B542E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35678"/>
            <a:ext cx="8991600" cy="762000"/>
          </a:xfrm>
        </p:spPr>
        <p:txBody>
          <a:bodyPr/>
          <a:lstStyle/>
          <a:p>
            <a:r>
              <a:rPr lang="en-US" dirty="0"/>
              <a:t>How to convert 2’s comp to higher precision?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527C9-46D0-48D6-AF1D-28C94737761A}"/>
              </a:ext>
            </a:extLst>
          </p:cNvPr>
          <p:cNvSpPr txBox="1"/>
          <p:nvPr/>
        </p:nvSpPr>
        <p:spPr>
          <a:xfrm>
            <a:off x="3611033" y="1783080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1  0  1  1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CAD1E-9296-4626-BF8B-1B48FE70F484}"/>
              </a:ext>
            </a:extLst>
          </p:cNvPr>
          <p:cNvSpPr/>
          <p:nvPr/>
        </p:nvSpPr>
        <p:spPr>
          <a:xfrm>
            <a:off x="6334270" y="1721524"/>
            <a:ext cx="11240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(-5)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E8A8E-523A-4470-8BF6-847544631003}"/>
              </a:ext>
            </a:extLst>
          </p:cNvPr>
          <p:cNvSpPr txBox="1"/>
          <p:nvPr/>
        </p:nvSpPr>
        <p:spPr>
          <a:xfrm>
            <a:off x="533400" y="1844634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4 Bit Number: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16ECE-AA70-462C-AA93-3958EE82560F}"/>
              </a:ext>
            </a:extLst>
          </p:cNvPr>
          <p:cNvSpPr txBox="1"/>
          <p:nvPr/>
        </p:nvSpPr>
        <p:spPr>
          <a:xfrm>
            <a:off x="3822427" y="2593032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-2</a:t>
            </a:r>
            <a:r>
              <a:rPr lang="en-US" baseline="30000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 +      + 2</a:t>
            </a:r>
            <a:r>
              <a:rPr lang="en-US" baseline="30000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B8E7F-EA05-426F-9CD3-9063CFAF90D4}"/>
              </a:ext>
            </a:extLst>
          </p:cNvPr>
          <p:cNvSpPr txBox="1"/>
          <p:nvPr/>
        </p:nvSpPr>
        <p:spPr>
          <a:xfrm>
            <a:off x="448536" y="5334000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5 Bit Number: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D1E3B-372C-4B89-A710-765DA21A7B31}"/>
              </a:ext>
            </a:extLst>
          </p:cNvPr>
          <p:cNvSpPr txBox="1"/>
          <p:nvPr/>
        </p:nvSpPr>
        <p:spPr>
          <a:xfrm>
            <a:off x="3391875" y="4216478"/>
            <a:ext cx="274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         2</a:t>
            </a:r>
            <a:r>
              <a:rPr lang="en-US" baseline="30000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 +      + 2</a:t>
            </a:r>
            <a:r>
              <a:rPr lang="en-US" baseline="30000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1867D-41EB-4B6A-9626-B95DE667E14E}"/>
              </a:ext>
            </a:extLst>
          </p:cNvPr>
          <p:cNvSpPr txBox="1"/>
          <p:nvPr/>
        </p:nvSpPr>
        <p:spPr>
          <a:xfrm>
            <a:off x="914305" y="3513117"/>
            <a:ext cx="2096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5 Bit Cast: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C030D-B906-49CC-90BD-D5088B8DEFA9}"/>
              </a:ext>
            </a:extLst>
          </p:cNvPr>
          <p:cNvSpPr txBox="1"/>
          <p:nvPr/>
        </p:nvSpPr>
        <p:spPr>
          <a:xfrm>
            <a:off x="3391875" y="3405247"/>
            <a:ext cx="2741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0  1  0  1  1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D1598-0CE5-4B5D-826F-1CE95EDCD280}"/>
              </a:ext>
            </a:extLst>
          </p:cNvPr>
          <p:cNvSpPr/>
          <p:nvPr/>
        </p:nvSpPr>
        <p:spPr>
          <a:xfrm>
            <a:off x="6085444" y="3389411"/>
            <a:ext cx="30585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(11)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5259E-7995-49BB-A2EC-5885CB844E17}"/>
              </a:ext>
            </a:extLst>
          </p:cNvPr>
          <p:cNvSpPr/>
          <p:nvPr/>
        </p:nvSpPr>
        <p:spPr>
          <a:xfrm>
            <a:off x="6550969" y="4062589"/>
            <a:ext cx="21275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libri" pitchFamily="34" charset="0"/>
              </a:rPr>
              <a:t>(-5+8×2)</a:t>
            </a:r>
            <a:endParaRPr 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C73A5-FC23-4AF5-9C21-DD27CB53E3E0}"/>
              </a:ext>
            </a:extLst>
          </p:cNvPr>
          <p:cNvSpPr txBox="1"/>
          <p:nvPr/>
        </p:nvSpPr>
        <p:spPr>
          <a:xfrm>
            <a:off x="744579" y="4062589"/>
            <a:ext cx="226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(wrong number)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676CE-6B42-4C34-A26D-F4CAC9F64DA7}"/>
              </a:ext>
            </a:extLst>
          </p:cNvPr>
          <p:cNvSpPr txBox="1"/>
          <p:nvPr/>
        </p:nvSpPr>
        <p:spPr>
          <a:xfrm>
            <a:off x="3394923" y="5219629"/>
            <a:ext cx="2741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itchFamily="34" charset="0"/>
              </a:rPr>
              <a:t>1 </a:t>
            </a:r>
            <a:r>
              <a:rPr lang="en-US" sz="4400" dirty="0">
                <a:latin typeface="Calibri" pitchFamily="34" charset="0"/>
              </a:rPr>
              <a:t> 1  0  1  1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07944-DCF1-4167-87B2-276F6034F3AB}"/>
              </a:ext>
            </a:extLst>
          </p:cNvPr>
          <p:cNvSpPr txBox="1"/>
          <p:nvPr/>
        </p:nvSpPr>
        <p:spPr>
          <a:xfrm>
            <a:off x="3307011" y="5921090"/>
            <a:ext cx="293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-2</a:t>
            </a:r>
            <a:r>
              <a:rPr lang="en-US" baseline="30000" dirty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 +      + 2</a:t>
            </a:r>
            <a:r>
              <a:rPr lang="en-US" baseline="30000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1F19A-6258-4070-9A89-332FBDFCB7BD}"/>
              </a:ext>
            </a:extLst>
          </p:cNvPr>
          <p:cNvSpPr/>
          <p:nvPr/>
        </p:nvSpPr>
        <p:spPr>
          <a:xfrm>
            <a:off x="6490695" y="5272444"/>
            <a:ext cx="11240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(-5) </a:t>
            </a:r>
          </a:p>
        </p:txBody>
      </p:sp>
    </p:spTree>
    <p:extLst>
      <p:ext uri="{BB962C8B-B14F-4D97-AF65-F5344CB8AC3E}">
        <p14:creationId xmlns:p14="http://schemas.microsoft.com/office/powerpoint/2010/main" val="28198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Review</a:t>
            </a:r>
          </a:p>
          <a:p>
            <a:r>
              <a:rPr lang="en-US" dirty="0"/>
              <a:t>New Content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Addition, negation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Why 2’s Complement?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multiplication, shifting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2"/>
                </a:solidFill>
              </a:rPr>
              <a:t>Security Example</a:t>
            </a:r>
          </a:p>
          <a:p>
            <a:r>
              <a:rPr lang="en-US" dirty="0">
                <a:solidFill>
                  <a:schemeClr val="bg2"/>
                </a:solidFill>
              </a:rPr>
              <a:t>Lab 1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5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for Integer Arithmetic…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Impossible to represent all integers with a fixed bit-width</a:t>
            </a:r>
          </a:p>
          <a:p>
            <a:endParaRPr lang="en-US" dirty="0"/>
          </a:p>
          <a:p>
            <a:r>
              <a:rPr lang="en-US" dirty="0"/>
              <a:t>Aside: variable bit-width datatypes are more painful for hardware…</a:t>
            </a:r>
          </a:p>
          <a:p>
            <a:endParaRPr lang="en-US" dirty="0"/>
          </a:p>
          <a:p>
            <a:r>
              <a:rPr lang="en-US" dirty="0"/>
              <a:t>Basic Approach:</a:t>
            </a:r>
          </a:p>
          <a:p>
            <a:pPr lvl="1"/>
            <a:r>
              <a:rPr lang="en-US" dirty="0"/>
              <a:t>Perform the operation as normal</a:t>
            </a:r>
          </a:p>
          <a:p>
            <a:pPr lvl="1"/>
            <a:r>
              <a:rPr lang="en-US" dirty="0"/>
              <a:t>Truncate afterwards to the size of the original datatype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addition!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438400"/>
            <a:ext cx="1740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1186186" y="4010055"/>
            <a:ext cx="15311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UAdd</a:t>
            </a:r>
            <a:r>
              <a:rPr lang="en-US" sz="2000" b="0" i="1" baseline="-25000" dirty="0" err="1">
                <a:latin typeface="Times" pitchFamily="18" charset="0"/>
              </a:rPr>
              <a:t>w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u</a:t>
            </a:r>
            <a:r>
              <a:rPr lang="en-US" sz="2000" b="0" dirty="0">
                <a:latin typeface="Times" pitchFamily="18" charset="0"/>
              </a:rPr>
              <a:t> , </a:t>
            </a:r>
            <a:r>
              <a:rPr lang="en-US" sz="2000" b="0" i="1" dirty="0">
                <a:latin typeface="Times" pitchFamily="18" charset="0"/>
              </a:rPr>
              <a:t>v</a:t>
            </a:r>
            <a:r>
              <a:rPr lang="en-US" sz="2000" b="0" dirty="0">
                <a:latin typeface="Times" pitchFamily="18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7491" y="2438400"/>
            <a:ext cx="533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 Two “Two’s Complement”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4010055"/>
            <a:ext cx="4143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 Two “Unsigned” Numbers</a:t>
            </a:r>
          </a:p>
        </p:txBody>
      </p:sp>
    </p:spTree>
    <p:extLst>
      <p:ext uri="{BB962C8B-B14F-4D97-AF65-F5344CB8AC3E}">
        <p14:creationId xmlns:p14="http://schemas.microsoft.com/office/powerpoint/2010/main" val="218892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254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721190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New Content</a:t>
            </a:r>
          </a:p>
          <a:p>
            <a:pPr lvl="1"/>
            <a:r>
              <a:rPr lang="en-US" b="1" dirty="0"/>
              <a:t>Addition, negation</a:t>
            </a:r>
          </a:p>
          <a:p>
            <a:pPr lvl="1"/>
            <a:r>
              <a:rPr lang="en-US" dirty="0"/>
              <a:t>Why 2’s Complement?</a:t>
            </a:r>
          </a:p>
          <a:p>
            <a:pPr lvl="1"/>
            <a:r>
              <a:rPr lang="en-US" dirty="0"/>
              <a:t>multiplication, shifting</a:t>
            </a:r>
          </a:p>
          <a:p>
            <a:pPr lvl="1"/>
            <a:r>
              <a:rPr lang="en-US" dirty="0"/>
              <a:t>Representations in memory, pointers, strings</a:t>
            </a:r>
          </a:p>
          <a:p>
            <a:r>
              <a:rPr lang="en-US" dirty="0"/>
              <a:t>Security Example</a:t>
            </a:r>
          </a:p>
          <a:p>
            <a:r>
              <a:rPr lang="en-US" dirty="0"/>
              <a:t>Lab 1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89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79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562225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 // set </a:t>
            </a:r>
            <a:r>
              <a:rPr lang="en-US" sz="1800" b="1" dirty="0" err="1">
                <a:latin typeface="Courier New" pitchFamily="49" charset="0"/>
              </a:rPr>
              <a:t>s,t,u,v</a:t>
            </a:r>
            <a:r>
              <a:rPr lang="en-US" sz="1800" b="1" dirty="0">
                <a:latin typeface="Courier New" pitchFamily="49" charset="0"/>
              </a:rPr>
              <a:t> to something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TAdd</a:t>
            </a:r>
            <a:r>
              <a:rPr lang="en-US" sz="2000" b="0" i="1" baseline="-25000" dirty="0" err="1">
                <a:latin typeface="Times" pitchFamily="18" charset="0"/>
              </a:rPr>
              <a:t>w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u</a:t>
            </a:r>
            <a:r>
              <a:rPr lang="en-US" sz="2000" b="0" dirty="0">
                <a:latin typeface="Times" pitchFamily="18" charset="0"/>
              </a:rPr>
              <a:t> , </a:t>
            </a:r>
            <a:r>
              <a:rPr lang="en-US" sz="2000" b="0" i="1" dirty="0">
                <a:latin typeface="Times" pitchFamily="18" charset="0"/>
              </a:rPr>
              <a:t>v</a:t>
            </a:r>
            <a:r>
              <a:rPr lang="en-US" sz="2000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4-bit signed and unsigned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3559" y="2251888"/>
            <a:ext cx="170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0 1 0 1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3558" y="2938324"/>
            <a:ext cx="170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1 1 0 1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978472" y="3638300"/>
            <a:ext cx="2065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633302" y="2923882"/>
            <a:ext cx="75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8472" y="3652742"/>
            <a:ext cx="211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 1 0 0 1 0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383559" y="4352719"/>
            <a:ext cx="0" cy="44788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3273704" y="2280772"/>
            <a:ext cx="997067" cy="2047185"/>
            <a:chOff x="7343390" y="4533376"/>
            <a:chExt cx="1480069" cy="1350209"/>
          </a:xfrm>
        </p:grpSpPr>
        <p:sp>
          <p:nvSpPr>
            <p:cNvPr id="11" name="TextBox 10"/>
            <p:cNvSpPr txBox="1"/>
            <p:nvPr/>
          </p:nvSpPr>
          <p:spPr>
            <a:xfrm>
              <a:off x="7685820" y="4533376"/>
              <a:ext cx="1133002" cy="42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85818" y="4986111"/>
              <a:ext cx="1133002" cy="42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alibri" pitchFamily="34" charset="0"/>
                </a:rPr>
                <a:t>-3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18646" y="5447776"/>
              <a:ext cx="1373623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7343390" y="4976586"/>
              <a:ext cx="499023" cy="42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alibri" pitchFamily="34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18646" y="5457301"/>
              <a:ext cx="1404813" cy="42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28800" y="2304403"/>
            <a:ext cx="997067" cy="2047185"/>
            <a:chOff x="7343390" y="4533376"/>
            <a:chExt cx="1480069" cy="1350209"/>
          </a:xfrm>
        </p:grpSpPr>
        <p:sp>
          <p:nvSpPr>
            <p:cNvPr id="17" name="TextBox 16"/>
            <p:cNvSpPr txBox="1"/>
            <p:nvPr/>
          </p:nvSpPr>
          <p:spPr>
            <a:xfrm>
              <a:off x="7685820" y="4533376"/>
              <a:ext cx="1133002" cy="42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85818" y="4986111"/>
              <a:ext cx="1133002" cy="42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alibri" pitchFamily="34" charset="0"/>
                </a:rPr>
                <a:t>13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7418646" y="5447776"/>
              <a:ext cx="1373623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343390" y="4976586"/>
              <a:ext cx="499023" cy="42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alibri" pitchFamily="34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18646" y="5457301"/>
              <a:ext cx="1404813" cy="42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alibri" pitchFamily="34" charset="0"/>
                </a:rPr>
                <a:t>18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31793" y="4909178"/>
            <a:ext cx="3680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disregard top bit…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857" y="1571038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unsigned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4633" y="154478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signed</a:t>
            </a:r>
          </a:p>
        </p:txBody>
      </p:sp>
    </p:spTree>
    <p:extLst>
      <p:ext uri="{BB962C8B-B14F-4D97-AF65-F5344CB8AC3E}">
        <p14:creationId xmlns:p14="http://schemas.microsoft.com/office/powerpoint/2010/main" val="17431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94" y="2188426"/>
            <a:ext cx="2590800" cy="3245171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1A8C84-75D7-48CA-92BB-9B53D564142C}"/>
              </a:ext>
            </a:extLst>
          </p:cNvPr>
          <p:cNvGrpSpPr/>
          <p:nvPr/>
        </p:nvGrpSpPr>
        <p:grpSpPr>
          <a:xfrm>
            <a:off x="2895600" y="1400881"/>
            <a:ext cx="5810925" cy="4492371"/>
            <a:chOff x="3886200" y="1524000"/>
            <a:chExt cx="4650893" cy="3595561"/>
          </a:xfrm>
        </p:grpSpPr>
        <p:sp>
          <p:nvSpPr>
            <p:cNvPr id="34820" name="Rectangle 5"/>
            <p:cNvSpPr>
              <a:spLocks noChangeArrowheads="1"/>
            </p:cNvSpPr>
            <p:nvPr/>
          </p:nvSpPr>
          <p:spPr bwMode="auto">
            <a:xfrm>
              <a:off x="4958749" y="4066687"/>
              <a:ext cx="714628" cy="3674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–2</a:t>
              </a:r>
              <a:r>
                <a:rPr lang="en-US" b="0" i="1" baseline="30000" dirty="0">
                  <a:latin typeface="Calibri" pitchFamily="34" charset="0"/>
                </a:rPr>
                <a:t>w </a:t>
              </a:r>
              <a:r>
                <a:rPr lang="en-US" b="0" baseline="30000" dirty="0">
                  <a:latin typeface="Calibri" pitchFamily="34" charset="0"/>
                </a:rPr>
                <a:t>–1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821" name="Rectangle 6"/>
            <p:cNvSpPr>
              <a:spLocks noChangeArrowheads="1"/>
            </p:cNvSpPr>
            <p:nvPr/>
          </p:nvSpPr>
          <p:spPr bwMode="auto">
            <a:xfrm>
              <a:off x="5161462" y="4752111"/>
              <a:ext cx="511915" cy="3674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–2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34835" name="Line 8"/>
            <p:cNvSpPr>
              <a:spLocks noChangeShapeType="1"/>
            </p:cNvSpPr>
            <p:nvPr/>
          </p:nvSpPr>
          <p:spPr bwMode="auto">
            <a:xfrm>
              <a:off x="5818911" y="2201862"/>
              <a:ext cx="0" cy="134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36" name="Line 9"/>
            <p:cNvSpPr>
              <a:spLocks noChangeShapeType="1"/>
            </p:cNvSpPr>
            <p:nvPr/>
          </p:nvSpPr>
          <p:spPr bwMode="auto">
            <a:xfrm>
              <a:off x="5754696" y="35607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37" name="Line 10"/>
            <p:cNvSpPr>
              <a:spLocks noChangeShapeType="1"/>
            </p:cNvSpPr>
            <p:nvPr/>
          </p:nvSpPr>
          <p:spPr bwMode="auto">
            <a:xfrm>
              <a:off x="5754696" y="28749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38" name="Line 11"/>
            <p:cNvSpPr>
              <a:spLocks noChangeShapeType="1"/>
            </p:cNvSpPr>
            <p:nvPr/>
          </p:nvSpPr>
          <p:spPr bwMode="auto">
            <a:xfrm>
              <a:off x="5754696" y="21891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39" name="Line 12"/>
            <p:cNvSpPr>
              <a:spLocks noChangeShapeType="1"/>
            </p:cNvSpPr>
            <p:nvPr/>
          </p:nvSpPr>
          <p:spPr bwMode="auto">
            <a:xfrm>
              <a:off x="7113598" y="2887662"/>
              <a:ext cx="0" cy="66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40" name="Line 13"/>
            <p:cNvSpPr>
              <a:spLocks noChangeShapeType="1"/>
            </p:cNvSpPr>
            <p:nvPr/>
          </p:nvSpPr>
          <p:spPr bwMode="auto">
            <a:xfrm>
              <a:off x="7050098" y="35607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41" name="Line 14"/>
            <p:cNvSpPr>
              <a:spLocks noChangeShapeType="1"/>
            </p:cNvSpPr>
            <p:nvPr/>
          </p:nvSpPr>
          <p:spPr bwMode="auto">
            <a:xfrm>
              <a:off x="7050098" y="28749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42" name="Line 15"/>
            <p:cNvSpPr>
              <a:spLocks noChangeShapeType="1"/>
            </p:cNvSpPr>
            <p:nvPr/>
          </p:nvSpPr>
          <p:spPr bwMode="auto">
            <a:xfrm>
              <a:off x="5983296" y="3103562"/>
              <a:ext cx="965201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43" name="Freeform 16"/>
            <p:cNvSpPr>
              <a:spLocks/>
            </p:cNvSpPr>
            <p:nvPr/>
          </p:nvSpPr>
          <p:spPr bwMode="auto">
            <a:xfrm>
              <a:off x="5970596" y="2570162"/>
              <a:ext cx="992189" cy="1296988"/>
            </a:xfrm>
            <a:custGeom>
              <a:avLst/>
              <a:gdLst>
                <a:gd name="T0" fmla="*/ 0 w 625"/>
                <a:gd name="T1" fmla="*/ 0 h 817"/>
                <a:gd name="T2" fmla="*/ 240 w 625"/>
                <a:gd name="T3" fmla="*/ 0 h 817"/>
                <a:gd name="T4" fmla="*/ 384 w 625"/>
                <a:gd name="T5" fmla="*/ 816 h 817"/>
                <a:gd name="T6" fmla="*/ 624 w 625"/>
                <a:gd name="T7" fmla="*/ 816 h 8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817"/>
                <a:gd name="T14" fmla="*/ 625 w 625"/>
                <a:gd name="T15" fmla="*/ 817 h 8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817">
                  <a:moveTo>
                    <a:pt x="0" y="0"/>
                  </a:moveTo>
                  <a:lnTo>
                    <a:pt x="240" y="0"/>
                  </a:lnTo>
                  <a:lnTo>
                    <a:pt x="384" y="816"/>
                  </a:lnTo>
                  <a:lnTo>
                    <a:pt x="624" y="816"/>
                  </a:lnTo>
                </a:path>
              </a:pathLst>
            </a:custGeom>
            <a:noFill/>
            <a:ln w="25400" cap="rnd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4844" name="Rectangle 17"/>
            <p:cNvSpPr>
              <a:spLocks noChangeArrowheads="1"/>
            </p:cNvSpPr>
            <p:nvPr/>
          </p:nvSpPr>
          <p:spPr bwMode="auto">
            <a:xfrm>
              <a:off x="5373616" y="3373581"/>
              <a:ext cx="270712" cy="3674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4845" name="Rectangle 18"/>
            <p:cNvSpPr>
              <a:spLocks noChangeArrowheads="1"/>
            </p:cNvSpPr>
            <p:nvPr/>
          </p:nvSpPr>
          <p:spPr bwMode="auto">
            <a:xfrm>
              <a:off x="4815071" y="2695087"/>
              <a:ext cx="1088312" cy="3674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 </a:t>
              </a:r>
              <a:r>
                <a:rPr lang="en-US" b="0" baseline="30000" dirty="0">
                  <a:latin typeface="Calibri" pitchFamily="34" charset="0"/>
                </a:rPr>
                <a:t>–1</a:t>
              </a:r>
              <a:r>
                <a:rPr lang="en-US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34846" name="Rectangle 19"/>
            <p:cNvSpPr>
              <a:spLocks noChangeArrowheads="1"/>
            </p:cNvSpPr>
            <p:nvPr/>
          </p:nvSpPr>
          <p:spPr bwMode="auto">
            <a:xfrm>
              <a:off x="5030573" y="2001981"/>
              <a:ext cx="636365" cy="3674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34847" name="Line 20"/>
            <p:cNvSpPr>
              <a:spLocks noChangeShapeType="1"/>
            </p:cNvSpPr>
            <p:nvPr/>
          </p:nvSpPr>
          <p:spPr bwMode="auto">
            <a:xfrm>
              <a:off x="5818196" y="3573462"/>
              <a:ext cx="0" cy="134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48" name="Line 21"/>
            <p:cNvSpPr>
              <a:spLocks noChangeShapeType="1"/>
            </p:cNvSpPr>
            <p:nvPr/>
          </p:nvSpPr>
          <p:spPr bwMode="auto">
            <a:xfrm>
              <a:off x="5754696" y="49323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49" name="Line 22"/>
            <p:cNvSpPr>
              <a:spLocks noChangeShapeType="1"/>
            </p:cNvSpPr>
            <p:nvPr/>
          </p:nvSpPr>
          <p:spPr bwMode="auto">
            <a:xfrm>
              <a:off x="5754696" y="42465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50" name="Line 23"/>
            <p:cNvSpPr>
              <a:spLocks noChangeShapeType="1"/>
            </p:cNvSpPr>
            <p:nvPr/>
          </p:nvSpPr>
          <p:spPr bwMode="auto">
            <a:xfrm>
              <a:off x="5754696" y="35607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51" name="Line 24"/>
            <p:cNvSpPr>
              <a:spLocks noChangeShapeType="1"/>
            </p:cNvSpPr>
            <p:nvPr/>
          </p:nvSpPr>
          <p:spPr bwMode="auto">
            <a:xfrm>
              <a:off x="7113598" y="3573462"/>
              <a:ext cx="0" cy="66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52" name="Line 25"/>
            <p:cNvSpPr>
              <a:spLocks noChangeShapeType="1"/>
            </p:cNvSpPr>
            <p:nvPr/>
          </p:nvSpPr>
          <p:spPr bwMode="auto">
            <a:xfrm>
              <a:off x="7050098" y="42465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53" name="Line 26"/>
            <p:cNvSpPr>
              <a:spLocks noChangeShapeType="1"/>
            </p:cNvSpPr>
            <p:nvPr/>
          </p:nvSpPr>
          <p:spPr bwMode="auto">
            <a:xfrm>
              <a:off x="7050098" y="35607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54" name="Line 27"/>
            <p:cNvSpPr>
              <a:spLocks noChangeShapeType="1"/>
            </p:cNvSpPr>
            <p:nvPr/>
          </p:nvSpPr>
          <p:spPr bwMode="auto">
            <a:xfrm>
              <a:off x="5983296" y="4017962"/>
              <a:ext cx="965201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34855" name="Freeform 28"/>
            <p:cNvSpPr>
              <a:spLocks/>
            </p:cNvSpPr>
            <p:nvPr/>
          </p:nvSpPr>
          <p:spPr bwMode="auto">
            <a:xfrm>
              <a:off x="5970596" y="3332162"/>
              <a:ext cx="992189" cy="1296988"/>
            </a:xfrm>
            <a:custGeom>
              <a:avLst/>
              <a:gdLst>
                <a:gd name="T0" fmla="*/ 0 w 625"/>
                <a:gd name="T1" fmla="*/ 816 h 817"/>
                <a:gd name="T2" fmla="*/ 240 w 625"/>
                <a:gd name="T3" fmla="*/ 816 h 817"/>
                <a:gd name="T4" fmla="*/ 384 w 625"/>
                <a:gd name="T5" fmla="*/ 0 h 817"/>
                <a:gd name="T6" fmla="*/ 624 w 625"/>
                <a:gd name="T7" fmla="*/ 0 h 8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817"/>
                <a:gd name="T14" fmla="*/ 625 w 625"/>
                <a:gd name="T15" fmla="*/ 817 h 8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817">
                  <a:moveTo>
                    <a:pt x="0" y="816"/>
                  </a:moveTo>
                  <a:lnTo>
                    <a:pt x="240" y="816"/>
                  </a:lnTo>
                  <a:lnTo>
                    <a:pt x="384" y="0"/>
                  </a:lnTo>
                  <a:lnTo>
                    <a:pt x="624" y="0"/>
                  </a:lnTo>
                </a:path>
              </a:pathLst>
            </a:custGeom>
            <a:noFill/>
            <a:ln w="25400" cap="rnd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4823" name="Rectangle 29"/>
            <p:cNvSpPr>
              <a:spLocks noChangeArrowheads="1"/>
            </p:cNvSpPr>
            <p:nvPr/>
          </p:nvSpPr>
          <p:spPr bwMode="auto">
            <a:xfrm>
              <a:off x="5181600" y="1524000"/>
              <a:ext cx="1422688" cy="4659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dirty="0">
                  <a:latin typeface="Calibri" pitchFamily="34" charset="0"/>
                </a:rPr>
                <a:t>True Sum</a:t>
              </a:r>
            </a:p>
          </p:txBody>
        </p:sp>
        <p:sp>
          <p:nvSpPr>
            <p:cNvPr id="34824" name="Rectangle 30"/>
            <p:cNvSpPr>
              <a:spLocks noChangeArrowheads="1"/>
            </p:cNvSpPr>
            <p:nvPr/>
          </p:nvSpPr>
          <p:spPr bwMode="auto">
            <a:xfrm>
              <a:off x="6781800" y="2286000"/>
              <a:ext cx="1755293" cy="4659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dirty="0" err="1">
                  <a:latin typeface="Calibri" pitchFamily="34" charset="0"/>
                </a:rPr>
                <a:t>TAdd</a:t>
              </a:r>
              <a:r>
                <a:rPr lang="en-US" sz="3200" dirty="0">
                  <a:latin typeface="Calibri" pitchFamily="34" charset="0"/>
                </a:rPr>
                <a:t> Result</a:t>
              </a:r>
            </a:p>
          </p:txBody>
        </p:sp>
        <p:sp>
          <p:nvSpPr>
            <p:cNvPr id="34825" name="Rectangle 31"/>
            <p:cNvSpPr>
              <a:spLocks noChangeArrowheads="1"/>
            </p:cNvSpPr>
            <p:nvPr/>
          </p:nvSpPr>
          <p:spPr bwMode="auto">
            <a:xfrm>
              <a:off x="3886200" y="4727575"/>
              <a:ext cx="783910" cy="2935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1</a:t>
              </a:r>
              <a:r>
                <a:rPr lang="en-US" sz="1800" b="0" dirty="0">
                  <a:latin typeface="Calibri" pitchFamily="34" charset="0"/>
                </a:rPr>
                <a:t> 000…0</a:t>
              </a:r>
            </a:p>
          </p:txBody>
        </p:sp>
        <p:sp>
          <p:nvSpPr>
            <p:cNvPr id="34826" name="Rectangle 32"/>
            <p:cNvSpPr>
              <a:spLocks noChangeArrowheads="1"/>
            </p:cNvSpPr>
            <p:nvPr/>
          </p:nvSpPr>
          <p:spPr bwMode="auto">
            <a:xfrm>
              <a:off x="3886200" y="4041775"/>
              <a:ext cx="783910" cy="2935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1</a:t>
              </a:r>
              <a:r>
                <a:rPr lang="en-US" sz="1800" b="0" dirty="0">
                  <a:latin typeface="Calibri" pitchFamily="34" charset="0"/>
                </a:rPr>
                <a:t> 011…1</a:t>
              </a:r>
            </a:p>
          </p:txBody>
        </p:sp>
        <p:sp>
          <p:nvSpPr>
            <p:cNvPr id="34827" name="Rectangle 33"/>
            <p:cNvSpPr>
              <a:spLocks noChangeArrowheads="1"/>
            </p:cNvSpPr>
            <p:nvPr/>
          </p:nvSpPr>
          <p:spPr bwMode="auto">
            <a:xfrm>
              <a:off x="3886200" y="3355975"/>
              <a:ext cx="783910" cy="2935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0</a:t>
              </a:r>
              <a:r>
                <a:rPr lang="en-US" sz="1800" b="0" dirty="0">
                  <a:latin typeface="Calibri" pitchFamily="34" charset="0"/>
                </a:rPr>
                <a:t> 000…0</a:t>
              </a:r>
            </a:p>
          </p:txBody>
        </p:sp>
        <p:sp>
          <p:nvSpPr>
            <p:cNvPr id="34828" name="Rectangle 34"/>
            <p:cNvSpPr>
              <a:spLocks noChangeArrowheads="1"/>
            </p:cNvSpPr>
            <p:nvPr/>
          </p:nvSpPr>
          <p:spPr bwMode="auto">
            <a:xfrm>
              <a:off x="3886200" y="2670175"/>
              <a:ext cx="783910" cy="2935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0</a:t>
              </a:r>
              <a:r>
                <a:rPr lang="en-US" sz="1800" b="0" dirty="0">
                  <a:latin typeface="Calibri" pitchFamily="34" charset="0"/>
                </a:rPr>
                <a:t> 100…0</a:t>
              </a:r>
            </a:p>
          </p:txBody>
        </p:sp>
        <p:sp>
          <p:nvSpPr>
            <p:cNvPr id="34829" name="Rectangle 35"/>
            <p:cNvSpPr>
              <a:spLocks noChangeArrowheads="1"/>
            </p:cNvSpPr>
            <p:nvPr/>
          </p:nvSpPr>
          <p:spPr bwMode="auto">
            <a:xfrm>
              <a:off x="3886200" y="1984375"/>
              <a:ext cx="783910" cy="2935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0</a:t>
              </a:r>
              <a:r>
                <a:rPr lang="en-US" sz="1800" b="0" dirty="0">
                  <a:latin typeface="Calibri" pitchFamily="34" charset="0"/>
                </a:rPr>
                <a:t> 111…1</a:t>
              </a:r>
            </a:p>
          </p:txBody>
        </p:sp>
        <p:sp>
          <p:nvSpPr>
            <p:cNvPr id="34830" name="Rectangle 36"/>
            <p:cNvSpPr>
              <a:spLocks noChangeArrowheads="1"/>
            </p:cNvSpPr>
            <p:nvPr/>
          </p:nvSpPr>
          <p:spPr bwMode="auto">
            <a:xfrm>
              <a:off x="7391400" y="4117975"/>
              <a:ext cx="647913" cy="2935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100…0</a:t>
              </a:r>
            </a:p>
          </p:txBody>
        </p:sp>
        <p:sp>
          <p:nvSpPr>
            <p:cNvPr id="34831" name="Rectangle 37"/>
            <p:cNvSpPr>
              <a:spLocks noChangeArrowheads="1"/>
            </p:cNvSpPr>
            <p:nvPr/>
          </p:nvSpPr>
          <p:spPr bwMode="auto">
            <a:xfrm>
              <a:off x="7391400" y="3432175"/>
              <a:ext cx="647913" cy="2935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000…0</a:t>
              </a:r>
            </a:p>
          </p:txBody>
        </p:sp>
        <p:sp>
          <p:nvSpPr>
            <p:cNvPr id="34832" name="Rectangle 38"/>
            <p:cNvSpPr>
              <a:spLocks noChangeArrowheads="1"/>
            </p:cNvSpPr>
            <p:nvPr/>
          </p:nvSpPr>
          <p:spPr bwMode="auto">
            <a:xfrm>
              <a:off x="7391400" y="2746375"/>
              <a:ext cx="647913" cy="29354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011…1</a:t>
              </a:r>
            </a:p>
          </p:txBody>
        </p:sp>
        <p:sp>
          <p:nvSpPr>
            <p:cNvPr id="34833" name="Text Box 39"/>
            <p:cNvSpPr txBox="1">
              <a:spLocks noChangeArrowheads="1"/>
            </p:cNvSpPr>
            <p:nvPr/>
          </p:nvSpPr>
          <p:spPr bwMode="auto">
            <a:xfrm>
              <a:off x="5867400" y="2243137"/>
              <a:ext cx="768413" cy="2956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 err="1">
                  <a:latin typeface="Calibri" pitchFamily="34" charset="0"/>
                </a:rPr>
                <a:t>PosOver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34834" name="Text Box 40"/>
            <p:cNvSpPr txBox="1">
              <a:spLocks noChangeArrowheads="1"/>
            </p:cNvSpPr>
            <p:nvPr/>
          </p:nvSpPr>
          <p:spPr bwMode="auto">
            <a:xfrm>
              <a:off x="5943600" y="4681537"/>
              <a:ext cx="806748" cy="2956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 err="1">
                  <a:latin typeface="Calibri" pitchFamily="34" charset="0"/>
                </a:rPr>
                <a:t>NegOver</a:t>
              </a:r>
              <a:endParaRPr lang="en-US" sz="1800" b="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40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Review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 Problems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Expressions and Types</a:t>
            </a:r>
          </a:p>
          <a:p>
            <a:r>
              <a:rPr lang="en-US" dirty="0">
                <a:solidFill>
                  <a:schemeClr val="bg2"/>
                </a:solidFill>
              </a:rPr>
              <a:t>New Content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Addition, negation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Why 2’s Complement?</a:t>
            </a:r>
          </a:p>
          <a:p>
            <a:pPr lvl="1"/>
            <a:r>
              <a:rPr lang="en-US" b="1" dirty="0"/>
              <a:t>multiplication, shifting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2"/>
                </a:solidFill>
              </a:rPr>
              <a:t>Security Example</a:t>
            </a:r>
          </a:p>
          <a:p>
            <a:r>
              <a:rPr lang="en-US" dirty="0">
                <a:solidFill>
                  <a:schemeClr val="bg2"/>
                </a:solidFill>
              </a:rPr>
              <a:t>Lab 1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1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8274050" cy="2938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err="1"/>
              <a:t>Eg</a:t>
            </a:r>
            <a:r>
              <a:rPr lang="en-US" dirty="0"/>
              <a:t>. 0b11 * 0b11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Either 3*3=9  -&gt; </a:t>
            </a:r>
            <a:r>
              <a:rPr lang="en-US" b="1" dirty="0"/>
              <a:t>10</a:t>
            </a:r>
            <a:r>
              <a:rPr lang="en-US" dirty="0"/>
              <a:t>01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OR     -1*-1 = 1-&gt;</a:t>
            </a:r>
            <a:r>
              <a:rPr lang="en-US" b="1" dirty="0"/>
              <a:t>00</a:t>
            </a:r>
            <a:r>
              <a:rPr lang="en-US" dirty="0"/>
              <a:t>01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E4DA-A633-4900-ABA4-4156D42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by Power of Two?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EAB2D-E0CB-4382-87B4-A6B6B17FD14E}"/>
              </a:ext>
            </a:extLst>
          </p:cNvPr>
          <p:cNvSpPr txBox="1"/>
          <p:nvPr/>
        </p:nvSpPr>
        <p:spPr>
          <a:xfrm>
            <a:off x="3342833" y="1240647"/>
            <a:ext cx="3667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 0  0  0  1  0  1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21A-B2F3-424A-B3B9-4330B31ACD8F}"/>
              </a:ext>
            </a:extLst>
          </p:cNvPr>
          <p:cNvSpPr txBox="1"/>
          <p:nvPr/>
        </p:nvSpPr>
        <p:spPr>
          <a:xfrm>
            <a:off x="5479212" y="1972167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2            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72E12-4936-4A74-90D3-776609DCE0D7}"/>
              </a:ext>
            </a:extLst>
          </p:cNvPr>
          <p:cNvSpPr txBox="1"/>
          <p:nvPr/>
        </p:nvSpPr>
        <p:spPr>
          <a:xfrm>
            <a:off x="1185251" y="1240646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5: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F0FD1-D10A-45F6-98B4-FD861C2E64EC}"/>
              </a:ext>
            </a:extLst>
          </p:cNvPr>
          <p:cNvSpPr txBox="1"/>
          <p:nvPr/>
        </p:nvSpPr>
        <p:spPr>
          <a:xfrm>
            <a:off x="849569" y="5977076"/>
            <a:ext cx="25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itchFamily="34" charset="0"/>
              </a:rPr>
              <a:t>(5×8)=40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2DEA-FC9F-45FA-B048-E7404D4FB590}"/>
              </a:ext>
            </a:extLst>
          </p:cNvPr>
          <p:cNvSpPr txBox="1"/>
          <p:nvPr/>
        </p:nvSpPr>
        <p:spPr>
          <a:xfrm>
            <a:off x="3330641" y="5394355"/>
            <a:ext cx="3667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 1  0  1  0  0  0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E62EB-3A80-4A9C-95D5-0AD1CE83F961}"/>
              </a:ext>
            </a:extLst>
          </p:cNvPr>
          <p:cNvSpPr/>
          <p:nvPr/>
        </p:nvSpPr>
        <p:spPr>
          <a:xfrm>
            <a:off x="3869045" y="6159375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5            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6C829-A7BD-43D5-B896-B5284FB4AFB7}"/>
              </a:ext>
            </a:extLst>
          </p:cNvPr>
          <p:cNvSpPr txBox="1"/>
          <p:nvPr/>
        </p:nvSpPr>
        <p:spPr>
          <a:xfrm>
            <a:off x="1141610" y="5389934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5×2</a:t>
            </a:r>
            <a:r>
              <a:rPr lang="en-US" sz="4400" baseline="30000" dirty="0">
                <a:latin typeface="Calibri" pitchFamily="34" charset="0"/>
              </a:rPr>
              <a:t>3</a:t>
            </a:r>
            <a:r>
              <a:rPr lang="en-US" sz="4400" dirty="0">
                <a:latin typeface="Calibri" pitchFamily="34" charset="0"/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A446F-946A-452F-BB7C-6814F325A6D0}"/>
              </a:ext>
            </a:extLst>
          </p:cNvPr>
          <p:cNvSpPr txBox="1"/>
          <p:nvPr/>
        </p:nvSpPr>
        <p:spPr>
          <a:xfrm>
            <a:off x="849569" y="4499025"/>
            <a:ext cx="25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itchFamily="34" charset="0"/>
              </a:rPr>
              <a:t>(5×4)=20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7775D-731F-4564-9689-9A881BA11C56}"/>
              </a:ext>
            </a:extLst>
          </p:cNvPr>
          <p:cNvSpPr txBox="1"/>
          <p:nvPr/>
        </p:nvSpPr>
        <p:spPr>
          <a:xfrm>
            <a:off x="3330641" y="3916304"/>
            <a:ext cx="3667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 0  1  0  1  0  0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F4A522-0672-4B4B-886C-D69DDD02859E}"/>
              </a:ext>
            </a:extLst>
          </p:cNvPr>
          <p:cNvSpPr/>
          <p:nvPr/>
        </p:nvSpPr>
        <p:spPr>
          <a:xfrm>
            <a:off x="4398830" y="4681324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4            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DA911D-E9D9-41C1-AA67-5519D2CAA14B}"/>
              </a:ext>
            </a:extLst>
          </p:cNvPr>
          <p:cNvSpPr txBox="1"/>
          <p:nvPr/>
        </p:nvSpPr>
        <p:spPr>
          <a:xfrm>
            <a:off x="1141610" y="3911883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5×2</a:t>
            </a:r>
            <a:r>
              <a:rPr lang="en-US" sz="4400" baseline="30000" dirty="0">
                <a:latin typeface="Calibri" pitchFamily="34" charset="0"/>
              </a:rPr>
              <a:t>2</a:t>
            </a:r>
            <a:r>
              <a:rPr lang="en-US" sz="4400" dirty="0">
                <a:latin typeface="Calibri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CD2CF-A057-4617-B2AF-CB80EE2644DC}"/>
              </a:ext>
            </a:extLst>
          </p:cNvPr>
          <p:cNvSpPr txBox="1"/>
          <p:nvPr/>
        </p:nvSpPr>
        <p:spPr>
          <a:xfrm>
            <a:off x="861761" y="3040890"/>
            <a:ext cx="25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itchFamily="34" charset="0"/>
              </a:rPr>
              <a:t>(5×2)=10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F2403-86AA-48C8-B66F-673B1DC9B0FB}"/>
              </a:ext>
            </a:extLst>
          </p:cNvPr>
          <p:cNvSpPr txBox="1"/>
          <p:nvPr/>
        </p:nvSpPr>
        <p:spPr>
          <a:xfrm>
            <a:off x="3342833" y="2458169"/>
            <a:ext cx="3667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0  0  1  0  1  0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34A8BA-C1C7-4F3F-ADEF-C68499EF8DF4}"/>
              </a:ext>
            </a:extLst>
          </p:cNvPr>
          <p:cNvSpPr/>
          <p:nvPr/>
        </p:nvSpPr>
        <p:spPr>
          <a:xfrm>
            <a:off x="4981297" y="3223189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3            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56793D-60C0-400F-9AF4-A20B20A8A0AF}"/>
              </a:ext>
            </a:extLst>
          </p:cNvPr>
          <p:cNvSpPr txBox="1"/>
          <p:nvPr/>
        </p:nvSpPr>
        <p:spPr>
          <a:xfrm>
            <a:off x="1153802" y="2453748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5×2</a:t>
            </a:r>
            <a:r>
              <a:rPr lang="en-US" sz="4400" baseline="30000" dirty="0">
                <a:latin typeface="Calibri" pitchFamily="34" charset="0"/>
              </a:rPr>
              <a:t>1</a:t>
            </a:r>
            <a:r>
              <a:rPr lang="en-US" sz="4400" dirty="0"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389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00200"/>
            <a:ext cx="7896225" cy="4898322"/>
          </a:xfrm>
        </p:spPr>
        <p:txBody>
          <a:bodyPr/>
          <a:lstStyle/>
          <a:p>
            <a:r>
              <a:rPr lang="en-US" dirty="0"/>
              <a:t>What can binary be used to represent?</a:t>
            </a:r>
          </a:p>
          <a:p>
            <a:pPr lvl="1"/>
            <a:r>
              <a:rPr lang="en-US" dirty="0"/>
              <a:t>Everything</a:t>
            </a:r>
          </a:p>
          <a:p>
            <a:r>
              <a:rPr lang="en-US" dirty="0"/>
              <a:t>What can binary integers be used to represent?</a:t>
            </a:r>
          </a:p>
          <a:p>
            <a:pPr lvl="1"/>
            <a:r>
              <a:rPr lang="en-US" dirty="0"/>
              <a:t>Signed, Unsigned Numbers</a:t>
            </a:r>
          </a:p>
          <a:p>
            <a:pPr lvl="1"/>
            <a:r>
              <a:rPr lang="en-US" dirty="0"/>
              <a:t>Boolean values (yes/no or true/false)</a:t>
            </a:r>
          </a:p>
          <a:p>
            <a:pPr lvl="1"/>
            <a:r>
              <a:rPr lang="en-US" dirty="0"/>
              <a:t>Sets of Integers</a:t>
            </a:r>
          </a:p>
          <a:p>
            <a:pPr lvl="1"/>
            <a:r>
              <a:rPr lang="en-US" dirty="0"/>
              <a:t>and so much more!</a:t>
            </a:r>
          </a:p>
          <a:p>
            <a:r>
              <a:rPr lang="en-US" dirty="0"/>
              <a:t>Limitations and Possible  of binary integers:</a:t>
            </a:r>
          </a:p>
          <a:p>
            <a:pPr lvl="1"/>
            <a:r>
              <a:rPr lang="en-US" dirty="0"/>
              <a:t>Limited Range (0 to UMAX for unsinged, TMIN to TMAX for signed)</a:t>
            </a:r>
          </a:p>
          <a:p>
            <a:pPr lvl="1"/>
            <a:r>
              <a:rPr lang="en-US" dirty="0"/>
              <a:t>Mathematical operations are truncated (loss of information)</a:t>
            </a:r>
          </a:p>
          <a:p>
            <a:pPr lvl="1"/>
            <a:r>
              <a:rPr lang="en-US" dirty="0"/>
              <a:t>Many mathematical identities are no longer valid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9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49"/>
            <a:ext cx="7896225" cy="5200643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Some machines shift and add faster than multiply </a:t>
            </a:r>
            <a:r>
              <a:rPr lang="en-US" dirty="0">
                <a:solidFill>
                  <a:schemeClr val="bg2"/>
                </a:solidFill>
              </a:rPr>
              <a:t>(not GPUs)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Sometimes this hurts performance : )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286001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286001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286001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286001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286001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286001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286001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209801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605089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2A053-693E-4393-8B10-289FC3C1998C}"/>
              </a:ext>
            </a:extLst>
          </p:cNvPr>
          <p:cNvSpPr txBox="1"/>
          <p:nvPr/>
        </p:nvSpPr>
        <p:spPr>
          <a:xfrm>
            <a:off x="5932765" y="4195822"/>
            <a:ext cx="281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(this is exactly the same as shifting)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489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489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489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413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82436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489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489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2322A6-4B46-46E6-BF0E-AE67762CAEBD}"/>
              </a:ext>
            </a:extLst>
          </p:cNvPr>
          <p:cNvSpPr txBox="1"/>
          <p:nvPr/>
        </p:nvSpPr>
        <p:spPr>
          <a:xfrm>
            <a:off x="5827176" y="4380012"/>
            <a:ext cx="3155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(this is also exactly the same as shifting)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4C64-881C-4A52-8922-C54BA9DF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signed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CCCA-4783-40D2-853E-4739B535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What’s the problem?</a:t>
            </a:r>
          </a:p>
          <a:p>
            <a:pPr lvl="1"/>
            <a:r>
              <a:rPr lang="en-US" dirty="0"/>
              <a:t>Don’t want to shift in zeros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6B4B7-E9BB-4405-B2C1-B03D9FC80E59}"/>
              </a:ext>
            </a:extLst>
          </p:cNvPr>
          <p:cNvSpPr txBox="1"/>
          <p:nvPr/>
        </p:nvSpPr>
        <p:spPr>
          <a:xfrm>
            <a:off x="2921013" y="220980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1  1  0  0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ABAD1-BFFE-41AD-8A30-573F3EF720CE}"/>
              </a:ext>
            </a:extLst>
          </p:cNvPr>
          <p:cNvSpPr txBox="1"/>
          <p:nvPr/>
        </p:nvSpPr>
        <p:spPr>
          <a:xfrm>
            <a:off x="731981" y="2205379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-4: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56AC4-346C-4F5D-9EAB-2CA677115D54}"/>
              </a:ext>
            </a:extLst>
          </p:cNvPr>
          <p:cNvSpPr txBox="1"/>
          <p:nvPr/>
        </p:nvSpPr>
        <p:spPr>
          <a:xfrm>
            <a:off x="2930157" y="342900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0  1  1  0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3068A-6F81-47D6-AE77-AED1F77BCC96}"/>
              </a:ext>
            </a:extLst>
          </p:cNvPr>
          <p:cNvSpPr txBox="1"/>
          <p:nvPr/>
        </p:nvSpPr>
        <p:spPr>
          <a:xfrm>
            <a:off x="304800" y="3458898"/>
            <a:ext cx="257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-4&gt;&gt;1: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Calibri" pitchFamily="34" charset="0"/>
              </a:rPr>
              <a:t>(wrong)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9FB78-20CF-4A56-9E3A-D8020FEE223F}"/>
              </a:ext>
            </a:extLst>
          </p:cNvPr>
          <p:cNvSpPr txBox="1"/>
          <p:nvPr/>
        </p:nvSpPr>
        <p:spPr>
          <a:xfrm>
            <a:off x="2930157" y="2908384"/>
            <a:ext cx="981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-8</a:t>
            </a:r>
            <a:r>
              <a:rPr lang="en-US" baseline="30000" dirty="0">
                <a:latin typeface="Calibri" pitchFamily="34" charset="0"/>
              </a:rPr>
              <a:t>   </a:t>
            </a:r>
            <a:r>
              <a:rPr lang="en-US" dirty="0">
                <a:latin typeface="Calibri" pitchFamily="34" charset="0"/>
              </a:rPr>
              <a:t>+ 4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19B8DC-6502-4A47-BF23-2F2EDAF12DB3}"/>
              </a:ext>
            </a:extLst>
          </p:cNvPr>
          <p:cNvSpPr txBox="1"/>
          <p:nvPr/>
        </p:nvSpPr>
        <p:spPr>
          <a:xfrm>
            <a:off x="3506229" y="4075321"/>
            <a:ext cx="981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4</a:t>
            </a:r>
            <a:r>
              <a:rPr lang="en-US" baseline="30000" dirty="0">
                <a:latin typeface="Calibri" pitchFamily="34" charset="0"/>
              </a:rPr>
              <a:t>   </a:t>
            </a:r>
            <a:r>
              <a:rPr lang="en-US" dirty="0">
                <a:latin typeface="Calibri" pitchFamily="34" charset="0"/>
              </a:rPr>
              <a:t>+ 2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148D9-53D1-427B-BC3B-55963204AD2D}"/>
              </a:ext>
            </a:extLst>
          </p:cNvPr>
          <p:cNvSpPr txBox="1"/>
          <p:nvPr/>
        </p:nvSpPr>
        <p:spPr>
          <a:xfrm>
            <a:off x="4953000" y="3534578"/>
            <a:ext cx="4032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alibri" pitchFamily="34" charset="0"/>
              </a:rPr>
              <a:t>(6, but we wanted 2..)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6A934-657E-4092-B7BE-B99F4A845128}"/>
              </a:ext>
            </a:extLst>
          </p:cNvPr>
          <p:cNvSpPr txBox="1"/>
          <p:nvPr/>
        </p:nvSpPr>
        <p:spPr>
          <a:xfrm>
            <a:off x="2921013" y="479858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1  1  1  0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26F786-F959-41FF-BB6A-2B0E8879A159}"/>
              </a:ext>
            </a:extLst>
          </p:cNvPr>
          <p:cNvSpPr txBox="1"/>
          <p:nvPr/>
        </p:nvSpPr>
        <p:spPr>
          <a:xfrm>
            <a:off x="295656" y="4828484"/>
            <a:ext cx="2571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-4&gt;&gt;1:</a:t>
            </a:r>
          </a:p>
          <a:p>
            <a:pPr algn="ctr"/>
            <a:r>
              <a:rPr lang="en-US" sz="1600" dirty="0">
                <a:solidFill>
                  <a:srgbClr val="92D050"/>
                </a:solidFill>
                <a:latin typeface="Calibri" pitchFamily="34" charset="0"/>
              </a:rPr>
              <a:t>(right)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D80A48-65CB-404A-87D4-C456BEFF4683}"/>
              </a:ext>
            </a:extLst>
          </p:cNvPr>
          <p:cNvSpPr txBox="1"/>
          <p:nvPr/>
        </p:nvSpPr>
        <p:spPr>
          <a:xfrm>
            <a:off x="2975502" y="5436974"/>
            <a:ext cx="151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-8  + 4</a:t>
            </a:r>
            <a:r>
              <a:rPr lang="en-US" baseline="30000" dirty="0">
                <a:latin typeface="Calibri" pitchFamily="34" charset="0"/>
              </a:rPr>
              <a:t>    </a:t>
            </a:r>
            <a:r>
              <a:rPr lang="en-US" dirty="0">
                <a:latin typeface="Calibri" pitchFamily="34" charset="0"/>
              </a:rPr>
              <a:t>+ 2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C0D75-8F08-40C8-B60C-715CAABB6C8A}"/>
              </a:ext>
            </a:extLst>
          </p:cNvPr>
          <p:cNvSpPr/>
          <p:nvPr/>
        </p:nvSpPr>
        <p:spPr>
          <a:xfrm>
            <a:off x="4909206" y="4178255"/>
            <a:ext cx="399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Observation: we are off by -8!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DC21B7-2A1A-4DFA-AC00-5553864175E0}"/>
              </a:ext>
            </a:extLst>
          </p:cNvPr>
          <p:cNvSpPr txBox="1"/>
          <p:nvPr/>
        </p:nvSpPr>
        <p:spPr>
          <a:xfrm>
            <a:off x="5048545" y="4911150"/>
            <a:ext cx="188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alibri" pitchFamily="34" charset="0"/>
              </a:rPr>
              <a:t>Yay, its -2!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830E78-0DC3-4E49-8051-01B5390F0C22}"/>
              </a:ext>
            </a:extLst>
          </p:cNvPr>
          <p:cNvSpPr txBox="1"/>
          <p:nvPr/>
        </p:nvSpPr>
        <p:spPr>
          <a:xfrm>
            <a:off x="266435" y="5977041"/>
            <a:ext cx="407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alibri" pitchFamily="34" charset="0"/>
              </a:rPr>
              <a:t>This is called “arithmetic shift”</a:t>
            </a:r>
          </a:p>
        </p:txBody>
      </p:sp>
    </p:spTree>
    <p:extLst>
      <p:ext uri="{BB962C8B-B14F-4D97-AF65-F5344CB8AC3E}">
        <p14:creationId xmlns:p14="http://schemas.microsoft.com/office/powerpoint/2010/main" val="28688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C41-E4AD-4951-BAB1-EC72F59B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948782" cy="762000"/>
          </a:xfrm>
        </p:spPr>
        <p:txBody>
          <a:bodyPr/>
          <a:lstStyle/>
          <a:p>
            <a:r>
              <a:rPr lang="en-US" dirty="0"/>
              <a:t>Another Problem Though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5D558-1481-40C9-BFCA-96EA6466D1BB}"/>
              </a:ext>
            </a:extLst>
          </p:cNvPr>
          <p:cNvSpPr txBox="1"/>
          <p:nvPr/>
        </p:nvSpPr>
        <p:spPr>
          <a:xfrm>
            <a:off x="3886200" y="2735759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1  0  1  1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4225C-8C55-47C4-8695-65D813090ADA}"/>
              </a:ext>
            </a:extLst>
          </p:cNvPr>
          <p:cNvSpPr txBox="1"/>
          <p:nvPr/>
        </p:nvSpPr>
        <p:spPr>
          <a:xfrm>
            <a:off x="1697168" y="2731338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-5: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32BF7-6CD6-427C-8C92-01B368FCEAD4}"/>
              </a:ext>
            </a:extLst>
          </p:cNvPr>
          <p:cNvSpPr txBox="1"/>
          <p:nvPr/>
        </p:nvSpPr>
        <p:spPr>
          <a:xfrm>
            <a:off x="3886200" y="426518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1  1  0  1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58275-8DAB-4EB6-A298-FFFF9220227B}"/>
              </a:ext>
            </a:extLst>
          </p:cNvPr>
          <p:cNvSpPr txBox="1"/>
          <p:nvPr/>
        </p:nvSpPr>
        <p:spPr>
          <a:xfrm>
            <a:off x="1260843" y="4295084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(-5)&gt;&gt;1: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B1618-77C7-4E76-B126-F627652AD8F5}"/>
              </a:ext>
            </a:extLst>
          </p:cNvPr>
          <p:cNvSpPr/>
          <p:nvPr/>
        </p:nvSpPr>
        <p:spPr>
          <a:xfrm>
            <a:off x="6324600" y="4212336"/>
            <a:ext cx="2400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itchFamily="34" charset="0"/>
              </a:rPr>
              <a:t>(-3, oops)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08533-EECD-44DE-ABC1-BC130499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91283"/>
          </a:xfrm>
        </p:spPr>
        <p:txBody>
          <a:bodyPr/>
          <a:lstStyle/>
          <a:p>
            <a:r>
              <a:rPr lang="en-US" dirty="0"/>
              <a:t>Want to round towards zero, but this doesn’t…</a:t>
            </a:r>
          </a:p>
          <a:p>
            <a:r>
              <a:rPr lang="en-US" dirty="0"/>
              <a:t>Example -5/2 = </a:t>
            </a:r>
            <a:r>
              <a:rPr lang="en-US" dirty="0" err="1"/>
              <a:t>round_to_zero</a:t>
            </a:r>
            <a:r>
              <a:rPr lang="en-US" dirty="0"/>
              <a:t>(-2.5)=-2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4977F-9001-46FC-B5BA-F19D681F76BA}"/>
              </a:ext>
            </a:extLst>
          </p:cNvPr>
          <p:cNvSpPr txBox="1"/>
          <p:nvPr/>
        </p:nvSpPr>
        <p:spPr>
          <a:xfrm>
            <a:off x="3901440" y="3429000"/>
            <a:ext cx="20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-8</a:t>
            </a:r>
            <a:r>
              <a:rPr lang="en-US" baseline="30000" dirty="0">
                <a:latin typeface="Calibri" pitchFamily="34" charset="0"/>
              </a:rPr>
              <a:t>            </a:t>
            </a:r>
            <a:r>
              <a:rPr lang="en-US" dirty="0">
                <a:latin typeface="Calibri" pitchFamily="34" charset="0"/>
              </a:rPr>
              <a:t>+ 2  + 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9332F-7EA9-450B-88CA-3A68F85A6BB7}"/>
              </a:ext>
            </a:extLst>
          </p:cNvPr>
          <p:cNvSpPr txBox="1"/>
          <p:nvPr/>
        </p:nvSpPr>
        <p:spPr>
          <a:xfrm>
            <a:off x="3886199" y="5031212"/>
            <a:ext cx="218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-8</a:t>
            </a:r>
            <a:r>
              <a:rPr lang="en-US" baseline="30000" dirty="0">
                <a:latin typeface="Calibri" pitchFamily="34" charset="0"/>
              </a:rPr>
              <a:t>  </a:t>
            </a:r>
            <a:r>
              <a:rPr lang="en-US" dirty="0">
                <a:latin typeface="Calibri" pitchFamily="34" charset="0"/>
              </a:rPr>
              <a:t>+ 4  +         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6CFF3-DE3F-4069-AF29-C2525E1F44BE}"/>
              </a:ext>
            </a:extLst>
          </p:cNvPr>
          <p:cNvSpPr txBox="1"/>
          <p:nvPr/>
        </p:nvSpPr>
        <p:spPr>
          <a:xfrm>
            <a:off x="323490" y="5943600"/>
            <a:ext cx="873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Solution: add a small number that biases the </a:t>
            </a:r>
            <a:r>
              <a:rPr lang="en-US" dirty="0" err="1">
                <a:latin typeface="Calibri" pitchFamily="34" charset="0"/>
              </a:rPr>
              <a:t>divident</a:t>
            </a:r>
            <a:r>
              <a:rPr lang="en-US" dirty="0">
                <a:latin typeface="Calibri" pitchFamily="34" charset="0"/>
              </a:rPr>
              <a:t> towards zero</a:t>
            </a:r>
          </a:p>
        </p:txBody>
      </p:sp>
    </p:spTree>
    <p:extLst>
      <p:ext uri="{BB962C8B-B14F-4D97-AF65-F5344CB8AC3E}">
        <p14:creationId xmlns:p14="http://schemas.microsoft.com/office/powerpoint/2010/main" val="8489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2" grpId="0"/>
      <p:bldP spid="13" grpId="0"/>
      <p:bldP spid="14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solidFill>
                  <a:srgbClr val="92D050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897951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897951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897951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2175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3048699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897951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897951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29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 animBg="1"/>
      <p:bldP spid="14349" grpId="0" animBg="1"/>
      <p:bldP spid="14350" grpId="0" animBg="1"/>
      <p:bldP spid="14351" grpId="0" animBg="1"/>
      <p:bldP spid="14352" grpId="0"/>
      <p:bldP spid="14353" grpId="0"/>
      <p:bldP spid="14354" grpId="0" animBg="1"/>
      <p:bldP spid="14355" grpId="0"/>
      <p:bldP spid="14356" grpId="0"/>
      <p:bldP spid="14357" grpId="0"/>
      <p:bldP spid="14358" grpId="0"/>
      <p:bldP spid="14359" grpId="0" animBg="1"/>
      <p:bldP spid="14360" grpId="0"/>
      <p:bldP spid="14361" grpId="0" animBg="1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3880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Add bias before dividing: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i="1" baseline="30000" dirty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-1 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3890614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808733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C41-E4AD-4951-BAB1-EC72F59B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948782" cy="762000"/>
          </a:xfrm>
        </p:spPr>
        <p:txBody>
          <a:bodyPr/>
          <a:lstStyle/>
          <a:p>
            <a:r>
              <a:rPr lang="en-US" dirty="0"/>
              <a:t>Example:    -5/2=round(-2.5)=-2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5D558-1481-40C9-BFCA-96EA6466D1BB}"/>
              </a:ext>
            </a:extLst>
          </p:cNvPr>
          <p:cNvSpPr txBox="1"/>
          <p:nvPr/>
        </p:nvSpPr>
        <p:spPr>
          <a:xfrm>
            <a:off x="3886200" y="167640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1  0  1  1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4225C-8C55-47C4-8695-65D813090ADA}"/>
              </a:ext>
            </a:extLst>
          </p:cNvPr>
          <p:cNvSpPr txBox="1"/>
          <p:nvPr/>
        </p:nvSpPr>
        <p:spPr>
          <a:xfrm>
            <a:off x="1697168" y="1671979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-5: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32BF7-6CD6-427C-8C92-01B368FCEAD4}"/>
              </a:ext>
            </a:extLst>
          </p:cNvPr>
          <p:cNvSpPr txBox="1"/>
          <p:nvPr/>
        </p:nvSpPr>
        <p:spPr>
          <a:xfrm>
            <a:off x="3886200" y="500585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1  1  1  0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58275-8DAB-4EB6-A298-FFFF9220227B}"/>
              </a:ext>
            </a:extLst>
          </p:cNvPr>
          <p:cNvSpPr txBox="1"/>
          <p:nvPr/>
        </p:nvSpPr>
        <p:spPr>
          <a:xfrm>
            <a:off x="1260843" y="5035748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(-5+1)&gt;&gt;1: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B1618-77C7-4E76-B126-F627652AD8F5}"/>
              </a:ext>
            </a:extLst>
          </p:cNvPr>
          <p:cNvSpPr/>
          <p:nvPr/>
        </p:nvSpPr>
        <p:spPr>
          <a:xfrm>
            <a:off x="6492082" y="4953000"/>
            <a:ext cx="20655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rgbClr val="92D050"/>
                </a:solidFill>
                <a:latin typeface="Calibri" pitchFamily="34" charset="0"/>
              </a:rPr>
              <a:t>(-2, yay)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4977F-9001-46FC-B5BA-F19D681F76BA}"/>
              </a:ext>
            </a:extLst>
          </p:cNvPr>
          <p:cNvSpPr txBox="1"/>
          <p:nvPr/>
        </p:nvSpPr>
        <p:spPr>
          <a:xfrm>
            <a:off x="3901440" y="2369641"/>
            <a:ext cx="20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-8</a:t>
            </a:r>
            <a:r>
              <a:rPr lang="en-US" baseline="30000" dirty="0">
                <a:latin typeface="Calibri" pitchFamily="34" charset="0"/>
              </a:rPr>
              <a:t>            </a:t>
            </a:r>
            <a:r>
              <a:rPr lang="en-US" dirty="0">
                <a:latin typeface="Calibri" pitchFamily="34" charset="0"/>
              </a:rPr>
              <a:t>+ 2  + 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9332F-7EA9-450B-88CA-3A68F85A6BB7}"/>
              </a:ext>
            </a:extLst>
          </p:cNvPr>
          <p:cNvSpPr txBox="1"/>
          <p:nvPr/>
        </p:nvSpPr>
        <p:spPr>
          <a:xfrm>
            <a:off x="3831977" y="5771876"/>
            <a:ext cx="2242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-8</a:t>
            </a:r>
            <a:r>
              <a:rPr lang="en-US" baseline="30000" dirty="0">
                <a:latin typeface="Calibri" pitchFamily="34" charset="0"/>
              </a:rPr>
              <a:t>  </a:t>
            </a:r>
            <a:r>
              <a:rPr lang="en-US" dirty="0">
                <a:latin typeface="Calibri" pitchFamily="34" charset="0"/>
              </a:rPr>
              <a:t>+  4  +  2   +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90E82-0837-412F-B70E-3BB929052EBD}"/>
              </a:ext>
            </a:extLst>
          </p:cNvPr>
          <p:cNvSpPr txBox="1"/>
          <p:nvPr/>
        </p:nvSpPr>
        <p:spPr>
          <a:xfrm>
            <a:off x="3886199" y="3338914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1  1  0  0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1B289-C2A2-460B-95AB-1EA39682A14B}"/>
              </a:ext>
            </a:extLst>
          </p:cNvPr>
          <p:cNvSpPr txBox="1"/>
          <p:nvPr/>
        </p:nvSpPr>
        <p:spPr>
          <a:xfrm>
            <a:off x="1524000" y="3334493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-5+1: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F6249-F509-46EF-AE0A-A82C45250A93}"/>
              </a:ext>
            </a:extLst>
          </p:cNvPr>
          <p:cNvSpPr txBox="1"/>
          <p:nvPr/>
        </p:nvSpPr>
        <p:spPr>
          <a:xfrm>
            <a:off x="3901439" y="4032155"/>
            <a:ext cx="105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-8</a:t>
            </a:r>
            <a:r>
              <a:rPr lang="en-US" baseline="30000" dirty="0">
                <a:latin typeface="Calibri" pitchFamily="34" charset="0"/>
              </a:rPr>
              <a:t>   </a:t>
            </a:r>
            <a:r>
              <a:rPr lang="en-US" dirty="0">
                <a:latin typeface="Calibri" pitchFamily="34" charset="0"/>
              </a:rPr>
              <a:t>+ 4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7CB73-B43D-4B87-9BC8-223E6162F475}"/>
              </a:ext>
            </a:extLst>
          </p:cNvPr>
          <p:cNvSpPr/>
          <p:nvPr/>
        </p:nvSpPr>
        <p:spPr>
          <a:xfrm>
            <a:off x="1606889" y="3962400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Calibri" pitchFamily="34" charset="0"/>
              </a:rPr>
              <a:t>Bias: 1=2^k-1</a:t>
            </a:r>
          </a:p>
        </p:txBody>
      </p:sp>
    </p:spTree>
    <p:extLst>
      <p:ext uri="{BB962C8B-B14F-4D97-AF65-F5344CB8AC3E}">
        <p14:creationId xmlns:p14="http://schemas.microsoft.com/office/powerpoint/2010/main" val="10714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C41-E4AD-4951-BAB1-EC72F59B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  -4/2=-2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5D558-1481-40C9-BFCA-96EA6466D1BB}"/>
              </a:ext>
            </a:extLst>
          </p:cNvPr>
          <p:cNvSpPr txBox="1"/>
          <p:nvPr/>
        </p:nvSpPr>
        <p:spPr>
          <a:xfrm>
            <a:off x="3886200" y="205740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1  1  0  0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4225C-8C55-47C4-8695-65D813090ADA}"/>
              </a:ext>
            </a:extLst>
          </p:cNvPr>
          <p:cNvSpPr txBox="1"/>
          <p:nvPr/>
        </p:nvSpPr>
        <p:spPr>
          <a:xfrm>
            <a:off x="1697168" y="2052979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-4: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ED3AE-1091-4656-955D-E08CF2E23189}"/>
              </a:ext>
            </a:extLst>
          </p:cNvPr>
          <p:cNvSpPr txBox="1"/>
          <p:nvPr/>
        </p:nvSpPr>
        <p:spPr>
          <a:xfrm>
            <a:off x="3895344" y="327660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1  1  0  </a:t>
            </a:r>
            <a:r>
              <a:rPr lang="en-US" sz="4400" dirty="0">
                <a:solidFill>
                  <a:srgbClr val="92D05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9A044-ECBC-401A-AB4D-90ECCC69975E}"/>
              </a:ext>
            </a:extLst>
          </p:cNvPr>
          <p:cNvSpPr txBox="1"/>
          <p:nvPr/>
        </p:nvSpPr>
        <p:spPr>
          <a:xfrm>
            <a:off x="1269987" y="3306498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-4+1: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32BF7-6CD6-427C-8C92-01B368FCEAD4}"/>
              </a:ext>
            </a:extLst>
          </p:cNvPr>
          <p:cNvSpPr txBox="1"/>
          <p:nvPr/>
        </p:nvSpPr>
        <p:spPr>
          <a:xfrm>
            <a:off x="3886200" y="464618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libri" pitchFamily="34" charset="0"/>
              </a:rPr>
              <a:t>1  1  1  0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58275-8DAB-4EB6-A298-FFFF9220227B}"/>
              </a:ext>
            </a:extLst>
          </p:cNvPr>
          <p:cNvSpPr txBox="1"/>
          <p:nvPr/>
        </p:nvSpPr>
        <p:spPr>
          <a:xfrm>
            <a:off x="1260843" y="4676084"/>
            <a:ext cx="257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(-4+1)&gt;&gt;1: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A2BAC-5CF6-4C58-8703-CE6F4DABC0FE}"/>
              </a:ext>
            </a:extLst>
          </p:cNvPr>
          <p:cNvSpPr/>
          <p:nvPr/>
        </p:nvSpPr>
        <p:spPr>
          <a:xfrm>
            <a:off x="1834919" y="3962400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Calibri" pitchFamily="34" charset="0"/>
              </a:rPr>
              <a:t>Bias: 1=2^k-1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B1618-77C7-4E76-B126-F627652AD8F5}"/>
              </a:ext>
            </a:extLst>
          </p:cNvPr>
          <p:cNvSpPr/>
          <p:nvPr/>
        </p:nvSpPr>
        <p:spPr>
          <a:xfrm>
            <a:off x="6324600" y="4572000"/>
            <a:ext cx="20655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(-2, yay)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C5D58-CA6F-49A9-A066-9C9EBEB86A6E}"/>
              </a:ext>
            </a:extLst>
          </p:cNvPr>
          <p:cNvSpPr txBox="1"/>
          <p:nvPr/>
        </p:nvSpPr>
        <p:spPr>
          <a:xfrm>
            <a:off x="228600" y="5924028"/>
            <a:ext cx="899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(insight: if we weren’t supposed to round, the bias gets shifted away)</a:t>
            </a:r>
          </a:p>
        </p:txBody>
      </p:sp>
    </p:spTree>
    <p:extLst>
      <p:ext uri="{BB962C8B-B14F-4D97-AF65-F5344CB8AC3E}">
        <p14:creationId xmlns:p14="http://schemas.microsoft.com/office/powerpoint/2010/main" val="170680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28799"/>
            <a:ext cx="7896225" cy="3429001"/>
          </a:xfrm>
        </p:spPr>
        <p:txBody>
          <a:bodyPr/>
          <a:lstStyle/>
          <a:p>
            <a:r>
              <a:rPr lang="en-US" dirty="0"/>
              <a:t>Why is hexadecimal (base 16) useful?</a:t>
            </a:r>
          </a:p>
          <a:p>
            <a:pPr lvl="1"/>
            <a:r>
              <a:rPr lang="en-US" dirty="0"/>
              <a:t>Easy to see correspondence between numerals and binary</a:t>
            </a:r>
          </a:p>
          <a:p>
            <a:pPr lvl="1"/>
            <a:r>
              <a:rPr lang="en-US" dirty="0"/>
              <a:t>(0x13  -- 0001  0011)</a:t>
            </a:r>
          </a:p>
          <a:p>
            <a:r>
              <a:rPr lang="en-US" dirty="0"/>
              <a:t>Is  “0x2 &amp; 0x1” different than “0x2 &amp;&amp; 0x1” (in C)?</a:t>
            </a:r>
          </a:p>
          <a:p>
            <a:pPr lvl="1"/>
            <a:r>
              <a:rPr lang="en-US" dirty="0"/>
              <a:t>Yes, first is 0x0  (0b10 &amp; 0b01)</a:t>
            </a:r>
          </a:p>
          <a:p>
            <a:pPr lvl="1"/>
            <a:r>
              <a:rPr lang="en-US" dirty="0"/>
              <a:t>Second is 0x1  (true &amp;&amp; true == true)</a:t>
            </a:r>
          </a:p>
          <a:p>
            <a:r>
              <a:rPr lang="en-US" dirty="0"/>
              <a:t>What does sign extension mean?</a:t>
            </a:r>
          </a:p>
          <a:p>
            <a:pPr lvl="1"/>
            <a:r>
              <a:rPr lang="en-US" dirty="0"/>
              <a:t>Repeating last bit to convert to a larger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Both 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“Proper”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   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Review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 Problems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Expressions and Types</a:t>
            </a:r>
          </a:p>
          <a:p>
            <a:r>
              <a:rPr lang="en-US" dirty="0">
                <a:solidFill>
                  <a:schemeClr val="bg2"/>
                </a:solidFill>
              </a:rPr>
              <a:t>New Content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Addition, negation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Why 2’s Complement?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multiplication, shifting</a:t>
            </a:r>
          </a:p>
          <a:p>
            <a:pPr lvl="1"/>
            <a:r>
              <a:rPr lang="en-US" b="1" dirty="0"/>
              <a:t>Representations in memory, pointers, strings</a:t>
            </a:r>
          </a:p>
          <a:p>
            <a:r>
              <a:rPr lang="en-US" dirty="0">
                <a:solidFill>
                  <a:schemeClr val="bg2"/>
                </a:solidFill>
              </a:rPr>
              <a:t>Security Example</a:t>
            </a:r>
          </a:p>
          <a:p>
            <a:r>
              <a:rPr lang="en-US" dirty="0">
                <a:solidFill>
                  <a:schemeClr val="bg2"/>
                </a:solidFill>
              </a:rPr>
              <a:t>Lab 1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98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</a:t>
            </a:r>
            <a:r>
              <a:rPr lang="en-US" dirty="0" err="1"/>
              <a:t>Datalab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562600"/>
          </a:xfrm>
        </p:spPr>
        <p:txBody>
          <a:bodyPr/>
          <a:lstStyle/>
          <a:p>
            <a:r>
              <a:rPr lang="en-US" dirty="0"/>
              <a:t>Point: Get used to bit-level manipulations</a:t>
            </a:r>
          </a:p>
          <a:p>
            <a:r>
              <a:rPr lang="en-US" dirty="0"/>
              <a:t>Problem Form:</a:t>
            </a:r>
          </a:p>
          <a:p>
            <a:pPr lvl="1"/>
            <a:r>
              <a:rPr lang="en-US" dirty="0"/>
              <a:t>Given some required function, implement with low-level operators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dirty="0"/>
              <a:t>Only allowed these operators:   ! ~ &amp; ^ | + &lt;&lt; &gt;&gt;</a:t>
            </a:r>
          </a:p>
          <a:p>
            <a:pPr lvl="1"/>
            <a:r>
              <a:rPr lang="en-US" dirty="0"/>
              <a:t>No constants greater than 0xFF (255)</a:t>
            </a:r>
          </a:p>
          <a:p>
            <a:r>
              <a:rPr lang="en-US" dirty="0"/>
              <a:t>Implies that you may *not*:</a:t>
            </a:r>
          </a:p>
          <a:p>
            <a:pPr lvl="1"/>
            <a:r>
              <a:rPr lang="en-US" dirty="0"/>
              <a:t>Use any control constructs such as if, do, while, for, switch, etc.</a:t>
            </a:r>
          </a:p>
          <a:p>
            <a:pPr lvl="1"/>
            <a:r>
              <a:rPr lang="en-US" dirty="0"/>
              <a:t>Define or use any macros.</a:t>
            </a:r>
          </a:p>
          <a:p>
            <a:pPr lvl="1"/>
            <a:r>
              <a:rPr lang="en-US" dirty="0"/>
              <a:t>Define any additional functions in this file.</a:t>
            </a:r>
          </a:p>
          <a:p>
            <a:pPr lvl="1"/>
            <a:r>
              <a:rPr lang="en-US" dirty="0"/>
              <a:t>Call any functions.</a:t>
            </a:r>
          </a:p>
          <a:p>
            <a:pPr lvl="1"/>
            <a:r>
              <a:rPr lang="en-US" dirty="0"/>
              <a:t>Use any other operations, such as &amp;&amp;, ||, -, or ?:</a:t>
            </a:r>
          </a:p>
          <a:p>
            <a:pPr lvl="1"/>
            <a:r>
              <a:rPr lang="en-US" dirty="0"/>
              <a:t>Use any form of casting.</a:t>
            </a:r>
          </a:p>
          <a:p>
            <a:pPr lvl="1"/>
            <a:r>
              <a:rPr lang="en-US" dirty="0"/>
              <a:t>Use any data type other than int. (no arrays, structs, or unions)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3E34-F57D-46FB-A471-57ECECA8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B6C7A-B32A-42A6-85CF-0E44A81E31E2}"/>
              </a:ext>
            </a:extLst>
          </p:cNvPr>
          <p:cNvSpPr/>
          <p:nvPr/>
        </p:nvSpPr>
        <p:spPr>
          <a:xfrm>
            <a:off x="1085850" y="1402516"/>
            <a:ext cx="6972300" cy="50167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/* </a:t>
            </a:r>
          </a:p>
          <a:p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getByte</a:t>
            </a:r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- Extract byte n from word x</a:t>
            </a:r>
          </a:p>
          <a:p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*   Bytes numbered from 0 (LSB) to 3 (MSB)</a:t>
            </a:r>
          </a:p>
          <a:p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*   Examples: </a:t>
            </a:r>
            <a:r>
              <a:rPr lang="en-US" sz="2000" dirty="0" err="1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getByte</a:t>
            </a:r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(0x12345678,1) = 0x56</a:t>
            </a:r>
          </a:p>
          <a:p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*   Legal ops: ! ~ &amp; ^ | + &lt;&lt; &gt;&gt;</a:t>
            </a:r>
          </a:p>
          <a:p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*   Max ops: 6</a:t>
            </a:r>
          </a:p>
          <a:p>
            <a:r>
              <a:rPr lang="en-US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*   Rating: 2</a:t>
            </a:r>
          </a:p>
          <a:p>
            <a:r>
              <a:rPr lang="en" sz="20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*/</a:t>
            </a:r>
            <a:endParaRPr lang="en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getByte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shifter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shifted_x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shifter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n&lt;&lt;3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shifted_x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shifter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shifted_x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0xFF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99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3084-C920-49B0-A795-9CE9F496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E965-0EEB-4161-A1AA-96F3EF62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using cs33.seas.ucla.edu for programming to make sure your environment is right.</a:t>
            </a:r>
          </a:p>
          <a:p>
            <a:r>
              <a:rPr lang="en-US" dirty="0"/>
              <a:t>Work through example bit patterns by hand</a:t>
            </a:r>
          </a:p>
          <a:p>
            <a:r>
              <a:rPr lang="en-US" dirty="0"/>
              <a:t>Debugging:</a:t>
            </a:r>
          </a:p>
          <a:p>
            <a:pPr lvl="1"/>
            <a:r>
              <a:rPr lang="en-US" dirty="0"/>
              <a:t>You can test with specific cases that you are worried about.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is your friend, use it to print intermediate variables (but delete before you finish)</a:t>
            </a:r>
          </a:p>
          <a:p>
            <a:pPr lvl="1"/>
            <a:r>
              <a:rPr lang="en-US" dirty="0"/>
              <a:t>You can also use </a:t>
            </a:r>
            <a:r>
              <a:rPr lang="en-US" dirty="0" err="1"/>
              <a:t>gdb</a:t>
            </a:r>
            <a:r>
              <a:rPr lang="en-US" dirty="0"/>
              <a:t> – this will be useful for next lab anyways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2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CFCDAF-2C2A-4D7F-B5B8-67B80A0C4280}"/>
              </a:ext>
            </a:extLst>
          </p:cNvPr>
          <p:cNvSpPr txBox="1"/>
          <p:nvPr/>
        </p:nvSpPr>
        <p:spPr>
          <a:xfrm>
            <a:off x="3584141" y="6148039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Hardware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6F1A4-E59F-472F-8BB2-83F1CC08694F}"/>
              </a:ext>
            </a:extLst>
          </p:cNvPr>
          <p:cNvSpPr txBox="1"/>
          <p:nvPr/>
        </p:nvSpPr>
        <p:spPr>
          <a:xfrm>
            <a:off x="3673909" y="533400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Software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4956EC-DD28-44D5-8973-C8BFD4955530}"/>
              </a:ext>
            </a:extLst>
          </p:cNvPr>
          <p:cNvSpPr/>
          <p:nvPr/>
        </p:nvSpPr>
        <p:spPr bwMode="auto">
          <a:xfrm>
            <a:off x="3190875" y="1130500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Algorithm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3A8E0-9946-47B2-8FE2-02DE83EE798C}"/>
              </a:ext>
            </a:extLst>
          </p:cNvPr>
          <p:cNvSpPr/>
          <p:nvPr/>
        </p:nvSpPr>
        <p:spPr bwMode="auto">
          <a:xfrm>
            <a:off x="3190875" y="1495367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6E7D87-7AD7-4F01-9771-D84BA59D437E}"/>
              </a:ext>
            </a:extLst>
          </p:cNvPr>
          <p:cNvSpPr/>
          <p:nvPr/>
        </p:nvSpPr>
        <p:spPr bwMode="auto">
          <a:xfrm>
            <a:off x="3190875" y="1860234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Programming Language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543F9-B328-4891-88EC-B708898E6FBF}"/>
              </a:ext>
            </a:extLst>
          </p:cNvPr>
          <p:cNvSpPr/>
          <p:nvPr/>
        </p:nvSpPr>
        <p:spPr bwMode="auto">
          <a:xfrm>
            <a:off x="3190875" y="2589968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Operating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0822E-D942-4FFD-A8F7-FA50FED06399}"/>
              </a:ext>
            </a:extLst>
          </p:cNvPr>
          <p:cNvSpPr/>
          <p:nvPr/>
        </p:nvSpPr>
        <p:spPr bwMode="auto">
          <a:xfrm>
            <a:off x="3190874" y="3944540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Hardware Organization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7A3175-6FDC-4CC1-A7BD-9274D6C54CD9}"/>
              </a:ext>
            </a:extLst>
          </p:cNvPr>
          <p:cNvSpPr/>
          <p:nvPr/>
        </p:nvSpPr>
        <p:spPr bwMode="auto">
          <a:xfrm>
            <a:off x="3190874" y="4313872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Component Design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65DEE-8365-4D83-B9D8-4172A7356382}"/>
              </a:ext>
            </a:extLst>
          </p:cNvPr>
          <p:cNvSpPr/>
          <p:nvPr/>
        </p:nvSpPr>
        <p:spPr bwMode="auto">
          <a:xfrm>
            <a:off x="3190874" y="4683204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Circuit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BA5463-408A-46CB-81F9-B52E51B09BEF}"/>
              </a:ext>
            </a:extLst>
          </p:cNvPr>
          <p:cNvSpPr/>
          <p:nvPr/>
        </p:nvSpPr>
        <p:spPr bwMode="auto">
          <a:xfrm>
            <a:off x="3190874" y="5052536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Devices (Transistors)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039FC1-4DEF-484E-AA1F-3280F2C3C758}"/>
              </a:ext>
            </a:extLst>
          </p:cNvPr>
          <p:cNvSpPr/>
          <p:nvPr/>
        </p:nvSpPr>
        <p:spPr bwMode="auto">
          <a:xfrm>
            <a:off x="3190874" y="5421868"/>
            <a:ext cx="2600325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Physics/Manufacturing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389FC8-6679-4310-82E7-BB4D71F67505}"/>
              </a:ext>
            </a:extLst>
          </p:cNvPr>
          <p:cNvSpPr/>
          <p:nvPr/>
        </p:nvSpPr>
        <p:spPr bwMode="auto">
          <a:xfrm>
            <a:off x="3190873" y="2225101"/>
            <a:ext cx="2600325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Compiler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A102E4B-ADB4-4E35-8324-BC39F4F6B18D}"/>
              </a:ext>
            </a:extLst>
          </p:cNvPr>
          <p:cNvSpPr/>
          <p:nvPr/>
        </p:nvSpPr>
        <p:spPr bwMode="auto">
          <a:xfrm>
            <a:off x="2607468" y="3197249"/>
            <a:ext cx="3767133" cy="4635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Instruction Set Architecture (ISA)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220FCDF-0603-4BBC-900F-A9478B495471}"/>
              </a:ext>
            </a:extLst>
          </p:cNvPr>
          <p:cNvSpPr/>
          <p:nvPr/>
        </p:nvSpPr>
        <p:spPr bwMode="auto">
          <a:xfrm>
            <a:off x="1066800" y="3122624"/>
            <a:ext cx="1237061" cy="612750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010400" cy="762000"/>
          </a:xfrm>
        </p:spPr>
        <p:txBody>
          <a:bodyPr/>
          <a:lstStyle/>
          <a:p>
            <a:r>
              <a:rPr lang="en-US" dirty="0"/>
              <a:t>Fundamental question for all ISAs:</a:t>
            </a:r>
            <a:br>
              <a:rPr lang="en-US" dirty="0"/>
            </a:br>
            <a:r>
              <a:rPr lang="en-US" dirty="0"/>
              <a:t>Where do we put data?</a:t>
            </a:r>
          </a:p>
        </p:txBody>
      </p:sp>
    </p:spTree>
    <p:extLst>
      <p:ext uri="{BB962C8B-B14F-4D97-AF65-F5344CB8AC3E}">
        <p14:creationId xmlns:p14="http://schemas.microsoft.com/office/powerpoint/2010/main" val="4055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447800"/>
            <a:ext cx="51097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panose="020B0609020204030204" pitchFamily="49" charset="0"/>
              </a:rPr>
              <a:t>unsigned char b;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r>
              <a:rPr lang="en-US" b="0" dirty="0">
                <a:latin typeface="Consolas" panose="020B0609020204030204" pitchFamily="49" charset="0"/>
              </a:rPr>
              <a:t>char a = 0x24;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r>
              <a:rPr lang="en-US" b="0" dirty="0">
                <a:latin typeface="Consolas" panose="020B0609020204030204" pitchFamily="49" charset="0"/>
              </a:rPr>
              <a:t>a = a &amp;&amp; 0x3A;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r>
              <a:rPr lang="en-US" b="0" dirty="0">
                <a:latin typeface="Consolas" panose="020B0609020204030204" pitchFamily="49" charset="0"/>
              </a:rPr>
              <a:t>a = a &lt;&lt; 1;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r>
              <a:rPr lang="en-US" b="0" dirty="0">
                <a:latin typeface="Consolas" panose="020B0609020204030204" pitchFamily="49" charset="0"/>
              </a:rPr>
              <a:t>a = ~a + 1;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r>
              <a:rPr lang="en-US" b="0" dirty="0">
                <a:latin typeface="Consolas" panose="020B0609020204030204" pitchFamily="49" charset="0"/>
              </a:rPr>
              <a:t>b = a;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endParaRPr lang="en-US" b="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595281"/>
            <a:ext cx="2761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be the computer: </a:t>
            </a:r>
          </a:p>
          <a:p>
            <a:r>
              <a:rPr lang="en-US" b="0" dirty="0">
                <a:latin typeface="Calibri" pitchFamily="34" charset="0"/>
              </a:rPr>
              <a:t>(print each variable)</a:t>
            </a:r>
          </a:p>
        </p:txBody>
      </p:sp>
    </p:spTree>
    <p:extLst>
      <p:ext uri="{BB962C8B-B14F-4D97-AF65-F5344CB8AC3E}">
        <p14:creationId xmlns:p14="http://schemas.microsoft.com/office/powerpoint/2010/main" val="1339063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Address Space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74775" y="3200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is Byte Addressable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refer to an individual bit!</a:t>
            </a:r>
          </a:p>
          <a:p>
            <a:pPr lvl="1"/>
            <a:r>
              <a:rPr lang="en-US" dirty="0"/>
              <a:t>Can only refer to a byte or larger</a:t>
            </a:r>
          </a:p>
          <a:p>
            <a:pPr lvl="1"/>
            <a:r>
              <a:rPr lang="en-US" dirty="0"/>
              <a:t>Address: 0x0001 refers to the first byte!</a:t>
            </a:r>
          </a:p>
          <a:p>
            <a:pPr lvl="1"/>
            <a:endParaRPr lang="en-US" dirty="0"/>
          </a:p>
          <a:p>
            <a:r>
              <a:rPr lang="en-US" dirty="0"/>
              <a:t>Why do we make this restriction?</a:t>
            </a:r>
          </a:p>
          <a:p>
            <a:pPr lvl="1"/>
            <a:r>
              <a:rPr lang="en-US" dirty="0"/>
              <a:t>Program don’t usually access individual bits</a:t>
            </a:r>
          </a:p>
          <a:p>
            <a:pPr lvl="2"/>
            <a:r>
              <a:rPr lang="en-US" dirty="0"/>
              <a:t>In fact there isn’t even simple type in C for this</a:t>
            </a:r>
          </a:p>
          <a:p>
            <a:pPr lvl="1"/>
            <a:r>
              <a:rPr lang="en-US" dirty="0"/>
              <a:t>It makes our addresses 3-bits smaller : )</a:t>
            </a:r>
          </a:p>
          <a:p>
            <a:pPr lvl="2"/>
            <a:r>
              <a:rPr lang="en-US" dirty="0"/>
              <a:t>and hardware simpler…</a:t>
            </a:r>
          </a:p>
        </p:txBody>
      </p:sp>
    </p:spTree>
    <p:extLst>
      <p:ext uri="{BB962C8B-B14F-4D97-AF65-F5344CB8AC3E}">
        <p14:creationId xmlns:p14="http://schemas.microsoft.com/office/powerpoint/2010/main" val="4108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9" y="435678"/>
            <a:ext cx="4214982" cy="7620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Accessing Different Data Types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21288" y="819150"/>
            <a:ext cx="3465513" cy="5915025"/>
            <a:chOff x="1" y="-204"/>
            <a:chExt cx="2183" cy="3726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1" y="-204"/>
              <a:ext cx="540" cy="7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(</a:t>
              </a:r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)</a:t>
              </a:r>
            </a:p>
            <a:p>
              <a:pPr algn="ctr" eaLnBrk="1" hangingPunct="1"/>
              <a:endPara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-12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-12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7" y="-204"/>
              <a:ext cx="540" cy="5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(long)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Size of Address Space (and </a:t>
            </a:r>
            <a:r>
              <a:rPr lang="en-US" u="sng" dirty="0"/>
              <a:t>addresses</a:t>
            </a:r>
            <a:r>
              <a:rPr lang="en-US" dirty="0"/>
              <a:t>)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pPr eaLnBrk="1" hangingPunct="1"/>
            <a:r>
              <a:rPr lang="en-US" dirty="0"/>
              <a:t>Any given computer has a nominal address size</a:t>
            </a:r>
          </a:p>
          <a:p>
            <a:pPr marL="552450" lvl="1" eaLnBrk="1" hangingPunct="1"/>
            <a:r>
              <a:rPr lang="en-US" dirty="0"/>
              <a:t>Sometimes referred to as “word size”</a:t>
            </a:r>
            <a:endParaRPr lang="en-US" b="1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Most machines used to have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X 10</a:t>
            </a:r>
            <a:r>
              <a:rPr lang="en-US" baseline="30000" dirty="0"/>
              <a:t>18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Numeral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13" y="1828800"/>
            <a:ext cx="7896225" cy="914400"/>
          </a:xfrm>
        </p:spPr>
        <p:txBody>
          <a:bodyPr/>
          <a:lstStyle/>
          <a:p>
            <a:r>
              <a:rPr lang="en-US" dirty="0"/>
              <a:t>Example Number: One hundred and forty two</a:t>
            </a:r>
          </a:p>
          <a:p>
            <a:r>
              <a:rPr lang="en-US" dirty="0"/>
              <a:t>                                   1*10</a:t>
            </a:r>
            <a:r>
              <a:rPr lang="en-US" baseline="30000" dirty="0"/>
              <a:t>2 </a:t>
            </a:r>
            <a:r>
              <a:rPr lang="en-US" dirty="0"/>
              <a:t>+  4*10</a:t>
            </a:r>
            <a:r>
              <a:rPr lang="en-US" baseline="30000" dirty="0"/>
              <a:t>1 </a:t>
            </a:r>
            <a:r>
              <a:rPr lang="en-US" dirty="0"/>
              <a:t>+  1*10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128665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1  4  2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592" y="3128665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2  4  1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3849305"/>
            <a:ext cx="24326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“Little” Endian </a:t>
            </a:r>
          </a:p>
          <a:p>
            <a:r>
              <a:rPr lang="en-US" sz="2800" dirty="0">
                <a:latin typeface="Calibri" pitchFamily="34" charset="0"/>
              </a:rPr>
              <a:t>    Ordering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9314" y="3849305"/>
            <a:ext cx="2218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“Big Endian ” </a:t>
            </a:r>
          </a:p>
          <a:p>
            <a:r>
              <a:rPr lang="en-US" sz="2800" dirty="0">
                <a:latin typeface="Calibri" pitchFamily="34" charset="0"/>
              </a:rPr>
              <a:t>    Ordering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5149845"/>
            <a:ext cx="5718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itchFamily="34" charset="0"/>
              </a:rPr>
              <a:t>Humans are big endian.</a:t>
            </a:r>
          </a:p>
        </p:txBody>
      </p:sp>
    </p:spTree>
    <p:extLst>
      <p:ext uri="{BB962C8B-B14F-4D97-AF65-F5344CB8AC3E}">
        <p14:creationId xmlns:p14="http://schemas.microsoft.com/office/powerpoint/2010/main" val="15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40132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8514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9370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7752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42926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51308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2133599"/>
            <a:ext cx="7896225" cy="4200525"/>
          </a:xfrm>
        </p:spPr>
        <p:txBody>
          <a:bodyPr/>
          <a:lstStyle/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 (</a:t>
            </a:r>
            <a:r>
              <a:rPr lang="en-US" dirty="0" err="1"/>
              <a:t>Sparc</a:t>
            </a:r>
            <a:r>
              <a:rPr lang="en-US" dirty="0"/>
              <a:t> ISA), PPC Mac (Power ISA), Internet Standard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iOS (because it uses ARM), and Windows (because it uses x86 or ARM)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498726" y="2208213"/>
            <a:ext cx="935039" cy="1703387"/>
            <a:chOff x="-90" y="0"/>
            <a:chExt cx="5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-90" y="0"/>
              <a:ext cx="58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SPARC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513013" y="4773613"/>
            <a:ext cx="935038" cy="1703387"/>
            <a:chOff x="-89" y="0"/>
            <a:chExt cx="5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-89" y="0"/>
              <a:ext cx="58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SPARC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7872413" y="2398713"/>
            <a:ext cx="935038" cy="1703387"/>
            <a:chOff x="-89" y="0"/>
            <a:chExt cx="5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-89" y="0"/>
              <a:ext cx="58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SPARC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133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(unsigned char *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4: Expressions and Types in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018" y="1304925"/>
            <a:ext cx="5109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panose="020B0609020204030204" pitchFamily="49" charset="0"/>
              </a:rPr>
              <a:t>unsigned long x; </a:t>
            </a:r>
          </a:p>
          <a:p>
            <a:r>
              <a:rPr lang="en-US" b="0" dirty="0">
                <a:latin typeface="Consolas" panose="020B0609020204030204" pitchFamily="49" charset="0"/>
              </a:rPr>
              <a:t>float y;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 = 'f'- 5U – x + y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994" y="3505200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'f'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8492" y="35052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2384" y="350520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61983" y="350520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27691"/>
              </p:ext>
            </p:extLst>
          </p:nvPr>
        </p:nvGraphicFramePr>
        <p:xfrm>
          <a:off x="6421546" y="1358572"/>
          <a:ext cx="2590800" cy="198690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Size (bytes)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4864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19050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19050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19050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14049"/>
              </p:ext>
            </p:extLst>
          </p:nvPr>
        </p:nvGraphicFramePr>
        <p:xfrm>
          <a:off x="3590925" y="22987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7170"/>
              </p:ext>
            </p:extLst>
          </p:nvPr>
        </p:nvGraphicFramePr>
        <p:xfrm>
          <a:off x="4746625" y="22987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13277"/>
              </p:ext>
            </p:extLst>
          </p:nvPr>
        </p:nvGraphicFramePr>
        <p:xfrm>
          <a:off x="5902325" y="22987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8" name="Picture 6" descr="Image result for asc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09600"/>
            <a:ext cx="8826500" cy="58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708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Review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 Problems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Expressions and Types</a:t>
            </a:r>
          </a:p>
          <a:p>
            <a:r>
              <a:rPr lang="en-US" dirty="0">
                <a:solidFill>
                  <a:schemeClr val="bg2"/>
                </a:solidFill>
              </a:rPr>
              <a:t>New Content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Why 2’s Complement?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Addition, negation, multiplication, shifting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Representations in memory, pointers, strings</a:t>
            </a:r>
          </a:p>
          <a:p>
            <a:r>
              <a:rPr lang="en-US" dirty="0"/>
              <a:t>Security Example</a:t>
            </a:r>
          </a:p>
          <a:p>
            <a:r>
              <a:rPr lang="en-US" dirty="0">
                <a:solidFill>
                  <a:schemeClr val="bg2"/>
                </a:solidFill>
              </a:rPr>
              <a:t>Lab 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43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971800"/>
            <a:ext cx="7592093" cy="762000"/>
          </a:xfrm>
        </p:spPr>
        <p:txBody>
          <a:bodyPr/>
          <a:lstStyle/>
          <a:p>
            <a:r>
              <a:rPr lang="en-US" dirty="0"/>
              <a:t>Why is it important to understand the limitations of datatype abstractions?</a:t>
            </a:r>
          </a:p>
        </p:txBody>
      </p:sp>
    </p:spTree>
    <p:extLst>
      <p:ext uri="{BB962C8B-B14F-4D97-AF65-F5344CB8AC3E}">
        <p14:creationId xmlns:p14="http://schemas.microsoft.com/office/powerpoint/2010/main" val="3168702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29DE7-4601-4606-9CD6-B29E686039A9}"/>
              </a:ext>
            </a:extLst>
          </p:cNvPr>
          <p:cNvSpPr txBox="1"/>
          <p:nvPr/>
        </p:nvSpPr>
        <p:spPr>
          <a:xfrm>
            <a:off x="7166272" y="3802360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privileged</a:t>
            </a:r>
          </a:p>
        </p:txBody>
      </p:sp>
    </p:spTree>
    <p:extLst>
      <p:ext uri="{BB962C8B-B14F-4D97-AF65-F5344CB8AC3E}">
        <p14:creationId xmlns:p14="http://schemas.microsoft.com/office/powerpoint/2010/main" val="368615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46800-7B0B-41AA-871E-4E3F835A0E74}"/>
              </a:ext>
            </a:extLst>
          </p:cNvPr>
          <p:cNvSpPr txBox="1"/>
          <p:nvPr/>
        </p:nvSpPr>
        <p:spPr>
          <a:xfrm>
            <a:off x="7166272" y="3802360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privileged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B4138-5DFD-438D-B040-BBCC8E387655}"/>
              </a:ext>
            </a:extLst>
          </p:cNvPr>
          <p:cNvSpPr txBox="1"/>
          <p:nvPr/>
        </p:nvSpPr>
        <p:spPr>
          <a:xfrm>
            <a:off x="2955787" y="5951265"/>
            <a:ext cx="2039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non-privileged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BCC05B1-F426-454E-90C9-5B99184D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1725574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-MSIZE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7A2E4-B5DA-458B-95CC-F19931A02810}"/>
              </a:ext>
            </a:extLst>
          </p:cNvPr>
          <p:cNvSpPr txBox="1"/>
          <p:nvPr/>
        </p:nvSpPr>
        <p:spPr>
          <a:xfrm>
            <a:off x="7166272" y="3802360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privileged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1EA63-61C0-4F42-8AD1-11C1CDEFA493}"/>
              </a:ext>
            </a:extLst>
          </p:cNvPr>
          <p:cNvSpPr txBox="1"/>
          <p:nvPr/>
        </p:nvSpPr>
        <p:spPr>
          <a:xfrm>
            <a:off x="2955787" y="5951265"/>
            <a:ext cx="2039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non-privileged</a:t>
            </a:r>
          </a:p>
        </p:txBody>
      </p:sp>
    </p:spTree>
    <p:extLst>
      <p:ext uri="{BB962C8B-B14F-4D97-AF65-F5344CB8AC3E}">
        <p14:creationId xmlns:p14="http://schemas.microsoft.com/office/powerpoint/2010/main" val="2622482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7912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  -&gt; 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  	  -&gt; 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  -&gt; 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  -&gt; 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  -&gt; 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  -&gt; 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1990070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1447800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8253582" cy="762000"/>
          </a:xfrm>
        </p:spPr>
        <p:txBody>
          <a:bodyPr/>
          <a:lstStyle/>
          <a:p>
            <a:r>
              <a:rPr lang="en-US" dirty="0"/>
              <a:t>Alternatives for Representing Negatives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5569" y="1281112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Sign Magnitude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3487" y="1295398"/>
            <a:ext cx="254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Two’s Compliment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362200"/>
            <a:ext cx="72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5: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1" y="2814935"/>
            <a:ext cx="72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-3: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9406" y="2347912"/>
            <a:ext cx="11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0 1 0 1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9405" y="2800647"/>
            <a:ext cx="11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1 0 1 1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7151" y="1795402"/>
            <a:ext cx="2556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itchFamily="34" charset="0"/>
              </a:rPr>
              <a:t>(last bit indicates sign)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519" y="1814153"/>
            <a:ext cx="324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itchFamily="34" charset="0"/>
              </a:rPr>
              <a:t>(last bit has negative weight)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823" y="234791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 + 2</a:t>
            </a:r>
            <a:r>
              <a:rPr lang="en-US" baseline="30000" dirty="0">
                <a:latin typeface="Calibri" pitchFamily="34" charset="0"/>
              </a:rPr>
              <a:t>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6353" y="2809577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-(2</a:t>
            </a:r>
            <a:r>
              <a:rPr lang="en-US" baseline="30000" dirty="0">
                <a:latin typeface="Calibri" pitchFamily="34" charset="0"/>
              </a:rPr>
              <a:t>1</a:t>
            </a:r>
            <a:r>
              <a:rPr lang="en-US" dirty="0">
                <a:latin typeface="Calibri" pitchFamily="34" charset="0"/>
              </a:rPr>
              <a:t> + 2</a:t>
            </a:r>
            <a:r>
              <a:rPr lang="en-US" baseline="30000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4920" y="2362200"/>
            <a:ext cx="11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0 1 0 1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919" y="2814935"/>
            <a:ext cx="11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1 1 0 1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6738" y="2343150"/>
            <a:ext cx="98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 + 2</a:t>
            </a:r>
            <a:r>
              <a:rPr lang="en-US" baseline="30000" dirty="0">
                <a:latin typeface="Calibri" pitchFamily="34" charset="0"/>
              </a:rPr>
              <a:t>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1867" y="2823865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-2</a:t>
            </a:r>
            <a:r>
              <a:rPr lang="en-US" baseline="30000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 + 2</a:t>
            </a:r>
            <a:r>
              <a:rPr lang="en-US" baseline="30000" dirty="0">
                <a:latin typeface="Calibri" pitchFamily="34" charset="0"/>
              </a:rPr>
              <a:t>2 </a:t>
            </a:r>
            <a:r>
              <a:rPr lang="en-US" dirty="0">
                <a:latin typeface="Calibri" pitchFamily="34" charset="0"/>
              </a:rPr>
              <a:t>+ 2</a:t>
            </a:r>
            <a:r>
              <a:rPr lang="en-US" baseline="30000" dirty="0">
                <a:latin typeface="Calibri" pitchFamily="34" charset="0"/>
              </a:rPr>
              <a:t>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4015550"/>
            <a:ext cx="39315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Two Zeroes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+0 (0 0 0 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-0 (1 0 0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Makes equality check hard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5758" y="326142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-8 + 4 + 1 = -3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37043" y="2369176"/>
            <a:ext cx="72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5: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37044" y="2821911"/>
            <a:ext cx="72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-3: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CB867-1E72-4211-8EBC-890F5D41C521}"/>
              </a:ext>
            </a:extLst>
          </p:cNvPr>
          <p:cNvSpPr txBox="1"/>
          <p:nvPr/>
        </p:nvSpPr>
        <p:spPr>
          <a:xfrm>
            <a:off x="969269" y="4254250"/>
            <a:ext cx="253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One’s Compliment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F4A6D-452C-408B-9C67-33D1AD1BAAD8}"/>
              </a:ext>
            </a:extLst>
          </p:cNvPr>
          <p:cNvSpPr txBox="1"/>
          <p:nvPr/>
        </p:nvSpPr>
        <p:spPr>
          <a:xfrm>
            <a:off x="1115050" y="5321050"/>
            <a:ext cx="11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0 1 0 1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C10977-17F6-4ACA-8ACD-3FE20F3B177A}"/>
              </a:ext>
            </a:extLst>
          </p:cNvPr>
          <p:cNvSpPr txBox="1"/>
          <p:nvPr/>
        </p:nvSpPr>
        <p:spPr>
          <a:xfrm>
            <a:off x="1115049" y="5773785"/>
            <a:ext cx="11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1 1 0 0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96A00-5B93-4858-84A6-3472A7BFA39E}"/>
              </a:ext>
            </a:extLst>
          </p:cNvPr>
          <p:cNvSpPr txBox="1"/>
          <p:nvPr/>
        </p:nvSpPr>
        <p:spPr>
          <a:xfrm>
            <a:off x="777446" y="4768540"/>
            <a:ext cx="2779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itchFamily="34" charset="0"/>
              </a:rPr>
              <a:t>(flip all bits for negative)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91F430-2B21-477E-8169-D2D033418498}"/>
              </a:ext>
            </a:extLst>
          </p:cNvPr>
          <p:cNvSpPr txBox="1"/>
          <p:nvPr/>
        </p:nvSpPr>
        <p:spPr>
          <a:xfrm>
            <a:off x="2585467" y="532105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 + 2</a:t>
            </a:r>
            <a:r>
              <a:rPr lang="en-US" baseline="30000" dirty="0">
                <a:latin typeface="Calibri" pitchFamily="34" charset="0"/>
              </a:rPr>
              <a:t>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0D9B7-415F-40F3-BA2B-647C2C83E16F}"/>
              </a:ext>
            </a:extLst>
          </p:cNvPr>
          <p:cNvSpPr txBox="1"/>
          <p:nvPr/>
        </p:nvSpPr>
        <p:spPr>
          <a:xfrm>
            <a:off x="2441997" y="5782715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-(2</a:t>
            </a:r>
            <a:r>
              <a:rPr lang="en-US" baseline="30000" dirty="0">
                <a:latin typeface="Calibri" pitchFamily="34" charset="0"/>
              </a:rPr>
              <a:t>1</a:t>
            </a:r>
            <a:r>
              <a:rPr lang="en-US" dirty="0">
                <a:latin typeface="Calibri" pitchFamily="34" charset="0"/>
              </a:rPr>
              <a:t> + 2</a:t>
            </a:r>
            <a:r>
              <a:rPr lang="en-US" baseline="30000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A62E51-F24B-438D-946B-5068D2CF6880}"/>
              </a:ext>
            </a:extLst>
          </p:cNvPr>
          <p:cNvSpPr txBox="1"/>
          <p:nvPr/>
        </p:nvSpPr>
        <p:spPr>
          <a:xfrm>
            <a:off x="472687" y="5342314"/>
            <a:ext cx="72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5: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AA52DD-BE58-4538-8A08-A85D0C5F0866}"/>
              </a:ext>
            </a:extLst>
          </p:cNvPr>
          <p:cNvSpPr txBox="1"/>
          <p:nvPr/>
        </p:nvSpPr>
        <p:spPr>
          <a:xfrm>
            <a:off x="472688" y="5795049"/>
            <a:ext cx="72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-3: </a:t>
            </a:r>
          </a:p>
        </p:txBody>
      </p:sp>
    </p:spTree>
    <p:extLst>
      <p:ext uri="{BB962C8B-B14F-4D97-AF65-F5344CB8AC3E}">
        <p14:creationId xmlns:p14="http://schemas.microsoft.com/office/powerpoint/2010/main" val="22112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5" grpId="0"/>
      <p:bldP spid="16" grpId="0"/>
      <p:bldP spid="21" grpId="0"/>
      <p:bldP spid="49" grpId="0"/>
      <p:bldP spid="5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/>
              <a:t>Modular Addition Forms an </a:t>
            </a:r>
            <a:r>
              <a:rPr lang="en-US" i="1" dirty="0" err="1"/>
              <a:t>Abelian</a:t>
            </a:r>
            <a:r>
              <a:rPr lang="en-US" i="1" dirty="0"/>
              <a:t> Group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/>
              <a:t>Every element has additive </a:t>
            </a:r>
            <a:r>
              <a:rPr lang="en-US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/>
              <a:t>Let 	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Isomorphic Group to </a:t>
            </a:r>
            <a:r>
              <a:rPr lang="en-US" dirty="0" err="1"/>
              <a:t>unsigneds</a:t>
            </a:r>
            <a:r>
              <a:rPr lang="en-US" dirty="0"/>
              <a:t> with </a:t>
            </a:r>
            <a:r>
              <a:rPr lang="en-US" dirty="0" err="1"/>
              <a:t>UAdd</a:t>
            </a:r>
            <a:endParaRPr lang="en-US" dirty="0"/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en-US" dirty="0"/>
              <a:t>Since both have identical bit patterns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Two’s Complement Under </a:t>
            </a:r>
            <a:r>
              <a:rPr lang="en-US" dirty="0" err="1"/>
              <a:t>TAdd</a:t>
            </a:r>
            <a:r>
              <a:rPr lang="en-US" dirty="0"/>
              <a:t> Forms a Group</a:t>
            </a:r>
          </a:p>
          <a:p>
            <a:pPr lvl="1" eaLnBrk="1" hangingPunct="1">
              <a:defRPr/>
            </a:pPr>
            <a:r>
              <a:rPr lang="en-US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(%rax,%rax,2),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logical shift for unsigned</a:t>
            </a:r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/>
              <a:t>Logical shift written as </a:t>
            </a:r>
            <a:r>
              <a:rPr lang="en-US" dirty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(unsigned long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arithmetic shift for </a:t>
            </a:r>
            <a:r>
              <a:rPr lang="en-US" dirty="0" err="1"/>
              <a:t>int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 err="1"/>
              <a:t>Arith</a:t>
            </a:r>
            <a:r>
              <a:rPr lang="en-US" dirty="0"/>
              <a:t>. shift written as </a:t>
            </a:r>
            <a:r>
              <a:rPr lang="en-US" dirty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ints</a:t>
            </a:r>
            <a:r>
              <a:rPr lang="en-US" dirty="0"/>
              <a:t>, 2’s complement </a:t>
            </a:r>
            <a:r>
              <a:rPr lang="en-US" dirty="0" err="1"/>
              <a:t>ints</a:t>
            </a:r>
            <a:r>
              <a:rPr lang="en-US" dirty="0"/>
              <a:t> are isomorphic rings: isomorphism = casting</a:t>
            </a:r>
          </a:p>
          <a:p>
            <a:endParaRPr lang="en-US" dirty="0"/>
          </a:p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Unsigned/signed: multiplication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Always logical shift</a:t>
            </a:r>
          </a:p>
          <a:p>
            <a:pPr lvl="1"/>
            <a:endParaRPr lang="en-US" dirty="0"/>
          </a:p>
          <a:p>
            <a:r>
              <a:rPr lang="en-US" dirty="0"/>
              <a:t>Right shift</a:t>
            </a:r>
          </a:p>
          <a:p>
            <a:pPr lvl="1"/>
            <a:r>
              <a:rPr lang="en-US" dirty="0"/>
              <a:t>Unsigned: logical shift, div (division + round to zero)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Signed: arithmetic shift</a:t>
            </a:r>
          </a:p>
          <a:p>
            <a:pPr lvl="2"/>
            <a:r>
              <a:rPr lang="en-US" dirty="0"/>
              <a:t>Positive numbers: div (division + round to zero) by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Negative numbers: div (division + round away from zero) by 2</a:t>
            </a:r>
            <a:r>
              <a:rPr lang="en-US" baseline="30000" dirty="0"/>
              <a:t>k</a:t>
            </a:r>
            <a:br>
              <a:rPr lang="en-US" baseline="30000" dirty="0"/>
            </a:br>
            <a:r>
              <a:rPr lang="en-US" dirty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/>
              <a:t>Addition is commutative group</a:t>
            </a:r>
          </a:p>
          <a:p>
            <a:pPr lvl="1" eaLnBrk="1" hangingPunct="1">
              <a:defRPr/>
            </a:pPr>
            <a:r>
              <a:rPr lang="en-US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defRPr/>
            </a:pPr>
            <a:r>
              <a:rPr lang="en-US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1)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Multiplication distributes over </a:t>
            </a:r>
            <a:r>
              <a:rPr lang="en-US" dirty="0" err="1"/>
              <a:t>addtion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))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to ring of integers mod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endParaRPr lang="en-US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&gt; </a:t>
            </a:r>
            <a:r>
              <a:rPr lang="en-US" i="1" dirty="0"/>
              <a:t>v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0, </a:t>
            </a:r>
            <a:r>
              <a:rPr lang="en-US" i="1" dirty="0"/>
              <a:t>v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/>
              <a:t>TMax</a:t>
            </a:r>
            <a:r>
              <a:rPr lang="en-US" b="0" dirty="0">
                <a:latin typeface="Courier New" pitchFamily="49" charset="0"/>
              </a:rPr>
              <a:t> + 1	==	</a:t>
            </a:r>
            <a:r>
              <a:rPr lang="en-US" i="1" dirty="0" err="1"/>
              <a:t>TMin</a:t>
            </a:r>
            <a:endParaRPr lang="en-US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>
                <a:latin typeface="Courier New" pitchFamily="49" charset="0"/>
              </a:rPr>
              <a:t>15213 * 30426	==	-10030	</a:t>
            </a:r>
            <a:r>
              <a:rPr lang="en-US" b="0" dirty="0"/>
              <a:t>(16-bit words)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Adding the 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marL="0" indent="0" eaLnBrk="1" hangingPunct="1">
              <a:buNone/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/>
              <a:t>Rearrange</a:t>
            </a:r>
          </a:p>
          <a:p>
            <a:pPr lvl="1"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-1</a:t>
            </a:r>
          </a:p>
          <a:p>
            <a:pPr lvl="1"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+ 1 == 0 </a:t>
            </a:r>
          </a:p>
          <a:p>
            <a:pPr lvl="1"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marL="0" indent="0" eaLnBrk="1" hangingPunct="1">
              <a:buNone/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2098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 dirty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3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eme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1A942F5-3D7B-411B-B675-BAB5296F5D42}" vid="{E61304C1-E8BB-4E0B-B7A0-8C6D02DC23B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19770</TotalTime>
  <Words>4856</Words>
  <Application>Microsoft Office PowerPoint</Application>
  <PresentationFormat>On-screen Show (4:3)</PresentationFormat>
  <Paragraphs>1366</Paragraphs>
  <Slides>81</Slides>
  <Notes>43</Notes>
  <HiddenSlides>1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81</vt:i4>
      </vt:variant>
    </vt:vector>
  </HeadingPairs>
  <TitlesOfParts>
    <vt:vector size="108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Italic</vt:lpstr>
      <vt:lpstr>Consolas</vt:lpstr>
      <vt:lpstr>Courier New</vt:lpstr>
      <vt:lpstr>Courier New Bold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ヒラギノ角ゴ ProN W3</vt:lpstr>
      <vt:lpstr>ヒラギノ角ゴ ProN W6</vt:lpstr>
      <vt:lpstr>template2007</vt:lpstr>
      <vt:lpstr>Title and Content</vt:lpstr>
      <vt:lpstr>Title Only</vt:lpstr>
      <vt:lpstr>theme2</vt:lpstr>
      <vt:lpstr>Chart</vt:lpstr>
      <vt:lpstr>Document</vt:lpstr>
      <vt:lpstr>Equation</vt:lpstr>
      <vt:lpstr>Bits, Bytes, and Integers Part 2 </vt:lpstr>
      <vt:lpstr>Outline</vt:lpstr>
      <vt:lpstr>Review 1</vt:lpstr>
      <vt:lpstr>Review 2</vt:lpstr>
      <vt:lpstr>Review 3</vt:lpstr>
      <vt:lpstr>Review 4: Expressions and Types in C</vt:lpstr>
      <vt:lpstr>Alternatives for Representing Negatives</vt:lpstr>
      <vt:lpstr>Bits, Bytes, and Integers</vt:lpstr>
      <vt:lpstr>Negation: Complement &amp; Increment</vt:lpstr>
      <vt:lpstr>PowerPoint Presentation</vt:lpstr>
      <vt:lpstr>How to convert 2’s comp to higher precision?</vt:lpstr>
      <vt:lpstr>Sign Extension</vt:lpstr>
      <vt:lpstr>Sign Extension Example</vt:lpstr>
      <vt:lpstr>Summary: Expanding, Truncating: Basic Rules</vt:lpstr>
      <vt:lpstr>Outline</vt:lpstr>
      <vt:lpstr>Challenge for Integer Arithmetic…</vt:lpstr>
      <vt:lpstr>Now for some addition!</vt:lpstr>
      <vt:lpstr>Unsigned Addition</vt:lpstr>
      <vt:lpstr>Visualizing (Mathematical) Integer Addition</vt:lpstr>
      <vt:lpstr>Visualizing Unsigned Addition</vt:lpstr>
      <vt:lpstr>Two’s Complement Addition</vt:lpstr>
      <vt:lpstr>Example – 4-bit signed and unsigned</vt:lpstr>
      <vt:lpstr>TAdd Overflow</vt:lpstr>
      <vt:lpstr>Visualizing 2’s Complement Addition</vt:lpstr>
      <vt:lpstr>Outline</vt:lpstr>
      <vt:lpstr>Multiplication</vt:lpstr>
      <vt:lpstr>Unsigned Multiplication in C</vt:lpstr>
      <vt:lpstr>Signed Multiplication in C</vt:lpstr>
      <vt:lpstr>Multiplying by Power of Two?</vt:lpstr>
      <vt:lpstr>Power-of-2 Multiply with Shift</vt:lpstr>
      <vt:lpstr>Unsigned Power-of-2 Divide with Shift</vt:lpstr>
      <vt:lpstr>What about signed numbers?</vt:lpstr>
      <vt:lpstr>Another Problem Though</vt:lpstr>
      <vt:lpstr>Signed Power-of-2 Divide with Shift</vt:lpstr>
      <vt:lpstr>Correct Power-of-2 Divide</vt:lpstr>
      <vt:lpstr>Correct Power-of-2 Divide (Cont.)</vt:lpstr>
      <vt:lpstr>Example:    -5/2=round(-2.5)=-2</vt:lpstr>
      <vt:lpstr>Example:    -4/2=-2</vt:lpstr>
      <vt:lpstr>Bits, Bytes, and Integers</vt:lpstr>
      <vt:lpstr>Arithmetic: Basic Rules</vt:lpstr>
      <vt:lpstr>Why Should I Use Unsigned?</vt:lpstr>
      <vt:lpstr>Counting Down with Unsigned</vt:lpstr>
      <vt:lpstr>Why Should I Use Unsigned? (cont.)</vt:lpstr>
      <vt:lpstr>Outline</vt:lpstr>
      <vt:lpstr>Lab 1: Datalab</vt:lpstr>
      <vt:lpstr>Lab 1: Example</vt:lpstr>
      <vt:lpstr>Lab 1 Advice</vt:lpstr>
      <vt:lpstr>PowerPoint Presentation</vt:lpstr>
      <vt:lpstr>Fundamental question for all ISAs: Where do we put data?</vt:lpstr>
      <vt:lpstr>Abstraction: Address Space</vt:lpstr>
      <vt:lpstr>Address Space is Byte Addressable</vt:lpstr>
      <vt:lpstr>Accessing Different Data Types</vt:lpstr>
      <vt:lpstr>Size of Address Space (and addresses)</vt:lpstr>
      <vt:lpstr>Aside: Numeral Ordering</vt:lpstr>
      <vt:lpstr>Byte Ordering Example</vt:lpstr>
      <vt:lpstr>Byte Ordering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PowerPoint Presentation</vt:lpstr>
      <vt:lpstr>Outline</vt:lpstr>
      <vt:lpstr>Why is it important to understand the limitations of datatype abstractions?</vt:lpstr>
      <vt:lpstr>Code Security Example</vt:lpstr>
      <vt:lpstr>Typical Usage</vt:lpstr>
      <vt:lpstr>Malicious Usage</vt:lpstr>
      <vt:lpstr>Integer C Puzzles</vt:lpstr>
      <vt:lpstr>Bonus extras</vt:lpstr>
      <vt:lpstr>Application of Boolean Algebra</vt:lpstr>
      <vt:lpstr>Binary Number Property</vt:lpstr>
      <vt:lpstr>Mathematical Properties</vt:lpstr>
      <vt:lpstr>Mathematical Properties of TAdd</vt:lpstr>
      <vt:lpstr>Characterizing TAdd</vt:lpstr>
      <vt:lpstr>Code Security Example #2</vt:lpstr>
      <vt:lpstr>Compiled Multiplication Code</vt:lpstr>
      <vt:lpstr>Compiled Unsigned Division Code</vt:lpstr>
      <vt:lpstr>Compiled Signed Division Code</vt:lpstr>
      <vt:lpstr>Arithmetic: Basic Rules</vt:lpstr>
      <vt:lpstr>Properties of Unsigned Arithmetic</vt:lpstr>
      <vt:lpstr>Properties of Two’s Comp. Arithmetic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Tony Nowatzki</cp:lastModifiedBy>
  <cp:revision>197</cp:revision>
  <cp:lastPrinted>2014-08-28T06:23:39Z</cp:lastPrinted>
  <dcterms:created xsi:type="dcterms:W3CDTF">2012-09-04T17:29:26Z</dcterms:created>
  <dcterms:modified xsi:type="dcterms:W3CDTF">2019-10-01T20:53:13Z</dcterms:modified>
</cp:coreProperties>
</file>