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7.xml" ContentType="application/vnd.openxmlformats-officedocument.theme+xml"/>
  <Override PartName="/ppt/slideLayouts/slideLayout44.xml" ContentType="application/vnd.openxmlformats-officedocument.presentationml.slideLayout+xml"/>
  <Override PartName="/ppt/theme/theme8.xml" ContentType="application/vnd.openxmlformats-officedocument.theme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10" r:id="rId1"/>
    <p:sldMasterId id="2147483724" r:id="rId2"/>
    <p:sldMasterId id="2147483726" r:id="rId3"/>
    <p:sldMasterId id="2147483728" r:id="rId4"/>
    <p:sldMasterId id="2147483742" r:id="rId5"/>
    <p:sldMasterId id="2147483744" r:id="rId6"/>
    <p:sldMasterId id="2147483746" r:id="rId7"/>
    <p:sldMasterId id="2147483760" r:id="rId8"/>
    <p:sldMasterId id="2147483762" r:id="rId9"/>
    <p:sldMasterId id="2147483764" r:id="rId10"/>
  </p:sldMasterIdLst>
  <p:notesMasterIdLst>
    <p:notesMasterId r:id="rId70"/>
  </p:notesMasterIdLst>
  <p:sldIdLst>
    <p:sldId id="317" r:id="rId11"/>
    <p:sldId id="739" r:id="rId12"/>
    <p:sldId id="375" r:id="rId13"/>
    <p:sldId id="735" r:id="rId14"/>
    <p:sldId id="734" r:id="rId15"/>
    <p:sldId id="670" r:id="rId16"/>
    <p:sldId id="732" r:id="rId17"/>
    <p:sldId id="386" r:id="rId18"/>
    <p:sldId id="387" r:id="rId19"/>
    <p:sldId id="731" r:id="rId20"/>
    <p:sldId id="730" r:id="rId21"/>
    <p:sldId id="344" r:id="rId22"/>
    <p:sldId id="711" r:id="rId23"/>
    <p:sldId id="733" r:id="rId24"/>
    <p:sldId id="284" r:id="rId25"/>
    <p:sldId id="285" r:id="rId26"/>
    <p:sldId id="286" r:id="rId27"/>
    <p:sldId id="287" r:id="rId28"/>
    <p:sldId id="388" r:id="rId29"/>
    <p:sldId id="288" r:id="rId30"/>
    <p:sldId id="289" r:id="rId31"/>
    <p:sldId id="350" r:id="rId32"/>
    <p:sldId id="389" r:id="rId33"/>
    <p:sldId id="293" r:id="rId34"/>
    <p:sldId id="295" r:id="rId35"/>
    <p:sldId id="366" r:id="rId36"/>
    <p:sldId id="736" r:id="rId37"/>
    <p:sldId id="301" r:id="rId38"/>
    <p:sldId id="332" r:id="rId39"/>
    <p:sldId id="302" r:id="rId40"/>
    <p:sldId id="304" r:id="rId41"/>
    <p:sldId id="351" r:id="rId42"/>
    <p:sldId id="306" r:id="rId43"/>
    <p:sldId id="309" r:id="rId44"/>
    <p:sldId id="307" r:id="rId45"/>
    <p:sldId id="368" r:id="rId46"/>
    <p:sldId id="312" r:id="rId47"/>
    <p:sldId id="369" r:id="rId48"/>
    <p:sldId id="367" r:id="rId49"/>
    <p:sldId id="336" r:id="rId50"/>
    <p:sldId id="338" r:id="rId51"/>
    <p:sldId id="370" r:id="rId52"/>
    <p:sldId id="339" r:id="rId53"/>
    <p:sldId id="365" r:id="rId54"/>
    <p:sldId id="737" r:id="rId55"/>
    <p:sldId id="353" r:id="rId56"/>
    <p:sldId id="352" r:id="rId57"/>
    <p:sldId id="357" r:id="rId58"/>
    <p:sldId id="354" r:id="rId59"/>
    <p:sldId id="355" r:id="rId60"/>
    <p:sldId id="356" r:id="rId61"/>
    <p:sldId id="358" r:id="rId62"/>
    <p:sldId id="359" r:id="rId63"/>
    <p:sldId id="738" r:id="rId64"/>
    <p:sldId id="360" r:id="rId65"/>
    <p:sldId id="361" r:id="rId66"/>
    <p:sldId id="371" r:id="rId67"/>
    <p:sldId id="324" r:id="rId68"/>
    <p:sldId id="740" r:id="rId6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4BF"/>
    <a:srgbClr val="CC0000"/>
    <a:srgbClr val="663300"/>
    <a:srgbClr val="008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68" autoAdjust="0"/>
  </p:normalViewPr>
  <p:slideViewPr>
    <p:cSldViewPr>
      <p:cViewPr>
        <p:scale>
          <a:sx n="100" d="100"/>
          <a:sy n="100" d="100"/>
        </p:scale>
        <p:origin x="129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 (destination is first 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time move this to previous lecture?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know!!!!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5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Universal language for software to tell hardware what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7533F9-D03C-42C5-9B41-FDB4DEC2DA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16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6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5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814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684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102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899662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9733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28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990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505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18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82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72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56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08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894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834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7927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038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9687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5521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995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603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54921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3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3762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0016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7850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16021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80703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6018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88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11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1991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82007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183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465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41251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277533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54983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468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2232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474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572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910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9441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17985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164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900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9509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2556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3319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38626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1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93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29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6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60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44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CS33 - UCLA</a:t>
            </a: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CS33 - UCLA</a:t>
            </a: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 Bold" charset="0"/>
              </a:rPr>
              <a:t>Second level</a:t>
            </a:r>
          </a:p>
          <a:p>
            <a:pPr lvl="2"/>
            <a:r>
              <a:rPr lang="en-US">
                <a:sym typeface="Calibri Bold" charset="0"/>
              </a:rPr>
              <a:t>Third level</a:t>
            </a:r>
          </a:p>
          <a:p>
            <a:pPr lvl="3"/>
            <a:r>
              <a:rPr lang="en-US">
                <a:sym typeface="Calibri Bold" charset="0"/>
              </a:rPr>
              <a:t>Fourth level</a:t>
            </a:r>
          </a:p>
          <a:p>
            <a:pPr lvl="4"/>
            <a:r>
              <a:rPr lang="en-US">
                <a:sym typeface="Calibri Bold" charset="0"/>
              </a:rPr>
              <a:t>Fifth level</a:t>
            </a:r>
            <a:endParaRPr lang="en-US"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71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CS33 - UCLA</a:t>
            </a: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 Bold" charset="0"/>
              </a:rPr>
              <a:t>Second level</a:t>
            </a:r>
          </a:p>
          <a:p>
            <a:pPr lvl="2"/>
            <a:r>
              <a:rPr lang="en-US">
                <a:sym typeface="Calibri Bold" charset="0"/>
              </a:rPr>
              <a:t>Third level</a:t>
            </a:r>
          </a:p>
          <a:p>
            <a:pPr lvl="3"/>
            <a:r>
              <a:rPr lang="en-US">
                <a:sym typeface="Calibri Bold" charset="0"/>
              </a:rPr>
              <a:t>Fourth level</a:t>
            </a:r>
          </a:p>
          <a:p>
            <a:pPr lvl="4"/>
            <a:r>
              <a:rPr lang="en-US">
                <a:sym typeface="Calibri Bold" charset="0"/>
              </a:rPr>
              <a:t>Fifth level</a:t>
            </a:r>
            <a:endParaRPr lang="en-US"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624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CS33 - UCLA</a:t>
            </a: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 Bold" charset="0"/>
              </a:rPr>
              <a:t>Second level</a:t>
            </a:r>
          </a:p>
          <a:p>
            <a:pPr lvl="2"/>
            <a:r>
              <a:rPr lang="en-US">
                <a:sym typeface="Calibri Bold" charset="0"/>
              </a:rPr>
              <a:t>Third level</a:t>
            </a:r>
          </a:p>
          <a:p>
            <a:pPr lvl="3"/>
            <a:r>
              <a:rPr lang="en-US">
                <a:sym typeface="Calibri Bold" charset="0"/>
              </a:rPr>
              <a:t>Fourth level</a:t>
            </a:r>
          </a:p>
          <a:p>
            <a:pPr lvl="4"/>
            <a:r>
              <a:rPr lang="en-US">
                <a:sym typeface="Calibri Bold" charset="0"/>
              </a:rPr>
              <a:t>Fifth level</a:t>
            </a:r>
            <a:endParaRPr lang="en-US"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3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3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>
                <a:solidFill>
                  <a:srgbClr val="000000"/>
                </a:solidFill>
              </a:rPr>
              <a:t>Machine-Level Programming II: Control</a:t>
            </a: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Some instructions use implicit registers…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12" t="35555" r="13303" b="21111"/>
          <a:stretch/>
        </p:blipFill>
        <p:spPr>
          <a:xfrm>
            <a:off x="152400" y="1447800"/>
            <a:ext cx="889716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6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95" t="35739" r="41561" b="48750"/>
          <a:stretch/>
        </p:blipFill>
        <p:spPr>
          <a:xfrm>
            <a:off x="140408" y="2209800"/>
            <a:ext cx="8980712" cy="228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A24266-5EB3-4587-B42D-44AA5D6CC248}"/>
              </a:ext>
            </a:extLst>
          </p:cNvPr>
          <p:cNvSpPr txBox="1"/>
          <p:nvPr/>
        </p:nvSpPr>
        <p:spPr>
          <a:xfrm>
            <a:off x="168983" y="5105400"/>
            <a:ext cx="8786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This allows you to get the full precision from a 32-bit multiply…</a:t>
            </a:r>
          </a:p>
        </p:txBody>
      </p:sp>
    </p:spTree>
    <p:extLst>
      <p:ext uri="{BB962C8B-B14F-4D97-AF65-F5344CB8AC3E}">
        <p14:creationId xmlns:p14="http://schemas.microsoft.com/office/powerpoint/2010/main" val="391901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3810-6530-4953-9776-FCF3CB15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r>
              <a:rPr lang="en-US" dirty="0"/>
              <a:t>What should be in an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5C94-2E9A-4A7E-9C9E-B4D7CB40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357374"/>
            <a:ext cx="4362450" cy="4557680"/>
          </a:xfrm>
        </p:spPr>
        <p:txBody>
          <a:bodyPr/>
          <a:lstStyle/>
          <a:p>
            <a:r>
              <a:rPr lang="en-US" dirty="0"/>
              <a:t>Ingredients:</a:t>
            </a:r>
          </a:p>
          <a:p>
            <a:pPr lvl="1"/>
            <a:r>
              <a:rPr lang="en-US" b="1" dirty="0"/>
              <a:t>Memory: </a:t>
            </a:r>
            <a:r>
              <a:rPr lang="en-US" dirty="0"/>
              <a:t>a place to put  values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(called address space)</a:t>
            </a:r>
          </a:p>
          <a:p>
            <a:pPr lvl="1"/>
            <a:r>
              <a:rPr lang="en-US" b="1" dirty="0"/>
              <a:t>Instructions: </a:t>
            </a:r>
            <a:r>
              <a:rPr lang="en-US" dirty="0"/>
              <a:t>moves from one state to the next</a:t>
            </a:r>
          </a:p>
          <a:p>
            <a:pPr lvl="1"/>
            <a:r>
              <a:rPr lang="en-US" b="1" dirty="0"/>
              <a:t>Program: </a:t>
            </a:r>
            <a:r>
              <a:rPr lang="en-US" dirty="0"/>
              <a:t>set of instructions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(lets put it in memory)</a:t>
            </a:r>
          </a:p>
          <a:p>
            <a:pPr lvl="1"/>
            <a:r>
              <a:rPr lang="en-US" dirty="0"/>
              <a:t>When do we execute each instruction?</a:t>
            </a:r>
          </a:p>
          <a:p>
            <a:pPr lvl="1"/>
            <a:r>
              <a:rPr lang="en-US" dirty="0"/>
              <a:t>Von Neumann model:</a:t>
            </a:r>
            <a:br>
              <a:rPr lang="en-US" dirty="0"/>
            </a:br>
            <a:r>
              <a:rPr lang="en-US" dirty="0"/>
              <a:t>Instructions are executed sequentially, unless otherwise directed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7DF02-99DE-41CB-886D-13A0CB374E17}"/>
              </a:ext>
            </a:extLst>
          </p:cNvPr>
          <p:cNvSpPr/>
          <p:nvPr/>
        </p:nvSpPr>
        <p:spPr bwMode="auto">
          <a:xfrm>
            <a:off x="4572000" y="1676400"/>
            <a:ext cx="1447801" cy="1000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F0FCF-5696-4CB8-A2BC-BCFDB8FA93CD}"/>
              </a:ext>
            </a:extLst>
          </p:cNvPr>
          <p:cNvSpPr/>
          <p:nvPr/>
        </p:nvSpPr>
        <p:spPr bwMode="auto">
          <a:xfrm>
            <a:off x="7581899" y="1676400"/>
            <a:ext cx="1447801" cy="1000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9E0FD-5D82-4E00-9D1D-DDCD6FA07CDB}"/>
              </a:ext>
            </a:extLst>
          </p:cNvPr>
          <p:cNvCxnSpPr>
            <a:cxnSpLocks/>
          </p:cNvCxnSpPr>
          <p:nvPr/>
        </p:nvCxnSpPr>
        <p:spPr bwMode="auto">
          <a:xfrm>
            <a:off x="6267450" y="2247901"/>
            <a:ext cx="1181100" cy="0"/>
          </a:xfrm>
          <a:prstGeom prst="straightConnector1">
            <a:avLst/>
          </a:prstGeom>
          <a:noFill/>
          <a:ln w="889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199E10-05C3-4E8E-928C-5CA15F70FD9D}"/>
              </a:ext>
            </a:extLst>
          </p:cNvPr>
          <p:cNvSpPr txBox="1"/>
          <p:nvPr/>
        </p:nvSpPr>
        <p:spPr>
          <a:xfrm>
            <a:off x="6149145" y="1728728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92A25-B119-414F-AF29-138D32A6D446}"/>
              </a:ext>
            </a:extLst>
          </p:cNvPr>
          <p:cNvSpPr txBox="1"/>
          <p:nvPr/>
        </p:nvSpPr>
        <p:spPr>
          <a:xfrm>
            <a:off x="4796804" y="1157319"/>
            <a:ext cx="84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Time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0FAC6-D463-42C9-8E7D-2F51FC60B614}"/>
              </a:ext>
            </a:extLst>
          </p:cNvPr>
          <p:cNvSpPr txBox="1"/>
          <p:nvPr/>
        </p:nvSpPr>
        <p:spPr>
          <a:xfrm>
            <a:off x="7719339" y="1165534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Time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n+1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55E6B-8B95-4D08-8108-1A3B6DC775B7}"/>
              </a:ext>
            </a:extLst>
          </p:cNvPr>
          <p:cNvSpPr/>
          <p:nvPr/>
        </p:nvSpPr>
        <p:spPr bwMode="auto">
          <a:xfrm>
            <a:off x="4572000" y="2352676"/>
            <a:ext cx="1447800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508BDF1-D703-44BB-8FC1-65669FCC4FD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 bwMode="auto">
          <a:xfrm rot="16200000" flipH="1">
            <a:off x="5815012" y="2062163"/>
            <a:ext cx="500062" cy="153828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EB759-F83C-4D82-9279-4CBBF8B81162}"/>
              </a:ext>
            </a:extLst>
          </p:cNvPr>
          <p:cNvSpPr/>
          <p:nvPr/>
        </p:nvSpPr>
        <p:spPr bwMode="auto">
          <a:xfrm>
            <a:off x="4571999" y="3081338"/>
            <a:ext cx="4524375" cy="2166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&lt;0&gt;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mem[0], mem[1]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&lt;1&gt;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Mult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mem[1], mem[0]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&lt;2&gt;Sub mem[3],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&lt;3&gt;Br mem[3]&gt;9,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goto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&lt;0&gt;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88293C-815A-4A16-928B-71D09A1CEE5C}"/>
              </a:ext>
            </a:extLst>
          </p:cNvPr>
          <p:cNvSpPr/>
          <p:nvPr/>
        </p:nvSpPr>
        <p:spPr bwMode="auto">
          <a:xfrm>
            <a:off x="4563910" y="5481606"/>
            <a:ext cx="3741889" cy="84299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“Instruction Pointer” (IP)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 “Program Counter” (PC)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BC836B-1981-4353-AC8B-09356357F8FD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 bwMode="auto">
          <a:xfrm rot="10800000" flipV="1">
            <a:off x="4563911" y="4164805"/>
            <a:ext cx="8089" cy="1738297"/>
          </a:xfrm>
          <a:prstGeom prst="bentConnector3">
            <a:avLst>
              <a:gd name="adj1" fmla="val 2926060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lg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C4FE788-0BAC-4984-A829-3DF41EB98180}"/>
              </a:ext>
            </a:extLst>
          </p:cNvPr>
          <p:cNvSpPr/>
          <p:nvPr/>
        </p:nvSpPr>
        <p:spPr bwMode="auto">
          <a:xfrm>
            <a:off x="457200" y="2514600"/>
            <a:ext cx="3867150" cy="6858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00313 0.19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11E-5B0A-4A1B-994A-FF61C68D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FC0D-807B-4041-87C3-3AB0B3A9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97678"/>
            <a:ext cx="8558381" cy="5355522"/>
          </a:xfrm>
        </p:spPr>
        <p:txBody>
          <a:bodyPr/>
          <a:lstStyle/>
          <a:p>
            <a:r>
              <a:rPr lang="en-US" dirty="0"/>
              <a:t>Control: </a:t>
            </a:r>
            <a:r>
              <a:rPr lang="en-US" b="0" dirty="0"/>
              <a:t>Broadly refers to: how to decide what to do next?</a:t>
            </a:r>
          </a:p>
          <a:p>
            <a:r>
              <a:rPr lang="en-US" b="0" dirty="0"/>
              <a:t>Metaphor:</a:t>
            </a:r>
          </a:p>
          <a:p>
            <a:pPr lvl="1"/>
            <a:r>
              <a:rPr lang="en-US" dirty="0"/>
              <a:t>Program counter points to the instruction with “control”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. current instruction has control)</a:t>
            </a:r>
          </a:p>
          <a:p>
            <a:pPr lvl="1"/>
            <a:r>
              <a:rPr lang="en-US" b="1" dirty="0"/>
              <a:t>Control Flow:</a:t>
            </a:r>
            <a:r>
              <a:rPr lang="en-US" dirty="0"/>
              <a:t> how the instruction passes “control” to the next instruction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. “control” is flowing over the instructions in a program)</a:t>
            </a:r>
          </a:p>
          <a:p>
            <a:pPr lvl="1"/>
            <a:r>
              <a:rPr lang="en-US" b="1" dirty="0"/>
              <a:t>Control Instruction:</a:t>
            </a:r>
            <a:r>
              <a:rPr lang="en-US" dirty="0"/>
              <a:t> alters which instruction to execute next… </a:t>
            </a:r>
          </a:p>
          <a:p>
            <a:pPr lvl="1"/>
            <a:r>
              <a:rPr lang="en-US" b="1" dirty="0"/>
              <a:t>Control Statement: </a:t>
            </a:r>
            <a:r>
              <a:rPr lang="en-US" dirty="0"/>
              <a:t>for, while, if, return</a:t>
            </a:r>
            <a:endParaRPr lang="en-US" b="1" dirty="0"/>
          </a:p>
          <a:p>
            <a:r>
              <a:rPr lang="en-US" b="0" dirty="0"/>
              <a:t>Control Flow Strategy in X86</a:t>
            </a:r>
          </a:p>
          <a:p>
            <a:pPr lvl="1"/>
            <a:r>
              <a:rPr lang="en-US" dirty="0"/>
              <a:t>Arithmetic instructions (like add) are going to have side effects</a:t>
            </a:r>
          </a:p>
          <a:p>
            <a:pPr lvl="2"/>
            <a:r>
              <a:rPr lang="en-US" b="0" dirty="0"/>
              <a:t>E.g. add %</a:t>
            </a:r>
            <a:r>
              <a:rPr lang="en-US" b="0" dirty="0" err="1"/>
              <a:t>eax</a:t>
            </a:r>
            <a:r>
              <a:rPr lang="en-US" b="0" dirty="0"/>
              <a:t>, %</a:t>
            </a:r>
            <a:r>
              <a:rPr lang="en-US" b="0" dirty="0" err="1"/>
              <a:t>ebx</a:t>
            </a:r>
            <a:r>
              <a:rPr lang="en-US" b="0" dirty="0"/>
              <a:t>  ---  set a flag if there is overflow</a:t>
            </a:r>
          </a:p>
          <a:p>
            <a:pPr lvl="1"/>
            <a:r>
              <a:rPr lang="en-US" dirty="0"/>
              <a:t>Results of these side effects are remembered in additional registers called “condition codes”</a:t>
            </a:r>
          </a:p>
          <a:p>
            <a:pPr lvl="1"/>
            <a:r>
              <a:rPr lang="en-US" dirty="0"/>
              <a:t>Control instructions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 branches/jumps/returns) </a:t>
            </a:r>
            <a:r>
              <a:rPr lang="en-US" dirty="0"/>
              <a:t>inspect use these condition code registers to make decisions on where to pass control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606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2163536" y="5892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487057" y="4528457"/>
            <a:ext cx="979715" cy="13643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uiExpand="1" build="p"/>
      <p:bldP spid="33797" grpId="0" animBg="1"/>
      <p:bldP spid="33798" grpId="0"/>
      <p:bldP spid="33799" grpId="0"/>
      <p:bldP spid="33801" grpId="0"/>
      <p:bldP spid="33802" grpId="0" animBg="1"/>
      <p:bldP spid="33803" grpId="0" animBg="1"/>
      <p:bldP spid="33804" grpId="0" animBg="1"/>
      <p:bldP spid="33805" grpId="0" animBg="1"/>
      <p:bldP spid="338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xfrm>
            <a:off x="387498" y="1197678"/>
            <a:ext cx="7896225" cy="4972050"/>
          </a:xfrm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set by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972050"/>
          </a:xfrm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603250" lvl="2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0"/>
          <p:cNvSpPr>
            <a:spLocks/>
          </p:cNvSpPr>
          <p:nvPr/>
        </p:nvSpPr>
        <p:spPr bwMode="auto">
          <a:xfrm>
            <a:off x="609600" y="2743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918379" y="1752600"/>
            <a:ext cx="36830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39" y="4187757"/>
            <a:ext cx="40023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 control flow here, just want the result of a test…</a:t>
            </a:r>
          </a:p>
          <a:p>
            <a:r>
              <a:rPr lang="en-US" sz="2400" dirty="0">
                <a:solidFill>
                  <a:schemeClr val="bg2"/>
                </a:solidFill>
              </a:rPr>
              <a:t>(but we can still use condition codes / comparison instructions to implement)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4808162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Genuine control flow</a:t>
            </a:r>
          </a:p>
        </p:txBody>
      </p:sp>
    </p:spTree>
    <p:extLst>
      <p:ext uri="{BB962C8B-B14F-4D97-AF65-F5344CB8AC3E}">
        <p14:creationId xmlns:p14="http://schemas.microsoft.com/office/powerpoint/2010/main" val="37536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1A6-059E-4EE5-A0D2-E9A722A8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dirty="0"/>
              <a:t>Administrative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40AB-BF09-4ECB-9C1E-B18B5382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Please accept academic honesty agreement on CCLE by Friday</a:t>
            </a:r>
          </a:p>
          <a:p>
            <a:endParaRPr lang="en-US" dirty="0"/>
          </a:p>
          <a:p>
            <a:r>
              <a:rPr lang="en-US" dirty="0"/>
              <a:t>Please go to your own discussion from this week.</a:t>
            </a:r>
          </a:p>
          <a:p>
            <a:pPr lvl="1"/>
            <a:r>
              <a:rPr lang="en-US" dirty="0"/>
              <a:t>(remember you can miss 2 with no penalty)</a:t>
            </a:r>
          </a:p>
          <a:p>
            <a:endParaRPr lang="en-US" dirty="0"/>
          </a:p>
          <a:p>
            <a:r>
              <a:rPr lang="en-US" dirty="0"/>
              <a:t>Lab 1 is due Wednesday before midnight… </a:t>
            </a:r>
          </a:p>
          <a:p>
            <a:pPr lvl="1"/>
            <a:r>
              <a:rPr lang="en-US" dirty="0"/>
              <a:t>CIBI (lab1 TA) asked me to allow you to turn it in late by Friday for no penalty (because the pdf said Friday was the deadline)</a:t>
            </a:r>
          </a:p>
          <a:p>
            <a:pPr lvl="1"/>
            <a:r>
              <a:rPr lang="en-US" dirty="0"/>
              <a:t>It’s still due Wednesday, but its okay to turn in late by Friday </a:t>
            </a:r>
          </a:p>
        </p:txBody>
      </p:sp>
    </p:spTree>
    <p:extLst>
      <p:ext uri="{BB962C8B-B14F-4D97-AF65-F5344CB8AC3E}">
        <p14:creationId xmlns:p14="http://schemas.microsoft.com/office/powerpoint/2010/main" val="16912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95399"/>
            <a:ext cx="7896225" cy="5038725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 Variants:</a:t>
            </a:r>
          </a:p>
          <a:p>
            <a:pPr marL="552450" lvl="1"/>
            <a:r>
              <a:rPr lang="en-US" dirty="0"/>
              <a:t>Set low-order byte of destination to 0 or 1 based on combinations of condition codes</a:t>
            </a:r>
          </a:p>
          <a:p>
            <a:pPr marL="552450" lvl="1"/>
            <a:r>
              <a:rPr lang="en-US" b="1" dirty="0" err="1"/>
              <a:t>Eg.</a:t>
            </a:r>
            <a:r>
              <a:rPr lang="en-US" b="1" dirty="0"/>
              <a:t> “</a:t>
            </a:r>
            <a:r>
              <a:rPr lang="en-US" b="1" dirty="0" err="1">
                <a:latin typeface="Consolas" panose="020B0609020204030204" pitchFamily="49" charset="0"/>
              </a:rPr>
              <a:t>sete</a:t>
            </a:r>
            <a:r>
              <a:rPr lang="en-US" b="1" dirty="0">
                <a:latin typeface="Consolas" panose="020B0609020204030204" pitchFamily="49" charset="0"/>
              </a:rPr>
              <a:t> %al” </a:t>
            </a:r>
            <a:r>
              <a:rPr lang="en-US" dirty="0"/>
              <a:t>– sets %al to 1 if zero-flag is set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11985"/>
              </p:ext>
            </p:extLst>
          </p:nvPr>
        </p:nvGraphicFramePr>
        <p:xfrm>
          <a:off x="1295400" y="3053080"/>
          <a:ext cx="6096000" cy="3609658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82A1BACE-A99B-4B09-BAAF-A6AECBF35B67}"/>
              </a:ext>
            </a:extLst>
          </p:cNvPr>
          <p:cNvSpPr>
            <a:spLocks/>
          </p:cNvSpPr>
          <p:nvPr/>
        </p:nvSpPr>
        <p:spPr bwMode="auto">
          <a:xfrm>
            <a:off x="8305800" y="1091959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05BA51F4-B3BC-4BA9-8010-03B3190573D2}"/>
              </a:ext>
            </a:extLst>
          </p:cNvPr>
          <p:cNvSpPr>
            <a:spLocks/>
          </p:cNvSpPr>
          <p:nvPr/>
        </p:nvSpPr>
        <p:spPr bwMode="auto">
          <a:xfrm>
            <a:off x="5410200" y="1053859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6388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(least-significant) byte based on combination of condition codes</a:t>
            </a:r>
          </a:p>
          <a:p>
            <a:r>
              <a:rPr lang="en-US" dirty="0" err="1"/>
              <a:t>Dest</a:t>
            </a:r>
            <a:r>
              <a:rPr lang="en-US" dirty="0"/>
              <a:t>: One of addressable byte registers</a:t>
            </a:r>
          </a:p>
          <a:p>
            <a:pPr marL="552450" lvl="1"/>
            <a:r>
              <a:rPr lang="en-US" dirty="0"/>
              <a:t>Does not alter remaining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  <a:p>
            <a:pPr marL="838200" lvl="2"/>
            <a:r>
              <a:rPr lang="en-US" dirty="0"/>
              <a:t>32-bit instructions also set upper 32 bits to 0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93089"/>
              </p:ext>
            </p:extLst>
          </p:nvPr>
        </p:nvGraphicFramePr>
        <p:xfrm>
          <a:off x="5638800" y="3883742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" grpId="0" animBg="1"/>
      <p:bldP spid="389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0"/>
          <p:cNvSpPr>
            <a:spLocks/>
          </p:cNvSpPr>
          <p:nvPr/>
        </p:nvSpPr>
        <p:spPr bwMode="auto">
          <a:xfrm>
            <a:off x="609600" y="2743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918379" y="1752600"/>
            <a:ext cx="36830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39" y="4187757"/>
            <a:ext cx="4002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No control flow here, just want the result of a test…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4808162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Genuine control flow</a:t>
            </a:r>
          </a:p>
        </p:txBody>
      </p:sp>
    </p:spTree>
    <p:extLst>
      <p:ext uri="{BB962C8B-B14F-4D97-AF65-F5344CB8AC3E}">
        <p14:creationId xmlns:p14="http://schemas.microsoft.com/office/powerpoint/2010/main" val="317487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178628"/>
            <a:ext cx="8382000" cy="1193800"/>
          </a:xfrm>
          <a:ln/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 variants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</a:p>
          <a:p>
            <a:pPr marL="552450" lvl="1"/>
            <a:r>
              <a:rPr lang="en-US" dirty="0"/>
              <a:t>Jump to target if Condition, else fall through</a:t>
            </a:r>
          </a:p>
          <a:p>
            <a:pPr marL="552450" lvl="1"/>
            <a:endParaRPr lang="en-US" dirty="0"/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796382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830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9285" y="183509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(x    -   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715000"/>
          </a:xfrm>
        </p:spPr>
        <p:txBody>
          <a:bodyPr/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/>
                <a:cs typeface="Courier New"/>
              </a:rPr>
              <a:t>goto</a:t>
            </a:r>
            <a:r>
              <a:rPr lang="en-US" dirty="0"/>
              <a:t> statement</a:t>
            </a:r>
          </a:p>
          <a:p>
            <a:r>
              <a:rPr lang="en-US" dirty="0"/>
              <a:t>Jump to position designated by label</a:t>
            </a:r>
          </a:p>
          <a:p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540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5146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99C4-C302-4C74-AB97-C2423F53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-&gt; Assembly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DC1E-4D71-40F7-8A51-B3DF6C88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295400"/>
            <a:ext cx="7896225" cy="5038725"/>
          </a:xfrm>
        </p:spPr>
        <p:txBody>
          <a:bodyPr/>
          <a:lstStyle/>
          <a:p>
            <a:r>
              <a:rPr lang="en-US" dirty="0"/>
              <a:t>Easier to “lower” </a:t>
            </a:r>
            <a:r>
              <a:rPr lang="en-US" dirty="0" err="1"/>
              <a:t>goto</a:t>
            </a:r>
            <a:r>
              <a:rPr lang="en-US" dirty="0"/>
              <a:t> version to assembly – 1-to-1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goto</a:t>
            </a:r>
            <a:r>
              <a:rPr lang="en-US" dirty="0"/>
              <a:t> Label”  -&gt; jump instruction</a:t>
            </a:r>
          </a:p>
          <a:p>
            <a:pPr lvl="1"/>
            <a:r>
              <a:rPr lang="en-US" dirty="0"/>
              <a:t>“if(condition) </a:t>
            </a:r>
            <a:r>
              <a:rPr lang="en-US" dirty="0" err="1"/>
              <a:t>goto</a:t>
            </a:r>
            <a:r>
              <a:rPr lang="en-US" dirty="0"/>
              <a:t> Label”  -&gt; branch instruction</a:t>
            </a:r>
          </a:p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4FC670-5EB9-4E4C-8E32-A1D4A9099717}"/>
              </a:ext>
            </a:extLst>
          </p:cNvPr>
          <p:cNvSpPr>
            <a:spLocks/>
          </p:cNvSpPr>
          <p:nvPr/>
        </p:nvSpPr>
        <p:spPr bwMode="auto">
          <a:xfrm>
            <a:off x="228600" y="2826471"/>
            <a:ext cx="3657600" cy="36053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18023C-FD34-4697-A05D-F598D3FDE4C0}"/>
              </a:ext>
            </a:extLst>
          </p:cNvPr>
          <p:cNvSpPr>
            <a:spLocks/>
          </p:cNvSpPr>
          <p:nvPr/>
        </p:nvSpPr>
        <p:spPr bwMode="auto">
          <a:xfrm>
            <a:off x="4374696" y="3397593"/>
            <a:ext cx="4394200" cy="234725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617276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Ternary operator translation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33147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988048-0F28-4BCF-921B-8DFCD68A2DD4}"/>
              </a:ext>
            </a:extLst>
          </p:cNvPr>
          <p:cNvSpPr/>
          <p:nvPr/>
        </p:nvSpPr>
        <p:spPr>
          <a:xfrm>
            <a:off x="322485" y="2427942"/>
            <a:ext cx="287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Running example: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 animBg="1"/>
      <p:bldP spid="49160" grpId="0" build="p"/>
      <p:bldP spid="49161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6019800" y="1066045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Ternary Op 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6019800" y="1523245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334000" y="2920169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648200" y="3377369"/>
            <a:ext cx="44323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else_result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else_result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Alternate to Control Flow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idx="1"/>
          </p:nvPr>
        </p:nvSpPr>
        <p:spPr>
          <a:xfrm>
            <a:off x="63500" y="1524000"/>
            <a:ext cx="4508500" cy="47244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  <a:br>
              <a:rPr lang="en-US" dirty="0"/>
            </a:b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>
              <a:sym typeface="Wingdings" pitchFamily="2" charset="2"/>
            </a:endParaRPr>
          </a:p>
          <a:p>
            <a:pPr marL="552450" lvl="1"/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eg.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“c</a:t>
            </a: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move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”</a:t>
            </a:r>
            <a:b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</a:br>
            <a:r>
              <a:rPr lang="en-US" dirty="0">
                <a:cs typeface="Calibri" panose="020F0502020204030204" pitchFamily="34" charset="0"/>
                <a:sym typeface="Monaco" charset="0"/>
              </a:rPr>
              <a:t>Move </a:t>
            </a:r>
            <a:r>
              <a:rPr lang="en-US" dirty="0" err="1">
                <a:cs typeface="Calibri" panose="020F0502020204030204" pitchFamily="34" charset="0"/>
                <a:sym typeface="Monaco" charset="0"/>
              </a:rPr>
              <a:t>rdx</a:t>
            </a:r>
            <a:r>
              <a:rPr lang="en-US" dirty="0">
                <a:cs typeface="Calibri" panose="020F0502020204030204" pitchFamily="34" charset="0"/>
                <a:sym typeface="Monaco" charset="0"/>
              </a:rPr>
              <a:t> to </a:t>
            </a:r>
            <a:r>
              <a:rPr lang="en-US" dirty="0" err="1">
                <a:cs typeface="Calibri" panose="020F0502020204030204" pitchFamily="34" charset="0"/>
                <a:sym typeface="Monaco" charset="0"/>
              </a:rPr>
              <a:t>rax</a:t>
            </a:r>
            <a:r>
              <a:rPr lang="en-US" dirty="0">
                <a:cs typeface="Calibri" panose="020F0502020204030204" pitchFamily="34" charset="0"/>
                <a:sym typeface="Monaco" charset="0"/>
              </a:rPr>
              <a:t> if zero flag is set</a:t>
            </a:r>
            <a:endParaRPr lang="en-US" dirty="0">
              <a:cs typeface="Calibri" panose="020F0502020204030204" pitchFamily="34" charset="0"/>
            </a:endParaRPr>
          </a:p>
          <a:p>
            <a:pPr marL="292100"/>
            <a:endParaRPr lang="en-US" dirty="0"/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Control flow* is inefficient on modern CPU hardware</a:t>
            </a:r>
          </a:p>
          <a:p>
            <a:pPr marL="552450" lvl="1"/>
            <a:r>
              <a:rPr lang="en-US" dirty="0"/>
              <a:t>… and conditional moves do not require control flow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294" y="6516914"/>
            <a:ext cx="782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*actually, it’s only unpredictable control flow, but that’s a story for another time…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B8D12-6178-441F-B2D5-211DD24DFD4D}"/>
              </a:ext>
            </a:extLst>
          </p:cNvPr>
          <p:cNvSpPr txBox="1"/>
          <p:nvPr/>
        </p:nvSpPr>
        <p:spPr>
          <a:xfrm>
            <a:off x="4572000" y="5231493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Translation Strategy: Do both sides of the “if” statement, then select the right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 animBg="1"/>
      <p:bldP spid="49157" grpId="0"/>
      <p:bldP spid="49158" grpId="0" animBg="1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1"/>
            <a:ext cx="7592093" cy="609599"/>
          </a:xfrm>
        </p:spPr>
        <p:txBody>
          <a:bodyPr/>
          <a:lstStyle/>
          <a:p>
            <a:r>
              <a:rPr lang="en-US" dirty="0"/>
              <a:t>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37" y="838200"/>
            <a:ext cx="8747125" cy="5714998"/>
          </a:xfrm>
        </p:spPr>
        <p:txBody>
          <a:bodyPr/>
          <a:lstStyle/>
          <a:p>
            <a:r>
              <a:rPr lang="en-US" dirty="0"/>
              <a:t>What’s the name the hardware implementation that is not visible to the programmer?</a:t>
            </a:r>
          </a:p>
          <a:p>
            <a:pPr lvl="1"/>
            <a:r>
              <a:rPr lang="en-US" dirty="0"/>
              <a:t>Microarchitecture</a:t>
            </a:r>
          </a:p>
          <a:p>
            <a:r>
              <a:rPr lang="en-US" dirty="0"/>
              <a:t>Where would I store these:  (immediate, registers, memory)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Arrays of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Temporary Variables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Constants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Function Arguments (kind-of learned this…)</a:t>
            </a:r>
          </a:p>
          <a:p>
            <a:r>
              <a:rPr lang="en-US" dirty="0"/>
              <a:t>In x86-64 assembly two-operand instruction, is </a:t>
            </a:r>
            <a:r>
              <a:rPr lang="en-US" dirty="0" err="1"/>
              <a:t>src</a:t>
            </a:r>
            <a:r>
              <a:rPr lang="en-US" dirty="0"/>
              <a:t> or </a:t>
            </a:r>
            <a:r>
              <a:rPr lang="en-US" dirty="0" err="1"/>
              <a:t>dest</a:t>
            </a:r>
            <a:r>
              <a:rPr lang="en-US" dirty="0"/>
              <a:t> the first argument?</a:t>
            </a:r>
            <a:br>
              <a:rPr lang="en-US" dirty="0"/>
            </a:br>
            <a:r>
              <a:rPr lang="en-US" dirty="0" err="1"/>
              <a:t>Ie</a:t>
            </a:r>
            <a:r>
              <a:rPr lang="en-US" dirty="0"/>
              <a:t>. For “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”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In x86-64 assembly, what does the “b” in </a:t>
            </a:r>
            <a:r>
              <a:rPr lang="en-US" dirty="0" err="1"/>
              <a:t>mov</a:t>
            </a:r>
            <a:r>
              <a:rPr lang="en-US" u="sng" dirty="0" err="1"/>
              <a:t>b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Byte-wise move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8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2151062"/>
            <a:ext cx="7315200" cy="609600"/>
          </a:xfrm>
          <a:ln/>
        </p:spPr>
        <p:txBody>
          <a:bodyPr/>
          <a:lstStyle/>
          <a:p>
            <a:r>
              <a:rPr lang="en-US" sz="2000" b="0" dirty="0"/>
              <a:t>Both values get computed</a:t>
            </a:r>
          </a:p>
          <a:p>
            <a:r>
              <a:rPr lang="en-US" sz="2000" b="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038669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3953069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284BF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284BF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419669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4859338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5867400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284BF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3284BF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334000"/>
            <a:ext cx="82296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global_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*=7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function_with_side_effect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  <p:bldP spid="52231" grpId="0" build="p"/>
      <p:bldP spid="52232" grpId="0" animBg="1"/>
      <p:bldP spid="10" grpId="0"/>
      <p:bldP spid="11" grpId="0"/>
      <p:bldP spid="12" grpId="0" animBg="1"/>
      <p:bldP spid="13" grpId="0"/>
      <p:bldP spid="14" grpId="0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5"/>
            <a:ext cx="4041775" cy="26320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/>
              <a:t>Count number of 1’s in argument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 err="1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#2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conditional guards entrance to loop</a:t>
            </a:r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Used with </a:t>
            </a:r>
            <a:r>
              <a:rPr lang="en-US" b="1" dirty="0">
                <a:latin typeface="Courier New"/>
                <a:cs typeface="Courier New"/>
              </a:rPr>
              <a:t>–O1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6237-F260-4378-AD0A-12F28EA1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C416-687F-4A33-8F55-24E62263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4137055"/>
            <a:ext cx="7896225" cy="1940658"/>
          </a:xfrm>
        </p:spPr>
        <p:txBody>
          <a:bodyPr/>
          <a:lstStyle/>
          <a:p>
            <a:r>
              <a:rPr lang="en-US" dirty="0"/>
              <a:t>Additional options for move instructions:</a:t>
            </a:r>
          </a:p>
          <a:p>
            <a:pPr lvl="1"/>
            <a:r>
              <a:rPr lang="en-US" sz="2400" dirty="0" err="1"/>
              <a:t>mov</a:t>
            </a:r>
            <a:r>
              <a:rPr lang="en-US" sz="2400" b="1" dirty="0" err="1"/>
              <a:t>z</a:t>
            </a:r>
            <a:r>
              <a:rPr lang="en-US" sz="2400" dirty="0" err="1"/>
              <a:t>bl</a:t>
            </a:r>
            <a:r>
              <a:rPr lang="en-US" sz="2400" dirty="0"/>
              <a:t> – zero-extend a byte-sized register to long</a:t>
            </a:r>
          </a:p>
          <a:p>
            <a:pPr lvl="1"/>
            <a:r>
              <a:rPr lang="en-US" sz="2400" dirty="0" err="1"/>
              <a:t>mov</a:t>
            </a:r>
            <a:r>
              <a:rPr lang="en-US" sz="2400" b="1" dirty="0" err="1"/>
              <a:t>s</a:t>
            </a:r>
            <a:r>
              <a:rPr lang="en-US" sz="2400" dirty="0" err="1"/>
              <a:t>bl</a:t>
            </a:r>
            <a:r>
              <a:rPr lang="en-US" sz="2400" dirty="0"/>
              <a:t> – sign-extend a byte-sized register to long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9420A5-0FF9-443B-A8FC-661497C6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6239"/>
              </p:ext>
            </p:extLst>
          </p:nvPr>
        </p:nvGraphicFramePr>
        <p:xfrm>
          <a:off x="1371600" y="2028855"/>
          <a:ext cx="2286000" cy="172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5288062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184694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52089988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US" sz="16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7229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b</a:t>
                      </a:r>
                      <a:endParaRPr lang="en-US" sz="1600" dirty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4037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2405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85254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277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F9C982-3BF3-4FA4-9203-5A1B94EFB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42549"/>
              </p:ext>
            </p:extLst>
          </p:nvPr>
        </p:nvGraphicFramePr>
        <p:xfrm>
          <a:off x="5633564" y="2360627"/>
          <a:ext cx="2286000" cy="127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5288062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184694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52089988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US" sz="1600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7229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s</a:t>
                      </a:r>
                      <a:endParaRPr lang="en-US" sz="1600" dirty="0">
                        <a:solidFill>
                          <a:srgbClr val="22222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4037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240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B51554-0616-4406-A5FD-D259A748040E}"/>
              </a:ext>
            </a:extLst>
          </p:cNvPr>
          <p:cNvSpPr txBox="1"/>
          <p:nvPr/>
        </p:nvSpPr>
        <p:spPr>
          <a:xfrm>
            <a:off x="1992758" y="1638217"/>
            <a:ext cx="104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4FD35-BD8A-4A20-83DD-1CBB6FF1CE92}"/>
              </a:ext>
            </a:extLst>
          </p:cNvPr>
          <p:cNvSpPr txBox="1"/>
          <p:nvPr/>
        </p:nvSpPr>
        <p:spPr>
          <a:xfrm>
            <a:off x="5776063" y="1960517"/>
            <a:ext cx="201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Floating Point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49F52-D761-4B9D-8750-07107642AF75}"/>
              </a:ext>
            </a:extLst>
          </p:cNvPr>
          <p:cNvCxnSpPr/>
          <p:nvPr/>
        </p:nvCxnSpPr>
        <p:spPr bwMode="auto">
          <a:xfrm flipV="1">
            <a:off x="1600200" y="5480023"/>
            <a:ext cx="228600" cy="38100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71886D-FC18-4843-8D8A-337B7A294E6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981200" y="5480023"/>
            <a:ext cx="152400" cy="38100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DBDB91-82E5-440D-B8B2-4512ADCE675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33600" y="5480023"/>
            <a:ext cx="990600" cy="38100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6A8B32-9468-45A2-9B6B-DD46D27DAD5F}"/>
              </a:ext>
            </a:extLst>
          </p:cNvPr>
          <p:cNvSpPr txBox="1"/>
          <p:nvPr/>
        </p:nvSpPr>
        <p:spPr>
          <a:xfrm>
            <a:off x="509418" y="5846646"/>
            <a:ext cx="1196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extension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type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BB0F7-D50F-449F-B53B-3967674D95B4}"/>
              </a:ext>
            </a:extLst>
          </p:cNvPr>
          <p:cNvSpPr txBox="1"/>
          <p:nvPr/>
        </p:nvSpPr>
        <p:spPr>
          <a:xfrm>
            <a:off x="1832890" y="5867219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start-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width</a:t>
            </a:r>
          </a:p>
          <a:p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A8E76E-9BD0-4CFF-82D7-4827B5712C32}"/>
              </a:ext>
            </a:extLst>
          </p:cNvPr>
          <p:cNvSpPr txBox="1"/>
          <p:nvPr/>
        </p:nvSpPr>
        <p:spPr>
          <a:xfrm>
            <a:off x="2971800" y="5861023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end-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width</a:t>
            </a:r>
          </a:p>
          <a:p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6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</a:t>
            </a:r>
            <a:r>
              <a:rPr lang="en-US" sz="18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</a:t>
            </a:r>
            <a:r>
              <a:rPr lang="en-US" dirty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For-While Conversion</a:t>
            </a: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</a:t>
            </a:r>
            <a:r>
              <a:rPr lang="en-US" sz="18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Outline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</a:rPr>
              <a:t>Control: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1CB-A95A-4B2E-B648-254523F3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242174"/>
            <a:ext cx="7592093" cy="762000"/>
          </a:xfrm>
        </p:spPr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D5CD-6C08-4B16-9F16-17C7DA20D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3048000"/>
            <a:ext cx="9021146" cy="3657600"/>
          </a:xfrm>
        </p:spPr>
        <p:txBody>
          <a:bodyPr/>
          <a:lstStyle/>
          <a:p>
            <a:r>
              <a:rPr lang="en-US" dirty="0"/>
              <a:t>How would you implement this?</a:t>
            </a:r>
          </a:p>
          <a:p>
            <a:pPr lvl="1"/>
            <a:r>
              <a:rPr lang="en-US" dirty="0"/>
              <a:t>branches are slow.. </a:t>
            </a:r>
          </a:p>
          <a:p>
            <a:r>
              <a:rPr lang="en-US" dirty="0"/>
              <a:t>Hint: what if cases are at consecutive addresses</a:t>
            </a:r>
          </a:p>
          <a:p>
            <a:pPr lvl="1"/>
            <a:r>
              <a:rPr lang="en-US" dirty="0"/>
              <a:t>Case 0 is at </a:t>
            </a:r>
            <a:r>
              <a:rPr lang="en-US" b="1" dirty="0"/>
              <a:t>0x400</a:t>
            </a:r>
            <a:r>
              <a:rPr lang="en-US" dirty="0"/>
              <a:t>, Case 1 is at </a:t>
            </a:r>
            <a:r>
              <a:rPr lang="en-US" b="1" dirty="0"/>
              <a:t>0x408</a:t>
            </a:r>
            <a:r>
              <a:rPr lang="en-US" dirty="0"/>
              <a:t>, Case 2 is at </a:t>
            </a:r>
            <a:r>
              <a:rPr lang="en-US" b="1" dirty="0"/>
              <a:t>0x410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Insight: </a:t>
            </a:r>
            <a:r>
              <a:rPr lang="en-US" b="0" dirty="0"/>
              <a:t>if these form a consecutive range, you could literally “jump” to the right case </a:t>
            </a:r>
            <a:r>
              <a:rPr lang="en-US" dirty="0"/>
              <a:t>(jump to 0x400 + x * 8)</a:t>
            </a:r>
          </a:p>
          <a:p>
            <a:pPr lvl="1"/>
            <a:r>
              <a:rPr lang="en-US" dirty="0"/>
              <a:t>Doesn’t quite work, because cases can be different size</a:t>
            </a:r>
          </a:p>
          <a:p>
            <a:r>
              <a:rPr lang="en-US" b="0" dirty="0"/>
              <a:t>Instead, store addresses in a </a:t>
            </a:r>
            <a:r>
              <a:rPr lang="en-US" b="0" dirty="0">
                <a:solidFill>
                  <a:srgbClr val="FF0000"/>
                </a:solidFill>
              </a:rPr>
              <a:t>“jump table”</a:t>
            </a:r>
            <a:r>
              <a:rPr lang="en-US" b="0" dirty="0"/>
              <a:t>, and </a:t>
            </a:r>
            <a:r>
              <a:rPr lang="en-US" b="0" dirty="0">
                <a:solidFill>
                  <a:srgbClr val="FF0000"/>
                </a:solidFill>
              </a:rPr>
              <a:t>indirect jump </a:t>
            </a:r>
            <a:r>
              <a:rPr lang="en-US" b="0" dirty="0"/>
              <a:t>to it</a:t>
            </a:r>
            <a:r>
              <a:rPr lang="en-US" b="0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 compute the jump table address, then load that to PC</a:t>
            </a:r>
          </a:p>
          <a:p>
            <a:pPr marL="457200" lvl="1" indent="0">
              <a:buNone/>
            </a:pPr>
            <a:endParaRPr lang="en-US" b="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284D67-B0ED-4050-B05C-07EBA4F9909F}"/>
              </a:ext>
            </a:extLst>
          </p:cNvPr>
          <p:cNvSpPr>
            <a:spLocks/>
          </p:cNvSpPr>
          <p:nvPr/>
        </p:nvSpPr>
        <p:spPr bwMode="auto">
          <a:xfrm>
            <a:off x="254000" y="1035078"/>
            <a:ext cx="4775200" cy="185032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switch(x) 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0: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y=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func1(x); break;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y=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func2(x); break;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y=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func3(x); break;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y=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func4(x); break;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7306B6F-F6A9-42E4-A68F-4C65A1BE842C}"/>
              </a:ext>
            </a:extLst>
          </p:cNvPr>
          <p:cNvSpPr>
            <a:spLocks/>
          </p:cNvSpPr>
          <p:nvPr/>
        </p:nvSpPr>
        <p:spPr bwMode="auto">
          <a:xfrm>
            <a:off x="6428759" y="990600"/>
            <a:ext cx="2668588" cy="451951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Case 0 address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A2E15C3-1C80-4F3C-900E-B2E31BB587C9}"/>
              </a:ext>
            </a:extLst>
          </p:cNvPr>
          <p:cNvSpPr>
            <a:spLocks/>
          </p:cNvSpPr>
          <p:nvPr/>
        </p:nvSpPr>
        <p:spPr bwMode="auto">
          <a:xfrm>
            <a:off x="6428759" y="1371600"/>
            <a:ext cx="2668588" cy="451951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Case 1 address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5467085B-E699-4E2F-8880-40F9EF51AFA9}"/>
              </a:ext>
            </a:extLst>
          </p:cNvPr>
          <p:cNvSpPr>
            <a:spLocks/>
          </p:cNvSpPr>
          <p:nvPr/>
        </p:nvSpPr>
        <p:spPr bwMode="auto">
          <a:xfrm>
            <a:off x="6428759" y="1752600"/>
            <a:ext cx="2668588" cy="451951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Case 2 address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599DC4E-6A6B-470E-A2DD-79F827D32AD1}"/>
              </a:ext>
            </a:extLst>
          </p:cNvPr>
          <p:cNvSpPr>
            <a:spLocks/>
          </p:cNvSpPr>
          <p:nvPr/>
        </p:nvSpPr>
        <p:spPr bwMode="auto">
          <a:xfrm>
            <a:off x="6428759" y="2133600"/>
            <a:ext cx="2668588" cy="451951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Case 3 address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68E67A5A-5DC2-4D37-A13C-6BCBCE2BDFEF}"/>
              </a:ext>
            </a:extLst>
          </p:cNvPr>
          <p:cNvSpPr>
            <a:spLocks/>
          </p:cNvSpPr>
          <p:nvPr/>
        </p:nvSpPr>
        <p:spPr bwMode="auto">
          <a:xfrm>
            <a:off x="6934200" y="518627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CA4D15B8-CD85-40CD-A342-4364A8F0DA65}"/>
              </a:ext>
            </a:extLst>
          </p:cNvPr>
          <p:cNvSpPr>
            <a:spLocks/>
          </p:cNvSpPr>
          <p:nvPr/>
        </p:nvSpPr>
        <p:spPr bwMode="auto">
          <a:xfrm>
            <a:off x="5259364" y="1009521"/>
            <a:ext cx="1154163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0x8000: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75D50D99-3840-4B72-BA5F-73D53B2662C0}"/>
              </a:ext>
            </a:extLst>
          </p:cNvPr>
          <p:cNvSpPr>
            <a:spLocks/>
          </p:cNvSpPr>
          <p:nvPr/>
        </p:nvSpPr>
        <p:spPr bwMode="auto">
          <a:xfrm>
            <a:off x="5257809" y="1390447"/>
            <a:ext cx="1154163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0x8008: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E0A9CB11-1FD8-4847-AEE1-BDD2F293B576}"/>
              </a:ext>
            </a:extLst>
          </p:cNvPr>
          <p:cNvSpPr>
            <a:spLocks/>
          </p:cNvSpPr>
          <p:nvPr/>
        </p:nvSpPr>
        <p:spPr bwMode="auto">
          <a:xfrm>
            <a:off x="5256254" y="1748880"/>
            <a:ext cx="1154163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0x8010: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1673EB10-D04E-44CA-8D66-AB2660E19107}"/>
              </a:ext>
            </a:extLst>
          </p:cNvPr>
          <p:cNvSpPr>
            <a:spLocks/>
          </p:cNvSpPr>
          <p:nvPr/>
        </p:nvSpPr>
        <p:spPr bwMode="auto">
          <a:xfrm>
            <a:off x="5265425" y="2120543"/>
            <a:ext cx="1154163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0x8018:</a:t>
            </a:r>
          </a:p>
        </p:txBody>
      </p:sp>
    </p:spTree>
    <p:extLst>
      <p:ext uri="{BB962C8B-B14F-4D97-AF65-F5344CB8AC3E}">
        <p14:creationId xmlns:p14="http://schemas.microsoft.com/office/powerpoint/2010/main" val="407912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:</a:t>
            </a: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8382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4521201" y="2362200"/>
            <a:ext cx="4686298" cy="4343400"/>
          </a:xfr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Complexities:</a:t>
            </a:r>
          </a:p>
          <a:p>
            <a:pPr lvl="1"/>
            <a:r>
              <a:rPr lang="en-US" b="1" dirty="0"/>
              <a:t>Multiple case labels</a:t>
            </a:r>
          </a:p>
          <a:p>
            <a:pPr marL="952500" lvl="2"/>
            <a:r>
              <a:rPr lang="en-US" dirty="0"/>
              <a:t>Here: 5 &amp; 6</a:t>
            </a:r>
          </a:p>
          <a:p>
            <a:pPr lvl="1"/>
            <a:r>
              <a:rPr lang="en-US" b="1" dirty="0"/>
              <a:t>Fall through cases</a:t>
            </a:r>
          </a:p>
          <a:p>
            <a:pPr marL="952500" lvl="2"/>
            <a:r>
              <a:rPr lang="en-US" dirty="0"/>
              <a:t>Here: 2</a:t>
            </a:r>
          </a:p>
          <a:p>
            <a:pPr lvl="1"/>
            <a:r>
              <a:rPr lang="en-US" b="1" dirty="0"/>
              <a:t>Missing cases</a:t>
            </a:r>
          </a:p>
          <a:p>
            <a:pPr marL="952500" lvl="2"/>
            <a:r>
              <a:rPr lang="en-US" dirty="0"/>
              <a:t>Here: 4</a:t>
            </a:r>
          </a:p>
          <a:p>
            <a:pPr marL="552450" lvl="1"/>
            <a:r>
              <a:rPr lang="en-US" b="1" dirty="0"/>
              <a:t>Non-zero start range</a:t>
            </a:r>
          </a:p>
          <a:p>
            <a:pPr marL="952500" lvl="2"/>
            <a:r>
              <a:rPr lang="en-US" dirty="0"/>
              <a:t>Range: between 1 and 6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735388" y="2819400"/>
            <a:ext cx="1217612" cy="26479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722914" y="2146300"/>
            <a:ext cx="1236436" cy="811504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735388" y="2906712"/>
            <a:ext cx="1227137" cy="2667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757612" y="3408363"/>
            <a:ext cx="1208088" cy="2667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746500" y="3651250"/>
            <a:ext cx="1208088" cy="18161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757612" y="3854450"/>
            <a:ext cx="1195388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756024" y="4077585"/>
            <a:ext cx="1120776" cy="723015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FA00F-92F2-4FDC-BE54-5733BA13B12C}"/>
              </a:ext>
            </a:extLst>
          </p:cNvPr>
          <p:cNvSpPr txBox="1"/>
          <p:nvPr/>
        </p:nvSpPr>
        <p:spPr>
          <a:xfrm>
            <a:off x="4194372" y="660886"/>
            <a:ext cx="465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.LX – label to indicate where the compiler put that block of code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0DA158-9D93-45CF-A38E-F1A536CAD9EA}"/>
              </a:ext>
            </a:extLst>
          </p:cNvPr>
          <p:cNvCxnSpPr/>
          <p:nvPr/>
        </p:nvCxnSpPr>
        <p:spPr bwMode="auto">
          <a:xfrm>
            <a:off x="7315200" y="1491883"/>
            <a:ext cx="152400" cy="413117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4">
            <a:extLst>
              <a:ext uri="{FF2B5EF4-FFF2-40B4-BE49-F238E27FC236}">
                <a16:creationId xmlns:a16="http://schemas.microsoft.com/office/drawing/2014/main" id="{D760C6AC-CE1F-40E7-B8D3-5F896DDB4E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2100" y="4921617"/>
            <a:ext cx="3657600" cy="1650999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2" grpId="0" animBg="1"/>
      <p:bldP spid="26632" grpId="1" animBg="1"/>
      <p:bldP spid="26633" grpId="0" animBg="1"/>
      <p:bldP spid="26633" grpId="1" animBg="1"/>
      <p:bldP spid="26634" grpId="0" animBg="1"/>
      <p:bldP spid="26634" grpId="1" animBg="1"/>
      <p:bldP spid="26635" grpId="0" animBg="1"/>
      <p:bldP spid="26636" grpId="0" animBg="1"/>
      <p:bldP spid="26636" grpId="1" animBg="1"/>
      <p:bldP spid="26637" grpId="0" animBg="1"/>
      <p:bldP spid="26637" grpId="1" animBg="1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284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x &gt; 6, handle the default case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DB19-66B7-4160-96D7-A7982C4B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2</a:t>
            </a:r>
          </a:p>
        </p:txBody>
      </p:sp>
      <p:pic>
        <p:nvPicPr>
          <p:cNvPr id="1026" name="Picture 2" descr="Image result for rip tombstone">
            <a:extLst>
              <a:ext uri="{FF2B5EF4-FFF2-40B4-BE49-F238E27FC236}">
                <a16:creationId xmlns:a16="http://schemas.microsoft.com/office/drawing/2014/main" id="{CE8F1744-3C98-4C70-AEE5-E08FEE93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8" y="1527251"/>
            <a:ext cx="3095625" cy="380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00E6B6-3504-4848-956A-9D93DF65686E}"/>
              </a:ext>
            </a:extLst>
          </p:cNvPr>
          <p:cNvSpPr txBox="1"/>
          <p:nvPr/>
        </p:nvSpPr>
        <p:spPr>
          <a:xfrm>
            <a:off x="3525157" y="2736502"/>
            <a:ext cx="4912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What if I see this in my program?</a:t>
            </a:r>
          </a:p>
        </p:txBody>
      </p:sp>
    </p:spTree>
    <p:extLst>
      <p:ext uri="{BB962C8B-B14F-4D97-AF65-F5344CB8AC3E}">
        <p14:creationId xmlns:p14="http://schemas.microsoft.com/office/powerpoint/2010/main" val="4282740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304800" y="4267200"/>
            <a:ext cx="60198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           # Use default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 </a:t>
            </a:r>
            <a:r>
              <a:rPr lang="cs-CZ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indirect jump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Direct/Indirect Jump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534400" cy="5156200"/>
          </a:xfr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 Jump: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</a:p>
          <a:p>
            <a:pPr marL="552450"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Doesn’t help us implement switch…</a:t>
            </a:r>
            <a:endParaRPr lang="en-US" dirty="0">
              <a:cs typeface="Calibri" panose="020F0502020204030204" pitchFamily="34" charset="0"/>
            </a:endParaRPr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 Jump: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Does help us implement switch statement:</a:t>
            </a:r>
          </a:p>
          <a:p>
            <a:pPr marL="952500" lvl="2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952500" lvl="2"/>
            <a:r>
              <a:rPr lang="en-US" dirty="0"/>
              <a:t>Must scale by factor of 8 (addresses are 8 bytes)</a:t>
            </a:r>
          </a:p>
          <a:p>
            <a:pPr marL="952500" lvl="2"/>
            <a:r>
              <a:rPr lang="en-US" dirty="0"/>
              <a:t>Jump table valid for 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721350" y="10668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949950" y="1554162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2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416425" y="3648075"/>
            <a:ext cx="2212975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w += z;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416425" y="2681106"/>
            <a:ext cx="2212975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w = y/z;</a:t>
            </a:r>
          </a:p>
        </p:txBody>
      </p:sp>
      <p:cxnSp>
        <p:nvCxnSpPr>
          <p:cNvPr id="20" name="Straight Arrow Connector 19"/>
          <p:cNvCxnSpPr>
            <a:cxnSpLocks/>
            <a:endCxn id="17" idx="1"/>
          </p:cNvCxnSpPr>
          <p:nvPr/>
        </p:nvCxnSpPr>
        <p:spPr bwMode="auto">
          <a:xfrm>
            <a:off x="2438400" y="3048000"/>
            <a:ext cx="1978025" cy="1410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cxnSpLocks/>
            <a:endCxn id="16" idx="1"/>
          </p:cNvCxnSpPr>
          <p:nvPr/>
        </p:nvCxnSpPr>
        <p:spPr bwMode="auto">
          <a:xfrm>
            <a:off x="1979613" y="3648075"/>
            <a:ext cx="2436812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cxnSpLocks/>
            <a:stCxn id="17" idx="2"/>
            <a:endCxn id="16" idx="0"/>
          </p:cNvCxnSpPr>
          <p:nvPr/>
        </p:nvCxnSpPr>
        <p:spPr bwMode="auto">
          <a:xfrm>
            <a:off x="5522913" y="3443106"/>
            <a:ext cx="0" cy="2049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305FD4-EBCB-4E65-ADF2-24F4AC18F6F6}"/>
              </a:ext>
            </a:extLst>
          </p:cNvPr>
          <p:cNvSpPr txBox="1"/>
          <p:nvPr/>
        </p:nvSpPr>
        <p:spPr>
          <a:xfrm>
            <a:off x="158750" y="5314950"/>
            <a:ext cx="5099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Normally, you just put case 3 after case 2, so that normal control flow is sufficient</a:t>
            </a:r>
          </a:p>
        </p:txBody>
      </p: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305FD4-EBCB-4E65-ADF2-24F4AC18F6F6}"/>
              </a:ext>
            </a:extLst>
          </p:cNvPr>
          <p:cNvSpPr txBox="1"/>
          <p:nvPr/>
        </p:nvSpPr>
        <p:spPr>
          <a:xfrm>
            <a:off x="158750" y="5057181"/>
            <a:ext cx="5861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Sometimes the compiler might do weird things…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As an optimization, compiler moves </a:t>
            </a:r>
            <a:r>
              <a:rPr lang="en-US" sz="2800" dirty="0">
                <a:latin typeface="Consolas" panose="020B0609020204030204" pitchFamily="49" charset="0"/>
              </a:rPr>
              <a:t>“w=1” </a:t>
            </a:r>
            <a:r>
              <a:rPr lang="en-US" sz="2800" dirty="0">
                <a:latin typeface="Calibri" pitchFamily="34" charset="0"/>
              </a:rPr>
              <a:t>into only cases that use w…</a:t>
            </a:r>
          </a:p>
        </p:txBody>
      </p:sp>
    </p:spTree>
    <p:extLst>
      <p:ext uri="{BB962C8B-B14F-4D97-AF65-F5344CB8AC3E}">
        <p14:creationId xmlns:p14="http://schemas.microsoft.com/office/powerpoint/2010/main" val="2315470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</a:t>
            </a:r>
            <a:r>
              <a:rPr lang="cs-CZ" sz="1800" b="1" dirty="0">
                <a:solidFill>
                  <a:schemeClr val="tx1"/>
                </a:solidFill>
                <a:latin typeface="Courier New Bold Italic" panose="02070609020205090404" pitchFamily="49" charset="0"/>
                <a:cs typeface="Courier New Bold Italic" panose="02070609020205090404" pitchFamily="49" charset="0"/>
                <a:sym typeface="Courier New Bold" charset="0"/>
              </a:rPr>
              <a:t>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</a:t>
            </a:r>
            <a:r>
              <a:rPr lang="cs-CZ" sz="1800" b="1" dirty="0">
                <a:solidFill>
                  <a:schemeClr val="tx1"/>
                </a:solidFill>
                <a:latin typeface="Courier New Bold Italic" panose="02070609020205090404" pitchFamily="49" charset="0"/>
                <a:cs typeface="Courier New Bold Italic" panose="02070609020205090404" pitchFamily="49" charset="0"/>
                <a:sym typeface="Courier New Bold" charset="0"/>
              </a:rPr>
              <a:t>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</a:t>
            </a:r>
            <a:r>
              <a:rPr lang="cs-CZ" sz="1800" b="1" dirty="0">
                <a:solidFill>
                  <a:schemeClr val="tx1"/>
                </a:solidFill>
                <a:latin typeface="Courier New Bold Italic" panose="02070609020205090404" pitchFamily="49" charset="0"/>
                <a:cs typeface="Courier New Bold Italic" panose="02070609020205090404" pitchFamily="49" charset="0"/>
                <a:sym typeface="Courier New Bold" charset="0"/>
              </a:rPr>
              <a:t># </a:t>
            </a:r>
            <a:r>
              <a:rPr lang="cs-CZ" sz="1800" b="1" dirty="0" err="1">
                <a:solidFill>
                  <a:schemeClr val="tx1"/>
                </a:solidFill>
                <a:latin typeface="Courier New Bold Italic" panose="02070609020205090404" pitchFamily="49" charset="0"/>
                <a:cs typeface="Courier New Bold Italic" panose="02070609020205090404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 Bold Italic" panose="02070609020205090404" pitchFamily="49" charset="0"/>
                <a:cs typeface="Courier New Bold Italic" panose="0207060902020509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11488"/>
              </p:ext>
            </p:extLst>
          </p:nvPr>
        </p:nvGraphicFramePr>
        <p:xfrm>
          <a:off x="4153064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100" b="1" i="0" dirty="0">
                          <a:latin typeface="Courier New"/>
                          <a:cs typeface="Courier New"/>
                        </a:rPr>
                        <a:t>(moved)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FAA9D7C-AAA4-4CF7-9699-A7CBDF9CD98F}"/>
              </a:ext>
            </a:extLst>
          </p:cNvPr>
          <p:cNvSpPr/>
          <p:nvPr/>
        </p:nvSpPr>
        <p:spPr>
          <a:xfrm>
            <a:off x="347493" y="5629425"/>
            <a:ext cx="3670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err="1"/>
              <a:t>cqto</a:t>
            </a:r>
            <a:r>
              <a:rPr lang="en-US" sz="2400" dirty="0"/>
              <a:t>                  </a:t>
            </a:r>
          </a:p>
          <a:p>
            <a:pPr algn="l"/>
            <a:r>
              <a:rPr lang="en-US" sz="2400" dirty="0"/>
              <a:t># sign extend </a:t>
            </a:r>
            <a:r>
              <a:rPr lang="en-US" sz="2400" dirty="0" err="1"/>
              <a:t>rax</a:t>
            </a:r>
            <a:r>
              <a:rPr lang="en-US" sz="2400" dirty="0"/>
              <a:t> to </a:t>
            </a:r>
            <a:r>
              <a:rPr lang="en-US" sz="2400" dirty="0" err="1"/>
              <a:t>rdx:rax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</a:t>
            </a:r>
            <a:r>
              <a:rPr lang="cs-CZ" sz="1800" b="1" dirty="0">
                <a:solidFill>
                  <a:schemeClr val="tx1"/>
                </a:solidFill>
                <a:latin typeface="Courier New Bold Italic" panose="02070609020205090404" pitchFamily="49" charset="0"/>
                <a:cs typeface="Courier New Bold Italic" panose="02070609020205090404" pitchFamily="49" charset="0"/>
                <a:sym typeface="Courier New Bold" charset="0"/>
              </a:rPr>
              <a:t>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</a:t>
            </a:r>
            <a:r>
              <a:rPr lang="cs-CZ" sz="1800" b="1" dirty="0">
                <a:solidFill>
                  <a:schemeClr val="tx1"/>
                </a:solidFill>
                <a:latin typeface="Courier New Bold Italic" panose="02070609020205090404" pitchFamily="49" charset="0"/>
                <a:cs typeface="Courier New Bold Italic" panose="02070609020205090404" pitchFamily="49" charset="0"/>
                <a:sym typeface="Courier New Bold" charset="0"/>
              </a:rPr>
              <a:t>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movl  $2, %eax   #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 =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9875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100" b="1" i="0" dirty="0">
                          <a:latin typeface="Courier New"/>
                          <a:cs typeface="Courier New"/>
                        </a:rPr>
                        <a:t>(moved)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906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5880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jump (via jump tables)</a:t>
            </a:r>
          </a:p>
          <a:p>
            <a:pPr marL="546100" lvl="1"/>
            <a:r>
              <a:rPr lang="en-US" dirty="0"/>
              <a:t>Compiler generates code sequence 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Loops converted to do-while or jump-to-middle form</a:t>
            </a:r>
          </a:p>
          <a:p>
            <a:pPr marL="546100" lvl="1"/>
            <a:r>
              <a:rPr lang="en-US" dirty="0"/>
              <a:t>Large switch statements use jump tables</a:t>
            </a:r>
          </a:p>
          <a:p>
            <a:pPr marL="546100" lvl="1"/>
            <a:r>
              <a:rPr lang="en-US" dirty="0"/>
              <a:t>Sparse switch statements may use decision trees (if-else, if-else, if-else)</a:t>
            </a:r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Control: Condition codes</a:t>
            </a:r>
          </a:p>
          <a:p>
            <a:pPr marL="552450" lvl="1"/>
            <a:r>
              <a:rPr lang="en-US" dirty="0"/>
              <a:t>Conditional branches &amp; conditional moves</a:t>
            </a:r>
          </a:p>
          <a:p>
            <a:pPr marL="552450" lvl="1"/>
            <a:r>
              <a:rPr lang="en-US" dirty="0"/>
              <a:t>Loops</a:t>
            </a:r>
          </a:p>
          <a:p>
            <a:pPr marL="552450" lvl="1"/>
            <a:r>
              <a:rPr lang="en-US" dirty="0"/>
              <a:t>Switch statements</a:t>
            </a:r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  <a:p>
            <a:pPr marL="152400"/>
            <a:endParaRPr lang="en-US" dirty="0"/>
          </a:p>
          <a:p>
            <a:pPr marL="152400"/>
            <a:endParaRPr lang="en-US" dirty="0"/>
          </a:p>
          <a:p>
            <a:pPr marL="152400"/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1A6-059E-4EE5-A0D2-E9A722A8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dirty="0"/>
              <a:t>Administrative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40AB-BF09-4ECB-9C1E-B18B5382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Please accept academic honesty agreement on CCLE by Friday</a:t>
            </a:r>
          </a:p>
          <a:p>
            <a:endParaRPr lang="en-US" dirty="0"/>
          </a:p>
          <a:p>
            <a:r>
              <a:rPr lang="en-US" dirty="0"/>
              <a:t>Please go to your own discussion from this week.</a:t>
            </a:r>
          </a:p>
          <a:p>
            <a:pPr lvl="1"/>
            <a:r>
              <a:rPr lang="en-US" dirty="0"/>
              <a:t>(remember you can miss 2 with no penalty)</a:t>
            </a:r>
          </a:p>
          <a:p>
            <a:endParaRPr lang="en-US" dirty="0"/>
          </a:p>
          <a:p>
            <a:r>
              <a:rPr lang="en-US" dirty="0"/>
              <a:t>Lab 1 is due Wednesday before midnight… </a:t>
            </a:r>
          </a:p>
          <a:p>
            <a:pPr lvl="1"/>
            <a:r>
              <a:rPr lang="en-US" dirty="0"/>
              <a:t>CIBI (lab1 TA) asked me to allow you to turn it in late by Friday for no penalty (because the pdf said Friday was the deadline)</a:t>
            </a:r>
          </a:p>
          <a:p>
            <a:pPr lvl="1"/>
            <a:r>
              <a:rPr lang="en-US" dirty="0"/>
              <a:t>It’s still due Wednesday, but its okay to turn in late by Friday </a:t>
            </a:r>
          </a:p>
        </p:txBody>
      </p:sp>
    </p:spTree>
    <p:extLst>
      <p:ext uri="{BB962C8B-B14F-4D97-AF65-F5344CB8AC3E}">
        <p14:creationId xmlns:p14="http://schemas.microsoft.com/office/powerpoint/2010/main" val="43499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7896225" cy="5038725"/>
          </a:xfrm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     “Load Effective Address”  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is output register </a:t>
            </a:r>
          </a:p>
          <a:p>
            <a:pPr marL="552450" lvl="1"/>
            <a:endParaRPr lang="en-US" dirty="0"/>
          </a:p>
          <a:p>
            <a:pPr marL="152400"/>
            <a:r>
              <a:rPr lang="en-US" dirty="0"/>
              <a:t>Uses</a:t>
            </a:r>
          </a:p>
          <a:p>
            <a:pPr marL="552450" lvl="1"/>
            <a:r>
              <a:rPr lang="en-US" b="1" dirty="0"/>
              <a:t>Address comp:</a:t>
            </a:r>
            <a:r>
              <a:rPr lang="en-US" dirty="0"/>
              <a:t> 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].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val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dirty="0"/>
          </a:p>
          <a:p>
            <a:pPr marL="552450" lvl="1"/>
            <a:r>
              <a:rPr lang="en-US" b="1" dirty="0"/>
              <a:t>Sneaky math:</a:t>
            </a:r>
            <a:r>
              <a:rPr lang="en-US" dirty="0"/>
              <a:t> 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92649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1002-1720-4CFF-83E8-9E72482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D45E-53FB-4E64-9870-1C367FCF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line of code could I use “lea” for?:</a:t>
            </a:r>
          </a:p>
          <a:p>
            <a:pPr lvl="1"/>
            <a:r>
              <a:rPr lang="en-US" dirty="0"/>
              <a:t>int   x = A[i+3]</a:t>
            </a:r>
          </a:p>
          <a:p>
            <a:pPr lvl="1"/>
            <a:r>
              <a:rPr lang="en-US" dirty="0"/>
              <a:t>int* y = &amp;A[i+2]</a:t>
            </a:r>
          </a:p>
          <a:p>
            <a:pPr lvl="1"/>
            <a:r>
              <a:rPr lang="en-US" dirty="0"/>
              <a:t>Int z = x + y *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5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EFA4-58EC-4E1E-953A-1D7DCED4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449E2-2DD8-4F5B-BBEF-308D72D1C269}"/>
              </a:ext>
            </a:extLst>
          </p:cNvPr>
          <p:cNvSpPr/>
          <p:nvPr/>
        </p:nvSpPr>
        <p:spPr>
          <a:xfrm>
            <a:off x="2957615" y="2295921"/>
            <a:ext cx="3228769" cy="7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5000"/>
              </a:lnSpc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0x8(%</a:t>
            </a:r>
            <a:r>
              <a:rPr lang="en-US" sz="4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1A371-B059-45CE-A8D6-EDA7B6F69A70}"/>
              </a:ext>
            </a:extLst>
          </p:cNvPr>
          <p:cNvSpPr/>
          <p:nvPr/>
        </p:nvSpPr>
        <p:spPr>
          <a:xfrm>
            <a:off x="2576615" y="3042292"/>
            <a:ext cx="3905236" cy="7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5000"/>
              </a:lnSpc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(%</a:t>
            </a:r>
            <a:r>
              <a:rPr lang="en-US" sz="4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,%</a:t>
            </a:r>
            <a:r>
              <a:rPr lang="en-US" sz="4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94946-3995-4491-B460-0C9164ACF034}"/>
              </a:ext>
            </a:extLst>
          </p:cNvPr>
          <p:cNvSpPr/>
          <p:nvPr/>
        </p:nvSpPr>
        <p:spPr>
          <a:xfrm>
            <a:off x="2281147" y="3788663"/>
            <a:ext cx="4581703" cy="7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5000"/>
              </a:lnSpc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(%rdx,%rcx,4)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9E1ED-BD50-4236-BB7E-E0380EB258F9}"/>
              </a:ext>
            </a:extLst>
          </p:cNvPr>
          <p:cNvSpPr/>
          <p:nvPr/>
        </p:nvSpPr>
        <p:spPr>
          <a:xfrm>
            <a:off x="2348015" y="4535033"/>
            <a:ext cx="4581703" cy="7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5000"/>
              </a:lnSpc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0x80(,%rdx,2)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CBE435-0FA0-45A9-983C-9F4E02AB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744051"/>
          </a:xfrm>
        </p:spPr>
        <p:txBody>
          <a:bodyPr/>
          <a:lstStyle/>
          <a:p>
            <a:r>
              <a:rPr lang="en-US" dirty="0"/>
              <a:t>Which of the following operands access memory?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8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EFA4-58EC-4E1E-953A-1D7DCED4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449E2-2DD8-4F5B-BBEF-308D72D1C269}"/>
              </a:ext>
            </a:extLst>
          </p:cNvPr>
          <p:cNvSpPr/>
          <p:nvPr/>
        </p:nvSpPr>
        <p:spPr>
          <a:xfrm>
            <a:off x="2299601" y="2497091"/>
            <a:ext cx="5472799" cy="7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5000"/>
              </a:lnSpc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0x8(%</a:t>
            </a:r>
            <a:r>
              <a:rPr lang="en-US" sz="4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),%</a:t>
            </a:r>
            <a:r>
              <a:rPr lang="en-US" sz="4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1A371-B059-45CE-A8D6-EDA7B6F69A70}"/>
              </a:ext>
            </a:extLst>
          </p:cNvPr>
          <p:cNvSpPr/>
          <p:nvPr/>
        </p:nvSpPr>
        <p:spPr>
          <a:xfrm>
            <a:off x="2299601" y="3459654"/>
            <a:ext cx="5945085" cy="7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5000"/>
              </a:lnSpc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4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,(%</a:t>
            </a:r>
            <a:r>
              <a:rPr lang="en-US" sz="4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,%</a:t>
            </a:r>
            <a:r>
              <a:rPr lang="en-US" sz="4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94946-3995-4491-B460-0C9164ACF034}"/>
              </a:ext>
            </a:extLst>
          </p:cNvPr>
          <p:cNvSpPr/>
          <p:nvPr/>
        </p:nvSpPr>
        <p:spPr>
          <a:xfrm>
            <a:off x="2232733" y="4447933"/>
            <a:ext cx="6606467" cy="7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5000"/>
              </a:lnSpc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(%rdx,%rcx,4), %</a:t>
            </a:r>
            <a:r>
              <a:rPr lang="en-US" sz="4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4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9E1ED-BD50-4236-BB7E-E0380EB258F9}"/>
              </a:ext>
            </a:extLst>
          </p:cNvPr>
          <p:cNvSpPr/>
          <p:nvPr/>
        </p:nvSpPr>
        <p:spPr>
          <a:xfrm>
            <a:off x="2299601" y="5504350"/>
            <a:ext cx="5881585" cy="7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95000"/>
              </a:lnSpc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0x80(%</a:t>
            </a:r>
            <a:r>
              <a:rPr lang="en-US" sz="4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sz="4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), %</a:t>
            </a:r>
            <a:r>
              <a:rPr lang="en-US" sz="4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4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CBE435-0FA0-45A9-983C-9F4E02AB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1000126"/>
          </a:xfrm>
        </p:spPr>
        <p:txBody>
          <a:bodyPr/>
          <a:lstStyle/>
          <a:p>
            <a:r>
              <a:rPr lang="en-US" dirty="0"/>
              <a:t>Which of the following instructions access memory?</a:t>
            </a:r>
          </a:p>
          <a:p>
            <a:r>
              <a:rPr lang="en-US" dirty="0"/>
              <a:t>Which of the following modify memory?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BE580-F3EA-4771-A48C-F97C06137781}"/>
              </a:ext>
            </a:extLst>
          </p:cNvPr>
          <p:cNvSpPr txBox="1"/>
          <p:nvPr/>
        </p:nvSpPr>
        <p:spPr>
          <a:xfrm>
            <a:off x="457200" y="2461326"/>
            <a:ext cx="1537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addq</a:t>
            </a:r>
            <a:endParaRPr lang="en-US" sz="4400" dirty="0">
              <a:latin typeface="Courier New Bold" panose="02070609020205020404" pitchFamily="49" charset="0"/>
              <a:cs typeface="Courier New Bold" panose="020706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72276-D27F-440B-88E1-260283BA61BC}"/>
              </a:ext>
            </a:extLst>
          </p:cNvPr>
          <p:cNvSpPr txBox="1"/>
          <p:nvPr/>
        </p:nvSpPr>
        <p:spPr>
          <a:xfrm>
            <a:off x="457200" y="3421559"/>
            <a:ext cx="1537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movq</a:t>
            </a:r>
            <a:endParaRPr lang="en-US" sz="4400" dirty="0">
              <a:latin typeface="Courier New Bold" panose="02070609020205020404" pitchFamily="49" charset="0"/>
              <a:cs typeface="Courier New Bold" panose="020706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E576F-237D-4A1C-9C9E-3CC98B0D16CA}"/>
              </a:ext>
            </a:extLst>
          </p:cNvPr>
          <p:cNvSpPr txBox="1"/>
          <p:nvPr/>
        </p:nvSpPr>
        <p:spPr>
          <a:xfrm>
            <a:off x="457200" y="4407508"/>
            <a:ext cx="1537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leaq</a:t>
            </a:r>
            <a:endParaRPr lang="en-US" sz="4400" dirty="0">
              <a:latin typeface="Courier New Bold" panose="02070609020205020404" pitchFamily="49" charset="0"/>
              <a:cs typeface="Courier New Bold" panose="020706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DA1AB-9F67-46C3-814B-20F7AA0B22F8}"/>
              </a:ext>
            </a:extLst>
          </p:cNvPr>
          <p:cNvSpPr txBox="1"/>
          <p:nvPr/>
        </p:nvSpPr>
        <p:spPr>
          <a:xfrm>
            <a:off x="457200" y="5477638"/>
            <a:ext cx="1537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subq</a:t>
            </a:r>
            <a:endParaRPr lang="en-US" sz="4400" dirty="0">
              <a:latin typeface="Courier New Bold" panose="02070609020205020404" pitchFamily="49" charset="0"/>
              <a:cs typeface="Courier New Bold" panose="020706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33_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2" id="{C1F77682-534F-4818-98D9-DD025A6DA79F}" vid="{9E28BF43-01F8-4E2D-AAA1-A19E594CDB95}"/>
    </a:ext>
  </a:extLst>
</a:theme>
</file>

<file path=ppt/theme/theme10.xml><?xml version="1.0" encoding="utf-8"?>
<a:theme xmlns:a="http://schemas.openxmlformats.org/drawingml/2006/main" name="3_cs33_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2" id="{C1F77682-534F-4818-98D9-DD025A6DA79F}" vid="{9E28BF43-01F8-4E2D-AAA1-A19E594CDB95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s33_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2" id="{C1F77682-534F-4818-98D9-DD025A6DA79F}" vid="{9E28BF43-01F8-4E2D-AAA1-A19E594CDB95}"/>
    </a:ext>
  </a:extLst>
</a:theme>
</file>

<file path=ppt/theme/theme5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cs33_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2" id="{C1F77682-534F-4818-98D9-DD025A6DA79F}" vid="{9E28BF43-01F8-4E2D-AAA1-A19E594CDB95}"/>
    </a:ext>
  </a:extLst>
</a:theme>
</file>

<file path=ppt/theme/theme8.xml><?xml version="1.0" encoding="utf-8"?>
<a:theme xmlns:a="http://schemas.openxmlformats.org/drawingml/2006/main" name="2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4502</Words>
  <Characters>0</Characters>
  <Application>Microsoft Office PowerPoint</Application>
  <PresentationFormat>On-screen Show (4:3)</PresentationFormat>
  <Lines>0</Lines>
  <Paragraphs>1164</Paragraphs>
  <Slides>59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59</vt:i4>
      </vt:variant>
    </vt:vector>
  </HeadingPairs>
  <TitlesOfParts>
    <vt:vector size="90" baseType="lpstr">
      <vt:lpstr>MS PGothic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Consolas</vt:lpstr>
      <vt:lpstr>Courier New</vt:lpstr>
      <vt:lpstr>Courier New Bold</vt:lpstr>
      <vt:lpstr>Courier New Bold Italic</vt:lpstr>
      <vt:lpstr>Gill Sans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cs33_2</vt:lpstr>
      <vt:lpstr>Title and Content</vt:lpstr>
      <vt:lpstr>1_Title Only</vt:lpstr>
      <vt:lpstr>1_cs33_2</vt:lpstr>
      <vt:lpstr>1_Title and Content</vt:lpstr>
      <vt:lpstr>2_Title Only</vt:lpstr>
      <vt:lpstr>2_cs33_2</vt:lpstr>
      <vt:lpstr>2_Title and Content</vt:lpstr>
      <vt:lpstr>Title Only</vt:lpstr>
      <vt:lpstr>3_cs33_2</vt:lpstr>
      <vt:lpstr>Machine-Level Programming II: Control </vt:lpstr>
      <vt:lpstr>Administrative Items</vt:lpstr>
      <vt:lpstr>Review 1</vt:lpstr>
      <vt:lpstr>Some more details</vt:lpstr>
      <vt:lpstr>Review 2</vt:lpstr>
      <vt:lpstr>Address Computation Instruction</vt:lpstr>
      <vt:lpstr>Review 3</vt:lpstr>
      <vt:lpstr>Review 4</vt:lpstr>
      <vt:lpstr>Review 5</vt:lpstr>
      <vt:lpstr>Some instructions use implicit registers…</vt:lpstr>
      <vt:lpstr>Example in action</vt:lpstr>
      <vt:lpstr>Outline</vt:lpstr>
      <vt:lpstr>What should be in an architecture?</vt:lpstr>
      <vt:lpstr>Control Flow</vt:lpstr>
      <vt:lpstr>Processor State (x86-64, Partial)</vt:lpstr>
      <vt:lpstr>Condition Codes (Implicit Setting)</vt:lpstr>
      <vt:lpstr>Condition Codes (Explicit Setting: Compare)</vt:lpstr>
      <vt:lpstr>Condition Codes (Explicit Setting: Test)</vt:lpstr>
      <vt:lpstr>Two Scenarios</vt:lpstr>
      <vt:lpstr>Reading Condition Codes</vt:lpstr>
      <vt:lpstr>Reading Condition Codes (Cont.)</vt:lpstr>
      <vt:lpstr>Outline</vt:lpstr>
      <vt:lpstr>Two Scenarios</vt:lpstr>
      <vt:lpstr>Jumping</vt:lpstr>
      <vt:lpstr>Conditional Branch Example</vt:lpstr>
      <vt:lpstr>Expressing with Goto Code</vt:lpstr>
      <vt:lpstr>Goto -&gt; Assembly Conversion</vt:lpstr>
      <vt:lpstr>Ternary operator translation</vt:lpstr>
      <vt:lpstr>Alternate to Control Flow</vt:lpstr>
      <vt:lpstr>Conditional Move Example</vt:lpstr>
      <vt:lpstr>Bad Cases for Conditional Move</vt:lpstr>
      <vt:lpstr>Outline</vt:lpstr>
      <vt:lpstr>“Do-While” Loop Example</vt:lpstr>
      <vt:lpstr>General “Do-While” Translation</vt:lpstr>
      <vt:lpstr>“Do-While” Loop Compilation</vt:lpstr>
      <vt:lpstr>While Loop Example #1</vt:lpstr>
      <vt:lpstr>General “While” Translation #1</vt:lpstr>
      <vt:lpstr>While Loop Example #2</vt:lpstr>
      <vt:lpstr>General “While” Translation #2</vt:lpstr>
      <vt:lpstr>“For” Loop Form</vt:lpstr>
      <vt:lpstr>“For” Loop  While Loop</vt:lpstr>
      <vt:lpstr>For-While Conversion</vt:lpstr>
      <vt:lpstr>“For” Loop Do-While Conversion</vt:lpstr>
      <vt:lpstr>Outline</vt:lpstr>
      <vt:lpstr>Switch Statement</vt:lpstr>
      <vt:lpstr>Jump Table Structure</vt:lpstr>
      <vt:lpstr>Switch Statement Example</vt:lpstr>
      <vt:lpstr>Jump Table</vt:lpstr>
      <vt:lpstr>Switch Statement Example</vt:lpstr>
      <vt:lpstr>Switch Statement Example</vt:lpstr>
      <vt:lpstr>Direct/Indirect Jump</vt:lpstr>
      <vt:lpstr>Code Blocks (x == 1)</vt:lpstr>
      <vt:lpstr>Handling Fall-Through</vt:lpstr>
      <vt:lpstr>Handling Fall-Through</vt:lpstr>
      <vt:lpstr>Code Blocks (x == 2, x == 3)</vt:lpstr>
      <vt:lpstr>Code Blocks (x == 5, x == 6, default)</vt:lpstr>
      <vt:lpstr>Summary</vt:lpstr>
      <vt:lpstr>Summary</vt:lpstr>
      <vt:lpstr>Administrative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2019-01-15T19:16:33Z</dcterms:created>
  <dcterms:modified xsi:type="dcterms:W3CDTF">2019-10-08T20:54:48Z</dcterms:modified>
</cp:coreProperties>
</file>