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  <p:sldMasterId id="2147483686" r:id="rId2"/>
    <p:sldMasterId id="2147483700" r:id="rId3"/>
    <p:sldMasterId id="2147483702" r:id="rId4"/>
  </p:sldMasterIdLst>
  <p:notesMasterIdLst>
    <p:notesMasterId r:id="rId53"/>
  </p:notesMasterIdLst>
  <p:handoutMasterIdLst>
    <p:handoutMasterId r:id="rId54"/>
  </p:handoutMasterIdLst>
  <p:sldIdLst>
    <p:sldId id="542" r:id="rId5"/>
    <p:sldId id="1100" r:id="rId6"/>
    <p:sldId id="1082" r:id="rId7"/>
    <p:sldId id="1083" r:id="rId8"/>
    <p:sldId id="1084" r:id="rId9"/>
    <p:sldId id="1085" r:id="rId10"/>
    <p:sldId id="1086" r:id="rId11"/>
    <p:sldId id="1087" r:id="rId12"/>
    <p:sldId id="1090" r:id="rId13"/>
    <p:sldId id="1088" r:id="rId14"/>
    <p:sldId id="1089" r:id="rId15"/>
    <p:sldId id="1110" r:id="rId16"/>
    <p:sldId id="1091" r:id="rId17"/>
    <p:sldId id="1052" r:id="rId18"/>
    <p:sldId id="945" r:id="rId19"/>
    <p:sldId id="946" r:id="rId20"/>
    <p:sldId id="948" r:id="rId21"/>
    <p:sldId id="1063" r:id="rId22"/>
    <p:sldId id="1109" r:id="rId23"/>
    <p:sldId id="1069" r:id="rId24"/>
    <p:sldId id="977" r:id="rId25"/>
    <p:sldId id="954" r:id="rId26"/>
    <p:sldId id="955" r:id="rId27"/>
    <p:sldId id="957" r:id="rId28"/>
    <p:sldId id="1071" r:id="rId29"/>
    <p:sldId id="958" r:id="rId30"/>
    <p:sldId id="1072" r:id="rId31"/>
    <p:sldId id="1073" r:id="rId32"/>
    <p:sldId id="1074" r:id="rId33"/>
    <p:sldId id="1075" r:id="rId34"/>
    <p:sldId id="1077" r:id="rId35"/>
    <p:sldId id="966" r:id="rId36"/>
    <p:sldId id="1067" r:id="rId37"/>
    <p:sldId id="980" r:id="rId38"/>
    <p:sldId id="1068" r:id="rId39"/>
    <p:sldId id="972" r:id="rId40"/>
    <p:sldId id="973" r:id="rId41"/>
    <p:sldId id="1076" r:id="rId42"/>
    <p:sldId id="1043" r:id="rId43"/>
    <p:sldId id="1044" r:id="rId44"/>
    <p:sldId id="1045" r:id="rId45"/>
    <p:sldId id="1046" r:id="rId46"/>
    <p:sldId id="1078" r:id="rId47"/>
    <p:sldId id="1111" r:id="rId48"/>
    <p:sldId id="1112" r:id="rId49"/>
    <p:sldId id="1079" r:id="rId50"/>
    <p:sldId id="1081" r:id="rId51"/>
    <p:sldId id="1080" r:id="rId52"/>
  </p:sldIdLst>
  <p:sldSz cx="9144000" cy="6858000" type="screen4x3"/>
  <p:notesSz cx="7302500" cy="9586913"/>
  <p:custDataLst>
    <p:tags r:id="rId5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D5F1CF"/>
    <a:srgbClr val="FFFFCC"/>
    <a:srgbClr val="F6F5BD"/>
    <a:srgbClr val="CDF1C5"/>
    <a:srgbClr val="990000"/>
    <a:srgbClr val="F1C7C7"/>
    <a:srgbClr val="EDEA77"/>
    <a:srgbClr val="A8E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921" autoAdjust="0"/>
  </p:normalViewPr>
  <p:slideViewPr>
    <p:cSldViewPr snapToObjects="1">
      <p:cViewPr varScale="1">
        <p:scale>
          <a:sx n="74" d="100"/>
          <a:sy n="74" d="100"/>
        </p:scale>
        <p:origin x="1675" y="72"/>
      </p:cViewPr>
      <p:guideLst>
        <p:guide orient="horz" pos="153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43" d="100"/>
          <a:sy n="43" d="100"/>
        </p:scale>
        <p:origin x="-1936" y="-104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gs" Target="tags/tag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4067047-E766-4254-821F-B27F8CFA1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64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D8AD92D-85DC-42ED-A1F9-C1217E42EA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33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422CA9-8481-40C3-B5AE-2BC95BA0213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27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56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79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7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05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45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93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02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75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94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29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3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25525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31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681F1-9ECF-43CC-A1A6-D7853C0864C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41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48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794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864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177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411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453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341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28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14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3224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11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77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29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18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9059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78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99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329514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592196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508491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16031" y="6629400"/>
            <a:ext cx="5371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Adapted from 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609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5425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8102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454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6669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1891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83377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512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537008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4597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5784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44451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89166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4654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118006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36324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335916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89699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522447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49491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42661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102198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04334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  <a:endParaRPr lang="en-US" dirty="0">
              <a:sym typeface="Calibri Bold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8839200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05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eaLnBrk="1" fontAlgn="base" hangingPunct="1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3284B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077200" y="-26988"/>
            <a:ext cx="11303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CS33 - UCLA</a:t>
            </a:r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6827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284BF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284BF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 Bold" charset="0"/>
              </a:rPr>
              <a:t>Second level</a:t>
            </a:r>
          </a:p>
          <a:p>
            <a:pPr lvl="2"/>
            <a:r>
              <a:rPr lang="en-US">
                <a:sym typeface="Calibri Bold" charset="0"/>
              </a:rPr>
              <a:t>Third level</a:t>
            </a:r>
          </a:p>
          <a:p>
            <a:pPr lvl="3"/>
            <a:r>
              <a:rPr lang="en-US">
                <a:sym typeface="Calibri Bold" charset="0"/>
              </a:rPr>
              <a:t>Fourth level</a:t>
            </a:r>
          </a:p>
          <a:p>
            <a:pPr lvl="4"/>
            <a:r>
              <a:rPr lang="en-US">
                <a:sym typeface="Calibri Bold" charset="0"/>
              </a:rPr>
              <a:t>Fifth level</a:t>
            </a:r>
            <a:endParaRPr lang="en-US">
              <a:sym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44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eaLnBrk="1" fontAlgn="base" hangingPunct="1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eaLnBrk="1" fontAlgn="base" hangingPunct="1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50800"/>
            <a:ext cx="75914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431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eaLnBrk="1" fontAlgn="base" hangingPunct="1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5146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718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4290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862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1.png"/><Relationship Id="rId4" Type="http://schemas.openxmlformats.org/officeDocument/2006/relationships/package" Target="../embeddings/Microsoft_Excel_Worksheet.xls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package" Target="../embeddings/Microsoft_Excel_Worksheet2.xlsx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2178050"/>
          </a:xfrm>
        </p:spPr>
        <p:txBody>
          <a:bodyPr/>
          <a:lstStyle/>
          <a:p>
            <a:pPr marL="0" indent="0" eaLnBrk="1" hangingPunct="1"/>
            <a:r>
              <a:rPr lang="en-US" dirty="0"/>
              <a:t>Assembly-Programming 5:</a:t>
            </a:r>
            <a:br>
              <a:rPr lang="en-US" dirty="0"/>
            </a:br>
            <a:r>
              <a:rPr lang="en-US" dirty="0"/>
              <a:t>Unions/Stack/Buffer-overflow</a:t>
            </a:r>
            <a:br>
              <a:rPr lang="en-US" dirty="0"/>
            </a:br>
            <a:br>
              <a:rPr lang="en-US" dirty="0"/>
            </a:br>
            <a:endParaRPr lang="en-US" sz="2000" b="0" dirty="0"/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7678738" cy="1752600"/>
          </a:xfrm>
        </p:spPr>
        <p:txBody>
          <a:bodyPr/>
          <a:lstStyle/>
          <a:p>
            <a:pPr eaLnBrk="1" hangingPunct="1"/>
            <a:r>
              <a:rPr lang="en-US" dirty="0"/>
              <a:t>Tony Nowatzki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6273800" cy="11652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IA32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6868" name="Rectangle 4"/>
          <p:cNvSpPr>
            <a:spLocks/>
          </p:cNvSpPr>
          <p:nvPr/>
        </p:nvSpPr>
        <p:spPr bwMode="auto">
          <a:xfrm>
            <a:off x="4572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Little Endian</a:t>
            </a:r>
          </a:p>
        </p:txBody>
      </p:sp>
      <p:sp>
        <p:nvSpPr>
          <p:cNvPr id="36869" name="Rectangle 5"/>
          <p:cNvSpPr>
            <a:spLocks/>
          </p:cNvSpPr>
          <p:nvPr/>
        </p:nvSpPr>
        <p:spPr bwMode="auto">
          <a:xfrm>
            <a:off x="228601" y="4876800"/>
            <a:ext cx="8458199" cy="144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[0xf1f0,0xf3f2,0xf5f4,0xf7f6]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[0xf3f2f1f0,0xf7f6f5f4]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[0xf3f2f1f0]</a:t>
            </a:r>
          </a:p>
        </p:txBody>
      </p:sp>
      <p:sp>
        <p:nvSpPr>
          <p:cNvPr id="36870" name="Rectangle 6"/>
          <p:cNvSpPr>
            <a:spLocks/>
          </p:cNvSpPr>
          <p:nvPr/>
        </p:nvSpPr>
        <p:spPr bwMode="auto">
          <a:xfrm>
            <a:off x="284163" y="4432300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Output: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2" name="Rectangle 12"/>
          <p:cNvSpPr>
            <a:spLocks/>
          </p:cNvSpPr>
          <p:nvPr/>
        </p:nvSpPr>
        <p:spPr bwMode="auto">
          <a:xfrm>
            <a:off x="2047914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3" name="Rectangle 12"/>
          <p:cNvSpPr>
            <a:spLocks/>
          </p:cNvSpPr>
          <p:nvPr/>
        </p:nvSpPr>
        <p:spPr bwMode="auto">
          <a:xfrm>
            <a:off x="4571249" y="373445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4" name="Rectangle 12"/>
          <p:cNvSpPr>
            <a:spLocks/>
          </p:cNvSpPr>
          <p:nvPr/>
        </p:nvSpPr>
        <p:spPr bwMode="auto">
          <a:xfrm>
            <a:off x="5105400" y="3746500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5" name="Rectangle 12"/>
          <p:cNvSpPr>
            <a:spLocks/>
          </p:cNvSpPr>
          <p:nvPr/>
        </p:nvSpPr>
        <p:spPr bwMode="auto">
          <a:xfrm>
            <a:off x="7642927" y="372810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6" name="Line 42"/>
          <p:cNvSpPr>
            <a:spLocks noChangeShapeType="1"/>
          </p:cNvSpPr>
          <p:nvPr/>
        </p:nvSpPr>
        <p:spPr bwMode="auto">
          <a:xfrm>
            <a:off x="2489426" y="4038888"/>
            <a:ext cx="2134288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43"/>
          <p:cNvSpPr>
            <a:spLocks/>
          </p:cNvSpPr>
          <p:nvPr/>
        </p:nvSpPr>
        <p:spPr bwMode="auto">
          <a:xfrm>
            <a:off x="3224676" y="4050000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581273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65225"/>
          </a:xfrm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-- Big Endian ISA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7892" name="Rectangle 4"/>
          <p:cNvSpPr>
            <a:spLocks/>
          </p:cNvSpPr>
          <p:nvPr/>
        </p:nvSpPr>
        <p:spPr bwMode="auto">
          <a:xfrm>
            <a:off x="4572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(ARM/</a:t>
            </a:r>
            <a:r>
              <a:rPr lang="en-US" dirty="0" err="1">
                <a:latin typeface="Calibri" charset="0"/>
                <a:ea typeface="Calibri" charset="0"/>
                <a:cs typeface="Calibri" charset="0"/>
                <a:sym typeface="Calibri" charset="0"/>
              </a:rPr>
              <a:t>Sparc</a:t>
            </a:r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/MIPS)</a:t>
            </a:r>
            <a:endParaRPr lang="en-US" sz="24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37893" name="Rectangle 5"/>
          <p:cNvSpPr>
            <a:spLocks/>
          </p:cNvSpPr>
          <p:nvPr/>
        </p:nvSpPr>
        <p:spPr bwMode="auto">
          <a:xfrm>
            <a:off x="228600" y="5029200"/>
            <a:ext cx="8686800" cy="12954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[0xf0f1,0xf2f3,0xf4f5,0xf6f7]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[0xf0f1f2f3,0xf4f5f6f7]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[0xf0f1f2f3f4f5f6f7]</a:t>
            </a:r>
          </a:p>
        </p:txBody>
      </p:sp>
      <p:sp>
        <p:nvSpPr>
          <p:cNvPr id="37894" name="Rectangle 6"/>
          <p:cNvSpPr>
            <a:spLocks/>
          </p:cNvSpPr>
          <p:nvPr/>
        </p:nvSpPr>
        <p:spPr bwMode="auto">
          <a:xfrm>
            <a:off x="304800" y="4495800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Output on Sun: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234547"/>
              </p:ext>
            </p:extLst>
          </p:nvPr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Rectangle 12"/>
          <p:cNvSpPr>
            <a:spLocks/>
          </p:cNvSpPr>
          <p:nvPr/>
        </p:nvSpPr>
        <p:spPr bwMode="auto">
          <a:xfrm>
            <a:off x="1966162" y="372810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2" name="Rectangle 12"/>
          <p:cNvSpPr>
            <a:spLocks/>
          </p:cNvSpPr>
          <p:nvPr/>
        </p:nvSpPr>
        <p:spPr bwMode="auto">
          <a:xfrm>
            <a:off x="7724680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>
            <a:off x="2286000" y="4038888"/>
            <a:ext cx="5438680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Rectangle 43"/>
          <p:cNvSpPr>
            <a:spLocks/>
          </p:cNvSpPr>
          <p:nvPr/>
        </p:nvSpPr>
        <p:spPr bwMode="auto">
          <a:xfrm>
            <a:off x="4985802" y="4050000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743200" y="5316215"/>
            <a:ext cx="3962400" cy="3048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2743200" y="5621015"/>
            <a:ext cx="3962400" cy="22300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2743200" y="5844018"/>
            <a:ext cx="3962400" cy="3048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2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479359"/>
            <a:ext cx="7896225" cy="1150041"/>
          </a:xfrm>
        </p:spPr>
        <p:txBody>
          <a:bodyPr/>
          <a:lstStyle/>
          <a:p>
            <a:r>
              <a:rPr lang="en-US" sz="2800" dirty="0"/>
              <a:t>What does this program print?</a:t>
            </a:r>
          </a:p>
          <a:p>
            <a:r>
              <a:rPr lang="en-US" sz="2800" dirty="0"/>
              <a:t>To which addresses may this union be aligned?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3930DB-DE43-44BA-940E-D9F0885F1622}"/>
              </a:ext>
            </a:extLst>
          </p:cNvPr>
          <p:cNvSpPr txBox="1"/>
          <p:nvPr/>
        </p:nvSpPr>
        <p:spPr>
          <a:xfrm>
            <a:off x="228600" y="1378640"/>
            <a:ext cx="8795998" cy="39703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CFA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solidFill>
                  <a:srgbClr val="FFCFA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stdio.h</a:t>
            </a:r>
            <a:r>
              <a:rPr lang="en-US" sz="1800" dirty="0">
                <a:solidFill>
                  <a:srgbClr val="FFCFA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1800" dirty="0">
                <a:solidFill>
                  <a:srgbClr val="FFCFA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solidFill>
                  <a:srgbClr val="FFCFA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string.h</a:t>
            </a:r>
            <a:r>
              <a:rPr lang="en-US" sz="1800" dirty="0">
                <a:solidFill>
                  <a:srgbClr val="FFCFA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&gt;</a:t>
            </a:r>
          </a:p>
          <a:p>
            <a:endParaRPr lang="en-US" sz="1800" dirty="0">
              <a:solidFill>
                <a:srgbClr val="CEDF99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union</a:t>
            </a:r>
            <a:r>
              <a:rPr lang="en-US" sz="18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U </a:t>
            </a:r>
            <a:r>
              <a:rPr lang="en-US" sz="18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{</a:t>
            </a:r>
            <a:endParaRPr lang="en-US" sz="18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char</a:t>
            </a:r>
            <a:r>
              <a:rPr lang="en-US" sz="18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s </a:t>
            </a:r>
            <a:r>
              <a:rPr lang="en-US" sz="18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en-US" sz="18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16</a:t>
            </a:r>
            <a:r>
              <a:rPr lang="en-US" sz="18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];</a:t>
            </a:r>
            <a:endParaRPr lang="en-US" sz="18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endParaRPr lang="en-US" sz="18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char</a:t>
            </a:r>
            <a:r>
              <a:rPr lang="en-US" sz="18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c</a:t>
            </a:r>
            <a:r>
              <a:rPr lang="en-US" sz="18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endParaRPr lang="en-US" sz="18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}</a:t>
            </a:r>
            <a:r>
              <a:rPr lang="en-US" sz="18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u</a:t>
            </a:r>
            <a:r>
              <a:rPr lang="en-US" sz="18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CEDF99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main</a:t>
            </a:r>
            <a:r>
              <a:rPr lang="en-US" sz="18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argc</a:t>
            </a:r>
            <a:r>
              <a:rPr lang="en-US" sz="18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**</a:t>
            </a:r>
            <a:r>
              <a:rPr lang="en-US" sz="18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argv</a:t>
            </a:r>
            <a:r>
              <a:rPr lang="en-US" sz="18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{</a:t>
            </a:r>
            <a:endParaRPr lang="en-US" sz="18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n-US" sz="18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strcpy</a:t>
            </a:r>
            <a:r>
              <a:rPr lang="en-US" sz="18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u</a:t>
            </a:r>
            <a:r>
              <a:rPr lang="en-US" sz="1800" dirty="0" err="1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s</a:t>
            </a:r>
            <a:r>
              <a:rPr lang="en-US" sz="18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C939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CC939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evilprof</a:t>
            </a:r>
            <a:r>
              <a:rPr lang="en-US" sz="1800" b="0" dirty="0">
                <a:solidFill>
                  <a:srgbClr val="CC939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);</a:t>
            </a:r>
            <a:r>
              <a:rPr lang="en-US" sz="18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//Copy string to destination from source</a:t>
            </a:r>
          </a:p>
          <a:p>
            <a:r>
              <a:rPr lang="pt-BR" sz="18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printf</a:t>
            </a:r>
            <a:r>
              <a:rPr lang="pt-BR" sz="18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CC939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"%x\n"</a:t>
            </a:r>
            <a:r>
              <a:rPr lang="pt-BR" sz="18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pt-BR" sz="18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u</a:t>
            </a:r>
            <a:r>
              <a:rPr lang="pt-BR" sz="18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.</a:t>
            </a:r>
            <a:r>
              <a:rPr lang="pt-BR" sz="18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c</a:t>
            </a:r>
            <a:r>
              <a:rPr lang="pt-BR" sz="18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);</a:t>
            </a:r>
            <a:endParaRPr lang="pt-BR" sz="18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pt-BR" sz="18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printf</a:t>
            </a:r>
            <a:r>
              <a:rPr lang="pt-BR" sz="18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CC939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"%x\n"</a:t>
            </a:r>
            <a:r>
              <a:rPr lang="pt-BR" sz="18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pt-BR" sz="18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u</a:t>
            </a:r>
            <a:r>
              <a:rPr lang="pt-BR" sz="18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.</a:t>
            </a:r>
            <a:r>
              <a:rPr lang="pt-BR" sz="18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</a:t>
            </a:r>
            <a:r>
              <a:rPr lang="pt-BR" sz="18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);</a:t>
            </a:r>
            <a:endParaRPr lang="pt-BR" sz="18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" sz="18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}</a:t>
            </a:r>
            <a:endParaRPr lang="en" b="0" dirty="0">
              <a:solidFill>
                <a:prstClr val="black"/>
              </a:solidFill>
              <a:highlight>
                <a:srgbClr val="3F3F3F"/>
              </a:highligh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603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Summary of Compound Types in C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8289925" cy="4972050"/>
          </a:xfrm>
          <a:ln/>
        </p:spPr>
        <p:txBody>
          <a:bodyPr/>
          <a:lstStyle/>
          <a:p>
            <a:r>
              <a:rPr lang="en-US" dirty="0"/>
              <a:t>Arrays</a:t>
            </a:r>
          </a:p>
          <a:p>
            <a:pPr marL="552450" lvl="1"/>
            <a:r>
              <a:rPr lang="en-US" dirty="0"/>
              <a:t>Contiguous allocation of memory</a:t>
            </a:r>
          </a:p>
          <a:p>
            <a:pPr marL="552450" lvl="1"/>
            <a:r>
              <a:rPr lang="en-US" dirty="0"/>
              <a:t>Aligned to satisfy every element’s alignment requirement</a:t>
            </a:r>
          </a:p>
          <a:p>
            <a:pPr marL="552450" lvl="1"/>
            <a:r>
              <a:rPr lang="en-US" dirty="0"/>
              <a:t>Pointer to first element</a:t>
            </a:r>
          </a:p>
          <a:p>
            <a:pPr marL="552450" lvl="1"/>
            <a:r>
              <a:rPr lang="en-US" dirty="0"/>
              <a:t>No bounds checking</a:t>
            </a:r>
          </a:p>
          <a:p>
            <a:r>
              <a:rPr lang="en-US" dirty="0"/>
              <a:t>Structures</a:t>
            </a:r>
          </a:p>
          <a:p>
            <a:pPr marL="552450" lvl="1"/>
            <a:r>
              <a:rPr lang="en-US" dirty="0"/>
              <a:t>Allocate bytes in order declared</a:t>
            </a:r>
          </a:p>
          <a:p>
            <a:pPr marL="552450" lvl="1"/>
            <a:r>
              <a:rPr lang="en-US" dirty="0"/>
              <a:t>Pad in middle and at end to satisfy alignment</a:t>
            </a:r>
          </a:p>
          <a:p>
            <a:r>
              <a:rPr lang="en-US" dirty="0"/>
              <a:t>Unions</a:t>
            </a:r>
          </a:p>
          <a:p>
            <a:pPr marL="552450" lvl="1"/>
            <a:r>
              <a:rPr lang="en-US" dirty="0"/>
              <a:t>Overlay declarations</a:t>
            </a:r>
          </a:p>
          <a:p>
            <a:pPr marL="552450" lvl="1"/>
            <a:r>
              <a:rPr lang="en-US" dirty="0"/>
              <a:t>Way to circumvent type system</a:t>
            </a:r>
          </a:p>
        </p:txBody>
      </p:sp>
    </p:spTree>
    <p:extLst>
      <p:ext uri="{BB962C8B-B14F-4D97-AF65-F5344CB8AC3E}">
        <p14:creationId xmlns:p14="http://schemas.microsoft.com/office/powerpoint/2010/main" val="3687162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Unions</a:t>
            </a:r>
            <a:endParaRPr lang="en-US" dirty="0"/>
          </a:p>
          <a:p>
            <a:pPr>
              <a:defRPr/>
            </a:pPr>
            <a:r>
              <a:rPr lang="en-US" dirty="0"/>
              <a:t>Memory Layout</a:t>
            </a:r>
          </a:p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Buffer Overflow</a:t>
            </a:r>
          </a:p>
          <a:p>
            <a:pPr lvl="1">
              <a:defRPr/>
            </a:pPr>
            <a:r>
              <a:rPr lang="en-US" dirty="0">
                <a:solidFill>
                  <a:srgbClr val="7F7F7F"/>
                </a:solidFill>
              </a:rPr>
              <a:t>Vulnerability</a:t>
            </a:r>
          </a:p>
          <a:p>
            <a:pPr lvl="1">
              <a:defRPr/>
            </a:pPr>
            <a:r>
              <a:rPr lang="en-US" dirty="0">
                <a:solidFill>
                  <a:srgbClr val="7F7F7F"/>
                </a:solidFill>
              </a:rPr>
              <a:t>Protection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/>
              <a:t>x86-64 Linux Memory Layout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Runtime stack (8MB limit)</a:t>
            </a:r>
          </a:p>
          <a:p>
            <a:pPr lvl="1"/>
            <a:r>
              <a:rPr lang="en-US" dirty="0"/>
              <a:t>E. </a:t>
            </a:r>
            <a:r>
              <a:rPr lang="en-US" dirty="0" err="1"/>
              <a:t>g</a:t>
            </a:r>
            <a:r>
              <a:rPr lang="en-US" dirty="0"/>
              <a:t>., local variables</a:t>
            </a:r>
          </a:p>
          <a:p>
            <a:r>
              <a:rPr lang="en-US" dirty="0"/>
              <a:t>Heap</a:t>
            </a:r>
          </a:p>
          <a:p>
            <a:pPr lvl="1"/>
            <a:r>
              <a:rPr lang="en-US" dirty="0"/>
              <a:t>Dynamically allocated as needed</a:t>
            </a:r>
          </a:p>
          <a:p>
            <a:pPr lvl="1"/>
            <a:r>
              <a:rPr lang="en-US" dirty="0"/>
              <a:t>When call  </a:t>
            </a:r>
            <a:r>
              <a:rPr lang="en-US" dirty="0" err="1"/>
              <a:t>malloc</a:t>
            </a:r>
            <a:r>
              <a:rPr lang="en-US" dirty="0"/>
              <a:t>(), </a:t>
            </a:r>
            <a:r>
              <a:rPr lang="en-US" dirty="0" err="1"/>
              <a:t>calloc</a:t>
            </a:r>
            <a:r>
              <a:rPr lang="en-US" dirty="0"/>
              <a:t>(), new()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Statically allocated data</a:t>
            </a:r>
          </a:p>
          <a:p>
            <a:pPr lvl="1"/>
            <a:r>
              <a:rPr lang="en-US" dirty="0"/>
              <a:t>E.g., global </a:t>
            </a:r>
            <a:r>
              <a:rPr lang="en-US" dirty="0" err="1"/>
              <a:t>vars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static</a:t>
            </a:r>
            <a:r>
              <a:rPr lang="en-US" dirty="0"/>
              <a:t> </a:t>
            </a:r>
            <a:r>
              <a:rPr lang="en-US" dirty="0" err="1"/>
              <a:t>vars</a:t>
            </a:r>
            <a:r>
              <a:rPr lang="en-US" dirty="0"/>
              <a:t>, string constants</a:t>
            </a:r>
          </a:p>
          <a:p>
            <a:r>
              <a:rPr lang="en-US" dirty="0"/>
              <a:t>Text  / Shared Libraries</a:t>
            </a:r>
          </a:p>
          <a:p>
            <a:pPr lvl="1"/>
            <a:r>
              <a:rPr lang="en-US" dirty="0"/>
              <a:t>Executable machine instructions</a:t>
            </a:r>
          </a:p>
          <a:p>
            <a:pPr lvl="1"/>
            <a:r>
              <a:rPr lang="en-US" dirty="0"/>
              <a:t>Read-only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2950402" y="6169580"/>
            <a:ext cx="21336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sz="1800" b="0" dirty="0">
                <a:latin typeface="Calibri" pitchFamily="34" charset="0"/>
              </a:rPr>
              <a:t>Hex Address</a:t>
            </a:r>
          </a:p>
        </p:txBody>
      </p:sp>
      <p:sp>
        <p:nvSpPr>
          <p:cNvPr id="10246" name="Text Box 19"/>
          <p:cNvSpPr txBox="1">
            <a:spLocks noChangeArrowheads="1"/>
          </p:cNvSpPr>
          <p:nvPr/>
        </p:nvSpPr>
        <p:spPr bwMode="auto">
          <a:xfrm>
            <a:off x="5842202" y="6412468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>
                <a:latin typeface="Courier New" pitchFamily="49" charset="0"/>
              </a:rPr>
              <a:t>000000</a:t>
            </a:r>
          </a:p>
        </p:txBody>
      </p:sp>
      <p:sp>
        <p:nvSpPr>
          <p:cNvPr id="348180" name="Rectangle 20"/>
          <p:cNvSpPr>
            <a:spLocks noChangeArrowheads="1"/>
          </p:cNvSpPr>
          <p:nvPr/>
        </p:nvSpPr>
        <p:spPr bwMode="auto">
          <a:xfrm>
            <a:off x="6858000" y="104195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348181" name="Rectangle 21"/>
          <p:cNvSpPr>
            <a:spLocks noChangeArrowheads="1"/>
          </p:cNvSpPr>
          <p:nvPr/>
        </p:nvSpPr>
        <p:spPr bwMode="auto">
          <a:xfrm>
            <a:off x="6858000" y="104775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0249" name="Rectangle 23"/>
          <p:cNvSpPr>
            <a:spLocks noChangeArrowheads="1"/>
          </p:cNvSpPr>
          <p:nvPr/>
        </p:nvSpPr>
        <p:spPr bwMode="auto">
          <a:xfrm>
            <a:off x="6858000" y="601718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0250" name="Rectangle 24"/>
          <p:cNvSpPr>
            <a:spLocks noChangeArrowheads="1"/>
          </p:cNvSpPr>
          <p:nvPr/>
        </p:nvSpPr>
        <p:spPr bwMode="auto">
          <a:xfrm>
            <a:off x="6858000" y="571238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10251" name="Rectangle 25"/>
          <p:cNvSpPr>
            <a:spLocks noChangeArrowheads="1"/>
          </p:cNvSpPr>
          <p:nvPr/>
        </p:nvSpPr>
        <p:spPr bwMode="auto">
          <a:xfrm>
            <a:off x="6858000" y="5105400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10252" name="Text Box 27"/>
          <p:cNvSpPr txBox="1">
            <a:spLocks noChangeArrowheads="1"/>
          </p:cNvSpPr>
          <p:nvPr/>
        </p:nvSpPr>
        <p:spPr bwMode="auto">
          <a:xfrm>
            <a:off x="5842202" y="616958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>
                <a:latin typeface="Courier New" pitchFamily="49" charset="0"/>
              </a:rPr>
              <a:t>400000</a:t>
            </a:r>
          </a:p>
        </p:txBody>
      </p:sp>
      <p:sp>
        <p:nvSpPr>
          <p:cNvPr id="10253" name="Line 34"/>
          <p:cNvSpPr>
            <a:spLocks noChangeShapeType="1"/>
          </p:cNvSpPr>
          <p:nvPr/>
        </p:nvSpPr>
        <p:spPr bwMode="auto">
          <a:xfrm>
            <a:off x="7581900" y="142875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0254" name="Line 35"/>
          <p:cNvSpPr>
            <a:spLocks noChangeShapeType="1"/>
          </p:cNvSpPr>
          <p:nvPr/>
        </p:nvSpPr>
        <p:spPr bwMode="auto">
          <a:xfrm flipV="1">
            <a:off x="7581900" y="4876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6" name="Right Arrow 15"/>
          <p:cNvSpPr/>
          <p:nvPr/>
        </p:nvSpPr>
        <p:spPr bwMode="auto">
          <a:xfrm>
            <a:off x="5181600" y="6115605"/>
            <a:ext cx="609600" cy="4572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algn="ctr"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858000" y="2189163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57" name="AutoShape 16"/>
          <p:cNvSpPr>
            <a:spLocks/>
          </p:cNvSpPr>
          <p:nvPr/>
        </p:nvSpPr>
        <p:spPr bwMode="auto">
          <a:xfrm rot="10800000">
            <a:off x="8364538" y="1047750"/>
            <a:ext cx="228600" cy="1141413"/>
          </a:xfrm>
          <a:prstGeom prst="leftBrace">
            <a:avLst>
              <a:gd name="adj1" fmla="val 7501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64563" y="1435100"/>
            <a:ext cx="6334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kern="0" dirty="0">
                <a:solidFill>
                  <a:srgbClr val="000000"/>
                </a:solidFill>
                <a:latin typeface="Calibri" pitchFamily="34" charset="0"/>
                <a:cs typeface="+mn-cs"/>
              </a:rPr>
              <a:t>8MB</a:t>
            </a: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6858000" y="37338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>
                <a:latin typeface="Calibri" pitchFamily="34" charset="0"/>
              </a:rPr>
              <a:t>Libraries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6845300" cy="573087"/>
          </a:xfrm>
        </p:spPr>
        <p:txBody>
          <a:bodyPr/>
          <a:lstStyle/>
          <a:p>
            <a:pPr eaLnBrk="1" hangingPunct="1"/>
            <a:r>
              <a:rPr lang="en-US"/>
              <a:t>Memory Allocation Example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609600" y="1295400"/>
            <a:ext cx="5791200" cy="479875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fi-FI" sz="1800" dirty="0" err="1">
                <a:latin typeface="Courier New" pitchFamily="49" charset="0"/>
              </a:rPr>
              <a:t>char</a:t>
            </a:r>
            <a:r>
              <a:rPr lang="fi-FI" sz="1800" dirty="0">
                <a:latin typeface="Courier New" pitchFamily="49" charset="0"/>
              </a:rPr>
              <a:t> big_array[1L&lt;&lt;24];  /* 16 MB */</a:t>
            </a: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char</a:t>
            </a:r>
            <a:r>
              <a:rPr lang="fi-FI" sz="1800" dirty="0">
                <a:latin typeface="Courier New" pitchFamily="49" charset="0"/>
              </a:rPr>
              <a:t> huge_array[1L&lt;&lt;31]; /*  2 GB */</a:t>
            </a:r>
          </a:p>
          <a:p>
            <a:pPr eaLnBrk="0" hangingPunct="0"/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</a:t>
            </a:r>
            <a:r>
              <a:rPr lang="fi-FI" sz="1800" dirty="0" err="1">
                <a:latin typeface="Courier New" pitchFamily="49" charset="0"/>
              </a:rPr>
              <a:t>global</a:t>
            </a:r>
            <a:r>
              <a:rPr lang="fi-FI" sz="1800" dirty="0">
                <a:latin typeface="Courier New" pitchFamily="49" charset="0"/>
              </a:rPr>
              <a:t> = 0;</a:t>
            </a:r>
          </a:p>
          <a:p>
            <a:pPr eaLnBrk="0" hangingPunct="0"/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</a:t>
            </a:r>
            <a:r>
              <a:rPr lang="fi-FI" sz="1800" dirty="0" err="1">
                <a:latin typeface="Courier New" pitchFamily="49" charset="0"/>
              </a:rPr>
              <a:t>useless</a:t>
            </a:r>
            <a:r>
              <a:rPr lang="fi-FI" sz="1800" dirty="0">
                <a:latin typeface="Courier New" pitchFamily="49" charset="0"/>
              </a:rPr>
              <a:t>() { </a:t>
            </a:r>
            <a:r>
              <a:rPr lang="fi-FI" sz="1800" dirty="0" err="1">
                <a:latin typeface="Courier New" pitchFamily="49" charset="0"/>
              </a:rPr>
              <a:t>return</a:t>
            </a:r>
            <a:r>
              <a:rPr lang="fi-FI" sz="1800" dirty="0">
                <a:latin typeface="Courier New" pitchFamily="49" charset="0"/>
              </a:rPr>
              <a:t> 0; }</a:t>
            </a:r>
          </a:p>
          <a:p>
            <a:pPr eaLnBrk="0" hangingPunct="0"/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main ()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{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</a:t>
            </a:r>
            <a:r>
              <a:rPr lang="fi-FI" sz="1800" dirty="0" err="1">
                <a:latin typeface="Courier New" pitchFamily="49" charset="0"/>
              </a:rPr>
              <a:t>void</a:t>
            </a:r>
            <a:r>
              <a:rPr lang="fi-FI" sz="1800" dirty="0">
                <a:latin typeface="Courier New" pitchFamily="49" charset="0"/>
              </a:rPr>
              <a:t> *p1, *p2, *p3, *p4;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</a:t>
            </a:r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</a:t>
            </a:r>
            <a:r>
              <a:rPr lang="fi-FI" sz="1800" dirty="0" err="1">
                <a:latin typeface="Courier New" pitchFamily="49" charset="0"/>
              </a:rPr>
              <a:t>local</a:t>
            </a:r>
            <a:r>
              <a:rPr lang="fi-FI" sz="1800" dirty="0">
                <a:latin typeface="Courier New" pitchFamily="49" charset="0"/>
              </a:rPr>
              <a:t> = 0;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p1 = malloc(1L &lt;&lt; 28); /* 256 MB */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p2 = malloc(1L &lt;&lt; 8);  /* 256  B */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p3 = malloc(1L &lt;&lt; 32); /*   4 GB */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p4 = malloc(1L &lt;&lt; 8);  /* 256  B */</a:t>
            </a:r>
          </a:p>
          <a:p>
            <a:pPr eaLnBrk="0" hangingPunct="0"/>
            <a:r>
              <a:rPr lang="en-US" sz="1800" dirty="0">
                <a:latin typeface="Courier New" pitchFamily="49" charset="0"/>
              </a:rPr>
              <a:t> /* Some print statements ... */</a:t>
            </a:r>
          </a:p>
          <a:p>
            <a:pPr eaLnBrk="0" hangingPunct="0"/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0538" y="6046128"/>
            <a:ext cx="36734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Where does everything go?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6858000" y="104195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6858000" y="1171575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6858000" y="601718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6858000" y="571238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6858000" y="5105400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>
            <a:off x="7581900" y="1552575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3" name="Line 35"/>
          <p:cNvSpPr>
            <a:spLocks noChangeShapeType="1"/>
          </p:cNvSpPr>
          <p:nvPr/>
        </p:nvSpPr>
        <p:spPr bwMode="auto">
          <a:xfrm flipV="1">
            <a:off x="7581900" y="4876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6858000" y="2312988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6858000" y="37338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>
                <a:latin typeface="Calibri" pitchFamily="34" charset="0"/>
              </a:rPr>
              <a:t>Libraries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5"/>
          <p:cNvSpPr>
            <a:spLocks noChangeArrowheads="1"/>
          </p:cNvSpPr>
          <p:nvPr/>
        </p:nvSpPr>
        <p:spPr bwMode="auto">
          <a:xfrm>
            <a:off x="2667000" y="4038600"/>
            <a:ext cx="2667000" cy="533400"/>
          </a:xfrm>
          <a:prstGeom prst="rect">
            <a:avLst/>
          </a:prstGeom>
          <a:solidFill>
            <a:srgbClr val="F6F5BD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13315" name="Rectangle 25"/>
          <p:cNvSpPr>
            <a:spLocks noChangeArrowheads="1"/>
          </p:cNvSpPr>
          <p:nvPr/>
        </p:nvSpPr>
        <p:spPr bwMode="auto">
          <a:xfrm>
            <a:off x="2667000" y="3499005"/>
            <a:ext cx="2667000" cy="539595"/>
          </a:xfrm>
          <a:prstGeom prst="rect">
            <a:avLst/>
          </a:prstGeom>
          <a:solidFill>
            <a:srgbClr val="F1C7C7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2667000" y="2073275"/>
            <a:ext cx="26670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13317" name="Rectangle 25"/>
          <p:cNvSpPr>
            <a:spLocks noChangeArrowheads="1"/>
          </p:cNvSpPr>
          <p:nvPr/>
        </p:nvSpPr>
        <p:spPr bwMode="auto">
          <a:xfrm>
            <a:off x="2667000" y="2438400"/>
            <a:ext cx="2667000" cy="1066800"/>
          </a:xfrm>
          <a:prstGeom prst="rect">
            <a:avLst/>
          </a:prstGeom>
          <a:solidFill>
            <a:srgbClr val="D5F1C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533400"/>
            <a:ext cx="6578600" cy="573088"/>
          </a:xfrm>
        </p:spPr>
        <p:txBody>
          <a:bodyPr/>
          <a:lstStyle/>
          <a:p>
            <a:pPr eaLnBrk="1" hangingPunct="1"/>
            <a:r>
              <a:rPr lang="en-US" dirty="0"/>
              <a:t>x86-64 Example Addresses</a:t>
            </a:r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2066925"/>
            <a:ext cx="5638800" cy="2582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local	0x00007ffe4d3be87c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p1 	0x00007f7262a1e010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p3 	0x00007f7162a1d010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p4	0x000000008359d120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p2	0x000000008359d010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 err="1">
                <a:latin typeface="Courier New" pitchFamily="49" charset="0"/>
              </a:rPr>
              <a:t>big_array</a:t>
            </a:r>
            <a:r>
              <a:rPr lang="en-US" sz="1800" dirty="0">
                <a:latin typeface="Courier New" pitchFamily="49" charset="0"/>
              </a:rPr>
              <a:t> 	0x0000000080601060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 err="1">
                <a:latin typeface="Courier New" pitchFamily="49" charset="0"/>
              </a:rPr>
              <a:t>huge_array</a:t>
            </a:r>
            <a:r>
              <a:rPr lang="en-US" sz="1800" dirty="0">
                <a:latin typeface="Courier New" pitchFamily="49" charset="0"/>
              </a:rPr>
              <a:t> 	0x0000000000601060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main()	0x000000000040060c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useless() 	0x0000000000400590</a:t>
            </a:r>
          </a:p>
        </p:txBody>
      </p:sp>
      <p:sp>
        <p:nvSpPr>
          <p:cNvPr id="438308" name="Text Box 36"/>
          <p:cNvSpPr txBox="1">
            <a:spLocks noChangeArrowheads="1"/>
          </p:cNvSpPr>
          <p:nvPr/>
        </p:nvSpPr>
        <p:spPr bwMode="auto">
          <a:xfrm>
            <a:off x="457200" y="1214438"/>
            <a:ext cx="2474913" cy="4619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address range ~2</a:t>
            </a:r>
            <a:r>
              <a:rPr lang="en-US" i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47</a:t>
            </a:r>
          </a:p>
        </p:txBody>
      </p:sp>
      <p:sp>
        <p:nvSpPr>
          <p:cNvPr id="13321" name="Text Box 12"/>
          <p:cNvSpPr txBox="1">
            <a:spLocks noChangeArrowheads="1"/>
          </p:cNvSpPr>
          <p:nvPr/>
        </p:nvSpPr>
        <p:spPr bwMode="auto">
          <a:xfrm>
            <a:off x="5867400" y="715963"/>
            <a:ext cx="1011238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00007F</a:t>
            </a:r>
          </a:p>
        </p:txBody>
      </p:sp>
      <p:sp>
        <p:nvSpPr>
          <p:cNvPr id="13322" name="Text Box 19"/>
          <p:cNvSpPr txBox="1">
            <a:spLocks noChangeArrowheads="1"/>
          </p:cNvSpPr>
          <p:nvPr/>
        </p:nvSpPr>
        <p:spPr bwMode="auto">
          <a:xfrm>
            <a:off x="5867400" y="6262688"/>
            <a:ext cx="1011238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000000</a:t>
            </a: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6858000" y="89217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13325" name="Rectangle 23"/>
          <p:cNvSpPr>
            <a:spLocks noChangeArrowheads="1"/>
          </p:cNvSpPr>
          <p:nvPr/>
        </p:nvSpPr>
        <p:spPr bwMode="auto">
          <a:xfrm>
            <a:off x="6858000" y="586740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3326" name="Rectangle 24"/>
          <p:cNvSpPr>
            <a:spLocks noChangeArrowheads="1"/>
          </p:cNvSpPr>
          <p:nvPr/>
        </p:nvSpPr>
        <p:spPr bwMode="auto">
          <a:xfrm>
            <a:off x="6858000" y="556260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13327" name="Rectangle 25"/>
          <p:cNvSpPr>
            <a:spLocks noChangeArrowheads="1"/>
          </p:cNvSpPr>
          <p:nvPr/>
        </p:nvSpPr>
        <p:spPr bwMode="auto">
          <a:xfrm>
            <a:off x="6858000" y="4267200"/>
            <a:ext cx="1447800" cy="1295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  <a:p>
            <a:pPr eaLnBrk="0" hangingPunct="0"/>
            <a:r>
              <a:rPr lang="en-US" sz="1800" dirty="0">
                <a:latin typeface="Calibri" pitchFamily="34" charset="0"/>
              </a:rPr>
              <a:t>(small </a:t>
            </a:r>
          </a:p>
          <a:p>
            <a:pPr eaLnBrk="0" hangingPunct="0"/>
            <a:r>
              <a:rPr lang="en-US" sz="1800" dirty="0">
                <a:latin typeface="Calibri" pitchFamily="34" charset="0"/>
              </a:rPr>
              <a:t>objects)</a:t>
            </a:r>
          </a:p>
        </p:txBody>
      </p:sp>
      <p:sp>
        <p:nvSpPr>
          <p:cNvPr id="13328" name="Line 34"/>
          <p:cNvSpPr>
            <a:spLocks noChangeShapeType="1"/>
          </p:cNvSpPr>
          <p:nvPr/>
        </p:nvSpPr>
        <p:spPr bwMode="auto">
          <a:xfrm>
            <a:off x="7581900" y="1038225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3329" name="Line 35"/>
          <p:cNvSpPr>
            <a:spLocks noChangeShapeType="1"/>
          </p:cNvSpPr>
          <p:nvPr/>
        </p:nvSpPr>
        <p:spPr bwMode="auto">
          <a:xfrm flipV="1">
            <a:off x="7581900" y="40386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6858000" y="16002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 (big </a:t>
            </a:r>
          </a:p>
          <a:p>
            <a:pPr eaLnBrk="0" hangingPunct="0"/>
            <a:r>
              <a:rPr lang="en-US" sz="1800" dirty="0">
                <a:latin typeface="Calibri" pitchFamily="34" charset="0"/>
              </a:rPr>
              <a:t>objects)</a:t>
            </a:r>
          </a:p>
        </p:txBody>
      </p:sp>
      <p:sp>
        <p:nvSpPr>
          <p:cNvPr id="22" name="Line 35"/>
          <p:cNvSpPr>
            <a:spLocks noChangeShapeType="1"/>
          </p:cNvSpPr>
          <p:nvPr/>
        </p:nvSpPr>
        <p:spPr bwMode="auto">
          <a:xfrm>
            <a:off x="7581900" y="2209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6858000" y="885825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34000" y="1752600"/>
            <a:ext cx="1544638" cy="3303759"/>
            <a:chOff x="4841481" y="1752600"/>
            <a:chExt cx="2037157" cy="3303759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V="1">
              <a:off x="4876800" y="1752600"/>
              <a:ext cx="2001838" cy="76200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V="1">
              <a:off x="4876800" y="2073275"/>
              <a:ext cx="2001838" cy="74612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4870380" y="3066106"/>
              <a:ext cx="2008258" cy="165829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841481" y="3398065"/>
              <a:ext cx="2008258" cy="165829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B520C1F-E956-440F-979C-DFF58644722D}"/>
              </a:ext>
            </a:extLst>
          </p:cNvPr>
          <p:cNvSpPr txBox="1"/>
          <p:nvPr/>
        </p:nvSpPr>
        <p:spPr>
          <a:xfrm>
            <a:off x="431800" y="4964009"/>
            <a:ext cx="4368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Note: separate heap area for small and big objects may change depending on the implementation of malloc!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Unions</a:t>
            </a:r>
            <a:endParaRPr lang="en-US" dirty="0">
              <a:solidFill>
                <a:srgbClr val="808080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808080"/>
                </a:solidFill>
              </a:rPr>
              <a:t>Memory Layout</a:t>
            </a:r>
          </a:p>
          <a:p>
            <a:pPr>
              <a:defRPr/>
            </a:pPr>
            <a:r>
              <a:rPr lang="en-US" dirty="0"/>
              <a:t>Buffer Overflow</a:t>
            </a:r>
          </a:p>
          <a:p>
            <a:pPr lvl="1">
              <a:defRPr/>
            </a:pPr>
            <a:r>
              <a:rPr lang="en-US" dirty="0"/>
              <a:t>Vulnerability</a:t>
            </a:r>
          </a:p>
          <a:p>
            <a:pPr lvl="1">
              <a:defRPr/>
            </a:pPr>
            <a:r>
              <a:rPr lang="en-US" dirty="0"/>
              <a:t>Protection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856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357188" y="50800"/>
            <a:ext cx="8558212" cy="1549400"/>
          </a:xfrm>
          <a:ln/>
        </p:spPr>
        <p:txBody>
          <a:bodyPr/>
          <a:lstStyle/>
          <a:p>
            <a:pPr marL="119063" indent="-119063"/>
            <a:r>
              <a:rPr lang="en-US" b="1" dirty="0"/>
              <a:t>Recall: Memory Referencing Bug Example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252412" y="4394200"/>
            <a:ext cx="4279900" cy="18288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-&gt;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fun(6)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  <a:endParaRPr lang="en-US" sz="1800" dirty="0">
              <a:solidFill>
                <a:schemeClr val="tx1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265112" y="1422400"/>
            <a:ext cx="4038600" cy="2844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fun(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volatile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s;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3.14;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s.a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 = 1073741824; /* bad*/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return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sp>
        <p:nvSpPr>
          <p:cNvPr id="13" name="Rectangle 8"/>
          <p:cNvSpPr>
            <a:spLocks/>
          </p:cNvSpPr>
          <p:nvPr/>
        </p:nvSpPr>
        <p:spPr bwMode="auto">
          <a:xfrm>
            <a:off x="4831432" y="1600200"/>
            <a:ext cx="1819216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for fun:</a:t>
            </a:r>
          </a:p>
        </p:txBody>
      </p:sp>
      <p:graphicFrame>
        <p:nvGraphicFramePr>
          <p:cNvPr id="14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929129"/>
              </p:ext>
            </p:extLst>
          </p:nvPr>
        </p:nvGraphicFramePr>
        <p:xfrm>
          <a:off x="5602002" y="2160408"/>
          <a:ext cx="2070100" cy="26670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Return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Addr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.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AutoShape 6"/>
          <p:cNvSpPr>
            <a:spLocks/>
          </p:cNvSpPr>
          <p:nvPr/>
        </p:nvSpPr>
        <p:spPr bwMode="auto">
          <a:xfrm flipH="1">
            <a:off x="5144802" y="3303408"/>
            <a:ext cx="3048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 rot="16200000">
            <a:off x="4185011" y="3955663"/>
            <a:ext cx="129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struct_t</a:t>
            </a:r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5602002" y="4840100"/>
            <a:ext cx="176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Width of 4 bytes</a:t>
            </a:r>
          </a:p>
        </p:txBody>
      </p:sp>
      <p:sp>
        <p:nvSpPr>
          <p:cNvPr id="10" name="AutoShape 6"/>
          <p:cNvSpPr>
            <a:spLocks/>
          </p:cNvSpPr>
          <p:nvPr/>
        </p:nvSpPr>
        <p:spPr bwMode="auto">
          <a:xfrm>
            <a:off x="7735602" y="2160408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7"/>
          <p:cNvSpPr>
            <a:spLocks/>
          </p:cNvSpPr>
          <p:nvPr/>
        </p:nvSpPr>
        <p:spPr bwMode="auto">
          <a:xfrm>
            <a:off x="8027392" y="3007760"/>
            <a:ext cx="1040408" cy="647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Location accessed by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86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animBg="1"/>
      <p:bldP spid="13" grpId="0"/>
      <p:bldP spid="15" grpId="0" animBg="1"/>
      <p:bldP spid="16" grpId="0"/>
      <p:bldP spid="2" grpId="0"/>
      <p:bldP spid="10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1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5094" y="4648200"/>
            <a:ext cx="4449870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(%rdi,%rdi,4),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array2(,%rsi,4),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5094" y="2759078"/>
            <a:ext cx="4449870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salq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$2,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array1(,%rdi,8),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	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48200" y="2759078"/>
            <a:ext cx="4419600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# 4*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# p = </a:t>
            </a:r>
            <a:r>
              <a:rPr lang="en-US" sz="1800" dirty="0">
                <a:latin typeface="Courier New" pitchFamily="49" charset="0"/>
                <a:cs typeface="+mn-cs"/>
              </a:rPr>
              <a:t>array1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[</a:t>
            </a:r>
            <a:r>
              <a:rPr lang="en-US" sz="1800" dirty="0" err="1">
                <a:latin typeface="Courier New" pitchFamily="49" charset="0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] + 4*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# *p	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48200" y="4648200"/>
            <a:ext cx="4078504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# 5*</a:t>
            </a:r>
            <a:r>
              <a:rPr lang="en-US" sz="1800" dirty="0" err="1">
                <a:latin typeface="Courier New" pitchFamily="49" charset="0"/>
                <a:cs typeface="+mn-cs"/>
              </a:rPr>
              <a:t>rdi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# 5*</a:t>
            </a:r>
            <a:r>
              <a:rPr lang="en-US" sz="1800" dirty="0" err="1">
                <a:latin typeface="Courier New" pitchFamily="49" charset="0"/>
                <a:cs typeface="+mn-cs"/>
              </a:rPr>
              <a:t>rdi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+rsi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# M[zips + 4*(5*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index+dig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)]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1240722"/>
          </a:xfrm>
        </p:spPr>
        <p:txBody>
          <a:bodyPr/>
          <a:lstStyle/>
          <a:p>
            <a:r>
              <a:rPr lang="en-US" dirty="0"/>
              <a:t>Access like this in the code: A[</a:t>
            </a:r>
            <a:r>
              <a:rPr lang="en-US" dirty="0" err="1"/>
              <a:t>rdi</a:t>
            </a:r>
            <a:r>
              <a:rPr lang="en-US" dirty="0"/>
              <a:t>][</a:t>
            </a:r>
            <a:r>
              <a:rPr lang="en-US" dirty="0" err="1"/>
              <a:t>rsi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What is each doing?</a:t>
            </a:r>
          </a:p>
          <a:p>
            <a:pPr lvl="1"/>
            <a:r>
              <a:rPr lang="en-US" dirty="0"/>
              <a:t>What is type of each array?  What dimensions?</a:t>
            </a:r>
          </a:p>
        </p:txBody>
      </p:sp>
    </p:spTree>
    <p:extLst>
      <p:ext uri="{BB962C8B-B14F-4D97-AF65-F5344CB8AC3E}">
        <p14:creationId xmlns:p14="http://schemas.microsoft.com/office/powerpoint/2010/main" val="55054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357188" y="50800"/>
            <a:ext cx="8558212" cy="1549400"/>
          </a:xfrm>
          <a:ln/>
        </p:spPr>
        <p:txBody>
          <a:bodyPr/>
          <a:lstStyle/>
          <a:p>
            <a:pPr marL="119063" indent="-119063"/>
            <a:r>
              <a:rPr lang="en-US" b="1" dirty="0"/>
              <a:t>Recall: Memory Referencing Bug Example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252412" y="4394200"/>
            <a:ext cx="4279900" cy="18288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-&gt;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fun(6)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  <a:endParaRPr lang="en-US" sz="1800" dirty="0">
              <a:solidFill>
                <a:schemeClr val="tx1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265112" y="1422400"/>
            <a:ext cx="4038600" cy="2844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fun(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volatile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s;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3.14;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s.a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 = 1073741824; /* bad*/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return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sp>
        <p:nvSpPr>
          <p:cNvPr id="11" name="AutoShape 6"/>
          <p:cNvSpPr>
            <a:spLocks/>
          </p:cNvSpPr>
          <p:nvPr/>
        </p:nvSpPr>
        <p:spPr bwMode="auto">
          <a:xfrm>
            <a:off x="7735602" y="2160408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8027392" y="3007760"/>
            <a:ext cx="1040408" cy="647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Location accessed by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</a:t>
            </a:r>
          </a:p>
        </p:txBody>
      </p:sp>
      <p:sp>
        <p:nvSpPr>
          <p:cNvPr id="13" name="Rectangle 8"/>
          <p:cNvSpPr>
            <a:spLocks/>
          </p:cNvSpPr>
          <p:nvPr/>
        </p:nvSpPr>
        <p:spPr bwMode="auto">
          <a:xfrm>
            <a:off x="4831432" y="1600200"/>
            <a:ext cx="1819216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for fun:</a:t>
            </a:r>
          </a:p>
        </p:txBody>
      </p:sp>
      <p:graphicFrame>
        <p:nvGraphicFramePr>
          <p:cNvPr id="14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305612"/>
              </p:ext>
            </p:extLst>
          </p:nvPr>
        </p:nvGraphicFramePr>
        <p:xfrm>
          <a:off x="5602002" y="2160408"/>
          <a:ext cx="2070100" cy="26670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Return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Addr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.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d7 ... d4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d3 ... d0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a[1]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a[0]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AutoShape 6"/>
          <p:cNvSpPr>
            <a:spLocks/>
          </p:cNvSpPr>
          <p:nvPr/>
        </p:nvSpPr>
        <p:spPr bwMode="auto">
          <a:xfrm flipH="1">
            <a:off x="5144802" y="3303408"/>
            <a:ext cx="3048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 rot="16200000">
            <a:off x="4185011" y="3955663"/>
            <a:ext cx="129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struct_t</a:t>
            </a:r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5830602" y="483361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Width of 4</a:t>
            </a:r>
          </a:p>
        </p:txBody>
      </p:sp>
    </p:spTree>
    <p:extLst>
      <p:ext uri="{BB962C8B-B14F-4D97-AF65-F5344CB8AC3E}">
        <p14:creationId xmlns:p14="http://schemas.microsoft.com/office/powerpoint/2010/main" val="2553572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858000" cy="573087"/>
          </a:xfrm>
        </p:spPr>
        <p:txBody>
          <a:bodyPr/>
          <a:lstStyle/>
          <a:p>
            <a:pPr eaLnBrk="1" hangingPunct="1"/>
            <a:r>
              <a:rPr lang="en-US" dirty="0"/>
              <a:t>Such problems are a BIG deal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307388" cy="4876800"/>
          </a:xfrm>
        </p:spPr>
        <p:txBody>
          <a:bodyPr/>
          <a:lstStyle/>
          <a:p>
            <a:pPr eaLnBrk="1" hangingPunct="1"/>
            <a:r>
              <a:rPr lang="en-US" dirty="0"/>
              <a:t>Generally called a “buffer overflow”</a:t>
            </a:r>
          </a:p>
          <a:p>
            <a:pPr lvl="1" eaLnBrk="1" hangingPunct="1"/>
            <a:r>
              <a:rPr lang="en-US" dirty="0"/>
              <a:t>when exceeding the memory size allocated for an array</a:t>
            </a:r>
          </a:p>
          <a:p>
            <a:pPr eaLnBrk="1" hangingPunct="1"/>
            <a:r>
              <a:rPr lang="en-US" dirty="0"/>
              <a:t>Why a big deal?</a:t>
            </a:r>
          </a:p>
          <a:p>
            <a:pPr lvl="1" eaLnBrk="1" hangingPunct="1"/>
            <a:r>
              <a:rPr lang="en-US" dirty="0"/>
              <a:t>Historically #1 technical cause of security vulnerabilities</a:t>
            </a:r>
          </a:p>
          <a:p>
            <a:pPr lvl="2" eaLnBrk="1" hangingPunct="1"/>
            <a:r>
              <a:rPr lang="en-US" dirty="0"/>
              <a:t>#1 overall cause is social engineering / user ignorance</a:t>
            </a:r>
          </a:p>
          <a:p>
            <a:pPr eaLnBrk="1" hangingPunct="1"/>
            <a:r>
              <a:rPr lang="en-US" dirty="0"/>
              <a:t>Most common form</a:t>
            </a:r>
          </a:p>
          <a:p>
            <a:pPr lvl="1" eaLnBrk="1" hangingPunct="1"/>
            <a:r>
              <a:rPr lang="en-US" dirty="0"/>
              <a:t>Unchecked lengths on string inputs</a:t>
            </a:r>
          </a:p>
          <a:p>
            <a:pPr lvl="1" eaLnBrk="1" hangingPunct="1"/>
            <a:r>
              <a:rPr lang="en-US" dirty="0"/>
              <a:t>Particularly for bounded character arrays on the stack</a:t>
            </a:r>
          </a:p>
          <a:p>
            <a:pPr lvl="2" eaLnBrk="1" hangingPunct="1"/>
            <a:r>
              <a:rPr lang="en-US" dirty="0"/>
              <a:t>sometimes referred to as stack smashing</a:t>
            </a:r>
          </a:p>
          <a:p>
            <a:pPr lvl="1"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591425" cy="762000"/>
          </a:xfrm>
        </p:spPr>
        <p:txBody>
          <a:bodyPr/>
          <a:lstStyle/>
          <a:p>
            <a:pPr eaLnBrk="1" hangingPunct="1"/>
            <a:r>
              <a:rPr lang="en-US"/>
              <a:t>String Library Code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153400" cy="5791200"/>
          </a:xfrm>
        </p:spPr>
        <p:txBody>
          <a:bodyPr/>
          <a:lstStyle/>
          <a:p>
            <a:pPr eaLnBrk="1" hangingPunct="1"/>
            <a:r>
              <a:rPr lang="en-US" dirty="0"/>
              <a:t>Implementation of Unix function </a:t>
            </a:r>
            <a:r>
              <a:rPr lang="en-US" dirty="0">
                <a:latin typeface="Courier New" pitchFamily="49" charset="0"/>
              </a:rPr>
              <a:t>gets()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/>
            <a:r>
              <a:rPr lang="en-US" dirty="0"/>
              <a:t>No way to specify limit on number of characters to read</a:t>
            </a:r>
          </a:p>
          <a:p>
            <a:pPr eaLnBrk="1" hangingPunct="1"/>
            <a:r>
              <a:rPr lang="en-US" dirty="0"/>
              <a:t>Similar problems with other library functions</a:t>
            </a:r>
          </a:p>
          <a:p>
            <a:pPr lvl="1" eaLnBrk="1" hangingPunct="1"/>
            <a:r>
              <a:rPr lang="en-US" b="1" dirty="0" err="1">
                <a:latin typeface="Courier New" pitchFamily="49" charset="0"/>
              </a:rPr>
              <a:t>strcpy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strcat</a:t>
            </a:r>
            <a:r>
              <a:rPr lang="en-US" dirty="0"/>
              <a:t>: Copy strings of arbitrary length</a:t>
            </a:r>
          </a:p>
          <a:p>
            <a:pPr lvl="1" eaLnBrk="1" hangingPunct="1"/>
            <a:r>
              <a:rPr lang="en-US" b="1" dirty="0" err="1">
                <a:latin typeface="Courier New" pitchFamily="49" charset="0"/>
              </a:rPr>
              <a:t>scanf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fscanf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sscanf</a:t>
            </a:r>
            <a:r>
              <a:rPr lang="en-US" b="1" dirty="0"/>
              <a:t>, </a:t>
            </a:r>
            <a:r>
              <a:rPr lang="en-US" dirty="0"/>
              <a:t>when given </a:t>
            </a:r>
            <a:r>
              <a:rPr lang="en-US" b="1" dirty="0">
                <a:latin typeface="Courier New" pitchFamily="49" charset="0"/>
              </a:rPr>
              <a:t>%s</a:t>
            </a:r>
            <a:r>
              <a:rPr lang="en-US" dirty="0"/>
              <a:t> conversion specification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838200" y="1524000"/>
            <a:ext cx="5410200" cy="33972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/* Get string from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stdin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char *gets(char *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)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c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char *p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while (c != EOF &amp;&amp; c != '\n')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 *p++ = c;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 c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}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*p = '\0';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return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6413500" cy="573088"/>
          </a:xfrm>
        </p:spPr>
        <p:txBody>
          <a:bodyPr/>
          <a:lstStyle/>
          <a:p>
            <a:pPr eaLnBrk="1" hangingPunct="1"/>
            <a:r>
              <a:rPr lang="en-US"/>
              <a:t>Vulnerable Buffer Code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09600" y="3124200"/>
            <a:ext cx="3657600" cy="8284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echo();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09600" y="1219200"/>
            <a:ext cx="50292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352800" y="413385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012345678901234567890123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012345678901234567890123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352800" y="5267325"/>
            <a:ext cx="52578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&gt;./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0123456789012345678901234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Segmentation Fault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67400" y="1948934"/>
            <a:ext cx="2936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0"/>
              <a:buChar char="ç"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  <a:sym typeface="Wingdings"/>
              </a:rPr>
              <a:t>btw, how big 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  <a:sym typeface="Wingdings"/>
              </a:rPr>
              <a:t>	is big enough?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417513"/>
            <a:ext cx="7099300" cy="573087"/>
          </a:xfrm>
        </p:spPr>
        <p:txBody>
          <a:bodyPr/>
          <a:lstStyle/>
          <a:p>
            <a:pPr eaLnBrk="1" hangingPunct="1"/>
            <a:r>
              <a:rPr lang="en-US"/>
              <a:t>Buffer Overflow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444500" y="1600200"/>
            <a:ext cx="8578850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4006cf:	48 83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ec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18          	sub  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$0x18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4006d3:	48 89 e7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,%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800" dirty="0">
              <a:solidFill>
                <a:srgbClr val="FF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4006d6:	e8 a5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4006db:	48 89 e7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,%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8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4006de:	e8 3d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fe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400520 &lt;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puts@plt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4006e3:	48 83 c4 18          	add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4006e7:	c3      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retq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endParaRPr lang="ro-RO" sz="18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565150" y="4826501"/>
            <a:ext cx="8045450" cy="147476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4006e8:	48 83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ec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08          	sub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4006ec:	b8 00 00 00 00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  $0x0,%eax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4006f1:	e8 d9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48 83 c4 08          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4006fa:	c3      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4500" y="4419600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500" y="1138535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echo: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/>
              <a:t>Buffer Overflow Stack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6096000" y="51816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733800" y="2286000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char buf[4];  /* Way too small!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gets(buf);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puts(buf);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81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/>
              <a:t>Buffer Overflow Stack Example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" y="2811289"/>
            <a:ext cx="1797050" cy="304800"/>
            <a:chOff x="2377022" y="2811289"/>
            <a:chExt cx="1797050" cy="304800"/>
          </a:xfrm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f6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/>
              <a:t>Buffer Overflow Stack Example #1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" y="2811289"/>
            <a:ext cx="1797050" cy="304800"/>
            <a:chOff x="2377022" y="2811289"/>
            <a:chExt cx="1797050" cy="304800"/>
          </a:xfrm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f6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390791" y="533400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01234567890123456789012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82663" y="6292334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Overflowed buffer, but did not corrupt state</a:t>
            </a:r>
          </a:p>
        </p:txBody>
      </p:sp>
    </p:spTree>
    <p:extLst>
      <p:ext uri="{BB962C8B-B14F-4D97-AF65-F5344CB8AC3E}">
        <p14:creationId xmlns:p14="http://schemas.microsoft.com/office/powerpoint/2010/main" val="2613562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/>
              <a:t>Buffer Overflow Stack Example #2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390791" y="533400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0123456789012345678901234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Segmentation Fault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82663" y="6292334"/>
            <a:ext cx="478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Overflowed buffer and corrupted return pointer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33400" y="2787290"/>
            <a:ext cx="1797050" cy="304800"/>
            <a:chOff x="2377022" y="2811289"/>
            <a:chExt cx="1797050" cy="304800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6248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/>
              <a:t>Buffer Overflow Stack Example #3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390791" y="533400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012345678901234567890123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012345678901234567890123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82663" y="6292334"/>
            <a:ext cx="727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Overflowed buffer, corrupted return pointer, but program seems to work!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33400" y="2819400"/>
            <a:ext cx="1797050" cy="304800"/>
            <a:chOff x="2377022" y="2811289"/>
            <a:chExt cx="1797050" cy="304800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310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Unions</a:t>
            </a:r>
            <a:endParaRPr lang="en-US" dirty="0">
              <a:solidFill>
                <a:srgbClr val="7F7F7F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Memory Layout</a:t>
            </a:r>
          </a:p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Buffer Overflow</a:t>
            </a:r>
          </a:p>
          <a:p>
            <a:pPr lvl="1">
              <a:defRPr/>
            </a:pPr>
            <a:r>
              <a:rPr lang="en-US" dirty="0">
                <a:solidFill>
                  <a:srgbClr val="7F7F7F"/>
                </a:solidFill>
              </a:rPr>
              <a:t>Vulnerability</a:t>
            </a:r>
          </a:p>
          <a:p>
            <a:pPr lvl="1">
              <a:defRPr/>
            </a:pPr>
            <a:r>
              <a:rPr lang="en-US" dirty="0">
                <a:solidFill>
                  <a:srgbClr val="7F7F7F"/>
                </a:solidFill>
              </a:rPr>
              <a:t>Protection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228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1" y="493713"/>
            <a:ext cx="8763000" cy="573087"/>
          </a:xfrm>
        </p:spPr>
        <p:txBody>
          <a:bodyPr/>
          <a:lstStyle/>
          <a:p>
            <a:pPr eaLnBrk="1" hangingPunct="1"/>
            <a:r>
              <a:rPr lang="en-US" dirty="0"/>
              <a:t>Buffer Overflow Stack Example #3 Explained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2924175" y="1832820"/>
            <a:ext cx="4162425" cy="2582759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400600:	mov    %rsp,%rbp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400603:	mov    %rax,%rdx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400606:	shr    $0x3f,%rdx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40060a:	add    %rdx,%rax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40060d:	sar    %rax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400610:	jne    400614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400612:	pop    %rbp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400613:	retq </a:t>
            </a:r>
            <a:endParaRPr lang="en-US" sz="18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03525" y="1425919"/>
            <a:ext cx="2725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register_tm_clones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14400" y="5410200"/>
            <a:ext cx="53574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“Returns” to unrelated code</a:t>
            </a:r>
          </a:p>
          <a:p>
            <a:r>
              <a:rPr lang="en-US" sz="1800" dirty="0">
                <a:latin typeface="Calibri" pitchFamily="34" charset="0"/>
              </a:rPr>
              <a:t>Lots of things happen, without modifying critical state</a:t>
            </a:r>
          </a:p>
          <a:p>
            <a:r>
              <a:rPr lang="en-US" sz="1800" dirty="0">
                <a:latin typeface="Calibri" pitchFamily="34" charset="0"/>
              </a:rPr>
              <a:t>Eventually executes </a:t>
            </a:r>
            <a:r>
              <a:rPr lang="en-US" sz="1800" dirty="0" err="1">
                <a:latin typeface="Courier"/>
                <a:cs typeface="Courier"/>
              </a:rPr>
              <a:t>retq</a:t>
            </a:r>
            <a:r>
              <a:rPr lang="en-US" sz="1800" b="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 pitchFamily="34" charset="0"/>
              </a:rPr>
              <a:t>back to </a:t>
            </a:r>
            <a:r>
              <a:rPr lang="en-US" sz="1800" dirty="0">
                <a:latin typeface="Courier"/>
                <a:cs typeface="Courier"/>
              </a:rPr>
              <a:t>main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33400" y="2819400"/>
            <a:ext cx="1797050" cy="304800"/>
            <a:chOff x="2377022" y="2811289"/>
            <a:chExt cx="1797050" cy="304800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4790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05800" cy="573088"/>
          </a:xfrm>
        </p:spPr>
        <p:txBody>
          <a:bodyPr/>
          <a:lstStyle/>
          <a:p>
            <a:pPr eaLnBrk="1" hangingPunct="1"/>
            <a:r>
              <a:rPr lang="en-US" dirty="0"/>
              <a:t>Code Injection Attacks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562600"/>
            <a:ext cx="8255000" cy="1143000"/>
          </a:xfrm>
        </p:spPr>
        <p:txBody>
          <a:bodyPr anchor="ctr"/>
          <a:lstStyle/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/>
              <a:t>Input string contains byte representation of executable code</a:t>
            </a:r>
          </a:p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/>
              <a:t>Overwrite return address A with address of buffer B</a:t>
            </a:r>
          </a:p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/>
              <a:t>When </a:t>
            </a:r>
            <a:r>
              <a:rPr lang="en-US" sz="2000" dirty="0">
                <a:latin typeface="Courier New" pitchFamily="49" charset="0"/>
              </a:rPr>
              <a:t>Q</a:t>
            </a:r>
            <a:r>
              <a:rPr lang="en-US" sz="2000" dirty="0"/>
              <a:t> executes</a:t>
            </a:r>
            <a:r>
              <a:rPr lang="en-US" sz="2000" dirty="0">
                <a:latin typeface="Courier New" pitchFamily="49" charset="0"/>
              </a:rPr>
              <a:t> ret</a:t>
            </a:r>
            <a:r>
              <a:rPr lang="en-US" sz="2000" dirty="0"/>
              <a:t>, will jump to exploit code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33400" y="3355975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Q()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gets(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return ...;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33400" y="1911350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P(){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Q();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2593975" y="2212975"/>
            <a:ext cx="911225" cy="923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b="0">
                <a:latin typeface="Calibri" pitchFamily="34" charset="0"/>
              </a:rPr>
              <a:t>return</a:t>
            </a:r>
          </a:p>
          <a:p>
            <a:pPr eaLnBrk="0" hangingPunct="0"/>
            <a:r>
              <a:rPr lang="en-US" sz="1800" b="0">
                <a:latin typeface="Calibri" pitchFamily="34" charset="0"/>
              </a:rPr>
              <a:t>address</a:t>
            </a:r>
          </a:p>
          <a:p>
            <a:pPr eaLnBrk="0" hangingPunct="0"/>
            <a:r>
              <a:rPr lang="en-US" sz="1800" b="0">
                <a:latin typeface="Calibri" pitchFamily="34" charset="0"/>
              </a:rPr>
              <a:t>A</a:t>
            </a:r>
          </a:p>
        </p:txBody>
      </p:sp>
      <p:sp>
        <p:nvSpPr>
          <p:cNvPr id="30731" name="Line 13"/>
          <p:cNvSpPr>
            <a:spLocks noChangeShapeType="1"/>
          </p:cNvSpPr>
          <p:nvPr/>
        </p:nvSpPr>
        <p:spPr bwMode="auto">
          <a:xfrm flipH="1">
            <a:off x="1905000" y="2670175"/>
            <a:ext cx="688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021138" y="1154113"/>
            <a:ext cx="4697008" cy="4203700"/>
            <a:chOff x="4021138" y="1154113"/>
            <a:chExt cx="4697008" cy="4203700"/>
          </a:xfrm>
        </p:grpSpPr>
        <p:sp>
          <p:nvSpPr>
            <p:cNvPr id="30726" name="Text Box 6"/>
            <p:cNvSpPr txBox="1">
              <a:spLocks noChangeArrowheads="1"/>
            </p:cNvSpPr>
            <p:nvPr/>
          </p:nvSpPr>
          <p:spPr bwMode="auto">
            <a:xfrm>
              <a:off x="5630863" y="1154113"/>
              <a:ext cx="2674937" cy="369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Stack after call to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365575" name="Rectangle 7"/>
            <p:cNvSpPr>
              <a:spLocks noChangeArrowheads="1"/>
            </p:cNvSpPr>
            <p:nvPr/>
          </p:nvSpPr>
          <p:spPr bwMode="auto">
            <a:xfrm>
              <a:off x="5727700" y="2819400"/>
              <a:ext cx="1066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B</a:t>
              </a:r>
            </a:p>
          </p:txBody>
        </p:sp>
        <p:sp>
          <p:nvSpPr>
            <p:cNvPr id="365576" name="Rectangle 8"/>
            <p:cNvSpPr>
              <a:spLocks noChangeArrowheads="1"/>
            </p:cNvSpPr>
            <p:nvPr/>
          </p:nvSpPr>
          <p:spPr bwMode="auto">
            <a:xfrm>
              <a:off x="5727700" y="1600200"/>
              <a:ext cx="1066800" cy="121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365579" name="Rectangle 11"/>
            <p:cNvSpPr>
              <a:spLocks noChangeArrowheads="1"/>
            </p:cNvSpPr>
            <p:nvPr/>
          </p:nvSpPr>
          <p:spPr bwMode="auto">
            <a:xfrm>
              <a:off x="5727700" y="4724400"/>
              <a:ext cx="1066800" cy="622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30732" name="Text Box 14"/>
            <p:cNvSpPr txBox="1">
              <a:spLocks noChangeArrowheads="1"/>
            </p:cNvSpPr>
            <p:nvPr/>
          </p:nvSpPr>
          <p:spPr bwMode="auto">
            <a:xfrm>
              <a:off x="7162800" y="2023547"/>
              <a:ext cx="155534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latin typeface="Courier New" pitchFamily="49" charset="0"/>
                </a:rPr>
                <a:t>P</a:t>
              </a:r>
              <a:r>
                <a:rPr lang="en-US" sz="1800" b="0" dirty="0">
                  <a:latin typeface="Courier New" pitchFamily="49" charset="0"/>
                </a:rPr>
                <a:t> </a:t>
              </a:r>
              <a:r>
                <a:rPr lang="en-US" sz="1800" b="0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30733" name="Text Box 15"/>
            <p:cNvSpPr txBox="1">
              <a:spLocks noChangeArrowheads="1"/>
            </p:cNvSpPr>
            <p:nvPr/>
          </p:nvSpPr>
          <p:spPr bwMode="auto">
            <a:xfrm>
              <a:off x="7162800" y="4097615"/>
              <a:ext cx="1469009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latin typeface="Courier New" pitchFamily="49" charset="0"/>
                </a:rPr>
                <a:t>Q</a:t>
              </a:r>
              <a:r>
                <a:rPr lang="en-US" sz="1800" b="0" dirty="0">
                  <a:latin typeface="Calibri" pitchFamily="34" charset="0"/>
                </a:rPr>
                <a:t> stack frame</a:t>
              </a:r>
            </a:p>
          </p:txBody>
        </p:sp>
        <p:sp>
          <p:nvSpPr>
            <p:cNvPr id="30734" name="Text Box 16"/>
            <p:cNvSpPr txBox="1">
              <a:spLocks noChangeArrowheads="1"/>
            </p:cNvSpPr>
            <p:nvPr/>
          </p:nvSpPr>
          <p:spPr bwMode="auto">
            <a:xfrm>
              <a:off x="4975225" y="4478338"/>
              <a:ext cx="314325" cy="3698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>
                  <a:latin typeface="Calibri" pitchFamily="34" charset="0"/>
                </a:rPr>
                <a:t>B</a:t>
              </a:r>
            </a:p>
          </p:txBody>
        </p:sp>
        <p:sp>
          <p:nvSpPr>
            <p:cNvPr id="30735" name="Line 17"/>
            <p:cNvSpPr>
              <a:spLocks noChangeShapeType="1"/>
            </p:cNvSpPr>
            <p:nvPr/>
          </p:nvSpPr>
          <p:spPr bwMode="auto">
            <a:xfrm>
              <a:off x="5267325" y="4665663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5586" name="Rectangle 18"/>
            <p:cNvSpPr>
              <a:spLocks noChangeArrowheads="1"/>
            </p:cNvSpPr>
            <p:nvPr/>
          </p:nvSpPr>
          <p:spPr bwMode="auto">
            <a:xfrm>
              <a:off x="5727700" y="4078288"/>
              <a:ext cx="10668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365587" name="Rectangle 19"/>
            <p:cNvSpPr>
              <a:spLocks noChangeArrowheads="1"/>
            </p:cNvSpPr>
            <p:nvPr/>
          </p:nvSpPr>
          <p:spPr bwMode="auto">
            <a:xfrm>
              <a:off x="5727700" y="3159125"/>
              <a:ext cx="1065213" cy="936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  <p:sp>
          <p:nvSpPr>
            <p:cNvPr id="30738" name="Text Box 21"/>
            <p:cNvSpPr txBox="1">
              <a:spLocks noChangeArrowheads="1"/>
            </p:cNvSpPr>
            <p:nvPr/>
          </p:nvSpPr>
          <p:spPr bwMode="auto">
            <a:xfrm>
              <a:off x="4021138" y="3451225"/>
              <a:ext cx="1371600" cy="6461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data written</a:t>
              </a:r>
            </a:p>
            <a:p>
              <a:pPr eaLnBrk="0" hangingPunct="0"/>
              <a:r>
                <a:rPr lang="en-US" sz="1800" b="0">
                  <a:latin typeface="Calibri" pitchFamily="34" charset="0"/>
                </a:rPr>
                <a:t>by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30739" name="AutoShape 16"/>
            <p:cNvSpPr>
              <a:spLocks/>
            </p:cNvSpPr>
            <p:nvPr/>
          </p:nvSpPr>
          <p:spPr bwMode="auto">
            <a:xfrm rot="10800000">
              <a:off x="6892925" y="1600200"/>
              <a:ext cx="228600" cy="1600200"/>
            </a:xfrm>
            <a:prstGeom prst="leftBrace">
              <a:avLst>
                <a:gd name="adj1" fmla="val 7499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30740" name="AutoShape 16"/>
            <p:cNvSpPr>
              <a:spLocks/>
            </p:cNvSpPr>
            <p:nvPr/>
          </p:nvSpPr>
          <p:spPr bwMode="auto">
            <a:xfrm rot="10800000">
              <a:off x="6892925" y="3200400"/>
              <a:ext cx="228600" cy="2157413"/>
            </a:xfrm>
            <a:prstGeom prst="leftBrace">
              <a:avLst>
                <a:gd name="adj1" fmla="val 74976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30741" name="AutoShape 16"/>
            <p:cNvSpPr>
              <a:spLocks/>
            </p:cNvSpPr>
            <p:nvPr/>
          </p:nvSpPr>
          <p:spPr bwMode="auto">
            <a:xfrm rot="10800000" flipH="1">
              <a:off x="5359400" y="2819400"/>
              <a:ext cx="228600" cy="19050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670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534400" cy="573087"/>
          </a:xfrm>
        </p:spPr>
        <p:txBody>
          <a:bodyPr/>
          <a:lstStyle/>
          <a:p>
            <a:pPr eaLnBrk="1" hangingPunct="1"/>
            <a:r>
              <a:rPr lang="en-US"/>
              <a:t>Exploits Based on Buffer Overflows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04813" y="1327150"/>
            <a:ext cx="8281987" cy="5454650"/>
          </a:xfrm>
        </p:spPr>
        <p:txBody>
          <a:bodyPr/>
          <a:lstStyle/>
          <a:p>
            <a:pPr eaLnBrk="1" hangingPunct="1"/>
            <a:r>
              <a:rPr lang="en-US" i="1" dirty="0">
                <a:solidFill>
                  <a:srgbClr val="C00000"/>
                </a:solidFill>
              </a:rPr>
              <a:t>Buffer overflow bugs can allow remote machines to execute arbitrary code on victim machines</a:t>
            </a:r>
          </a:p>
          <a:p>
            <a:pPr eaLnBrk="1" hangingPunct="1"/>
            <a:r>
              <a:rPr lang="en-US" dirty="0"/>
              <a:t>Distressingly common in real </a:t>
            </a:r>
            <a:r>
              <a:rPr lang="en-US" dirty="0" err="1"/>
              <a:t>progams</a:t>
            </a:r>
            <a:endParaRPr lang="en-US" dirty="0"/>
          </a:p>
          <a:p>
            <a:pPr lvl="1" eaLnBrk="1" hangingPunct="1"/>
            <a:r>
              <a:rPr lang="en-US" dirty="0"/>
              <a:t>Programmers keep making the same mistakes </a:t>
            </a:r>
            <a:r>
              <a:rPr lang="en-US" dirty="0">
                <a:sym typeface="Wingdings"/>
              </a:rPr>
              <a:t></a:t>
            </a:r>
          </a:p>
          <a:p>
            <a:pPr lvl="1" eaLnBrk="1" hangingPunct="1"/>
            <a:r>
              <a:rPr lang="en-US" dirty="0">
                <a:sym typeface="Wingdings"/>
              </a:rPr>
              <a:t>Recent measures make these attacks much more difficult</a:t>
            </a:r>
            <a:endParaRPr lang="en-US" dirty="0"/>
          </a:p>
          <a:p>
            <a:pPr eaLnBrk="1" hangingPunct="1"/>
            <a:r>
              <a:rPr lang="en-US" dirty="0"/>
              <a:t>Examples across the decades</a:t>
            </a:r>
          </a:p>
          <a:p>
            <a:pPr lvl="1" eaLnBrk="1" hangingPunct="1"/>
            <a:r>
              <a:rPr lang="en-US" dirty="0"/>
              <a:t>Original “Internet worm” (1988)</a:t>
            </a:r>
          </a:p>
          <a:p>
            <a:pPr lvl="1" eaLnBrk="1" hangingPunct="1"/>
            <a:r>
              <a:rPr lang="en-US" dirty="0"/>
              <a:t>“IM wars” (1999)</a:t>
            </a:r>
          </a:p>
          <a:p>
            <a:pPr lvl="1" eaLnBrk="1" hangingPunct="1"/>
            <a:r>
              <a:rPr lang="en-US" dirty="0"/>
              <a:t>Twilight hack on Wii (2000s) – </a:t>
            </a:r>
          </a:p>
          <a:p>
            <a:pPr lvl="2"/>
            <a:r>
              <a:rPr lang="en-US" dirty="0"/>
              <a:t>Twilight princess -- Name of your horse is a program : )</a:t>
            </a:r>
          </a:p>
          <a:p>
            <a:pPr lvl="1" eaLnBrk="1" hangingPunct="1"/>
            <a:r>
              <a:rPr lang="en-US" dirty="0"/>
              <a:t>… and many, many more</a:t>
            </a:r>
          </a:p>
          <a:p>
            <a:pPr eaLnBrk="1" hangingPunct="1"/>
            <a:r>
              <a:rPr lang="en-US" dirty="0"/>
              <a:t>You will learn some of the tricks in </a:t>
            </a:r>
            <a:r>
              <a:rPr lang="en-US" dirty="0" err="1"/>
              <a:t>attacklab</a:t>
            </a:r>
            <a:endParaRPr lang="en-US" dirty="0"/>
          </a:p>
          <a:p>
            <a:pPr lvl="1" eaLnBrk="1" hangingPunct="1"/>
            <a:r>
              <a:rPr lang="en-US" dirty="0"/>
              <a:t>Hopefully to convince you to never leave such holes in your programs!!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534400" cy="573087"/>
          </a:xfrm>
        </p:spPr>
        <p:txBody>
          <a:bodyPr/>
          <a:lstStyle/>
          <a:p>
            <a:pPr eaLnBrk="1" hangingPunct="1"/>
            <a:r>
              <a:rPr lang="en-US" sz="2800" dirty="0"/>
              <a:t>Example: the original Internet worm (</a:t>
            </a:r>
            <a:r>
              <a:rPr lang="en-US" sz="2800" dirty="0" err="1"/>
              <a:t>morris</a:t>
            </a:r>
            <a:r>
              <a:rPr lang="en-US" sz="2800" dirty="0"/>
              <a:t> -- 1988)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31006" y="1143000"/>
            <a:ext cx="8281987" cy="54864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“Purpose”: Gauge the size of the internet</a:t>
            </a:r>
          </a:p>
          <a:p>
            <a:pPr eaLnBrk="1" hangingPunct="1"/>
            <a:r>
              <a:rPr lang="en-US" dirty="0"/>
              <a:t>Exploited a few vulnerabilities to spread</a:t>
            </a:r>
          </a:p>
          <a:p>
            <a:pPr lvl="1" eaLnBrk="1" hangingPunct="1"/>
            <a:r>
              <a:rPr lang="en-US" dirty="0"/>
              <a:t>Early versions of the finger server (</a:t>
            </a:r>
            <a:r>
              <a:rPr lang="en-US" dirty="0" err="1"/>
              <a:t>fingerd</a:t>
            </a:r>
            <a:r>
              <a:rPr lang="en-US" dirty="0"/>
              <a:t>) used </a:t>
            </a:r>
            <a:r>
              <a:rPr lang="en-US" b="1" dirty="0">
                <a:latin typeface="Courier New" pitchFamily="49" charset="0"/>
              </a:rPr>
              <a:t>gets()</a:t>
            </a:r>
            <a:r>
              <a:rPr lang="en-US" b="1" dirty="0"/>
              <a:t> </a:t>
            </a:r>
            <a:r>
              <a:rPr lang="en-US" dirty="0"/>
              <a:t>to read the argument sent by the client:</a:t>
            </a:r>
          </a:p>
          <a:p>
            <a:pPr lvl="2" eaLnBrk="1" hangingPunct="1"/>
            <a:r>
              <a:rPr lang="en-US" b="1" dirty="0">
                <a:latin typeface="Courier New" pitchFamily="49" charset="0"/>
              </a:rPr>
              <a:t>finger tjn@cs33.seas.ucla.edu</a:t>
            </a:r>
          </a:p>
          <a:p>
            <a:pPr lvl="1" eaLnBrk="1" hangingPunct="1"/>
            <a:r>
              <a:rPr lang="en-US" dirty="0"/>
              <a:t>Worm attacked </a:t>
            </a:r>
            <a:r>
              <a:rPr lang="en-US" dirty="0" err="1"/>
              <a:t>fingerd</a:t>
            </a:r>
            <a:r>
              <a:rPr lang="en-US" dirty="0"/>
              <a:t> server by sending phony argument:</a:t>
            </a:r>
          </a:p>
          <a:p>
            <a:pPr lvl="2" eaLnBrk="1" hangingPunct="1"/>
            <a:r>
              <a:rPr lang="en-US" b="1" dirty="0">
                <a:latin typeface="Courier New" pitchFamily="49" charset="0"/>
              </a:rPr>
              <a:t>finger</a:t>
            </a:r>
            <a:r>
              <a:rPr lang="en-US" b="1" i="1" dirty="0">
                <a:latin typeface="Courier New" pitchFamily="49" charset="0"/>
              </a:rPr>
              <a:t> “exploit-code  padding  new-return-address”</a:t>
            </a:r>
          </a:p>
          <a:p>
            <a:pPr lvl="2" eaLnBrk="1" hangingPunct="1"/>
            <a:r>
              <a:rPr lang="en-US" dirty="0"/>
              <a:t>exploit code: executed a root shell on the victim machine with a direct TCP connection to the attacker.</a:t>
            </a:r>
          </a:p>
          <a:p>
            <a:r>
              <a:rPr lang="en-US" dirty="0"/>
              <a:t>Once on a machine, scanned for other machines to attack</a:t>
            </a:r>
          </a:p>
          <a:p>
            <a:pPr lvl="1"/>
            <a:r>
              <a:rPr lang="en-US" dirty="0"/>
              <a:t>Flaw: Didn’t always check if the machine was already infected…</a:t>
            </a:r>
          </a:p>
          <a:p>
            <a:pPr lvl="1"/>
            <a:r>
              <a:rPr lang="en-US" dirty="0"/>
              <a:t>Exponential growth: Machines became infected with 1000s of copies</a:t>
            </a:r>
          </a:p>
          <a:p>
            <a:r>
              <a:rPr lang="en-US" dirty="0"/>
              <a:t>Outcome:</a:t>
            </a:r>
          </a:p>
          <a:p>
            <a:pPr lvl="1"/>
            <a:r>
              <a:rPr lang="en-US" dirty="0"/>
              <a:t>invaded ~6000 computers in hours (10% of the Internet </a:t>
            </a:r>
            <a:r>
              <a:rPr lang="en-US" dirty="0">
                <a:sym typeface="Wingdings"/>
              </a:rPr>
              <a:t> )</a:t>
            </a:r>
          </a:p>
          <a:p>
            <a:pPr lvl="2" eaLnBrk="1" hangingPunct="1"/>
            <a:r>
              <a:rPr lang="en-US" dirty="0">
                <a:sym typeface="Wingdings"/>
              </a:rPr>
              <a:t>see June 1989 article in </a:t>
            </a:r>
            <a:r>
              <a:rPr lang="en-US" i="1" dirty="0">
                <a:sym typeface="Wingdings"/>
              </a:rPr>
              <a:t>Comm. of the ACM</a:t>
            </a:r>
            <a:endParaRPr lang="en-US" i="1" dirty="0"/>
          </a:p>
          <a:p>
            <a:pPr lvl="1" eaLnBrk="1" hangingPunct="1"/>
            <a:r>
              <a:rPr lang="en-US" dirty="0"/>
              <a:t>the young Robert Morris was prosecuted… and then became MIT prof.</a:t>
            </a:r>
          </a:p>
        </p:txBody>
      </p:sp>
    </p:spTree>
    <p:extLst>
      <p:ext uri="{BB962C8B-B14F-4D97-AF65-F5344CB8AC3E}">
        <p14:creationId xmlns:p14="http://schemas.microsoft.com/office/powerpoint/2010/main" val="137972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Aside: Worms and Viruses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Worm: A program that</a:t>
            </a:r>
          </a:p>
          <a:p>
            <a:pPr lvl="1" eaLnBrk="1" hangingPunct="1"/>
            <a:r>
              <a:rPr lang="en-US" dirty="0"/>
              <a:t>Can run by itself</a:t>
            </a:r>
          </a:p>
          <a:p>
            <a:pPr lvl="1" eaLnBrk="1" hangingPunct="1"/>
            <a:r>
              <a:rPr lang="en-US" dirty="0"/>
              <a:t>Can propagate a fully working version of itself to other computers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/>
          </a:p>
          <a:p>
            <a:pPr eaLnBrk="1" hangingPunct="1"/>
            <a:r>
              <a:rPr lang="en-US" dirty="0"/>
              <a:t>Virus: Code that</a:t>
            </a:r>
          </a:p>
          <a:p>
            <a:pPr lvl="1" eaLnBrk="1" hangingPunct="1"/>
            <a:r>
              <a:rPr lang="en-US" dirty="0"/>
              <a:t>Adds itself to other programs</a:t>
            </a:r>
          </a:p>
          <a:p>
            <a:pPr lvl="1" eaLnBrk="1" hangingPunct="1"/>
            <a:r>
              <a:rPr lang="en-US" dirty="0"/>
              <a:t>Does not run independently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Both are (usually) designed to spread among computers and to wreak havoc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763000" cy="1258887"/>
          </a:xfrm>
        </p:spPr>
        <p:txBody>
          <a:bodyPr/>
          <a:lstStyle/>
          <a:p>
            <a:pPr eaLnBrk="1" hangingPunct="1"/>
            <a:r>
              <a:rPr lang="en-US" dirty="0"/>
              <a:t>OK, what to do about buffer overflow attacks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04813" y="2209800"/>
            <a:ext cx="8281987" cy="3733800"/>
          </a:xfrm>
        </p:spPr>
        <p:txBody>
          <a:bodyPr/>
          <a:lstStyle/>
          <a:p>
            <a:pPr eaLnBrk="1" hangingPunct="1"/>
            <a:r>
              <a:rPr lang="en-US" dirty="0"/>
              <a:t>Programmer: Avoid overflow vulnerabilities in the program</a:t>
            </a:r>
          </a:p>
          <a:p>
            <a:pPr lvl="2" eaLnBrk="1" hangingPunct="1"/>
            <a:endParaRPr lang="en-US" dirty="0"/>
          </a:p>
          <a:p>
            <a:pPr eaLnBrk="1" hangingPunct="1"/>
            <a:r>
              <a:rPr lang="en-US" dirty="0"/>
              <a:t>System: Employ system-level protections</a:t>
            </a:r>
          </a:p>
          <a:p>
            <a:pPr lvl="2" eaLnBrk="1" hangingPunct="1"/>
            <a:endParaRPr lang="en-US" dirty="0"/>
          </a:p>
          <a:p>
            <a:pPr eaLnBrk="1" hangingPunct="1"/>
            <a:r>
              <a:rPr lang="en-US" dirty="0"/>
              <a:t>Compiler: Have compiler apply strong checks </a:t>
            </a:r>
            <a:br>
              <a:rPr lang="en-US" dirty="0"/>
            </a:br>
            <a:r>
              <a:rPr lang="en-US" dirty="0"/>
              <a:t>                                                            (“stack canaries”)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Lets talk about each…</a:t>
            </a:r>
          </a:p>
        </p:txBody>
      </p:sp>
    </p:spTree>
    <p:extLst>
      <p:ext uri="{BB962C8B-B14F-4D97-AF65-F5344CB8AC3E}">
        <p14:creationId xmlns:p14="http://schemas.microsoft.com/office/powerpoint/2010/main" val="13275954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457200"/>
            <a:ext cx="8658225" cy="762000"/>
          </a:xfrm>
        </p:spPr>
        <p:txBody>
          <a:bodyPr/>
          <a:lstStyle/>
          <a:p>
            <a:pPr eaLnBrk="1" hangingPunct="1"/>
            <a:r>
              <a:rPr lang="en-US" dirty="0"/>
              <a:t>1. Avoid Overflow Vulnerabilities in Code (!)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519113" y="4038600"/>
            <a:ext cx="8091487" cy="248285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dirty="0"/>
              <a:t>For example, use library routines that limit string lengths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fgets</a:t>
            </a:r>
            <a:r>
              <a:rPr lang="en-US" dirty="0"/>
              <a:t> instead of </a:t>
            </a:r>
            <a:r>
              <a:rPr lang="en-US" b="1" dirty="0">
                <a:latin typeface="Courier New" pitchFamily="49" charset="0"/>
              </a:rPr>
              <a:t>gets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dirty="0"/>
              <a:t> instead of </a:t>
            </a:r>
            <a:r>
              <a:rPr lang="en-US" b="1" dirty="0" err="1">
                <a:latin typeface="Courier New" pitchFamily="49" charset="0"/>
              </a:rPr>
              <a:t>strcpy</a:t>
            </a:r>
            <a:endParaRPr lang="en-US" b="1" dirty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Don’t use </a:t>
            </a:r>
            <a:r>
              <a:rPr lang="en-US" b="1" dirty="0" err="1">
                <a:latin typeface="Courier New" pitchFamily="49" charset="0"/>
              </a:rPr>
              <a:t>scanf</a:t>
            </a:r>
            <a:r>
              <a:rPr lang="en-US" dirty="0"/>
              <a:t> with </a:t>
            </a:r>
            <a:r>
              <a:rPr lang="en-US" b="1" dirty="0">
                <a:latin typeface="Courier New" pitchFamily="49" charset="0"/>
              </a:rPr>
              <a:t>%s</a:t>
            </a:r>
            <a:r>
              <a:rPr lang="en-US" dirty="0"/>
              <a:t> conversion specification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/>
              <a:t>Use </a:t>
            </a:r>
            <a:r>
              <a:rPr lang="en-US" b="1" dirty="0" err="1">
                <a:latin typeface="Courier New" pitchFamily="49" charset="0"/>
              </a:rPr>
              <a:t>fgets</a:t>
            </a:r>
            <a:r>
              <a:rPr lang="en-US" dirty="0"/>
              <a:t> to read the string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/>
              <a:t>Or use </a:t>
            </a:r>
            <a:r>
              <a:rPr lang="en-US" b="1" dirty="0">
                <a:latin typeface="Courier New" pitchFamily="49" charset="0"/>
              </a:rPr>
              <a:t>%ns</a:t>
            </a:r>
            <a:r>
              <a:rPr lang="en-US" b="1" dirty="0"/>
              <a:t>  </a:t>
            </a:r>
            <a:r>
              <a:rPr lang="en-US" dirty="0"/>
              <a:t>where </a:t>
            </a:r>
            <a:r>
              <a:rPr lang="en-US" b="1" dirty="0">
                <a:latin typeface="Courier New" pitchFamily="49" charset="0"/>
              </a:rPr>
              <a:t>n</a:t>
            </a:r>
            <a:r>
              <a:rPr lang="en-US" dirty="0"/>
              <a:t> is a suitable integer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609600" y="1447800"/>
            <a:ext cx="59436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    char buf[4];  /* Way too small! */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    fgets(buf, 4, stdin);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    puts(buf);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dirty="0"/>
              <a:t>2. System-Level Protections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idx="1"/>
          </p:nvPr>
        </p:nvSpPr>
        <p:spPr>
          <a:xfrm>
            <a:off x="366713" y="1328738"/>
            <a:ext cx="3976687" cy="5148262"/>
          </a:xfrm>
        </p:spPr>
        <p:txBody>
          <a:bodyPr/>
          <a:lstStyle/>
          <a:p>
            <a:pPr eaLnBrk="1" hangingPunct="1"/>
            <a:r>
              <a:rPr lang="en-US" dirty="0"/>
              <a:t>Randomized stack offsets</a:t>
            </a:r>
          </a:p>
          <a:p>
            <a:pPr lvl="1" eaLnBrk="1" hangingPunct="1"/>
            <a:r>
              <a:rPr lang="en-US" dirty="0"/>
              <a:t>At start of program, allocate random amount of space on stack</a:t>
            </a:r>
          </a:p>
          <a:p>
            <a:pPr lvl="1" eaLnBrk="1" hangingPunct="1"/>
            <a:r>
              <a:rPr lang="en-US" dirty="0"/>
              <a:t>Shifts stack addresses for entire program</a:t>
            </a:r>
          </a:p>
          <a:p>
            <a:pPr lvl="1" eaLnBrk="1" hangingPunct="1"/>
            <a:r>
              <a:rPr lang="en-US" dirty="0"/>
              <a:t>Makes it difficult for hacker to predict beginning of inserted code</a:t>
            </a:r>
          </a:p>
          <a:p>
            <a:pPr lvl="1" eaLnBrk="1" hangingPunct="1"/>
            <a:r>
              <a:rPr lang="en-US" dirty="0"/>
              <a:t>E.g.: 5 executions of memory allocation code</a:t>
            </a:r>
          </a:p>
          <a:p>
            <a:pPr lvl="1" eaLnBrk="1" hangingPunct="1"/>
            <a:endParaRPr lang="en-US" dirty="0"/>
          </a:p>
          <a:p>
            <a:pPr lvl="2" eaLnBrk="1" hangingPunct="1"/>
            <a:r>
              <a:rPr lang="en-US" dirty="0"/>
              <a:t>Stack repositioned each time program executes</a:t>
            </a:r>
          </a:p>
          <a:p>
            <a:r>
              <a:rPr lang="en-US" dirty="0"/>
              <a:t>Technical name: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632303"/>
              </p:ext>
            </p:extLst>
          </p:nvPr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Worksheet" r:id="rId4" imgW="31750000" imgH="25400" progId="Excel.Sheet.12">
                  <p:embed/>
                </p:oleObj>
              </mc:Choice>
              <mc:Fallback>
                <p:oleObj name="Worksheet" r:id="rId4" imgW="31750000" imgH="25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625412"/>
              </p:ext>
            </p:extLst>
          </p:nvPr>
        </p:nvGraphicFramePr>
        <p:xfrm>
          <a:off x="357198" y="5146675"/>
          <a:ext cx="655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Worksheet" r:id="rId6" imgW="6553200" imgH="203200" progId="Excel.Sheet.12">
                  <p:embed/>
                </p:oleObj>
              </mc:Choice>
              <mc:Fallback>
                <p:oleObj name="Worksheet" r:id="rId6" imgW="6553200" imgH="203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7198" y="5146675"/>
                        <a:ext cx="655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5979949" y="1328738"/>
            <a:ext cx="2688595" cy="4949546"/>
            <a:chOff x="5979949" y="1328738"/>
            <a:chExt cx="2688595" cy="4949546"/>
          </a:xfrm>
        </p:grpSpPr>
        <p:sp>
          <p:nvSpPr>
            <p:cNvPr id="53" name="Rectangle 4"/>
            <p:cNvSpPr>
              <a:spLocks/>
            </p:cNvSpPr>
            <p:nvPr/>
          </p:nvSpPr>
          <p:spPr bwMode="auto">
            <a:xfrm>
              <a:off x="7398544" y="33861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Calibri Bold" charset="0"/>
                  <a:cs typeface="Courier New"/>
                  <a:sym typeface="Calibri Bold" charset="0"/>
                </a:rPr>
                <a:t>main</a:t>
              </a:r>
            </a:p>
          </p:txBody>
        </p:sp>
        <p:sp>
          <p:nvSpPr>
            <p:cNvPr id="54" name="Rectangle 5"/>
            <p:cNvSpPr>
              <a:spLocks/>
            </p:cNvSpPr>
            <p:nvPr/>
          </p:nvSpPr>
          <p:spPr bwMode="auto">
            <a:xfrm>
              <a:off x="7398544" y="3690938"/>
              <a:ext cx="1270000" cy="9572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Application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0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Code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5" name="Rectangle 7"/>
            <p:cNvSpPr>
              <a:spLocks/>
            </p:cNvSpPr>
            <p:nvPr/>
          </p:nvSpPr>
          <p:spPr bwMode="auto">
            <a:xfrm>
              <a:off x="7398544" y="14049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Rectangle 9"/>
            <p:cNvSpPr>
              <a:spLocks/>
            </p:cNvSpPr>
            <p:nvPr/>
          </p:nvSpPr>
          <p:spPr bwMode="auto">
            <a:xfrm>
              <a:off x="7398544" y="1709738"/>
              <a:ext cx="1270000" cy="1676400"/>
            </a:xfrm>
            <a:prstGeom prst="rect">
              <a:avLst/>
            </a:prstGeom>
            <a:solidFill>
              <a:srgbClr val="FF9999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7" name="Rectangle 10"/>
            <p:cNvSpPr>
              <a:spLocks/>
            </p:cNvSpPr>
            <p:nvPr/>
          </p:nvSpPr>
          <p:spPr bwMode="auto">
            <a:xfrm>
              <a:off x="5979949" y="2243138"/>
              <a:ext cx="1002591" cy="630942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Random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0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allocation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8" name="AutoShape 11"/>
            <p:cNvSpPr>
              <a:spLocks/>
            </p:cNvSpPr>
            <p:nvPr/>
          </p:nvSpPr>
          <p:spPr bwMode="auto">
            <a:xfrm>
              <a:off x="7150767" y="1704917"/>
              <a:ext cx="228600" cy="1681221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5635" y="21600"/>
                    <a:pt x="10800" y="20875"/>
                    <a:pt x="10800" y="19980"/>
                  </a:cubicBezTo>
                  <a:lnTo>
                    <a:pt x="10800" y="12420"/>
                  </a:lnTo>
                  <a:cubicBezTo>
                    <a:pt x="10800" y="11525"/>
                    <a:pt x="5965" y="10800"/>
                    <a:pt x="0" y="10800"/>
                  </a:cubicBezTo>
                  <a:cubicBezTo>
                    <a:pt x="5965" y="10800"/>
                    <a:pt x="10800" y="10075"/>
                    <a:pt x="10800" y="9180"/>
                  </a:cubicBezTo>
                  <a:lnTo>
                    <a:pt x="10800" y="1620"/>
                  </a:lnTo>
                  <a:cubicBezTo>
                    <a:pt x="10800" y="725"/>
                    <a:pt x="15635" y="0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Rectangle 10"/>
            <p:cNvSpPr>
              <a:spLocks/>
            </p:cNvSpPr>
            <p:nvPr/>
          </p:nvSpPr>
          <p:spPr bwMode="auto">
            <a:xfrm>
              <a:off x="6107341" y="1328738"/>
              <a:ext cx="1062603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base</a:t>
              </a:r>
            </a:p>
          </p:txBody>
        </p:sp>
        <p:sp>
          <p:nvSpPr>
            <p:cNvPr id="60" name="Rectangle 7"/>
            <p:cNvSpPr>
              <a:spLocks noChangeArrowheads="1"/>
            </p:cNvSpPr>
            <p:nvPr/>
          </p:nvSpPr>
          <p:spPr bwMode="auto">
            <a:xfrm>
              <a:off x="7398544" y="4638842"/>
              <a:ext cx="12700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B?</a:t>
              </a:r>
            </a:p>
          </p:txBody>
        </p:sp>
        <p:sp>
          <p:nvSpPr>
            <p:cNvPr id="61" name="Text Box 16"/>
            <p:cNvSpPr txBox="1">
              <a:spLocks noChangeArrowheads="1"/>
            </p:cNvSpPr>
            <p:nvPr/>
          </p:nvSpPr>
          <p:spPr bwMode="auto">
            <a:xfrm>
              <a:off x="6561519" y="5908952"/>
              <a:ext cx="42102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r" eaLnBrk="0" hangingPunct="0"/>
              <a:r>
                <a:rPr lang="en-US" sz="1800" dirty="0">
                  <a:latin typeface="Calibri" pitchFamily="34" charset="0"/>
                </a:rPr>
                <a:t>B?</a:t>
              </a:r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>
              <a:off x="6982540" y="6096000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Rectangle 18"/>
            <p:cNvSpPr>
              <a:spLocks noChangeArrowheads="1"/>
            </p:cNvSpPr>
            <p:nvPr/>
          </p:nvSpPr>
          <p:spPr bwMode="auto">
            <a:xfrm>
              <a:off x="7398544" y="5535098"/>
              <a:ext cx="12700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7398544" y="5016392"/>
              <a:ext cx="1270000" cy="51870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C41DDEB-6537-4604-9ACA-83364A27BD0E}"/>
              </a:ext>
            </a:extLst>
          </p:cNvPr>
          <p:cNvSpPr/>
          <p:nvPr/>
        </p:nvSpPr>
        <p:spPr>
          <a:xfrm>
            <a:off x="2816511" y="607262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“Address Space Layout Randomization”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dirty="0"/>
              <a:t>2. System-Level Protections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idx="1"/>
          </p:nvPr>
        </p:nvSpPr>
        <p:spPr>
          <a:xfrm>
            <a:off x="366713" y="1328738"/>
            <a:ext cx="4052887" cy="5224462"/>
          </a:xfrm>
        </p:spPr>
        <p:txBody>
          <a:bodyPr/>
          <a:lstStyle/>
          <a:p>
            <a:pPr eaLnBrk="1" hangingPunct="1"/>
            <a:r>
              <a:rPr lang="en-US" dirty="0" err="1"/>
              <a:t>Nonexecutable</a:t>
            </a:r>
            <a:r>
              <a:rPr lang="en-US" dirty="0"/>
              <a:t> code segments</a:t>
            </a:r>
          </a:p>
          <a:p>
            <a:pPr lvl="1" eaLnBrk="1" hangingPunct="1"/>
            <a:r>
              <a:rPr lang="en-US" dirty="0"/>
              <a:t>In traditional x86, can mark region of memory as either “read-only” or “writeable”</a:t>
            </a:r>
          </a:p>
          <a:p>
            <a:pPr lvl="2" eaLnBrk="1" hangingPunct="1"/>
            <a:r>
              <a:rPr lang="en-US" dirty="0"/>
              <a:t>Can execute anything readable</a:t>
            </a:r>
          </a:p>
          <a:p>
            <a:pPr lvl="1" eaLnBrk="1" hangingPunct="1"/>
            <a:r>
              <a:rPr lang="en-US" dirty="0"/>
              <a:t>X86-64 added  explicit “execute” permission</a:t>
            </a:r>
          </a:p>
          <a:p>
            <a:pPr lvl="1" eaLnBrk="1" hangingPunct="1"/>
            <a:r>
              <a:rPr lang="en-US" dirty="0"/>
              <a:t>Stack marked as non-executable</a:t>
            </a:r>
          </a:p>
          <a:p>
            <a:pPr lvl="1" eaLnBrk="1" hangingPunct="1"/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179837"/>
              </p:ext>
            </p:extLst>
          </p:nvPr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Worksheet" r:id="rId4" imgW="31750000" imgH="25400" progId="Excel.Sheet.12">
                  <p:embed/>
                </p:oleObj>
              </mc:Choice>
              <mc:Fallback>
                <p:oleObj name="Worksheet" r:id="rId4" imgW="31750000" imgH="25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4021138" y="1154113"/>
            <a:ext cx="4697008" cy="4203700"/>
            <a:chOff x="4021138" y="1154113"/>
            <a:chExt cx="4697008" cy="4203700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5630863" y="1154113"/>
              <a:ext cx="2674937" cy="369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Stack after call to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727700" y="2819400"/>
              <a:ext cx="1066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B</a:t>
              </a: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5727700" y="1600200"/>
              <a:ext cx="1066800" cy="121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5727700" y="4724400"/>
              <a:ext cx="1066800" cy="622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7162800" y="2023547"/>
              <a:ext cx="155534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latin typeface="Courier New" pitchFamily="49" charset="0"/>
                </a:rPr>
                <a:t>P</a:t>
              </a:r>
              <a:r>
                <a:rPr lang="en-US" sz="1800" b="0" dirty="0">
                  <a:latin typeface="Courier New" pitchFamily="49" charset="0"/>
                </a:rPr>
                <a:t> </a:t>
              </a:r>
              <a:r>
                <a:rPr lang="en-US" sz="1800" b="0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7162800" y="4097615"/>
              <a:ext cx="1469009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latin typeface="Courier New" pitchFamily="49" charset="0"/>
                </a:rPr>
                <a:t>Q</a:t>
              </a:r>
              <a:r>
                <a:rPr lang="en-US" sz="1800" b="0" dirty="0">
                  <a:latin typeface="Calibri" pitchFamily="34" charset="0"/>
                </a:rPr>
                <a:t> stack frame</a:t>
              </a:r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4975225" y="4478338"/>
              <a:ext cx="314325" cy="3698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>
                  <a:latin typeface="Calibri" pitchFamily="34" charset="0"/>
                </a:rPr>
                <a:t>B</a:t>
              </a:r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5267325" y="4665663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5727700" y="4078288"/>
              <a:ext cx="10668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5727700" y="3159125"/>
              <a:ext cx="1065213" cy="936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4021138" y="3451225"/>
              <a:ext cx="1371600" cy="6461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data written</a:t>
              </a:r>
            </a:p>
            <a:p>
              <a:pPr eaLnBrk="0" hangingPunct="0"/>
              <a:r>
                <a:rPr lang="en-US" sz="1800" b="0">
                  <a:latin typeface="Calibri" pitchFamily="34" charset="0"/>
                </a:rPr>
                <a:t>by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28" name="AutoShape 16"/>
            <p:cNvSpPr>
              <a:spLocks/>
            </p:cNvSpPr>
            <p:nvPr/>
          </p:nvSpPr>
          <p:spPr bwMode="auto">
            <a:xfrm rot="10800000">
              <a:off x="6892925" y="1600200"/>
              <a:ext cx="228600" cy="1600200"/>
            </a:xfrm>
            <a:prstGeom prst="leftBrace">
              <a:avLst>
                <a:gd name="adj1" fmla="val 7499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29" name="AutoShape 16"/>
            <p:cNvSpPr>
              <a:spLocks/>
            </p:cNvSpPr>
            <p:nvPr/>
          </p:nvSpPr>
          <p:spPr bwMode="auto">
            <a:xfrm rot="10800000">
              <a:off x="6892925" y="3200400"/>
              <a:ext cx="228600" cy="2157413"/>
            </a:xfrm>
            <a:prstGeom prst="leftBrace">
              <a:avLst>
                <a:gd name="adj1" fmla="val 74976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30" name="AutoShape 16"/>
            <p:cNvSpPr>
              <a:spLocks/>
            </p:cNvSpPr>
            <p:nvPr/>
          </p:nvSpPr>
          <p:spPr bwMode="auto">
            <a:xfrm rot="10800000" flipH="1">
              <a:off x="5359400" y="2819400"/>
              <a:ext cx="228600" cy="19050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</p:grpSp>
      <p:cxnSp>
        <p:nvCxnSpPr>
          <p:cNvPr id="5" name="Straight Arrow Connector 4"/>
          <p:cNvCxnSpPr/>
          <p:nvPr/>
        </p:nvCxnSpPr>
        <p:spPr bwMode="auto">
          <a:xfrm flipV="1">
            <a:off x="4419600" y="4665663"/>
            <a:ext cx="1308100" cy="1277937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264144" y="5943600"/>
            <a:ext cx="411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latin typeface="Calibri" pitchFamily="34" charset="0"/>
              </a:rPr>
              <a:t>Any attempt to execute this code will fail</a:t>
            </a:r>
          </a:p>
        </p:txBody>
      </p:sp>
    </p:spTree>
    <p:extLst>
      <p:ext uri="{BB962C8B-B14F-4D97-AF65-F5344CB8AC3E}">
        <p14:creationId xmlns:p14="http://schemas.microsoft.com/office/powerpoint/2010/main" val="3240989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dirty="0"/>
              <a:t>3. Stack Canaries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idx="1"/>
          </p:nvPr>
        </p:nvSpPr>
        <p:spPr>
          <a:xfrm>
            <a:off x="366713" y="1328738"/>
            <a:ext cx="7939087" cy="5224462"/>
          </a:xfrm>
        </p:spPr>
        <p:txBody>
          <a:bodyPr/>
          <a:lstStyle/>
          <a:p>
            <a:pPr eaLnBrk="1" hangingPunct="1"/>
            <a:r>
              <a:rPr lang="en-US" dirty="0"/>
              <a:t>Idea</a:t>
            </a:r>
          </a:p>
          <a:p>
            <a:pPr lvl="1" eaLnBrk="1" hangingPunct="1"/>
            <a:r>
              <a:rPr lang="en-US" dirty="0"/>
              <a:t>Place special value (“canary”) on stack just beyond buffer</a:t>
            </a:r>
          </a:p>
          <a:p>
            <a:pPr lvl="1" eaLnBrk="1" hangingPunct="1"/>
            <a:r>
              <a:rPr lang="en-US" dirty="0"/>
              <a:t>Check for corruption before exiting function</a:t>
            </a:r>
          </a:p>
          <a:p>
            <a:pPr eaLnBrk="1" hangingPunct="1"/>
            <a:r>
              <a:rPr lang="en-US" dirty="0"/>
              <a:t>GCC Implementation</a:t>
            </a:r>
          </a:p>
          <a:p>
            <a:pPr lvl="1" eaLnBrk="1" hangingPunct="1"/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fstack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-protector</a:t>
            </a:r>
          </a:p>
          <a:p>
            <a:pPr lvl="1" eaLnBrk="1" hangingPunct="1"/>
            <a:r>
              <a:rPr lang="en-US" dirty="0"/>
              <a:t>Now the default (disabled earlier)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28800" y="3981450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0123456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28800" y="4886325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&gt;./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bufdemo-sp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01234567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*** stack smashing detected ***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Union Allocation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382000" cy="825500"/>
          </a:xfrm>
          <a:ln/>
        </p:spPr>
        <p:txBody>
          <a:bodyPr/>
          <a:lstStyle/>
          <a:p>
            <a:r>
              <a:rPr lang="en-US" dirty="0"/>
              <a:t>Allocate according to largest element</a:t>
            </a:r>
          </a:p>
          <a:p>
            <a:r>
              <a:rPr lang="en-US" dirty="0"/>
              <a:t>All elements share the same space</a:t>
            </a:r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609600" y="2232024"/>
            <a:ext cx="2222500" cy="150177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union U1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*up;</a:t>
            </a:r>
          </a:p>
        </p:txBody>
      </p:sp>
      <p:sp>
        <p:nvSpPr>
          <p:cNvPr id="31750" name="Rectangle 6"/>
          <p:cNvSpPr>
            <a:spLocks/>
          </p:cNvSpPr>
          <p:nvPr/>
        </p:nvSpPr>
        <p:spPr bwMode="auto">
          <a:xfrm>
            <a:off x="609600" y="3886200"/>
            <a:ext cx="2222500" cy="15240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S1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*sp;</a:t>
            </a:r>
          </a:p>
        </p:txBody>
      </p:sp>
      <p:graphicFrame>
        <p:nvGraphicFramePr>
          <p:cNvPr id="31751" name="Group 7"/>
          <p:cNvGraphicFramePr>
            <a:graphicFrameLocks noGrp="1"/>
          </p:cNvGraphicFramePr>
          <p:nvPr/>
        </p:nvGraphicFramePr>
        <p:xfrm>
          <a:off x="342900" y="5715000"/>
          <a:ext cx="86471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3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4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855" name="Group 111"/>
          <p:cNvGraphicFramePr>
            <a:graphicFrameLocks noGrp="1"/>
          </p:cNvGraphicFramePr>
          <p:nvPr/>
        </p:nvGraphicFramePr>
        <p:xfrm>
          <a:off x="4025900" y="2654300"/>
          <a:ext cx="3175000" cy="154940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i[0]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7968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417513"/>
            <a:ext cx="7099300" cy="573087"/>
          </a:xfrm>
        </p:spPr>
        <p:txBody>
          <a:bodyPr/>
          <a:lstStyle/>
          <a:p>
            <a:pPr eaLnBrk="1" hangingPunct="1"/>
            <a:r>
              <a:rPr lang="en-US" dirty="0"/>
              <a:t>Protected Buffer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92075" y="1676400"/>
            <a:ext cx="8899526" cy="39677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40072f:	sub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400733:	mov    %fs:0x28,%rax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40073c:	mov    %rax,0x8(%rsp)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400741:	xor    %eax,%eax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400743:	mov    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400746:	callq  4006e0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40074b:	mov    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40074e:	callq  400570 &lt;puts@plt&gt;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400753:	mov    0x8(%rsp),%rax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400758:	xor    %fs:0x28,%rax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400761:	je     400768 &lt;echo+0x39&gt;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400763:	callq  400580 &lt;__stack_chk_fail@plt&gt;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400768:	add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40076c:	retq </a:t>
            </a:r>
            <a:endParaRPr lang="ro-RO" sz="18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075" y="1221363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echo: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/>
              <a:t>Setting Up Canary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585244" y="5039138"/>
            <a:ext cx="6183312" cy="1567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%fs:40,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# Get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) # Place on stack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xorl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  # Erase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124200" y="1235075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533400" y="3735101"/>
            <a:ext cx="1797050" cy="6082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Canary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228600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/>
              <a:t>Checking Canary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517775" y="4816083"/>
            <a:ext cx="6587724" cy="18133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),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   # Retrieve from stack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xorq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%fs:40,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    # Compare to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je	.L6               # If same, OK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call	__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stack_chk_fail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# FAIL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.L6:	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124200" y="1006475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char buf[4];  /* Way too small!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gets(buf);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puts(buf);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33400" y="2830513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533400" y="3135313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cs typeface="+mn-cs"/>
              </a:rPr>
              <a:t>ebp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533400" y="1687513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533400" y="4354513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982663" y="4354513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431925" y="4354513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1881188" y="4354513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57200" y="1001713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533400" y="3440113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cs typeface="+mn-cs"/>
              </a:rPr>
              <a:t>ebx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533400" y="4049713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Canary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533400" y="2590799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20" name="Line 29"/>
          <p:cNvSpPr>
            <a:spLocks noChangeShapeType="1"/>
          </p:cNvSpPr>
          <p:nvPr/>
        </p:nvSpPr>
        <p:spPr bwMode="auto">
          <a:xfrm flipH="1">
            <a:off x="2952750" y="45862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3365500" y="44131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533400" y="14478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735513"/>
            <a:ext cx="1797050" cy="304800"/>
            <a:chOff x="533400" y="4648200"/>
            <a:chExt cx="1797050" cy="304800"/>
          </a:xfrm>
        </p:grpSpPr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330450" y="44196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57200" y="7620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533400" y="3200400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533400" y="3822414"/>
            <a:ext cx="1797050" cy="6082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Canary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533400" y="4430713"/>
            <a:ext cx="1797050" cy="304800"/>
            <a:chOff x="533400" y="4648200"/>
            <a:chExt cx="1797050" cy="304800"/>
          </a:xfrm>
        </p:grpSpPr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581400" y="3581400"/>
            <a:ext cx="167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Input: </a:t>
            </a:r>
            <a:r>
              <a:rPr lang="en-US" sz="1800" i="1" dirty="0">
                <a:latin typeface="Calibri" pitchFamily="34" charset="0"/>
              </a:rPr>
              <a:t>0123456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Return-Oriented Programming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972050"/>
          </a:xfrm>
        </p:spPr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Challenge (for hackers)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Stack randomization makes it hard to predict buffer location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Marking stack non-executable makes it hard to insert binary code</a:t>
            </a:r>
          </a:p>
          <a:p>
            <a:r>
              <a:rPr lang="en-US" dirty="0">
                <a:cs typeface="Calibri" panose="020F0502020204030204" pitchFamily="34" charset="0"/>
              </a:rPr>
              <a:t>Alternative Strategy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Use existing code</a:t>
            </a:r>
          </a:p>
          <a:p>
            <a:pPr lvl="2"/>
            <a:r>
              <a:rPr lang="en-US" dirty="0">
                <a:cs typeface="Calibri" panose="020F0502020204030204" pitchFamily="34" charset="0"/>
              </a:rPr>
              <a:t>E.g., library code from </a:t>
            </a:r>
            <a:r>
              <a:rPr lang="en-US" dirty="0" err="1">
                <a:cs typeface="Calibri" panose="020F0502020204030204" pitchFamily="34" charset="0"/>
              </a:rPr>
              <a:t>stdlib</a:t>
            </a:r>
            <a:endParaRPr lang="en-US" dirty="0">
              <a:cs typeface="Calibri" panose="020F0502020204030204" pitchFamily="34" charset="0"/>
            </a:endParaRPr>
          </a:p>
          <a:p>
            <a:pPr lvl="1"/>
            <a:r>
              <a:rPr lang="en-US" dirty="0">
                <a:cs typeface="Calibri" panose="020F0502020204030204" pitchFamily="34" charset="0"/>
              </a:rPr>
              <a:t>String together fragments to achieve overall desired outcome</a:t>
            </a:r>
          </a:p>
          <a:p>
            <a:r>
              <a:rPr lang="en-US" dirty="0">
                <a:cs typeface="Calibri" panose="020F0502020204030204" pitchFamily="34" charset="0"/>
              </a:rPr>
              <a:t>Defeats system-level protections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Code positions fixed from run to run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Code is executable</a:t>
            </a:r>
          </a:p>
          <a:p>
            <a:pPr lvl="1"/>
            <a:r>
              <a:rPr lang="en-US" i="1" dirty="0">
                <a:cs typeface="Calibri" panose="020F0502020204030204" pitchFamily="34" charset="0"/>
              </a:rPr>
              <a:t>(Note that this does not overcome stack canaries….)</a:t>
            </a:r>
          </a:p>
        </p:txBody>
      </p:sp>
    </p:spTree>
    <p:extLst>
      <p:ext uri="{BB962C8B-B14F-4D97-AF65-F5344CB8AC3E}">
        <p14:creationId xmlns:p14="http://schemas.microsoft.com/office/powerpoint/2010/main" val="36783087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ROP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447503"/>
            <a:ext cx="7896225" cy="1572298"/>
          </a:xfrm>
        </p:spPr>
        <p:txBody>
          <a:bodyPr/>
          <a:lstStyle/>
          <a:p>
            <a:r>
              <a:rPr lang="en-US" dirty="0"/>
              <a:t>Each function, when it finishes, will return to the *beginning* of the next function : ) : ) : )</a:t>
            </a:r>
          </a:p>
          <a:p>
            <a:pPr lvl="1"/>
            <a:r>
              <a:rPr lang="en-US" dirty="0"/>
              <a:t>This basically never happens; usually you return after a call instruction…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758111" y="1257300"/>
            <a:ext cx="4191000" cy="2286000"/>
            <a:chOff x="2362200" y="2133600"/>
            <a:chExt cx="4191000" cy="2286000"/>
          </a:xfrm>
          <a:solidFill>
            <a:srgbClr val="FF9999"/>
          </a:solidFill>
        </p:grpSpPr>
        <p:sp>
          <p:nvSpPr>
            <p:cNvPr id="4" name="Rectangle 3"/>
            <p:cNvSpPr/>
            <p:nvPr/>
          </p:nvSpPr>
          <p:spPr>
            <a:xfrm>
              <a:off x="2895600" y="3810000"/>
              <a:ext cx="1066800" cy="304800"/>
            </a:xfrm>
            <a:prstGeom prst="rect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95600" y="3505200"/>
              <a:ext cx="1066800" cy="304800"/>
            </a:xfrm>
            <a:prstGeom prst="rect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95600" y="2895600"/>
              <a:ext cx="1066800" cy="609600"/>
            </a:xfrm>
            <a:prstGeom prst="rect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0" bIns="0" rtlCol="0" anchor="ctr" anchorCtr="1"/>
            <a:lstStyle/>
            <a:p>
              <a:pPr algn="ctr"/>
              <a:endParaRPr lang="en-US" sz="12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endParaRP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sz="1200" dirty="0">
                <a:solidFill>
                  <a:srgbClr val="000000"/>
                </a:solidFill>
              </a:endParaRP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sz="1200" dirty="0">
                <a:solidFill>
                  <a:srgbClr val="000000"/>
                </a:solidFill>
              </a:endParaRPr>
            </a:p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95600" y="2590800"/>
              <a:ext cx="1066800" cy="304800"/>
            </a:xfrm>
            <a:prstGeom prst="rect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48400" y="4038600"/>
              <a:ext cx="304800" cy="381000"/>
            </a:xfrm>
            <a:prstGeom prst="rect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4400" y="4038600"/>
              <a:ext cx="1828800" cy="381000"/>
            </a:xfrm>
            <a:prstGeom prst="rect">
              <a:avLst/>
            </a:prstGeom>
            <a:grp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Function 1 code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48400" y="3352800"/>
              <a:ext cx="304800" cy="381000"/>
            </a:xfrm>
            <a:prstGeom prst="rect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24400" y="3352800"/>
              <a:ext cx="1828800" cy="381000"/>
            </a:xfrm>
            <a:prstGeom prst="rect">
              <a:avLst/>
            </a:prstGeom>
            <a:grp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Function 2 code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8400" y="2362200"/>
              <a:ext cx="304800" cy="381000"/>
            </a:xfrm>
            <a:prstGeom prst="rect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24400" y="2362200"/>
              <a:ext cx="1828800" cy="381000"/>
            </a:xfrm>
            <a:prstGeom prst="rect">
              <a:avLst/>
            </a:prstGeom>
            <a:grp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Function </a:t>
              </a:r>
              <a:r>
                <a:rPr lang="en-US" sz="1200" i="1" dirty="0">
                  <a:solidFill>
                    <a:srgbClr val="000000"/>
                  </a:solidFill>
                  <a:latin typeface="Calibri"/>
                  <a:cs typeface="Calibri"/>
                </a:rPr>
                <a:t>n</a:t>
              </a:r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 code</a:t>
              </a:r>
            </a:p>
          </p:txBody>
        </p:sp>
        <p:cxnSp>
          <p:nvCxnSpPr>
            <p:cNvPr id="17" name="Straight Arrow Connector 16"/>
            <p:cNvCxnSpPr>
              <a:endCxn id="10" idx="1"/>
            </p:cNvCxnSpPr>
            <p:nvPr/>
          </p:nvCxnSpPr>
          <p:spPr>
            <a:xfrm>
              <a:off x="3429000" y="3962400"/>
              <a:ext cx="1295400" cy="266700"/>
            </a:xfrm>
            <a:prstGeom prst="straightConnector1">
              <a:avLst/>
            </a:prstGeom>
            <a:grpFill/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3" idx="1"/>
            </p:cNvCxnSpPr>
            <p:nvPr/>
          </p:nvCxnSpPr>
          <p:spPr>
            <a:xfrm flipV="1">
              <a:off x="3429000" y="3543300"/>
              <a:ext cx="1295400" cy="114300"/>
            </a:xfrm>
            <a:prstGeom prst="straightConnector1">
              <a:avLst/>
            </a:prstGeom>
            <a:grpFill/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6" idx="1"/>
            </p:cNvCxnSpPr>
            <p:nvPr/>
          </p:nvCxnSpPr>
          <p:spPr>
            <a:xfrm flipV="1">
              <a:off x="3429000" y="2552700"/>
              <a:ext cx="1295400" cy="228600"/>
            </a:xfrm>
            <a:prstGeom prst="straightConnector1">
              <a:avLst/>
            </a:prstGeom>
            <a:grpFill/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4" idx="1"/>
            </p:cNvCxnSpPr>
            <p:nvPr/>
          </p:nvCxnSpPr>
          <p:spPr>
            <a:xfrm>
              <a:off x="2362200" y="3962400"/>
              <a:ext cx="533400" cy="0"/>
            </a:xfrm>
            <a:prstGeom prst="straightConnector1">
              <a:avLst/>
            </a:prstGeom>
            <a:grpFill/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895600" y="2133600"/>
              <a:ext cx="10668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alibri"/>
                  <a:cs typeface="Calibri"/>
                </a:rPr>
                <a:t>Stack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2691311" y="2957256"/>
            <a:ext cx="1066800" cy="304800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%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rsp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FB5F37-08AD-45C7-94B5-196A15F52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511" y="3246325"/>
            <a:ext cx="1078992" cy="1020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2ECFFF-4CA7-44AA-87BA-B0519F32D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313" y="3233928"/>
            <a:ext cx="1295398" cy="1020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4A74C92A-7EB7-4513-8DDF-1DA8FBC97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312" y="2933700"/>
            <a:ext cx="1295399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err="1">
                <a:latin typeface="Calibri" pitchFamily="34" charset="0"/>
                <a:cs typeface="+mn-cs"/>
              </a:rPr>
              <a:t>Addr</a:t>
            </a:r>
            <a:r>
              <a:rPr lang="en-US" sz="1800" b="0" dirty="0">
                <a:latin typeface="Calibri" pitchFamily="34" charset="0"/>
                <a:cs typeface="+mn-cs"/>
              </a:rPr>
              <a:t>.</a:t>
            </a:r>
          </a:p>
        </p:txBody>
      </p:sp>
      <p:sp>
        <p:nvSpPr>
          <p:cNvPr id="29" name="Rectangle 31">
            <a:extLst>
              <a:ext uri="{FF2B5EF4-FFF2-40B4-BE49-F238E27FC236}">
                <a16:creationId xmlns:a16="http://schemas.microsoft.com/office/drawing/2014/main" id="{1120E096-EC08-45F3-B06E-731EFF890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312" y="1714500"/>
            <a:ext cx="1295399" cy="124275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Caller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</p:txBody>
      </p:sp>
    </p:spTree>
    <p:extLst>
      <p:ext uri="{BB962C8B-B14F-4D97-AF65-F5344CB8AC3E}">
        <p14:creationId xmlns:p14="http://schemas.microsoft.com/office/powerpoint/2010/main" val="204181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9900-7734-4E02-AD3C-90FD08DB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1316922"/>
          </a:xfrm>
        </p:spPr>
        <p:txBody>
          <a:bodyPr/>
          <a:lstStyle/>
          <a:p>
            <a:r>
              <a:rPr lang="en-US" dirty="0"/>
              <a:t>ROP Gadgets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0D549-C0B6-4242-99B3-A09229206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2133599"/>
            <a:ext cx="7896225" cy="4200525"/>
          </a:xfrm>
        </p:spPr>
        <p:txBody>
          <a:bodyPr/>
          <a:lstStyle/>
          <a:p>
            <a:r>
              <a:rPr lang="en-US" dirty="0"/>
              <a:t>Problem: what if there is no existing function that does what you want???</a:t>
            </a:r>
          </a:p>
          <a:p>
            <a:endParaRPr lang="en-US" dirty="0"/>
          </a:p>
          <a:p>
            <a:r>
              <a:rPr lang="en-US" dirty="0"/>
              <a:t>Construct program from </a:t>
            </a:r>
            <a:r>
              <a:rPr lang="en-US" i="1" dirty="0"/>
              <a:t>gadgets</a:t>
            </a:r>
            <a:endParaRPr lang="en-US" dirty="0"/>
          </a:p>
          <a:p>
            <a:pPr lvl="1"/>
            <a:r>
              <a:rPr lang="en-US" dirty="0"/>
              <a:t>Ending fragment of a function</a:t>
            </a:r>
          </a:p>
          <a:p>
            <a:pPr lvl="1"/>
            <a:r>
              <a:rPr lang="en-US" dirty="0"/>
              <a:t>Sequence of instructions in </a:t>
            </a:r>
            <a:r>
              <a:rPr lang="en-US" b="1" dirty="0">
                <a:latin typeface="Courier New"/>
                <a:cs typeface="Courier New"/>
              </a:rPr>
              <a:t>ret</a:t>
            </a:r>
          </a:p>
          <a:p>
            <a:pPr lvl="2"/>
            <a:r>
              <a:rPr lang="en-US" dirty="0"/>
              <a:t>Encoded by single byte ending</a:t>
            </a:r>
            <a:r>
              <a:rPr lang="en-US" b="1" dirty="0">
                <a:latin typeface="Courier New"/>
                <a:cs typeface="Courier New"/>
              </a:rPr>
              <a:t>0xc3</a:t>
            </a:r>
          </a:p>
          <a:p>
            <a:pPr lvl="2"/>
            <a:endParaRPr lang="en-US" b="1" dirty="0">
              <a:latin typeface="Courier New"/>
              <a:cs typeface="Courier New"/>
            </a:endParaRPr>
          </a:p>
          <a:p>
            <a:pPr lvl="1"/>
            <a:r>
              <a:rPr lang="en-US" b="1" dirty="0">
                <a:cs typeface="Calibri" panose="020F0502020204030204" pitchFamily="34" charset="0"/>
              </a:rPr>
              <a:t>Large code base has many opportunities for gadgets</a:t>
            </a:r>
            <a:endParaRPr lang="en-US" dirty="0">
              <a:cs typeface="Calibri" panose="020F0502020204030204" pitchFamily="34" charset="0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pPr lvl="2"/>
            <a:endParaRPr lang="en-US" b="1" dirty="0">
              <a:latin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5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Example #1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6875" y="5410199"/>
            <a:ext cx="7896225" cy="923925"/>
          </a:xfrm>
        </p:spPr>
        <p:txBody>
          <a:bodyPr/>
          <a:lstStyle/>
          <a:p>
            <a:r>
              <a:rPr lang="en-US" dirty="0"/>
              <a:t>Use tail end of existing functions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447800"/>
            <a:ext cx="3429000" cy="132087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long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ab_plus_c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(long a, long b, long c) {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return a*b + c;  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00200" y="3200400"/>
            <a:ext cx="5943600" cy="1708666"/>
            <a:chOff x="1600200" y="3200400"/>
            <a:chExt cx="5943600" cy="170866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600200" y="3200400"/>
              <a:ext cx="5943600" cy="1074653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00000000004004d0 &lt;ab_plus_c&gt;: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4004d0:  48 0f af fe  imul %rsi,%rdi                                               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4004d4:  48 8d 04 17  lea (%rdi,%rdx,1),%rax                                  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4004d8:  c3           retq </a:t>
              </a:r>
              <a:endParaRPr lang="en-US" sz="1600" dirty="0">
                <a:latin typeface="Courier New" pitchFamily="49" charset="0"/>
                <a:ea typeface="MS Mincho" pitchFamily="49" charset="-128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895600" y="3733800"/>
              <a:ext cx="1600200" cy="541253"/>
            </a:xfrm>
            <a:prstGeom prst="rect">
              <a:avLst/>
            </a:prstGeom>
            <a:noFill/>
            <a:ln w="381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H="1" flipV="1">
              <a:off x="4495800" y="4275053"/>
              <a:ext cx="533400" cy="449347"/>
            </a:xfrm>
            <a:prstGeom prst="straightConnector1">
              <a:avLst/>
            </a:prstGeom>
            <a:noFill/>
            <a:ln w="254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5017615" y="4539734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rax</a:t>
              </a:r>
              <a:r>
                <a:rPr lang="en-US" sz="1800" dirty="0">
                  <a:latin typeface="Calibri" pitchFamily="34" charset="0"/>
                </a:rPr>
                <a:t> </a:t>
              </a:r>
              <a:r>
                <a:rPr lang="en-US" sz="1800" dirty="0">
                  <a:latin typeface="Calibri" pitchFamily="34" charset="0"/>
                  <a:sym typeface="Wingdings"/>
                </a:rPr>
                <a:t> </a:t>
              </a:r>
              <a:r>
                <a:rPr lang="en-US" sz="1800" dirty="0" err="1">
                  <a:latin typeface="Calibri" pitchFamily="34" charset="0"/>
                  <a:sym typeface="Wingdings"/>
                </a:rPr>
                <a:t>rdi</a:t>
              </a:r>
              <a:r>
                <a:rPr lang="en-US" sz="1800" dirty="0">
                  <a:latin typeface="Calibri" pitchFamily="34" charset="0"/>
                  <a:sym typeface="Wingdings"/>
                </a:rPr>
                <a:t> + </a:t>
              </a:r>
              <a:r>
                <a:rPr lang="en-US" sz="1800" dirty="0" err="1">
                  <a:latin typeface="Calibri" pitchFamily="34" charset="0"/>
                  <a:sym typeface="Wingdings"/>
                </a:rPr>
                <a:t>rdx</a:t>
              </a:r>
              <a:endParaRPr lang="en-US" sz="1800" dirty="0">
                <a:latin typeface="Calibri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046635" y="4909066"/>
            <a:ext cx="304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Gadget address = </a:t>
            </a:r>
            <a:r>
              <a:rPr lang="en-US" sz="1800" dirty="0">
                <a:latin typeface="Courier New"/>
                <a:cs typeface="Courier New"/>
              </a:rPr>
              <a:t>0x4004d4</a:t>
            </a:r>
          </a:p>
        </p:txBody>
      </p:sp>
    </p:spTree>
    <p:extLst>
      <p:ext uri="{BB962C8B-B14F-4D97-AF65-F5344CB8AC3E}">
        <p14:creationId xmlns:p14="http://schemas.microsoft.com/office/powerpoint/2010/main" val="3999899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Example #2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396875" y="5562599"/>
            <a:ext cx="7896225" cy="771525"/>
          </a:xfrm>
        </p:spPr>
        <p:txBody>
          <a:bodyPr/>
          <a:lstStyle/>
          <a:p>
            <a:r>
              <a:rPr lang="en-US" dirty="0"/>
              <a:t>Repurpose byte codes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447800"/>
            <a:ext cx="3429000" cy="8284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setval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(unsigned *p) {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*p = 3347663060u;     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3200400"/>
            <a:ext cx="6858000" cy="1074653"/>
          </a:xfrm>
          <a:prstGeom prst="rect">
            <a:avLst/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&lt;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setval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  4004d9:  c7 07 d4 48 89 c7  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movl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  $0xc78948d4,(%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rdi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  4004df:  c3                 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retq</a:t>
            </a:r>
            <a:endParaRPr lang="da-DK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3733801"/>
            <a:ext cx="457200" cy="304800"/>
          </a:xfrm>
          <a:prstGeom prst="rect">
            <a:avLst/>
          </a:prstGeom>
          <a:noFill/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4419600" y="4275053"/>
            <a:ext cx="609600" cy="449348"/>
          </a:xfrm>
          <a:prstGeom prst="straightConnector1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017615" y="453973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rdi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  <a:sym typeface="Wingdings"/>
              </a:rPr>
              <a:t> </a:t>
            </a:r>
            <a:r>
              <a:rPr lang="en-US" sz="1800" dirty="0" err="1">
                <a:latin typeface="Calibri" pitchFamily="34" charset="0"/>
                <a:sym typeface="Wingdings"/>
              </a:rPr>
              <a:t>rax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038600" y="3429000"/>
            <a:ext cx="1143000" cy="380999"/>
          </a:xfrm>
          <a:prstGeom prst="rect">
            <a:avLst/>
          </a:prstGeom>
          <a:noFill/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6635" y="4909066"/>
            <a:ext cx="304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Gadget address = </a:t>
            </a:r>
            <a:r>
              <a:rPr lang="en-US" sz="1800" dirty="0">
                <a:latin typeface="Courier New"/>
                <a:cs typeface="Courier New"/>
              </a:rPr>
              <a:t>0x4004dc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4648200" y="2743200"/>
            <a:ext cx="228600" cy="685801"/>
          </a:xfrm>
          <a:prstGeom prst="straightConnector1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017615" y="2743200"/>
            <a:ext cx="315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Encodes </a:t>
            </a:r>
            <a:r>
              <a:rPr lang="en-US" sz="1800" dirty="0" err="1">
                <a:latin typeface="Courier New"/>
                <a:cs typeface="Courier New"/>
              </a:rPr>
              <a:t>movq</a:t>
            </a:r>
            <a:r>
              <a:rPr lang="en-US" sz="1800" dirty="0">
                <a:latin typeface="Courier New"/>
                <a:cs typeface="Courier New"/>
              </a:rPr>
              <a:t> %</a:t>
            </a:r>
            <a:r>
              <a:rPr lang="en-US" sz="1800" dirty="0" err="1">
                <a:latin typeface="Courier New"/>
                <a:cs typeface="Courier New"/>
              </a:rPr>
              <a:t>rax</a:t>
            </a:r>
            <a:r>
              <a:rPr lang="en-US" sz="1800" dirty="0">
                <a:latin typeface="Courier New"/>
                <a:cs typeface="Courier New"/>
              </a:rPr>
              <a:t>, %</a:t>
            </a:r>
            <a:r>
              <a:rPr lang="en-US" sz="1800" dirty="0" err="1">
                <a:latin typeface="Courier New"/>
                <a:cs typeface="Courier New"/>
              </a:rPr>
              <a:t>rdi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994723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ROP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24399"/>
            <a:ext cx="7896225" cy="1609725"/>
          </a:xfrm>
        </p:spPr>
        <p:txBody>
          <a:bodyPr/>
          <a:lstStyle/>
          <a:p>
            <a:r>
              <a:rPr lang="en-US" dirty="0"/>
              <a:t>Trigger with </a:t>
            </a:r>
            <a:r>
              <a:rPr lang="en-US" dirty="0">
                <a:latin typeface="Courier New"/>
                <a:cs typeface="Courier New"/>
              </a:rPr>
              <a:t>ret</a:t>
            </a:r>
            <a:r>
              <a:rPr lang="en-US" dirty="0"/>
              <a:t> instruction</a:t>
            </a:r>
          </a:p>
          <a:p>
            <a:pPr lvl="1"/>
            <a:r>
              <a:rPr lang="en-US" dirty="0"/>
              <a:t>Will start executing Gadget 1</a:t>
            </a:r>
          </a:p>
          <a:p>
            <a:r>
              <a:rPr lang="en-US" dirty="0"/>
              <a:t>Final </a:t>
            </a:r>
            <a:r>
              <a:rPr lang="en-US" dirty="0">
                <a:latin typeface="Courier New"/>
                <a:cs typeface="Courier New"/>
              </a:rPr>
              <a:t>ret</a:t>
            </a:r>
            <a:r>
              <a:rPr lang="en-US" dirty="0"/>
              <a:t> in each gadget will start next one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758111" y="1257300"/>
            <a:ext cx="4191000" cy="2286000"/>
            <a:chOff x="2362200" y="2133600"/>
            <a:chExt cx="4191000" cy="2286000"/>
          </a:xfrm>
          <a:solidFill>
            <a:srgbClr val="FF9999"/>
          </a:solidFill>
        </p:grpSpPr>
        <p:sp>
          <p:nvSpPr>
            <p:cNvPr id="4" name="Rectangle 3"/>
            <p:cNvSpPr/>
            <p:nvPr/>
          </p:nvSpPr>
          <p:spPr>
            <a:xfrm>
              <a:off x="2895600" y="3810000"/>
              <a:ext cx="1066800" cy="304800"/>
            </a:xfrm>
            <a:prstGeom prst="rect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95600" y="3505200"/>
              <a:ext cx="1066800" cy="304800"/>
            </a:xfrm>
            <a:prstGeom prst="rect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95600" y="2895600"/>
              <a:ext cx="1066800" cy="609600"/>
            </a:xfrm>
            <a:prstGeom prst="rect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0" bIns="0" rtlCol="0" anchor="ctr" anchorCtr="1"/>
            <a:lstStyle/>
            <a:p>
              <a:pPr algn="ctr"/>
              <a:endParaRPr lang="en-US" sz="12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endParaRP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sz="1200" dirty="0">
                <a:solidFill>
                  <a:srgbClr val="000000"/>
                </a:solidFill>
              </a:endParaRP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sz="1200" dirty="0">
                <a:solidFill>
                  <a:srgbClr val="000000"/>
                </a:solidFill>
              </a:endParaRPr>
            </a:p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95600" y="2590800"/>
              <a:ext cx="1066800" cy="304800"/>
            </a:xfrm>
            <a:prstGeom prst="rect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48400" y="4038600"/>
              <a:ext cx="304800" cy="381000"/>
            </a:xfrm>
            <a:prstGeom prst="rect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4400" y="4038600"/>
              <a:ext cx="1828800" cy="381000"/>
            </a:xfrm>
            <a:prstGeom prst="rect">
              <a:avLst/>
            </a:prstGeom>
            <a:grp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Gadget 1 code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48400" y="3352800"/>
              <a:ext cx="304800" cy="381000"/>
            </a:xfrm>
            <a:prstGeom prst="rect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24400" y="3352800"/>
              <a:ext cx="1828800" cy="381000"/>
            </a:xfrm>
            <a:prstGeom prst="rect">
              <a:avLst/>
            </a:prstGeom>
            <a:grp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Gadget 2 code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8400" y="2362200"/>
              <a:ext cx="304800" cy="381000"/>
            </a:xfrm>
            <a:prstGeom prst="rect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24400" y="2362200"/>
              <a:ext cx="1828800" cy="381000"/>
            </a:xfrm>
            <a:prstGeom prst="rect">
              <a:avLst/>
            </a:prstGeom>
            <a:grp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Gadget </a:t>
              </a:r>
              <a:r>
                <a:rPr lang="en-US" sz="1200" i="1" dirty="0">
                  <a:solidFill>
                    <a:srgbClr val="000000"/>
                  </a:solidFill>
                  <a:latin typeface="Calibri"/>
                  <a:cs typeface="Calibri"/>
                </a:rPr>
                <a:t>n</a:t>
              </a:r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 code</a:t>
              </a:r>
            </a:p>
          </p:txBody>
        </p:sp>
        <p:cxnSp>
          <p:nvCxnSpPr>
            <p:cNvPr id="17" name="Straight Arrow Connector 16"/>
            <p:cNvCxnSpPr>
              <a:endCxn id="10" idx="1"/>
            </p:cNvCxnSpPr>
            <p:nvPr/>
          </p:nvCxnSpPr>
          <p:spPr>
            <a:xfrm>
              <a:off x="3429000" y="3962400"/>
              <a:ext cx="1295400" cy="266700"/>
            </a:xfrm>
            <a:prstGeom prst="straightConnector1">
              <a:avLst/>
            </a:prstGeom>
            <a:grpFill/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3" idx="1"/>
            </p:cNvCxnSpPr>
            <p:nvPr/>
          </p:nvCxnSpPr>
          <p:spPr>
            <a:xfrm flipV="1">
              <a:off x="3429000" y="3543300"/>
              <a:ext cx="1295400" cy="114300"/>
            </a:xfrm>
            <a:prstGeom prst="straightConnector1">
              <a:avLst/>
            </a:prstGeom>
            <a:grpFill/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6" idx="1"/>
            </p:cNvCxnSpPr>
            <p:nvPr/>
          </p:nvCxnSpPr>
          <p:spPr>
            <a:xfrm flipV="1">
              <a:off x="3429000" y="2552700"/>
              <a:ext cx="1295400" cy="228600"/>
            </a:xfrm>
            <a:prstGeom prst="straightConnector1">
              <a:avLst/>
            </a:prstGeom>
            <a:grpFill/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4" idx="1"/>
            </p:cNvCxnSpPr>
            <p:nvPr/>
          </p:nvCxnSpPr>
          <p:spPr>
            <a:xfrm>
              <a:off x="2362200" y="3962400"/>
              <a:ext cx="533400" cy="0"/>
            </a:xfrm>
            <a:prstGeom prst="straightConnector1">
              <a:avLst/>
            </a:prstGeom>
            <a:grpFill/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895600" y="2133600"/>
              <a:ext cx="10668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alibri"/>
                  <a:cs typeface="Calibri"/>
                </a:rPr>
                <a:t>Stack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2691311" y="2957256"/>
            <a:ext cx="1066800" cy="304800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%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rsp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FB5F37-08AD-45C7-94B5-196A15F52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511" y="3246325"/>
            <a:ext cx="1078992" cy="1020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2ECFFF-4CA7-44AA-87BA-B0519F32D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313" y="3233928"/>
            <a:ext cx="1295398" cy="1020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4A74C92A-7EB7-4513-8DDF-1DA8FBC97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312" y="2933700"/>
            <a:ext cx="1295399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err="1">
                <a:latin typeface="Calibri" pitchFamily="34" charset="0"/>
                <a:cs typeface="+mn-cs"/>
              </a:rPr>
              <a:t>Addr</a:t>
            </a:r>
            <a:r>
              <a:rPr lang="en-US" sz="1800" b="0" dirty="0">
                <a:latin typeface="Calibri" pitchFamily="34" charset="0"/>
                <a:cs typeface="+mn-cs"/>
              </a:rPr>
              <a:t>.</a:t>
            </a:r>
          </a:p>
        </p:txBody>
      </p:sp>
      <p:sp>
        <p:nvSpPr>
          <p:cNvPr id="29" name="Rectangle 31">
            <a:extLst>
              <a:ext uri="{FF2B5EF4-FFF2-40B4-BE49-F238E27FC236}">
                <a16:creationId xmlns:a16="http://schemas.microsoft.com/office/drawing/2014/main" id="{1120E096-EC08-45F3-B06E-731EFF890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312" y="1714500"/>
            <a:ext cx="1295399" cy="124275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Caller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</p:txBody>
      </p:sp>
    </p:spTree>
    <p:extLst>
      <p:ext uri="{BB962C8B-B14F-4D97-AF65-F5344CB8AC3E}">
        <p14:creationId xmlns:p14="http://schemas.microsoft.com/office/powerpoint/2010/main" val="313374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/>
          </p:cNvSpPr>
          <p:nvPr/>
        </p:nvSpPr>
        <p:spPr bwMode="auto">
          <a:xfrm>
            <a:off x="528638" y="1495424"/>
            <a:ext cx="2527300" cy="132397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typedef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union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float f;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unsigned u;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bit_float_t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604838" y="3289300"/>
            <a:ext cx="3898900" cy="18161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float bit2float(unsigned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bit_float_t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4724400" y="3292474"/>
            <a:ext cx="3898900" cy="181292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float2bit(float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bit_float_t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Using Union to Access Bit Patterns</a:t>
            </a:r>
          </a:p>
        </p:txBody>
      </p:sp>
      <p:sp>
        <p:nvSpPr>
          <p:cNvPr id="32775" name="Rectangle 7"/>
          <p:cNvSpPr>
            <a:spLocks/>
          </p:cNvSpPr>
          <p:nvPr/>
        </p:nvSpPr>
        <p:spPr bwMode="auto">
          <a:xfrm>
            <a:off x="593725" y="5257800"/>
            <a:ext cx="3149600" cy="457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Same as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(float) 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u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? </a:t>
            </a:r>
          </a:p>
        </p:txBody>
      </p:sp>
      <p:sp>
        <p:nvSpPr>
          <p:cNvPr id="32776" name="Rectangle 8"/>
          <p:cNvSpPr>
            <a:spLocks/>
          </p:cNvSpPr>
          <p:nvPr/>
        </p:nvSpPr>
        <p:spPr bwMode="auto">
          <a:xfrm>
            <a:off x="4722813" y="5257800"/>
            <a:ext cx="3886200" cy="457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Same as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(unsigned) 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? </a:t>
            </a:r>
          </a:p>
        </p:txBody>
      </p:sp>
      <p:graphicFrame>
        <p:nvGraphicFramePr>
          <p:cNvPr id="32777" name="Group 9"/>
          <p:cNvGraphicFramePr>
            <a:graphicFrameLocks noGrp="1"/>
          </p:cNvGraphicFramePr>
          <p:nvPr/>
        </p:nvGraphicFramePr>
        <p:xfrm>
          <a:off x="4622800" y="1498600"/>
          <a:ext cx="1905000" cy="114300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55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455613" y="0"/>
            <a:ext cx="5724525" cy="15970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Revisited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idx="1"/>
          </p:nvPr>
        </p:nvSpPr>
        <p:spPr>
          <a:xfrm>
            <a:off x="290513" y="1371601"/>
            <a:ext cx="8307387" cy="5486400"/>
          </a:xfrm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 dirty="0">
                <a:ea typeface="Calibri" charset="0"/>
                <a:cs typeface="Calibri" charset="0"/>
              </a:rPr>
              <a:t>Idea</a:t>
            </a:r>
            <a:endParaRPr lang="en-US" dirty="0"/>
          </a:p>
          <a:p>
            <a:pPr lvl="1"/>
            <a:r>
              <a:rPr lang="en-US" dirty="0"/>
              <a:t>Short/long/quad words stored in memory as 2/4/8 consecutive bytes</a:t>
            </a:r>
          </a:p>
          <a:p>
            <a:pPr lvl="1"/>
            <a:r>
              <a:rPr lang="en-US" dirty="0"/>
              <a:t>Which byte is most (least) significant?</a:t>
            </a:r>
          </a:p>
          <a:p>
            <a:pPr lvl="1"/>
            <a:r>
              <a:rPr lang="en-US" dirty="0"/>
              <a:t>Can cause problems when exchanging binary data between machines</a:t>
            </a:r>
          </a:p>
          <a:p>
            <a:pPr marL="215900" indent="-215900"/>
            <a:r>
              <a:rPr lang="en-US" dirty="0">
                <a:ea typeface="Calibri" charset="0"/>
                <a:cs typeface="Calibri" charset="0"/>
              </a:rPr>
              <a:t>Big </a:t>
            </a:r>
            <a:r>
              <a:rPr lang="en-US" dirty="0" err="1">
                <a:ea typeface="Calibri" charset="0"/>
                <a:cs typeface="Calibri" charset="0"/>
              </a:rPr>
              <a:t>Endian</a:t>
            </a:r>
            <a:endParaRPr lang="en-US" dirty="0"/>
          </a:p>
          <a:p>
            <a:pPr lvl="1"/>
            <a:r>
              <a:rPr lang="en-US" dirty="0"/>
              <a:t>Most significant byte has lowest address</a:t>
            </a:r>
          </a:p>
          <a:p>
            <a:pPr lvl="1"/>
            <a:r>
              <a:rPr lang="en-US" dirty="0" err="1"/>
              <a:t>Sparc</a:t>
            </a:r>
            <a:endParaRPr lang="en-US" dirty="0"/>
          </a:p>
          <a:p>
            <a:pPr marL="215900" indent="-215900"/>
            <a:r>
              <a:rPr lang="en-US" dirty="0">
                <a:ea typeface="Calibri" charset="0"/>
                <a:cs typeface="Calibri" charset="0"/>
              </a:rPr>
              <a:t>Little </a:t>
            </a:r>
            <a:r>
              <a:rPr lang="en-US" dirty="0" err="1">
                <a:ea typeface="Calibri" charset="0"/>
                <a:cs typeface="Calibri" charset="0"/>
              </a:rPr>
              <a:t>Endian</a:t>
            </a:r>
            <a:endParaRPr lang="en-US" dirty="0"/>
          </a:p>
          <a:p>
            <a:pPr lvl="1"/>
            <a:r>
              <a:rPr lang="en-US" dirty="0"/>
              <a:t>Least significant byte has lowest address</a:t>
            </a:r>
          </a:p>
          <a:p>
            <a:pPr lvl="1"/>
            <a:r>
              <a:rPr lang="en-US" dirty="0"/>
              <a:t>Intel x86, ARM Android and IOS</a:t>
            </a:r>
          </a:p>
          <a:p>
            <a:r>
              <a:rPr lang="en-US" dirty="0"/>
              <a:t>Bi </a:t>
            </a:r>
            <a:r>
              <a:rPr lang="en-US" dirty="0" err="1"/>
              <a:t>Endian</a:t>
            </a:r>
            <a:endParaRPr lang="en-US" dirty="0"/>
          </a:p>
          <a:p>
            <a:pPr lvl="1"/>
            <a:r>
              <a:rPr lang="en-US" dirty="0"/>
              <a:t>Can be configured either way</a:t>
            </a:r>
          </a:p>
          <a:p>
            <a:pPr lvl="1"/>
            <a:r>
              <a:rPr lang="en-US" dirty="0"/>
              <a:t>ARM</a:t>
            </a:r>
          </a:p>
        </p:txBody>
      </p:sp>
    </p:spTree>
    <p:extLst>
      <p:ext uri="{BB962C8B-B14F-4D97-AF65-F5344CB8AC3E}">
        <p14:creationId xmlns:p14="http://schemas.microsoft.com/office/powerpoint/2010/main" val="280491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52413"/>
            <a:ext cx="6650038" cy="1109662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Example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4820" name="Rectangle 4"/>
          <p:cNvSpPr>
            <a:spLocks/>
          </p:cNvSpPr>
          <p:nvPr/>
        </p:nvSpPr>
        <p:spPr bwMode="auto">
          <a:xfrm>
            <a:off x="2698750" y="1447800"/>
            <a:ext cx="4051300" cy="1820862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union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char c[8];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short s[4];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long l[1];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dw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586387"/>
              </p:ext>
            </p:extLst>
          </p:nvPr>
        </p:nvGraphicFramePr>
        <p:xfrm>
          <a:off x="1676400" y="3886200"/>
          <a:ext cx="60960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738259" y="3886200"/>
            <a:ext cx="9381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64-bit</a:t>
            </a:r>
          </a:p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ISA</a:t>
            </a:r>
          </a:p>
        </p:txBody>
      </p:sp>
    </p:spTree>
    <p:extLst>
      <p:ext uri="{BB962C8B-B14F-4D97-AF65-F5344CB8AC3E}">
        <p14:creationId xmlns:p14="http://schemas.microsoft.com/office/powerpoint/2010/main" val="3382961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315200" cy="1182688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Example (Cont).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5844" name="Rectangle 4"/>
          <p:cNvSpPr>
            <a:spLocks/>
          </p:cNvSpPr>
          <p:nvPr/>
        </p:nvSpPr>
        <p:spPr bwMode="auto">
          <a:xfrm>
            <a:off x="1219200" y="990600"/>
            <a:ext cx="6781800" cy="52578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for 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8;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dw.c[j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 = 0xf0 +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printf("Characters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0-7 ==  [0x%x,0x%x,0x%x,0x%x,0x%x,0x%x,0x%x,0x%x]\n",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dw.c[0], dw.c[1], dw.c[2], dw.c[3],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dw.c[4], dw.c[5], dw.c[6], dw.c[7]);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printf("Shorts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0-3 == [0x%x,0x%x,0x%x,0x%x]\n",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dw.s[0], dw.s[1], dw.s[2], dw.s[3]);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0-1 == [0x%x,0x%x]\n",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dw.i[0], dw.i[1]);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printf("Long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 == [0x%lx]\n",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dw.l[0]);</a:t>
            </a:r>
          </a:p>
        </p:txBody>
      </p:sp>
    </p:spTree>
    <p:extLst>
      <p:ext uri="{BB962C8B-B14F-4D97-AF65-F5344CB8AC3E}">
        <p14:creationId xmlns:p14="http://schemas.microsoft.com/office/powerpoint/2010/main" val="1973069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6477000" cy="11652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x86-64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8916" name="Rectangle 4"/>
          <p:cNvSpPr>
            <a:spLocks/>
          </p:cNvSpPr>
          <p:nvPr/>
        </p:nvSpPr>
        <p:spPr bwMode="auto">
          <a:xfrm>
            <a:off x="457200" y="1066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Little Endian</a:t>
            </a:r>
          </a:p>
        </p:txBody>
      </p:sp>
      <p:sp>
        <p:nvSpPr>
          <p:cNvPr id="38917" name="Rectangle 5"/>
          <p:cNvSpPr>
            <a:spLocks/>
          </p:cNvSpPr>
          <p:nvPr/>
        </p:nvSpPr>
        <p:spPr bwMode="auto">
          <a:xfrm>
            <a:off x="190500" y="4953000"/>
            <a:ext cx="8763000" cy="12319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[0xf1f0,0xf3f2,0xf5f4,0xf7f6]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[0xf3f2f1f0,0xf7f6f5f4]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[0xf7f6f5f4f3f2f1f0]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381000" y="4330987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Output on x86-64: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Rectangle 12"/>
          <p:cNvSpPr>
            <a:spLocks/>
          </p:cNvSpPr>
          <p:nvPr/>
        </p:nvSpPr>
        <p:spPr bwMode="auto">
          <a:xfrm>
            <a:off x="2047914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0" name="Rectangle 12"/>
          <p:cNvSpPr>
            <a:spLocks/>
          </p:cNvSpPr>
          <p:nvPr/>
        </p:nvSpPr>
        <p:spPr bwMode="auto">
          <a:xfrm>
            <a:off x="7642926" y="3757612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>
            <a:off x="2489426" y="4038887"/>
            <a:ext cx="4901974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Rectangle 43"/>
          <p:cNvSpPr>
            <a:spLocks/>
          </p:cNvSpPr>
          <p:nvPr/>
        </p:nvSpPr>
        <p:spPr bwMode="auto">
          <a:xfrm>
            <a:off x="4800600" y="4038887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667000" y="5257800"/>
            <a:ext cx="3962400" cy="3048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2667000" y="5562599"/>
            <a:ext cx="3962400" cy="22300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2743200" y="5874359"/>
            <a:ext cx="3962400" cy="3048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6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cs33_3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33_3" id="{82A170D4-1D0F-4D58-A8C9-2FA2216108E8}" vid="{281B498D-BC32-45D3-A6E2-29262056C838}"/>
    </a:ext>
  </a:extLst>
</a:theme>
</file>

<file path=ppt/theme/theme2.xml><?xml version="1.0" encoding="utf-8"?>
<a:theme xmlns:a="http://schemas.openxmlformats.org/drawingml/2006/main" name="cs33_2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33_2" id="{C1F77682-534F-4818-98D9-DD025A6DA79F}" vid="{9E28BF43-01F8-4E2D-AAA1-A19E594CDB95}"/>
    </a:ext>
  </a:extLst>
</a:theme>
</file>

<file path=ppt/theme/theme3.xml><?xml version="1.0" encoding="utf-8"?>
<a:theme xmlns:a="http://schemas.openxmlformats.org/drawingml/2006/main" name="1_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246</TotalTime>
  <Words>3630</Words>
  <Application>Microsoft Office PowerPoint</Application>
  <PresentationFormat>On-screen Show (4:3)</PresentationFormat>
  <Paragraphs>1048</Paragraphs>
  <Slides>48</Slides>
  <Notes>29</Notes>
  <HiddenSlides>2</HiddenSlides>
  <MMClips>0</MMClips>
  <ScaleCrop>false</ScaleCrop>
  <HeadingPairs>
    <vt:vector size="8" baseType="variant">
      <vt:variant>
        <vt:lpstr>Fonts Used</vt:lpstr>
      </vt:variant>
      <vt:variant>
        <vt:i4>19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72" baseType="lpstr">
      <vt:lpstr>MS Mincho</vt:lpstr>
      <vt:lpstr>ＭＳ Ｐゴシック</vt:lpstr>
      <vt:lpstr>Arial</vt:lpstr>
      <vt:lpstr>Arial Narrow</vt:lpstr>
      <vt:lpstr>Calibri</vt:lpstr>
      <vt:lpstr>Calibri Bold</vt:lpstr>
      <vt:lpstr>Calibri Bold Italic</vt:lpstr>
      <vt:lpstr>Consolas</vt:lpstr>
      <vt:lpstr>Courier</vt:lpstr>
      <vt:lpstr>Courier New</vt:lpstr>
      <vt:lpstr>Courier New Bold</vt:lpstr>
      <vt:lpstr>Lucida Grande</vt:lpstr>
      <vt:lpstr>Monaco</vt:lpstr>
      <vt:lpstr>Times New Roman</vt:lpstr>
      <vt:lpstr>Wingdings</vt:lpstr>
      <vt:lpstr>Wingdings 2</vt:lpstr>
      <vt:lpstr>Zapf Dingbats</vt:lpstr>
      <vt:lpstr>ヒラギノ角ゴ ProN W3</vt:lpstr>
      <vt:lpstr>ヒラギノ角ゴ ProN W6</vt:lpstr>
      <vt:lpstr>cs33_3</vt:lpstr>
      <vt:lpstr>cs33_2</vt:lpstr>
      <vt:lpstr>1_Title and Content</vt:lpstr>
      <vt:lpstr>1_Title Only</vt:lpstr>
      <vt:lpstr>Worksheet</vt:lpstr>
      <vt:lpstr>Assembly-Programming 5: Unions/Stack/Buffer-overflow  </vt:lpstr>
      <vt:lpstr>Review 1</vt:lpstr>
      <vt:lpstr>Today</vt:lpstr>
      <vt:lpstr>Union Allocation</vt:lpstr>
      <vt:lpstr>Using Union to Access Bit Patterns</vt:lpstr>
      <vt:lpstr>Byte Ordering Revisited</vt:lpstr>
      <vt:lpstr>Byte Ordering Example</vt:lpstr>
      <vt:lpstr>Byte Ordering Example (Cont).</vt:lpstr>
      <vt:lpstr>Byte Ordering on x86-64</vt:lpstr>
      <vt:lpstr>Byte Ordering on IA32</vt:lpstr>
      <vt:lpstr>Byte Ordering -- Big Endian ISA</vt:lpstr>
      <vt:lpstr>Practice Question</vt:lpstr>
      <vt:lpstr>Summary of Compound Types in C</vt:lpstr>
      <vt:lpstr>Today</vt:lpstr>
      <vt:lpstr>x86-64 Linux Memory Layout</vt:lpstr>
      <vt:lpstr>Memory Allocation Example</vt:lpstr>
      <vt:lpstr>x86-64 Example Addresses</vt:lpstr>
      <vt:lpstr>Today</vt:lpstr>
      <vt:lpstr>Recall: Memory Referencing Bug Example</vt:lpstr>
      <vt:lpstr>Recall: Memory Referencing Bug Example</vt:lpstr>
      <vt:lpstr>Such problems are a BIG deal</vt:lpstr>
      <vt:lpstr>String Library Code</vt:lpstr>
      <vt:lpstr>Vulnerable Buffer Code</vt:lpstr>
      <vt:lpstr>Buffer Overflow Disassembly</vt:lpstr>
      <vt:lpstr>Buffer Overflow Stack</vt:lpstr>
      <vt:lpstr>Buffer Overflow Stack Example</vt:lpstr>
      <vt:lpstr>Buffer Overflow Stack Example #1</vt:lpstr>
      <vt:lpstr>Buffer Overflow Stack Example #2</vt:lpstr>
      <vt:lpstr>Buffer Overflow Stack Example #3</vt:lpstr>
      <vt:lpstr>Buffer Overflow Stack Example #3 Explained</vt:lpstr>
      <vt:lpstr>Code Injection Attacks</vt:lpstr>
      <vt:lpstr>Exploits Based on Buffer Overflows</vt:lpstr>
      <vt:lpstr>Example: the original Internet worm (morris -- 1988)</vt:lpstr>
      <vt:lpstr>Aside: Worms and Viruses</vt:lpstr>
      <vt:lpstr>OK, what to do about buffer overflow attacks</vt:lpstr>
      <vt:lpstr>1. Avoid Overflow Vulnerabilities in Code (!)</vt:lpstr>
      <vt:lpstr>2. System-Level Protections can help</vt:lpstr>
      <vt:lpstr>2. System-Level Protections can help</vt:lpstr>
      <vt:lpstr>3. Stack Canaries can help</vt:lpstr>
      <vt:lpstr>Protected Buffer Disassembly</vt:lpstr>
      <vt:lpstr>Setting Up Canary</vt:lpstr>
      <vt:lpstr>Checking Canary</vt:lpstr>
      <vt:lpstr>Return-Oriented Programming Attacks</vt:lpstr>
      <vt:lpstr>ROP Execution</vt:lpstr>
      <vt:lpstr>ROP Gadgets</vt:lpstr>
      <vt:lpstr>Gadget Example #1</vt:lpstr>
      <vt:lpstr>Gadget Example #2</vt:lpstr>
      <vt:lpstr>ROP Execution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Assembly-Programming 5: Unions/Stack/Buffer-overflow  </dc:title>
  <dc:creator/>
  <dc:description/>
  <cp:lastModifiedBy>Tony Nowatzki</cp:lastModifiedBy>
  <cp:revision>15</cp:revision>
  <dcterms:created xsi:type="dcterms:W3CDTF">2019-02-10T01:28:24Z</dcterms:created>
  <dcterms:modified xsi:type="dcterms:W3CDTF">2019-10-23T23:49:38Z</dcterms:modified>
</cp:coreProperties>
</file>