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2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1144" r:id="rId2"/>
    <p:sldId id="1218" r:id="rId3"/>
    <p:sldId id="1088" r:id="rId4"/>
    <p:sldId id="1190" r:id="rId5"/>
    <p:sldId id="640" r:id="rId6"/>
    <p:sldId id="577" r:id="rId7"/>
    <p:sldId id="1177" r:id="rId8"/>
    <p:sldId id="1089" r:id="rId9"/>
    <p:sldId id="1090" r:id="rId10"/>
    <p:sldId id="1091" r:id="rId11"/>
    <p:sldId id="1092" r:id="rId12"/>
    <p:sldId id="1093" r:id="rId13"/>
    <p:sldId id="1094" r:id="rId14"/>
    <p:sldId id="1095" r:id="rId15"/>
    <p:sldId id="1096" r:id="rId16"/>
    <p:sldId id="1097" r:id="rId17"/>
    <p:sldId id="1098" r:id="rId18"/>
    <p:sldId id="1099" r:id="rId19"/>
    <p:sldId id="1100" r:id="rId20"/>
    <p:sldId id="1101" r:id="rId21"/>
    <p:sldId id="1219" r:id="rId22"/>
    <p:sldId id="1102" r:id="rId23"/>
    <p:sldId id="1103" r:id="rId24"/>
    <p:sldId id="1104" r:id="rId25"/>
    <p:sldId id="1200" r:id="rId26"/>
    <p:sldId id="1106" r:id="rId27"/>
    <p:sldId id="1201" r:id="rId28"/>
    <p:sldId id="1192" r:id="rId29"/>
    <p:sldId id="1193" r:id="rId30"/>
    <p:sldId id="1196" r:id="rId31"/>
    <p:sldId id="1203" r:id="rId32"/>
    <p:sldId id="1202" r:id="rId33"/>
    <p:sldId id="1194" r:id="rId34"/>
    <p:sldId id="1195" r:id="rId35"/>
    <p:sldId id="1205" r:id="rId36"/>
    <p:sldId id="1204" r:id="rId37"/>
    <p:sldId id="1206" r:id="rId38"/>
    <p:sldId id="1207" r:id="rId39"/>
    <p:sldId id="1197" r:id="rId40"/>
    <p:sldId id="1198" r:id="rId41"/>
    <p:sldId id="1208" r:id="rId42"/>
    <p:sldId id="1199" r:id="rId43"/>
    <p:sldId id="1224" r:id="rId44"/>
    <p:sldId id="1223" r:id="rId45"/>
    <p:sldId id="1209" r:id="rId46"/>
    <p:sldId id="1225" r:id="rId47"/>
    <p:sldId id="1183" r:id="rId48"/>
    <p:sldId id="1146" r:id="rId49"/>
    <p:sldId id="1147" r:id="rId50"/>
    <p:sldId id="1150" r:id="rId51"/>
    <p:sldId id="1053" r:id="rId52"/>
    <p:sldId id="1153" r:id="rId53"/>
    <p:sldId id="1152" r:id="rId54"/>
    <p:sldId id="1154" r:id="rId55"/>
    <p:sldId id="1220" r:id="rId56"/>
    <p:sldId id="1179" r:id="rId57"/>
    <p:sldId id="1213" r:id="rId58"/>
    <p:sldId id="1160" r:id="rId59"/>
    <p:sldId id="1043" r:id="rId60"/>
    <p:sldId id="1055" r:id="rId61"/>
    <p:sldId id="1054" r:id="rId62"/>
    <p:sldId id="1056" r:id="rId63"/>
    <p:sldId id="1057" r:id="rId64"/>
    <p:sldId id="1058" r:id="rId65"/>
    <p:sldId id="1060" r:id="rId66"/>
    <p:sldId id="1059" r:id="rId67"/>
    <p:sldId id="1185" r:id="rId68"/>
    <p:sldId id="1214" r:id="rId69"/>
    <p:sldId id="1215" r:id="rId70"/>
    <p:sldId id="1216" r:id="rId71"/>
    <p:sldId id="1184" r:id="rId72"/>
    <p:sldId id="1061" r:id="rId73"/>
    <p:sldId id="1062" r:id="rId74"/>
    <p:sldId id="1063" r:id="rId75"/>
    <p:sldId id="1064" r:id="rId76"/>
    <p:sldId id="1065" r:id="rId77"/>
    <p:sldId id="1155" r:id="rId78"/>
    <p:sldId id="1158" r:id="rId79"/>
    <p:sldId id="1163" r:id="rId80"/>
    <p:sldId id="1162" r:id="rId81"/>
    <p:sldId id="1217" r:id="rId82"/>
    <p:sldId id="1159" r:id="rId83"/>
    <p:sldId id="1226" r:id="rId84"/>
    <p:sldId id="1221" r:id="rId85"/>
    <p:sldId id="1076" r:id="rId86"/>
    <p:sldId id="1211" r:id="rId87"/>
    <p:sldId id="1077" r:id="rId88"/>
    <p:sldId id="1078" r:id="rId89"/>
    <p:sldId id="1079" r:id="rId90"/>
    <p:sldId id="1080" r:id="rId91"/>
    <p:sldId id="1081" r:id="rId92"/>
    <p:sldId id="1086" r:id="rId93"/>
    <p:sldId id="1188" r:id="rId94"/>
    <p:sldId id="1212" r:id="rId95"/>
    <p:sldId id="1210" r:id="rId96"/>
    <p:sldId id="1189" r:id="rId97"/>
  </p:sldIdLst>
  <p:sldSz cx="9144000" cy="6858000" type="screen4x3"/>
  <p:notesSz cx="7302500" cy="9586913"/>
  <p:custDataLst>
    <p:tags r:id="rId10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3284BF"/>
    <a:srgbClr val="E9FAFF"/>
    <a:srgbClr val="D4EEFF"/>
    <a:srgbClr val="CBDBFF"/>
    <a:srgbClr val="D5F1CF"/>
    <a:srgbClr val="F1C7C7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2937" autoAdjust="0"/>
  </p:normalViewPr>
  <p:slideViewPr>
    <p:cSldViewPr snapToObjects="1">
      <p:cViewPr varScale="1">
        <p:scale>
          <a:sx n="91" d="100"/>
          <a:sy n="91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51" d="100"/>
          <a:sy n="51" d="100"/>
        </p:scale>
        <p:origin x="26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79-402B-B3BA-F815E503F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5355328"/>
        <c:axId val="1665359136"/>
      </c:scatterChart>
      <c:valAx>
        <c:axId val="1665355328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9136"/>
        <c:crosses val="autoZero"/>
        <c:crossBetween val="midCat"/>
      </c:valAx>
      <c:valAx>
        <c:axId val="1665359136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532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1E-4AFC-A826-E009235986AA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1E-4AFC-A826-E00923598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5358048"/>
        <c:axId val="1665358592"/>
      </c:scatterChart>
      <c:valAx>
        <c:axId val="1665358048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8592"/>
        <c:crosses val="autoZero"/>
        <c:crossBetween val="midCat"/>
      </c:valAx>
      <c:valAx>
        <c:axId val="16653585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804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9D-43DA-8B66-90E7DC9F3B1F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9D-43DA-8B66-90E7DC9F3B1F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69D-43DA-8B66-90E7DC9F3B1F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69D-43DA-8B66-90E7DC9F3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5359680"/>
        <c:axId val="1665356416"/>
      </c:scatterChart>
      <c:valAx>
        <c:axId val="1665359680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6416"/>
        <c:crosses val="autoZero"/>
        <c:crossBetween val="midCat"/>
      </c:valAx>
      <c:valAx>
        <c:axId val="166535641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653596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3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2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5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1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0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8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0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4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1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4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4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40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8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4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4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4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7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11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4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85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5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637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17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8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1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9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0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63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40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50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1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55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244624-6303-4B4B-88A0-D2AF2F29494D}" type="slidenum">
              <a:rPr kumimoji="0" lang="en-US" altLang="en-US"/>
              <a:pPr>
                <a:spcBef>
                  <a:spcPct val="0"/>
                </a:spcBef>
              </a:pPr>
              <a:t>94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7065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873388"/>
          </a:xfrm>
        </p:spPr>
        <p:txBody>
          <a:bodyPr/>
          <a:lstStyle/>
          <a:p>
            <a:pPr marL="0" indent="0"/>
            <a:br>
              <a:rPr lang="en-US" dirty="0"/>
            </a:br>
            <a:r>
              <a:rPr lang="en-US" dirty="0"/>
              <a:t>CS33 Lecture 9:</a:t>
            </a:r>
            <a:br>
              <a:rPr lang="en-US" dirty="0"/>
            </a:br>
            <a:r>
              <a:rPr lang="en-US" dirty="0"/>
              <a:t>Optimizing Performance </a:t>
            </a:r>
            <a:br>
              <a:rPr lang="en-US" dirty="0"/>
            </a:br>
            <a:r>
              <a:rPr lang="en-US" dirty="0"/>
              <a:t>Across Hardware/Software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Move code to reduce the frequency of execution</a:t>
            </a:r>
          </a:p>
          <a:p>
            <a:pPr lvl="1">
              <a:defRPr/>
            </a:pPr>
            <a:r>
              <a:rPr lang="en-US" dirty="0"/>
              <a:t>Common example: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092699" y="4313733"/>
            <a:ext cx="3913187" cy="1197764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long j;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i="1" dirty="0">
                <a:latin typeface="Courier New" pitchFamily="49" charset="0"/>
              </a:rPr>
              <a:t>int </a:t>
            </a:r>
            <a:r>
              <a:rPr lang="en-US" sz="1800" i="1" dirty="0" err="1">
                <a:latin typeface="Courier New" pitchFamily="49" charset="0"/>
              </a:rPr>
              <a:t>ni</a:t>
            </a:r>
            <a:r>
              <a:rPr lang="en-US" sz="1800" i="1" dirty="0">
                <a:latin typeface="Courier New" pitchFamily="49" charset="0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8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a[</a:t>
            </a:r>
            <a:r>
              <a:rPr lang="en-US" sz="1800" dirty="0" err="1">
                <a:latin typeface="Courier New" pitchFamily="49" charset="0"/>
              </a:rPr>
              <a:t>ni+j</a:t>
            </a:r>
            <a:r>
              <a:rPr lang="en-US" sz="18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08500" y="4724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28600" y="3962400"/>
            <a:ext cx="4279900" cy="202876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set_row</a:t>
            </a:r>
            <a:r>
              <a:rPr lang="en-US" sz="1800" dirty="0">
                <a:latin typeface="Courier New" pitchFamily="49" charset="0"/>
              </a:rPr>
              <a:t>(double *a,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double *b,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a[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err="1">
                <a:latin typeface="Courier New" pitchFamily="49" charset="0"/>
              </a:rPr>
              <a:t>+j</a:t>
            </a:r>
            <a:r>
              <a:rPr lang="en-US" sz="18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=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aoff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aoff</a:t>
            </a:r>
            <a:r>
              <a:rPr lang="en-US" sz="1400" dirty="0">
                <a:latin typeface="Courier New" pitchFamily="49" charset="0"/>
              </a:rPr>
              <a:t>[j]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8765" y="4226505"/>
            <a:ext cx="3629198" cy="147476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ni</a:t>
            </a:r>
            <a:r>
              <a:rPr lang="en-US" sz="1800" dirty="0">
                <a:latin typeface="Courier New" pitchFamily="49" charset="0"/>
              </a:rPr>
              <a:t> = n*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a[</a:t>
            </a:r>
            <a:r>
              <a:rPr lang="en-US" sz="1800" dirty="0" err="1">
                <a:latin typeface="Courier New" pitchFamily="49" charset="0"/>
              </a:rPr>
              <a:t>ni</a:t>
            </a:r>
            <a:r>
              <a:rPr lang="en-US" sz="18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724400" y="4114606"/>
            <a:ext cx="3629198" cy="1751762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int </a:t>
            </a:r>
            <a:r>
              <a:rPr lang="en-US" sz="1800" i="1" dirty="0" err="1">
                <a:latin typeface="Courier New" pitchFamily="49" charset="0"/>
              </a:rPr>
              <a:t>ni</a:t>
            </a:r>
            <a:r>
              <a:rPr lang="en-US" sz="1800" i="1" dirty="0">
                <a:latin typeface="Courier New" pitchFamily="49" charset="0"/>
              </a:rPr>
              <a:t> = 0;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for (j = 0; j &lt; n;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a[</a:t>
            </a:r>
            <a:r>
              <a:rPr lang="en-US" sz="1800" dirty="0" err="1">
                <a:latin typeface="Courier New" pitchFamily="49" charset="0"/>
              </a:rPr>
              <a:t>ni</a:t>
            </a:r>
            <a:r>
              <a:rPr lang="en-US" sz="18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  </a:t>
            </a:r>
            <a:r>
              <a:rPr lang="en-US" sz="1800" i="1" dirty="0" err="1">
                <a:latin typeface="Courier New" pitchFamily="49" charset="0"/>
              </a:rPr>
              <a:t>ni</a:t>
            </a:r>
            <a:r>
              <a:rPr lang="en-US" sz="1800" i="1" dirty="0"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2861466" y="6031468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ni</a:t>
            </a:r>
            <a:r>
              <a:rPr lang="en-US" dirty="0">
                <a:latin typeface="Calibri" pitchFamily="34" charset="0"/>
              </a:rPr>
              <a:t> = 0, n*1, n*2, n*3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imulq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A5DD6D-8230-44FF-B557-D931C08B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00128"/>
              </p:ext>
            </p:extLst>
          </p:nvPr>
        </p:nvGraphicFramePr>
        <p:xfrm>
          <a:off x="6663559" y="511027"/>
          <a:ext cx="22983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2547257460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543975133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3129562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70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09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1943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54585" y="2209800"/>
            <a:ext cx="6634829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if (s[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&gt;= 'A' &amp;&amp;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 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7447" y="6132292"/>
            <a:ext cx="8281987" cy="4222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685582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B948-3C86-405D-A83D-AE51E903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7B29-90BA-4815-893C-16B6E398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iazza.com/redirect/s3?bucket=uploads&amp;prefix=attach%2Fk0ixy05ak0c2i2%2Fiy25iyyf3xc6e5%2Fk2f0wwauk14i%2Fimage_4.png">
            <a:extLst>
              <a:ext uri="{FF2B5EF4-FFF2-40B4-BE49-F238E27FC236}">
                <a16:creationId xmlns:a16="http://schemas.microsoft.com/office/drawing/2014/main" id="{21A3A76B-90E5-428D-9A46-C898C3AF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" y="1066800"/>
            <a:ext cx="8991600" cy="500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4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lencnt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lencnt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E9F49-776D-4C27-882B-952A6482B460}"/>
              </a:ext>
            </a:extLst>
          </p:cNvPr>
          <p:cNvSpPr txBox="1"/>
          <p:nvPr/>
        </p:nvSpPr>
        <p:spPr>
          <a:xfrm>
            <a:off x="6019800" y="288689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What if </a:t>
            </a:r>
            <a:r>
              <a:rPr lang="en-US" sz="1800" dirty="0" err="1">
                <a:solidFill>
                  <a:srgbClr val="FF0000"/>
                </a:solidFill>
                <a:latin typeface="Calibri" pitchFamily="34" charset="0"/>
              </a:rPr>
              <a:t>strlen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was updating a global variable?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395-3C22-432F-8B37-C5D1B2CD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Memory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8BE-3E4C-4C3C-8743-3B4B5401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Advanced Code Motion</a:t>
            </a:r>
          </a:p>
          <a:p>
            <a:pPr lvl="1"/>
            <a:r>
              <a:rPr lang="en-US" dirty="0"/>
              <a:t>Increment in Memory: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9128C7-83C0-46A2-B8C3-F7CB8AB4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4" y="2514600"/>
            <a:ext cx="4029948" cy="169020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double* b =…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*b = 0;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*b += …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55C400-57EA-4679-A95A-9DD0FC29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793694"/>
            <a:ext cx="4029948" cy="1320874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double temp = 0;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temp += …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*b = temp;</a:t>
            </a:r>
          </a:p>
        </p:txBody>
      </p:sp>
    </p:spTree>
    <p:extLst>
      <p:ext uri="{BB962C8B-B14F-4D97-AF65-F5344CB8AC3E}">
        <p14:creationId xmlns:p14="http://schemas.microsoft.com/office/powerpoint/2010/main" val="13980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Real Example: Row Sum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dirty="0">
                <a:latin typeface="Courier New" pitchFamily="49" charset="0"/>
              </a:rPr>
              <a:t>b[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449E05-38F6-40A5-9B9D-A925B2FA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7812"/>
              </p:ext>
            </p:extLst>
          </p:nvPr>
        </p:nvGraphicFramePr>
        <p:xfrm>
          <a:off x="6538989" y="1026674"/>
          <a:ext cx="11491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708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9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130C76-D283-43D0-A872-7D075D82A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16524"/>
              </p:ext>
            </p:extLst>
          </p:nvPr>
        </p:nvGraphicFramePr>
        <p:xfrm>
          <a:off x="6538988" y="2548660"/>
          <a:ext cx="11491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F80E91-3E5C-4FD7-824B-AA47F6B8F0B4}"/>
              </a:ext>
            </a:extLst>
          </p:cNvPr>
          <p:cNvSpPr txBox="1"/>
          <p:nvPr/>
        </p:nvSpPr>
        <p:spPr>
          <a:xfrm>
            <a:off x="6523222" y="573401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Array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7D4F3-963E-4C91-B1C0-C2A010339A73}"/>
              </a:ext>
            </a:extLst>
          </p:cNvPr>
          <p:cNvSpPr txBox="1"/>
          <p:nvPr/>
        </p:nvSpPr>
        <p:spPr>
          <a:xfrm>
            <a:off x="6523221" y="2932581"/>
            <a:ext cx="98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Vector B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5018448-BA98-402C-8ABD-52A09B58C79F}"/>
              </a:ext>
            </a:extLst>
          </p:cNvPr>
          <p:cNvSpPr/>
          <p:nvPr/>
        </p:nvSpPr>
        <p:spPr bwMode="auto">
          <a:xfrm>
            <a:off x="6100106" y="1207760"/>
            <a:ext cx="1411343" cy="241955"/>
          </a:xfrm>
          <a:custGeom>
            <a:avLst/>
            <a:gdLst>
              <a:gd name="connsiteX0" fmla="*/ 1411343 w 1411343"/>
              <a:gd name="connsiteY0" fmla="*/ 21238 h 241955"/>
              <a:gd name="connsiteX1" fmla="*/ 160612 w 1411343"/>
              <a:gd name="connsiteY1" fmla="*/ 21238 h 241955"/>
              <a:gd name="connsiteX2" fmla="*/ 34488 w 1411343"/>
              <a:gd name="connsiteY2" fmla="*/ 241955 h 24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1343" h="241955">
                <a:moveTo>
                  <a:pt x="1411343" y="21238"/>
                </a:moveTo>
                <a:cubicBezTo>
                  <a:pt x="900715" y="2845"/>
                  <a:pt x="390088" y="-15548"/>
                  <a:pt x="160612" y="21238"/>
                </a:cubicBezTo>
                <a:cubicBezTo>
                  <a:pt x="-68864" y="58024"/>
                  <a:pt x="6461" y="61527"/>
                  <a:pt x="34488" y="241955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94F4C-F7AF-4885-81F7-A54978FE1DDE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H="1">
            <a:off x="6260718" y="1207760"/>
            <a:ext cx="1250732" cy="212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E2DA70-71FD-4DFD-AB53-F78DD910C52D}"/>
              </a:ext>
            </a:extLst>
          </p:cNvPr>
          <p:cNvCxnSpPr>
            <a:stCxn id="3" idx="1"/>
          </p:cNvCxnSpPr>
          <p:nvPr/>
        </p:nvCxnSpPr>
        <p:spPr bwMode="auto">
          <a:xfrm>
            <a:off x="6260718" y="1228998"/>
            <a:ext cx="417786" cy="125587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 animBg="1"/>
      <p:bldP spid="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A0D3844-440D-499F-B9AC-4EEF7ADC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14563"/>
              </p:ext>
            </p:extLst>
          </p:nvPr>
        </p:nvGraphicFramePr>
        <p:xfrm>
          <a:off x="4489629" y="5508871"/>
          <a:ext cx="11491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331" y="127498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38800" y="604783"/>
            <a:ext cx="3381469" cy="20891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dirty="0">
                <a:latin typeface="Courier New" pitchFamily="49" charset="0"/>
              </a:rPr>
              <a:t>b[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97186" y="873744"/>
            <a:ext cx="5123196" cy="181331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013200" y="3185171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r>
              <a:rPr lang="en-US" sz="1400" dirty="0">
                <a:latin typeface="Courier New" pitchFamily="49" charset="0"/>
              </a:rPr>
              <a:t>  { 1,   2,   3,</a:t>
            </a:r>
          </a:p>
          <a:p>
            <a:r>
              <a:rPr lang="en-US" sz="1400" dirty="0">
                <a:latin typeface="Courier New" pitchFamily="49" charset="0"/>
              </a:rPr>
              <a:t>    4,   5,   6},</a:t>
            </a:r>
          </a:p>
          <a:p>
            <a:r>
              <a:rPr lang="en-US" sz="1400" dirty="0">
                <a:latin typeface="Courier New" pitchFamily="49" charset="0"/>
              </a:rPr>
              <a:t>    7,   8,   9};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553200" y="3032527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3892" y="3194135"/>
            <a:ext cx="2638708" cy="1813317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1,   2,   3,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4,   5,   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7,   8,   9};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{4,5,6};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08759" y="2781881"/>
            <a:ext cx="2285241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Non-aliasing Case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992113" y="2743200"/>
            <a:ext cx="1753044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Aliasing Case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5CED5B-8057-46B0-80AA-79BEFAC6F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89043"/>
              </p:ext>
            </p:extLst>
          </p:nvPr>
        </p:nvGraphicFramePr>
        <p:xfrm>
          <a:off x="400545" y="5091416"/>
          <a:ext cx="11491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708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9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97F76A3-A112-44B8-BE08-225226A7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4520"/>
              </p:ext>
            </p:extLst>
          </p:nvPr>
        </p:nvGraphicFramePr>
        <p:xfrm>
          <a:off x="1737405" y="5456442"/>
          <a:ext cx="11491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BC8E1A7-382A-47BB-B139-583674B9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3533"/>
              </p:ext>
            </p:extLst>
          </p:nvPr>
        </p:nvGraphicFramePr>
        <p:xfrm>
          <a:off x="1737405" y="6367402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565BB64-B0EB-4283-B29E-DD485AB81623}"/>
              </a:ext>
            </a:extLst>
          </p:cNvPr>
          <p:cNvSpPr txBox="1"/>
          <p:nvPr/>
        </p:nvSpPr>
        <p:spPr>
          <a:xfrm>
            <a:off x="1203" y="524931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A7B2D-4F0A-4E81-956F-3BE819422E36}"/>
              </a:ext>
            </a:extLst>
          </p:cNvPr>
          <p:cNvSpPr txBox="1"/>
          <p:nvPr/>
        </p:nvSpPr>
        <p:spPr>
          <a:xfrm>
            <a:off x="358204" y="6308867"/>
            <a:ext cx="129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B (at end):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85EFA-3459-4C53-A82A-1F3B5D23E932}"/>
              </a:ext>
            </a:extLst>
          </p:cNvPr>
          <p:cNvSpPr txBox="1"/>
          <p:nvPr/>
        </p:nvSpPr>
        <p:spPr>
          <a:xfrm>
            <a:off x="2134865" y="507997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B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A1251F1-FA1A-4C0D-B0B2-B0C7E6AFA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0684"/>
              </p:ext>
            </p:extLst>
          </p:nvPr>
        </p:nvGraphicFramePr>
        <p:xfrm>
          <a:off x="4465075" y="5139119"/>
          <a:ext cx="11491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57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383057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0708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0900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FFC717D-5320-4EBA-B68A-7487CC23AF8E}"/>
              </a:ext>
            </a:extLst>
          </p:cNvPr>
          <p:cNvSpPr txBox="1"/>
          <p:nvPr/>
        </p:nvSpPr>
        <p:spPr>
          <a:xfrm>
            <a:off x="4059227" y="49685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99562-ACB5-4723-B462-F97C0AE0E124}"/>
              </a:ext>
            </a:extLst>
          </p:cNvPr>
          <p:cNvSpPr txBox="1"/>
          <p:nvPr/>
        </p:nvSpPr>
        <p:spPr>
          <a:xfrm>
            <a:off x="4055185" y="550019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B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1CD6B95-9D77-4640-9515-2317770F9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59315"/>
              </p:ext>
            </p:extLst>
          </p:nvPr>
        </p:nvGraphicFramePr>
        <p:xfrm>
          <a:off x="7073098" y="3505712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8B5C7F-4DE6-4CFB-9409-18B3A330268C}"/>
              </a:ext>
            </a:extLst>
          </p:cNvPr>
          <p:cNvSpPr txBox="1"/>
          <p:nvPr/>
        </p:nvSpPr>
        <p:spPr>
          <a:xfrm>
            <a:off x="6500648" y="35057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FA14BD-8CB0-46C1-AD7B-C04A56A3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26219"/>
              </p:ext>
            </p:extLst>
          </p:nvPr>
        </p:nvGraphicFramePr>
        <p:xfrm>
          <a:off x="7073098" y="3996930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E721C8B-1C16-45C7-B312-91CEDED375F3}"/>
              </a:ext>
            </a:extLst>
          </p:cNvPr>
          <p:cNvSpPr txBox="1"/>
          <p:nvPr/>
        </p:nvSpPr>
        <p:spPr>
          <a:xfrm>
            <a:off x="6500648" y="39899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=1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69722DB-D346-4B08-AB02-65053D479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69715"/>
              </p:ext>
            </p:extLst>
          </p:nvPr>
        </p:nvGraphicFramePr>
        <p:xfrm>
          <a:off x="7073098" y="5961802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B6B225E-EFB5-4277-9FB6-F7F5505738DB}"/>
              </a:ext>
            </a:extLst>
          </p:cNvPr>
          <p:cNvSpPr txBox="1"/>
          <p:nvPr/>
        </p:nvSpPr>
        <p:spPr>
          <a:xfrm>
            <a:off x="6500648" y="592697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=2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5E016FF-DED2-4128-8200-934FDB7A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09"/>
              </p:ext>
            </p:extLst>
          </p:nvPr>
        </p:nvGraphicFramePr>
        <p:xfrm>
          <a:off x="7073098" y="6453021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162643E-569A-4527-9D2C-0A356D51F05D}"/>
              </a:ext>
            </a:extLst>
          </p:cNvPr>
          <p:cNvSpPr txBox="1"/>
          <p:nvPr/>
        </p:nvSpPr>
        <p:spPr>
          <a:xfrm>
            <a:off x="6500648" y="641122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=3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D125681-FB52-46BA-B56E-8238A075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47142"/>
              </p:ext>
            </p:extLst>
          </p:nvPr>
        </p:nvGraphicFramePr>
        <p:xfrm>
          <a:off x="7073098" y="4488148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29B958-B5B3-4707-AC3D-666A4E2A1FAC}"/>
              </a:ext>
            </a:extLst>
          </p:cNvPr>
          <p:cNvSpPr txBox="1"/>
          <p:nvPr/>
        </p:nvSpPr>
        <p:spPr>
          <a:xfrm>
            <a:off x="6500648" y="44742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6AF09-7F9E-4AD1-A1C4-CB459E9C349A}"/>
              </a:ext>
            </a:extLst>
          </p:cNvPr>
          <p:cNvSpPr txBox="1"/>
          <p:nvPr/>
        </p:nvSpPr>
        <p:spPr>
          <a:xfrm>
            <a:off x="8450860" y="449638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b[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]=0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0CEEE19-902F-4092-9CF0-C651957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28094"/>
              </p:ext>
            </p:extLst>
          </p:nvPr>
        </p:nvGraphicFramePr>
        <p:xfrm>
          <a:off x="7073098" y="4979366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C853B15-8E5E-4850-B557-6EAC49996302}"/>
              </a:ext>
            </a:extLst>
          </p:cNvPr>
          <p:cNvSpPr txBox="1"/>
          <p:nvPr/>
        </p:nvSpPr>
        <p:spPr>
          <a:xfrm>
            <a:off x="6500648" y="49584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96CCFD-4D34-4008-8CC3-29D0218C18D8}"/>
              </a:ext>
            </a:extLst>
          </p:cNvPr>
          <p:cNvSpPr txBox="1"/>
          <p:nvPr/>
        </p:nvSpPr>
        <p:spPr>
          <a:xfrm>
            <a:off x="8429839" y="498229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b[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]+=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B9A3436-7DAB-4216-B2FC-45438B6B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35426"/>
              </p:ext>
            </p:extLst>
          </p:nvPr>
        </p:nvGraphicFramePr>
        <p:xfrm>
          <a:off x="7073098" y="5470584"/>
          <a:ext cx="13867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65">
                  <a:extLst>
                    <a:ext uri="{9D8B030D-6E8A-4147-A177-3AD203B41FA5}">
                      <a16:colId xmlns:a16="http://schemas.microsoft.com/office/drawing/2014/main" val="2710737456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837514705"/>
                    </a:ext>
                  </a:extLst>
                </a:gridCol>
                <a:gridCol w="462265">
                  <a:extLst>
                    <a:ext uri="{9D8B030D-6E8A-4147-A177-3AD203B41FA5}">
                      <a16:colId xmlns:a16="http://schemas.microsoft.com/office/drawing/2014/main" val="40422424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942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E82E8BE-B9E9-4326-B9D6-250D33A47040}"/>
              </a:ext>
            </a:extLst>
          </p:cNvPr>
          <p:cNvSpPr txBox="1"/>
          <p:nvPr/>
        </p:nvSpPr>
        <p:spPr>
          <a:xfrm>
            <a:off x="6500648" y="544272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4E841A-B7AA-41DE-9F89-1D562F18715C}"/>
              </a:ext>
            </a:extLst>
          </p:cNvPr>
          <p:cNvSpPr txBox="1"/>
          <p:nvPr/>
        </p:nvSpPr>
        <p:spPr>
          <a:xfrm>
            <a:off x="8435335" y="546820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b[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]+=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93E6B-A645-4154-BA78-3D3629CB2D87}"/>
              </a:ext>
            </a:extLst>
          </p:cNvPr>
          <p:cNvSpPr txBox="1"/>
          <p:nvPr/>
        </p:nvSpPr>
        <p:spPr>
          <a:xfrm>
            <a:off x="8429839" y="59541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b[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]+=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7" grpId="0"/>
      <p:bldP spid="19" grpId="0"/>
      <p:bldP spid="25" grpId="0"/>
      <p:bldP spid="26" grpId="0"/>
      <p:bldP spid="27" grpId="0"/>
      <p:bldP spid="30" grpId="0"/>
      <p:bldP spid="31" grpId="0"/>
      <p:bldP spid="2" grpId="0"/>
      <p:bldP spid="35" grpId="0"/>
      <p:bldP spid="37" grpId="0"/>
      <p:bldP spid="39" grpId="0"/>
      <p:bldP spid="41" grpId="0"/>
      <p:bldP spid="3" grpId="0"/>
      <p:bldP spid="43" grpId="0"/>
      <p:bldP spid="44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double temp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temp += </a:t>
            </a:r>
            <a:r>
              <a:rPr lang="en-US" sz="1400" dirty="0">
                <a:latin typeface="Courier New" pitchFamily="49" charset="0"/>
              </a:rPr>
              <a:t>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      b[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] = temp;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Approach 2:  Tell compiler not to worry…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“__restrict” </a:t>
            </a:r>
            <a:r>
              <a:rPr lang="en-US" dirty="0">
                <a:cs typeface="Calibri" panose="020F0502020204030204" pitchFamily="34" charset="0"/>
              </a:rPr>
              <a:t>keyword tells compiler to optimize assuming no aliasing: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8600" y="2362200"/>
            <a:ext cx="5230598" cy="245964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sum_rows3(double * __restrict a,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      double * __restrict 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018" y="5096476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sum_rows3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</p:spTree>
    <p:extLst>
      <p:ext uri="{BB962C8B-B14F-4D97-AF65-F5344CB8AC3E}">
        <p14:creationId xmlns:p14="http://schemas.microsoft.com/office/powerpoint/2010/main" val="18297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3875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5705821" y="1295400"/>
            <a:ext cx="2605405" cy="2312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715000" y="1295400"/>
            <a:ext cx="2605405" cy="1054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Computer System Layers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43000" y="1524000"/>
            <a:ext cx="2743200" cy="1066800"/>
          </a:xfrm>
          <a:prstGeom prst="rect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667000" y="1828800"/>
            <a:ext cx="1600200" cy="7620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1670843" y="2184400"/>
            <a:ext cx="1447800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154113" y="3106738"/>
            <a:ext cx="3233737" cy="3984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Microarchitecture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154113" y="3501094"/>
            <a:ext cx="3233737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Circuits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154113" y="3899557"/>
            <a:ext cx="3233737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 &amp; Transistors</a:t>
            </a:r>
          </a:p>
        </p:txBody>
      </p:sp>
      <p:sp>
        <p:nvSpPr>
          <p:cNvPr id="15379" name="TextBox 20"/>
          <p:cNvSpPr txBox="1">
            <a:spLocks noChangeArrowheads="1"/>
          </p:cNvSpPr>
          <p:nvPr/>
        </p:nvSpPr>
        <p:spPr bwMode="auto">
          <a:xfrm>
            <a:off x="873918" y="2629693"/>
            <a:ext cx="3871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Set Architecture (ISA)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6334483" y="3704294"/>
            <a:ext cx="11811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007596" y="2582681"/>
            <a:ext cx="1834874" cy="833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921734" y="1388881"/>
            <a:ext cx="2006599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168544" y="1405499"/>
            <a:ext cx="151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531047" y="2607668"/>
            <a:ext cx="787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382865" y="1852483"/>
            <a:ext cx="1084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230259" y="3054652"/>
            <a:ext cx="1389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608440" y="3723396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592763" y="4167896"/>
            <a:ext cx="664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965821" y="1557899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918462" y="2760068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158567" y="1814992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6158567" y="3017161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6449026" y="4130405"/>
            <a:ext cx="9520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483100" y="3911600"/>
            <a:ext cx="1816100" cy="139700"/>
          </a:xfrm>
          <a:custGeom>
            <a:avLst/>
            <a:gdLst>
              <a:gd name="connsiteX0" fmla="*/ 1816100 w 1816100"/>
              <a:gd name="connsiteY0" fmla="*/ 139700 h 139700"/>
              <a:gd name="connsiteX1" fmla="*/ 914400 w 1816100"/>
              <a:gd name="connsiteY1" fmla="*/ 38100 h 139700"/>
              <a:gd name="connsiteX2" fmla="*/ 0 w 1816100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139700">
                <a:moveTo>
                  <a:pt x="1816100" y="139700"/>
                </a:moveTo>
                <a:cubicBezTo>
                  <a:pt x="1516591" y="100541"/>
                  <a:pt x="1217083" y="61383"/>
                  <a:pt x="914400" y="38100"/>
                </a:cubicBezTo>
                <a:cubicBezTo>
                  <a:pt x="611717" y="14817"/>
                  <a:pt x="124883" y="1270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486520" y="3352800"/>
            <a:ext cx="1761880" cy="602140"/>
          </a:xfrm>
          <a:custGeom>
            <a:avLst/>
            <a:gdLst>
              <a:gd name="connsiteX0" fmla="*/ 1761880 w 1761880"/>
              <a:gd name="connsiteY0" fmla="*/ 602140 h 602140"/>
              <a:gd name="connsiteX1" fmla="*/ 898280 w 1761880"/>
              <a:gd name="connsiteY1" fmla="*/ 208440 h 602140"/>
              <a:gd name="connsiteX2" fmla="*/ 9280 w 1761880"/>
              <a:gd name="connsiteY2" fmla="*/ 5240 h 6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880" h="602140">
                <a:moveTo>
                  <a:pt x="1761880" y="602140"/>
                </a:moveTo>
                <a:cubicBezTo>
                  <a:pt x="1476130" y="455031"/>
                  <a:pt x="1190380" y="307923"/>
                  <a:pt x="898280" y="208440"/>
                </a:cubicBezTo>
                <a:cubicBezTo>
                  <a:pt x="606180" y="108957"/>
                  <a:pt x="-88087" y="-28627"/>
                  <a:pt x="9280" y="524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025900" y="1674344"/>
            <a:ext cx="1701800" cy="52856"/>
          </a:xfrm>
          <a:custGeom>
            <a:avLst/>
            <a:gdLst>
              <a:gd name="connsiteX0" fmla="*/ 1701800 w 1701800"/>
              <a:gd name="connsiteY0" fmla="*/ 52856 h 52856"/>
              <a:gd name="connsiteX1" fmla="*/ 723900 w 1701800"/>
              <a:gd name="connsiteY1" fmla="*/ 2056 h 52856"/>
              <a:gd name="connsiteX2" fmla="*/ 0 w 1701800"/>
              <a:gd name="connsiteY2" fmla="*/ 14756 h 5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1800" h="52856">
                <a:moveTo>
                  <a:pt x="1701800" y="52856"/>
                </a:moveTo>
                <a:cubicBezTo>
                  <a:pt x="1354666" y="30631"/>
                  <a:pt x="1007533" y="8406"/>
                  <a:pt x="723900" y="2056"/>
                </a:cubicBezTo>
                <a:cubicBezTo>
                  <a:pt x="440267" y="-4294"/>
                  <a:pt x="220133" y="5231"/>
                  <a:pt x="0" y="14756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51200" y="1993900"/>
            <a:ext cx="2463800" cy="355600"/>
          </a:xfrm>
          <a:custGeom>
            <a:avLst/>
            <a:gdLst>
              <a:gd name="connsiteX0" fmla="*/ 2463800 w 2463800"/>
              <a:gd name="connsiteY0" fmla="*/ 0 h 355600"/>
              <a:gd name="connsiteX1" fmla="*/ 1282700 w 2463800"/>
              <a:gd name="connsiteY1" fmla="*/ 76200 h 355600"/>
              <a:gd name="connsiteX2" fmla="*/ 0 w 2463800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800" h="355600">
                <a:moveTo>
                  <a:pt x="2463800" y="0"/>
                </a:moveTo>
                <a:cubicBezTo>
                  <a:pt x="2078566" y="8466"/>
                  <a:pt x="1693333" y="16933"/>
                  <a:pt x="1282700" y="76200"/>
                </a:cubicBezTo>
                <a:cubicBezTo>
                  <a:pt x="872067" y="135467"/>
                  <a:pt x="198967" y="315383"/>
                  <a:pt x="0" y="35560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368800" y="2095500"/>
            <a:ext cx="1358900" cy="469900"/>
          </a:xfrm>
          <a:custGeom>
            <a:avLst/>
            <a:gdLst>
              <a:gd name="connsiteX0" fmla="*/ 1358900 w 1358900"/>
              <a:gd name="connsiteY0" fmla="*/ 0 h 469900"/>
              <a:gd name="connsiteX1" fmla="*/ 520700 w 1358900"/>
              <a:gd name="connsiteY1" fmla="*/ 177800 h 469900"/>
              <a:gd name="connsiteX2" fmla="*/ 0 w 13589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469900">
                <a:moveTo>
                  <a:pt x="1358900" y="0"/>
                </a:moveTo>
                <a:cubicBezTo>
                  <a:pt x="1053041" y="49741"/>
                  <a:pt x="747183" y="99483"/>
                  <a:pt x="520700" y="177800"/>
                </a:cubicBezTo>
                <a:cubicBezTo>
                  <a:pt x="294217" y="256117"/>
                  <a:pt x="147108" y="363008"/>
                  <a:pt x="0" y="46990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711700" y="2819400"/>
            <a:ext cx="1206500" cy="101600"/>
          </a:xfrm>
          <a:custGeom>
            <a:avLst/>
            <a:gdLst>
              <a:gd name="connsiteX0" fmla="*/ 1206500 w 1206500"/>
              <a:gd name="connsiteY0" fmla="*/ 101600 h 101600"/>
              <a:gd name="connsiteX1" fmla="*/ 0 w 1206500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6500" h="101600">
                <a:moveTo>
                  <a:pt x="1206500" y="10160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483100" y="2933493"/>
            <a:ext cx="1475445" cy="241507"/>
          </a:xfrm>
          <a:custGeom>
            <a:avLst/>
            <a:gdLst>
              <a:gd name="connsiteX0" fmla="*/ 1473200 w 1475445"/>
              <a:gd name="connsiteY0" fmla="*/ 207 h 241507"/>
              <a:gd name="connsiteX1" fmla="*/ 1358900 w 1475445"/>
              <a:gd name="connsiteY1" fmla="*/ 12907 h 241507"/>
              <a:gd name="connsiteX2" fmla="*/ 533400 w 1475445"/>
              <a:gd name="connsiteY2" fmla="*/ 101807 h 241507"/>
              <a:gd name="connsiteX3" fmla="*/ 0 w 1475445"/>
              <a:gd name="connsiteY3" fmla="*/ 241507 h 24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445" h="241507">
                <a:moveTo>
                  <a:pt x="1473200" y="207"/>
                </a:moveTo>
                <a:cubicBezTo>
                  <a:pt x="1494366" y="-1910"/>
                  <a:pt x="1358900" y="12907"/>
                  <a:pt x="1358900" y="12907"/>
                </a:cubicBezTo>
                <a:cubicBezTo>
                  <a:pt x="1202267" y="29840"/>
                  <a:pt x="759883" y="63707"/>
                  <a:pt x="533400" y="101807"/>
                </a:cubicBezTo>
                <a:cubicBezTo>
                  <a:pt x="306917" y="139907"/>
                  <a:pt x="153458" y="190707"/>
                  <a:pt x="0" y="241507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833" y="5258598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Need to understand role of microarchitecture… so we need a basic model of microarchitecture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453602" y="3295461"/>
            <a:ext cx="696188" cy="2046084"/>
          </a:xfrm>
          <a:custGeom>
            <a:avLst/>
            <a:gdLst>
              <a:gd name="connsiteX0" fmla="*/ 696188 w 696188"/>
              <a:gd name="connsiteY0" fmla="*/ 0 h 2046084"/>
              <a:gd name="connsiteX1" fmla="*/ 143927 w 696188"/>
              <a:gd name="connsiteY1" fmla="*/ 371192 h 2046084"/>
              <a:gd name="connsiteX2" fmla="*/ 17178 w 696188"/>
              <a:gd name="connsiteY2" fmla="*/ 1385181 h 2046084"/>
              <a:gd name="connsiteX3" fmla="*/ 442691 w 696188"/>
              <a:gd name="connsiteY3" fmla="*/ 2046084 h 204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88" h="2046084">
                <a:moveTo>
                  <a:pt x="696188" y="0"/>
                </a:moveTo>
                <a:cubicBezTo>
                  <a:pt x="476641" y="70164"/>
                  <a:pt x="257095" y="140329"/>
                  <a:pt x="143927" y="371192"/>
                </a:cubicBezTo>
                <a:cubicBezTo>
                  <a:pt x="30759" y="602055"/>
                  <a:pt x="-32616" y="1106032"/>
                  <a:pt x="17178" y="1385181"/>
                </a:cubicBezTo>
                <a:cubicBezTo>
                  <a:pt x="66972" y="1664330"/>
                  <a:pt x="254831" y="1855207"/>
                  <a:pt x="442691" y="2046084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" grpId="0" animBg="1"/>
      <p:bldP spid="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Steps of Executing An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6553200" cy="4276725"/>
          </a:xfrm>
        </p:spPr>
        <p:txBody>
          <a:bodyPr>
            <a:normAutofit/>
          </a:bodyPr>
          <a:lstStyle/>
          <a:p>
            <a:r>
              <a:rPr lang="en-US" sz="2800" dirty="0"/>
              <a:t>Fetch – Grab instruction from memory</a:t>
            </a:r>
          </a:p>
          <a:p>
            <a:r>
              <a:rPr lang="en-US" sz="2800" dirty="0"/>
              <a:t>Decode – Parse/interpret instruction</a:t>
            </a:r>
          </a:p>
          <a:p>
            <a:r>
              <a:rPr lang="en-US" sz="2800" dirty="0"/>
              <a:t>Dispatch – Read Operands from Reg. File</a:t>
            </a:r>
          </a:p>
          <a:p>
            <a:r>
              <a:rPr lang="en-US" sz="2800" dirty="0"/>
              <a:t>Execute – Perform Computation</a:t>
            </a:r>
          </a:p>
          <a:p>
            <a:r>
              <a:rPr lang="en-US" sz="2800" dirty="0"/>
              <a:t>Memory – Access Memory</a:t>
            </a:r>
          </a:p>
          <a:p>
            <a:r>
              <a:rPr lang="en-US" sz="2800" dirty="0" err="1"/>
              <a:t>Writeback</a:t>
            </a:r>
            <a:r>
              <a:rPr lang="en-US" sz="2800" dirty="0"/>
              <a:t> – Write results to Reg. File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152836E-79CF-4673-B8D2-C8990964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517775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Fetch @PC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A724F99-D63F-4295-947C-7FE9A626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16873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Decode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D6DE6112-0821-421D-B43A-4BFA5EC8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15971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Read Inputs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467F331-3A27-421C-8CC9-2604FCF5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15069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Execute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4051F420-D3FD-414C-BEBA-BFC52668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14167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Write Output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F11BAF57-51EC-4863-9E5F-7F6CCB12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13263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Calc Next PC</a:t>
            </a:r>
          </a:p>
        </p:txBody>
      </p:sp>
      <p:cxnSp>
        <p:nvCxnSpPr>
          <p:cNvPr id="18" name="AutoShape 10">
            <a:extLst>
              <a:ext uri="{FF2B5EF4-FFF2-40B4-BE49-F238E27FC236}">
                <a16:creationId xmlns:a16="http://schemas.microsoft.com/office/drawing/2014/main" id="{617DEE24-7F0E-4706-A132-04326FF2DB73}"/>
              </a:ext>
            </a:extLst>
          </p:cNvPr>
          <p:cNvCxnSpPr>
            <a:cxnSpLocks noChangeShapeType="1"/>
            <a:stCxn id="17" idx="2"/>
            <a:endCxn id="12" idx="0"/>
          </p:cNvCxnSpPr>
          <p:nvPr/>
        </p:nvCxnSpPr>
        <p:spPr bwMode="auto">
          <a:xfrm rot="5400000" flipH="1">
            <a:off x="6780490" y="3700185"/>
            <a:ext cx="2364820" cy="12700"/>
          </a:xfrm>
          <a:prstGeom prst="bentConnector5">
            <a:avLst>
              <a:gd name="adj1" fmla="val -9667"/>
              <a:gd name="adj2" fmla="val 8700000"/>
              <a:gd name="adj3" fmla="val 109667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97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 Design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1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8049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432754" y="1769532"/>
            <a:ext cx="41206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743202" y="21836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547409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452433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743202" y="2183602"/>
            <a:ext cx="481020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888370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99104" y="3124201"/>
            <a:ext cx="1333862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 + </a:t>
            </a: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Conition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16013" y="4086321"/>
            <a:ext cx="597058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Execute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(functional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Units)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275341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818391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591504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361441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132966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5400000">
            <a:off x="4021716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rot="16200000" flipV="1">
            <a:off x="4312229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5400000">
            <a:off x="4793241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5400000">
            <a:off x="5082166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574291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794554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143198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12054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1601789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3146426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3916364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4689476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459414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1601789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048454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2373314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1565853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565854" y="4681961"/>
            <a:ext cx="3857625" cy="381000"/>
            <a:chOff x="768" y="2016"/>
            <a:chExt cx="1920" cy="144"/>
          </a:xfrm>
        </p:grpSpPr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854779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2667001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667001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 flipV="1">
            <a:off x="6009025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3432753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H="1">
            <a:off x="5132965" y="3428999"/>
            <a:ext cx="88683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H="1">
            <a:off x="4521573" y="5762414"/>
            <a:ext cx="3031836" cy="0"/>
          </a:xfrm>
          <a:prstGeom prst="straightConnector1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553408" y="1497803"/>
            <a:ext cx="1447800" cy="444440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276734" y="5323113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5102638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971822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21" y="1494825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476" y="2385609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308" y="415874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476" y="3196784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.3ns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914" y="521536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77" y="6127479"/>
            <a:ext cx="3051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2ns Total = 500Mhz</a:t>
            </a:r>
          </a:p>
        </p:txBody>
      </p:sp>
    </p:spTree>
    <p:extLst>
      <p:ext uri="{BB962C8B-B14F-4D97-AF65-F5344CB8AC3E}">
        <p14:creationId xmlns:p14="http://schemas.microsoft.com/office/powerpoint/2010/main" val="7508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/>
      <p:bldP spid="13" grpId="0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/>
      <p:bldP spid="56" grpId="0" animBg="1"/>
      <p:bldP spid="57" grpId="0" animBg="1"/>
      <p:bldP spid="59" grpId="0" animBg="1"/>
      <p:bldP spid="62" grpId="0" animBg="1"/>
      <p:bldP spid="63" grpId="0" animBg="1"/>
      <p:bldP spid="77" grpId="0"/>
      <p:bldP spid="78" grpId="0"/>
      <p:bldP spid="79" grpId="0" animBg="1"/>
      <p:bldP spid="3" grpId="0"/>
      <p:bldP spid="58" grpId="0"/>
      <p:bldP spid="60" grpId="0"/>
      <p:bldP spid="64" grpId="0"/>
      <p:bldP spid="6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447800"/>
            <a:ext cx="8701087" cy="4997450"/>
          </a:xfrm>
        </p:spPr>
        <p:txBody>
          <a:bodyPr/>
          <a:lstStyle/>
          <a:p>
            <a:pPr>
              <a:defRPr/>
            </a:pPr>
            <a:r>
              <a:rPr lang="en-US" dirty="0"/>
              <a:t>There’s more to performance than asymptotic complexity,</a:t>
            </a:r>
            <a:br>
              <a:rPr lang="en-US" dirty="0"/>
            </a:b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396875" y="1828800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(unsigned n)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ret = 0,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for(;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 n; ++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if(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&amp; 1)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ret+=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return ret;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721803"/>
            <a:ext cx="38404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018483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je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007386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 bwMode="auto">
          <a:xfrm>
            <a:off x="6720840" y="2726369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8" idx="2"/>
            <a:endCxn id="12" idx="0"/>
          </p:cNvCxnSpPr>
          <p:nvPr/>
        </p:nvCxnSpPr>
        <p:spPr bwMode="auto">
          <a:xfrm>
            <a:off x="6720840" y="340749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00600" y="3688513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 bwMode="auto">
          <a:xfrm>
            <a:off x="6720840" y="408862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Freeform 13"/>
          <p:cNvSpPr/>
          <p:nvPr/>
        </p:nvSpPr>
        <p:spPr bwMode="auto">
          <a:xfrm>
            <a:off x="8657897" y="1560003"/>
            <a:ext cx="378384" cy="3005959"/>
          </a:xfrm>
          <a:custGeom>
            <a:avLst/>
            <a:gdLst>
              <a:gd name="connsiteX0" fmla="*/ 0 w 378384"/>
              <a:gd name="connsiteY0" fmla="*/ 0 h 3005959"/>
              <a:gd name="connsiteX1" fmla="*/ 378372 w 378384"/>
              <a:gd name="connsiteY1" fmla="*/ 1807779 h 3005959"/>
              <a:gd name="connsiteX2" fmla="*/ 10510 w 378384"/>
              <a:gd name="connsiteY2" fmla="*/ 3005959 h 30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84" h="3005959">
                <a:moveTo>
                  <a:pt x="0" y="0"/>
                </a:moveTo>
                <a:cubicBezTo>
                  <a:pt x="188310" y="653393"/>
                  <a:pt x="376620" y="1306786"/>
                  <a:pt x="378372" y="1807779"/>
                </a:cubicBezTo>
                <a:cubicBezTo>
                  <a:pt x="380124" y="2308772"/>
                  <a:pt x="195317" y="2657365"/>
                  <a:pt x="10510" y="300595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8636876" y="2526955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00600" y="5358543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repz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retq</a:t>
            </a:r>
            <a:endParaRPr lang="en-US" sz="2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cxnSp>
        <p:nvCxnSpPr>
          <p:cNvPr id="17" name="Straight Arrow Connector 16"/>
          <p:cNvCxnSpPr>
            <a:stCxn id="18" idx="2"/>
            <a:endCxn id="16" idx="0"/>
          </p:cNvCxnSpPr>
          <p:nvPr/>
        </p:nvCxnSpPr>
        <p:spPr bwMode="auto">
          <a:xfrm>
            <a:off x="6720840" y="507752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4369640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b="1" dirty="0">
              <a:solidFill>
                <a:srgbClr val="8080FF"/>
              </a:solidFill>
              <a:highlight>
                <a:srgbClr val="FFFFCC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4343400" y="2169603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0600" y="2018483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je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07386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 bwMode="auto">
          <a:xfrm>
            <a:off x="6720840" y="2726369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 bwMode="auto">
          <a:xfrm>
            <a:off x="6720840" y="340749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00600" y="3688513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>
            <a:off x="6720840" y="408862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8636876" y="2526955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4369640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b="1" dirty="0">
              <a:solidFill>
                <a:srgbClr val="8080FF"/>
              </a:solidFill>
              <a:highlight>
                <a:srgbClr val="FFFFCC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4343400" y="2169603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19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34565"/>
            <a:ext cx="7592093" cy="593662"/>
          </a:xfrm>
        </p:spPr>
        <p:txBody>
          <a:bodyPr/>
          <a:lstStyle/>
          <a:p>
            <a:r>
              <a:rPr lang="en-US" dirty="0"/>
              <a:t>Dynamic Instruction View (two </a:t>
            </a:r>
            <a:r>
              <a:rPr lang="en-US" dirty="0" err="1"/>
              <a:t>iters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 bwMode="auto">
          <a:xfrm rot="5400000" flipV="1">
            <a:off x="575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1" name="Oval 20"/>
          <p:cNvSpPr/>
          <p:nvPr/>
        </p:nvSpPr>
        <p:spPr bwMode="auto">
          <a:xfrm rot="5400000" flipV="1">
            <a:off x="5829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2" name="Oval 21"/>
          <p:cNvSpPr/>
          <p:nvPr/>
        </p:nvSpPr>
        <p:spPr bwMode="auto">
          <a:xfrm rot="5400000" flipV="1">
            <a:off x="11083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3" name="Oval 22"/>
          <p:cNvSpPr/>
          <p:nvPr/>
        </p:nvSpPr>
        <p:spPr bwMode="auto">
          <a:xfrm rot="5400000" flipV="1">
            <a:off x="16337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4" name="Oval 23"/>
          <p:cNvSpPr/>
          <p:nvPr/>
        </p:nvSpPr>
        <p:spPr bwMode="auto">
          <a:xfrm rot="5400000" flipV="1">
            <a:off x="21591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rot="5400000" flipV="1">
            <a:off x="2684590" y="230379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rot="5400000" flipV="1">
            <a:off x="32099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7" name="Oval 26"/>
          <p:cNvSpPr/>
          <p:nvPr/>
        </p:nvSpPr>
        <p:spPr bwMode="auto">
          <a:xfrm rot="5400000" flipV="1">
            <a:off x="37353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9" name="Oval 28"/>
          <p:cNvSpPr/>
          <p:nvPr/>
        </p:nvSpPr>
        <p:spPr bwMode="auto">
          <a:xfrm rot="5400000" flipV="1">
            <a:off x="42607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30" name="Oval 29"/>
          <p:cNvSpPr/>
          <p:nvPr/>
        </p:nvSpPr>
        <p:spPr bwMode="auto">
          <a:xfrm rot="5400000" flipV="1">
            <a:off x="4786190" y="230983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 rot="5400000" flipV="1">
            <a:off x="5311586" y="230379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V="1">
            <a:off x="3006405" y="-942093"/>
            <a:ext cx="0" cy="54102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 rot="10800000" flipV="1">
            <a:off x="2196507" y="1065638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Time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5242" y="4973482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How long does this program take?</a:t>
            </a:r>
          </a:p>
          <a:p>
            <a:r>
              <a:rPr lang="en-US" dirty="0">
                <a:latin typeface="Calibri" pitchFamily="34" charset="0"/>
              </a:rPr>
              <a:t>Assume each instruction takes equal time (wrong)</a:t>
            </a:r>
          </a:p>
          <a:p>
            <a:r>
              <a:rPr lang="en-US" dirty="0">
                <a:latin typeface="Calibri" pitchFamily="34" charset="0"/>
              </a:rPr>
              <a:t>11 instructions * 2ns each = 22ns</a:t>
            </a:r>
          </a:p>
          <a:p>
            <a:r>
              <a:rPr lang="en-US" dirty="0">
                <a:latin typeface="Calibri" pitchFamily="34" charset="0"/>
              </a:rPr>
              <a:t>This is too long : )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8834904" y="1775135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68636" y="1266663"/>
            <a:ext cx="2555758" cy="3059043"/>
            <a:chOff x="4759442" y="2889230"/>
            <a:chExt cx="3840480" cy="3059043"/>
          </a:xfrm>
        </p:grpSpPr>
        <p:sp>
          <p:nvSpPr>
            <p:cNvPr id="38" name="TextBox 37"/>
            <p:cNvSpPr txBox="1"/>
            <p:nvPr/>
          </p:nvSpPr>
          <p:spPr>
            <a:xfrm>
              <a:off x="4759442" y="2889230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test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dl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</a:p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je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9442" y="3878133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accent2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edx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eax</a:t>
              </a:r>
              <a:endParaRPr lang="en-US" sz="2000" dirty="0"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 bwMode="auto">
            <a:xfrm>
              <a:off x="6679682" y="3597116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39" idx="2"/>
              <a:endCxn id="42" idx="0"/>
            </p:cNvCxnSpPr>
            <p:nvPr/>
          </p:nvCxnSpPr>
          <p:spPr bwMode="auto">
            <a:xfrm>
              <a:off x="6679682" y="4278243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4759442" y="4559260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 bwMode="auto">
            <a:xfrm>
              <a:off x="6679682" y="4959370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759442" y="5240387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cmp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edi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  <a:endPara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endParaRPr>
            </a:p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jl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  <p:sp>
        <p:nvSpPr>
          <p:cNvPr id="45" name="Freeform 44"/>
          <p:cNvSpPr/>
          <p:nvPr/>
        </p:nvSpPr>
        <p:spPr bwMode="auto">
          <a:xfrm>
            <a:off x="6116512" y="1417783"/>
            <a:ext cx="141613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240722"/>
          </a:xfrm>
        </p:spPr>
        <p:txBody>
          <a:bodyPr/>
          <a:lstStyle/>
          <a:p>
            <a:r>
              <a:rPr lang="en-US" dirty="0"/>
              <a:t>Three Fundamental Optimizations</a:t>
            </a:r>
            <a:br>
              <a:rPr lang="en-US" dirty="0"/>
            </a:br>
            <a:r>
              <a:rPr lang="en-US" b="0" dirty="0"/>
              <a:t>(CS 151b in one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981200"/>
            <a:ext cx="7896225" cy="4352924"/>
          </a:xfrm>
        </p:spPr>
        <p:txBody>
          <a:bodyPr/>
          <a:lstStyle/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Allow multiple instructions in the pipeline in the same time.</a:t>
            </a:r>
          </a:p>
          <a:p>
            <a:pPr lvl="1"/>
            <a:r>
              <a:rPr lang="en-US" dirty="0"/>
              <a:t>Increase the frequency/throughput of processor</a:t>
            </a:r>
          </a:p>
          <a:p>
            <a:r>
              <a:rPr lang="en-US" dirty="0"/>
              <a:t>Superscalar </a:t>
            </a:r>
          </a:p>
          <a:p>
            <a:pPr lvl="1"/>
            <a:r>
              <a:rPr lang="en-US" dirty="0"/>
              <a:t>Execution of more than one instruction (per stage) at a time </a:t>
            </a:r>
          </a:p>
          <a:p>
            <a:pPr lvl="1"/>
            <a:r>
              <a:rPr lang="en-US" b="1" dirty="0"/>
              <a:t>Exploits “Instruction level parallelism”</a:t>
            </a:r>
            <a:endParaRPr lang="en-US" dirty="0"/>
          </a:p>
          <a:p>
            <a:r>
              <a:rPr lang="en-US" dirty="0"/>
              <a:t>Out of Order Execution</a:t>
            </a:r>
          </a:p>
          <a:p>
            <a:pPr lvl="1"/>
            <a:r>
              <a:rPr lang="en-US" dirty="0"/>
              <a:t>Reorder the instructions to </a:t>
            </a:r>
          </a:p>
          <a:p>
            <a:pPr lvl="1"/>
            <a:r>
              <a:rPr lang="en-US" dirty="0"/>
              <a:t>Execute past long-latency instructions, out of program order</a:t>
            </a:r>
          </a:p>
        </p:txBody>
      </p:sp>
    </p:spTree>
    <p:extLst>
      <p:ext uri="{BB962C8B-B14F-4D97-AF65-F5344CB8AC3E}">
        <p14:creationId xmlns:p14="http://schemas.microsoft.com/office/powerpoint/2010/main" val="3438554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Pipelining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534025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754288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102932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871788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2626735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2626735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1915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821" y="1494825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476" y="2385609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308" y="415874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76" y="3196784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.3ns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914" y="5599089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.4ns</a:t>
            </a:r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642" y="1494825"/>
            <a:ext cx="798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3297" y="2385609"/>
            <a:ext cx="798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129" y="4158740"/>
            <a:ext cx="798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3297" y="3196784"/>
            <a:ext cx="798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735" y="5599089"/>
            <a:ext cx="798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067" y="6295057"/>
            <a:ext cx="273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.5ns Total = 2GHz</a:t>
            </a: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3" y="234565"/>
            <a:ext cx="7592093" cy="593662"/>
          </a:xfrm>
        </p:spPr>
        <p:txBody>
          <a:bodyPr/>
          <a:lstStyle/>
          <a:p>
            <a:r>
              <a:rPr lang="en-US" dirty="0"/>
              <a:t>Dynamic Instruction View (two </a:t>
            </a:r>
            <a:r>
              <a:rPr lang="en-US" dirty="0" err="1"/>
              <a:t>iters</a:t>
            </a:r>
            <a:r>
              <a:rPr lang="en-US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56C608-17D4-4D29-B02A-CD6A1F076D58}"/>
              </a:ext>
            </a:extLst>
          </p:cNvPr>
          <p:cNvGrpSpPr/>
          <p:nvPr/>
        </p:nvGrpSpPr>
        <p:grpSpPr>
          <a:xfrm>
            <a:off x="7045591" y="473131"/>
            <a:ext cx="2172798" cy="2005535"/>
            <a:chOff x="8385846" y="3295311"/>
            <a:chExt cx="3244273" cy="2994528"/>
          </a:xfrm>
        </p:grpSpPr>
        <p:sp>
          <p:nvSpPr>
            <p:cNvPr id="36" name="Freeform 35"/>
            <p:cNvSpPr/>
            <p:nvPr/>
          </p:nvSpPr>
          <p:spPr bwMode="auto">
            <a:xfrm>
              <a:off x="11409314" y="3803783"/>
              <a:ext cx="220805" cy="1376855"/>
            </a:xfrm>
            <a:custGeom>
              <a:avLst/>
              <a:gdLst>
                <a:gd name="connsiteX0" fmla="*/ 21021 w 220805"/>
                <a:gd name="connsiteY0" fmla="*/ 0 h 1376855"/>
                <a:gd name="connsiteX1" fmla="*/ 220717 w 220805"/>
                <a:gd name="connsiteY1" fmla="*/ 777765 h 1376855"/>
                <a:gd name="connsiteX2" fmla="*/ 0 w 220805"/>
                <a:gd name="connsiteY2" fmla="*/ 1376855 h 137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05" h="1376855">
                  <a:moveTo>
                    <a:pt x="21021" y="0"/>
                  </a:moveTo>
                  <a:cubicBezTo>
                    <a:pt x="122620" y="274144"/>
                    <a:pt x="224220" y="548289"/>
                    <a:pt x="220717" y="777765"/>
                  </a:cubicBezTo>
                  <a:cubicBezTo>
                    <a:pt x="217214" y="1007241"/>
                    <a:pt x="108607" y="1192048"/>
                    <a:pt x="0" y="137685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43046" y="3295311"/>
              <a:ext cx="2555758" cy="2994528"/>
              <a:chOff x="4759442" y="2889230"/>
              <a:chExt cx="3840480" cy="299452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759442" y="2889230"/>
                <a:ext cx="3840480" cy="6433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105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test</a:t>
                </a:r>
                <a:r>
                  <a:rPr lang="en-US" sz="1050" dirty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$0x1</a:t>
                </a:r>
                <a:r>
                  <a:rPr lang="en-US" sz="1050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,%</a:t>
                </a:r>
                <a:r>
                  <a:rPr lang="en-US" sz="1050" b="1" dirty="0">
                    <a:solidFill>
                      <a:srgbClr val="8080FF"/>
                    </a:solidFill>
                    <a:highlight>
                      <a:srgbClr val="FFFFCC"/>
                    </a:highlight>
                    <a:latin typeface="Courier New" panose="02070309020205020404" pitchFamily="49" charset="0"/>
                  </a:rPr>
                  <a:t>dl</a:t>
                </a:r>
                <a:r>
                  <a:rPr lang="en-US" sz="1050" dirty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pPr algn="l"/>
                <a:r>
                  <a:rPr lang="en-US" sz="105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je</a:t>
                </a:r>
                <a:endParaRPr lang="en-US" sz="105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59442" y="3878133"/>
                <a:ext cx="3840480" cy="39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1050" b="1" dirty="0">
                    <a:solidFill>
                      <a:schemeClr val="accent2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add</a:t>
                </a:r>
                <a:r>
                  <a:rPr lang="en-US" sz="1050" dirty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%</a:t>
                </a:r>
                <a:r>
                  <a:rPr lang="en-US" sz="1050" dirty="0" err="1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edx</a:t>
                </a:r>
                <a:r>
                  <a:rPr lang="en-US" sz="1050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,%</a:t>
                </a:r>
                <a:r>
                  <a:rPr lang="en-US" sz="1050" b="1" dirty="0" err="1">
                    <a:solidFill>
                      <a:srgbClr val="8080FF"/>
                    </a:solidFill>
                    <a:highlight>
                      <a:srgbClr val="FFFFCC"/>
                    </a:highlight>
                    <a:latin typeface="Courier New" panose="02070309020205020404" pitchFamily="49" charset="0"/>
                  </a:rPr>
                  <a:t>eax</a:t>
                </a:r>
                <a:endParaRPr lang="en-US" sz="1050" dirty="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 bwMode="auto">
              <a:xfrm>
                <a:off x="6679683" y="3532601"/>
                <a:ext cx="0" cy="345532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1" name="Straight Arrow Connector 40"/>
              <p:cNvCxnSpPr>
                <a:stCxn id="39" idx="2"/>
                <a:endCxn id="42" idx="0"/>
              </p:cNvCxnSpPr>
              <p:nvPr/>
            </p:nvCxnSpPr>
            <p:spPr bwMode="auto">
              <a:xfrm>
                <a:off x="6679683" y="4268751"/>
                <a:ext cx="0" cy="2905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759442" y="4559261"/>
                <a:ext cx="3840480" cy="39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105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add</a:t>
                </a:r>
                <a:r>
                  <a:rPr lang="en-US" sz="1050" dirty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$0x1</a:t>
                </a:r>
                <a:r>
                  <a:rPr lang="en-US" sz="1050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,%</a:t>
                </a:r>
                <a:r>
                  <a:rPr lang="en-US" sz="1050" b="1" dirty="0">
                    <a:solidFill>
                      <a:srgbClr val="8080FF"/>
                    </a:solidFill>
                    <a:highlight>
                      <a:srgbClr val="FFFFCC"/>
                    </a:highlight>
                    <a:latin typeface="Courier New" panose="02070309020205020404" pitchFamily="49" charset="0"/>
                  </a:rPr>
                  <a:t>edx</a:t>
                </a:r>
              </a:p>
            </p:txBody>
          </p:sp>
          <p:cxnSp>
            <p:nvCxnSpPr>
              <p:cNvPr id="43" name="Straight Arrow Connector 42"/>
              <p:cNvCxnSpPr>
                <a:stCxn id="42" idx="2"/>
              </p:cNvCxnSpPr>
              <p:nvPr/>
            </p:nvCxnSpPr>
            <p:spPr bwMode="auto">
              <a:xfrm>
                <a:off x="6679683" y="4949879"/>
                <a:ext cx="0" cy="2905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4759442" y="5240387"/>
                <a:ext cx="3840480" cy="6433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1050" b="1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cmp</a:t>
                </a:r>
                <a:r>
                  <a:rPr lang="en-US" sz="1050" dirty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%</a:t>
                </a:r>
                <a:r>
                  <a:rPr lang="en-US" sz="1050" dirty="0" err="1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edi</a:t>
                </a:r>
                <a:r>
                  <a:rPr lang="en-US" sz="1050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,%</a:t>
                </a:r>
                <a:r>
                  <a:rPr lang="en-US" sz="1050" b="1" dirty="0" err="1">
                    <a:solidFill>
                      <a:srgbClr val="8080FF"/>
                    </a:solidFill>
                    <a:highlight>
                      <a:srgbClr val="FFFFCC"/>
                    </a:highlight>
                    <a:latin typeface="Courier New" panose="02070309020205020404" pitchFamily="49" charset="0"/>
                  </a:rPr>
                  <a:t>edx</a:t>
                </a:r>
                <a:endParaRPr lang="en-US" sz="105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endParaRPr>
              </a:p>
              <a:p>
                <a:pPr algn="l"/>
                <a:r>
                  <a:rPr lang="en-US" sz="1050" b="1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jl</a:t>
                </a:r>
                <a:endParaRPr lang="en-US" sz="105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 bwMode="auto">
            <a:xfrm>
              <a:off x="8385846" y="3446431"/>
              <a:ext cx="446690" cy="2743200"/>
            </a:xfrm>
            <a:custGeom>
              <a:avLst/>
              <a:gdLst>
                <a:gd name="connsiteX0" fmla="*/ 367862 w 367862"/>
                <a:gd name="connsiteY0" fmla="*/ 3100552 h 3100552"/>
                <a:gd name="connsiteX1" fmla="*/ 0 w 367862"/>
                <a:gd name="connsiteY1" fmla="*/ 1397876 h 3100552"/>
                <a:gd name="connsiteX2" fmla="*/ 367862 w 367862"/>
                <a:gd name="connsiteY2" fmla="*/ 0 h 31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862" h="3100552">
                  <a:moveTo>
                    <a:pt x="367862" y="3100552"/>
                  </a:moveTo>
                  <a:cubicBezTo>
                    <a:pt x="183931" y="2507593"/>
                    <a:pt x="0" y="1914635"/>
                    <a:pt x="0" y="1397876"/>
                  </a:cubicBezTo>
                  <a:cubicBezTo>
                    <a:pt x="0" y="881117"/>
                    <a:pt x="243490" y="232979"/>
                    <a:pt x="36786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4" name="Group 3"/>
          <p:cNvGrpSpPr/>
          <p:nvPr/>
        </p:nvGrpSpPr>
        <p:grpSpPr>
          <a:xfrm rot="5400000" flipV="1">
            <a:off x="2939273" y="-1019782"/>
            <a:ext cx="874615" cy="5725901"/>
            <a:chOff x="564084" y="1219200"/>
            <a:chExt cx="874615" cy="5725901"/>
          </a:xfrm>
        </p:grpSpPr>
        <p:sp>
          <p:nvSpPr>
            <p:cNvPr id="5" name="Oval 4"/>
            <p:cNvSpPr/>
            <p:nvPr/>
          </p:nvSpPr>
          <p:spPr bwMode="auto">
            <a:xfrm>
              <a:off x="752899" y="1272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52899" y="1798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52899" y="2323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752899" y="2849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2899" y="3374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46863" y="3899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52899" y="4425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52899" y="4950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52899" y="5476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52899" y="6001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46863" y="6526818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564084" y="1219200"/>
              <a:ext cx="0" cy="541020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 rot="10800000" flipV="1">
            <a:off x="2408832" y="803274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 rot="5400000" flipV="1">
            <a:off x="33773" y="17364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Fetch</a:t>
            </a:r>
          </a:p>
        </p:txBody>
      </p:sp>
      <p:sp>
        <p:nvSpPr>
          <p:cNvPr id="28" name="TextBox 27"/>
          <p:cNvSpPr txBox="1"/>
          <p:nvPr/>
        </p:nvSpPr>
        <p:spPr>
          <a:xfrm rot="5400000" flipV="1">
            <a:off x="-69044" y="2583050"/>
            <a:ext cx="90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Decode</a:t>
            </a:r>
          </a:p>
        </p:txBody>
      </p:sp>
      <p:sp>
        <p:nvSpPr>
          <p:cNvPr id="32" name="TextBox 31"/>
          <p:cNvSpPr txBox="1"/>
          <p:nvPr/>
        </p:nvSpPr>
        <p:spPr>
          <a:xfrm rot="5400000" flipV="1">
            <a:off x="-79880" y="3543266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Execute</a:t>
            </a:r>
          </a:p>
        </p:txBody>
      </p:sp>
      <p:sp>
        <p:nvSpPr>
          <p:cNvPr id="46" name="TextBox 45"/>
          <p:cNvSpPr txBox="1"/>
          <p:nvPr/>
        </p:nvSpPr>
        <p:spPr>
          <a:xfrm rot="5400000" flipV="1">
            <a:off x="-119827" y="4554265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47" name="TextBox 46"/>
          <p:cNvSpPr txBox="1"/>
          <p:nvPr/>
        </p:nvSpPr>
        <p:spPr>
          <a:xfrm rot="5400000" flipV="1">
            <a:off x="-198919" y="5684302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Writeback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 flipV="1">
            <a:off x="3585791" y="77176"/>
            <a:ext cx="691836" cy="5672279"/>
            <a:chOff x="1596368" y="1801139"/>
            <a:chExt cx="691836" cy="5672279"/>
          </a:xfrm>
        </p:grpSpPr>
        <p:sp>
          <p:nvSpPr>
            <p:cNvPr id="48" name="Oval 47"/>
            <p:cNvSpPr/>
            <p:nvPr/>
          </p:nvSpPr>
          <p:spPr bwMode="auto">
            <a:xfrm>
              <a:off x="1602404" y="18011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602404" y="23265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602404" y="28519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602404" y="33773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602404" y="39027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596368" y="44281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1602404" y="49535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02404" y="54789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602404" y="60043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602404" y="65297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596368" y="7055135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5400000" flipV="1">
            <a:off x="4108274" y="1055933"/>
            <a:ext cx="691836" cy="5672279"/>
            <a:chOff x="2508564" y="2323622"/>
            <a:chExt cx="691836" cy="5672279"/>
          </a:xfrm>
        </p:grpSpPr>
        <p:sp>
          <p:nvSpPr>
            <p:cNvPr id="59" name="Oval 58"/>
            <p:cNvSpPr/>
            <p:nvPr/>
          </p:nvSpPr>
          <p:spPr bwMode="auto">
            <a:xfrm>
              <a:off x="2514600" y="2323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514600" y="2849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514600" y="3374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514600" y="3899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514600" y="4425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508564" y="4950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514600" y="5476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514600" y="6001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514600" y="6526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514600" y="7052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508564" y="7577618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 flipV="1">
            <a:off x="4636591" y="2034690"/>
            <a:ext cx="691836" cy="5672279"/>
            <a:chOff x="3575364" y="2851939"/>
            <a:chExt cx="691836" cy="5672279"/>
          </a:xfrm>
        </p:grpSpPr>
        <p:sp>
          <p:nvSpPr>
            <p:cNvPr id="70" name="Oval 69"/>
            <p:cNvSpPr/>
            <p:nvPr/>
          </p:nvSpPr>
          <p:spPr bwMode="auto">
            <a:xfrm>
              <a:off x="3581400" y="28519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581400" y="33773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39027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581400" y="44281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581400" y="49535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575364" y="54789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581400" y="60043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581400" y="65297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3581400" y="70551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581400" y="7580539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575364" y="8105935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5400000" flipV="1">
            <a:off x="5159074" y="3013445"/>
            <a:ext cx="691836" cy="5672279"/>
            <a:chOff x="4423263" y="3374422"/>
            <a:chExt cx="691836" cy="5672279"/>
          </a:xfrm>
        </p:grpSpPr>
        <p:sp>
          <p:nvSpPr>
            <p:cNvPr id="81" name="Oval 80"/>
            <p:cNvSpPr/>
            <p:nvPr/>
          </p:nvSpPr>
          <p:spPr bwMode="auto">
            <a:xfrm>
              <a:off x="4429299" y="3374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429299" y="3899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429299" y="4425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29299" y="4950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429299" y="5476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423263" y="60014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429299" y="65268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29299" y="70522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429299" y="75776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429299" y="8103022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423263" y="8628418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4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34565"/>
            <a:ext cx="7592093" cy="593662"/>
          </a:xfrm>
        </p:spPr>
        <p:txBody>
          <a:bodyPr/>
          <a:lstStyle/>
          <a:p>
            <a:r>
              <a:rPr lang="en-US" dirty="0"/>
              <a:t>Performance on Pipelined Processor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33789" y="4343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How long does this program take?</a:t>
            </a:r>
          </a:p>
          <a:p>
            <a:r>
              <a:rPr lang="en-US" dirty="0">
                <a:latin typeface="Calibri" pitchFamily="34" charset="0"/>
              </a:rPr>
              <a:t>Assume each instruction takes equal time (wrong)</a:t>
            </a:r>
          </a:p>
          <a:p>
            <a:r>
              <a:rPr lang="en-US" dirty="0">
                <a:latin typeface="Calibri" pitchFamily="34" charset="0"/>
              </a:rPr>
              <a:t>11 instructions * .5ns each = 5.5ns</a:t>
            </a:r>
          </a:p>
          <a:p>
            <a:r>
              <a:rPr lang="en-US" dirty="0">
                <a:latin typeface="Calibri" pitchFamily="34" charset="0"/>
              </a:rPr>
              <a:t>This is still too long : 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5E2041-BAFE-4321-B626-BC693F2BD363}"/>
              </a:ext>
            </a:extLst>
          </p:cNvPr>
          <p:cNvGrpSpPr/>
          <p:nvPr/>
        </p:nvGrpSpPr>
        <p:grpSpPr>
          <a:xfrm rot="5400000" flipV="1">
            <a:off x="3292732" y="-747732"/>
            <a:ext cx="1999084" cy="6255635"/>
            <a:chOff x="64630" y="525888"/>
            <a:chExt cx="1999084" cy="6255635"/>
          </a:xfrm>
        </p:grpSpPr>
        <p:sp>
          <p:nvSpPr>
            <p:cNvPr id="5" name="Oval 4"/>
            <p:cNvSpPr/>
            <p:nvPr/>
          </p:nvSpPr>
          <p:spPr bwMode="auto">
            <a:xfrm>
              <a:off x="1175064" y="11092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175064" y="16346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175064" y="21600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175064" y="26854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175064" y="32108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169028" y="37362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175064" y="42616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175064" y="47870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je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175064" y="53124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</a:rPr>
                <a:t>add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175064" y="5837844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cmp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169028" y="6363240"/>
              <a:ext cx="685800" cy="41828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FF"/>
                  </a:solidFill>
                  <a:latin typeface="Calibri" pitchFamily="34" charset="0"/>
                </a:rPr>
                <a:t>jl</a:t>
              </a:r>
              <a:endParaRPr lang="en-US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762000" y="1219200"/>
              <a:ext cx="0" cy="541020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 rot="16200000">
              <a:off x="-157707" y="3336739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libri" pitchFamily="34" charset="0"/>
                </a:rPr>
                <a:t>Time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0142" y="525888"/>
              <a:ext cx="1103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Complete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3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Superscalar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585066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823066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038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800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1915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2824837" y="2110567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>
            <a:off x="29467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30686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2695113" y="297273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16"/>
          <p:cNvSpPr>
            <a:spLocks noChangeShapeType="1"/>
          </p:cNvSpPr>
          <p:nvPr/>
        </p:nvSpPr>
        <p:spPr bwMode="auto">
          <a:xfrm>
            <a:off x="2805287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>
            <a:off x="2915461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3025634" y="2977409"/>
            <a:ext cx="0" cy="146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2696343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2805405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1" name="Line 16"/>
          <p:cNvSpPr>
            <a:spLocks noChangeShapeType="1"/>
          </p:cNvSpPr>
          <p:nvPr/>
        </p:nvSpPr>
        <p:spPr bwMode="auto">
          <a:xfrm>
            <a:off x="2914467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>
            <a:off x="3023529" y="3768547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 flipH="1">
            <a:off x="4809075" y="361451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H="1">
            <a:off x="4819851" y="370727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4819851" y="352175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 flipH="1">
            <a:off x="3392487" y="351266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 flipH="1">
            <a:off x="3392487" y="360718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 flipH="1">
            <a:off x="3392487" y="3701702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0" name="Line 21"/>
          <p:cNvSpPr>
            <a:spLocks noChangeShapeType="1"/>
          </p:cNvSpPr>
          <p:nvPr/>
        </p:nvSpPr>
        <p:spPr bwMode="auto">
          <a:xfrm rot="5400000">
            <a:off x="4662318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 rot="5400000">
            <a:off x="5105400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rot="5400000">
            <a:off x="39152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rot="16200000" flipV="1">
            <a:off x="4352959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34565"/>
            <a:ext cx="8467376" cy="593662"/>
          </a:xfrm>
        </p:spPr>
        <p:txBody>
          <a:bodyPr/>
          <a:lstStyle/>
          <a:p>
            <a:r>
              <a:rPr lang="en-US" dirty="0"/>
              <a:t>Dynamic Instruction View (+ dependences)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75064" y="11092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75064" y="16346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175064" y="21600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175064" y="26854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175064" y="32108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169028" y="37362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75064" y="42616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175064" y="47870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175064" y="53124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175064" y="583784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169028" y="636324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762000" y="1219200"/>
            <a:ext cx="0" cy="54102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 rot="16200000">
            <a:off x="-157707" y="3336739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Time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8603589" y="1870547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37321" y="1362075"/>
            <a:ext cx="2555758" cy="3059043"/>
            <a:chOff x="4759442" y="2889230"/>
            <a:chExt cx="3840480" cy="3059043"/>
          </a:xfrm>
        </p:grpSpPr>
        <p:sp>
          <p:nvSpPr>
            <p:cNvPr id="38" name="TextBox 37"/>
            <p:cNvSpPr txBox="1"/>
            <p:nvPr/>
          </p:nvSpPr>
          <p:spPr>
            <a:xfrm>
              <a:off x="4759442" y="2889230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test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dl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</a:p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je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9442" y="3878133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accent2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edx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eax</a:t>
              </a:r>
              <a:endParaRPr lang="en-US" sz="2000" dirty="0"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 bwMode="auto">
            <a:xfrm>
              <a:off x="6679682" y="3597116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39" idx="2"/>
              <a:endCxn id="42" idx="0"/>
            </p:cNvCxnSpPr>
            <p:nvPr/>
          </p:nvCxnSpPr>
          <p:spPr bwMode="auto">
            <a:xfrm>
              <a:off x="6679682" y="4278243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4759442" y="4559260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 bwMode="auto">
            <a:xfrm>
              <a:off x="6679682" y="4959370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759442" y="5240387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cmp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edi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  <a:endPara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endParaRPr>
            </a:p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jl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  <p:sp>
        <p:nvSpPr>
          <p:cNvPr id="45" name="Freeform 44"/>
          <p:cNvSpPr/>
          <p:nvPr/>
        </p:nvSpPr>
        <p:spPr bwMode="auto">
          <a:xfrm>
            <a:off x="5580121" y="1513195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4"/>
            <a:endCxn id="21" idx="0"/>
          </p:cNvCxnSpPr>
          <p:nvPr/>
        </p:nvCxnSpPr>
        <p:spPr bwMode="auto">
          <a:xfrm>
            <a:off x="1517964" y="1527527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150921" y="2115228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832519" y="1857476"/>
            <a:ext cx="310836" cy="42496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1822606" y="2361893"/>
            <a:ext cx="310836" cy="42496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23" idx="4"/>
            <a:endCxn id="24" idx="0"/>
          </p:cNvCxnSpPr>
          <p:nvPr/>
        </p:nvCxnSpPr>
        <p:spPr bwMode="auto">
          <a:xfrm>
            <a:off x="1517964" y="3103727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4" idx="4"/>
            <a:endCxn id="25" idx="0"/>
          </p:cNvCxnSpPr>
          <p:nvPr/>
        </p:nvCxnSpPr>
        <p:spPr bwMode="auto">
          <a:xfrm flipH="1">
            <a:off x="1511928" y="3629127"/>
            <a:ext cx="6036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158465" y="4223177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/>
          <p:cNvCxnSpPr>
            <a:stCxn id="26" idx="4"/>
            <a:endCxn id="27" idx="0"/>
          </p:cNvCxnSpPr>
          <p:nvPr/>
        </p:nvCxnSpPr>
        <p:spPr bwMode="auto">
          <a:xfrm>
            <a:off x="1517964" y="4679927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156956" y="5253763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>
            <a:stCxn id="29" idx="4"/>
            <a:endCxn id="30" idx="0"/>
          </p:cNvCxnSpPr>
          <p:nvPr/>
        </p:nvCxnSpPr>
        <p:spPr bwMode="auto">
          <a:xfrm>
            <a:off x="1517964" y="5730727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846907" y="2987644"/>
            <a:ext cx="362139" cy="2453489"/>
          </a:xfrm>
          <a:custGeom>
            <a:avLst/>
            <a:gdLst>
              <a:gd name="connsiteX0" fmla="*/ 0 w 362139"/>
              <a:gd name="connsiteY0" fmla="*/ 0 h 2453489"/>
              <a:gd name="connsiteX1" fmla="*/ 362139 w 362139"/>
              <a:gd name="connsiteY1" fmla="*/ 860079 h 2453489"/>
              <a:gd name="connsiteX2" fmla="*/ 0 w 362139"/>
              <a:gd name="connsiteY2" fmla="*/ 2453489 h 24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9" h="2453489">
                <a:moveTo>
                  <a:pt x="0" y="0"/>
                </a:moveTo>
                <a:cubicBezTo>
                  <a:pt x="181069" y="225582"/>
                  <a:pt x="362139" y="451164"/>
                  <a:pt x="362139" y="860079"/>
                </a:cubicBezTo>
                <a:cubicBezTo>
                  <a:pt x="362139" y="1268994"/>
                  <a:pt x="57339" y="2189430"/>
                  <a:pt x="0" y="245348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30" idx="4"/>
            <a:endCxn id="31" idx="0"/>
          </p:cNvCxnSpPr>
          <p:nvPr/>
        </p:nvCxnSpPr>
        <p:spPr bwMode="auto">
          <a:xfrm flipH="1">
            <a:off x="1511928" y="6256127"/>
            <a:ext cx="6036" cy="107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357018" y="234565"/>
            <a:ext cx="7592093" cy="5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Performance on Superscalar Processor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175064" y="134396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75064" y="186936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175064" y="239476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115010" y="240736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115010" y="293276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108974" y="345816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129796" y="395712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129796" y="448252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129796" y="500792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129796" y="553332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123760" y="6058717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3" name="Straight Arrow Connector 32"/>
          <p:cNvCxnSpPr>
            <a:stCxn id="15" idx="4"/>
            <a:endCxn id="16" idx="0"/>
          </p:cNvCxnSpPr>
          <p:nvPr/>
        </p:nvCxnSpPr>
        <p:spPr bwMode="auto">
          <a:xfrm>
            <a:off x="1517964" y="1762245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150921" y="2349946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1832519" y="2092194"/>
            <a:ext cx="310836" cy="42496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2762552" y="2083817"/>
            <a:ext cx="310836" cy="42496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8" idx="4"/>
            <a:endCxn id="19" idx="0"/>
          </p:cNvCxnSpPr>
          <p:nvPr/>
        </p:nvCxnSpPr>
        <p:spPr bwMode="auto">
          <a:xfrm>
            <a:off x="2457910" y="2825651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19" idx="4"/>
            <a:endCxn id="20" idx="0"/>
          </p:cNvCxnSpPr>
          <p:nvPr/>
        </p:nvCxnSpPr>
        <p:spPr bwMode="auto">
          <a:xfrm flipH="1">
            <a:off x="2451874" y="3351051"/>
            <a:ext cx="6036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113197" y="3918654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>
            <a:stCxn id="21" idx="4"/>
            <a:endCxn id="22" idx="0"/>
          </p:cNvCxnSpPr>
          <p:nvPr/>
        </p:nvCxnSpPr>
        <p:spPr bwMode="auto">
          <a:xfrm>
            <a:off x="1472696" y="4375404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111688" y="4949240"/>
            <a:ext cx="6918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stCxn id="23" idx="4"/>
            <a:endCxn id="26" idx="0"/>
          </p:cNvCxnSpPr>
          <p:nvPr/>
        </p:nvCxnSpPr>
        <p:spPr bwMode="auto">
          <a:xfrm>
            <a:off x="1472696" y="5426204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26" idx="4"/>
            <a:endCxn id="31" idx="0"/>
          </p:cNvCxnSpPr>
          <p:nvPr/>
        </p:nvCxnSpPr>
        <p:spPr bwMode="auto">
          <a:xfrm flipH="1">
            <a:off x="1466660" y="5951604"/>
            <a:ext cx="6036" cy="107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1792586" y="2751581"/>
            <a:ext cx="371192" cy="2362955"/>
          </a:xfrm>
          <a:custGeom>
            <a:avLst/>
            <a:gdLst>
              <a:gd name="connsiteX0" fmla="*/ 371192 w 371192"/>
              <a:gd name="connsiteY0" fmla="*/ 0 h 2362955"/>
              <a:gd name="connsiteX1" fmla="*/ 181069 w 371192"/>
              <a:gd name="connsiteY1" fmla="*/ 316872 h 2362955"/>
              <a:gd name="connsiteX2" fmla="*/ 153909 w 371192"/>
              <a:gd name="connsiteY2" fmla="*/ 1865014 h 2362955"/>
              <a:gd name="connsiteX3" fmla="*/ 0 w 371192"/>
              <a:gd name="connsiteY3" fmla="*/ 2362955 h 236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192" h="2362955">
                <a:moveTo>
                  <a:pt x="371192" y="0"/>
                </a:moveTo>
                <a:cubicBezTo>
                  <a:pt x="294237" y="3018"/>
                  <a:pt x="217283" y="6036"/>
                  <a:pt x="181069" y="316872"/>
                </a:cubicBezTo>
                <a:cubicBezTo>
                  <a:pt x="144855" y="627708"/>
                  <a:pt x="184087" y="1524000"/>
                  <a:pt x="153909" y="1865014"/>
                </a:cubicBezTo>
                <a:cubicBezTo>
                  <a:pt x="123731" y="2206028"/>
                  <a:pt x="61865" y="2284491"/>
                  <a:pt x="0" y="236295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762000" y="1219200"/>
            <a:ext cx="0" cy="54102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 rot="16200000">
            <a:off x="-157707" y="3336739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88766" y="4637515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How long does this program take?</a:t>
            </a:r>
          </a:p>
          <a:p>
            <a:r>
              <a:rPr lang="en-US" dirty="0">
                <a:latin typeface="Calibri" pitchFamily="34" charset="0"/>
              </a:rPr>
              <a:t>Assume each instruction takes equal time (wrong)</a:t>
            </a:r>
          </a:p>
          <a:p>
            <a:r>
              <a:rPr lang="en-US" dirty="0">
                <a:latin typeface="Calibri" pitchFamily="34" charset="0"/>
              </a:rPr>
              <a:t>10 cycles * .5ns each = 5ns</a:t>
            </a:r>
          </a:p>
          <a:p>
            <a:r>
              <a:rPr lang="en-US" dirty="0">
                <a:latin typeface="Calibri" pitchFamily="34" charset="0"/>
              </a:rPr>
              <a:t>This is still too long : )</a:t>
            </a:r>
          </a:p>
        </p:txBody>
      </p:sp>
      <p:sp>
        <p:nvSpPr>
          <p:cNvPr id="51" name="Freeform 50"/>
          <p:cNvSpPr/>
          <p:nvPr/>
        </p:nvSpPr>
        <p:spPr bwMode="auto">
          <a:xfrm>
            <a:off x="8603589" y="1870547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037321" y="1362075"/>
            <a:ext cx="2555758" cy="3059043"/>
            <a:chOff x="4759442" y="2889230"/>
            <a:chExt cx="3840480" cy="3059043"/>
          </a:xfrm>
        </p:grpSpPr>
        <p:sp>
          <p:nvSpPr>
            <p:cNvPr id="53" name="TextBox 52"/>
            <p:cNvSpPr txBox="1"/>
            <p:nvPr/>
          </p:nvSpPr>
          <p:spPr>
            <a:xfrm>
              <a:off x="4759442" y="2889230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test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dl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</a:p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je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59442" y="3878133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accent2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edx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eax</a:t>
              </a:r>
              <a:endParaRPr lang="en-US" sz="2000" dirty="0"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2"/>
              <a:endCxn id="54" idx="0"/>
            </p:cNvCxnSpPr>
            <p:nvPr/>
          </p:nvCxnSpPr>
          <p:spPr bwMode="auto">
            <a:xfrm>
              <a:off x="6679682" y="3597116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54" idx="2"/>
              <a:endCxn id="57" idx="0"/>
            </p:cNvCxnSpPr>
            <p:nvPr/>
          </p:nvCxnSpPr>
          <p:spPr bwMode="auto">
            <a:xfrm>
              <a:off x="6679682" y="4278243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4759442" y="4559260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</a:p>
          </p:txBody>
        </p:sp>
        <p:cxnSp>
          <p:nvCxnSpPr>
            <p:cNvPr id="58" name="Straight Arrow Connector 57"/>
            <p:cNvCxnSpPr>
              <a:stCxn id="57" idx="2"/>
            </p:cNvCxnSpPr>
            <p:nvPr/>
          </p:nvCxnSpPr>
          <p:spPr bwMode="auto">
            <a:xfrm>
              <a:off x="6679682" y="4959370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4759442" y="5240387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cmp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edi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  <a:endPara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endParaRPr>
            </a:p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jl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  <p:sp>
        <p:nvSpPr>
          <p:cNvPr id="60" name="Freeform 59"/>
          <p:cNvSpPr/>
          <p:nvPr/>
        </p:nvSpPr>
        <p:spPr bwMode="auto">
          <a:xfrm>
            <a:off x="5580121" y="1513195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 bwMode="auto">
          <a:xfrm rot="5400000">
            <a:off x="1871248" y="445182"/>
            <a:ext cx="276989" cy="1698683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41199" y="830080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“superscalar width”</a:t>
            </a:r>
          </a:p>
        </p:txBody>
      </p:sp>
    </p:spTree>
    <p:extLst>
      <p:ext uri="{BB962C8B-B14F-4D97-AF65-F5344CB8AC3E}">
        <p14:creationId xmlns:p14="http://schemas.microsoft.com/office/powerpoint/2010/main" val="22530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BD2-98FD-4989-8C31-3E2C16F1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Clock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A9AA-74B6-4DCE-B2DE-018075BF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3" y="1197678"/>
            <a:ext cx="8140698" cy="5355520"/>
          </a:xfrm>
        </p:spPr>
        <p:txBody>
          <a:bodyPr/>
          <a:lstStyle/>
          <a:p>
            <a:r>
              <a:rPr lang="en-US" dirty="0"/>
              <a:t>Synchronous logic: </a:t>
            </a:r>
          </a:p>
          <a:p>
            <a:pPr lvl="1"/>
            <a:r>
              <a:rPr lang="en-US" dirty="0"/>
              <a:t>Changes in state synchronized by clock</a:t>
            </a:r>
          </a:p>
          <a:p>
            <a:pPr lvl="1"/>
            <a:r>
              <a:rPr lang="en-US" dirty="0"/>
              <a:t>Easiest way to design chips</a:t>
            </a:r>
          </a:p>
          <a:p>
            <a:pPr lvl="1"/>
            <a:r>
              <a:rPr lang="en-US" dirty="0"/>
              <a:t>Vast majority of chips/circuits use this</a:t>
            </a:r>
          </a:p>
          <a:p>
            <a:r>
              <a:rPr lang="en-US" dirty="0"/>
              <a:t>Definition of </a:t>
            </a:r>
            <a:r>
              <a:rPr lang="en-US" u="sng" dirty="0"/>
              <a:t>Clock Cycle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Time between two adjacent clock edges </a:t>
            </a:r>
            <a:br>
              <a:rPr lang="en-US" dirty="0"/>
            </a:br>
            <a:r>
              <a:rPr lang="en-US" dirty="0"/>
              <a:t>(of same type)</a:t>
            </a:r>
          </a:p>
          <a:p>
            <a:pPr lvl="1"/>
            <a:r>
              <a:rPr lang="en-US" dirty="0"/>
              <a:t>Frequency (cycles/sec) is inverse of cycle length:  </a:t>
            </a:r>
          </a:p>
          <a:p>
            <a:pPr lvl="2"/>
            <a:r>
              <a:rPr lang="en-US" dirty="0"/>
              <a:t>1ns Cycle -&gt; 10^9 cycles/1sec = 1 GHz Clock</a:t>
            </a:r>
          </a:p>
          <a:p>
            <a:pPr lvl="1"/>
            <a:r>
              <a:rPr lang="en-US" dirty="0"/>
              <a:t>Simplified definition for this class: </a:t>
            </a:r>
            <a:br>
              <a:rPr lang="en-US" dirty="0"/>
            </a:br>
            <a:r>
              <a:rPr lang="en-US" i="1" dirty="0"/>
              <a:t>smallest unit time for a task</a:t>
            </a:r>
          </a:p>
          <a:p>
            <a:r>
              <a:rPr lang="en-US" dirty="0"/>
              <a:t>Basic Tradeoff: </a:t>
            </a:r>
          </a:p>
          <a:p>
            <a:pPr lvl="1"/>
            <a:r>
              <a:rPr lang="en-US" dirty="0"/>
              <a:t>Smaller cycle -&gt; higher frequency -&gt; faster circuit</a:t>
            </a:r>
          </a:p>
          <a:p>
            <a:pPr lvl="1"/>
            <a:r>
              <a:rPr lang="en-US" dirty="0"/>
              <a:t>Too fast, and the circuit doesn’t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914A55EC-FE8A-4F87-A6BB-89F29E289AF3}"/>
              </a:ext>
            </a:extLst>
          </p:cNvPr>
          <p:cNvGrpSpPr>
            <a:grpSpLocks/>
          </p:cNvGrpSpPr>
          <p:nvPr/>
        </p:nvGrpSpPr>
        <p:grpSpPr bwMode="auto">
          <a:xfrm>
            <a:off x="5653883" y="1551887"/>
            <a:ext cx="2952532" cy="323850"/>
            <a:chOff x="2425" y="1955"/>
            <a:chExt cx="4099" cy="484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14B149CC-1F2C-445B-80F7-6ED1CC195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439"/>
              <a:ext cx="572" cy="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C054FB42-87AF-4231-8D7F-9F975939F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1971"/>
              <a:ext cx="0" cy="468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C13F7FB-EF9E-4A61-B752-9EFC6D50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974"/>
              <a:ext cx="1083" cy="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86B8B59-AC0B-4B97-BF8A-9D868A9B8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1971"/>
              <a:ext cx="0" cy="468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889A73FC-3A5C-4853-90C3-3A0FABF37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1962"/>
              <a:ext cx="0" cy="468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BBFCACC8-CA46-440F-B043-AEB827938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430"/>
              <a:ext cx="1083" cy="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9107D9C-296D-4A02-A20C-C45A5B001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1958"/>
              <a:ext cx="1083" cy="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BDAEA271-D4F1-4F75-8034-FE288B4F6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2" y="1955"/>
              <a:ext cx="0" cy="468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1CCD1B7-085A-4C3A-9B69-D56FB8B56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" y="2414"/>
              <a:ext cx="315" cy="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5DA74CE-D055-4A54-B5EC-547CB376B1D8}"/>
              </a:ext>
            </a:extLst>
          </p:cNvPr>
          <p:cNvSpPr/>
          <p:nvPr/>
        </p:nvSpPr>
        <p:spPr bwMode="auto">
          <a:xfrm rot="16200000" flipH="1">
            <a:off x="6705969" y="1369692"/>
            <a:ext cx="285169" cy="1533448"/>
          </a:xfrm>
          <a:prstGeom prst="rightBrace">
            <a:avLst>
              <a:gd name="adj1" fmla="val 57394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682B-1A18-4F55-8C33-4E3411A69967}"/>
              </a:ext>
            </a:extLst>
          </p:cNvPr>
          <p:cNvSpPr txBox="1"/>
          <p:nvPr/>
        </p:nvSpPr>
        <p:spPr>
          <a:xfrm>
            <a:off x="6433607" y="2132774"/>
            <a:ext cx="92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cycle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5FFFC-BDE8-492D-A254-B9ABA099A23C}"/>
              </a:ext>
            </a:extLst>
          </p:cNvPr>
          <p:cNvSpPr txBox="1"/>
          <p:nvPr/>
        </p:nvSpPr>
        <p:spPr>
          <a:xfrm>
            <a:off x="6524281" y="1007534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clock signal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95567-4FE9-47C2-92C9-CD07B41C667F}"/>
              </a:ext>
            </a:extLst>
          </p:cNvPr>
          <p:cNvSpPr/>
          <p:nvPr/>
        </p:nvSpPr>
        <p:spPr bwMode="auto">
          <a:xfrm>
            <a:off x="7204367" y="3147970"/>
            <a:ext cx="1587500" cy="1066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Circuit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C495F-B8D2-4250-BE67-9E17677771C3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6670967" y="3681370"/>
            <a:ext cx="533400" cy="0"/>
          </a:xfrm>
          <a:prstGeom prst="straightConnector1">
            <a:avLst/>
          </a:pr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175CC2-2D0B-437E-BAAC-CA4225A1F5D5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7998117" y="2766970"/>
            <a:ext cx="0" cy="3810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FC5C78-2743-45BD-A731-06947DE8C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7281" y="4214770"/>
            <a:ext cx="836" cy="3810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5344FE-3FDA-4F81-A71C-08F23D9066A2}"/>
              </a:ext>
            </a:extLst>
          </p:cNvPr>
          <p:cNvSpPr txBox="1"/>
          <p:nvPr/>
        </p:nvSpPr>
        <p:spPr>
          <a:xfrm>
            <a:off x="6083788" y="30143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clock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Optimization 3: Out-of-Order Execution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Text Box 27"/>
          <p:cNvSpPr txBox="1">
            <a:spLocks noChangeArrowheads="1"/>
          </p:cNvSpPr>
          <p:nvPr/>
        </p:nvSpPr>
        <p:spPr bwMode="auto">
          <a:xfrm>
            <a:off x="5585066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5" name="Text Box 28"/>
          <p:cNvSpPr txBox="1">
            <a:spLocks noChangeArrowheads="1"/>
          </p:cNvSpPr>
          <p:nvPr/>
        </p:nvSpPr>
        <p:spPr bwMode="auto">
          <a:xfrm>
            <a:off x="4823066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6" name="Text Box 29"/>
          <p:cNvSpPr txBox="1">
            <a:spLocks noChangeArrowheads="1"/>
          </p:cNvSpPr>
          <p:nvPr/>
        </p:nvSpPr>
        <p:spPr bwMode="auto">
          <a:xfrm>
            <a:off x="4038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7" name="Text Box 30"/>
          <p:cNvSpPr txBox="1">
            <a:spLocks noChangeArrowheads="1"/>
          </p:cNvSpPr>
          <p:nvPr/>
        </p:nvSpPr>
        <p:spPr bwMode="auto">
          <a:xfrm>
            <a:off x="4800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0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1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2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6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148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0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1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3" name="Line 16"/>
          <p:cNvSpPr>
            <a:spLocks noChangeShapeType="1"/>
          </p:cNvSpPr>
          <p:nvPr/>
        </p:nvSpPr>
        <p:spPr bwMode="auto">
          <a:xfrm>
            <a:off x="2824837" y="2110567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" name="Line 16"/>
          <p:cNvSpPr>
            <a:spLocks noChangeShapeType="1"/>
          </p:cNvSpPr>
          <p:nvPr/>
        </p:nvSpPr>
        <p:spPr bwMode="auto">
          <a:xfrm>
            <a:off x="29467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" name="Line 16"/>
          <p:cNvSpPr>
            <a:spLocks noChangeShapeType="1"/>
          </p:cNvSpPr>
          <p:nvPr/>
        </p:nvSpPr>
        <p:spPr bwMode="auto">
          <a:xfrm>
            <a:off x="30686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6" name="Line 16"/>
          <p:cNvSpPr>
            <a:spLocks noChangeShapeType="1"/>
          </p:cNvSpPr>
          <p:nvPr/>
        </p:nvSpPr>
        <p:spPr bwMode="auto">
          <a:xfrm>
            <a:off x="2695113" y="297273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7" name="Line 16"/>
          <p:cNvSpPr>
            <a:spLocks noChangeShapeType="1"/>
          </p:cNvSpPr>
          <p:nvPr/>
        </p:nvSpPr>
        <p:spPr bwMode="auto">
          <a:xfrm>
            <a:off x="2805287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2915461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9" name="Line 16"/>
          <p:cNvSpPr>
            <a:spLocks noChangeShapeType="1"/>
          </p:cNvSpPr>
          <p:nvPr/>
        </p:nvSpPr>
        <p:spPr bwMode="auto">
          <a:xfrm>
            <a:off x="3025634" y="2977409"/>
            <a:ext cx="0" cy="146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0" name="Line 16"/>
          <p:cNvSpPr>
            <a:spLocks noChangeShapeType="1"/>
          </p:cNvSpPr>
          <p:nvPr/>
        </p:nvSpPr>
        <p:spPr bwMode="auto">
          <a:xfrm>
            <a:off x="2696343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1" name="Line 16"/>
          <p:cNvSpPr>
            <a:spLocks noChangeShapeType="1"/>
          </p:cNvSpPr>
          <p:nvPr/>
        </p:nvSpPr>
        <p:spPr bwMode="auto">
          <a:xfrm>
            <a:off x="2805405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2" name="Line 16"/>
          <p:cNvSpPr>
            <a:spLocks noChangeShapeType="1"/>
          </p:cNvSpPr>
          <p:nvPr/>
        </p:nvSpPr>
        <p:spPr bwMode="auto">
          <a:xfrm>
            <a:off x="2914467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3" name="Line 16"/>
          <p:cNvSpPr>
            <a:spLocks noChangeShapeType="1"/>
          </p:cNvSpPr>
          <p:nvPr/>
        </p:nvSpPr>
        <p:spPr bwMode="auto">
          <a:xfrm>
            <a:off x="3023529" y="3768547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" name="Line 15"/>
          <p:cNvSpPr>
            <a:spLocks noChangeShapeType="1"/>
          </p:cNvSpPr>
          <p:nvPr/>
        </p:nvSpPr>
        <p:spPr bwMode="auto">
          <a:xfrm flipH="1">
            <a:off x="4809075" y="361451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" name="Line 15"/>
          <p:cNvSpPr>
            <a:spLocks noChangeShapeType="1"/>
          </p:cNvSpPr>
          <p:nvPr/>
        </p:nvSpPr>
        <p:spPr bwMode="auto">
          <a:xfrm flipH="1">
            <a:off x="4819851" y="370727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6" name="Line 15"/>
          <p:cNvSpPr>
            <a:spLocks noChangeShapeType="1"/>
          </p:cNvSpPr>
          <p:nvPr/>
        </p:nvSpPr>
        <p:spPr bwMode="auto">
          <a:xfrm flipH="1">
            <a:off x="4819851" y="352175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7" name="Line 16"/>
          <p:cNvSpPr>
            <a:spLocks noChangeShapeType="1"/>
          </p:cNvSpPr>
          <p:nvPr/>
        </p:nvSpPr>
        <p:spPr bwMode="auto">
          <a:xfrm flipH="1">
            <a:off x="3392487" y="351266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8" name="Line 16"/>
          <p:cNvSpPr>
            <a:spLocks noChangeShapeType="1"/>
          </p:cNvSpPr>
          <p:nvPr/>
        </p:nvSpPr>
        <p:spPr bwMode="auto">
          <a:xfrm flipH="1">
            <a:off x="3392487" y="360718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" name="Line 16"/>
          <p:cNvSpPr>
            <a:spLocks noChangeShapeType="1"/>
          </p:cNvSpPr>
          <p:nvPr/>
        </p:nvSpPr>
        <p:spPr bwMode="auto">
          <a:xfrm flipH="1">
            <a:off x="3392487" y="3701702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 rot="5400000">
            <a:off x="4662318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1" name="Line 22"/>
          <p:cNvSpPr>
            <a:spLocks noChangeShapeType="1"/>
          </p:cNvSpPr>
          <p:nvPr/>
        </p:nvSpPr>
        <p:spPr bwMode="auto">
          <a:xfrm rot="5400000">
            <a:off x="5105400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 rot="5400000">
            <a:off x="39152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 rot="16200000" flipV="1">
            <a:off x="4352959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6200000">
            <a:off x="-1037136" y="3843111"/>
            <a:ext cx="3127030" cy="622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Reorder Buffer (magic)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59" y="5963401"/>
            <a:ext cx="408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Principle: Dynamically rearrange instructions so to bypass long latency ones (or dependence chains)</a:t>
            </a:r>
          </a:p>
        </p:txBody>
      </p:sp>
    </p:spTree>
    <p:extLst>
      <p:ext uri="{BB962C8B-B14F-4D97-AF65-F5344CB8AC3E}">
        <p14:creationId xmlns:p14="http://schemas.microsoft.com/office/powerpoint/2010/main" val="1780019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357018" y="234565"/>
            <a:ext cx="8024982" cy="5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Performance on Out-of-order Processor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136806" y="162475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36806" y="215015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136806" y="267555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012131" y="16144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012131" y="21398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06095" y="26652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132553" y="328506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test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132553" y="381046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je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999266" y="3252939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999266" y="3778339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cmp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993230" y="43037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jl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3" name="Straight Arrow Connector 32"/>
          <p:cNvCxnSpPr>
            <a:stCxn id="15" idx="4"/>
            <a:endCxn id="16" idx="0"/>
          </p:cNvCxnSpPr>
          <p:nvPr/>
        </p:nvCxnSpPr>
        <p:spPr bwMode="auto">
          <a:xfrm>
            <a:off x="1479706" y="2043038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1794261" y="1611092"/>
            <a:ext cx="196030" cy="112051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2659673" y="1558409"/>
            <a:ext cx="60098" cy="15744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8" idx="4"/>
            <a:endCxn id="19" idx="0"/>
          </p:cNvCxnSpPr>
          <p:nvPr/>
        </p:nvCxnSpPr>
        <p:spPr bwMode="auto">
          <a:xfrm>
            <a:off x="2355031" y="2032718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19" idx="4"/>
            <a:endCxn id="20" idx="0"/>
          </p:cNvCxnSpPr>
          <p:nvPr/>
        </p:nvCxnSpPr>
        <p:spPr bwMode="auto">
          <a:xfrm flipH="1">
            <a:off x="2348995" y="2558118"/>
            <a:ext cx="6036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21" idx="4"/>
            <a:endCxn id="22" idx="0"/>
          </p:cNvCxnSpPr>
          <p:nvPr/>
        </p:nvCxnSpPr>
        <p:spPr bwMode="auto">
          <a:xfrm>
            <a:off x="1475453" y="3703343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23" idx="4"/>
            <a:endCxn id="26" idx="0"/>
          </p:cNvCxnSpPr>
          <p:nvPr/>
        </p:nvCxnSpPr>
        <p:spPr bwMode="auto">
          <a:xfrm>
            <a:off x="2342166" y="3671222"/>
            <a:ext cx="0" cy="10711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26" idx="4"/>
            <a:endCxn id="31" idx="0"/>
          </p:cNvCxnSpPr>
          <p:nvPr/>
        </p:nvCxnSpPr>
        <p:spPr bwMode="auto">
          <a:xfrm flipH="1">
            <a:off x="2336130" y="4196622"/>
            <a:ext cx="6036" cy="10711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762000" y="1219200"/>
            <a:ext cx="0" cy="54102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 rot="16200000">
            <a:off x="-157707" y="3336739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5421" y="4858579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How long does this program take?</a:t>
            </a:r>
          </a:p>
          <a:p>
            <a:r>
              <a:rPr lang="en-US" dirty="0">
                <a:latin typeface="Calibri" pitchFamily="34" charset="0"/>
              </a:rPr>
              <a:t>Assume each instruction takes equal time (wrong)</a:t>
            </a:r>
          </a:p>
          <a:p>
            <a:r>
              <a:rPr lang="en-US" dirty="0">
                <a:latin typeface="Calibri" pitchFamily="34" charset="0"/>
              </a:rPr>
              <a:t>Assume maximum superscalar width of 2</a:t>
            </a:r>
          </a:p>
          <a:p>
            <a:r>
              <a:rPr lang="en-US" dirty="0">
                <a:latin typeface="Calibri" pitchFamily="34" charset="0"/>
              </a:rPr>
              <a:t>6 cycles * .5ns each = 3ns</a:t>
            </a:r>
          </a:p>
        </p:txBody>
      </p:sp>
      <p:sp>
        <p:nvSpPr>
          <p:cNvPr id="51" name="Freeform 50"/>
          <p:cNvSpPr/>
          <p:nvPr/>
        </p:nvSpPr>
        <p:spPr bwMode="auto">
          <a:xfrm>
            <a:off x="8603589" y="1870547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037321" y="1362075"/>
            <a:ext cx="2555758" cy="3059043"/>
            <a:chOff x="4759442" y="2889230"/>
            <a:chExt cx="3840480" cy="3059043"/>
          </a:xfrm>
        </p:grpSpPr>
        <p:sp>
          <p:nvSpPr>
            <p:cNvPr id="53" name="TextBox 52"/>
            <p:cNvSpPr txBox="1"/>
            <p:nvPr/>
          </p:nvSpPr>
          <p:spPr>
            <a:xfrm>
              <a:off x="4759442" y="2889230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test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dl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</a:p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je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59442" y="3878133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accent2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edx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eax</a:t>
              </a:r>
              <a:endParaRPr lang="en-US" sz="2000" dirty="0"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2"/>
              <a:endCxn id="54" idx="0"/>
            </p:cNvCxnSpPr>
            <p:nvPr/>
          </p:nvCxnSpPr>
          <p:spPr bwMode="auto">
            <a:xfrm>
              <a:off x="6679682" y="3597116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54" idx="2"/>
              <a:endCxn id="57" idx="0"/>
            </p:cNvCxnSpPr>
            <p:nvPr/>
          </p:nvCxnSpPr>
          <p:spPr bwMode="auto">
            <a:xfrm>
              <a:off x="6679682" y="4278243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4759442" y="4559260"/>
              <a:ext cx="384048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add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$0x1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</a:p>
          </p:txBody>
        </p:sp>
        <p:cxnSp>
          <p:nvCxnSpPr>
            <p:cNvPr id="58" name="Straight Arrow Connector 57"/>
            <p:cNvCxnSpPr>
              <a:stCxn id="57" idx="2"/>
            </p:cNvCxnSpPr>
            <p:nvPr/>
          </p:nvCxnSpPr>
          <p:spPr bwMode="auto">
            <a:xfrm>
              <a:off x="6679682" y="4959370"/>
              <a:ext cx="0" cy="2810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4759442" y="5240387"/>
              <a:ext cx="384048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cmp</a:t>
              </a:r>
              <a:r>
                <a:rPr lang="en-US" sz="2000" dirty="0">
                  <a:highlight>
                    <a:srgbClr val="FFFFFF"/>
                  </a:highlight>
                  <a:latin typeface="Courier New" panose="02070309020205020404" pitchFamily="49" charset="0"/>
                </a:rPr>
                <a:t>   %</a:t>
              </a:r>
              <a:r>
                <a:rPr lang="en-US" sz="2000" dirty="0" err="1">
                  <a:highlight>
                    <a:srgbClr val="FFFFFF"/>
                  </a:highlight>
                  <a:latin typeface="Courier New" panose="02070309020205020404" pitchFamily="49" charset="0"/>
                </a:rPr>
                <a:t>edi</a:t>
              </a:r>
              <a:r>
                <a:rPr lang="en-US" sz="20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,%</a:t>
              </a:r>
              <a:r>
                <a:rPr lang="en-US" sz="2000" b="1" dirty="0" err="1">
                  <a:solidFill>
                    <a:srgbClr val="8080FF"/>
                  </a:solidFill>
                  <a:highlight>
                    <a:srgbClr val="FFFFCC"/>
                  </a:highlight>
                  <a:latin typeface="Courier New" panose="02070309020205020404" pitchFamily="49" charset="0"/>
                </a:rPr>
                <a:t>edx</a:t>
              </a:r>
              <a:endPara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endParaRPr>
            </a:p>
            <a:p>
              <a:pPr algn="l"/>
              <a:r>
                <a:rPr lang="en-US" sz="2000" b="1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jl</a:t>
              </a:r>
              <a:endPara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  <p:sp>
        <p:nvSpPr>
          <p:cNvPr id="60" name="Freeform 59"/>
          <p:cNvSpPr/>
          <p:nvPr/>
        </p:nvSpPr>
        <p:spPr bwMode="auto">
          <a:xfrm>
            <a:off x="5863301" y="1513195"/>
            <a:ext cx="163509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 bwMode="auto">
          <a:xfrm>
            <a:off x="2605354" y="1942987"/>
            <a:ext cx="253731" cy="1385180"/>
          </a:xfrm>
          <a:custGeom>
            <a:avLst/>
            <a:gdLst>
              <a:gd name="connsiteX0" fmla="*/ 36214 w 253731"/>
              <a:gd name="connsiteY0" fmla="*/ 0 h 1385180"/>
              <a:gd name="connsiteX1" fmla="*/ 253497 w 253731"/>
              <a:gd name="connsiteY1" fmla="*/ 452673 h 1385180"/>
              <a:gd name="connsiteX2" fmla="*/ 0 w 253731"/>
              <a:gd name="connsiteY2" fmla="*/ 1385180 h 138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731" h="1385180">
                <a:moveTo>
                  <a:pt x="36214" y="0"/>
                </a:moveTo>
                <a:cubicBezTo>
                  <a:pt x="147873" y="110905"/>
                  <a:pt x="259533" y="221810"/>
                  <a:pt x="253497" y="452673"/>
                </a:cubicBezTo>
                <a:cubicBezTo>
                  <a:pt x="247461" y="683536"/>
                  <a:pt x="39232" y="1228253"/>
                  <a:pt x="0" y="138518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1871248" y="438436"/>
            <a:ext cx="276989" cy="1698683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4290" y="1561257"/>
            <a:ext cx="2794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All data dependences are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Instructions execute before their control condition is complete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(need to predict control)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7278" y="834023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“superscalar width”</a:t>
            </a:r>
          </a:p>
        </p:txBody>
      </p:sp>
    </p:spTree>
    <p:extLst>
      <p:ext uri="{BB962C8B-B14F-4D97-AF65-F5344CB8AC3E}">
        <p14:creationId xmlns:p14="http://schemas.microsoft.com/office/powerpoint/2010/main" val="7878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240722"/>
          </a:xfrm>
        </p:spPr>
        <p:txBody>
          <a:bodyPr/>
          <a:lstStyle/>
          <a:p>
            <a:r>
              <a:rPr lang="en-US" dirty="0"/>
              <a:t>Three Fundamental Optimizations</a:t>
            </a:r>
            <a:br>
              <a:rPr lang="en-US" dirty="0"/>
            </a:br>
            <a:r>
              <a:rPr lang="en-US" b="0" dirty="0"/>
              <a:t>(CS 151b in one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981200"/>
            <a:ext cx="7896225" cy="4352924"/>
          </a:xfrm>
        </p:spPr>
        <p:txBody>
          <a:bodyPr/>
          <a:lstStyle/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Allow multiple instructions in the pipeline in the same time.</a:t>
            </a:r>
          </a:p>
          <a:p>
            <a:pPr lvl="1"/>
            <a:r>
              <a:rPr lang="en-US" dirty="0"/>
              <a:t>Increase the frequency/throughput of processor</a:t>
            </a:r>
          </a:p>
          <a:p>
            <a:r>
              <a:rPr lang="en-US" dirty="0"/>
              <a:t>Superscalar </a:t>
            </a:r>
          </a:p>
          <a:p>
            <a:pPr lvl="1"/>
            <a:r>
              <a:rPr lang="en-US" dirty="0"/>
              <a:t>Execution of more than one instruction (per stage) at a time </a:t>
            </a:r>
          </a:p>
          <a:p>
            <a:pPr lvl="1"/>
            <a:r>
              <a:rPr lang="en-US" b="1" dirty="0"/>
              <a:t>Exploits “Instruction level parallelism”</a:t>
            </a:r>
            <a:endParaRPr lang="en-US" dirty="0"/>
          </a:p>
          <a:p>
            <a:r>
              <a:rPr lang="en-US" dirty="0"/>
              <a:t>Out of Order Execution</a:t>
            </a:r>
          </a:p>
          <a:p>
            <a:pPr lvl="1"/>
            <a:r>
              <a:rPr lang="en-US" dirty="0"/>
              <a:t>Reorder the instructions to </a:t>
            </a:r>
          </a:p>
          <a:p>
            <a:pPr lvl="1"/>
            <a:r>
              <a:rPr lang="en-US" dirty="0"/>
              <a:t>Execute past long-latency instructions, out of program order</a:t>
            </a:r>
          </a:p>
        </p:txBody>
      </p:sp>
    </p:spTree>
    <p:extLst>
      <p:ext uri="{BB962C8B-B14F-4D97-AF65-F5344CB8AC3E}">
        <p14:creationId xmlns:p14="http://schemas.microsoft.com/office/powerpoint/2010/main" val="2620770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435678"/>
            <a:ext cx="8852625" cy="762000"/>
          </a:xfrm>
        </p:spPr>
        <p:txBody>
          <a:bodyPr/>
          <a:lstStyle/>
          <a:p>
            <a:pPr algn="ctr"/>
            <a:r>
              <a:rPr lang="en-US" dirty="0"/>
              <a:t>Instruction-level Parallelism Optimizations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Text Box 27"/>
          <p:cNvSpPr txBox="1">
            <a:spLocks noChangeArrowheads="1"/>
          </p:cNvSpPr>
          <p:nvPr/>
        </p:nvSpPr>
        <p:spPr bwMode="auto">
          <a:xfrm>
            <a:off x="5585066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5" name="Text Box 28"/>
          <p:cNvSpPr txBox="1">
            <a:spLocks noChangeArrowheads="1"/>
          </p:cNvSpPr>
          <p:nvPr/>
        </p:nvSpPr>
        <p:spPr bwMode="auto">
          <a:xfrm>
            <a:off x="4823066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6" name="Text Box 29"/>
          <p:cNvSpPr txBox="1">
            <a:spLocks noChangeArrowheads="1"/>
          </p:cNvSpPr>
          <p:nvPr/>
        </p:nvSpPr>
        <p:spPr bwMode="auto">
          <a:xfrm>
            <a:off x="4038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7" name="Text Box 30"/>
          <p:cNvSpPr txBox="1">
            <a:spLocks noChangeArrowheads="1"/>
          </p:cNvSpPr>
          <p:nvPr/>
        </p:nvSpPr>
        <p:spPr bwMode="auto">
          <a:xfrm>
            <a:off x="4800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0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1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2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6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148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0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1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3" name="Line 16"/>
          <p:cNvSpPr>
            <a:spLocks noChangeShapeType="1"/>
          </p:cNvSpPr>
          <p:nvPr/>
        </p:nvSpPr>
        <p:spPr bwMode="auto">
          <a:xfrm>
            <a:off x="2824837" y="2110567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" name="Line 16"/>
          <p:cNvSpPr>
            <a:spLocks noChangeShapeType="1"/>
          </p:cNvSpPr>
          <p:nvPr/>
        </p:nvSpPr>
        <p:spPr bwMode="auto">
          <a:xfrm>
            <a:off x="29467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" name="Line 16"/>
          <p:cNvSpPr>
            <a:spLocks noChangeShapeType="1"/>
          </p:cNvSpPr>
          <p:nvPr/>
        </p:nvSpPr>
        <p:spPr bwMode="auto">
          <a:xfrm>
            <a:off x="30686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6" name="Line 16"/>
          <p:cNvSpPr>
            <a:spLocks noChangeShapeType="1"/>
          </p:cNvSpPr>
          <p:nvPr/>
        </p:nvSpPr>
        <p:spPr bwMode="auto">
          <a:xfrm>
            <a:off x="2695113" y="297273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7" name="Line 16"/>
          <p:cNvSpPr>
            <a:spLocks noChangeShapeType="1"/>
          </p:cNvSpPr>
          <p:nvPr/>
        </p:nvSpPr>
        <p:spPr bwMode="auto">
          <a:xfrm>
            <a:off x="2805287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2915461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9" name="Line 16"/>
          <p:cNvSpPr>
            <a:spLocks noChangeShapeType="1"/>
          </p:cNvSpPr>
          <p:nvPr/>
        </p:nvSpPr>
        <p:spPr bwMode="auto">
          <a:xfrm>
            <a:off x="3025634" y="2977409"/>
            <a:ext cx="0" cy="146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0" name="Line 16"/>
          <p:cNvSpPr>
            <a:spLocks noChangeShapeType="1"/>
          </p:cNvSpPr>
          <p:nvPr/>
        </p:nvSpPr>
        <p:spPr bwMode="auto">
          <a:xfrm>
            <a:off x="2696343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1" name="Line 16"/>
          <p:cNvSpPr>
            <a:spLocks noChangeShapeType="1"/>
          </p:cNvSpPr>
          <p:nvPr/>
        </p:nvSpPr>
        <p:spPr bwMode="auto">
          <a:xfrm>
            <a:off x="2805405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2" name="Line 16"/>
          <p:cNvSpPr>
            <a:spLocks noChangeShapeType="1"/>
          </p:cNvSpPr>
          <p:nvPr/>
        </p:nvSpPr>
        <p:spPr bwMode="auto">
          <a:xfrm>
            <a:off x="2914467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3" name="Line 16"/>
          <p:cNvSpPr>
            <a:spLocks noChangeShapeType="1"/>
          </p:cNvSpPr>
          <p:nvPr/>
        </p:nvSpPr>
        <p:spPr bwMode="auto">
          <a:xfrm>
            <a:off x="3023529" y="3768547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" name="Line 15"/>
          <p:cNvSpPr>
            <a:spLocks noChangeShapeType="1"/>
          </p:cNvSpPr>
          <p:nvPr/>
        </p:nvSpPr>
        <p:spPr bwMode="auto">
          <a:xfrm flipH="1">
            <a:off x="4809075" y="361451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" name="Line 15"/>
          <p:cNvSpPr>
            <a:spLocks noChangeShapeType="1"/>
          </p:cNvSpPr>
          <p:nvPr/>
        </p:nvSpPr>
        <p:spPr bwMode="auto">
          <a:xfrm flipH="1">
            <a:off x="4819851" y="370727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6" name="Line 15"/>
          <p:cNvSpPr>
            <a:spLocks noChangeShapeType="1"/>
          </p:cNvSpPr>
          <p:nvPr/>
        </p:nvSpPr>
        <p:spPr bwMode="auto">
          <a:xfrm flipH="1">
            <a:off x="4819851" y="352175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7" name="Line 16"/>
          <p:cNvSpPr>
            <a:spLocks noChangeShapeType="1"/>
          </p:cNvSpPr>
          <p:nvPr/>
        </p:nvSpPr>
        <p:spPr bwMode="auto">
          <a:xfrm flipH="1">
            <a:off x="3392487" y="351266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8" name="Line 16"/>
          <p:cNvSpPr>
            <a:spLocks noChangeShapeType="1"/>
          </p:cNvSpPr>
          <p:nvPr/>
        </p:nvSpPr>
        <p:spPr bwMode="auto">
          <a:xfrm flipH="1">
            <a:off x="3392487" y="360718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" name="Line 16"/>
          <p:cNvSpPr>
            <a:spLocks noChangeShapeType="1"/>
          </p:cNvSpPr>
          <p:nvPr/>
        </p:nvSpPr>
        <p:spPr bwMode="auto">
          <a:xfrm flipH="1">
            <a:off x="3392487" y="3701702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 rot="5400000">
            <a:off x="4662318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1" name="Line 22"/>
          <p:cNvSpPr>
            <a:spLocks noChangeShapeType="1"/>
          </p:cNvSpPr>
          <p:nvPr/>
        </p:nvSpPr>
        <p:spPr bwMode="auto">
          <a:xfrm rot="5400000">
            <a:off x="5105400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 rot="5400000">
            <a:off x="39152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 rot="16200000" flipV="1">
            <a:off x="4352959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6200000">
            <a:off x="-1037136" y="3843111"/>
            <a:ext cx="3127030" cy="622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Reorder Buffer (magic)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0807-2EA3-4D2D-B0FC-1ACCCA65B4C0}"/>
              </a:ext>
            </a:extLst>
          </p:cNvPr>
          <p:cNvSpPr/>
          <p:nvPr/>
        </p:nvSpPr>
        <p:spPr bwMode="auto">
          <a:xfrm>
            <a:off x="215175" y="1066801"/>
            <a:ext cx="6795225" cy="5355522"/>
          </a:xfrm>
          <a:prstGeom prst="rect">
            <a:avLst/>
          </a:prstGeom>
          <a:solidFill>
            <a:srgbClr val="FFFFFF">
              <a:alpha val="6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8038-DC1A-47BE-B6E9-84ED70A47ABB}"/>
              </a:ext>
            </a:extLst>
          </p:cNvPr>
          <p:cNvSpPr/>
          <p:nvPr/>
        </p:nvSpPr>
        <p:spPr bwMode="auto">
          <a:xfrm>
            <a:off x="2037919" y="246802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896424-A4B3-4994-8804-FD040A7C7849}"/>
              </a:ext>
            </a:extLst>
          </p:cNvPr>
          <p:cNvSpPr/>
          <p:nvPr/>
        </p:nvSpPr>
        <p:spPr bwMode="auto">
          <a:xfrm>
            <a:off x="2092861" y="574509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7B47A5-CCC8-44BA-9A5B-EE94D481DF4D}"/>
              </a:ext>
            </a:extLst>
          </p:cNvPr>
          <p:cNvSpPr/>
          <p:nvPr/>
        </p:nvSpPr>
        <p:spPr bwMode="auto">
          <a:xfrm>
            <a:off x="2028553" y="421775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4CFCFCF-8E0F-4DE2-BC2B-0CCB60712715}"/>
              </a:ext>
            </a:extLst>
          </p:cNvPr>
          <p:cNvSpPr/>
          <p:nvPr/>
        </p:nvSpPr>
        <p:spPr bwMode="auto">
          <a:xfrm>
            <a:off x="2037919" y="325238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9F4FC2-ED68-4817-802A-EF2008196770}"/>
              </a:ext>
            </a:extLst>
          </p:cNvPr>
          <p:cNvSpPr/>
          <p:nvPr/>
        </p:nvSpPr>
        <p:spPr bwMode="auto">
          <a:xfrm>
            <a:off x="2018676" y="153754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73FE523-0B76-4C9A-8E39-531502911715}"/>
              </a:ext>
            </a:extLst>
          </p:cNvPr>
          <p:cNvSpPr/>
          <p:nvPr/>
        </p:nvSpPr>
        <p:spPr bwMode="auto">
          <a:xfrm>
            <a:off x="2037919" y="246802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i7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1C759B2-B4F5-4DF7-99AC-70AFBC79BB56}"/>
              </a:ext>
            </a:extLst>
          </p:cNvPr>
          <p:cNvSpPr/>
          <p:nvPr/>
        </p:nvSpPr>
        <p:spPr bwMode="auto">
          <a:xfrm>
            <a:off x="2092861" y="574509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3E06CC9-2635-4A68-B251-138C611074CE}"/>
              </a:ext>
            </a:extLst>
          </p:cNvPr>
          <p:cNvSpPr/>
          <p:nvPr/>
        </p:nvSpPr>
        <p:spPr bwMode="auto">
          <a:xfrm>
            <a:off x="2092325" y="421775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0448DB1-454C-494A-B04A-9DAC972D3B00}"/>
              </a:ext>
            </a:extLst>
          </p:cNvPr>
          <p:cNvSpPr/>
          <p:nvPr/>
        </p:nvSpPr>
        <p:spPr bwMode="auto">
          <a:xfrm>
            <a:off x="2037919" y="325238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F3AE8A9-B57E-4938-977D-E093D5DE9F24}"/>
              </a:ext>
            </a:extLst>
          </p:cNvPr>
          <p:cNvSpPr/>
          <p:nvPr/>
        </p:nvSpPr>
        <p:spPr bwMode="auto">
          <a:xfrm>
            <a:off x="2018676" y="153754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i9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FB80D82-D1DC-4B4A-A061-9A6CD8DAE0FD}"/>
              </a:ext>
            </a:extLst>
          </p:cNvPr>
          <p:cNvSpPr/>
          <p:nvPr/>
        </p:nvSpPr>
        <p:spPr bwMode="auto">
          <a:xfrm>
            <a:off x="2979338" y="5733287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309785-36F9-4B28-AADE-F27926B8874E}"/>
              </a:ext>
            </a:extLst>
          </p:cNvPr>
          <p:cNvSpPr/>
          <p:nvPr/>
        </p:nvSpPr>
        <p:spPr bwMode="auto">
          <a:xfrm>
            <a:off x="2914467" y="425510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030694-3A31-4F8C-A341-292DAE9E3541}"/>
              </a:ext>
            </a:extLst>
          </p:cNvPr>
          <p:cNvSpPr/>
          <p:nvPr/>
        </p:nvSpPr>
        <p:spPr bwMode="auto">
          <a:xfrm>
            <a:off x="2930243" y="3293146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i6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7EC531F-21E5-457C-AC4C-68453E8D90B9}"/>
              </a:ext>
            </a:extLst>
          </p:cNvPr>
          <p:cNvSpPr/>
          <p:nvPr/>
        </p:nvSpPr>
        <p:spPr bwMode="auto">
          <a:xfrm>
            <a:off x="2959389" y="244681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031F0E3-A9B4-40AA-9217-402A50C40EE4}"/>
              </a:ext>
            </a:extLst>
          </p:cNvPr>
          <p:cNvSpPr/>
          <p:nvPr/>
        </p:nvSpPr>
        <p:spPr bwMode="auto">
          <a:xfrm>
            <a:off x="2945802" y="154884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06263-1BF7-4354-B73E-C5F2C3E17851}"/>
              </a:ext>
            </a:extLst>
          </p:cNvPr>
          <p:cNvSpPr txBox="1"/>
          <p:nvPr/>
        </p:nvSpPr>
        <p:spPr>
          <a:xfrm>
            <a:off x="217809" y="6099774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Pipelining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82902F-5FAF-4D92-8035-2D65B9DD6430}"/>
              </a:ext>
            </a:extLst>
          </p:cNvPr>
          <p:cNvSpPr txBox="1"/>
          <p:nvPr/>
        </p:nvSpPr>
        <p:spPr>
          <a:xfrm>
            <a:off x="2531382" y="6167176"/>
            <a:ext cx="4121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Superscalar (ideal)</a:t>
            </a:r>
          </a:p>
        </p:txBody>
      </p:sp>
    </p:spTree>
    <p:extLst>
      <p:ext uri="{BB962C8B-B14F-4D97-AF65-F5344CB8AC3E}">
        <p14:creationId xmlns:p14="http://schemas.microsoft.com/office/powerpoint/2010/main" val="12165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" grpId="0"/>
      <p:bldP spid="4" grpId="1"/>
      <p:bldP spid="10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435678"/>
            <a:ext cx="8852625" cy="762000"/>
          </a:xfrm>
        </p:spPr>
        <p:txBody>
          <a:bodyPr/>
          <a:lstStyle/>
          <a:p>
            <a:pPr algn="ctr"/>
            <a:r>
              <a:rPr lang="en-US" dirty="0"/>
              <a:t>Instruction-level Parallelism Optimizations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Text Box 27"/>
          <p:cNvSpPr txBox="1">
            <a:spLocks noChangeArrowheads="1"/>
          </p:cNvSpPr>
          <p:nvPr/>
        </p:nvSpPr>
        <p:spPr bwMode="auto">
          <a:xfrm>
            <a:off x="5585066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5" name="Text Box 28"/>
          <p:cNvSpPr txBox="1">
            <a:spLocks noChangeArrowheads="1"/>
          </p:cNvSpPr>
          <p:nvPr/>
        </p:nvSpPr>
        <p:spPr bwMode="auto">
          <a:xfrm>
            <a:off x="4823066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6" name="Text Box 29"/>
          <p:cNvSpPr txBox="1">
            <a:spLocks noChangeArrowheads="1"/>
          </p:cNvSpPr>
          <p:nvPr/>
        </p:nvSpPr>
        <p:spPr bwMode="auto">
          <a:xfrm>
            <a:off x="4038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7" name="Text Box 30"/>
          <p:cNvSpPr txBox="1">
            <a:spLocks noChangeArrowheads="1"/>
          </p:cNvSpPr>
          <p:nvPr/>
        </p:nvSpPr>
        <p:spPr bwMode="auto">
          <a:xfrm>
            <a:off x="4800600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0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1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2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6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148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0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1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3" name="Line 16"/>
          <p:cNvSpPr>
            <a:spLocks noChangeShapeType="1"/>
          </p:cNvSpPr>
          <p:nvPr/>
        </p:nvSpPr>
        <p:spPr bwMode="auto">
          <a:xfrm>
            <a:off x="2824837" y="2110567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" name="Line 16"/>
          <p:cNvSpPr>
            <a:spLocks noChangeShapeType="1"/>
          </p:cNvSpPr>
          <p:nvPr/>
        </p:nvSpPr>
        <p:spPr bwMode="auto">
          <a:xfrm>
            <a:off x="29467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" name="Line 16"/>
          <p:cNvSpPr>
            <a:spLocks noChangeShapeType="1"/>
          </p:cNvSpPr>
          <p:nvPr/>
        </p:nvSpPr>
        <p:spPr bwMode="auto">
          <a:xfrm>
            <a:off x="30686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6" name="Line 16"/>
          <p:cNvSpPr>
            <a:spLocks noChangeShapeType="1"/>
          </p:cNvSpPr>
          <p:nvPr/>
        </p:nvSpPr>
        <p:spPr bwMode="auto">
          <a:xfrm>
            <a:off x="2695113" y="297273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7" name="Line 16"/>
          <p:cNvSpPr>
            <a:spLocks noChangeShapeType="1"/>
          </p:cNvSpPr>
          <p:nvPr/>
        </p:nvSpPr>
        <p:spPr bwMode="auto">
          <a:xfrm>
            <a:off x="2805287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2915461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9" name="Line 16"/>
          <p:cNvSpPr>
            <a:spLocks noChangeShapeType="1"/>
          </p:cNvSpPr>
          <p:nvPr/>
        </p:nvSpPr>
        <p:spPr bwMode="auto">
          <a:xfrm>
            <a:off x="3025634" y="2977409"/>
            <a:ext cx="0" cy="146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0" name="Line 16"/>
          <p:cNvSpPr>
            <a:spLocks noChangeShapeType="1"/>
          </p:cNvSpPr>
          <p:nvPr/>
        </p:nvSpPr>
        <p:spPr bwMode="auto">
          <a:xfrm>
            <a:off x="2696343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1" name="Line 16"/>
          <p:cNvSpPr>
            <a:spLocks noChangeShapeType="1"/>
          </p:cNvSpPr>
          <p:nvPr/>
        </p:nvSpPr>
        <p:spPr bwMode="auto">
          <a:xfrm>
            <a:off x="2805405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2" name="Line 16"/>
          <p:cNvSpPr>
            <a:spLocks noChangeShapeType="1"/>
          </p:cNvSpPr>
          <p:nvPr/>
        </p:nvSpPr>
        <p:spPr bwMode="auto">
          <a:xfrm>
            <a:off x="2914467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3" name="Line 16"/>
          <p:cNvSpPr>
            <a:spLocks noChangeShapeType="1"/>
          </p:cNvSpPr>
          <p:nvPr/>
        </p:nvSpPr>
        <p:spPr bwMode="auto">
          <a:xfrm>
            <a:off x="3023529" y="3768547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" name="Line 15"/>
          <p:cNvSpPr>
            <a:spLocks noChangeShapeType="1"/>
          </p:cNvSpPr>
          <p:nvPr/>
        </p:nvSpPr>
        <p:spPr bwMode="auto">
          <a:xfrm flipH="1">
            <a:off x="4809075" y="361451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" name="Line 15"/>
          <p:cNvSpPr>
            <a:spLocks noChangeShapeType="1"/>
          </p:cNvSpPr>
          <p:nvPr/>
        </p:nvSpPr>
        <p:spPr bwMode="auto">
          <a:xfrm flipH="1">
            <a:off x="4819851" y="370727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6" name="Line 15"/>
          <p:cNvSpPr>
            <a:spLocks noChangeShapeType="1"/>
          </p:cNvSpPr>
          <p:nvPr/>
        </p:nvSpPr>
        <p:spPr bwMode="auto">
          <a:xfrm flipH="1">
            <a:off x="4819851" y="352175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7" name="Line 16"/>
          <p:cNvSpPr>
            <a:spLocks noChangeShapeType="1"/>
          </p:cNvSpPr>
          <p:nvPr/>
        </p:nvSpPr>
        <p:spPr bwMode="auto">
          <a:xfrm flipH="1">
            <a:off x="3392487" y="351266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8" name="Line 16"/>
          <p:cNvSpPr>
            <a:spLocks noChangeShapeType="1"/>
          </p:cNvSpPr>
          <p:nvPr/>
        </p:nvSpPr>
        <p:spPr bwMode="auto">
          <a:xfrm flipH="1">
            <a:off x="3392487" y="360718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" name="Line 16"/>
          <p:cNvSpPr>
            <a:spLocks noChangeShapeType="1"/>
          </p:cNvSpPr>
          <p:nvPr/>
        </p:nvSpPr>
        <p:spPr bwMode="auto">
          <a:xfrm flipH="1">
            <a:off x="3392487" y="3701702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 rot="5400000">
            <a:off x="4662318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1" name="Line 22"/>
          <p:cNvSpPr>
            <a:spLocks noChangeShapeType="1"/>
          </p:cNvSpPr>
          <p:nvPr/>
        </p:nvSpPr>
        <p:spPr bwMode="auto">
          <a:xfrm rot="5400000">
            <a:off x="5105400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 rot="5400000">
            <a:off x="39152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 rot="16200000" flipV="1">
            <a:off x="4352959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6200000">
            <a:off x="-1037136" y="3843111"/>
            <a:ext cx="3127030" cy="622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Reorder Buffer (magic)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0807-2EA3-4D2D-B0FC-1ACCCA65B4C0}"/>
              </a:ext>
            </a:extLst>
          </p:cNvPr>
          <p:cNvSpPr/>
          <p:nvPr/>
        </p:nvSpPr>
        <p:spPr bwMode="auto">
          <a:xfrm>
            <a:off x="215175" y="1066800"/>
            <a:ext cx="6795225" cy="5562593"/>
          </a:xfrm>
          <a:prstGeom prst="rect">
            <a:avLst/>
          </a:prstGeom>
          <a:solidFill>
            <a:srgbClr val="FFFFFF">
              <a:alpha val="6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8038-DC1A-47BE-B6E9-84ED70A47ABB}"/>
              </a:ext>
            </a:extLst>
          </p:cNvPr>
          <p:cNvSpPr/>
          <p:nvPr/>
        </p:nvSpPr>
        <p:spPr bwMode="auto">
          <a:xfrm>
            <a:off x="2037919" y="246802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896424-A4B3-4994-8804-FD040A7C7849}"/>
              </a:ext>
            </a:extLst>
          </p:cNvPr>
          <p:cNvSpPr/>
          <p:nvPr/>
        </p:nvSpPr>
        <p:spPr bwMode="auto">
          <a:xfrm>
            <a:off x="2092861" y="574509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7B47A5-CCC8-44BA-9A5B-EE94D481DF4D}"/>
              </a:ext>
            </a:extLst>
          </p:cNvPr>
          <p:cNvSpPr/>
          <p:nvPr/>
        </p:nvSpPr>
        <p:spPr bwMode="auto">
          <a:xfrm>
            <a:off x="2092325" y="421775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4CFCFCF-8E0F-4DE2-BC2B-0CCB60712715}"/>
              </a:ext>
            </a:extLst>
          </p:cNvPr>
          <p:cNvSpPr/>
          <p:nvPr/>
        </p:nvSpPr>
        <p:spPr bwMode="auto">
          <a:xfrm>
            <a:off x="2037919" y="325238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i4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9F4FC2-ED68-4817-802A-EF2008196770}"/>
              </a:ext>
            </a:extLst>
          </p:cNvPr>
          <p:cNvSpPr/>
          <p:nvPr/>
        </p:nvSpPr>
        <p:spPr bwMode="auto">
          <a:xfrm>
            <a:off x="2018676" y="153754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i6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2392C2-5202-49CD-93B7-4823B3FABDD3}"/>
              </a:ext>
            </a:extLst>
          </p:cNvPr>
          <p:cNvSpPr/>
          <p:nvPr/>
        </p:nvSpPr>
        <p:spPr bwMode="auto">
          <a:xfrm>
            <a:off x="2914467" y="425510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i3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0760B50-A9A0-4532-9A3E-17643AAAB47C}"/>
              </a:ext>
            </a:extLst>
          </p:cNvPr>
          <p:cNvSpPr/>
          <p:nvPr/>
        </p:nvSpPr>
        <p:spPr bwMode="auto">
          <a:xfrm>
            <a:off x="2945802" y="154884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1654F-06A7-4641-BB57-A0673022EC3C}"/>
              </a:ext>
            </a:extLst>
          </p:cNvPr>
          <p:cNvCxnSpPr>
            <a:stCxn id="86" idx="0"/>
            <a:endCxn id="92" idx="4"/>
          </p:cNvCxnSpPr>
          <p:nvPr/>
        </p:nvCxnSpPr>
        <p:spPr bwMode="auto">
          <a:xfrm flipV="1">
            <a:off x="2435761" y="4673387"/>
            <a:ext cx="821606" cy="10717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0BA2F1-CB83-4F9C-A7AD-7EF385D0287E}"/>
              </a:ext>
            </a:extLst>
          </p:cNvPr>
          <p:cNvCxnSpPr>
            <a:cxnSpLocks/>
            <a:stCxn id="86" idx="0"/>
            <a:endCxn id="87" idx="4"/>
          </p:cNvCxnSpPr>
          <p:nvPr/>
        </p:nvCxnSpPr>
        <p:spPr bwMode="auto">
          <a:xfrm flipH="1" flipV="1">
            <a:off x="2435225" y="4636041"/>
            <a:ext cx="536" cy="11090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C8F8D0-C9AC-4559-B774-2795A2387227}"/>
              </a:ext>
            </a:extLst>
          </p:cNvPr>
          <p:cNvCxnSpPr>
            <a:cxnSpLocks/>
            <a:stCxn id="92" idx="0"/>
            <a:endCxn id="85" idx="5"/>
          </p:cNvCxnSpPr>
          <p:nvPr/>
        </p:nvCxnSpPr>
        <p:spPr bwMode="auto">
          <a:xfrm flipH="1" flipV="1">
            <a:off x="2623286" y="2825055"/>
            <a:ext cx="634081" cy="14300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E6631E-637B-4D3C-A525-CD8708E7A46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09915" y="3439761"/>
            <a:ext cx="544603" cy="269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E2BCA2-2F6D-4FF2-88D2-DA32E5ACE1C4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 bwMode="auto">
          <a:xfrm flipH="1" flipV="1">
            <a:off x="2361576" y="1955825"/>
            <a:ext cx="19243" cy="51220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7820AB0-7FB2-42BA-B4AB-963F099B915F}"/>
              </a:ext>
            </a:extLst>
          </p:cNvPr>
          <p:cNvCxnSpPr>
            <a:cxnSpLocks/>
            <a:stCxn id="85" idx="7"/>
            <a:endCxn id="95" idx="3"/>
          </p:cNvCxnSpPr>
          <p:nvPr/>
        </p:nvCxnSpPr>
        <p:spPr bwMode="auto">
          <a:xfrm flipV="1">
            <a:off x="2623286" y="1905868"/>
            <a:ext cx="422949" cy="6234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DAFA1-48C9-4AC7-92B8-891F852A37D6}"/>
              </a:ext>
            </a:extLst>
          </p:cNvPr>
          <p:cNvSpPr/>
          <p:nvPr/>
        </p:nvSpPr>
        <p:spPr bwMode="auto">
          <a:xfrm>
            <a:off x="1952235" y="3626069"/>
            <a:ext cx="475655" cy="2123090"/>
          </a:xfrm>
          <a:custGeom>
            <a:avLst/>
            <a:gdLst>
              <a:gd name="connsiteX0" fmla="*/ 475655 w 475655"/>
              <a:gd name="connsiteY0" fmla="*/ 2123090 h 2123090"/>
              <a:gd name="connsiteX1" fmla="*/ 2689 w 475655"/>
              <a:gd name="connsiteY1" fmla="*/ 809297 h 2123090"/>
              <a:gd name="connsiteX2" fmla="*/ 317999 w 475655"/>
              <a:gd name="connsiteY2" fmla="*/ 0 h 21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55" h="2123090">
                <a:moveTo>
                  <a:pt x="475655" y="2123090"/>
                </a:moveTo>
                <a:cubicBezTo>
                  <a:pt x="252310" y="1643117"/>
                  <a:pt x="28965" y="1163145"/>
                  <a:pt x="2689" y="809297"/>
                </a:cubicBezTo>
                <a:cubicBezTo>
                  <a:pt x="-23587" y="455449"/>
                  <a:pt x="147206" y="227724"/>
                  <a:pt x="317999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21655D1-7361-4FED-9B5D-3339DD334EA8}"/>
              </a:ext>
            </a:extLst>
          </p:cNvPr>
          <p:cNvSpPr txBox="1"/>
          <p:nvPr/>
        </p:nvSpPr>
        <p:spPr>
          <a:xfrm>
            <a:off x="87116" y="6167176"/>
            <a:ext cx="264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Superscalar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E3B8F0E-1F10-4FB2-BB04-BF55AAE3EEA4}"/>
              </a:ext>
            </a:extLst>
          </p:cNvPr>
          <p:cNvSpPr txBox="1"/>
          <p:nvPr/>
        </p:nvSpPr>
        <p:spPr>
          <a:xfrm>
            <a:off x="2821779" y="6163376"/>
            <a:ext cx="2905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Out-of-order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BF42BB7-560F-4E24-A497-9495D4CE84A0}"/>
              </a:ext>
            </a:extLst>
          </p:cNvPr>
          <p:cNvSpPr/>
          <p:nvPr/>
        </p:nvSpPr>
        <p:spPr bwMode="auto">
          <a:xfrm>
            <a:off x="2954571" y="572747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i10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4FABD4B-94CB-4BD7-89BF-2A3680B9627C}"/>
              </a:ext>
            </a:extLst>
          </p:cNvPr>
          <p:cNvSpPr/>
          <p:nvPr/>
        </p:nvSpPr>
        <p:spPr bwMode="auto">
          <a:xfrm>
            <a:off x="2962745" y="326264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i11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EDBD28F-DA45-488F-8D2B-9194ED5A578C}"/>
              </a:ext>
            </a:extLst>
          </p:cNvPr>
          <p:cNvSpPr/>
          <p:nvPr/>
        </p:nvSpPr>
        <p:spPr bwMode="auto">
          <a:xfrm>
            <a:off x="2936485" y="2447981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i12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39FC7D0-B956-4E3C-A87B-A9510CCDF31E}"/>
              </a:ext>
            </a:extLst>
          </p:cNvPr>
          <p:cNvSpPr/>
          <p:nvPr/>
        </p:nvSpPr>
        <p:spPr bwMode="auto">
          <a:xfrm flipH="1">
            <a:off x="3306673" y="3670359"/>
            <a:ext cx="396103" cy="2041533"/>
          </a:xfrm>
          <a:custGeom>
            <a:avLst/>
            <a:gdLst>
              <a:gd name="connsiteX0" fmla="*/ 475655 w 475655"/>
              <a:gd name="connsiteY0" fmla="*/ 2123090 h 2123090"/>
              <a:gd name="connsiteX1" fmla="*/ 2689 w 475655"/>
              <a:gd name="connsiteY1" fmla="*/ 809297 h 2123090"/>
              <a:gd name="connsiteX2" fmla="*/ 317999 w 475655"/>
              <a:gd name="connsiteY2" fmla="*/ 0 h 21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55" h="2123090">
                <a:moveTo>
                  <a:pt x="475655" y="2123090"/>
                </a:moveTo>
                <a:cubicBezTo>
                  <a:pt x="252310" y="1643117"/>
                  <a:pt x="28965" y="1163145"/>
                  <a:pt x="2689" y="809297"/>
                </a:cubicBezTo>
                <a:cubicBezTo>
                  <a:pt x="-23587" y="455449"/>
                  <a:pt x="147206" y="227724"/>
                  <a:pt x="317999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F59D408-29BB-4BC9-828A-68DD63992ED0}"/>
              </a:ext>
            </a:extLst>
          </p:cNvPr>
          <p:cNvCxnSpPr>
            <a:cxnSpLocks/>
            <a:stCxn id="196" idx="0"/>
            <a:endCxn id="197" idx="4"/>
          </p:cNvCxnSpPr>
          <p:nvPr/>
        </p:nvCxnSpPr>
        <p:spPr bwMode="auto">
          <a:xfrm flipH="1" flipV="1">
            <a:off x="3279385" y="2866264"/>
            <a:ext cx="26260" cy="3963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A30EACBA-3930-4F17-AB00-23A36E11B0CF}"/>
              </a:ext>
            </a:extLst>
          </p:cNvPr>
          <p:cNvSpPr/>
          <p:nvPr/>
        </p:nvSpPr>
        <p:spPr bwMode="auto">
          <a:xfrm>
            <a:off x="2015998" y="153315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i14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3DCB740-47E7-4668-93AC-1FE717B7814C}"/>
              </a:ext>
            </a:extLst>
          </p:cNvPr>
          <p:cNvSpPr/>
          <p:nvPr/>
        </p:nvSpPr>
        <p:spPr bwMode="auto">
          <a:xfrm>
            <a:off x="2943124" y="154445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i15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772ACF6-BCF9-4C93-BDBC-DB468A642573}"/>
              </a:ext>
            </a:extLst>
          </p:cNvPr>
          <p:cNvSpPr/>
          <p:nvPr/>
        </p:nvSpPr>
        <p:spPr bwMode="auto">
          <a:xfrm>
            <a:off x="196522" y="344995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i6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3AE7A9E-486B-432C-ABCC-4C1C74BA4570}"/>
              </a:ext>
            </a:extLst>
          </p:cNvPr>
          <p:cNvSpPr/>
          <p:nvPr/>
        </p:nvSpPr>
        <p:spPr bwMode="auto">
          <a:xfrm>
            <a:off x="560501" y="314785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i8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E3F9F16-5528-421D-A72A-7B76058CFCE9}"/>
              </a:ext>
            </a:extLst>
          </p:cNvPr>
          <p:cNvSpPr/>
          <p:nvPr/>
        </p:nvSpPr>
        <p:spPr bwMode="auto">
          <a:xfrm>
            <a:off x="47465" y="304678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i7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433A4-10DE-490A-9B62-21790ED9E6F4}"/>
              </a:ext>
            </a:extLst>
          </p:cNvPr>
          <p:cNvSpPr/>
          <p:nvPr/>
        </p:nvSpPr>
        <p:spPr bwMode="auto">
          <a:xfrm>
            <a:off x="639155" y="342612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i9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20825F4-E1EB-4907-98B6-F37CBCE718D7}"/>
              </a:ext>
            </a:extLst>
          </p:cNvPr>
          <p:cNvSpPr/>
          <p:nvPr/>
        </p:nvSpPr>
        <p:spPr bwMode="auto">
          <a:xfrm>
            <a:off x="2029183" y="2462420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i5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C22364A-418D-454E-B9FB-38406F573661}"/>
              </a:ext>
            </a:extLst>
          </p:cNvPr>
          <p:cNvSpPr/>
          <p:nvPr/>
        </p:nvSpPr>
        <p:spPr bwMode="auto">
          <a:xfrm>
            <a:off x="2031775" y="2462427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i13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01D18D0-F6C4-4F73-A4AB-46C899BD8DEC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4378" y="3540079"/>
            <a:ext cx="457178" cy="148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D218C-E489-49E3-917E-BDEB2065A776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4536" y="3635266"/>
            <a:ext cx="509982" cy="335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36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/>
      <p:bldP spid="194" grpId="1"/>
      <p:bldP spid="195" grpId="0" animBg="1"/>
      <p:bldP spid="196" grpId="0" animBg="1"/>
      <p:bldP spid="197" grpId="0" animBg="1"/>
      <p:bldP spid="198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6" grpId="0" animBg="1"/>
      <p:bldP spid="20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Our overall model for an OOO core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operates at some fixed frequency</a:t>
            </a:r>
          </a:p>
          <a:p>
            <a:pPr lvl="1"/>
            <a:r>
              <a:rPr lang="en-US" dirty="0"/>
              <a:t>Mostly measure time in units of “cycles”</a:t>
            </a:r>
          </a:p>
          <a:p>
            <a:r>
              <a:rPr lang="en-US" dirty="0"/>
              <a:t>Core will reorder the completion of instructions where:</a:t>
            </a:r>
          </a:p>
          <a:p>
            <a:pPr lvl="1"/>
            <a:r>
              <a:rPr lang="en-US" dirty="0"/>
              <a:t>All data dependences are preserved</a:t>
            </a:r>
          </a:p>
          <a:p>
            <a:pPr lvl="1"/>
            <a:r>
              <a:rPr lang="en-US" dirty="0"/>
              <a:t>Control dependences are broken (they are predicted)</a:t>
            </a:r>
          </a:p>
          <a:p>
            <a:pPr lvl="1"/>
            <a:r>
              <a:rPr lang="en-US" dirty="0"/>
              <a:t>Maximum amount of instruction parallelism</a:t>
            </a:r>
          </a:p>
          <a:p>
            <a:r>
              <a:rPr lang="en-US" dirty="0"/>
              <a:t>Other assumptions:</a:t>
            </a:r>
          </a:p>
          <a:p>
            <a:pPr lvl="1"/>
            <a:r>
              <a:rPr lang="en-US" dirty="0"/>
              <a:t>Computation instructions take 1 cycle each</a:t>
            </a:r>
          </a:p>
          <a:p>
            <a:pPr lvl="1"/>
            <a:r>
              <a:rPr lang="en-US" dirty="0"/>
              <a:t>Memory operations take 1 cycle each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356303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Slightly refine these later in these slides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905500" y="3637865"/>
            <a:ext cx="495300" cy="7620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791200" y="4018865"/>
            <a:ext cx="685800" cy="22860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1600200" y="5424696"/>
            <a:ext cx="628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 for a detailed example!</a:t>
            </a:r>
          </a:p>
        </p:txBody>
      </p:sp>
    </p:spTree>
    <p:extLst>
      <p:ext uri="{BB962C8B-B14F-4D97-AF65-F5344CB8AC3E}">
        <p14:creationId xmlns:p14="http://schemas.microsoft.com/office/powerpoint/2010/main" val="41172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0CE-BD22-4576-9E77-8514CA6D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621722"/>
          </a:xfrm>
        </p:spPr>
        <p:txBody>
          <a:bodyPr/>
          <a:lstStyle/>
          <a:p>
            <a:r>
              <a:rPr lang="en-US" dirty="0"/>
              <a:t>How long does it take to execute a certain function?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EA20C-4B14-4283-82BA-BDF4CE102811}"/>
              </a:ext>
            </a:extLst>
          </p:cNvPr>
          <p:cNvSpPr/>
          <p:nvPr/>
        </p:nvSpPr>
        <p:spPr>
          <a:xfrm>
            <a:off x="1066800" y="2828835"/>
            <a:ext cx="59436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length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++)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t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6D54F-AB71-451A-B229-D6291B22C5E9}"/>
              </a:ext>
            </a:extLst>
          </p:cNvPr>
          <p:cNvSpPr txBox="1"/>
          <p:nvPr/>
        </p:nvSpPr>
        <p:spPr>
          <a:xfrm>
            <a:off x="1752601" y="45720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We can use our understanding of OOO execution to help out!</a:t>
            </a:r>
          </a:p>
        </p:txBody>
      </p:sp>
    </p:spTree>
    <p:extLst>
      <p:ext uri="{BB962C8B-B14F-4D97-AF65-F5344CB8AC3E}">
        <p14:creationId xmlns:p14="http://schemas.microsoft.com/office/powerpoint/2010/main" val="15731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75648"/>
            <a:ext cx="7592093" cy="762000"/>
          </a:xfrm>
        </p:spPr>
        <p:txBody>
          <a:bodyPr/>
          <a:lstStyle/>
          <a:p>
            <a:r>
              <a:rPr lang="en-US" dirty="0"/>
              <a:t>Lets figure out the dependence graph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403" y="1111570"/>
            <a:ext cx="5372017" cy="12439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5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5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500" dirty="0">
                <a:solidFill>
                  <a:srgbClr val="C00000"/>
                </a:solidFill>
                <a:latin typeface="Courier New" pitchFamily="49" charset="0"/>
              </a:rPr>
              <a:t> (%rax,%rdx,4), %</a:t>
            </a:r>
            <a:r>
              <a:rPr lang="en-US" sz="15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5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5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5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addq</a:t>
            </a:r>
            <a:r>
              <a:rPr lang="en-US" sz="1500" dirty="0">
                <a:latin typeface="Courier New" pitchFamily="49" charset="0"/>
              </a:rPr>
              <a:t>  $1, %</a:t>
            </a:r>
            <a:r>
              <a:rPr lang="en-US" sz="1500" dirty="0" err="1">
                <a:latin typeface="Courier New" pitchFamily="49" charset="0"/>
              </a:rPr>
              <a:t>rdx</a:t>
            </a:r>
            <a:r>
              <a:rPr lang="en-US" sz="1500" dirty="0">
                <a:latin typeface="Courier New" pitchFamily="49" charset="0"/>
              </a:rPr>
              <a:t>	#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cmpq</a:t>
            </a:r>
            <a:r>
              <a:rPr lang="en-US" sz="1500" dirty="0">
                <a:latin typeface="Courier New" pitchFamily="49" charset="0"/>
              </a:rPr>
              <a:t>  %</a:t>
            </a:r>
            <a:r>
              <a:rPr lang="en-US" sz="1500" dirty="0" err="1">
                <a:latin typeface="Courier New" pitchFamily="49" charset="0"/>
              </a:rPr>
              <a:t>rdx</a:t>
            </a:r>
            <a:r>
              <a:rPr lang="en-US" sz="1500" dirty="0">
                <a:latin typeface="Courier New" pitchFamily="49" charset="0"/>
              </a:rPr>
              <a:t>, %</a:t>
            </a:r>
            <a:r>
              <a:rPr lang="en-US" sz="1500" dirty="0" err="1">
                <a:latin typeface="Courier New" pitchFamily="49" charset="0"/>
              </a:rPr>
              <a:t>rbp</a:t>
            </a:r>
            <a:r>
              <a:rPr lang="en-US" sz="1500" dirty="0">
                <a:latin typeface="Courier New" pitchFamily="49" charset="0"/>
              </a:rPr>
              <a:t>	# Comp. </a:t>
            </a:r>
            <a:r>
              <a:rPr lang="en-US" sz="1500" dirty="0" err="1">
                <a:latin typeface="Courier New" pitchFamily="49" charset="0"/>
              </a:rPr>
              <a:t>length:i</a:t>
            </a:r>
            <a:endParaRPr lang="en-US" sz="15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jg</a:t>
            </a:r>
            <a:r>
              <a:rPr lang="en-US" sz="1500" dirty="0">
                <a:latin typeface="Courier New" pitchFamily="49" charset="0"/>
              </a:rPr>
              <a:t>    .L519	# If &gt;, </a:t>
            </a:r>
            <a:r>
              <a:rPr lang="en-US" sz="1500" dirty="0" err="1">
                <a:latin typeface="Courier New" pitchFamily="49" charset="0"/>
              </a:rPr>
              <a:t>goto</a:t>
            </a:r>
            <a:r>
              <a:rPr lang="en-US" sz="1500" dirty="0">
                <a:latin typeface="Courier New" pitchFamily="49" charset="0"/>
              </a:rPr>
              <a:t>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559370"/>
            <a:ext cx="260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Static Dependence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856" y="2549680"/>
            <a:ext cx="301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Dynamic Dependence Graph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36680" y="428453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imul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67489" y="42119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addq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10734" y="3620518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ld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6519" y="2828256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rax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3632" y="2828255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rdx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16" name="Straight Arrow Connector 15"/>
          <p:cNvCxnSpPr>
            <a:stCxn id="13" idx="2"/>
            <a:endCxn id="12" idx="1"/>
          </p:cNvCxnSpPr>
          <p:nvPr/>
        </p:nvCxnSpPr>
        <p:spPr bwMode="auto">
          <a:xfrm>
            <a:off x="307905" y="3242030"/>
            <a:ext cx="203262" cy="43974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4" idx="2"/>
            <a:endCxn id="12" idx="7"/>
          </p:cNvCxnSpPr>
          <p:nvPr/>
        </p:nvCxnSpPr>
        <p:spPr bwMode="auto">
          <a:xfrm flipH="1">
            <a:off x="996101" y="3242029"/>
            <a:ext cx="371955" cy="43974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44874" y="2828255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ecx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7130" y="2828255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rbp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12" idx="5"/>
            <a:endCxn id="10" idx="1"/>
          </p:cNvCxnSpPr>
          <p:nvPr/>
        </p:nvCxnSpPr>
        <p:spPr bwMode="auto">
          <a:xfrm>
            <a:off x="996101" y="3977545"/>
            <a:ext cx="141012" cy="3682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20" idx="2"/>
            <a:endCxn id="10" idx="7"/>
          </p:cNvCxnSpPr>
          <p:nvPr/>
        </p:nvCxnSpPr>
        <p:spPr bwMode="auto">
          <a:xfrm flipH="1">
            <a:off x="1622047" y="3242029"/>
            <a:ext cx="977251" cy="110375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10" idx="4"/>
          </p:cNvCxnSpPr>
          <p:nvPr/>
        </p:nvCxnSpPr>
        <p:spPr bwMode="auto">
          <a:xfrm flipH="1">
            <a:off x="1368056" y="4702815"/>
            <a:ext cx="11524" cy="768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996101" y="5462590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ecx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stCxn id="14" idx="2"/>
            <a:endCxn id="11" idx="1"/>
          </p:cNvCxnSpPr>
          <p:nvPr/>
        </p:nvCxnSpPr>
        <p:spPr bwMode="auto">
          <a:xfrm>
            <a:off x="1368056" y="3242029"/>
            <a:ext cx="899866" cy="10311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11" idx="4"/>
          </p:cNvCxnSpPr>
          <p:nvPr/>
        </p:nvCxnSpPr>
        <p:spPr bwMode="auto">
          <a:xfrm>
            <a:off x="2510389" y="4630218"/>
            <a:ext cx="0" cy="8323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110672" y="5449819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rdx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103734" y="4654066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cmpq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45"/>
          <p:cNvCxnSpPr>
            <a:stCxn id="11" idx="5"/>
            <a:endCxn id="45" idx="2"/>
          </p:cNvCxnSpPr>
          <p:nvPr/>
        </p:nvCxnSpPr>
        <p:spPr bwMode="auto">
          <a:xfrm>
            <a:off x="2752856" y="4568962"/>
            <a:ext cx="350878" cy="29424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21" idx="2"/>
            <a:endCxn id="45" idx="0"/>
          </p:cNvCxnSpPr>
          <p:nvPr/>
        </p:nvCxnSpPr>
        <p:spPr bwMode="auto">
          <a:xfrm>
            <a:off x="3431554" y="3242029"/>
            <a:ext cx="15080" cy="1412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3103734" y="5276832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jq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56" name="Straight Arrow Connector 55"/>
          <p:cNvCxnSpPr>
            <a:stCxn id="45" idx="4"/>
            <a:endCxn id="55" idx="0"/>
          </p:cNvCxnSpPr>
          <p:nvPr/>
        </p:nvCxnSpPr>
        <p:spPr bwMode="auto">
          <a:xfrm>
            <a:off x="3446634" y="5072349"/>
            <a:ext cx="0" cy="2044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4489624" y="383692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imul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321880" y="3697194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addq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63810" y="3339327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ld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4236510" y="3180929"/>
            <a:ext cx="127733" cy="21965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62" idx="4"/>
            <a:endCxn id="60" idx="1"/>
          </p:cNvCxnSpPr>
          <p:nvPr/>
        </p:nvCxnSpPr>
        <p:spPr bwMode="auto">
          <a:xfrm flipH="1">
            <a:off x="4590057" y="3757610"/>
            <a:ext cx="16653" cy="140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60" idx="7"/>
          </p:cNvCxnSpPr>
          <p:nvPr/>
        </p:nvCxnSpPr>
        <p:spPr bwMode="auto">
          <a:xfrm flipH="1">
            <a:off x="5074991" y="3245387"/>
            <a:ext cx="40010" cy="6527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endCxn id="61" idx="0"/>
          </p:cNvCxnSpPr>
          <p:nvPr/>
        </p:nvCxnSpPr>
        <p:spPr bwMode="auto">
          <a:xfrm>
            <a:off x="5664780" y="3276039"/>
            <a:ext cx="0" cy="4211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6206088" y="3729129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cmpq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72" name="Straight Arrow Connector 71"/>
          <p:cNvCxnSpPr>
            <a:stCxn id="61" idx="6"/>
            <a:endCxn id="71" idx="2"/>
          </p:cNvCxnSpPr>
          <p:nvPr/>
        </p:nvCxnSpPr>
        <p:spPr bwMode="auto">
          <a:xfrm>
            <a:off x="6007680" y="3906336"/>
            <a:ext cx="198408" cy="3193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>
            <a:endCxn id="71" idx="0"/>
          </p:cNvCxnSpPr>
          <p:nvPr/>
        </p:nvCxnSpPr>
        <p:spPr bwMode="auto">
          <a:xfrm>
            <a:off x="6548988" y="3320087"/>
            <a:ext cx="0" cy="4090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6203631" y="431483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jq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/>
          <p:cNvCxnSpPr>
            <a:stCxn id="71" idx="4"/>
            <a:endCxn id="74" idx="0"/>
          </p:cNvCxnSpPr>
          <p:nvPr/>
        </p:nvCxnSpPr>
        <p:spPr bwMode="auto">
          <a:xfrm flipH="1">
            <a:off x="6546531" y="4147412"/>
            <a:ext cx="2457" cy="16742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7216013" y="490744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imul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741087" y="4314836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addq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989864" y="431752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ld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15" name="Straight Arrow Connector 114"/>
          <p:cNvCxnSpPr>
            <a:stCxn id="61" idx="5"/>
            <a:endCxn id="114" idx="1"/>
          </p:cNvCxnSpPr>
          <p:nvPr/>
        </p:nvCxnSpPr>
        <p:spPr bwMode="auto">
          <a:xfrm>
            <a:off x="5907247" y="4054221"/>
            <a:ext cx="1183050" cy="3245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/>
          <p:cNvCxnSpPr>
            <a:stCxn id="114" idx="4"/>
            <a:endCxn id="112" idx="1"/>
          </p:cNvCxnSpPr>
          <p:nvPr/>
        </p:nvCxnSpPr>
        <p:spPr bwMode="auto">
          <a:xfrm flipH="1">
            <a:off x="7316446" y="4735808"/>
            <a:ext cx="16318" cy="2328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>
            <a:stCxn id="60" idx="5"/>
            <a:endCxn id="112" idx="2"/>
          </p:cNvCxnSpPr>
          <p:nvPr/>
        </p:nvCxnSpPr>
        <p:spPr bwMode="auto">
          <a:xfrm>
            <a:off x="5074991" y="4193950"/>
            <a:ext cx="2141022" cy="9226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/>
          <p:cNvCxnSpPr>
            <a:stCxn id="112" idx="4"/>
          </p:cNvCxnSpPr>
          <p:nvPr/>
        </p:nvCxnSpPr>
        <p:spPr bwMode="auto">
          <a:xfrm>
            <a:off x="7558913" y="5325728"/>
            <a:ext cx="17414" cy="67964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>
            <a:endCxn id="113" idx="1"/>
          </p:cNvCxnSpPr>
          <p:nvPr/>
        </p:nvCxnSpPr>
        <p:spPr bwMode="auto">
          <a:xfrm>
            <a:off x="6555558" y="4238389"/>
            <a:ext cx="1285962" cy="13770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/>
          <p:cNvCxnSpPr>
            <a:stCxn id="113" idx="4"/>
          </p:cNvCxnSpPr>
          <p:nvPr/>
        </p:nvCxnSpPr>
        <p:spPr bwMode="auto">
          <a:xfrm>
            <a:off x="8083987" y="4733119"/>
            <a:ext cx="0" cy="127118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Oval 122"/>
          <p:cNvSpPr/>
          <p:nvPr/>
        </p:nvSpPr>
        <p:spPr bwMode="auto">
          <a:xfrm>
            <a:off x="8326454" y="4915983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cmpq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4" name="Straight Arrow Connector 123"/>
          <p:cNvCxnSpPr>
            <a:stCxn id="113" idx="5"/>
            <a:endCxn id="123" idx="2"/>
          </p:cNvCxnSpPr>
          <p:nvPr/>
        </p:nvCxnSpPr>
        <p:spPr bwMode="auto">
          <a:xfrm>
            <a:off x="8326454" y="4671863"/>
            <a:ext cx="0" cy="4532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Oval 125"/>
          <p:cNvSpPr/>
          <p:nvPr/>
        </p:nvSpPr>
        <p:spPr bwMode="auto">
          <a:xfrm>
            <a:off x="8326454" y="5482415"/>
            <a:ext cx="685800" cy="418283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jq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7" name="Straight Arrow Connector 126"/>
          <p:cNvCxnSpPr>
            <a:stCxn id="123" idx="4"/>
            <a:endCxn id="126" idx="0"/>
          </p:cNvCxnSpPr>
          <p:nvPr/>
        </p:nvCxnSpPr>
        <p:spPr bwMode="auto">
          <a:xfrm>
            <a:off x="8669354" y="5334266"/>
            <a:ext cx="0" cy="1481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4009819" y="2776362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rax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40572" y="2776362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ecx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14209" y="2770100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rdx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65349" y="2776885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rbp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025497" y="5910826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ecx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841520" y="5902125"/>
            <a:ext cx="708848" cy="413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3200" dirty="0" err="1">
                <a:latin typeface="Calibri" pitchFamily="34" charset="0"/>
              </a:rPr>
              <a:t>rdx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4121" y="6062235"/>
            <a:ext cx="8197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Critical Path: Longest path through the dynamic graph</a:t>
            </a:r>
          </a:p>
          <a:p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* For loops: defined by longest repeatable path (start and stop @ same </a:t>
            </a:r>
            <a:r>
              <a:rPr lang="en-US" sz="2000" dirty="0" err="1">
                <a:solidFill>
                  <a:schemeClr val="accent2"/>
                </a:solidFill>
                <a:latin typeface="Calibri" pitchFamily="34" charset="0"/>
              </a:rPr>
              <a:t>reg</a:t>
            </a: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E25A98-2F93-49A2-A599-CCD4A08A537B}"/>
              </a:ext>
            </a:extLst>
          </p:cNvPr>
          <p:cNvSpPr/>
          <p:nvPr/>
        </p:nvSpPr>
        <p:spPr>
          <a:xfrm>
            <a:off x="5608701" y="1291099"/>
            <a:ext cx="344812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...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++)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t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20" grpId="0"/>
      <p:bldP spid="21" grpId="0"/>
      <p:bldP spid="34" grpId="0"/>
      <p:bldP spid="44" grpId="0"/>
      <p:bldP spid="45" grpId="0" animBg="1"/>
      <p:bldP spid="55" grpId="0" animBg="1"/>
      <p:bldP spid="60" grpId="0" animBg="1"/>
      <p:bldP spid="61" grpId="0" animBg="1"/>
      <p:bldP spid="62" grpId="0" animBg="1"/>
      <p:bldP spid="71" grpId="0" animBg="1"/>
      <p:bldP spid="74" grpId="0" animBg="1"/>
      <p:bldP spid="112" grpId="0" animBg="1"/>
      <p:bldP spid="113" grpId="0" animBg="1"/>
      <p:bldP spid="114" grpId="0" animBg="1"/>
      <p:bldP spid="123" grpId="0" animBg="1"/>
      <p:bldP spid="126" grpId="0" animBg="1"/>
      <p:bldP spid="168" grpId="0"/>
      <p:bldP spid="171" grpId="0"/>
      <p:bldP spid="174" grpId="0"/>
      <p:bldP spid="175" grpId="0"/>
      <p:bldP spid="176" grpId="0"/>
      <p:bldP spid="177" grpId="0"/>
      <p:bldP spid="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Vector Operations</a:t>
            </a:r>
          </a:p>
          <a:p>
            <a:endParaRPr lang="en-US" dirty="0"/>
          </a:p>
          <a:p>
            <a:r>
              <a:rPr lang="en-US" dirty="0"/>
              <a:t>Goal: Simple transformations can yield dramatic performance improvement</a:t>
            </a:r>
          </a:p>
          <a:p>
            <a:pPr lvl="1"/>
            <a:r>
              <a:rPr lang="en-US" dirty="0"/>
              <a:t>Performance limited by data dependencies</a:t>
            </a:r>
          </a:p>
          <a:p>
            <a:pPr lvl="1"/>
            <a:r>
              <a:rPr lang="en-US" dirty="0"/>
              <a:t>Compilers </a:t>
            </a:r>
            <a:r>
              <a:rPr lang="en-US" i="1" dirty="0"/>
              <a:t>often cannot make these transformations</a:t>
            </a:r>
          </a:p>
          <a:p>
            <a:pPr lvl="1"/>
            <a:r>
              <a:rPr lang="en-US" dirty="0"/>
              <a:t>Lack of associativity and distributivity in floating-point arithmetic</a:t>
            </a:r>
          </a:p>
          <a:p>
            <a:pPr lvl="1"/>
            <a:endParaRPr lang="en-US" dirty="0"/>
          </a:p>
          <a:p>
            <a:r>
              <a:rPr lang="en-US" dirty="0"/>
              <a:t>Meta-goal: show that hardware understanding is useful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686800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91961" y="3900127"/>
            <a:ext cx="3871913" cy="2729273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63874" y="3894846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Iorn Law of Performance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351806" y="1151369"/>
            <a:ext cx="11811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129795" y="1143000"/>
            <a:ext cx="1834874" cy="833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662055" y="1151369"/>
            <a:ext cx="2006599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57203" y="1184412"/>
            <a:ext cx="151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396867" y="1167987"/>
            <a:ext cx="994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Cycles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984903" y="1607538"/>
            <a:ext cx="1153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Program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315138" y="1614971"/>
            <a:ext cx="1389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7571982" y="1170471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7571982" y="1614971"/>
            <a:ext cx="664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234944" y="13365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4707094" y="1320387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53846" y="1320387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2859331" y="1577480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5199473" y="1577480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7440706" y="1577480"/>
            <a:ext cx="9520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23449" y="1168431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51049" y="1615415"/>
            <a:ext cx="1153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Program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36094" y="1577924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304800" y="2270136"/>
            <a:ext cx="8534400" cy="447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altLang="en-US" b="1" kern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Instructions per program</a:t>
            </a: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Runtime count of instructions executed by the program</a:t>
            </a:r>
          </a:p>
          <a:p>
            <a:pPr lvl="1">
              <a:lnSpc>
                <a:spcPct val="90000"/>
              </a:lnSpc>
            </a:pPr>
            <a:endParaRPr lang="en-US" altLang="en-US" b="1" kern="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kern="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Cycles per instruction</a:t>
            </a: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how many </a:t>
            </a:r>
            <a:r>
              <a:rPr lang="en-US" altLang="en-US" i="1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cycles</a:t>
            </a: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does an instruction take to execute?</a:t>
            </a:r>
          </a:p>
          <a:p>
            <a:pPr lvl="1">
              <a:lnSpc>
                <a:spcPct val="90000"/>
              </a:lnSpc>
            </a:pPr>
            <a:endParaRPr lang="en-US" altLang="en-US" b="1" kern="0" dirty="0">
              <a:solidFill>
                <a:schemeClr val="accent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kern="0" dirty="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Seconds per cycle</a:t>
            </a: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length of each cycle (aka Clock period)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Inverse metric: cycles per second (Hertz) or cycles per ns (</a:t>
            </a:r>
            <a:r>
              <a:rPr lang="en-US" altLang="en-US" kern="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Ghz</a:t>
            </a:r>
            <a:r>
              <a:rPr lang="en-US" altLang="en-US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kern="0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20" grpId="0"/>
      <p:bldP spid="21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2362200" y="4254355"/>
            <a:ext cx="3871912" cy="2219325"/>
          </a:xfrm>
        </p:spPr>
        <p:txBody>
          <a:bodyPr/>
          <a:lstStyle/>
          <a:p>
            <a:pPr>
              <a:buClr>
                <a:srgbClr val="3284BF"/>
              </a:buClr>
            </a:pPr>
            <a:r>
              <a:rPr lang="en-US" sz="2400" dirty="0"/>
              <a:t>Operations</a:t>
            </a:r>
          </a:p>
          <a:p>
            <a:pPr lvl="1">
              <a:buClr>
                <a:srgbClr val="3284BF"/>
              </a:buClr>
            </a:pPr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>
              <a:buClr>
                <a:srgbClr val="3284BF"/>
              </a:buClr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>
              <a:buClr>
                <a:srgbClr val="3284BF"/>
              </a:buClr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2188020"/>
          </a:xfrm>
        </p:spPr>
        <p:txBody>
          <a:bodyPr/>
          <a:lstStyle/>
          <a:p>
            <a:r>
              <a:rPr lang="en-US" sz="2000" dirty="0"/>
              <a:t>Made up metric: 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00026"/>
              </p:ext>
            </p:extLst>
          </p:nvPr>
        </p:nvGraphicFramePr>
        <p:xfrm>
          <a:off x="396875" y="4267200"/>
          <a:ext cx="8229600" cy="1806829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unoptimized (-O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C76B-41BF-4BD3-8424-429F8F92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DBBD-8177-4092-9B51-6ADBCDE8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improve our model in order to understand the new performance results.</a:t>
            </a:r>
          </a:p>
          <a:p>
            <a:endParaRPr lang="en-US" dirty="0"/>
          </a:p>
          <a:p>
            <a:r>
              <a:rPr lang="en-US" dirty="0"/>
              <a:t>Specifically, the operation of execution units.</a:t>
            </a:r>
          </a:p>
        </p:txBody>
      </p:sp>
    </p:spTree>
    <p:extLst>
      <p:ext uri="{BB962C8B-B14F-4D97-AF65-F5344CB8AC3E}">
        <p14:creationId xmlns:p14="http://schemas.microsoft.com/office/powerpoint/2010/main" val="151140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Modern Processor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447800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50848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036003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2975553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2286001" y="21836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090208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2995232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286001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431169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341903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58813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181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36119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34303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9042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67576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904240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rot="5400000">
            <a:off x="356451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rot="16200000" flipV="1">
            <a:off x="3855028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rot="5400000">
            <a:off x="433604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rot="5400000">
            <a:off x="462496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5117090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4337353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3685997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4454853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114458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268922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Line 33"/>
          <p:cNvSpPr>
            <a:spLocks noChangeShapeType="1"/>
          </p:cNvSpPr>
          <p:nvPr/>
        </p:nvSpPr>
        <p:spPr bwMode="auto">
          <a:xfrm>
            <a:off x="345916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423227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>
            <a:off x="50022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36"/>
          <p:cNvSpPr>
            <a:spLocks noChangeShapeType="1"/>
          </p:cNvSpPr>
          <p:nvPr/>
        </p:nvSpPr>
        <p:spPr bwMode="auto">
          <a:xfrm>
            <a:off x="1144588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591253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19161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>
            <a:off x="1108652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1108653" y="4681961"/>
            <a:ext cx="3857625" cy="381000"/>
            <a:chOff x="768" y="2016"/>
            <a:chExt cx="1920" cy="144"/>
          </a:xfrm>
        </p:grpSpPr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397578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>
            <a:off x="2209800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209800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 flipV="1">
            <a:off x="5551824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H="1">
            <a:off x="2975552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 flipH="1">
            <a:off x="4402916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624980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4645437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514621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57018" y="2182113"/>
            <a:ext cx="5815182" cy="3244227"/>
            <a:chOff x="357018" y="2182113"/>
            <a:chExt cx="8195028" cy="3244227"/>
          </a:xfrm>
        </p:grpSpPr>
        <p:cxnSp>
          <p:nvCxnSpPr>
            <p:cNvPr id="104" name="Straight Connector 103"/>
            <p:cNvCxnSpPr/>
            <p:nvPr/>
          </p:nvCxnSpPr>
          <p:spPr bwMode="auto">
            <a:xfrm>
              <a:off x="357018" y="2182113"/>
              <a:ext cx="8177382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374664" y="3046783"/>
              <a:ext cx="8159736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374664" y="3884181"/>
              <a:ext cx="8177382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392310" y="5426340"/>
              <a:ext cx="8159736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6331527" y="3951543"/>
            <a:ext cx="2812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Functional Unit</a:t>
            </a:r>
          </a:p>
          <a:p>
            <a:r>
              <a:rPr lang="en-US" dirty="0">
                <a:latin typeface="Calibri" pitchFamily="34" charset="0"/>
              </a:rPr>
              <a:t>May Be Pipelined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Limited number of each functional unit</a:t>
            </a:r>
          </a:p>
        </p:txBody>
      </p:sp>
    </p:spTree>
    <p:extLst>
      <p:ext uri="{BB962C8B-B14F-4D97-AF65-F5344CB8AC3E}">
        <p14:creationId xmlns:p14="http://schemas.microsoft.com/office/powerpoint/2010/main" val="1971070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Multiply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562" y="1979396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  1 0 1 0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× 1 0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457" y="19831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5233" y="25620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97562" y="3179725"/>
            <a:ext cx="24641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912223" y="3177604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1 0 1 0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9249" y="3768703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1 0 1 0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607" y="4349383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0 0 0 0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7965" y="4930063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20392" y="5583928"/>
            <a:ext cx="3257665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347965" y="5710532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1 1 0 1 1 1 0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5257" y="571610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110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1698" y="1533974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Decimal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9911" y="155661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Binary</a:t>
            </a:r>
          </a:p>
        </p:txBody>
      </p:sp>
      <p:sp>
        <p:nvSpPr>
          <p:cNvPr id="20" name="Right Brace 19"/>
          <p:cNvSpPr/>
          <p:nvPr/>
        </p:nvSpPr>
        <p:spPr bwMode="auto">
          <a:xfrm>
            <a:off x="4135257" y="3354769"/>
            <a:ext cx="412607" cy="660663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83119" y="3492212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Stage 1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135256" y="4081314"/>
            <a:ext cx="412607" cy="643086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898" y="4141247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Stage 2</a:t>
            </a:r>
          </a:p>
        </p:txBody>
      </p:sp>
      <p:sp>
        <p:nvSpPr>
          <p:cNvPr id="26" name="Right Brace 25"/>
          <p:cNvSpPr/>
          <p:nvPr/>
        </p:nvSpPr>
        <p:spPr bwMode="auto">
          <a:xfrm>
            <a:off x="4135256" y="4780081"/>
            <a:ext cx="412607" cy="643086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898" y="484001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Stage 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798140" y="3491255"/>
            <a:ext cx="1865530" cy="2057400"/>
            <a:chOff x="4553635" y="1828800"/>
            <a:chExt cx="1865530" cy="2057400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301994-9267-468F-A974-979F8161CCFE}"/>
              </a:ext>
            </a:extLst>
          </p:cNvPr>
          <p:cNvSpPr/>
          <p:nvPr/>
        </p:nvSpPr>
        <p:spPr>
          <a:xfrm>
            <a:off x="6069664" y="1415777"/>
            <a:ext cx="3111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</p:txBody>
      </p:sp>
    </p:spTree>
    <p:extLst>
      <p:ext uri="{BB962C8B-B14F-4D97-AF65-F5344CB8AC3E}">
        <p14:creationId xmlns:p14="http://schemas.microsoft.com/office/powerpoint/2010/main" val="35426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5" grpId="0"/>
      <p:bldP spid="26" grpId="0" animBg="1"/>
      <p:bldP spid="27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1" y="4800601"/>
            <a:ext cx="7988300" cy="1533524"/>
          </a:xfrm>
        </p:spPr>
        <p:txBody>
          <a:bodyPr/>
          <a:lstStyle/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3313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 (1 </a:t>
            </a:r>
            <a:r>
              <a:rPr lang="en-US" sz="1800" dirty="0" err="1"/>
              <a:t>mult</a:t>
            </a:r>
            <a:r>
              <a:rPr lang="en-US" sz="1800" dirty="0"/>
              <a:t>?)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AC6738-3D9D-4962-B607-A1ED47C28BAC}"/>
              </a:ext>
            </a:extLst>
          </p:cNvPr>
          <p:cNvSpPr/>
          <p:nvPr/>
        </p:nvSpPr>
        <p:spPr bwMode="auto">
          <a:xfrm>
            <a:off x="6477000" y="4114800"/>
            <a:ext cx="1447800" cy="2286000"/>
          </a:xfrm>
          <a:prstGeom prst="rect">
            <a:avLst/>
          </a:prstGeom>
          <a:solidFill>
            <a:srgbClr val="FFFFFF">
              <a:alpha val="7215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15000" y="1295400"/>
            <a:ext cx="2605405" cy="1054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Computer System Layers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43000" y="1524000"/>
            <a:ext cx="2743200" cy="1066800"/>
          </a:xfrm>
          <a:prstGeom prst="rect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667000" y="1828800"/>
            <a:ext cx="1600200" cy="7620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1670843" y="2184400"/>
            <a:ext cx="1447800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154113" y="3106738"/>
            <a:ext cx="3233737" cy="3984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Microarchitecture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154113" y="3501094"/>
            <a:ext cx="3233737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Circuits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154113" y="3899557"/>
            <a:ext cx="3233737" cy="406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 &amp; Transistors</a:t>
            </a:r>
          </a:p>
        </p:txBody>
      </p:sp>
      <p:sp>
        <p:nvSpPr>
          <p:cNvPr id="15379" name="TextBox 20"/>
          <p:cNvSpPr txBox="1">
            <a:spLocks noChangeArrowheads="1"/>
          </p:cNvSpPr>
          <p:nvPr/>
        </p:nvSpPr>
        <p:spPr bwMode="auto">
          <a:xfrm>
            <a:off x="873918" y="2629693"/>
            <a:ext cx="3871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30305"/>
              </a:buClr>
              <a:buChar char="•"/>
              <a:defRPr sz="24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0305"/>
              </a:buClr>
              <a:buChar char="•"/>
              <a:defRPr sz="2000">
                <a:solidFill>
                  <a:srgbClr val="030305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Set Architecture (ISA)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6334483" y="3704294"/>
            <a:ext cx="11811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007596" y="2582681"/>
            <a:ext cx="1834874" cy="833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921734" y="1388881"/>
            <a:ext cx="2006599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168544" y="1405499"/>
            <a:ext cx="151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531047" y="2607668"/>
            <a:ext cx="787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382865" y="1852483"/>
            <a:ext cx="1084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230259" y="3054652"/>
            <a:ext cx="1389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608440" y="3723396"/>
            <a:ext cx="63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592763" y="4167896"/>
            <a:ext cx="664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965821" y="1557899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918462" y="2760068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158567" y="1814992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6158567" y="3017161"/>
            <a:ext cx="15329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6449026" y="4130405"/>
            <a:ext cx="9520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483100" y="3911600"/>
            <a:ext cx="1816100" cy="139700"/>
          </a:xfrm>
          <a:custGeom>
            <a:avLst/>
            <a:gdLst>
              <a:gd name="connsiteX0" fmla="*/ 1816100 w 1816100"/>
              <a:gd name="connsiteY0" fmla="*/ 139700 h 139700"/>
              <a:gd name="connsiteX1" fmla="*/ 914400 w 1816100"/>
              <a:gd name="connsiteY1" fmla="*/ 38100 h 139700"/>
              <a:gd name="connsiteX2" fmla="*/ 0 w 1816100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139700">
                <a:moveTo>
                  <a:pt x="1816100" y="139700"/>
                </a:moveTo>
                <a:cubicBezTo>
                  <a:pt x="1516591" y="100541"/>
                  <a:pt x="1217083" y="61383"/>
                  <a:pt x="914400" y="38100"/>
                </a:cubicBezTo>
                <a:cubicBezTo>
                  <a:pt x="611717" y="14817"/>
                  <a:pt x="124883" y="1270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486520" y="3352800"/>
            <a:ext cx="1761880" cy="602140"/>
          </a:xfrm>
          <a:custGeom>
            <a:avLst/>
            <a:gdLst>
              <a:gd name="connsiteX0" fmla="*/ 1761880 w 1761880"/>
              <a:gd name="connsiteY0" fmla="*/ 602140 h 602140"/>
              <a:gd name="connsiteX1" fmla="*/ 898280 w 1761880"/>
              <a:gd name="connsiteY1" fmla="*/ 208440 h 602140"/>
              <a:gd name="connsiteX2" fmla="*/ 9280 w 1761880"/>
              <a:gd name="connsiteY2" fmla="*/ 5240 h 6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880" h="602140">
                <a:moveTo>
                  <a:pt x="1761880" y="602140"/>
                </a:moveTo>
                <a:cubicBezTo>
                  <a:pt x="1476130" y="455031"/>
                  <a:pt x="1190380" y="307923"/>
                  <a:pt x="898280" y="208440"/>
                </a:cubicBezTo>
                <a:cubicBezTo>
                  <a:pt x="606180" y="108957"/>
                  <a:pt x="-88087" y="-28627"/>
                  <a:pt x="9280" y="524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025900" y="1674344"/>
            <a:ext cx="1701800" cy="52856"/>
          </a:xfrm>
          <a:custGeom>
            <a:avLst/>
            <a:gdLst>
              <a:gd name="connsiteX0" fmla="*/ 1701800 w 1701800"/>
              <a:gd name="connsiteY0" fmla="*/ 52856 h 52856"/>
              <a:gd name="connsiteX1" fmla="*/ 723900 w 1701800"/>
              <a:gd name="connsiteY1" fmla="*/ 2056 h 52856"/>
              <a:gd name="connsiteX2" fmla="*/ 0 w 1701800"/>
              <a:gd name="connsiteY2" fmla="*/ 14756 h 5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1800" h="52856">
                <a:moveTo>
                  <a:pt x="1701800" y="52856"/>
                </a:moveTo>
                <a:cubicBezTo>
                  <a:pt x="1354666" y="30631"/>
                  <a:pt x="1007533" y="8406"/>
                  <a:pt x="723900" y="2056"/>
                </a:cubicBezTo>
                <a:cubicBezTo>
                  <a:pt x="440267" y="-4294"/>
                  <a:pt x="220133" y="5231"/>
                  <a:pt x="0" y="14756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51200" y="1993900"/>
            <a:ext cx="2463800" cy="355600"/>
          </a:xfrm>
          <a:custGeom>
            <a:avLst/>
            <a:gdLst>
              <a:gd name="connsiteX0" fmla="*/ 2463800 w 2463800"/>
              <a:gd name="connsiteY0" fmla="*/ 0 h 355600"/>
              <a:gd name="connsiteX1" fmla="*/ 1282700 w 2463800"/>
              <a:gd name="connsiteY1" fmla="*/ 76200 h 355600"/>
              <a:gd name="connsiteX2" fmla="*/ 0 w 2463800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800" h="355600">
                <a:moveTo>
                  <a:pt x="2463800" y="0"/>
                </a:moveTo>
                <a:cubicBezTo>
                  <a:pt x="2078566" y="8466"/>
                  <a:pt x="1693333" y="16933"/>
                  <a:pt x="1282700" y="76200"/>
                </a:cubicBezTo>
                <a:cubicBezTo>
                  <a:pt x="872067" y="135467"/>
                  <a:pt x="198967" y="315383"/>
                  <a:pt x="0" y="35560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368800" y="2095500"/>
            <a:ext cx="1358900" cy="469900"/>
          </a:xfrm>
          <a:custGeom>
            <a:avLst/>
            <a:gdLst>
              <a:gd name="connsiteX0" fmla="*/ 1358900 w 1358900"/>
              <a:gd name="connsiteY0" fmla="*/ 0 h 469900"/>
              <a:gd name="connsiteX1" fmla="*/ 520700 w 1358900"/>
              <a:gd name="connsiteY1" fmla="*/ 177800 h 469900"/>
              <a:gd name="connsiteX2" fmla="*/ 0 w 13589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469900">
                <a:moveTo>
                  <a:pt x="1358900" y="0"/>
                </a:moveTo>
                <a:cubicBezTo>
                  <a:pt x="1053041" y="49741"/>
                  <a:pt x="747183" y="99483"/>
                  <a:pt x="520700" y="177800"/>
                </a:cubicBezTo>
                <a:cubicBezTo>
                  <a:pt x="294217" y="256117"/>
                  <a:pt x="147108" y="363008"/>
                  <a:pt x="0" y="46990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711700" y="2819400"/>
            <a:ext cx="1206500" cy="101600"/>
          </a:xfrm>
          <a:custGeom>
            <a:avLst/>
            <a:gdLst>
              <a:gd name="connsiteX0" fmla="*/ 1206500 w 1206500"/>
              <a:gd name="connsiteY0" fmla="*/ 101600 h 101600"/>
              <a:gd name="connsiteX1" fmla="*/ 0 w 1206500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6500" h="101600">
                <a:moveTo>
                  <a:pt x="1206500" y="10160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483100" y="2933493"/>
            <a:ext cx="1475445" cy="241507"/>
          </a:xfrm>
          <a:custGeom>
            <a:avLst/>
            <a:gdLst>
              <a:gd name="connsiteX0" fmla="*/ 1473200 w 1475445"/>
              <a:gd name="connsiteY0" fmla="*/ 207 h 241507"/>
              <a:gd name="connsiteX1" fmla="*/ 1358900 w 1475445"/>
              <a:gd name="connsiteY1" fmla="*/ 12907 h 241507"/>
              <a:gd name="connsiteX2" fmla="*/ 533400 w 1475445"/>
              <a:gd name="connsiteY2" fmla="*/ 101807 h 241507"/>
              <a:gd name="connsiteX3" fmla="*/ 0 w 1475445"/>
              <a:gd name="connsiteY3" fmla="*/ 241507 h 24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445" h="241507">
                <a:moveTo>
                  <a:pt x="1473200" y="207"/>
                </a:moveTo>
                <a:cubicBezTo>
                  <a:pt x="1494366" y="-1910"/>
                  <a:pt x="1358900" y="12907"/>
                  <a:pt x="1358900" y="12907"/>
                </a:cubicBezTo>
                <a:cubicBezTo>
                  <a:pt x="1202267" y="29840"/>
                  <a:pt x="759883" y="63707"/>
                  <a:pt x="533400" y="101807"/>
                </a:cubicBezTo>
                <a:cubicBezTo>
                  <a:pt x="306917" y="139907"/>
                  <a:pt x="153458" y="190707"/>
                  <a:pt x="0" y="241507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044128" y="1137166"/>
            <a:ext cx="5862557" cy="36576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  <a:p>
            <a:pPr marL="287338" indent="-287338">
              <a:defRPr/>
            </a:pPr>
            <a:r>
              <a:rPr lang="en-US" b="0" dirty="0"/>
              <a:t>In general:</a:t>
            </a:r>
            <a:r>
              <a:rPr lang="en-US" dirty="0"/>
              <a:t> Latency Bound:</a:t>
            </a:r>
            <a:endParaRPr lang="en-US" b="0" dirty="0"/>
          </a:p>
          <a:p>
            <a:pPr marL="687388" lvl="1" indent="-287338">
              <a:defRPr/>
            </a:pPr>
            <a:r>
              <a:rPr lang="en-US" dirty="0"/>
              <a:t>Maximum performance of a program region on an infinitely parallel machine</a:t>
            </a:r>
          </a:p>
          <a:p>
            <a:pPr marL="687388" lvl="1" indent="-287338">
              <a:defRPr/>
            </a:pPr>
            <a:r>
              <a:rPr lang="en-US" dirty="0"/>
              <a:t>Latency bound of Op = add:  1 (1 cycles per add)</a:t>
            </a:r>
          </a:p>
          <a:p>
            <a:pPr marL="687388" lvl="1" indent="-287338">
              <a:defRPr/>
            </a:pPr>
            <a:r>
              <a:rPr lang="en-US" dirty="0"/>
              <a:t>Latency bound of Op = </a:t>
            </a:r>
            <a:r>
              <a:rPr lang="en-US" dirty="0" err="1"/>
              <a:t>mul</a:t>
            </a:r>
            <a:r>
              <a:rPr lang="en-US" dirty="0"/>
              <a:t>: 3 (3 cycles per </a:t>
            </a:r>
            <a:r>
              <a:rPr lang="en-US" dirty="0" err="1"/>
              <a:t>mul</a:t>
            </a:r>
            <a:r>
              <a:rPr lang="en-US" dirty="0"/>
              <a:t>)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304800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457200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685800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702360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85476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083360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609600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350838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533400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930960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090458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242858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471458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991285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319058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474633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627033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1855633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379383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703233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1873935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026335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254935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1763558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102535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256240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408640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637240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162860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484840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645086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2797486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026086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545165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2873686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039534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197910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420534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2934011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268134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28137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410200"/>
            <a:ext cx="8307387" cy="99060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  <a:p>
            <a:r>
              <a:rPr lang="en-US" sz="2800" dirty="0"/>
              <a:t>Benefit: more multiplies per loop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6546" y="1043379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31223" y="2895600"/>
            <a:ext cx="3885678" cy="82843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251460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Old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/>
              <a:t>Can this change the result of the computation?</a:t>
            </a:r>
          </a:p>
          <a:p>
            <a:r>
              <a:rPr lang="en-US" sz="2800" dirty="0"/>
              <a:t>Yes, for FP.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76200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How would we characterize the maximum performance?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928687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17323"/>
              </p:ext>
            </p:extLst>
          </p:nvPr>
        </p:nvGraphicFramePr>
        <p:xfrm>
          <a:off x="1570037" y="1447800"/>
          <a:ext cx="6003925" cy="25525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Old 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99592"/>
          </a:xfrm>
        </p:spPr>
        <p:txBody>
          <a:bodyPr/>
          <a:lstStyle/>
          <a:p>
            <a:r>
              <a:rPr lang="en-US" dirty="0"/>
              <a:t>Throughput Bound:  </a:t>
            </a:r>
            <a:r>
              <a:rPr lang="en-US" b="0" dirty="0"/>
              <a:t>Best speed of a certain program, determined by resource count, </a:t>
            </a:r>
            <a:r>
              <a:rPr lang="en-US" b="0" u="sng" dirty="0"/>
              <a:t>assuming no dependences</a:t>
            </a:r>
            <a:r>
              <a:rPr lang="en-US" b="0" dirty="0"/>
              <a:t>.</a:t>
            </a:r>
          </a:p>
          <a:p>
            <a:r>
              <a:rPr lang="en-US" b="0" dirty="0"/>
              <a:t>Consider the throughput bound in the context of CPE: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5298" y="3430999"/>
            <a:ext cx="7309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(Cycles / Issue) × Ops Required  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09800" y="4200440"/>
            <a:ext cx="655320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10000" y="4374362"/>
            <a:ext cx="3215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# Res. Count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330" y="3633154"/>
            <a:ext cx="1176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232" y="4402595"/>
            <a:ext cx="15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each resource</a:t>
            </a:r>
          </a:p>
        </p:txBody>
      </p:sp>
    </p:spTree>
    <p:extLst>
      <p:ext uri="{BB962C8B-B14F-4D97-AF65-F5344CB8AC3E}">
        <p14:creationId xmlns:p14="http://schemas.microsoft.com/office/powerpoint/2010/main" val="36803337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Haswell!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0"/>
            <a:ext cx="507393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380" y="5562600"/>
            <a:ext cx="2976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https://en.wikichip.org/wiki/intel/microarchitectures/haswell_(client)#Execution_Units</a:t>
            </a:r>
          </a:p>
        </p:txBody>
      </p:sp>
    </p:spTree>
    <p:extLst>
      <p:ext uri="{BB962C8B-B14F-4D97-AF65-F5344CB8AC3E}">
        <p14:creationId xmlns:p14="http://schemas.microsoft.com/office/powerpoint/2010/main" val="3651510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631122"/>
          </a:xfrm>
        </p:spPr>
        <p:txBody>
          <a:bodyPr/>
          <a:lstStyle/>
          <a:p>
            <a:r>
              <a:rPr lang="en-US" dirty="0"/>
              <a:t>Haswell Execution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34220"/>
            <a:ext cx="7759700" cy="3547580"/>
          </a:xfrm>
        </p:spPr>
        <p:txBody>
          <a:bodyPr/>
          <a:lstStyle/>
          <a:p>
            <a:r>
              <a:rPr lang="en-US" dirty="0"/>
              <a:t>Memory Ports (mem ops / cycle)</a:t>
            </a:r>
          </a:p>
          <a:p>
            <a:pPr lvl="1"/>
            <a:r>
              <a:rPr lang="en-US" dirty="0"/>
              <a:t>2 Load</a:t>
            </a:r>
          </a:p>
          <a:p>
            <a:pPr lvl="1"/>
            <a:r>
              <a:rPr lang="en-US" dirty="0"/>
              <a:t>1 Store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Int</a:t>
            </a:r>
            <a:r>
              <a:rPr lang="en-US" dirty="0"/>
              <a:t> ALU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</a:t>
            </a:r>
            <a:endParaRPr lang="en-US" dirty="0"/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2 FP </a:t>
            </a:r>
            <a:r>
              <a:rPr lang="en-US" dirty="0" err="1"/>
              <a:t>Mul</a:t>
            </a:r>
            <a:endParaRPr lang="en-US" dirty="0"/>
          </a:p>
          <a:p>
            <a:pPr lvl="1"/>
            <a:r>
              <a:rPr lang="en-US" dirty="0"/>
              <a:t>1 FP Add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4" y="1066800"/>
            <a:ext cx="8705890" cy="21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5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Compiler Optimizations 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/>
              <a:t>Code motion/</a:t>
            </a:r>
            <a:r>
              <a:rPr lang="en-US" dirty="0" err="1"/>
              <a:t>precomputation</a:t>
            </a:r>
            <a:endParaRPr lang="en-US" dirty="0"/>
          </a:p>
          <a:p>
            <a:pPr lvl="1"/>
            <a:r>
              <a:rPr lang="en-US" dirty="0"/>
              <a:t>Strength reduction</a:t>
            </a:r>
          </a:p>
          <a:p>
            <a:pPr lvl="1"/>
            <a:r>
              <a:rPr lang="en-US" dirty="0"/>
              <a:t>Sharing of common </a:t>
            </a:r>
            <a:r>
              <a:rPr lang="en-US" dirty="0" err="1"/>
              <a:t>subexpressions</a:t>
            </a:r>
            <a:endParaRPr lang="en-US" dirty="0"/>
          </a:p>
          <a:p>
            <a:pPr lvl="1"/>
            <a:r>
              <a:rPr lang="en-US" dirty="0"/>
              <a:t>Removing unnecessary procedure calls</a:t>
            </a: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/>
              <a:t>Procedure calls</a:t>
            </a:r>
          </a:p>
          <a:p>
            <a:pPr lvl="1"/>
            <a:r>
              <a:rPr lang="en-US" dirty="0"/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/>
              <a:t>Dealing with Conditionals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405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631122"/>
          </a:xfrm>
        </p:spPr>
        <p:txBody>
          <a:bodyPr/>
          <a:lstStyle/>
          <a:p>
            <a:r>
              <a:rPr lang="en-US" dirty="0"/>
              <a:t>Haswell Execution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34220"/>
            <a:ext cx="7759700" cy="3547580"/>
          </a:xfrm>
        </p:spPr>
        <p:txBody>
          <a:bodyPr/>
          <a:lstStyle/>
          <a:p>
            <a:r>
              <a:rPr lang="en-US" dirty="0"/>
              <a:t>Memory Ports (mem ops / cycle)</a:t>
            </a:r>
          </a:p>
          <a:p>
            <a:pPr lvl="1"/>
            <a:r>
              <a:rPr lang="en-US" dirty="0"/>
              <a:t>2 Load</a:t>
            </a:r>
          </a:p>
          <a:p>
            <a:pPr lvl="1"/>
            <a:r>
              <a:rPr lang="en-US" dirty="0"/>
              <a:t>1 Store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Int</a:t>
            </a:r>
            <a:r>
              <a:rPr lang="en-US" dirty="0"/>
              <a:t> ALU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</a:t>
            </a:r>
            <a:endParaRPr lang="en-US" dirty="0"/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2 FP </a:t>
            </a:r>
            <a:r>
              <a:rPr lang="en-US" dirty="0" err="1"/>
              <a:t>Mul</a:t>
            </a:r>
            <a:endParaRPr lang="en-US" dirty="0"/>
          </a:p>
          <a:p>
            <a:pPr lvl="1"/>
            <a:r>
              <a:rPr lang="en-US" dirty="0"/>
              <a:t>1 FP Add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4" y="1066800"/>
            <a:ext cx="8705890" cy="21674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4038600"/>
            <a:ext cx="37831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Vector Integer</a:t>
            </a:r>
          </a:p>
          <a:p>
            <a:pPr lvl="1"/>
            <a:r>
              <a:rPr lang="en-US" b="0" kern="0" dirty="0"/>
              <a:t>3 Vector </a:t>
            </a:r>
            <a:r>
              <a:rPr lang="en-US" b="0" kern="0" dirty="0" err="1"/>
              <a:t>Int</a:t>
            </a:r>
            <a:r>
              <a:rPr lang="en-US" b="0" kern="0" dirty="0"/>
              <a:t> ALU</a:t>
            </a:r>
          </a:p>
          <a:p>
            <a:pPr lvl="1"/>
            <a:r>
              <a:rPr lang="en-US" b="0" kern="0" dirty="0"/>
              <a:t>1 Vector </a:t>
            </a:r>
            <a:r>
              <a:rPr lang="en-US" b="0" kern="0" dirty="0" err="1"/>
              <a:t>Int</a:t>
            </a:r>
            <a:r>
              <a:rPr lang="en-US" b="0" kern="0" dirty="0"/>
              <a:t> </a:t>
            </a:r>
            <a:r>
              <a:rPr lang="en-US" b="0" kern="0" dirty="0" err="1"/>
              <a:t>Mul</a:t>
            </a:r>
            <a:endParaRPr lang="en-US" b="0" kern="0" dirty="0"/>
          </a:p>
          <a:p>
            <a:r>
              <a:rPr lang="en-US" kern="0" dirty="0"/>
              <a:t>Vector Float</a:t>
            </a:r>
          </a:p>
          <a:p>
            <a:pPr lvl="1"/>
            <a:r>
              <a:rPr lang="en-US" b="0" kern="0" dirty="0"/>
              <a:t>Same as float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2041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Throughput Bound</a:t>
            </a:r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 bwMode="auto">
          <a:xfrm flipH="1" flipV="1">
            <a:off x="7402251" y="4550638"/>
            <a:ext cx="638093" cy="1143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945051" y="5693638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 bwMode="auto">
          <a:xfrm flipV="1">
            <a:off x="1337080" y="4554410"/>
            <a:ext cx="2111360" cy="123278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514600" y="5787190"/>
            <a:ext cx="215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*</a:t>
            </a:r>
          </a:p>
          <a:p>
            <a:r>
              <a:rPr lang="en-US" sz="1800" b="0" dirty="0">
                <a:latin typeface="Calibri" pitchFamily="34" charset="0"/>
              </a:rPr>
              <a:t>2 </a:t>
            </a:r>
            <a:r>
              <a:rPr lang="en-US" sz="1800" b="0" dirty="0" err="1">
                <a:latin typeface="Calibri" pitchFamily="34" charset="0"/>
              </a:rPr>
              <a:t>func</a:t>
            </a:r>
            <a:r>
              <a:rPr lang="en-US" sz="1800" b="0" dirty="0">
                <a:latin typeface="Calibri" pitchFamily="34" charset="0"/>
              </a:rPr>
              <a:t>. units for load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61614"/>
              </p:ext>
            </p:extLst>
          </p:nvPr>
        </p:nvGraphicFramePr>
        <p:xfrm>
          <a:off x="1570037" y="13716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787" y="5787190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4 </a:t>
            </a:r>
            <a:r>
              <a:rPr lang="en-US" sz="1800" b="0" dirty="0" err="1">
                <a:latin typeface="Calibri" pitchFamily="34" charset="0"/>
              </a:rPr>
              <a:t>func</a:t>
            </a:r>
            <a:r>
              <a:rPr lang="en-US" sz="1800" b="0" dirty="0">
                <a:latin typeface="Calibri" pitchFamily="34" charset="0"/>
              </a:rPr>
              <a:t>. units for </a:t>
            </a:r>
            <a:r>
              <a:rPr lang="en-US" sz="1800" b="0" dirty="0" err="1">
                <a:latin typeface="Calibri" pitchFamily="34" charset="0"/>
              </a:rPr>
              <a:t>int</a:t>
            </a:r>
            <a:r>
              <a:rPr lang="en-US" sz="1800" b="0" dirty="0">
                <a:latin typeface="Calibri" pitchFamily="34" charset="0"/>
              </a:rPr>
              <a:t> +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 bwMode="auto">
          <a:xfrm flipV="1">
            <a:off x="3593454" y="4536821"/>
            <a:ext cx="978545" cy="125036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791200" y="4554410"/>
            <a:ext cx="137857" cy="116059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63232" y="5732589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+</a:t>
            </a:r>
          </a:p>
          <a:p>
            <a:r>
              <a:rPr lang="en-US" sz="1800" b="0" dirty="0">
                <a:latin typeface="Calibri" pitchFamily="34" charset="0"/>
              </a:rPr>
              <a:t>2 </a:t>
            </a:r>
            <a:r>
              <a:rPr lang="en-US" sz="1800" b="0" dirty="0" err="1">
                <a:latin typeface="Calibri" pitchFamily="34" charset="0"/>
              </a:rPr>
              <a:t>func</a:t>
            </a:r>
            <a:r>
              <a:rPr lang="en-US" sz="1800" b="0" dirty="0">
                <a:latin typeface="Calibri" pitchFamily="34" charset="0"/>
              </a:rPr>
              <a:t>. units for 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BF03E-E67A-46F5-B584-23C5C95C70F8}"/>
              </a:ext>
            </a:extLst>
          </p:cNvPr>
          <p:cNvSpPr txBox="1"/>
          <p:nvPr/>
        </p:nvSpPr>
        <p:spPr>
          <a:xfrm>
            <a:off x="101222" y="2742279"/>
            <a:ext cx="137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Need one op and one load, remember cycles/issue is 1 for </a:t>
            </a:r>
            <a:r>
              <a:rPr lang="en-US" sz="1800" dirty="0" err="1">
                <a:latin typeface="Calibri" pitchFamily="34" charset="0"/>
              </a:rPr>
              <a:t>mul</a:t>
            </a:r>
            <a:r>
              <a:rPr lang="en-US" sz="1800" dirty="0">
                <a:latin typeface="Calibri" pitchFamily="34" charset="0"/>
              </a:rPr>
              <a:t>/add</a:t>
            </a:r>
          </a:p>
        </p:txBody>
      </p:sp>
    </p:spTree>
    <p:extLst>
      <p:ext uri="{BB962C8B-B14F-4D97-AF65-F5344CB8AC3E}">
        <p14:creationId xmlns:p14="http://schemas.microsoft.com/office/powerpoint/2010/main" val="31601213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4014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+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Accum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15423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 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sep.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accum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Old 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85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vaddps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631122"/>
          </a:xfrm>
        </p:spPr>
        <p:txBody>
          <a:bodyPr/>
          <a:lstStyle/>
          <a:p>
            <a:r>
              <a:rPr lang="en-US" dirty="0"/>
              <a:t>Haswell Vector Execution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34220"/>
            <a:ext cx="7759700" cy="3547580"/>
          </a:xfrm>
        </p:spPr>
        <p:txBody>
          <a:bodyPr/>
          <a:lstStyle/>
          <a:p>
            <a:r>
              <a:rPr lang="en-US" b="0" dirty="0"/>
              <a:t>Memory Ports (mem ops / cycle)</a:t>
            </a:r>
          </a:p>
          <a:p>
            <a:pPr lvl="1"/>
            <a:r>
              <a:rPr lang="en-US" dirty="0"/>
              <a:t>2 Load</a:t>
            </a:r>
          </a:p>
          <a:p>
            <a:pPr lvl="1"/>
            <a:r>
              <a:rPr lang="en-US" dirty="0"/>
              <a:t>1 Store</a:t>
            </a:r>
          </a:p>
          <a:p>
            <a:r>
              <a:rPr lang="en-US" b="0" dirty="0"/>
              <a:t>Integer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Int</a:t>
            </a:r>
            <a:r>
              <a:rPr lang="en-US" dirty="0"/>
              <a:t> ALU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</a:t>
            </a:r>
            <a:endParaRPr lang="en-US" dirty="0"/>
          </a:p>
          <a:p>
            <a:r>
              <a:rPr lang="en-US" b="0" dirty="0"/>
              <a:t>Float</a:t>
            </a:r>
          </a:p>
          <a:p>
            <a:pPr lvl="1"/>
            <a:r>
              <a:rPr lang="en-US" dirty="0"/>
              <a:t>2 FP </a:t>
            </a:r>
            <a:r>
              <a:rPr lang="en-US" dirty="0" err="1"/>
              <a:t>Mul</a:t>
            </a:r>
            <a:endParaRPr lang="en-US" dirty="0"/>
          </a:p>
          <a:p>
            <a:pPr lvl="1"/>
            <a:r>
              <a:rPr lang="en-US" dirty="0"/>
              <a:t>1 FP Add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4" y="1066800"/>
            <a:ext cx="8705890" cy="21674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4038600"/>
            <a:ext cx="37831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Vector Integer</a:t>
            </a:r>
          </a:p>
          <a:p>
            <a:pPr lvl="1"/>
            <a:r>
              <a:rPr lang="en-US" b="0" kern="0" dirty="0"/>
              <a:t>3 Vector </a:t>
            </a:r>
            <a:r>
              <a:rPr lang="en-US" b="0" kern="0" dirty="0" err="1"/>
              <a:t>Int</a:t>
            </a:r>
            <a:r>
              <a:rPr lang="en-US" b="0" kern="0" dirty="0"/>
              <a:t> ALU</a:t>
            </a:r>
          </a:p>
          <a:p>
            <a:pPr lvl="1"/>
            <a:r>
              <a:rPr lang="en-US" b="0" kern="0" dirty="0"/>
              <a:t>1 Vector </a:t>
            </a:r>
            <a:r>
              <a:rPr lang="en-US" b="0" kern="0" dirty="0" err="1"/>
              <a:t>Int</a:t>
            </a:r>
            <a:r>
              <a:rPr lang="en-US" b="0" kern="0" dirty="0"/>
              <a:t> </a:t>
            </a:r>
            <a:r>
              <a:rPr lang="en-US" b="0" kern="0" dirty="0" err="1"/>
              <a:t>Mul</a:t>
            </a:r>
            <a:endParaRPr lang="en-US" b="0" kern="0" dirty="0"/>
          </a:p>
          <a:p>
            <a:r>
              <a:rPr lang="en-US" kern="0" dirty="0"/>
              <a:t>Vector Float</a:t>
            </a:r>
          </a:p>
          <a:p>
            <a:pPr lvl="1"/>
            <a:r>
              <a:rPr lang="en-US" b="0" kern="0" dirty="0"/>
              <a:t>Same as float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108944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5029200"/>
            <a:ext cx="8307387" cy="1447800"/>
          </a:xfrm>
        </p:spPr>
        <p:txBody>
          <a:bodyPr/>
          <a:lstStyle/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92459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4B9FF8-31C2-4A11-919E-5DEE3B6E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95187"/>
              </p:ext>
            </p:extLst>
          </p:nvPr>
        </p:nvGraphicFramePr>
        <p:xfrm>
          <a:off x="357016" y="4216400"/>
          <a:ext cx="7796385" cy="774700"/>
        </p:xfrm>
        <a:graphic>
          <a:graphicData uri="http://schemas.openxmlformats.org/drawingml/2006/table">
            <a:tbl>
              <a:tblPr/>
              <a:tblGrid>
                <a:gridCol w="2434974">
                  <a:extLst>
                    <a:ext uri="{9D8B030D-6E8A-4147-A177-3AD203B41FA5}">
                      <a16:colId xmlns:a16="http://schemas.microsoft.com/office/drawing/2014/main" val="2713626972"/>
                    </a:ext>
                  </a:extLst>
                </a:gridCol>
                <a:gridCol w="1302057">
                  <a:extLst>
                    <a:ext uri="{9D8B030D-6E8A-4147-A177-3AD203B41FA5}">
                      <a16:colId xmlns:a16="http://schemas.microsoft.com/office/drawing/2014/main" val="524778366"/>
                    </a:ext>
                  </a:extLst>
                </a:gridCol>
                <a:gridCol w="1378648">
                  <a:extLst>
                    <a:ext uri="{9D8B030D-6E8A-4147-A177-3AD203B41FA5}">
                      <a16:colId xmlns:a16="http://schemas.microsoft.com/office/drawing/2014/main" val="3552000189"/>
                    </a:ext>
                  </a:extLst>
                </a:gridCol>
                <a:gridCol w="1302057">
                  <a:extLst>
                    <a:ext uri="{9D8B030D-6E8A-4147-A177-3AD203B41FA5}">
                      <a16:colId xmlns:a16="http://schemas.microsoft.com/office/drawing/2014/main" val="1475260717"/>
                    </a:ext>
                  </a:extLst>
                </a:gridCol>
                <a:gridCol w="1378649">
                  <a:extLst>
                    <a:ext uri="{9D8B030D-6E8A-4147-A177-3AD203B41FA5}">
                      <a16:colId xmlns:a16="http://schemas.microsoft.com/office/drawing/2014/main" val="3528078364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Original (with comp.)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0614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SPEEDUP 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. best)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169x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42x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41x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70x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385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4DD0-365D-46F3-B96E-47CEB8A5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8052-37C8-4C7D-B34D-F5E08211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352800"/>
            <a:ext cx="7896225" cy="3276599"/>
          </a:xfrm>
        </p:spPr>
        <p:txBody>
          <a:bodyPr/>
          <a:lstStyle/>
          <a:p>
            <a:r>
              <a:rPr lang="en-US" dirty="0"/>
              <a:t>Compile this in your head and answer the following questions:</a:t>
            </a:r>
          </a:p>
          <a:p>
            <a:pPr lvl="1"/>
            <a:r>
              <a:rPr lang="en-US" dirty="0"/>
              <a:t>What is the latency bound of this code (assuming no vectorization)</a:t>
            </a:r>
          </a:p>
          <a:p>
            <a:r>
              <a:rPr lang="en-US" dirty="0"/>
              <a:t>Lets say our CPU has:</a:t>
            </a:r>
          </a:p>
          <a:p>
            <a:pPr lvl="1"/>
            <a:r>
              <a:rPr lang="en-US" dirty="0"/>
              <a:t>2 Multipliers  (latency: 3, cycles/issue 1)</a:t>
            </a:r>
          </a:p>
          <a:p>
            <a:pPr lvl="1"/>
            <a:r>
              <a:rPr lang="en-US" dirty="0"/>
              <a:t>2 Load Units  (latency: 4, cycles/issue 1)</a:t>
            </a:r>
          </a:p>
          <a:p>
            <a:pPr lvl="1"/>
            <a:r>
              <a:rPr lang="en-US" dirty="0"/>
              <a:t>2 Store Units  (latency: 4, cycles/issue 1)</a:t>
            </a:r>
          </a:p>
          <a:p>
            <a:pPr lvl="1"/>
            <a:r>
              <a:rPr lang="en-US" dirty="0"/>
              <a:t>About how long would this code take to execute?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A0896-FCA7-4BD9-A6DE-1C5F2EE5860D}"/>
              </a:ext>
            </a:extLst>
          </p:cNvPr>
          <p:cNvSpPr/>
          <p:nvPr/>
        </p:nvSpPr>
        <p:spPr>
          <a:xfrm>
            <a:off x="1219200" y="2182505"/>
            <a:ext cx="6007100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length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 b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a 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nn-NO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n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BDF39-B425-44A0-AAB0-C44E75243895}"/>
              </a:ext>
            </a:extLst>
          </p:cNvPr>
          <p:cNvSpPr/>
          <p:nvPr/>
        </p:nvSpPr>
        <p:spPr>
          <a:xfrm>
            <a:off x="3904677" y="67483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https://onlinepoll.ucla.edu/polls/3671</a:t>
            </a:r>
          </a:p>
        </p:txBody>
      </p:sp>
    </p:spTree>
    <p:extLst>
      <p:ext uri="{BB962C8B-B14F-4D97-AF65-F5344CB8AC3E}">
        <p14:creationId xmlns:p14="http://schemas.microsoft.com/office/powerpoint/2010/main" val="2281590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35D-CE9B-4E5E-9B1A-8860355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E9A7-7C99-40C6-95E5-B60D2386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61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Optimization 3: Out-of-Order Execution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64735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67783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452938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3392488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3507143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3412167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>
            <a:off x="2702936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848104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758838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75748" y="4086321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Execute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2350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77812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551238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432117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09270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321175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 Access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rot="5400000">
            <a:off x="398145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 rot="16200000" flipV="1">
            <a:off x="4271963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21"/>
          <p:cNvSpPr>
            <a:spLocks noChangeShapeType="1"/>
          </p:cNvSpPr>
          <p:nvPr/>
        </p:nvSpPr>
        <p:spPr bwMode="auto">
          <a:xfrm rot="5400000">
            <a:off x="475297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22"/>
          <p:cNvSpPr>
            <a:spLocks noChangeShapeType="1"/>
          </p:cNvSpPr>
          <p:nvPr/>
        </p:nvSpPr>
        <p:spPr bwMode="auto">
          <a:xfrm rot="5400000">
            <a:off x="50419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Text Box 27"/>
          <p:cNvSpPr txBox="1">
            <a:spLocks noChangeArrowheads="1"/>
          </p:cNvSpPr>
          <p:nvPr/>
        </p:nvSpPr>
        <p:spPr bwMode="auto">
          <a:xfrm>
            <a:off x="5534025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5" name="Text Box 28"/>
          <p:cNvSpPr txBox="1">
            <a:spLocks noChangeArrowheads="1"/>
          </p:cNvSpPr>
          <p:nvPr/>
        </p:nvSpPr>
        <p:spPr bwMode="auto">
          <a:xfrm>
            <a:off x="4754288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36" name="Text Box 29"/>
          <p:cNvSpPr txBox="1">
            <a:spLocks noChangeArrowheads="1"/>
          </p:cNvSpPr>
          <p:nvPr/>
        </p:nvSpPr>
        <p:spPr bwMode="auto">
          <a:xfrm>
            <a:off x="4102932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7" name="Text Box 30"/>
          <p:cNvSpPr txBox="1">
            <a:spLocks noChangeArrowheads="1"/>
          </p:cNvSpPr>
          <p:nvPr/>
        </p:nvSpPr>
        <p:spPr bwMode="auto">
          <a:xfrm>
            <a:off x="4871788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156152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>
            <a:off x="310616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0" name="Line 33"/>
          <p:cNvSpPr>
            <a:spLocks noChangeShapeType="1"/>
          </p:cNvSpPr>
          <p:nvPr/>
        </p:nvSpPr>
        <p:spPr bwMode="auto">
          <a:xfrm>
            <a:off x="387609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1" name="Line 34"/>
          <p:cNvSpPr>
            <a:spLocks noChangeShapeType="1"/>
          </p:cNvSpPr>
          <p:nvPr/>
        </p:nvSpPr>
        <p:spPr bwMode="auto">
          <a:xfrm>
            <a:off x="4649210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2" name="Line 35"/>
          <p:cNvSpPr>
            <a:spLocks noChangeShapeType="1"/>
          </p:cNvSpPr>
          <p:nvPr/>
        </p:nvSpPr>
        <p:spPr bwMode="auto">
          <a:xfrm>
            <a:off x="54191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" name="Line 36"/>
          <p:cNvSpPr>
            <a:spLocks noChangeShapeType="1"/>
          </p:cNvSpPr>
          <p:nvPr/>
        </p:nvSpPr>
        <p:spPr bwMode="auto">
          <a:xfrm>
            <a:off x="1561523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008188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233304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6" name="Line 39"/>
          <p:cNvSpPr>
            <a:spLocks noChangeShapeType="1"/>
          </p:cNvSpPr>
          <p:nvPr/>
        </p:nvSpPr>
        <p:spPr bwMode="auto">
          <a:xfrm>
            <a:off x="1525587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525588" y="4681961"/>
            <a:ext cx="3857625" cy="381000"/>
            <a:chOff x="768" y="2016"/>
            <a:chExt cx="1920" cy="144"/>
          </a:xfrm>
        </p:grpSpPr>
        <p:sp>
          <p:nvSpPr>
            <p:cNvPr id="148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0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814513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H="1" flipV="1">
            <a:off x="5968759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H="1">
            <a:off x="3392487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 flipH="1">
            <a:off x="4819851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062372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931556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357018" y="2182113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64" y="3046783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64" y="3884181"/>
            <a:ext cx="817738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92310" y="5426340"/>
            <a:ext cx="8159736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7162800" y="1400080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62800" y="2341874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0278" y="3184058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1998" y="4350219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174028" y="5654941"/>
            <a:ext cx="126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Stage 5</a:t>
            </a:r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>
            <a:off x="227585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1" name="Line 16"/>
          <p:cNvSpPr>
            <a:spLocks noChangeShapeType="1"/>
          </p:cNvSpPr>
          <p:nvPr/>
        </p:nvSpPr>
        <p:spPr bwMode="auto">
          <a:xfrm>
            <a:off x="2702936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Line 15"/>
          <p:cNvSpPr>
            <a:spLocks noChangeShapeType="1"/>
          </p:cNvSpPr>
          <p:nvPr/>
        </p:nvSpPr>
        <p:spPr bwMode="auto">
          <a:xfrm flipH="1">
            <a:off x="2679826" y="2091951"/>
            <a:ext cx="1773112" cy="8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3" name="Line 16"/>
          <p:cNvSpPr>
            <a:spLocks noChangeShapeType="1"/>
          </p:cNvSpPr>
          <p:nvPr/>
        </p:nvSpPr>
        <p:spPr bwMode="auto">
          <a:xfrm>
            <a:off x="2824837" y="2110567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4" name="Line 16"/>
          <p:cNvSpPr>
            <a:spLocks noChangeShapeType="1"/>
          </p:cNvSpPr>
          <p:nvPr/>
        </p:nvSpPr>
        <p:spPr bwMode="auto">
          <a:xfrm>
            <a:off x="29467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5" name="Line 16"/>
          <p:cNvSpPr>
            <a:spLocks noChangeShapeType="1"/>
          </p:cNvSpPr>
          <p:nvPr/>
        </p:nvSpPr>
        <p:spPr bwMode="auto">
          <a:xfrm>
            <a:off x="3068638" y="2104695"/>
            <a:ext cx="0" cy="231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6" name="Line 16"/>
          <p:cNvSpPr>
            <a:spLocks noChangeShapeType="1"/>
          </p:cNvSpPr>
          <p:nvPr/>
        </p:nvSpPr>
        <p:spPr bwMode="auto">
          <a:xfrm>
            <a:off x="2695113" y="297273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7" name="Line 16"/>
          <p:cNvSpPr>
            <a:spLocks noChangeShapeType="1"/>
          </p:cNvSpPr>
          <p:nvPr/>
        </p:nvSpPr>
        <p:spPr bwMode="auto">
          <a:xfrm>
            <a:off x="2805287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2915461" y="297740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9" name="Line 16"/>
          <p:cNvSpPr>
            <a:spLocks noChangeShapeType="1"/>
          </p:cNvSpPr>
          <p:nvPr/>
        </p:nvSpPr>
        <p:spPr bwMode="auto">
          <a:xfrm>
            <a:off x="3025634" y="2977409"/>
            <a:ext cx="0" cy="146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0" name="Line 16"/>
          <p:cNvSpPr>
            <a:spLocks noChangeShapeType="1"/>
          </p:cNvSpPr>
          <p:nvPr/>
        </p:nvSpPr>
        <p:spPr bwMode="auto">
          <a:xfrm>
            <a:off x="2696343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1" name="Line 16"/>
          <p:cNvSpPr>
            <a:spLocks noChangeShapeType="1"/>
          </p:cNvSpPr>
          <p:nvPr/>
        </p:nvSpPr>
        <p:spPr bwMode="auto">
          <a:xfrm>
            <a:off x="2805405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2" name="Line 16"/>
          <p:cNvSpPr>
            <a:spLocks noChangeShapeType="1"/>
          </p:cNvSpPr>
          <p:nvPr/>
        </p:nvSpPr>
        <p:spPr bwMode="auto">
          <a:xfrm>
            <a:off x="2914467" y="3755322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3" name="Line 16"/>
          <p:cNvSpPr>
            <a:spLocks noChangeShapeType="1"/>
          </p:cNvSpPr>
          <p:nvPr/>
        </p:nvSpPr>
        <p:spPr bwMode="auto">
          <a:xfrm>
            <a:off x="3023529" y="3768547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" name="Line 15"/>
          <p:cNvSpPr>
            <a:spLocks noChangeShapeType="1"/>
          </p:cNvSpPr>
          <p:nvPr/>
        </p:nvSpPr>
        <p:spPr bwMode="auto">
          <a:xfrm flipH="1">
            <a:off x="4809075" y="361451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5" name="Line 15"/>
          <p:cNvSpPr>
            <a:spLocks noChangeShapeType="1"/>
          </p:cNvSpPr>
          <p:nvPr/>
        </p:nvSpPr>
        <p:spPr bwMode="auto">
          <a:xfrm flipH="1">
            <a:off x="4819851" y="3707278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6" name="Line 15"/>
          <p:cNvSpPr>
            <a:spLocks noChangeShapeType="1"/>
          </p:cNvSpPr>
          <p:nvPr/>
        </p:nvSpPr>
        <p:spPr bwMode="auto">
          <a:xfrm flipH="1">
            <a:off x="4819851" y="352175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7" name="Line 16"/>
          <p:cNvSpPr>
            <a:spLocks noChangeShapeType="1"/>
          </p:cNvSpPr>
          <p:nvPr/>
        </p:nvSpPr>
        <p:spPr bwMode="auto">
          <a:xfrm flipH="1">
            <a:off x="3392487" y="351266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8" name="Line 16"/>
          <p:cNvSpPr>
            <a:spLocks noChangeShapeType="1"/>
          </p:cNvSpPr>
          <p:nvPr/>
        </p:nvSpPr>
        <p:spPr bwMode="auto">
          <a:xfrm flipH="1">
            <a:off x="3392487" y="360718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" name="Line 16"/>
          <p:cNvSpPr>
            <a:spLocks noChangeShapeType="1"/>
          </p:cNvSpPr>
          <p:nvPr/>
        </p:nvSpPr>
        <p:spPr bwMode="auto">
          <a:xfrm flipH="1">
            <a:off x="3392487" y="3701702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 rot="5400000">
            <a:off x="4662318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1" name="Line 22"/>
          <p:cNvSpPr>
            <a:spLocks noChangeShapeType="1"/>
          </p:cNvSpPr>
          <p:nvPr/>
        </p:nvSpPr>
        <p:spPr bwMode="auto">
          <a:xfrm rot="5400000">
            <a:off x="5105400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 rot="5400000">
            <a:off x="391520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 rot="16200000" flipV="1">
            <a:off x="4352959" y="52153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6200000">
            <a:off x="-1037136" y="3843111"/>
            <a:ext cx="3127030" cy="622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Reorder Buffer (magic)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59" y="5963401"/>
            <a:ext cx="408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Principle: Dynamically rearrange instructions so to bypass long latency ones (or dependence chains)</a:t>
            </a:r>
          </a:p>
        </p:txBody>
      </p:sp>
    </p:spTree>
    <p:extLst>
      <p:ext uri="{BB962C8B-B14F-4D97-AF65-F5344CB8AC3E}">
        <p14:creationId xmlns:p14="http://schemas.microsoft.com/office/powerpoint/2010/main" val="9971466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322573" y="3612661"/>
            <a:ext cx="2383255" cy="725071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486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Fundamental constraint:</a:t>
            </a:r>
          </a:p>
          <a:p>
            <a:pPr lvl="1" eaLnBrk="1" hangingPunct="1">
              <a:defRPr/>
            </a:pPr>
            <a:r>
              <a:rPr lang="en-US" sz="1800" b="1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7CA-2202-487F-97BE-54DC3735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A316-E657-4106-A74C-40D01BFB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5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 Integer Multiplier</a:t>
            </a:r>
          </a:p>
        </p:txBody>
      </p:sp>
      <p:pic>
        <p:nvPicPr>
          <p:cNvPr id="12291" name="Content Placeholder 6" descr="c6288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04925"/>
            <a:ext cx="7200900" cy="3952875"/>
          </a:xfrm>
        </p:spPr>
      </p:pic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381000" y="52578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400" kern="0" dirty="0">
                <a:latin typeface="+mn-lt"/>
                <a:cs typeface="+mn-cs"/>
              </a:rPr>
              <a:t>16x16 combinational </a:t>
            </a:r>
            <a:r>
              <a:rPr lang="en-US" sz="2400" kern="0">
                <a:latin typeface="+mn-lt"/>
                <a:cs typeface="+mn-cs"/>
              </a:rPr>
              <a:t>multiplier 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5943600" y="4876800"/>
            <a:ext cx="2147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anose="02020603050405020304" pitchFamily="18" charset="0"/>
              </a:rPr>
              <a:t>[Source: J. Hayes, Univ. of Michigan]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838200" y="4708525"/>
            <a:ext cx="4572000" cy="1588"/>
          </a:xfrm>
          <a:prstGeom prst="line">
            <a:avLst/>
          </a:prstGeom>
          <a:noFill/>
          <a:ln w="57150" algn="ctr">
            <a:solidFill>
              <a:srgbClr val="92D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2933700"/>
            <a:ext cx="4572000" cy="2171700"/>
            <a:chOff x="2514600" y="2933700"/>
            <a:chExt cx="4572000" cy="2171700"/>
          </a:xfrm>
        </p:grpSpPr>
        <p:cxnSp>
          <p:nvCxnSpPr>
            <p:cNvPr id="12312" name="Straight Connector 11"/>
            <p:cNvCxnSpPr>
              <a:cxnSpLocks noChangeShapeType="1"/>
            </p:cNvCxnSpPr>
            <p:nvPr/>
          </p:nvCxnSpPr>
          <p:spPr bwMode="auto">
            <a:xfrm rot="5400000">
              <a:off x="2745582" y="4914106"/>
              <a:ext cx="381000" cy="1587"/>
            </a:xfrm>
            <a:prstGeom prst="line">
              <a:avLst/>
            </a:prstGeom>
            <a:noFill/>
            <a:ln w="57150" algn="ctr">
              <a:solidFill>
                <a:srgbClr val="FFC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3" name="Straight Connector 14"/>
            <p:cNvCxnSpPr>
              <a:cxnSpLocks noChangeShapeType="1"/>
            </p:cNvCxnSpPr>
            <p:nvPr/>
          </p:nvCxnSpPr>
          <p:spPr bwMode="auto">
            <a:xfrm>
              <a:off x="2514600" y="2933700"/>
              <a:ext cx="4572000" cy="1588"/>
            </a:xfrm>
            <a:prstGeom prst="line">
              <a:avLst/>
            </a:prstGeom>
            <a:noFill/>
            <a:ln w="57150" algn="ctr">
              <a:solidFill>
                <a:srgbClr val="FFC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47800" y="2057400"/>
            <a:ext cx="6324600" cy="3048000"/>
            <a:chOff x="1447800" y="2057400"/>
            <a:chExt cx="6324600" cy="3048000"/>
          </a:xfrm>
        </p:grpSpPr>
        <p:cxnSp>
          <p:nvCxnSpPr>
            <p:cNvPr id="12308" name="Straight Connector 23"/>
            <p:cNvCxnSpPr>
              <a:cxnSpLocks noChangeShapeType="1"/>
            </p:cNvCxnSpPr>
            <p:nvPr/>
          </p:nvCxnSpPr>
          <p:spPr bwMode="auto">
            <a:xfrm>
              <a:off x="1447800" y="3886200"/>
              <a:ext cx="4572000" cy="1588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Straight Connector 24"/>
            <p:cNvCxnSpPr>
              <a:cxnSpLocks noChangeShapeType="1"/>
            </p:cNvCxnSpPr>
            <p:nvPr/>
          </p:nvCxnSpPr>
          <p:spPr bwMode="auto">
            <a:xfrm>
              <a:off x="3200400" y="2057400"/>
              <a:ext cx="4572000" cy="1588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Straight Connector 25"/>
            <p:cNvCxnSpPr>
              <a:cxnSpLocks noChangeShapeType="1"/>
            </p:cNvCxnSpPr>
            <p:nvPr/>
          </p:nvCxnSpPr>
          <p:spPr bwMode="auto">
            <a:xfrm rot="5400000">
              <a:off x="3620294" y="4914106"/>
              <a:ext cx="381000" cy="1588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867694" y="4914106"/>
              <a:ext cx="381000" cy="1588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1146175" y="1706563"/>
            <a:ext cx="6796088" cy="3765550"/>
          </a:xfrm>
          <a:custGeom>
            <a:avLst/>
            <a:gdLst>
              <a:gd name="T0" fmla="*/ 6792117 w 6796585"/>
              <a:gd name="T1" fmla="*/ 0 h 3766782"/>
              <a:gd name="T2" fmla="*/ 3368782 w 6796585"/>
              <a:gd name="T3" fmla="*/ 3211401 h 3766782"/>
              <a:gd name="T4" fmla="*/ 0 w 6796585"/>
              <a:gd name="T5" fmla="*/ 3265832 h 3766782"/>
              <a:gd name="T6" fmla="*/ 0 w 6796585"/>
              <a:gd name="T7" fmla="*/ 3265832 h 3766782"/>
              <a:gd name="T8" fmla="*/ 0 60000 65536"/>
              <a:gd name="T9" fmla="*/ 0 60000 65536"/>
              <a:gd name="T10" fmla="*/ 0 60000 65536"/>
              <a:gd name="T11" fmla="*/ 0 60000 65536"/>
              <a:gd name="T12" fmla="*/ 0 w 6796585"/>
              <a:gd name="T13" fmla="*/ 0 h 3766782"/>
              <a:gd name="T14" fmla="*/ 6796585 w 6796585"/>
              <a:gd name="T15" fmla="*/ 3766782 h 37667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6585" h="3766782">
                <a:moveTo>
                  <a:pt x="6796585" y="0"/>
                </a:moveTo>
                <a:cubicBezTo>
                  <a:pt x="5650173" y="1337481"/>
                  <a:pt x="4503761" y="2674962"/>
                  <a:pt x="3370997" y="3220872"/>
                </a:cubicBezTo>
                <a:cubicBezTo>
                  <a:pt x="2238233" y="3766782"/>
                  <a:pt x="0" y="3275463"/>
                  <a:pt x="0" y="3275463"/>
                </a:cubicBezTo>
              </a:path>
            </a:pathLst>
          </a:custGeom>
          <a:noFill/>
          <a:ln w="762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6600" y="1447800"/>
            <a:ext cx="428625" cy="4000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m</a:t>
            </a:r>
            <a:r>
              <a:rPr lang="en-US" sz="2000" baseline="-25000" dirty="0">
                <a:solidFill>
                  <a:srgbClr val="FF0000"/>
                </a:solidFill>
                <a:latin typeface="+mn-lt"/>
                <a:cs typeface="Arial" charset="0"/>
              </a:rPr>
              <a:t>i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09800" y="1447800"/>
            <a:ext cx="5324475" cy="3806825"/>
            <a:chOff x="2209800" y="1447800"/>
            <a:chExt cx="5324244" cy="3806926"/>
          </a:xfrm>
        </p:grpSpPr>
        <p:sp>
          <p:nvSpPr>
            <p:cNvPr id="21" name="TextBox 20"/>
            <p:cNvSpPr txBox="1"/>
            <p:nvPr/>
          </p:nvSpPr>
          <p:spPr>
            <a:xfrm>
              <a:off x="2209800" y="4854665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1776" y="4854665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7247" y="4854665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97272" y="4089470"/>
              <a:ext cx="598461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6234" y="3192509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028" y="2286022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33995" y="1447800"/>
              <a:ext cx="600049" cy="40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cs typeface="Arial" charset="0"/>
                </a:rPr>
                <a:t>m</a:t>
              </a:r>
              <a:r>
                <a:rPr lang="en-US" sz="2000" baseline="-25000" dirty="0">
                  <a:solidFill>
                    <a:srgbClr val="FF0000"/>
                  </a:solidFill>
                  <a:latin typeface="+mn-lt"/>
                  <a:cs typeface="Arial" charset="0"/>
                </a:rPr>
                <a:t>i+7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09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00"/>
    </mc:Choice>
    <mc:Fallback xmlns="">
      <p:transition spd="slow" advTm="17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007 0.00069 -0.00486 0.00602 -0.00538 0.00717 C -0.00591 0.00856 -0.00573 0.01065 -0.00625 0.01203 C -0.00729 0.01458 -0.0099 0.01967 -0.0099 0.01991 C -0.01181 0.03032 -0.01702 0.03842 -0.02153 0.04745 C -0.02726 0.05903 -0.03125 0.07199 -0.03854 0.08148 C -0.03993 0.08796 -0.04393 0.09236 -0.0474 0.09676 C -0.05174 0.10208 -0.05417 0.10903 -0.05903 0.11319 C -0.0625 0.11967 -0.0665 0.12662 -0.07153 0.13078 C -0.07431 0.13588 -0.07743 0.13866 -0.08038 0.14328 C -0.08629 0.15278 -0.09045 0.16389 -0.09653 0.17245 C -0.10087 0.17893 -0.10695 0.1831 -0.11163 0.18866 C -0.11875 0.19699 -0.1257 0.20602 -0.13229 0.21528 C -0.14045 0.22685 -0.14861 0.23889 -0.15816 0.24815 C -0.16129 0.25116 -0.16337 0.25532 -0.16702 0.25717 C -0.17379 0.26435 -0.18108 0.27176 -0.1875 0.27986 C -0.19254 0.28588 -0.1974 0.29305 -0.20365 0.29745 C -0.21007 0.30671 -0.22518 0.31828 -0.23403 0.32129 C -0.2375 0.32685 -0.24497 0.3294 -0.25 0.33171 C -0.25434 0.33541 -0.25972 0.3375 -0.26441 0.34028 C -0.26858 0.34328 -0.27275 0.34514 -0.27691 0.34791 C -0.28021 0.35 -0.28334 0.35347 -0.28663 0.35532 C -0.29705 0.36134 -0.30834 0.36458 -0.31875 0.3706 C -0.32622 0.375 -0.33316 0.38078 -0.34028 0.38588 C -0.34306 0.38773 -0.34913 0.39074 -0.34913 0.39097 C -0.35313 0.39514 -0.35764 0.39583 -0.36163 0.39977 C -0.36684 0.40509 -0.37153 0.40972 -0.37778 0.41227 C -0.38368 0.41805 -0.39097 0.42176 -0.3974 0.42616 C -0.39948 0.42754 -0.40156 0.4287 -0.40365 0.42986 C -0.40538 0.43102 -0.40903 0.43264 -0.40903 0.43287 C -0.41268 0.43611 -0.4165 0.4375 -0.42066 0.43889 C -0.42865 0.44653 -0.44931 0.45231 -0.45903 0.45532 C -0.46563 0.45764 -0.47188 0.46273 -0.47865 0.46412 C -0.50243 0.46967 -0.525 0.4743 -0.54913 0.47546 C -0.55781 0.47731 -0.56597 0.47847 -0.575 0.47916 C -0.58247 0.48078 -0.58924 0.48472 -0.59653 0.4868 C -0.60174 0.49166 -0.60764 0.49305 -0.61354 0.4956 C -0.61927 0.50116 -0.61875 0.50416 -0.61875 0.49791 " pathEditMode="relative" rAng="0" ptsTypes="fffffffffffffffffffffffffffffffffffff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2" y="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 Design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0848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36003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975553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286001" y="21836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090208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995232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286001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31169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41903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8812" y="4086321"/>
            <a:ext cx="597058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Execute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(functional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Units)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181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6119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134303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042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7576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04240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5400000">
            <a:off x="356451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rot="16200000" flipV="1">
            <a:off x="3855028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5400000">
            <a:off x="433604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5400000">
            <a:off x="462496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117090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337353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3685997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454853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114458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268922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345916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423227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0022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1144588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591253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19161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1108652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108653" y="4681961"/>
            <a:ext cx="3857625" cy="381000"/>
            <a:chOff x="768" y="2016"/>
            <a:chExt cx="1920" cy="144"/>
          </a:xfrm>
        </p:grpSpPr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97578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2209800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209800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 flipV="1">
            <a:off x="5551824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2975552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H="1">
            <a:off x="4402916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>
            <a:endCxn id="9" idx="3"/>
          </p:cNvCxnSpPr>
          <p:nvPr/>
        </p:nvCxnSpPr>
        <p:spPr bwMode="auto">
          <a:xfrm flipH="1" flipV="1">
            <a:off x="5339340" y="1870245"/>
            <a:ext cx="1769567" cy="132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30" idx="3"/>
          </p:cNvCxnSpPr>
          <p:nvPr/>
        </p:nvCxnSpPr>
        <p:spPr bwMode="auto">
          <a:xfrm flipH="1">
            <a:off x="5352040" y="6053561"/>
            <a:ext cx="174416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096207" y="1497802"/>
            <a:ext cx="1447800" cy="490160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24980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4645437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514621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8283866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 Design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0848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36003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975553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286001" y="21836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090208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995232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286001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31169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41903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8812" y="4086321"/>
            <a:ext cx="597058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Execute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(functional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Units)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181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6119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134303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042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7576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04240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5400000">
            <a:off x="356451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rot="16200000" flipV="1">
            <a:off x="3855028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5400000">
            <a:off x="433604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5400000">
            <a:off x="462496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117090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337353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3685997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454853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114458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268922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345916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423227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0022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1144588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591253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19161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1108652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108653" y="4681961"/>
            <a:ext cx="3857625" cy="381000"/>
            <a:chOff x="768" y="2016"/>
            <a:chExt cx="1920" cy="144"/>
          </a:xfrm>
        </p:grpSpPr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97578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2209800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209800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 flipV="1">
            <a:off x="5551824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2975552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H="1">
            <a:off x="4402916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>
            <a:endCxn id="9" idx="3"/>
          </p:cNvCxnSpPr>
          <p:nvPr/>
        </p:nvCxnSpPr>
        <p:spPr bwMode="auto">
          <a:xfrm flipH="1" flipV="1">
            <a:off x="5339340" y="1870245"/>
            <a:ext cx="1769567" cy="132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30" idx="3"/>
          </p:cNvCxnSpPr>
          <p:nvPr/>
        </p:nvCxnSpPr>
        <p:spPr bwMode="auto">
          <a:xfrm flipH="1">
            <a:off x="5352040" y="6053561"/>
            <a:ext cx="174416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096207" y="1497802"/>
            <a:ext cx="1447800" cy="490160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24980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4645437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514621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3978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/>
      <p:bldP spid="13" grpId="0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/>
      <p:bldP spid="56" grpId="0" animBg="1"/>
      <p:bldP spid="57" grpId="0" animBg="1"/>
      <p:bldP spid="59" grpId="0" animBg="1"/>
      <p:bldP spid="62" grpId="0" animBg="1"/>
      <p:bldP spid="63" grpId="0" animBg="1"/>
      <p:bldP spid="77" grpId="0"/>
      <p:bldP spid="78" grpId="0"/>
      <p:bldP spid="7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|24|11.8|1|14.1"/>
  <p:tag name="PPSNARRATION" val="9,940657865,C:\Users\Mikko\Dropbox\mikko\classes\552\Video Lectures\ece552_15_pipelining\Media.ppcx"/>
</p:tagLst>
</file>

<file path=ppt/theme/theme1.xml><?xml version="1.0" encoding="utf-8"?>
<a:theme xmlns:a="http://schemas.openxmlformats.org/drawingml/2006/main" name="template200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15238</TotalTime>
  <Words>6819</Words>
  <Application>Microsoft Office PowerPoint</Application>
  <PresentationFormat>On-screen Show (4:3)</PresentationFormat>
  <Paragraphs>2145</Paragraphs>
  <Slides>96</Slides>
  <Notes>56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8" baseType="lpstr">
      <vt:lpstr>ＭＳ Ｐゴシック</vt:lpstr>
      <vt:lpstr>Arial</vt:lpstr>
      <vt:lpstr>Arial Narrow</vt:lpstr>
      <vt:lpstr>Calibri</vt:lpstr>
      <vt:lpstr>Century Gothic</vt:lpstr>
      <vt:lpstr>Consolas</vt:lpstr>
      <vt:lpstr>Courier New</vt:lpstr>
      <vt:lpstr>Helvetica</vt:lpstr>
      <vt:lpstr>Times New Roman</vt:lpstr>
      <vt:lpstr>Wingdings</vt:lpstr>
      <vt:lpstr>Wingdings 2</vt:lpstr>
      <vt:lpstr>template2007</vt:lpstr>
      <vt:lpstr> CS33 Lecture 9: Optimizing Performance  Across Hardware/Software  </vt:lpstr>
      <vt:lpstr>PowerPoint Presentation</vt:lpstr>
      <vt:lpstr>Performance Realities</vt:lpstr>
      <vt:lpstr>Background: Clock Cycles</vt:lpstr>
      <vt:lpstr>Iorn Law of Performance</vt:lpstr>
      <vt:lpstr>Computer System Layers</vt:lpstr>
      <vt:lpstr>Today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Lesson Memory Matters!</vt:lpstr>
      <vt:lpstr>Real Example: Row Sum</vt:lpstr>
      <vt:lpstr>Memory Aliasing</vt:lpstr>
      <vt:lpstr>Removing Aliasing</vt:lpstr>
      <vt:lpstr>Approach 2:  Tell compiler not to worry…</vt:lpstr>
      <vt:lpstr>Optimization Blocker: Memory Aliasing</vt:lpstr>
      <vt:lpstr>Computer System Layers</vt:lpstr>
      <vt:lpstr>Steps of Executing An Instruction</vt:lpstr>
      <vt:lpstr>Basic Processor Design</vt:lpstr>
      <vt:lpstr>Example Code</vt:lpstr>
      <vt:lpstr>Simplified</vt:lpstr>
      <vt:lpstr>Dynamic Instruction View (two iters)</vt:lpstr>
      <vt:lpstr>Three Fundamental Optimizations (CS 151b in one day)</vt:lpstr>
      <vt:lpstr>Optimization 1: Pipelining</vt:lpstr>
      <vt:lpstr>Dynamic Instruction View (two iters)</vt:lpstr>
      <vt:lpstr>Performance on Pipelined Processor</vt:lpstr>
      <vt:lpstr>Optimization 2: Superscalar</vt:lpstr>
      <vt:lpstr>Dynamic Instruction View (+ dependences)</vt:lpstr>
      <vt:lpstr>PowerPoint Presentation</vt:lpstr>
      <vt:lpstr>Optimization 3: Out-of-Order Execution</vt:lpstr>
      <vt:lpstr>PowerPoint Presentation</vt:lpstr>
      <vt:lpstr>Three Fundamental Optimizations (CS 151b in one day)</vt:lpstr>
      <vt:lpstr>Instruction-level Parallelism Optimizations</vt:lpstr>
      <vt:lpstr>Instruction-level Parallelism Optimizations</vt:lpstr>
      <vt:lpstr>Our overall model for an OOO core so far</vt:lpstr>
      <vt:lpstr>How long does it take to execute a certain function?</vt:lpstr>
      <vt:lpstr>Lets figure out the dependence graph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Improving our model</vt:lpstr>
      <vt:lpstr>Modern Processor</vt:lpstr>
      <vt:lpstr>Pipelined Multiply</vt:lpstr>
      <vt:lpstr>Pipelined Functional Units</vt:lpstr>
      <vt:lpstr>Haswell CPU</vt:lpstr>
      <vt:lpstr>Combine4 = Serial Computation (OP = *)</vt:lpstr>
      <vt:lpstr>x86-64 Compilation of Combine4</vt:lpstr>
      <vt:lpstr>Loop Unrolling (2x1)</vt:lpstr>
      <vt:lpstr>Effect of Loop Unrolling</vt:lpstr>
      <vt:lpstr>Loop Unrolling with Reassociation (2x1a)</vt:lpstr>
      <vt:lpstr>Reassociated Computation</vt:lpstr>
      <vt:lpstr>Effect of Reassociation</vt:lpstr>
      <vt:lpstr>Throughput Bound</vt:lpstr>
      <vt:lpstr>Haswell!</vt:lpstr>
      <vt:lpstr>Haswell Execution Units</vt:lpstr>
      <vt:lpstr>Haswell Execution Units</vt:lpstr>
      <vt:lpstr>Computing Throughput Bound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SIMD Operations</vt:lpstr>
      <vt:lpstr>Programming with AVX2</vt:lpstr>
      <vt:lpstr>Haswell Vector Execution Units</vt:lpstr>
      <vt:lpstr>Using Vector Instructions</vt:lpstr>
      <vt:lpstr>Question</vt:lpstr>
      <vt:lpstr>Bonus</vt:lpstr>
      <vt:lpstr>What About Branches?</vt:lpstr>
      <vt:lpstr>Optimization 3: Out-of-Order Execution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  <vt:lpstr>Extra</vt:lpstr>
      <vt:lpstr>Pipelining Integer Multiplier</vt:lpstr>
      <vt:lpstr>Basic Processor Design</vt:lpstr>
      <vt:lpstr>Basic Processor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Performance</dc:title>
  <dc:creator>Markus Pueschel;Tony Nowatzki</dc:creator>
  <dc:description>Redesign of slides created by Randal E. Bryant and David R. O'Hallaron</dc:description>
  <cp:lastModifiedBy>Tony Nowatzki</cp:lastModifiedBy>
  <cp:revision>458</cp:revision>
  <cp:lastPrinted>1999-09-20T15:19:18Z</cp:lastPrinted>
  <dcterms:created xsi:type="dcterms:W3CDTF">2011-08-30T20:07:27Z</dcterms:created>
  <dcterms:modified xsi:type="dcterms:W3CDTF">2019-11-05T21:55:29Z</dcterms:modified>
</cp:coreProperties>
</file>