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52"/>
  </p:notesMasterIdLst>
  <p:handoutMasterIdLst>
    <p:handoutMasterId r:id="rId53"/>
  </p:handoutMasterIdLst>
  <p:sldIdLst>
    <p:sldId id="542" r:id="rId2"/>
    <p:sldId id="638" r:id="rId3"/>
    <p:sldId id="639" r:id="rId4"/>
    <p:sldId id="641" r:id="rId5"/>
    <p:sldId id="640" r:id="rId6"/>
    <p:sldId id="642" r:id="rId7"/>
    <p:sldId id="643" r:id="rId8"/>
    <p:sldId id="631" r:id="rId9"/>
    <p:sldId id="632" r:id="rId10"/>
    <p:sldId id="633" r:id="rId11"/>
    <p:sldId id="585" r:id="rId12"/>
    <p:sldId id="556" r:id="rId13"/>
    <p:sldId id="557" r:id="rId14"/>
    <p:sldId id="558" r:id="rId15"/>
    <p:sldId id="559" r:id="rId16"/>
    <p:sldId id="569" r:id="rId17"/>
    <p:sldId id="560" r:id="rId18"/>
    <p:sldId id="561" r:id="rId19"/>
    <p:sldId id="562" r:id="rId20"/>
    <p:sldId id="563" r:id="rId21"/>
    <p:sldId id="564" r:id="rId22"/>
    <p:sldId id="572" r:id="rId23"/>
    <p:sldId id="644" r:id="rId24"/>
    <p:sldId id="624" r:id="rId25"/>
    <p:sldId id="586" r:id="rId26"/>
    <p:sldId id="587" r:id="rId27"/>
    <p:sldId id="588" r:id="rId28"/>
    <p:sldId id="589" r:id="rId29"/>
    <p:sldId id="590" r:id="rId30"/>
    <p:sldId id="591" r:id="rId31"/>
    <p:sldId id="625" r:id="rId32"/>
    <p:sldId id="592" r:id="rId33"/>
    <p:sldId id="593" r:id="rId34"/>
    <p:sldId id="594" r:id="rId35"/>
    <p:sldId id="595" r:id="rId36"/>
    <p:sldId id="597" r:id="rId37"/>
    <p:sldId id="596" r:id="rId38"/>
    <p:sldId id="618" r:id="rId39"/>
    <p:sldId id="619" r:id="rId40"/>
    <p:sldId id="620" r:id="rId41"/>
    <p:sldId id="621" r:id="rId42"/>
    <p:sldId id="623" r:id="rId43"/>
    <p:sldId id="602" r:id="rId44"/>
    <p:sldId id="603" r:id="rId45"/>
    <p:sldId id="604" r:id="rId46"/>
    <p:sldId id="605" r:id="rId47"/>
    <p:sldId id="606" r:id="rId48"/>
    <p:sldId id="607" r:id="rId49"/>
    <p:sldId id="622" r:id="rId50"/>
    <p:sldId id="609" r:id="rId51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00000"/>
    <a:srgbClr val="D09E00"/>
    <a:srgbClr val="D5F1CF"/>
    <a:srgbClr val="F6F5BD"/>
    <a:srgbClr val="F1C7C7"/>
    <a:srgbClr val="B3B3B3"/>
    <a:srgbClr val="E6E6E6"/>
    <a:srgbClr val="9900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1667" autoAdjust="0"/>
  </p:normalViewPr>
  <p:slideViewPr>
    <p:cSldViewPr snapToObjects="1">
      <p:cViewPr varScale="1">
        <p:scale>
          <a:sx n="98" d="100"/>
          <a:sy n="98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5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92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52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7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92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0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6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parallel sum two times!!! And its wrong!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r>
              <a:rPr lang="en-US" dirty="0"/>
              <a:t>.m means main stack</a:t>
            </a:r>
          </a:p>
        </p:txBody>
      </p:sp>
    </p:spTree>
    <p:extLst>
      <p:ext uri="{BB962C8B-B14F-4D97-AF65-F5344CB8AC3E}">
        <p14:creationId xmlns:p14="http://schemas.microsoft.com/office/powerpoint/2010/main" val="4003342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8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r>
              <a:rPr lang="en-US" dirty="0"/>
              <a:t>Volatile – “don’t keep variable in register” – always re-read from memory</a:t>
            </a:r>
          </a:p>
        </p:txBody>
      </p:sp>
    </p:spTree>
    <p:extLst>
      <p:ext uri="{BB962C8B-B14F-4D97-AF65-F5344CB8AC3E}">
        <p14:creationId xmlns:p14="http://schemas.microsoft.com/office/powerpoint/2010/main" val="2002772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3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4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r>
              <a:rPr lang="en-US" dirty="0"/>
              <a:t>Lets do this one slowly</a:t>
            </a:r>
          </a:p>
        </p:txBody>
      </p:sp>
    </p:spTree>
    <p:extLst>
      <p:ext uri="{BB962C8B-B14F-4D97-AF65-F5344CB8AC3E}">
        <p14:creationId xmlns:p14="http://schemas.microsoft.com/office/powerpoint/2010/main" val="1816659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8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9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3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only once,  but still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0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8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4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8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67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1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079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516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it works… its not fast though – WAY TOO MUCH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3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8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logical flow of execution from the rest of the data!</a:t>
            </a:r>
          </a:p>
        </p:txBody>
      </p:sp>
    </p:spTree>
    <p:extLst>
      <p:ext uri="{BB962C8B-B14F-4D97-AF65-F5344CB8AC3E}">
        <p14:creationId xmlns:p14="http://schemas.microsoft.com/office/powerpoint/2010/main" val="303963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7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8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23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0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31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1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0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4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4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/>
              <a:t>CS33 Lecture 15:</a:t>
            </a:r>
            <a:br>
              <a:rPr lang="en-US" dirty="0"/>
            </a:br>
            <a:r>
              <a:rPr lang="en-US" dirty="0"/>
              <a:t>Threading &amp; Basic Synchronization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Nowatzki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018" y="2743200"/>
            <a:ext cx="8101182" cy="762000"/>
          </a:xfrm>
        </p:spPr>
        <p:txBody>
          <a:bodyPr/>
          <a:lstStyle/>
          <a:p>
            <a:r>
              <a:rPr lang="en-US" dirty="0"/>
              <a:t>Today’s Lecture: Threads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63725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Introduction to Threads (and how they’re different from processes)</a:t>
            </a:r>
          </a:p>
          <a:p>
            <a:pPr lvl="1"/>
            <a:r>
              <a:rPr lang="en-US" dirty="0"/>
              <a:t>Thread’s Memory Models</a:t>
            </a:r>
          </a:p>
          <a:p>
            <a:pPr lvl="1"/>
            <a:r>
              <a:rPr lang="en-US" dirty="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84995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5095875" y="3287713"/>
            <a:ext cx="2230438" cy="319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Shared 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5095875" y="36068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5095875" y="3860800"/>
            <a:ext cx="2230438" cy="288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Run-time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867275" y="492760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5095875" y="4149725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361682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Program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953000" y="2179022"/>
            <a:ext cx="23519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5095875" y="4470400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5095875" y="477520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5095875" y="2973388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5095875" y="2667000"/>
            <a:ext cx="2230438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295775" y="2803525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737100" y="29845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276725" y="4441825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724400" y="4622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4259263" y="3692525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737100" y="3860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32229" y="2179022"/>
            <a:ext cx="1809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 err="1"/>
              <a:t>Virt</a:t>
            </a:r>
            <a:r>
              <a:rPr lang="en-US" sz="1800" dirty="0"/>
              <a:t>-mem. structures</a:t>
            </a:r>
          </a:p>
          <a:p>
            <a:r>
              <a:rPr lang="en-US" sz="1800" dirty="0"/>
              <a:t>    File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Separate logical flow of execution from the rest of the data!</a:t>
            </a:r>
            <a:endParaRPr lang="en-US" sz="2600" dirty="0"/>
          </a:p>
          <a:p>
            <a:r>
              <a:rPr lang="en-US" sz="2600" dirty="0"/>
              <a:t>Process = thread    +   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3369499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3688587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942587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5009387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423151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4270099"/>
            <a:ext cx="2361682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Thread context:</a:t>
            </a:r>
          </a:p>
          <a:p>
            <a:r>
              <a:rPr lang="en-US" sz="2000" dirty="0"/>
              <a:t>    </a:t>
            </a:r>
            <a:r>
              <a:rPr lang="en-US" sz="1800" dirty="0"/>
              <a:t>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  <a:endParaRPr lang="en-US" sz="2000" dirty="0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988544" y="2819401"/>
            <a:ext cx="32880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455218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85698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3674299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995363" y="3794949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979099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21225" y="4523612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70458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703763" y="3774312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94258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608145" y="2819400"/>
            <a:ext cx="2276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3369499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5428922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thread id (TID)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1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SP1</a:t>
            </a:r>
          </a:p>
          <a:p>
            <a:r>
              <a:rPr lang="en-US" sz="1800" dirty="0"/>
              <a:t>    PC1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275818" y="3181290"/>
            <a:ext cx="2451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538410" cy="3524310"/>
            <a:chOff x="3200400" y="3181290"/>
            <a:chExt cx="2538410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48786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/>
                <a:t>0</a:t>
              </a:r>
              <a:endParaRPr lang="en-US" sz="1100"/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309940" y="3181290"/>
              <a:ext cx="242887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78606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Kernel context:</a:t>
              </a:r>
            </a:p>
            <a:p>
              <a:r>
                <a:rPr lang="en-US" sz="1400" dirty="0"/>
                <a:t>   </a:t>
              </a:r>
              <a:r>
                <a:rPr lang="en-US" sz="1800" dirty="0"/>
                <a:t>VM structures</a:t>
              </a:r>
            </a:p>
            <a:p>
              <a:r>
                <a:rPr lang="en-US" sz="1800" dirty="0"/>
                <a:t>   Descriptor table</a:t>
              </a:r>
            </a:p>
            <a:p>
              <a:r>
                <a:rPr lang="en-US" sz="1800" dirty="0"/>
                <a:t>   </a:t>
              </a:r>
              <a:r>
                <a:rPr lang="en-US" sz="1800" dirty="0" err="1"/>
                <a:t>brk</a:t>
              </a:r>
              <a:r>
                <a:rPr lang="en-US" sz="1800" dirty="0"/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19400" y="3200400"/>
            <a:ext cx="2405201" cy="2807534"/>
            <a:chOff x="6248400" y="3181290"/>
            <a:chExt cx="2405201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879041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Thread 2 context:</a:t>
              </a:r>
            </a:p>
            <a:p>
              <a:r>
                <a:rPr lang="en-US" sz="1800" dirty="0"/>
                <a:t>    Data registers</a:t>
              </a:r>
            </a:p>
            <a:p>
              <a:r>
                <a:rPr lang="en-US" sz="1800" dirty="0"/>
                <a:t>    Condition codes</a:t>
              </a:r>
            </a:p>
            <a:p>
              <a:r>
                <a:rPr lang="en-US" sz="1800" dirty="0"/>
                <a:t>    SP2</a:t>
              </a:r>
            </a:p>
            <a:p>
              <a:r>
                <a:rPr lang="en-US" sz="1800" dirty="0"/>
                <a:t>    PC2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248400" y="3181290"/>
              <a:ext cx="240520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Thread 2 (peer thread)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3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3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3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40375" y="2606675"/>
            <a:ext cx="216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690563" y="2562225"/>
            <a:ext cx="42021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code, data</a:t>
            </a:r>
          </a:p>
          <a:p>
            <a:pPr algn="ctr"/>
            <a:r>
              <a:rPr lang="en-US" sz="1800"/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Threads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Two threads are </a:t>
            </a:r>
            <a:r>
              <a:rPr lang="en-US" sz="2600" i="1" dirty="0"/>
              <a:t>concurrent</a:t>
            </a:r>
            <a:r>
              <a:rPr lang="en-US" sz="2600" dirty="0"/>
              <a:t> if their flows 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238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 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>
          <a:xfrm>
            <a:off x="73914" y="1362075"/>
            <a:ext cx="3871913" cy="4972050"/>
          </a:xfrm>
        </p:spPr>
        <p:txBody>
          <a:bodyPr/>
          <a:lstStyle/>
          <a:p>
            <a:r>
              <a:rPr lang="en-US" dirty="0"/>
              <a:t>Single Core Processor</a:t>
            </a:r>
          </a:p>
          <a:p>
            <a:pPr lvl="1"/>
            <a:r>
              <a:rPr lang="en-US" dirty="0"/>
              <a:t>Simulate parallelism by time slicing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4876800" y="1362075"/>
            <a:ext cx="3871912" cy="4972050"/>
          </a:xfrm>
        </p:spPr>
        <p:txBody>
          <a:bodyPr/>
          <a:lstStyle/>
          <a:p>
            <a:r>
              <a:rPr lang="en-US" dirty="0"/>
              <a:t>Multi-Core Processor</a:t>
            </a:r>
          </a:p>
          <a:p>
            <a:pPr lvl="1"/>
            <a:r>
              <a:rPr lang="en-US" dirty="0"/>
              <a:t>Can have true parallelism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52975" y="3429000"/>
            <a:ext cx="623825" cy="2743200"/>
            <a:chOff x="5548375" y="3429000"/>
            <a:chExt cx="623825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48375" y="4494213"/>
              <a:ext cx="623825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Run 3 threads on 2 cores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others (possibly on different cores)</a:t>
            </a:r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all code and data (except local stacks)</a:t>
            </a:r>
          </a:p>
          <a:p>
            <a:pPr lvl="2"/>
            <a:r>
              <a:rPr lang="en-US" dirty="0"/>
              <a:t>Processes 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twice as expensive as thread control – e.g. need to also manage structures like page table</a:t>
            </a:r>
          </a:p>
          <a:p>
            <a:pPr lvl="2"/>
            <a:r>
              <a:rPr lang="en-US" dirty="0"/>
              <a:t>Linux 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6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6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6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6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6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6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69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69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tid</a:t>
            </a:r>
            <a:r>
              <a:rPr lang="en-US" dirty="0">
                <a:latin typeface="Courier New" pitchFamily="49" charset="0"/>
              </a:rPr>
              <a:t>…)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, </a:t>
            </a:r>
            <a:r>
              <a:rPr lang="en-US" dirty="0">
                <a:latin typeface="Courier New" pitchFamily="49" charset="0"/>
              </a:rPr>
              <a:t>RET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Synchronizing access to shared variables</a:t>
            </a:r>
          </a:p>
          <a:p>
            <a:pPr lvl="2"/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pthread_mutex_init</a:t>
            </a:r>
            <a:endParaRPr lang="en-US" dirty="0">
              <a:solidFill>
                <a:schemeClr val="bg2"/>
              </a:solidFill>
              <a:latin typeface="Courier New" pitchFamily="49" charset="0"/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pthread_mutex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_[un]lock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DE28D-6340-4452-8673-616FD4428F46}"/>
              </a:ext>
            </a:extLst>
          </p:cNvPr>
          <p:cNvSpPr txBox="1"/>
          <p:nvPr/>
        </p:nvSpPr>
        <p:spPr>
          <a:xfrm>
            <a:off x="5791200" y="5377934"/>
            <a:ext cx="8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libri" pitchFamily="34" charset="0"/>
              </a:rPr>
              <a:t>Later…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7758-0350-4F2A-8CD0-190BB697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1905000"/>
            <a:ext cx="7592093" cy="3352800"/>
          </a:xfrm>
        </p:spPr>
        <p:txBody>
          <a:bodyPr/>
          <a:lstStyle/>
          <a:p>
            <a:r>
              <a:rPr lang="en-US" dirty="0"/>
              <a:t>How can we go faster?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Need Parallelism!</a:t>
            </a:r>
          </a:p>
        </p:txBody>
      </p:sp>
    </p:spTree>
    <p:extLst>
      <p:ext uri="{BB962C8B-B14F-4D97-AF65-F5344CB8AC3E}">
        <p14:creationId xmlns:p14="http://schemas.microsoft.com/office/powerpoint/2010/main" val="3089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70301" y="5158658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39823" y="1397436"/>
            <a:ext cx="6355581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nsolas" panose="020B0609020204030204" pitchFamily="49" charset="0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nsolas" panose="020B0609020204030204" pitchFamily="49" charset="0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nsolas" panose="020B0609020204030204" pitchFamily="49" charset="0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nsolas" panose="020B0609020204030204" pitchFamily="49" charset="0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exit(0);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4798" y="1905000"/>
            <a:ext cx="4953002" cy="1752600"/>
            <a:chOff x="4114798" y="1905000"/>
            <a:chExt cx="4953002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108609" y="1905000"/>
              <a:ext cx="195919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attributes </a:t>
              </a:r>
            </a:p>
            <a:p>
              <a:pPr algn="ctr"/>
              <a:r>
                <a:rPr lang="en-US" sz="2000" i="1"/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19799" y="3870558"/>
            <a:ext cx="2971801" cy="707886"/>
            <a:chOff x="6019799" y="3191014"/>
            <a:chExt cx="2971801" cy="707886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6973099" y="3191014"/>
              <a:ext cx="201850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arguments</a:t>
              </a:r>
            </a:p>
            <a:p>
              <a:pPr algn="ctr"/>
              <a:r>
                <a:rPr lang="en-US" sz="2000" i="1"/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4"/>
              <a:ext cx="953296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0372" y="4114800"/>
            <a:ext cx="4648200" cy="1552714"/>
            <a:chOff x="3810000" y="3857486"/>
            <a:chExt cx="4648200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49228" y="4702314"/>
              <a:ext cx="1508972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Return value</a:t>
              </a:r>
            </a:p>
            <a:p>
              <a:pPr algn="ctr"/>
              <a:r>
                <a:rPr lang="en-US" sz="2000" i="1" dirty="0"/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5198" y="2058888"/>
            <a:ext cx="2803172" cy="1598712"/>
            <a:chOff x="4114798" y="2058888"/>
            <a:chExt cx="5061281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7000337" y="2058888"/>
              <a:ext cx="2175742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Thread ID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2998" y="3087588"/>
            <a:ext cx="3988944" cy="570012"/>
            <a:chOff x="4952998" y="2058888"/>
            <a:chExt cx="3988944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234473" y="2058888"/>
              <a:ext cx="1707469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Thread routine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Threaded 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91166" y="1370290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86217" y="2602190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459789" y="3502710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9050" y="5024348"/>
            <a:ext cx="283210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14350" y="2209800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793750" y="2971800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 dirty="0" err="1"/>
              <a:t>Pthread_join</a:t>
            </a:r>
            <a:r>
              <a:rPr lang="en-US" sz="1800" b="0" dirty="0"/>
              <a:t>() 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146050" y="2514600"/>
            <a:ext cx="2673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 err="1"/>
              <a:t>Pthread_create</a:t>
            </a:r>
            <a:r>
              <a:rPr lang="en-US" sz="1800" b="0" dirty="0"/>
              <a:t>()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48663" cy="573087"/>
          </a:xfrm>
        </p:spPr>
        <p:txBody>
          <a:bodyPr/>
          <a:lstStyle/>
          <a:p>
            <a:r>
              <a:rPr lang="en-US" dirty="0"/>
              <a:t>Thread Cleanup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290512" y="1311276"/>
            <a:ext cx="8439151" cy="5211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Threads have state (</a:t>
            </a:r>
            <a:r>
              <a:rPr lang="en-US" sz="2600" dirty="0" err="1"/>
              <a:t>eg.</a:t>
            </a:r>
            <a:r>
              <a:rPr lang="en-US" sz="2600" dirty="0"/>
              <a:t> Stack) that needs to be cleaned up by someone… sometimes this happens automatically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Analogous to zombie processes 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At any point in time, a thread is either </a:t>
            </a:r>
            <a:r>
              <a:rPr lang="en-US" sz="3000" i="1" dirty="0"/>
              <a:t>joinable</a:t>
            </a:r>
            <a:r>
              <a:rPr lang="en-US" sz="3000" dirty="0"/>
              <a:t> or </a:t>
            </a:r>
            <a:r>
              <a:rPr lang="en-US" sz="3000" i="1" dirty="0"/>
              <a:t>detached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detached</a:t>
            </a:r>
            <a:endParaRPr lang="en-US" sz="2600" dirty="0"/>
          </a:p>
          <a:p>
            <a:pPr>
              <a:lnSpc>
                <a:spcPct val="85000"/>
              </a:lnSpc>
            </a:pPr>
            <a:endParaRPr lang="en-US" sz="2600" dirty="0"/>
          </a:p>
          <a:p>
            <a:pPr>
              <a:lnSpc>
                <a:spcPct val="85000"/>
              </a:lnSpc>
            </a:pPr>
            <a:r>
              <a:rPr lang="en-US" sz="2600" dirty="0"/>
              <a:t>If you don’t plan on joining (</a:t>
            </a:r>
            <a:r>
              <a:rPr lang="en-US" sz="2600" dirty="0" err="1"/>
              <a:t>ie</a:t>
            </a:r>
            <a:r>
              <a:rPr lang="en-US" sz="2600" dirty="0"/>
              <a:t>. Reaping) your threads, you should run “detached” to avoid memory leak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 dirty="0"/>
              <a:t>Problem/Benefit of Threads: Sharing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199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Easy to share data structures between threads : 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stack_var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r>
              <a:rPr lang="en-US" sz="2600" dirty="0"/>
              <a:t>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threads</a:t>
            </a:r>
          </a:p>
          <a:p>
            <a:pPr lvl="1"/>
            <a:r>
              <a:rPr lang="en-US" sz="2200" dirty="0"/>
              <a:t>Hard to know which data shared &amp; which private</a:t>
            </a:r>
          </a:p>
          <a:p>
            <a:pPr lvl="1"/>
            <a:r>
              <a:rPr lang="en-US" sz="2200" dirty="0"/>
              <a:t>Hard to detect by testing</a:t>
            </a:r>
          </a:p>
          <a:p>
            <a:pPr lvl="2"/>
            <a:r>
              <a:rPr lang="en-US" dirty="0"/>
              <a:t>Probability of bad race outcome very low</a:t>
            </a:r>
          </a:p>
          <a:p>
            <a:pPr lvl="2"/>
            <a:r>
              <a:rPr lang="en-US" dirty="0"/>
              <a:t>But nonzero!</a:t>
            </a:r>
            <a:endParaRPr lang="en-US" sz="2600" dirty="0"/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17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Introduction to Threads (and how they’re different from processes)</a:t>
            </a:r>
          </a:p>
          <a:p>
            <a:pPr lvl="1"/>
            <a:r>
              <a:rPr lang="en-US" b="1" dirty="0"/>
              <a:t>Thread’s Memory Models</a:t>
            </a:r>
          </a:p>
          <a:p>
            <a:pPr lvl="1"/>
            <a:r>
              <a:rPr lang="en-US" dirty="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84469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3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264238"/>
            <a:ext cx="8201025" cy="4972050"/>
          </a:xfrm>
        </p:spPr>
        <p:txBody>
          <a:bodyPr/>
          <a:lstStyle/>
          <a:p>
            <a:r>
              <a:rPr lang="en-US" dirty="0"/>
              <a:t>Conceptual model:</a:t>
            </a:r>
          </a:p>
          <a:p>
            <a:pPr lvl="1"/>
            <a:r>
              <a:rPr lang="en-US" dirty="0"/>
              <a:t>Multiple threads run within the context of a single process</a:t>
            </a:r>
          </a:p>
          <a:p>
            <a:pPr lvl="1"/>
            <a:r>
              <a:rPr lang="en-US" dirty="0"/>
              <a:t>Each thread has its own separate thread context</a:t>
            </a:r>
          </a:p>
          <a:p>
            <a:pPr lvl="2"/>
            <a:r>
              <a:rPr lang="en-US" sz="1600" dirty="0"/>
              <a:t>Thread ID, stack, stack pointer, PC, condition codes, and GP registers</a:t>
            </a:r>
          </a:p>
          <a:p>
            <a:pPr lvl="1"/>
            <a:r>
              <a:rPr lang="en-US" dirty="0"/>
              <a:t>All threads share the remaining process context</a:t>
            </a:r>
          </a:p>
          <a:p>
            <a:pPr lvl="2"/>
            <a:r>
              <a:rPr lang="en-US" sz="1600" dirty="0"/>
              <a:t>Code, data, heap, and shared library segments of the process virtual address space</a:t>
            </a:r>
          </a:p>
          <a:p>
            <a:pPr lvl="2"/>
            <a:r>
              <a:rPr lang="en-US" sz="1600" dirty="0"/>
              <a:t>Open files and installed handlers</a:t>
            </a:r>
          </a:p>
          <a:p>
            <a:r>
              <a:rPr lang="en-US" dirty="0"/>
              <a:t>Operationally, this model 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endParaRPr lang="en-US" sz="2000" dirty="0"/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The 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</p:spTree>
    <p:extLst>
      <p:ext uri="{BB962C8B-B14F-4D97-AF65-F5344CB8AC3E}">
        <p14:creationId xmlns:p14="http://schemas.microsoft.com/office/powerpoint/2010/main" val="6879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1600" dirty="0">
                <a:solidFill>
                  <a:srgbClr val="000000"/>
                </a:solidFill>
                <a:highlight>
                  <a:srgbClr val="D09E00"/>
                </a:highlight>
                <a:latin typeface="Consolas" panose="020B0609020204030204" pitchFamily="49" charset="0"/>
              </a:rPr>
              <a:t>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224233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 reference 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V="1">
            <a:off x="6629400" y="3239412"/>
            <a:ext cx="0" cy="673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224233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nsolas" panose="020B0609020204030204" pitchFamily="49" charset="0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1143000" y="1450976"/>
            <a:ext cx="152401" cy="5048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V="1">
            <a:off x="6172200" y="4636088"/>
            <a:ext cx="176624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868697" y="2864732"/>
            <a:ext cx="608303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F581-47B3-4BC3-B289-3C48B7E4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037B-1978-4003-91DF-65AC7105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How to parallelize?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637098-B492-4495-903A-46671BA20072}"/>
              </a:ext>
            </a:extLst>
          </p:cNvPr>
          <p:cNvSpPr/>
          <p:nvPr/>
        </p:nvSpPr>
        <p:spPr>
          <a:xfrm>
            <a:off x="514574" y="2209800"/>
            <a:ext cx="8077200" cy="42780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sum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8</a:t>
            </a:r>
            <a:r>
              <a:rPr lang="nn-NO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sum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printf</a:t>
            </a:r>
            <a:r>
              <a:rPr lang="pt-BR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"sum %d\n"</a:t>
            </a:r>
            <a:r>
              <a:rPr lang="pt-BR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pt-BR" sz="32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51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pPr marL="744538" lvl="1" indent="-246063">
              <a:spcBef>
                <a:spcPct val="25000"/>
              </a:spcBef>
              <a:buClr>
                <a:srgbClr val="32B0C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32B0C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543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210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10002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770868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796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Introduction to Threads (and how they’re different from processes)</a:t>
            </a:r>
          </a:p>
          <a:p>
            <a:pPr lvl="1"/>
            <a:r>
              <a:rPr lang="en-US" dirty="0"/>
              <a:t>Thread’s Memory Models</a:t>
            </a:r>
          </a:p>
          <a:p>
            <a:pPr lvl="1"/>
            <a:r>
              <a:rPr lang="en-US" b="1" dirty="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158844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endParaRPr lang="en-US" dirty="0"/>
          </a:p>
          <a:p>
            <a:r>
              <a:rPr lang="en-US" dirty="0"/>
              <a:t>…but introduce the possibility of nasty </a:t>
            </a:r>
            <a:r>
              <a:rPr lang="en-US" i="1" dirty="0"/>
              <a:t>synchronization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892385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nsolas" panose="020B0609020204030204" pitchFamily="49" charset="0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nsolas" panose="020B0609020204030204" pitchFamily="49" charset="0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nsolas" panose="020B06090202040302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nsolas" panose="020B0609020204030204" pitchFamily="49" charset="0"/>
              </a:rPr>
              <a:t>/* Counter */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nsolas" panose="020B0609020204030204" pitchFamily="49" charset="0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nsolas" panose="020B0609020204030204" pitchFamily="49" charset="0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nsolas" panose="020B0609020204030204" pitchFamily="49" charset="0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nsolas" panose="020B06090202040302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nsolas" panose="020B0609020204030204" pitchFamily="49" charset="0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nsolas" panose="020B0609020204030204" pitchFamily="49" charset="0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nsolas" panose="020B0609020204030204" pitchFamily="49" charset="0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nsolas" panose="020B0609020204030204" pitchFamily="49" charset="0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thread, &amp;niters);</a:t>
            </a:r>
          </a:p>
          <a:p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nsolas" panose="020B0609020204030204" pitchFamily="49" charset="0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nsolas" panose="020B0609020204030204" pitchFamily="49" charset="0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nsolas" panose="020B0609020204030204" pitchFamily="49" charset="0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nsolas" panose="020B0609020204030204" pitchFamily="49" charset="0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nsolas" panose="020B0609020204030204" pitchFamily="49" charset="0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nsolas" panose="020B0609020204030204" pitchFamily="49" charset="0"/>
              </a:rPr>
              <a:t> */</a:t>
            </a:r>
            <a:endParaRPr lang="pt-B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nsolas" panose="020B0609020204030204" pitchFamily="49" charset="0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nsolas" panose="020B0609020204030204" pitchFamily="49" charset="0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nsolas" panose="020B0609020204030204" pitchFamily="49" charset="0"/>
              </a:rPr>
              <a:t>else</a:t>
            </a:r>
            <a:endParaRPr lang="hu-H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nsolas" panose="020B0609020204030204" pitchFamily="49" charset="0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nsolas" panose="020B0609020204030204" pitchFamily="49" charset="0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200" y="1237834"/>
            <a:ext cx="4174620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nsolas" panose="020B0609020204030204" pitchFamily="49" charset="0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nsolas" panose="020B0609020204030204" pitchFamily="49" charset="0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nsolas" panose="020B0609020204030204" pitchFamily="49" charset="0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*((</a:t>
            </a:r>
            <a:r>
              <a:rPr lang="en-US" sz="1600" dirty="0">
                <a:solidFill>
                  <a:srgbClr val="107702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nsolas" panose="020B0609020204030204" pitchFamily="49" charset="0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nsolas" panose="020B0609020204030204" pitchFamily="49" charset="0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148057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69322" y="3507004"/>
            <a:ext cx="1003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/>
              <a:t>H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69322" y="5739385"/>
            <a:ext cx="759003" cy="33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/>
              <a:t>T</a:t>
            </a:r>
            <a:r>
              <a:rPr lang="en-US" sz="1600" i="1" baseline="-25000" dirty="0"/>
              <a:t>i</a:t>
            </a:r>
            <a:r>
              <a:rPr lang="en-US" sz="1600" dirty="0"/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69322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/>
              <a:t>L</a:t>
            </a:r>
            <a:r>
              <a:rPr lang="en-US" sz="1800" i="1" baseline="-25000" dirty="0"/>
              <a:t>i  </a:t>
            </a:r>
            <a:r>
              <a:rPr lang="en-US" sz="1800" dirty="0"/>
              <a:t>: Load </a:t>
            </a:r>
            <a:r>
              <a:rPr lang="en-US" sz="1800" dirty="0" err="1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 err="1"/>
              <a:t>U</a:t>
            </a:r>
            <a:r>
              <a:rPr lang="en-US" sz="1800" i="1" baseline="-25000" dirty="0" err="1"/>
              <a:t>i</a:t>
            </a:r>
            <a:r>
              <a:rPr lang="en-US" sz="1800" dirty="0"/>
              <a:t> : Update </a:t>
            </a:r>
            <a:r>
              <a:rPr lang="en-US" sz="1800" dirty="0" err="1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/>
              <a:t>S</a:t>
            </a:r>
            <a:r>
              <a:rPr lang="en-US" sz="1800" i="1" baseline="-25000" dirty="0"/>
              <a:t>i</a:t>
            </a:r>
            <a:r>
              <a:rPr lang="en-US" sz="1800" dirty="0"/>
              <a:t> : Store </a:t>
            </a:r>
            <a:r>
              <a:rPr lang="en-US" sz="1800" dirty="0" err="1">
                <a:latin typeface="Courier New" charset="0"/>
              </a:rPr>
              <a:t>cnt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922650" y="4295623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432466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1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40075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279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66998E-C6A4-4276-87DF-417FED7C55AE}"/>
              </a:ext>
            </a:extLst>
          </p:cNvPr>
          <p:cNvSpPr/>
          <p:nvPr/>
        </p:nvSpPr>
        <p:spPr>
          <a:xfrm>
            <a:off x="838199" y="5603462"/>
            <a:ext cx="7414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</p:spTree>
    <p:extLst>
      <p:ext uri="{BB962C8B-B14F-4D97-AF65-F5344CB8AC3E}">
        <p14:creationId xmlns:p14="http://schemas.microsoft.com/office/powerpoint/2010/main" val="109948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7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FBC4-05DD-4842-BA6E-808C689A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CE5A-A79F-4F3C-B9EC-FA09BFC1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5131D-6CA6-4E24-8126-7DD725F2F0CC}"/>
              </a:ext>
            </a:extLst>
          </p:cNvPr>
          <p:cNvSpPr/>
          <p:nvPr/>
        </p:nvSpPr>
        <p:spPr>
          <a:xfrm>
            <a:off x="687387" y="2018050"/>
            <a:ext cx="7315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…</a:t>
            </a:r>
          </a:p>
          <a:p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fork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8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"parallel sum: %d\n"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71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28415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42915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this???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148057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69322" y="3507004"/>
            <a:ext cx="1003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/>
              <a:t>H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69322" y="5739385"/>
            <a:ext cx="759003" cy="33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/>
              <a:t>T</a:t>
            </a:r>
            <a:r>
              <a:rPr lang="en-US" sz="1600" i="1" baseline="-25000" dirty="0"/>
              <a:t>i</a:t>
            </a:r>
            <a:r>
              <a:rPr lang="en-US" sz="1600" dirty="0"/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69322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/>
              <a:t>L</a:t>
            </a:r>
            <a:r>
              <a:rPr lang="en-US" sz="1800" i="1" baseline="-25000" dirty="0"/>
              <a:t>i  </a:t>
            </a:r>
            <a:r>
              <a:rPr lang="en-US" sz="1800" dirty="0"/>
              <a:t>: Load </a:t>
            </a:r>
            <a:r>
              <a:rPr lang="en-US" sz="1800" dirty="0" err="1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 err="1"/>
              <a:t>U</a:t>
            </a:r>
            <a:r>
              <a:rPr lang="en-US" sz="1800" i="1" baseline="-25000" dirty="0" err="1"/>
              <a:t>i</a:t>
            </a:r>
            <a:r>
              <a:rPr lang="en-US" sz="1800" dirty="0"/>
              <a:t> : Update </a:t>
            </a:r>
            <a:r>
              <a:rPr lang="en-US" sz="1800" dirty="0" err="1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/>
              <a:t>S</a:t>
            </a:r>
            <a:r>
              <a:rPr lang="en-US" sz="1800" i="1" baseline="-25000" dirty="0"/>
              <a:t>i</a:t>
            </a:r>
            <a:r>
              <a:rPr lang="en-US" sz="1800" dirty="0"/>
              <a:t> : Store </a:t>
            </a:r>
            <a:r>
              <a:rPr lang="en-US" sz="1800" dirty="0" err="1">
                <a:latin typeface="Courier New" charset="0"/>
              </a:rPr>
              <a:t>cnt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922650" y="4295623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432466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7467600" y="4248330"/>
            <a:ext cx="248152" cy="32367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109012" y="2631448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How can we make these happen all at once?</a:t>
            </a:r>
          </a:p>
        </p:txBody>
      </p:sp>
    </p:spTree>
    <p:extLst>
      <p:ext uri="{BB962C8B-B14F-4D97-AF65-F5344CB8AC3E}">
        <p14:creationId xmlns:p14="http://schemas.microsoft.com/office/powerpoint/2010/main" val="1365420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correct program?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FF0000"/>
                </a:solidFill>
              </a:rPr>
              <a:t>synchronize</a:t>
            </a:r>
            <a:r>
              <a:rPr lang="en-US" i="1" dirty="0"/>
              <a:t> </a:t>
            </a:r>
            <a:r>
              <a:rPr lang="en-US" dirty="0"/>
              <a:t>the ordering of the threads, so that they can never have an unsafe ordering.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need to guarantee </a:t>
            </a:r>
            <a:r>
              <a:rPr lang="en-US" b="1" i="1" dirty="0">
                <a:solidFill>
                  <a:srgbClr val="FF0000"/>
                </a:solidFill>
              </a:rPr>
              <a:t>mutually exclusive access </a:t>
            </a:r>
            <a:r>
              <a:rPr lang="en-US" dirty="0"/>
              <a:t>for each critical section.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Semaphores (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Mutex and condition variables (</a:t>
            </a:r>
            <a:r>
              <a:rPr lang="en-US" dirty="0" err="1"/>
              <a:t>Pthreads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6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P(s)</a:t>
            </a:r>
            <a:r>
              <a:rPr lang="en-US" dirty="0"/>
              <a:t>  </a:t>
            </a:r>
            <a:r>
              <a:rPr lang="en-US" sz="1700" dirty="0">
                <a:solidFill>
                  <a:schemeClr val="bg2"/>
                </a:solidFill>
              </a:rPr>
              <a:t>(</a:t>
            </a:r>
            <a:r>
              <a:rPr lang="en-US" sz="1700" dirty="0" err="1">
                <a:solidFill>
                  <a:schemeClr val="bg2"/>
                </a:solidFill>
              </a:rPr>
              <a:t>sem_wait</a:t>
            </a:r>
            <a:r>
              <a:rPr lang="en-US" sz="1700" dirty="0">
                <a:solidFill>
                  <a:schemeClr val="bg2"/>
                </a:solidFill>
              </a:rPr>
              <a:t> in </a:t>
            </a:r>
            <a:r>
              <a:rPr lang="en-US" sz="1700" dirty="0" err="1">
                <a:solidFill>
                  <a:schemeClr val="bg2"/>
                </a:solidFill>
              </a:rPr>
              <a:t>pthreads</a:t>
            </a:r>
            <a:r>
              <a:rPr lang="en-US" sz="1700" dirty="0">
                <a:solidFill>
                  <a:schemeClr val="bg2"/>
                </a:solidFill>
              </a:rPr>
              <a:t>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>
                <a:solidFill>
                  <a:srgbClr val="FF0000"/>
                </a:solidFill>
              </a:rPr>
              <a:t>V(s): </a:t>
            </a:r>
            <a:r>
              <a:rPr lang="en-US" sz="1700" dirty="0">
                <a:solidFill>
                  <a:schemeClr val="bg2"/>
                </a:solidFill>
              </a:rPr>
              <a:t>(</a:t>
            </a:r>
            <a:r>
              <a:rPr lang="en-US" sz="1700" dirty="0" err="1">
                <a:solidFill>
                  <a:schemeClr val="bg2"/>
                </a:solidFill>
              </a:rPr>
              <a:t>sem_post</a:t>
            </a:r>
            <a:r>
              <a:rPr lang="en-US" sz="1700" dirty="0">
                <a:solidFill>
                  <a:schemeClr val="bg2"/>
                </a:solidFill>
              </a:rPr>
              <a:t> in </a:t>
            </a:r>
            <a:r>
              <a:rPr lang="en-US" sz="1700" dirty="0" err="1">
                <a:solidFill>
                  <a:schemeClr val="bg2"/>
                </a:solidFill>
              </a:rPr>
              <a:t>pthreads</a:t>
            </a:r>
            <a:r>
              <a:rPr lang="en-US" sz="1700" dirty="0">
                <a:solidFill>
                  <a:schemeClr val="bg2"/>
                </a:solidFill>
              </a:rPr>
              <a:t>)</a:t>
            </a:r>
            <a:endParaRPr lang="en-US" sz="2600" b="1" i="1" dirty="0"/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34302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P(s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V(s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csapp.h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P(sem_t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V(sem_t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722357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How can we fix this using semaphores?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88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Using Semaphores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variables).</a:t>
            </a:r>
          </a:p>
          <a:p>
            <a:pPr lvl="1"/>
            <a:r>
              <a:rPr lang="en-US" dirty="0"/>
              <a:t>Surround corresponding critical sections with </a:t>
            </a:r>
            <a:r>
              <a:rPr lang="en-US" i="1" dirty="0" err="1"/>
              <a:t>P(mutex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</a:t>
            </a:r>
            <a:r>
              <a:rPr lang="en-US" i="1" dirty="0" err="1"/>
              <a:t>V(mutex</a:t>
            </a:r>
            <a:r>
              <a:rPr lang="en-US" i="1" dirty="0"/>
              <a:t>)</a:t>
            </a:r>
            <a:r>
              <a:rPr lang="en-US" dirty="0"/>
              <a:t> operations.</a:t>
            </a:r>
          </a:p>
          <a:p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Binary semaphore</a:t>
            </a:r>
            <a:r>
              <a:rPr lang="en-US" dirty="0"/>
              <a:t>: semaphore whose value is always 0 or 1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Mutex: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binary semaphore used for mutual exclusion</a:t>
            </a:r>
          </a:p>
          <a:p>
            <a:pPr lvl="2"/>
            <a:r>
              <a:rPr lang="en-US" dirty="0"/>
              <a:t>P operation: </a:t>
            </a:r>
            <a:r>
              <a:rPr lang="en-US" dirty="0">
                <a:solidFill>
                  <a:srgbClr val="FF0000"/>
                </a:solidFill>
              </a:rPr>
              <a:t>“locking” </a:t>
            </a:r>
            <a:r>
              <a:rPr lang="en-US" dirty="0"/>
              <a:t>the mutex</a:t>
            </a:r>
          </a:p>
          <a:p>
            <a:pPr lvl="2"/>
            <a:r>
              <a:rPr lang="en-US" dirty="0"/>
              <a:t>V operation: </a:t>
            </a:r>
            <a:r>
              <a:rPr lang="en-US" dirty="0">
                <a:solidFill>
                  <a:srgbClr val="FF0000"/>
                </a:solidFill>
              </a:rPr>
              <a:t>“unlocking”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“releasing” </a:t>
            </a:r>
            <a:r>
              <a:rPr lang="en-US" dirty="0"/>
              <a:t>the mutex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“Holding” </a:t>
            </a:r>
            <a:r>
              <a:rPr lang="en-US" dirty="0"/>
              <a:t>a mutex: locked and not yet unlocked.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Counting semaphore</a:t>
            </a:r>
            <a:r>
              <a:rPr lang="en-US" dirty="0"/>
              <a:t>: used as a counter for set of available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3814655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Sem_init(&amp;mutex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, 0, 1); 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8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 = 1 */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Warning: It’s orders of magnitude slower than </a:t>
            </a:r>
            <a:r>
              <a:rPr lang="en-US" dirty="0" err="1">
                <a:latin typeface="Courier New"/>
                <a:cs typeface="Courier New"/>
              </a:rPr>
              <a:t>badcnt.c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35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613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FBC4-05DD-4842-BA6E-808C689A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i="1" dirty="0"/>
              <a:t>this </a:t>
            </a:r>
            <a:r>
              <a:rPr lang="en-US" dirty="0"/>
              <a:t>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CE5A-A79F-4F3C-B9EC-FA09BFC1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5131D-6CA6-4E24-8126-7DD725F2F0CC}"/>
              </a:ext>
            </a:extLst>
          </p:cNvPr>
          <p:cNvSpPr/>
          <p:nvPr/>
        </p:nvSpPr>
        <p:spPr>
          <a:xfrm>
            <a:off x="633911" y="1295400"/>
            <a:ext cx="7315200" cy="44012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fork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8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exit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wait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(&amp;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status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"parallel sum: %d\</a:t>
            </a:r>
            <a:r>
              <a:rPr lang="en-US" sz="2000" b="0" dirty="0" err="1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n"</a:t>
            </a:r>
            <a:r>
              <a:rPr lang="en-US" sz="20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40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need a clear model of how variables are shared by threads. </a:t>
            </a:r>
          </a:p>
          <a:p>
            <a:endParaRPr lang="en-US" dirty="0"/>
          </a:p>
          <a:p>
            <a:r>
              <a:rPr lang="en-US" dirty="0"/>
              <a:t>Variables shared by multiple threads must be protected to ensure mutually exclusive access.</a:t>
            </a:r>
          </a:p>
          <a:p>
            <a:endParaRPr lang="en-US" dirty="0"/>
          </a:p>
          <a:p>
            <a:r>
              <a:rPr lang="en-US" dirty="0"/>
              <a:t>Semaphores are a fundamental mechanism for enforcing mutual exclusion. </a:t>
            </a:r>
          </a:p>
        </p:txBody>
      </p:sp>
    </p:spTree>
    <p:extLst>
      <p:ext uri="{BB962C8B-B14F-4D97-AF65-F5344CB8AC3E}">
        <p14:creationId xmlns:p14="http://schemas.microsoft.com/office/powerpoint/2010/main" val="18050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0E6B-7D78-4D41-8101-71D93FB0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i="1" u="sng" dirty="0"/>
              <a:t>this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4790-C6BB-48A9-A286-C1EA329A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212C9-927A-4540-987C-B6C14B5592DE}"/>
              </a:ext>
            </a:extLst>
          </p:cNvPr>
          <p:cNvSpPr/>
          <p:nvPr/>
        </p:nvSpPr>
        <p:spPr>
          <a:xfrm>
            <a:off x="603959" y="1155055"/>
            <a:ext cx="7936082" cy="5386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fork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8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exit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status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wait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(&amp;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status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child_sum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WEXITSTATUS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status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child_sum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"parallel sum: %d\n"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child_sum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B8DA-97EA-4C8E-8728-6369116C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3200400"/>
            <a:ext cx="7592093" cy="762000"/>
          </a:xfrm>
        </p:spPr>
        <p:txBody>
          <a:bodyPr/>
          <a:lstStyle/>
          <a:p>
            <a:r>
              <a:rPr lang="en-US" dirty="0"/>
              <a:t>Lets try a harder application!</a:t>
            </a:r>
          </a:p>
        </p:txBody>
      </p:sp>
      <p:pic>
        <p:nvPicPr>
          <p:cNvPr id="1026" name="Picture 2" descr="Image result for database">
            <a:extLst>
              <a:ext uri="{FF2B5EF4-FFF2-40B4-BE49-F238E27FC236}">
                <a16:creationId xmlns:a16="http://schemas.microsoft.com/office/drawing/2014/main" id="{D41BF3BC-F05E-4380-A333-4DEE0DBA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1541606" cy="1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4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Banking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761" y="1676400"/>
            <a:ext cx="8458200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typedef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user_t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name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dollars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user_t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user_t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database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NUM_USERS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transaction_loop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transaction_t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get_incomming_transaction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update_database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(&amp;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//long running function</a:t>
            </a: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4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Banking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104" y="1190421"/>
            <a:ext cx="8458200" cy="53245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typedef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user_t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name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dollars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user_t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user database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NUM_USERS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transaction_loop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transaction_t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get_incomming_transaction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Fork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//Child Process does the long running function</a:t>
            </a: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update_database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(&amp;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	exit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507229">
            <a:off x="3972215" y="2088091"/>
            <a:ext cx="4778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libri" pitchFamily="34" charset="0"/>
              </a:rPr>
              <a:t>How do we fix this?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74481" y="1187042"/>
            <a:ext cx="1597025" cy="1597025"/>
            <a:chOff x="8333496" y="-105123"/>
            <a:chExt cx="1597025" cy="1597025"/>
          </a:xfrm>
        </p:grpSpPr>
        <p:sp>
          <p:nvSpPr>
            <p:cNvPr id="8" name="Rectangle 7"/>
            <p:cNvSpPr/>
            <p:nvPr/>
          </p:nvSpPr>
          <p:spPr bwMode="auto">
            <a:xfrm>
              <a:off x="8815218" y="435678"/>
              <a:ext cx="633582" cy="67457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pic>
          <p:nvPicPr>
            <p:cNvPr id="3076" name="Picture 4" descr="Image result for nail biting emoji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22922">
              <a:off x="8333496" y="-105123"/>
              <a:ext cx="1597025" cy="159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0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4" id="{3B466650-392D-42BD-AABE-E0C799CFC2DE}" vid="{A740E4B2-7ACB-494B-9ED2-31BF811DA5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cs33_4</Template>
  <TotalTime>48166</TotalTime>
  <Words>4247</Words>
  <Application>Microsoft Office PowerPoint</Application>
  <PresentationFormat>On-screen Show (4:3)</PresentationFormat>
  <Paragraphs>1032</Paragraphs>
  <Slides>50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MS PGothic</vt:lpstr>
      <vt:lpstr>Arial</vt:lpstr>
      <vt:lpstr>Arial Narrow</vt:lpstr>
      <vt:lpstr>Calibri</vt:lpstr>
      <vt:lpstr>Consolas</vt:lpstr>
      <vt:lpstr>Courier New</vt:lpstr>
      <vt:lpstr>Menlo-Regular</vt:lpstr>
      <vt:lpstr>Times New Roman</vt:lpstr>
      <vt:lpstr>Wingdings</vt:lpstr>
      <vt:lpstr>Wingdings 2</vt:lpstr>
      <vt:lpstr>cs33_4</vt:lpstr>
      <vt:lpstr>CS33 Lecture 15: Threading &amp; Basic Synchronization  </vt:lpstr>
      <vt:lpstr>How can we go faster?  Need Parallelism!</vt:lpstr>
      <vt:lpstr>Parallelization Example</vt:lpstr>
      <vt:lpstr>Does this work?</vt:lpstr>
      <vt:lpstr>Does this work?</vt:lpstr>
      <vt:lpstr>Does this work?</vt:lpstr>
      <vt:lpstr>Lets try a harder application!</vt:lpstr>
      <vt:lpstr>Parallelize Banking Database</vt:lpstr>
      <vt:lpstr>Parallelize Banking Database</vt:lpstr>
      <vt:lpstr>Today’s Lecture: Threads to the Rescue!</vt:lpstr>
      <vt:lpstr>PowerPoint Presentation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 Cleanup</vt:lpstr>
      <vt:lpstr>Problem/Benefit of Threads: Sharing</vt:lpstr>
      <vt:lpstr>PowerPoint Presentation</vt:lpstr>
      <vt:lpstr>Shared Variables in Threaded C Programs</vt:lpstr>
      <vt:lpstr>Threads Memory Model</vt:lpstr>
      <vt:lpstr>Example Program to Illustrate Sharing</vt:lpstr>
      <vt:lpstr>Mapping Variable Instances to Memory</vt:lpstr>
      <vt:lpstr>Mapping Variable Instances to Memory</vt:lpstr>
      <vt:lpstr>Shared Variable Analysis</vt:lpstr>
      <vt:lpstr>PowerPoint Presentation</vt:lpstr>
      <vt:lpstr>Synchronizing Threads  </vt:lpstr>
      <vt:lpstr>badcnt.c: Improper Synchronization</vt:lpstr>
      <vt:lpstr>Assembly Code for Counter Loop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Critical Sections and Unsafe Regions</vt:lpstr>
      <vt:lpstr>Critical Sections and Unsafe Regions</vt:lpstr>
      <vt:lpstr>How do we fix this???</vt:lpstr>
      <vt:lpstr>Enforcing Mutual Exclusion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Tony Nowatzki</cp:lastModifiedBy>
  <cp:revision>976</cp:revision>
  <cp:lastPrinted>2012-11-14T01:18:46Z</cp:lastPrinted>
  <dcterms:created xsi:type="dcterms:W3CDTF">2012-11-14T01:16:09Z</dcterms:created>
  <dcterms:modified xsi:type="dcterms:W3CDTF">2019-11-21T21:54:02Z</dcterms:modified>
</cp:coreProperties>
</file>