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68" r:id="rId3"/>
    <p:sldId id="259" r:id="rId4"/>
    <p:sldId id="278" r:id="rId5"/>
    <p:sldId id="274" r:id="rId6"/>
    <p:sldId id="276" r:id="rId7"/>
    <p:sldId id="270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70F106-333D-13F9-C18D-D415E2C60C21}" name="KimBaekHyun" initials="K" userId="S::bh6176@kyonggi.ac.kr::231eefa5-35c8-4f5f-8b6d-d6b6ead9342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8" autoAdjust="0"/>
    <p:restoredTop sz="94660"/>
  </p:normalViewPr>
  <p:slideViewPr>
    <p:cSldViewPr snapToGrid="0">
      <p:cViewPr>
        <p:scale>
          <a:sx n="75" d="100"/>
          <a:sy n="75" d="100"/>
        </p:scale>
        <p:origin x="73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EF0CC-B614-4194-9C8A-46552959166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6772-18B3-4734-8272-791B43B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8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12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03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33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11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62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538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73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 latinLnBrk="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09261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1539346" y="-167745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609630" lvl="1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 latinLnBrk="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414393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3154892" y="1447801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360892" y="127000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609630" lvl="1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 latinLnBrk="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224123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10524647" y="6405933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+mj-ea"/>
                <a:ea typeface="+mj-ea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87;p3">
            <a:extLst>
              <a:ext uri="{FF2B5EF4-FFF2-40B4-BE49-F238E27FC236}">
                <a16:creationId xmlns:a16="http://schemas.microsoft.com/office/drawing/2014/main" id="{AF6C0D55-9B8B-41A8-A0BD-1040FD5C0B8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10792" y="208651"/>
            <a:ext cx="936255" cy="441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02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70947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1867"/>
            </a:lvl1pPr>
            <a:lvl2pPr marL="609630" lvl="1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600"/>
            </a:lvl2pPr>
            <a:lvl3pPr marL="914446" lvl="2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3098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70947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1867"/>
            </a:lvl1pPr>
            <a:lvl2pPr marL="609630" lvl="1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600"/>
            </a:lvl2pPr>
            <a:lvl3pPr marL="914446" lvl="2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55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04815" lvl="0" indent="-152408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 b="1"/>
            </a:lvl1pPr>
            <a:lvl2pPr marL="609630" lvl="1" indent="-152408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33" b="1"/>
            </a:lvl2pPr>
            <a:lvl3pPr marL="914446" lvl="2" indent="-152408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 b="1"/>
            </a:lvl3pPr>
            <a:lvl4pPr marL="1219261" lvl="3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4pPr>
            <a:lvl5pPr marL="1524076" lvl="4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5pPr>
            <a:lvl6pPr marL="1828891" lvl="5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6pPr>
            <a:lvl7pPr marL="2133707" lvl="6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7pPr>
            <a:lvl8pPr marL="2438522" lvl="7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8pPr>
            <a:lvl9pPr marL="2743337" lvl="8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304800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600"/>
            </a:lvl1pPr>
            <a:lvl2pPr marL="609630" lvl="1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3pPr>
            <a:lvl4pPr marL="1219261" lvl="3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4pPr>
            <a:lvl5pPr marL="1524076" lvl="4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5pPr>
            <a:lvl6pPr marL="1828891" lvl="5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6pPr>
            <a:lvl7pPr marL="2133707" lvl="6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7pPr>
            <a:lvl8pPr marL="2438522" lvl="7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8pPr>
            <a:lvl9pPr marL="2743337" lvl="8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3096684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04815" lvl="0" indent="-152408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 b="1"/>
            </a:lvl1pPr>
            <a:lvl2pPr marL="609630" lvl="1" indent="-152408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33" b="1"/>
            </a:lvl2pPr>
            <a:lvl3pPr marL="914446" lvl="2" indent="-152408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 b="1"/>
            </a:lvl3pPr>
            <a:lvl4pPr marL="1219261" lvl="3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4pPr>
            <a:lvl5pPr marL="1524076" lvl="4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5pPr>
            <a:lvl6pPr marL="1828891" lvl="5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6pPr>
            <a:lvl7pPr marL="2133707" lvl="6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7pPr>
            <a:lvl8pPr marL="2438522" lvl="7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8pPr>
            <a:lvl9pPr marL="2743337" lvl="8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3096684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600"/>
            </a:lvl1pPr>
            <a:lvl2pPr marL="609630" lvl="1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3pPr>
            <a:lvl4pPr marL="1219261" lvl="3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4pPr>
            <a:lvl5pPr marL="1524076" lvl="4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5pPr>
            <a:lvl6pPr marL="1828891" lvl="5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6pPr>
            <a:lvl7pPr marL="2133707" lvl="6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7pPr>
            <a:lvl8pPr marL="2438522" lvl="7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8pPr>
            <a:lvl9pPr marL="2743337" lvl="8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5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5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44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3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2383367" y="182034"/>
            <a:ext cx="3407833" cy="390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87881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2133"/>
            </a:lvl1pPr>
            <a:lvl2pPr marL="609630" lvl="1" indent="-270947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1867"/>
            </a:lvl2pPr>
            <a:lvl3pPr marL="914446" lvl="2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600"/>
            </a:lvl3pPr>
            <a:lvl4pPr marL="1219261" lvl="3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4pPr>
            <a:lvl5pPr marL="1524076" lvl="4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5pPr>
            <a:lvl6pPr marL="1828891" lvl="5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6pPr>
            <a:lvl7pPr marL="2133707" lvl="6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7pPr>
            <a:lvl8pPr marL="2438522" lvl="7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8pPr>
            <a:lvl9pPr marL="2743337" lvl="8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304800" y="956734"/>
            <a:ext cx="2005542" cy="31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33"/>
            </a:lvl1pPr>
            <a:lvl2pPr marL="609630" lvl="1" indent="-1524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00"/>
            </a:lvl2pPr>
            <a:lvl3pPr marL="914446" lvl="2" indent="-152408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67"/>
            </a:lvl3pPr>
            <a:lvl4pPr marL="1219261" lvl="3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4pPr>
            <a:lvl5pPr marL="1524076" lvl="4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5pPr>
            <a:lvl6pPr marL="1828891" lvl="5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6pPr>
            <a:lvl7pPr marL="2133707" lvl="6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7pPr>
            <a:lvl8pPr marL="2438522" lvl="7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8pPr>
            <a:lvl9pPr marL="2743337" lvl="8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19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3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1194859" y="3578225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33"/>
            </a:lvl1pPr>
            <a:lvl2pPr marL="609630" lvl="1" indent="-1524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00"/>
            </a:lvl2pPr>
            <a:lvl3pPr marL="914446" lvl="2" indent="-152408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67"/>
            </a:lvl3pPr>
            <a:lvl4pPr marL="1219261" lvl="3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4pPr>
            <a:lvl5pPr marL="1524076" lvl="4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5pPr>
            <a:lvl6pPr marL="1828891" lvl="5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6pPr>
            <a:lvl7pPr marL="2133707" lvl="6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7pPr>
            <a:lvl8pPr marL="2438522" lvl="7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8pPr>
            <a:lvl9pPr marL="2743337" lvl="8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56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1539346" y="-167745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609630" lvl="1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6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609630" lvl="1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 latinLnBrk="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64505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3154892" y="1447801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360892" y="127000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609630" lvl="1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5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2667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04815" lvl="0" indent="-152408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333">
                <a:solidFill>
                  <a:srgbClr val="888888"/>
                </a:solidFill>
              </a:defRPr>
            </a:lvl1pPr>
            <a:lvl2pPr marL="609630" lvl="1" indent="-152408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200">
                <a:solidFill>
                  <a:srgbClr val="888888"/>
                </a:solidFill>
              </a:defRPr>
            </a:lvl2pPr>
            <a:lvl3pPr marL="914446" lvl="2" indent="-152408" algn="l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067">
                <a:solidFill>
                  <a:srgbClr val="888888"/>
                </a:solidFill>
              </a:defRPr>
            </a:lvl3pPr>
            <a:lvl4pPr marL="1219261" lvl="3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4pPr>
            <a:lvl5pPr marL="1524076" lvl="4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5pPr>
            <a:lvl6pPr marL="1828891" lvl="5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6pPr>
            <a:lvl7pPr marL="2133707" lvl="6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7pPr>
            <a:lvl8pPr marL="2438522" lvl="7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8pPr>
            <a:lvl9pPr marL="2743337" lvl="8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 latinLnBrk="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04255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70947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1867"/>
            </a:lvl1pPr>
            <a:lvl2pPr marL="609630" lvl="1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600"/>
            </a:lvl2pPr>
            <a:lvl3pPr marL="914446" lvl="2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2"/>
          </p:nvPr>
        </p:nvSpPr>
        <p:spPr>
          <a:xfrm>
            <a:off x="3098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70947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1867"/>
            </a:lvl1pPr>
            <a:lvl2pPr marL="609630" lvl="1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600"/>
            </a:lvl2pPr>
            <a:lvl3pPr marL="914446" lvl="2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 latinLnBrk="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6441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04815" lvl="0" indent="-152408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 b="1"/>
            </a:lvl1pPr>
            <a:lvl2pPr marL="609630" lvl="1" indent="-152408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33" b="1"/>
            </a:lvl2pPr>
            <a:lvl3pPr marL="914446" lvl="2" indent="-152408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 b="1"/>
            </a:lvl3pPr>
            <a:lvl4pPr marL="1219261" lvl="3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4pPr>
            <a:lvl5pPr marL="1524076" lvl="4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5pPr>
            <a:lvl6pPr marL="1828891" lvl="5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6pPr>
            <a:lvl7pPr marL="2133707" lvl="6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7pPr>
            <a:lvl8pPr marL="2438522" lvl="7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8pPr>
            <a:lvl9pPr marL="2743337" lvl="8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304800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600"/>
            </a:lvl1pPr>
            <a:lvl2pPr marL="609630" lvl="1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3pPr>
            <a:lvl4pPr marL="1219261" lvl="3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4pPr>
            <a:lvl5pPr marL="1524076" lvl="4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5pPr>
            <a:lvl6pPr marL="1828891" lvl="5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6pPr>
            <a:lvl7pPr marL="2133707" lvl="6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7pPr>
            <a:lvl8pPr marL="2438522" lvl="7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8pPr>
            <a:lvl9pPr marL="2743337" lvl="8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3096684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04815" lvl="0" indent="-152408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 b="1"/>
            </a:lvl1pPr>
            <a:lvl2pPr marL="609630" lvl="1" indent="-152408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33" b="1"/>
            </a:lvl2pPr>
            <a:lvl3pPr marL="914446" lvl="2" indent="-152408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 b="1"/>
            </a:lvl3pPr>
            <a:lvl4pPr marL="1219261" lvl="3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4pPr>
            <a:lvl5pPr marL="1524076" lvl="4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5pPr>
            <a:lvl6pPr marL="1828891" lvl="5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6pPr>
            <a:lvl7pPr marL="2133707" lvl="6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7pPr>
            <a:lvl8pPr marL="2438522" lvl="7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8pPr>
            <a:lvl9pPr marL="2743337" lvl="8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3096684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600"/>
            </a:lvl1pPr>
            <a:lvl2pPr marL="609630" lvl="1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200"/>
            </a:lvl3pPr>
            <a:lvl4pPr marL="1219261" lvl="3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4pPr>
            <a:lvl5pPr marL="1524076" lvl="4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5pPr>
            <a:lvl6pPr marL="1828891" lvl="5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6pPr>
            <a:lvl7pPr marL="2133707" lvl="6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7pPr>
            <a:lvl8pPr marL="2438522" lvl="7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8pPr>
            <a:lvl9pPr marL="2743337" lvl="8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067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 latinLnBrk="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406588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 latinLnBrk="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14510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 latinLnBrk="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64343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3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2383367" y="182034"/>
            <a:ext cx="3407833" cy="390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87881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2133"/>
            </a:lvl1pPr>
            <a:lvl2pPr marL="609630" lvl="1" indent="-270947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1867"/>
            </a:lvl2pPr>
            <a:lvl3pPr marL="914446" lvl="2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1600"/>
            </a:lvl3pPr>
            <a:lvl4pPr marL="1219261" lvl="3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4pPr>
            <a:lvl5pPr marL="1524076" lvl="4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5pPr>
            <a:lvl6pPr marL="1828891" lvl="5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6pPr>
            <a:lvl7pPr marL="2133707" lvl="6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7pPr>
            <a:lvl8pPr marL="2438522" lvl="7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8pPr>
            <a:lvl9pPr marL="2743337" lvl="8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1333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304800" y="956734"/>
            <a:ext cx="2005542" cy="31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33"/>
            </a:lvl1pPr>
            <a:lvl2pPr marL="609630" lvl="1" indent="-1524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00"/>
            </a:lvl2pPr>
            <a:lvl3pPr marL="914446" lvl="2" indent="-152408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67"/>
            </a:lvl3pPr>
            <a:lvl4pPr marL="1219261" lvl="3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4pPr>
            <a:lvl5pPr marL="1524076" lvl="4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5pPr>
            <a:lvl6pPr marL="1828891" lvl="5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6pPr>
            <a:lvl7pPr marL="2133707" lvl="6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7pPr>
            <a:lvl8pPr marL="2438522" lvl="7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8pPr>
            <a:lvl9pPr marL="2743337" lvl="8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 latinLnBrk="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16223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3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1194859" y="3578225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33"/>
            </a:lvl1pPr>
            <a:lvl2pPr marL="609630" lvl="1" indent="-1524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00"/>
            </a:lvl2pPr>
            <a:lvl3pPr marL="914446" lvl="2" indent="-152408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67"/>
            </a:lvl3pPr>
            <a:lvl4pPr marL="1219261" lvl="3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4pPr>
            <a:lvl5pPr marL="1524076" lvl="4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5pPr>
            <a:lvl6pPr marL="1828891" lvl="5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6pPr>
            <a:lvl7pPr marL="2133707" lvl="6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7pPr>
            <a:lvl8pPr marL="2438522" lvl="7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8pPr>
            <a:lvl9pPr marL="2743337" lvl="8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defTabSz="609630" latinLnBrk="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 latinLnBrk="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3903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09630" latinLnBrk="0">
              <a:buClr>
                <a:srgbClr val="000000"/>
              </a:buClr>
            </a:pPr>
            <a:endParaRPr lang="ko-KR" altLang="en-US" kern="0"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09630" latinLnBrk="0">
              <a:buClr>
                <a:srgbClr val="000000"/>
              </a:buClr>
            </a:pPr>
            <a:fld id="{00000000-1234-1234-1234-123412341234}" type="slidenum">
              <a:rPr lang="en-US" kern="0" smtClean="0"/>
              <a:pPr defTabSz="609630" latinLnBrk="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2228644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807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89523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6640738" y="4027153"/>
            <a:ext cx="4310998" cy="607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12"/>
          <p:cNvGrpSpPr/>
          <p:nvPr/>
        </p:nvGrpSpPr>
        <p:grpSpPr>
          <a:xfrm>
            <a:off x="1111587" y="-636227"/>
            <a:ext cx="9785123" cy="9785123"/>
            <a:chOff x="1667380" y="-1113366"/>
            <a:chExt cx="14677684" cy="14677684"/>
          </a:xfrm>
        </p:grpSpPr>
        <p:grpSp>
          <p:nvGrpSpPr>
            <p:cNvPr id="398" name="Google Shape;398;p12"/>
            <p:cNvGrpSpPr/>
            <p:nvPr/>
          </p:nvGrpSpPr>
          <p:grpSpPr>
            <a:xfrm>
              <a:off x="1667380" y="-1113366"/>
              <a:ext cx="14677684" cy="14677684"/>
              <a:chOff x="1667380" y="-1113366"/>
              <a:chExt cx="14677684" cy="14677684"/>
            </a:xfrm>
          </p:grpSpPr>
          <p:pic>
            <p:nvPicPr>
              <p:cNvPr id="399" name="Google Shape;399;p1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 rot="2700000">
                <a:off x="3816877" y="1036131"/>
                <a:ext cx="10378690" cy="103786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0" name="Google Shape;400;p1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2700000">
                <a:off x="6270418" y="3489672"/>
                <a:ext cx="5189345" cy="518934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1" name="Google Shape;401;p12"/>
            <p:cNvSpPr txBox="1"/>
            <p:nvPr/>
          </p:nvSpPr>
          <p:spPr>
            <a:xfrm>
              <a:off x="9027985" y="6099486"/>
              <a:ext cx="3609807" cy="492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algn="ctr" defTabSz="609630" latinLnBrk="0">
                <a:buClr>
                  <a:srgbClr val="000000"/>
                </a:buClr>
              </a:pPr>
              <a:r>
                <a:rPr lang="en-US" sz="1733" b="1" kern="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Health Check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2" name="Google Shape;402;p12"/>
            <p:cNvSpPr txBox="1"/>
            <p:nvPr/>
          </p:nvSpPr>
          <p:spPr>
            <a:xfrm>
              <a:off x="7060184" y="8079876"/>
              <a:ext cx="3609807" cy="492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algn="ctr" defTabSz="609630" latinLnBrk="0">
                <a:buClr>
                  <a:srgbClr val="000000"/>
                </a:buClr>
              </a:pPr>
              <a:r>
                <a:rPr lang="en-US" sz="1733" b="1" kern="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Emergency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3" name="Google Shape;403;p12"/>
            <p:cNvSpPr txBox="1"/>
            <p:nvPr/>
          </p:nvSpPr>
          <p:spPr>
            <a:xfrm>
              <a:off x="5095118" y="6099486"/>
              <a:ext cx="3609807" cy="492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algn="ctr" defTabSz="609630" latinLnBrk="0">
                <a:buClr>
                  <a:srgbClr val="000000"/>
                </a:buClr>
              </a:pPr>
              <a:r>
                <a:rPr lang="en-US" sz="1733" b="1" kern="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Home Training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" name="Google Shape;404;p12"/>
            <p:cNvSpPr txBox="1"/>
            <p:nvPr/>
          </p:nvSpPr>
          <p:spPr>
            <a:xfrm>
              <a:off x="7060184" y="4096342"/>
              <a:ext cx="3609807" cy="492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algn="ctr" defTabSz="609630" latinLnBrk="0">
                <a:buClr>
                  <a:srgbClr val="000000"/>
                </a:buClr>
              </a:pPr>
              <a:r>
                <a:rPr lang="en-US" sz="1733" b="1" kern="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Medical Check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p12"/>
            <p:cNvSpPr txBox="1"/>
            <p:nvPr/>
          </p:nvSpPr>
          <p:spPr>
            <a:xfrm>
              <a:off x="9404359" y="5226252"/>
              <a:ext cx="2857011" cy="938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algn="ctr" defTabSz="609630" latinLnBrk="0">
                <a:buClr>
                  <a:srgbClr val="000000"/>
                </a:buClr>
              </a:pPr>
              <a:r>
                <a:rPr lang="en-US" sz="3667" b="1" kern="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6" name="Google Shape;406;p12"/>
            <p:cNvSpPr txBox="1"/>
            <p:nvPr/>
          </p:nvSpPr>
          <p:spPr>
            <a:xfrm>
              <a:off x="7436617" y="7206648"/>
              <a:ext cx="2857011" cy="938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algn="ctr" defTabSz="609630" latinLnBrk="0">
                <a:buClr>
                  <a:srgbClr val="000000"/>
                </a:buClr>
              </a:pPr>
              <a:r>
                <a:rPr lang="en-US" sz="3667" b="1" kern="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7" name="Google Shape;407;p12"/>
            <p:cNvSpPr txBox="1"/>
            <p:nvPr/>
          </p:nvSpPr>
          <p:spPr>
            <a:xfrm>
              <a:off x="5471519" y="5226252"/>
              <a:ext cx="2857011" cy="938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algn="ctr" defTabSz="609630" latinLnBrk="0">
                <a:buClr>
                  <a:srgbClr val="000000"/>
                </a:buClr>
              </a:pPr>
              <a:r>
                <a:rPr lang="en-US" sz="3667" b="1" kern="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8" name="Google Shape;408;p12"/>
            <p:cNvSpPr txBox="1"/>
            <p:nvPr/>
          </p:nvSpPr>
          <p:spPr>
            <a:xfrm>
              <a:off x="7436585" y="3223111"/>
              <a:ext cx="2857011" cy="938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algn="ctr" defTabSz="609630" latinLnBrk="0">
                <a:buClr>
                  <a:srgbClr val="000000"/>
                </a:buClr>
              </a:pPr>
              <a:r>
                <a:rPr lang="en-US" sz="3667" b="1" kern="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9" name="Google Shape;409;p12"/>
          <p:cNvSpPr txBox="1"/>
          <p:nvPr/>
        </p:nvSpPr>
        <p:spPr>
          <a:xfrm>
            <a:off x="3391736" y="785975"/>
            <a:ext cx="8314270" cy="553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algn="ctr" defTabSz="609630" latinLnBrk="0">
              <a:buClr>
                <a:srgbClr val="000000"/>
              </a:buClr>
            </a:pPr>
            <a:r>
              <a:rPr lang="en-US" sz="3200" b="1" kern="0" dirty="0">
                <a:solidFill>
                  <a:srgbClr val="2F4F95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Health</a:t>
            </a:r>
            <a:endParaRPr sz="1200" b="1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0" name="Google Shape;410;p12"/>
          <p:cNvGrpSpPr/>
          <p:nvPr/>
        </p:nvGrpSpPr>
        <p:grpSpPr>
          <a:xfrm>
            <a:off x="9117234" y="4263847"/>
            <a:ext cx="3146969" cy="597091"/>
            <a:chOff x="13675850" y="6211105"/>
            <a:chExt cx="4720454" cy="895636"/>
          </a:xfrm>
        </p:grpSpPr>
        <p:sp>
          <p:nvSpPr>
            <p:cNvPr id="411" name="Google Shape;411;p12"/>
            <p:cNvSpPr txBox="1"/>
            <p:nvPr/>
          </p:nvSpPr>
          <p:spPr>
            <a:xfrm>
              <a:off x="14061334" y="6737449"/>
              <a:ext cx="4334970" cy="369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defTabSz="609630" latinLnBrk="0">
                <a:buClr>
                  <a:srgbClr val="000000"/>
                </a:buClr>
              </a:pPr>
              <a:r>
                <a:rPr lang="en-US" sz="1200" kern="0" dirty="0">
                  <a:solidFill>
                    <a:srgbClr val="9E9E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위험한 상황이 감지되면 긴급연락</a:t>
              </a:r>
              <a:endParaRPr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" name="Google Shape;412;p12"/>
            <p:cNvSpPr txBox="1"/>
            <p:nvPr/>
          </p:nvSpPr>
          <p:spPr>
            <a:xfrm>
              <a:off x="14061334" y="6211105"/>
              <a:ext cx="4334970" cy="461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defTabSz="609630" latinLnBrk="0">
                <a:buClr>
                  <a:srgbClr val="000000"/>
                </a:buClr>
              </a:pPr>
              <a:r>
                <a:rPr lang="en-US" sz="1600" b="1" kern="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Emergency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12"/>
            <p:cNvSpPr txBox="1"/>
            <p:nvPr/>
          </p:nvSpPr>
          <p:spPr>
            <a:xfrm>
              <a:off x="13675850" y="6215548"/>
              <a:ext cx="929390" cy="461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defTabSz="609630" latinLnBrk="0">
                <a:buClr>
                  <a:srgbClr val="000000"/>
                </a:buClr>
              </a:pPr>
              <a:r>
                <a:rPr lang="en-US" sz="1600" b="1" kern="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4" name="Google Shape;414;p12"/>
          <p:cNvGrpSpPr/>
          <p:nvPr/>
        </p:nvGrpSpPr>
        <p:grpSpPr>
          <a:xfrm>
            <a:off x="9117234" y="5264158"/>
            <a:ext cx="3175537" cy="966423"/>
            <a:chOff x="13675850" y="7896238"/>
            <a:chExt cx="4763306" cy="1449634"/>
          </a:xfrm>
        </p:grpSpPr>
        <p:sp>
          <p:nvSpPr>
            <p:cNvPr id="415" name="Google Shape;415;p12"/>
            <p:cNvSpPr txBox="1"/>
            <p:nvPr/>
          </p:nvSpPr>
          <p:spPr>
            <a:xfrm>
              <a:off x="14061334" y="8422582"/>
              <a:ext cx="4377822" cy="923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defTabSz="609630" latinLnBrk="0">
                <a:buClr>
                  <a:srgbClr val="000000"/>
                </a:buClr>
              </a:pPr>
              <a:r>
                <a:rPr lang="ko-KR" altLang="en-US" sz="1200" kern="0" dirty="0">
                  <a:solidFill>
                    <a:srgbClr val="9E9E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건강정보 분석</a:t>
              </a:r>
              <a:r>
                <a:rPr lang="en-US" altLang="ko-KR" sz="1200" kern="0" dirty="0">
                  <a:solidFill>
                    <a:srgbClr val="9E9E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1200" kern="0" dirty="0">
                  <a:solidFill>
                    <a:srgbClr val="9E9E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건강</a:t>
              </a:r>
              <a:r>
                <a:rPr lang="en-US" altLang="ko-KR" sz="1200" kern="0" dirty="0">
                  <a:solidFill>
                    <a:srgbClr val="9E9E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1200" kern="0" dirty="0">
                  <a:solidFill>
                    <a:srgbClr val="9E9E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개선방안 가이드</a:t>
              </a:r>
              <a:endParaRPr lang="en-US" altLang="ko-KR" sz="1200" kern="0" dirty="0">
                <a:solidFill>
                  <a:srgbClr val="9E9E9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defTabSz="609630" latinLnBrk="0">
                <a:buClr>
                  <a:srgbClr val="000000"/>
                </a:buClr>
              </a:pPr>
              <a:r>
                <a:rPr lang="ko-KR" altLang="en-US" sz="1200" kern="0" dirty="0">
                  <a:solidFill>
                    <a:srgbClr val="9E9E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건강 습관 코칭</a:t>
              </a:r>
              <a:endParaRPr lang="en-US" altLang="ko-KR" sz="1200" kern="0" dirty="0">
                <a:solidFill>
                  <a:srgbClr val="9E9E9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defTabSz="609630" latinLnBrk="0">
                <a:buClr>
                  <a:srgbClr val="000000"/>
                </a:buClr>
              </a:pPr>
              <a:endParaRPr lang="ko-KR" altLang="en-US"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p12"/>
            <p:cNvSpPr txBox="1"/>
            <p:nvPr/>
          </p:nvSpPr>
          <p:spPr>
            <a:xfrm>
              <a:off x="14061334" y="7896238"/>
              <a:ext cx="4377822" cy="461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defTabSz="609630" latinLnBrk="0">
                <a:buClr>
                  <a:srgbClr val="000000"/>
                </a:buClr>
              </a:pPr>
              <a:r>
                <a:rPr lang="en-US" sz="1600" b="1" kern="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Health Check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p12"/>
            <p:cNvSpPr txBox="1"/>
            <p:nvPr/>
          </p:nvSpPr>
          <p:spPr>
            <a:xfrm>
              <a:off x="13675850" y="7900685"/>
              <a:ext cx="929390" cy="461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defTabSz="609630" latinLnBrk="0">
                <a:buClr>
                  <a:srgbClr val="000000"/>
                </a:buClr>
              </a:pPr>
              <a:r>
                <a:rPr lang="en-US" sz="1600" b="1" kern="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8" name="Google Shape;418;p12"/>
          <p:cNvGrpSpPr/>
          <p:nvPr/>
        </p:nvGrpSpPr>
        <p:grpSpPr>
          <a:xfrm>
            <a:off x="9117234" y="3078870"/>
            <a:ext cx="3163389" cy="781757"/>
            <a:chOff x="13675850" y="4525971"/>
            <a:chExt cx="4745083" cy="1172635"/>
          </a:xfrm>
        </p:grpSpPr>
        <p:sp>
          <p:nvSpPr>
            <p:cNvPr id="419" name="Google Shape;419;p12"/>
            <p:cNvSpPr txBox="1"/>
            <p:nvPr/>
          </p:nvSpPr>
          <p:spPr>
            <a:xfrm>
              <a:off x="14061333" y="5052315"/>
              <a:ext cx="4359600" cy="646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defTabSz="609630" latinLnBrk="0">
                <a:buClr>
                  <a:srgbClr val="000000"/>
                </a:buClr>
              </a:pPr>
              <a:r>
                <a:rPr lang="en-US" sz="1200" kern="0" dirty="0">
                  <a:solidFill>
                    <a:srgbClr val="9E9E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BMI, 인바디 </a:t>
              </a:r>
              <a:endParaRPr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609630" latinLnBrk="0">
                <a:buClr>
                  <a:srgbClr val="000000"/>
                </a:buClr>
              </a:pPr>
              <a:r>
                <a:rPr lang="en-US" sz="1200" kern="0" dirty="0">
                  <a:solidFill>
                    <a:srgbClr val="9E9E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걸음수, 운동추적</a:t>
              </a:r>
              <a:endParaRPr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12"/>
            <p:cNvSpPr txBox="1"/>
            <p:nvPr/>
          </p:nvSpPr>
          <p:spPr>
            <a:xfrm>
              <a:off x="14061333" y="4525971"/>
              <a:ext cx="4359600" cy="461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defTabSz="609630" latinLnBrk="0">
                <a:buClr>
                  <a:srgbClr val="000000"/>
                </a:buClr>
              </a:pPr>
              <a:r>
                <a:rPr lang="en-US" sz="1600" b="1" kern="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Home Training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12"/>
            <p:cNvSpPr txBox="1"/>
            <p:nvPr/>
          </p:nvSpPr>
          <p:spPr>
            <a:xfrm>
              <a:off x="13675850" y="4530409"/>
              <a:ext cx="929389" cy="461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defTabSz="609630" latinLnBrk="0">
                <a:buClr>
                  <a:srgbClr val="000000"/>
                </a:buClr>
              </a:pPr>
              <a:r>
                <a:rPr lang="en-US" sz="1600" b="1" kern="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22" name="Google Shape;422;p12"/>
          <p:cNvGrpSpPr/>
          <p:nvPr/>
        </p:nvGrpSpPr>
        <p:grpSpPr>
          <a:xfrm>
            <a:off x="9102016" y="1893892"/>
            <a:ext cx="3163368" cy="781757"/>
            <a:chOff x="13653024" y="2840838"/>
            <a:chExt cx="4745052" cy="1172635"/>
          </a:xfrm>
        </p:grpSpPr>
        <p:sp>
          <p:nvSpPr>
            <p:cNvPr id="423" name="Google Shape;423;p12"/>
            <p:cNvSpPr txBox="1"/>
            <p:nvPr/>
          </p:nvSpPr>
          <p:spPr>
            <a:xfrm>
              <a:off x="14038476" y="3367182"/>
              <a:ext cx="4359600" cy="646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defTabSz="609630" latinLnBrk="0">
                <a:buClr>
                  <a:srgbClr val="000000"/>
                </a:buClr>
              </a:pPr>
              <a:r>
                <a:rPr lang="en-US" sz="1200" kern="0" dirty="0">
                  <a:solidFill>
                    <a:srgbClr val="9E9E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심전도, 심박수</a:t>
              </a:r>
              <a:endParaRPr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609630" latinLnBrk="0">
                <a:buClr>
                  <a:srgbClr val="000000"/>
                </a:buClr>
              </a:pPr>
              <a:r>
                <a:rPr lang="en-US" sz="1200" kern="0" dirty="0">
                  <a:solidFill>
                    <a:srgbClr val="9E9E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산소포화도, 혈압</a:t>
              </a:r>
              <a:endParaRPr sz="12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4" name="Google Shape;424;p12"/>
            <p:cNvSpPr txBox="1"/>
            <p:nvPr/>
          </p:nvSpPr>
          <p:spPr>
            <a:xfrm>
              <a:off x="14038476" y="2840838"/>
              <a:ext cx="4359600" cy="461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defTabSz="609630" latinLnBrk="0">
                <a:buClr>
                  <a:srgbClr val="000000"/>
                </a:buClr>
              </a:pPr>
              <a:r>
                <a:rPr lang="en-US" sz="1600" b="1" kern="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Medical Check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5" name="Google Shape;425;p12"/>
            <p:cNvSpPr txBox="1"/>
            <p:nvPr/>
          </p:nvSpPr>
          <p:spPr>
            <a:xfrm>
              <a:off x="13653024" y="2845279"/>
              <a:ext cx="929390" cy="461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30467" rIns="60950" bIns="30467" anchor="t" anchorCtr="0">
              <a:spAutoFit/>
            </a:bodyPr>
            <a:lstStyle/>
            <a:p>
              <a:pPr defTabSz="609630" latinLnBrk="0">
                <a:buClr>
                  <a:srgbClr val="000000"/>
                </a:buClr>
              </a:pPr>
              <a:r>
                <a:rPr lang="en-US" sz="1600" b="1" kern="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endParaRPr sz="12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6" name="Google Shape;426;p12"/>
          <p:cNvSpPr txBox="1"/>
          <p:nvPr/>
        </p:nvSpPr>
        <p:spPr>
          <a:xfrm>
            <a:off x="685714" y="952420"/>
            <a:ext cx="3933911" cy="553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defTabSz="609630" latinLnBrk="0">
              <a:buClr>
                <a:srgbClr val="000000"/>
              </a:buClr>
            </a:pPr>
            <a:r>
              <a:rPr lang="en-US" sz="3200" b="1" kern="0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3200" b="1" kern="0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헬스 </a:t>
            </a:r>
            <a:r>
              <a:rPr lang="en-US" sz="3200" b="1" kern="0" dirty="0" err="1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r>
              <a:rPr lang="en-US" sz="3200" b="1" kern="0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3200" b="1" kern="0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컨셉</a:t>
            </a:r>
            <a:endParaRPr sz="1200" b="1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229CFA-5E36-492A-81CD-F615BAFB8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09630" latinLnBrk="0">
              <a:buClr>
                <a:srgbClr val="000000"/>
              </a:buClr>
            </a:pPr>
            <a:fld id="{00000000-1234-1234-1234-123412341234}" type="slidenum">
              <a:rPr lang="en-US" kern="0"/>
              <a:pPr defTabSz="609630" latinLnBrk="0">
                <a:buClr>
                  <a:srgbClr val="000000"/>
                </a:buClr>
              </a:pPr>
              <a:t>1</a:t>
            </a:fld>
            <a:endParaRPr lang="en-US" kern="0" dirty="0"/>
          </a:p>
        </p:txBody>
      </p:sp>
      <p:sp>
        <p:nvSpPr>
          <p:cNvPr id="36" name="Google Shape;346;p7"/>
          <p:cNvSpPr txBox="1"/>
          <p:nvPr/>
        </p:nvSpPr>
        <p:spPr>
          <a:xfrm>
            <a:off x="704114" y="679465"/>
            <a:ext cx="5943562" cy="28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spAutoFit/>
          </a:bodyPr>
          <a:lstStyle/>
          <a:p>
            <a:pPr defTabSz="609630" latinLnBrk="0">
              <a:buClr>
                <a:srgbClr val="000000"/>
              </a:buClr>
            </a:pPr>
            <a:r>
              <a:rPr lang="en-US" sz="1467" b="1" kern="0" dirty="0">
                <a:solidFill>
                  <a:srgbClr val="9E9E9E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헬스 </a:t>
            </a:r>
            <a:r>
              <a:rPr lang="ko-KR" altLang="en-US" sz="1467" b="1" kern="0" dirty="0">
                <a:solidFill>
                  <a:srgbClr val="9E9E9E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r>
              <a:rPr lang="en-US" sz="1467" b="1" kern="0" dirty="0">
                <a:solidFill>
                  <a:srgbClr val="9E9E9E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클라우드 </a:t>
            </a:r>
            <a:r>
              <a:rPr lang="ko-KR" altLang="en-US" sz="1467" b="1" kern="0" dirty="0">
                <a:solidFill>
                  <a:srgbClr val="9E9E9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전환 정보</a:t>
            </a:r>
            <a:r>
              <a:rPr lang="en-US" sz="1467" b="1" kern="0" dirty="0">
                <a:solidFill>
                  <a:srgbClr val="9E9E9E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 컨설팅</a:t>
            </a:r>
            <a:endParaRPr sz="1467" b="1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685714" y="952420"/>
            <a:ext cx="2462220" cy="553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구성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981" y="6145494"/>
            <a:ext cx="936255" cy="44172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704114" y="669238"/>
            <a:ext cx="5943562" cy="3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9E9E9E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SK 헬스의 클라우드 보안 컨설팅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그룹 1001"/>
          <p:cNvGrpSpPr/>
          <p:nvPr/>
        </p:nvGrpSpPr>
        <p:grpSpPr>
          <a:xfrm>
            <a:off x="9238570" y="418442"/>
            <a:ext cx="2001900" cy="1158339"/>
            <a:chOff x="1861844" y="393988"/>
            <a:chExt cx="6171429" cy="4293173"/>
          </a:xfrm>
        </p:grpSpPr>
        <p:pic>
          <p:nvPicPr>
            <p:cNvPr id="6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1844" y="393988"/>
              <a:ext cx="6171429" cy="4293173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153" y="875734"/>
            <a:ext cx="357916" cy="357916"/>
          </a:xfrm>
          <a:prstGeom prst="rect">
            <a:avLst/>
          </a:prstGeom>
        </p:spPr>
      </p:pic>
      <p:grpSp>
        <p:nvGrpSpPr>
          <p:cNvPr id="8" name="그룹 1002"/>
          <p:cNvGrpSpPr/>
          <p:nvPr/>
        </p:nvGrpSpPr>
        <p:grpSpPr>
          <a:xfrm>
            <a:off x="2636495" y="3848698"/>
            <a:ext cx="905423" cy="1718520"/>
            <a:chOff x="247203" y="827586"/>
            <a:chExt cx="2879977" cy="6171429"/>
          </a:xfrm>
        </p:grpSpPr>
        <p:pic>
          <p:nvPicPr>
            <p:cNvPr id="9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203" y="827586"/>
              <a:ext cx="2879977" cy="6171429"/>
            </a:xfrm>
            <a:prstGeom prst="rect">
              <a:avLst/>
            </a:prstGeom>
          </p:spPr>
        </p:pic>
      </p:grpSp>
      <p:grpSp>
        <p:nvGrpSpPr>
          <p:cNvPr id="10" name="그룹 1005"/>
          <p:cNvGrpSpPr/>
          <p:nvPr/>
        </p:nvGrpSpPr>
        <p:grpSpPr>
          <a:xfrm>
            <a:off x="1066666" y="3848698"/>
            <a:ext cx="498101" cy="553846"/>
            <a:chOff x="5930561" y="5907776"/>
            <a:chExt cx="2776492" cy="2776492"/>
          </a:xfrm>
        </p:grpSpPr>
        <p:pic>
          <p:nvPicPr>
            <p:cNvPr id="11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0561" y="5907776"/>
              <a:ext cx="2776492" cy="2776492"/>
            </a:xfrm>
            <a:prstGeom prst="rect">
              <a:avLst/>
            </a:prstGeom>
          </p:spPr>
        </p:pic>
      </p:grpSp>
      <p:grpSp>
        <p:nvGrpSpPr>
          <p:cNvPr id="12" name="그룹 1001"/>
          <p:cNvGrpSpPr/>
          <p:nvPr/>
        </p:nvGrpSpPr>
        <p:grpSpPr>
          <a:xfrm>
            <a:off x="3788296" y="3787728"/>
            <a:ext cx="533965" cy="402365"/>
            <a:chOff x="738879" y="589526"/>
            <a:chExt cx="2508310" cy="2259290"/>
          </a:xfrm>
        </p:grpSpPr>
        <p:pic>
          <p:nvPicPr>
            <p:cNvPr id="13" name="Object 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8879" y="589526"/>
              <a:ext cx="2508310" cy="2259290"/>
            </a:xfrm>
            <a:prstGeom prst="rect">
              <a:avLst/>
            </a:prstGeom>
          </p:spPr>
        </p:pic>
      </p:grpSp>
      <p:grpSp>
        <p:nvGrpSpPr>
          <p:cNvPr id="14" name="그룹 1002"/>
          <p:cNvGrpSpPr/>
          <p:nvPr/>
        </p:nvGrpSpPr>
        <p:grpSpPr>
          <a:xfrm>
            <a:off x="3746624" y="4488233"/>
            <a:ext cx="617307" cy="427988"/>
            <a:chOff x="4947559" y="445658"/>
            <a:chExt cx="2899811" cy="2403158"/>
          </a:xfrm>
        </p:grpSpPr>
        <p:pic>
          <p:nvPicPr>
            <p:cNvPr id="15" name="Object 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47559" y="445658"/>
              <a:ext cx="2899811" cy="2403158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3720538" y="3105603"/>
            <a:ext cx="656882" cy="398045"/>
            <a:chOff x="1216086" y="3165559"/>
            <a:chExt cx="3085714" cy="1782000"/>
          </a:xfrm>
        </p:grpSpPr>
        <p:pic>
          <p:nvPicPr>
            <p:cNvPr id="17" name="Object 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6086" y="3165559"/>
              <a:ext cx="3085714" cy="1782000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3785686" y="5194984"/>
            <a:ext cx="591734" cy="442942"/>
            <a:chOff x="6397464" y="4519742"/>
            <a:chExt cx="2893128" cy="2214487"/>
          </a:xfrm>
        </p:grpSpPr>
        <p:pic>
          <p:nvPicPr>
            <p:cNvPr id="19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97464" y="4519742"/>
              <a:ext cx="2893128" cy="2214487"/>
            </a:xfrm>
            <a:prstGeom prst="rect">
              <a:avLst/>
            </a:prstGeom>
          </p:spPr>
        </p:pic>
      </p:grpSp>
      <p:grpSp>
        <p:nvGrpSpPr>
          <p:cNvPr id="20" name="그룹 1005"/>
          <p:cNvGrpSpPr/>
          <p:nvPr/>
        </p:nvGrpSpPr>
        <p:grpSpPr>
          <a:xfrm>
            <a:off x="3696022" y="5887288"/>
            <a:ext cx="708069" cy="401695"/>
            <a:chOff x="1052355" y="6315632"/>
            <a:chExt cx="3816608" cy="2471254"/>
          </a:xfrm>
        </p:grpSpPr>
        <p:pic>
          <p:nvPicPr>
            <p:cNvPr id="21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2355" y="6315632"/>
              <a:ext cx="3816608" cy="2471254"/>
            </a:xfrm>
            <a:prstGeom prst="rect">
              <a:avLst/>
            </a:prstGeom>
          </p:spPr>
        </p:pic>
      </p:grpSp>
      <p:grpSp>
        <p:nvGrpSpPr>
          <p:cNvPr id="22" name="그룹 1001"/>
          <p:cNvGrpSpPr/>
          <p:nvPr/>
        </p:nvGrpSpPr>
        <p:grpSpPr>
          <a:xfrm>
            <a:off x="7435174" y="3848698"/>
            <a:ext cx="1219031" cy="2075571"/>
            <a:chOff x="804957" y="1194575"/>
            <a:chExt cx="1378831" cy="2765251"/>
          </a:xfrm>
        </p:grpSpPr>
        <p:pic>
          <p:nvPicPr>
            <p:cNvPr id="23" name="Object 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4957" y="1194575"/>
              <a:ext cx="1378831" cy="2765251"/>
            </a:xfrm>
            <a:prstGeom prst="rect">
              <a:avLst/>
            </a:prstGeom>
          </p:spPr>
        </p:pic>
      </p:grpSp>
      <p:grpSp>
        <p:nvGrpSpPr>
          <p:cNvPr id="24" name="그룹 1002"/>
          <p:cNvGrpSpPr/>
          <p:nvPr/>
        </p:nvGrpSpPr>
        <p:grpSpPr>
          <a:xfrm>
            <a:off x="6760218" y="3974189"/>
            <a:ext cx="520929" cy="397558"/>
            <a:chOff x="3098734" y="1748763"/>
            <a:chExt cx="2516094" cy="2047472"/>
          </a:xfrm>
        </p:grpSpPr>
        <p:pic>
          <p:nvPicPr>
            <p:cNvPr id="25" name="Object 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98734" y="1748763"/>
              <a:ext cx="2516094" cy="2047472"/>
            </a:xfrm>
            <a:prstGeom prst="rect">
              <a:avLst/>
            </a:prstGeom>
          </p:spPr>
        </p:pic>
      </p:grpSp>
      <p:grpSp>
        <p:nvGrpSpPr>
          <p:cNvPr id="26" name="그룹 1003"/>
          <p:cNvGrpSpPr/>
          <p:nvPr/>
        </p:nvGrpSpPr>
        <p:grpSpPr>
          <a:xfrm>
            <a:off x="6757735" y="4516778"/>
            <a:ext cx="547060" cy="515277"/>
            <a:chOff x="7318807" y="1472975"/>
            <a:chExt cx="1775563" cy="2599049"/>
          </a:xfrm>
        </p:grpSpPr>
        <p:pic>
          <p:nvPicPr>
            <p:cNvPr id="27" name="Object 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18807" y="1472975"/>
              <a:ext cx="1775563" cy="2599049"/>
            </a:xfrm>
            <a:prstGeom prst="rect">
              <a:avLst/>
            </a:prstGeom>
          </p:spPr>
        </p:pic>
      </p:grpSp>
      <p:grpSp>
        <p:nvGrpSpPr>
          <p:cNvPr id="28" name="그룹 1004"/>
          <p:cNvGrpSpPr/>
          <p:nvPr/>
        </p:nvGrpSpPr>
        <p:grpSpPr>
          <a:xfrm>
            <a:off x="6757734" y="5196076"/>
            <a:ext cx="549998" cy="489439"/>
            <a:chOff x="750973" y="5907776"/>
            <a:chExt cx="2572683" cy="2472348"/>
          </a:xfrm>
        </p:grpSpPr>
        <p:pic>
          <p:nvPicPr>
            <p:cNvPr id="29" name="Object 1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0973" y="5907776"/>
              <a:ext cx="2572683" cy="2472348"/>
            </a:xfrm>
            <a:prstGeom prst="rect">
              <a:avLst/>
            </a:prstGeom>
          </p:spPr>
        </p:pic>
      </p:grpSp>
      <p:grpSp>
        <p:nvGrpSpPr>
          <p:cNvPr id="30" name="그룹 1003"/>
          <p:cNvGrpSpPr/>
          <p:nvPr/>
        </p:nvGrpSpPr>
        <p:grpSpPr>
          <a:xfrm>
            <a:off x="4811145" y="4556043"/>
            <a:ext cx="1604275" cy="180309"/>
            <a:chOff x="1666546" y="6150203"/>
            <a:chExt cx="6171429" cy="493714"/>
          </a:xfrm>
        </p:grpSpPr>
        <p:pic>
          <p:nvPicPr>
            <p:cNvPr id="31" name="Object 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546" y="6150203"/>
              <a:ext cx="6171429" cy="493714"/>
            </a:xfrm>
            <a:prstGeom prst="rect">
              <a:avLst/>
            </a:prstGeom>
          </p:spPr>
        </p:pic>
      </p:grpSp>
      <p:grpSp>
        <p:nvGrpSpPr>
          <p:cNvPr id="32" name="그룹 1003"/>
          <p:cNvGrpSpPr/>
          <p:nvPr/>
        </p:nvGrpSpPr>
        <p:grpSpPr>
          <a:xfrm rot="10800000">
            <a:off x="4788870" y="4701789"/>
            <a:ext cx="1604275" cy="180309"/>
            <a:chOff x="1666546" y="6150203"/>
            <a:chExt cx="6171429" cy="493714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546" y="6150203"/>
              <a:ext cx="6171429" cy="493714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529426" y="418170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메디컬 체크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53062" y="490862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홈 트레이닝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96024" y="349105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위치 정보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61528" y="558275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noProof="0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</a:rPr>
              <a:t>긴급 상황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22695" y="629699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수면 관리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92504" y="44593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07957" y="559913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웨어러블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 기기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44579" y="60013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스마트폰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4114" y="4706871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사용자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모바일과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웨어러블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 기기 연동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20302" y="4875080"/>
            <a:ext cx="19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기기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분석 결과 전송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93566" y="3239664"/>
            <a:ext cx="20377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기</a:t>
            </a:r>
            <a:r>
              <a:rPr lang="ko-KR" altLang="en-US" sz="1400" b="1" dirty="0">
                <a:solidFill>
                  <a:srgbClr val="0070C0"/>
                </a:solidFill>
                <a:latin typeface="Arial"/>
                <a:ea typeface="맑은 고딕" panose="020B0503020000020004" pitchFamily="50" charset="-127"/>
              </a:rPr>
              <a:t>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건강정보 저장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   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기기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분석 결과 출력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38570" y="1651238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서버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건강정보 저장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114" y="5337523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사용자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건강정보 측정</a:t>
            </a:r>
          </a:p>
        </p:txBody>
      </p:sp>
      <p:grpSp>
        <p:nvGrpSpPr>
          <p:cNvPr id="56" name="그룹 1003"/>
          <p:cNvGrpSpPr/>
          <p:nvPr/>
        </p:nvGrpSpPr>
        <p:grpSpPr>
          <a:xfrm>
            <a:off x="8825929" y="4499625"/>
            <a:ext cx="1274892" cy="202164"/>
            <a:chOff x="1666546" y="6150203"/>
            <a:chExt cx="6171429" cy="493714"/>
          </a:xfrm>
        </p:grpSpPr>
        <p:pic>
          <p:nvPicPr>
            <p:cNvPr id="57" name="Object 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546" y="6150203"/>
              <a:ext cx="6171429" cy="493714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4620302" y="4321139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  <a:latin typeface="Arial"/>
                <a:ea typeface="맑은 고딕" panose="020B0503020000020004" pitchFamily="50" charset="-127"/>
              </a:rPr>
              <a:t>기기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) </a:t>
            </a:r>
            <a:r>
              <a:rPr lang="ko-KR" altLang="en-US" sz="1400" b="1" noProof="0" dirty="0">
                <a:solidFill>
                  <a:srgbClr val="0070C0"/>
                </a:solidFill>
                <a:latin typeface="Arial"/>
                <a:ea typeface="맑은 고딕" panose="020B0503020000020004" pitchFamily="50" charset="-127"/>
              </a:rPr>
              <a:t>건강정보 전송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239520" y="5360927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000000"/>
                </a:solidFill>
                <a:latin typeface="Arial"/>
                <a:ea typeface="맑은 고딕" panose="020B0503020000020004" pitchFamily="50" charset="-127"/>
              </a:rPr>
              <a:t>응급상황 비상 연락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4445F8B-0C92-4120-828C-862F5D4BE725}"/>
              </a:ext>
            </a:extLst>
          </p:cNvPr>
          <p:cNvGrpSpPr/>
          <p:nvPr/>
        </p:nvGrpSpPr>
        <p:grpSpPr>
          <a:xfrm>
            <a:off x="10239520" y="3993268"/>
            <a:ext cx="1070750" cy="1252460"/>
            <a:chOff x="10710204" y="1534694"/>
            <a:chExt cx="5529106" cy="6171429"/>
          </a:xfrm>
        </p:grpSpPr>
        <p:pic>
          <p:nvPicPr>
            <p:cNvPr id="65" name="Object 5">
              <a:extLst>
                <a:ext uri="{FF2B5EF4-FFF2-40B4-BE49-F238E27FC236}">
                  <a16:creationId xmlns:a16="http://schemas.microsoft.com/office/drawing/2014/main" id="{01DAD9C4-9E69-41C3-BE35-EE5B80576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10204" y="1534694"/>
              <a:ext cx="5529106" cy="6171429"/>
            </a:xfrm>
            <a:prstGeom prst="rect">
              <a:avLst/>
            </a:prstGeom>
          </p:spPr>
        </p:pic>
      </p:grpSp>
      <p:grpSp>
        <p:nvGrpSpPr>
          <p:cNvPr id="66" name="그룹 1003">
            <a:extLst>
              <a:ext uri="{FF2B5EF4-FFF2-40B4-BE49-F238E27FC236}">
                <a16:creationId xmlns:a16="http://schemas.microsoft.com/office/drawing/2014/main" id="{D5753C6E-9962-4736-8C4E-6E5BF03BC771}"/>
              </a:ext>
            </a:extLst>
          </p:cNvPr>
          <p:cNvGrpSpPr/>
          <p:nvPr/>
        </p:nvGrpSpPr>
        <p:grpSpPr>
          <a:xfrm rot="10800000">
            <a:off x="7902204" y="1115686"/>
            <a:ext cx="1017930" cy="227440"/>
            <a:chOff x="1666546" y="6150203"/>
            <a:chExt cx="6171429" cy="493714"/>
          </a:xfrm>
        </p:grpSpPr>
        <p:pic>
          <p:nvPicPr>
            <p:cNvPr id="67" name="Object 8">
              <a:extLst>
                <a:ext uri="{FF2B5EF4-FFF2-40B4-BE49-F238E27FC236}">
                  <a16:creationId xmlns:a16="http://schemas.microsoft.com/office/drawing/2014/main" id="{1CB7885A-14D0-4D7B-9F02-ADCF5860E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546" y="6150203"/>
              <a:ext cx="6171429" cy="493714"/>
            </a:xfrm>
            <a:prstGeom prst="rect">
              <a:avLst/>
            </a:prstGeom>
          </p:spPr>
        </p:pic>
      </p:grpSp>
      <p:pic>
        <p:nvPicPr>
          <p:cNvPr id="265" name="그림 264">
            <a:extLst>
              <a:ext uri="{FF2B5EF4-FFF2-40B4-BE49-F238E27FC236}">
                <a16:creationId xmlns:a16="http://schemas.microsoft.com/office/drawing/2014/main" id="{4D2503D3-9B24-4ABD-9742-BD56F03F21F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50745" y="100371"/>
            <a:ext cx="3414138" cy="1891048"/>
          </a:xfrm>
          <a:prstGeom prst="rect">
            <a:avLst/>
          </a:prstGeom>
        </p:spPr>
      </p:pic>
      <p:grpSp>
        <p:nvGrpSpPr>
          <p:cNvPr id="80" name="그룹 1003">
            <a:extLst>
              <a:ext uri="{FF2B5EF4-FFF2-40B4-BE49-F238E27FC236}">
                <a16:creationId xmlns:a16="http://schemas.microsoft.com/office/drawing/2014/main" id="{36DEBF85-6AE3-4461-AABB-CE2203062B0A}"/>
              </a:ext>
            </a:extLst>
          </p:cNvPr>
          <p:cNvGrpSpPr/>
          <p:nvPr/>
        </p:nvGrpSpPr>
        <p:grpSpPr>
          <a:xfrm rot="7582264">
            <a:off x="8476163" y="2542612"/>
            <a:ext cx="1274892" cy="202164"/>
            <a:chOff x="1666546" y="6150203"/>
            <a:chExt cx="6171429" cy="493714"/>
          </a:xfrm>
        </p:grpSpPr>
        <p:pic>
          <p:nvPicPr>
            <p:cNvPr id="81" name="Object 8">
              <a:extLst>
                <a:ext uri="{FF2B5EF4-FFF2-40B4-BE49-F238E27FC236}">
                  <a16:creationId xmlns:a16="http://schemas.microsoft.com/office/drawing/2014/main" id="{C8C484B9-6238-4199-93EA-017B1B7C9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546" y="6150203"/>
              <a:ext cx="6171429" cy="493714"/>
            </a:xfrm>
            <a:prstGeom prst="rect">
              <a:avLst/>
            </a:prstGeom>
          </p:spPr>
        </p:pic>
      </p:grpSp>
      <p:grpSp>
        <p:nvGrpSpPr>
          <p:cNvPr id="82" name="그룹 1003">
            <a:extLst>
              <a:ext uri="{FF2B5EF4-FFF2-40B4-BE49-F238E27FC236}">
                <a16:creationId xmlns:a16="http://schemas.microsoft.com/office/drawing/2014/main" id="{F11D9581-AB0F-480E-89BE-F47C44D1F2BC}"/>
              </a:ext>
            </a:extLst>
          </p:cNvPr>
          <p:cNvGrpSpPr/>
          <p:nvPr/>
        </p:nvGrpSpPr>
        <p:grpSpPr>
          <a:xfrm rot="18361895">
            <a:off x="8230433" y="2488809"/>
            <a:ext cx="1274892" cy="202164"/>
            <a:chOff x="1666546" y="6150203"/>
            <a:chExt cx="6171429" cy="493714"/>
          </a:xfrm>
        </p:grpSpPr>
        <p:pic>
          <p:nvPicPr>
            <p:cNvPr id="83" name="Object 8">
              <a:extLst>
                <a:ext uri="{FF2B5EF4-FFF2-40B4-BE49-F238E27FC236}">
                  <a16:creationId xmlns:a16="http://schemas.microsoft.com/office/drawing/2014/main" id="{7FFCE2F2-1535-4622-B6D7-6E75BD372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546" y="6150203"/>
              <a:ext cx="6171429" cy="493714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43DD71E-057B-4897-8F91-DD467D32E20C}"/>
              </a:ext>
            </a:extLst>
          </p:cNvPr>
          <p:cNvSpPr txBox="1"/>
          <p:nvPr/>
        </p:nvSpPr>
        <p:spPr>
          <a:xfrm>
            <a:off x="4951822" y="1694325"/>
            <a:ext cx="2557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기관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필요로 하는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Data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제공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EAB62D70-6277-4949-9E5E-3698D8888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26932"/>
              </p:ext>
            </p:extLst>
          </p:nvPr>
        </p:nvGraphicFramePr>
        <p:xfrm>
          <a:off x="4501838" y="2912073"/>
          <a:ext cx="7546952" cy="364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57">
                  <a:extLst>
                    <a:ext uri="{9D8B030D-6E8A-4147-A177-3AD203B41FA5}">
                      <a16:colId xmlns:a16="http://schemas.microsoft.com/office/drawing/2014/main" val="999059613"/>
                    </a:ext>
                  </a:extLst>
                </a:gridCol>
                <a:gridCol w="1203257">
                  <a:extLst>
                    <a:ext uri="{9D8B030D-6E8A-4147-A177-3AD203B41FA5}">
                      <a16:colId xmlns:a16="http://schemas.microsoft.com/office/drawing/2014/main" val="657262959"/>
                    </a:ext>
                  </a:extLst>
                </a:gridCol>
                <a:gridCol w="1678879">
                  <a:extLst>
                    <a:ext uri="{9D8B030D-6E8A-4147-A177-3AD203B41FA5}">
                      <a16:colId xmlns:a16="http://schemas.microsoft.com/office/drawing/2014/main" val="33918806"/>
                    </a:ext>
                  </a:extLst>
                </a:gridCol>
                <a:gridCol w="1055045">
                  <a:extLst>
                    <a:ext uri="{9D8B030D-6E8A-4147-A177-3AD203B41FA5}">
                      <a16:colId xmlns:a16="http://schemas.microsoft.com/office/drawing/2014/main" val="3370503108"/>
                    </a:ext>
                  </a:extLst>
                </a:gridCol>
                <a:gridCol w="1203257">
                  <a:extLst>
                    <a:ext uri="{9D8B030D-6E8A-4147-A177-3AD203B41FA5}">
                      <a16:colId xmlns:a16="http://schemas.microsoft.com/office/drawing/2014/main" val="4267038465"/>
                    </a:ext>
                  </a:extLst>
                </a:gridCol>
                <a:gridCol w="1203257">
                  <a:extLst>
                    <a:ext uri="{9D8B030D-6E8A-4147-A177-3AD203B41FA5}">
                      <a16:colId xmlns:a16="http://schemas.microsoft.com/office/drawing/2014/main" val="455956490"/>
                    </a:ext>
                  </a:extLst>
                </a:gridCol>
              </a:tblGrid>
              <a:tr h="739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구체적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암호화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저장위치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자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249579"/>
                  </a:ext>
                </a:extLst>
              </a:tr>
              <a:tr h="73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Medical 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민감정보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건강데이터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심전도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혈압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산소포화도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심박수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클라우드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단말기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831423"/>
                  </a:ext>
                </a:extLst>
              </a:tr>
              <a:tr h="73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Home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Training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민감정보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BMI</a:t>
                      </a:r>
                    </a:p>
                    <a:p>
                      <a:pPr algn="ctr" latinLnBrk="1"/>
                      <a:r>
                        <a:rPr lang="ko-KR" altLang="en-US" sz="1200" b="1" dirty="0" err="1"/>
                        <a:t>체성분</a:t>
                      </a:r>
                      <a:r>
                        <a:rPr lang="ko-KR" altLang="en-US" sz="1200" b="1" dirty="0"/>
                        <a:t> 기록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운동 기록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클라우드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단말기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914847"/>
                  </a:ext>
                </a:extLst>
              </a:tr>
              <a:tr h="607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Emergency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위치정보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개인정보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사용자 위치 정보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200" b="1" dirty="0"/>
                        <a:t>휴대폰 번호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단말기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143031"/>
                  </a:ext>
                </a:extLst>
              </a:tr>
              <a:tr h="73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Health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개인정보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민감정보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건강분석결과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생체나이 분석 결과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건강 습관 데이터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클라우드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단말기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914504"/>
                  </a:ext>
                </a:extLst>
              </a:tr>
            </a:tbl>
          </a:graphicData>
        </a:graphic>
      </p:graphicFrame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C032B6D6-171D-49FB-B2A5-ACCF15621CE3}"/>
              </a:ext>
            </a:extLst>
          </p:cNvPr>
          <p:cNvCxnSpPr>
            <a:cxnSpLocks/>
            <a:stCxn id="92" idx="3"/>
            <a:endCxn id="85" idx="0"/>
          </p:cNvCxnSpPr>
          <p:nvPr/>
        </p:nvCxnSpPr>
        <p:spPr>
          <a:xfrm>
            <a:off x="3652441" y="2385746"/>
            <a:ext cx="4622873" cy="526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283;p14">
            <a:extLst>
              <a:ext uri="{FF2B5EF4-FFF2-40B4-BE49-F238E27FC236}">
                <a16:creationId xmlns:a16="http://schemas.microsoft.com/office/drawing/2014/main" id="{4E8037A1-46BA-4C7F-816D-84FEED12C906}"/>
              </a:ext>
            </a:extLst>
          </p:cNvPr>
          <p:cNvSpPr txBox="1"/>
          <p:nvPr/>
        </p:nvSpPr>
        <p:spPr>
          <a:xfrm>
            <a:off x="1564285" y="2201093"/>
            <a:ext cx="2088156" cy="36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1F56"/>
                </a:solidFill>
                <a:effectLst/>
                <a:highlight>
                  <a:srgbClr val="FFFF00"/>
                </a:highlight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에니메이션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highlight>
                  <a:srgbClr val="FFFF00"/>
                </a:highlight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적용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32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24901E-3264-4496-BACA-5E9542F432B3}"/>
              </a:ext>
            </a:extLst>
          </p:cNvPr>
          <p:cNvSpPr txBox="1"/>
          <p:nvPr/>
        </p:nvSpPr>
        <p:spPr>
          <a:xfrm>
            <a:off x="577411" y="445126"/>
            <a:ext cx="5109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취약부분 및 컨설팅 범위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21B533D6-4244-4D7C-A7A6-88FD001C206A}"/>
              </a:ext>
            </a:extLst>
          </p:cNvPr>
          <p:cNvGrpSpPr/>
          <p:nvPr/>
        </p:nvGrpSpPr>
        <p:grpSpPr>
          <a:xfrm>
            <a:off x="5363676" y="1190135"/>
            <a:ext cx="2001900" cy="1158339"/>
            <a:chOff x="1861844" y="393988"/>
            <a:chExt cx="6171429" cy="4293173"/>
          </a:xfrm>
        </p:grpSpPr>
        <p:pic>
          <p:nvPicPr>
            <p:cNvPr id="22" name="Object 2">
              <a:extLst>
                <a:ext uri="{FF2B5EF4-FFF2-40B4-BE49-F238E27FC236}">
                  <a16:creationId xmlns:a16="http://schemas.microsoft.com/office/drawing/2014/main" id="{3327A819-1098-4721-8A0F-251F48393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844" y="393988"/>
              <a:ext cx="6171429" cy="4293173"/>
            </a:xfrm>
            <a:prstGeom prst="rect">
              <a:avLst/>
            </a:prstGeom>
          </p:spPr>
        </p:pic>
      </p:grpSp>
      <p:grpSp>
        <p:nvGrpSpPr>
          <p:cNvPr id="23" name="그룹 1001">
            <a:extLst>
              <a:ext uri="{FF2B5EF4-FFF2-40B4-BE49-F238E27FC236}">
                <a16:creationId xmlns:a16="http://schemas.microsoft.com/office/drawing/2014/main" id="{881FF409-8D3F-41A9-8769-34DFA6442EE2}"/>
              </a:ext>
            </a:extLst>
          </p:cNvPr>
          <p:cNvGrpSpPr/>
          <p:nvPr/>
        </p:nvGrpSpPr>
        <p:grpSpPr>
          <a:xfrm>
            <a:off x="2432949" y="4092920"/>
            <a:ext cx="1219031" cy="2075571"/>
            <a:chOff x="804957" y="1194575"/>
            <a:chExt cx="1378831" cy="2765251"/>
          </a:xfrm>
        </p:grpSpPr>
        <p:pic>
          <p:nvPicPr>
            <p:cNvPr id="24" name="Object 2">
              <a:extLst>
                <a:ext uri="{FF2B5EF4-FFF2-40B4-BE49-F238E27FC236}">
                  <a16:creationId xmlns:a16="http://schemas.microsoft.com/office/drawing/2014/main" id="{AA438DA1-C909-4980-9D89-B0D347AD0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957" y="1194575"/>
              <a:ext cx="1378831" cy="276525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74798D4-FD72-41E8-B1EB-4AFB47EE6E12}"/>
              </a:ext>
            </a:extLst>
          </p:cNvPr>
          <p:cNvSpPr txBox="1"/>
          <p:nvPr/>
        </p:nvSpPr>
        <p:spPr>
          <a:xfrm>
            <a:off x="2009413" y="3434375"/>
            <a:ext cx="20377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기기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건강정보 저장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   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기기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분석 결과 출력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91F42A-E637-44EF-8720-F882229F1863}"/>
              </a:ext>
            </a:extLst>
          </p:cNvPr>
          <p:cNvSpPr txBox="1"/>
          <p:nvPr/>
        </p:nvSpPr>
        <p:spPr>
          <a:xfrm>
            <a:off x="5420296" y="2395872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서버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건강정보 저장</a:t>
            </a:r>
          </a:p>
        </p:txBody>
      </p:sp>
      <p:grpSp>
        <p:nvGrpSpPr>
          <p:cNvPr id="27" name="그룹 1003">
            <a:extLst>
              <a:ext uri="{FF2B5EF4-FFF2-40B4-BE49-F238E27FC236}">
                <a16:creationId xmlns:a16="http://schemas.microsoft.com/office/drawing/2014/main" id="{4D861704-7F9E-426B-9F26-55CE41DBD730}"/>
              </a:ext>
            </a:extLst>
          </p:cNvPr>
          <p:cNvGrpSpPr/>
          <p:nvPr/>
        </p:nvGrpSpPr>
        <p:grpSpPr>
          <a:xfrm rot="10800000">
            <a:off x="3942584" y="1930019"/>
            <a:ext cx="1017930" cy="227440"/>
            <a:chOff x="1666546" y="6150203"/>
            <a:chExt cx="6171429" cy="493714"/>
          </a:xfrm>
        </p:grpSpPr>
        <p:pic>
          <p:nvPicPr>
            <p:cNvPr id="28" name="Object 8">
              <a:extLst>
                <a:ext uri="{FF2B5EF4-FFF2-40B4-BE49-F238E27FC236}">
                  <a16:creationId xmlns:a16="http://schemas.microsoft.com/office/drawing/2014/main" id="{16985D58-141C-45B2-86AB-698D93A7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6546" y="6150203"/>
              <a:ext cx="6171429" cy="493714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3223880E-D19C-478B-BAA0-69BD49B66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54" y="968346"/>
            <a:ext cx="3414138" cy="1891048"/>
          </a:xfrm>
          <a:prstGeom prst="rect">
            <a:avLst/>
          </a:prstGeom>
        </p:spPr>
      </p:pic>
      <p:grpSp>
        <p:nvGrpSpPr>
          <p:cNvPr id="30" name="그룹 1003">
            <a:extLst>
              <a:ext uri="{FF2B5EF4-FFF2-40B4-BE49-F238E27FC236}">
                <a16:creationId xmlns:a16="http://schemas.microsoft.com/office/drawing/2014/main" id="{34990520-7753-4584-9AE0-5AE99E58594B}"/>
              </a:ext>
            </a:extLst>
          </p:cNvPr>
          <p:cNvGrpSpPr/>
          <p:nvPr/>
        </p:nvGrpSpPr>
        <p:grpSpPr>
          <a:xfrm rot="8534980">
            <a:off x="4034896" y="3258006"/>
            <a:ext cx="1274892" cy="202164"/>
            <a:chOff x="1666546" y="6150203"/>
            <a:chExt cx="6171429" cy="493714"/>
          </a:xfrm>
        </p:grpSpPr>
        <p:pic>
          <p:nvPicPr>
            <p:cNvPr id="31" name="Object 8">
              <a:extLst>
                <a:ext uri="{FF2B5EF4-FFF2-40B4-BE49-F238E27FC236}">
                  <a16:creationId xmlns:a16="http://schemas.microsoft.com/office/drawing/2014/main" id="{F16C7B1C-2E6F-453F-99CF-661D2D0C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6546" y="6150203"/>
              <a:ext cx="6171429" cy="493714"/>
            </a:xfrm>
            <a:prstGeom prst="rect">
              <a:avLst/>
            </a:prstGeom>
          </p:spPr>
        </p:pic>
      </p:grpSp>
      <p:grpSp>
        <p:nvGrpSpPr>
          <p:cNvPr id="32" name="그룹 1003">
            <a:extLst>
              <a:ext uri="{FF2B5EF4-FFF2-40B4-BE49-F238E27FC236}">
                <a16:creationId xmlns:a16="http://schemas.microsoft.com/office/drawing/2014/main" id="{9451EF8C-EDD1-45A5-9577-3D13320F5FE2}"/>
              </a:ext>
            </a:extLst>
          </p:cNvPr>
          <p:cNvGrpSpPr/>
          <p:nvPr/>
        </p:nvGrpSpPr>
        <p:grpSpPr>
          <a:xfrm rot="19393608">
            <a:off x="3915601" y="3093932"/>
            <a:ext cx="1274892" cy="202164"/>
            <a:chOff x="1666546" y="6150203"/>
            <a:chExt cx="6171429" cy="493714"/>
          </a:xfrm>
        </p:grpSpPr>
        <p:pic>
          <p:nvPicPr>
            <p:cNvPr id="33" name="Object 8">
              <a:extLst>
                <a:ext uri="{FF2B5EF4-FFF2-40B4-BE49-F238E27FC236}">
                  <a16:creationId xmlns:a16="http://schemas.microsoft.com/office/drawing/2014/main" id="{145D4144-612A-4277-AB52-665E3AA59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6546" y="6150203"/>
              <a:ext cx="6171429" cy="49371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C7E8A1D-2D16-4198-A753-ABDF2A94BA63}"/>
              </a:ext>
            </a:extLst>
          </p:cNvPr>
          <p:cNvSpPr txBox="1"/>
          <p:nvPr/>
        </p:nvSpPr>
        <p:spPr>
          <a:xfrm>
            <a:off x="1009343" y="2664677"/>
            <a:ext cx="255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수요자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Dat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a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를 필요로 하는 기관에게 제공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F3F5A3-4F19-450F-841A-FD5C2B79DA08}"/>
              </a:ext>
            </a:extLst>
          </p:cNvPr>
          <p:cNvSpPr/>
          <p:nvPr/>
        </p:nvSpPr>
        <p:spPr>
          <a:xfrm>
            <a:off x="5054991" y="1067901"/>
            <a:ext cx="2833635" cy="1711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888022-77D8-4AA4-A075-3F3BF3FA3D62}"/>
              </a:ext>
            </a:extLst>
          </p:cNvPr>
          <p:cNvSpPr/>
          <p:nvPr/>
        </p:nvSpPr>
        <p:spPr>
          <a:xfrm>
            <a:off x="3757221" y="1653634"/>
            <a:ext cx="1378841" cy="757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10D672-0876-4A07-BFE3-0EDCBC9B4050}"/>
              </a:ext>
            </a:extLst>
          </p:cNvPr>
          <p:cNvSpPr txBox="1"/>
          <p:nvPr/>
        </p:nvSpPr>
        <p:spPr>
          <a:xfrm>
            <a:off x="4106437" y="4347498"/>
            <a:ext cx="758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구간별로 취약한 영역이 있어 보안 요건 정의한 사항으로 점검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40737F-9BEF-4EE5-9D57-225B0970BD78}"/>
              </a:ext>
            </a:extLst>
          </p:cNvPr>
          <p:cNvSpPr txBox="1"/>
          <p:nvPr/>
        </p:nvSpPr>
        <p:spPr>
          <a:xfrm>
            <a:off x="4127372" y="4824451"/>
            <a:ext cx="758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이를 해결하기 위해 보안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아키텍쳐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 수립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Wingdings" panose="05000000000000000000" pitchFamily="2" charset="2"/>
              </a:rPr>
              <a:t>취약 영역 보강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DDE6E7-7EE5-4D4F-B6A4-29071E636CEF}"/>
              </a:ext>
            </a:extLst>
          </p:cNvPr>
          <p:cNvSpPr txBox="1"/>
          <p:nvPr/>
        </p:nvSpPr>
        <p:spPr>
          <a:xfrm>
            <a:off x="4127372" y="5301404"/>
            <a:ext cx="758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3.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안전한 인프라에서 서비스 제공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5A93C21-00F7-4CD9-B4BA-5596AA675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7703" y="756819"/>
            <a:ext cx="3446012" cy="1907858"/>
          </a:xfrm>
          <a:prstGeom prst="rect">
            <a:avLst/>
          </a:prstGeom>
        </p:spPr>
      </p:pic>
      <p:sp>
        <p:nvSpPr>
          <p:cNvPr id="43" name="화살표: 원형 42">
            <a:extLst>
              <a:ext uri="{FF2B5EF4-FFF2-40B4-BE49-F238E27FC236}">
                <a16:creationId xmlns:a16="http://schemas.microsoft.com/office/drawing/2014/main" id="{FD6AF624-5331-427D-B2E9-59FB182287BD}"/>
              </a:ext>
            </a:extLst>
          </p:cNvPr>
          <p:cNvSpPr/>
          <p:nvPr/>
        </p:nvSpPr>
        <p:spPr>
          <a:xfrm>
            <a:off x="6668629" y="207775"/>
            <a:ext cx="2293055" cy="1202026"/>
          </a:xfrm>
          <a:prstGeom prst="circularArrow">
            <a:avLst>
              <a:gd name="adj1" fmla="val 6376"/>
              <a:gd name="adj2" fmla="val 850571"/>
              <a:gd name="adj3" fmla="val 20002919"/>
              <a:gd name="adj4" fmla="val 9795390"/>
              <a:gd name="adj5" fmla="val 11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2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24901E-3264-4496-BACA-5E9542F432B3}"/>
              </a:ext>
            </a:extLst>
          </p:cNvPr>
          <p:cNvSpPr txBox="1"/>
          <p:nvPr/>
        </p:nvSpPr>
        <p:spPr>
          <a:xfrm>
            <a:off x="577412" y="445126"/>
            <a:ext cx="450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altLang="en-US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구체적 시나리오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2840B-3250-49A1-A5E2-179473BBB5A0}"/>
              </a:ext>
            </a:extLst>
          </p:cNvPr>
          <p:cNvSpPr txBox="1"/>
          <p:nvPr/>
        </p:nvSpPr>
        <p:spPr>
          <a:xfrm>
            <a:off x="778379" y="1248994"/>
            <a:ext cx="971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1. SK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헬스 사용자는 웨어러블 및 휴대폰을 통해 건강정보를 측정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C73B8-8FB4-4382-96E5-522F34CE8491}"/>
              </a:ext>
            </a:extLst>
          </p:cNvPr>
          <p:cNvSpPr txBox="1"/>
          <p:nvPr/>
        </p:nvSpPr>
        <p:spPr>
          <a:xfrm>
            <a:off x="778379" y="1821750"/>
            <a:ext cx="971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2. SK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헬스 서비스를 통해 측정된 데이터를 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293BA-8218-4C73-A4FA-02C3C3C977A4}"/>
              </a:ext>
            </a:extLst>
          </p:cNvPr>
          <p:cNvSpPr txBox="1"/>
          <p:nvPr/>
        </p:nvSpPr>
        <p:spPr>
          <a:xfrm>
            <a:off x="778379" y="2394506"/>
            <a:ext cx="971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61F56"/>
                </a:solidFill>
              </a:rPr>
              <a:t>  2-1. </a:t>
            </a:r>
            <a:r>
              <a:rPr lang="ko-KR" altLang="en-US" b="1" dirty="0">
                <a:solidFill>
                  <a:srgbClr val="061F56"/>
                </a:solidFill>
              </a:rPr>
              <a:t>데이터 </a:t>
            </a:r>
            <a:r>
              <a:rPr lang="en-US" altLang="ko-KR" b="1" dirty="0">
                <a:solidFill>
                  <a:srgbClr val="061F56"/>
                </a:solidFill>
              </a:rPr>
              <a:t>  </a:t>
            </a:r>
            <a:endParaRPr lang="ko-KR" altLang="en-US" b="1" dirty="0">
              <a:solidFill>
                <a:srgbClr val="061F56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59731E-ACA1-44CC-B02D-85A89560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110" y="2396863"/>
            <a:ext cx="4288657" cy="2064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408008-45D6-49F9-B4C9-A994CDCE9A8A}"/>
              </a:ext>
            </a:extLst>
          </p:cNvPr>
          <p:cNvSpPr txBox="1"/>
          <p:nvPr/>
        </p:nvSpPr>
        <p:spPr>
          <a:xfrm>
            <a:off x="778379" y="5266017"/>
            <a:ext cx="971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4. 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결과는 </a:t>
            </a:r>
            <a:r>
              <a:rPr lang="ko-KR" altLang="en-US" sz="2000" b="1" dirty="0" err="1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온프레미스</a:t>
            </a: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(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클라우드</a:t>
            </a: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)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에 저장 및 데이터 분석</a:t>
            </a: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(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처리</a:t>
            </a: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)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FF634-5186-4EB7-892E-8CC39C571F1C}"/>
              </a:ext>
            </a:extLst>
          </p:cNvPr>
          <p:cNvSpPr txBox="1"/>
          <p:nvPr/>
        </p:nvSpPr>
        <p:spPr>
          <a:xfrm>
            <a:off x="778379" y="5838773"/>
            <a:ext cx="971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5. 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데이터를 제</a:t>
            </a: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3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자</a:t>
            </a: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(SK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계열사</a:t>
            </a: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연구소 등</a:t>
            </a: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)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 제공 및 광고를 통한 수익 모델 구상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34FC5-8334-47FA-9B60-A797E658C8E1}"/>
              </a:ext>
            </a:extLst>
          </p:cNvPr>
          <p:cNvSpPr txBox="1"/>
          <p:nvPr/>
        </p:nvSpPr>
        <p:spPr>
          <a:xfrm>
            <a:off x="778379" y="4693261"/>
            <a:ext cx="11128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3. 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분석된 결과를 통해 개인 맞춤형 개선방안</a:t>
            </a: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건강습관 유도</a:t>
            </a: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건강 상품 추천 등의 서비스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73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24901E-3264-4496-BACA-5E9542F432B3}"/>
              </a:ext>
            </a:extLst>
          </p:cNvPr>
          <p:cNvSpPr txBox="1"/>
          <p:nvPr/>
        </p:nvSpPr>
        <p:spPr>
          <a:xfrm>
            <a:off x="577412" y="445126"/>
            <a:ext cx="450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 전환 배경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2840B-3250-49A1-A5E2-179473BBB5A0}"/>
              </a:ext>
            </a:extLst>
          </p:cNvPr>
          <p:cNvSpPr txBox="1"/>
          <p:nvPr/>
        </p:nvSpPr>
        <p:spPr>
          <a:xfrm>
            <a:off x="778379" y="1248994"/>
            <a:ext cx="971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1. 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클라우드 기반 환경을 통한 필요 데이터 </a:t>
            </a:r>
            <a:r>
              <a:rPr lang="ko-KR" altLang="en-US" sz="2000" b="1" dirty="0" err="1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엑세스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 지원 및 협업 환경 제공 용이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C73B8-8FB4-4382-96E5-522F34CE8491}"/>
              </a:ext>
            </a:extLst>
          </p:cNvPr>
          <p:cNvSpPr txBox="1"/>
          <p:nvPr/>
        </p:nvSpPr>
        <p:spPr>
          <a:xfrm>
            <a:off x="778378" y="3761457"/>
            <a:ext cx="971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5.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Object 3">
            <a:extLst>
              <a:ext uri="{FF2B5EF4-FFF2-40B4-BE49-F238E27FC236}">
                <a16:creationId xmlns:a16="http://schemas.microsoft.com/office/drawing/2014/main" id="{C3B0B677-8296-47AC-B4CE-27C0C089B4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5425" y="3785643"/>
            <a:ext cx="3686478" cy="1894204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9C8AACC-28B8-414F-B7CD-4C834632D784}"/>
              </a:ext>
            </a:extLst>
          </p:cNvPr>
          <p:cNvSpPr/>
          <p:nvPr/>
        </p:nvSpPr>
        <p:spPr>
          <a:xfrm>
            <a:off x="5145425" y="5841306"/>
            <a:ext cx="5098491" cy="65751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정부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웨어러블 데이터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공공데이터 연계 추진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추후 의료 데이터와의 연계 가능성 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9E69BF-6973-4712-8A58-3CD87F8A0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19" y="3785643"/>
            <a:ext cx="3530736" cy="2964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AE1265-EA7D-41B2-9FD6-EC023EA7051D}"/>
              </a:ext>
            </a:extLst>
          </p:cNvPr>
          <p:cNvSpPr txBox="1"/>
          <p:nvPr/>
        </p:nvSpPr>
        <p:spPr>
          <a:xfrm>
            <a:off x="778379" y="1888808"/>
            <a:ext cx="9712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. 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방대한 양의 데이터를 생성하는 헬스케어 산업에서 확장성</a:t>
            </a: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유연성</a:t>
            </a: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연결성을 </a:t>
            </a:r>
            <a:endParaRPr lang="en-US" altLang="ko-KR" sz="2000" b="1" dirty="0">
              <a:solidFill>
                <a:srgbClr val="061F56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    </a:t>
            </a:r>
            <a:r>
              <a:rPr lang="ko-KR" altLang="en-US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확보하기 위한 클라우드로의 전환 필요</a:t>
            </a:r>
            <a:endParaRPr lang="en-US" altLang="ko-KR" sz="2000" b="1" dirty="0">
              <a:solidFill>
                <a:srgbClr val="061F56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5310FC-2E9E-42FF-890E-0C8C8F8B5A86}"/>
              </a:ext>
            </a:extLst>
          </p:cNvPr>
          <p:cNvSpPr txBox="1"/>
          <p:nvPr/>
        </p:nvSpPr>
        <p:spPr>
          <a:xfrm>
            <a:off x="778378" y="2691999"/>
            <a:ext cx="1114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3.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추후 클라우드 </a:t>
            </a:r>
            <a:r>
              <a:rPr lang="ko-KR" altLang="en-US" sz="2000" b="1" dirty="0" err="1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머신러닝</a:t>
            </a: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(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ML)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기능을 통한 효율성 증대 및 더 나은 분석 결과 제공 가능 </a:t>
            </a:r>
            <a:endParaRPr lang="en-US" altLang="ko-KR" sz="2000" b="1" dirty="0">
              <a:solidFill>
                <a:srgbClr val="061F56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CF357-D726-4C7E-A772-EC558815FEC0}"/>
              </a:ext>
            </a:extLst>
          </p:cNvPr>
          <p:cNvSpPr txBox="1"/>
          <p:nvPr/>
        </p:nvSpPr>
        <p:spPr>
          <a:xfrm>
            <a:off x="778378" y="3206084"/>
            <a:ext cx="971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061F56"/>
                </a:solidFill>
                <a:latin typeface="Malgun Gothic"/>
                <a:ea typeface="Malgun Gothic"/>
                <a:sym typeface="Malgun Gothic"/>
              </a:rPr>
              <a:t>4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새로운 서비스 및 다양한 테스트 가능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61F56"/>
                </a:solidFill>
                <a:effectLst/>
                <a:uLnTx/>
                <a:uFillTx/>
                <a:latin typeface="Malgun Gothic"/>
                <a:ea typeface="Malgun Gothic"/>
                <a:cs typeface="+mn-cs"/>
                <a:sym typeface="Malgun Gothic"/>
              </a:rPr>
              <a:t>빠른 시간 내 글로벌 서비스 구현 가능 </a:t>
            </a:r>
            <a:endParaRPr lang="en-US" altLang="ko-KR" sz="2000" b="1" dirty="0">
              <a:solidFill>
                <a:srgbClr val="061F56"/>
              </a:solidFill>
              <a:latin typeface="Malgun Gothic"/>
              <a:ea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2049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7B653-3ED6-44B3-9591-49914C8D401A}"/>
              </a:ext>
            </a:extLst>
          </p:cNvPr>
          <p:cNvSpPr txBox="1"/>
          <p:nvPr/>
        </p:nvSpPr>
        <p:spPr>
          <a:xfrm>
            <a:off x="3481386" y="2474893"/>
            <a:ext cx="2614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 </a:t>
            </a:r>
            <a:r>
              <a:rPr lang="ko-KR" altLang="en-US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제약사</a:t>
            </a:r>
            <a:endParaRPr lang="en-US" altLang="ko-KR" sz="2800" b="1" dirty="0">
              <a:solidFill>
                <a:srgbClr val="061F5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 </a:t>
            </a:r>
            <a:r>
              <a:rPr lang="ko-KR" altLang="en-US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의료기관</a:t>
            </a:r>
            <a:endParaRPr lang="ko-KR" altLang="en-US" sz="24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9F5B0AF-93BE-43AD-A1FC-ED44FBC4F889}"/>
              </a:ext>
            </a:extLst>
          </p:cNvPr>
          <p:cNvGrpSpPr/>
          <p:nvPr/>
        </p:nvGrpSpPr>
        <p:grpSpPr>
          <a:xfrm>
            <a:off x="2148367" y="3888470"/>
            <a:ext cx="1080000" cy="1080000"/>
            <a:chOff x="9539361" y="1238252"/>
            <a:chExt cx="3059289" cy="2160000"/>
          </a:xfrm>
        </p:grpSpPr>
        <p:pic>
          <p:nvPicPr>
            <p:cNvPr id="70" name="Object 8">
              <a:extLst>
                <a:ext uri="{FF2B5EF4-FFF2-40B4-BE49-F238E27FC236}">
                  <a16:creationId xmlns:a16="http://schemas.microsoft.com/office/drawing/2014/main" id="{B64F7C6E-6F13-48D2-A9B3-E596588AA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9361" y="1238252"/>
              <a:ext cx="3059289" cy="216000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EF7FE46-4CCD-4633-9815-1F7588BF965B}"/>
              </a:ext>
            </a:extLst>
          </p:cNvPr>
          <p:cNvGrpSpPr/>
          <p:nvPr/>
        </p:nvGrpSpPr>
        <p:grpSpPr>
          <a:xfrm>
            <a:off x="2263044" y="2474893"/>
            <a:ext cx="1080000" cy="1041093"/>
            <a:chOff x="1213356" y="984259"/>
            <a:chExt cx="2401449" cy="2444358"/>
          </a:xfrm>
        </p:grpSpPr>
        <p:pic>
          <p:nvPicPr>
            <p:cNvPr id="72" name="Object 2">
              <a:extLst>
                <a:ext uri="{FF2B5EF4-FFF2-40B4-BE49-F238E27FC236}">
                  <a16:creationId xmlns:a16="http://schemas.microsoft.com/office/drawing/2014/main" id="{7DE74530-C6D9-48B4-9FDF-05A1B0BE8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3356" y="984259"/>
              <a:ext cx="2401449" cy="2444358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B3A6C0-D59E-48F7-A128-6841D5F28B04}"/>
              </a:ext>
            </a:extLst>
          </p:cNvPr>
          <p:cNvSpPr txBox="1"/>
          <p:nvPr/>
        </p:nvSpPr>
        <p:spPr>
          <a:xfrm>
            <a:off x="7943944" y="3881705"/>
            <a:ext cx="2939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 </a:t>
            </a:r>
            <a:r>
              <a:rPr lang="ko-KR" altLang="en-US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연구소</a:t>
            </a:r>
            <a:endParaRPr lang="en-US" altLang="ko-KR" sz="2800" b="1" dirty="0">
              <a:solidFill>
                <a:srgbClr val="061F5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 </a:t>
            </a:r>
            <a:r>
              <a:rPr lang="ko-KR" altLang="en-US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 </a:t>
            </a:r>
            <a:r>
              <a:rPr lang="en-US" altLang="ko-KR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실험실</a:t>
            </a:r>
            <a:endParaRPr lang="ko-KR" altLang="en-US" sz="2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53C6EB7-E049-491D-BC2F-B4E26165FA74}"/>
              </a:ext>
            </a:extLst>
          </p:cNvPr>
          <p:cNvGrpSpPr/>
          <p:nvPr/>
        </p:nvGrpSpPr>
        <p:grpSpPr>
          <a:xfrm>
            <a:off x="6326135" y="2105144"/>
            <a:ext cx="1526315" cy="1614488"/>
            <a:chOff x="2293878" y="5142857"/>
            <a:chExt cx="1922792" cy="1922792"/>
          </a:xfrm>
        </p:grpSpPr>
        <p:pic>
          <p:nvPicPr>
            <p:cNvPr id="75" name="Object 11">
              <a:extLst>
                <a:ext uri="{FF2B5EF4-FFF2-40B4-BE49-F238E27FC236}">
                  <a16:creationId xmlns:a16="http://schemas.microsoft.com/office/drawing/2014/main" id="{73D13BBF-2168-44E7-A141-C1902D689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3878" y="5142857"/>
              <a:ext cx="1922792" cy="1922792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31FE06-3A13-444B-A598-F04C4640D0A2}"/>
              </a:ext>
            </a:extLst>
          </p:cNvPr>
          <p:cNvSpPr txBox="1"/>
          <p:nvPr/>
        </p:nvSpPr>
        <p:spPr>
          <a:xfrm>
            <a:off x="7943944" y="2474893"/>
            <a:ext cx="2939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altLang="en-US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보험사</a:t>
            </a:r>
            <a:endParaRPr lang="ko-KR" altLang="en-US" sz="24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E3AF4E1-9D92-44CE-A067-A1EE5922FBC9}"/>
              </a:ext>
            </a:extLst>
          </p:cNvPr>
          <p:cNvGrpSpPr/>
          <p:nvPr/>
        </p:nvGrpSpPr>
        <p:grpSpPr>
          <a:xfrm>
            <a:off x="6418689" y="3815888"/>
            <a:ext cx="1430317" cy="1085742"/>
            <a:chOff x="14314076" y="1238252"/>
            <a:chExt cx="3094323" cy="3771684"/>
          </a:xfrm>
        </p:grpSpPr>
        <p:pic>
          <p:nvPicPr>
            <p:cNvPr id="79" name="Object 20">
              <a:extLst>
                <a:ext uri="{FF2B5EF4-FFF2-40B4-BE49-F238E27FC236}">
                  <a16:creationId xmlns:a16="http://schemas.microsoft.com/office/drawing/2014/main" id="{D2898C81-CABD-432A-A83C-54F69D89E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14076" y="1238252"/>
              <a:ext cx="3094323" cy="3771684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F1A56B8-B9BF-403E-9D7D-9E5999ADCDF7}"/>
              </a:ext>
            </a:extLst>
          </p:cNvPr>
          <p:cNvSpPr txBox="1"/>
          <p:nvPr/>
        </p:nvSpPr>
        <p:spPr>
          <a:xfrm>
            <a:off x="3498996" y="3977195"/>
            <a:ext cx="2939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</a:t>
            </a:r>
            <a:r>
              <a:rPr lang="ko-KR" altLang="en-US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컨설팅</a:t>
            </a:r>
            <a:endParaRPr lang="en-US" altLang="ko-KR" sz="2800" b="1" dirty="0">
              <a:solidFill>
                <a:srgbClr val="061F5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 </a:t>
            </a:r>
            <a:r>
              <a:rPr lang="ko-KR" altLang="en-US" sz="2800" b="1" dirty="0">
                <a:solidFill>
                  <a:srgbClr val="061F56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시장조사기관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3830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309361-E0AC-4A2A-8B76-DA079FFE6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55538"/>
              </p:ext>
            </p:extLst>
          </p:nvPr>
        </p:nvGraphicFramePr>
        <p:xfrm>
          <a:off x="2486229" y="1559001"/>
          <a:ext cx="7546952" cy="364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57">
                  <a:extLst>
                    <a:ext uri="{9D8B030D-6E8A-4147-A177-3AD203B41FA5}">
                      <a16:colId xmlns:a16="http://schemas.microsoft.com/office/drawing/2014/main" val="999059613"/>
                    </a:ext>
                  </a:extLst>
                </a:gridCol>
                <a:gridCol w="1203257">
                  <a:extLst>
                    <a:ext uri="{9D8B030D-6E8A-4147-A177-3AD203B41FA5}">
                      <a16:colId xmlns:a16="http://schemas.microsoft.com/office/drawing/2014/main" val="657262959"/>
                    </a:ext>
                  </a:extLst>
                </a:gridCol>
                <a:gridCol w="1678879">
                  <a:extLst>
                    <a:ext uri="{9D8B030D-6E8A-4147-A177-3AD203B41FA5}">
                      <a16:colId xmlns:a16="http://schemas.microsoft.com/office/drawing/2014/main" val="33918806"/>
                    </a:ext>
                  </a:extLst>
                </a:gridCol>
                <a:gridCol w="1055045">
                  <a:extLst>
                    <a:ext uri="{9D8B030D-6E8A-4147-A177-3AD203B41FA5}">
                      <a16:colId xmlns:a16="http://schemas.microsoft.com/office/drawing/2014/main" val="3370503108"/>
                    </a:ext>
                  </a:extLst>
                </a:gridCol>
                <a:gridCol w="1203257">
                  <a:extLst>
                    <a:ext uri="{9D8B030D-6E8A-4147-A177-3AD203B41FA5}">
                      <a16:colId xmlns:a16="http://schemas.microsoft.com/office/drawing/2014/main" val="4267038465"/>
                    </a:ext>
                  </a:extLst>
                </a:gridCol>
                <a:gridCol w="1203257">
                  <a:extLst>
                    <a:ext uri="{9D8B030D-6E8A-4147-A177-3AD203B41FA5}">
                      <a16:colId xmlns:a16="http://schemas.microsoft.com/office/drawing/2014/main" val="455956490"/>
                    </a:ext>
                  </a:extLst>
                </a:gridCol>
              </a:tblGrid>
              <a:tr h="739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구체적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암호화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저장위치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자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249579"/>
                  </a:ext>
                </a:extLst>
              </a:tr>
              <a:tr h="73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Medical 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민감정보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건강데이터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심전도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혈압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산소포화도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심박수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클라우드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단말기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831423"/>
                  </a:ext>
                </a:extLst>
              </a:tr>
              <a:tr h="73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Home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Training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위치정보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민감정보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BMI</a:t>
                      </a:r>
                    </a:p>
                    <a:p>
                      <a:pPr algn="ctr" latinLnBrk="1"/>
                      <a:r>
                        <a:rPr lang="ko-KR" altLang="en-US" sz="1200" b="1" dirty="0" err="1"/>
                        <a:t>체성분</a:t>
                      </a:r>
                      <a:r>
                        <a:rPr lang="ko-KR" altLang="en-US" sz="1200" b="1" dirty="0"/>
                        <a:t> 기록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운동 기록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클라우드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단말기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914847"/>
                  </a:ext>
                </a:extLst>
              </a:tr>
              <a:tr h="607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Emergency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위치정보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개인정보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사용자 위치 정보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200" b="1" dirty="0"/>
                        <a:t>휴대폰 번호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단말기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143031"/>
                  </a:ext>
                </a:extLst>
              </a:tr>
              <a:tr h="73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Health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개인정보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민감정보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건강분석결과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생체나이 분석 결과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건강 습관 데이터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클라우드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단말기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91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96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514</Words>
  <Application>Microsoft Office PowerPoint</Application>
  <PresentationFormat>와이드스크린</PresentationFormat>
  <Paragraphs>177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Malgun Gothic</vt:lpstr>
      <vt:lpstr>Malgun Gothic</vt:lpstr>
      <vt:lpstr>Arial</vt:lpstr>
      <vt:lpstr>Calibri</vt:lpstr>
      <vt:lpstr>Office Theme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KimBaekHyun</cp:lastModifiedBy>
  <cp:revision>25</cp:revision>
  <dcterms:created xsi:type="dcterms:W3CDTF">2022-05-04T00:48:54Z</dcterms:created>
  <dcterms:modified xsi:type="dcterms:W3CDTF">2022-05-27T08:13:47Z</dcterms:modified>
</cp:coreProperties>
</file>