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0" y="72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51CAA-E90B-4D8E-AC21-DD62211E4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03E257-FBAB-419E-9925-D7403D716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F74E8-237D-4FA2-852D-F819C490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49A8-8B21-415C-9FCB-BE6272E287F4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8E544-6656-4F74-B316-08CEA01B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1B245-9682-4CD1-9B73-55BD9997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6F1E-3650-4CC4-BA19-0D6AF505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3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4AF7-F326-4D5E-9E32-0F8E7D78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012DA0-20D7-42E6-A20F-663667196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30D83-6E96-4C57-8E7D-768254F2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49A8-8B21-415C-9FCB-BE6272E287F4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E922B-9DAF-4078-B5B9-ABE687D6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72A2B-7B82-4E97-89BA-4EB87B5E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6F1E-3650-4CC4-BA19-0D6AF505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69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F87C15-0D57-4024-9DBF-C7102BADD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F26423-DB7E-4C26-9CAC-3E2A740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6BB95-F268-468C-9A10-EFB6A893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49A8-8B21-415C-9FCB-BE6272E287F4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29161-FA90-48FC-A9F6-CDC31BAB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E6B80-C599-47A2-A865-114A16D6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6F1E-3650-4CC4-BA19-0D6AF505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49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276AD-D92C-4876-B1E5-E5C29BB1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98678-A875-4FB9-A37F-23BCF460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F1F1E-66B3-4BA0-983F-5B99AE2A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49A8-8B21-415C-9FCB-BE6272E287F4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1E11F-6D4E-4F79-893C-F38B3B52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AC44A-CA83-49BA-993D-21B449A3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6F1E-3650-4CC4-BA19-0D6AF505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1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9D26A-D145-4F1E-9A84-4AD10E46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AB00F6-5E70-478A-88FF-69027DD1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94BA9-60A4-4B9A-9AE3-DA526448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49A8-8B21-415C-9FCB-BE6272E287F4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846DE-6490-4AC6-9557-059A471B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BFFBD-5C3B-49E0-BB44-14FAF55B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6F1E-3650-4CC4-BA19-0D6AF505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85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CB081-121D-46D6-850E-5CA886E4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1C1D8-378B-4F0F-A468-04CA71F24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666F0D-10BB-4E22-856F-FB629DD58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94D8DC-6FB6-4846-AB75-D806FC73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49A8-8B21-415C-9FCB-BE6272E287F4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5A36A5-D061-43F0-8F7B-A084F34C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D686B6-9BEF-4258-96B3-93A2960B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6F1E-3650-4CC4-BA19-0D6AF505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4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27C6E-7EAF-492E-AB63-7EC59039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6C146-3254-4D8D-9D48-B07CD2AF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DEDF6A-74EC-4373-AA95-C2E271B44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CDCAFB-F243-4A3C-AF31-94B904E93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8CD65B-E99C-458F-A85D-37F4C60F6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4EC7A1-879B-4E2E-9696-550877F3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49A8-8B21-415C-9FCB-BE6272E287F4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30282A-F26D-4491-BAB1-C5C5AC29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49011B-BF80-472E-B414-FB111DB1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6F1E-3650-4CC4-BA19-0D6AF505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98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E8EEB-914F-483B-9335-8DEC6689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A2F697-9269-46B9-8EC2-354896E0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49A8-8B21-415C-9FCB-BE6272E287F4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48ABD9-61F6-4455-A7C9-69FD0421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18D22F-FD14-4006-A543-53B63BE4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6F1E-3650-4CC4-BA19-0D6AF505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8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259BC8-1A9C-4E29-A9EC-0A9F12BB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49A8-8B21-415C-9FCB-BE6272E287F4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844C14-415C-4B83-A392-C0B884A0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635E67-D008-44E6-A8F7-96173CAD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6F1E-3650-4CC4-BA19-0D6AF505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49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0A8C0-0FA4-4338-88C1-C85C34DE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43995-B435-4C7E-8BBE-5E271C97D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3B45A3-3450-4536-A3C9-A3C4E675D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4F7CB5-EE7F-4E65-9761-DDAB0C75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49A8-8B21-415C-9FCB-BE6272E287F4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57260-B353-46CA-9653-3766B689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CE16E9-C452-4288-9B19-8BB477BB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6F1E-3650-4CC4-BA19-0D6AF505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9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31CC8-2A44-427C-9B14-1F0A7A3E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EDE57B-3BD3-4664-9DC6-25F4278A5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36124-DFC5-4DB1-9310-13D86F633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630EC-7F53-4104-97E1-077170C9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49A8-8B21-415C-9FCB-BE6272E287F4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C6F92B-C34C-422D-8F78-468E4C98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CCCD00-6D7A-475A-A055-ABE32FC7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6F1E-3650-4CC4-BA19-0D6AF505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42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9606A8-65F8-4379-A0E0-8B9CC3B9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71616-C800-4A16-B7D7-1BF99E07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AE4B1-4868-4B4B-B68B-5B58995C0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749A8-8B21-415C-9FCB-BE6272E287F4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38680-BC5F-45F2-9BE0-3E87191D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AEC18-338A-4292-B30A-6E642FDC9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E6F1E-3650-4CC4-BA19-0D6AF505D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5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556032"/>
              </p:ext>
            </p:extLst>
          </p:nvPr>
        </p:nvGraphicFramePr>
        <p:xfrm>
          <a:off x="853831" y="1194450"/>
          <a:ext cx="10400323" cy="246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030">
                  <a:extLst>
                    <a:ext uri="{9D8B030D-6E8A-4147-A177-3AD203B41FA5}">
                      <a16:colId xmlns:a16="http://schemas.microsoft.com/office/drawing/2014/main" val="716770514"/>
                    </a:ext>
                  </a:extLst>
                </a:gridCol>
                <a:gridCol w="5485693">
                  <a:extLst>
                    <a:ext uri="{9D8B030D-6E8A-4147-A177-3AD203B41FA5}">
                      <a16:colId xmlns:a16="http://schemas.microsoft.com/office/drawing/2014/main" val="354944784"/>
                    </a:ext>
                  </a:extLst>
                </a:gridCol>
                <a:gridCol w="1591408">
                  <a:extLst>
                    <a:ext uri="{9D8B030D-6E8A-4147-A177-3AD203B41FA5}">
                      <a16:colId xmlns:a16="http://schemas.microsoft.com/office/drawing/2014/main" val="3157589816"/>
                    </a:ext>
                  </a:extLst>
                </a:gridCol>
                <a:gridCol w="1037492">
                  <a:extLst>
                    <a:ext uri="{9D8B030D-6E8A-4147-A177-3AD203B41FA5}">
                      <a16:colId xmlns:a16="http://schemas.microsoft.com/office/drawing/2014/main" val="115297581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219260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검토자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18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Ver0.1.0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STRM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초안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2022.05.26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김백현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79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Ver0.1.1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정보보안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기술요소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정보보안 적용대상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2022.05.27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석우영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김백현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3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Ver0.1.2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AWS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서비스 매핑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2022.05.27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석우영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김백현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39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Ver0.1.3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보안 요건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STRM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2022.05.31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김다빈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김백현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8376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Ver0.1.4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STRM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완성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2022.06.09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김다빈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김백현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943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Ver1.1.0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STRM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변경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2022.06.10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석우영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김백현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55413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19908" y="545123"/>
            <a:ext cx="4536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문서 이력</a:t>
            </a:r>
          </a:p>
        </p:txBody>
      </p:sp>
    </p:spTree>
    <p:extLst>
      <p:ext uri="{BB962C8B-B14F-4D97-AF65-F5344CB8AC3E}">
        <p14:creationId xmlns:p14="http://schemas.microsoft.com/office/powerpoint/2010/main" val="226332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A8083B8-FFA5-4B0F-8A6D-8A0A85FF7663}"/>
              </a:ext>
            </a:extLst>
          </p:cNvPr>
          <p:cNvCxnSpPr>
            <a:cxnSpLocks/>
          </p:cNvCxnSpPr>
          <p:nvPr/>
        </p:nvCxnSpPr>
        <p:spPr>
          <a:xfrm>
            <a:off x="360459" y="2030360"/>
            <a:ext cx="11162735" cy="0"/>
          </a:xfrm>
          <a:prstGeom prst="line">
            <a:avLst/>
          </a:prstGeom>
          <a:ln w="952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5">
            <a:extLst>
              <a:ext uri="{FF2B5EF4-FFF2-40B4-BE49-F238E27FC236}">
                <a16:creationId xmlns:a16="http://schemas.microsoft.com/office/drawing/2014/main" id="{1BD59DE5-CA9E-4FA9-B1E5-33EB15981E22}"/>
              </a:ext>
            </a:extLst>
          </p:cNvPr>
          <p:cNvSpPr/>
          <p:nvPr/>
        </p:nvSpPr>
        <p:spPr>
          <a:xfrm>
            <a:off x="360459" y="1317692"/>
            <a:ext cx="1204686" cy="65229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인증</a:t>
            </a:r>
            <a:r>
              <a:rPr lang="en-US" altLang="ko-KR" sz="1200" b="1" dirty="0">
                <a:solidFill>
                  <a:schemeClr val="bg1"/>
                </a:solidFill>
              </a:rPr>
              <a:t>/</a:t>
            </a:r>
            <a:r>
              <a:rPr lang="ko-KR" altLang="en-US" sz="1200" b="1" dirty="0">
                <a:solidFill>
                  <a:schemeClr val="bg1"/>
                </a:solidFill>
              </a:rPr>
              <a:t>식별</a:t>
            </a:r>
          </a:p>
        </p:txBody>
      </p: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A90B80B0-BCE3-42DB-BA73-45D47C89CA3D}"/>
              </a:ext>
            </a:extLst>
          </p:cNvPr>
          <p:cNvSpPr/>
          <p:nvPr/>
        </p:nvSpPr>
        <p:spPr>
          <a:xfrm>
            <a:off x="347057" y="601082"/>
            <a:ext cx="1204686" cy="63648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접근 통제</a:t>
            </a:r>
          </a:p>
        </p:txBody>
      </p:sp>
      <p:sp>
        <p:nvSpPr>
          <p:cNvPr id="6" name="사각형: 둥근 모서리 11">
            <a:extLst>
              <a:ext uri="{FF2B5EF4-FFF2-40B4-BE49-F238E27FC236}">
                <a16:creationId xmlns:a16="http://schemas.microsoft.com/office/drawing/2014/main" id="{B00F6DA4-3C54-4E49-8631-55AD4B7BC8F9}"/>
              </a:ext>
            </a:extLst>
          </p:cNvPr>
          <p:cNvSpPr/>
          <p:nvPr/>
        </p:nvSpPr>
        <p:spPr>
          <a:xfrm>
            <a:off x="360459" y="200636"/>
            <a:ext cx="1183081" cy="31561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5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0A9F477-D053-45F6-B456-8DCB392AC2D6}"/>
              </a:ext>
            </a:extLst>
          </p:cNvPr>
          <p:cNvCxnSpPr>
            <a:cxnSpLocks/>
          </p:cNvCxnSpPr>
          <p:nvPr/>
        </p:nvCxnSpPr>
        <p:spPr>
          <a:xfrm>
            <a:off x="377259" y="243505"/>
            <a:ext cx="1166281" cy="264676"/>
          </a:xfrm>
          <a:prstGeom prst="line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사각형: 둥근 모서리 14">
            <a:extLst>
              <a:ext uri="{FF2B5EF4-FFF2-40B4-BE49-F238E27FC236}">
                <a16:creationId xmlns:a16="http://schemas.microsoft.com/office/drawing/2014/main" id="{4B775B95-BB87-4FBD-93F1-586B24ECAB72}"/>
              </a:ext>
            </a:extLst>
          </p:cNvPr>
          <p:cNvSpPr/>
          <p:nvPr/>
        </p:nvSpPr>
        <p:spPr>
          <a:xfrm>
            <a:off x="6702300" y="191612"/>
            <a:ext cx="1522049" cy="32510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9" name="사각형: 둥근 모서리 15">
            <a:extLst>
              <a:ext uri="{FF2B5EF4-FFF2-40B4-BE49-F238E27FC236}">
                <a16:creationId xmlns:a16="http://schemas.microsoft.com/office/drawing/2014/main" id="{FE6E1FEF-0050-4134-BF70-7CC86E5293E3}"/>
              </a:ext>
            </a:extLst>
          </p:cNvPr>
          <p:cNvSpPr/>
          <p:nvPr/>
        </p:nvSpPr>
        <p:spPr>
          <a:xfrm>
            <a:off x="3382048" y="191612"/>
            <a:ext cx="1522049" cy="32510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네트워크</a:t>
            </a:r>
          </a:p>
        </p:txBody>
      </p:sp>
      <p:sp>
        <p:nvSpPr>
          <p:cNvPr id="10" name="사각형: 둥근 모서리 16">
            <a:extLst>
              <a:ext uri="{FF2B5EF4-FFF2-40B4-BE49-F238E27FC236}">
                <a16:creationId xmlns:a16="http://schemas.microsoft.com/office/drawing/2014/main" id="{A675C4D9-2020-4BB2-B1F5-BEAB1887A147}"/>
              </a:ext>
            </a:extLst>
          </p:cNvPr>
          <p:cNvSpPr/>
          <p:nvPr/>
        </p:nvSpPr>
        <p:spPr>
          <a:xfrm>
            <a:off x="8359611" y="191612"/>
            <a:ext cx="1522049" cy="32510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Database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7">
            <a:extLst>
              <a:ext uri="{FF2B5EF4-FFF2-40B4-BE49-F238E27FC236}">
                <a16:creationId xmlns:a16="http://schemas.microsoft.com/office/drawing/2014/main" id="{C03DDB44-F4C2-4B1E-907F-B40FFDC05751}"/>
              </a:ext>
            </a:extLst>
          </p:cNvPr>
          <p:cNvSpPr/>
          <p:nvPr/>
        </p:nvSpPr>
        <p:spPr>
          <a:xfrm>
            <a:off x="5042174" y="191612"/>
            <a:ext cx="1522049" cy="32510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12" name="사각형: 둥근 모서리 18">
            <a:extLst>
              <a:ext uri="{FF2B5EF4-FFF2-40B4-BE49-F238E27FC236}">
                <a16:creationId xmlns:a16="http://schemas.microsoft.com/office/drawing/2014/main" id="{D7757223-40A1-4D45-B6A7-27CEAE6A3BFB}"/>
              </a:ext>
            </a:extLst>
          </p:cNvPr>
          <p:cNvSpPr/>
          <p:nvPr/>
        </p:nvSpPr>
        <p:spPr>
          <a:xfrm>
            <a:off x="1721868" y="191612"/>
            <a:ext cx="1522109" cy="32510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사용자</a:t>
            </a:r>
          </a:p>
        </p:txBody>
      </p:sp>
      <p:sp>
        <p:nvSpPr>
          <p:cNvPr id="13" name="사각형: 둥근 모서리 49">
            <a:extLst>
              <a:ext uri="{FF2B5EF4-FFF2-40B4-BE49-F238E27FC236}">
                <a16:creationId xmlns:a16="http://schemas.microsoft.com/office/drawing/2014/main" id="{73AAE2ED-7FF7-4EC7-A4F7-241D9E857BA5}"/>
              </a:ext>
            </a:extLst>
          </p:cNvPr>
          <p:cNvSpPr/>
          <p:nvPr/>
        </p:nvSpPr>
        <p:spPr>
          <a:xfrm>
            <a:off x="358056" y="2051200"/>
            <a:ext cx="1204686" cy="30220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권한 관리</a:t>
            </a:r>
          </a:p>
        </p:txBody>
      </p:sp>
      <p:sp>
        <p:nvSpPr>
          <p:cNvPr id="14" name="사각형: 둥근 모서리 58">
            <a:extLst>
              <a:ext uri="{FF2B5EF4-FFF2-40B4-BE49-F238E27FC236}">
                <a16:creationId xmlns:a16="http://schemas.microsoft.com/office/drawing/2014/main" id="{AD3DDA1A-C6A9-4519-9D5F-510DE33BD52E}"/>
              </a:ext>
            </a:extLst>
          </p:cNvPr>
          <p:cNvSpPr/>
          <p:nvPr/>
        </p:nvSpPr>
        <p:spPr>
          <a:xfrm>
            <a:off x="358056" y="2438742"/>
            <a:ext cx="1204686" cy="63863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암호화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기밀성</a:t>
            </a:r>
          </a:p>
        </p:txBody>
      </p:sp>
      <p:sp>
        <p:nvSpPr>
          <p:cNvPr id="15" name="사각형: 둥근 모서리 59">
            <a:extLst>
              <a:ext uri="{FF2B5EF4-FFF2-40B4-BE49-F238E27FC236}">
                <a16:creationId xmlns:a16="http://schemas.microsoft.com/office/drawing/2014/main" id="{CC5E96D9-456E-40E3-88E8-7451D249BB91}"/>
              </a:ext>
            </a:extLst>
          </p:cNvPr>
          <p:cNvSpPr/>
          <p:nvPr/>
        </p:nvSpPr>
        <p:spPr>
          <a:xfrm>
            <a:off x="360459" y="6274077"/>
            <a:ext cx="1204686" cy="3144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개인정보 보호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60">
            <a:extLst>
              <a:ext uri="{FF2B5EF4-FFF2-40B4-BE49-F238E27FC236}">
                <a16:creationId xmlns:a16="http://schemas.microsoft.com/office/drawing/2014/main" id="{E8CEC2A0-D127-477A-B128-4682BCD8C259}"/>
              </a:ext>
            </a:extLst>
          </p:cNvPr>
          <p:cNvSpPr/>
          <p:nvPr/>
        </p:nvSpPr>
        <p:spPr>
          <a:xfrm>
            <a:off x="360459" y="3166342"/>
            <a:ext cx="1204686" cy="18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무결성</a:t>
            </a:r>
          </a:p>
        </p:txBody>
      </p:sp>
      <p:sp>
        <p:nvSpPr>
          <p:cNvPr id="17" name="사각형: 둥근 모서리 63">
            <a:extLst>
              <a:ext uri="{FF2B5EF4-FFF2-40B4-BE49-F238E27FC236}">
                <a16:creationId xmlns:a16="http://schemas.microsoft.com/office/drawing/2014/main" id="{244C5187-A025-44EB-86F2-40B09EAF2FEB}"/>
              </a:ext>
            </a:extLst>
          </p:cNvPr>
          <p:cNvSpPr/>
          <p:nvPr/>
        </p:nvSpPr>
        <p:spPr>
          <a:xfrm>
            <a:off x="347057" y="3425865"/>
            <a:ext cx="1204686" cy="30402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가용성</a:t>
            </a:r>
          </a:p>
        </p:txBody>
      </p:sp>
      <p:sp>
        <p:nvSpPr>
          <p:cNvPr id="18" name="사각형: 둥근 모서리 64">
            <a:extLst>
              <a:ext uri="{FF2B5EF4-FFF2-40B4-BE49-F238E27FC236}">
                <a16:creationId xmlns:a16="http://schemas.microsoft.com/office/drawing/2014/main" id="{F2515935-6265-4FC0-B752-425784CCF3AE}"/>
              </a:ext>
            </a:extLst>
          </p:cNvPr>
          <p:cNvSpPr/>
          <p:nvPr/>
        </p:nvSpPr>
        <p:spPr>
          <a:xfrm>
            <a:off x="377259" y="4528460"/>
            <a:ext cx="1204686" cy="16401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보안관리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19" name="사각형: 둥근 모서리 29">
            <a:extLst>
              <a:ext uri="{FF2B5EF4-FFF2-40B4-BE49-F238E27FC236}">
                <a16:creationId xmlns:a16="http://schemas.microsoft.com/office/drawing/2014/main" id="{C9A9AE24-CB97-4052-928F-0D345CCF8B85}"/>
              </a:ext>
            </a:extLst>
          </p:cNvPr>
          <p:cNvSpPr/>
          <p:nvPr/>
        </p:nvSpPr>
        <p:spPr>
          <a:xfrm>
            <a:off x="10059988" y="191148"/>
            <a:ext cx="1522109" cy="32510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관리 콘솔 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1A9BECA-F063-4790-B80A-17156B665253}"/>
              </a:ext>
            </a:extLst>
          </p:cNvPr>
          <p:cNvCxnSpPr>
            <a:cxnSpLocks/>
          </p:cNvCxnSpPr>
          <p:nvPr/>
        </p:nvCxnSpPr>
        <p:spPr>
          <a:xfrm>
            <a:off x="347057" y="558318"/>
            <a:ext cx="11162735" cy="0"/>
          </a:xfrm>
          <a:prstGeom prst="line">
            <a:avLst/>
          </a:prstGeom>
          <a:ln w="952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22A13D-ED0C-4FC8-A320-6C1ED55C7EC3}"/>
              </a:ext>
            </a:extLst>
          </p:cNvPr>
          <p:cNvCxnSpPr>
            <a:cxnSpLocks/>
          </p:cNvCxnSpPr>
          <p:nvPr/>
        </p:nvCxnSpPr>
        <p:spPr>
          <a:xfrm>
            <a:off x="347057" y="1281108"/>
            <a:ext cx="11162735" cy="0"/>
          </a:xfrm>
          <a:prstGeom prst="line">
            <a:avLst/>
          </a:prstGeom>
          <a:ln w="952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A8083B8-FFA5-4B0F-8A6D-8A0A85FF7663}"/>
              </a:ext>
            </a:extLst>
          </p:cNvPr>
          <p:cNvCxnSpPr>
            <a:cxnSpLocks/>
          </p:cNvCxnSpPr>
          <p:nvPr/>
        </p:nvCxnSpPr>
        <p:spPr>
          <a:xfrm>
            <a:off x="360459" y="2394610"/>
            <a:ext cx="11162735" cy="0"/>
          </a:xfrm>
          <a:prstGeom prst="line">
            <a:avLst/>
          </a:prstGeom>
          <a:ln w="952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A503BBE-7611-4106-BF00-3509896C4F84}"/>
              </a:ext>
            </a:extLst>
          </p:cNvPr>
          <p:cNvCxnSpPr>
            <a:cxnSpLocks/>
          </p:cNvCxnSpPr>
          <p:nvPr/>
        </p:nvCxnSpPr>
        <p:spPr>
          <a:xfrm>
            <a:off x="360459" y="3118578"/>
            <a:ext cx="11162735" cy="0"/>
          </a:xfrm>
          <a:prstGeom prst="line">
            <a:avLst/>
          </a:prstGeom>
          <a:ln w="952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AD483E6-BC40-4C9C-98B7-5D8C550FBCC2}"/>
              </a:ext>
            </a:extLst>
          </p:cNvPr>
          <p:cNvCxnSpPr>
            <a:cxnSpLocks/>
          </p:cNvCxnSpPr>
          <p:nvPr/>
        </p:nvCxnSpPr>
        <p:spPr>
          <a:xfrm>
            <a:off x="347057" y="3388035"/>
            <a:ext cx="11162735" cy="0"/>
          </a:xfrm>
          <a:prstGeom prst="line">
            <a:avLst/>
          </a:prstGeom>
          <a:ln w="952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DABA4C9-C397-487C-9CDF-F026126B83A4}"/>
              </a:ext>
            </a:extLst>
          </p:cNvPr>
          <p:cNvCxnSpPr>
            <a:cxnSpLocks/>
          </p:cNvCxnSpPr>
          <p:nvPr/>
        </p:nvCxnSpPr>
        <p:spPr>
          <a:xfrm>
            <a:off x="347057" y="3766209"/>
            <a:ext cx="11162735" cy="0"/>
          </a:xfrm>
          <a:prstGeom prst="line">
            <a:avLst/>
          </a:prstGeom>
          <a:ln w="952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3E2F06C-6D4F-40B1-B3E5-78FD0B97123D}"/>
              </a:ext>
            </a:extLst>
          </p:cNvPr>
          <p:cNvCxnSpPr>
            <a:cxnSpLocks/>
          </p:cNvCxnSpPr>
          <p:nvPr/>
        </p:nvCxnSpPr>
        <p:spPr>
          <a:xfrm>
            <a:off x="338954" y="4494581"/>
            <a:ext cx="11162735" cy="0"/>
          </a:xfrm>
          <a:prstGeom prst="line">
            <a:avLst/>
          </a:prstGeom>
          <a:ln w="952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78">
            <a:extLst>
              <a:ext uri="{FF2B5EF4-FFF2-40B4-BE49-F238E27FC236}">
                <a16:creationId xmlns:a16="http://schemas.microsoft.com/office/drawing/2014/main" id="{A080C55C-E078-4B3B-AC57-254EAB37A702}"/>
              </a:ext>
            </a:extLst>
          </p:cNvPr>
          <p:cNvSpPr/>
          <p:nvPr/>
        </p:nvSpPr>
        <p:spPr>
          <a:xfrm>
            <a:off x="368859" y="3822417"/>
            <a:ext cx="1204686" cy="63665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로그</a:t>
            </a:r>
            <a:r>
              <a:rPr lang="en-US" altLang="ko-KR" sz="1200" b="1" dirty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추적 감사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AE52E22-25B4-4C9D-AD85-4DA20F3DFE9E}"/>
              </a:ext>
            </a:extLst>
          </p:cNvPr>
          <p:cNvCxnSpPr>
            <a:cxnSpLocks/>
          </p:cNvCxnSpPr>
          <p:nvPr/>
        </p:nvCxnSpPr>
        <p:spPr>
          <a:xfrm>
            <a:off x="347057" y="6221327"/>
            <a:ext cx="11162735" cy="0"/>
          </a:xfrm>
          <a:prstGeom prst="line">
            <a:avLst/>
          </a:prstGeom>
          <a:ln w="952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1721868" y="611805"/>
            <a:ext cx="1522109" cy="14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리소스 접근제어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21868" y="762139"/>
            <a:ext cx="1522109" cy="144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AWS Management Console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381994" y="945754"/>
            <a:ext cx="1514007" cy="14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네트워크 방화벽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384052" y="1096113"/>
            <a:ext cx="1514007" cy="144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Network Firewall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381994" y="613190"/>
            <a:ext cx="1514007" cy="14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네트워크 접근 제어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381994" y="763839"/>
            <a:ext cx="1514007" cy="144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NACL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730243" y="1675338"/>
            <a:ext cx="3151417" cy="14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자격증명 관리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730243" y="1825987"/>
            <a:ext cx="3151417" cy="144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AWS Secrets Manager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381993" y="1332619"/>
            <a:ext cx="8200103" cy="14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사용자 인증 </a:t>
            </a:r>
            <a:r>
              <a:rPr lang="en-US" altLang="ko-KR" sz="1000" dirty="0"/>
              <a:t>(</a:t>
            </a:r>
            <a:r>
              <a:rPr lang="ko-KR" altLang="en-US" sz="1000" dirty="0"/>
              <a:t>추가 인증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3381993" y="1483268"/>
            <a:ext cx="8200103" cy="144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AWS Identity Access Management(IAM) – Multi-Factor Authentication(MFA)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042174" y="611805"/>
            <a:ext cx="1522049" cy="14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서버 접근제어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042174" y="762453"/>
            <a:ext cx="1522049" cy="28615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Bastion Host 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Security Group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702300" y="2778785"/>
            <a:ext cx="1522049" cy="14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SSL </a:t>
            </a:r>
            <a:r>
              <a:rPr lang="ko-KR" altLang="en-US" sz="1000" dirty="0"/>
              <a:t>인증서 관리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702300" y="2935957"/>
            <a:ext cx="1522049" cy="144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AWS Certificate Manager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381993" y="2063873"/>
            <a:ext cx="8200103" cy="14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계정 및 권한 관리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381993" y="2214522"/>
            <a:ext cx="8200103" cy="144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AWS Identity Access Management(IAM)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067887" y="2453993"/>
            <a:ext cx="4874733" cy="14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암호화 키 관리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067887" y="2613820"/>
            <a:ext cx="4874733" cy="144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AWS Key Management Service(KMS) / AWS CloudHSM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381994" y="2450319"/>
            <a:ext cx="1505905" cy="14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전용선 </a:t>
            </a:r>
            <a:r>
              <a:rPr lang="en-US" altLang="ko-KR" sz="900" dirty="0"/>
              <a:t>/ </a:t>
            </a:r>
            <a:r>
              <a:rPr lang="ko-KR" altLang="en-US" sz="900" dirty="0"/>
              <a:t>전송구간 암호화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381994" y="2599986"/>
            <a:ext cx="1505905" cy="144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AWS VPN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721868" y="3170059"/>
            <a:ext cx="9801326" cy="144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i="1" dirty="0">
                <a:solidFill>
                  <a:schemeClr val="bg1">
                    <a:lumMod val="75000"/>
                  </a:schemeClr>
                </a:solidFill>
              </a:rPr>
              <a:t>의도적 공란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067887" y="3436217"/>
            <a:ext cx="4874733" cy="14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리소스 백업 및 복구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5067887" y="3585884"/>
            <a:ext cx="4874733" cy="144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AWS Simple Storage Service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381994" y="4166764"/>
            <a:ext cx="8127797" cy="14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리소스 구성 감사 및 변경 이력 관리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381994" y="4315070"/>
            <a:ext cx="8127797" cy="144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AWS CloudTrail / AWS Config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381994" y="3822308"/>
            <a:ext cx="8127797" cy="14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로깅 및 모니터링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381994" y="3971975"/>
            <a:ext cx="8127797" cy="144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Amazon CloudWatch / Amazon Detective / Flow Log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373892" y="4528460"/>
            <a:ext cx="8127797" cy="14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위협 탐지 및 방어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373892" y="4676766"/>
            <a:ext cx="8127797" cy="144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Amazon GuardDuty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373893" y="4852879"/>
            <a:ext cx="6686096" cy="14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유해 트래픽 차단</a:t>
            </a: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373893" y="5011345"/>
            <a:ext cx="6686096" cy="144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AWS WAF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896001" y="5189829"/>
            <a:ext cx="1554482" cy="14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취약성 분석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896001" y="5348295"/>
            <a:ext cx="1554482" cy="144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Amazon Inspector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4896001" y="5532406"/>
            <a:ext cx="6686096" cy="14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보안 패치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4896001" y="5680712"/>
            <a:ext cx="6686096" cy="144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AWS Systems Manager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373892" y="5866112"/>
            <a:ext cx="8208205" cy="14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통합 보안 관리</a:t>
            </a:r>
            <a:r>
              <a:rPr lang="en-US" altLang="ko-KR" sz="1000" dirty="0"/>
              <a:t> (SIEM)</a:t>
            </a:r>
            <a:endParaRPr lang="ko-KR" altLang="en-US" sz="1000" dirty="0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3373892" y="6024578"/>
            <a:ext cx="8208205" cy="144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AWS Security Hub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10047680" y="1649351"/>
            <a:ext cx="1522049" cy="14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사용자 인증</a:t>
            </a: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0055300" y="1802539"/>
            <a:ext cx="1522049" cy="27069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AWS Single Sign-On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 Amazon Cognito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6669867" y="6295365"/>
            <a:ext cx="1554482" cy="144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민감정보 식별 및 보호</a:t>
            </a: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6669867" y="6453831"/>
            <a:ext cx="1554482" cy="144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Amazon Macie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8056" y="287912"/>
            <a:ext cx="1036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chemeClr val="bg1"/>
                </a:solidFill>
              </a:rPr>
              <a:t>계층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124704" y="216792"/>
            <a:ext cx="1036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구분</a:t>
            </a:r>
          </a:p>
        </p:txBody>
      </p:sp>
    </p:spTree>
    <p:extLst>
      <p:ext uri="{BB962C8B-B14F-4D97-AF65-F5344CB8AC3E}">
        <p14:creationId xmlns:p14="http://schemas.microsoft.com/office/powerpoint/2010/main" val="263358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4655</TotalTime>
  <Words>232</Words>
  <Application>Microsoft Office PowerPoint</Application>
  <PresentationFormat>와이드스크린</PresentationFormat>
  <Paragraphs>97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맑은 고딕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KimBaekHyun</dc:creator>
  <cp:lastModifiedBy>KimBaekHyun</cp:lastModifiedBy>
  <cp:revision>71</cp:revision>
  <dcterms:created xsi:type="dcterms:W3CDTF">2022-04-14T08:08:37Z</dcterms:created>
  <dcterms:modified xsi:type="dcterms:W3CDTF">2022-06-10T16:42:27Z</dcterms:modified>
</cp:coreProperties>
</file>