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9E85-FC5A-4028-9365-0CC0EA8AA04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CDF8-8C0B-46BA-97B6-F4AA9B68A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3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9E85-FC5A-4028-9365-0CC0EA8AA04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CDF8-8C0B-46BA-97B6-F4AA9B68A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5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9E85-FC5A-4028-9365-0CC0EA8AA04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CDF8-8C0B-46BA-97B6-F4AA9B68A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9E85-FC5A-4028-9365-0CC0EA8AA04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CDF8-8C0B-46BA-97B6-F4AA9B68A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9E85-FC5A-4028-9365-0CC0EA8AA04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CDF8-8C0B-46BA-97B6-F4AA9B68A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4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9E85-FC5A-4028-9365-0CC0EA8AA04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CDF8-8C0B-46BA-97B6-F4AA9B68A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6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9E85-FC5A-4028-9365-0CC0EA8AA04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CDF8-8C0B-46BA-97B6-F4AA9B68A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1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9E85-FC5A-4028-9365-0CC0EA8AA04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CDF8-8C0B-46BA-97B6-F4AA9B68A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83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9E85-FC5A-4028-9365-0CC0EA8AA04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CDF8-8C0B-46BA-97B6-F4AA9B68A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9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9E85-FC5A-4028-9365-0CC0EA8AA04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CDF8-8C0B-46BA-97B6-F4AA9B68A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9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9E85-FC5A-4028-9365-0CC0EA8AA04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CDF8-8C0B-46BA-97B6-F4AA9B68A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9E85-FC5A-4028-9365-0CC0EA8AA04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3CDF8-8C0B-46BA-97B6-F4AA9B68A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5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0268"/>
              </p:ext>
            </p:extLst>
          </p:nvPr>
        </p:nvGraphicFramePr>
        <p:xfrm>
          <a:off x="1954757" y="1262914"/>
          <a:ext cx="8387994" cy="4351344"/>
        </p:xfrm>
        <a:graphic>
          <a:graphicData uri="http://schemas.openxmlformats.org/drawingml/2006/table">
            <a:tbl>
              <a:tblPr/>
              <a:tblGrid>
                <a:gridCol w="2962768">
                  <a:extLst>
                    <a:ext uri="{9D8B030D-6E8A-4147-A177-3AD203B41FA5}">
                      <a16:colId xmlns:a16="http://schemas.microsoft.com/office/drawing/2014/main" val="225192906"/>
                    </a:ext>
                  </a:extLst>
                </a:gridCol>
                <a:gridCol w="547213">
                  <a:extLst>
                    <a:ext uri="{9D8B030D-6E8A-4147-A177-3AD203B41FA5}">
                      <a16:colId xmlns:a16="http://schemas.microsoft.com/office/drawing/2014/main" val="281019789"/>
                    </a:ext>
                  </a:extLst>
                </a:gridCol>
                <a:gridCol w="547213">
                  <a:extLst>
                    <a:ext uri="{9D8B030D-6E8A-4147-A177-3AD203B41FA5}">
                      <a16:colId xmlns:a16="http://schemas.microsoft.com/office/drawing/2014/main" val="1292319758"/>
                    </a:ext>
                  </a:extLst>
                </a:gridCol>
                <a:gridCol w="766098">
                  <a:extLst>
                    <a:ext uri="{9D8B030D-6E8A-4147-A177-3AD203B41FA5}">
                      <a16:colId xmlns:a16="http://schemas.microsoft.com/office/drawing/2014/main" val="1680569686"/>
                    </a:ext>
                  </a:extLst>
                </a:gridCol>
                <a:gridCol w="1516562">
                  <a:extLst>
                    <a:ext uri="{9D8B030D-6E8A-4147-A177-3AD203B41FA5}">
                      <a16:colId xmlns:a16="http://schemas.microsoft.com/office/drawing/2014/main" val="3916440020"/>
                    </a:ext>
                  </a:extLst>
                </a:gridCol>
                <a:gridCol w="2048140">
                  <a:extLst>
                    <a:ext uri="{9D8B030D-6E8A-4147-A177-3AD203B41FA5}">
                      <a16:colId xmlns:a16="http://schemas.microsoft.com/office/drawing/2014/main" val="1569130769"/>
                    </a:ext>
                  </a:extLst>
                </a:gridCol>
              </a:tblGrid>
              <a:tr h="18130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리전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목록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아시아 태평양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27543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Service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ISMS-P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Native/Cloud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근거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66720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Events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 인터넷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34600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Amplify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프런트 엔드 웹 및 모바일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04123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App Mesh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네트워킹 및 콘텐츠 전송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31521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AppSync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프런트 엔드 웹 및 모바일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2695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Application Migration Service (MGN)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마이그레이션 및 전송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77183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Artifact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28540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Auto Scaling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컴퓨팅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55901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Backup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03906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Batch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컴퓨팅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48877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Budgets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 금융 관리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67990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Certificate Manager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43489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Chatbot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거버넌스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52567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Cloud Map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네트워킹 및 콘텐츠 전송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61265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Cloud9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도구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13139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CloudFormation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거버넌스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57563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CloudHSM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41752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CloudTrail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거버넌스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6688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CodeBuild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도구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91470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CodeCommit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도구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1584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CodeDeploy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도구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4048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CodePipeline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도구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80836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CodeStar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도구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512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49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58155"/>
              </p:ext>
            </p:extLst>
          </p:nvPr>
        </p:nvGraphicFramePr>
        <p:xfrm>
          <a:off x="1520729" y="1825626"/>
          <a:ext cx="9150541" cy="4456180"/>
        </p:xfrm>
        <a:graphic>
          <a:graphicData uri="http://schemas.openxmlformats.org/drawingml/2006/table">
            <a:tbl>
              <a:tblPr/>
              <a:tblGrid>
                <a:gridCol w="3228265">
                  <a:extLst>
                    <a:ext uri="{9D8B030D-6E8A-4147-A177-3AD203B41FA5}">
                      <a16:colId xmlns:a16="http://schemas.microsoft.com/office/drawing/2014/main" val="577416547"/>
                    </a:ext>
                  </a:extLst>
                </a:gridCol>
                <a:gridCol w="602458">
                  <a:extLst>
                    <a:ext uri="{9D8B030D-6E8A-4147-A177-3AD203B41FA5}">
                      <a16:colId xmlns:a16="http://schemas.microsoft.com/office/drawing/2014/main" val="2525432710"/>
                    </a:ext>
                  </a:extLst>
                </a:gridCol>
                <a:gridCol w="602458">
                  <a:extLst>
                    <a:ext uri="{9D8B030D-6E8A-4147-A177-3AD203B41FA5}">
                      <a16:colId xmlns:a16="http://schemas.microsoft.com/office/drawing/2014/main" val="2059898555"/>
                    </a:ext>
                  </a:extLst>
                </a:gridCol>
                <a:gridCol w="829801">
                  <a:extLst>
                    <a:ext uri="{9D8B030D-6E8A-4147-A177-3AD203B41FA5}">
                      <a16:colId xmlns:a16="http://schemas.microsoft.com/office/drawing/2014/main" val="308941621"/>
                    </a:ext>
                  </a:extLst>
                </a:gridCol>
                <a:gridCol w="1659601">
                  <a:extLst>
                    <a:ext uri="{9D8B030D-6E8A-4147-A177-3AD203B41FA5}">
                      <a16:colId xmlns:a16="http://schemas.microsoft.com/office/drawing/2014/main" val="3827282702"/>
                    </a:ext>
                  </a:extLst>
                </a:gridCol>
                <a:gridCol w="2227958">
                  <a:extLst>
                    <a:ext uri="{9D8B030D-6E8A-4147-A177-3AD203B41FA5}">
                      <a16:colId xmlns:a16="http://schemas.microsoft.com/office/drawing/2014/main" val="1184967438"/>
                    </a:ext>
                  </a:extLst>
                </a:gridCol>
              </a:tblGrid>
              <a:tr h="988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Service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ISMS-P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Native/Cloud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근거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697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Compute Optimizer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40123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거버넌스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33212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Control Tower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거버넌스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45374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Data Exchange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5341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DataSync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04859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Database Migration Service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마이그레이션 및 전송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279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Direct Connect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네트워킹 및 콘텐츠 전송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7271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Directory Service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26018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Elastic Beanstalk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컴퓨팅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78859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Elemental MediaConnect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미디어 서비스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8660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Elemental MediaConvert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미디어 서비스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12812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Elemental MediaLive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미디어 서비스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32065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Elemental MediaPackage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미디어 서비스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32400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Elemental MediaStore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미디어 서비스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21196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Fargate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컨테이너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8450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Fault Injection Simulator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도구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27179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Firewall Manager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19870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Global Accelerator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네트워킹 및 콘텐츠 전송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451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Glue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14239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Ground Station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인공위성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04922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IQ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지원 서비스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17420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Identity and Access Management (IAM)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54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51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16907"/>
              </p:ext>
            </p:extLst>
          </p:nvPr>
        </p:nvGraphicFramePr>
        <p:xfrm>
          <a:off x="1520729" y="1825626"/>
          <a:ext cx="9150541" cy="4456180"/>
        </p:xfrm>
        <a:graphic>
          <a:graphicData uri="http://schemas.openxmlformats.org/drawingml/2006/table">
            <a:tbl>
              <a:tblPr/>
              <a:tblGrid>
                <a:gridCol w="3228265">
                  <a:extLst>
                    <a:ext uri="{9D8B030D-6E8A-4147-A177-3AD203B41FA5}">
                      <a16:colId xmlns:a16="http://schemas.microsoft.com/office/drawing/2014/main" val="1576259200"/>
                    </a:ext>
                  </a:extLst>
                </a:gridCol>
                <a:gridCol w="602458">
                  <a:extLst>
                    <a:ext uri="{9D8B030D-6E8A-4147-A177-3AD203B41FA5}">
                      <a16:colId xmlns:a16="http://schemas.microsoft.com/office/drawing/2014/main" val="3098718947"/>
                    </a:ext>
                  </a:extLst>
                </a:gridCol>
                <a:gridCol w="602458">
                  <a:extLst>
                    <a:ext uri="{9D8B030D-6E8A-4147-A177-3AD203B41FA5}">
                      <a16:colId xmlns:a16="http://schemas.microsoft.com/office/drawing/2014/main" val="1012893228"/>
                    </a:ext>
                  </a:extLst>
                </a:gridCol>
                <a:gridCol w="829801">
                  <a:extLst>
                    <a:ext uri="{9D8B030D-6E8A-4147-A177-3AD203B41FA5}">
                      <a16:colId xmlns:a16="http://schemas.microsoft.com/office/drawing/2014/main" val="551179176"/>
                    </a:ext>
                  </a:extLst>
                </a:gridCol>
                <a:gridCol w="1659601">
                  <a:extLst>
                    <a:ext uri="{9D8B030D-6E8A-4147-A177-3AD203B41FA5}">
                      <a16:colId xmlns:a16="http://schemas.microsoft.com/office/drawing/2014/main" val="132325262"/>
                    </a:ext>
                  </a:extLst>
                </a:gridCol>
                <a:gridCol w="2227958">
                  <a:extLst>
                    <a:ext uri="{9D8B030D-6E8A-4147-A177-3AD203B41FA5}">
                      <a16:colId xmlns:a16="http://schemas.microsoft.com/office/drawing/2014/main" val="3154646197"/>
                    </a:ext>
                  </a:extLst>
                </a:gridCol>
              </a:tblGrid>
              <a:tr h="988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Service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ISMS-P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Native/Cloud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근거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644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Core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 인터넷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5793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IoT Device Defender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 인터넷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IoT)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3718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IoT Device Management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 인터넷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IoT)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55796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IoT Events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 인터넷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IoT)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9809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IoT Greengrass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 인터넷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IoT)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130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IoT SiteWise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 인터넷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IoT)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41166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IoT Things Graph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 인터넷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IoT)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60694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Key Management Service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5907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Lake Formation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65733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Lambda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컴퓨팅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96160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License Manager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거버넌스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76020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Managed Services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거버넌스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27979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Marketplace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리소스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276309"/>
                  </a:ext>
                </a:extLst>
              </a:tr>
              <a:tr h="1186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Network Firewall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ISMS-P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세부점검항목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2.11.3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따르면 네트워크 트래픽 분석 및 모니터링을 해야하고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Network Firewall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기능 역시 네트워크 트래픽을 감지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2716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OpsWorks Stacks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거버넌스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27114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Organizations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04539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Outposts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컴퓨팅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4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24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18975"/>
              </p:ext>
            </p:extLst>
          </p:nvPr>
        </p:nvGraphicFramePr>
        <p:xfrm>
          <a:off x="1511936" y="392480"/>
          <a:ext cx="9150541" cy="4456180"/>
        </p:xfrm>
        <a:graphic>
          <a:graphicData uri="http://schemas.openxmlformats.org/drawingml/2006/table">
            <a:tbl>
              <a:tblPr/>
              <a:tblGrid>
                <a:gridCol w="3228265">
                  <a:extLst>
                    <a:ext uri="{9D8B030D-6E8A-4147-A177-3AD203B41FA5}">
                      <a16:colId xmlns:a16="http://schemas.microsoft.com/office/drawing/2014/main" val="1151075630"/>
                    </a:ext>
                  </a:extLst>
                </a:gridCol>
                <a:gridCol w="602458">
                  <a:extLst>
                    <a:ext uri="{9D8B030D-6E8A-4147-A177-3AD203B41FA5}">
                      <a16:colId xmlns:a16="http://schemas.microsoft.com/office/drawing/2014/main" val="639451053"/>
                    </a:ext>
                  </a:extLst>
                </a:gridCol>
                <a:gridCol w="602458">
                  <a:extLst>
                    <a:ext uri="{9D8B030D-6E8A-4147-A177-3AD203B41FA5}">
                      <a16:colId xmlns:a16="http://schemas.microsoft.com/office/drawing/2014/main" val="2021000130"/>
                    </a:ext>
                  </a:extLst>
                </a:gridCol>
                <a:gridCol w="829801">
                  <a:extLst>
                    <a:ext uri="{9D8B030D-6E8A-4147-A177-3AD203B41FA5}">
                      <a16:colId xmlns:a16="http://schemas.microsoft.com/office/drawing/2014/main" val="2184972709"/>
                    </a:ext>
                  </a:extLst>
                </a:gridCol>
                <a:gridCol w="1659601">
                  <a:extLst>
                    <a:ext uri="{9D8B030D-6E8A-4147-A177-3AD203B41FA5}">
                      <a16:colId xmlns:a16="http://schemas.microsoft.com/office/drawing/2014/main" val="3933582175"/>
                    </a:ext>
                  </a:extLst>
                </a:gridCol>
                <a:gridCol w="2227958">
                  <a:extLst>
                    <a:ext uri="{9D8B030D-6E8A-4147-A177-3AD203B41FA5}">
                      <a16:colId xmlns:a16="http://schemas.microsoft.com/office/drawing/2014/main" val="2698681891"/>
                    </a:ext>
                  </a:extLst>
                </a:gridCol>
              </a:tblGrid>
              <a:tr h="988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Service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ISMS-P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Native/Cloud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근거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Personal Health Dashboard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거버넌스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9633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PrivateLink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네트워킹 및 콘텐츠 전송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37837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Resilience Hub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거버넌스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29092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Resource Access Manager (RAM)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0125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Secrets Manager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46779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Security Hub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8705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Server Migration Service (SMS)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마이그레이션 및 전송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55075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Serverless Application Repository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컴퓨팅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35309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Service Catalog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거버넌스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19216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Shield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419995"/>
                  </a:ext>
                </a:extLst>
              </a:tr>
              <a:tr h="988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Single Sign-On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ISMS-P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세부점검항목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2.6.2, 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2.6.3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세션 자동 차단을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Single Sign-On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기능 중 시스템 접속 자동 차단하는 기능이 존재 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97655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Snowball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38645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Step Functions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 통합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0831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Storage Gateway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06961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Support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지원 서비스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5674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Systems Manager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거버넌스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0789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Transfer Family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52683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Transit Gateway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네트워킹 및 콘텐츠 전송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07499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39313"/>
              </p:ext>
            </p:extLst>
          </p:nvPr>
        </p:nvGraphicFramePr>
        <p:xfrm>
          <a:off x="1511936" y="4848660"/>
          <a:ext cx="9150541" cy="2057400"/>
        </p:xfrm>
        <a:graphic>
          <a:graphicData uri="http://schemas.openxmlformats.org/drawingml/2006/table">
            <a:tbl>
              <a:tblPr/>
              <a:tblGrid>
                <a:gridCol w="3228265">
                  <a:extLst>
                    <a:ext uri="{9D8B030D-6E8A-4147-A177-3AD203B41FA5}">
                      <a16:colId xmlns:a16="http://schemas.microsoft.com/office/drawing/2014/main" val="2064514631"/>
                    </a:ext>
                  </a:extLst>
                </a:gridCol>
                <a:gridCol w="602458">
                  <a:extLst>
                    <a:ext uri="{9D8B030D-6E8A-4147-A177-3AD203B41FA5}">
                      <a16:colId xmlns:a16="http://schemas.microsoft.com/office/drawing/2014/main" val="2463085062"/>
                    </a:ext>
                  </a:extLst>
                </a:gridCol>
                <a:gridCol w="602458">
                  <a:extLst>
                    <a:ext uri="{9D8B030D-6E8A-4147-A177-3AD203B41FA5}">
                      <a16:colId xmlns:a16="http://schemas.microsoft.com/office/drawing/2014/main" val="2503344095"/>
                    </a:ext>
                  </a:extLst>
                </a:gridCol>
                <a:gridCol w="829801">
                  <a:extLst>
                    <a:ext uri="{9D8B030D-6E8A-4147-A177-3AD203B41FA5}">
                      <a16:colId xmlns:a16="http://schemas.microsoft.com/office/drawing/2014/main" val="277435304"/>
                    </a:ext>
                  </a:extLst>
                </a:gridCol>
                <a:gridCol w="1659601">
                  <a:extLst>
                    <a:ext uri="{9D8B030D-6E8A-4147-A177-3AD203B41FA5}">
                      <a16:colId xmlns:a16="http://schemas.microsoft.com/office/drawing/2014/main" val="2171424068"/>
                    </a:ext>
                  </a:extLst>
                </a:gridCol>
                <a:gridCol w="2227958">
                  <a:extLst>
                    <a:ext uri="{9D8B030D-6E8A-4147-A177-3AD203B41FA5}">
                      <a16:colId xmlns:a16="http://schemas.microsoft.com/office/drawing/2014/main" val="1054284608"/>
                    </a:ext>
                  </a:extLst>
                </a:gridCol>
              </a:tblGrid>
              <a:tr h="134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Trusted Advisor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거버넌스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182624"/>
                  </a:ext>
                </a:extLst>
              </a:tr>
              <a:tr h="6705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VPN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ISMS-P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세부점검항목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2.6.7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안전한 방식으로 망 분리에 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 충족 요건을 세분화된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제어 기능으로 충족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네트워킹 및 콘텐츠 전송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473932"/>
                  </a:ext>
                </a:extLst>
              </a:tr>
              <a:tr h="134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WAF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027329"/>
                  </a:ext>
                </a:extLst>
              </a:tr>
              <a:tr h="134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Well-Architected Tool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아키텍처 전략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724860"/>
                  </a:ext>
                </a:extLst>
              </a:tr>
              <a:tr h="134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X-Ray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도구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953846"/>
                  </a:ext>
                </a:extLst>
              </a:tr>
              <a:tr h="134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Red Hat OpenShift Service on AWS (ROSA)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컨테이너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30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72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54370"/>
              </p:ext>
            </p:extLst>
          </p:nvPr>
        </p:nvGraphicFramePr>
        <p:xfrm>
          <a:off x="1476768" y="1306880"/>
          <a:ext cx="9150541" cy="4599592"/>
        </p:xfrm>
        <a:graphic>
          <a:graphicData uri="http://schemas.openxmlformats.org/drawingml/2006/table">
            <a:tbl>
              <a:tblPr/>
              <a:tblGrid>
                <a:gridCol w="3228265">
                  <a:extLst>
                    <a:ext uri="{9D8B030D-6E8A-4147-A177-3AD203B41FA5}">
                      <a16:colId xmlns:a16="http://schemas.microsoft.com/office/drawing/2014/main" val="3055515807"/>
                    </a:ext>
                  </a:extLst>
                </a:gridCol>
                <a:gridCol w="602458">
                  <a:extLst>
                    <a:ext uri="{9D8B030D-6E8A-4147-A177-3AD203B41FA5}">
                      <a16:colId xmlns:a16="http://schemas.microsoft.com/office/drawing/2014/main" val="3205038995"/>
                    </a:ext>
                  </a:extLst>
                </a:gridCol>
                <a:gridCol w="602458">
                  <a:extLst>
                    <a:ext uri="{9D8B030D-6E8A-4147-A177-3AD203B41FA5}">
                      <a16:colId xmlns:a16="http://schemas.microsoft.com/office/drawing/2014/main" val="2080818961"/>
                    </a:ext>
                  </a:extLst>
                </a:gridCol>
                <a:gridCol w="829801">
                  <a:extLst>
                    <a:ext uri="{9D8B030D-6E8A-4147-A177-3AD203B41FA5}">
                      <a16:colId xmlns:a16="http://schemas.microsoft.com/office/drawing/2014/main" val="2980802841"/>
                    </a:ext>
                  </a:extLst>
                </a:gridCol>
                <a:gridCol w="1659601">
                  <a:extLst>
                    <a:ext uri="{9D8B030D-6E8A-4147-A177-3AD203B41FA5}">
                      <a16:colId xmlns:a16="http://schemas.microsoft.com/office/drawing/2014/main" val="1105821097"/>
                    </a:ext>
                  </a:extLst>
                </a:gridCol>
                <a:gridCol w="2227958">
                  <a:extLst>
                    <a:ext uri="{9D8B030D-6E8A-4147-A177-3AD203B41FA5}">
                      <a16:colId xmlns:a16="http://schemas.microsoft.com/office/drawing/2014/main" val="1108824167"/>
                    </a:ext>
                  </a:extLst>
                </a:gridCol>
              </a:tblGrid>
              <a:tr h="6592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리전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목록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아시아 태평양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81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Service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ISMS-P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Native/Cloud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근거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349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API Gateway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네트워킹 및 콘텐츠 전송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58718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AppFlow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 통합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96847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AppStream 2.0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사용자 컴퓨팅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62460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Athena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16804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Augmented AI (A2I)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학습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33571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Aurora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79521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Chime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애플리케이션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282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CloudFront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네트워킹 및 콘텐츠 전송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6748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CloudSearch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84236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CloudWatch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거버넌스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5909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Cognito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83258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Comprehend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학습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08652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Connect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애플리케이션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62196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Detective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7181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DocumentDB (with MongoDB compatibility)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31389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DynamoDB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8238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EC2 Auto Scaling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컴퓨팅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1369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ElastiCache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503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Elastic Block Store (EBS)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6079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Elastic Compute Cloud (EC2)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컨테이너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35461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Elastic Container Registry (ECR)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컨테이너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0355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Elastic Container Service (ECS)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컨테이너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19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34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854171"/>
              </p:ext>
            </p:extLst>
          </p:nvPr>
        </p:nvGraphicFramePr>
        <p:xfrm>
          <a:off x="1520729" y="1825626"/>
          <a:ext cx="9150541" cy="4456180"/>
        </p:xfrm>
        <a:graphic>
          <a:graphicData uri="http://schemas.openxmlformats.org/drawingml/2006/table">
            <a:tbl>
              <a:tblPr/>
              <a:tblGrid>
                <a:gridCol w="3228265">
                  <a:extLst>
                    <a:ext uri="{9D8B030D-6E8A-4147-A177-3AD203B41FA5}">
                      <a16:colId xmlns:a16="http://schemas.microsoft.com/office/drawing/2014/main" val="3936296023"/>
                    </a:ext>
                  </a:extLst>
                </a:gridCol>
                <a:gridCol w="602458">
                  <a:extLst>
                    <a:ext uri="{9D8B030D-6E8A-4147-A177-3AD203B41FA5}">
                      <a16:colId xmlns:a16="http://schemas.microsoft.com/office/drawing/2014/main" val="416661047"/>
                    </a:ext>
                  </a:extLst>
                </a:gridCol>
                <a:gridCol w="602458">
                  <a:extLst>
                    <a:ext uri="{9D8B030D-6E8A-4147-A177-3AD203B41FA5}">
                      <a16:colId xmlns:a16="http://schemas.microsoft.com/office/drawing/2014/main" val="708080679"/>
                    </a:ext>
                  </a:extLst>
                </a:gridCol>
                <a:gridCol w="829801">
                  <a:extLst>
                    <a:ext uri="{9D8B030D-6E8A-4147-A177-3AD203B41FA5}">
                      <a16:colId xmlns:a16="http://schemas.microsoft.com/office/drawing/2014/main" val="2648886505"/>
                    </a:ext>
                  </a:extLst>
                </a:gridCol>
                <a:gridCol w="1659601">
                  <a:extLst>
                    <a:ext uri="{9D8B030D-6E8A-4147-A177-3AD203B41FA5}">
                      <a16:colId xmlns:a16="http://schemas.microsoft.com/office/drawing/2014/main" val="4175288860"/>
                    </a:ext>
                  </a:extLst>
                </a:gridCol>
                <a:gridCol w="2227958">
                  <a:extLst>
                    <a:ext uri="{9D8B030D-6E8A-4147-A177-3AD203B41FA5}">
                      <a16:colId xmlns:a16="http://schemas.microsoft.com/office/drawing/2014/main" val="678512933"/>
                    </a:ext>
                  </a:extLst>
                </a:gridCol>
              </a:tblGrid>
              <a:tr h="988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Service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ISMS-P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Native/Cloud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근거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752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Elastic File System (EFS)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75339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Elastic Inference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학습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8092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Elastic Kubernetes Service (EKS)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컴퓨팅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5160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Elastic MapReduce (EMR)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38223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Elasticsearch Service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15546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EventBridge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 통합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3729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FSx for Lustre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55117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FSx for NetApp ONTAP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74484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FSx for Windows File Server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86823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Forecast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학습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76019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GameLift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Tech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93454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GuardDuty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86876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IVS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미디어 서비스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59356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Inspector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0950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Keyspaces (for Apache Cassandra)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75475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Kinesis Data Analytics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1925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Kinesis Data Firehose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61932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Kinesis Data Streams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55544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Kinesis Video Streams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미디어 서비스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74133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Lex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학습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69957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Lightsail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컴퓨팅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04309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Lookout for Vision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학습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91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84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534636"/>
              </p:ext>
            </p:extLst>
          </p:nvPr>
        </p:nvGraphicFramePr>
        <p:xfrm>
          <a:off x="1520729" y="1825626"/>
          <a:ext cx="9150541" cy="4456180"/>
        </p:xfrm>
        <a:graphic>
          <a:graphicData uri="http://schemas.openxmlformats.org/drawingml/2006/table">
            <a:tbl>
              <a:tblPr/>
              <a:tblGrid>
                <a:gridCol w="3228265">
                  <a:extLst>
                    <a:ext uri="{9D8B030D-6E8A-4147-A177-3AD203B41FA5}">
                      <a16:colId xmlns:a16="http://schemas.microsoft.com/office/drawing/2014/main" val="1990938784"/>
                    </a:ext>
                  </a:extLst>
                </a:gridCol>
                <a:gridCol w="602458">
                  <a:extLst>
                    <a:ext uri="{9D8B030D-6E8A-4147-A177-3AD203B41FA5}">
                      <a16:colId xmlns:a16="http://schemas.microsoft.com/office/drawing/2014/main" val="3492418549"/>
                    </a:ext>
                  </a:extLst>
                </a:gridCol>
                <a:gridCol w="602458">
                  <a:extLst>
                    <a:ext uri="{9D8B030D-6E8A-4147-A177-3AD203B41FA5}">
                      <a16:colId xmlns:a16="http://schemas.microsoft.com/office/drawing/2014/main" val="2587824502"/>
                    </a:ext>
                  </a:extLst>
                </a:gridCol>
                <a:gridCol w="829801">
                  <a:extLst>
                    <a:ext uri="{9D8B030D-6E8A-4147-A177-3AD203B41FA5}">
                      <a16:colId xmlns:a16="http://schemas.microsoft.com/office/drawing/2014/main" val="808176613"/>
                    </a:ext>
                  </a:extLst>
                </a:gridCol>
                <a:gridCol w="1659601">
                  <a:extLst>
                    <a:ext uri="{9D8B030D-6E8A-4147-A177-3AD203B41FA5}">
                      <a16:colId xmlns:a16="http://schemas.microsoft.com/office/drawing/2014/main" val="3656711187"/>
                    </a:ext>
                  </a:extLst>
                </a:gridCol>
                <a:gridCol w="2227958">
                  <a:extLst>
                    <a:ext uri="{9D8B030D-6E8A-4147-A177-3AD203B41FA5}">
                      <a16:colId xmlns:a16="http://schemas.microsoft.com/office/drawing/2014/main" val="1866994328"/>
                    </a:ext>
                  </a:extLst>
                </a:gridCol>
              </a:tblGrid>
              <a:tr h="988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Service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ISMS-P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Native/Cloud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근거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709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Lumberyard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 Tech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493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MQ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 통합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48914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Macie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Document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따르면 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보호에 대한 잠재적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문제를 감지 시 정책 결과 생성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 증명 및 규정 준수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3794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Managed Blockchain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블록체인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2266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Managed Grafana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거버넌스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48715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Managed Streaming for Apache Kafka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59173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Managed Workflows for Apache Airflow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 통합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12923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Neptune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77906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Personalize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학습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406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Pinpoint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프런트 엔드 웹 및 모바일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52541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Polly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학습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69529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Quantum Ledger Database (QLDB)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01736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QuickSight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22397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Redshift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77378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Rekognition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학습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52396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Relational Database Service (RDS)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59165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Route 53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네트워킹 및 콘텐츠 전송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86332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SageMaker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학습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562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Simple Email Service (SES)</a:t>
                      </a:r>
                    </a:p>
                  </a:txBody>
                  <a:tcPr marL="6820" marR="6820" marT="6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프런트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웹 및 모바일</a:t>
                      </a:r>
                    </a:p>
                  </a:txBody>
                  <a:tcPr marL="6820" marR="6820" marT="68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91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53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05299"/>
              </p:ext>
            </p:extLst>
          </p:nvPr>
        </p:nvGraphicFramePr>
        <p:xfrm>
          <a:off x="984250" y="2229644"/>
          <a:ext cx="10223500" cy="3640992"/>
        </p:xfrm>
        <a:graphic>
          <a:graphicData uri="http://schemas.openxmlformats.org/drawingml/2006/table">
            <a:tbl>
              <a:tblPr/>
              <a:tblGrid>
                <a:gridCol w="3606800">
                  <a:extLst>
                    <a:ext uri="{9D8B030D-6E8A-4147-A177-3AD203B41FA5}">
                      <a16:colId xmlns:a16="http://schemas.microsoft.com/office/drawing/2014/main" val="44033210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6824923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65269166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922211477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72992859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4285329430"/>
                    </a:ext>
                  </a:extLst>
                </a:gridCol>
              </a:tblGrid>
              <a:tr h="110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Service</a:t>
                      </a:r>
                    </a:p>
                  </a:txBody>
                  <a:tcPr marL="6252" marR="6252" marT="6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ISMS-P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Native/Cloud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근거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marL="6252" marR="6252" marT="6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6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Simple Notification Service (SNS)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프런트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웹 및 모바일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83009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Simple Queue Service (SQS)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 통합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79347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Simple Storage Service (S3)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779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Simple Workflow Service (SWF)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 통합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77049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Sumerian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673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Textract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학습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77619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Transcribe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학습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4635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Transcribe Medical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학습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97439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Translate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학습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07884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Virtual Private Cloud (VPC)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네트워킹 및 콘텐츠 전송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79020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 WorkSpaces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사용자 컴퓨팅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13983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CloudEndure Disaster Recovery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2307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CloudEndure Migration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마이그레이션 및 전송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63783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Elastic Load Balancing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71924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FreeRTOS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44546A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✓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 인터넷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IoT)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2682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 Cloud on AWS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370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63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1372</Words>
  <Application>Microsoft Office PowerPoint</Application>
  <PresentationFormat>와이드스크린</PresentationFormat>
  <Paragraphs>1031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2022-05-31T07:42:40Z</dcterms:created>
  <dcterms:modified xsi:type="dcterms:W3CDTF">2022-05-31T07:48:54Z</dcterms:modified>
</cp:coreProperties>
</file>