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6449DB-4E0A-4949-8745-59FC8FC4B38C}">
  <a:tblStyle styleId="{CE6449DB-4E0A-4949-8745-59FC8FC4B3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45375" y="1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{CE6449DB-4E0A-4949-8745-59FC8FC4B38C}</a:tableStyleId>
              </a:tblPr>
              <a:tblGrid>
                <a:gridCol w="1788250"/>
                <a:gridCol w="1788250"/>
                <a:gridCol w="1788250"/>
                <a:gridCol w="1788250"/>
                <a:gridCol w="1788250"/>
              </a:tblGrid>
              <a:tr h="62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OSI Model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Layer No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TCP/IP Layer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Other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626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Alligator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Application</a:t>
                      </a:r>
                      <a:endParaRPr sz="2000"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L7(Firewall)</a:t>
                      </a:r>
                      <a:endParaRPr sz="2000"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HTTP</a:t>
                      </a:r>
                      <a:endParaRPr sz="2000"/>
                    </a:p>
                  </a:txBody>
                  <a:tcPr marT="91425" marB="91425" marR="91425" marL="9142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HTTPS, FTP, SCP, DNS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60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Pet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Presentation</a:t>
                      </a:r>
                      <a:endParaRPr sz="20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</a:tr>
              <a:tr h="60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Steve’s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Session</a:t>
                      </a:r>
                      <a:endParaRPr sz="2000"/>
                    </a:p>
                  </a:txBody>
                  <a:tcPr marT="91425" marB="91425" marR="91425" marL="91425" anchor="ctr"/>
                </a:tc>
                <a:tc vMerge="1"/>
                <a:tc vMerge="1"/>
                <a:tc vMerge="1"/>
              </a:tr>
              <a:tr h="60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Touch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Transport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L4(NAT)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TCP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UDP, ICMP(?)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60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Not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Network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L3(Router)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IP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IPV6, ARP</a:t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60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Do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Data Link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L2(Switch)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Ethernet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/>
                </a:tc>
              </a:tr>
              <a:tr h="602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Please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/>
                        <a:t>Physical</a:t>
                      </a:r>
                      <a:endParaRPr sz="2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