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2" r:id="rId7"/>
    <p:sldId id="265" r:id="rId8"/>
    <p:sldId id="257" r:id="rId9"/>
    <p:sldId id="258" r:id="rId10"/>
    <p:sldId id="263" r:id="rId11"/>
    <p:sldId id="260" r:id="rId12"/>
    <p:sldId id="26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F17426-FBB0-48EE-AB90-7502E5ADAB5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311A72-D3BE-4A77-AD6A-D44ADBDBBD2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Given a dataset with 12 features and Target Variable -house prices</a:t>
          </a:r>
        </a:p>
      </dgm:t>
    </dgm:pt>
    <dgm:pt modelId="{EFC28B15-7BE4-4E2C-B2C7-2512AF949C56}" type="parTrans" cxnId="{F5A89147-55A5-4D42-AACA-4C33CBD5F676}">
      <dgm:prSet/>
      <dgm:spPr/>
      <dgm:t>
        <a:bodyPr/>
        <a:lstStyle/>
        <a:p>
          <a:endParaRPr lang="en-US"/>
        </a:p>
      </dgm:t>
    </dgm:pt>
    <dgm:pt modelId="{FBE9DE6B-B0AA-4B75-B2DD-FB8C2B76EC00}" type="sibTrans" cxnId="{F5A89147-55A5-4D42-AACA-4C33CBD5F676}">
      <dgm:prSet/>
      <dgm:spPr/>
      <dgm:t>
        <a:bodyPr/>
        <a:lstStyle/>
        <a:p>
          <a:endParaRPr lang="en-US"/>
        </a:p>
      </dgm:t>
    </dgm:pt>
    <dgm:pt modelId="{99195305-AFBC-44F0-B95E-D2896AFC1A8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Dataset has no Nulls or duplicated entries</a:t>
          </a:r>
        </a:p>
      </dgm:t>
    </dgm:pt>
    <dgm:pt modelId="{B3B6E1E3-38A7-443D-9745-E4B5B32AE397}" type="parTrans" cxnId="{D43B84ED-2167-4627-A15D-79DE3F8C2496}">
      <dgm:prSet/>
      <dgm:spPr/>
      <dgm:t>
        <a:bodyPr/>
        <a:lstStyle/>
        <a:p>
          <a:endParaRPr lang="en-US"/>
        </a:p>
      </dgm:t>
    </dgm:pt>
    <dgm:pt modelId="{E647DAF4-76F2-4ECE-A3D3-5F32A4921C5A}" type="sibTrans" cxnId="{D43B84ED-2167-4627-A15D-79DE3F8C2496}">
      <dgm:prSet/>
      <dgm:spPr/>
      <dgm:t>
        <a:bodyPr/>
        <a:lstStyle/>
        <a:p>
          <a:endParaRPr lang="en-US"/>
        </a:p>
      </dgm:t>
    </dgm:pt>
    <dgm:pt modelId="{D6507C60-6355-40ED-B32C-84A7D024E19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Using these 12 features develop the most accurate regression model to predict House Prices.</a:t>
          </a:r>
        </a:p>
      </dgm:t>
    </dgm:pt>
    <dgm:pt modelId="{BDB839CF-08E3-41D6-94F0-EB590568FAEC}" type="parTrans" cxnId="{F03142B0-885D-4E88-A957-316926D21F3D}">
      <dgm:prSet/>
      <dgm:spPr/>
      <dgm:t>
        <a:bodyPr/>
        <a:lstStyle/>
        <a:p>
          <a:endParaRPr lang="en-US"/>
        </a:p>
      </dgm:t>
    </dgm:pt>
    <dgm:pt modelId="{F7946AEA-FB99-4DD5-8B38-A34308C9D7BB}" type="sibTrans" cxnId="{F03142B0-885D-4E88-A957-316926D21F3D}">
      <dgm:prSet/>
      <dgm:spPr/>
      <dgm:t>
        <a:bodyPr/>
        <a:lstStyle/>
        <a:p>
          <a:endParaRPr lang="en-US"/>
        </a:p>
      </dgm:t>
    </dgm:pt>
    <dgm:pt modelId="{30803A4E-6134-4F33-AD03-019FF8293E4A}" type="pres">
      <dgm:prSet presAssocID="{C6F17426-FBB0-48EE-AB90-7502E5ADAB58}" presName="root" presStyleCnt="0">
        <dgm:presLayoutVars>
          <dgm:dir/>
          <dgm:resizeHandles val="exact"/>
        </dgm:presLayoutVars>
      </dgm:prSet>
      <dgm:spPr/>
    </dgm:pt>
    <dgm:pt modelId="{071B8186-0375-4053-9A0D-38F755AB6C67}" type="pres">
      <dgm:prSet presAssocID="{4C311A72-D3BE-4A77-AD6A-D44ADBDBBD28}" presName="compNode" presStyleCnt="0"/>
      <dgm:spPr/>
    </dgm:pt>
    <dgm:pt modelId="{A1690242-2C43-478B-BAD3-6BA9072E3FCB}" type="pres">
      <dgm:prSet presAssocID="{4C311A72-D3BE-4A77-AD6A-D44ADBDBBD28}" presName="iconBgRect" presStyleLbl="bgShp" presStyleIdx="0" presStyleCnt="3"/>
      <dgm:spPr/>
    </dgm:pt>
    <dgm:pt modelId="{0EA85135-D526-4254-BC73-CC6A33C268F7}" type="pres">
      <dgm:prSet presAssocID="{4C311A72-D3BE-4A77-AD6A-D44ADBDBBD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52289E1-3E21-4EC4-A257-7229B54FC2CD}" type="pres">
      <dgm:prSet presAssocID="{4C311A72-D3BE-4A77-AD6A-D44ADBDBBD28}" presName="spaceRect" presStyleCnt="0"/>
      <dgm:spPr/>
    </dgm:pt>
    <dgm:pt modelId="{874682B8-E69F-4A21-8D8F-8C5C4F4DC483}" type="pres">
      <dgm:prSet presAssocID="{4C311A72-D3BE-4A77-AD6A-D44ADBDBBD28}" presName="textRect" presStyleLbl="revTx" presStyleIdx="0" presStyleCnt="3">
        <dgm:presLayoutVars>
          <dgm:chMax val="1"/>
          <dgm:chPref val="1"/>
        </dgm:presLayoutVars>
      </dgm:prSet>
      <dgm:spPr/>
    </dgm:pt>
    <dgm:pt modelId="{9ACA6F48-C1F3-46A3-9F28-FE15B7731539}" type="pres">
      <dgm:prSet presAssocID="{FBE9DE6B-B0AA-4B75-B2DD-FB8C2B76EC00}" presName="sibTrans" presStyleCnt="0"/>
      <dgm:spPr/>
    </dgm:pt>
    <dgm:pt modelId="{F43FC685-F0E6-46E9-98C1-04A4AAFE165E}" type="pres">
      <dgm:prSet presAssocID="{99195305-AFBC-44F0-B95E-D2896AFC1A88}" presName="compNode" presStyleCnt="0"/>
      <dgm:spPr/>
    </dgm:pt>
    <dgm:pt modelId="{00DF45D1-6F68-4809-933A-0572812897F1}" type="pres">
      <dgm:prSet presAssocID="{99195305-AFBC-44F0-B95E-D2896AFC1A88}" presName="iconBgRect" presStyleLbl="bgShp" presStyleIdx="1" presStyleCnt="3"/>
      <dgm:spPr/>
    </dgm:pt>
    <dgm:pt modelId="{6EA672BA-293E-421E-8316-A146F895DE9A}" type="pres">
      <dgm:prSet presAssocID="{99195305-AFBC-44F0-B95E-D2896AFC1A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072BF5A-5BEE-4F8B-BA65-BA23E7DF6F96}" type="pres">
      <dgm:prSet presAssocID="{99195305-AFBC-44F0-B95E-D2896AFC1A88}" presName="spaceRect" presStyleCnt="0"/>
      <dgm:spPr/>
    </dgm:pt>
    <dgm:pt modelId="{231B35AA-5C7F-473A-A61D-281677AF0DA6}" type="pres">
      <dgm:prSet presAssocID="{99195305-AFBC-44F0-B95E-D2896AFC1A88}" presName="textRect" presStyleLbl="revTx" presStyleIdx="1" presStyleCnt="3">
        <dgm:presLayoutVars>
          <dgm:chMax val="1"/>
          <dgm:chPref val="1"/>
        </dgm:presLayoutVars>
      </dgm:prSet>
      <dgm:spPr/>
    </dgm:pt>
    <dgm:pt modelId="{4466AE36-C2E3-4EF1-BABB-CBAD525B9C02}" type="pres">
      <dgm:prSet presAssocID="{E647DAF4-76F2-4ECE-A3D3-5F32A4921C5A}" presName="sibTrans" presStyleCnt="0"/>
      <dgm:spPr/>
    </dgm:pt>
    <dgm:pt modelId="{218B6058-2F54-4CB1-A5C9-E8F96AEAFB34}" type="pres">
      <dgm:prSet presAssocID="{D6507C60-6355-40ED-B32C-84A7D024E196}" presName="compNode" presStyleCnt="0"/>
      <dgm:spPr/>
    </dgm:pt>
    <dgm:pt modelId="{2F106AAD-F99E-49A5-B3F3-92AB9588CAF0}" type="pres">
      <dgm:prSet presAssocID="{D6507C60-6355-40ED-B32C-84A7D024E196}" presName="iconBgRect" presStyleLbl="bgShp" presStyleIdx="2" presStyleCnt="3"/>
      <dgm:spPr/>
    </dgm:pt>
    <dgm:pt modelId="{C48D78BC-8304-49F4-8539-4AF063C5CC25}" type="pres">
      <dgm:prSet presAssocID="{D6507C60-6355-40ED-B32C-84A7D024E1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7313603-685C-48D3-9DED-EEBA13D5DB47}" type="pres">
      <dgm:prSet presAssocID="{D6507C60-6355-40ED-B32C-84A7D024E196}" presName="spaceRect" presStyleCnt="0"/>
      <dgm:spPr/>
    </dgm:pt>
    <dgm:pt modelId="{6B7EDB36-1B1C-4391-BC91-3005D3ED108C}" type="pres">
      <dgm:prSet presAssocID="{D6507C60-6355-40ED-B32C-84A7D024E19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82CB75C-9C90-49BB-9EC8-974FFA9A7EE7}" type="presOf" srcId="{99195305-AFBC-44F0-B95E-D2896AFC1A88}" destId="{231B35AA-5C7F-473A-A61D-281677AF0DA6}" srcOrd="0" destOrd="0" presId="urn:microsoft.com/office/officeart/2018/5/layout/IconCircleLabelList"/>
    <dgm:cxn modelId="{F5A89147-55A5-4D42-AACA-4C33CBD5F676}" srcId="{C6F17426-FBB0-48EE-AB90-7502E5ADAB58}" destId="{4C311A72-D3BE-4A77-AD6A-D44ADBDBBD28}" srcOrd="0" destOrd="0" parTransId="{EFC28B15-7BE4-4E2C-B2C7-2512AF949C56}" sibTransId="{FBE9DE6B-B0AA-4B75-B2DD-FB8C2B76EC00}"/>
    <dgm:cxn modelId="{F03142B0-885D-4E88-A957-316926D21F3D}" srcId="{C6F17426-FBB0-48EE-AB90-7502E5ADAB58}" destId="{D6507C60-6355-40ED-B32C-84A7D024E196}" srcOrd="2" destOrd="0" parTransId="{BDB839CF-08E3-41D6-94F0-EB590568FAEC}" sibTransId="{F7946AEA-FB99-4DD5-8B38-A34308C9D7BB}"/>
    <dgm:cxn modelId="{FFACBCB0-2852-4721-9252-EB1518514E39}" type="presOf" srcId="{D6507C60-6355-40ED-B32C-84A7D024E196}" destId="{6B7EDB36-1B1C-4391-BC91-3005D3ED108C}" srcOrd="0" destOrd="0" presId="urn:microsoft.com/office/officeart/2018/5/layout/IconCircleLabelList"/>
    <dgm:cxn modelId="{B70445EB-21AE-4956-92E4-AAC06D8E2247}" type="presOf" srcId="{4C311A72-D3BE-4A77-AD6A-D44ADBDBBD28}" destId="{874682B8-E69F-4A21-8D8F-8C5C4F4DC483}" srcOrd="0" destOrd="0" presId="urn:microsoft.com/office/officeart/2018/5/layout/IconCircleLabelList"/>
    <dgm:cxn modelId="{D43B84ED-2167-4627-A15D-79DE3F8C2496}" srcId="{C6F17426-FBB0-48EE-AB90-7502E5ADAB58}" destId="{99195305-AFBC-44F0-B95E-D2896AFC1A88}" srcOrd="1" destOrd="0" parTransId="{B3B6E1E3-38A7-443D-9745-E4B5B32AE397}" sibTransId="{E647DAF4-76F2-4ECE-A3D3-5F32A4921C5A}"/>
    <dgm:cxn modelId="{E6B159EF-6FA7-49A7-9F97-1B2B2C92378B}" type="presOf" srcId="{C6F17426-FBB0-48EE-AB90-7502E5ADAB58}" destId="{30803A4E-6134-4F33-AD03-019FF8293E4A}" srcOrd="0" destOrd="0" presId="urn:microsoft.com/office/officeart/2018/5/layout/IconCircleLabelList"/>
    <dgm:cxn modelId="{8EA61545-748E-4D77-9E6F-7A2C3F27805D}" type="presParOf" srcId="{30803A4E-6134-4F33-AD03-019FF8293E4A}" destId="{071B8186-0375-4053-9A0D-38F755AB6C67}" srcOrd="0" destOrd="0" presId="urn:microsoft.com/office/officeart/2018/5/layout/IconCircleLabelList"/>
    <dgm:cxn modelId="{191D727A-9CB0-4F0B-8320-4C84A808F988}" type="presParOf" srcId="{071B8186-0375-4053-9A0D-38F755AB6C67}" destId="{A1690242-2C43-478B-BAD3-6BA9072E3FCB}" srcOrd="0" destOrd="0" presId="urn:microsoft.com/office/officeart/2018/5/layout/IconCircleLabelList"/>
    <dgm:cxn modelId="{BEF24F8E-9D26-453D-B6E2-82502968EB5D}" type="presParOf" srcId="{071B8186-0375-4053-9A0D-38F755AB6C67}" destId="{0EA85135-D526-4254-BC73-CC6A33C268F7}" srcOrd="1" destOrd="0" presId="urn:microsoft.com/office/officeart/2018/5/layout/IconCircleLabelList"/>
    <dgm:cxn modelId="{364DC5E1-D1B8-40EA-9D8E-7E9E97BB0D2A}" type="presParOf" srcId="{071B8186-0375-4053-9A0D-38F755AB6C67}" destId="{552289E1-3E21-4EC4-A257-7229B54FC2CD}" srcOrd="2" destOrd="0" presId="urn:microsoft.com/office/officeart/2018/5/layout/IconCircleLabelList"/>
    <dgm:cxn modelId="{B4672C44-1EB2-4567-92DC-71DCD545E15B}" type="presParOf" srcId="{071B8186-0375-4053-9A0D-38F755AB6C67}" destId="{874682B8-E69F-4A21-8D8F-8C5C4F4DC483}" srcOrd="3" destOrd="0" presId="urn:microsoft.com/office/officeart/2018/5/layout/IconCircleLabelList"/>
    <dgm:cxn modelId="{19373A4F-76EB-4B93-8006-B17740CA8239}" type="presParOf" srcId="{30803A4E-6134-4F33-AD03-019FF8293E4A}" destId="{9ACA6F48-C1F3-46A3-9F28-FE15B7731539}" srcOrd="1" destOrd="0" presId="urn:microsoft.com/office/officeart/2018/5/layout/IconCircleLabelList"/>
    <dgm:cxn modelId="{9B38A557-E009-4ACB-B0F9-53996C09119D}" type="presParOf" srcId="{30803A4E-6134-4F33-AD03-019FF8293E4A}" destId="{F43FC685-F0E6-46E9-98C1-04A4AAFE165E}" srcOrd="2" destOrd="0" presId="urn:microsoft.com/office/officeart/2018/5/layout/IconCircleLabelList"/>
    <dgm:cxn modelId="{F279DB64-F54C-4C5D-A947-2CFD2C50DBBE}" type="presParOf" srcId="{F43FC685-F0E6-46E9-98C1-04A4AAFE165E}" destId="{00DF45D1-6F68-4809-933A-0572812897F1}" srcOrd="0" destOrd="0" presId="urn:microsoft.com/office/officeart/2018/5/layout/IconCircleLabelList"/>
    <dgm:cxn modelId="{57545643-CD61-4848-9BE5-E3190A6197A6}" type="presParOf" srcId="{F43FC685-F0E6-46E9-98C1-04A4AAFE165E}" destId="{6EA672BA-293E-421E-8316-A146F895DE9A}" srcOrd="1" destOrd="0" presId="urn:microsoft.com/office/officeart/2018/5/layout/IconCircleLabelList"/>
    <dgm:cxn modelId="{C8F79244-6FB3-476F-9269-E8F6B22E0187}" type="presParOf" srcId="{F43FC685-F0E6-46E9-98C1-04A4AAFE165E}" destId="{9072BF5A-5BEE-4F8B-BA65-BA23E7DF6F96}" srcOrd="2" destOrd="0" presId="urn:microsoft.com/office/officeart/2018/5/layout/IconCircleLabelList"/>
    <dgm:cxn modelId="{A30AB82E-23BF-4FB6-8BAB-88CFB440A8E0}" type="presParOf" srcId="{F43FC685-F0E6-46E9-98C1-04A4AAFE165E}" destId="{231B35AA-5C7F-473A-A61D-281677AF0DA6}" srcOrd="3" destOrd="0" presId="urn:microsoft.com/office/officeart/2018/5/layout/IconCircleLabelList"/>
    <dgm:cxn modelId="{6112E1EC-1B47-4708-863A-8AC5E11A1BB5}" type="presParOf" srcId="{30803A4E-6134-4F33-AD03-019FF8293E4A}" destId="{4466AE36-C2E3-4EF1-BABB-CBAD525B9C02}" srcOrd="3" destOrd="0" presId="urn:microsoft.com/office/officeart/2018/5/layout/IconCircleLabelList"/>
    <dgm:cxn modelId="{7397C683-6E6D-49AD-AC59-BD87F471F85B}" type="presParOf" srcId="{30803A4E-6134-4F33-AD03-019FF8293E4A}" destId="{218B6058-2F54-4CB1-A5C9-E8F96AEAFB34}" srcOrd="4" destOrd="0" presId="urn:microsoft.com/office/officeart/2018/5/layout/IconCircleLabelList"/>
    <dgm:cxn modelId="{7C292F75-3E07-488C-8169-939C742B7D6E}" type="presParOf" srcId="{218B6058-2F54-4CB1-A5C9-E8F96AEAFB34}" destId="{2F106AAD-F99E-49A5-B3F3-92AB9588CAF0}" srcOrd="0" destOrd="0" presId="urn:microsoft.com/office/officeart/2018/5/layout/IconCircleLabelList"/>
    <dgm:cxn modelId="{1578B449-8E8F-4C9D-8A06-E7D0F898F7EF}" type="presParOf" srcId="{218B6058-2F54-4CB1-A5C9-E8F96AEAFB34}" destId="{C48D78BC-8304-49F4-8539-4AF063C5CC25}" srcOrd="1" destOrd="0" presId="urn:microsoft.com/office/officeart/2018/5/layout/IconCircleLabelList"/>
    <dgm:cxn modelId="{8DBD7CD9-8F9E-4FCD-83D3-D1AAE5801A6B}" type="presParOf" srcId="{218B6058-2F54-4CB1-A5C9-E8F96AEAFB34}" destId="{F7313603-685C-48D3-9DED-EEBA13D5DB47}" srcOrd="2" destOrd="0" presId="urn:microsoft.com/office/officeart/2018/5/layout/IconCircleLabelList"/>
    <dgm:cxn modelId="{2AD7F446-8985-4B07-8F47-60B0B0B6774A}" type="presParOf" srcId="{218B6058-2F54-4CB1-A5C9-E8F96AEAFB34}" destId="{6B7EDB36-1B1C-4391-BC91-3005D3ED108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05958-4E0D-49CB-83EE-804D2FBEED3D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7E1B5D-7FD7-4FB4-B9EE-0470D0940FE0}">
      <dgm:prSet phldrT="[Text]"/>
      <dgm:spPr/>
      <dgm:t>
        <a:bodyPr/>
        <a:lstStyle/>
        <a:p>
          <a:r>
            <a:rPr lang="en-US" dirty="0"/>
            <a:t>One Hot Encoding</a:t>
          </a:r>
        </a:p>
      </dgm:t>
    </dgm:pt>
    <dgm:pt modelId="{BE149135-8F38-4B3B-B5BE-D0F86D305749}" type="parTrans" cxnId="{D99AF35D-7999-4A36-B0FE-DE951C83DDE8}">
      <dgm:prSet/>
      <dgm:spPr/>
      <dgm:t>
        <a:bodyPr/>
        <a:lstStyle/>
        <a:p>
          <a:endParaRPr lang="en-US"/>
        </a:p>
      </dgm:t>
    </dgm:pt>
    <dgm:pt modelId="{5C159A7F-3F06-4F58-A724-5996DC7A0C17}" type="sibTrans" cxnId="{D99AF35D-7999-4A36-B0FE-DE951C83DDE8}">
      <dgm:prSet/>
      <dgm:spPr/>
      <dgm:t>
        <a:bodyPr/>
        <a:lstStyle/>
        <a:p>
          <a:endParaRPr lang="en-US"/>
        </a:p>
      </dgm:t>
    </dgm:pt>
    <dgm:pt modelId="{A9622089-7C8B-42F3-B069-CD127BF07190}">
      <dgm:prSet phldrT="[Text]" custT="1"/>
      <dgm:spPr/>
      <dgm:t>
        <a:bodyPr/>
        <a:lstStyle/>
        <a:p>
          <a:r>
            <a:rPr lang="en-US" sz="2800" dirty="0"/>
            <a:t>Applied to </a:t>
          </a:r>
          <a:r>
            <a:rPr lang="en-US" sz="2800" dirty="0" err="1"/>
            <a:t>furnishingstatus</a:t>
          </a:r>
          <a:r>
            <a:rPr lang="en-US" sz="2800" dirty="0"/>
            <a:t> column</a:t>
          </a:r>
        </a:p>
      </dgm:t>
    </dgm:pt>
    <dgm:pt modelId="{A369C9BB-0A2F-4F60-B943-5D37AC3EBF6B}" type="parTrans" cxnId="{D5B5E609-AAF1-4F24-A191-7E43EA578896}">
      <dgm:prSet/>
      <dgm:spPr/>
      <dgm:t>
        <a:bodyPr/>
        <a:lstStyle/>
        <a:p>
          <a:endParaRPr lang="en-US"/>
        </a:p>
      </dgm:t>
    </dgm:pt>
    <dgm:pt modelId="{CDB4EF21-D239-4979-BFC2-64C8652250F2}" type="sibTrans" cxnId="{D5B5E609-AAF1-4F24-A191-7E43EA578896}">
      <dgm:prSet/>
      <dgm:spPr/>
      <dgm:t>
        <a:bodyPr/>
        <a:lstStyle/>
        <a:p>
          <a:endParaRPr lang="en-US"/>
        </a:p>
      </dgm:t>
    </dgm:pt>
    <dgm:pt modelId="{75E58A2A-9A8E-4ED1-B448-A384252AE17B}">
      <dgm:prSet phldrT="[Text]"/>
      <dgm:spPr/>
      <dgm:t>
        <a:bodyPr/>
        <a:lstStyle/>
        <a:p>
          <a:r>
            <a:rPr lang="en-US" dirty="0"/>
            <a:t>Label Encoding</a:t>
          </a:r>
        </a:p>
      </dgm:t>
    </dgm:pt>
    <dgm:pt modelId="{1B41E22F-AC62-4A25-A3C2-61327786DBD0}" type="parTrans" cxnId="{CD5BCE67-406A-410A-A412-6C96CFB250F3}">
      <dgm:prSet/>
      <dgm:spPr/>
      <dgm:t>
        <a:bodyPr/>
        <a:lstStyle/>
        <a:p>
          <a:endParaRPr lang="en-US"/>
        </a:p>
      </dgm:t>
    </dgm:pt>
    <dgm:pt modelId="{2EDDE363-E1C7-46AA-85BA-7287A2DF4AAC}" type="sibTrans" cxnId="{CD5BCE67-406A-410A-A412-6C96CFB250F3}">
      <dgm:prSet/>
      <dgm:spPr/>
      <dgm:t>
        <a:bodyPr/>
        <a:lstStyle/>
        <a:p>
          <a:endParaRPr lang="en-US"/>
        </a:p>
      </dgm:t>
    </dgm:pt>
    <dgm:pt modelId="{D8B13DD0-49C7-4C50-A64A-0A17247E5AA3}">
      <dgm:prSet phldrT="[Text]" custT="1"/>
      <dgm:spPr/>
      <dgm:t>
        <a:bodyPr/>
        <a:lstStyle/>
        <a:p>
          <a:r>
            <a:rPr lang="en-US" sz="2800" dirty="0"/>
            <a:t>Applied to other Categorical Data</a:t>
          </a:r>
        </a:p>
      </dgm:t>
    </dgm:pt>
    <dgm:pt modelId="{7F425606-AB3E-4D50-A467-7FC5D0021EC1}" type="parTrans" cxnId="{FA33D6F4-A1FC-4F03-B852-C12E476749A8}">
      <dgm:prSet/>
      <dgm:spPr/>
      <dgm:t>
        <a:bodyPr/>
        <a:lstStyle/>
        <a:p>
          <a:endParaRPr lang="en-US"/>
        </a:p>
      </dgm:t>
    </dgm:pt>
    <dgm:pt modelId="{F31C87A9-6857-4449-AB22-09AFE4A15E28}" type="sibTrans" cxnId="{FA33D6F4-A1FC-4F03-B852-C12E476749A8}">
      <dgm:prSet/>
      <dgm:spPr/>
      <dgm:t>
        <a:bodyPr/>
        <a:lstStyle/>
        <a:p>
          <a:endParaRPr lang="en-US"/>
        </a:p>
      </dgm:t>
    </dgm:pt>
    <dgm:pt modelId="{2E9E9306-7495-4799-9DB6-FB21B5112820}">
      <dgm:prSet phldrT="[Text]"/>
      <dgm:spPr/>
      <dgm:t>
        <a:bodyPr/>
        <a:lstStyle/>
        <a:p>
          <a:r>
            <a:rPr lang="en-US" dirty="0"/>
            <a:t>Applied Standard Scaler</a:t>
          </a:r>
        </a:p>
      </dgm:t>
    </dgm:pt>
    <dgm:pt modelId="{B9F5DF39-C85B-42F7-BBDB-A7BD595F4D82}" type="parTrans" cxnId="{5FA84EEB-1D35-4A2C-8823-867E8894CECA}">
      <dgm:prSet/>
      <dgm:spPr/>
      <dgm:t>
        <a:bodyPr/>
        <a:lstStyle/>
        <a:p>
          <a:endParaRPr lang="en-US"/>
        </a:p>
      </dgm:t>
    </dgm:pt>
    <dgm:pt modelId="{5118CAA2-1E94-488C-B298-212F5DCAE408}" type="sibTrans" cxnId="{5FA84EEB-1D35-4A2C-8823-867E8894CECA}">
      <dgm:prSet/>
      <dgm:spPr/>
      <dgm:t>
        <a:bodyPr/>
        <a:lstStyle/>
        <a:p>
          <a:endParaRPr lang="en-US"/>
        </a:p>
      </dgm:t>
    </dgm:pt>
    <dgm:pt modelId="{E6051110-7A3F-4600-B72A-E903E58881DE}">
      <dgm:prSet phldrT="[Text]" custT="1"/>
      <dgm:spPr/>
      <dgm:t>
        <a:bodyPr/>
        <a:lstStyle/>
        <a:p>
          <a:r>
            <a:rPr lang="en-US" sz="2800" dirty="0"/>
            <a:t>Normalized data to boost model performance and robustness</a:t>
          </a:r>
        </a:p>
      </dgm:t>
    </dgm:pt>
    <dgm:pt modelId="{026C0D22-451B-47C4-B17A-2747ADEB9B94}" type="parTrans" cxnId="{AB5E93EC-3A36-49F6-853F-EF94316B9C68}">
      <dgm:prSet/>
      <dgm:spPr/>
      <dgm:t>
        <a:bodyPr/>
        <a:lstStyle/>
        <a:p>
          <a:endParaRPr lang="en-US"/>
        </a:p>
      </dgm:t>
    </dgm:pt>
    <dgm:pt modelId="{B5473C03-7E54-4CB0-ADA0-F600FA934572}" type="sibTrans" cxnId="{AB5E93EC-3A36-49F6-853F-EF94316B9C68}">
      <dgm:prSet/>
      <dgm:spPr/>
      <dgm:t>
        <a:bodyPr/>
        <a:lstStyle/>
        <a:p>
          <a:endParaRPr lang="en-US"/>
        </a:p>
      </dgm:t>
    </dgm:pt>
    <dgm:pt modelId="{B42DB2FC-3171-423F-988B-0ED0E072625C}" type="pres">
      <dgm:prSet presAssocID="{90A05958-4E0D-49CB-83EE-804D2FBEED3D}" presName="Name0" presStyleCnt="0">
        <dgm:presLayoutVars>
          <dgm:dir/>
          <dgm:animLvl val="lvl"/>
          <dgm:resizeHandles val="exact"/>
        </dgm:presLayoutVars>
      </dgm:prSet>
      <dgm:spPr/>
    </dgm:pt>
    <dgm:pt modelId="{B33EC931-5764-4588-8BFD-260475DE845B}" type="pres">
      <dgm:prSet presAssocID="{2E9E9306-7495-4799-9DB6-FB21B5112820}" presName="boxAndChildren" presStyleCnt="0"/>
      <dgm:spPr/>
    </dgm:pt>
    <dgm:pt modelId="{F7502E31-3E21-48DE-BA78-356ECDA2F383}" type="pres">
      <dgm:prSet presAssocID="{2E9E9306-7495-4799-9DB6-FB21B5112820}" presName="parentTextBox" presStyleLbl="alignNode1" presStyleIdx="0" presStyleCnt="3"/>
      <dgm:spPr/>
    </dgm:pt>
    <dgm:pt modelId="{9FE5D3D3-C680-4C8C-9DD5-84E2F053C162}" type="pres">
      <dgm:prSet presAssocID="{2E9E9306-7495-4799-9DB6-FB21B5112820}" presName="descendantBox" presStyleLbl="bgAccFollowNode1" presStyleIdx="0" presStyleCnt="3"/>
      <dgm:spPr/>
    </dgm:pt>
    <dgm:pt modelId="{FB1D4A22-A87A-409A-B1C3-FF4F5CC344D7}" type="pres">
      <dgm:prSet presAssocID="{2EDDE363-E1C7-46AA-85BA-7287A2DF4AAC}" presName="sp" presStyleCnt="0"/>
      <dgm:spPr/>
    </dgm:pt>
    <dgm:pt modelId="{97F54124-56D2-43EA-921F-C52E15CD8574}" type="pres">
      <dgm:prSet presAssocID="{75E58A2A-9A8E-4ED1-B448-A384252AE17B}" presName="arrowAndChildren" presStyleCnt="0"/>
      <dgm:spPr/>
    </dgm:pt>
    <dgm:pt modelId="{2FCDD4A4-D738-4680-975E-34821668AC64}" type="pres">
      <dgm:prSet presAssocID="{75E58A2A-9A8E-4ED1-B448-A384252AE17B}" presName="parentTextArrow" presStyleLbl="node1" presStyleIdx="0" presStyleCnt="0"/>
      <dgm:spPr/>
    </dgm:pt>
    <dgm:pt modelId="{DB3787C0-6225-437D-AC93-C0899AC5DB6E}" type="pres">
      <dgm:prSet presAssocID="{75E58A2A-9A8E-4ED1-B448-A384252AE17B}" presName="arrow" presStyleLbl="alignNode1" presStyleIdx="1" presStyleCnt="3"/>
      <dgm:spPr/>
    </dgm:pt>
    <dgm:pt modelId="{6B12FE99-ACA2-450F-9C51-B0445034AF61}" type="pres">
      <dgm:prSet presAssocID="{75E58A2A-9A8E-4ED1-B448-A384252AE17B}" presName="descendantArrow" presStyleLbl="bgAccFollowNode1" presStyleIdx="1" presStyleCnt="3"/>
      <dgm:spPr/>
    </dgm:pt>
    <dgm:pt modelId="{1594DACA-4331-4146-91A8-949131F83693}" type="pres">
      <dgm:prSet presAssocID="{5C159A7F-3F06-4F58-A724-5996DC7A0C17}" presName="sp" presStyleCnt="0"/>
      <dgm:spPr/>
    </dgm:pt>
    <dgm:pt modelId="{D741C67A-883C-435E-998C-5C2E4F0E72BB}" type="pres">
      <dgm:prSet presAssocID="{A57E1B5D-7FD7-4FB4-B9EE-0470D0940FE0}" presName="arrowAndChildren" presStyleCnt="0"/>
      <dgm:spPr/>
    </dgm:pt>
    <dgm:pt modelId="{C5F4EA72-FFC9-4A92-8EE4-928ED6EE73B8}" type="pres">
      <dgm:prSet presAssocID="{A57E1B5D-7FD7-4FB4-B9EE-0470D0940FE0}" presName="parentTextArrow" presStyleLbl="node1" presStyleIdx="0" presStyleCnt="0"/>
      <dgm:spPr/>
    </dgm:pt>
    <dgm:pt modelId="{1640134F-7BEF-4995-A5E0-D91E51CE1668}" type="pres">
      <dgm:prSet presAssocID="{A57E1B5D-7FD7-4FB4-B9EE-0470D0940FE0}" presName="arrow" presStyleLbl="alignNode1" presStyleIdx="2" presStyleCnt="3"/>
      <dgm:spPr/>
    </dgm:pt>
    <dgm:pt modelId="{AAF39550-312E-45C8-BD43-467391415AE6}" type="pres">
      <dgm:prSet presAssocID="{A57E1B5D-7FD7-4FB4-B9EE-0470D0940FE0}" presName="descendantArrow" presStyleLbl="bgAccFollowNode1" presStyleIdx="2" presStyleCnt="3"/>
      <dgm:spPr/>
    </dgm:pt>
  </dgm:ptLst>
  <dgm:cxnLst>
    <dgm:cxn modelId="{D5B5E609-AAF1-4F24-A191-7E43EA578896}" srcId="{A57E1B5D-7FD7-4FB4-B9EE-0470D0940FE0}" destId="{A9622089-7C8B-42F3-B069-CD127BF07190}" srcOrd="0" destOrd="0" parTransId="{A369C9BB-0A2F-4F60-B943-5D37AC3EBF6B}" sibTransId="{CDB4EF21-D239-4979-BFC2-64C8652250F2}"/>
    <dgm:cxn modelId="{25ADCE13-1CB0-45BF-A503-79E5E91E2596}" type="presOf" srcId="{D8B13DD0-49C7-4C50-A64A-0A17247E5AA3}" destId="{6B12FE99-ACA2-450F-9C51-B0445034AF61}" srcOrd="0" destOrd="0" presId="urn:microsoft.com/office/officeart/2016/7/layout/VerticalDownArrowProcess"/>
    <dgm:cxn modelId="{D99AF35D-7999-4A36-B0FE-DE951C83DDE8}" srcId="{90A05958-4E0D-49CB-83EE-804D2FBEED3D}" destId="{A57E1B5D-7FD7-4FB4-B9EE-0470D0940FE0}" srcOrd="0" destOrd="0" parTransId="{BE149135-8F38-4B3B-B5BE-D0F86D305749}" sibTransId="{5C159A7F-3F06-4F58-A724-5996DC7A0C17}"/>
    <dgm:cxn modelId="{CD5BCE67-406A-410A-A412-6C96CFB250F3}" srcId="{90A05958-4E0D-49CB-83EE-804D2FBEED3D}" destId="{75E58A2A-9A8E-4ED1-B448-A384252AE17B}" srcOrd="1" destOrd="0" parTransId="{1B41E22F-AC62-4A25-A3C2-61327786DBD0}" sibTransId="{2EDDE363-E1C7-46AA-85BA-7287A2DF4AAC}"/>
    <dgm:cxn modelId="{F4680552-4D57-4E3D-8F68-28AB6EAA7C22}" type="presOf" srcId="{A57E1B5D-7FD7-4FB4-B9EE-0470D0940FE0}" destId="{C5F4EA72-FFC9-4A92-8EE4-928ED6EE73B8}" srcOrd="0" destOrd="0" presId="urn:microsoft.com/office/officeart/2016/7/layout/VerticalDownArrowProcess"/>
    <dgm:cxn modelId="{5EA6E274-5663-44A9-B37C-0A60151137E6}" type="presOf" srcId="{A9622089-7C8B-42F3-B069-CD127BF07190}" destId="{AAF39550-312E-45C8-BD43-467391415AE6}" srcOrd="0" destOrd="0" presId="urn:microsoft.com/office/officeart/2016/7/layout/VerticalDownArrowProcess"/>
    <dgm:cxn modelId="{7B050B77-8E6B-4D72-B3E3-3716A08D4AE1}" type="presOf" srcId="{75E58A2A-9A8E-4ED1-B448-A384252AE17B}" destId="{DB3787C0-6225-437D-AC93-C0899AC5DB6E}" srcOrd="1" destOrd="0" presId="urn:microsoft.com/office/officeart/2016/7/layout/VerticalDownArrowProcess"/>
    <dgm:cxn modelId="{27DAB757-D786-4117-9762-24393D532F0A}" type="presOf" srcId="{75E58A2A-9A8E-4ED1-B448-A384252AE17B}" destId="{2FCDD4A4-D738-4680-975E-34821668AC64}" srcOrd="0" destOrd="0" presId="urn:microsoft.com/office/officeart/2016/7/layout/VerticalDownArrowProcess"/>
    <dgm:cxn modelId="{37F3AB58-A2F4-4686-9DE5-541D2013A4B4}" type="presOf" srcId="{90A05958-4E0D-49CB-83EE-804D2FBEED3D}" destId="{B42DB2FC-3171-423F-988B-0ED0E072625C}" srcOrd="0" destOrd="0" presId="urn:microsoft.com/office/officeart/2016/7/layout/VerticalDownArrowProcess"/>
    <dgm:cxn modelId="{049C4187-4853-412A-BC4E-F46C8A3A3940}" type="presOf" srcId="{2E9E9306-7495-4799-9DB6-FB21B5112820}" destId="{F7502E31-3E21-48DE-BA78-356ECDA2F383}" srcOrd="0" destOrd="0" presId="urn:microsoft.com/office/officeart/2016/7/layout/VerticalDownArrowProcess"/>
    <dgm:cxn modelId="{4EF2B9DD-006C-4755-ADF5-F37ED035795F}" type="presOf" srcId="{A57E1B5D-7FD7-4FB4-B9EE-0470D0940FE0}" destId="{1640134F-7BEF-4995-A5E0-D91E51CE1668}" srcOrd="1" destOrd="0" presId="urn:microsoft.com/office/officeart/2016/7/layout/VerticalDownArrowProcess"/>
    <dgm:cxn modelId="{5FA84EEB-1D35-4A2C-8823-867E8894CECA}" srcId="{90A05958-4E0D-49CB-83EE-804D2FBEED3D}" destId="{2E9E9306-7495-4799-9DB6-FB21B5112820}" srcOrd="2" destOrd="0" parTransId="{B9F5DF39-C85B-42F7-BBDB-A7BD595F4D82}" sibTransId="{5118CAA2-1E94-488C-B298-212F5DCAE408}"/>
    <dgm:cxn modelId="{AB5E93EC-3A36-49F6-853F-EF94316B9C68}" srcId="{2E9E9306-7495-4799-9DB6-FB21B5112820}" destId="{E6051110-7A3F-4600-B72A-E903E58881DE}" srcOrd="0" destOrd="0" parTransId="{026C0D22-451B-47C4-B17A-2747ADEB9B94}" sibTransId="{B5473C03-7E54-4CB0-ADA0-F600FA934572}"/>
    <dgm:cxn modelId="{7FE123F0-AFAC-43F9-868F-E4A1D6AC1E2D}" type="presOf" srcId="{E6051110-7A3F-4600-B72A-E903E58881DE}" destId="{9FE5D3D3-C680-4C8C-9DD5-84E2F053C162}" srcOrd="0" destOrd="0" presId="urn:microsoft.com/office/officeart/2016/7/layout/VerticalDownArrowProcess"/>
    <dgm:cxn modelId="{FA33D6F4-A1FC-4F03-B852-C12E476749A8}" srcId="{75E58A2A-9A8E-4ED1-B448-A384252AE17B}" destId="{D8B13DD0-49C7-4C50-A64A-0A17247E5AA3}" srcOrd="0" destOrd="0" parTransId="{7F425606-AB3E-4D50-A467-7FC5D0021EC1}" sibTransId="{F31C87A9-6857-4449-AB22-09AFE4A15E28}"/>
    <dgm:cxn modelId="{7F01C1AF-4E35-4825-9D30-B05EB717C7CA}" type="presParOf" srcId="{B42DB2FC-3171-423F-988B-0ED0E072625C}" destId="{B33EC931-5764-4588-8BFD-260475DE845B}" srcOrd="0" destOrd="0" presId="urn:microsoft.com/office/officeart/2016/7/layout/VerticalDownArrowProcess"/>
    <dgm:cxn modelId="{58125F48-497F-4310-9CA8-CE62162D60FC}" type="presParOf" srcId="{B33EC931-5764-4588-8BFD-260475DE845B}" destId="{F7502E31-3E21-48DE-BA78-356ECDA2F383}" srcOrd="0" destOrd="0" presId="urn:microsoft.com/office/officeart/2016/7/layout/VerticalDownArrowProcess"/>
    <dgm:cxn modelId="{9FC576AA-63B1-4536-B33D-D5CF8D8A70A7}" type="presParOf" srcId="{B33EC931-5764-4588-8BFD-260475DE845B}" destId="{9FE5D3D3-C680-4C8C-9DD5-84E2F053C162}" srcOrd="1" destOrd="0" presId="urn:microsoft.com/office/officeart/2016/7/layout/VerticalDownArrowProcess"/>
    <dgm:cxn modelId="{9463FD27-9B4D-426C-AE06-042ECC9EF304}" type="presParOf" srcId="{B42DB2FC-3171-423F-988B-0ED0E072625C}" destId="{FB1D4A22-A87A-409A-B1C3-FF4F5CC344D7}" srcOrd="1" destOrd="0" presId="urn:microsoft.com/office/officeart/2016/7/layout/VerticalDownArrowProcess"/>
    <dgm:cxn modelId="{E289FABA-3E77-4D8D-8564-3204A92A534C}" type="presParOf" srcId="{B42DB2FC-3171-423F-988B-0ED0E072625C}" destId="{97F54124-56D2-43EA-921F-C52E15CD8574}" srcOrd="2" destOrd="0" presId="urn:microsoft.com/office/officeart/2016/7/layout/VerticalDownArrowProcess"/>
    <dgm:cxn modelId="{876DE9D9-9241-45DE-B478-522DFEE13C39}" type="presParOf" srcId="{97F54124-56D2-43EA-921F-C52E15CD8574}" destId="{2FCDD4A4-D738-4680-975E-34821668AC64}" srcOrd="0" destOrd="0" presId="urn:microsoft.com/office/officeart/2016/7/layout/VerticalDownArrowProcess"/>
    <dgm:cxn modelId="{2B7DFDAA-DD7B-4499-A019-6070769C54B1}" type="presParOf" srcId="{97F54124-56D2-43EA-921F-C52E15CD8574}" destId="{DB3787C0-6225-437D-AC93-C0899AC5DB6E}" srcOrd="1" destOrd="0" presId="urn:microsoft.com/office/officeart/2016/7/layout/VerticalDownArrowProcess"/>
    <dgm:cxn modelId="{B2EB13CE-E4A4-4F29-8665-612C208B0F46}" type="presParOf" srcId="{97F54124-56D2-43EA-921F-C52E15CD8574}" destId="{6B12FE99-ACA2-450F-9C51-B0445034AF61}" srcOrd="2" destOrd="0" presId="urn:microsoft.com/office/officeart/2016/7/layout/VerticalDownArrowProcess"/>
    <dgm:cxn modelId="{2CD74477-1081-4A66-9C4E-AB86EC4498A8}" type="presParOf" srcId="{B42DB2FC-3171-423F-988B-0ED0E072625C}" destId="{1594DACA-4331-4146-91A8-949131F83693}" srcOrd="3" destOrd="0" presId="urn:microsoft.com/office/officeart/2016/7/layout/VerticalDownArrowProcess"/>
    <dgm:cxn modelId="{5E93C241-1760-4ED6-9C92-3915F2D5CBD4}" type="presParOf" srcId="{B42DB2FC-3171-423F-988B-0ED0E072625C}" destId="{D741C67A-883C-435E-998C-5C2E4F0E72BB}" srcOrd="4" destOrd="0" presId="urn:microsoft.com/office/officeart/2016/7/layout/VerticalDownArrowProcess"/>
    <dgm:cxn modelId="{54443BEC-5BD6-44E2-A0AE-B32C3C782CA7}" type="presParOf" srcId="{D741C67A-883C-435E-998C-5C2E4F0E72BB}" destId="{C5F4EA72-FFC9-4A92-8EE4-928ED6EE73B8}" srcOrd="0" destOrd="0" presId="urn:microsoft.com/office/officeart/2016/7/layout/VerticalDownArrowProcess"/>
    <dgm:cxn modelId="{7BAF2793-7FC3-4416-8BBF-5D7D7320754E}" type="presParOf" srcId="{D741C67A-883C-435E-998C-5C2E4F0E72BB}" destId="{1640134F-7BEF-4995-A5E0-D91E51CE1668}" srcOrd="1" destOrd="0" presId="urn:microsoft.com/office/officeart/2016/7/layout/VerticalDownArrowProcess"/>
    <dgm:cxn modelId="{98E213DD-C311-4CA3-8880-1C86F8F7143A}" type="presParOf" srcId="{D741C67A-883C-435E-998C-5C2E4F0E72BB}" destId="{AAF39550-312E-45C8-BD43-467391415AE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90242-2C43-478B-BAD3-6BA9072E3FCB}">
      <dsp:nvSpPr>
        <dsp:cNvPr id="0" name=""/>
        <dsp:cNvSpPr/>
      </dsp:nvSpPr>
      <dsp:spPr>
        <a:xfrm>
          <a:off x="749494" y="845227"/>
          <a:ext cx="2093062" cy="2093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85135-D526-4254-BC73-CC6A33C268F7}">
      <dsp:nvSpPr>
        <dsp:cNvPr id="0" name=""/>
        <dsp:cNvSpPr/>
      </dsp:nvSpPr>
      <dsp:spPr>
        <a:xfrm>
          <a:off x="1195556" y="1291290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682B8-E69F-4A21-8D8F-8C5C4F4DC483}">
      <dsp:nvSpPr>
        <dsp:cNvPr id="0" name=""/>
        <dsp:cNvSpPr/>
      </dsp:nvSpPr>
      <dsp:spPr>
        <a:xfrm>
          <a:off x="80400" y="3590228"/>
          <a:ext cx="3431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Given a dataset with 12 features and Target Variable -house prices</a:t>
          </a:r>
        </a:p>
      </dsp:txBody>
      <dsp:txXfrm>
        <a:off x="80400" y="3590228"/>
        <a:ext cx="3431250" cy="855000"/>
      </dsp:txXfrm>
    </dsp:sp>
    <dsp:sp modelId="{00DF45D1-6F68-4809-933A-0572812897F1}">
      <dsp:nvSpPr>
        <dsp:cNvPr id="0" name=""/>
        <dsp:cNvSpPr/>
      </dsp:nvSpPr>
      <dsp:spPr>
        <a:xfrm>
          <a:off x="4781213" y="845227"/>
          <a:ext cx="2093062" cy="2093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672BA-293E-421E-8316-A146F895DE9A}">
      <dsp:nvSpPr>
        <dsp:cNvPr id="0" name=""/>
        <dsp:cNvSpPr/>
      </dsp:nvSpPr>
      <dsp:spPr>
        <a:xfrm>
          <a:off x="5227275" y="1291290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B35AA-5C7F-473A-A61D-281677AF0DA6}">
      <dsp:nvSpPr>
        <dsp:cNvPr id="0" name=""/>
        <dsp:cNvSpPr/>
      </dsp:nvSpPr>
      <dsp:spPr>
        <a:xfrm>
          <a:off x="4112119" y="3590228"/>
          <a:ext cx="3431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Dataset has no Nulls or duplicated entries</a:t>
          </a:r>
        </a:p>
      </dsp:txBody>
      <dsp:txXfrm>
        <a:off x="4112119" y="3590228"/>
        <a:ext cx="3431250" cy="855000"/>
      </dsp:txXfrm>
    </dsp:sp>
    <dsp:sp modelId="{2F106AAD-F99E-49A5-B3F3-92AB9588CAF0}">
      <dsp:nvSpPr>
        <dsp:cNvPr id="0" name=""/>
        <dsp:cNvSpPr/>
      </dsp:nvSpPr>
      <dsp:spPr>
        <a:xfrm>
          <a:off x="8812932" y="845227"/>
          <a:ext cx="2093062" cy="2093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D78BC-8304-49F4-8539-4AF063C5CC25}">
      <dsp:nvSpPr>
        <dsp:cNvPr id="0" name=""/>
        <dsp:cNvSpPr/>
      </dsp:nvSpPr>
      <dsp:spPr>
        <a:xfrm>
          <a:off x="9258994" y="1291290"/>
          <a:ext cx="1200937" cy="1200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EDB36-1B1C-4391-BC91-3005D3ED108C}">
      <dsp:nvSpPr>
        <dsp:cNvPr id="0" name=""/>
        <dsp:cNvSpPr/>
      </dsp:nvSpPr>
      <dsp:spPr>
        <a:xfrm>
          <a:off x="8143838" y="3590228"/>
          <a:ext cx="3431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Using these 12 features develop the most accurate regression model to predict House Prices.</a:t>
          </a:r>
        </a:p>
      </dsp:txBody>
      <dsp:txXfrm>
        <a:off x="8143838" y="3590228"/>
        <a:ext cx="3431250" cy="8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02E31-3E21-48DE-BA78-356ECDA2F383}">
      <dsp:nvSpPr>
        <dsp:cNvPr id="0" name=""/>
        <dsp:cNvSpPr/>
      </dsp:nvSpPr>
      <dsp:spPr>
        <a:xfrm>
          <a:off x="0" y="4426248"/>
          <a:ext cx="1841175" cy="145279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944" tIns="177800" rIns="130944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Applied Standard Scaler</a:t>
          </a:r>
        </a:p>
      </dsp:txBody>
      <dsp:txXfrm>
        <a:off x="0" y="4426248"/>
        <a:ext cx="1841175" cy="1452793"/>
      </dsp:txXfrm>
    </dsp:sp>
    <dsp:sp modelId="{9FE5D3D3-C680-4C8C-9DD5-84E2F053C162}">
      <dsp:nvSpPr>
        <dsp:cNvPr id="0" name=""/>
        <dsp:cNvSpPr/>
      </dsp:nvSpPr>
      <dsp:spPr>
        <a:xfrm>
          <a:off x="1841175" y="4426248"/>
          <a:ext cx="5523527" cy="145279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43" tIns="355600" rIns="112043" bIns="35560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Normalized data to boost model performance and robustness</a:t>
          </a:r>
        </a:p>
      </dsp:txBody>
      <dsp:txXfrm>
        <a:off x="1841175" y="4426248"/>
        <a:ext cx="5523527" cy="1452793"/>
      </dsp:txXfrm>
    </dsp:sp>
    <dsp:sp modelId="{DB3787C0-6225-437D-AC93-C0899AC5DB6E}">
      <dsp:nvSpPr>
        <dsp:cNvPr id="0" name=""/>
        <dsp:cNvSpPr/>
      </dsp:nvSpPr>
      <dsp:spPr>
        <a:xfrm rot="10800000">
          <a:off x="0" y="2213643"/>
          <a:ext cx="1841175" cy="223439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944" tIns="177800" rIns="130944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Label Encoding</a:t>
          </a:r>
        </a:p>
      </dsp:txBody>
      <dsp:txXfrm rot="-10800000">
        <a:off x="0" y="2213643"/>
        <a:ext cx="1841175" cy="1452357"/>
      </dsp:txXfrm>
    </dsp:sp>
    <dsp:sp modelId="{6B12FE99-ACA2-450F-9C51-B0445034AF61}">
      <dsp:nvSpPr>
        <dsp:cNvPr id="0" name=""/>
        <dsp:cNvSpPr/>
      </dsp:nvSpPr>
      <dsp:spPr>
        <a:xfrm>
          <a:off x="1841175" y="2213643"/>
          <a:ext cx="5523527" cy="145235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43" tIns="355600" rIns="112043" bIns="35560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Applied to other Categorical Data</a:t>
          </a:r>
        </a:p>
      </dsp:txBody>
      <dsp:txXfrm>
        <a:off x="1841175" y="2213643"/>
        <a:ext cx="5523527" cy="1452357"/>
      </dsp:txXfrm>
    </dsp:sp>
    <dsp:sp modelId="{1640134F-7BEF-4995-A5E0-D91E51CE1668}">
      <dsp:nvSpPr>
        <dsp:cNvPr id="0" name=""/>
        <dsp:cNvSpPr/>
      </dsp:nvSpPr>
      <dsp:spPr>
        <a:xfrm rot="10800000">
          <a:off x="0" y="1039"/>
          <a:ext cx="1841175" cy="223439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0944" tIns="177800" rIns="130944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One Hot Encoding</a:t>
          </a:r>
        </a:p>
      </dsp:txBody>
      <dsp:txXfrm rot="-10800000">
        <a:off x="0" y="1039"/>
        <a:ext cx="1841175" cy="1452357"/>
      </dsp:txXfrm>
    </dsp:sp>
    <dsp:sp modelId="{AAF39550-312E-45C8-BD43-467391415AE6}">
      <dsp:nvSpPr>
        <dsp:cNvPr id="0" name=""/>
        <dsp:cNvSpPr/>
      </dsp:nvSpPr>
      <dsp:spPr>
        <a:xfrm>
          <a:off x="1841175" y="1039"/>
          <a:ext cx="5523527" cy="145235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43" tIns="355600" rIns="112043" bIns="35560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Applied to </a:t>
          </a:r>
          <a:r>
            <a:rPr lang="en-US" sz="2800" kern="1200" dirty="0" err="1"/>
            <a:t>furnishingstatus</a:t>
          </a:r>
          <a:r>
            <a:rPr lang="en-US" sz="2800" kern="1200" dirty="0"/>
            <a:t> column</a:t>
          </a:r>
        </a:p>
      </dsp:txBody>
      <dsp:txXfrm>
        <a:off x="1841175" y="1039"/>
        <a:ext cx="5523527" cy="1452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77C9-ED24-4455-3142-50892F80A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E3885-9752-0B05-6541-E2A295F18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388D-005B-2560-D084-26698197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9DED-F5D1-489B-9149-ACCB781914E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223F-5C9E-9B03-EC1B-C0484217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0202D-767E-8D4E-9E87-A5A7E3D1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8C29-71A7-41C9-8A12-32C9433B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D2DE-C094-EF71-F86E-2ECD0D5A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A9AEE-06A6-2C9D-83BB-C9B411AC6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5583E-C282-21D5-C9F4-60D3844F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9DED-F5D1-489B-9149-ACCB781914E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A74B6-B100-54C6-A70A-6C204BCD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D9D93-85FF-19A6-293D-BFB769C7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8C29-71A7-41C9-8A12-32C9433B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2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71841-4BB9-F873-9496-3A5081462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2EA93-293F-C99D-E44D-72CB33EDD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1558F-C940-DB13-1AEF-AE5B258A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9DED-F5D1-489B-9149-ACCB781914E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5D6A4-7910-614D-9A0A-ED68DF94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0D386-6138-8B32-7D85-5CDD1184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8C29-71A7-41C9-8A12-32C9433B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2AE4-9CE1-1C1D-F3FC-AAA8521B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2B2C-BEBC-97EC-072F-062C2B05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4DAF9-B980-7F9E-5FD6-EED8BC4C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9DED-F5D1-489B-9149-ACCB781914E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0852-CDE5-82D5-6E93-E3F98BE9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9CE1-A0B4-39B0-5A3C-993E65CF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8C29-71A7-41C9-8A12-32C9433B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754D-5BDD-FB1F-9448-F65F0C8D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44872-EA5C-F214-7D7F-7E0DCD8C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23ED8-140C-126B-EDC3-E6B8B031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9DED-F5D1-489B-9149-ACCB781914E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184B2-3D37-A267-BF21-B01DD55F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D4530-60C7-8B3C-F9B9-0C6425B1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8C29-71A7-41C9-8A12-32C9433B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3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EEB2-7C86-4897-6EFD-49E62BA6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F128-7A5D-54A9-0013-716C46F70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BEC4-79CA-20FE-EEDB-C17C2AF4B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389B5-5B54-A88B-E476-8E4CD45E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9DED-F5D1-489B-9149-ACCB781914E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CE4D2-60C4-E465-9416-66D2C8C3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7A144-337C-0256-CA48-43702D03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8C29-71A7-41C9-8A12-32C9433B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1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69EA-4752-CBF5-8FB1-C0D608C8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A7F55-AF80-790B-AC25-33A83BBEA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6C5F7-8ADC-98A9-2B29-4A2CC9F8C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13F10-E9DD-AAB6-0A98-374DA6A99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0E79F-F24B-B137-64C7-1B82F4635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47F24-903A-8746-9702-3EC3AE45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9DED-F5D1-489B-9149-ACCB781914E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0C4BC-A188-514F-B424-8D2511A6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5DBE6-4203-8B47-1F3F-346D3C7B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8C29-71A7-41C9-8A12-32C9433B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6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279D-B40F-50EB-C9F4-72914A65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A583A-4474-06E6-1B5A-DD954585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9DED-F5D1-489B-9149-ACCB781914E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DB653-7E4B-550A-28C2-82FF5D76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4982B-BA13-4F27-DC92-EE9B2039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8C29-71A7-41C9-8A12-32C9433B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B69F4-BF3B-D108-D031-7E936547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9DED-F5D1-489B-9149-ACCB781914E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149D1-8D91-67E7-3CB4-18713DAC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B2F8D-99CF-F130-757C-8DE21060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8C29-71A7-41C9-8A12-32C9433B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13F-7075-4B91-79CA-D8343A2D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31E8D-5C77-66C1-BCAE-6E05699CE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3B528-85BB-A2AE-8F25-8EDAAA78A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D84DC-54BD-EC6F-CB18-29F357CD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9DED-F5D1-489B-9149-ACCB781914E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3E702-C283-4209-6482-3199F8A8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7EAA0-3B65-7963-18F4-AAACA894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8C29-71A7-41C9-8A12-32C9433B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9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F408-3D2A-C1BA-B38C-42413A41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CA89F-E4CB-4EC4-AABF-965795371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632DD-05F2-8E46-9BA1-55DFDE4D8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7E2C2-E411-8D75-7887-E1DE08B3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9DED-F5D1-489B-9149-ACCB781914E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27F21-F359-92B0-110A-FB9967C9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05C6C-EF9B-5D74-AA77-908E51CD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8C29-71A7-41C9-8A12-32C9433B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5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E6E20-152E-728D-CBA2-1FA57E7E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86E99-25CB-555D-3589-09792DAC1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BC5F7-C8CD-52DD-6A32-BEB966279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A9DED-F5D1-489B-9149-ACCB781914E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F8EE9-B2B6-C712-DFD6-EB7EF115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AF2C0-415A-F743-CA17-873E73B00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B8C29-71A7-41C9-8A12-32C9433B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A midsection of a person holding a miniature house">
            <a:extLst>
              <a:ext uri="{FF2B5EF4-FFF2-40B4-BE49-F238E27FC236}">
                <a16:creationId xmlns:a16="http://schemas.microsoft.com/office/drawing/2014/main" id="{686A1CCA-F17B-90A1-78C6-D801E52C4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9742" b="9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5281BD-AC5A-1353-CF58-3EC0F9923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House Price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E6F98-BCBC-624B-D456-57FFBEF0E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Team </a:t>
            </a:r>
            <a:r>
              <a:rPr lang="en-US" dirty="0" err="1">
                <a:solidFill>
                  <a:srgbClr val="FFFFFF"/>
                </a:solidFill>
              </a:rPr>
              <a:t>Dataholics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r>
              <a:rPr lang="en-US" dirty="0">
                <a:solidFill>
                  <a:srgbClr val="FFFFFF"/>
                </a:solidFill>
              </a:rPr>
              <a:t>Gowrav Mannem</a:t>
            </a:r>
          </a:p>
        </p:txBody>
      </p:sp>
    </p:spTree>
    <p:extLst>
      <p:ext uri="{BB962C8B-B14F-4D97-AF65-F5344CB8AC3E}">
        <p14:creationId xmlns:p14="http://schemas.microsoft.com/office/powerpoint/2010/main" val="159422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6" name="Picture 15" descr="House line vector icons">
            <a:extLst>
              <a:ext uri="{FF2B5EF4-FFF2-40B4-BE49-F238E27FC236}">
                <a16:creationId xmlns:a16="http://schemas.microsoft.com/office/drawing/2014/main" id="{66F8C802-190B-5549-19DD-D25907209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34" r="1" b="4192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90506-3337-42F2-06DE-165C276D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669" y="643475"/>
            <a:ext cx="3633746" cy="717889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E9528-A77D-7BCD-2C6E-C1B219A31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1474237"/>
            <a:ext cx="3989771" cy="39485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Try more </a:t>
            </a:r>
            <a:r>
              <a:rPr lang="en-US" dirty="0" err="1"/>
              <a:t>Kfolds</a:t>
            </a:r>
            <a:r>
              <a:rPr lang="en-US" dirty="0"/>
              <a:t> during Hyperparameter Tuning</a:t>
            </a:r>
          </a:p>
          <a:p>
            <a:r>
              <a:rPr lang="en-US" dirty="0"/>
              <a:t>Get more data to train and improve Model</a:t>
            </a:r>
          </a:p>
          <a:p>
            <a:r>
              <a:rPr lang="en-US" dirty="0"/>
              <a:t>Deploy this model to House Sales Website (Ex: Zillow)</a:t>
            </a:r>
          </a:p>
          <a:p>
            <a:r>
              <a:rPr lang="en-US" dirty="0"/>
              <a:t>Explore Neural Networks</a:t>
            </a:r>
          </a:p>
          <a:p>
            <a:r>
              <a:rPr lang="en-US" dirty="0"/>
              <a:t>Explore other Linear Regression Models not in </a:t>
            </a:r>
            <a:r>
              <a:rPr lang="en-US" dirty="0" err="1"/>
              <a:t>LazyPredict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4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EAD9-A89B-B679-8F5E-C8B157E8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674"/>
            <a:ext cx="10515600" cy="1325563"/>
          </a:xfrm>
        </p:spPr>
        <p:txBody>
          <a:bodyPr/>
          <a:lstStyle/>
          <a:p>
            <a:r>
              <a:rPr lang="en-US" dirty="0"/>
              <a:t>About the Challenge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EAD5A66-E868-8CC3-AC1C-4D3AB7825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799554"/>
              </p:ext>
            </p:extLst>
          </p:nvPr>
        </p:nvGraphicFramePr>
        <p:xfrm>
          <a:off x="269032" y="1203650"/>
          <a:ext cx="11655489" cy="5290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57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18B1-0205-19DC-B6A7-AB02A550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072"/>
            <a:ext cx="10515600" cy="924896"/>
          </a:xfrm>
        </p:spPr>
        <p:txBody>
          <a:bodyPr>
            <a:normAutofit/>
          </a:bodyPr>
          <a:lstStyle/>
          <a:p>
            <a:r>
              <a:rPr lang="en-US" sz="3200" dirty="0"/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73795-4E5E-CB71-C4B4-3E92FD02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78" y="1133744"/>
            <a:ext cx="4856908" cy="2721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9EFBCD-4060-3E56-A671-63BF0EDF4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228" y="635713"/>
            <a:ext cx="6752751" cy="2909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C141FC-A1F1-1BBE-45F3-A9BAFF685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228" y="3816219"/>
            <a:ext cx="6832594" cy="25285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433DC0-4D6F-126D-7D4A-AD73A8063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16219"/>
            <a:ext cx="3845767" cy="275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6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816D-7357-8602-C65E-6BDA96A4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22" y="457200"/>
            <a:ext cx="4823927" cy="662473"/>
          </a:xfrm>
        </p:spPr>
        <p:txBody>
          <a:bodyPr>
            <a:normAutofit/>
          </a:bodyPr>
          <a:lstStyle/>
          <a:p>
            <a:r>
              <a:rPr lang="en-US" sz="3600" dirty="0"/>
              <a:t>Correlation of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C69B5-B1A3-0FA6-BF99-CECE24A5D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718" y="1315617"/>
            <a:ext cx="4710470" cy="811764"/>
          </a:xfrm>
        </p:spPr>
        <p:txBody>
          <a:bodyPr>
            <a:normAutofit/>
          </a:bodyPr>
          <a:lstStyle/>
          <a:p>
            <a:r>
              <a:rPr lang="en-US" sz="2400" dirty="0"/>
              <a:t>All the quantitative variables have decent correlation to Price.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0944A398-C931-4587-2107-8E32C34D8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37" y="191277"/>
            <a:ext cx="6475445" cy="64754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08D6D3-DBEA-4201-570A-7AB88471F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18" y="2323325"/>
            <a:ext cx="4653402" cy="39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2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E168-C709-C663-8986-C1532C9E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A79C-D0E2-7250-A0ED-548DA3A0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12 outliers in Area Column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1CB19-0FFD-EAD2-72CC-505DAC110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924" y="471487"/>
            <a:ext cx="3072876" cy="6182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AF9EB9-2DE4-192C-3429-683C53DC1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37" y="2359783"/>
            <a:ext cx="5757087" cy="41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5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4EFC9-9F3C-C212-584A-6A08DDFD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Feature Engineering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3ABF875-7E0A-35E4-84EB-B40C69751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438439"/>
              </p:ext>
            </p:extLst>
          </p:nvPr>
        </p:nvGraphicFramePr>
        <p:xfrm>
          <a:off x="4419860" y="511387"/>
          <a:ext cx="7364703" cy="5880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210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D483-6B43-A945-82C3-93E9EC3C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58989"/>
            <a:ext cx="11229975" cy="1177925"/>
          </a:xfrm>
        </p:spPr>
        <p:txBody>
          <a:bodyPr>
            <a:normAutofit/>
          </a:bodyPr>
          <a:lstStyle/>
          <a:p>
            <a:r>
              <a:rPr lang="en-US" sz="3600" dirty="0"/>
              <a:t>Tackling Multicollinearity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30EB1-48B2-6680-2C64-A9351ECDA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08" y="507029"/>
            <a:ext cx="6750167" cy="6127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712810-BC46-A541-2EDE-F923024870B7}"/>
              </a:ext>
            </a:extLst>
          </p:cNvPr>
          <p:cNvSpPr txBox="1"/>
          <p:nvPr/>
        </p:nvSpPr>
        <p:spPr>
          <a:xfrm>
            <a:off x="314326" y="5145400"/>
            <a:ext cx="5125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Removed semi-furnished, unfurnished, and furnished from dataset due to high VIF scores (&gt;5).</a:t>
            </a:r>
          </a:p>
          <a:p>
            <a:endParaRPr lang="en-US" dirty="0"/>
          </a:p>
          <a:p>
            <a:r>
              <a:rPr lang="en-US" dirty="0"/>
              <a:t>This ensures that multicollinearity is not going hurt model performance.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70F5D5-FFF5-52A9-5411-6CA130992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651"/>
          <a:stretch/>
        </p:blipFill>
        <p:spPr>
          <a:xfrm>
            <a:off x="482275" y="1195742"/>
            <a:ext cx="3679177" cy="386848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F34D738-A178-25E0-E3A3-01CEFA4C7822}"/>
              </a:ext>
            </a:extLst>
          </p:cNvPr>
          <p:cNvSpPr/>
          <p:nvPr/>
        </p:nvSpPr>
        <p:spPr>
          <a:xfrm>
            <a:off x="9535886" y="4432041"/>
            <a:ext cx="1492898" cy="140892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C40BD4-5951-1BBF-D326-C11011F5BEB6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4161452" y="1436914"/>
            <a:ext cx="6120883" cy="299512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6128CB-58F0-FE30-793F-564118EC1726}"/>
              </a:ext>
            </a:extLst>
          </p:cNvPr>
          <p:cNvCxnSpPr>
            <a:cxnSpLocks/>
            <a:stCxn id="14" idx="4"/>
          </p:cNvCxnSpPr>
          <p:nvPr/>
        </p:nvCxnSpPr>
        <p:spPr>
          <a:xfrm flipH="1" flipV="1">
            <a:off x="4161452" y="4584441"/>
            <a:ext cx="6120883" cy="125652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03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9926DB50-01CF-B4C8-25BC-E63860F7E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5" y="492125"/>
            <a:ext cx="6478588" cy="2981325"/>
          </a:xfrm>
          <a:prstGeom prst="rect">
            <a:avLst/>
          </a:prstGeom>
        </p:spPr>
      </p:pic>
      <p:pic>
        <p:nvPicPr>
          <p:cNvPr id="5" name="Content Placeholder 4" descr="A graph with blue and white lines&#10;&#10;Description automatically generated">
            <a:extLst>
              <a:ext uri="{FF2B5EF4-FFF2-40B4-BE49-F238E27FC236}">
                <a16:creationId xmlns:a16="http://schemas.microsoft.com/office/drawing/2014/main" id="{C25D7894-AA96-808E-4536-88474F61FA2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5191125" y="3544888"/>
            <a:ext cx="6478588" cy="2827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A6ECA7-C20D-33A5-4B64-75144BBD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LazyPredict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Results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 Regressor is Best!</a:t>
            </a:r>
          </a:p>
        </p:txBody>
      </p:sp>
    </p:spTree>
    <p:extLst>
      <p:ext uri="{BB962C8B-B14F-4D97-AF65-F5344CB8AC3E}">
        <p14:creationId xmlns:p14="http://schemas.microsoft.com/office/powerpoint/2010/main" val="16547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B1A7-5C25-07CC-3079-1568592E6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797"/>
          </a:xfrm>
        </p:spPr>
        <p:txBody>
          <a:bodyPr/>
          <a:lstStyle/>
          <a:p>
            <a:r>
              <a:rPr lang="en-US" dirty="0"/>
              <a:t>Hyperparameter Tuning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52FECC-F827-CF66-8822-8A803CBCF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504398"/>
              </p:ext>
            </p:extLst>
          </p:nvPr>
        </p:nvGraphicFramePr>
        <p:xfrm>
          <a:off x="651069" y="1408922"/>
          <a:ext cx="11040189" cy="4197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0063">
                  <a:extLst>
                    <a:ext uri="{9D8B030D-6E8A-4147-A177-3AD203B41FA5}">
                      <a16:colId xmlns:a16="http://schemas.microsoft.com/office/drawing/2014/main" val="2727892100"/>
                    </a:ext>
                  </a:extLst>
                </a:gridCol>
                <a:gridCol w="3680063">
                  <a:extLst>
                    <a:ext uri="{9D8B030D-6E8A-4147-A177-3AD203B41FA5}">
                      <a16:colId xmlns:a16="http://schemas.microsoft.com/office/drawing/2014/main" val="1040724901"/>
                    </a:ext>
                  </a:extLst>
                </a:gridCol>
                <a:gridCol w="3680063">
                  <a:extLst>
                    <a:ext uri="{9D8B030D-6E8A-4147-A177-3AD203B41FA5}">
                      <a16:colId xmlns:a16="http://schemas.microsoft.com/office/drawing/2014/main" val="3103169372"/>
                    </a:ext>
                  </a:extLst>
                </a:gridCol>
              </a:tblGrid>
              <a:tr h="6995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Tuning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350157"/>
                  </a:ext>
                </a:extLst>
              </a:tr>
              <a:tr h="6995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74.54%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940656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090793"/>
                  </a:ext>
                </a:extLst>
              </a:tr>
              <a:tr h="69959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RandomSearchCV</a:t>
                      </a:r>
                      <a:r>
                        <a:rPr lang="en-US" sz="2400" b="1" dirty="0"/>
                        <a:t> (3 folds)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82.86%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974429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966764"/>
                  </a:ext>
                </a:extLst>
              </a:tr>
              <a:tr h="6995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GridSearchCV</a:t>
                      </a:r>
                      <a:r>
                        <a:rPr lang="en-US" sz="2400" dirty="0"/>
                        <a:t> (3folds)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82.40%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1012545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058757"/>
                  </a:ext>
                </a:extLst>
              </a:tr>
              <a:tr h="69959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/>
                        <a:t>RandomSearchCV</a:t>
                      </a:r>
                      <a:r>
                        <a:rPr lang="en-US" sz="2400" b="0" dirty="0"/>
                        <a:t> (5 folds)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82.83%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967879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117824"/>
                  </a:ext>
                </a:extLst>
              </a:tr>
              <a:tr h="69959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/>
                        <a:t>GridSearchCV</a:t>
                      </a:r>
                      <a:r>
                        <a:rPr lang="en-US" sz="2400" b="0" dirty="0"/>
                        <a:t> (5 folds)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82.41%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1012188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241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A12E54-F04F-21CD-36F1-83B1D67633BA}"/>
              </a:ext>
            </a:extLst>
          </p:cNvPr>
          <p:cNvSpPr txBox="1"/>
          <p:nvPr/>
        </p:nvSpPr>
        <p:spPr>
          <a:xfrm>
            <a:off x="450979" y="6123543"/>
            <a:ext cx="1129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Best Model: RFR(</a:t>
            </a:r>
            <a:r>
              <a:rPr lang="en-US" dirty="0" err="1"/>
              <a:t>n_estimator</a:t>
            </a:r>
            <a:r>
              <a:rPr lang="en-US" dirty="0"/>
              <a:t> = 1000, </a:t>
            </a:r>
            <a:r>
              <a:rPr lang="en-US" dirty="0" err="1"/>
              <a:t>min_samples_split</a:t>
            </a:r>
            <a:r>
              <a:rPr lang="en-US" dirty="0"/>
              <a:t>=5, </a:t>
            </a:r>
            <a:r>
              <a:rPr lang="en-US" dirty="0" err="1"/>
              <a:t>min_samples_leaf</a:t>
            </a:r>
            <a:r>
              <a:rPr lang="en-US" dirty="0"/>
              <a:t>=2, </a:t>
            </a:r>
            <a:r>
              <a:rPr lang="en-US" dirty="0" err="1"/>
              <a:t>max_features</a:t>
            </a:r>
            <a:r>
              <a:rPr lang="en-US" dirty="0"/>
              <a:t>=10, bootstrap=True)</a:t>
            </a:r>
          </a:p>
        </p:txBody>
      </p:sp>
    </p:spTree>
    <p:extLst>
      <p:ext uri="{BB962C8B-B14F-4D97-AF65-F5344CB8AC3E}">
        <p14:creationId xmlns:p14="http://schemas.microsoft.com/office/powerpoint/2010/main" val="326228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43CC01A0DEC24382F7863ED2150F3D" ma:contentTypeVersion="15" ma:contentTypeDescription="Create a new document." ma:contentTypeScope="" ma:versionID="721c0a48805425af309afcd9f76a4e79">
  <xsd:schema xmlns:xsd="http://www.w3.org/2001/XMLSchema" xmlns:xs="http://www.w3.org/2001/XMLSchema" xmlns:p="http://schemas.microsoft.com/office/2006/metadata/properties" xmlns:ns3="9c424c5c-09a9-44b9-91ea-9289bfc41d2f" xmlns:ns4="168764dc-9a5f-46a5-b0e7-303394ef5082" targetNamespace="http://schemas.microsoft.com/office/2006/metadata/properties" ma:root="true" ma:fieldsID="e00ddad327520cf9d37a45e11b68a058" ns3:_="" ns4:_="">
    <xsd:import namespace="9c424c5c-09a9-44b9-91ea-9289bfc41d2f"/>
    <xsd:import namespace="168764dc-9a5f-46a5-b0e7-303394ef50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424c5c-09a9-44b9-91ea-9289bfc41d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764dc-9a5f-46a5-b0e7-303394ef508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c424c5c-09a9-44b9-91ea-9289bfc41d2f" xsi:nil="true"/>
  </documentManagement>
</p:properties>
</file>

<file path=customXml/itemProps1.xml><?xml version="1.0" encoding="utf-8"?>
<ds:datastoreItem xmlns:ds="http://schemas.openxmlformats.org/officeDocument/2006/customXml" ds:itemID="{419DC85C-F90B-41D3-9382-61C7D7AC19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15D6FE-C9C1-4C11-A8EE-4C9BA4CC60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424c5c-09a9-44b9-91ea-9289bfc41d2f"/>
    <ds:schemaRef ds:uri="168764dc-9a5f-46a5-b0e7-303394ef50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248A5E-4756-47E6-A3CD-7C2E1111D3FE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168764dc-9a5f-46a5-b0e7-303394ef5082"/>
    <ds:schemaRef ds:uri="9c424c5c-09a9-44b9-91ea-9289bfc41d2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253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Arial</vt:lpstr>
      <vt:lpstr>Calibri</vt:lpstr>
      <vt:lpstr>Calibri Light</vt:lpstr>
      <vt:lpstr>Office Theme</vt:lpstr>
      <vt:lpstr>House Price Predictor</vt:lpstr>
      <vt:lpstr>About the Challenge</vt:lpstr>
      <vt:lpstr>Exploratory Data Analysis</vt:lpstr>
      <vt:lpstr>Correlation of Variables</vt:lpstr>
      <vt:lpstr>Data Cleaning</vt:lpstr>
      <vt:lpstr>Feature Engineering</vt:lpstr>
      <vt:lpstr>Tackling Multicollinearity</vt:lpstr>
      <vt:lpstr>LazyPredict Results   Random Forest Regressor is Best!</vt:lpstr>
      <vt:lpstr>Hyperparameter Tuning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Predictor</dc:title>
  <dc:creator>Mannem, Gowrav</dc:creator>
  <cp:lastModifiedBy>Mannem, Gowrav</cp:lastModifiedBy>
  <cp:revision>6</cp:revision>
  <dcterms:created xsi:type="dcterms:W3CDTF">2024-02-18T14:05:01Z</dcterms:created>
  <dcterms:modified xsi:type="dcterms:W3CDTF">2024-02-18T23:10:11Z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0x0101001643CC01A0DEC24382F7863ED2150F3D</vt:lpwstr>
  </property>
</Properties>
</file>