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01D8-C4E1-0595-C4F5-5B2E1A4A0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72A4DB-6687-5045-BB7C-4B587AD0A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03C5A3-D38E-5E77-AE16-5DB8067C8843}"/>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5" name="Footer Placeholder 4">
            <a:extLst>
              <a:ext uri="{FF2B5EF4-FFF2-40B4-BE49-F238E27FC236}">
                <a16:creationId xmlns:a16="http://schemas.microsoft.com/office/drawing/2014/main" id="{6129D98E-7181-8166-FEA7-0A27F8F86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16C91-E470-31B2-1BCE-7EA042C4FE61}"/>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40879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90A5-F201-044F-FE41-96E53F738B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44D40C-AD31-7F33-9FF5-DB4976375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8431E4-FFCD-1103-D563-0B8D5D9893FC}"/>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5" name="Footer Placeholder 4">
            <a:extLst>
              <a:ext uri="{FF2B5EF4-FFF2-40B4-BE49-F238E27FC236}">
                <a16:creationId xmlns:a16="http://schemas.microsoft.com/office/drawing/2014/main" id="{177B0C57-74DF-B498-6F3B-74853E36A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E91D63-F2D7-976F-5DFC-9CFEA7E56EA2}"/>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184327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02924-1678-5D11-102D-C57984D875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CECE13-6FDC-165E-5A16-3DEB85B06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238AB-B6D3-D048-0067-1C6CC0218A4A}"/>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5" name="Footer Placeholder 4">
            <a:extLst>
              <a:ext uri="{FF2B5EF4-FFF2-40B4-BE49-F238E27FC236}">
                <a16:creationId xmlns:a16="http://schemas.microsoft.com/office/drawing/2014/main" id="{04F49EAD-7DD4-6211-7C3F-971409F4F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88C30-6EE9-EE6B-D908-AA3D770CE45A}"/>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204123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BA7C-6944-E153-36EC-183BB9D27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FC899C-0AAE-050D-A926-A281F2E0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0E237-B655-ECC1-A8C6-C8D5DFD48E9F}"/>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5" name="Footer Placeholder 4">
            <a:extLst>
              <a:ext uri="{FF2B5EF4-FFF2-40B4-BE49-F238E27FC236}">
                <a16:creationId xmlns:a16="http://schemas.microsoft.com/office/drawing/2014/main" id="{C854A4CC-6776-639A-15C7-319DC8AA5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A65B5-9A9A-A428-E449-82F20884752A}"/>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73548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574B-D342-6F5B-0DF8-38CF26226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3C8F6-0AB4-46D9-E5B4-9245C062B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C7259-C1BE-482E-5EFA-3D37D8518E24}"/>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5" name="Footer Placeholder 4">
            <a:extLst>
              <a:ext uri="{FF2B5EF4-FFF2-40B4-BE49-F238E27FC236}">
                <a16:creationId xmlns:a16="http://schemas.microsoft.com/office/drawing/2014/main" id="{98A545D0-73A0-CFE7-6CD1-51794DE7E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0D673-E2C0-1AD1-D12C-9B8BC9051AFF}"/>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166772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7D14-CF12-D256-9664-4455A022FE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98C6EA-E1F6-F8EB-6A1D-0E3ED4EEB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C35D16-FC0B-E9EA-AE5A-333D50F7E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02CB8A-E255-24CF-547A-173D6A3BB5D9}"/>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6" name="Footer Placeholder 5">
            <a:extLst>
              <a:ext uri="{FF2B5EF4-FFF2-40B4-BE49-F238E27FC236}">
                <a16:creationId xmlns:a16="http://schemas.microsoft.com/office/drawing/2014/main" id="{B17882C6-6AC4-609D-1980-A627FB055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93D270-C676-F6B2-BA6A-259557596412}"/>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96854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0C57-EB57-7F32-0DB3-02C60C5519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675319-802E-9BD7-1EB7-04CFD3C0F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4C712-5B56-0343-2C04-F276A89AB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B988B-C9A7-8510-F0D4-C6F7A6428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9556B-F750-B55F-96EA-13D3CC9463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176447-8A42-B6FD-AF14-1F7CDF45D7D5}"/>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8" name="Footer Placeholder 7">
            <a:extLst>
              <a:ext uri="{FF2B5EF4-FFF2-40B4-BE49-F238E27FC236}">
                <a16:creationId xmlns:a16="http://schemas.microsoft.com/office/drawing/2014/main" id="{FC370C85-0ABC-77AC-EA2D-8DF0EA3605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CF831C-E962-9010-EB44-347535C7A510}"/>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131630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5AFF-CC72-502A-CFD3-E77DC63D0A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4B49D5-54B8-3003-CFDC-C56E17E2A484}"/>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4" name="Footer Placeholder 3">
            <a:extLst>
              <a:ext uri="{FF2B5EF4-FFF2-40B4-BE49-F238E27FC236}">
                <a16:creationId xmlns:a16="http://schemas.microsoft.com/office/drawing/2014/main" id="{2AB24A99-5FBB-9E3B-59D0-5602CC1F4A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DE265B-41A5-527B-114C-9B6787533F80}"/>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252406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84D7C-C27D-6AC1-8A4F-4352FDA60E57}"/>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3" name="Footer Placeholder 2">
            <a:extLst>
              <a:ext uri="{FF2B5EF4-FFF2-40B4-BE49-F238E27FC236}">
                <a16:creationId xmlns:a16="http://schemas.microsoft.com/office/drawing/2014/main" id="{80990082-FF3A-A280-C869-C8AF6E7A5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CFBD98-E95A-6D9E-101D-609BB7CAB186}"/>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241265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ED9A-FF6E-8D98-064B-21E6F029F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305F3-1DF1-84DB-CC1E-9BBAB933B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FE8165-75DC-3BF9-37C3-EA83FB9B6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C9AC5-D379-1EDA-23B9-EE39D50BB023}"/>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6" name="Footer Placeholder 5">
            <a:extLst>
              <a:ext uri="{FF2B5EF4-FFF2-40B4-BE49-F238E27FC236}">
                <a16:creationId xmlns:a16="http://schemas.microsoft.com/office/drawing/2014/main" id="{6BE3C4B9-C60F-B9FA-6BB0-4A6D1BAAE7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1E6F56-BBA0-7BFD-2FE0-24FDC05BA5D2}"/>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320822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FDF4-9A69-B7E4-BC02-1F155632A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0AC6F4-5A39-51DB-C232-29F8153E0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D64EC5-0784-3791-ABDA-120387368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7689D-D25D-73DE-4B62-A4360594F0BA}"/>
              </a:ext>
            </a:extLst>
          </p:cNvPr>
          <p:cNvSpPr>
            <a:spLocks noGrp="1"/>
          </p:cNvSpPr>
          <p:nvPr>
            <p:ph type="dt" sz="half" idx="10"/>
          </p:nvPr>
        </p:nvSpPr>
        <p:spPr/>
        <p:txBody>
          <a:bodyPr/>
          <a:lstStyle/>
          <a:p>
            <a:fld id="{686F2608-AFAD-4FD7-B8E7-2916FF4E4B06}" type="datetimeFigureOut">
              <a:rPr lang="en-IN" smtClean="0"/>
              <a:t>31-08-2023</a:t>
            </a:fld>
            <a:endParaRPr lang="en-IN"/>
          </a:p>
        </p:txBody>
      </p:sp>
      <p:sp>
        <p:nvSpPr>
          <p:cNvPr id="6" name="Footer Placeholder 5">
            <a:extLst>
              <a:ext uri="{FF2B5EF4-FFF2-40B4-BE49-F238E27FC236}">
                <a16:creationId xmlns:a16="http://schemas.microsoft.com/office/drawing/2014/main" id="{ED405094-DCD4-99CA-A7F8-87555792D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F531EB-FF54-6F06-0B61-8ACBA0E3183E}"/>
              </a:ext>
            </a:extLst>
          </p:cNvPr>
          <p:cNvSpPr>
            <a:spLocks noGrp="1"/>
          </p:cNvSpPr>
          <p:nvPr>
            <p:ph type="sldNum" sz="quarter" idx="12"/>
          </p:nvPr>
        </p:nvSpPr>
        <p:spPr/>
        <p:txBody>
          <a:bodyPr/>
          <a:lstStyle/>
          <a:p>
            <a:fld id="{E548DD29-FA13-4104-8DD1-23844B6BEE02}" type="slidenum">
              <a:rPr lang="en-IN" smtClean="0"/>
              <a:t>‹#›</a:t>
            </a:fld>
            <a:endParaRPr lang="en-IN"/>
          </a:p>
        </p:txBody>
      </p:sp>
    </p:spTree>
    <p:extLst>
      <p:ext uri="{BB962C8B-B14F-4D97-AF65-F5344CB8AC3E}">
        <p14:creationId xmlns:p14="http://schemas.microsoft.com/office/powerpoint/2010/main" val="109336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7FEA1-68F1-D8A7-2893-1835CFC4C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3D7A4E-CE11-2796-2BFF-F7DDDE335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D2495-A470-EB53-7996-14670E662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F2608-AFAD-4FD7-B8E7-2916FF4E4B06}" type="datetimeFigureOut">
              <a:rPr lang="en-IN" smtClean="0"/>
              <a:t>31-08-2023</a:t>
            </a:fld>
            <a:endParaRPr lang="en-IN"/>
          </a:p>
        </p:txBody>
      </p:sp>
      <p:sp>
        <p:nvSpPr>
          <p:cNvPr id="5" name="Footer Placeholder 4">
            <a:extLst>
              <a:ext uri="{FF2B5EF4-FFF2-40B4-BE49-F238E27FC236}">
                <a16:creationId xmlns:a16="http://schemas.microsoft.com/office/drawing/2014/main" id="{087E53FE-A93E-8186-39DC-12179AF2A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A71FC2-8B19-4AC9-B7E2-BDD837C0D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8DD29-FA13-4104-8DD1-23844B6BEE02}" type="slidenum">
              <a:rPr lang="en-IN" smtClean="0"/>
              <a:t>‹#›</a:t>
            </a:fld>
            <a:endParaRPr lang="en-IN"/>
          </a:p>
        </p:txBody>
      </p:sp>
    </p:spTree>
    <p:extLst>
      <p:ext uri="{BB962C8B-B14F-4D97-AF65-F5344CB8AC3E}">
        <p14:creationId xmlns:p14="http://schemas.microsoft.com/office/powerpoint/2010/main" val="145180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0FB06E-1DE4-7919-ECB7-10DDA2AA3D0E}"/>
              </a:ext>
            </a:extLst>
          </p:cNvPr>
          <p:cNvSpPr txBox="1"/>
          <p:nvPr/>
        </p:nvSpPr>
        <p:spPr>
          <a:xfrm>
            <a:off x="3047223" y="3044279"/>
            <a:ext cx="6097554" cy="769441"/>
          </a:xfrm>
          <a:prstGeom prst="rect">
            <a:avLst/>
          </a:prstGeom>
          <a:noFill/>
        </p:spPr>
        <p:txBody>
          <a:bodyPr wrap="square">
            <a:spAutoFit/>
          </a:bodyPr>
          <a:lstStyle/>
          <a:p>
            <a:pPr algn="ctr"/>
            <a:r>
              <a:rPr lang="en-IN" sz="4400" b="0" i="0" dirty="0">
                <a:solidFill>
                  <a:srgbClr val="374151"/>
                </a:solidFill>
                <a:effectLst/>
                <a:latin typeface="Arial" panose="020B0604020202020204" pitchFamily="34" charset="0"/>
                <a:cs typeface="Arial" panose="020B0604020202020204" pitchFamily="34" charset="0"/>
              </a:rPr>
              <a:t>Azure Data Factory</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68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901FF-78F7-EE42-F601-7B4A751A5AC4}"/>
              </a:ext>
            </a:extLst>
          </p:cNvPr>
          <p:cNvSpPr txBox="1"/>
          <p:nvPr/>
        </p:nvSpPr>
        <p:spPr>
          <a:xfrm>
            <a:off x="1098680" y="781052"/>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Get Metadata Activity</a:t>
            </a:r>
          </a:p>
        </p:txBody>
      </p:sp>
      <p:sp>
        <p:nvSpPr>
          <p:cNvPr id="7" name="TextBox 6">
            <a:extLst>
              <a:ext uri="{FF2B5EF4-FFF2-40B4-BE49-F238E27FC236}">
                <a16:creationId xmlns:a16="http://schemas.microsoft.com/office/drawing/2014/main" id="{59E98B43-B981-BF9B-AD55-E08F6D7C8B35}"/>
              </a:ext>
            </a:extLst>
          </p:cNvPr>
          <p:cNvSpPr txBox="1"/>
          <p:nvPr/>
        </p:nvSpPr>
        <p:spPr>
          <a:xfrm>
            <a:off x="1098679" y="1436543"/>
            <a:ext cx="992077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"Get Metadata" activity is a powerful component in Azure Data Factory that allows you to retrieve metadata information about files, folders, tables, partitions, and other objects from various data sources.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information can be used to dynamically configure your data pipelines, making them more flexible and adaptable to changes in the source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"Get Metadata" activity is particularly useful when you want to perform actions based on the characteristics of the data without necessarily moving or transforming it.</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9400EC4-B149-088C-8090-8EE9B2E67D41}"/>
              </a:ext>
            </a:extLst>
          </p:cNvPr>
          <p:cNvPicPr>
            <a:picLocks noChangeAspect="1"/>
          </p:cNvPicPr>
          <p:nvPr/>
        </p:nvPicPr>
        <p:blipFill>
          <a:blip r:embed="rId2"/>
          <a:stretch>
            <a:fillRect/>
          </a:stretch>
        </p:blipFill>
        <p:spPr>
          <a:xfrm>
            <a:off x="5360393" y="4498055"/>
            <a:ext cx="3158456" cy="1846804"/>
          </a:xfrm>
          <a:prstGeom prst="rect">
            <a:avLst/>
          </a:prstGeom>
        </p:spPr>
      </p:pic>
    </p:spTree>
    <p:extLst>
      <p:ext uri="{BB962C8B-B14F-4D97-AF65-F5344CB8AC3E}">
        <p14:creationId xmlns:p14="http://schemas.microsoft.com/office/powerpoint/2010/main" val="243924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002120-1C11-FCDF-EFFB-29B4906B0E41}"/>
              </a:ext>
            </a:extLst>
          </p:cNvPr>
          <p:cNvSpPr txBox="1"/>
          <p:nvPr/>
        </p:nvSpPr>
        <p:spPr>
          <a:xfrm>
            <a:off x="1154663" y="1502430"/>
            <a:ext cx="9323614"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"Filter" activity in Azure Data Factory, you can achieve filtering functionality using other activities and components within Azure Data Factory.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use the Control Flow activities to implement conditional execution based on specific criteria.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you can use the "If Condition" activity to check a condition and then decide whether to proceed with certain tasks or activities.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E9A67B4-1D0D-CC32-83BB-67C03787AE19}"/>
              </a:ext>
            </a:extLst>
          </p:cNvPr>
          <p:cNvSpPr txBox="1"/>
          <p:nvPr/>
        </p:nvSpPr>
        <p:spPr>
          <a:xfrm>
            <a:off x="1154663" y="953870"/>
            <a:ext cx="6097554" cy="369332"/>
          </a:xfrm>
          <a:prstGeom prst="rect">
            <a:avLst/>
          </a:prstGeom>
          <a:noFill/>
        </p:spPr>
        <p:txBody>
          <a:bodyPr wrap="square">
            <a:spAutoFit/>
          </a:bodyPr>
          <a:lstStyle/>
          <a:p>
            <a:r>
              <a:rPr lang="en-IN" b="1" i="0" dirty="0">
                <a:solidFill>
                  <a:srgbClr val="343541"/>
                </a:solidFill>
                <a:effectLst/>
                <a:latin typeface="Arial" panose="020B0604020202020204" pitchFamily="34" charset="0"/>
                <a:cs typeface="Arial" panose="020B0604020202020204" pitchFamily="34" charset="0"/>
              </a:rPr>
              <a:t>Filter Activity</a:t>
            </a:r>
            <a:endParaRPr lang="en-IN"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F663B1F-AF6C-3952-5915-C6B8EED6DD75}"/>
              </a:ext>
            </a:extLst>
          </p:cNvPr>
          <p:cNvPicPr>
            <a:picLocks noChangeAspect="1"/>
          </p:cNvPicPr>
          <p:nvPr/>
        </p:nvPicPr>
        <p:blipFill>
          <a:blip r:embed="rId2"/>
          <a:stretch>
            <a:fillRect/>
          </a:stretch>
        </p:blipFill>
        <p:spPr>
          <a:xfrm>
            <a:off x="4517640" y="4317765"/>
            <a:ext cx="3156720" cy="1734580"/>
          </a:xfrm>
          <a:prstGeom prst="rect">
            <a:avLst/>
          </a:prstGeom>
        </p:spPr>
      </p:pic>
    </p:spTree>
    <p:extLst>
      <p:ext uri="{BB962C8B-B14F-4D97-AF65-F5344CB8AC3E}">
        <p14:creationId xmlns:p14="http://schemas.microsoft.com/office/powerpoint/2010/main" val="329654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0A2E0-1D2E-9423-5CB9-C9657AF58037}"/>
              </a:ext>
            </a:extLst>
          </p:cNvPr>
          <p:cNvSpPr txBox="1"/>
          <p:nvPr/>
        </p:nvSpPr>
        <p:spPr>
          <a:xfrm>
            <a:off x="800100" y="902350"/>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If Activity</a:t>
            </a:r>
          </a:p>
        </p:txBody>
      </p:sp>
      <p:sp>
        <p:nvSpPr>
          <p:cNvPr id="7" name="TextBox 6">
            <a:extLst>
              <a:ext uri="{FF2B5EF4-FFF2-40B4-BE49-F238E27FC236}">
                <a16:creationId xmlns:a16="http://schemas.microsoft.com/office/drawing/2014/main" id="{76FEEDDE-AC09-D433-E501-406BBB6A388F}"/>
              </a:ext>
            </a:extLst>
          </p:cNvPr>
          <p:cNvSpPr txBox="1"/>
          <p:nvPr/>
        </p:nvSpPr>
        <p:spPr>
          <a:xfrm>
            <a:off x="800100" y="1581453"/>
            <a:ext cx="671104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"If Condition" activity in Azure Data Factory is used to introduce conditional logic into your data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evaluate a condition and then execute different branches of activities based on whether the condition is true or false.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activity is part of the Control Flow in ADF and is used to direct the flow of execution based on specific criteria.</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D03B24C-5788-1ADE-BADF-9B8E4F1DBDAD}"/>
              </a:ext>
            </a:extLst>
          </p:cNvPr>
          <p:cNvPicPr>
            <a:picLocks noChangeAspect="1"/>
          </p:cNvPicPr>
          <p:nvPr/>
        </p:nvPicPr>
        <p:blipFill>
          <a:blip r:embed="rId2"/>
          <a:stretch>
            <a:fillRect/>
          </a:stretch>
        </p:blipFill>
        <p:spPr>
          <a:xfrm>
            <a:off x="8244357" y="1166355"/>
            <a:ext cx="2616475" cy="4525290"/>
          </a:xfrm>
          <a:prstGeom prst="rect">
            <a:avLst/>
          </a:prstGeom>
        </p:spPr>
      </p:pic>
    </p:spTree>
    <p:extLst>
      <p:ext uri="{BB962C8B-B14F-4D97-AF65-F5344CB8AC3E}">
        <p14:creationId xmlns:p14="http://schemas.microsoft.com/office/powerpoint/2010/main" val="32902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4249A-1A28-A132-6DED-A082B75B1D5E}"/>
              </a:ext>
            </a:extLst>
          </p:cNvPr>
          <p:cNvSpPr txBox="1"/>
          <p:nvPr/>
        </p:nvSpPr>
        <p:spPr>
          <a:xfrm>
            <a:off x="790770" y="781052"/>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Append Activity</a:t>
            </a:r>
          </a:p>
        </p:txBody>
      </p:sp>
      <p:sp>
        <p:nvSpPr>
          <p:cNvPr id="7" name="TextBox 6">
            <a:extLst>
              <a:ext uri="{FF2B5EF4-FFF2-40B4-BE49-F238E27FC236}">
                <a16:creationId xmlns:a16="http://schemas.microsoft.com/office/drawing/2014/main" id="{6E3D23D4-55DC-BEDF-8DB0-434ABC706628}"/>
              </a:ext>
            </a:extLst>
          </p:cNvPr>
          <p:cNvSpPr txBox="1"/>
          <p:nvPr/>
        </p:nvSpPr>
        <p:spPr>
          <a:xfrm>
            <a:off x="790769" y="1446445"/>
            <a:ext cx="9743491"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"Append" activity in Azure Data Factory (ADF, you can achieve appending data to a destination using various methods and activities within ADF.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standard "Copy Data" activity can be used to append data to an existing destination.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you configure the source and destination datasets within the "Copy Data" activity, you can choose the "Append rows to destination table" option.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option is particularly useful when you're working with databases and want to add new rows to an existing table</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EC58222-9998-C043-F489-239711A1429F}"/>
              </a:ext>
            </a:extLst>
          </p:cNvPr>
          <p:cNvPicPr>
            <a:picLocks noChangeAspect="1"/>
          </p:cNvPicPr>
          <p:nvPr/>
        </p:nvPicPr>
        <p:blipFill>
          <a:blip r:embed="rId2"/>
          <a:stretch>
            <a:fillRect/>
          </a:stretch>
        </p:blipFill>
        <p:spPr>
          <a:xfrm>
            <a:off x="4674544" y="4167361"/>
            <a:ext cx="2948566" cy="1790200"/>
          </a:xfrm>
          <a:prstGeom prst="rect">
            <a:avLst/>
          </a:prstGeom>
        </p:spPr>
      </p:pic>
    </p:spTree>
    <p:extLst>
      <p:ext uri="{BB962C8B-B14F-4D97-AF65-F5344CB8AC3E}">
        <p14:creationId xmlns:p14="http://schemas.microsoft.com/office/powerpoint/2010/main" val="424876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18139-501B-5C71-8266-A2EB588F88CC}"/>
              </a:ext>
            </a:extLst>
          </p:cNvPr>
          <p:cNvSpPr txBox="1"/>
          <p:nvPr/>
        </p:nvSpPr>
        <p:spPr>
          <a:xfrm>
            <a:off x="1005374" y="603771"/>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Wait Activity</a:t>
            </a:r>
          </a:p>
        </p:txBody>
      </p:sp>
      <p:sp>
        <p:nvSpPr>
          <p:cNvPr id="7" name="TextBox 6">
            <a:extLst>
              <a:ext uri="{FF2B5EF4-FFF2-40B4-BE49-F238E27FC236}">
                <a16:creationId xmlns:a16="http://schemas.microsoft.com/office/drawing/2014/main" id="{E1255B6B-6021-8AC6-F7A3-29D562357335}"/>
              </a:ext>
            </a:extLst>
          </p:cNvPr>
          <p:cNvSpPr txBox="1"/>
          <p:nvPr/>
        </p:nvSpPr>
        <p:spPr>
          <a:xfrm>
            <a:off x="1005374" y="1425752"/>
            <a:ext cx="10517932"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"Wait" activity in Azure Data Factory (ADF) is used to introduce a time delay or pause in the execution of your data pipeline.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temporarily halt the pipeline's progress for a specified duration before proceeding to the next activity.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be useful for scenarios where you need to wait for certain conditions to be met, such as ensuring that data is available or allowing time for external processes to complete.</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48E629C-0472-886F-2A7F-B5AD2A199DD9}"/>
              </a:ext>
            </a:extLst>
          </p:cNvPr>
          <p:cNvPicPr>
            <a:picLocks noChangeAspect="1"/>
          </p:cNvPicPr>
          <p:nvPr/>
        </p:nvPicPr>
        <p:blipFill>
          <a:blip r:embed="rId2"/>
          <a:stretch>
            <a:fillRect/>
          </a:stretch>
        </p:blipFill>
        <p:spPr>
          <a:xfrm>
            <a:off x="4502021" y="4246930"/>
            <a:ext cx="3363686" cy="1666223"/>
          </a:xfrm>
          <a:prstGeom prst="rect">
            <a:avLst/>
          </a:prstGeom>
        </p:spPr>
      </p:pic>
    </p:spTree>
    <p:extLst>
      <p:ext uri="{BB962C8B-B14F-4D97-AF65-F5344CB8AC3E}">
        <p14:creationId xmlns:p14="http://schemas.microsoft.com/office/powerpoint/2010/main" val="307086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CDBA8-D75C-6A1E-11B0-A85567775A02}"/>
              </a:ext>
            </a:extLst>
          </p:cNvPr>
          <p:cNvSpPr txBox="1"/>
          <p:nvPr/>
        </p:nvSpPr>
        <p:spPr>
          <a:xfrm>
            <a:off x="865414" y="855697"/>
            <a:ext cx="6097554" cy="369332"/>
          </a:xfrm>
          <a:prstGeom prst="rect">
            <a:avLst/>
          </a:prstGeom>
          <a:noFill/>
        </p:spPr>
        <p:txBody>
          <a:bodyPr wrap="square">
            <a:spAutoFit/>
          </a:bodyPr>
          <a:lstStyle/>
          <a:p>
            <a:r>
              <a:rPr lang="en-IN" b="1" dirty="0" err="1">
                <a:latin typeface="Arial" panose="020B0604020202020204" pitchFamily="34" charset="0"/>
                <a:cs typeface="Arial" panose="020B0604020202020204" pitchFamily="34" charset="0"/>
              </a:rPr>
              <a:t>ForEach</a:t>
            </a:r>
            <a:r>
              <a:rPr lang="en-IN" b="1" dirty="0">
                <a:latin typeface="Arial" panose="020B0604020202020204" pitchFamily="34" charset="0"/>
                <a:cs typeface="Arial" panose="020B0604020202020204" pitchFamily="34" charset="0"/>
              </a:rPr>
              <a:t> Loop Activity</a:t>
            </a:r>
          </a:p>
        </p:txBody>
      </p:sp>
      <p:sp>
        <p:nvSpPr>
          <p:cNvPr id="5" name="TextBox 4">
            <a:extLst>
              <a:ext uri="{FF2B5EF4-FFF2-40B4-BE49-F238E27FC236}">
                <a16:creationId xmlns:a16="http://schemas.microsoft.com/office/drawing/2014/main" id="{A7D455A8-03B5-7B5F-20A7-A80500253B3B}"/>
              </a:ext>
            </a:extLst>
          </p:cNvPr>
          <p:cNvSpPr txBox="1"/>
          <p:nvPr/>
        </p:nvSpPr>
        <p:spPr>
          <a:xfrm>
            <a:off x="865414" y="1582912"/>
            <a:ext cx="9006374"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a:t>
            </a:r>
            <a:r>
              <a:rPr lang="en-US" b="0" i="0" dirty="0" err="1">
                <a:solidFill>
                  <a:srgbClr val="374151"/>
                </a:solidFill>
                <a:effectLst/>
                <a:latin typeface="Arial" panose="020B0604020202020204" pitchFamily="34" charset="0"/>
                <a:cs typeface="Arial" panose="020B0604020202020204" pitchFamily="34" charset="0"/>
              </a:rPr>
              <a:t>ForEach</a:t>
            </a:r>
            <a:r>
              <a:rPr lang="en-US" b="0" i="0" dirty="0">
                <a:solidFill>
                  <a:srgbClr val="374151"/>
                </a:solidFill>
                <a:effectLst/>
                <a:latin typeface="Arial" panose="020B0604020202020204" pitchFamily="34" charset="0"/>
                <a:cs typeface="Arial" panose="020B0604020202020204" pitchFamily="34" charset="0"/>
              </a:rPr>
              <a:t>" loop activity in Azure Data Factory (ADF) is a control flow activity that enables you to iterate over a collection and perform a set of actions for each item in the collection.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It's a powerful tool for handling repetitive tasks or applying the same set of actions to multiple items, such as files in a folder or tables in a database.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a:t>
            </a:r>
            <a:r>
              <a:rPr lang="en-US" b="0" i="0" dirty="0" err="1">
                <a:solidFill>
                  <a:srgbClr val="374151"/>
                </a:solidFill>
                <a:effectLst/>
                <a:latin typeface="Arial" panose="020B0604020202020204" pitchFamily="34" charset="0"/>
                <a:cs typeface="Arial" panose="020B0604020202020204" pitchFamily="34" charset="0"/>
              </a:rPr>
              <a:t>ForEach</a:t>
            </a:r>
            <a:r>
              <a:rPr lang="en-US" b="0" i="0" dirty="0">
                <a:solidFill>
                  <a:srgbClr val="374151"/>
                </a:solidFill>
                <a:effectLst/>
                <a:latin typeface="Arial" panose="020B0604020202020204" pitchFamily="34" charset="0"/>
                <a:cs typeface="Arial" panose="020B0604020202020204" pitchFamily="34" charset="0"/>
              </a:rPr>
              <a:t>" loop activity is part of the Control Flow component in ADF.</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0BAA208-7FB6-414F-9B59-EFC718014984}"/>
              </a:ext>
            </a:extLst>
          </p:cNvPr>
          <p:cNvPicPr>
            <a:picLocks noChangeAspect="1"/>
          </p:cNvPicPr>
          <p:nvPr/>
        </p:nvPicPr>
        <p:blipFill>
          <a:blip r:embed="rId2"/>
          <a:stretch>
            <a:fillRect/>
          </a:stretch>
        </p:blipFill>
        <p:spPr>
          <a:xfrm>
            <a:off x="9100135" y="3279710"/>
            <a:ext cx="2647105" cy="3202303"/>
          </a:xfrm>
          <a:prstGeom prst="rect">
            <a:avLst/>
          </a:prstGeom>
        </p:spPr>
      </p:pic>
    </p:spTree>
    <p:extLst>
      <p:ext uri="{BB962C8B-B14F-4D97-AF65-F5344CB8AC3E}">
        <p14:creationId xmlns:p14="http://schemas.microsoft.com/office/powerpoint/2010/main" val="75161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5CD99-4930-B335-95FF-803A70E570B9}"/>
              </a:ext>
            </a:extLst>
          </p:cNvPr>
          <p:cNvSpPr txBox="1"/>
          <p:nvPr/>
        </p:nvSpPr>
        <p:spPr>
          <a:xfrm>
            <a:off x="977382" y="725068"/>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Lookup Activity</a:t>
            </a:r>
          </a:p>
        </p:txBody>
      </p:sp>
      <p:sp>
        <p:nvSpPr>
          <p:cNvPr id="5" name="TextBox 4">
            <a:extLst>
              <a:ext uri="{FF2B5EF4-FFF2-40B4-BE49-F238E27FC236}">
                <a16:creationId xmlns:a16="http://schemas.microsoft.com/office/drawing/2014/main" id="{6B17E124-90A4-24AE-B844-65633A5BE819}"/>
              </a:ext>
            </a:extLst>
          </p:cNvPr>
          <p:cNvSpPr txBox="1"/>
          <p:nvPr/>
        </p:nvSpPr>
        <p:spPr>
          <a:xfrm>
            <a:off x="977381" y="1470946"/>
            <a:ext cx="961286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"Lookup" activity in Azure Data Factory is used to retrieve a single value from a specified dataset.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This activity is commonly used in the context of a data transformation process to retrieve a configuration value, a reference data record, or a specific attribute for use in data manipulation or transformation logic. </a:t>
            </a:r>
          </a:p>
          <a:p>
            <a:pPr marL="285750" indent="-285750">
              <a:lnSpc>
                <a:spcPct val="150000"/>
              </a:lnSpc>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"Lookup" activity allows you to fetch data from a source and use that data within your pipeline.</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C35BAAC-2325-4326-6B93-EB858BA0340B}"/>
              </a:ext>
            </a:extLst>
          </p:cNvPr>
          <p:cNvPicPr>
            <a:picLocks noChangeAspect="1"/>
          </p:cNvPicPr>
          <p:nvPr/>
        </p:nvPicPr>
        <p:blipFill>
          <a:blip r:embed="rId2"/>
          <a:stretch>
            <a:fillRect/>
          </a:stretch>
        </p:blipFill>
        <p:spPr>
          <a:xfrm>
            <a:off x="4925909" y="4251091"/>
            <a:ext cx="2855821" cy="1782356"/>
          </a:xfrm>
          <a:prstGeom prst="rect">
            <a:avLst/>
          </a:prstGeom>
        </p:spPr>
      </p:pic>
    </p:spTree>
    <p:extLst>
      <p:ext uri="{BB962C8B-B14F-4D97-AF65-F5344CB8AC3E}">
        <p14:creationId xmlns:p14="http://schemas.microsoft.com/office/powerpoint/2010/main" val="294780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BBC842-BF1B-9CAA-AB6A-91B0AF13E9D2}"/>
              </a:ext>
            </a:extLst>
          </p:cNvPr>
          <p:cNvSpPr txBox="1"/>
          <p:nvPr/>
        </p:nvSpPr>
        <p:spPr>
          <a:xfrm>
            <a:off x="1024035" y="603771"/>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Understand ADF components</a:t>
            </a:r>
          </a:p>
        </p:txBody>
      </p:sp>
      <p:sp>
        <p:nvSpPr>
          <p:cNvPr id="5" name="TextBox 4">
            <a:extLst>
              <a:ext uri="{FF2B5EF4-FFF2-40B4-BE49-F238E27FC236}">
                <a16:creationId xmlns:a16="http://schemas.microsoft.com/office/drawing/2014/main" id="{B9D44C89-FDC9-774B-BBD6-E01573E5F74A}"/>
              </a:ext>
            </a:extLst>
          </p:cNvPr>
          <p:cNvSpPr txBox="1"/>
          <p:nvPr/>
        </p:nvSpPr>
        <p:spPr>
          <a:xfrm>
            <a:off x="1024035" y="1211148"/>
            <a:ext cx="10293998"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Data Factory (ADF) is a cloud-based data integration service provided by Microsoft as part of the Azure cloud ecosystem.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create, schedule, and manage data pipelines for moving and transforming data from various sources to various destinations.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ADF consists of several components that work together to facilitate data integration processes.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Here are the main components of Azure Data Factory:</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CABC865-EFB2-D679-9297-1E30A7086497}"/>
              </a:ext>
            </a:extLst>
          </p:cNvPr>
          <p:cNvSpPr txBox="1"/>
          <p:nvPr/>
        </p:nvSpPr>
        <p:spPr>
          <a:xfrm>
            <a:off x="1434583" y="3843260"/>
            <a:ext cx="6097554" cy="2126864"/>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Authoring Tools</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Data Flow</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Linked Services</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Datasets</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Pipelines</a:t>
            </a:r>
          </a:p>
        </p:txBody>
      </p:sp>
      <p:sp>
        <p:nvSpPr>
          <p:cNvPr id="9" name="TextBox 8">
            <a:extLst>
              <a:ext uri="{FF2B5EF4-FFF2-40B4-BE49-F238E27FC236}">
                <a16:creationId xmlns:a16="http://schemas.microsoft.com/office/drawing/2014/main" id="{253380FB-E4FB-C659-4D75-5BDC0DB1419A}"/>
              </a:ext>
            </a:extLst>
          </p:cNvPr>
          <p:cNvSpPr txBox="1"/>
          <p:nvPr/>
        </p:nvSpPr>
        <p:spPr>
          <a:xfrm>
            <a:off x="4967773" y="3843260"/>
            <a:ext cx="6097554" cy="2126864"/>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Activities</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Triggers</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Integration Runtimes</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Debugging and Monitoring</a:t>
            </a:r>
          </a:p>
          <a:p>
            <a:pPr marL="285750"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Data Movement and Transformation Activities</a:t>
            </a:r>
          </a:p>
        </p:txBody>
      </p:sp>
    </p:spTree>
    <p:extLst>
      <p:ext uri="{BB962C8B-B14F-4D97-AF65-F5344CB8AC3E}">
        <p14:creationId xmlns:p14="http://schemas.microsoft.com/office/powerpoint/2010/main" val="101261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FA3357-A067-8E8F-575F-ACFF2E576FB4}"/>
              </a:ext>
            </a:extLst>
          </p:cNvPr>
          <p:cNvSpPr txBox="1"/>
          <p:nvPr/>
        </p:nvSpPr>
        <p:spPr>
          <a:xfrm>
            <a:off x="1144944" y="817231"/>
            <a:ext cx="9902112"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Authoring Tools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tools provide a graphical interface for designing and configuring your data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primary authoring tool for ADF is the Azure Data Factory UI in the Azure portal.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visually design your data pipelines, set up data movement and transformation activities, and define scheduling and dependencies.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Flow</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 Flow is a cloud-based data transformation service within Azure Data Factory.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visually design and create ETL (Extract, Transform, Load) processes using a graphical interface.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use Data Flow to transform, clean, and manipulate data before it's loaded into your destination.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77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BAB04-8543-CF01-5FEA-557BB753CAE8}"/>
              </a:ext>
            </a:extLst>
          </p:cNvPr>
          <p:cNvSpPr txBox="1"/>
          <p:nvPr/>
        </p:nvSpPr>
        <p:spPr>
          <a:xfrm>
            <a:off x="1062134" y="915491"/>
            <a:ext cx="10067731"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Linked Services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Linked Services are connections to external data sources or destinations.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provide the necessary information for ADF to connect to your data sources, such as databases, file storage, or even other cloud services.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Linked Services stores connection strings, credentials, and other settings required to establish a connection.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Datasets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Datasets define the structure of your data, including its schema and location.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represent the input or output of activities in your data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Datasets can be linked to various data sources, and they provide a consistent way to reference and work with data across your pipelines.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44EE32-C4E5-1F1B-349B-04F4D8F0B210}"/>
              </a:ext>
            </a:extLst>
          </p:cNvPr>
          <p:cNvSpPr txBox="1"/>
          <p:nvPr/>
        </p:nvSpPr>
        <p:spPr>
          <a:xfrm>
            <a:off x="1028311" y="915491"/>
            <a:ext cx="10135378"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Pipelines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Pipelines define the workflow and sequence of activities that need to be executed to move and transform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Activities within a pipeline can include data movement, data transformation using Data Flows, data copying, and more.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Pipelines allow you to orchestrate complex data integration tasks.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Activities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Activities are the specific actions that occur within a pipeline.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can be data movement activities (e.g., copying data from one location to another), data transformation activities (using Data Flows), data analysis, and more.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activity performs a specific task as part of the data integration process.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86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99AA1B-AF2B-A0EF-F007-0420DDD2FD11}"/>
              </a:ext>
            </a:extLst>
          </p:cNvPr>
          <p:cNvSpPr txBox="1"/>
          <p:nvPr/>
        </p:nvSpPr>
        <p:spPr>
          <a:xfrm>
            <a:off x="982824" y="1123240"/>
            <a:ext cx="10226351"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Triggers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Triggers are used to schedule the execution of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There are two types of triggers: Time-based triggers allow you to schedule pipelines to run at specific times or intervals, while Event-based triggers allow pipelines to be triggered by specific events, such as the arrival of new data in a storage account.</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Integration Runtimes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Integration Runtimes provide the execution environment for your data integration activities.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define the computing resources and connectivity needed to move and transform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Azure Data Factory supports several types of integration runtimes, including Azure, Self-hosted, and Azure-SSIS Integration Runtime.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1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58B4B-2185-273B-1595-59FD021641F3}"/>
              </a:ext>
            </a:extLst>
          </p:cNvPr>
          <p:cNvSpPr txBox="1"/>
          <p:nvPr/>
        </p:nvSpPr>
        <p:spPr>
          <a:xfrm>
            <a:off x="1247970" y="1083439"/>
            <a:ext cx="9528887" cy="3780522"/>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Debugging and Monitoring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ADF provides tools to monitor and troubleshoot your data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monitor pipeline runs, view activity logs, track data lineage, and set up alerts for pipeline failures.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Movement and Transformation Activities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activities perform the actual movement and transformation of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Examples include copying data from on-premises databases to Azure, transforming data using Data Flows, and executing custom scripts.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82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B6818C-1E91-92FC-2CCF-7429863E23BD}"/>
              </a:ext>
            </a:extLst>
          </p:cNvPr>
          <p:cNvSpPr txBox="1"/>
          <p:nvPr/>
        </p:nvSpPr>
        <p:spPr>
          <a:xfrm>
            <a:off x="865415" y="799714"/>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Copy Data Flow activity in ADF</a:t>
            </a:r>
          </a:p>
        </p:txBody>
      </p:sp>
      <p:sp>
        <p:nvSpPr>
          <p:cNvPr id="7" name="TextBox 6">
            <a:extLst>
              <a:ext uri="{FF2B5EF4-FFF2-40B4-BE49-F238E27FC236}">
                <a16:creationId xmlns:a16="http://schemas.microsoft.com/office/drawing/2014/main" id="{8B484244-CB18-50B0-1C8E-15BA855F87E5}"/>
              </a:ext>
            </a:extLst>
          </p:cNvPr>
          <p:cNvSpPr txBox="1"/>
          <p:nvPr/>
        </p:nvSpPr>
        <p:spPr>
          <a:xfrm>
            <a:off x="865414" y="1419341"/>
            <a:ext cx="10536593"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"Copy Data" activity in Azure Data Factory (ADF) is used to move data from a source to a destination.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one of the core activities within ADF and is commonly used to perform data movement tasks.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"Copy Data" activity allows you to configure data movement settings, transformations, and mapping between source and destination datasets.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activity is part of the Data Flow component in ADF and enables you to perform ETL (Extract, Transform, Load) operations on the data being moved.</a:t>
            </a:r>
          </a:p>
        </p:txBody>
      </p:sp>
      <p:pic>
        <p:nvPicPr>
          <p:cNvPr id="9" name="Picture 8">
            <a:extLst>
              <a:ext uri="{FF2B5EF4-FFF2-40B4-BE49-F238E27FC236}">
                <a16:creationId xmlns:a16="http://schemas.microsoft.com/office/drawing/2014/main" id="{CF1719AB-88A5-5EE9-4D02-3D1A03F07E6E}"/>
              </a:ext>
            </a:extLst>
          </p:cNvPr>
          <p:cNvPicPr>
            <a:picLocks noChangeAspect="1"/>
          </p:cNvPicPr>
          <p:nvPr/>
        </p:nvPicPr>
        <p:blipFill>
          <a:blip r:embed="rId2"/>
          <a:stretch>
            <a:fillRect/>
          </a:stretch>
        </p:blipFill>
        <p:spPr>
          <a:xfrm>
            <a:off x="7418122" y="4282206"/>
            <a:ext cx="3745178" cy="2116324"/>
          </a:xfrm>
          <a:prstGeom prst="rect">
            <a:avLst/>
          </a:prstGeom>
        </p:spPr>
      </p:pic>
    </p:spTree>
    <p:extLst>
      <p:ext uri="{BB962C8B-B14F-4D97-AF65-F5344CB8AC3E}">
        <p14:creationId xmlns:p14="http://schemas.microsoft.com/office/powerpoint/2010/main" val="367296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1D1105-859F-6EB6-7DBF-463DC1D34B98}"/>
              </a:ext>
            </a:extLst>
          </p:cNvPr>
          <p:cNvSpPr txBox="1"/>
          <p:nvPr/>
        </p:nvSpPr>
        <p:spPr>
          <a:xfrm>
            <a:off x="996044" y="986326"/>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Control Flow Activity</a:t>
            </a:r>
          </a:p>
        </p:txBody>
      </p:sp>
      <p:sp>
        <p:nvSpPr>
          <p:cNvPr id="7" name="TextBox 6">
            <a:extLst>
              <a:ext uri="{FF2B5EF4-FFF2-40B4-BE49-F238E27FC236}">
                <a16:creationId xmlns:a16="http://schemas.microsoft.com/office/drawing/2014/main" id="{D0B6EFC4-C872-F1D5-00A0-3D8A14ED7F8A}"/>
              </a:ext>
            </a:extLst>
          </p:cNvPr>
          <p:cNvSpPr txBox="1"/>
          <p:nvPr/>
        </p:nvSpPr>
        <p:spPr>
          <a:xfrm>
            <a:off x="996044" y="1761654"/>
            <a:ext cx="9687507"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Azure Data Factory (ADF), the "Control Flow" activity is a fundamental component that allows you to orchestrate and control the execution flow of your data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used to define the sequence of actions and conditions that determine how your pipeline should behave.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Unlike data movement and transformation tasks that are handled by the Data Flow activities, Control Flow activities manage the overall workflow and dependencies within your pipeline.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0561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1382</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1</cp:revision>
  <dcterms:created xsi:type="dcterms:W3CDTF">2023-08-31T04:16:43Z</dcterms:created>
  <dcterms:modified xsi:type="dcterms:W3CDTF">2023-08-31T04:53:20Z</dcterms:modified>
</cp:coreProperties>
</file>