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2" r:id="rId4"/>
    <p:sldId id="273" r:id="rId5"/>
    <p:sldId id="281" r:id="rId6"/>
    <p:sldId id="282" r:id="rId7"/>
    <p:sldId id="288" r:id="rId8"/>
    <p:sldId id="276" r:id="rId9"/>
    <p:sldId id="283" r:id="rId10"/>
    <p:sldId id="284" r:id="rId11"/>
    <p:sldId id="289" r:id="rId12"/>
    <p:sldId id="274" r:id="rId13"/>
    <p:sldId id="290" r:id="rId14"/>
    <p:sldId id="275" r:id="rId15"/>
    <p:sldId id="279" r:id="rId16"/>
    <p:sldId id="291" r:id="rId17"/>
    <p:sldId id="285" r:id="rId18"/>
    <p:sldId id="295" r:id="rId19"/>
    <p:sldId id="280" r:id="rId20"/>
    <p:sldId id="292" r:id="rId21"/>
    <p:sldId id="293" r:id="rId22"/>
    <p:sldId id="278" r:id="rId23"/>
    <p:sldId id="294" r:id="rId24"/>
    <p:sldId id="286" r:id="rId25"/>
    <p:sldId id="287" r:id="rId26"/>
    <p:sldId id="306" r:id="rId27"/>
    <p:sldId id="307" r:id="rId28"/>
    <p:sldId id="264" r:id="rId29"/>
    <p:sldId id="265" r:id="rId30"/>
    <p:sldId id="308" r:id="rId31"/>
    <p:sldId id="309"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2812-D1FC-9E8D-BD6E-50C8F8C15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D35308-D585-D4CD-AD72-55B093361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F50368-2F15-077D-C29F-3EF10D7942E3}"/>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FBE9F15B-6202-1F28-6307-A1FD89478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24BC0-6859-5B9E-E20E-9F6858A7AADF}"/>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161590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7F16-3421-9166-D9CA-F11BB8D437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23B13-4C6D-A7A9-52B2-760F7E7B61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18479-7045-0371-0AB3-C5034F76BD3B}"/>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E619D8AA-DCC1-9C34-E247-C6CF53586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BC157-87E9-FE7A-1F45-0134D73899C7}"/>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252661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06462-3060-FD9D-128D-3EA08E030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A97FA-73A3-4384-FC48-774DE8F18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E5193-8B64-86BE-CA70-1556702C3073}"/>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1209DEA3-8B9A-9434-961F-D86AD75C7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62118-F01B-EE5A-17F7-1E0BB6CB0D40}"/>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388200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2045-1762-9445-3FFD-01FDF38E8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E78277-F23B-2DE7-D5CA-12F92C984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FDA98-BDBB-9F48-5B73-325B0967295E}"/>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C860FE63-1781-E362-4316-6428D27BF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FCBB0-D92E-3ECA-F941-5A868D9E0AC8}"/>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2012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232-248F-94E7-9034-C7402F2B6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BC1CE1-867E-826B-A99D-0DCDB2F4A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FCB7D-8ADE-D997-3B71-E369EE9C927A}"/>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5661F615-4253-CF92-700D-AC7F34590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4C72C-E26A-E9BD-909D-649CEFB16BB0}"/>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30010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FB40-2714-A77C-7F4F-8FCBBF99CB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68A264-83DE-6433-1058-725EA89F6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187C62-C825-596C-5096-360647B87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ACFB64-9878-3E31-050F-F3D0005E8070}"/>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6" name="Footer Placeholder 5">
            <a:extLst>
              <a:ext uri="{FF2B5EF4-FFF2-40B4-BE49-F238E27FC236}">
                <a16:creationId xmlns:a16="http://schemas.microsoft.com/office/drawing/2014/main" id="{D24E0835-77A3-4E28-A531-147480411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563755-E28F-87DF-C30B-B14D279417B0}"/>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265159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613C-4EC8-42CD-9F06-E69CF46AE2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FD63D-0555-00AE-0FDE-0F81BD7CB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12F7D-503C-A302-40EA-6E987750D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7DA8DA-E35B-91CF-C6F9-B27ACF87A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A898F-E07D-F452-A5DE-545D5232C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ED0910-0A4A-F1F9-0DE7-565D64F2427E}"/>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8" name="Footer Placeholder 7">
            <a:extLst>
              <a:ext uri="{FF2B5EF4-FFF2-40B4-BE49-F238E27FC236}">
                <a16:creationId xmlns:a16="http://schemas.microsoft.com/office/drawing/2014/main" id="{6F77791A-F2DA-EE50-2DF6-DF7AB25963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DFEA2A-FC3C-851B-2E94-EE87FB23C85A}"/>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173298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B05A-238D-B364-66F6-B6F893C0F0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A137FF-5480-B8EB-7232-0AE9FA36E80B}"/>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4" name="Footer Placeholder 3">
            <a:extLst>
              <a:ext uri="{FF2B5EF4-FFF2-40B4-BE49-F238E27FC236}">
                <a16:creationId xmlns:a16="http://schemas.microsoft.com/office/drawing/2014/main" id="{C1B08BBC-CD66-8596-BF55-3974A4E8C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258CB-0D21-8F9B-279D-0C8F43AE1501}"/>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281643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1524D-05DE-DDAA-081C-1B4367B2EBD4}"/>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3" name="Footer Placeholder 2">
            <a:extLst>
              <a:ext uri="{FF2B5EF4-FFF2-40B4-BE49-F238E27FC236}">
                <a16:creationId xmlns:a16="http://schemas.microsoft.com/office/drawing/2014/main" id="{E08A2BBC-B945-8D1F-61A2-2B0FE68E11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000BA8-08E0-3B9F-D1F1-0A189B9AF631}"/>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10005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62EA-40C6-16A6-9485-9D1098BCE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707653-2BC5-4BA7-87F8-F662E76C5C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414D2-9388-2FB3-975C-C5E8C87D8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BE8B9-8A9F-6F75-7358-A4A9FAF64AB7}"/>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6" name="Footer Placeholder 5">
            <a:extLst>
              <a:ext uri="{FF2B5EF4-FFF2-40B4-BE49-F238E27FC236}">
                <a16:creationId xmlns:a16="http://schemas.microsoft.com/office/drawing/2014/main" id="{D8046072-0C5A-D362-A819-474D6859D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64552-B172-1C7C-7F33-6E98780C73B3}"/>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343553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D99E-FC86-5206-3E47-20AB788E0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B89536-3156-A8D1-23D8-E3E56C6E0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E7F31C-B666-076F-B950-2A769EACB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DADB5-BF20-126B-FD97-F270C667ABA4}"/>
              </a:ext>
            </a:extLst>
          </p:cNvPr>
          <p:cNvSpPr>
            <a:spLocks noGrp="1"/>
          </p:cNvSpPr>
          <p:nvPr>
            <p:ph type="dt" sz="half" idx="10"/>
          </p:nvPr>
        </p:nvSpPr>
        <p:spPr/>
        <p:txBody>
          <a:bodyPr/>
          <a:lstStyle/>
          <a:p>
            <a:fld id="{3262B8EC-2FC8-4EB4-B4EC-CEC9800522F2}" type="datetimeFigureOut">
              <a:rPr lang="en-IN" smtClean="0"/>
              <a:t>14-09-2023</a:t>
            </a:fld>
            <a:endParaRPr lang="en-IN"/>
          </a:p>
        </p:txBody>
      </p:sp>
      <p:sp>
        <p:nvSpPr>
          <p:cNvPr id="6" name="Footer Placeholder 5">
            <a:extLst>
              <a:ext uri="{FF2B5EF4-FFF2-40B4-BE49-F238E27FC236}">
                <a16:creationId xmlns:a16="http://schemas.microsoft.com/office/drawing/2014/main" id="{6583010F-B580-3D1B-A7F8-672731270A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F5295-3623-0D00-3613-769DCFDBCBDF}"/>
              </a:ext>
            </a:extLst>
          </p:cNvPr>
          <p:cNvSpPr>
            <a:spLocks noGrp="1"/>
          </p:cNvSpPr>
          <p:nvPr>
            <p:ph type="sldNum" sz="quarter" idx="12"/>
          </p:nvPr>
        </p:nvSpPr>
        <p:spPr/>
        <p:txBody>
          <a:bodyPr/>
          <a:lstStyle/>
          <a:p>
            <a:fld id="{ECD17878-62FE-405D-9AFF-6F2EFCB14038}" type="slidenum">
              <a:rPr lang="en-IN" smtClean="0"/>
              <a:t>‹#›</a:t>
            </a:fld>
            <a:endParaRPr lang="en-IN"/>
          </a:p>
        </p:txBody>
      </p:sp>
    </p:spTree>
    <p:extLst>
      <p:ext uri="{BB962C8B-B14F-4D97-AF65-F5344CB8AC3E}">
        <p14:creationId xmlns:p14="http://schemas.microsoft.com/office/powerpoint/2010/main" val="284636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BE63C-317F-46B7-E0A6-CA761B4F5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849584-D615-4DC5-AEC1-9ADDBDFEF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5FD63-7069-6AEC-DE13-0ABE43B8C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2B8EC-2FC8-4EB4-B4EC-CEC9800522F2}" type="datetimeFigureOut">
              <a:rPr lang="en-IN" smtClean="0"/>
              <a:t>14-09-2023</a:t>
            </a:fld>
            <a:endParaRPr lang="en-IN"/>
          </a:p>
        </p:txBody>
      </p:sp>
      <p:sp>
        <p:nvSpPr>
          <p:cNvPr id="5" name="Footer Placeholder 4">
            <a:extLst>
              <a:ext uri="{FF2B5EF4-FFF2-40B4-BE49-F238E27FC236}">
                <a16:creationId xmlns:a16="http://schemas.microsoft.com/office/drawing/2014/main" id="{F796E4CE-7AB9-55ED-DBC5-97481D8AA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AE46F4-C2B9-1E31-340A-C6F9873CB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17878-62FE-405D-9AFF-6F2EFCB14038}" type="slidenum">
              <a:rPr lang="en-IN" smtClean="0"/>
              <a:t>‹#›</a:t>
            </a:fld>
            <a:endParaRPr lang="en-IN"/>
          </a:p>
        </p:txBody>
      </p:sp>
    </p:spTree>
    <p:extLst>
      <p:ext uri="{BB962C8B-B14F-4D97-AF65-F5344CB8AC3E}">
        <p14:creationId xmlns:p14="http://schemas.microsoft.com/office/powerpoint/2010/main" val="243695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86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A7EA2-566D-2597-1FAD-65B09272B708}"/>
              </a:ext>
            </a:extLst>
          </p:cNvPr>
          <p:cNvPicPr>
            <a:picLocks noChangeAspect="1"/>
          </p:cNvPicPr>
          <p:nvPr/>
        </p:nvPicPr>
        <p:blipFill>
          <a:blip r:embed="rId2"/>
          <a:stretch>
            <a:fillRect/>
          </a:stretch>
        </p:blipFill>
        <p:spPr>
          <a:xfrm>
            <a:off x="2429435" y="1748213"/>
            <a:ext cx="6178237" cy="3747615"/>
          </a:xfrm>
          <a:prstGeom prst="rect">
            <a:avLst/>
          </a:prstGeom>
        </p:spPr>
      </p:pic>
      <p:sp>
        <p:nvSpPr>
          <p:cNvPr id="4" name="TextBox 3">
            <a:extLst>
              <a:ext uri="{FF2B5EF4-FFF2-40B4-BE49-F238E27FC236}">
                <a16:creationId xmlns:a16="http://schemas.microsoft.com/office/drawing/2014/main" id="{FF26448B-AED9-1978-DC6F-48BF0CD827FF}"/>
              </a:ext>
            </a:extLst>
          </p:cNvPr>
          <p:cNvSpPr txBox="1"/>
          <p:nvPr/>
        </p:nvSpPr>
        <p:spPr>
          <a:xfrm>
            <a:off x="2429435" y="636494"/>
            <a:ext cx="610496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changing the format the chart will look like this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59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30356-3ABB-F8EF-3044-CE7935864147}"/>
              </a:ext>
            </a:extLst>
          </p:cNvPr>
          <p:cNvSpPr txBox="1"/>
          <p:nvPr/>
        </p:nvSpPr>
        <p:spPr>
          <a:xfrm>
            <a:off x="1355911" y="1332635"/>
            <a:ext cx="8863854"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the Column Chart under the Visualization section.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automatically creates a Column Chart with dummy data.</a:t>
            </a:r>
          </a:p>
        </p:txBody>
      </p:sp>
      <p:sp>
        <p:nvSpPr>
          <p:cNvPr id="8" name="TextBox 7">
            <a:extLst>
              <a:ext uri="{FF2B5EF4-FFF2-40B4-BE49-F238E27FC236}">
                <a16:creationId xmlns:a16="http://schemas.microsoft.com/office/drawing/2014/main" id="{7C421E25-BF55-99B7-8614-92EAA03A3A67}"/>
              </a:ext>
            </a:extLst>
          </p:cNvPr>
          <p:cNvSpPr txBox="1"/>
          <p:nvPr/>
        </p:nvSpPr>
        <p:spPr>
          <a:xfrm>
            <a:off x="1355911" y="545957"/>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Column Chart </a:t>
            </a:r>
            <a:endParaRPr lang="en-IN"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8AF1B00-9C01-A3D1-84B0-E33C855E6D05}"/>
              </a:ext>
            </a:extLst>
          </p:cNvPr>
          <p:cNvPicPr>
            <a:picLocks noChangeAspect="1"/>
          </p:cNvPicPr>
          <p:nvPr/>
        </p:nvPicPr>
        <p:blipFill>
          <a:blip r:embed="rId2"/>
          <a:stretch>
            <a:fillRect/>
          </a:stretch>
        </p:blipFill>
        <p:spPr>
          <a:xfrm>
            <a:off x="5394663" y="2622015"/>
            <a:ext cx="2799078" cy="3869694"/>
          </a:xfrm>
          <a:prstGeom prst="rect">
            <a:avLst/>
          </a:prstGeom>
        </p:spPr>
      </p:pic>
    </p:spTree>
    <p:extLst>
      <p:ext uri="{BB962C8B-B14F-4D97-AF65-F5344CB8AC3E}">
        <p14:creationId xmlns:p14="http://schemas.microsoft.com/office/powerpoint/2010/main" val="254809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9BA5A-21D6-1131-540A-DA0EA49F0544}"/>
              </a:ext>
            </a:extLst>
          </p:cNvPr>
          <p:cNvPicPr>
            <a:picLocks noChangeAspect="1"/>
          </p:cNvPicPr>
          <p:nvPr/>
        </p:nvPicPr>
        <p:blipFill>
          <a:blip r:embed="rId2"/>
          <a:stretch>
            <a:fillRect/>
          </a:stretch>
        </p:blipFill>
        <p:spPr>
          <a:xfrm>
            <a:off x="3341131" y="1801989"/>
            <a:ext cx="5509737" cy="3254022"/>
          </a:xfrm>
          <a:prstGeom prst="rect">
            <a:avLst/>
          </a:prstGeom>
        </p:spPr>
      </p:pic>
      <p:sp>
        <p:nvSpPr>
          <p:cNvPr id="5" name="TextBox 4">
            <a:extLst>
              <a:ext uri="{FF2B5EF4-FFF2-40B4-BE49-F238E27FC236}">
                <a16:creationId xmlns:a16="http://schemas.microsoft.com/office/drawing/2014/main" id="{C8433696-388D-1985-5B09-F97B4314D451}"/>
              </a:ext>
            </a:extLst>
          </p:cNvPr>
          <p:cNvSpPr txBox="1"/>
          <p:nvPr/>
        </p:nvSpPr>
        <p:spPr>
          <a:xfrm>
            <a:off x="1416422" y="440196"/>
            <a:ext cx="8695765" cy="87203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Month from Fields section to Y-axis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Drag and Drop the Sales values from Fields section to X-axis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9331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30356-3ABB-F8EF-3044-CE7935864147}"/>
              </a:ext>
            </a:extLst>
          </p:cNvPr>
          <p:cNvSpPr txBox="1"/>
          <p:nvPr/>
        </p:nvSpPr>
        <p:spPr>
          <a:xfrm>
            <a:off x="1355911" y="1332635"/>
            <a:ext cx="8863854"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the Clustered Column Chart under the Visualization section.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automatically creates a Clustered Column Chart with dummy data.</a:t>
            </a:r>
          </a:p>
        </p:txBody>
      </p:sp>
      <p:sp>
        <p:nvSpPr>
          <p:cNvPr id="8" name="TextBox 7">
            <a:extLst>
              <a:ext uri="{FF2B5EF4-FFF2-40B4-BE49-F238E27FC236}">
                <a16:creationId xmlns:a16="http://schemas.microsoft.com/office/drawing/2014/main" id="{7C421E25-BF55-99B7-8614-92EAA03A3A67}"/>
              </a:ext>
            </a:extLst>
          </p:cNvPr>
          <p:cNvSpPr txBox="1"/>
          <p:nvPr/>
        </p:nvSpPr>
        <p:spPr>
          <a:xfrm>
            <a:off x="1355911" y="545957"/>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Clustered Column Chart </a:t>
            </a:r>
            <a:endParaRPr lang="en-IN"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8AF1B00-9C01-A3D1-84B0-E33C855E6D05}"/>
              </a:ext>
            </a:extLst>
          </p:cNvPr>
          <p:cNvPicPr>
            <a:picLocks noChangeAspect="1"/>
          </p:cNvPicPr>
          <p:nvPr/>
        </p:nvPicPr>
        <p:blipFill>
          <a:blip r:embed="rId2"/>
          <a:stretch>
            <a:fillRect/>
          </a:stretch>
        </p:blipFill>
        <p:spPr>
          <a:xfrm>
            <a:off x="5339602" y="2539739"/>
            <a:ext cx="2728633" cy="3772304"/>
          </a:xfrm>
          <a:prstGeom prst="rect">
            <a:avLst/>
          </a:prstGeom>
        </p:spPr>
      </p:pic>
    </p:spTree>
    <p:extLst>
      <p:ext uri="{BB962C8B-B14F-4D97-AF65-F5344CB8AC3E}">
        <p14:creationId xmlns:p14="http://schemas.microsoft.com/office/powerpoint/2010/main" val="428841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9B8592-064E-EAFE-E704-DB915A8EF45C}"/>
              </a:ext>
            </a:extLst>
          </p:cNvPr>
          <p:cNvPicPr>
            <a:picLocks noChangeAspect="1"/>
          </p:cNvPicPr>
          <p:nvPr/>
        </p:nvPicPr>
        <p:blipFill>
          <a:blip r:embed="rId2"/>
          <a:stretch>
            <a:fillRect/>
          </a:stretch>
        </p:blipFill>
        <p:spPr>
          <a:xfrm>
            <a:off x="3154425" y="1329508"/>
            <a:ext cx="5883150" cy="4198984"/>
          </a:xfrm>
          <a:prstGeom prst="rect">
            <a:avLst/>
          </a:prstGeom>
        </p:spPr>
      </p:pic>
      <p:sp>
        <p:nvSpPr>
          <p:cNvPr id="4" name="TextBox 3">
            <a:extLst>
              <a:ext uri="{FF2B5EF4-FFF2-40B4-BE49-F238E27FC236}">
                <a16:creationId xmlns:a16="http://schemas.microsoft.com/office/drawing/2014/main" id="{1B89F66F-ACFF-39C5-6F39-BAE52519BF63}"/>
              </a:ext>
            </a:extLst>
          </p:cNvPr>
          <p:cNvSpPr txBox="1"/>
          <p:nvPr/>
        </p:nvSpPr>
        <p:spPr>
          <a:xfrm>
            <a:off x="1416422" y="413301"/>
            <a:ext cx="8695765" cy="87203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State or Province from Fields section to Y-axis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Drag and Drop the Sales and Profit values from Fields section to X-axis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752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CEC55-962A-296E-65C4-F08A5973824B}"/>
              </a:ext>
            </a:extLst>
          </p:cNvPr>
          <p:cNvSpPr txBox="1"/>
          <p:nvPr/>
        </p:nvSpPr>
        <p:spPr>
          <a:xfrm>
            <a:off x="797858" y="1310471"/>
            <a:ext cx="9457766"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Power BI Pie Charts are very useful to visualize the High-level data. </a:t>
            </a:r>
          </a:p>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For example, Sales by Continent or region, Orders by Country, Customers by region, Sales by Main product Group, etc.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you click on the Pie Chart under the Visualization section, automatically create a Dummy Pie Chart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625A88D-BC16-C80E-38B4-212AC2B57126}"/>
              </a:ext>
            </a:extLst>
          </p:cNvPr>
          <p:cNvSpPr txBox="1"/>
          <p:nvPr/>
        </p:nvSpPr>
        <p:spPr>
          <a:xfrm>
            <a:off x="797859" y="626640"/>
            <a:ext cx="6096000" cy="369332"/>
          </a:xfrm>
          <a:prstGeom prst="rect">
            <a:avLst/>
          </a:prstGeom>
          <a:noFill/>
        </p:spPr>
        <p:txBody>
          <a:bodyPr wrap="square">
            <a:spAutoFit/>
          </a:bodyPr>
          <a:lstStyle/>
          <a:p>
            <a:r>
              <a:rPr lang="en-US" b="1" i="0" dirty="0">
                <a:solidFill>
                  <a:srgbClr val="222222"/>
                </a:solidFill>
                <a:effectLst/>
                <a:latin typeface="Arial" panose="020B0604020202020204" pitchFamily="34" charset="0"/>
                <a:cs typeface="Arial" panose="020B0604020202020204" pitchFamily="34" charset="0"/>
              </a:rPr>
              <a:t>Pie Charts </a:t>
            </a:r>
            <a:endParaRPr lang="en-IN" b="1" dirty="0"/>
          </a:p>
        </p:txBody>
      </p:sp>
      <p:pic>
        <p:nvPicPr>
          <p:cNvPr id="8" name="Picture 7">
            <a:extLst>
              <a:ext uri="{FF2B5EF4-FFF2-40B4-BE49-F238E27FC236}">
                <a16:creationId xmlns:a16="http://schemas.microsoft.com/office/drawing/2014/main" id="{673AB7F6-21E2-E277-D73B-3C7881D6EAE6}"/>
              </a:ext>
            </a:extLst>
          </p:cNvPr>
          <p:cNvPicPr>
            <a:picLocks noChangeAspect="1"/>
          </p:cNvPicPr>
          <p:nvPr/>
        </p:nvPicPr>
        <p:blipFill>
          <a:blip r:embed="rId2"/>
          <a:stretch>
            <a:fillRect/>
          </a:stretch>
        </p:blipFill>
        <p:spPr>
          <a:xfrm>
            <a:off x="5691544" y="3207542"/>
            <a:ext cx="2404630" cy="3324374"/>
          </a:xfrm>
          <a:prstGeom prst="rect">
            <a:avLst/>
          </a:prstGeom>
        </p:spPr>
      </p:pic>
    </p:spTree>
    <p:extLst>
      <p:ext uri="{BB962C8B-B14F-4D97-AF65-F5344CB8AC3E}">
        <p14:creationId xmlns:p14="http://schemas.microsoft.com/office/powerpoint/2010/main" val="248726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4C28D-C46C-4133-8161-B51156A8AA90}"/>
              </a:ext>
            </a:extLst>
          </p:cNvPr>
          <p:cNvPicPr>
            <a:picLocks noChangeAspect="1"/>
          </p:cNvPicPr>
          <p:nvPr/>
        </p:nvPicPr>
        <p:blipFill>
          <a:blip r:embed="rId2"/>
          <a:stretch>
            <a:fillRect/>
          </a:stretch>
        </p:blipFill>
        <p:spPr>
          <a:xfrm>
            <a:off x="3598211" y="1990747"/>
            <a:ext cx="5121084" cy="3505504"/>
          </a:xfrm>
          <a:prstGeom prst="rect">
            <a:avLst/>
          </a:prstGeom>
        </p:spPr>
      </p:pic>
      <p:sp>
        <p:nvSpPr>
          <p:cNvPr id="4" name="TextBox 3">
            <a:extLst>
              <a:ext uri="{FF2B5EF4-FFF2-40B4-BE49-F238E27FC236}">
                <a16:creationId xmlns:a16="http://schemas.microsoft.com/office/drawing/2014/main" id="{9E98EE94-B28B-4D19-C86B-1EEAC9055C93}"/>
              </a:ext>
            </a:extLst>
          </p:cNvPr>
          <p:cNvSpPr txBox="1"/>
          <p:nvPr/>
        </p:nvSpPr>
        <p:spPr>
          <a:xfrm>
            <a:off x="2613211" y="827806"/>
            <a:ext cx="6965577" cy="87203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Drag and drop Customer Segment field to the Legend section.</a:t>
            </a:r>
          </a:p>
          <a:p>
            <a:pPr marL="342900" lvl="0" indent="-342900">
              <a:lnSpc>
                <a:spcPct val="15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Drag and drop Sales field to the Values section.</a:t>
            </a:r>
          </a:p>
        </p:txBody>
      </p:sp>
    </p:spTree>
    <p:extLst>
      <p:ext uri="{BB962C8B-B14F-4D97-AF65-F5344CB8AC3E}">
        <p14:creationId xmlns:p14="http://schemas.microsoft.com/office/powerpoint/2010/main" val="31768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C8473-0984-0523-9B83-FFE647CA9D21}"/>
              </a:ext>
            </a:extLst>
          </p:cNvPr>
          <p:cNvPicPr>
            <a:picLocks noChangeAspect="1"/>
          </p:cNvPicPr>
          <p:nvPr/>
        </p:nvPicPr>
        <p:blipFill>
          <a:blip r:embed="rId2"/>
          <a:stretch>
            <a:fillRect/>
          </a:stretch>
        </p:blipFill>
        <p:spPr>
          <a:xfrm>
            <a:off x="6929718" y="1135181"/>
            <a:ext cx="1775614" cy="4427604"/>
          </a:xfrm>
          <a:prstGeom prst="rect">
            <a:avLst/>
          </a:prstGeom>
        </p:spPr>
      </p:pic>
      <p:pic>
        <p:nvPicPr>
          <p:cNvPr id="5" name="Picture 4">
            <a:extLst>
              <a:ext uri="{FF2B5EF4-FFF2-40B4-BE49-F238E27FC236}">
                <a16:creationId xmlns:a16="http://schemas.microsoft.com/office/drawing/2014/main" id="{63E33829-DF49-90A5-D5E8-5D2923E03879}"/>
              </a:ext>
            </a:extLst>
          </p:cNvPr>
          <p:cNvPicPr>
            <a:picLocks noChangeAspect="1"/>
          </p:cNvPicPr>
          <p:nvPr/>
        </p:nvPicPr>
        <p:blipFill>
          <a:blip r:embed="rId3"/>
          <a:stretch>
            <a:fillRect/>
          </a:stretch>
        </p:blipFill>
        <p:spPr>
          <a:xfrm>
            <a:off x="9190544" y="1135181"/>
            <a:ext cx="1646063" cy="4587638"/>
          </a:xfrm>
          <a:prstGeom prst="rect">
            <a:avLst/>
          </a:prstGeom>
        </p:spPr>
      </p:pic>
      <p:sp>
        <p:nvSpPr>
          <p:cNvPr id="6" name="TextBox 5">
            <a:extLst>
              <a:ext uri="{FF2B5EF4-FFF2-40B4-BE49-F238E27FC236}">
                <a16:creationId xmlns:a16="http://schemas.microsoft.com/office/drawing/2014/main" id="{FECCDE2F-5502-2BCD-C89C-47CE0AC08442}"/>
              </a:ext>
            </a:extLst>
          </p:cNvPr>
          <p:cNvSpPr txBox="1"/>
          <p:nvPr/>
        </p:nvSpPr>
        <p:spPr>
          <a:xfrm>
            <a:off x="457199" y="1850775"/>
            <a:ext cx="647251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Please click on the Format button to see the list of formatting options that are available for this Bar Chart.</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Here we are giving a color to the Slicers and On the Data labels.</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For the Title go to General and Give title name as shown.</a:t>
            </a:r>
          </a:p>
        </p:txBody>
      </p:sp>
    </p:spTree>
    <p:extLst>
      <p:ext uri="{BB962C8B-B14F-4D97-AF65-F5344CB8AC3E}">
        <p14:creationId xmlns:p14="http://schemas.microsoft.com/office/powerpoint/2010/main" val="114431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A5102-C84D-CE0B-5ADC-B81CDAFDC955}"/>
              </a:ext>
            </a:extLst>
          </p:cNvPr>
          <p:cNvPicPr>
            <a:picLocks noChangeAspect="1"/>
          </p:cNvPicPr>
          <p:nvPr/>
        </p:nvPicPr>
        <p:blipFill>
          <a:blip r:embed="rId2"/>
          <a:stretch>
            <a:fillRect/>
          </a:stretch>
        </p:blipFill>
        <p:spPr>
          <a:xfrm>
            <a:off x="3508477" y="2180520"/>
            <a:ext cx="5175046" cy="2496959"/>
          </a:xfrm>
          <a:prstGeom prst="rect">
            <a:avLst/>
          </a:prstGeom>
        </p:spPr>
      </p:pic>
      <p:sp>
        <p:nvSpPr>
          <p:cNvPr id="4" name="TextBox 3">
            <a:extLst>
              <a:ext uri="{FF2B5EF4-FFF2-40B4-BE49-F238E27FC236}">
                <a16:creationId xmlns:a16="http://schemas.microsoft.com/office/drawing/2014/main" id="{3EB32034-1E7C-542D-F5C7-1527C7D6F0BD}"/>
              </a:ext>
            </a:extLst>
          </p:cNvPr>
          <p:cNvSpPr txBox="1"/>
          <p:nvPr/>
        </p:nvSpPr>
        <p:spPr>
          <a:xfrm>
            <a:off x="3043517" y="1272988"/>
            <a:ext cx="610496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changing the format the chart will look like this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15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4EEA8-E017-6068-F624-D30A774E6708}"/>
              </a:ext>
            </a:extLst>
          </p:cNvPr>
          <p:cNvSpPr txBox="1"/>
          <p:nvPr/>
        </p:nvSpPr>
        <p:spPr>
          <a:xfrm>
            <a:off x="591670" y="496651"/>
            <a:ext cx="6275294" cy="369332"/>
          </a:xfrm>
          <a:prstGeom prst="rect">
            <a:avLst/>
          </a:prstGeom>
          <a:noFill/>
        </p:spPr>
        <p:txBody>
          <a:bodyPr wrap="square">
            <a:spAutoFit/>
          </a:bodyPr>
          <a:lstStyle/>
          <a:p>
            <a:r>
              <a:rPr lang="en-IN" sz="18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Donut Chart </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412A2F3-BA75-51EA-7FDB-C5AEDBF5E4F0}"/>
              </a:ext>
            </a:extLst>
          </p:cNvPr>
          <p:cNvSpPr txBox="1"/>
          <p:nvPr/>
        </p:nvSpPr>
        <p:spPr>
          <a:xfrm>
            <a:off x="1093694" y="1141572"/>
            <a:ext cx="8507506" cy="1703030"/>
          </a:xfrm>
          <a:prstGeom prst="rect">
            <a:avLst/>
          </a:prstGeom>
          <a:noFill/>
        </p:spPr>
        <p:txBody>
          <a:bodyPr wrap="square">
            <a:spAutoFit/>
          </a:bodyPr>
          <a:lstStyle/>
          <a:p>
            <a:pPr marL="457200">
              <a:lnSpc>
                <a:spcPct val="150000"/>
              </a:lnSpc>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Power BI Donut Chart is similar to Pie, which is useful to visualize the higher-level data. </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When you click on this under the Visualization section, it automatically creates a Donut Chart with dummy data.</a:t>
            </a:r>
          </a:p>
        </p:txBody>
      </p:sp>
      <p:pic>
        <p:nvPicPr>
          <p:cNvPr id="7" name="Picture 6">
            <a:extLst>
              <a:ext uri="{FF2B5EF4-FFF2-40B4-BE49-F238E27FC236}">
                <a16:creationId xmlns:a16="http://schemas.microsoft.com/office/drawing/2014/main" id="{7441CC21-1B11-9554-7AC3-25973C21FB7D}"/>
              </a:ext>
            </a:extLst>
          </p:cNvPr>
          <p:cNvPicPr>
            <a:picLocks noChangeAspect="1"/>
          </p:cNvPicPr>
          <p:nvPr/>
        </p:nvPicPr>
        <p:blipFill>
          <a:blip r:embed="rId2"/>
          <a:stretch>
            <a:fillRect/>
          </a:stretch>
        </p:blipFill>
        <p:spPr>
          <a:xfrm>
            <a:off x="4934026" y="3029972"/>
            <a:ext cx="2323948" cy="3212832"/>
          </a:xfrm>
          <a:prstGeom prst="rect">
            <a:avLst/>
          </a:prstGeom>
        </p:spPr>
      </p:pic>
    </p:spTree>
    <p:extLst>
      <p:ext uri="{BB962C8B-B14F-4D97-AF65-F5344CB8AC3E}">
        <p14:creationId xmlns:p14="http://schemas.microsoft.com/office/powerpoint/2010/main" val="112466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1916D-3596-7745-F013-753FE656E5B8}"/>
              </a:ext>
            </a:extLst>
          </p:cNvPr>
          <p:cNvSpPr txBox="1"/>
          <p:nvPr/>
        </p:nvSpPr>
        <p:spPr>
          <a:xfrm>
            <a:off x="797858" y="70732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Tables</a:t>
            </a:r>
          </a:p>
        </p:txBody>
      </p:sp>
      <p:sp>
        <p:nvSpPr>
          <p:cNvPr id="5" name="TextBox 4">
            <a:extLst>
              <a:ext uri="{FF2B5EF4-FFF2-40B4-BE49-F238E27FC236}">
                <a16:creationId xmlns:a16="http://schemas.microsoft.com/office/drawing/2014/main" id="{8236F898-DA2B-A509-183F-10AF9BB8DF47}"/>
              </a:ext>
            </a:extLst>
          </p:cNvPr>
          <p:cNvSpPr txBox="1"/>
          <p:nvPr/>
        </p:nvSpPr>
        <p:spPr>
          <a:xfrm>
            <a:off x="797857" y="1366682"/>
            <a:ext cx="8059271"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Let me show you how to create a Table in Power BI with an example.</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ACDF329-F96F-ED9F-3D24-7D6399195720}"/>
              </a:ext>
            </a:extLst>
          </p:cNvPr>
          <p:cNvSpPr txBox="1"/>
          <p:nvPr/>
        </p:nvSpPr>
        <p:spPr>
          <a:xfrm>
            <a:off x="797858" y="1868965"/>
            <a:ext cx="10712824" cy="128753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If you drag and drop any dimension field, then the desktop automatically creates a table for you.</a:t>
            </a:r>
          </a:p>
          <a:p>
            <a:pPr marL="285750" indent="-285750" algn="l">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Let me drag and drop the Country and Sales from the Fields section to Canvas. </a:t>
            </a:r>
          </a:p>
          <a:p>
            <a:pPr marL="285750" indent="-285750" algn="l">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As you can see from the screenshot below, the desktop automatically creates a table for you.</a:t>
            </a:r>
          </a:p>
        </p:txBody>
      </p:sp>
      <p:pic>
        <p:nvPicPr>
          <p:cNvPr id="9" name="Picture 8">
            <a:extLst>
              <a:ext uri="{FF2B5EF4-FFF2-40B4-BE49-F238E27FC236}">
                <a16:creationId xmlns:a16="http://schemas.microsoft.com/office/drawing/2014/main" id="{472C6B66-8837-3D27-8CE8-282B0604373C}"/>
              </a:ext>
            </a:extLst>
          </p:cNvPr>
          <p:cNvPicPr>
            <a:picLocks noChangeAspect="1"/>
          </p:cNvPicPr>
          <p:nvPr/>
        </p:nvPicPr>
        <p:blipFill>
          <a:blip r:embed="rId2"/>
          <a:stretch>
            <a:fillRect/>
          </a:stretch>
        </p:blipFill>
        <p:spPr>
          <a:xfrm>
            <a:off x="3378568" y="3429000"/>
            <a:ext cx="5273497" cy="3162574"/>
          </a:xfrm>
          <a:prstGeom prst="rect">
            <a:avLst/>
          </a:prstGeom>
        </p:spPr>
      </p:pic>
    </p:spTree>
    <p:extLst>
      <p:ext uri="{BB962C8B-B14F-4D97-AF65-F5344CB8AC3E}">
        <p14:creationId xmlns:p14="http://schemas.microsoft.com/office/powerpoint/2010/main" val="158085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EDC4D-0E19-5265-981E-B7DD0110812A}"/>
              </a:ext>
            </a:extLst>
          </p:cNvPr>
          <p:cNvPicPr>
            <a:picLocks noChangeAspect="1"/>
          </p:cNvPicPr>
          <p:nvPr/>
        </p:nvPicPr>
        <p:blipFill>
          <a:blip r:embed="rId2"/>
          <a:stretch>
            <a:fillRect/>
          </a:stretch>
        </p:blipFill>
        <p:spPr>
          <a:xfrm>
            <a:off x="3417338" y="2057489"/>
            <a:ext cx="5357324" cy="3101609"/>
          </a:xfrm>
          <a:prstGeom prst="rect">
            <a:avLst/>
          </a:prstGeom>
        </p:spPr>
      </p:pic>
      <p:sp>
        <p:nvSpPr>
          <p:cNvPr id="4" name="TextBox 3">
            <a:extLst>
              <a:ext uri="{FF2B5EF4-FFF2-40B4-BE49-F238E27FC236}">
                <a16:creationId xmlns:a16="http://schemas.microsoft.com/office/drawing/2014/main" id="{EBAFDDF6-B383-9559-1B43-E5B1548F9ECF}"/>
              </a:ext>
            </a:extLst>
          </p:cNvPr>
          <p:cNvSpPr txBox="1"/>
          <p:nvPr/>
        </p:nvSpPr>
        <p:spPr>
          <a:xfrm>
            <a:off x="1985682" y="641199"/>
            <a:ext cx="8220635" cy="1287532"/>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Product Category from Fields section to Legend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Drag and Drop the Sales values from Fields section to Values field as shown below.</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97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9FF5C-C220-80E1-0E70-EF8BC2407B4F}"/>
              </a:ext>
            </a:extLst>
          </p:cNvPr>
          <p:cNvSpPr txBox="1"/>
          <p:nvPr/>
        </p:nvSpPr>
        <p:spPr>
          <a:xfrm>
            <a:off x="824753" y="1242990"/>
            <a:ext cx="10318376" cy="1709892"/>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Click on the Line Chart under the Visualization section. It will automatically create a Line Chart with dummy data.</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285750" lvl="0" indent="-28575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Drag and drop the Sales from Fields section to Y-axis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285750" lvl="0" indent="-28575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Order Date from fields section to X-axis and keep only month as shown below.</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2AECE8F2-D241-B7E8-05DA-8E2D1327CF0B}"/>
              </a:ext>
            </a:extLst>
          </p:cNvPr>
          <p:cNvPicPr>
            <a:picLocks noChangeAspect="1"/>
          </p:cNvPicPr>
          <p:nvPr/>
        </p:nvPicPr>
        <p:blipFill>
          <a:blip r:embed="rId2"/>
          <a:stretch>
            <a:fillRect/>
          </a:stretch>
        </p:blipFill>
        <p:spPr>
          <a:xfrm>
            <a:off x="2737539" y="3060069"/>
            <a:ext cx="6492803" cy="3482642"/>
          </a:xfrm>
          <a:prstGeom prst="rect">
            <a:avLst/>
          </a:prstGeom>
        </p:spPr>
      </p:pic>
      <p:sp>
        <p:nvSpPr>
          <p:cNvPr id="7" name="TextBox 6">
            <a:extLst>
              <a:ext uri="{FF2B5EF4-FFF2-40B4-BE49-F238E27FC236}">
                <a16:creationId xmlns:a16="http://schemas.microsoft.com/office/drawing/2014/main" id="{963CD692-DCAD-6733-C9A1-B2247AC4FF3E}"/>
              </a:ext>
            </a:extLst>
          </p:cNvPr>
          <p:cNvSpPr txBox="1"/>
          <p:nvPr/>
        </p:nvSpPr>
        <p:spPr>
          <a:xfrm>
            <a:off x="824753" y="474240"/>
            <a:ext cx="6096000" cy="369332"/>
          </a:xfrm>
          <a:prstGeom prst="rect">
            <a:avLst/>
          </a:prstGeom>
          <a:noFill/>
        </p:spPr>
        <p:txBody>
          <a:bodyPr wrap="square">
            <a:spAutoFit/>
          </a:bodyPr>
          <a:lstStyle/>
          <a:p>
            <a:r>
              <a:rPr lang="en-IN" sz="18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Line Chart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41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D30C8-AA9F-27DC-807F-33B3A2F3C7AB}"/>
              </a:ext>
            </a:extLst>
          </p:cNvPr>
          <p:cNvSpPr txBox="1"/>
          <p:nvPr/>
        </p:nvSpPr>
        <p:spPr>
          <a:xfrm>
            <a:off x="510989" y="386441"/>
            <a:ext cx="6131858" cy="369332"/>
          </a:xfrm>
          <a:prstGeom prst="rect">
            <a:avLst/>
          </a:prstGeom>
          <a:noFill/>
        </p:spPr>
        <p:txBody>
          <a:bodyPr wrap="square">
            <a:spAutoFit/>
          </a:bodyPr>
          <a:lstStyle/>
          <a:p>
            <a:r>
              <a:rPr lang="en-IN" sz="18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Scatter Chart </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9FAC5F5-451E-5651-175D-BAA5B38B2D33}"/>
              </a:ext>
            </a:extLst>
          </p:cNvPr>
          <p:cNvSpPr txBox="1"/>
          <p:nvPr/>
        </p:nvSpPr>
        <p:spPr>
          <a:xfrm>
            <a:off x="1380563" y="1114677"/>
            <a:ext cx="8435789" cy="1703030"/>
          </a:xfrm>
          <a:prstGeom prst="rect">
            <a:avLst/>
          </a:prstGeom>
          <a:noFill/>
        </p:spPr>
        <p:txBody>
          <a:bodyPr wrap="square">
            <a:spAutoFit/>
          </a:bodyPr>
          <a:lstStyle/>
          <a:p>
            <a:pPr marL="228600">
              <a:lnSpc>
                <a:spcPct val="150000"/>
              </a:lnSpc>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Power BI Scatter Chart or Scatter plot is very useful to visualize the relationship between two sets of data.</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Click on the Scatter Chart under the Visualization section. It automatically creates a Scatter Chart with dummy data.</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6">
            <a:extLst>
              <a:ext uri="{FF2B5EF4-FFF2-40B4-BE49-F238E27FC236}">
                <a16:creationId xmlns:a16="http://schemas.microsoft.com/office/drawing/2014/main" id="{26E8A0A8-F3FF-81C8-9CBA-97869C59DD0F}"/>
              </a:ext>
            </a:extLst>
          </p:cNvPr>
          <p:cNvPicPr>
            <a:picLocks noChangeAspect="1"/>
          </p:cNvPicPr>
          <p:nvPr/>
        </p:nvPicPr>
        <p:blipFill>
          <a:blip r:embed="rId2"/>
          <a:stretch>
            <a:fillRect/>
          </a:stretch>
        </p:blipFill>
        <p:spPr>
          <a:xfrm>
            <a:off x="4898167" y="3094942"/>
            <a:ext cx="2395665" cy="3311980"/>
          </a:xfrm>
          <a:prstGeom prst="rect">
            <a:avLst/>
          </a:prstGeom>
        </p:spPr>
      </p:pic>
    </p:spTree>
    <p:extLst>
      <p:ext uri="{BB962C8B-B14F-4D97-AF65-F5344CB8AC3E}">
        <p14:creationId xmlns:p14="http://schemas.microsoft.com/office/powerpoint/2010/main" val="316266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FD8DB-3A11-CF60-461D-1B984EDD06D7}"/>
              </a:ext>
            </a:extLst>
          </p:cNvPr>
          <p:cNvPicPr>
            <a:picLocks noChangeAspect="1"/>
          </p:cNvPicPr>
          <p:nvPr/>
        </p:nvPicPr>
        <p:blipFill>
          <a:blip r:embed="rId2"/>
          <a:stretch>
            <a:fillRect/>
          </a:stretch>
        </p:blipFill>
        <p:spPr>
          <a:xfrm>
            <a:off x="3238251" y="2344347"/>
            <a:ext cx="5715495" cy="3406435"/>
          </a:xfrm>
          <a:prstGeom prst="rect">
            <a:avLst/>
          </a:prstGeom>
        </p:spPr>
      </p:pic>
      <p:sp>
        <p:nvSpPr>
          <p:cNvPr id="4" name="TextBox 3">
            <a:extLst>
              <a:ext uri="{FF2B5EF4-FFF2-40B4-BE49-F238E27FC236}">
                <a16:creationId xmlns:a16="http://schemas.microsoft.com/office/drawing/2014/main" id="{4E5EE44E-AA62-145B-D5E8-88B7682091EC}"/>
              </a:ext>
            </a:extLst>
          </p:cNvPr>
          <p:cNvSpPr txBox="1"/>
          <p:nvPr/>
        </p:nvSpPr>
        <p:spPr>
          <a:xfrm>
            <a:off x="1308846" y="793508"/>
            <a:ext cx="9574306" cy="1287532"/>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Drag and drop Order Date field to the Values section and keep only day as shown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Drag and drop Sales field to the X-axis section.</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Drag and drop Profit field to the Y-axis section.</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26972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57367-2FEA-E58D-F7B9-024AED243045}"/>
              </a:ext>
            </a:extLst>
          </p:cNvPr>
          <p:cNvPicPr>
            <a:picLocks noChangeAspect="1"/>
          </p:cNvPicPr>
          <p:nvPr/>
        </p:nvPicPr>
        <p:blipFill>
          <a:blip r:embed="rId2"/>
          <a:stretch>
            <a:fillRect/>
          </a:stretch>
        </p:blipFill>
        <p:spPr>
          <a:xfrm>
            <a:off x="6929718" y="967095"/>
            <a:ext cx="1920406" cy="4511431"/>
          </a:xfrm>
          <a:prstGeom prst="rect">
            <a:avLst/>
          </a:prstGeom>
        </p:spPr>
      </p:pic>
      <p:pic>
        <p:nvPicPr>
          <p:cNvPr id="5" name="Picture 4">
            <a:extLst>
              <a:ext uri="{FF2B5EF4-FFF2-40B4-BE49-F238E27FC236}">
                <a16:creationId xmlns:a16="http://schemas.microsoft.com/office/drawing/2014/main" id="{589ECB23-5BE8-4486-09C5-94331F9DB8DA}"/>
              </a:ext>
            </a:extLst>
          </p:cNvPr>
          <p:cNvPicPr>
            <a:picLocks noChangeAspect="1"/>
          </p:cNvPicPr>
          <p:nvPr/>
        </p:nvPicPr>
        <p:blipFill>
          <a:blip r:embed="rId3"/>
          <a:stretch>
            <a:fillRect/>
          </a:stretch>
        </p:blipFill>
        <p:spPr>
          <a:xfrm>
            <a:off x="9211384" y="967095"/>
            <a:ext cx="1729890" cy="4732430"/>
          </a:xfrm>
          <a:prstGeom prst="rect">
            <a:avLst/>
          </a:prstGeom>
        </p:spPr>
      </p:pic>
      <p:sp>
        <p:nvSpPr>
          <p:cNvPr id="6" name="TextBox 5">
            <a:extLst>
              <a:ext uri="{FF2B5EF4-FFF2-40B4-BE49-F238E27FC236}">
                <a16:creationId xmlns:a16="http://schemas.microsoft.com/office/drawing/2014/main" id="{DF5E216F-0A6E-41A9-DEB6-1209F6683B3B}"/>
              </a:ext>
            </a:extLst>
          </p:cNvPr>
          <p:cNvSpPr txBox="1"/>
          <p:nvPr/>
        </p:nvSpPr>
        <p:spPr>
          <a:xfrm>
            <a:off x="457199" y="1850775"/>
            <a:ext cx="647251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Please click on the Format button to see the list of formatting options that are available for this Bar Chart.</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Here we are giving a color and Size of the Bubble and On the Data labels.</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For the Title go to General and Give title name as shown.</a:t>
            </a:r>
          </a:p>
        </p:txBody>
      </p:sp>
    </p:spTree>
    <p:extLst>
      <p:ext uri="{BB962C8B-B14F-4D97-AF65-F5344CB8AC3E}">
        <p14:creationId xmlns:p14="http://schemas.microsoft.com/office/powerpoint/2010/main" val="2627332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4265D-BE7B-64F0-6532-A56820B8407E}"/>
              </a:ext>
            </a:extLst>
          </p:cNvPr>
          <p:cNvPicPr>
            <a:picLocks noChangeAspect="1"/>
          </p:cNvPicPr>
          <p:nvPr/>
        </p:nvPicPr>
        <p:blipFill>
          <a:blip r:embed="rId2"/>
          <a:stretch>
            <a:fillRect/>
          </a:stretch>
        </p:blipFill>
        <p:spPr>
          <a:xfrm>
            <a:off x="2871888" y="1724103"/>
            <a:ext cx="6448223" cy="3409793"/>
          </a:xfrm>
          <a:prstGeom prst="rect">
            <a:avLst/>
          </a:prstGeom>
        </p:spPr>
      </p:pic>
      <p:sp>
        <p:nvSpPr>
          <p:cNvPr id="4" name="TextBox 3">
            <a:extLst>
              <a:ext uri="{FF2B5EF4-FFF2-40B4-BE49-F238E27FC236}">
                <a16:creationId xmlns:a16="http://schemas.microsoft.com/office/drawing/2014/main" id="{4F4BE453-0699-E4AF-1008-FB504B2AEDFD}"/>
              </a:ext>
            </a:extLst>
          </p:cNvPr>
          <p:cNvSpPr txBox="1"/>
          <p:nvPr/>
        </p:nvSpPr>
        <p:spPr>
          <a:xfrm>
            <a:off x="3043516" y="995082"/>
            <a:ext cx="610496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changing the format the chart will look like this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33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ACF448-5FC1-1844-DAB5-7B447C792EDD}"/>
              </a:ext>
            </a:extLst>
          </p:cNvPr>
          <p:cNvSpPr txBox="1"/>
          <p:nvPr/>
        </p:nvSpPr>
        <p:spPr>
          <a:xfrm>
            <a:off x="510989" y="386441"/>
            <a:ext cx="6131858" cy="369332"/>
          </a:xfrm>
          <a:prstGeom prst="rect">
            <a:avLst/>
          </a:prstGeom>
          <a:noFill/>
        </p:spPr>
        <p:txBody>
          <a:bodyPr wrap="square">
            <a:spAutoFit/>
          </a:bodyPr>
          <a:lstStyle/>
          <a:p>
            <a:r>
              <a:rPr lang="en-IN" sz="18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Cards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E505201-87D1-0474-686E-BD61E414C522}"/>
              </a:ext>
            </a:extLst>
          </p:cNvPr>
          <p:cNvSpPr txBox="1"/>
          <p:nvPr/>
        </p:nvSpPr>
        <p:spPr>
          <a:xfrm>
            <a:off x="143434" y="1080718"/>
            <a:ext cx="10246659" cy="1287532"/>
          </a:xfrm>
          <a:prstGeom prst="rect">
            <a:avLst/>
          </a:prstGeom>
          <a:noFill/>
        </p:spPr>
        <p:txBody>
          <a:bodyPr wrap="square">
            <a:spAutoFit/>
          </a:bodyPr>
          <a:lstStyle/>
          <a:p>
            <a:pPr marL="742950" indent="-28575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A card is useful to display a single number (or metric value). </a:t>
            </a:r>
          </a:p>
          <a:p>
            <a:pPr marL="742950" indent="-28575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For example, If we want to track the total orders, total sales value, or total quotations we sent, then we can use this Card visualization.</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4B3F788A-D76A-89C0-844C-F3C0407A1E98}"/>
              </a:ext>
            </a:extLst>
          </p:cNvPr>
          <p:cNvSpPr txBox="1"/>
          <p:nvPr/>
        </p:nvSpPr>
        <p:spPr>
          <a:xfrm>
            <a:off x="548423" y="2493879"/>
            <a:ext cx="9196212" cy="872034"/>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In order to create one, first, click on the Card present in the Visualization section. </a:t>
            </a:r>
          </a:p>
          <a:p>
            <a:pPr marL="285750" lvl="0" indent="-285750">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It will create a Card with dummy data, as shown in the screenshot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9" name="Picture 8">
            <a:extLst>
              <a:ext uri="{FF2B5EF4-FFF2-40B4-BE49-F238E27FC236}">
                <a16:creationId xmlns:a16="http://schemas.microsoft.com/office/drawing/2014/main" id="{B34DAA8E-094A-6B70-A480-623CCCF0648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42" t="26527" r="10194" b="44270"/>
          <a:stretch/>
        </p:blipFill>
        <p:spPr bwMode="auto">
          <a:xfrm>
            <a:off x="4895046" y="3605306"/>
            <a:ext cx="2401907" cy="28662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2627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51EDC2-7ACA-E18E-CD5F-6F790D7A1A81}"/>
              </a:ext>
            </a:extLst>
          </p:cNvPr>
          <p:cNvPicPr>
            <a:picLocks noChangeAspect="1"/>
          </p:cNvPicPr>
          <p:nvPr/>
        </p:nvPicPr>
        <p:blipFill>
          <a:blip r:embed="rId2"/>
          <a:stretch>
            <a:fillRect/>
          </a:stretch>
        </p:blipFill>
        <p:spPr>
          <a:xfrm>
            <a:off x="3596423" y="2192430"/>
            <a:ext cx="4999153" cy="2598645"/>
          </a:xfrm>
          <a:prstGeom prst="rect">
            <a:avLst/>
          </a:prstGeom>
        </p:spPr>
      </p:pic>
      <p:sp>
        <p:nvSpPr>
          <p:cNvPr id="4" name="TextBox 3">
            <a:extLst>
              <a:ext uri="{FF2B5EF4-FFF2-40B4-BE49-F238E27FC236}">
                <a16:creationId xmlns:a16="http://schemas.microsoft.com/office/drawing/2014/main" id="{3C7627D6-D447-775C-235C-6652201B891E}"/>
              </a:ext>
            </a:extLst>
          </p:cNvPr>
          <p:cNvSpPr txBox="1"/>
          <p:nvPr/>
        </p:nvSpPr>
        <p:spPr>
          <a:xfrm>
            <a:off x="2635624" y="1321859"/>
            <a:ext cx="6840070" cy="369332"/>
          </a:xfrm>
          <a:prstGeom prst="rect">
            <a:avLst/>
          </a:prstGeom>
          <a:noFill/>
        </p:spPr>
        <p:txBody>
          <a:bodyPr wrap="square">
            <a:spAutoFit/>
          </a:bodyPr>
          <a:lstStyle/>
          <a:p>
            <a:pPr marL="342900" lvl="0" indent="-342900">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Let me drag the Profit into the Fields section as shown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2719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777C5-DC66-59DE-FD38-D00BD2ED967F}"/>
              </a:ext>
            </a:extLst>
          </p:cNvPr>
          <p:cNvSpPr txBox="1"/>
          <p:nvPr/>
        </p:nvSpPr>
        <p:spPr>
          <a:xfrm>
            <a:off x="753035" y="67146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Univariate analysis</a:t>
            </a:r>
          </a:p>
        </p:txBody>
      </p:sp>
      <p:sp>
        <p:nvSpPr>
          <p:cNvPr id="5" name="TextBox 4">
            <a:extLst>
              <a:ext uri="{FF2B5EF4-FFF2-40B4-BE49-F238E27FC236}">
                <a16:creationId xmlns:a16="http://schemas.microsoft.com/office/drawing/2014/main" id="{CE50EF6E-FA25-6E78-40F3-7988492E543C}"/>
              </a:ext>
            </a:extLst>
          </p:cNvPr>
          <p:cNvSpPr txBox="1"/>
          <p:nvPr/>
        </p:nvSpPr>
        <p:spPr>
          <a:xfrm>
            <a:off x="735106" y="1574684"/>
            <a:ext cx="8390965"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This type of data consists of </a:t>
            </a:r>
            <a:r>
              <a:rPr lang="en-US" b="1" i="0" dirty="0">
                <a:effectLst/>
                <a:latin typeface="Arial" panose="020B0604020202020204" pitchFamily="34" charset="0"/>
                <a:cs typeface="Arial" panose="020B0604020202020204" pitchFamily="34" charset="0"/>
              </a:rPr>
              <a:t>only one variable</a:t>
            </a:r>
            <a:r>
              <a:rPr lang="en-US" b="0" i="0" dirty="0">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analysis of univariate data is thus the simplest form of analysis since the information deals with only one quantity that changes. </a:t>
            </a: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example of a univariate data can be height.</a:t>
            </a:r>
            <a:endParaRPr lang="en-IN"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B4B0E2B9-A81E-48FF-D5CD-5E5AA7110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3714772"/>
            <a:ext cx="85534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8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075D8-2659-5D06-0E24-9E89AA39E78A}"/>
              </a:ext>
            </a:extLst>
          </p:cNvPr>
          <p:cNvSpPr txBox="1"/>
          <p:nvPr/>
        </p:nvSpPr>
        <p:spPr>
          <a:xfrm>
            <a:off x="493059" y="63560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Bivariate analysis</a:t>
            </a:r>
          </a:p>
        </p:txBody>
      </p:sp>
      <p:sp>
        <p:nvSpPr>
          <p:cNvPr id="5" name="TextBox 4">
            <a:extLst>
              <a:ext uri="{FF2B5EF4-FFF2-40B4-BE49-F238E27FC236}">
                <a16:creationId xmlns:a16="http://schemas.microsoft.com/office/drawing/2014/main" id="{E4F1A079-10DF-A4F2-52B4-7892F02AFEA1}"/>
              </a:ext>
            </a:extLst>
          </p:cNvPr>
          <p:cNvSpPr txBox="1"/>
          <p:nvPr/>
        </p:nvSpPr>
        <p:spPr>
          <a:xfrm>
            <a:off x="493059" y="1506994"/>
            <a:ext cx="8193741"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This type of data involves </a:t>
            </a:r>
            <a:r>
              <a:rPr lang="en-US" b="1" i="0" dirty="0">
                <a:effectLst/>
                <a:latin typeface="Arial" panose="020B0604020202020204" pitchFamily="34" charset="0"/>
                <a:cs typeface="Arial" panose="020B0604020202020204" pitchFamily="34" charset="0"/>
              </a:rPr>
              <a:t>two different variables</a:t>
            </a:r>
            <a:r>
              <a:rPr lang="en-US" b="0" i="0" dirty="0">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analysis of this type of data deals with causes and relationships and the analysis is done to find out the relationship among the two variables. </a:t>
            </a: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Example of bivariate data can be temperature and ice cream sales in summer season.</a:t>
            </a:r>
            <a:endParaRPr lang="en-IN"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0320E929-8775-1D3C-2F2E-3F4676DAF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122" y="3625523"/>
            <a:ext cx="4904254" cy="258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6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30356-3ABB-F8EF-3044-CE7935864147}"/>
              </a:ext>
            </a:extLst>
          </p:cNvPr>
          <p:cNvSpPr txBox="1"/>
          <p:nvPr/>
        </p:nvSpPr>
        <p:spPr>
          <a:xfrm>
            <a:off x="1355911" y="1332635"/>
            <a:ext cx="8863854"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Power BI Bar Chart or Horizontal Bar Chart is useful for the data comparison. </a:t>
            </a:r>
          </a:p>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For example, you can compare Sales by Color, Region, Product Group, etc. </a:t>
            </a:r>
          </a:p>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Let me show you how to create a Bar Chart with an example.</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the Clustered Bar Chart under the Visualization section.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automatically creates a Clustered Bar Chart with dummy data.</a:t>
            </a:r>
          </a:p>
        </p:txBody>
      </p:sp>
      <p:pic>
        <p:nvPicPr>
          <p:cNvPr id="6" name="Picture 5">
            <a:extLst>
              <a:ext uri="{FF2B5EF4-FFF2-40B4-BE49-F238E27FC236}">
                <a16:creationId xmlns:a16="http://schemas.microsoft.com/office/drawing/2014/main" id="{414C87F9-F71F-43D1-7393-54F094A08CCA}"/>
              </a:ext>
            </a:extLst>
          </p:cNvPr>
          <p:cNvPicPr>
            <a:picLocks noChangeAspect="1"/>
          </p:cNvPicPr>
          <p:nvPr/>
        </p:nvPicPr>
        <p:blipFill rotWithShape="1">
          <a:blip r:embed="rId2"/>
          <a:srcRect l="73838" t="16363" r="10819" b="42257"/>
          <a:stretch/>
        </p:blipFill>
        <p:spPr bwMode="auto">
          <a:xfrm>
            <a:off x="9129321" y="2569004"/>
            <a:ext cx="2408257" cy="365339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C421E25-BF55-99B7-8614-92EAA03A3A67}"/>
              </a:ext>
            </a:extLst>
          </p:cNvPr>
          <p:cNvSpPr txBox="1"/>
          <p:nvPr/>
        </p:nvSpPr>
        <p:spPr>
          <a:xfrm>
            <a:off x="1355911" y="545957"/>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Bar Chart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2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8532F-4CCC-B68D-C555-93FB55DFC21A}"/>
              </a:ext>
            </a:extLst>
          </p:cNvPr>
          <p:cNvSpPr txBox="1"/>
          <p:nvPr/>
        </p:nvSpPr>
        <p:spPr>
          <a:xfrm>
            <a:off x="902737" y="753060"/>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Reports in Power BI</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4DFC60-4371-8127-7FE0-BC71DF6B626F}"/>
              </a:ext>
            </a:extLst>
          </p:cNvPr>
          <p:cNvSpPr txBox="1"/>
          <p:nvPr/>
        </p:nvSpPr>
        <p:spPr>
          <a:xfrm>
            <a:off x="902737" y="1433051"/>
            <a:ext cx="10601908"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Reports in Power BI are interactive and visually appealing data presentations that enable users to analyze and interpret data to make informed decisions.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reports are created by designing visualizations such as charts, tables, and graphs that represent data from various 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Reports allow users to drill down into data, apply filters, and explore insights dynamically.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serve as a central hub for data analysis and storytelling, where data can be organized into meaningful narratives to convey insights effectively.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Reports in Power BI can be shared securely with colleagues, clients, or stakeholders, either through the Power BI service, embedded in applications, or exported for offline viewing, ensuring that data-driven insights are accessible to the right people at the right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01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CBECA-9C06-0303-8EB0-2366CD708A02}"/>
              </a:ext>
            </a:extLst>
          </p:cNvPr>
          <p:cNvSpPr txBox="1"/>
          <p:nvPr/>
        </p:nvSpPr>
        <p:spPr>
          <a:xfrm>
            <a:off x="930729" y="659754"/>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Dashboards in Power BI</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4E9D379-78E5-07E2-27CD-BB66004BB0D4}"/>
              </a:ext>
            </a:extLst>
          </p:cNvPr>
          <p:cNvSpPr txBox="1"/>
          <p:nvPr/>
        </p:nvSpPr>
        <p:spPr>
          <a:xfrm>
            <a:off x="930729" y="1265100"/>
            <a:ext cx="987412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Dashboards in Power BI are interactive, visual displays of key insights and metrics that provide a consolidated view of data from various 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serve as a centralized hub for data analysis and decision-making by presenting data in the form of charts, graphs, tables, and other visual elements.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Dashboards allow users to monitor performance, track trends, and gain quick insights into their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dashboards are highly customizable, enabling users to arrange and format visuals according to their needs, and they can be shared with others, either within the organization or externally.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BI dashboards empower users to interact with data in real time, drill down into details, and make data-driven decisions to drive business growth and 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78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 Microsoft Power BI">
            <a:extLst>
              <a:ext uri="{FF2B5EF4-FFF2-40B4-BE49-F238E27FC236}">
                <a16:creationId xmlns:a16="http://schemas.microsoft.com/office/drawing/2014/main" id="{05BD589C-9A1C-81D8-4503-1C358EEE3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30" t="5986" r="51786" b="6939"/>
          <a:stretch/>
        </p:blipFill>
        <p:spPr bwMode="auto">
          <a:xfrm>
            <a:off x="9498563" y="1513892"/>
            <a:ext cx="2303619" cy="4427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74BF55-1F10-4EBC-FC0B-4B31F1290D19}"/>
              </a:ext>
            </a:extLst>
          </p:cNvPr>
          <p:cNvSpPr txBox="1"/>
          <p:nvPr/>
        </p:nvSpPr>
        <p:spPr>
          <a:xfrm>
            <a:off x="977382" y="659755"/>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Power BI Mobile</a:t>
            </a:r>
          </a:p>
        </p:txBody>
      </p:sp>
      <p:sp>
        <p:nvSpPr>
          <p:cNvPr id="5" name="TextBox 4">
            <a:extLst>
              <a:ext uri="{FF2B5EF4-FFF2-40B4-BE49-F238E27FC236}">
                <a16:creationId xmlns:a16="http://schemas.microsoft.com/office/drawing/2014/main" id="{551DF686-EFD5-D080-8B6B-BD05D721E0DE}"/>
              </a:ext>
            </a:extLst>
          </p:cNvPr>
          <p:cNvSpPr txBox="1"/>
          <p:nvPr/>
        </p:nvSpPr>
        <p:spPr>
          <a:xfrm>
            <a:off x="977382" y="1313212"/>
            <a:ext cx="7830716"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BI Mobile is a mobile application designed to extend the capabilities of Microsoft Power BI, a powerful business intelligence and data visualization tool.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 Power BI Mobile, users can access their Power BI reports and dashboards on smartphones and tablets, allowing them to stay connected to their data and insights while on the go.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mobile app provides a responsive and intuitive interface, enabling users to interact with data visualizations, explore reports, and share insights with colleagues in real time.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both online and offline access, ensuring that users can access critical business information even when they are not connected to the internet.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10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D413E-F640-DC3A-EA55-8A4EBBECE611}"/>
              </a:ext>
            </a:extLst>
          </p:cNvPr>
          <p:cNvPicPr>
            <a:picLocks noChangeAspect="1"/>
          </p:cNvPicPr>
          <p:nvPr/>
        </p:nvPicPr>
        <p:blipFill>
          <a:blip r:embed="rId2"/>
          <a:stretch>
            <a:fillRect/>
          </a:stretch>
        </p:blipFill>
        <p:spPr>
          <a:xfrm>
            <a:off x="3558320" y="1843902"/>
            <a:ext cx="5075360" cy="3170195"/>
          </a:xfrm>
          <a:prstGeom prst="rect">
            <a:avLst/>
          </a:prstGeom>
        </p:spPr>
      </p:pic>
      <p:sp>
        <p:nvSpPr>
          <p:cNvPr id="4" name="TextBox 3">
            <a:extLst>
              <a:ext uri="{FF2B5EF4-FFF2-40B4-BE49-F238E27FC236}">
                <a16:creationId xmlns:a16="http://schemas.microsoft.com/office/drawing/2014/main" id="{A231702D-AF79-9396-DC18-DB9C2AF20DBB}"/>
              </a:ext>
            </a:extLst>
          </p:cNvPr>
          <p:cNvSpPr txBox="1"/>
          <p:nvPr/>
        </p:nvSpPr>
        <p:spPr>
          <a:xfrm>
            <a:off x="1416422" y="440196"/>
            <a:ext cx="8695765" cy="87203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Month from Fields section to Y-axis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Drag and Drop the Sales values from Fields section to X-axis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9118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06DA5-8135-1C07-8594-5F09BDDEB086}"/>
              </a:ext>
            </a:extLst>
          </p:cNvPr>
          <p:cNvPicPr>
            <a:picLocks noChangeAspect="1"/>
          </p:cNvPicPr>
          <p:nvPr/>
        </p:nvPicPr>
        <p:blipFill>
          <a:blip r:embed="rId2"/>
          <a:stretch>
            <a:fillRect/>
          </a:stretch>
        </p:blipFill>
        <p:spPr>
          <a:xfrm>
            <a:off x="7305776" y="1116129"/>
            <a:ext cx="1851820" cy="4709568"/>
          </a:xfrm>
          <a:prstGeom prst="rect">
            <a:avLst/>
          </a:prstGeom>
        </p:spPr>
      </p:pic>
      <p:pic>
        <p:nvPicPr>
          <p:cNvPr id="5" name="Picture 4">
            <a:extLst>
              <a:ext uri="{FF2B5EF4-FFF2-40B4-BE49-F238E27FC236}">
                <a16:creationId xmlns:a16="http://schemas.microsoft.com/office/drawing/2014/main" id="{1D4C954E-EBC6-B4D3-5428-9FF999CC052C}"/>
              </a:ext>
            </a:extLst>
          </p:cNvPr>
          <p:cNvPicPr>
            <a:picLocks noChangeAspect="1"/>
          </p:cNvPicPr>
          <p:nvPr/>
        </p:nvPicPr>
        <p:blipFill>
          <a:blip r:embed="rId3"/>
          <a:stretch>
            <a:fillRect/>
          </a:stretch>
        </p:blipFill>
        <p:spPr>
          <a:xfrm>
            <a:off x="10233361" y="1116129"/>
            <a:ext cx="1729890" cy="4625741"/>
          </a:xfrm>
          <a:prstGeom prst="rect">
            <a:avLst/>
          </a:prstGeom>
        </p:spPr>
      </p:pic>
      <p:sp>
        <p:nvSpPr>
          <p:cNvPr id="7" name="TextBox 6">
            <a:extLst>
              <a:ext uri="{FF2B5EF4-FFF2-40B4-BE49-F238E27FC236}">
                <a16:creationId xmlns:a16="http://schemas.microsoft.com/office/drawing/2014/main" id="{F0A47C2E-D387-877F-6865-A9D9579081F2}"/>
              </a:ext>
            </a:extLst>
          </p:cNvPr>
          <p:cNvSpPr txBox="1"/>
          <p:nvPr/>
        </p:nvSpPr>
        <p:spPr>
          <a:xfrm>
            <a:off x="457199" y="1850775"/>
            <a:ext cx="647251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Please click on the Format button to see the list of formatting options that are available for this Bar Chart.</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Here we are giving a color to the bars and On the Data labels.</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For the Title go to General and Give title name as shown.</a:t>
            </a:r>
          </a:p>
        </p:txBody>
      </p:sp>
    </p:spTree>
    <p:extLst>
      <p:ext uri="{BB962C8B-B14F-4D97-AF65-F5344CB8AC3E}">
        <p14:creationId xmlns:p14="http://schemas.microsoft.com/office/powerpoint/2010/main" val="165929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A5B5E-A4EB-E45D-A8CC-A55F8F9ADC9C}"/>
              </a:ext>
            </a:extLst>
          </p:cNvPr>
          <p:cNvPicPr>
            <a:picLocks noChangeAspect="1"/>
          </p:cNvPicPr>
          <p:nvPr/>
        </p:nvPicPr>
        <p:blipFill>
          <a:blip r:embed="rId2"/>
          <a:stretch>
            <a:fillRect/>
          </a:stretch>
        </p:blipFill>
        <p:spPr>
          <a:xfrm>
            <a:off x="2897641" y="1280759"/>
            <a:ext cx="6396718" cy="4296482"/>
          </a:xfrm>
          <a:prstGeom prst="rect">
            <a:avLst/>
          </a:prstGeom>
        </p:spPr>
      </p:pic>
      <p:sp>
        <p:nvSpPr>
          <p:cNvPr id="4" name="TextBox 3">
            <a:extLst>
              <a:ext uri="{FF2B5EF4-FFF2-40B4-BE49-F238E27FC236}">
                <a16:creationId xmlns:a16="http://schemas.microsoft.com/office/drawing/2014/main" id="{AA6BB4E5-A4B8-6E96-0A80-63C8C825F68C}"/>
              </a:ext>
            </a:extLst>
          </p:cNvPr>
          <p:cNvSpPr txBox="1"/>
          <p:nvPr/>
        </p:nvSpPr>
        <p:spPr>
          <a:xfrm>
            <a:off x="2429435" y="636494"/>
            <a:ext cx="610496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changing the format the chart will look like this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61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30356-3ABB-F8EF-3044-CE7935864147}"/>
              </a:ext>
            </a:extLst>
          </p:cNvPr>
          <p:cNvSpPr txBox="1"/>
          <p:nvPr/>
        </p:nvSpPr>
        <p:spPr>
          <a:xfrm>
            <a:off x="1355911" y="1332635"/>
            <a:ext cx="8863854"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the Clustered Bar Chart under the Visualization section.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automatically creates a Clustered Bar Chart with dummy data.</a:t>
            </a:r>
          </a:p>
        </p:txBody>
      </p:sp>
      <p:pic>
        <p:nvPicPr>
          <p:cNvPr id="6" name="Picture 5">
            <a:extLst>
              <a:ext uri="{FF2B5EF4-FFF2-40B4-BE49-F238E27FC236}">
                <a16:creationId xmlns:a16="http://schemas.microsoft.com/office/drawing/2014/main" id="{414C87F9-F71F-43D1-7393-54F094A08CCA}"/>
              </a:ext>
            </a:extLst>
          </p:cNvPr>
          <p:cNvPicPr>
            <a:picLocks noChangeAspect="1"/>
          </p:cNvPicPr>
          <p:nvPr/>
        </p:nvPicPr>
        <p:blipFill rotWithShape="1">
          <a:blip r:embed="rId2"/>
          <a:srcRect l="73838" t="16363" r="10819" b="42257"/>
          <a:stretch/>
        </p:blipFill>
        <p:spPr bwMode="auto">
          <a:xfrm>
            <a:off x="7299511" y="2721403"/>
            <a:ext cx="2408257" cy="365339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C421E25-BF55-99B7-8614-92EAA03A3A67}"/>
              </a:ext>
            </a:extLst>
          </p:cNvPr>
          <p:cNvSpPr txBox="1"/>
          <p:nvPr/>
        </p:nvSpPr>
        <p:spPr>
          <a:xfrm>
            <a:off x="1355911" y="545957"/>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Clustered Bar Chart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58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4C6AA-7EE6-10BB-A10B-F5146A414240}"/>
              </a:ext>
            </a:extLst>
          </p:cNvPr>
          <p:cNvPicPr>
            <a:picLocks noChangeAspect="1"/>
          </p:cNvPicPr>
          <p:nvPr/>
        </p:nvPicPr>
        <p:blipFill>
          <a:blip r:embed="rId2"/>
          <a:stretch>
            <a:fillRect/>
          </a:stretch>
        </p:blipFill>
        <p:spPr>
          <a:xfrm>
            <a:off x="3287786" y="1568867"/>
            <a:ext cx="5616427" cy="4168501"/>
          </a:xfrm>
          <a:prstGeom prst="rect">
            <a:avLst/>
          </a:prstGeom>
        </p:spPr>
      </p:pic>
      <p:sp>
        <p:nvSpPr>
          <p:cNvPr id="4" name="TextBox 3">
            <a:extLst>
              <a:ext uri="{FF2B5EF4-FFF2-40B4-BE49-F238E27FC236}">
                <a16:creationId xmlns:a16="http://schemas.microsoft.com/office/drawing/2014/main" id="{D432E164-BFFE-7F67-AC29-0E48E4243DFA}"/>
              </a:ext>
            </a:extLst>
          </p:cNvPr>
          <p:cNvSpPr txBox="1"/>
          <p:nvPr/>
        </p:nvSpPr>
        <p:spPr>
          <a:xfrm>
            <a:off x="1416422" y="413301"/>
            <a:ext cx="8695765" cy="87203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Drag and Drop the State or Province from Fields section to Y-axis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buFont typeface="Arial" panose="020B0604020202020204" pitchFamily="34" charset="0"/>
              <a:buChar char="•"/>
            </a:pPr>
            <a:r>
              <a:rPr lang="en-IN"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Drag and Drop the Sales and Profit values from Fields section to X-axis field</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868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E98EF-AEA5-7110-1921-0AFDECBC36E8}"/>
              </a:ext>
            </a:extLst>
          </p:cNvPr>
          <p:cNvPicPr>
            <a:picLocks noChangeAspect="1"/>
          </p:cNvPicPr>
          <p:nvPr/>
        </p:nvPicPr>
        <p:blipFill>
          <a:blip r:embed="rId2"/>
          <a:stretch>
            <a:fillRect/>
          </a:stretch>
        </p:blipFill>
        <p:spPr>
          <a:xfrm>
            <a:off x="7164064" y="1135181"/>
            <a:ext cx="1844200" cy="4519052"/>
          </a:xfrm>
          <a:prstGeom prst="rect">
            <a:avLst/>
          </a:prstGeom>
        </p:spPr>
      </p:pic>
      <p:pic>
        <p:nvPicPr>
          <p:cNvPr id="5" name="Picture 4">
            <a:extLst>
              <a:ext uri="{FF2B5EF4-FFF2-40B4-BE49-F238E27FC236}">
                <a16:creationId xmlns:a16="http://schemas.microsoft.com/office/drawing/2014/main" id="{C6233D41-63E1-2CD9-46AF-90EFC41B5382}"/>
              </a:ext>
            </a:extLst>
          </p:cNvPr>
          <p:cNvPicPr>
            <a:picLocks noChangeAspect="1"/>
          </p:cNvPicPr>
          <p:nvPr/>
        </p:nvPicPr>
        <p:blipFill>
          <a:blip r:embed="rId3"/>
          <a:stretch>
            <a:fillRect/>
          </a:stretch>
        </p:blipFill>
        <p:spPr>
          <a:xfrm>
            <a:off x="9597310" y="1135181"/>
            <a:ext cx="1836579" cy="4587638"/>
          </a:xfrm>
          <a:prstGeom prst="rect">
            <a:avLst/>
          </a:prstGeom>
        </p:spPr>
      </p:pic>
      <p:sp>
        <p:nvSpPr>
          <p:cNvPr id="6" name="TextBox 5">
            <a:extLst>
              <a:ext uri="{FF2B5EF4-FFF2-40B4-BE49-F238E27FC236}">
                <a16:creationId xmlns:a16="http://schemas.microsoft.com/office/drawing/2014/main" id="{5E4189D7-2BB6-6D5C-F83F-CE499ED7DF71}"/>
              </a:ext>
            </a:extLst>
          </p:cNvPr>
          <p:cNvSpPr txBox="1"/>
          <p:nvPr/>
        </p:nvSpPr>
        <p:spPr>
          <a:xfrm>
            <a:off x="457199" y="1850775"/>
            <a:ext cx="647251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Please click on the Format button to see the list of formatting options that are available for this Bar Chart.</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Here we are giving a color to the bars and On the Data labels.</a:t>
            </a:r>
          </a:p>
          <a:p>
            <a:pPr marL="285750" indent="-285750">
              <a:lnSpc>
                <a:spcPct val="150000"/>
              </a:lnSpc>
              <a:buFont typeface="Arial" panose="020B0604020202020204" pitchFamily="34" charset="0"/>
              <a:buChar char="•"/>
            </a:pPr>
            <a:r>
              <a:rPr lang="en-US" dirty="0">
                <a:solidFill>
                  <a:srgbClr val="222222"/>
                </a:solidFill>
                <a:latin typeface="Arial" panose="020B0604020202020204" pitchFamily="34" charset="0"/>
                <a:cs typeface="Arial" panose="020B0604020202020204" pitchFamily="34" charset="0"/>
              </a:rPr>
              <a:t>For the Title go to General and Give title name as shown.</a:t>
            </a:r>
          </a:p>
        </p:txBody>
      </p:sp>
    </p:spTree>
    <p:extLst>
      <p:ext uri="{BB962C8B-B14F-4D97-AF65-F5344CB8AC3E}">
        <p14:creationId xmlns:p14="http://schemas.microsoft.com/office/powerpoint/2010/main" val="198356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337</TotalTime>
  <Words>1424</Words>
  <Application>Microsoft Office PowerPoint</Application>
  <PresentationFormat>Widescreen</PresentationFormat>
  <Paragraphs>96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Bandla, Sri gowree manohar SBOBNG-PTIY/FBG</cp:lastModifiedBy>
  <cp:revision>3</cp:revision>
  <dcterms:created xsi:type="dcterms:W3CDTF">2023-09-01T12:21:00Z</dcterms:created>
  <dcterms:modified xsi:type="dcterms:W3CDTF">2023-09-14T11:20:07Z</dcterms:modified>
</cp:coreProperties>
</file>