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83" r:id="rId10"/>
    <p:sldId id="279" r:id="rId11"/>
    <p:sldId id="280" r:id="rId12"/>
    <p:sldId id="281" r:id="rId13"/>
    <p:sldId id="282" r:id="rId14"/>
    <p:sldId id="284" r:id="rId15"/>
    <p:sldId id="286" r:id="rId16"/>
    <p:sldId id="287" r:id="rId17"/>
    <p:sldId id="288" r:id="rId18"/>
    <p:sldId id="289" r:id="rId19"/>
    <p:sldId id="290" r:id="rId20"/>
    <p:sldId id="291" r:id="rId21"/>
    <p:sldId id="292" r:id="rId22"/>
    <p:sldId id="293" r:id="rId23"/>
    <p:sldId id="322" r:id="rId24"/>
    <p:sldId id="305" r:id="rId25"/>
    <p:sldId id="309" r:id="rId26"/>
    <p:sldId id="310" r:id="rId27"/>
    <p:sldId id="311" r:id="rId28"/>
    <p:sldId id="338" r:id="rId29"/>
    <p:sldId id="339" r:id="rId30"/>
    <p:sldId id="257" r:id="rId31"/>
    <p:sldId id="258" r:id="rId32"/>
    <p:sldId id="259" r:id="rId33"/>
    <p:sldId id="260" r:id="rId34"/>
    <p:sldId id="261" r:id="rId35"/>
    <p:sldId id="262" r:id="rId36"/>
    <p:sldId id="264" r:id="rId37"/>
    <p:sldId id="265" r:id="rId38"/>
    <p:sldId id="266" r:id="rId39"/>
    <p:sldId id="267" r:id="rId40"/>
    <p:sldId id="268" r:id="rId41"/>
    <p:sldId id="269" r:id="rId42"/>
    <p:sldId id="270" r:id="rId43"/>
    <p:sldId id="271" r:id="rId44"/>
    <p:sldId id="340" r:id="rId45"/>
    <p:sldId id="263" r:id="rId46"/>
    <p:sldId id="341" r:id="rId47"/>
    <p:sldId id="342" r:id="rId48"/>
    <p:sldId id="343" r:id="rId49"/>
    <p:sldId id="344" r:id="rId50"/>
    <p:sldId id="345" r:id="rId51"/>
    <p:sldId id="346" r:id="rId52"/>
    <p:sldId id="347" r:id="rId53"/>
    <p:sldId id="348" r:id="rId54"/>
    <p:sldId id="349" r:id="rId55"/>
    <p:sldId id="352" r:id="rId56"/>
    <p:sldId id="285" r:id="rId57"/>
    <p:sldId id="354" r:id="rId58"/>
    <p:sldId id="355" r:id="rId59"/>
    <p:sldId id="35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3057-7A40-1F80-A8B7-977384F63C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92EDB4-300A-7959-B9F5-730065916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5850F4-4442-3EB9-D762-F1A79F4FC586}"/>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90D52C48-98C3-69EF-CBB1-A5C714D54D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EAAD9D-E1ED-7014-68FA-A97C82C0B261}"/>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346210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2FBB-065C-C362-6A7F-FE157115A4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642E5-8BB4-652B-C059-54500323C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53DB9-334B-1BCD-0113-B5730A039B99}"/>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BD4DB2F5-C26C-9C7E-4F61-D81952F1D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BAC63-59A3-9733-9EAF-688E93C1B06F}"/>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228567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1F5C4-9D0A-3E6D-4C36-602123B5A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80A884-1C02-044C-87BA-AD4DE43F9E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F76DE-1D27-598C-9EB6-17C5FEDB70F6}"/>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959F4217-2F7A-0A24-9251-0796B077E4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54644-6226-BE8A-C52E-846277ECF05C}"/>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288081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35FA-DADE-804C-3CA0-7FCDDE543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20879-3335-A243-6A1C-4C356CB649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BCB30-898C-1205-3030-C00089DB4EC2}"/>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204ABB85-4BD6-BB22-3398-664CE240B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912EB-8F84-153E-0511-FB50E8C2CAB1}"/>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221040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5EF8-79C6-6612-19CE-0700470356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F3C60E-D05B-25F1-8C02-77C312536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A9A4BB-51B3-F5DD-4A47-43A111DA5B18}"/>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8F643F22-DF02-7874-ABD2-8B0A82804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3E177-60C6-AFDF-16DE-5979671E0DDD}"/>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136301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693F-057E-1BE1-1D43-5D70A00A2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8597DE-DF57-EC8D-9CE2-FD6158157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9EE34C-3CD9-189F-1709-8B13344F4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70AAA1-1970-92FB-B4D8-B281321AF0B0}"/>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6" name="Footer Placeholder 5">
            <a:extLst>
              <a:ext uri="{FF2B5EF4-FFF2-40B4-BE49-F238E27FC236}">
                <a16:creationId xmlns:a16="http://schemas.microsoft.com/office/drawing/2014/main" id="{0CF9C738-BF32-F819-55B8-E08942ABE3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F14DE-C413-1475-A556-101E7B26ACC7}"/>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109953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32B8-428E-9856-4160-579B019205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5BEB88-BC2B-8B6C-5F34-25745BFC34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6968C4-E324-5BE9-D945-DD80C69BF6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BDA32F-4820-CB16-6679-D1C31A6AA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4D56CD-6466-C7D4-8F44-E0A711658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401E96-DBA6-EB6E-22D3-46BD69976937}"/>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8" name="Footer Placeholder 7">
            <a:extLst>
              <a:ext uri="{FF2B5EF4-FFF2-40B4-BE49-F238E27FC236}">
                <a16:creationId xmlns:a16="http://schemas.microsoft.com/office/drawing/2014/main" id="{1C062C13-38DE-1A60-7383-5A712C69CD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06E759-A62A-6673-F572-6E96B71CC974}"/>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179294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BC187-8F53-44D2-C660-5B0741B543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B003A-6FC5-2B27-2EDB-E896DF9B490E}"/>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4" name="Footer Placeholder 3">
            <a:extLst>
              <a:ext uri="{FF2B5EF4-FFF2-40B4-BE49-F238E27FC236}">
                <a16:creationId xmlns:a16="http://schemas.microsoft.com/office/drawing/2014/main" id="{94F2CCE4-F762-F57E-3464-35D14906B7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15D539-5621-8D6B-0DE0-1CD6CB4A2658}"/>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104134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81A5C-4881-8C9E-C4F9-FEB999BA395B}"/>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3" name="Footer Placeholder 2">
            <a:extLst>
              <a:ext uri="{FF2B5EF4-FFF2-40B4-BE49-F238E27FC236}">
                <a16:creationId xmlns:a16="http://schemas.microsoft.com/office/drawing/2014/main" id="{4B7FBD74-7322-7961-377A-BF9EE60676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E404B4-6F3D-4927-30B2-EFCD3DFC9B31}"/>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33694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3A38F-2B20-0AF6-5784-90614C24D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56DF0A-5D58-2809-3565-C281BF18D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FDC232-97C3-A6E6-88CF-D0A666431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4690B-8F32-7E67-37A1-F296E06D57E9}"/>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6" name="Footer Placeholder 5">
            <a:extLst>
              <a:ext uri="{FF2B5EF4-FFF2-40B4-BE49-F238E27FC236}">
                <a16:creationId xmlns:a16="http://schemas.microsoft.com/office/drawing/2014/main" id="{E385378A-9BBA-69A0-D660-D81174D0F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2200B6-19E8-4DDD-4DEA-428137B54AEF}"/>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3255887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3FC8-E7EB-46A4-4CA0-280E79067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312BF4-BAEC-B94B-4FBD-3A995E95C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7D1E60-E52A-3ECA-178C-305652ADB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536F6-40F1-C988-2938-2B115921C04E}"/>
              </a:ext>
            </a:extLst>
          </p:cNvPr>
          <p:cNvSpPr>
            <a:spLocks noGrp="1"/>
          </p:cNvSpPr>
          <p:nvPr>
            <p:ph type="dt" sz="half" idx="10"/>
          </p:nvPr>
        </p:nvSpPr>
        <p:spPr/>
        <p:txBody>
          <a:bodyPr/>
          <a:lstStyle/>
          <a:p>
            <a:fld id="{AD574069-3F7D-4C1E-B98C-FA2565B192C2}" type="datetimeFigureOut">
              <a:rPr lang="en-IN" smtClean="0"/>
              <a:t>01-09-2023</a:t>
            </a:fld>
            <a:endParaRPr lang="en-IN"/>
          </a:p>
        </p:txBody>
      </p:sp>
      <p:sp>
        <p:nvSpPr>
          <p:cNvPr id="6" name="Footer Placeholder 5">
            <a:extLst>
              <a:ext uri="{FF2B5EF4-FFF2-40B4-BE49-F238E27FC236}">
                <a16:creationId xmlns:a16="http://schemas.microsoft.com/office/drawing/2014/main" id="{7EAD2ABB-0830-2AEA-B110-51D99090E1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9A4B7-5EF2-8A26-1B20-DD143696DF0D}"/>
              </a:ext>
            </a:extLst>
          </p:cNvPr>
          <p:cNvSpPr>
            <a:spLocks noGrp="1"/>
          </p:cNvSpPr>
          <p:nvPr>
            <p:ph type="sldNum" sz="quarter" idx="12"/>
          </p:nvPr>
        </p:nvSpPr>
        <p:spPr/>
        <p:txBody>
          <a:bodyPr/>
          <a:lstStyle/>
          <a:p>
            <a:fld id="{916B2BC0-92B3-4C98-9C22-B83E01CB6DDC}" type="slidenum">
              <a:rPr lang="en-IN" smtClean="0"/>
              <a:t>‹#›</a:t>
            </a:fld>
            <a:endParaRPr lang="en-IN"/>
          </a:p>
        </p:txBody>
      </p:sp>
    </p:spTree>
    <p:extLst>
      <p:ext uri="{BB962C8B-B14F-4D97-AF65-F5344CB8AC3E}">
        <p14:creationId xmlns:p14="http://schemas.microsoft.com/office/powerpoint/2010/main" val="1379368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45B57F-1E52-7788-D629-231A56F2C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32CCD7-3D78-1055-2C6D-F6A020F92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FC219A-BB7F-54B5-A508-241B273DD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74069-3F7D-4C1E-B98C-FA2565B192C2}" type="datetimeFigureOut">
              <a:rPr lang="en-IN" smtClean="0"/>
              <a:t>01-09-2023</a:t>
            </a:fld>
            <a:endParaRPr lang="en-IN"/>
          </a:p>
        </p:txBody>
      </p:sp>
      <p:sp>
        <p:nvSpPr>
          <p:cNvPr id="5" name="Footer Placeholder 4">
            <a:extLst>
              <a:ext uri="{FF2B5EF4-FFF2-40B4-BE49-F238E27FC236}">
                <a16:creationId xmlns:a16="http://schemas.microsoft.com/office/drawing/2014/main" id="{ED36820F-E6B0-982A-2EAB-EF2214B0FB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142B3B-B2C1-F945-9F72-16DADE8B91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B2BC0-92B3-4C98-9C22-B83E01CB6DDC}" type="slidenum">
              <a:rPr lang="en-IN" smtClean="0"/>
              <a:t>‹#›</a:t>
            </a:fld>
            <a:endParaRPr lang="en-IN"/>
          </a:p>
        </p:txBody>
      </p:sp>
    </p:spTree>
    <p:extLst>
      <p:ext uri="{BB962C8B-B14F-4D97-AF65-F5344CB8AC3E}">
        <p14:creationId xmlns:p14="http://schemas.microsoft.com/office/powerpoint/2010/main" val="1506497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C867FA-5169-658B-CDEC-8910BC5FB0D0}"/>
              </a:ext>
            </a:extLst>
          </p:cNvPr>
          <p:cNvSpPr txBox="1"/>
          <p:nvPr/>
        </p:nvSpPr>
        <p:spPr>
          <a:xfrm>
            <a:off x="3048000" y="3044279"/>
            <a:ext cx="6096000"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Power BI</a:t>
            </a:r>
          </a:p>
        </p:txBody>
      </p:sp>
    </p:spTree>
    <p:extLst>
      <p:ext uri="{BB962C8B-B14F-4D97-AF65-F5344CB8AC3E}">
        <p14:creationId xmlns:p14="http://schemas.microsoft.com/office/powerpoint/2010/main" val="262828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47E27-3A23-8C9B-8668-AB367B11F27B}"/>
              </a:ext>
            </a:extLst>
          </p:cNvPr>
          <p:cNvSpPr txBox="1"/>
          <p:nvPr/>
        </p:nvSpPr>
        <p:spPr>
          <a:xfrm>
            <a:off x="618566" y="554923"/>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Connecting to CSV/Text</a:t>
            </a:r>
          </a:p>
        </p:txBody>
      </p:sp>
      <p:sp>
        <p:nvSpPr>
          <p:cNvPr id="3" name="TextBox 2">
            <a:extLst>
              <a:ext uri="{FF2B5EF4-FFF2-40B4-BE49-F238E27FC236}">
                <a16:creationId xmlns:a16="http://schemas.microsoft.com/office/drawing/2014/main" id="{F616DB1A-792B-56DB-7E3B-18165D02E25F}"/>
              </a:ext>
            </a:extLst>
          </p:cNvPr>
          <p:cNvSpPr txBox="1"/>
          <p:nvPr/>
        </p:nvSpPr>
        <p:spPr>
          <a:xfrm>
            <a:off x="1075761" y="1308865"/>
            <a:ext cx="9556377"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this is an Text file, select the Text/CSV option from the drop-down list.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Because our file is in Text file format. And click connect.</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2BC9FF8-1145-B615-DD7C-F29B66548174}"/>
              </a:ext>
            </a:extLst>
          </p:cNvPr>
          <p:cNvPicPr>
            <a:picLocks noChangeAspect="1"/>
          </p:cNvPicPr>
          <p:nvPr/>
        </p:nvPicPr>
        <p:blipFill>
          <a:blip r:embed="rId2"/>
          <a:stretch>
            <a:fillRect/>
          </a:stretch>
        </p:blipFill>
        <p:spPr>
          <a:xfrm>
            <a:off x="3819958" y="2243652"/>
            <a:ext cx="4067982" cy="4474781"/>
          </a:xfrm>
          <a:prstGeom prst="rect">
            <a:avLst/>
          </a:prstGeom>
        </p:spPr>
      </p:pic>
    </p:spTree>
    <p:extLst>
      <p:ext uri="{BB962C8B-B14F-4D97-AF65-F5344CB8AC3E}">
        <p14:creationId xmlns:p14="http://schemas.microsoft.com/office/powerpoint/2010/main" val="2102835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F7E2A-AD22-DB39-88F5-9385F10F961B}"/>
              </a:ext>
            </a:extLst>
          </p:cNvPr>
          <p:cNvSpPr txBox="1"/>
          <p:nvPr/>
        </p:nvSpPr>
        <p:spPr>
          <a:xfrm>
            <a:off x="3047999" y="989076"/>
            <a:ext cx="6096000" cy="361637"/>
          </a:xfrm>
          <a:prstGeom prst="rect">
            <a:avLst/>
          </a:prstGeom>
          <a:noFill/>
        </p:spPr>
        <p:txBody>
          <a:bodyPr wrap="square">
            <a:spAutoFit/>
          </a:bodyPr>
          <a:lstStyle/>
          <a:p>
            <a:pPr marL="285750" lvl="0" indent="-285750">
              <a:lnSpc>
                <a:spcPts val="2100"/>
              </a:lnSpc>
              <a:buFont typeface="Arial" panose="020B0604020202020204" pitchFamily="34" charset="0"/>
              <a:buChar char="•"/>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Select the file named </a:t>
            </a:r>
            <a:r>
              <a:rPr lang="en-IN" b="1" spc="-5" dirty="0">
                <a:solidFill>
                  <a:srgbClr val="292929"/>
                </a:solidFill>
                <a:latin typeface="Arial" panose="020B0604020202020204" pitchFamily="34" charset="0"/>
                <a:ea typeface="Times New Roman" panose="02020603050405020304" pitchFamily="18" charset="0"/>
                <a:cs typeface="Arial" panose="020B0604020202020204" pitchFamily="34" charset="0"/>
              </a:rPr>
              <a:t>Import</a:t>
            </a:r>
            <a:r>
              <a:rPr lang="en-IN" sz="18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file </a:t>
            </a: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and click open.</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CFE3CCA3-3A42-6F68-87AD-371D0137777D}"/>
              </a:ext>
            </a:extLst>
          </p:cNvPr>
          <p:cNvPicPr>
            <a:picLocks noChangeAspect="1"/>
          </p:cNvPicPr>
          <p:nvPr/>
        </p:nvPicPr>
        <p:blipFill>
          <a:blip r:embed="rId2"/>
          <a:stretch>
            <a:fillRect/>
          </a:stretch>
        </p:blipFill>
        <p:spPr>
          <a:xfrm>
            <a:off x="2070864" y="1681168"/>
            <a:ext cx="8050271" cy="4846854"/>
          </a:xfrm>
          <a:prstGeom prst="rect">
            <a:avLst/>
          </a:prstGeom>
        </p:spPr>
      </p:pic>
    </p:spTree>
    <p:extLst>
      <p:ext uri="{BB962C8B-B14F-4D97-AF65-F5344CB8AC3E}">
        <p14:creationId xmlns:p14="http://schemas.microsoft.com/office/powerpoint/2010/main" val="386764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6AC42-06E0-AEDE-1B1E-525313CA1DF9}"/>
              </a:ext>
            </a:extLst>
          </p:cNvPr>
          <p:cNvSpPr txBox="1"/>
          <p:nvPr/>
        </p:nvSpPr>
        <p:spPr>
          <a:xfrm>
            <a:off x="2232211" y="694329"/>
            <a:ext cx="8453718"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selecting the file and select tables in the file, data will be displayed in the below format.</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E373CF8-0270-08F9-48C7-3F7AC66C19BC}"/>
              </a:ext>
            </a:extLst>
          </p:cNvPr>
          <p:cNvSpPr txBox="1"/>
          <p:nvPr/>
        </p:nvSpPr>
        <p:spPr>
          <a:xfrm>
            <a:off x="2232211" y="568273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Click on Load. </a:t>
            </a:r>
          </a:p>
        </p:txBody>
      </p:sp>
      <p:pic>
        <p:nvPicPr>
          <p:cNvPr id="5" name="Picture 4">
            <a:extLst>
              <a:ext uri="{FF2B5EF4-FFF2-40B4-BE49-F238E27FC236}">
                <a16:creationId xmlns:a16="http://schemas.microsoft.com/office/drawing/2014/main" id="{F94C8C0A-7882-0898-7026-772D13E9783E}"/>
              </a:ext>
            </a:extLst>
          </p:cNvPr>
          <p:cNvPicPr>
            <a:picLocks noChangeAspect="1"/>
          </p:cNvPicPr>
          <p:nvPr/>
        </p:nvPicPr>
        <p:blipFill>
          <a:blip r:embed="rId2"/>
          <a:stretch>
            <a:fillRect/>
          </a:stretch>
        </p:blipFill>
        <p:spPr>
          <a:xfrm>
            <a:off x="3514164" y="1694098"/>
            <a:ext cx="5163671" cy="3869236"/>
          </a:xfrm>
          <a:prstGeom prst="rect">
            <a:avLst/>
          </a:prstGeom>
        </p:spPr>
      </p:pic>
    </p:spTree>
    <p:extLst>
      <p:ext uri="{BB962C8B-B14F-4D97-AF65-F5344CB8AC3E}">
        <p14:creationId xmlns:p14="http://schemas.microsoft.com/office/powerpoint/2010/main" val="419856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F47CC9-9C07-7898-D6BD-0195BDE11E43}"/>
              </a:ext>
            </a:extLst>
          </p:cNvPr>
          <p:cNvPicPr>
            <a:picLocks noChangeAspect="1"/>
          </p:cNvPicPr>
          <p:nvPr/>
        </p:nvPicPr>
        <p:blipFill>
          <a:blip r:embed="rId2"/>
          <a:stretch>
            <a:fillRect/>
          </a:stretch>
        </p:blipFill>
        <p:spPr>
          <a:xfrm>
            <a:off x="2811495" y="1524004"/>
            <a:ext cx="6569009" cy="5082980"/>
          </a:xfrm>
          <a:prstGeom prst="rect">
            <a:avLst/>
          </a:prstGeom>
        </p:spPr>
      </p:pic>
      <p:sp>
        <p:nvSpPr>
          <p:cNvPr id="4" name="TextBox 3">
            <a:extLst>
              <a:ext uri="{FF2B5EF4-FFF2-40B4-BE49-F238E27FC236}">
                <a16:creationId xmlns:a16="http://schemas.microsoft.com/office/drawing/2014/main" id="{74FFF96D-AFE2-4540-2BDF-F196C6119BC8}"/>
              </a:ext>
            </a:extLst>
          </p:cNvPr>
          <p:cNvSpPr txBox="1"/>
          <p:nvPr/>
        </p:nvSpPr>
        <p:spPr>
          <a:xfrm>
            <a:off x="1922928" y="541136"/>
            <a:ext cx="8346141" cy="872034"/>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In the power bi desktop right side in the Fields section, it will show your three tables as shown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696502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94DF9-8B47-6CFB-37F6-979B745FB11F}"/>
              </a:ext>
            </a:extLst>
          </p:cNvPr>
          <p:cNvSpPr txBox="1"/>
          <p:nvPr/>
        </p:nvSpPr>
        <p:spPr>
          <a:xfrm>
            <a:off x="502024" y="6535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Introduction to Power Query</a:t>
            </a:r>
          </a:p>
        </p:txBody>
      </p:sp>
      <p:sp>
        <p:nvSpPr>
          <p:cNvPr id="5" name="TextBox 4">
            <a:extLst>
              <a:ext uri="{FF2B5EF4-FFF2-40B4-BE49-F238E27FC236}">
                <a16:creationId xmlns:a16="http://schemas.microsoft.com/office/drawing/2014/main" id="{1B3BCEFD-60A0-8B95-19E2-41B9863F0A8C}"/>
              </a:ext>
            </a:extLst>
          </p:cNvPr>
          <p:cNvSpPr txBox="1"/>
          <p:nvPr/>
        </p:nvSpPr>
        <p:spPr>
          <a:xfrm>
            <a:off x="502024" y="1655366"/>
            <a:ext cx="6096000"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Query is a Data Transformation and Data Preparation tool included with Microsoft Excel and Microsoft Power BI.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Query streamlines the process of importing data from a variety of file types including Excel tables, CSV files, Database tables, Webpages, and so on, and allows you to transform your data into the proper shape and condition for better analysis.</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5D3B470-D260-88AA-B130-D41B18F0B81E}"/>
              </a:ext>
            </a:extLst>
          </p:cNvPr>
          <p:cNvPicPr>
            <a:picLocks noChangeAspect="1"/>
          </p:cNvPicPr>
          <p:nvPr/>
        </p:nvPicPr>
        <p:blipFill>
          <a:blip r:embed="rId2"/>
          <a:stretch>
            <a:fillRect/>
          </a:stretch>
        </p:blipFill>
        <p:spPr>
          <a:xfrm>
            <a:off x="6736121" y="1300037"/>
            <a:ext cx="5455879" cy="3720353"/>
          </a:xfrm>
          <a:prstGeom prst="rect">
            <a:avLst/>
          </a:prstGeom>
        </p:spPr>
      </p:pic>
    </p:spTree>
    <p:extLst>
      <p:ext uri="{BB962C8B-B14F-4D97-AF65-F5344CB8AC3E}">
        <p14:creationId xmlns:p14="http://schemas.microsoft.com/office/powerpoint/2010/main" val="125415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B84386-AF2A-1D53-7454-17EA035095CE}"/>
              </a:ext>
            </a:extLst>
          </p:cNvPr>
          <p:cNvSpPr txBox="1"/>
          <p:nvPr/>
        </p:nvSpPr>
        <p:spPr>
          <a:xfrm>
            <a:off x="744071" y="644569"/>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Power Query Editor</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85EF13-33EF-3BD0-9009-DD7655AA588C}"/>
              </a:ext>
            </a:extLst>
          </p:cNvPr>
          <p:cNvSpPr txBox="1"/>
          <p:nvPr/>
        </p:nvSpPr>
        <p:spPr>
          <a:xfrm>
            <a:off x="1757082" y="1294965"/>
            <a:ext cx="8677836"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access Power Query Editor, go to the Home tab of Power BI Desktop and click Transform data.</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42E8DE8-A452-0AE0-A775-71536051221A}"/>
              </a:ext>
            </a:extLst>
          </p:cNvPr>
          <p:cNvPicPr>
            <a:picLocks noChangeAspect="1"/>
          </p:cNvPicPr>
          <p:nvPr/>
        </p:nvPicPr>
        <p:blipFill>
          <a:blip r:embed="rId2"/>
          <a:stretch>
            <a:fillRect/>
          </a:stretch>
        </p:blipFill>
        <p:spPr>
          <a:xfrm>
            <a:off x="3645957" y="2314961"/>
            <a:ext cx="4900085" cy="4038950"/>
          </a:xfrm>
          <a:prstGeom prst="rect">
            <a:avLst/>
          </a:prstGeom>
        </p:spPr>
      </p:pic>
    </p:spTree>
    <p:extLst>
      <p:ext uri="{BB962C8B-B14F-4D97-AF65-F5344CB8AC3E}">
        <p14:creationId xmlns:p14="http://schemas.microsoft.com/office/powerpoint/2010/main" val="239778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0CC0C-51A0-81FF-3FCB-147BA8CC89C2}"/>
              </a:ext>
            </a:extLst>
          </p:cNvPr>
          <p:cNvSpPr txBox="1"/>
          <p:nvPr/>
        </p:nvSpPr>
        <p:spPr>
          <a:xfrm>
            <a:off x="506506" y="280558"/>
            <a:ext cx="11178988"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Here’s how Power Query Editor looks once you’ve made a data connection:</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Many buttons in the ribbon are now active to interact with the data in the query.</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Queries are listed in the left pane and can be selected, viewed, and shaped.</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The data from the selected query is shown and ready for shaping in the center pane.</a:t>
            </a:r>
          </a:p>
          <a:p>
            <a:pPr marL="742950" lvl="1" indent="-285750">
              <a:lnSpc>
                <a:spcPct val="150000"/>
              </a:lnSpc>
              <a:buFont typeface="Courier New" panose="02070309020205020404" pitchFamily="49" charset="0"/>
              <a:buChar char="o"/>
            </a:pPr>
            <a:r>
              <a:rPr lang="en-US" dirty="0">
                <a:latin typeface="Arial" panose="020B0604020202020204" pitchFamily="34" charset="0"/>
                <a:cs typeface="Arial" panose="020B0604020202020204" pitchFamily="34" charset="0"/>
              </a:rPr>
              <a:t>The Query Settings window displays, listing the query’s properties and steps that have been applied.</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C7F259E0-6A68-8CA5-4256-A104F13AB313}"/>
              </a:ext>
            </a:extLst>
          </p:cNvPr>
          <p:cNvPicPr>
            <a:picLocks noChangeAspect="1"/>
          </p:cNvPicPr>
          <p:nvPr/>
        </p:nvPicPr>
        <p:blipFill>
          <a:blip r:embed="rId2"/>
          <a:stretch>
            <a:fillRect/>
          </a:stretch>
        </p:blipFill>
        <p:spPr>
          <a:xfrm>
            <a:off x="2061883" y="2399087"/>
            <a:ext cx="8068234" cy="4286249"/>
          </a:xfrm>
          <a:prstGeom prst="rect">
            <a:avLst/>
          </a:prstGeom>
        </p:spPr>
      </p:pic>
    </p:spTree>
    <p:extLst>
      <p:ext uri="{BB962C8B-B14F-4D97-AF65-F5344CB8AC3E}">
        <p14:creationId xmlns:p14="http://schemas.microsoft.com/office/powerpoint/2010/main" val="2832088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B6CC0A-B229-B1CC-4A51-914169DD65D2}"/>
              </a:ext>
            </a:extLst>
          </p:cNvPr>
          <p:cNvSpPr txBox="1"/>
          <p:nvPr/>
        </p:nvSpPr>
        <p:spPr>
          <a:xfrm>
            <a:off x="833718" y="689393"/>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The Query Tab</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41D1A6-C2F3-DDD0-950F-6249D47AD936}"/>
              </a:ext>
            </a:extLst>
          </p:cNvPr>
          <p:cNvSpPr txBox="1"/>
          <p:nvPr/>
        </p:nvSpPr>
        <p:spPr>
          <a:xfrm>
            <a:off x="833718" y="1340695"/>
            <a:ext cx="9332258"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Query Editor’s ribbon is divided into four Tabs: Home, Transform, Add Column, View, Tools, and Help.</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common query tasks are located on the Home tab.</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9483EA33-DB46-BBBA-61F0-868DC0360400}"/>
              </a:ext>
            </a:extLst>
          </p:cNvPr>
          <p:cNvPicPr>
            <a:picLocks noChangeAspect="1"/>
          </p:cNvPicPr>
          <p:nvPr/>
        </p:nvPicPr>
        <p:blipFill>
          <a:blip r:embed="rId2"/>
          <a:stretch>
            <a:fillRect/>
          </a:stretch>
        </p:blipFill>
        <p:spPr>
          <a:xfrm>
            <a:off x="98540" y="3375296"/>
            <a:ext cx="11994919" cy="1341236"/>
          </a:xfrm>
          <a:prstGeom prst="rect">
            <a:avLst/>
          </a:prstGeom>
        </p:spPr>
      </p:pic>
    </p:spTree>
    <p:extLst>
      <p:ext uri="{BB962C8B-B14F-4D97-AF65-F5344CB8AC3E}">
        <p14:creationId xmlns:p14="http://schemas.microsoft.com/office/powerpoint/2010/main" val="386407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77320-8DFA-B44C-4CCE-B8723782187A}"/>
              </a:ext>
            </a:extLst>
          </p:cNvPr>
          <p:cNvSpPr txBox="1"/>
          <p:nvPr/>
        </p:nvSpPr>
        <p:spPr>
          <a:xfrm>
            <a:off x="770965" y="823864"/>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The Inquiries Pane on the Left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F21797B-F544-8199-5014-676A48F6B377}"/>
              </a:ext>
            </a:extLst>
          </p:cNvPr>
          <p:cNvSpPr txBox="1"/>
          <p:nvPr/>
        </p:nvSpPr>
        <p:spPr>
          <a:xfrm>
            <a:off x="770965" y="1520895"/>
            <a:ext cx="10676965"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left pane, or Inquiries Pane, shows the number of ongoing queries as well as the query name.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you select a query from the left pane, the data for that query is displayed in the center pane, where you may shape and change it to match your needs.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image below depicts the left pane with a query.</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51273B1-74A5-E37D-6D9E-FDB9B498CD28}"/>
              </a:ext>
            </a:extLst>
          </p:cNvPr>
          <p:cNvPicPr>
            <a:picLocks noChangeAspect="1"/>
          </p:cNvPicPr>
          <p:nvPr/>
        </p:nvPicPr>
        <p:blipFill>
          <a:blip r:embed="rId2"/>
          <a:stretch>
            <a:fillRect/>
          </a:stretch>
        </p:blipFill>
        <p:spPr>
          <a:xfrm>
            <a:off x="4785246" y="3551624"/>
            <a:ext cx="2621507" cy="2781541"/>
          </a:xfrm>
          <a:prstGeom prst="rect">
            <a:avLst/>
          </a:prstGeom>
        </p:spPr>
      </p:pic>
    </p:spTree>
    <p:extLst>
      <p:ext uri="{BB962C8B-B14F-4D97-AF65-F5344CB8AC3E}">
        <p14:creationId xmlns:p14="http://schemas.microsoft.com/office/powerpoint/2010/main" val="30500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46283-C079-E4BF-1AB9-6783F11BD8C2}"/>
              </a:ext>
            </a:extLst>
          </p:cNvPr>
          <p:cNvSpPr txBox="1"/>
          <p:nvPr/>
        </p:nvSpPr>
        <p:spPr>
          <a:xfrm>
            <a:off x="806823" y="716287"/>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The Data Pane in the Center</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54AB9E0-AB51-621D-7986-FE003DDA7548}"/>
              </a:ext>
            </a:extLst>
          </p:cNvPr>
          <p:cNvSpPr txBox="1"/>
          <p:nvPr/>
        </p:nvSpPr>
        <p:spPr>
          <a:xfrm>
            <a:off x="1532965" y="1425405"/>
            <a:ext cx="7978588"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Data from the selected query is displayed in the center pane, also known as the Data Pane.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Pane is where the Query view does the most of its work.</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D3CFC4F-7E59-D17F-9C7F-DF9D1518E764}"/>
              </a:ext>
            </a:extLst>
          </p:cNvPr>
          <p:cNvPicPr>
            <a:picLocks noChangeAspect="1"/>
          </p:cNvPicPr>
          <p:nvPr/>
        </p:nvPicPr>
        <p:blipFill>
          <a:blip r:embed="rId2"/>
          <a:stretch>
            <a:fillRect/>
          </a:stretch>
        </p:blipFill>
        <p:spPr>
          <a:xfrm>
            <a:off x="1648947" y="3057446"/>
            <a:ext cx="8894106" cy="3177232"/>
          </a:xfrm>
          <a:prstGeom prst="rect">
            <a:avLst/>
          </a:prstGeom>
        </p:spPr>
      </p:pic>
    </p:spTree>
    <p:extLst>
      <p:ext uri="{BB962C8B-B14F-4D97-AF65-F5344CB8AC3E}">
        <p14:creationId xmlns:p14="http://schemas.microsoft.com/office/powerpoint/2010/main" val="181932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C4DA5-7924-0B95-9D6A-518348FA4262}"/>
              </a:ext>
            </a:extLst>
          </p:cNvPr>
          <p:cNvSpPr txBox="1"/>
          <p:nvPr/>
        </p:nvSpPr>
        <p:spPr>
          <a:xfrm>
            <a:off x="797858" y="2161986"/>
            <a:ext cx="6338047"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BI is one of the most popular Data Visualization and Business Intelligence tool.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Power BI tool is the collection of apps, data connectors, and software services which are used to get the data from different data sources, transforms data, and produces useful reports.</a:t>
            </a:r>
          </a:p>
        </p:txBody>
      </p:sp>
      <p:pic>
        <p:nvPicPr>
          <p:cNvPr id="4" name="Picture 3">
            <a:extLst>
              <a:ext uri="{FF2B5EF4-FFF2-40B4-BE49-F238E27FC236}">
                <a16:creationId xmlns:a16="http://schemas.microsoft.com/office/drawing/2014/main" id="{C0259D0D-F233-838A-DBC1-7A459049AE7C}"/>
              </a:ext>
            </a:extLst>
          </p:cNvPr>
          <p:cNvPicPr>
            <a:picLocks noChangeAspect="1"/>
          </p:cNvPicPr>
          <p:nvPr/>
        </p:nvPicPr>
        <p:blipFill>
          <a:blip r:embed="rId2"/>
          <a:stretch>
            <a:fillRect/>
          </a:stretch>
        </p:blipFill>
        <p:spPr>
          <a:xfrm>
            <a:off x="8092888" y="1778373"/>
            <a:ext cx="3301254" cy="3301254"/>
          </a:xfrm>
          <a:prstGeom prst="rect">
            <a:avLst/>
          </a:prstGeom>
        </p:spPr>
      </p:pic>
      <p:sp>
        <p:nvSpPr>
          <p:cNvPr id="6" name="TextBox 5">
            <a:extLst>
              <a:ext uri="{FF2B5EF4-FFF2-40B4-BE49-F238E27FC236}">
                <a16:creationId xmlns:a16="http://schemas.microsoft.com/office/drawing/2014/main" id="{6AD451FB-96E7-4D31-3066-B801DDCF4262}"/>
              </a:ext>
            </a:extLst>
          </p:cNvPr>
          <p:cNvSpPr txBox="1"/>
          <p:nvPr/>
        </p:nvSpPr>
        <p:spPr>
          <a:xfrm>
            <a:off x="797858" y="12631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Introduction to Power BI</a:t>
            </a:r>
          </a:p>
        </p:txBody>
      </p:sp>
    </p:spTree>
    <p:extLst>
      <p:ext uri="{BB962C8B-B14F-4D97-AF65-F5344CB8AC3E}">
        <p14:creationId xmlns:p14="http://schemas.microsoft.com/office/powerpoint/2010/main" val="3951890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F0021-FF35-FEBB-20B5-4BF3092B4E46}"/>
              </a:ext>
            </a:extLst>
          </p:cNvPr>
          <p:cNvSpPr txBox="1"/>
          <p:nvPr/>
        </p:nvSpPr>
        <p:spPr>
          <a:xfrm>
            <a:off x="726141" y="608711"/>
            <a:ext cx="60960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Power Query Power BI: The Query Settings Pane on the Right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69B05AD-6802-C823-9029-EA8D95C26F8E}"/>
              </a:ext>
            </a:extLst>
          </p:cNvPr>
          <p:cNvSpPr txBox="1"/>
          <p:nvPr/>
        </p:nvSpPr>
        <p:spPr>
          <a:xfrm>
            <a:off x="1573306" y="1310471"/>
            <a:ext cx="10107706"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Right Pane, also known as the Query Settings Pane, displays all steps related to a query.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the Applied Steps area of the Query Settings pane in the accompanying image shows the fact that we just modified the type of the Overall score column.</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BD3071-49B0-7DCF-DD25-2E7605246956}"/>
              </a:ext>
            </a:extLst>
          </p:cNvPr>
          <p:cNvPicPr>
            <a:picLocks noChangeAspect="1"/>
          </p:cNvPicPr>
          <p:nvPr/>
        </p:nvPicPr>
        <p:blipFill>
          <a:blip r:embed="rId2"/>
          <a:stretch>
            <a:fillRect/>
          </a:stretch>
        </p:blipFill>
        <p:spPr>
          <a:xfrm>
            <a:off x="4834780" y="2930431"/>
            <a:ext cx="2522439" cy="3795089"/>
          </a:xfrm>
          <a:prstGeom prst="rect">
            <a:avLst/>
          </a:prstGeom>
        </p:spPr>
      </p:pic>
    </p:spTree>
    <p:extLst>
      <p:ext uri="{BB962C8B-B14F-4D97-AF65-F5344CB8AC3E}">
        <p14:creationId xmlns:p14="http://schemas.microsoft.com/office/powerpoint/2010/main" val="100573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853BC-8AD0-D48B-DF15-E1A8EECC4B20}"/>
              </a:ext>
            </a:extLst>
          </p:cNvPr>
          <p:cNvSpPr txBox="1"/>
          <p:nvPr/>
        </p:nvSpPr>
        <p:spPr>
          <a:xfrm>
            <a:off x="618565" y="292431"/>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Advanced Editor</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531252-631B-5A4F-B57F-0C60C242890F}"/>
              </a:ext>
            </a:extLst>
          </p:cNvPr>
          <p:cNvSpPr txBox="1"/>
          <p:nvPr/>
        </p:nvSpPr>
        <p:spPr>
          <a:xfrm>
            <a:off x="1129553" y="902247"/>
            <a:ext cx="9672918"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Advanced Editor displays the code that Power Query Editor generates at each step.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also write your own shaping code.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access the advanced editor, choose View from the ribbon, then Advanced Editor.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popup appears, displaying the current inquiry code.</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F285F33-FDBC-AB6C-B31F-05C658C5DE12}"/>
              </a:ext>
            </a:extLst>
          </p:cNvPr>
          <p:cNvPicPr>
            <a:picLocks noChangeAspect="1"/>
          </p:cNvPicPr>
          <p:nvPr/>
        </p:nvPicPr>
        <p:blipFill>
          <a:blip r:embed="rId2"/>
          <a:stretch>
            <a:fillRect/>
          </a:stretch>
        </p:blipFill>
        <p:spPr>
          <a:xfrm>
            <a:off x="2891117" y="2605277"/>
            <a:ext cx="6409766" cy="4212277"/>
          </a:xfrm>
          <a:prstGeom prst="rect">
            <a:avLst/>
          </a:prstGeom>
        </p:spPr>
      </p:pic>
    </p:spTree>
    <p:extLst>
      <p:ext uri="{BB962C8B-B14F-4D97-AF65-F5344CB8AC3E}">
        <p14:creationId xmlns:p14="http://schemas.microsoft.com/office/powerpoint/2010/main" val="396852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B817C6-4A56-3018-1E62-EC3CFC3BA9C6}"/>
              </a:ext>
            </a:extLst>
          </p:cNvPr>
          <p:cNvSpPr txBox="1"/>
          <p:nvPr/>
        </p:nvSpPr>
        <p:spPr>
          <a:xfrm>
            <a:off x="905435" y="671463"/>
            <a:ext cx="6096000"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Power Query Power BI: Saving your Work</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4EECBA5-4160-96EE-59DC-93AB9142EBA9}"/>
              </a:ext>
            </a:extLst>
          </p:cNvPr>
          <p:cNvPicPr>
            <a:picLocks noChangeAspect="1"/>
          </p:cNvPicPr>
          <p:nvPr/>
        </p:nvPicPr>
        <p:blipFill rotWithShape="1">
          <a:blip r:embed="rId2"/>
          <a:srcRect r="59485" b="46928"/>
          <a:stretch/>
        </p:blipFill>
        <p:spPr>
          <a:xfrm>
            <a:off x="3128683" y="2939269"/>
            <a:ext cx="5208493" cy="3837837"/>
          </a:xfrm>
          <a:prstGeom prst="rect">
            <a:avLst/>
          </a:prstGeom>
        </p:spPr>
      </p:pic>
      <p:sp>
        <p:nvSpPr>
          <p:cNvPr id="7" name="TextBox 6">
            <a:extLst>
              <a:ext uri="{FF2B5EF4-FFF2-40B4-BE49-F238E27FC236}">
                <a16:creationId xmlns:a16="http://schemas.microsoft.com/office/drawing/2014/main" id="{927F7005-C44B-6636-9FA2-9C3B2F4326F0}"/>
              </a:ext>
            </a:extLst>
          </p:cNvPr>
          <p:cNvSpPr txBox="1"/>
          <p:nvPr/>
        </p:nvSpPr>
        <p:spPr>
          <a:xfrm>
            <a:off x="1739153" y="1138517"/>
            <a:ext cx="7978588"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your query is where you want it, choose Close &amp; Apply from the File menu in Power Query Editor.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action saves your changes and exits the editor.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progress is achieved, Power BI Desktop displays a status dialogue.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17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E4E00-476C-B443-FE6C-94B510E528DC}"/>
              </a:ext>
            </a:extLst>
          </p:cNvPr>
          <p:cNvSpPr txBox="1"/>
          <p:nvPr/>
        </p:nvSpPr>
        <p:spPr>
          <a:xfrm>
            <a:off x="744071" y="716287"/>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Eliminating Duplicates</a:t>
            </a:r>
          </a:p>
        </p:txBody>
      </p:sp>
      <p:pic>
        <p:nvPicPr>
          <p:cNvPr id="5" name="Picture 4">
            <a:extLst>
              <a:ext uri="{FF2B5EF4-FFF2-40B4-BE49-F238E27FC236}">
                <a16:creationId xmlns:a16="http://schemas.microsoft.com/office/drawing/2014/main" id="{AF1EFA21-6F9A-B230-3ED3-872A30D140F5}"/>
              </a:ext>
            </a:extLst>
          </p:cNvPr>
          <p:cNvPicPr>
            <a:picLocks noChangeAspect="1"/>
          </p:cNvPicPr>
          <p:nvPr/>
        </p:nvPicPr>
        <p:blipFill rotWithShape="1">
          <a:blip r:embed="rId2"/>
          <a:srcRect l="35441" r="25441" b="6144"/>
          <a:stretch/>
        </p:blipFill>
        <p:spPr>
          <a:xfrm>
            <a:off x="6840071" y="210670"/>
            <a:ext cx="4769224" cy="6436659"/>
          </a:xfrm>
          <a:prstGeom prst="rect">
            <a:avLst/>
          </a:prstGeom>
        </p:spPr>
      </p:pic>
      <p:sp>
        <p:nvSpPr>
          <p:cNvPr id="6" name="TextBox 5">
            <a:extLst>
              <a:ext uri="{FF2B5EF4-FFF2-40B4-BE49-F238E27FC236}">
                <a16:creationId xmlns:a16="http://schemas.microsoft.com/office/drawing/2014/main" id="{D548546A-9487-F008-C7DF-088C9CC19EF8}"/>
              </a:ext>
            </a:extLst>
          </p:cNvPr>
          <p:cNvSpPr txBox="1"/>
          <p:nvPr/>
        </p:nvSpPr>
        <p:spPr>
          <a:xfrm>
            <a:off x="744071" y="2052917"/>
            <a:ext cx="5136777" cy="2949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Select the Column you want to remove Duplicate rows.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 the Home tab click on the Remove Rows drop down and select Remove Duplicate rows.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It will automatically remove the duplicate rows that are present in your column.</a:t>
            </a:r>
          </a:p>
        </p:txBody>
      </p:sp>
    </p:spTree>
    <p:extLst>
      <p:ext uri="{BB962C8B-B14F-4D97-AF65-F5344CB8AC3E}">
        <p14:creationId xmlns:p14="http://schemas.microsoft.com/office/powerpoint/2010/main" val="2554379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776570-8C67-73B1-8D5D-4CCDE034A767}"/>
              </a:ext>
            </a:extLst>
          </p:cNvPr>
          <p:cNvSpPr txBox="1"/>
          <p:nvPr/>
        </p:nvSpPr>
        <p:spPr>
          <a:xfrm>
            <a:off x="762000" y="68042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Profiling</a:t>
            </a:r>
          </a:p>
        </p:txBody>
      </p:sp>
      <p:sp>
        <p:nvSpPr>
          <p:cNvPr id="5" name="TextBox 4">
            <a:extLst>
              <a:ext uri="{FF2B5EF4-FFF2-40B4-BE49-F238E27FC236}">
                <a16:creationId xmlns:a16="http://schemas.microsoft.com/office/drawing/2014/main" id="{4FE84A6D-2840-0629-5AAB-0EABD1835E78}"/>
              </a:ext>
            </a:extLst>
          </p:cNvPr>
          <p:cNvSpPr txBox="1"/>
          <p:nvPr/>
        </p:nvSpPr>
        <p:spPr>
          <a:xfrm>
            <a:off x="1272987" y="1310471"/>
            <a:ext cx="7673789" cy="211852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Power Query Editor, Under View tab in Data Preview Section we can see the following data profiling functionalities-</a:t>
            </a:r>
          </a:p>
          <a:p>
            <a:pPr marL="800100" lvl="1" indent="-342900">
              <a:lnSpc>
                <a:spcPct val="150000"/>
              </a:lnSpc>
              <a:buFont typeface="+mj-lt"/>
              <a:buAutoNum type="arabicPeriod"/>
            </a:pPr>
            <a:r>
              <a:rPr lang="en-US" b="0" i="0" dirty="0">
                <a:effectLst/>
                <a:latin typeface="Arial" panose="020B0604020202020204" pitchFamily="34" charset="0"/>
                <a:cs typeface="Arial" panose="020B0604020202020204" pitchFamily="34" charset="0"/>
              </a:rPr>
              <a:t>Column quality</a:t>
            </a:r>
          </a:p>
          <a:p>
            <a:pPr marL="800100" lvl="1" indent="-342900">
              <a:lnSpc>
                <a:spcPct val="150000"/>
              </a:lnSpc>
              <a:buFont typeface="+mj-lt"/>
              <a:buAutoNum type="arabicPeriod"/>
            </a:pPr>
            <a:r>
              <a:rPr lang="en-US" b="0" i="0" dirty="0">
                <a:effectLst/>
                <a:latin typeface="Arial" panose="020B0604020202020204" pitchFamily="34" charset="0"/>
                <a:cs typeface="Arial" panose="020B0604020202020204" pitchFamily="34" charset="0"/>
              </a:rPr>
              <a:t>Column distribution</a:t>
            </a:r>
          </a:p>
          <a:p>
            <a:pPr marL="800100" lvl="1" indent="-342900">
              <a:lnSpc>
                <a:spcPct val="150000"/>
              </a:lnSpc>
              <a:buFont typeface="+mj-lt"/>
              <a:buAutoNum type="arabicPeriod"/>
            </a:pPr>
            <a:r>
              <a:rPr lang="en-US" b="0" i="0" dirty="0">
                <a:effectLst/>
                <a:latin typeface="Arial" panose="020B0604020202020204" pitchFamily="34" charset="0"/>
                <a:cs typeface="Arial" panose="020B0604020202020204" pitchFamily="34" charset="0"/>
              </a:rPr>
              <a:t>Column profile</a:t>
            </a:r>
          </a:p>
        </p:txBody>
      </p:sp>
      <p:pic>
        <p:nvPicPr>
          <p:cNvPr id="7" name="Picture 6">
            <a:extLst>
              <a:ext uri="{FF2B5EF4-FFF2-40B4-BE49-F238E27FC236}">
                <a16:creationId xmlns:a16="http://schemas.microsoft.com/office/drawing/2014/main" id="{6F7B6AC6-188E-7B7D-FCDE-5557550C07C2}"/>
              </a:ext>
            </a:extLst>
          </p:cNvPr>
          <p:cNvPicPr>
            <a:picLocks noChangeAspect="1"/>
          </p:cNvPicPr>
          <p:nvPr/>
        </p:nvPicPr>
        <p:blipFill>
          <a:blip r:embed="rId2"/>
          <a:stretch>
            <a:fillRect/>
          </a:stretch>
        </p:blipFill>
        <p:spPr>
          <a:xfrm>
            <a:off x="2758151" y="3904064"/>
            <a:ext cx="6675698" cy="1524132"/>
          </a:xfrm>
          <a:prstGeom prst="rect">
            <a:avLst/>
          </a:prstGeom>
        </p:spPr>
      </p:pic>
    </p:spTree>
    <p:extLst>
      <p:ext uri="{BB962C8B-B14F-4D97-AF65-F5344CB8AC3E}">
        <p14:creationId xmlns:p14="http://schemas.microsoft.com/office/powerpoint/2010/main" val="333390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AFA57C-5E92-22C1-33AB-0616BEA08EBA}"/>
              </a:ext>
            </a:extLst>
          </p:cNvPr>
          <p:cNvSpPr txBox="1"/>
          <p:nvPr/>
        </p:nvSpPr>
        <p:spPr>
          <a:xfrm>
            <a:off x="654424" y="358118"/>
            <a:ext cx="10721788" cy="2118529"/>
          </a:xfrm>
          <a:prstGeom prst="rect">
            <a:avLst/>
          </a:prstGeom>
          <a:noFill/>
        </p:spPr>
        <p:txBody>
          <a:bodyPr wrap="square">
            <a:spAutoFit/>
          </a:bodyPr>
          <a:lstStyle/>
          <a:p>
            <a:pPr algn="l">
              <a:lnSpc>
                <a:spcPct val="150000"/>
              </a:lnSpc>
              <a:buFont typeface="+mj-lt"/>
              <a:buAutoNum type="arabicPeriod"/>
            </a:pPr>
            <a:r>
              <a:rPr lang="en-US" dirty="0">
                <a:solidFill>
                  <a:srgbClr val="000000"/>
                </a:solidFill>
                <a:effectLst/>
                <a:latin typeface="Arial" panose="020B0604020202020204" pitchFamily="34" charset="0"/>
                <a:cs typeface="Arial" panose="020B0604020202020204" pitchFamily="34" charset="0"/>
              </a:rPr>
              <a:t>Column quality: </a:t>
            </a:r>
          </a:p>
          <a:p>
            <a:pPr marL="285750" indent="-285750" algn="l">
              <a:lnSpc>
                <a:spcPct val="150000"/>
              </a:lnSpc>
              <a:buFont typeface="Arial" panose="020B0604020202020204" pitchFamily="34" charset="0"/>
              <a:buChar char="•"/>
            </a:pPr>
            <a:r>
              <a:rPr lang="en-US" dirty="0">
                <a:solidFill>
                  <a:srgbClr val="000000"/>
                </a:solidFill>
                <a:effectLst/>
                <a:latin typeface="Arial" panose="020B0604020202020204" pitchFamily="34" charset="0"/>
                <a:cs typeface="Arial" panose="020B0604020202020204" pitchFamily="34" charset="0"/>
              </a:rPr>
              <a:t>In this section, we can easily see valid, Error and Empty percentage of data values associated with the Selected table. </a:t>
            </a:r>
          </a:p>
          <a:p>
            <a:pPr marL="285750" indent="-285750" algn="l">
              <a:lnSpc>
                <a:spcPct val="150000"/>
              </a:lnSpc>
              <a:buFont typeface="Arial" panose="020B0604020202020204" pitchFamily="34" charset="0"/>
              <a:buChar char="•"/>
            </a:pPr>
            <a:r>
              <a:rPr lang="en-US" b="0" dirty="0">
                <a:solidFill>
                  <a:srgbClr val="000000"/>
                </a:solidFill>
                <a:effectLst/>
                <a:latin typeface="Arial" panose="020B0604020202020204" pitchFamily="34" charset="0"/>
                <a:cs typeface="Arial" panose="020B0604020202020204" pitchFamily="34" charset="0"/>
              </a:rPr>
              <a:t>As you are able to see data is 100 % valid. </a:t>
            </a:r>
          </a:p>
          <a:p>
            <a:pPr marL="285750" indent="-285750" algn="l">
              <a:lnSpc>
                <a:spcPct val="150000"/>
              </a:lnSpc>
              <a:buFont typeface="Arial" panose="020B0604020202020204" pitchFamily="34" charset="0"/>
              <a:buChar char="•"/>
            </a:pPr>
            <a:r>
              <a:rPr lang="en-US" b="0" dirty="0">
                <a:solidFill>
                  <a:srgbClr val="000000"/>
                </a:solidFill>
                <a:effectLst/>
                <a:latin typeface="Arial" panose="020B0604020202020204" pitchFamily="34" charset="0"/>
                <a:cs typeface="Arial" panose="020B0604020202020204" pitchFamily="34" charset="0"/>
              </a:rPr>
              <a:t>In some cases, if data is not valid, you can see a different percentage value for selected column.  </a:t>
            </a:r>
          </a:p>
        </p:txBody>
      </p:sp>
      <p:pic>
        <p:nvPicPr>
          <p:cNvPr id="5" name="Picture 4">
            <a:extLst>
              <a:ext uri="{FF2B5EF4-FFF2-40B4-BE49-F238E27FC236}">
                <a16:creationId xmlns:a16="http://schemas.microsoft.com/office/drawing/2014/main" id="{255DA0B7-5D7B-58E6-298E-330B89855B0C}"/>
              </a:ext>
            </a:extLst>
          </p:cNvPr>
          <p:cNvPicPr>
            <a:picLocks noChangeAspect="1"/>
          </p:cNvPicPr>
          <p:nvPr/>
        </p:nvPicPr>
        <p:blipFill>
          <a:blip r:embed="rId2"/>
          <a:stretch>
            <a:fillRect/>
          </a:stretch>
        </p:blipFill>
        <p:spPr>
          <a:xfrm>
            <a:off x="502435" y="2742173"/>
            <a:ext cx="11187129" cy="2987299"/>
          </a:xfrm>
          <a:prstGeom prst="rect">
            <a:avLst/>
          </a:prstGeom>
        </p:spPr>
      </p:pic>
    </p:spTree>
    <p:extLst>
      <p:ext uri="{BB962C8B-B14F-4D97-AF65-F5344CB8AC3E}">
        <p14:creationId xmlns:p14="http://schemas.microsoft.com/office/powerpoint/2010/main" val="3749148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3DDB9D-1431-8E39-A5F5-3EA78566D5CE}"/>
              </a:ext>
            </a:extLst>
          </p:cNvPr>
          <p:cNvSpPr txBox="1"/>
          <p:nvPr/>
        </p:nvSpPr>
        <p:spPr>
          <a:xfrm>
            <a:off x="1039906" y="660284"/>
            <a:ext cx="8767482" cy="2118529"/>
          </a:xfrm>
          <a:prstGeom prst="rect">
            <a:avLst/>
          </a:prstGeom>
          <a:noFill/>
        </p:spPr>
        <p:txBody>
          <a:bodyPr wrap="square">
            <a:spAutoFit/>
          </a:bodyPr>
          <a:lstStyle/>
          <a:p>
            <a:pPr algn="l">
              <a:lnSpc>
                <a:spcPct val="150000"/>
              </a:lnSpc>
            </a:pPr>
            <a:r>
              <a:rPr lang="en-US" dirty="0">
                <a:solidFill>
                  <a:srgbClr val="000000"/>
                </a:solidFill>
                <a:effectLst/>
                <a:latin typeface="Arial" panose="020B0604020202020204" pitchFamily="34" charset="0"/>
                <a:cs typeface="Arial" panose="020B0604020202020204" pitchFamily="34" charset="0"/>
              </a:rPr>
              <a:t>2. Column Distribution </a:t>
            </a:r>
          </a:p>
          <a:p>
            <a:pPr marL="285750" indent="-285750" algn="l">
              <a:lnSpc>
                <a:spcPct val="150000"/>
              </a:lnSpc>
              <a:buFont typeface="Arial" panose="020B0604020202020204" pitchFamily="34" charset="0"/>
              <a:buChar char="•"/>
            </a:pPr>
            <a:r>
              <a:rPr lang="en-US" b="0" dirty="0">
                <a:solidFill>
                  <a:srgbClr val="000000"/>
                </a:solidFill>
                <a:effectLst/>
                <a:latin typeface="Arial" panose="020B0604020202020204" pitchFamily="34" charset="0"/>
                <a:cs typeface="Arial" panose="020B0604020202020204" pitchFamily="34" charset="0"/>
              </a:rPr>
              <a:t>In this section we can easily see the inline value distribution histogram.</a:t>
            </a:r>
          </a:p>
          <a:p>
            <a:pPr marL="285750" indent="-285750" algn="l">
              <a:lnSpc>
                <a:spcPct val="150000"/>
              </a:lnSpc>
              <a:buFont typeface="Arial" panose="020B0604020202020204" pitchFamily="34" charset="0"/>
              <a:buChar char="•"/>
            </a:pPr>
            <a:r>
              <a:rPr lang="en-US" dirty="0">
                <a:solidFill>
                  <a:srgbClr val="000000"/>
                </a:solidFill>
                <a:effectLst/>
                <a:latin typeface="Arial" panose="020B0604020202020204" pitchFamily="34" charset="0"/>
                <a:cs typeface="Arial" panose="020B0604020202020204" pitchFamily="34" charset="0"/>
              </a:rPr>
              <a:t>For example, # distinct records, # unique records. </a:t>
            </a:r>
          </a:p>
          <a:p>
            <a:pPr marL="285750" indent="-285750" algn="l">
              <a:lnSpc>
                <a:spcPct val="150000"/>
              </a:lnSpc>
              <a:buFont typeface="Arial" panose="020B0604020202020204" pitchFamily="34" charset="0"/>
              <a:buChar char="•"/>
            </a:pPr>
            <a:r>
              <a:rPr lang="en-US" dirty="0">
                <a:solidFill>
                  <a:srgbClr val="000000"/>
                </a:solidFill>
                <a:effectLst/>
                <a:latin typeface="Arial" panose="020B0604020202020204" pitchFamily="34" charset="0"/>
                <a:cs typeface="Arial" panose="020B0604020202020204" pitchFamily="34" charset="0"/>
              </a:rPr>
              <a:t>Once you hover on distributed histogram, you can </a:t>
            </a:r>
            <a:r>
              <a:rPr lang="en-US" b="0" dirty="0">
                <a:solidFill>
                  <a:srgbClr val="000000"/>
                </a:solidFill>
                <a:effectLst/>
                <a:latin typeface="Arial" panose="020B0604020202020204" pitchFamily="34" charset="0"/>
                <a:cs typeface="Arial" panose="020B0604020202020204" pitchFamily="34" charset="0"/>
              </a:rPr>
              <a:t>also see the percentage associated with distinct and unique data for the selected column</a:t>
            </a:r>
          </a:p>
        </p:txBody>
      </p:sp>
      <p:pic>
        <p:nvPicPr>
          <p:cNvPr id="5" name="Picture 4">
            <a:extLst>
              <a:ext uri="{FF2B5EF4-FFF2-40B4-BE49-F238E27FC236}">
                <a16:creationId xmlns:a16="http://schemas.microsoft.com/office/drawing/2014/main" id="{AEC947BA-97FA-D4E5-C408-1B3DE14A1E30}"/>
              </a:ext>
            </a:extLst>
          </p:cNvPr>
          <p:cNvPicPr>
            <a:picLocks noChangeAspect="1"/>
          </p:cNvPicPr>
          <p:nvPr/>
        </p:nvPicPr>
        <p:blipFill>
          <a:blip r:embed="rId2"/>
          <a:stretch>
            <a:fillRect/>
          </a:stretch>
        </p:blipFill>
        <p:spPr>
          <a:xfrm>
            <a:off x="532918" y="3042941"/>
            <a:ext cx="11126164" cy="2941575"/>
          </a:xfrm>
          <a:prstGeom prst="rect">
            <a:avLst/>
          </a:prstGeom>
        </p:spPr>
      </p:pic>
    </p:spTree>
    <p:extLst>
      <p:ext uri="{BB962C8B-B14F-4D97-AF65-F5344CB8AC3E}">
        <p14:creationId xmlns:p14="http://schemas.microsoft.com/office/powerpoint/2010/main" val="2524631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518B4-F561-6FCB-E8E7-6C683E020CEF}"/>
              </a:ext>
            </a:extLst>
          </p:cNvPr>
          <p:cNvSpPr txBox="1"/>
          <p:nvPr/>
        </p:nvSpPr>
        <p:spPr>
          <a:xfrm>
            <a:off x="824753" y="861536"/>
            <a:ext cx="11062447" cy="1703030"/>
          </a:xfrm>
          <a:prstGeom prst="rect">
            <a:avLst/>
          </a:prstGeom>
          <a:noFill/>
        </p:spPr>
        <p:txBody>
          <a:bodyPr wrap="square">
            <a:spAutoFit/>
          </a:bodyPr>
          <a:lstStyle/>
          <a:p>
            <a:pPr algn="l">
              <a:lnSpc>
                <a:spcPct val="150000"/>
              </a:lnSpc>
            </a:pPr>
            <a:r>
              <a:rPr lang="en-US" i="0" dirty="0">
                <a:solidFill>
                  <a:srgbClr val="000000"/>
                </a:solidFill>
                <a:effectLst/>
                <a:latin typeface="Arial" panose="020B0604020202020204" pitchFamily="34" charset="0"/>
                <a:cs typeface="Arial" panose="020B0604020202020204" pitchFamily="34" charset="0"/>
              </a:rPr>
              <a:t>3. Column Profile </a:t>
            </a:r>
          </a:p>
          <a:p>
            <a:pPr marL="285750" indent="-285750" algn="l">
              <a:lnSpc>
                <a:spcPct val="150000"/>
              </a:lnSpc>
              <a:buFont typeface="Arial" panose="020B0604020202020204" pitchFamily="34" charset="0"/>
              <a:buChar char="•"/>
            </a:pPr>
            <a:r>
              <a:rPr lang="en-US" b="0" dirty="0">
                <a:solidFill>
                  <a:srgbClr val="000000"/>
                </a:solidFill>
                <a:effectLst/>
                <a:latin typeface="Arial" panose="020B0604020202020204" pitchFamily="34" charset="0"/>
                <a:cs typeface="Arial" panose="020B0604020202020204" pitchFamily="34" charset="0"/>
              </a:rPr>
              <a:t>This is one of the most important features. </a:t>
            </a:r>
          </a:p>
          <a:p>
            <a:pPr marL="285750" indent="-285750" algn="l">
              <a:lnSpc>
                <a:spcPct val="150000"/>
              </a:lnSpc>
              <a:buFont typeface="Arial" panose="020B0604020202020204" pitchFamily="34" charset="0"/>
              <a:buChar char="•"/>
            </a:pPr>
            <a:r>
              <a:rPr lang="en-US" dirty="0">
                <a:solidFill>
                  <a:srgbClr val="000000"/>
                </a:solidFill>
                <a:effectLst/>
                <a:latin typeface="Arial" panose="020B0604020202020204" pitchFamily="34" charset="0"/>
                <a:cs typeface="Arial" panose="020B0604020202020204" pitchFamily="34" charset="0"/>
              </a:rPr>
              <a:t>As you can see for the selected column, you can see Column statistics which includes distribution measures like #Count, #error, #empty, #distinct, #Unique, #Empty string, Min, Max</a:t>
            </a:r>
          </a:p>
        </p:txBody>
      </p:sp>
      <p:pic>
        <p:nvPicPr>
          <p:cNvPr id="5" name="Picture 4">
            <a:extLst>
              <a:ext uri="{FF2B5EF4-FFF2-40B4-BE49-F238E27FC236}">
                <a16:creationId xmlns:a16="http://schemas.microsoft.com/office/drawing/2014/main" id="{115DF9D7-7C2A-0BFD-EDD0-C9C7268CD967}"/>
              </a:ext>
            </a:extLst>
          </p:cNvPr>
          <p:cNvPicPr>
            <a:picLocks noChangeAspect="1"/>
          </p:cNvPicPr>
          <p:nvPr/>
        </p:nvPicPr>
        <p:blipFill>
          <a:blip r:embed="rId2"/>
          <a:stretch>
            <a:fillRect/>
          </a:stretch>
        </p:blipFill>
        <p:spPr>
          <a:xfrm>
            <a:off x="227563" y="3001902"/>
            <a:ext cx="11964437" cy="3543607"/>
          </a:xfrm>
          <a:prstGeom prst="rect">
            <a:avLst/>
          </a:prstGeom>
        </p:spPr>
      </p:pic>
    </p:spTree>
    <p:extLst>
      <p:ext uri="{BB962C8B-B14F-4D97-AF65-F5344CB8AC3E}">
        <p14:creationId xmlns:p14="http://schemas.microsoft.com/office/powerpoint/2010/main" val="2482251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BB3B1-1094-FE7F-3EC4-E809202A0DE8}"/>
              </a:ext>
            </a:extLst>
          </p:cNvPr>
          <p:cNvSpPr txBox="1"/>
          <p:nvPr/>
        </p:nvSpPr>
        <p:spPr>
          <a:xfrm>
            <a:off x="690282" y="66249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PowerBI Data Modelling</a:t>
            </a:r>
          </a:p>
        </p:txBody>
      </p:sp>
      <p:sp>
        <p:nvSpPr>
          <p:cNvPr id="5" name="TextBox 4">
            <a:extLst>
              <a:ext uri="{FF2B5EF4-FFF2-40B4-BE49-F238E27FC236}">
                <a16:creationId xmlns:a16="http://schemas.microsoft.com/office/drawing/2014/main" id="{BBE16321-566A-3325-33B4-5EDB2657338A}"/>
              </a:ext>
            </a:extLst>
          </p:cNvPr>
          <p:cNvSpPr txBox="1"/>
          <p:nvPr/>
        </p:nvSpPr>
        <p:spPr>
          <a:xfrm>
            <a:off x="690282" y="1471136"/>
            <a:ext cx="11152094"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Data Modeling is one of the features used to connect multiple data sources in BI tool using a relationship. </a:t>
            </a:r>
          </a:p>
          <a:p>
            <a:pPr marL="285750" indent="-285750">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A relationship defines how data sources are connected with each other and you can create interesting data visualizations on multiple data sources.</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A328B45-4823-744F-05DF-8231EB8579C5}"/>
              </a:ext>
            </a:extLst>
          </p:cNvPr>
          <p:cNvPicPr>
            <a:picLocks noChangeAspect="1"/>
          </p:cNvPicPr>
          <p:nvPr/>
        </p:nvPicPr>
        <p:blipFill>
          <a:blip r:embed="rId2"/>
          <a:stretch>
            <a:fillRect/>
          </a:stretch>
        </p:blipFill>
        <p:spPr>
          <a:xfrm>
            <a:off x="3035798" y="2851695"/>
            <a:ext cx="6120404" cy="3901250"/>
          </a:xfrm>
          <a:prstGeom prst="rect">
            <a:avLst/>
          </a:prstGeom>
        </p:spPr>
      </p:pic>
    </p:spTree>
    <p:extLst>
      <p:ext uri="{BB962C8B-B14F-4D97-AF65-F5344CB8AC3E}">
        <p14:creationId xmlns:p14="http://schemas.microsoft.com/office/powerpoint/2010/main" val="311210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03D842-8899-0F7F-B9CA-577485B9E4F4}"/>
              </a:ext>
            </a:extLst>
          </p:cNvPr>
          <p:cNvSpPr txBox="1"/>
          <p:nvPr/>
        </p:nvSpPr>
        <p:spPr>
          <a:xfrm>
            <a:off x="3047223" y="3044279"/>
            <a:ext cx="6097554" cy="769441"/>
          </a:xfrm>
          <a:prstGeom prst="rect">
            <a:avLst/>
          </a:prstGeom>
          <a:noFill/>
        </p:spPr>
        <p:txBody>
          <a:bodyPr wrap="square">
            <a:spAutoFit/>
          </a:bodyPr>
          <a:lstStyle/>
          <a:p>
            <a:pPr algn="ctr"/>
            <a:r>
              <a:rPr lang="en-IN" sz="4400" dirty="0">
                <a:effectLst/>
                <a:latin typeface="Arial" panose="020B0604020202020204" pitchFamily="34" charset="0"/>
                <a:ea typeface="MS UI Gothic" panose="020B0600070205080204" pitchFamily="34" charset="-128"/>
                <a:cs typeface="Arial" panose="020B0604020202020204" pitchFamily="34" charset="0"/>
              </a:rPr>
              <a:t>D</a:t>
            </a:r>
            <a:r>
              <a:rPr lang="en-IN" sz="4400" spc="5" dirty="0">
                <a:effectLst/>
                <a:latin typeface="Arial" panose="020B0604020202020204" pitchFamily="34" charset="0"/>
                <a:ea typeface="MS UI Gothic" panose="020B0600070205080204" pitchFamily="34" charset="-128"/>
                <a:cs typeface="Arial" panose="020B0604020202020204" pitchFamily="34" charset="0"/>
              </a:rPr>
              <a:t>A</a:t>
            </a:r>
            <a:r>
              <a:rPr lang="en-IN" sz="4400" dirty="0">
                <a:effectLst/>
                <a:latin typeface="Arial" panose="020B0604020202020204" pitchFamily="34" charset="0"/>
                <a:ea typeface="MS UI Gothic" panose="020B0600070205080204" pitchFamily="34" charset="-128"/>
                <a:cs typeface="Arial" panose="020B0604020202020204" pitchFamily="34" charset="0"/>
              </a:rPr>
              <a:t>X EXP</a:t>
            </a:r>
            <a:r>
              <a:rPr lang="en-IN" sz="4400" spc="-5" dirty="0">
                <a:effectLst/>
                <a:latin typeface="Arial" panose="020B0604020202020204" pitchFamily="34" charset="0"/>
                <a:ea typeface="MS UI Gothic" panose="020B0600070205080204" pitchFamily="34" charset="-128"/>
                <a:cs typeface="Arial" panose="020B0604020202020204" pitchFamily="34" charset="0"/>
              </a:rPr>
              <a:t>R</a:t>
            </a:r>
            <a:r>
              <a:rPr lang="en-IN" sz="4400" dirty="0">
                <a:effectLst/>
                <a:latin typeface="Arial" panose="020B0604020202020204" pitchFamily="34" charset="0"/>
                <a:ea typeface="MS UI Gothic" panose="020B0600070205080204" pitchFamily="34" charset="-128"/>
                <a:cs typeface="Arial" panose="020B0604020202020204" pitchFamily="34" charset="0"/>
              </a:rPr>
              <a:t>ES</a:t>
            </a:r>
            <a:r>
              <a:rPr lang="en-IN" sz="4400" spc="-5" dirty="0">
                <a:effectLst/>
                <a:latin typeface="Arial" panose="020B0604020202020204" pitchFamily="34" charset="0"/>
                <a:ea typeface="MS UI Gothic" panose="020B0600070205080204" pitchFamily="34" charset="-128"/>
                <a:cs typeface="Arial" panose="020B0604020202020204" pitchFamily="34" charset="0"/>
              </a:rPr>
              <a:t>S</a:t>
            </a:r>
            <a:r>
              <a:rPr lang="en-IN" sz="4400" spc="5" dirty="0">
                <a:effectLst/>
                <a:latin typeface="Arial" panose="020B0604020202020204" pitchFamily="34" charset="0"/>
                <a:ea typeface="MS UI Gothic" panose="020B0600070205080204" pitchFamily="34" charset="-128"/>
                <a:cs typeface="Arial" panose="020B0604020202020204" pitchFamily="34" charset="0"/>
              </a:rPr>
              <a:t>IO</a:t>
            </a:r>
            <a:r>
              <a:rPr lang="en-IN" sz="4400" dirty="0">
                <a:effectLst/>
                <a:latin typeface="Arial" panose="020B0604020202020204" pitchFamily="34" charset="0"/>
                <a:ea typeface="MS UI Gothic" panose="020B0600070205080204" pitchFamily="34" charset="-128"/>
                <a:cs typeface="Arial" panose="020B0604020202020204" pitchFamily="34" charset="0"/>
              </a:rPr>
              <a:t>NS </a:t>
            </a:r>
            <a:endParaRPr lang="en-IN"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301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864C7-7B01-0BE5-60A4-52D6C86AC977}"/>
              </a:ext>
            </a:extLst>
          </p:cNvPr>
          <p:cNvSpPr txBox="1"/>
          <p:nvPr/>
        </p:nvSpPr>
        <p:spPr>
          <a:xfrm>
            <a:off x="663389" y="81849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Power BI Data Sources</a:t>
            </a:r>
          </a:p>
        </p:txBody>
      </p:sp>
      <p:sp>
        <p:nvSpPr>
          <p:cNvPr id="5" name="TextBox 4">
            <a:extLst>
              <a:ext uri="{FF2B5EF4-FFF2-40B4-BE49-F238E27FC236}">
                <a16:creationId xmlns:a16="http://schemas.microsoft.com/office/drawing/2014/main" id="{4F9173BA-7793-74D6-64BC-9526B375F749}"/>
              </a:ext>
            </a:extLst>
          </p:cNvPr>
          <p:cNvSpPr txBox="1"/>
          <p:nvPr/>
        </p:nvSpPr>
        <p:spPr>
          <a:xfrm>
            <a:off x="663389" y="1954236"/>
            <a:ext cx="6705598"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Power BI Desktop and Power BI Services support a large range of data 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the Get Data button, and it shows you all the available data connections.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connect to different Flat files, Azure cloud, SQL database, and Web platforms, also such as Google Analytics, Facebook, and Salesforce objects. </a:t>
            </a:r>
          </a:p>
        </p:txBody>
      </p:sp>
      <p:pic>
        <p:nvPicPr>
          <p:cNvPr id="2" name="Picture 1">
            <a:extLst>
              <a:ext uri="{FF2B5EF4-FFF2-40B4-BE49-F238E27FC236}">
                <a16:creationId xmlns:a16="http://schemas.microsoft.com/office/drawing/2014/main" id="{BEBEFE2C-7E43-A973-D8C4-987FD3F817F8}"/>
              </a:ext>
            </a:extLst>
          </p:cNvPr>
          <p:cNvPicPr>
            <a:picLocks noChangeAspect="1"/>
          </p:cNvPicPr>
          <p:nvPr/>
        </p:nvPicPr>
        <p:blipFill>
          <a:blip r:embed="rId2"/>
          <a:stretch>
            <a:fillRect/>
          </a:stretch>
        </p:blipFill>
        <p:spPr>
          <a:xfrm>
            <a:off x="7651971" y="923649"/>
            <a:ext cx="4540029" cy="5010701"/>
          </a:xfrm>
          <a:prstGeom prst="rect">
            <a:avLst/>
          </a:prstGeom>
        </p:spPr>
      </p:pic>
    </p:spTree>
    <p:extLst>
      <p:ext uri="{BB962C8B-B14F-4D97-AF65-F5344CB8AC3E}">
        <p14:creationId xmlns:p14="http://schemas.microsoft.com/office/powerpoint/2010/main" val="4193387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0F1DF1-5206-2E92-32FA-890BA7969A35}"/>
              </a:ext>
            </a:extLst>
          </p:cNvPr>
          <p:cNvSpPr txBox="1"/>
          <p:nvPr/>
        </p:nvSpPr>
        <p:spPr>
          <a:xfrm>
            <a:off x="1210648" y="1310471"/>
            <a:ext cx="10368642"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do the basic calculation and data analysis on data in Power pivot, we use DAX.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a formula-based language to compute calculated columns and calculated fields.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Help to create new information in form of calculated columns and measures, table from data that is already existing in your table.</a:t>
            </a:r>
            <a:endParaRPr lang="en-IN" dirty="0">
              <a:latin typeface="Arial" panose="020B0604020202020204" pitchFamily="34" charset="0"/>
              <a:cs typeface="Arial" panose="020B0604020202020204" pitchFamily="34" charset="0"/>
            </a:endParaRPr>
          </a:p>
        </p:txBody>
      </p:sp>
      <p:pic>
        <p:nvPicPr>
          <p:cNvPr id="7" name="Picture 2" descr="See the source image">
            <a:extLst>
              <a:ext uri="{FF2B5EF4-FFF2-40B4-BE49-F238E27FC236}">
                <a16:creationId xmlns:a16="http://schemas.microsoft.com/office/drawing/2014/main" id="{6D8FA5A6-B425-BF29-729A-3C7A3F4DF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061" y="3013501"/>
            <a:ext cx="3505200" cy="3505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C291B05-FF66-CCBA-97B6-451F07D96C33}"/>
              </a:ext>
            </a:extLst>
          </p:cNvPr>
          <p:cNvSpPr txBox="1"/>
          <p:nvPr/>
        </p:nvSpPr>
        <p:spPr>
          <a:xfrm>
            <a:off x="923365" y="698358"/>
            <a:ext cx="6096000"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Introduction to DAX</a:t>
            </a:r>
          </a:p>
        </p:txBody>
      </p:sp>
    </p:spTree>
    <p:extLst>
      <p:ext uri="{BB962C8B-B14F-4D97-AF65-F5344CB8AC3E}">
        <p14:creationId xmlns:p14="http://schemas.microsoft.com/office/powerpoint/2010/main" val="2851984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29ED19-FC6D-7471-4656-C0AA4027F80E}"/>
              </a:ext>
            </a:extLst>
          </p:cNvPr>
          <p:cNvSpPr txBox="1"/>
          <p:nvPr/>
        </p:nvSpPr>
        <p:spPr>
          <a:xfrm>
            <a:off x="837423" y="527124"/>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Syntax</a:t>
            </a:r>
          </a:p>
        </p:txBody>
      </p:sp>
      <p:sp>
        <p:nvSpPr>
          <p:cNvPr id="9" name="TextBox 8">
            <a:extLst>
              <a:ext uri="{FF2B5EF4-FFF2-40B4-BE49-F238E27FC236}">
                <a16:creationId xmlns:a16="http://schemas.microsoft.com/office/drawing/2014/main" id="{27543CBF-0EF3-DAFF-D8F1-8F4C3C5CFCE5}"/>
              </a:ext>
            </a:extLst>
          </p:cNvPr>
          <p:cNvSpPr txBox="1"/>
          <p:nvPr/>
        </p:nvSpPr>
        <p:spPr>
          <a:xfrm>
            <a:off x="837422" y="1085787"/>
            <a:ext cx="10984463" cy="4196020"/>
          </a:xfrm>
          <a:prstGeom prst="rect">
            <a:avLst/>
          </a:prstGeom>
          <a:noFill/>
        </p:spPr>
        <p:txBody>
          <a:bodyPr wrap="square">
            <a:spAutoFit/>
          </a:bodyPr>
          <a:lstStyle/>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measure name, Total Sales.</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equals sign operator (=), which indicates the beginning of the formula. When calculated, it will return a result.</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DAX function SUM, which adds up all the numbers in the Sales[SalesAmount] column. You’ll learn more about functions later.</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Parenthesis (), which surround an expression that contains one or more arguments. Most functions require at least one argument. An argument passes a value to a function.</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referenced table, Sales.</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referenced column, [SalesAmount], in the Sales table. With this argument, the SUM function knows on which column to aggregate a SUM.</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95C5A454-85A9-B99A-193D-CD12D1C2B595}"/>
              </a:ext>
            </a:extLst>
          </p:cNvPr>
          <p:cNvPicPr>
            <a:picLocks noChangeAspect="1"/>
          </p:cNvPicPr>
          <p:nvPr/>
        </p:nvPicPr>
        <p:blipFill>
          <a:blip r:embed="rId2"/>
          <a:stretch>
            <a:fillRect/>
          </a:stretch>
        </p:blipFill>
        <p:spPr>
          <a:xfrm>
            <a:off x="6096000" y="4998872"/>
            <a:ext cx="5862347" cy="1756231"/>
          </a:xfrm>
          <a:prstGeom prst="rect">
            <a:avLst/>
          </a:prstGeom>
        </p:spPr>
      </p:pic>
    </p:spTree>
    <p:extLst>
      <p:ext uri="{BB962C8B-B14F-4D97-AF65-F5344CB8AC3E}">
        <p14:creationId xmlns:p14="http://schemas.microsoft.com/office/powerpoint/2010/main" val="2953991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D3AA6-9CB7-2E9C-4993-0C3D3B774DC6}"/>
              </a:ext>
            </a:extLst>
          </p:cNvPr>
          <p:cNvSpPr txBox="1"/>
          <p:nvPr/>
        </p:nvSpPr>
        <p:spPr>
          <a:xfrm>
            <a:off x="920621" y="520184"/>
            <a:ext cx="6096000"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Row Context</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DDC1B5-2BCE-12DC-6850-CB663692A732}"/>
              </a:ext>
            </a:extLst>
          </p:cNvPr>
          <p:cNvPicPr>
            <a:picLocks noChangeAspect="1"/>
          </p:cNvPicPr>
          <p:nvPr/>
        </p:nvPicPr>
        <p:blipFill rotWithShape="1">
          <a:blip r:embed="rId2"/>
          <a:srcRect r="9687" b="44550"/>
          <a:stretch/>
        </p:blipFill>
        <p:spPr>
          <a:xfrm>
            <a:off x="590550" y="2940182"/>
            <a:ext cx="11010900" cy="3101001"/>
          </a:xfrm>
          <a:prstGeom prst="rect">
            <a:avLst/>
          </a:prstGeom>
        </p:spPr>
      </p:pic>
      <p:sp>
        <p:nvSpPr>
          <p:cNvPr id="6" name="TextBox 5">
            <a:extLst>
              <a:ext uri="{FF2B5EF4-FFF2-40B4-BE49-F238E27FC236}">
                <a16:creationId xmlns:a16="http://schemas.microsoft.com/office/drawing/2014/main" id="{56EA1726-166D-EA45-26EC-36435F9D8E62}"/>
              </a:ext>
            </a:extLst>
          </p:cNvPr>
          <p:cNvSpPr txBox="1"/>
          <p:nvPr/>
        </p:nvSpPr>
        <p:spPr>
          <a:xfrm>
            <a:off x="920621" y="1327066"/>
            <a:ext cx="9566988"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refers to just “the current row” across all columns of a table and extends to all columns in related tables too.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type of context lets the DAX formula know which rows to use for a specific formula.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3255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911509-CDCA-7184-ACF8-39C9EACEFC8F}"/>
              </a:ext>
            </a:extLst>
          </p:cNvPr>
          <p:cNvSpPr txBox="1"/>
          <p:nvPr/>
        </p:nvSpPr>
        <p:spPr>
          <a:xfrm>
            <a:off x="996043" y="87435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Filter context</a:t>
            </a:r>
          </a:p>
        </p:txBody>
      </p:sp>
      <p:sp>
        <p:nvSpPr>
          <p:cNvPr id="9" name="TextBox 8">
            <a:extLst>
              <a:ext uri="{FF2B5EF4-FFF2-40B4-BE49-F238E27FC236}">
                <a16:creationId xmlns:a16="http://schemas.microsoft.com/office/drawing/2014/main" id="{F321B458-80E5-BA74-C16E-3C16D15ADD4B}"/>
              </a:ext>
            </a:extLst>
          </p:cNvPr>
          <p:cNvSpPr txBox="1"/>
          <p:nvPr/>
        </p:nvSpPr>
        <p:spPr>
          <a:xfrm>
            <a:off x="996043" y="1615856"/>
            <a:ext cx="10293998"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Filter context is a little more difficult to understand than row context. </a:t>
            </a:r>
          </a:p>
          <a:p>
            <a:pPr marL="285750" indent="-285750">
              <a:lnSpc>
                <a:spcPct val="150000"/>
              </a:lnSpc>
              <a:buFont typeface="Arial" panose="020B0604020202020204" pitchFamily="34" charset="0"/>
              <a:buChar char="•"/>
            </a:pPr>
            <a:r>
              <a:rPr lang="en-US" dirty="0"/>
              <a:t>You can most easily think of filter context as: One or more filters applied in a calculation that determines a result or value.</a:t>
            </a:r>
            <a:endParaRPr lang="en-IN" dirty="0"/>
          </a:p>
        </p:txBody>
      </p:sp>
      <p:pic>
        <p:nvPicPr>
          <p:cNvPr id="10" name="Picture 9">
            <a:extLst>
              <a:ext uri="{FF2B5EF4-FFF2-40B4-BE49-F238E27FC236}">
                <a16:creationId xmlns:a16="http://schemas.microsoft.com/office/drawing/2014/main" id="{AE74CF46-03AA-55BC-D4FB-FC4C59915BBC}"/>
              </a:ext>
            </a:extLst>
          </p:cNvPr>
          <p:cNvPicPr>
            <a:picLocks noChangeAspect="1"/>
          </p:cNvPicPr>
          <p:nvPr/>
        </p:nvPicPr>
        <p:blipFill>
          <a:blip r:embed="rId2"/>
          <a:stretch>
            <a:fillRect/>
          </a:stretch>
        </p:blipFill>
        <p:spPr>
          <a:xfrm>
            <a:off x="2595562" y="3540481"/>
            <a:ext cx="7000875" cy="1419225"/>
          </a:xfrm>
          <a:prstGeom prst="rect">
            <a:avLst/>
          </a:prstGeom>
        </p:spPr>
      </p:pic>
    </p:spTree>
    <p:extLst>
      <p:ext uri="{BB962C8B-B14F-4D97-AF65-F5344CB8AC3E}">
        <p14:creationId xmlns:p14="http://schemas.microsoft.com/office/powerpoint/2010/main" val="3831128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139AB6-9F54-2AB6-5FCC-4946E2DC7AC8}"/>
              </a:ext>
            </a:extLst>
          </p:cNvPr>
          <p:cNvSpPr txBox="1"/>
          <p:nvPr/>
        </p:nvSpPr>
        <p:spPr>
          <a:xfrm>
            <a:off x="697463" y="368216"/>
            <a:ext cx="11320365" cy="4611519"/>
          </a:xfrm>
          <a:prstGeom prst="rect">
            <a:avLst/>
          </a:prstGeom>
          <a:noFill/>
        </p:spPr>
        <p:txBody>
          <a:bodyPr wrap="square">
            <a:spAutoFit/>
          </a:bodyPr>
          <a:lstStyle/>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measure name, Store Sales.</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equals sign operator (=), which indicates the beginning of the formula.</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CALCULATE function, which evaluates an expression, as an argument, in a context that is modified by the specified filters.</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Parenthesis (), which surround an expression containing one or more arguments.</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A measure [Total Sales] in the same table as an expression. The Total Sales measure has the formula: =SUM(Sales[SalesAmount]).</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A comma (,), which separates the first expression argument from the filter argument.</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fully qualified referenced column, Channel[ChannelName]. This is our row context. Each row in this column specifies a channel, such as Store or Online.</a:t>
            </a:r>
          </a:p>
          <a:p>
            <a:pPr marL="342900" indent="-342900">
              <a:lnSpc>
                <a:spcPct val="150000"/>
              </a:lnSpc>
              <a:buFont typeface="+mj-lt"/>
              <a:buAutoNum type="alphaUcPeriod"/>
            </a:pPr>
            <a:r>
              <a:rPr lang="en-US" dirty="0">
                <a:latin typeface="Arial" panose="020B0604020202020204" pitchFamily="34" charset="0"/>
                <a:cs typeface="Arial" panose="020B0604020202020204" pitchFamily="34" charset="0"/>
              </a:rPr>
              <a:t>The value, Store, as a filter. This is our filter context.</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85DBA45-AB9E-1AB5-A26F-C4D5570C1CD1}"/>
              </a:ext>
            </a:extLst>
          </p:cNvPr>
          <p:cNvPicPr>
            <a:picLocks noChangeAspect="1"/>
          </p:cNvPicPr>
          <p:nvPr/>
        </p:nvPicPr>
        <p:blipFill>
          <a:blip r:embed="rId2"/>
          <a:stretch>
            <a:fillRect/>
          </a:stretch>
        </p:blipFill>
        <p:spPr>
          <a:xfrm>
            <a:off x="2987448" y="5164007"/>
            <a:ext cx="7000875" cy="1419225"/>
          </a:xfrm>
          <a:prstGeom prst="rect">
            <a:avLst/>
          </a:prstGeom>
        </p:spPr>
      </p:pic>
    </p:spTree>
    <p:extLst>
      <p:ext uri="{BB962C8B-B14F-4D97-AF65-F5344CB8AC3E}">
        <p14:creationId xmlns:p14="http://schemas.microsoft.com/office/powerpoint/2010/main" val="73260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D2CD42-A3BD-C91F-0CA1-45561A25E74E}"/>
              </a:ext>
            </a:extLst>
          </p:cNvPr>
          <p:cNvSpPr txBox="1"/>
          <p:nvPr/>
        </p:nvSpPr>
        <p:spPr>
          <a:xfrm>
            <a:off x="940060" y="569478"/>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Functions</a:t>
            </a:r>
          </a:p>
        </p:txBody>
      </p:sp>
      <p:sp>
        <p:nvSpPr>
          <p:cNvPr id="9" name="TextBox 8">
            <a:extLst>
              <a:ext uri="{FF2B5EF4-FFF2-40B4-BE49-F238E27FC236}">
                <a16:creationId xmlns:a16="http://schemas.microsoft.com/office/drawing/2014/main" id="{DA89995C-4575-494F-40EF-56A45DEC6297}"/>
              </a:ext>
            </a:extLst>
          </p:cNvPr>
          <p:cNvSpPr txBox="1"/>
          <p:nvPr/>
        </p:nvSpPr>
        <p:spPr>
          <a:xfrm>
            <a:off x="940060" y="1225284"/>
            <a:ext cx="10461948"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DAX includes the following categories of functions: Date and Time, Time Intelligence, Information, Logical, Mathematical, Statistical, Text, Parent/Child, and Other functions.</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3B6C3C65-5F30-A0DB-A83F-467C46463DB9}"/>
              </a:ext>
            </a:extLst>
          </p:cNvPr>
          <p:cNvPicPr>
            <a:picLocks noChangeAspect="1"/>
          </p:cNvPicPr>
          <p:nvPr/>
        </p:nvPicPr>
        <p:blipFill rotWithShape="1">
          <a:blip r:embed="rId2"/>
          <a:srcRect l="9198" t="9167" r="8006" b="3889"/>
          <a:stretch/>
        </p:blipFill>
        <p:spPr>
          <a:xfrm>
            <a:off x="3879907" y="2257425"/>
            <a:ext cx="4432186" cy="4439278"/>
          </a:xfrm>
          <a:prstGeom prst="rect">
            <a:avLst/>
          </a:prstGeom>
        </p:spPr>
      </p:pic>
    </p:spTree>
    <p:extLst>
      <p:ext uri="{BB962C8B-B14F-4D97-AF65-F5344CB8AC3E}">
        <p14:creationId xmlns:p14="http://schemas.microsoft.com/office/powerpoint/2010/main" val="323606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44DBBB-7AD9-04AB-A9C6-0391F4DD57B1}"/>
              </a:ext>
            </a:extLst>
          </p:cNvPr>
          <p:cNvSpPr txBox="1"/>
          <p:nvPr/>
        </p:nvSpPr>
        <p:spPr>
          <a:xfrm>
            <a:off x="717176" y="528028"/>
            <a:ext cx="6096000" cy="369332"/>
          </a:xfrm>
          <a:prstGeom prst="rect">
            <a:avLst/>
          </a:prstGeom>
          <a:noFill/>
        </p:spPr>
        <p:txBody>
          <a:bodyPr wrap="square">
            <a:spAutoFit/>
          </a:bodyPr>
          <a:lstStyle/>
          <a:p>
            <a:pPr algn="l"/>
            <a:r>
              <a:rPr lang="en-IN" b="1" i="0">
                <a:solidFill>
                  <a:srgbClr val="222222"/>
                </a:solidFill>
                <a:effectLst/>
                <a:latin typeface="Arial" panose="020B0604020202020204" pitchFamily="34" charset="0"/>
                <a:cs typeface="Arial" panose="020B0604020202020204" pitchFamily="34" charset="0"/>
              </a:rPr>
              <a:t>Calculated Columns</a:t>
            </a:r>
          </a:p>
        </p:txBody>
      </p:sp>
      <p:sp>
        <p:nvSpPr>
          <p:cNvPr id="5" name="TextBox 4">
            <a:extLst>
              <a:ext uri="{FF2B5EF4-FFF2-40B4-BE49-F238E27FC236}">
                <a16:creationId xmlns:a16="http://schemas.microsoft.com/office/drawing/2014/main" id="{AD2259DD-5D96-D1DE-8875-2CB337FBF26F}"/>
              </a:ext>
            </a:extLst>
          </p:cNvPr>
          <p:cNvSpPr txBox="1"/>
          <p:nvPr/>
        </p:nvSpPr>
        <p:spPr>
          <a:xfrm>
            <a:off x="1138517" y="1232211"/>
            <a:ext cx="9699811" cy="369332"/>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Microsoft Power BI allows you to create custom or calculated columns from existing ones.</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111F423-2231-8814-158F-DC9D1B9675E3}"/>
              </a:ext>
            </a:extLst>
          </p:cNvPr>
          <p:cNvSpPr txBox="1"/>
          <p:nvPr/>
        </p:nvSpPr>
        <p:spPr>
          <a:xfrm>
            <a:off x="1138516" y="1601543"/>
            <a:ext cx="9421907"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In order to create it, please click on the New Column option under the Modeling tab.</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Clicking the New tab opens the Power BI DAX formula bar, as shown below.</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B238E3F-D199-899A-4271-1D97F9772367}"/>
              </a:ext>
            </a:extLst>
          </p:cNvPr>
          <p:cNvPicPr>
            <a:picLocks noChangeAspect="1"/>
          </p:cNvPicPr>
          <p:nvPr/>
        </p:nvPicPr>
        <p:blipFill>
          <a:blip r:embed="rId2"/>
          <a:stretch>
            <a:fillRect/>
          </a:stretch>
        </p:blipFill>
        <p:spPr>
          <a:xfrm>
            <a:off x="1496931" y="2947929"/>
            <a:ext cx="9198137" cy="2872989"/>
          </a:xfrm>
          <a:prstGeom prst="rect">
            <a:avLst/>
          </a:prstGeom>
        </p:spPr>
      </p:pic>
    </p:spTree>
    <p:extLst>
      <p:ext uri="{BB962C8B-B14F-4D97-AF65-F5344CB8AC3E}">
        <p14:creationId xmlns:p14="http://schemas.microsoft.com/office/powerpoint/2010/main" val="3175735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551C20-554B-DC9A-8AF6-4F8D9BC6C47E}"/>
              </a:ext>
            </a:extLst>
          </p:cNvPr>
          <p:cNvSpPr txBox="1"/>
          <p:nvPr/>
        </p:nvSpPr>
        <p:spPr>
          <a:xfrm>
            <a:off x="896470" y="439289"/>
            <a:ext cx="1053352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For this Calculated Columns demo purpose, we select Sales Amount and Total Product Cost from the Fact Internet Sales table. </a:t>
            </a:r>
          </a:p>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From the screenshot below, you can see that we are calculating the Profit by removing the Total Product Cost from Sales Amount. </a:t>
            </a:r>
          </a:p>
          <a:p>
            <a:pPr marL="285750" indent="-285750">
              <a:lnSpc>
                <a:spcPct val="150000"/>
              </a:lnSpc>
              <a:buFont typeface="Arial" panose="020B0604020202020204" pitchFamily="34" charset="0"/>
              <a:buChar char="•"/>
            </a:pPr>
            <a:r>
              <a:rPr lang="en-US" b="0" i="0" dirty="0">
                <a:solidFill>
                  <a:srgbClr val="222222"/>
                </a:solidFill>
                <a:effectLst/>
                <a:latin typeface="Arial" panose="020B0604020202020204" pitchFamily="34" charset="0"/>
                <a:cs typeface="Arial" panose="020B0604020202020204" pitchFamily="34" charset="0"/>
              </a:rPr>
              <a:t>Next, a new col called profit is created by clicking the enter.</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3E8EB4-25BD-3246-FA0F-9FA4557F814C}"/>
              </a:ext>
            </a:extLst>
          </p:cNvPr>
          <p:cNvPicPr>
            <a:picLocks noChangeAspect="1"/>
          </p:cNvPicPr>
          <p:nvPr/>
        </p:nvPicPr>
        <p:blipFill>
          <a:blip r:embed="rId2"/>
          <a:stretch>
            <a:fillRect/>
          </a:stretch>
        </p:blipFill>
        <p:spPr>
          <a:xfrm>
            <a:off x="1386432" y="3379694"/>
            <a:ext cx="9419136" cy="1943268"/>
          </a:xfrm>
          <a:prstGeom prst="rect">
            <a:avLst/>
          </a:prstGeom>
        </p:spPr>
      </p:pic>
    </p:spTree>
    <p:extLst>
      <p:ext uri="{BB962C8B-B14F-4D97-AF65-F5344CB8AC3E}">
        <p14:creationId xmlns:p14="http://schemas.microsoft.com/office/powerpoint/2010/main" val="2438401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B1FB69-5FD7-EA6D-F7BA-1ACF8D036835}"/>
              </a:ext>
            </a:extLst>
          </p:cNvPr>
          <p:cNvSpPr txBox="1"/>
          <p:nvPr/>
        </p:nvSpPr>
        <p:spPr>
          <a:xfrm>
            <a:off x="2438400" y="762017"/>
            <a:ext cx="7315200" cy="45653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Let me add the calculated col we created to the table. </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8169B09-EA63-0B45-F707-65322D7ABC11}"/>
              </a:ext>
            </a:extLst>
          </p:cNvPr>
          <p:cNvPicPr>
            <a:picLocks noChangeAspect="1"/>
          </p:cNvPicPr>
          <p:nvPr/>
        </p:nvPicPr>
        <p:blipFill>
          <a:blip r:embed="rId2"/>
          <a:stretch>
            <a:fillRect/>
          </a:stretch>
        </p:blipFill>
        <p:spPr>
          <a:xfrm>
            <a:off x="658659" y="1528963"/>
            <a:ext cx="10874682" cy="4427604"/>
          </a:xfrm>
          <a:prstGeom prst="rect">
            <a:avLst/>
          </a:prstGeom>
        </p:spPr>
      </p:pic>
    </p:spTree>
    <p:extLst>
      <p:ext uri="{BB962C8B-B14F-4D97-AF65-F5344CB8AC3E}">
        <p14:creationId xmlns:p14="http://schemas.microsoft.com/office/powerpoint/2010/main" val="1394209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558F0C-AD47-A13F-60CB-438AC6F1186C}"/>
              </a:ext>
            </a:extLst>
          </p:cNvPr>
          <p:cNvSpPr txBox="1"/>
          <p:nvPr/>
        </p:nvSpPr>
        <p:spPr>
          <a:xfrm>
            <a:off x="753036" y="644569"/>
            <a:ext cx="6096000" cy="369332"/>
          </a:xfrm>
          <a:prstGeom prst="rect">
            <a:avLst/>
          </a:prstGeom>
          <a:noFill/>
        </p:spPr>
        <p:txBody>
          <a:bodyPr wrap="square">
            <a:spAutoFit/>
          </a:bodyPr>
          <a:lstStyle/>
          <a:p>
            <a:pPr algn="l" fontAlgn="base"/>
            <a:r>
              <a:rPr lang="en-IN" b="1" i="0" dirty="0">
                <a:solidFill>
                  <a:srgbClr val="404040"/>
                </a:solidFill>
                <a:effectLst/>
                <a:latin typeface="Arial" panose="020B0604020202020204" pitchFamily="34" charset="0"/>
                <a:cs typeface="Arial" panose="020B0604020202020204" pitchFamily="34" charset="0"/>
              </a:rPr>
              <a:t>Explicit Measure</a:t>
            </a:r>
          </a:p>
        </p:txBody>
      </p:sp>
      <p:sp>
        <p:nvSpPr>
          <p:cNvPr id="5" name="TextBox 4">
            <a:extLst>
              <a:ext uri="{FF2B5EF4-FFF2-40B4-BE49-F238E27FC236}">
                <a16:creationId xmlns:a16="http://schemas.microsoft.com/office/drawing/2014/main" id="{B17FE088-DC4D-F704-B535-F343EE5DAB39}"/>
              </a:ext>
            </a:extLst>
          </p:cNvPr>
          <p:cNvSpPr txBox="1"/>
          <p:nvPr/>
        </p:nvSpPr>
        <p:spPr>
          <a:xfrm>
            <a:off x="1299882" y="1286000"/>
            <a:ext cx="8884023" cy="8778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If I want to show the sum of sales in my report, I can create a measure with a simple calculation below;</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955E31F-88DE-C3CE-AE2A-4D8AFE5ECE80}"/>
              </a:ext>
            </a:extLst>
          </p:cNvPr>
          <p:cNvPicPr>
            <a:picLocks noChangeAspect="1"/>
          </p:cNvPicPr>
          <p:nvPr/>
        </p:nvPicPr>
        <p:blipFill>
          <a:blip r:embed="rId2"/>
          <a:stretch>
            <a:fillRect/>
          </a:stretch>
        </p:blipFill>
        <p:spPr>
          <a:xfrm>
            <a:off x="2716237" y="2499709"/>
            <a:ext cx="6759526" cy="2270957"/>
          </a:xfrm>
          <a:prstGeom prst="rect">
            <a:avLst/>
          </a:prstGeom>
        </p:spPr>
      </p:pic>
    </p:spTree>
    <p:extLst>
      <p:ext uri="{BB962C8B-B14F-4D97-AF65-F5344CB8AC3E}">
        <p14:creationId xmlns:p14="http://schemas.microsoft.com/office/powerpoint/2010/main" val="184753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3E58CA-C2ED-93EA-0A86-B7D48907F3AF}"/>
              </a:ext>
            </a:extLst>
          </p:cNvPr>
          <p:cNvSpPr txBox="1"/>
          <p:nvPr/>
        </p:nvSpPr>
        <p:spPr>
          <a:xfrm>
            <a:off x="345141" y="745162"/>
            <a:ext cx="7736541"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Here are the available data sources in Power BI, as shown below:</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SQL Database</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Flat Files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Blank Query</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OData Feed</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Azure Cloud Platform</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Online Services</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Oracle database</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IBM Db2 database</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IBM Netezza</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IBM Informix database (Beta)</a:t>
            </a:r>
          </a:p>
          <a:p>
            <a:pPr marL="742950" lvl="1" indent="-285750">
              <a:lnSpc>
                <a:spcPct val="150000"/>
              </a:lnSpc>
              <a:buFont typeface="Courier New" panose="02070309020205020404" pitchFamily="49" charset="0"/>
              <a:buChar char="o"/>
            </a:pPr>
            <a:r>
              <a:rPr lang="en-IN" dirty="0">
                <a:latin typeface="Arial" panose="020B0604020202020204" pitchFamily="34" charset="0"/>
                <a:cs typeface="Arial" panose="020B0604020202020204" pitchFamily="34" charset="0"/>
              </a:rPr>
              <a:t>Other data sources such as Exchange, Hadoop, or active directory</a:t>
            </a:r>
          </a:p>
        </p:txBody>
      </p:sp>
      <p:pic>
        <p:nvPicPr>
          <p:cNvPr id="2" name="Picture 1">
            <a:extLst>
              <a:ext uri="{FF2B5EF4-FFF2-40B4-BE49-F238E27FC236}">
                <a16:creationId xmlns:a16="http://schemas.microsoft.com/office/drawing/2014/main" id="{8351DDAF-4A32-7CBA-F5A9-97DC580B6931}"/>
              </a:ext>
            </a:extLst>
          </p:cNvPr>
          <p:cNvPicPr>
            <a:picLocks noChangeAspect="1"/>
          </p:cNvPicPr>
          <p:nvPr/>
        </p:nvPicPr>
        <p:blipFill>
          <a:blip r:embed="rId2"/>
          <a:stretch>
            <a:fillRect/>
          </a:stretch>
        </p:blipFill>
        <p:spPr>
          <a:xfrm>
            <a:off x="5209334" y="1504108"/>
            <a:ext cx="5744696" cy="3510648"/>
          </a:xfrm>
          <a:prstGeom prst="rect">
            <a:avLst/>
          </a:prstGeom>
        </p:spPr>
      </p:pic>
    </p:spTree>
    <p:extLst>
      <p:ext uri="{BB962C8B-B14F-4D97-AF65-F5344CB8AC3E}">
        <p14:creationId xmlns:p14="http://schemas.microsoft.com/office/powerpoint/2010/main" val="3251382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43DA7-D3A3-197F-AB19-BC767B9DFDC8}"/>
              </a:ext>
            </a:extLst>
          </p:cNvPr>
          <p:cNvSpPr txBox="1"/>
          <p:nvPr/>
        </p:nvSpPr>
        <p:spPr>
          <a:xfrm>
            <a:off x="1501588" y="533872"/>
            <a:ext cx="9188823" cy="17088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The measure will show the sum of sales aggregated by whatever filtering the FactInternetSales table. </a:t>
            </a:r>
          </a:p>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In the below, I have the Sales measure filtered by the SalesOrderNumber field from FactInternetSales.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3155F40-6B8F-69C0-7566-BED464340E69}"/>
              </a:ext>
            </a:extLst>
          </p:cNvPr>
          <p:cNvPicPr>
            <a:picLocks noChangeAspect="1"/>
          </p:cNvPicPr>
          <p:nvPr/>
        </p:nvPicPr>
        <p:blipFill>
          <a:blip r:embed="rId2"/>
          <a:stretch>
            <a:fillRect/>
          </a:stretch>
        </p:blipFill>
        <p:spPr>
          <a:xfrm>
            <a:off x="4255271" y="2088439"/>
            <a:ext cx="3325207" cy="3157830"/>
          </a:xfrm>
          <a:prstGeom prst="rect">
            <a:avLst/>
          </a:prstGeom>
        </p:spPr>
      </p:pic>
      <p:sp>
        <p:nvSpPr>
          <p:cNvPr id="7" name="TextBox 6">
            <a:extLst>
              <a:ext uri="{FF2B5EF4-FFF2-40B4-BE49-F238E27FC236}">
                <a16:creationId xmlns:a16="http://schemas.microsoft.com/office/drawing/2014/main" id="{6E8FAFB2-6608-C181-9048-06403E142A92}"/>
              </a:ext>
            </a:extLst>
          </p:cNvPr>
          <p:cNvSpPr txBox="1"/>
          <p:nvPr/>
        </p:nvSpPr>
        <p:spPr>
          <a:xfrm>
            <a:off x="1501588" y="5443146"/>
            <a:ext cx="9786498" cy="872034"/>
          </a:xfrm>
          <a:prstGeom prst="rect">
            <a:avLst/>
          </a:prstGeom>
          <a:noFill/>
        </p:spPr>
        <p:txBody>
          <a:bodyPr wrap="square">
            <a:spAutoFit/>
          </a:bodyPr>
          <a:lstStyle/>
          <a:p>
            <a:pPr marL="285750" indent="-285750" algn="just"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Sales measure displayed in a visual.</a:t>
            </a:r>
          </a:p>
          <a:p>
            <a:pPr marL="285750" indent="-285750" algn="just"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a:t>
            </a:r>
            <a:r>
              <a:rPr lang="en-US" b="0" i="0" dirty="0">
                <a:solidFill>
                  <a:srgbClr val="404040"/>
                </a:solidFill>
                <a:effectLst/>
                <a:latin typeface="Arial" panose="020B0604020202020204" pitchFamily="34" charset="0"/>
                <a:cs typeface="Arial" panose="020B0604020202020204" pitchFamily="34" charset="0"/>
              </a:rPr>
              <a:t>Whenever you create a measure yourself in Power BI, that is called </a:t>
            </a:r>
            <a:r>
              <a:rPr lang="en-US" b="1" i="0" dirty="0">
                <a:solidFill>
                  <a:srgbClr val="404040"/>
                </a:solidFill>
                <a:effectLst/>
                <a:latin typeface="Arial" panose="020B0604020202020204" pitchFamily="34" charset="0"/>
                <a:cs typeface="Arial" panose="020B0604020202020204" pitchFamily="34" charset="0"/>
              </a:rPr>
              <a:t>Explicit measure</a:t>
            </a:r>
            <a:r>
              <a:rPr lang="en-US" b="0" i="0" dirty="0">
                <a:solidFill>
                  <a:srgbClr val="40404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42314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334835-4CE3-310E-594C-8F47C1EEC897}"/>
              </a:ext>
            </a:extLst>
          </p:cNvPr>
          <p:cNvSpPr txBox="1"/>
          <p:nvPr/>
        </p:nvSpPr>
        <p:spPr>
          <a:xfrm>
            <a:off x="1846729" y="894973"/>
            <a:ext cx="9412941"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The measure above shows the sales value, however, there is another and more popular way of getting the sales value. </a:t>
            </a:r>
          </a:p>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That is by dragging and dropping the SalesAmount column (from the FactInternetSales table) directly into the report’s visual.</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63DE768-A4D1-BA56-6B8F-7ECFC7297192}"/>
              </a:ext>
            </a:extLst>
          </p:cNvPr>
          <p:cNvPicPr>
            <a:picLocks noChangeAspect="1"/>
          </p:cNvPicPr>
          <p:nvPr/>
        </p:nvPicPr>
        <p:blipFill>
          <a:blip r:embed="rId2"/>
          <a:stretch>
            <a:fillRect/>
          </a:stretch>
        </p:blipFill>
        <p:spPr>
          <a:xfrm>
            <a:off x="4218683" y="2921858"/>
            <a:ext cx="3754634" cy="2676279"/>
          </a:xfrm>
          <a:prstGeom prst="rect">
            <a:avLst/>
          </a:prstGeom>
        </p:spPr>
      </p:pic>
      <p:sp>
        <p:nvSpPr>
          <p:cNvPr id="6" name="TextBox 5">
            <a:extLst>
              <a:ext uri="{FF2B5EF4-FFF2-40B4-BE49-F238E27FC236}">
                <a16:creationId xmlns:a16="http://schemas.microsoft.com/office/drawing/2014/main" id="{FB22B8BA-706C-F312-17A2-4C03F2CB82E4}"/>
              </a:ext>
            </a:extLst>
          </p:cNvPr>
          <p:cNvSpPr txBox="1"/>
          <p:nvPr/>
        </p:nvSpPr>
        <p:spPr>
          <a:xfrm>
            <a:off x="457199" y="386452"/>
            <a:ext cx="6096000"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Implicit Measure</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33633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7401E-F555-5D9C-DA57-25939255EEBF}"/>
              </a:ext>
            </a:extLst>
          </p:cNvPr>
          <p:cNvSpPr txBox="1"/>
          <p:nvPr/>
        </p:nvSpPr>
        <p:spPr>
          <a:xfrm>
            <a:off x="1506070" y="652226"/>
            <a:ext cx="917985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If you notice, you will see a Sigma (or sum) icon beside the SalesAmount column. </a:t>
            </a:r>
          </a:p>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This is an icon you will see beside every numeric column (not columns participating in relationships) that are by default set in Power BI as auto-</a:t>
            </a:r>
            <a:r>
              <a:rPr lang="en-US" b="0" i="0" dirty="0" err="1">
                <a:solidFill>
                  <a:srgbClr val="404040"/>
                </a:solidFill>
                <a:effectLst/>
                <a:latin typeface="Arial" panose="020B0604020202020204" pitchFamily="34" charset="0"/>
                <a:cs typeface="Arial" panose="020B0604020202020204" pitchFamily="34" charset="0"/>
              </a:rPr>
              <a:t>sumarizable</a:t>
            </a:r>
            <a:r>
              <a:rPr lang="en-US" b="0" i="0" dirty="0">
                <a:solidFill>
                  <a:srgbClr val="404040"/>
                </a:solidFill>
                <a:effectLst/>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This means whenever you visualize that column in the Power BI, Power BI shows you the aggregation (the summarization in this case) instead of individual values.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358559A-6ACC-6F68-A3A4-2B22CDD90B1B}"/>
              </a:ext>
            </a:extLst>
          </p:cNvPr>
          <p:cNvPicPr>
            <a:picLocks noChangeAspect="1"/>
          </p:cNvPicPr>
          <p:nvPr/>
        </p:nvPicPr>
        <p:blipFill>
          <a:blip r:embed="rId2"/>
          <a:stretch>
            <a:fillRect/>
          </a:stretch>
        </p:blipFill>
        <p:spPr>
          <a:xfrm>
            <a:off x="4978517" y="2952295"/>
            <a:ext cx="2234966" cy="3284032"/>
          </a:xfrm>
          <a:prstGeom prst="rect">
            <a:avLst/>
          </a:prstGeom>
        </p:spPr>
      </p:pic>
    </p:spTree>
    <p:extLst>
      <p:ext uri="{BB962C8B-B14F-4D97-AF65-F5344CB8AC3E}">
        <p14:creationId xmlns:p14="http://schemas.microsoft.com/office/powerpoint/2010/main" val="2454628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04C4BA-A526-B0E0-23D1-2699AC123E18}"/>
              </a:ext>
            </a:extLst>
          </p:cNvPr>
          <p:cNvSpPr txBox="1"/>
          <p:nvPr/>
        </p:nvSpPr>
        <p:spPr>
          <a:xfrm>
            <a:off x="1447800" y="717194"/>
            <a:ext cx="9296400"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404040"/>
                </a:solidFill>
                <a:effectLst/>
                <a:latin typeface="Arial" panose="020B0604020202020204" pitchFamily="34" charset="0"/>
                <a:cs typeface="Arial" panose="020B0604020202020204" pitchFamily="34" charset="0"/>
              </a:rPr>
              <a:t>If Power BI didn’t summarize the values of SalesAmount, then we would have seen below: the list of values in the SalesAmount column;</a:t>
            </a:r>
            <a:endParaRPr lang="en-IN"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5133C9D2-A153-D2D0-B777-D49C66DE9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159" y="1758095"/>
            <a:ext cx="3509682" cy="472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23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3773F-2141-9B09-16F6-CCE3F228C4E0}"/>
              </a:ext>
            </a:extLst>
          </p:cNvPr>
          <p:cNvSpPr txBox="1"/>
          <p:nvPr/>
        </p:nvSpPr>
        <p:spPr>
          <a:xfrm>
            <a:off x="277906" y="2256190"/>
            <a:ext cx="8919882"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auto-summarization that Power BI automatically applies on the numeric columns is called an Implicit Measure. </a:t>
            </a: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An implicit measure is not only in the form of Sum. </a:t>
            </a:r>
          </a:p>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you can change that in the visual by changing the aggregation;</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000EF69-0A75-0929-7B29-72ED800014C9}"/>
              </a:ext>
            </a:extLst>
          </p:cNvPr>
          <p:cNvPicPr>
            <a:picLocks noChangeAspect="1"/>
          </p:cNvPicPr>
          <p:nvPr/>
        </p:nvPicPr>
        <p:blipFill>
          <a:blip r:embed="rId2"/>
          <a:stretch>
            <a:fillRect/>
          </a:stretch>
        </p:blipFill>
        <p:spPr>
          <a:xfrm>
            <a:off x="8460577" y="803018"/>
            <a:ext cx="3596952" cy="5090601"/>
          </a:xfrm>
          <a:prstGeom prst="rect">
            <a:avLst/>
          </a:prstGeom>
        </p:spPr>
      </p:pic>
    </p:spTree>
    <p:extLst>
      <p:ext uri="{BB962C8B-B14F-4D97-AF65-F5344CB8AC3E}">
        <p14:creationId xmlns:p14="http://schemas.microsoft.com/office/powerpoint/2010/main" val="1118413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8DA9A6-8ECF-81A3-5CFD-BACDEF036FD4}"/>
              </a:ext>
            </a:extLst>
          </p:cNvPr>
          <p:cNvSpPr txBox="1"/>
          <p:nvPr/>
        </p:nvSpPr>
        <p:spPr>
          <a:xfrm>
            <a:off x="641480" y="631763"/>
            <a:ext cx="6097554" cy="369332"/>
          </a:xfrm>
          <a:prstGeom prst="rect">
            <a:avLst/>
          </a:prstGeom>
          <a:noFill/>
        </p:spPr>
        <p:txBody>
          <a:bodyPr wrap="square">
            <a:spAutoFit/>
          </a:bodyPr>
          <a:lstStyle/>
          <a:p>
            <a:r>
              <a:rPr lang="en-IN" b="1" i="0" dirty="0">
                <a:solidFill>
                  <a:srgbClr val="212121"/>
                </a:solidFill>
                <a:effectLst/>
                <a:latin typeface="Arial" panose="020B0604020202020204" pitchFamily="34" charset="0"/>
                <a:cs typeface="Arial" panose="020B0604020202020204" pitchFamily="34" charset="0"/>
              </a:rPr>
              <a:t>Comparison Operators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72050F0-1C76-E4BF-8A9B-A033EC6AA7DD}"/>
              </a:ext>
            </a:extLst>
          </p:cNvPr>
          <p:cNvPicPr>
            <a:picLocks noChangeAspect="1"/>
          </p:cNvPicPr>
          <p:nvPr/>
        </p:nvPicPr>
        <p:blipFill>
          <a:blip r:embed="rId2"/>
          <a:stretch>
            <a:fillRect/>
          </a:stretch>
        </p:blipFill>
        <p:spPr>
          <a:xfrm>
            <a:off x="641480" y="1362810"/>
            <a:ext cx="5197345" cy="2379611"/>
          </a:xfrm>
          <a:prstGeom prst="rect">
            <a:avLst/>
          </a:prstGeom>
        </p:spPr>
      </p:pic>
      <p:pic>
        <p:nvPicPr>
          <p:cNvPr id="7" name="Picture 6">
            <a:extLst>
              <a:ext uri="{FF2B5EF4-FFF2-40B4-BE49-F238E27FC236}">
                <a16:creationId xmlns:a16="http://schemas.microsoft.com/office/drawing/2014/main" id="{9CA2D4B0-B75A-CBF9-4F1D-2BE01277F32E}"/>
              </a:ext>
            </a:extLst>
          </p:cNvPr>
          <p:cNvPicPr>
            <a:picLocks noChangeAspect="1"/>
          </p:cNvPicPr>
          <p:nvPr/>
        </p:nvPicPr>
        <p:blipFill>
          <a:blip r:embed="rId3"/>
          <a:stretch>
            <a:fillRect/>
          </a:stretch>
        </p:blipFill>
        <p:spPr>
          <a:xfrm>
            <a:off x="1462100" y="4210049"/>
            <a:ext cx="9248813" cy="1563333"/>
          </a:xfrm>
          <a:prstGeom prst="rect">
            <a:avLst/>
          </a:prstGeom>
        </p:spPr>
      </p:pic>
      <p:pic>
        <p:nvPicPr>
          <p:cNvPr id="9" name="Picture 8">
            <a:extLst>
              <a:ext uri="{FF2B5EF4-FFF2-40B4-BE49-F238E27FC236}">
                <a16:creationId xmlns:a16="http://schemas.microsoft.com/office/drawing/2014/main" id="{57AE28A0-5A5F-FCE5-8E95-190600F0A96F}"/>
              </a:ext>
            </a:extLst>
          </p:cNvPr>
          <p:cNvPicPr>
            <a:picLocks noChangeAspect="1"/>
          </p:cNvPicPr>
          <p:nvPr/>
        </p:nvPicPr>
        <p:blipFill>
          <a:blip r:embed="rId4"/>
          <a:stretch>
            <a:fillRect/>
          </a:stretch>
        </p:blipFill>
        <p:spPr>
          <a:xfrm>
            <a:off x="6257957" y="1382843"/>
            <a:ext cx="5464013" cy="2339543"/>
          </a:xfrm>
          <a:prstGeom prst="rect">
            <a:avLst/>
          </a:prstGeom>
        </p:spPr>
      </p:pic>
    </p:spTree>
    <p:extLst>
      <p:ext uri="{BB962C8B-B14F-4D97-AF65-F5344CB8AC3E}">
        <p14:creationId xmlns:p14="http://schemas.microsoft.com/office/powerpoint/2010/main" val="3600365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9AAAC-508D-CCF7-7F9F-DC3E560A37D1}"/>
              </a:ext>
            </a:extLst>
          </p:cNvPr>
          <p:cNvSpPr txBox="1"/>
          <p:nvPr/>
        </p:nvSpPr>
        <p:spPr>
          <a:xfrm>
            <a:off x="808654" y="715738"/>
            <a:ext cx="6096000" cy="369332"/>
          </a:xfrm>
          <a:prstGeom prst="rect">
            <a:avLst/>
          </a:prstGeom>
          <a:noFill/>
        </p:spPr>
        <p:txBody>
          <a:bodyPr wrap="square">
            <a:spAutoFit/>
          </a:bodyPr>
          <a:lstStyle/>
          <a:p>
            <a:r>
              <a:rPr lang="en-IN" b="1" i="0" dirty="0">
                <a:effectLst/>
                <a:latin typeface="Arial" panose="020B0604020202020204" pitchFamily="34" charset="0"/>
                <a:cs typeface="Arial" panose="020B0604020202020204" pitchFamily="34" charset="0"/>
              </a:rPr>
              <a:t>Most Important DAX functions</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DAF4ED7-69B2-847F-E20E-4FA5F2D8942B}"/>
              </a:ext>
            </a:extLst>
          </p:cNvPr>
          <p:cNvSpPr txBox="1"/>
          <p:nvPr/>
        </p:nvSpPr>
        <p:spPr>
          <a:xfrm>
            <a:off x="808654" y="1536832"/>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SUM ()</a:t>
            </a:r>
          </a:p>
        </p:txBody>
      </p:sp>
      <p:sp>
        <p:nvSpPr>
          <p:cNvPr id="9" name="TextBox 8">
            <a:extLst>
              <a:ext uri="{FF2B5EF4-FFF2-40B4-BE49-F238E27FC236}">
                <a16:creationId xmlns:a16="http://schemas.microsoft.com/office/drawing/2014/main" id="{84674455-D37F-4DFA-01C3-D6FF18FB0A6D}"/>
              </a:ext>
            </a:extLst>
          </p:cNvPr>
          <p:cNvSpPr txBox="1"/>
          <p:nvPr/>
        </p:nvSpPr>
        <p:spPr>
          <a:xfrm>
            <a:off x="807099" y="2126121"/>
            <a:ext cx="11005455"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sum function adds the values in a column of the table. Following syntax is used for SUM functions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Click on New Measure under the Modeling tab.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Type </a:t>
            </a:r>
            <a:r>
              <a:rPr lang="en-US" dirty="0" err="1">
                <a:latin typeface="Arial" panose="020B0604020202020204" pitchFamily="34" charset="0"/>
                <a:cs typeface="Arial" panose="020B0604020202020204" pitchFamily="34" charset="0"/>
              </a:rPr>
              <a:t>TotalSales</a:t>
            </a:r>
            <a:r>
              <a:rPr lang="en-US" dirty="0">
                <a:latin typeface="Arial" panose="020B0604020202020204" pitchFamily="34" charset="0"/>
                <a:cs typeface="Arial" panose="020B0604020202020204" pitchFamily="34" charset="0"/>
              </a:rPr>
              <a:t> and type SUM formula on the right side of the equal sign. </a:t>
            </a:r>
          </a:p>
        </p:txBody>
      </p:sp>
      <p:pic>
        <p:nvPicPr>
          <p:cNvPr id="12" name="Picture 11">
            <a:extLst>
              <a:ext uri="{FF2B5EF4-FFF2-40B4-BE49-F238E27FC236}">
                <a16:creationId xmlns:a16="http://schemas.microsoft.com/office/drawing/2014/main" id="{B085A14E-F38D-4EB2-7688-45AE514E254B}"/>
              </a:ext>
            </a:extLst>
          </p:cNvPr>
          <p:cNvPicPr>
            <a:picLocks noChangeAspect="1"/>
          </p:cNvPicPr>
          <p:nvPr/>
        </p:nvPicPr>
        <p:blipFill>
          <a:blip r:embed="rId2"/>
          <a:stretch>
            <a:fillRect/>
          </a:stretch>
        </p:blipFill>
        <p:spPr>
          <a:xfrm>
            <a:off x="3497998" y="3844978"/>
            <a:ext cx="5196003" cy="2297284"/>
          </a:xfrm>
          <a:prstGeom prst="rect">
            <a:avLst/>
          </a:prstGeom>
        </p:spPr>
      </p:pic>
    </p:spTree>
    <p:extLst>
      <p:ext uri="{BB962C8B-B14F-4D97-AF65-F5344CB8AC3E}">
        <p14:creationId xmlns:p14="http://schemas.microsoft.com/office/powerpoint/2010/main" val="1760459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72523-D3B5-0A58-BEC8-3CB29893D7FC}"/>
              </a:ext>
            </a:extLst>
          </p:cNvPr>
          <p:cNvSpPr txBox="1"/>
          <p:nvPr/>
        </p:nvSpPr>
        <p:spPr>
          <a:xfrm>
            <a:off x="884076" y="855697"/>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SUMX ()</a:t>
            </a:r>
          </a:p>
        </p:txBody>
      </p:sp>
      <p:sp>
        <p:nvSpPr>
          <p:cNvPr id="7" name="TextBox 6">
            <a:extLst>
              <a:ext uri="{FF2B5EF4-FFF2-40B4-BE49-F238E27FC236}">
                <a16:creationId xmlns:a16="http://schemas.microsoft.com/office/drawing/2014/main" id="{89F44949-A6BB-7574-ECF9-D766E8E620B1}"/>
              </a:ext>
            </a:extLst>
          </p:cNvPr>
          <p:cNvSpPr txBox="1"/>
          <p:nvPr/>
        </p:nvSpPr>
        <p:spPr>
          <a:xfrm>
            <a:off x="884075" y="1522551"/>
            <a:ext cx="8185279"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our example to calculate total price, we use SUMX (shown below).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Inside the bracket, financial shows the table which will be evaluated.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expression after comma states the formula to be computed row by row.</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CC2658D-CDD6-5737-EF5F-A7F51C1C89D7}"/>
              </a:ext>
            </a:extLst>
          </p:cNvPr>
          <p:cNvPicPr>
            <a:picLocks noChangeAspect="1"/>
          </p:cNvPicPr>
          <p:nvPr/>
        </p:nvPicPr>
        <p:blipFill>
          <a:blip r:embed="rId2"/>
          <a:stretch>
            <a:fillRect/>
          </a:stretch>
        </p:blipFill>
        <p:spPr>
          <a:xfrm>
            <a:off x="2671817" y="3560182"/>
            <a:ext cx="6490844" cy="1888245"/>
          </a:xfrm>
          <a:prstGeom prst="rect">
            <a:avLst/>
          </a:prstGeom>
        </p:spPr>
      </p:pic>
    </p:spTree>
    <p:extLst>
      <p:ext uri="{BB962C8B-B14F-4D97-AF65-F5344CB8AC3E}">
        <p14:creationId xmlns:p14="http://schemas.microsoft.com/office/powerpoint/2010/main" val="2688419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D7A0E-E3E3-6A96-54C2-3A252C47180A}"/>
              </a:ext>
            </a:extLst>
          </p:cNvPr>
          <p:cNvSpPr txBox="1"/>
          <p:nvPr/>
        </p:nvSpPr>
        <p:spPr>
          <a:xfrm>
            <a:off x="716125" y="715738"/>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AVERAGE ()</a:t>
            </a:r>
          </a:p>
        </p:txBody>
      </p:sp>
      <p:sp>
        <p:nvSpPr>
          <p:cNvPr id="7" name="TextBox 6">
            <a:extLst>
              <a:ext uri="{FF2B5EF4-FFF2-40B4-BE49-F238E27FC236}">
                <a16:creationId xmlns:a16="http://schemas.microsoft.com/office/drawing/2014/main" id="{BAF79D5B-53BE-C295-CE6A-229AA69F83F3}"/>
              </a:ext>
            </a:extLst>
          </p:cNvPr>
          <p:cNvSpPr txBox="1"/>
          <p:nvPr/>
        </p:nvSpPr>
        <p:spPr>
          <a:xfrm>
            <a:off x="716124" y="1651718"/>
            <a:ext cx="9836797"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average function returns the average (arithmetic mean) of all the numbers in a column.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is the syntax for Average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if we want to know the average sales for each product category</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C7DC4D2-D51F-B46B-F599-CE2431216A72}"/>
              </a:ext>
            </a:extLst>
          </p:cNvPr>
          <p:cNvPicPr>
            <a:picLocks noChangeAspect="1"/>
          </p:cNvPicPr>
          <p:nvPr/>
        </p:nvPicPr>
        <p:blipFill>
          <a:blip r:embed="rId2"/>
          <a:stretch>
            <a:fillRect/>
          </a:stretch>
        </p:blipFill>
        <p:spPr>
          <a:xfrm>
            <a:off x="3227586" y="3429000"/>
            <a:ext cx="5736828" cy="1948020"/>
          </a:xfrm>
          <a:prstGeom prst="rect">
            <a:avLst/>
          </a:prstGeom>
        </p:spPr>
      </p:pic>
    </p:spTree>
    <p:extLst>
      <p:ext uri="{BB962C8B-B14F-4D97-AF65-F5344CB8AC3E}">
        <p14:creationId xmlns:p14="http://schemas.microsoft.com/office/powerpoint/2010/main" val="2542914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95146-740B-60FA-5D6F-33CB3DC9D395}"/>
              </a:ext>
            </a:extLst>
          </p:cNvPr>
          <p:cNvSpPr txBox="1"/>
          <p:nvPr/>
        </p:nvSpPr>
        <p:spPr>
          <a:xfrm>
            <a:off x="902737" y="827706"/>
            <a:ext cx="6097554" cy="369332"/>
          </a:xfrm>
          <a:prstGeom prst="rect">
            <a:avLst/>
          </a:prstGeom>
          <a:noFill/>
        </p:spPr>
        <p:txBody>
          <a:bodyPr wrap="square">
            <a:spAutoFit/>
          </a:bodyPr>
          <a:lstStyle/>
          <a:p>
            <a:pPr algn="l"/>
            <a:r>
              <a:rPr lang="en-IN" b="1" i="0" dirty="0">
                <a:effectLst/>
                <a:latin typeface="Open Sans" panose="020B0606030504020204" pitchFamily="34" charset="0"/>
              </a:rPr>
              <a:t>MI­­­­­N ()</a:t>
            </a:r>
          </a:p>
        </p:txBody>
      </p:sp>
      <p:sp>
        <p:nvSpPr>
          <p:cNvPr id="7" name="TextBox 6">
            <a:extLst>
              <a:ext uri="{FF2B5EF4-FFF2-40B4-BE49-F238E27FC236}">
                <a16:creationId xmlns:a16="http://schemas.microsoft.com/office/drawing/2014/main" id="{C0E9E329-0FDC-19ED-B27D-CCC47789F59F}"/>
              </a:ext>
            </a:extLst>
          </p:cNvPr>
          <p:cNvSpPr txBox="1"/>
          <p:nvPr/>
        </p:nvSpPr>
        <p:spPr>
          <a:xfrm>
            <a:off x="902737" y="1598654"/>
            <a:ext cx="9995418"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MIN function returns the smallest value in a column, or between two scalar expressions.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syntax for MIN is as follows.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MIN (Column Name) or MIN (expression1, Expression2)</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CB3918F-FFFC-1EA1-403A-04CBB0901552}"/>
              </a:ext>
            </a:extLst>
          </p:cNvPr>
          <p:cNvPicPr>
            <a:picLocks noChangeAspect="1"/>
          </p:cNvPicPr>
          <p:nvPr/>
        </p:nvPicPr>
        <p:blipFill>
          <a:blip r:embed="rId2"/>
          <a:stretch>
            <a:fillRect/>
          </a:stretch>
        </p:blipFill>
        <p:spPr>
          <a:xfrm>
            <a:off x="3830965" y="3371659"/>
            <a:ext cx="4530070" cy="2391789"/>
          </a:xfrm>
          <a:prstGeom prst="rect">
            <a:avLst/>
          </a:prstGeom>
        </p:spPr>
      </p:pic>
    </p:spTree>
    <p:extLst>
      <p:ext uri="{BB962C8B-B14F-4D97-AF65-F5344CB8AC3E}">
        <p14:creationId xmlns:p14="http://schemas.microsoft.com/office/powerpoint/2010/main" val="313273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D2C932-9261-C9B1-7CAB-A4BFFA5A3E21}"/>
              </a:ext>
            </a:extLst>
          </p:cNvPr>
          <p:cNvSpPr txBox="1"/>
          <p:nvPr/>
        </p:nvSpPr>
        <p:spPr>
          <a:xfrm>
            <a:off x="878540" y="1243612"/>
            <a:ext cx="10434917"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you open the Power BI Desktop app you will see a window as below click Get Data option.</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90E454-9F91-8076-B71A-D94F6059452D}"/>
              </a:ext>
            </a:extLst>
          </p:cNvPr>
          <p:cNvSpPr txBox="1"/>
          <p:nvPr/>
        </p:nvSpPr>
        <p:spPr>
          <a:xfrm>
            <a:off x="618566" y="554923"/>
            <a:ext cx="6096000"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Connecting to Excel</a:t>
            </a:r>
          </a:p>
        </p:txBody>
      </p:sp>
      <p:pic>
        <p:nvPicPr>
          <p:cNvPr id="6" name="Picture 5">
            <a:extLst>
              <a:ext uri="{FF2B5EF4-FFF2-40B4-BE49-F238E27FC236}">
                <a16:creationId xmlns:a16="http://schemas.microsoft.com/office/drawing/2014/main" id="{83CE621B-99CE-AEE7-4ACD-B7DB47F00C84}"/>
              </a:ext>
            </a:extLst>
          </p:cNvPr>
          <p:cNvPicPr>
            <a:picLocks noChangeAspect="1"/>
          </p:cNvPicPr>
          <p:nvPr/>
        </p:nvPicPr>
        <p:blipFill>
          <a:blip r:embed="rId2"/>
          <a:stretch>
            <a:fillRect/>
          </a:stretch>
        </p:blipFill>
        <p:spPr>
          <a:xfrm>
            <a:off x="1955973" y="1932301"/>
            <a:ext cx="8280053" cy="4325006"/>
          </a:xfrm>
          <a:prstGeom prst="rect">
            <a:avLst/>
          </a:prstGeom>
        </p:spPr>
      </p:pic>
    </p:spTree>
    <p:extLst>
      <p:ext uri="{BB962C8B-B14F-4D97-AF65-F5344CB8AC3E}">
        <p14:creationId xmlns:p14="http://schemas.microsoft.com/office/powerpoint/2010/main" val="127269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97C3F-73F7-BAD2-74B9-11EFD13DFDF7}"/>
              </a:ext>
            </a:extLst>
          </p:cNvPr>
          <p:cNvSpPr txBox="1"/>
          <p:nvPr/>
        </p:nvSpPr>
        <p:spPr>
          <a:xfrm>
            <a:off x="548172" y="771722"/>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MAX()</a:t>
            </a:r>
          </a:p>
        </p:txBody>
      </p:sp>
      <p:sp>
        <p:nvSpPr>
          <p:cNvPr id="7" name="TextBox 6">
            <a:extLst>
              <a:ext uri="{FF2B5EF4-FFF2-40B4-BE49-F238E27FC236}">
                <a16:creationId xmlns:a16="http://schemas.microsoft.com/office/drawing/2014/main" id="{51DD3319-01A0-5400-55E7-C9F0FAC7F42D}"/>
              </a:ext>
            </a:extLst>
          </p:cNvPr>
          <p:cNvSpPr txBox="1"/>
          <p:nvPr/>
        </p:nvSpPr>
        <p:spPr>
          <a:xfrm>
            <a:off x="548172" y="1390068"/>
            <a:ext cx="11712251"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order to extract maximum value from a column, we use MAX function which is the opposite of MIN function i.e., it gives the maximum value in a column, or between two scalar expressions.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syntax for MAX function is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MAX(&lt;column&gt;) or MAX(&lt;expression1&gt;, &lt;expression2&gt;) </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C0E0D59-44E2-9A1B-EED0-FFDCE3E75B0A}"/>
              </a:ext>
            </a:extLst>
          </p:cNvPr>
          <p:cNvPicPr>
            <a:picLocks noChangeAspect="1"/>
          </p:cNvPicPr>
          <p:nvPr/>
        </p:nvPicPr>
        <p:blipFill>
          <a:blip r:embed="rId2"/>
          <a:stretch>
            <a:fillRect/>
          </a:stretch>
        </p:blipFill>
        <p:spPr>
          <a:xfrm>
            <a:off x="3241795" y="3764903"/>
            <a:ext cx="4943300" cy="2130733"/>
          </a:xfrm>
          <a:prstGeom prst="rect">
            <a:avLst/>
          </a:prstGeom>
        </p:spPr>
      </p:pic>
    </p:spTree>
    <p:extLst>
      <p:ext uri="{BB962C8B-B14F-4D97-AF65-F5344CB8AC3E}">
        <p14:creationId xmlns:p14="http://schemas.microsoft.com/office/powerpoint/2010/main" val="2802186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1CFEED-52EF-2B07-5BB5-5483FE027110}"/>
              </a:ext>
            </a:extLst>
          </p:cNvPr>
          <p:cNvSpPr txBox="1"/>
          <p:nvPr/>
        </p:nvSpPr>
        <p:spPr>
          <a:xfrm>
            <a:off x="818761" y="865028"/>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CALCULATE ()</a:t>
            </a:r>
          </a:p>
        </p:txBody>
      </p:sp>
      <p:sp>
        <p:nvSpPr>
          <p:cNvPr id="7" name="TextBox 6">
            <a:extLst>
              <a:ext uri="{FF2B5EF4-FFF2-40B4-BE49-F238E27FC236}">
                <a16:creationId xmlns:a16="http://schemas.microsoft.com/office/drawing/2014/main" id="{C0231ACC-F14C-EFDA-DBD5-60D251BD0C99}"/>
              </a:ext>
            </a:extLst>
          </p:cNvPr>
          <p:cNvSpPr txBox="1"/>
          <p:nvPr/>
        </p:nvSpPr>
        <p:spPr>
          <a:xfrm>
            <a:off x="818760" y="1508269"/>
            <a:ext cx="11096432"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CALCULATE function is a very important function in Power BI as it is used to apply your own filters to data, that can add to existing filters or even replace them.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following syntax is followed to write a CALCULATE function.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CALCULATE(&lt;expression&gt;, &lt;filter1&gt;, &lt;filter2&gt;…)</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7F8CE32-5332-1DDC-D384-94EC57C4DC25}"/>
              </a:ext>
            </a:extLst>
          </p:cNvPr>
          <p:cNvPicPr>
            <a:picLocks noChangeAspect="1"/>
          </p:cNvPicPr>
          <p:nvPr/>
        </p:nvPicPr>
        <p:blipFill>
          <a:blip r:embed="rId2"/>
          <a:stretch>
            <a:fillRect/>
          </a:stretch>
        </p:blipFill>
        <p:spPr>
          <a:xfrm>
            <a:off x="2761621" y="3769130"/>
            <a:ext cx="6668758" cy="2026517"/>
          </a:xfrm>
          <a:prstGeom prst="rect">
            <a:avLst/>
          </a:prstGeom>
        </p:spPr>
      </p:pic>
    </p:spTree>
    <p:extLst>
      <p:ext uri="{BB962C8B-B14F-4D97-AF65-F5344CB8AC3E}">
        <p14:creationId xmlns:p14="http://schemas.microsoft.com/office/powerpoint/2010/main" val="1305839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36BE79-1D25-90A2-1BB8-391E80379EAC}"/>
              </a:ext>
            </a:extLst>
          </p:cNvPr>
          <p:cNvSpPr txBox="1"/>
          <p:nvPr/>
        </p:nvSpPr>
        <p:spPr>
          <a:xfrm>
            <a:off x="837423" y="893020"/>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Filter ()</a:t>
            </a:r>
          </a:p>
        </p:txBody>
      </p:sp>
      <p:sp>
        <p:nvSpPr>
          <p:cNvPr id="7" name="TextBox 6">
            <a:extLst>
              <a:ext uri="{FF2B5EF4-FFF2-40B4-BE49-F238E27FC236}">
                <a16:creationId xmlns:a16="http://schemas.microsoft.com/office/drawing/2014/main" id="{D6099211-D9D2-F5C1-F0F1-515B85954329}"/>
              </a:ext>
            </a:extLst>
          </p:cNvPr>
          <p:cNvSpPr txBox="1"/>
          <p:nvPr/>
        </p:nvSpPr>
        <p:spPr>
          <a:xfrm>
            <a:off x="837423" y="1585833"/>
            <a:ext cx="10937810"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FILTER is an expression that can be used in unison with an existing function such as CALCULATE the SUMX, we have used Filter to FILTER the unit price which is greater than 300 to calculate sales of the product which are expensive (greater than 300)</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Following syntax is followed to write a Filter function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(&lt;expression&gt;,&lt;filter1&gt;,&lt;filter2&gt;…)</a:t>
            </a:r>
            <a:endParaRPr lang="en-IN"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DDA7DA61-930C-DC91-5AF3-F35D1B4B0EDD}"/>
              </a:ext>
            </a:extLst>
          </p:cNvPr>
          <p:cNvPicPr>
            <a:picLocks noChangeAspect="1"/>
          </p:cNvPicPr>
          <p:nvPr/>
        </p:nvPicPr>
        <p:blipFill>
          <a:blip r:embed="rId2"/>
          <a:stretch>
            <a:fillRect/>
          </a:stretch>
        </p:blipFill>
        <p:spPr>
          <a:xfrm>
            <a:off x="2449514" y="4312689"/>
            <a:ext cx="7292972" cy="1722269"/>
          </a:xfrm>
          <a:prstGeom prst="rect">
            <a:avLst/>
          </a:prstGeom>
        </p:spPr>
      </p:pic>
    </p:spTree>
    <p:extLst>
      <p:ext uri="{BB962C8B-B14F-4D97-AF65-F5344CB8AC3E}">
        <p14:creationId xmlns:p14="http://schemas.microsoft.com/office/powerpoint/2010/main" val="1591054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6B34A6-24EF-3B89-7421-DC9818752633}"/>
              </a:ext>
            </a:extLst>
          </p:cNvPr>
          <p:cNvSpPr txBox="1"/>
          <p:nvPr/>
        </p:nvSpPr>
        <p:spPr>
          <a:xfrm>
            <a:off x="865414" y="827705"/>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Parameter-Naming Conventions</a:t>
            </a:r>
          </a:p>
        </p:txBody>
      </p:sp>
      <p:pic>
        <p:nvPicPr>
          <p:cNvPr id="7" name="Picture 6">
            <a:extLst>
              <a:ext uri="{FF2B5EF4-FFF2-40B4-BE49-F238E27FC236}">
                <a16:creationId xmlns:a16="http://schemas.microsoft.com/office/drawing/2014/main" id="{DA8F44AB-D111-0D7E-D0E5-03DBC171068A}"/>
              </a:ext>
            </a:extLst>
          </p:cNvPr>
          <p:cNvPicPr>
            <a:picLocks noChangeAspect="1"/>
          </p:cNvPicPr>
          <p:nvPr/>
        </p:nvPicPr>
        <p:blipFill>
          <a:blip r:embed="rId2"/>
          <a:stretch>
            <a:fillRect/>
          </a:stretch>
        </p:blipFill>
        <p:spPr>
          <a:xfrm>
            <a:off x="2213075" y="1361541"/>
            <a:ext cx="7765850" cy="5011072"/>
          </a:xfrm>
          <a:prstGeom prst="rect">
            <a:avLst/>
          </a:prstGeom>
        </p:spPr>
      </p:pic>
    </p:spTree>
    <p:extLst>
      <p:ext uri="{BB962C8B-B14F-4D97-AF65-F5344CB8AC3E}">
        <p14:creationId xmlns:p14="http://schemas.microsoft.com/office/powerpoint/2010/main" val="526111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7317E-3E3A-EC4C-1EBC-995E6EE864CD}"/>
              </a:ext>
            </a:extLst>
          </p:cNvPr>
          <p:cNvPicPr>
            <a:picLocks noChangeAspect="1"/>
          </p:cNvPicPr>
          <p:nvPr/>
        </p:nvPicPr>
        <p:blipFill>
          <a:blip r:embed="rId2"/>
          <a:stretch>
            <a:fillRect/>
          </a:stretch>
        </p:blipFill>
        <p:spPr>
          <a:xfrm>
            <a:off x="3609008" y="2827709"/>
            <a:ext cx="4825865" cy="2893360"/>
          </a:xfrm>
          <a:prstGeom prst="rect">
            <a:avLst/>
          </a:prstGeom>
        </p:spPr>
      </p:pic>
      <p:sp>
        <p:nvSpPr>
          <p:cNvPr id="7" name="TextBox 6">
            <a:extLst>
              <a:ext uri="{FF2B5EF4-FFF2-40B4-BE49-F238E27FC236}">
                <a16:creationId xmlns:a16="http://schemas.microsoft.com/office/drawing/2014/main" id="{4C154FFE-9338-8144-91E8-435171D19705}"/>
              </a:ext>
            </a:extLst>
          </p:cNvPr>
          <p:cNvSpPr txBox="1"/>
          <p:nvPr/>
        </p:nvSpPr>
        <p:spPr>
          <a:xfrm>
            <a:off x="625340" y="1535797"/>
            <a:ext cx="10941317"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TOPN is a tabular function in DAX, and the table it returns is a subset of the input table but only the top (or bottom) items of that table based on evaluation of an expression. </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4826A3C-DC9C-76EB-6943-93A166FDC4F0}"/>
              </a:ext>
            </a:extLst>
          </p:cNvPr>
          <p:cNvSpPr txBox="1"/>
          <p:nvPr/>
        </p:nvSpPr>
        <p:spPr>
          <a:xfrm>
            <a:off x="625340" y="931253"/>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TOPN</a:t>
            </a:r>
            <a:endParaRPr lang="en-IN" b="1" dirty="0"/>
          </a:p>
        </p:txBody>
      </p:sp>
    </p:spTree>
    <p:extLst>
      <p:ext uri="{BB962C8B-B14F-4D97-AF65-F5344CB8AC3E}">
        <p14:creationId xmlns:p14="http://schemas.microsoft.com/office/powerpoint/2010/main" val="2452884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34574A-A655-93D2-F8C7-F75B576F9FB4}"/>
              </a:ext>
            </a:extLst>
          </p:cNvPr>
          <p:cNvPicPr>
            <a:picLocks noChangeAspect="1"/>
          </p:cNvPicPr>
          <p:nvPr/>
        </p:nvPicPr>
        <p:blipFill>
          <a:blip r:embed="rId2"/>
          <a:stretch>
            <a:fillRect/>
          </a:stretch>
        </p:blipFill>
        <p:spPr>
          <a:xfrm>
            <a:off x="1405727" y="2891728"/>
            <a:ext cx="9380546" cy="1767763"/>
          </a:xfrm>
          <a:prstGeom prst="rect">
            <a:avLst/>
          </a:prstGeom>
        </p:spPr>
      </p:pic>
      <p:sp>
        <p:nvSpPr>
          <p:cNvPr id="5" name="TextBox 4">
            <a:extLst>
              <a:ext uri="{FF2B5EF4-FFF2-40B4-BE49-F238E27FC236}">
                <a16:creationId xmlns:a16="http://schemas.microsoft.com/office/drawing/2014/main" id="{C6727E32-8B46-B442-36AB-00ABB99804CB}"/>
              </a:ext>
            </a:extLst>
          </p:cNvPr>
          <p:cNvSpPr txBox="1"/>
          <p:nvPr/>
        </p:nvSpPr>
        <p:spPr>
          <a:xfrm>
            <a:off x="502297" y="1546164"/>
            <a:ext cx="11187406"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Returns a sample of </a:t>
            </a:r>
            <a:r>
              <a:rPr lang="en-US" b="1" i="0" dirty="0">
                <a:solidFill>
                  <a:srgbClr val="000000"/>
                </a:solidFill>
                <a:effectLst/>
                <a:latin typeface="Arial" panose="020B0604020202020204" pitchFamily="34" charset="0"/>
                <a:cs typeface="Arial" panose="020B0604020202020204" pitchFamily="34" charset="0"/>
              </a:rPr>
              <a:t>N</a:t>
            </a:r>
            <a:r>
              <a:rPr lang="en-US" b="0" i="0" dirty="0">
                <a:solidFill>
                  <a:srgbClr val="000000"/>
                </a:solidFill>
                <a:effectLst/>
                <a:latin typeface="Arial" panose="020B0604020202020204" pitchFamily="34" charset="0"/>
                <a:cs typeface="Arial" panose="020B0604020202020204" pitchFamily="34" charset="0"/>
              </a:rPr>
              <a:t> rows from the specified table.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SAMPLE (&lt;</a:t>
            </a:r>
            <a:r>
              <a:rPr lang="en-US" dirty="0" err="1">
                <a:latin typeface="Arial" panose="020B0604020202020204" pitchFamily="34" charset="0"/>
                <a:cs typeface="Arial" panose="020B0604020202020204" pitchFamily="34" charset="0"/>
              </a:rPr>
              <a:t>n_value</a:t>
            </a:r>
            <a:r>
              <a:rPr lang="en-US" dirty="0">
                <a:latin typeface="Arial" panose="020B0604020202020204" pitchFamily="34" charset="0"/>
                <a:cs typeface="Arial" panose="020B0604020202020204" pitchFamily="34" charset="0"/>
              </a:rPr>
              <a:t>&gt;, &lt;table&gt;, &lt;</a:t>
            </a:r>
            <a:r>
              <a:rPr lang="en-US" dirty="0" err="1">
                <a:latin typeface="Arial" panose="020B0604020202020204" pitchFamily="34" charset="0"/>
                <a:cs typeface="Arial" panose="020B0604020202020204" pitchFamily="34" charset="0"/>
              </a:rPr>
              <a:t>orderBy_expression</a:t>
            </a:r>
            <a:r>
              <a:rPr lang="en-US" dirty="0">
                <a:latin typeface="Arial" panose="020B0604020202020204" pitchFamily="34" charset="0"/>
                <a:cs typeface="Arial" panose="020B0604020202020204" pitchFamily="34" charset="0"/>
              </a:rPr>
              <a:t>&gt;, [&lt;order&gt;], [&lt;</a:t>
            </a:r>
            <a:r>
              <a:rPr lang="en-US" dirty="0" err="1">
                <a:latin typeface="Arial" panose="020B0604020202020204" pitchFamily="34" charset="0"/>
                <a:cs typeface="Arial" panose="020B0604020202020204" pitchFamily="34" charset="0"/>
              </a:rPr>
              <a:t>orderBy_expression</a:t>
            </a:r>
            <a:r>
              <a:rPr lang="en-US" dirty="0">
                <a:latin typeface="Arial" panose="020B0604020202020204" pitchFamily="34" charset="0"/>
                <a:cs typeface="Arial" panose="020B0604020202020204" pitchFamily="34" charset="0"/>
              </a:rPr>
              <a:t>&gt;, [&lt;order&gt;]] …) </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CF4869A-0CE4-AB9C-FD2F-F2EC204ED264}"/>
              </a:ext>
            </a:extLst>
          </p:cNvPr>
          <p:cNvSpPr txBox="1"/>
          <p:nvPr/>
        </p:nvSpPr>
        <p:spPr>
          <a:xfrm>
            <a:off x="502297" y="755401"/>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SAMPLE</a:t>
            </a:r>
            <a:endParaRPr lang="en-IN" b="1" dirty="0"/>
          </a:p>
        </p:txBody>
      </p:sp>
    </p:spTree>
    <p:extLst>
      <p:ext uri="{BB962C8B-B14F-4D97-AF65-F5344CB8AC3E}">
        <p14:creationId xmlns:p14="http://schemas.microsoft.com/office/powerpoint/2010/main" val="9178000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217AA4-8DAE-59B7-E4CB-BACA3CBFCF84}"/>
              </a:ext>
            </a:extLst>
          </p:cNvPr>
          <p:cNvSpPr txBox="1"/>
          <p:nvPr/>
        </p:nvSpPr>
        <p:spPr>
          <a:xfrm>
            <a:off x="725065" y="1745025"/>
            <a:ext cx="10741867"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DAX COUNT function is used to count the total number of cells that contain value entities such as integer, whole number, string, and character.</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9D98043-2787-DF13-49FE-64C98B771C53}"/>
              </a:ext>
            </a:extLst>
          </p:cNvPr>
          <p:cNvPicPr>
            <a:picLocks noChangeAspect="1"/>
          </p:cNvPicPr>
          <p:nvPr/>
        </p:nvPicPr>
        <p:blipFill>
          <a:blip r:embed="rId2"/>
          <a:stretch>
            <a:fillRect/>
          </a:stretch>
        </p:blipFill>
        <p:spPr>
          <a:xfrm>
            <a:off x="2762248" y="3063356"/>
            <a:ext cx="6667500" cy="2914650"/>
          </a:xfrm>
          <a:prstGeom prst="rect">
            <a:avLst/>
          </a:prstGeom>
        </p:spPr>
      </p:pic>
      <p:sp>
        <p:nvSpPr>
          <p:cNvPr id="8" name="TextBox 7">
            <a:extLst>
              <a:ext uri="{FF2B5EF4-FFF2-40B4-BE49-F238E27FC236}">
                <a16:creationId xmlns:a16="http://schemas.microsoft.com/office/drawing/2014/main" id="{794D353E-87B2-9CE5-C63C-375F251D75E6}"/>
              </a:ext>
            </a:extLst>
          </p:cNvPr>
          <p:cNvSpPr txBox="1"/>
          <p:nvPr/>
        </p:nvSpPr>
        <p:spPr>
          <a:xfrm>
            <a:off x="725065" y="879994"/>
            <a:ext cx="609755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COUNT</a:t>
            </a:r>
            <a:endParaRPr lang="en-IN" b="1" dirty="0"/>
          </a:p>
        </p:txBody>
      </p:sp>
    </p:spTree>
    <p:extLst>
      <p:ext uri="{BB962C8B-B14F-4D97-AF65-F5344CB8AC3E}">
        <p14:creationId xmlns:p14="http://schemas.microsoft.com/office/powerpoint/2010/main" val="4031460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F0E1EF-77B7-FE77-9A30-61616B7A985B}"/>
              </a:ext>
            </a:extLst>
          </p:cNvPr>
          <p:cNvSpPr txBox="1"/>
          <p:nvPr/>
        </p:nvSpPr>
        <p:spPr>
          <a:xfrm>
            <a:off x="884075" y="1004987"/>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DISTINCTCOUNT</a:t>
            </a:r>
          </a:p>
        </p:txBody>
      </p:sp>
      <p:sp>
        <p:nvSpPr>
          <p:cNvPr id="5" name="TextBox 4">
            <a:extLst>
              <a:ext uri="{FF2B5EF4-FFF2-40B4-BE49-F238E27FC236}">
                <a16:creationId xmlns:a16="http://schemas.microsoft.com/office/drawing/2014/main" id="{D6D21D3D-4823-6C02-AEF3-09C583F11A74}"/>
              </a:ext>
            </a:extLst>
          </p:cNvPr>
          <p:cNvSpPr txBox="1"/>
          <p:nvPr/>
        </p:nvSpPr>
        <p:spPr>
          <a:xfrm>
            <a:off x="884075" y="1752896"/>
            <a:ext cx="10433958"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DISTINCTCOUNT function only returns the number of unique values ​​that exist in a column.</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DISTINCTCOUNT(&lt;column&gt;)</a:t>
            </a:r>
          </a:p>
        </p:txBody>
      </p:sp>
      <p:pic>
        <p:nvPicPr>
          <p:cNvPr id="6" name="Picture 5">
            <a:extLst>
              <a:ext uri="{FF2B5EF4-FFF2-40B4-BE49-F238E27FC236}">
                <a16:creationId xmlns:a16="http://schemas.microsoft.com/office/drawing/2014/main" id="{10E3EE59-9186-B248-D532-7A939E44BD8E}"/>
              </a:ext>
            </a:extLst>
          </p:cNvPr>
          <p:cNvPicPr>
            <a:picLocks noChangeAspect="1"/>
          </p:cNvPicPr>
          <p:nvPr/>
        </p:nvPicPr>
        <p:blipFill>
          <a:blip r:embed="rId2"/>
          <a:stretch>
            <a:fillRect/>
          </a:stretch>
        </p:blipFill>
        <p:spPr>
          <a:xfrm>
            <a:off x="3562350" y="2961519"/>
            <a:ext cx="5067300" cy="2762250"/>
          </a:xfrm>
          <a:prstGeom prst="rect">
            <a:avLst/>
          </a:prstGeom>
        </p:spPr>
      </p:pic>
    </p:spTree>
    <p:extLst>
      <p:ext uri="{BB962C8B-B14F-4D97-AF65-F5344CB8AC3E}">
        <p14:creationId xmlns:p14="http://schemas.microsoft.com/office/powerpoint/2010/main" val="3222228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10B61-0B98-B055-1F69-EE9250BD1B1D}"/>
              </a:ext>
            </a:extLst>
          </p:cNvPr>
          <p:cNvSpPr txBox="1"/>
          <p:nvPr/>
        </p:nvSpPr>
        <p:spPr>
          <a:xfrm>
            <a:off x="837423" y="939673"/>
            <a:ext cx="6097554" cy="369332"/>
          </a:xfrm>
          <a:prstGeom prst="rect">
            <a:avLst/>
          </a:prstGeom>
          <a:noFill/>
        </p:spPr>
        <p:txBody>
          <a:bodyPr wrap="square">
            <a:spAutoFit/>
          </a:bodyPr>
          <a:lstStyle/>
          <a:p>
            <a:pPr algn="l"/>
            <a:r>
              <a:rPr lang="en-IN" b="1" i="0" dirty="0">
                <a:effectLst/>
                <a:latin typeface="Arial" panose="020B0604020202020204" pitchFamily="34" charset="0"/>
                <a:cs typeface="Arial" panose="020B0604020202020204" pitchFamily="34" charset="0"/>
              </a:rPr>
              <a:t>COUNTROWS</a:t>
            </a:r>
          </a:p>
        </p:txBody>
      </p:sp>
      <p:sp>
        <p:nvSpPr>
          <p:cNvPr id="5" name="TextBox 4">
            <a:extLst>
              <a:ext uri="{FF2B5EF4-FFF2-40B4-BE49-F238E27FC236}">
                <a16:creationId xmlns:a16="http://schemas.microsoft.com/office/drawing/2014/main" id="{EC7CC887-32C2-DECB-25C3-8C6C6394A021}"/>
              </a:ext>
            </a:extLst>
          </p:cNvPr>
          <p:cNvSpPr txBox="1"/>
          <p:nvPr/>
        </p:nvSpPr>
        <p:spPr>
          <a:xfrm>
            <a:off x="837423" y="1659590"/>
            <a:ext cx="10154038"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COUNTROWS function returns the count of rows in the specified table or table defined by the expression.</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COUNTROWS(&lt;table&gt;)</a:t>
            </a:r>
          </a:p>
        </p:txBody>
      </p:sp>
      <p:pic>
        <p:nvPicPr>
          <p:cNvPr id="6" name="Picture 5">
            <a:extLst>
              <a:ext uri="{FF2B5EF4-FFF2-40B4-BE49-F238E27FC236}">
                <a16:creationId xmlns:a16="http://schemas.microsoft.com/office/drawing/2014/main" id="{491B66D0-3716-8E9E-BFF2-2B206B77B376}"/>
              </a:ext>
            </a:extLst>
          </p:cNvPr>
          <p:cNvPicPr>
            <a:picLocks noChangeAspect="1"/>
          </p:cNvPicPr>
          <p:nvPr/>
        </p:nvPicPr>
        <p:blipFill>
          <a:blip r:embed="rId2"/>
          <a:stretch>
            <a:fillRect/>
          </a:stretch>
        </p:blipFill>
        <p:spPr>
          <a:xfrm>
            <a:off x="3090862" y="3297707"/>
            <a:ext cx="6010275" cy="3238500"/>
          </a:xfrm>
          <a:prstGeom prst="rect">
            <a:avLst/>
          </a:prstGeom>
        </p:spPr>
      </p:pic>
    </p:spTree>
    <p:extLst>
      <p:ext uri="{BB962C8B-B14F-4D97-AF65-F5344CB8AC3E}">
        <p14:creationId xmlns:p14="http://schemas.microsoft.com/office/powerpoint/2010/main" val="3897508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1D16E-E0E7-6B02-070A-EBB907D5D1D2}"/>
              </a:ext>
            </a:extLst>
          </p:cNvPr>
          <p:cNvSpPr txBox="1"/>
          <p:nvPr/>
        </p:nvSpPr>
        <p:spPr>
          <a:xfrm>
            <a:off x="986713" y="641093"/>
            <a:ext cx="6097554"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Row-level security</a:t>
            </a:r>
          </a:p>
        </p:txBody>
      </p:sp>
      <p:sp>
        <p:nvSpPr>
          <p:cNvPr id="5" name="TextBox 4">
            <a:extLst>
              <a:ext uri="{FF2B5EF4-FFF2-40B4-BE49-F238E27FC236}">
                <a16:creationId xmlns:a16="http://schemas.microsoft.com/office/drawing/2014/main" id="{0C24D698-C765-C6CC-17E8-40752EA5DE45}"/>
              </a:ext>
            </a:extLst>
          </p:cNvPr>
          <p:cNvSpPr txBox="1"/>
          <p:nvPr/>
        </p:nvSpPr>
        <p:spPr>
          <a:xfrm>
            <a:off x="986712" y="1274431"/>
            <a:ext cx="10415295"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Row-level security in Power BI is a crucial security feature that allows organizations to control access to data at a granular level.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 row-level security, you can define rules that determine which rows of data within a dataset or table are visible to different users or user groups.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that individuals or groups only see the data that is relevant to them, while sensitive or restricted information remains hidden.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Row-level security is particularly valuable in scenarios where you need to share a single dataset with multiple stakeholders, such as different departments or customers while ensuring that each user can only access the data they are authorized to view.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enhances data privacy, compliance, and confidentiality within Power BI reports and dashboards.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109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E5FF33-409F-4B36-9ED4-FE56842074C2}"/>
              </a:ext>
            </a:extLst>
          </p:cNvPr>
          <p:cNvSpPr txBox="1"/>
          <p:nvPr/>
        </p:nvSpPr>
        <p:spPr>
          <a:xfrm>
            <a:off x="1057832" y="699265"/>
            <a:ext cx="9556377" cy="87203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this is an Excel file, select the Excel Workbook option from the drop-down list.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Because our file is in Excel file format. And click connect.</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91984BE-7BE0-4BE3-DD39-788418C797C0}"/>
              </a:ext>
            </a:extLst>
          </p:cNvPr>
          <p:cNvPicPr>
            <a:picLocks noChangeAspect="1"/>
          </p:cNvPicPr>
          <p:nvPr/>
        </p:nvPicPr>
        <p:blipFill>
          <a:blip r:embed="rId2"/>
          <a:stretch>
            <a:fillRect/>
          </a:stretch>
        </p:blipFill>
        <p:spPr>
          <a:xfrm>
            <a:off x="3566007" y="1768522"/>
            <a:ext cx="4540029" cy="5010701"/>
          </a:xfrm>
          <a:prstGeom prst="rect">
            <a:avLst/>
          </a:prstGeom>
        </p:spPr>
      </p:pic>
    </p:spTree>
    <p:extLst>
      <p:ext uri="{BB962C8B-B14F-4D97-AF65-F5344CB8AC3E}">
        <p14:creationId xmlns:p14="http://schemas.microsoft.com/office/powerpoint/2010/main" val="97392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AF7E2A-AD22-DB39-88F5-9385F10F961B}"/>
              </a:ext>
            </a:extLst>
          </p:cNvPr>
          <p:cNvSpPr txBox="1"/>
          <p:nvPr/>
        </p:nvSpPr>
        <p:spPr>
          <a:xfrm>
            <a:off x="3048000" y="1132511"/>
            <a:ext cx="6096000" cy="361637"/>
          </a:xfrm>
          <a:prstGeom prst="rect">
            <a:avLst/>
          </a:prstGeom>
          <a:noFill/>
        </p:spPr>
        <p:txBody>
          <a:bodyPr wrap="square">
            <a:spAutoFit/>
          </a:bodyPr>
          <a:lstStyle/>
          <a:p>
            <a:pPr marL="285750" lvl="0" indent="-285750">
              <a:lnSpc>
                <a:spcPts val="2100"/>
              </a:lnSpc>
              <a:buFont typeface="Arial" panose="020B0604020202020204" pitchFamily="34" charset="0"/>
              <a:buChar char="•"/>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Select the file named </a:t>
            </a:r>
            <a:r>
              <a:rPr lang="en-IN" sz="1800" b="1"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RR_Courier file </a:t>
            </a: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and click open.</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4" name="Picture 3">
            <a:extLst>
              <a:ext uri="{FF2B5EF4-FFF2-40B4-BE49-F238E27FC236}">
                <a16:creationId xmlns:a16="http://schemas.microsoft.com/office/drawing/2014/main" id="{30D4C789-5E30-0367-310D-64568D778085}"/>
              </a:ext>
            </a:extLst>
          </p:cNvPr>
          <p:cNvPicPr>
            <a:picLocks noChangeAspect="1"/>
          </p:cNvPicPr>
          <p:nvPr/>
        </p:nvPicPr>
        <p:blipFill rotWithShape="1">
          <a:blip r:embed="rId2"/>
          <a:srcRect b="16214"/>
          <a:stretch/>
        </p:blipFill>
        <p:spPr>
          <a:xfrm>
            <a:off x="2041375" y="2136825"/>
            <a:ext cx="8109250" cy="3821747"/>
          </a:xfrm>
          <a:prstGeom prst="rect">
            <a:avLst/>
          </a:prstGeom>
        </p:spPr>
      </p:pic>
    </p:spTree>
    <p:extLst>
      <p:ext uri="{BB962C8B-B14F-4D97-AF65-F5344CB8AC3E}">
        <p14:creationId xmlns:p14="http://schemas.microsoft.com/office/powerpoint/2010/main" val="85082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16AC42-06E0-AEDE-1B1E-525313CA1DF9}"/>
              </a:ext>
            </a:extLst>
          </p:cNvPr>
          <p:cNvSpPr txBox="1"/>
          <p:nvPr/>
        </p:nvSpPr>
        <p:spPr>
          <a:xfrm>
            <a:off x="2232211" y="694329"/>
            <a:ext cx="8453718"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selecting the file and select tables in the file, data will be displayed in the below format.</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5D6B5D6-FD29-2551-C404-266DD2058E54}"/>
              </a:ext>
            </a:extLst>
          </p:cNvPr>
          <p:cNvPicPr>
            <a:picLocks noChangeAspect="1"/>
          </p:cNvPicPr>
          <p:nvPr/>
        </p:nvPicPr>
        <p:blipFill>
          <a:blip r:embed="rId2"/>
          <a:stretch>
            <a:fillRect/>
          </a:stretch>
        </p:blipFill>
        <p:spPr>
          <a:xfrm>
            <a:off x="2865473" y="1728068"/>
            <a:ext cx="4817280" cy="3834583"/>
          </a:xfrm>
          <a:prstGeom prst="rect">
            <a:avLst/>
          </a:prstGeom>
        </p:spPr>
      </p:pic>
      <p:sp>
        <p:nvSpPr>
          <p:cNvPr id="6" name="TextBox 5">
            <a:extLst>
              <a:ext uri="{FF2B5EF4-FFF2-40B4-BE49-F238E27FC236}">
                <a16:creationId xmlns:a16="http://schemas.microsoft.com/office/drawing/2014/main" id="{8E373CF8-0270-08F9-48C7-3F7AC66C19BC}"/>
              </a:ext>
            </a:extLst>
          </p:cNvPr>
          <p:cNvSpPr txBox="1"/>
          <p:nvPr/>
        </p:nvSpPr>
        <p:spPr>
          <a:xfrm>
            <a:off x="2232211" y="568273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Click on Load. </a:t>
            </a:r>
          </a:p>
        </p:txBody>
      </p:sp>
    </p:spTree>
    <p:extLst>
      <p:ext uri="{BB962C8B-B14F-4D97-AF65-F5344CB8AC3E}">
        <p14:creationId xmlns:p14="http://schemas.microsoft.com/office/powerpoint/2010/main" val="326517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AD1F39-8015-5CBD-2EC8-DC31CD4DB152}"/>
              </a:ext>
            </a:extLst>
          </p:cNvPr>
          <p:cNvPicPr>
            <a:picLocks noChangeAspect="1"/>
          </p:cNvPicPr>
          <p:nvPr/>
        </p:nvPicPr>
        <p:blipFill>
          <a:blip r:embed="rId2"/>
          <a:stretch>
            <a:fillRect/>
          </a:stretch>
        </p:blipFill>
        <p:spPr>
          <a:xfrm>
            <a:off x="2454343" y="2096549"/>
            <a:ext cx="7283314" cy="3569146"/>
          </a:xfrm>
          <a:prstGeom prst="rect">
            <a:avLst/>
          </a:prstGeom>
        </p:spPr>
      </p:pic>
      <p:sp>
        <p:nvSpPr>
          <p:cNvPr id="4" name="TextBox 3">
            <a:extLst>
              <a:ext uri="{FF2B5EF4-FFF2-40B4-BE49-F238E27FC236}">
                <a16:creationId xmlns:a16="http://schemas.microsoft.com/office/drawing/2014/main" id="{969097E6-20C8-772A-0828-C63CC36B865D}"/>
              </a:ext>
            </a:extLst>
          </p:cNvPr>
          <p:cNvSpPr txBox="1"/>
          <p:nvPr/>
        </p:nvSpPr>
        <p:spPr>
          <a:xfrm>
            <a:off x="1922929" y="756288"/>
            <a:ext cx="8346141" cy="872034"/>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In the power bi desktop right side in the Fields section, it will show your three tables as shown below.</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55670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2671</Words>
  <Application>Microsoft Office PowerPoint</Application>
  <PresentationFormat>Widescreen</PresentationFormat>
  <Paragraphs>192</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Calibri Light</vt:lpstr>
      <vt:lpstr>Courier New</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Lacchi Balaji</dc:creator>
  <cp:lastModifiedBy>Lacchi Balaji</cp:lastModifiedBy>
  <cp:revision>3</cp:revision>
  <dcterms:created xsi:type="dcterms:W3CDTF">2022-12-16T05:04:03Z</dcterms:created>
  <dcterms:modified xsi:type="dcterms:W3CDTF">2023-09-01T12:20:20Z</dcterms:modified>
</cp:coreProperties>
</file>