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2B96-C496-61BC-69AD-86D20969A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D4C43C-6E0D-DD1C-84AA-59C0B19A6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480729-DCA8-EB90-2806-2F7354E7C559}"/>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5" name="Footer Placeholder 4">
            <a:extLst>
              <a:ext uri="{FF2B5EF4-FFF2-40B4-BE49-F238E27FC236}">
                <a16:creationId xmlns:a16="http://schemas.microsoft.com/office/drawing/2014/main" id="{B543192D-9279-FC03-F8D6-D447C024B5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B12DB-7F90-4444-BE16-87C8C6564DEF}"/>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342398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7762-2E35-BF10-00E6-91CEAC0879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A699DB-D163-4D96-AFEE-3030A0C85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BF5FD-19A2-45DB-C863-A5A898AD5966}"/>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5" name="Footer Placeholder 4">
            <a:extLst>
              <a:ext uri="{FF2B5EF4-FFF2-40B4-BE49-F238E27FC236}">
                <a16:creationId xmlns:a16="http://schemas.microsoft.com/office/drawing/2014/main" id="{ADE5FFBF-A4A6-E747-482E-2C6883BA7F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67291-2350-8263-2CB6-58C7829E7EEB}"/>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1195315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69DA8-EFD9-1B3B-501D-97839EF2ED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EFAF1F-0A67-7F09-7B42-7295B0145F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CFD89-6C39-B196-75FA-1FA0CA8E7F3D}"/>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5" name="Footer Placeholder 4">
            <a:extLst>
              <a:ext uri="{FF2B5EF4-FFF2-40B4-BE49-F238E27FC236}">
                <a16:creationId xmlns:a16="http://schemas.microsoft.com/office/drawing/2014/main" id="{D6D62A91-306B-A70E-00DE-6A58125F8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993605-9404-3312-7E24-C5E7AC746A52}"/>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309898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0103-AF7B-6298-169A-43B4FEB87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D2BF4B-B07B-7737-CFAF-BD9689274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7B414B-6DB0-6336-C1B4-0BC8073BDF4B}"/>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5" name="Footer Placeholder 4">
            <a:extLst>
              <a:ext uri="{FF2B5EF4-FFF2-40B4-BE49-F238E27FC236}">
                <a16:creationId xmlns:a16="http://schemas.microsoft.com/office/drawing/2014/main" id="{30BC6F3C-947D-7C53-A8B6-881CD82D3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5ABC2A-70FE-F11B-3D09-F761D7CD41A8}"/>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300432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9D49-35D5-C67A-484F-A8CCBF9857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ABBCD8-C0A0-DC2C-4408-76C49EF935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5C06D-0B59-769D-6E3C-1BEE1087B92E}"/>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5" name="Footer Placeholder 4">
            <a:extLst>
              <a:ext uri="{FF2B5EF4-FFF2-40B4-BE49-F238E27FC236}">
                <a16:creationId xmlns:a16="http://schemas.microsoft.com/office/drawing/2014/main" id="{121D3CAB-3E5F-5823-9C3C-69794A4EAF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F80454-F9E2-5943-72BD-6F82E71F3E1D}"/>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366168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1AFA-9A4F-0A6E-E9A3-F074CE194E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1AC86-A781-59CD-12FE-0F549B26F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285FEE-8CFC-56D1-DBC6-37761DCDE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BC40BF-1CC0-2643-2EF2-739C7A61F0C1}"/>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6" name="Footer Placeholder 5">
            <a:extLst>
              <a:ext uri="{FF2B5EF4-FFF2-40B4-BE49-F238E27FC236}">
                <a16:creationId xmlns:a16="http://schemas.microsoft.com/office/drawing/2014/main" id="{75A6AAE0-FC0E-E36F-CB46-7DD3D80470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BD8953-0FCA-F5BE-DD13-E4025C8D8F18}"/>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96973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72AC-7E62-DBFA-4224-F61B26EA85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748226-86EB-A5F2-A74D-BC3066545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0BE5E0-AAAE-297A-5830-F3BE13FAB2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3E6466-5537-5E3F-9013-ADD085B5B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436E0-F1E9-E163-27DD-1FDB1120AA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A533A8-70CE-AFD1-41BE-C52FB4CC1569}"/>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8" name="Footer Placeholder 7">
            <a:extLst>
              <a:ext uri="{FF2B5EF4-FFF2-40B4-BE49-F238E27FC236}">
                <a16:creationId xmlns:a16="http://schemas.microsoft.com/office/drawing/2014/main" id="{C76849B1-EFC0-D64B-2817-9914EFAACE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AFA4C6-6672-6A8E-CAFC-62281D1A55E2}"/>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252517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D3DB-5897-6D34-07E8-3532B5EB42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391EEF-9E0C-6143-3B74-0535992148EB}"/>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4" name="Footer Placeholder 3">
            <a:extLst>
              <a:ext uri="{FF2B5EF4-FFF2-40B4-BE49-F238E27FC236}">
                <a16:creationId xmlns:a16="http://schemas.microsoft.com/office/drawing/2014/main" id="{49FCFC99-B313-548F-2C52-067D68BEDF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6F5CC2-D814-837E-E2EA-812C9C58049E}"/>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84532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03457-0B75-25FE-E504-8E38E0B5D975}"/>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3" name="Footer Placeholder 2">
            <a:extLst>
              <a:ext uri="{FF2B5EF4-FFF2-40B4-BE49-F238E27FC236}">
                <a16:creationId xmlns:a16="http://schemas.microsoft.com/office/drawing/2014/main" id="{ABCF8DFA-B50D-8FBE-5814-628431A4EE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FAB4FE-F460-D270-FDC0-EAFA1FD25A09}"/>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880422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4461-85A2-B544-5FB3-8BB1B4CF4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CC8398-9B8C-CAFD-CA20-11E9376AD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02ABA3-6656-2A86-951D-1D807FB89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72863-01EF-A59B-1EDC-3A6F5D3EBF5F}"/>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6" name="Footer Placeholder 5">
            <a:extLst>
              <a:ext uri="{FF2B5EF4-FFF2-40B4-BE49-F238E27FC236}">
                <a16:creationId xmlns:a16="http://schemas.microsoft.com/office/drawing/2014/main" id="{942AFA48-8C95-5163-5701-6BC65BD2B2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D0EB9C-1F8C-30CA-D1CA-174C3DBDEBAD}"/>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341538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ED3E-A99D-B110-BA9F-19DA96D68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7D0CCE-D2A3-3018-9C59-A96BE0CA5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A7F2C4-1477-ABF6-C8E3-9C8B15FB1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9EAAED-4BE0-21A2-47DE-9438F302E3E5}"/>
              </a:ext>
            </a:extLst>
          </p:cNvPr>
          <p:cNvSpPr>
            <a:spLocks noGrp="1"/>
          </p:cNvSpPr>
          <p:nvPr>
            <p:ph type="dt" sz="half" idx="10"/>
          </p:nvPr>
        </p:nvSpPr>
        <p:spPr/>
        <p:txBody>
          <a:bodyPr/>
          <a:lstStyle/>
          <a:p>
            <a:fld id="{64972C0A-5AC3-48F4-B221-2719D852032D}" type="datetimeFigureOut">
              <a:rPr lang="en-IN" smtClean="0"/>
              <a:t>31-08-2023</a:t>
            </a:fld>
            <a:endParaRPr lang="en-IN"/>
          </a:p>
        </p:txBody>
      </p:sp>
      <p:sp>
        <p:nvSpPr>
          <p:cNvPr id="6" name="Footer Placeholder 5">
            <a:extLst>
              <a:ext uri="{FF2B5EF4-FFF2-40B4-BE49-F238E27FC236}">
                <a16:creationId xmlns:a16="http://schemas.microsoft.com/office/drawing/2014/main" id="{24C9D704-CA12-6FE8-5FE9-5D79B3D6CB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75BF0-7B49-C6BA-C98F-8AB6CDDA0F46}"/>
              </a:ext>
            </a:extLst>
          </p:cNvPr>
          <p:cNvSpPr>
            <a:spLocks noGrp="1"/>
          </p:cNvSpPr>
          <p:nvPr>
            <p:ph type="sldNum" sz="quarter" idx="12"/>
          </p:nvPr>
        </p:nvSpPr>
        <p:spPr/>
        <p:txBody>
          <a:bodyPr/>
          <a:lstStyle/>
          <a:p>
            <a:fld id="{372E4887-C6E3-42DD-B687-F5DF92E8E333}" type="slidenum">
              <a:rPr lang="en-IN" smtClean="0"/>
              <a:t>‹#›</a:t>
            </a:fld>
            <a:endParaRPr lang="en-IN"/>
          </a:p>
        </p:txBody>
      </p:sp>
    </p:spTree>
    <p:extLst>
      <p:ext uri="{BB962C8B-B14F-4D97-AF65-F5344CB8AC3E}">
        <p14:creationId xmlns:p14="http://schemas.microsoft.com/office/powerpoint/2010/main" val="21781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00997C-043A-B32E-C611-F703F68B33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C145D2-AEA0-D4EF-72B9-426A56B8ED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E8D5DA-7AE7-4689-61B7-2FBDE1E37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72C0A-5AC3-48F4-B221-2719D852032D}" type="datetimeFigureOut">
              <a:rPr lang="en-IN" smtClean="0"/>
              <a:t>31-08-2023</a:t>
            </a:fld>
            <a:endParaRPr lang="en-IN"/>
          </a:p>
        </p:txBody>
      </p:sp>
      <p:sp>
        <p:nvSpPr>
          <p:cNvPr id="5" name="Footer Placeholder 4">
            <a:extLst>
              <a:ext uri="{FF2B5EF4-FFF2-40B4-BE49-F238E27FC236}">
                <a16:creationId xmlns:a16="http://schemas.microsoft.com/office/drawing/2014/main" id="{CB8FC999-433F-DDFD-ACD4-A2452C191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A125A5-78BE-D452-16EF-3E87A32C4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E4887-C6E3-42DD-B687-F5DF92E8E333}" type="slidenum">
              <a:rPr lang="en-IN" smtClean="0"/>
              <a:t>‹#›</a:t>
            </a:fld>
            <a:endParaRPr lang="en-IN"/>
          </a:p>
        </p:txBody>
      </p:sp>
    </p:spTree>
    <p:extLst>
      <p:ext uri="{BB962C8B-B14F-4D97-AF65-F5344CB8AC3E}">
        <p14:creationId xmlns:p14="http://schemas.microsoft.com/office/powerpoint/2010/main" val="2359350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EC4F16-6A98-440C-19D3-C557E81785AE}"/>
              </a:ext>
            </a:extLst>
          </p:cNvPr>
          <p:cNvSpPr txBox="1"/>
          <p:nvPr/>
        </p:nvSpPr>
        <p:spPr>
          <a:xfrm>
            <a:off x="3047223" y="3044279"/>
            <a:ext cx="6097554" cy="769441"/>
          </a:xfrm>
          <a:prstGeom prst="rect">
            <a:avLst/>
          </a:prstGeom>
          <a:noFill/>
        </p:spPr>
        <p:txBody>
          <a:bodyPr wrap="square">
            <a:spAutoFit/>
          </a:bodyPr>
          <a:lstStyle/>
          <a:p>
            <a:pPr algn="ctr"/>
            <a:r>
              <a:rPr lang="en-IN" sz="4400" dirty="0">
                <a:latin typeface="Arial" panose="020B0604020202020204" pitchFamily="34" charset="0"/>
                <a:cs typeface="Arial" panose="020B0604020202020204" pitchFamily="34" charset="0"/>
              </a:rPr>
              <a:t>Azure Data Factory</a:t>
            </a:r>
          </a:p>
        </p:txBody>
      </p:sp>
    </p:spTree>
    <p:extLst>
      <p:ext uri="{BB962C8B-B14F-4D97-AF65-F5344CB8AC3E}">
        <p14:creationId xmlns:p14="http://schemas.microsoft.com/office/powerpoint/2010/main" val="243561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0F8A4E-C8C5-E3BF-8B1C-63496E5B896E}"/>
              </a:ext>
            </a:extLst>
          </p:cNvPr>
          <p:cNvSpPr txBox="1"/>
          <p:nvPr/>
        </p:nvSpPr>
        <p:spPr>
          <a:xfrm>
            <a:off x="697075" y="940422"/>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Importance of error handling</a:t>
            </a:r>
          </a:p>
        </p:txBody>
      </p:sp>
      <p:sp>
        <p:nvSpPr>
          <p:cNvPr id="7" name="TextBox 6">
            <a:extLst>
              <a:ext uri="{FF2B5EF4-FFF2-40B4-BE49-F238E27FC236}">
                <a16:creationId xmlns:a16="http://schemas.microsoft.com/office/drawing/2014/main" id="{1380693B-8B90-554A-6646-851F9D2CCBA0}"/>
              </a:ext>
            </a:extLst>
          </p:cNvPr>
          <p:cNvSpPr txBox="1"/>
          <p:nvPr/>
        </p:nvSpPr>
        <p:spPr>
          <a:xfrm>
            <a:off x="697075" y="1536892"/>
            <a:ext cx="10797850"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Error handling in Azure Data Factory (ADF) is of paramount importance as it ensures the reliability, accuracy, and resilience of data integration and transformation processes.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Effective error handling mechanisms help detect, manage, and rectify issues that may arise during data movement, transformation, and orchestration workflows.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promptly identifying errors, ADF can mitigate potential data inconsistencies, prevent incomplete operations, and provide insights into the root causes of failures.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Robust error handling enhances data quality, maintains data integrity, and minimizes business disruptions.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Moreover, it facilitates proactive monitoring and troubleshooting, enabling data engineers and administrators to swiftly respond to issues and make necessary adjustments. </a:t>
            </a:r>
          </a:p>
        </p:txBody>
      </p:sp>
    </p:spTree>
    <p:extLst>
      <p:ext uri="{BB962C8B-B14F-4D97-AF65-F5344CB8AC3E}">
        <p14:creationId xmlns:p14="http://schemas.microsoft.com/office/powerpoint/2010/main" val="2630113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8448AB-A46C-33F7-E931-B8ABA8139628}"/>
              </a:ext>
            </a:extLst>
          </p:cNvPr>
          <p:cNvSpPr txBox="1"/>
          <p:nvPr/>
        </p:nvSpPr>
        <p:spPr>
          <a:xfrm>
            <a:off x="893407" y="715738"/>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Debugging in Azure</a:t>
            </a:r>
          </a:p>
        </p:txBody>
      </p:sp>
      <p:sp>
        <p:nvSpPr>
          <p:cNvPr id="5" name="TextBox 4">
            <a:extLst>
              <a:ext uri="{FF2B5EF4-FFF2-40B4-BE49-F238E27FC236}">
                <a16:creationId xmlns:a16="http://schemas.microsoft.com/office/drawing/2014/main" id="{75E820DC-D876-439A-FDDC-2BE8B009F265}"/>
              </a:ext>
            </a:extLst>
          </p:cNvPr>
          <p:cNvSpPr txBox="1"/>
          <p:nvPr/>
        </p:nvSpPr>
        <p:spPr>
          <a:xfrm>
            <a:off x="893407" y="1389317"/>
            <a:ext cx="10527262"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Debugging in Azure Data Factory (ADF) is a critical process that allows developers and data engineers to identify, diagnose, and resolve issues within data pipelines and workflows.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involves examining the execution of activities, transformations, and dependencies to uncover errors, unexpected behavior, or performance bottlenecks.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ADF provides debugging tools, such as the ability to view logs, monitor activity runs, and analyze execution plans.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Debugging aids in validating data flow logic, pinpointing incorrect configurations, and verifying transformations.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ensures the smooth execution of complex ETL processes by catching errors early in development, reducing the risk of faulty data processing.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Effective debugging in ADF accelerates troubleshooting, streamlines development cycles, and contributes to the creation of reliable and efficient data integration solutions.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81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1887719-B9CE-812C-84BF-AE121236A494}"/>
              </a:ext>
            </a:extLst>
          </p:cNvPr>
          <p:cNvGraphicFramePr>
            <a:graphicFrameLocks noGrp="1"/>
          </p:cNvGraphicFramePr>
          <p:nvPr>
            <p:extLst>
              <p:ext uri="{D42A27DB-BD31-4B8C-83A1-F6EECF244321}">
                <p14:modId xmlns:p14="http://schemas.microsoft.com/office/powerpoint/2010/main" val="2448894357"/>
              </p:ext>
            </p:extLst>
          </p:nvPr>
        </p:nvGraphicFramePr>
        <p:xfrm>
          <a:off x="1673705" y="1187256"/>
          <a:ext cx="8844590" cy="5214022"/>
        </p:xfrm>
        <a:graphic>
          <a:graphicData uri="http://schemas.openxmlformats.org/drawingml/2006/table">
            <a:tbl>
              <a:tblPr>
                <a:tableStyleId>{5940675A-B579-460E-94D1-54222C63F5DA}</a:tableStyleId>
              </a:tblPr>
              <a:tblGrid>
                <a:gridCol w="2891659">
                  <a:extLst>
                    <a:ext uri="{9D8B030D-6E8A-4147-A177-3AD203B41FA5}">
                      <a16:colId xmlns:a16="http://schemas.microsoft.com/office/drawing/2014/main" val="488575895"/>
                    </a:ext>
                  </a:extLst>
                </a:gridCol>
                <a:gridCol w="5952931">
                  <a:extLst>
                    <a:ext uri="{9D8B030D-6E8A-4147-A177-3AD203B41FA5}">
                      <a16:colId xmlns:a16="http://schemas.microsoft.com/office/drawing/2014/main" val="2724317596"/>
                    </a:ext>
                  </a:extLst>
                </a:gridCol>
              </a:tblGrid>
              <a:tr h="101786">
                <a:tc>
                  <a:txBody>
                    <a:bodyPr/>
                    <a:lstStyle/>
                    <a:p>
                      <a:pPr fontAlgn="b"/>
                      <a:r>
                        <a:rPr lang="en-IN" sz="1700" b="1">
                          <a:effectLst/>
                        </a:rPr>
                        <a:t>Error Type</a:t>
                      </a:r>
                      <a:endParaRPr lang="en-IN" sz="1700" b="1">
                        <a:effectLst/>
                        <a:latin typeface="Arial" panose="020B0604020202020204" pitchFamily="34" charset="0"/>
                        <a:cs typeface="Arial" panose="020B0604020202020204" pitchFamily="34" charset="0"/>
                      </a:endParaRPr>
                    </a:p>
                  </a:txBody>
                  <a:tcPr marL="25446" marR="25446" marT="12723" marB="12723" anchor="b">
                    <a:solidFill>
                      <a:srgbClr val="FFFF00"/>
                    </a:solidFill>
                  </a:tcPr>
                </a:tc>
                <a:tc>
                  <a:txBody>
                    <a:bodyPr/>
                    <a:lstStyle/>
                    <a:p>
                      <a:pPr fontAlgn="b"/>
                      <a:r>
                        <a:rPr lang="en-IN" sz="1700" b="1" dirty="0">
                          <a:effectLst/>
                        </a:rPr>
                        <a:t>Scenarios and Causes</a:t>
                      </a:r>
                      <a:endParaRPr lang="en-IN" sz="1700" b="1" dirty="0">
                        <a:effectLst/>
                        <a:latin typeface="Arial" panose="020B0604020202020204" pitchFamily="34" charset="0"/>
                        <a:cs typeface="Arial" panose="020B0604020202020204" pitchFamily="34" charset="0"/>
                      </a:endParaRPr>
                    </a:p>
                  </a:txBody>
                  <a:tcPr marL="25446" marR="25446" marT="12723" marB="12723" anchor="b">
                    <a:solidFill>
                      <a:srgbClr val="FFFF00"/>
                    </a:solidFill>
                  </a:tcPr>
                </a:tc>
                <a:extLst>
                  <a:ext uri="{0D108BD9-81ED-4DB2-BD59-A6C34878D82A}">
                    <a16:rowId xmlns:a16="http://schemas.microsoft.com/office/drawing/2014/main" val="4154693080"/>
                  </a:ext>
                </a:extLst>
              </a:tr>
              <a:tr h="254464">
                <a:tc rowSpan="3">
                  <a:txBody>
                    <a:bodyPr/>
                    <a:lstStyle/>
                    <a:p>
                      <a:pPr fontAlgn="base"/>
                      <a:r>
                        <a:rPr lang="en-IN" sz="1700" dirty="0">
                          <a:effectLst/>
                        </a:rPr>
                        <a:t>Configuration Errors</a:t>
                      </a:r>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a:effectLst/>
                        </a:rPr>
                        <a:t>- Misconfigured resource settings, access controls</a:t>
                      </a:r>
                      <a:endParaRPr lang="en-US"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4064936280"/>
                  </a:ext>
                </a:extLst>
              </a:tr>
              <a:tr h="178125">
                <a:tc vMerge="1">
                  <a:txBody>
                    <a:bodyPr/>
                    <a:lstStyle/>
                    <a:p>
                      <a:pPr fontAlgn="base"/>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a:effectLst/>
                        </a:rPr>
                        <a:t>- Incorrect firewall rules, network configurations</a:t>
                      </a:r>
                      <a:endParaRPr lang="en-US"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3123194429"/>
                  </a:ext>
                </a:extLst>
              </a:tr>
              <a:tr h="178125">
                <a:tc vMerge="1">
                  <a:txBody>
                    <a:bodyPr/>
                    <a:lstStyle/>
                    <a:p>
                      <a:pPr fontAlgn="base"/>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IN" sz="1700">
                          <a:effectLst/>
                        </a:rPr>
                        <a:t>- Inadequate resource allocation</a:t>
                      </a:r>
                      <a:endParaRPr lang="en-IN"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2666925302"/>
                  </a:ext>
                </a:extLst>
              </a:tr>
              <a:tr h="254464">
                <a:tc rowSpan="2">
                  <a:txBody>
                    <a:bodyPr/>
                    <a:lstStyle/>
                    <a:p>
                      <a:pPr fontAlgn="base"/>
                      <a:r>
                        <a:rPr lang="en-IN" sz="1700" dirty="0">
                          <a:effectLst/>
                        </a:rPr>
                        <a:t>Network Connectivity Issues</a:t>
                      </a:r>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IN" sz="1700">
                          <a:effectLst/>
                        </a:rPr>
                        <a:t>- Communication failures between Azure services</a:t>
                      </a:r>
                      <a:endParaRPr lang="en-IN"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113880602"/>
                  </a:ext>
                </a:extLst>
              </a:tr>
              <a:tr h="254464">
                <a:tc vMerge="1">
                  <a:txBody>
                    <a:bodyPr/>
                    <a:lstStyle/>
                    <a:p>
                      <a:pPr fontAlgn="base"/>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a:effectLst/>
                        </a:rPr>
                        <a:t>- Connectivity problems between Azure and on-premises</a:t>
                      </a:r>
                      <a:endParaRPr lang="en-US"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1959229916"/>
                  </a:ext>
                </a:extLst>
              </a:tr>
              <a:tr h="254464">
                <a:tc rowSpan="2">
                  <a:txBody>
                    <a:bodyPr/>
                    <a:lstStyle/>
                    <a:p>
                      <a:pPr fontAlgn="base"/>
                      <a:r>
                        <a:rPr lang="en-IN" sz="1700" dirty="0">
                          <a:effectLst/>
                        </a:rPr>
                        <a:t>Authentication &amp; Authorization</a:t>
                      </a:r>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a:effectLst/>
                        </a:rPr>
                        <a:t>- Unauthorized access due to misconfigured access control</a:t>
                      </a:r>
                      <a:endParaRPr lang="en-US"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2226333482"/>
                  </a:ext>
                </a:extLst>
              </a:tr>
              <a:tr h="254464">
                <a:tc vMerge="1">
                  <a:txBody>
                    <a:bodyPr/>
                    <a:lstStyle/>
                    <a:p>
                      <a:pPr fontAlgn="base"/>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a:effectLst/>
                        </a:rPr>
                        <a:t>- Expired authentication tokens, incorrect role assignments</a:t>
                      </a:r>
                      <a:endParaRPr lang="en-US"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886978147"/>
                  </a:ext>
                </a:extLst>
              </a:tr>
              <a:tr h="254464">
                <a:tc>
                  <a:txBody>
                    <a:bodyPr/>
                    <a:lstStyle/>
                    <a:p>
                      <a:pPr fontAlgn="base"/>
                      <a:r>
                        <a:rPr lang="en-IN" sz="1700" dirty="0">
                          <a:effectLst/>
                        </a:rPr>
                        <a:t>Resource Quota Exceeded</a:t>
                      </a:r>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a:effectLst/>
                        </a:rPr>
                        <a:t>- Reaching storage, compute, or other resource limits</a:t>
                      </a:r>
                      <a:endParaRPr lang="en-US"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760312147"/>
                  </a:ext>
                </a:extLst>
              </a:tr>
              <a:tr h="254464">
                <a:tc rowSpan="2">
                  <a:txBody>
                    <a:bodyPr/>
                    <a:lstStyle/>
                    <a:p>
                      <a:pPr fontAlgn="base"/>
                      <a:r>
                        <a:rPr lang="en-IN" sz="1700" dirty="0">
                          <a:effectLst/>
                        </a:rPr>
                        <a:t>Timeout &amp; Latency</a:t>
                      </a:r>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a:effectLst/>
                        </a:rPr>
                        <a:t>- Requests taking longer than allowed to complete</a:t>
                      </a:r>
                      <a:endParaRPr lang="en-US"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1153206523"/>
                  </a:ext>
                </a:extLst>
              </a:tr>
              <a:tr h="254464">
                <a:tc vMerge="1">
                  <a:txBody>
                    <a:bodyPr/>
                    <a:lstStyle/>
                    <a:p>
                      <a:pPr fontAlgn="base"/>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dirty="0">
                          <a:effectLst/>
                        </a:rPr>
                        <a:t>- Slow network connections, resource overload</a:t>
                      </a:r>
                      <a:endParaRPr lang="en-US" sz="1700" dirty="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191707736"/>
                  </a:ext>
                </a:extLst>
              </a:tr>
              <a:tr h="254464">
                <a:tc rowSpan="2">
                  <a:txBody>
                    <a:bodyPr/>
                    <a:lstStyle/>
                    <a:p>
                      <a:pPr fontAlgn="base"/>
                      <a:r>
                        <a:rPr lang="en-IN" sz="1700" dirty="0">
                          <a:effectLst/>
                        </a:rPr>
                        <a:t>Data Inconsistencies</a:t>
                      </a:r>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IN" sz="1700">
                          <a:effectLst/>
                        </a:rPr>
                        <a:t>- Transformation logic errors, incomplete data loads</a:t>
                      </a:r>
                      <a:endParaRPr lang="en-IN"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54921252"/>
                  </a:ext>
                </a:extLst>
              </a:tr>
              <a:tr h="178125">
                <a:tc vMerge="1">
                  <a:txBody>
                    <a:bodyPr/>
                    <a:lstStyle/>
                    <a:p>
                      <a:pPr fontAlgn="base"/>
                      <a:endParaRPr lang="en-IN" sz="1700" dirty="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IN" sz="1700">
                          <a:effectLst/>
                        </a:rPr>
                        <a:t>- Concurrency issues, data corruption</a:t>
                      </a:r>
                      <a:endParaRPr lang="en-IN"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2882352443"/>
                  </a:ext>
                </a:extLst>
              </a:tr>
              <a:tr h="330803">
                <a:tc>
                  <a:txBody>
                    <a:bodyPr/>
                    <a:lstStyle/>
                    <a:p>
                      <a:pPr fontAlgn="base"/>
                      <a:r>
                        <a:rPr lang="en-IN" sz="1700">
                          <a:effectLst/>
                        </a:rPr>
                        <a:t>Service Interruptions</a:t>
                      </a:r>
                      <a:endParaRPr lang="en-IN" sz="170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a:effectLst/>
                        </a:rPr>
                        <a:t>- Scheduled maintenance, hardware failures, unexpected incidents</a:t>
                      </a:r>
                      <a:endParaRPr lang="en-US"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1579728126"/>
                  </a:ext>
                </a:extLst>
              </a:tr>
              <a:tr h="254464">
                <a:tc>
                  <a:txBody>
                    <a:bodyPr/>
                    <a:lstStyle/>
                    <a:p>
                      <a:pPr fontAlgn="base"/>
                      <a:r>
                        <a:rPr lang="en-IN" sz="1700">
                          <a:effectLst/>
                        </a:rPr>
                        <a:t>Application Code Errors</a:t>
                      </a:r>
                      <a:endParaRPr lang="en-IN" sz="170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a:effectLst/>
                        </a:rPr>
                        <a:t>- Logic bugs, incorrect data processing, exceptions</a:t>
                      </a:r>
                      <a:endParaRPr lang="en-US"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1224394542"/>
                  </a:ext>
                </a:extLst>
              </a:tr>
              <a:tr h="254464">
                <a:tc>
                  <a:txBody>
                    <a:bodyPr/>
                    <a:lstStyle/>
                    <a:p>
                      <a:pPr fontAlgn="base"/>
                      <a:r>
                        <a:rPr lang="en-IN" sz="1700">
                          <a:effectLst/>
                        </a:rPr>
                        <a:t>Scaling Challenges</a:t>
                      </a:r>
                      <a:endParaRPr lang="en-IN" sz="170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IN" sz="1700">
                          <a:effectLst/>
                        </a:rPr>
                        <a:t>- Over-provisioning, under-provisioning, performance issues</a:t>
                      </a:r>
                      <a:endParaRPr lang="en-IN"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86356936"/>
                  </a:ext>
                </a:extLst>
              </a:tr>
              <a:tr h="254464">
                <a:tc>
                  <a:txBody>
                    <a:bodyPr/>
                    <a:lstStyle/>
                    <a:p>
                      <a:pPr fontAlgn="base"/>
                      <a:r>
                        <a:rPr lang="en-IN" sz="1700">
                          <a:effectLst/>
                        </a:rPr>
                        <a:t>Data Transfer Failures</a:t>
                      </a:r>
                      <a:endParaRPr lang="en-IN" sz="170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a:effectLst/>
                        </a:rPr>
                        <a:t>- Connectivity issues, format mismatches, transformation errors</a:t>
                      </a:r>
                      <a:endParaRPr lang="en-US" sz="170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3658370641"/>
                  </a:ext>
                </a:extLst>
              </a:tr>
              <a:tr h="330803">
                <a:tc>
                  <a:txBody>
                    <a:bodyPr/>
                    <a:lstStyle/>
                    <a:p>
                      <a:pPr fontAlgn="base"/>
                      <a:r>
                        <a:rPr lang="en-IN" sz="1700">
                          <a:effectLst/>
                        </a:rPr>
                        <a:t>Third-Party Integration Issues</a:t>
                      </a:r>
                      <a:endParaRPr lang="en-IN" sz="1700">
                        <a:effectLst/>
                        <a:latin typeface="Arial" panose="020B0604020202020204" pitchFamily="34" charset="0"/>
                        <a:cs typeface="Arial" panose="020B0604020202020204" pitchFamily="34" charset="0"/>
                      </a:endParaRPr>
                    </a:p>
                  </a:txBody>
                  <a:tcPr marL="25446" marR="25446" marT="12723" marB="12723" anchor="ctr"/>
                </a:tc>
                <a:tc>
                  <a:txBody>
                    <a:bodyPr/>
                    <a:lstStyle/>
                    <a:p>
                      <a:pPr fontAlgn="base"/>
                      <a:r>
                        <a:rPr lang="en-US" sz="1700" dirty="0">
                          <a:effectLst/>
                        </a:rPr>
                        <a:t>- Compatibility problems, API changes, misconfigured connections</a:t>
                      </a:r>
                      <a:endParaRPr lang="en-US" sz="1700" dirty="0">
                        <a:effectLst/>
                        <a:latin typeface="Arial" panose="020B0604020202020204" pitchFamily="34" charset="0"/>
                        <a:cs typeface="Arial" panose="020B0604020202020204" pitchFamily="34" charset="0"/>
                      </a:endParaRPr>
                    </a:p>
                  </a:txBody>
                  <a:tcPr marL="25446" marR="25446" marT="12723" marB="12723" anchor="ctr"/>
                </a:tc>
                <a:extLst>
                  <a:ext uri="{0D108BD9-81ED-4DB2-BD59-A6C34878D82A}">
                    <a16:rowId xmlns:a16="http://schemas.microsoft.com/office/drawing/2014/main" val="3478711052"/>
                  </a:ext>
                </a:extLst>
              </a:tr>
            </a:tbl>
          </a:graphicData>
        </a:graphic>
      </p:graphicFrame>
      <p:sp>
        <p:nvSpPr>
          <p:cNvPr id="4" name="TextBox 3">
            <a:extLst>
              <a:ext uri="{FF2B5EF4-FFF2-40B4-BE49-F238E27FC236}">
                <a16:creationId xmlns:a16="http://schemas.microsoft.com/office/drawing/2014/main" id="{A6663BF5-3F0F-3C24-EB82-4DD629DADAFF}"/>
              </a:ext>
            </a:extLst>
          </p:cNvPr>
          <p:cNvSpPr txBox="1"/>
          <p:nvPr/>
        </p:nvSpPr>
        <p:spPr>
          <a:xfrm>
            <a:off x="3047223" y="456722"/>
            <a:ext cx="6097554" cy="369332"/>
          </a:xfrm>
          <a:prstGeom prst="rect">
            <a:avLst/>
          </a:prstGeom>
          <a:noFill/>
        </p:spPr>
        <p:txBody>
          <a:bodyPr wrap="square">
            <a:spAutoFit/>
          </a:bodyPr>
          <a:lstStyle/>
          <a:p>
            <a:r>
              <a:rPr lang="en-US" b="0" i="0" dirty="0">
                <a:solidFill>
                  <a:srgbClr val="343541"/>
                </a:solidFill>
                <a:effectLst/>
                <a:latin typeface="Arial" panose="020B0604020202020204" pitchFamily="34" charset="0"/>
                <a:cs typeface="Arial" panose="020B0604020202020204" pitchFamily="34" charset="0"/>
              </a:rPr>
              <a:t>Common error types and scenarios in Azure applications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97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F8046-964B-A899-B1DB-FCB193581283}"/>
              </a:ext>
            </a:extLst>
          </p:cNvPr>
          <p:cNvSpPr txBox="1"/>
          <p:nvPr/>
        </p:nvSpPr>
        <p:spPr>
          <a:xfrm>
            <a:off x="2675554" y="491803"/>
            <a:ext cx="6097554" cy="369332"/>
          </a:xfrm>
          <a:prstGeom prst="rect">
            <a:avLst/>
          </a:prstGeom>
          <a:noFill/>
        </p:spPr>
        <p:txBody>
          <a:bodyPr wrap="square">
            <a:spAutoFit/>
          </a:bodyPr>
          <a:lstStyle/>
          <a:p>
            <a:r>
              <a:rPr lang="en-US" b="0" i="0" dirty="0">
                <a:solidFill>
                  <a:srgbClr val="343541"/>
                </a:solidFill>
                <a:effectLst/>
                <a:latin typeface="Arial" panose="020B0604020202020204" pitchFamily="34" charset="0"/>
                <a:cs typeface="Arial" panose="020B0604020202020204" pitchFamily="34" charset="0"/>
              </a:rPr>
              <a:t>Common error types and scenarios in Azure services</a:t>
            </a:r>
            <a:endParaRPr lang="en-IN"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4874708-23B8-9D2E-979F-1C07914BB93C}"/>
              </a:ext>
            </a:extLst>
          </p:cNvPr>
          <p:cNvGraphicFramePr>
            <a:graphicFrameLocks noGrp="1"/>
          </p:cNvGraphicFramePr>
          <p:nvPr>
            <p:extLst>
              <p:ext uri="{D42A27DB-BD31-4B8C-83A1-F6EECF244321}">
                <p14:modId xmlns:p14="http://schemas.microsoft.com/office/powerpoint/2010/main" val="3200013638"/>
              </p:ext>
            </p:extLst>
          </p:nvPr>
        </p:nvGraphicFramePr>
        <p:xfrm>
          <a:off x="1261088" y="1033299"/>
          <a:ext cx="9306660" cy="5344702"/>
        </p:xfrm>
        <a:graphic>
          <a:graphicData uri="http://schemas.openxmlformats.org/drawingml/2006/table">
            <a:tbl>
              <a:tblPr>
                <a:tableStyleId>{5940675A-B579-460E-94D1-54222C63F5DA}</a:tableStyleId>
              </a:tblPr>
              <a:tblGrid>
                <a:gridCol w="2994289">
                  <a:extLst>
                    <a:ext uri="{9D8B030D-6E8A-4147-A177-3AD203B41FA5}">
                      <a16:colId xmlns:a16="http://schemas.microsoft.com/office/drawing/2014/main" val="3918796179"/>
                    </a:ext>
                  </a:extLst>
                </a:gridCol>
                <a:gridCol w="6312371">
                  <a:extLst>
                    <a:ext uri="{9D8B030D-6E8A-4147-A177-3AD203B41FA5}">
                      <a16:colId xmlns:a16="http://schemas.microsoft.com/office/drawing/2014/main" val="728988225"/>
                    </a:ext>
                  </a:extLst>
                </a:gridCol>
              </a:tblGrid>
              <a:tr h="87906">
                <a:tc>
                  <a:txBody>
                    <a:bodyPr/>
                    <a:lstStyle/>
                    <a:p>
                      <a:pPr fontAlgn="b"/>
                      <a:r>
                        <a:rPr lang="en-IN" sz="1700" b="1" dirty="0">
                          <a:effectLst/>
                        </a:rPr>
                        <a:t>Error Type</a:t>
                      </a:r>
                      <a:endParaRPr lang="en-IN" sz="1700" b="1" dirty="0">
                        <a:effectLst/>
                        <a:latin typeface="Arial" panose="020B0604020202020204" pitchFamily="34" charset="0"/>
                        <a:cs typeface="Arial" panose="020B0604020202020204" pitchFamily="34" charset="0"/>
                      </a:endParaRPr>
                    </a:p>
                  </a:txBody>
                  <a:tcPr marL="21976" marR="21976" marT="10988" marB="10988" anchor="b">
                    <a:solidFill>
                      <a:srgbClr val="FFFF00"/>
                    </a:solidFill>
                  </a:tcPr>
                </a:tc>
                <a:tc>
                  <a:txBody>
                    <a:bodyPr/>
                    <a:lstStyle/>
                    <a:p>
                      <a:pPr fontAlgn="b"/>
                      <a:r>
                        <a:rPr lang="en-IN" sz="1700" b="1" dirty="0">
                          <a:effectLst/>
                        </a:rPr>
                        <a:t>Scenarios and Causes</a:t>
                      </a:r>
                      <a:endParaRPr lang="en-IN" sz="1700" b="1" dirty="0">
                        <a:effectLst/>
                        <a:latin typeface="Arial" panose="020B0604020202020204" pitchFamily="34" charset="0"/>
                        <a:cs typeface="Arial" panose="020B0604020202020204" pitchFamily="34" charset="0"/>
                      </a:endParaRPr>
                    </a:p>
                  </a:txBody>
                  <a:tcPr marL="21976" marR="21976" marT="10988" marB="10988" anchor="b">
                    <a:solidFill>
                      <a:srgbClr val="FFFF00"/>
                    </a:solidFill>
                  </a:tcPr>
                </a:tc>
                <a:extLst>
                  <a:ext uri="{0D108BD9-81ED-4DB2-BD59-A6C34878D82A}">
                    <a16:rowId xmlns:a16="http://schemas.microsoft.com/office/drawing/2014/main" val="1078094892"/>
                  </a:ext>
                </a:extLst>
              </a:tr>
              <a:tr h="219765">
                <a:tc rowSpan="3">
                  <a:txBody>
                    <a:bodyPr/>
                    <a:lstStyle/>
                    <a:p>
                      <a:pPr fontAlgn="base"/>
                      <a:r>
                        <a:rPr lang="en-IN" sz="1700" dirty="0">
                          <a:effectLst/>
                        </a:rPr>
                        <a:t>Configuration Errors</a:t>
                      </a:r>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Misconfigured resource settings, access controls</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1594530092"/>
                  </a:ext>
                </a:extLst>
              </a:tr>
              <a:tr h="153835">
                <a:tc vMerge="1">
                  <a:txBody>
                    <a:bodyPr/>
                    <a:lstStyle/>
                    <a:p>
                      <a:pPr fontAlgn="base"/>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Incorrect firewall rules, network configurations</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1356656304"/>
                  </a:ext>
                </a:extLst>
              </a:tr>
              <a:tr h="153835">
                <a:tc vMerge="1">
                  <a:txBody>
                    <a:bodyPr/>
                    <a:lstStyle/>
                    <a:p>
                      <a:pPr fontAlgn="base"/>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IN" sz="1700">
                          <a:effectLst/>
                        </a:rPr>
                        <a:t>- Inadequate resource allocation</a:t>
                      </a:r>
                      <a:endParaRPr lang="en-IN"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1281497101"/>
                  </a:ext>
                </a:extLst>
              </a:tr>
              <a:tr h="219765">
                <a:tc rowSpan="2">
                  <a:txBody>
                    <a:bodyPr/>
                    <a:lstStyle/>
                    <a:p>
                      <a:pPr fontAlgn="base"/>
                      <a:r>
                        <a:rPr lang="en-IN" sz="1700" dirty="0">
                          <a:effectLst/>
                        </a:rPr>
                        <a:t>Network Connectivity Issues</a:t>
                      </a:r>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IN" sz="1700" dirty="0">
                          <a:effectLst/>
                        </a:rPr>
                        <a:t>- Communication failures between Azure services</a:t>
                      </a:r>
                      <a:endParaRPr lang="en-IN" sz="1700" dirty="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2704838852"/>
                  </a:ext>
                </a:extLst>
              </a:tr>
              <a:tr h="219765">
                <a:tc vMerge="1">
                  <a:txBody>
                    <a:bodyPr/>
                    <a:lstStyle/>
                    <a:p>
                      <a:pPr fontAlgn="base"/>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Connectivity problems between Azure and on-premises</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2533739917"/>
                  </a:ext>
                </a:extLst>
              </a:tr>
              <a:tr h="219765">
                <a:tc rowSpan="2">
                  <a:txBody>
                    <a:bodyPr/>
                    <a:lstStyle/>
                    <a:p>
                      <a:pPr fontAlgn="base"/>
                      <a:r>
                        <a:rPr lang="en-IN" sz="1700" dirty="0">
                          <a:effectLst/>
                        </a:rPr>
                        <a:t>Authentication &amp; Authorization</a:t>
                      </a:r>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Unauthorized access due to misconfigured access control</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4143808955"/>
                  </a:ext>
                </a:extLst>
              </a:tr>
              <a:tr h="219765">
                <a:tc vMerge="1">
                  <a:txBody>
                    <a:bodyPr/>
                    <a:lstStyle/>
                    <a:p>
                      <a:pPr fontAlgn="base"/>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Expired authentication tokens, incorrect role assignments</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762501905"/>
                  </a:ext>
                </a:extLst>
              </a:tr>
              <a:tr h="219765">
                <a:tc>
                  <a:txBody>
                    <a:bodyPr/>
                    <a:lstStyle/>
                    <a:p>
                      <a:pPr fontAlgn="base"/>
                      <a:r>
                        <a:rPr lang="en-IN" sz="1700">
                          <a:effectLst/>
                        </a:rPr>
                        <a:t>Resource Quota Exceeded</a:t>
                      </a:r>
                      <a:endParaRPr lang="en-IN" sz="170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Reaching storage, compute, or other resource limits</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373891109"/>
                  </a:ext>
                </a:extLst>
              </a:tr>
              <a:tr h="219765">
                <a:tc rowSpan="2">
                  <a:txBody>
                    <a:bodyPr/>
                    <a:lstStyle/>
                    <a:p>
                      <a:pPr fontAlgn="base"/>
                      <a:r>
                        <a:rPr lang="en-IN" sz="1700" dirty="0">
                          <a:effectLst/>
                        </a:rPr>
                        <a:t>Timeout &amp; Latency</a:t>
                      </a:r>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Requests taking longer than allowed to complete</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2780293651"/>
                  </a:ext>
                </a:extLst>
              </a:tr>
              <a:tr h="219765">
                <a:tc vMerge="1">
                  <a:txBody>
                    <a:bodyPr/>
                    <a:lstStyle/>
                    <a:p>
                      <a:pPr fontAlgn="base"/>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Slow network connections, resource overload</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557942513"/>
                  </a:ext>
                </a:extLst>
              </a:tr>
              <a:tr h="285694">
                <a:tc>
                  <a:txBody>
                    <a:bodyPr/>
                    <a:lstStyle/>
                    <a:p>
                      <a:pPr fontAlgn="base"/>
                      <a:r>
                        <a:rPr lang="en-IN" sz="1700">
                          <a:effectLst/>
                        </a:rPr>
                        <a:t>Service Interruptions</a:t>
                      </a:r>
                      <a:endParaRPr lang="en-IN" sz="170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Scheduled maintenance, hardware failures, unexpected incidents</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3380601546"/>
                  </a:ext>
                </a:extLst>
              </a:tr>
              <a:tr h="219765">
                <a:tc rowSpan="2">
                  <a:txBody>
                    <a:bodyPr/>
                    <a:lstStyle/>
                    <a:p>
                      <a:pPr fontAlgn="base"/>
                      <a:r>
                        <a:rPr lang="en-IN" sz="1700" dirty="0">
                          <a:effectLst/>
                        </a:rPr>
                        <a:t>Data Inconsistencies</a:t>
                      </a:r>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IN" sz="1700">
                          <a:effectLst/>
                        </a:rPr>
                        <a:t>- Data corruption, replication errors, inconsistent updates</a:t>
                      </a:r>
                      <a:endParaRPr lang="en-IN"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1993969957"/>
                  </a:ext>
                </a:extLst>
              </a:tr>
              <a:tr h="219765">
                <a:tc vMerge="1">
                  <a:txBody>
                    <a:bodyPr/>
                    <a:lstStyle/>
                    <a:p>
                      <a:pPr fontAlgn="base"/>
                      <a:endParaRPr lang="en-IN" sz="1700" dirty="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Concurrency issues, out-of-order data processing</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447029894"/>
                  </a:ext>
                </a:extLst>
              </a:tr>
              <a:tr h="219765">
                <a:tc>
                  <a:txBody>
                    <a:bodyPr/>
                    <a:lstStyle/>
                    <a:p>
                      <a:pPr fontAlgn="base"/>
                      <a:r>
                        <a:rPr lang="en-IN" sz="1700">
                          <a:effectLst/>
                        </a:rPr>
                        <a:t>Data Transfer Failures</a:t>
                      </a:r>
                      <a:endParaRPr lang="en-IN" sz="170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Connectivity issues, format mismatches, transformation errors</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2721515386"/>
                  </a:ext>
                </a:extLst>
              </a:tr>
              <a:tr h="219765">
                <a:tc>
                  <a:txBody>
                    <a:bodyPr/>
                    <a:lstStyle/>
                    <a:p>
                      <a:pPr fontAlgn="base"/>
                      <a:r>
                        <a:rPr lang="en-IN" sz="1700">
                          <a:effectLst/>
                        </a:rPr>
                        <a:t>Scalability Challenges</a:t>
                      </a:r>
                      <a:endParaRPr lang="en-IN" sz="170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IN" sz="1700">
                          <a:effectLst/>
                        </a:rPr>
                        <a:t>- Over-provisioning, under-provisioning, performance issues</a:t>
                      </a:r>
                      <a:endParaRPr lang="en-IN"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358759497"/>
                  </a:ext>
                </a:extLst>
              </a:tr>
              <a:tr h="153835">
                <a:tc>
                  <a:txBody>
                    <a:bodyPr/>
                    <a:lstStyle/>
                    <a:p>
                      <a:pPr fontAlgn="base"/>
                      <a:r>
                        <a:rPr lang="en-IN" sz="1700">
                          <a:effectLst/>
                        </a:rPr>
                        <a:t>Storage Issues</a:t>
                      </a:r>
                      <a:endParaRPr lang="en-IN" sz="170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a:effectLst/>
                        </a:rPr>
                        <a:t>- Data loss, disk failures, storage latency</a:t>
                      </a:r>
                      <a:endParaRPr lang="en-US"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3647604070"/>
                  </a:ext>
                </a:extLst>
              </a:tr>
              <a:tr h="153835">
                <a:tc>
                  <a:txBody>
                    <a:bodyPr/>
                    <a:lstStyle/>
                    <a:p>
                      <a:pPr fontAlgn="base"/>
                      <a:r>
                        <a:rPr lang="en-IN" sz="1700">
                          <a:effectLst/>
                        </a:rPr>
                        <a:t>Availability Issues</a:t>
                      </a:r>
                      <a:endParaRPr lang="en-IN" sz="170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IN" sz="1700">
                          <a:effectLst/>
                        </a:rPr>
                        <a:t>- Application downtime, service unavailability</a:t>
                      </a:r>
                      <a:endParaRPr lang="en-IN" sz="170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1335302658"/>
                  </a:ext>
                </a:extLst>
              </a:tr>
              <a:tr h="219765">
                <a:tc>
                  <a:txBody>
                    <a:bodyPr/>
                    <a:lstStyle/>
                    <a:p>
                      <a:pPr fontAlgn="base"/>
                      <a:r>
                        <a:rPr lang="en-IN" sz="1700">
                          <a:effectLst/>
                        </a:rPr>
                        <a:t>Security Breaches</a:t>
                      </a:r>
                      <a:endParaRPr lang="en-IN" sz="1700">
                        <a:effectLst/>
                        <a:latin typeface="Arial" panose="020B0604020202020204" pitchFamily="34" charset="0"/>
                        <a:cs typeface="Arial" panose="020B0604020202020204" pitchFamily="34" charset="0"/>
                      </a:endParaRPr>
                    </a:p>
                  </a:txBody>
                  <a:tcPr marL="21976" marR="21976" marT="10988" marB="10988" anchor="ctr"/>
                </a:tc>
                <a:tc>
                  <a:txBody>
                    <a:bodyPr/>
                    <a:lstStyle/>
                    <a:p>
                      <a:pPr fontAlgn="base"/>
                      <a:r>
                        <a:rPr lang="en-US" sz="1700" dirty="0">
                          <a:effectLst/>
                        </a:rPr>
                        <a:t>- Unauthorized access, data breaches, security vulnerabilities</a:t>
                      </a:r>
                      <a:endParaRPr lang="en-US" sz="1700" dirty="0">
                        <a:effectLst/>
                        <a:latin typeface="Arial" panose="020B0604020202020204" pitchFamily="34" charset="0"/>
                        <a:cs typeface="Arial" panose="020B0604020202020204" pitchFamily="34" charset="0"/>
                      </a:endParaRPr>
                    </a:p>
                  </a:txBody>
                  <a:tcPr marL="21976" marR="21976" marT="10988" marB="10988" anchor="ctr"/>
                </a:tc>
                <a:extLst>
                  <a:ext uri="{0D108BD9-81ED-4DB2-BD59-A6C34878D82A}">
                    <a16:rowId xmlns:a16="http://schemas.microsoft.com/office/drawing/2014/main" val="1778060870"/>
                  </a:ext>
                </a:extLst>
              </a:tr>
            </a:tbl>
          </a:graphicData>
        </a:graphic>
      </p:graphicFrame>
    </p:spTree>
    <p:extLst>
      <p:ext uri="{BB962C8B-B14F-4D97-AF65-F5344CB8AC3E}">
        <p14:creationId xmlns:p14="http://schemas.microsoft.com/office/powerpoint/2010/main" val="232623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BA46F4-273A-12BD-2EDD-A4E605021FC1}"/>
              </a:ext>
            </a:extLst>
          </p:cNvPr>
          <p:cNvSpPr txBox="1"/>
          <p:nvPr/>
        </p:nvSpPr>
        <p:spPr>
          <a:xfrm>
            <a:off x="968052" y="659754"/>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Azure Monitor</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D7C17F0-9D46-2186-3282-30E72C44C552}"/>
              </a:ext>
            </a:extLst>
          </p:cNvPr>
          <p:cNvSpPr txBox="1"/>
          <p:nvPr/>
        </p:nvSpPr>
        <p:spPr>
          <a:xfrm>
            <a:off x="968052" y="1425753"/>
            <a:ext cx="9454242"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Monitor is a comprehensive monitoring and management service provided by Microsoft Azure that helps you gain insights into the performance, availability, and usage of your applications and resources running on the Azure cloud platform.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offers a unified platform for monitoring Azure services, applications, and infrastructure, allowing you to proactively identify and resolve issues, optimize resource usage, and ensure the reliability of your applications.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7118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37E4C-1A81-817E-F273-9F81EECD5F30}"/>
              </a:ext>
            </a:extLst>
          </p:cNvPr>
          <p:cNvSpPr txBox="1"/>
          <p:nvPr/>
        </p:nvSpPr>
        <p:spPr>
          <a:xfrm>
            <a:off x="981658" y="1123240"/>
            <a:ext cx="10228683" cy="461151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Monitoring Data Collection: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Monitor collects telemetry data from various sources, including applications, virtual machines, containers, and services.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supports multiple data types, such as metrics, logs, and traces, providing a holistic view of your environment.</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Metrics and Logs: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Monitor captures metrics, which are numerical measurements of various aspects of resources and applications, allowing you to track their performance over time.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it collects logs from different services, including diagnostic logs and custom logs, to capture detailed information about activities and events.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6041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D7E802-1A37-B3BD-C737-E6BE5B4E8109}"/>
              </a:ext>
            </a:extLst>
          </p:cNvPr>
          <p:cNvSpPr txBox="1"/>
          <p:nvPr/>
        </p:nvSpPr>
        <p:spPr>
          <a:xfrm>
            <a:off x="1080019" y="881085"/>
            <a:ext cx="9174324" cy="461151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Performance Monitoring:</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Monitor helps you analyze and visualize the performance of your applications and resources.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create custom dashboards, charts, and alerts to monitor specific metrics and detect anomalies, enabling you to take proactive actions before performance issues impact users.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Alerting and Notifications: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Monitor allows you to configure alert rules based on metrics or log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a specified condition is met, alerts can trigger notifications via email, SMS, or integrations with third-party tools like Microsoft Teams.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459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DD5BF-E732-E561-5408-5E1B3E19351D}"/>
              </a:ext>
            </a:extLst>
          </p:cNvPr>
          <p:cNvSpPr txBox="1"/>
          <p:nvPr/>
        </p:nvSpPr>
        <p:spPr>
          <a:xfrm>
            <a:off x="1266242" y="993053"/>
            <a:ext cx="9659516"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Application Insights: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Part of Azure Monitor, Application Insights is a service designed for monitoring the performance of web applications.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provides detailed insights into application behavior, including request rates, response times, failure rates, and dependency tracking.</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Log Analytics: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Monitor includes Log Analytics, which allows you to analyze and correlate log data from various sources, including applications, virtual machines, and containers.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query and visualize log data using the Kusto Query Language (KQL).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244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580A4F-C693-6661-3B24-EF36801DD7CF}"/>
              </a:ext>
            </a:extLst>
          </p:cNvPr>
          <p:cNvSpPr txBox="1"/>
          <p:nvPr/>
        </p:nvSpPr>
        <p:spPr>
          <a:xfrm>
            <a:off x="1154663" y="1019585"/>
            <a:ext cx="9528888"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Diagnostics and Troubleshooting:</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With Azure Monitor, you can diagnose issues by collecting diagnostic data and logs from virtual machines and applications.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helps in quickly identifying root causes and resolving problems.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Resource-Level Monitoring:</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Monitor offers resource-level monitoring for Azure services.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access predefined monitoring solutions for specific services, helping you gain insights into their performance and usage patterns.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063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C599AA-4773-C65C-63A9-F1034C321210}"/>
              </a:ext>
            </a:extLst>
          </p:cNvPr>
          <p:cNvSpPr txBox="1"/>
          <p:nvPr/>
        </p:nvSpPr>
        <p:spPr>
          <a:xfrm>
            <a:off x="1145333" y="1102100"/>
            <a:ext cx="9594202"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Autoscaling and Resource Optimization: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Monitor can trigger autoscaling based on metrics, ensuring that your resources scale up or down according to demand.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helps optimize resource utilization and cost.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Integration with Azure DevOps: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Monitor integrates with Azure DevOps, enabling a seamless flow of insights between development and operations teams.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facilitates faster issue resolution and improves the overall quality of applications.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72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BD65FF-6042-5B8E-2C31-3B92EAFDBC15}"/>
              </a:ext>
            </a:extLst>
          </p:cNvPr>
          <p:cNvSpPr txBox="1"/>
          <p:nvPr/>
        </p:nvSpPr>
        <p:spPr>
          <a:xfrm>
            <a:off x="790770" y="622432"/>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Exploring different CDC implementation approaches</a:t>
            </a:r>
          </a:p>
        </p:txBody>
      </p:sp>
      <p:sp>
        <p:nvSpPr>
          <p:cNvPr id="7" name="TextBox 6">
            <a:extLst>
              <a:ext uri="{FF2B5EF4-FFF2-40B4-BE49-F238E27FC236}">
                <a16:creationId xmlns:a16="http://schemas.microsoft.com/office/drawing/2014/main" id="{EE9681B8-B286-54EC-6445-7EB5577E498F}"/>
              </a:ext>
            </a:extLst>
          </p:cNvPr>
          <p:cNvSpPr txBox="1"/>
          <p:nvPr/>
        </p:nvSpPr>
        <p:spPr>
          <a:xfrm>
            <a:off x="790770" y="1272083"/>
            <a:ext cx="10238014"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Change Data Capture (CDC) is a technique used to identify and capture changes made to data in databases.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the context of Azure Data Factory (ADF), there are several approaches you can take to implement CDC.</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Here are three different CDC implementation approaches in Azure Data Factory:</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ADE09F0-9A5F-5FEC-D5C9-803C550AC0C2}"/>
              </a:ext>
            </a:extLst>
          </p:cNvPr>
          <p:cNvSpPr txBox="1"/>
          <p:nvPr/>
        </p:nvSpPr>
        <p:spPr>
          <a:xfrm>
            <a:off x="790770" y="3782018"/>
            <a:ext cx="10126046" cy="1703030"/>
          </a:xfrm>
          <a:prstGeom prst="rect">
            <a:avLst/>
          </a:prstGeom>
          <a:noFill/>
        </p:spPr>
        <p:txBody>
          <a:bodyPr wrap="square">
            <a:spAutoFit/>
          </a:bodyPr>
          <a:lstStyle/>
          <a:p>
            <a:pPr>
              <a:lnSpc>
                <a:spcPct val="150000"/>
              </a:lnSpc>
            </a:pPr>
            <a:r>
              <a:rPr lang="en-US" i="0" dirty="0">
                <a:effectLst/>
                <a:latin typeface="Arial" panose="020B0604020202020204" pitchFamily="34" charset="0"/>
                <a:cs typeface="Arial" panose="020B0604020202020204" pitchFamily="34" charset="0"/>
              </a:rPr>
              <a:t>Using Timestamp or Incremental Columns:</a:t>
            </a:r>
            <a:r>
              <a:rPr lang="en-US" i="0" dirty="0">
                <a:solidFill>
                  <a:srgbClr val="374151"/>
                </a:solidFill>
                <a:effectLst/>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i="0" dirty="0">
                <a:solidFill>
                  <a:srgbClr val="374151"/>
                </a:solidFill>
                <a:effectLst/>
                <a:latin typeface="Arial" panose="020B0604020202020204" pitchFamily="34" charset="0"/>
                <a:cs typeface="Arial" panose="020B0604020202020204" pitchFamily="34" charset="0"/>
              </a:rPr>
              <a:t>This approach involves using timestamp columns or columns that store incremental values to track changes. </a:t>
            </a:r>
          </a:p>
          <a:p>
            <a:pPr marL="285750" indent="-285750">
              <a:lnSpc>
                <a:spcPct val="150000"/>
              </a:lnSpc>
              <a:buFont typeface="Arial" panose="020B0604020202020204" pitchFamily="34" charset="0"/>
              <a:buChar char="•"/>
            </a:pPr>
            <a:r>
              <a:rPr lang="en-US" i="0" dirty="0">
                <a:solidFill>
                  <a:srgbClr val="374151"/>
                </a:solidFill>
                <a:effectLst/>
                <a:latin typeface="Arial" panose="020B0604020202020204" pitchFamily="34" charset="0"/>
                <a:cs typeface="Arial" panose="020B0604020202020204" pitchFamily="34" charset="0"/>
              </a:rPr>
              <a:t>The idea is to identify new or modified records based on these columns.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197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82B5BA-850C-1C80-5D77-21E653F385EC}"/>
              </a:ext>
            </a:extLst>
          </p:cNvPr>
          <p:cNvSpPr txBox="1"/>
          <p:nvPr/>
        </p:nvSpPr>
        <p:spPr>
          <a:xfrm>
            <a:off x="902737" y="613102"/>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Azure Automation</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73E3747-7AA5-4215-F118-9DCEFC0B535A}"/>
              </a:ext>
            </a:extLst>
          </p:cNvPr>
          <p:cNvSpPr txBox="1"/>
          <p:nvPr/>
        </p:nvSpPr>
        <p:spPr>
          <a:xfrm>
            <a:off x="902736" y="1397675"/>
            <a:ext cx="9948765"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Azure Automation is a cloud-based service in Microsoft Azure that enables you to automate the execution of various tasks, workflows, and processes without the need for manual intervention.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It provides a platform for efficiently managing repetitive tasks, scheduling activities, and maintaining consistent configurations across your Azure resources and on-premises environments.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Automation allows you to create and manage runbooks, which are collections of PowerShell scripts, PowerShell Workflow scripts, Python scripts, or graphical workflows.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runbooks can automate tasks such as resource provisioning, configuration management, backups, patching, and more.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8462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3101A-19DC-2C25-1C00-5FA39B560F8D}"/>
              </a:ext>
            </a:extLst>
          </p:cNvPr>
          <p:cNvSpPr txBox="1"/>
          <p:nvPr/>
        </p:nvSpPr>
        <p:spPr>
          <a:xfrm>
            <a:off x="968051" y="1032979"/>
            <a:ext cx="6097554" cy="369332"/>
          </a:xfrm>
          <a:prstGeom prst="rect">
            <a:avLst/>
          </a:prstGeom>
          <a:noFill/>
        </p:spPr>
        <p:txBody>
          <a:bodyPr wrap="square">
            <a:spAutoFit/>
          </a:bodyPr>
          <a:lstStyle/>
          <a:p>
            <a:r>
              <a:rPr lang="en-IN" b="1" i="0" dirty="0">
                <a:effectLst/>
                <a:latin typeface="Arial" panose="020B0604020202020204" pitchFamily="34" charset="0"/>
                <a:cs typeface="Arial" panose="020B0604020202020204" pitchFamily="34" charset="0"/>
              </a:rPr>
              <a:t>Scheduling</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F17AF88-A02A-FBFD-61AD-BA20E0516A21}"/>
              </a:ext>
            </a:extLst>
          </p:cNvPr>
          <p:cNvSpPr txBox="1"/>
          <p:nvPr/>
        </p:nvSpPr>
        <p:spPr>
          <a:xfrm>
            <a:off x="968051" y="1674674"/>
            <a:ext cx="8437206"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schedule the execution of runbooks in Azure Automation, specifying when and how often they should run.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helps in automating regular maintenance tasks, such as database backups, software updates, and data synchronization.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also set dependencies between runbooks to ensure proper sequencing of tasks.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4550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F57D3-7BCD-C0D3-977F-09D0DD09E7B9}"/>
              </a:ext>
            </a:extLst>
          </p:cNvPr>
          <p:cNvSpPr txBox="1"/>
          <p:nvPr/>
        </p:nvSpPr>
        <p:spPr>
          <a:xfrm>
            <a:off x="1061358" y="715738"/>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Best practices for error handling</a:t>
            </a:r>
          </a:p>
        </p:txBody>
      </p:sp>
      <p:sp>
        <p:nvSpPr>
          <p:cNvPr id="5" name="TextBox 4">
            <a:extLst>
              <a:ext uri="{FF2B5EF4-FFF2-40B4-BE49-F238E27FC236}">
                <a16:creationId xmlns:a16="http://schemas.microsoft.com/office/drawing/2014/main" id="{EA31A56E-A169-0FEA-FA30-D12967233880}"/>
              </a:ext>
            </a:extLst>
          </p:cNvPr>
          <p:cNvSpPr txBox="1"/>
          <p:nvPr/>
        </p:nvSpPr>
        <p:spPr>
          <a:xfrm>
            <a:off x="1061358" y="1313212"/>
            <a:ext cx="10517932"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Implementing effective error handling in Azure Data Factory (ADF) involves several best practices to ensure the reliability and resilience of your data integration pipelines.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First, incorporate structured exception handling in your activities, using Try-Catch blocks to capture and log errors.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Utilize ADF's fault tolerance mechanisms, such as retry policies and error outputs, to handle transient errors and maintain data integrity.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Employ monitoring and alerting features to proactively detect failures and anomalies, enabling timely intervention.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Leverage Azure Monitor and Azure Log Analytics to track pipeline execution, diagnose issues, and refine error-handling strategies.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Regularly review and update error handling logic to adapt to changing requirements and improve pipeline robustness over time.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1657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71859B-447F-BFBB-7A37-690B5FA18CBA}"/>
              </a:ext>
            </a:extLst>
          </p:cNvPr>
          <p:cNvSpPr txBox="1"/>
          <p:nvPr/>
        </p:nvSpPr>
        <p:spPr>
          <a:xfrm>
            <a:off x="846754" y="538457"/>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Best practices for debugging</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7ABBD0B-1503-678D-935C-B2A09BC9AC42}"/>
              </a:ext>
            </a:extLst>
          </p:cNvPr>
          <p:cNvSpPr txBox="1"/>
          <p:nvPr/>
        </p:nvSpPr>
        <p:spPr>
          <a:xfrm>
            <a:off x="846754" y="1110858"/>
            <a:ext cx="10368643" cy="544251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debugging in Azure Data Factory, it's essential to follow best practices for effective troubleshooting.</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Start by enabling verbose logging and diagnostics settings to capture detailed information about pipeline runs, activities, and errors.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Utilize the built-in monitoring and debugging tools provided by Azure Data Factory, such as viewing execution details, output previews, and error messages.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 the debug mode to step through pipeline activities, data flows, and transformations in a controlled manner.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Employ data preview features to inspect data at various stages of processing.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Collaborate with colleagues by sharing logs and insights and consider integrating Azure Monitor for advanced monitoring and alerting capabilities.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Regularly review execution history, success rates, and error patterns to identify recurring issues and refine your debugging strategies over time.</a:t>
            </a:r>
          </a:p>
        </p:txBody>
      </p:sp>
    </p:spTree>
    <p:extLst>
      <p:ext uri="{BB962C8B-B14F-4D97-AF65-F5344CB8AC3E}">
        <p14:creationId xmlns:p14="http://schemas.microsoft.com/office/powerpoint/2010/main" val="3516962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2A285E-68F5-9E75-BDC9-E1DA9B2FD56F}"/>
              </a:ext>
            </a:extLst>
          </p:cNvPr>
          <p:cNvSpPr txBox="1"/>
          <p:nvPr/>
        </p:nvSpPr>
        <p:spPr>
          <a:xfrm>
            <a:off x="1117341" y="734400"/>
            <a:ext cx="6097554" cy="369332"/>
          </a:xfrm>
          <a:prstGeom prst="rect">
            <a:avLst/>
          </a:prstGeom>
          <a:noFill/>
        </p:spPr>
        <p:txBody>
          <a:bodyPr wrap="square">
            <a:spAutoFit/>
          </a:bodyPr>
          <a:lstStyle/>
          <a:p>
            <a:r>
              <a:rPr lang="en-US" b="1" i="0" dirty="0">
                <a:solidFill>
                  <a:srgbClr val="343541"/>
                </a:solidFill>
                <a:effectLst/>
                <a:latin typeface="Arial" panose="020B0604020202020204" pitchFamily="34" charset="0"/>
                <a:cs typeface="Arial" panose="020B0604020202020204" pitchFamily="34" charset="0"/>
              </a:rPr>
              <a:t>Best practices for monitoring in Azure</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7FDC226-716F-424C-6F2C-C8042F674419}"/>
              </a:ext>
            </a:extLst>
          </p:cNvPr>
          <p:cNvSpPr txBox="1"/>
          <p:nvPr/>
        </p:nvSpPr>
        <p:spPr>
          <a:xfrm>
            <a:off x="1117341" y="1446762"/>
            <a:ext cx="10723206"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Best practices for monitoring in Azure involve setting up proactive monitoring, establishing effective alerts, and leveraging Azure Monitor's capabilities.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Begin by defining key performance indicators (KPIs) and metrics relevant to your applications and services.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Configure monitoring for resources, applications, and infrastructure using Azure Monitor, and create custom dashboards to visualize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Implement alerts based on threshold values to receive timely notifications for critical events.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Utilize Application Insights for application performance monitoring and set up log analytics to centralize and analyze logs for troubleshooting.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Regularly review and adjust monitoring configurations to align with changing requirements and optimize resource usage. </a:t>
            </a:r>
          </a:p>
        </p:txBody>
      </p:sp>
    </p:spTree>
    <p:extLst>
      <p:ext uri="{BB962C8B-B14F-4D97-AF65-F5344CB8AC3E}">
        <p14:creationId xmlns:p14="http://schemas.microsoft.com/office/powerpoint/2010/main" val="2105748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E19DA2-90C6-A8FD-4AD8-DBEE1E7B792E}"/>
              </a:ext>
            </a:extLst>
          </p:cNvPr>
          <p:cNvSpPr txBox="1"/>
          <p:nvPr/>
        </p:nvSpPr>
        <p:spPr>
          <a:xfrm>
            <a:off x="968051" y="697077"/>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Best practices for Troubleshooting techniques</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26E7EE7-4C14-178F-4978-B1AC457B6BCB}"/>
              </a:ext>
            </a:extLst>
          </p:cNvPr>
          <p:cNvSpPr txBox="1"/>
          <p:nvPr/>
        </p:nvSpPr>
        <p:spPr>
          <a:xfrm>
            <a:off x="968051" y="1334793"/>
            <a:ext cx="10452618"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troubleshooting issues in Azure Data Factory, adhering to best practices is crucial.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Begin by reviewing error messages and logs to identify the root cause.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Leverage Azure Monitor to monitor pipeline executions, activity runs, and performance metrics.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Utilize the Data Flow Debugger for complex data transformations.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Validate source and destination configurations, ensuring proper connectivity and credentials.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Employ parameterization for flexibility and consistency. Take advantage of data previews and sampling to validate transformations.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Regularly test pipelines and activities in a development environment before deploying to production.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Engage Azure Support for in-depth assistance when encountering complex challenges.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following these practices, you can effectively diagnose and resolve issues, ensuring the smooth functioning of your data integration processes in Azure Data Factory.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2221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ADBD5-69CF-0B61-3849-0961772FB25A}"/>
              </a:ext>
            </a:extLst>
          </p:cNvPr>
          <p:cNvSpPr txBox="1"/>
          <p:nvPr/>
        </p:nvSpPr>
        <p:spPr>
          <a:xfrm>
            <a:off x="622818" y="343973"/>
            <a:ext cx="7690757" cy="369332"/>
          </a:xfrm>
          <a:prstGeom prst="rect">
            <a:avLst/>
          </a:prstGeom>
          <a:noFill/>
        </p:spPr>
        <p:txBody>
          <a:bodyPr wrap="square">
            <a:spAutoFit/>
          </a:bodyPr>
          <a:lstStyle/>
          <a:p>
            <a:r>
              <a:rPr lang="en-US" b="1" i="0" dirty="0">
                <a:solidFill>
                  <a:srgbClr val="343541"/>
                </a:solidFill>
                <a:effectLst/>
                <a:latin typeface="Arial" panose="020B0604020202020204" pitchFamily="34" charset="0"/>
                <a:cs typeface="Arial" panose="020B0604020202020204" pitchFamily="34" charset="0"/>
              </a:rPr>
              <a:t>Best practices for approaches for Azure applications and services</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B1FF34B-56C1-1931-3092-578CC7A41172}"/>
              </a:ext>
            </a:extLst>
          </p:cNvPr>
          <p:cNvSpPr txBox="1"/>
          <p:nvPr/>
        </p:nvSpPr>
        <p:spPr>
          <a:xfrm>
            <a:off x="622818" y="752603"/>
            <a:ext cx="11021786" cy="58580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Best practices for Azure applications and services encompass a range of strategies to optimize performance, security, scalability, and cost-efficiency.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Leveraging Azure's capabilities, it's recommended to adopt a cloud-native mindset, architecting solutions that are modular, loosely coupled, and microservices-oriented.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Utilize Azure's managed services whenever possible, minimizing administrative overhead and benefiting from automatic scaling and maintenance.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Employ proper identity and access management, applying the principle of least privilege.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Regularly monitor and optimize resource utilization to ensure efficient operations.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Implement backup and disaster recovery strategies, and leverage Azure's global distribution for improved availability.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Embrace automation through Infrastructure as Code (</a:t>
            </a:r>
            <a:r>
              <a:rPr lang="en-US" dirty="0" err="1">
                <a:latin typeface="Arial" panose="020B0604020202020204" pitchFamily="34" charset="0"/>
                <a:cs typeface="Arial" panose="020B0604020202020204" pitchFamily="34" charset="0"/>
              </a:rPr>
              <a:t>IaC</a:t>
            </a:r>
            <a:r>
              <a:rPr lang="en-US" dirty="0">
                <a:latin typeface="Arial" panose="020B0604020202020204" pitchFamily="34" charset="0"/>
                <a:cs typeface="Arial" panose="020B0604020202020204" pitchFamily="34" charset="0"/>
              </a:rPr>
              <a:t>) and DevOps practices for consistent deployments and rapid iteration.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adhering to these best practices, you can harness the full potential of Azure to deliver robust, secure, and resilient applications and services.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083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F90CA-2BAB-5BB2-2B2F-667E81EE70E1}"/>
              </a:ext>
            </a:extLst>
          </p:cNvPr>
          <p:cNvSpPr txBox="1"/>
          <p:nvPr/>
        </p:nvSpPr>
        <p:spPr>
          <a:xfrm>
            <a:off x="1382875" y="1330990"/>
            <a:ext cx="9426250" cy="4196020"/>
          </a:xfrm>
          <a:prstGeom prst="rect">
            <a:avLst/>
          </a:prstGeom>
          <a:noFill/>
        </p:spPr>
        <p:txBody>
          <a:bodyPr wrap="square">
            <a:spAutoFit/>
          </a:bodyPr>
          <a:lstStyle/>
          <a:p>
            <a:pPr>
              <a:lnSpc>
                <a:spcPct val="150000"/>
              </a:lnSpc>
            </a:pPr>
            <a:r>
              <a:rPr lang="en-US" i="0" dirty="0">
                <a:effectLst/>
                <a:latin typeface="Arial" panose="020B0604020202020204" pitchFamily="34" charset="0"/>
                <a:cs typeface="Arial" panose="020B0604020202020204" pitchFamily="34" charset="0"/>
              </a:rPr>
              <a:t>Using Database Change Tracking:</a:t>
            </a:r>
            <a:r>
              <a:rPr lang="en-US" i="0" dirty="0">
                <a:solidFill>
                  <a:srgbClr val="374151"/>
                </a:solidFill>
                <a:effectLst/>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i="0" dirty="0">
                <a:solidFill>
                  <a:srgbClr val="374151"/>
                </a:solidFill>
                <a:effectLst/>
                <a:latin typeface="Arial" panose="020B0604020202020204" pitchFamily="34" charset="0"/>
                <a:cs typeface="Arial" panose="020B0604020202020204" pitchFamily="34" charset="0"/>
              </a:rPr>
              <a:t>Some databases support built-in change-tracking mechanisms that record changes made to the data.</a:t>
            </a:r>
          </a:p>
          <a:p>
            <a:pPr marL="285750" indent="-285750">
              <a:lnSpc>
                <a:spcPct val="150000"/>
              </a:lnSpc>
              <a:buFont typeface="Arial" panose="020B0604020202020204" pitchFamily="34" charset="0"/>
              <a:buChar char="•"/>
            </a:pPr>
            <a:r>
              <a:rPr lang="en-US" i="0" dirty="0">
                <a:solidFill>
                  <a:srgbClr val="374151"/>
                </a:solidFill>
                <a:effectLst/>
                <a:latin typeface="Arial" panose="020B0604020202020204" pitchFamily="34" charset="0"/>
                <a:cs typeface="Arial" panose="020B0604020202020204" pitchFamily="34" charset="0"/>
              </a:rPr>
              <a:t>This approach leverages the database's internal tracking features.</a:t>
            </a:r>
          </a:p>
          <a:p>
            <a:pPr>
              <a:lnSpc>
                <a:spcPct val="150000"/>
              </a:lnSpc>
            </a:pPr>
            <a:endParaRPr lang="en-US" i="0" dirty="0">
              <a:solidFill>
                <a:srgbClr val="374151"/>
              </a:solidFill>
              <a:effectLst/>
              <a:latin typeface="Arial" panose="020B0604020202020204" pitchFamily="34" charset="0"/>
              <a:cs typeface="Arial" panose="020B0604020202020204" pitchFamily="34" charset="0"/>
            </a:endParaRPr>
          </a:p>
          <a:p>
            <a:pPr>
              <a:lnSpc>
                <a:spcPct val="150000"/>
              </a:lnSpc>
            </a:pPr>
            <a:r>
              <a:rPr lang="en-US" i="0" dirty="0">
                <a:effectLst/>
                <a:latin typeface="Arial" panose="020B0604020202020204" pitchFamily="34" charset="0"/>
                <a:cs typeface="Arial" panose="020B0604020202020204" pitchFamily="34" charset="0"/>
              </a:rPr>
              <a:t>Using CDC Features in Source Databases:</a:t>
            </a:r>
            <a:r>
              <a:rPr lang="en-US" i="0" dirty="0">
                <a:solidFill>
                  <a:srgbClr val="374151"/>
                </a:solidFill>
                <a:effectLst/>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i="0" dirty="0">
                <a:solidFill>
                  <a:srgbClr val="374151"/>
                </a:solidFill>
                <a:effectLst/>
                <a:latin typeface="Arial" panose="020B0604020202020204" pitchFamily="34" charset="0"/>
                <a:cs typeface="Arial" panose="020B0604020202020204" pitchFamily="34" charset="0"/>
              </a:rPr>
              <a:t>Some databases offer CDC features that are specifically designed to capture and track changes.</a:t>
            </a:r>
          </a:p>
          <a:p>
            <a:pPr marL="285750" indent="-285750">
              <a:lnSpc>
                <a:spcPct val="150000"/>
              </a:lnSpc>
              <a:buFont typeface="Arial" panose="020B0604020202020204" pitchFamily="34" charset="0"/>
              <a:buChar char="•"/>
            </a:pPr>
            <a:r>
              <a:rPr lang="en-US" i="0" dirty="0">
                <a:solidFill>
                  <a:srgbClr val="374151"/>
                </a:solidFill>
                <a:effectLst/>
                <a:latin typeface="Arial" panose="020B0604020202020204" pitchFamily="34" charset="0"/>
                <a:cs typeface="Arial" panose="020B0604020202020204" pitchFamily="34" charset="0"/>
              </a:rPr>
              <a:t>Azure SQL Database, for example, provides CDC functionality that can be integrated with Azure Data Factory.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07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A528E-4481-AA2D-2E2E-7B346ED1C38F}"/>
              </a:ext>
            </a:extLst>
          </p:cNvPr>
          <p:cNvSpPr txBox="1"/>
          <p:nvPr/>
        </p:nvSpPr>
        <p:spPr>
          <a:xfrm>
            <a:off x="958721" y="911681"/>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Database-Level CDC</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7761190-132A-C9D3-030E-3011FBF366CF}"/>
              </a:ext>
            </a:extLst>
          </p:cNvPr>
          <p:cNvSpPr txBox="1"/>
          <p:nvPr/>
        </p:nvSpPr>
        <p:spPr>
          <a:xfrm>
            <a:off x="958721" y="1689929"/>
            <a:ext cx="9053026"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Source Database Technology: Different databases have varying CDC capabilities. Choose a source database that supports CDC, if possible, to streamline the implementation.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CDC Enabled Tables: Identify which tables in the source database require CDC. Enable CDC on these tables to track changes efficiently.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Change Tracking Frequency: Determine how often you will query for changes. Frequent polling might impact database performance, so strike a balance between real-time updates and resource utilization.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17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7BD706-147A-FF10-A4F7-6D957DF1981B}"/>
              </a:ext>
            </a:extLst>
          </p:cNvPr>
          <p:cNvSpPr txBox="1"/>
          <p:nvPr/>
        </p:nvSpPr>
        <p:spPr>
          <a:xfrm>
            <a:off x="977382" y="669085"/>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Log-Based CDC</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450AA34-2E53-C19F-9DFF-114D765DD70F}"/>
              </a:ext>
            </a:extLst>
          </p:cNvPr>
          <p:cNvSpPr txBox="1"/>
          <p:nvPr/>
        </p:nvSpPr>
        <p:spPr>
          <a:xfrm>
            <a:off x="977381" y="1417882"/>
            <a:ext cx="8698463"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Transaction Log Accessibility: Ensure that the transaction logs of the source database are accessible. Some databases might have restrictions on log access.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Log Backup Frequency: Log-based CDC relies on regular log backups. Ensure that log backups occur frequently enough to capture changes effectively.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Log Growth and Management: Monitor transaction log growth and manage it accordingly. Large transaction logs can impact performance and CDC processing.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48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5A4B72-634C-F869-8A11-EBB8AFCA2287}"/>
              </a:ext>
            </a:extLst>
          </p:cNvPr>
          <p:cNvSpPr txBox="1"/>
          <p:nvPr/>
        </p:nvSpPr>
        <p:spPr>
          <a:xfrm>
            <a:off x="1014704" y="949004"/>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Streaming CDC</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C74473B-FF68-B53D-70DE-F8D81544AC3A}"/>
              </a:ext>
            </a:extLst>
          </p:cNvPr>
          <p:cNvSpPr txBox="1"/>
          <p:nvPr/>
        </p:nvSpPr>
        <p:spPr>
          <a:xfrm>
            <a:off x="1014704" y="1674674"/>
            <a:ext cx="8623818"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Real-time Streaming: If you need real-time updates, consider using stream processing platforms like Azure Stream Analytics or Apache Kafka to capture and process CDC data as events.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Event Processing: Set up event processing pipelines that can handle high volumes of streaming data. Ensure scalability and fault tolerance for reliable CDC data capture.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59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8E61C3-A227-F79D-0084-443EDBE53755}"/>
              </a:ext>
            </a:extLst>
          </p:cNvPr>
          <p:cNvSpPr txBox="1"/>
          <p:nvPr/>
        </p:nvSpPr>
        <p:spPr>
          <a:xfrm>
            <a:off x="986713" y="855698"/>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Data Volume and Frequency</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F67DEEE-E7B4-85D2-E967-8196B31C1108}"/>
              </a:ext>
            </a:extLst>
          </p:cNvPr>
          <p:cNvSpPr txBox="1"/>
          <p:nvPr/>
        </p:nvSpPr>
        <p:spPr>
          <a:xfrm>
            <a:off x="986713" y="1352288"/>
            <a:ext cx="9416920"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Change Volume: Consider the volume of changes occurring in the source database. High change volume might require optimization techniques to avoid performance degradation.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Change Frequency: Determine the frequency of changes. Frequent changes might necessitate real-time or near-real-time CDC implementation.</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9F4E737-34BC-DC11-D6E1-92E4E5C31B46}"/>
              </a:ext>
            </a:extLst>
          </p:cNvPr>
          <p:cNvSpPr txBox="1"/>
          <p:nvPr/>
        </p:nvSpPr>
        <p:spPr>
          <a:xfrm>
            <a:off x="986713" y="3787593"/>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Data Retention and Purging</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4256940-6DBF-AE14-648C-C845FBC56941}"/>
              </a:ext>
            </a:extLst>
          </p:cNvPr>
          <p:cNvSpPr txBox="1"/>
          <p:nvPr/>
        </p:nvSpPr>
        <p:spPr>
          <a:xfrm>
            <a:off x="986713" y="4473701"/>
            <a:ext cx="9202316"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i="0" dirty="0">
                <a:effectLst/>
                <a:latin typeface="Arial" panose="020B0604020202020204" pitchFamily="34" charset="0"/>
                <a:cs typeface="Arial" panose="020B0604020202020204" pitchFamily="34" charset="0"/>
              </a:rPr>
              <a:t>Purging Strategy:</a:t>
            </a:r>
            <a:r>
              <a:rPr lang="en-US" b="0" i="0" dirty="0">
                <a:solidFill>
                  <a:srgbClr val="374151"/>
                </a:solidFill>
                <a:effectLst/>
                <a:latin typeface="Arial" panose="020B0604020202020204" pitchFamily="34" charset="0"/>
                <a:cs typeface="Arial" panose="020B0604020202020204" pitchFamily="34" charset="0"/>
              </a:rPr>
              <a:t> Define a strategy for purging obsolete CDC data. Implement data retention policies to manage storage usage.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637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A19CA2-5803-8363-E37D-02AF7D1D6B58}"/>
              </a:ext>
            </a:extLst>
          </p:cNvPr>
          <p:cNvSpPr txBox="1"/>
          <p:nvPr/>
        </p:nvSpPr>
        <p:spPr>
          <a:xfrm>
            <a:off x="884075" y="739838"/>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Data Transformation and ETL</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D6926E9-765A-C310-7B67-80600282DD72}"/>
              </a:ext>
            </a:extLst>
          </p:cNvPr>
          <p:cNvSpPr txBox="1"/>
          <p:nvPr/>
        </p:nvSpPr>
        <p:spPr>
          <a:xfrm>
            <a:off x="884075" y="1413417"/>
            <a:ext cx="97061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Transformation Logic: Decide whether to perform data transformations in the source or destination. This affects where and how CDC data is processed.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ETL Pipelines: Design ETL pipelines that can handle both the initial load and subsequent CDC updates. Ensure that the pipelines are robust and scalable.</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E11617A-2AE2-7BE0-AB07-ABC87B7AFD74}"/>
              </a:ext>
            </a:extLst>
          </p:cNvPr>
          <p:cNvSpPr txBox="1"/>
          <p:nvPr/>
        </p:nvSpPr>
        <p:spPr>
          <a:xfrm>
            <a:off x="884075" y="3429000"/>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Data Consistency and Order</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04E5902-1D87-1089-1833-F49FA44BFD45}"/>
              </a:ext>
            </a:extLst>
          </p:cNvPr>
          <p:cNvSpPr txBox="1"/>
          <p:nvPr/>
        </p:nvSpPr>
        <p:spPr>
          <a:xfrm>
            <a:off x="884074" y="3967255"/>
            <a:ext cx="10210023"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Consistency: Ensure that CDC updates are applied consistently across all target systems. Implement proper error handling and retry mechanisms.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Ordering: Handle data order to ensure that changes are applied in the correct sequence to maintain data integrity.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682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3C9E7B-3282-7B21-5D1F-91094CE9C96C}"/>
              </a:ext>
            </a:extLst>
          </p:cNvPr>
          <p:cNvSpPr txBox="1"/>
          <p:nvPr/>
        </p:nvSpPr>
        <p:spPr>
          <a:xfrm>
            <a:off x="949388" y="605237"/>
            <a:ext cx="609755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Understanding real-time data synchronization</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A2C959E-695B-A591-9EBA-9D7FD983CE90}"/>
              </a:ext>
            </a:extLst>
          </p:cNvPr>
          <p:cNvSpPr txBox="1"/>
          <p:nvPr/>
        </p:nvSpPr>
        <p:spPr>
          <a:xfrm>
            <a:off x="949388" y="1314673"/>
            <a:ext cx="10536595"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Real-time data synchronization through Change Data Capture (CDC) is a vital process that ensures data consistency and accuracy across various systems and databases in near-real-time.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involves capturing and immediately propagating changes made to data, such as inserts, updates, and deletes, from source databases to target systems.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Real-time CDC is essential for businesses that rely on up-to-date information for critical decision-making, reporting, analytics, and customer experiences.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enabling swift and automated synchronization of data changes, real-time CDC reduces data discrepancies, enhances operational efficiency, and empowers organizations to respond rapidly to market trends and emerging opportunities.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underpins the foundation of agile business operations and helps maintain a unified and coherent view of data across the enterprise landscape.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932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2670</Words>
  <Application>Microsoft Office PowerPoint</Application>
  <PresentationFormat>Widescreen</PresentationFormat>
  <Paragraphs>208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Lacchi Balaji</dc:creator>
  <cp:lastModifiedBy>Lacchi Balaji</cp:lastModifiedBy>
  <cp:revision>1</cp:revision>
  <dcterms:created xsi:type="dcterms:W3CDTF">2023-08-31T10:29:16Z</dcterms:created>
  <dcterms:modified xsi:type="dcterms:W3CDTF">2023-08-31T11:29:35Z</dcterms:modified>
</cp:coreProperties>
</file>