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330" r:id="rId5"/>
    <p:sldId id="332" r:id="rId6"/>
    <p:sldId id="331" r:id="rId7"/>
    <p:sldId id="262" r:id="rId8"/>
    <p:sldId id="333" r:id="rId9"/>
    <p:sldId id="334" r:id="rId10"/>
    <p:sldId id="335" r:id="rId11"/>
    <p:sldId id="336" r:id="rId12"/>
    <p:sldId id="263" r:id="rId13"/>
    <p:sldId id="264" r:id="rId14"/>
    <p:sldId id="265" r:id="rId15"/>
    <p:sldId id="266" r:id="rId16"/>
    <p:sldId id="259" r:id="rId17"/>
    <p:sldId id="268" r:id="rId18"/>
    <p:sldId id="292" r:id="rId19"/>
    <p:sldId id="309" r:id="rId20"/>
    <p:sldId id="310" r:id="rId21"/>
    <p:sldId id="311" r:id="rId22"/>
    <p:sldId id="291" r:id="rId23"/>
    <p:sldId id="303" r:id="rId24"/>
    <p:sldId id="340" r:id="rId25"/>
    <p:sldId id="341" r:id="rId26"/>
    <p:sldId id="293" r:id="rId27"/>
    <p:sldId id="328" r:id="rId28"/>
    <p:sldId id="308" r:id="rId29"/>
    <p:sldId id="337" r:id="rId30"/>
    <p:sldId id="338" r:id="rId31"/>
    <p:sldId id="294" r:id="rId32"/>
    <p:sldId id="304" r:id="rId33"/>
    <p:sldId id="339" r:id="rId34"/>
    <p:sldId id="305" r:id="rId35"/>
    <p:sldId id="307" r:id="rId36"/>
    <p:sldId id="295" r:id="rId37"/>
    <p:sldId id="317" r:id="rId38"/>
    <p:sldId id="267" r:id="rId39"/>
    <p:sldId id="257" r:id="rId40"/>
    <p:sldId id="319" r:id="rId41"/>
    <p:sldId id="258" r:id="rId42"/>
    <p:sldId id="327" r:id="rId43"/>
    <p:sldId id="298" r:id="rId44"/>
    <p:sldId id="320" r:id="rId45"/>
    <p:sldId id="318" r:id="rId46"/>
    <p:sldId id="342" r:id="rId47"/>
    <p:sldId id="269" r:id="rId48"/>
    <p:sldId id="277" r:id="rId49"/>
    <p:sldId id="272" r:id="rId50"/>
    <p:sldId id="273" r:id="rId51"/>
    <p:sldId id="274" r:id="rId52"/>
    <p:sldId id="276" r:id="rId53"/>
    <p:sldId id="329" r:id="rId54"/>
    <p:sldId id="275" r:id="rId55"/>
    <p:sldId id="324" r:id="rId56"/>
    <p:sldId id="323" r:id="rId57"/>
    <p:sldId id="316" r:id="rId58"/>
    <p:sldId id="278" r:id="rId59"/>
    <p:sldId id="279" r:id="rId60"/>
    <p:sldId id="280" r:id="rId61"/>
    <p:sldId id="321" r:id="rId62"/>
    <p:sldId id="322" r:id="rId63"/>
    <p:sldId id="325" r:id="rId64"/>
    <p:sldId id="314" r:id="rId65"/>
    <p:sldId id="315" r:id="rId66"/>
    <p:sldId id="296" r:id="rId67"/>
    <p:sldId id="297" r:id="rId68"/>
    <p:sldId id="299" r:id="rId69"/>
    <p:sldId id="300" r:id="rId70"/>
    <p:sldId id="281" r:id="rId71"/>
    <p:sldId id="282" r:id="rId72"/>
    <p:sldId id="283" r:id="rId73"/>
    <p:sldId id="284" r:id="rId74"/>
    <p:sldId id="301" r:id="rId75"/>
    <p:sldId id="326" r:id="rId76"/>
    <p:sldId id="302" r:id="rId77"/>
    <p:sldId id="285" r:id="rId78"/>
    <p:sldId id="312" r:id="rId79"/>
    <p:sldId id="313" r:id="rId80"/>
    <p:sldId id="287" r:id="rId81"/>
    <p:sldId id="288" r:id="rId82"/>
    <p:sldId id="289" r:id="rId83"/>
    <p:sldId id="290"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76" d="100"/>
          <a:sy n="76" d="100"/>
        </p:scale>
        <p:origin x="180"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oftwaretestinghelp.com/what-is-user-acceptance-testing-ua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ryqa.com/what-is-test-design-or-how-to-specify-test-cas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searchsoftwarequality.techtarget.com/definition/lean-programming"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www.extremeprogramming.org/rules/pair.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www.blueprintsys.com/blog/best-way-deliver-top-notch-software-requirements-faster"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SDLC</a:t>
            </a:r>
            <a:endParaRPr lang="en-IN" dirty="0"/>
          </a:p>
        </p:txBody>
      </p:sp>
    </p:spTree>
    <p:extLst>
      <p:ext uri="{BB962C8B-B14F-4D97-AF65-F5344CB8AC3E}">
        <p14:creationId xmlns:p14="http://schemas.microsoft.com/office/powerpoint/2010/main" val="319523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9A85-2609-FA00-EA30-6CF7B2BE6C50}"/>
              </a:ext>
            </a:extLst>
          </p:cNvPr>
          <p:cNvSpPr>
            <a:spLocks noGrp="1"/>
          </p:cNvSpPr>
          <p:nvPr>
            <p:ph type="title"/>
          </p:nvPr>
        </p:nvSpPr>
        <p:spPr>
          <a:xfrm>
            <a:off x="606214" y="156238"/>
            <a:ext cx="8596668" cy="1320800"/>
          </a:xfrm>
        </p:spPr>
        <p:txBody>
          <a:bodyPr/>
          <a:lstStyle/>
          <a:p>
            <a:r>
              <a:rPr lang="en-IN" dirty="0"/>
              <a:t>Sample Low Level Design Doc</a:t>
            </a:r>
          </a:p>
        </p:txBody>
      </p:sp>
      <p:sp>
        <p:nvSpPr>
          <p:cNvPr id="4" name="Content Placeholder 3">
            <a:extLst>
              <a:ext uri="{FF2B5EF4-FFF2-40B4-BE49-F238E27FC236}">
                <a16:creationId xmlns:a16="http://schemas.microsoft.com/office/drawing/2014/main" id="{3E320836-6B90-D0C1-CFD3-A84F72DC08CA}"/>
              </a:ext>
            </a:extLst>
          </p:cNvPr>
          <p:cNvSpPr>
            <a:spLocks noGrp="1"/>
          </p:cNvSpPr>
          <p:nvPr>
            <p:ph idx="1"/>
          </p:nvPr>
        </p:nvSpPr>
        <p:spPr/>
        <p:txBody>
          <a:bodyPr/>
          <a:lstStyle/>
          <a:p>
            <a:endParaRPr lang="en-IN"/>
          </a:p>
        </p:txBody>
      </p:sp>
      <p:pic>
        <p:nvPicPr>
          <p:cNvPr id="1028" name="Picture 4" descr="ArchiMate Examples - Holistic Enterprise Development">
            <a:extLst>
              <a:ext uri="{FF2B5EF4-FFF2-40B4-BE49-F238E27FC236}">
                <a16:creationId xmlns:a16="http://schemas.microsoft.com/office/drawing/2014/main" id="{4E552B74-1110-532F-D487-BF94AAE36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20" y="1073122"/>
            <a:ext cx="10082059" cy="562864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181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A049-E5EA-5F08-2F9A-F901EB05A947}"/>
              </a:ext>
            </a:extLst>
          </p:cNvPr>
          <p:cNvSpPr>
            <a:spLocks noGrp="1"/>
          </p:cNvSpPr>
          <p:nvPr>
            <p:ph type="title"/>
          </p:nvPr>
        </p:nvSpPr>
        <p:spPr>
          <a:xfrm>
            <a:off x="657014" y="203200"/>
            <a:ext cx="8596668" cy="731520"/>
          </a:xfrm>
        </p:spPr>
        <p:txBody>
          <a:bodyPr/>
          <a:lstStyle/>
          <a:p>
            <a:r>
              <a:rPr lang="en-IN" dirty="0"/>
              <a:t>Use Case Diagram (UML)</a:t>
            </a:r>
          </a:p>
        </p:txBody>
      </p:sp>
      <p:pic>
        <p:nvPicPr>
          <p:cNvPr id="5" name="Content Placeholder 4">
            <a:extLst>
              <a:ext uri="{FF2B5EF4-FFF2-40B4-BE49-F238E27FC236}">
                <a16:creationId xmlns:a16="http://schemas.microsoft.com/office/drawing/2014/main" id="{65995742-9CE4-E9FA-46CC-038852BD3FBC}"/>
              </a:ext>
            </a:extLst>
          </p:cNvPr>
          <p:cNvPicPr>
            <a:picLocks noGrp="1" noChangeAspect="1"/>
          </p:cNvPicPr>
          <p:nvPr>
            <p:ph idx="1"/>
          </p:nvPr>
        </p:nvPicPr>
        <p:blipFill>
          <a:blip r:embed="rId2"/>
          <a:stretch>
            <a:fillRect/>
          </a:stretch>
        </p:blipFill>
        <p:spPr>
          <a:xfrm>
            <a:off x="2288593" y="1124268"/>
            <a:ext cx="4904687" cy="5730949"/>
          </a:xfrm>
        </p:spPr>
      </p:pic>
    </p:spTree>
    <p:extLst>
      <p:ext uri="{BB962C8B-B14F-4D97-AF65-F5344CB8AC3E}">
        <p14:creationId xmlns:p14="http://schemas.microsoft.com/office/powerpoint/2010/main" val="1493855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77" y="76200"/>
            <a:ext cx="8596668" cy="827314"/>
          </a:xfrm>
        </p:spPr>
        <p:txBody>
          <a:bodyPr/>
          <a:lstStyle/>
          <a:p>
            <a:r>
              <a:rPr lang="en-US" dirty="0"/>
              <a:t>Coding</a:t>
            </a:r>
            <a:endParaRPr lang="en-IN" dirty="0"/>
          </a:p>
        </p:txBody>
      </p:sp>
      <p:sp>
        <p:nvSpPr>
          <p:cNvPr id="3" name="Content Placeholder 2"/>
          <p:cNvSpPr>
            <a:spLocks noGrp="1"/>
          </p:cNvSpPr>
          <p:nvPr>
            <p:ph idx="1"/>
          </p:nvPr>
        </p:nvSpPr>
        <p:spPr>
          <a:xfrm>
            <a:off x="677334" y="903514"/>
            <a:ext cx="8596668" cy="5562599"/>
          </a:xfrm>
        </p:spPr>
        <p:txBody>
          <a:bodyPr>
            <a:normAutofit/>
          </a:bodyPr>
          <a:lstStyle/>
          <a:p>
            <a:r>
              <a:rPr lang="en-IN" dirty="0"/>
              <a:t>Once the system design phase is over, the next phase is coding. In this phase, developers start build the entire system by writing code using the chosen programming language. In the coding phase, tasks are divided into units or modules and assigned to the various developers. It is the longest phase of the Software Development Life Cycle process.</a:t>
            </a:r>
          </a:p>
          <a:p>
            <a:r>
              <a:rPr lang="en-IN" dirty="0"/>
              <a:t>In this phase, Developer needs to follow certain predefined coding guidelines. They also need to use programming tools like compiler, interpreters, debugger to generate and implement the code.</a:t>
            </a:r>
          </a:p>
          <a:p>
            <a:r>
              <a:rPr lang="en-US" dirty="0"/>
              <a:t>The code is developed and verified if it is working as per the requirement in the Development Environment.</a:t>
            </a:r>
            <a:endParaRPr lang="en-IN" dirty="0"/>
          </a:p>
        </p:txBody>
      </p:sp>
    </p:spTree>
    <p:extLst>
      <p:ext uri="{BB962C8B-B14F-4D97-AF65-F5344CB8AC3E}">
        <p14:creationId xmlns:p14="http://schemas.microsoft.com/office/powerpoint/2010/main" val="14073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77" y="76200"/>
            <a:ext cx="8596668" cy="827314"/>
          </a:xfrm>
        </p:spPr>
        <p:txBody>
          <a:bodyPr/>
          <a:lstStyle/>
          <a:p>
            <a:r>
              <a:rPr lang="en-US" dirty="0"/>
              <a:t>Testing</a:t>
            </a:r>
            <a:endParaRPr lang="en-IN" dirty="0"/>
          </a:p>
        </p:txBody>
      </p:sp>
      <p:sp>
        <p:nvSpPr>
          <p:cNvPr id="3" name="Content Placeholder 2"/>
          <p:cNvSpPr>
            <a:spLocks noGrp="1"/>
          </p:cNvSpPr>
          <p:nvPr>
            <p:ph idx="1"/>
          </p:nvPr>
        </p:nvSpPr>
        <p:spPr>
          <a:xfrm>
            <a:off x="677334" y="903514"/>
            <a:ext cx="8596668" cy="5562599"/>
          </a:xfrm>
        </p:spPr>
        <p:txBody>
          <a:bodyPr>
            <a:normAutofit/>
          </a:bodyPr>
          <a:lstStyle/>
          <a:p>
            <a:r>
              <a:rPr lang="en-IN" dirty="0"/>
              <a:t>Testing starts once the coding is complete and the modules are released for testing. In this phase, the developed software is tested thoroughly and any defects found are assigned to developers to get them fixed.</a:t>
            </a:r>
          </a:p>
          <a:p>
            <a:r>
              <a:rPr lang="en-IN" dirty="0"/>
              <a:t>Retesting, regression testing is done until the point at which the software is as per the customer’s expectation. Testers refer SRS document to make sure that the software is as per the customer’s standard.</a:t>
            </a:r>
          </a:p>
          <a:p>
            <a:endParaRPr lang="en-IN" dirty="0"/>
          </a:p>
        </p:txBody>
      </p:sp>
    </p:spTree>
    <p:extLst>
      <p:ext uri="{BB962C8B-B14F-4D97-AF65-F5344CB8AC3E}">
        <p14:creationId xmlns:p14="http://schemas.microsoft.com/office/powerpoint/2010/main" val="3042616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77" y="76200"/>
            <a:ext cx="8596668" cy="827314"/>
          </a:xfrm>
        </p:spPr>
        <p:txBody>
          <a:bodyPr/>
          <a:lstStyle/>
          <a:p>
            <a:r>
              <a:rPr lang="en-US" dirty="0"/>
              <a:t>Deployment</a:t>
            </a:r>
            <a:endParaRPr lang="en-IN" dirty="0"/>
          </a:p>
        </p:txBody>
      </p:sp>
      <p:sp>
        <p:nvSpPr>
          <p:cNvPr id="3" name="Content Placeholder 2"/>
          <p:cNvSpPr>
            <a:spLocks noGrp="1"/>
          </p:cNvSpPr>
          <p:nvPr>
            <p:ph idx="1"/>
          </p:nvPr>
        </p:nvSpPr>
        <p:spPr>
          <a:xfrm>
            <a:off x="677334" y="903514"/>
            <a:ext cx="8596668" cy="5562599"/>
          </a:xfrm>
        </p:spPr>
        <p:txBody>
          <a:bodyPr>
            <a:normAutofit/>
          </a:bodyPr>
          <a:lstStyle/>
          <a:p>
            <a:r>
              <a:rPr lang="en-IN" dirty="0"/>
              <a:t>Once the product is tested, it is deployed in the production environment or first </a:t>
            </a:r>
            <a:r>
              <a:rPr lang="en-IN" dirty="0">
                <a:hlinkClick r:id="rId2"/>
              </a:rPr>
              <a:t>UAT (User Acceptance testing)</a:t>
            </a:r>
            <a:r>
              <a:rPr lang="en-IN" dirty="0"/>
              <a:t> is done depending on the customer expectation.</a:t>
            </a:r>
          </a:p>
          <a:p>
            <a:r>
              <a:rPr lang="en-IN" dirty="0"/>
              <a:t>In the case of UAT, a replica of the production environment is created and the customer along with the developers does the testing. If the customer finds the application as expected, then sign off is provided by the customer to go live.</a:t>
            </a:r>
          </a:p>
          <a:p>
            <a:endParaRPr lang="en-IN" dirty="0"/>
          </a:p>
        </p:txBody>
      </p:sp>
    </p:spTree>
    <p:extLst>
      <p:ext uri="{BB962C8B-B14F-4D97-AF65-F5344CB8AC3E}">
        <p14:creationId xmlns:p14="http://schemas.microsoft.com/office/powerpoint/2010/main" val="351617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77" y="76200"/>
            <a:ext cx="8596668" cy="827314"/>
          </a:xfrm>
        </p:spPr>
        <p:txBody>
          <a:bodyPr/>
          <a:lstStyle/>
          <a:p>
            <a:r>
              <a:rPr lang="en-US" dirty="0"/>
              <a:t>Maintenance</a:t>
            </a:r>
            <a:endParaRPr lang="en-IN" dirty="0"/>
          </a:p>
        </p:txBody>
      </p:sp>
      <p:sp>
        <p:nvSpPr>
          <p:cNvPr id="3" name="Content Placeholder 2"/>
          <p:cNvSpPr>
            <a:spLocks noGrp="1"/>
          </p:cNvSpPr>
          <p:nvPr>
            <p:ph idx="1"/>
          </p:nvPr>
        </p:nvSpPr>
        <p:spPr>
          <a:xfrm>
            <a:off x="677334" y="903514"/>
            <a:ext cx="8596668" cy="5562599"/>
          </a:xfrm>
        </p:spPr>
        <p:txBody>
          <a:bodyPr>
            <a:normAutofit/>
          </a:bodyPr>
          <a:lstStyle/>
          <a:p>
            <a:pPr marL="0" indent="0">
              <a:buNone/>
            </a:pPr>
            <a:r>
              <a:rPr lang="en-IN" dirty="0"/>
              <a:t>Once the system is deployed, and customers start using the developed system, following 3 activities occur</a:t>
            </a:r>
          </a:p>
          <a:p>
            <a:pPr marL="719138">
              <a:buFont typeface="Arial" panose="020B0604020202020204" pitchFamily="34" charset="0"/>
              <a:buChar char="•"/>
            </a:pPr>
            <a:r>
              <a:rPr lang="en-IN" dirty="0"/>
              <a:t>Bug fixing - bugs are reported because of some scenarios which are not tested properly</a:t>
            </a:r>
          </a:p>
          <a:p>
            <a:pPr marL="719138">
              <a:buFont typeface="Arial" panose="020B0604020202020204" pitchFamily="34" charset="0"/>
              <a:buChar char="•"/>
            </a:pPr>
            <a:r>
              <a:rPr lang="en-IN" dirty="0"/>
              <a:t>Upgrade - Upgrading the application to the newer versions of the Software</a:t>
            </a:r>
          </a:p>
          <a:p>
            <a:pPr marL="719138">
              <a:buFont typeface="Arial" panose="020B0604020202020204" pitchFamily="34" charset="0"/>
              <a:buChar char="•"/>
            </a:pPr>
            <a:r>
              <a:rPr lang="en-IN" dirty="0"/>
              <a:t>Enhancement - Adding some new features into the existing software</a:t>
            </a:r>
          </a:p>
          <a:p>
            <a:pPr marL="376238" indent="0">
              <a:buNone/>
            </a:pPr>
            <a:endParaRPr lang="en-IN" dirty="0"/>
          </a:p>
          <a:p>
            <a:pPr marL="0" indent="0">
              <a:buNone/>
            </a:pPr>
            <a:r>
              <a:rPr lang="en-IN" dirty="0"/>
              <a:t>The main focus of this SDLC phase is to ensure that needs continue to be met and that the system continues to perform as per the specification mentioned in the first phase.</a:t>
            </a:r>
          </a:p>
          <a:p>
            <a:endParaRPr lang="en-IN" dirty="0"/>
          </a:p>
        </p:txBody>
      </p:sp>
    </p:spTree>
    <p:extLst>
      <p:ext uri="{BB962C8B-B14F-4D97-AF65-F5344CB8AC3E}">
        <p14:creationId xmlns:p14="http://schemas.microsoft.com/office/powerpoint/2010/main" val="3983002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Different SDLC Models</a:t>
            </a:r>
            <a:endParaRPr lang="en-IN" dirty="0"/>
          </a:p>
        </p:txBody>
      </p:sp>
    </p:spTree>
    <p:extLst>
      <p:ext uri="{BB962C8B-B14F-4D97-AF65-F5344CB8AC3E}">
        <p14:creationId xmlns:p14="http://schemas.microsoft.com/office/powerpoint/2010/main" val="275981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77" y="76200"/>
            <a:ext cx="8596668" cy="827314"/>
          </a:xfrm>
        </p:spPr>
        <p:txBody>
          <a:bodyPr/>
          <a:lstStyle/>
          <a:p>
            <a:r>
              <a:rPr lang="en-US" dirty="0"/>
              <a:t>SDLC Models</a:t>
            </a:r>
            <a:endParaRPr lang="en-IN" dirty="0"/>
          </a:p>
        </p:txBody>
      </p:sp>
      <p:sp>
        <p:nvSpPr>
          <p:cNvPr id="3" name="Content Placeholder 2"/>
          <p:cNvSpPr>
            <a:spLocks noGrp="1"/>
          </p:cNvSpPr>
          <p:nvPr>
            <p:ph idx="1"/>
          </p:nvPr>
        </p:nvSpPr>
        <p:spPr>
          <a:xfrm>
            <a:off x="677334" y="903514"/>
            <a:ext cx="8596668" cy="5562599"/>
          </a:xfrm>
        </p:spPr>
        <p:txBody>
          <a:bodyPr>
            <a:normAutofit/>
          </a:bodyPr>
          <a:lstStyle/>
          <a:p>
            <a:pPr>
              <a:buFont typeface="+mj-lt"/>
              <a:buAutoNum type="arabicPeriod"/>
            </a:pPr>
            <a:r>
              <a:rPr lang="en-US" sz="2400" dirty="0"/>
              <a:t>Waterfall Model</a:t>
            </a:r>
          </a:p>
          <a:p>
            <a:pPr>
              <a:buFont typeface="+mj-lt"/>
              <a:buAutoNum type="arabicPeriod"/>
            </a:pPr>
            <a:r>
              <a:rPr lang="en-US" sz="2400" dirty="0"/>
              <a:t>V-Shape Model</a:t>
            </a:r>
          </a:p>
          <a:p>
            <a:pPr>
              <a:buFont typeface="+mj-lt"/>
              <a:buAutoNum type="arabicPeriod"/>
            </a:pPr>
            <a:r>
              <a:rPr lang="en-US" sz="2400" dirty="0"/>
              <a:t>Prototype Model</a:t>
            </a:r>
          </a:p>
          <a:p>
            <a:pPr>
              <a:buFont typeface="+mj-lt"/>
              <a:buAutoNum type="arabicPeriod"/>
            </a:pPr>
            <a:r>
              <a:rPr lang="en-US" sz="2400" dirty="0"/>
              <a:t>Iterative Model</a:t>
            </a:r>
          </a:p>
          <a:p>
            <a:pPr>
              <a:buFont typeface="+mj-lt"/>
              <a:buAutoNum type="arabicPeriod"/>
            </a:pPr>
            <a:r>
              <a:rPr lang="en-US" sz="2400" dirty="0"/>
              <a:t>Spiral Model</a:t>
            </a:r>
          </a:p>
          <a:p>
            <a:pPr>
              <a:buFont typeface="+mj-lt"/>
              <a:buAutoNum type="arabicPeriod"/>
            </a:pPr>
            <a:r>
              <a:rPr lang="en-US" sz="2400" dirty="0"/>
              <a:t>Rapid Application Development (RAD)</a:t>
            </a:r>
          </a:p>
          <a:p>
            <a:pPr>
              <a:buFont typeface="+mj-lt"/>
              <a:buAutoNum type="arabicPeriod"/>
            </a:pPr>
            <a:r>
              <a:rPr lang="en-US" sz="2400" dirty="0"/>
              <a:t>Agile Model</a:t>
            </a:r>
          </a:p>
          <a:p>
            <a:pPr marL="0" indent="0">
              <a:buNone/>
            </a:pPr>
            <a:endParaRPr lang="en-IN" sz="2400" dirty="0"/>
          </a:p>
        </p:txBody>
      </p:sp>
    </p:spTree>
    <p:extLst>
      <p:ext uri="{BB962C8B-B14F-4D97-AF65-F5344CB8AC3E}">
        <p14:creationId xmlns:p14="http://schemas.microsoft.com/office/powerpoint/2010/main" val="1152174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Waterfall Model</a:t>
            </a:r>
            <a:endParaRPr lang="en-IN" dirty="0"/>
          </a:p>
        </p:txBody>
      </p:sp>
      <p:pic>
        <p:nvPicPr>
          <p:cNvPr id="5" name="Content Placeholder 4">
            <a:extLst>
              <a:ext uri="{FF2B5EF4-FFF2-40B4-BE49-F238E27FC236}">
                <a16:creationId xmlns:a16="http://schemas.microsoft.com/office/drawing/2014/main" id="{3652616D-D9C9-447A-B943-2C2498D433E8}"/>
              </a:ext>
            </a:extLst>
          </p:cNvPr>
          <p:cNvPicPr>
            <a:picLocks noGrp="1" noChangeAspect="1"/>
          </p:cNvPicPr>
          <p:nvPr>
            <p:ph idx="1"/>
          </p:nvPr>
        </p:nvPicPr>
        <p:blipFill>
          <a:blip r:embed="rId2"/>
          <a:stretch>
            <a:fillRect/>
          </a:stretch>
        </p:blipFill>
        <p:spPr>
          <a:xfrm>
            <a:off x="2633871" y="2124916"/>
            <a:ext cx="5009320" cy="4011448"/>
          </a:xfrm>
        </p:spPr>
      </p:pic>
    </p:spTree>
    <p:extLst>
      <p:ext uri="{BB962C8B-B14F-4D97-AF65-F5344CB8AC3E}">
        <p14:creationId xmlns:p14="http://schemas.microsoft.com/office/powerpoint/2010/main" val="410394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89D0B-9E5F-4517-AE30-968DCB59C458}"/>
              </a:ext>
            </a:extLst>
          </p:cNvPr>
          <p:cNvSpPr>
            <a:spLocks noGrp="1"/>
          </p:cNvSpPr>
          <p:nvPr>
            <p:ph type="title"/>
          </p:nvPr>
        </p:nvSpPr>
        <p:spPr>
          <a:xfrm>
            <a:off x="677334" y="609600"/>
            <a:ext cx="8596668" cy="722243"/>
          </a:xfrm>
        </p:spPr>
        <p:txBody>
          <a:bodyPr vert="horz" lIns="91440" tIns="45720" rIns="91440" bIns="45720" rtlCol="0" anchor="t">
            <a:normAutofit/>
          </a:bodyPr>
          <a:lstStyle/>
          <a:p>
            <a:r>
              <a:rPr lang="en-US" dirty="0"/>
              <a:t>When Should You Use It ?</a:t>
            </a:r>
            <a:endParaRPr lang="en-IN" dirty="0"/>
          </a:p>
        </p:txBody>
      </p:sp>
      <p:sp>
        <p:nvSpPr>
          <p:cNvPr id="3" name="Content Placeholder 2">
            <a:extLst>
              <a:ext uri="{FF2B5EF4-FFF2-40B4-BE49-F238E27FC236}">
                <a16:creationId xmlns:a16="http://schemas.microsoft.com/office/drawing/2014/main" id="{D8A92DB8-85E0-4639-82C6-D823290D8039}"/>
              </a:ext>
            </a:extLst>
          </p:cNvPr>
          <p:cNvSpPr>
            <a:spLocks noGrp="1"/>
          </p:cNvSpPr>
          <p:nvPr>
            <p:ph idx="1"/>
          </p:nvPr>
        </p:nvSpPr>
        <p:spPr>
          <a:xfrm>
            <a:off x="677334" y="1550505"/>
            <a:ext cx="8596668" cy="4490858"/>
          </a:xfrm>
        </p:spPr>
        <p:txBody>
          <a:bodyPr>
            <a:normAutofit/>
          </a:bodyPr>
          <a:lstStyle/>
          <a:p>
            <a:pPr algn="l" fontAlgn="base">
              <a:buFont typeface="+mj-lt"/>
              <a:buAutoNum type="arabicPeriod"/>
            </a:pPr>
            <a:r>
              <a:rPr lang="en-US" sz="2200" b="0" i="0" dirty="0">
                <a:solidFill>
                  <a:srgbClr val="273239"/>
                </a:solidFill>
                <a:effectLst/>
                <a:latin typeface="urw-din"/>
              </a:rPr>
              <a:t>Requirements are clear and fixed that may not change.</a:t>
            </a:r>
          </a:p>
          <a:p>
            <a:pPr algn="l" fontAlgn="base">
              <a:buFont typeface="+mj-lt"/>
              <a:buAutoNum type="arabicPeriod"/>
            </a:pPr>
            <a:r>
              <a:rPr lang="en-US" sz="2200" b="0" i="0" dirty="0">
                <a:solidFill>
                  <a:srgbClr val="273239"/>
                </a:solidFill>
                <a:effectLst/>
                <a:latin typeface="urw-din"/>
              </a:rPr>
              <a:t>There are no ambiguous requirements (no confusion).</a:t>
            </a:r>
          </a:p>
          <a:p>
            <a:pPr algn="l" fontAlgn="base">
              <a:buFont typeface="+mj-lt"/>
              <a:buAutoNum type="arabicPeriod"/>
            </a:pPr>
            <a:r>
              <a:rPr lang="en-US" sz="2200" b="0" i="0" dirty="0">
                <a:solidFill>
                  <a:srgbClr val="273239"/>
                </a:solidFill>
                <a:effectLst/>
                <a:latin typeface="urw-din"/>
              </a:rPr>
              <a:t>It is good to use this model when the technology is well understood.</a:t>
            </a:r>
          </a:p>
          <a:p>
            <a:pPr algn="l" fontAlgn="base">
              <a:buFont typeface="+mj-lt"/>
              <a:buAutoNum type="arabicPeriod"/>
            </a:pPr>
            <a:r>
              <a:rPr lang="en-US" sz="2200" b="0" i="0" dirty="0">
                <a:solidFill>
                  <a:srgbClr val="273239"/>
                </a:solidFill>
                <a:effectLst/>
                <a:latin typeface="urw-din"/>
              </a:rPr>
              <a:t>The project is small and cost is low.</a:t>
            </a:r>
          </a:p>
          <a:p>
            <a:pPr algn="l" fontAlgn="base">
              <a:buFont typeface="+mj-lt"/>
              <a:buAutoNum type="arabicPeriod"/>
            </a:pPr>
            <a:r>
              <a:rPr lang="en-US" sz="2200" b="0" i="0" dirty="0">
                <a:solidFill>
                  <a:srgbClr val="273239"/>
                </a:solidFill>
                <a:effectLst/>
                <a:latin typeface="urw-din"/>
              </a:rPr>
              <a:t>Risk is zero or minimum.</a:t>
            </a:r>
          </a:p>
          <a:p>
            <a:endParaRPr lang="en-IN" sz="2200" dirty="0"/>
          </a:p>
        </p:txBody>
      </p:sp>
    </p:spTree>
    <p:extLst>
      <p:ext uri="{BB962C8B-B14F-4D97-AF65-F5344CB8AC3E}">
        <p14:creationId xmlns:p14="http://schemas.microsoft.com/office/powerpoint/2010/main" val="49382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SDLC – Software Development Life Cycle</a:t>
            </a:r>
            <a:endParaRPr lang="en-IN" dirty="0"/>
          </a:p>
        </p:txBody>
      </p:sp>
      <p:sp>
        <p:nvSpPr>
          <p:cNvPr id="3" name="Content Placeholder 2"/>
          <p:cNvSpPr>
            <a:spLocks noGrp="1"/>
          </p:cNvSpPr>
          <p:nvPr>
            <p:ph idx="1"/>
          </p:nvPr>
        </p:nvSpPr>
        <p:spPr>
          <a:xfrm>
            <a:off x="677334" y="1534886"/>
            <a:ext cx="8596668" cy="4931227"/>
          </a:xfrm>
        </p:spPr>
        <p:txBody>
          <a:bodyPr/>
          <a:lstStyle/>
          <a:p>
            <a:r>
              <a:rPr lang="en-IN" dirty="0"/>
              <a:t>Software Development Life Cycle (SDLC) is a framework that defines the steps involved in the development of software at each phase.</a:t>
            </a:r>
          </a:p>
          <a:p>
            <a:endParaRPr lang="en-US" dirty="0"/>
          </a:p>
          <a:p>
            <a:r>
              <a:rPr lang="en-US" dirty="0"/>
              <a:t>The Phases of the SDLC</a:t>
            </a:r>
          </a:p>
          <a:p>
            <a:pPr marL="804863">
              <a:buFont typeface="+mj-lt"/>
              <a:buAutoNum type="arabicPeriod"/>
            </a:pPr>
            <a:r>
              <a:rPr lang="en-US" dirty="0"/>
              <a:t>Requirements Gathering &amp; Analysis</a:t>
            </a:r>
          </a:p>
          <a:p>
            <a:pPr marL="804863">
              <a:buFont typeface="+mj-lt"/>
              <a:buAutoNum type="arabicPeriod"/>
            </a:pPr>
            <a:r>
              <a:rPr lang="en-US" dirty="0"/>
              <a:t>Design</a:t>
            </a:r>
          </a:p>
          <a:p>
            <a:pPr marL="804863">
              <a:buFont typeface="+mj-lt"/>
              <a:buAutoNum type="arabicPeriod"/>
            </a:pPr>
            <a:r>
              <a:rPr lang="en-US" dirty="0"/>
              <a:t>Coding</a:t>
            </a:r>
          </a:p>
          <a:p>
            <a:pPr marL="804863">
              <a:buFont typeface="+mj-lt"/>
              <a:buAutoNum type="arabicPeriod"/>
            </a:pPr>
            <a:r>
              <a:rPr lang="en-US" dirty="0"/>
              <a:t>Testing</a:t>
            </a:r>
          </a:p>
          <a:p>
            <a:pPr marL="804863">
              <a:buFont typeface="+mj-lt"/>
              <a:buAutoNum type="arabicPeriod"/>
            </a:pPr>
            <a:r>
              <a:rPr lang="en-US" dirty="0"/>
              <a:t>Deployment</a:t>
            </a:r>
          </a:p>
          <a:p>
            <a:pPr marL="804863">
              <a:buFont typeface="+mj-lt"/>
              <a:buAutoNum type="arabicPeriod"/>
            </a:pPr>
            <a:r>
              <a:rPr lang="en-US" dirty="0"/>
              <a:t>Maintenance</a:t>
            </a:r>
          </a:p>
          <a:p>
            <a:pPr marL="0" indent="0">
              <a:buNone/>
            </a:pPr>
            <a:endParaRPr lang="en-IN" dirty="0"/>
          </a:p>
        </p:txBody>
      </p:sp>
    </p:spTree>
    <p:extLst>
      <p:ext uri="{BB962C8B-B14F-4D97-AF65-F5344CB8AC3E}">
        <p14:creationId xmlns:p14="http://schemas.microsoft.com/office/powerpoint/2010/main" val="534463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89D0B-9E5F-4517-AE30-968DCB59C458}"/>
              </a:ext>
            </a:extLst>
          </p:cNvPr>
          <p:cNvSpPr>
            <a:spLocks noGrp="1"/>
          </p:cNvSpPr>
          <p:nvPr>
            <p:ph type="title"/>
          </p:nvPr>
        </p:nvSpPr>
        <p:spPr>
          <a:xfrm>
            <a:off x="677334" y="609600"/>
            <a:ext cx="8596668" cy="722243"/>
          </a:xfrm>
        </p:spPr>
        <p:txBody>
          <a:bodyPr vert="horz" lIns="91440" tIns="45720" rIns="91440" bIns="45720" rtlCol="0" anchor="t">
            <a:normAutofit/>
          </a:bodyPr>
          <a:lstStyle/>
          <a:p>
            <a:r>
              <a:rPr lang="en-US" dirty="0"/>
              <a:t>Advantages</a:t>
            </a:r>
            <a:endParaRPr lang="en-IN" dirty="0"/>
          </a:p>
        </p:txBody>
      </p:sp>
      <p:sp>
        <p:nvSpPr>
          <p:cNvPr id="3" name="Content Placeholder 2">
            <a:extLst>
              <a:ext uri="{FF2B5EF4-FFF2-40B4-BE49-F238E27FC236}">
                <a16:creationId xmlns:a16="http://schemas.microsoft.com/office/drawing/2014/main" id="{D8A92DB8-85E0-4639-82C6-D823290D8039}"/>
              </a:ext>
            </a:extLst>
          </p:cNvPr>
          <p:cNvSpPr>
            <a:spLocks noGrp="1"/>
          </p:cNvSpPr>
          <p:nvPr>
            <p:ph idx="1"/>
          </p:nvPr>
        </p:nvSpPr>
        <p:spPr>
          <a:xfrm>
            <a:off x="677334" y="1550505"/>
            <a:ext cx="8596668" cy="4490858"/>
          </a:xfrm>
        </p:spPr>
        <p:txBody>
          <a:bodyPr>
            <a:normAutofit/>
          </a:bodyPr>
          <a:lstStyle/>
          <a:p>
            <a:pPr algn="l" fontAlgn="base">
              <a:buFont typeface="+mj-lt"/>
              <a:buAutoNum type="arabicPeriod"/>
            </a:pPr>
            <a:r>
              <a:rPr lang="en-US" sz="2400" b="0" i="0" dirty="0">
                <a:solidFill>
                  <a:srgbClr val="273239"/>
                </a:solidFill>
                <a:effectLst/>
                <a:latin typeface="urw-din"/>
              </a:rPr>
              <a:t>It is simple and easy to understand and use.</a:t>
            </a:r>
          </a:p>
          <a:p>
            <a:pPr algn="l" fontAlgn="base">
              <a:buFont typeface="+mj-lt"/>
              <a:buAutoNum type="arabicPeriod"/>
            </a:pPr>
            <a:r>
              <a:rPr lang="en-US" sz="2400" b="0" i="0" dirty="0">
                <a:solidFill>
                  <a:srgbClr val="273239"/>
                </a:solidFill>
                <a:effectLst/>
                <a:latin typeface="urw-din"/>
              </a:rPr>
              <a:t>It is easy to manage.</a:t>
            </a:r>
          </a:p>
          <a:p>
            <a:pPr algn="l" fontAlgn="base">
              <a:buFont typeface="+mj-lt"/>
              <a:buAutoNum type="arabicPeriod"/>
            </a:pPr>
            <a:r>
              <a:rPr lang="en-US" sz="2400" b="0" i="0" dirty="0">
                <a:solidFill>
                  <a:srgbClr val="273239"/>
                </a:solidFill>
                <a:effectLst/>
                <a:latin typeface="urw-din"/>
              </a:rPr>
              <a:t>It works well for smaller and low budget projects where requirements are very well understood.</a:t>
            </a:r>
          </a:p>
          <a:p>
            <a:pPr algn="l" fontAlgn="base">
              <a:buFont typeface="+mj-lt"/>
              <a:buAutoNum type="arabicPeriod"/>
            </a:pPr>
            <a:r>
              <a:rPr lang="en-US" sz="2400" b="0" i="0" dirty="0">
                <a:solidFill>
                  <a:srgbClr val="273239"/>
                </a:solidFill>
                <a:effectLst/>
                <a:latin typeface="urw-din"/>
              </a:rPr>
              <a:t>Clearly defined stages and well understood.</a:t>
            </a:r>
          </a:p>
          <a:p>
            <a:pPr algn="l" fontAlgn="base">
              <a:buFont typeface="+mj-lt"/>
              <a:buAutoNum type="arabicPeriod"/>
            </a:pPr>
            <a:r>
              <a:rPr lang="en-US" sz="2400" b="0" i="0" dirty="0">
                <a:solidFill>
                  <a:srgbClr val="273239"/>
                </a:solidFill>
                <a:effectLst/>
                <a:latin typeface="urw-din"/>
              </a:rPr>
              <a:t>It is easy to arrange tasks.</a:t>
            </a:r>
          </a:p>
          <a:p>
            <a:pPr algn="l" fontAlgn="base">
              <a:buFont typeface="+mj-lt"/>
              <a:buAutoNum type="arabicPeriod"/>
            </a:pPr>
            <a:r>
              <a:rPr lang="en-US" sz="2400" b="0" i="0" dirty="0">
                <a:solidFill>
                  <a:srgbClr val="273239"/>
                </a:solidFill>
                <a:effectLst/>
                <a:latin typeface="urw-din"/>
              </a:rPr>
              <a:t>Process and results are well documented.</a:t>
            </a:r>
          </a:p>
          <a:p>
            <a:endParaRPr lang="en-IN" sz="2200" dirty="0"/>
          </a:p>
        </p:txBody>
      </p:sp>
    </p:spTree>
    <p:extLst>
      <p:ext uri="{BB962C8B-B14F-4D97-AF65-F5344CB8AC3E}">
        <p14:creationId xmlns:p14="http://schemas.microsoft.com/office/powerpoint/2010/main" val="1716878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89D0B-9E5F-4517-AE30-968DCB59C458}"/>
              </a:ext>
            </a:extLst>
          </p:cNvPr>
          <p:cNvSpPr>
            <a:spLocks noGrp="1"/>
          </p:cNvSpPr>
          <p:nvPr>
            <p:ph type="title"/>
          </p:nvPr>
        </p:nvSpPr>
        <p:spPr>
          <a:xfrm>
            <a:off x="677334" y="609600"/>
            <a:ext cx="8596668" cy="722243"/>
          </a:xfrm>
        </p:spPr>
        <p:txBody>
          <a:bodyPr vert="horz" lIns="91440" tIns="45720" rIns="91440" bIns="45720" rtlCol="0" anchor="t">
            <a:normAutofit/>
          </a:bodyPr>
          <a:lstStyle/>
          <a:p>
            <a:r>
              <a:rPr lang="en-US" dirty="0"/>
              <a:t>Disadvantages</a:t>
            </a:r>
            <a:endParaRPr lang="en-IN" dirty="0"/>
          </a:p>
        </p:txBody>
      </p:sp>
      <p:sp>
        <p:nvSpPr>
          <p:cNvPr id="3" name="Content Placeholder 2">
            <a:extLst>
              <a:ext uri="{FF2B5EF4-FFF2-40B4-BE49-F238E27FC236}">
                <a16:creationId xmlns:a16="http://schemas.microsoft.com/office/drawing/2014/main" id="{D8A92DB8-85E0-4639-82C6-D823290D8039}"/>
              </a:ext>
            </a:extLst>
          </p:cNvPr>
          <p:cNvSpPr>
            <a:spLocks noGrp="1"/>
          </p:cNvSpPr>
          <p:nvPr>
            <p:ph idx="1"/>
          </p:nvPr>
        </p:nvSpPr>
        <p:spPr>
          <a:xfrm>
            <a:off x="677334" y="1550505"/>
            <a:ext cx="8596668" cy="4490858"/>
          </a:xfrm>
        </p:spPr>
        <p:txBody>
          <a:bodyPr>
            <a:normAutofit/>
          </a:bodyPr>
          <a:lstStyle/>
          <a:p>
            <a:pPr algn="l" fontAlgn="base">
              <a:buFont typeface="+mj-lt"/>
              <a:buAutoNum type="arabicPeriod"/>
            </a:pPr>
            <a:r>
              <a:rPr lang="en-US" sz="2400" b="0" i="0" dirty="0">
                <a:solidFill>
                  <a:srgbClr val="273239"/>
                </a:solidFill>
                <a:effectLst/>
                <a:latin typeface="urw-din"/>
              </a:rPr>
              <a:t>Cannot accommodate changing requirements </a:t>
            </a:r>
          </a:p>
          <a:p>
            <a:pPr fontAlgn="base">
              <a:buFont typeface="+mj-lt"/>
              <a:buAutoNum type="arabicPeriod"/>
            </a:pPr>
            <a:r>
              <a:rPr lang="en-US" sz="2400" b="0" i="0" dirty="0">
                <a:solidFill>
                  <a:srgbClr val="273239"/>
                </a:solidFill>
                <a:effectLst/>
                <a:latin typeface="urw-din"/>
              </a:rPr>
              <a:t>No working software is produced until late during the life cycle.</a:t>
            </a:r>
          </a:p>
          <a:p>
            <a:pPr algn="l" fontAlgn="base">
              <a:buFont typeface="+mj-lt"/>
              <a:buAutoNum type="arabicPeriod"/>
            </a:pPr>
            <a:r>
              <a:rPr lang="en-US" sz="2400" b="0" i="0" dirty="0">
                <a:solidFill>
                  <a:srgbClr val="273239"/>
                </a:solidFill>
                <a:effectLst/>
                <a:latin typeface="urw-din"/>
              </a:rPr>
              <a:t>It is difficult to measure progress within stages.</a:t>
            </a:r>
          </a:p>
          <a:p>
            <a:pPr algn="l" fontAlgn="base">
              <a:buFont typeface="+mj-lt"/>
              <a:buAutoNum type="arabicPeriod"/>
            </a:pPr>
            <a:r>
              <a:rPr lang="en-US" sz="2400" b="0" i="0" dirty="0">
                <a:solidFill>
                  <a:srgbClr val="273239"/>
                </a:solidFill>
                <a:effectLst/>
                <a:latin typeface="urw-din"/>
              </a:rPr>
              <a:t>Poor model for long and ongoing projects.</a:t>
            </a:r>
          </a:p>
          <a:p>
            <a:pPr algn="l" fontAlgn="base">
              <a:buFont typeface="+mj-lt"/>
              <a:buAutoNum type="arabicPeriod"/>
            </a:pPr>
            <a:r>
              <a:rPr lang="en-US" sz="2400" b="0" i="0" dirty="0">
                <a:solidFill>
                  <a:srgbClr val="273239"/>
                </a:solidFill>
                <a:effectLst/>
                <a:latin typeface="urw-din"/>
              </a:rPr>
              <a:t>High amounts of risk and uncertainty.</a:t>
            </a:r>
          </a:p>
          <a:p>
            <a:pPr algn="l" fontAlgn="base">
              <a:buFont typeface="+mj-lt"/>
              <a:buAutoNum type="arabicPeriod"/>
            </a:pPr>
            <a:r>
              <a:rPr lang="en-US" sz="2400" b="0" i="0" dirty="0">
                <a:solidFill>
                  <a:srgbClr val="273239"/>
                </a:solidFill>
                <a:effectLst/>
                <a:latin typeface="urw-din"/>
              </a:rPr>
              <a:t>Not a good model for long and object oriented projects.</a:t>
            </a:r>
          </a:p>
          <a:p>
            <a:endParaRPr lang="en-IN" sz="2200" dirty="0"/>
          </a:p>
        </p:txBody>
      </p:sp>
    </p:spTree>
    <p:extLst>
      <p:ext uri="{BB962C8B-B14F-4D97-AF65-F5344CB8AC3E}">
        <p14:creationId xmlns:p14="http://schemas.microsoft.com/office/powerpoint/2010/main" val="1934119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72887"/>
            <a:ext cx="8596668" cy="827314"/>
          </a:xfrm>
        </p:spPr>
        <p:txBody>
          <a:bodyPr/>
          <a:lstStyle/>
          <a:p>
            <a:r>
              <a:rPr lang="en-US" dirty="0"/>
              <a:t>V Model</a:t>
            </a:r>
            <a:endParaRPr lang="en-IN" dirty="0"/>
          </a:p>
        </p:txBody>
      </p:sp>
      <p:pic>
        <p:nvPicPr>
          <p:cNvPr id="4" name="Picture 3">
            <a:extLst>
              <a:ext uri="{FF2B5EF4-FFF2-40B4-BE49-F238E27FC236}">
                <a16:creationId xmlns:a16="http://schemas.microsoft.com/office/drawing/2014/main" id="{B5E432CA-F2D7-10A1-9AC3-1057D49B7349}"/>
              </a:ext>
            </a:extLst>
          </p:cNvPr>
          <p:cNvPicPr>
            <a:picLocks noChangeAspect="1"/>
          </p:cNvPicPr>
          <p:nvPr/>
        </p:nvPicPr>
        <p:blipFill>
          <a:blip r:embed="rId2"/>
          <a:stretch>
            <a:fillRect/>
          </a:stretch>
        </p:blipFill>
        <p:spPr>
          <a:xfrm>
            <a:off x="1221956" y="1194393"/>
            <a:ext cx="8307479" cy="4469213"/>
          </a:xfrm>
          <a:prstGeom prst="rect">
            <a:avLst/>
          </a:prstGeom>
          <a:ln w="19050">
            <a:solidFill>
              <a:schemeClr val="tx1"/>
            </a:solidFill>
          </a:ln>
        </p:spPr>
      </p:pic>
      <p:sp>
        <p:nvSpPr>
          <p:cNvPr id="3" name="TextBox 2">
            <a:extLst>
              <a:ext uri="{FF2B5EF4-FFF2-40B4-BE49-F238E27FC236}">
                <a16:creationId xmlns:a16="http://schemas.microsoft.com/office/drawing/2014/main" id="{74AB6947-C1B6-EF62-C4A9-7359FF161E42}"/>
              </a:ext>
            </a:extLst>
          </p:cNvPr>
          <p:cNvSpPr txBox="1"/>
          <p:nvPr/>
        </p:nvSpPr>
        <p:spPr>
          <a:xfrm>
            <a:off x="8087360" y="3708400"/>
            <a:ext cx="2032000" cy="923330"/>
          </a:xfrm>
          <a:prstGeom prst="rect">
            <a:avLst/>
          </a:prstGeom>
          <a:solidFill>
            <a:schemeClr val="bg1"/>
          </a:solidFill>
        </p:spPr>
        <p:txBody>
          <a:bodyPr wrap="square" rtlCol="0">
            <a:spAutoFit/>
          </a:bodyPr>
          <a:lstStyle/>
          <a:p>
            <a:endParaRPr lang="en-US" dirty="0"/>
          </a:p>
          <a:p>
            <a:r>
              <a:rPr lang="en-US" dirty="0"/>
              <a:t>Validation</a:t>
            </a:r>
          </a:p>
          <a:p>
            <a:endParaRPr lang="en-IN" dirty="0"/>
          </a:p>
        </p:txBody>
      </p:sp>
    </p:spTree>
    <p:extLst>
      <p:ext uri="{BB962C8B-B14F-4D97-AF65-F5344CB8AC3E}">
        <p14:creationId xmlns:p14="http://schemas.microsoft.com/office/powerpoint/2010/main" val="2796775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When to use V Model?</a:t>
            </a:r>
            <a:endParaRPr lang="en-IN" dirty="0"/>
          </a:p>
        </p:txBody>
      </p:sp>
      <p:sp>
        <p:nvSpPr>
          <p:cNvPr id="3" name="TextBox 2">
            <a:extLst>
              <a:ext uri="{FF2B5EF4-FFF2-40B4-BE49-F238E27FC236}">
                <a16:creationId xmlns:a16="http://schemas.microsoft.com/office/drawing/2014/main" id="{69856831-5C9F-4BD2-B908-EF18C02E1A4D}"/>
              </a:ext>
            </a:extLst>
          </p:cNvPr>
          <p:cNvSpPr txBox="1"/>
          <p:nvPr/>
        </p:nvSpPr>
        <p:spPr>
          <a:xfrm>
            <a:off x="1033670" y="1436914"/>
            <a:ext cx="7712766" cy="2215991"/>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IN" dirty="0"/>
              <a:t>Excellent choice for systems requiring high reliability – hospital patient control applications</a:t>
            </a:r>
          </a:p>
          <a:p>
            <a:pPr marL="285750" indent="-285750">
              <a:spcAft>
                <a:spcPts val="1200"/>
              </a:spcAft>
              <a:buFont typeface="Arial" panose="020B0604020202020204" pitchFamily="34" charset="0"/>
              <a:buChar char="•"/>
            </a:pPr>
            <a:r>
              <a:rPr lang="en-IN" dirty="0"/>
              <a:t>All requirements are known up-front</a:t>
            </a:r>
          </a:p>
          <a:p>
            <a:pPr marL="285750" indent="-285750">
              <a:spcAft>
                <a:spcPts val="1200"/>
              </a:spcAft>
              <a:buFont typeface="Arial" panose="020B0604020202020204" pitchFamily="34" charset="0"/>
              <a:buChar char="•"/>
            </a:pPr>
            <a:r>
              <a:rPr lang="en-IN" dirty="0"/>
              <a:t>When it can be modified to handle changing requirements beyond analysis phase</a:t>
            </a:r>
          </a:p>
          <a:p>
            <a:pPr marL="285750" indent="-285750">
              <a:spcAft>
                <a:spcPts val="1200"/>
              </a:spcAft>
              <a:buFont typeface="Arial" panose="020B0604020202020204" pitchFamily="34" charset="0"/>
              <a:buChar char="•"/>
            </a:pPr>
            <a:r>
              <a:rPr lang="en-IN" dirty="0"/>
              <a:t>Solution and technology are known</a:t>
            </a:r>
          </a:p>
        </p:txBody>
      </p:sp>
    </p:spTree>
    <p:extLst>
      <p:ext uri="{BB962C8B-B14F-4D97-AF65-F5344CB8AC3E}">
        <p14:creationId xmlns:p14="http://schemas.microsoft.com/office/powerpoint/2010/main" val="4145199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3D43-24D1-D5E0-D3B4-AE3050250801}"/>
              </a:ext>
            </a:extLst>
          </p:cNvPr>
          <p:cNvSpPr>
            <a:spLocks noGrp="1"/>
          </p:cNvSpPr>
          <p:nvPr>
            <p:ph type="title"/>
          </p:nvPr>
        </p:nvSpPr>
        <p:spPr>
          <a:xfrm>
            <a:off x="677334" y="609600"/>
            <a:ext cx="8596668" cy="772160"/>
          </a:xfrm>
        </p:spPr>
        <p:txBody>
          <a:bodyPr/>
          <a:lstStyle/>
          <a:p>
            <a:r>
              <a:rPr lang="en-IN" dirty="0"/>
              <a:t>Advantages</a:t>
            </a:r>
          </a:p>
        </p:txBody>
      </p:sp>
      <p:sp>
        <p:nvSpPr>
          <p:cNvPr id="3" name="Content Placeholder 2">
            <a:extLst>
              <a:ext uri="{FF2B5EF4-FFF2-40B4-BE49-F238E27FC236}">
                <a16:creationId xmlns:a16="http://schemas.microsoft.com/office/drawing/2014/main" id="{762B2926-AEE5-0EE0-2C46-613F8BDDD8C3}"/>
              </a:ext>
            </a:extLst>
          </p:cNvPr>
          <p:cNvSpPr>
            <a:spLocks noGrp="1"/>
          </p:cNvSpPr>
          <p:nvPr>
            <p:ph idx="1"/>
          </p:nvPr>
        </p:nvSpPr>
        <p:spPr>
          <a:xfrm>
            <a:off x="677334" y="1483361"/>
            <a:ext cx="8596668" cy="4558002"/>
          </a:xfrm>
        </p:spPr>
        <p:txBody>
          <a:bodyPr/>
          <a:lstStyle/>
          <a:p>
            <a:pPr algn="just">
              <a:buFont typeface="Arial" panose="020B0604020202020204" pitchFamily="34" charset="0"/>
              <a:buChar char="•"/>
            </a:pPr>
            <a:r>
              <a:rPr lang="en-US" b="0" i="0" dirty="0">
                <a:solidFill>
                  <a:srgbClr val="333333"/>
                </a:solidFill>
                <a:effectLst/>
                <a:latin typeface="open sans" panose="020B0606030504020204" pitchFamily="34" charset="0"/>
              </a:rPr>
              <a:t>Simple and easy to use.</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Testing activities </a:t>
            </a:r>
            <a:r>
              <a:rPr lang="en-US" i="0" dirty="0">
                <a:solidFill>
                  <a:schemeClr val="tx1"/>
                </a:solidFill>
                <a:effectLst/>
                <a:latin typeface="open sans" panose="020B0606030504020204" pitchFamily="34" charset="0"/>
              </a:rPr>
              <a:t>like </a:t>
            </a:r>
            <a:r>
              <a:rPr lang="en-US" i="0" dirty="0">
                <a:solidFill>
                  <a:schemeClr val="tx1"/>
                </a:solidFill>
                <a:effectLst/>
                <a:highlight>
                  <a:srgbClr val="FFFF00"/>
                </a:highlight>
                <a:latin typeface="open sans" panose="020B0606030504020204" pitchFamily="34" charset="0"/>
              </a:rPr>
              <a:t>planning, </a:t>
            </a:r>
            <a:r>
              <a:rPr lang="en-US" dirty="0">
                <a:solidFill>
                  <a:schemeClr val="tx1"/>
                </a:solidFill>
                <a:highlight>
                  <a:srgbClr val="FFFF00"/>
                </a:highlight>
                <a:latin typeface="open sans" panose="020B0606030504020204" pitchFamily="34" charset="0"/>
                <a:hlinkClick r:id="rId2" tooltip="What is Test design?">
                  <a:extLst>
                    <a:ext uri="{A12FA001-AC4F-418D-AE19-62706E023703}">
                      <ahyp:hlinkClr xmlns:ahyp="http://schemas.microsoft.com/office/drawing/2018/hyperlinkcolor" val="tx"/>
                    </a:ext>
                  </a:extLst>
                </a:hlinkClick>
              </a:rPr>
              <a:t>test designing</a:t>
            </a:r>
            <a:r>
              <a:rPr lang="en-US" dirty="0">
                <a:solidFill>
                  <a:schemeClr val="tx1"/>
                </a:solidFill>
                <a:highlight>
                  <a:srgbClr val="FFFF00"/>
                </a:highlight>
                <a:latin typeface="open sans" panose="020B0606030504020204" pitchFamily="34" charset="0"/>
              </a:rPr>
              <a:t> </a:t>
            </a:r>
            <a:r>
              <a:rPr lang="en-US" b="0" i="0" dirty="0">
                <a:solidFill>
                  <a:srgbClr val="333333"/>
                </a:solidFill>
                <a:effectLst/>
                <a:latin typeface="open sans" panose="020B0606030504020204" pitchFamily="34" charset="0"/>
              </a:rPr>
              <a:t>happens well before coding. This saves a lot of time. Hence higher chance of success over the waterfall model.</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Proactive defect tracking – that is defects are found at early stage.</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Avoids the downward flow of the defects.</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Works well for small projects where requirements are easily understood.</a:t>
            </a:r>
          </a:p>
          <a:p>
            <a:endParaRPr lang="en-IN" dirty="0"/>
          </a:p>
        </p:txBody>
      </p:sp>
    </p:spTree>
    <p:extLst>
      <p:ext uri="{BB962C8B-B14F-4D97-AF65-F5344CB8AC3E}">
        <p14:creationId xmlns:p14="http://schemas.microsoft.com/office/powerpoint/2010/main" val="1414568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3D43-24D1-D5E0-D3B4-AE3050250801}"/>
              </a:ext>
            </a:extLst>
          </p:cNvPr>
          <p:cNvSpPr>
            <a:spLocks noGrp="1"/>
          </p:cNvSpPr>
          <p:nvPr>
            <p:ph type="title"/>
          </p:nvPr>
        </p:nvSpPr>
        <p:spPr>
          <a:xfrm>
            <a:off x="677334" y="609600"/>
            <a:ext cx="8596668" cy="772160"/>
          </a:xfrm>
        </p:spPr>
        <p:txBody>
          <a:bodyPr/>
          <a:lstStyle/>
          <a:p>
            <a:r>
              <a:rPr lang="en-IN" dirty="0"/>
              <a:t>Disadvantages</a:t>
            </a:r>
          </a:p>
        </p:txBody>
      </p:sp>
      <p:sp>
        <p:nvSpPr>
          <p:cNvPr id="3" name="Content Placeholder 2">
            <a:extLst>
              <a:ext uri="{FF2B5EF4-FFF2-40B4-BE49-F238E27FC236}">
                <a16:creationId xmlns:a16="http://schemas.microsoft.com/office/drawing/2014/main" id="{762B2926-AEE5-0EE0-2C46-613F8BDDD8C3}"/>
              </a:ext>
            </a:extLst>
          </p:cNvPr>
          <p:cNvSpPr>
            <a:spLocks noGrp="1"/>
          </p:cNvSpPr>
          <p:nvPr>
            <p:ph idx="1"/>
          </p:nvPr>
        </p:nvSpPr>
        <p:spPr>
          <a:xfrm>
            <a:off x="677334" y="1483361"/>
            <a:ext cx="8596668" cy="4558002"/>
          </a:xfrm>
        </p:spPr>
        <p:txBody>
          <a:bodyPr/>
          <a:lstStyle/>
          <a:p>
            <a:pPr>
              <a:buFont typeface="Arial" panose="020B0604020202020204" pitchFamily="34" charset="0"/>
              <a:buChar char="•"/>
            </a:pPr>
            <a:r>
              <a:rPr lang="en-US" dirty="0">
                <a:solidFill>
                  <a:srgbClr val="333333"/>
                </a:solidFill>
                <a:latin typeface="open sans" panose="020B0606030504020204" pitchFamily="34" charset="0"/>
              </a:rPr>
              <a:t>The risk is high and unpredictable.</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Software is developed during the implementation phase, so no early prototypes of the software are produced.</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If any changes happen in midway, then the test documents along with requirement documents has to be updated.</a:t>
            </a:r>
          </a:p>
          <a:p>
            <a:pPr marL="0" indent="0">
              <a:buNone/>
            </a:pPr>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339177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454" y="111760"/>
            <a:ext cx="8596668" cy="827314"/>
          </a:xfrm>
        </p:spPr>
        <p:txBody>
          <a:bodyPr/>
          <a:lstStyle/>
          <a:p>
            <a:r>
              <a:rPr lang="en-US" dirty="0"/>
              <a:t>Prototype Model</a:t>
            </a:r>
            <a:endParaRPr lang="en-IN" dirty="0"/>
          </a:p>
        </p:txBody>
      </p:sp>
      <p:pic>
        <p:nvPicPr>
          <p:cNvPr id="9" name="Picture 8">
            <a:extLst>
              <a:ext uri="{FF2B5EF4-FFF2-40B4-BE49-F238E27FC236}">
                <a16:creationId xmlns:a16="http://schemas.microsoft.com/office/drawing/2014/main" id="{73777DA8-FB3A-D5DE-04E7-93DF8A2357A2}"/>
              </a:ext>
            </a:extLst>
          </p:cNvPr>
          <p:cNvPicPr>
            <a:picLocks noChangeAspect="1"/>
          </p:cNvPicPr>
          <p:nvPr/>
        </p:nvPicPr>
        <p:blipFill>
          <a:blip r:embed="rId2"/>
          <a:stretch>
            <a:fillRect/>
          </a:stretch>
        </p:blipFill>
        <p:spPr>
          <a:xfrm>
            <a:off x="1762402" y="939075"/>
            <a:ext cx="6965037" cy="5918926"/>
          </a:xfrm>
          <a:prstGeom prst="rect">
            <a:avLst/>
          </a:prstGeom>
        </p:spPr>
      </p:pic>
    </p:spTree>
    <p:extLst>
      <p:ext uri="{BB962C8B-B14F-4D97-AF65-F5344CB8AC3E}">
        <p14:creationId xmlns:p14="http://schemas.microsoft.com/office/powerpoint/2010/main" val="1782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Prototype Model</a:t>
            </a:r>
            <a:endParaRPr lang="en-IN" dirty="0"/>
          </a:p>
        </p:txBody>
      </p:sp>
      <p:pic>
        <p:nvPicPr>
          <p:cNvPr id="6" name="Content Placeholder 5">
            <a:extLst>
              <a:ext uri="{FF2B5EF4-FFF2-40B4-BE49-F238E27FC236}">
                <a16:creationId xmlns:a16="http://schemas.microsoft.com/office/drawing/2014/main" id="{0E06060B-F927-4786-BAD3-89DB874F9B4A}"/>
              </a:ext>
            </a:extLst>
          </p:cNvPr>
          <p:cNvPicPr>
            <a:picLocks noGrp="1" noChangeAspect="1"/>
          </p:cNvPicPr>
          <p:nvPr>
            <p:ph idx="1"/>
          </p:nvPr>
        </p:nvPicPr>
        <p:blipFill>
          <a:blip r:embed="rId2"/>
          <a:stretch>
            <a:fillRect/>
          </a:stretch>
        </p:blipFill>
        <p:spPr>
          <a:xfrm>
            <a:off x="2276062" y="1401349"/>
            <a:ext cx="6402416" cy="5357259"/>
          </a:xfrm>
        </p:spPr>
      </p:pic>
    </p:spTree>
    <p:extLst>
      <p:ext uri="{BB962C8B-B14F-4D97-AF65-F5344CB8AC3E}">
        <p14:creationId xmlns:p14="http://schemas.microsoft.com/office/powerpoint/2010/main" val="1753760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Advantages &amp; Disadvantages</a:t>
            </a:r>
            <a:endParaRPr lang="en-IN" dirty="0"/>
          </a:p>
        </p:txBody>
      </p:sp>
      <p:sp>
        <p:nvSpPr>
          <p:cNvPr id="4" name="Content Placeholder 3">
            <a:extLst>
              <a:ext uri="{FF2B5EF4-FFF2-40B4-BE49-F238E27FC236}">
                <a16:creationId xmlns:a16="http://schemas.microsoft.com/office/drawing/2014/main" id="{B3A0246E-E742-42FD-88DC-1B221B164038}"/>
              </a:ext>
            </a:extLst>
          </p:cNvPr>
          <p:cNvSpPr>
            <a:spLocks noGrp="1"/>
          </p:cNvSpPr>
          <p:nvPr>
            <p:ph idx="1"/>
          </p:nvPr>
        </p:nvSpPr>
        <p:spPr>
          <a:xfrm>
            <a:off x="677334" y="1436915"/>
            <a:ext cx="8596668" cy="4604448"/>
          </a:xfrm>
        </p:spPr>
        <p:txBody>
          <a:bodyPr/>
          <a:lstStyle/>
          <a:p>
            <a:pPr marL="0" indent="0">
              <a:buNone/>
            </a:pPr>
            <a:r>
              <a:rPr lang="en-IN" dirty="0"/>
              <a:t>Advantages:</a:t>
            </a:r>
          </a:p>
          <a:p>
            <a:pPr>
              <a:buFont typeface="Wingdings" panose="05000000000000000000" pitchFamily="2" charset="2"/>
              <a:buChar char="ü"/>
            </a:pPr>
            <a:r>
              <a:rPr lang="en-IN" dirty="0"/>
              <a:t>Customer can see steady changes</a:t>
            </a:r>
          </a:p>
          <a:p>
            <a:pPr>
              <a:buFont typeface="Wingdings" panose="05000000000000000000" pitchFamily="2" charset="2"/>
              <a:buChar char="ü"/>
            </a:pPr>
            <a:r>
              <a:rPr lang="en-IN" dirty="0"/>
              <a:t>This is useful when the requirements are changing rapidly</a:t>
            </a:r>
          </a:p>
          <a:p>
            <a:pPr>
              <a:buFont typeface="Wingdings" panose="05000000000000000000" pitchFamily="2" charset="2"/>
              <a:buChar char="ü"/>
            </a:pPr>
            <a:endParaRPr lang="en-IN" dirty="0"/>
          </a:p>
          <a:p>
            <a:pPr marL="0" indent="0">
              <a:buNone/>
            </a:pPr>
            <a:r>
              <a:rPr lang="en-IN" dirty="0"/>
              <a:t>Disadvantages:</a:t>
            </a:r>
          </a:p>
          <a:p>
            <a:pPr>
              <a:buFont typeface="Wingdings" panose="05000000000000000000" pitchFamily="2" charset="2"/>
              <a:buChar char="ü"/>
            </a:pPr>
            <a:r>
              <a:rPr lang="en-IN" dirty="0"/>
              <a:t>It is impossible to know how long it will take</a:t>
            </a:r>
          </a:p>
          <a:p>
            <a:pPr>
              <a:buFont typeface="Wingdings" panose="05000000000000000000" pitchFamily="2" charset="2"/>
              <a:buChar char="ü"/>
            </a:pPr>
            <a:r>
              <a:rPr lang="en-IN" dirty="0"/>
              <a:t>There is no way to know the no of iterations will be required</a:t>
            </a:r>
          </a:p>
          <a:p>
            <a:pPr marL="0" indent="0">
              <a:buNone/>
            </a:pPr>
            <a:endParaRPr lang="en-IN" dirty="0"/>
          </a:p>
        </p:txBody>
      </p:sp>
    </p:spTree>
    <p:extLst>
      <p:ext uri="{BB962C8B-B14F-4D97-AF65-F5344CB8AC3E}">
        <p14:creationId xmlns:p14="http://schemas.microsoft.com/office/powerpoint/2010/main" val="795865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Iterative Model</a:t>
            </a:r>
            <a:endParaRPr lang="en-IN" dirty="0"/>
          </a:p>
        </p:txBody>
      </p:sp>
      <p:pic>
        <p:nvPicPr>
          <p:cNvPr id="6" name="Picture 5">
            <a:extLst>
              <a:ext uri="{FF2B5EF4-FFF2-40B4-BE49-F238E27FC236}">
                <a16:creationId xmlns:a16="http://schemas.microsoft.com/office/drawing/2014/main" id="{B2AD2B37-A0FD-E2E0-6A4A-E939F72331D4}"/>
              </a:ext>
            </a:extLst>
          </p:cNvPr>
          <p:cNvPicPr>
            <a:picLocks noChangeAspect="1"/>
          </p:cNvPicPr>
          <p:nvPr/>
        </p:nvPicPr>
        <p:blipFill>
          <a:blip r:embed="rId2"/>
          <a:stretch>
            <a:fillRect/>
          </a:stretch>
        </p:blipFill>
        <p:spPr>
          <a:xfrm>
            <a:off x="1508390" y="1650764"/>
            <a:ext cx="7700766" cy="5105636"/>
          </a:xfrm>
          <a:prstGeom prst="rect">
            <a:avLst/>
          </a:prstGeom>
        </p:spPr>
      </p:pic>
    </p:spTree>
    <p:extLst>
      <p:ext uri="{BB962C8B-B14F-4D97-AF65-F5344CB8AC3E}">
        <p14:creationId xmlns:p14="http://schemas.microsoft.com/office/powerpoint/2010/main" val="202451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Requirements Gathering &amp; Analysis</a:t>
            </a:r>
            <a:endParaRPr lang="en-IN" dirty="0"/>
          </a:p>
        </p:txBody>
      </p:sp>
      <p:sp>
        <p:nvSpPr>
          <p:cNvPr id="3" name="Content Placeholder 2"/>
          <p:cNvSpPr>
            <a:spLocks noGrp="1"/>
          </p:cNvSpPr>
          <p:nvPr>
            <p:ph idx="1"/>
          </p:nvPr>
        </p:nvSpPr>
        <p:spPr>
          <a:xfrm>
            <a:off x="677334" y="1534886"/>
            <a:ext cx="8596668" cy="4931227"/>
          </a:xfrm>
        </p:spPr>
        <p:txBody>
          <a:bodyPr>
            <a:normAutofit fontScale="92500" lnSpcReduction="10000"/>
          </a:bodyPr>
          <a:lstStyle/>
          <a:p>
            <a:r>
              <a:rPr lang="en-IN" dirty="0"/>
              <a:t>During this phase, all the relevant information is collected from the customer to develop a product as per their expectation. Any ambiguities must be resolved in this phase only.</a:t>
            </a:r>
          </a:p>
          <a:p>
            <a:r>
              <a:rPr lang="en-IN" dirty="0"/>
              <a:t>Business analyst and Project Manager set up a meeting with the customer to gather all the information like what the customer wants to build, who will be the end-user, what is the purpose of the product. Before building a product a core understanding or knowledge of the product is very important.</a:t>
            </a:r>
          </a:p>
          <a:p>
            <a:r>
              <a:rPr lang="en-IN" b="1" u="sng" dirty="0"/>
              <a:t>For Example</a:t>
            </a:r>
            <a:r>
              <a:rPr lang="en-IN" b="1" dirty="0"/>
              <a:t>,</a:t>
            </a:r>
            <a:r>
              <a:rPr lang="en-IN" dirty="0"/>
              <a:t> A customer wants to have an application which involves money transactions. In this case, the requirement has to be clear like what kind of transactions will be done, how it will be done, in which currency it will be done, etc.</a:t>
            </a:r>
          </a:p>
          <a:p>
            <a:r>
              <a:rPr lang="en-IN" dirty="0"/>
              <a:t>Once the requirement gathering is done, an analysis is done to check the feasibility of the development of a product. In case of any ambiguity, a call is set up for further discussion.</a:t>
            </a:r>
          </a:p>
          <a:p>
            <a:r>
              <a:rPr lang="en-IN" dirty="0"/>
              <a:t>Once the requirement is clearly understood, the SRS (</a:t>
            </a:r>
            <a:r>
              <a:rPr lang="en-IN" b="1" dirty="0"/>
              <a:t>Software Requirement Specification</a:t>
            </a:r>
            <a:r>
              <a:rPr lang="en-IN" dirty="0"/>
              <a:t>) document is created. This document should be thoroughly understood by the developers and also should be reviewed by the customer for future reference.</a:t>
            </a:r>
          </a:p>
          <a:p>
            <a:pPr marL="0" indent="0">
              <a:buNone/>
            </a:pPr>
            <a:endParaRPr lang="en-IN" dirty="0"/>
          </a:p>
        </p:txBody>
      </p:sp>
    </p:spTree>
    <p:extLst>
      <p:ext uri="{BB962C8B-B14F-4D97-AF65-F5344CB8AC3E}">
        <p14:creationId xmlns:p14="http://schemas.microsoft.com/office/powerpoint/2010/main" val="3255414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Advantages &amp; Disadvantages</a:t>
            </a:r>
            <a:endParaRPr lang="en-IN" dirty="0"/>
          </a:p>
        </p:txBody>
      </p:sp>
      <p:graphicFrame>
        <p:nvGraphicFramePr>
          <p:cNvPr id="3" name="Content Placeholder 2">
            <a:extLst>
              <a:ext uri="{FF2B5EF4-FFF2-40B4-BE49-F238E27FC236}">
                <a16:creationId xmlns:a16="http://schemas.microsoft.com/office/drawing/2014/main" id="{F77A5634-7BDA-6579-D46E-4342E2FD8A0A}"/>
              </a:ext>
            </a:extLst>
          </p:cNvPr>
          <p:cNvGraphicFramePr>
            <a:graphicFrameLocks noGrp="1"/>
          </p:cNvGraphicFramePr>
          <p:nvPr>
            <p:ph idx="1"/>
            <p:extLst>
              <p:ext uri="{D42A27DB-BD31-4B8C-83A1-F6EECF244321}">
                <p14:modId xmlns:p14="http://schemas.microsoft.com/office/powerpoint/2010/main" val="1537108603"/>
              </p:ext>
            </p:extLst>
          </p:nvPr>
        </p:nvGraphicFramePr>
        <p:xfrm>
          <a:off x="1450670" y="1436914"/>
          <a:ext cx="7416932" cy="4915605"/>
        </p:xfrm>
        <a:graphic>
          <a:graphicData uri="http://schemas.openxmlformats.org/drawingml/2006/table">
            <a:tbl>
              <a:tblPr/>
              <a:tblGrid>
                <a:gridCol w="3708466">
                  <a:extLst>
                    <a:ext uri="{9D8B030D-6E8A-4147-A177-3AD203B41FA5}">
                      <a16:colId xmlns:a16="http://schemas.microsoft.com/office/drawing/2014/main" val="3237123115"/>
                    </a:ext>
                  </a:extLst>
                </a:gridCol>
                <a:gridCol w="3708466">
                  <a:extLst>
                    <a:ext uri="{9D8B030D-6E8A-4147-A177-3AD203B41FA5}">
                      <a16:colId xmlns:a16="http://schemas.microsoft.com/office/drawing/2014/main" val="2744739990"/>
                    </a:ext>
                  </a:extLst>
                </a:gridCol>
              </a:tblGrid>
              <a:tr h="0">
                <a:tc>
                  <a:txBody>
                    <a:bodyPr/>
                    <a:lstStyle/>
                    <a:p>
                      <a:pPr algn="ctr"/>
                      <a:r>
                        <a:rPr lang="en-IN" sz="2000" b="1">
                          <a:effectLst/>
                        </a:rPr>
                        <a:t>Advantages</a:t>
                      </a:r>
                    </a:p>
                  </a:txBody>
                  <a:tcPr marL="56163" marR="56163" marT="28081" marB="28081" anchor="ctr">
                    <a:lnL>
                      <a:noFill/>
                    </a:lnL>
                    <a:lnR>
                      <a:noFill/>
                    </a:lnR>
                    <a:lnT>
                      <a:noFill/>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2000" b="1" dirty="0">
                          <a:effectLst/>
                        </a:rPr>
                        <a:t>Disadvantages</a:t>
                      </a:r>
                    </a:p>
                  </a:txBody>
                  <a:tcPr marL="56163" marR="56163" marT="28081" marB="28081" anchor="ctr">
                    <a:lnL>
                      <a:noFill/>
                    </a:lnL>
                    <a:lnR>
                      <a:noFill/>
                    </a:lnR>
                    <a:lnT>
                      <a:noFill/>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03715107"/>
                  </a:ext>
                </a:extLst>
              </a:tr>
              <a:tr h="759107">
                <a:tc>
                  <a:txBody>
                    <a:bodyPr/>
                    <a:lstStyle/>
                    <a:p>
                      <a:pPr>
                        <a:buFont typeface="Arial" panose="020B0604020202020204" pitchFamily="34" charset="0"/>
                        <a:buChar char="•"/>
                      </a:pPr>
                      <a:r>
                        <a:rPr lang="en-US" sz="1600">
                          <a:effectLst/>
                        </a:rPr>
                        <a:t>The software will be generated quickly during the software life cycle</a:t>
                      </a:r>
                    </a:p>
                  </a:txBody>
                  <a:tcPr marL="56163" marR="56163" marT="28081" marB="28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buFont typeface="Arial" panose="020B0604020202020204" pitchFamily="34" charset="0"/>
                        <a:buChar char="•"/>
                      </a:pPr>
                      <a:r>
                        <a:rPr lang="en-US" sz="1600">
                          <a:effectLst/>
                        </a:rPr>
                        <a:t>It requires a good planning designing</a:t>
                      </a:r>
                    </a:p>
                  </a:txBody>
                  <a:tcPr marL="56163" marR="56163" marT="28081" marB="28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772526296"/>
                  </a:ext>
                </a:extLst>
              </a:tr>
              <a:tr h="1284643">
                <a:tc>
                  <a:txBody>
                    <a:bodyPr/>
                    <a:lstStyle/>
                    <a:p>
                      <a:pPr>
                        <a:buFont typeface="Arial" panose="020B0604020202020204" pitchFamily="34" charset="0"/>
                        <a:buChar char="•"/>
                      </a:pPr>
                      <a:r>
                        <a:rPr lang="en-US" sz="1600" dirty="0">
                          <a:effectLst/>
                        </a:rPr>
                        <a:t>It is flexible and less expensive to change requirements and scope</a:t>
                      </a:r>
                    </a:p>
                  </a:txBody>
                  <a:tcPr marL="56163" marR="56163" marT="28081" marB="28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en-US" sz="1600" dirty="0">
                          <a:effectLst/>
                        </a:rPr>
                        <a:t>Problems might cause due to system architecture as such not all requirements collected up front for the entire software lifecycle</a:t>
                      </a:r>
                    </a:p>
                  </a:txBody>
                  <a:tcPr marL="56163" marR="56163" marT="28081" marB="28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55485597"/>
                  </a:ext>
                </a:extLst>
              </a:tr>
              <a:tr h="583928">
                <a:tc>
                  <a:txBody>
                    <a:bodyPr/>
                    <a:lstStyle/>
                    <a:p>
                      <a:pPr>
                        <a:buFont typeface="Arial" panose="020B0604020202020204" pitchFamily="34" charset="0"/>
                        <a:buChar char="•"/>
                      </a:pPr>
                      <a:r>
                        <a:rPr lang="en-US" sz="1600">
                          <a:effectLst/>
                        </a:rPr>
                        <a:t>Throughout the development stages changes can be done</a:t>
                      </a:r>
                    </a:p>
                  </a:txBody>
                  <a:tcPr marL="56163" marR="56163" marT="28081" marB="28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buFont typeface="Arial" panose="020B0604020202020204" pitchFamily="34" charset="0"/>
                        <a:buChar char="•"/>
                      </a:pPr>
                      <a:r>
                        <a:rPr lang="en-US" sz="1600">
                          <a:effectLst/>
                        </a:rPr>
                        <a:t>Each iteration phase is rigid and does not overlap each other</a:t>
                      </a:r>
                    </a:p>
                  </a:txBody>
                  <a:tcPr marL="56163" marR="56163" marT="28081" marB="28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857277344"/>
                  </a:ext>
                </a:extLst>
              </a:tr>
              <a:tr h="934286">
                <a:tc>
                  <a:txBody>
                    <a:bodyPr/>
                    <a:lstStyle/>
                    <a:p>
                      <a:pPr>
                        <a:buFont typeface="Arial" panose="020B0604020202020204" pitchFamily="34" charset="0"/>
                        <a:buChar char="•"/>
                      </a:pPr>
                      <a:r>
                        <a:rPr lang="en-US" sz="1600" dirty="0">
                          <a:effectLst/>
                        </a:rPr>
                        <a:t>This model is less costly compared to others</a:t>
                      </a:r>
                    </a:p>
                  </a:txBody>
                  <a:tcPr marL="56163" marR="56163" marT="28081" marB="28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en-US" sz="1600" dirty="0">
                          <a:effectLst/>
                        </a:rPr>
                        <a:t>Rectifying a problem in one unit requires correction in all the units and consumes a lot of time</a:t>
                      </a:r>
                    </a:p>
                  </a:txBody>
                  <a:tcPr marL="56163" marR="56163" marT="28081" marB="28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9068760"/>
                  </a:ext>
                </a:extLst>
              </a:tr>
              <a:tr h="583928">
                <a:tc>
                  <a:txBody>
                    <a:bodyPr/>
                    <a:lstStyle/>
                    <a:p>
                      <a:pPr>
                        <a:buFont typeface="Arial" panose="020B0604020202020204" pitchFamily="34" charset="0"/>
                        <a:buChar char="•"/>
                      </a:pPr>
                      <a:r>
                        <a:rPr lang="en-US" sz="1600">
                          <a:effectLst/>
                        </a:rPr>
                        <a:t>A customer can respond to each building</a:t>
                      </a:r>
                    </a:p>
                  </a:txBody>
                  <a:tcPr marL="56163" marR="56163" marT="28081" marB="28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r>
                        <a:rPr lang="en-IN" sz="1600">
                          <a:effectLst/>
                        </a:rPr>
                        <a:t> </a:t>
                      </a:r>
                    </a:p>
                  </a:txBody>
                  <a:tcPr marL="56163" marR="56163" marT="28081" marB="28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865263623"/>
                  </a:ext>
                </a:extLst>
              </a:tr>
              <a:tr h="408751">
                <a:tc>
                  <a:txBody>
                    <a:bodyPr/>
                    <a:lstStyle/>
                    <a:p>
                      <a:pPr>
                        <a:buFont typeface="Arial" panose="020B0604020202020204" pitchFamily="34" charset="0"/>
                        <a:buChar char="•"/>
                      </a:pPr>
                      <a:r>
                        <a:rPr lang="en-US" sz="1600" dirty="0">
                          <a:effectLst/>
                        </a:rPr>
                        <a:t>Errors are easy to be identified</a:t>
                      </a:r>
                    </a:p>
                  </a:txBody>
                  <a:tcPr marL="56163" marR="56163" marT="28081" marB="28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IN" sz="1600" dirty="0"/>
                    </a:p>
                  </a:txBody>
                  <a:tcPr marL="56163" marR="56163" marT="28081" marB="280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7304198"/>
                  </a:ext>
                </a:extLst>
              </a:tr>
            </a:tbl>
          </a:graphicData>
        </a:graphic>
      </p:graphicFrame>
    </p:spTree>
    <p:extLst>
      <p:ext uri="{BB962C8B-B14F-4D97-AF65-F5344CB8AC3E}">
        <p14:creationId xmlns:p14="http://schemas.microsoft.com/office/powerpoint/2010/main" val="1116543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Spiral Model</a:t>
            </a:r>
            <a:endParaRPr lang="en-IN" dirty="0"/>
          </a:p>
        </p:txBody>
      </p:sp>
      <p:pic>
        <p:nvPicPr>
          <p:cNvPr id="5" name="Picture 4">
            <a:extLst>
              <a:ext uri="{FF2B5EF4-FFF2-40B4-BE49-F238E27FC236}">
                <a16:creationId xmlns:a16="http://schemas.microsoft.com/office/drawing/2014/main" id="{61211A0E-7E99-880D-4918-591D8035F3FD}"/>
              </a:ext>
            </a:extLst>
          </p:cNvPr>
          <p:cNvPicPr>
            <a:picLocks noChangeAspect="1"/>
          </p:cNvPicPr>
          <p:nvPr/>
        </p:nvPicPr>
        <p:blipFill>
          <a:blip r:embed="rId2"/>
          <a:stretch>
            <a:fillRect/>
          </a:stretch>
        </p:blipFill>
        <p:spPr>
          <a:xfrm>
            <a:off x="1269752" y="1320691"/>
            <a:ext cx="6502648" cy="5681261"/>
          </a:xfrm>
          <a:prstGeom prst="rect">
            <a:avLst/>
          </a:prstGeom>
        </p:spPr>
      </p:pic>
    </p:spTree>
    <p:extLst>
      <p:ext uri="{BB962C8B-B14F-4D97-AF65-F5344CB8AC3E}">
        <p14:creationId xmlns:p14="http://schemas.microsoft.com/office/powerpoint/2010/main" val="2390149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Various Risks in Project</a:t>
            </a:r>
            <a:endParaRPr lang="en-IN" dirty="0"/>
          </a:p>
        </p:txBody>
      </p:sp>
      <p:sp>
        <p:nvSpPr>
          <p:cNvPr id="4" name="Content Placeholder 3">
            <a:extLst>
              <a:ext uri="{FF2B5EF4-FFF2-40B4-BE49-F238E27FC236}">
                <a16:creationId xmlns:a16="http://schemas.microsoft.com/office/drawing/2014/main" id="{621F71CD-D923-4E01-80AF-40292B727E3F}"/>
              </a:ext>
            </a:extLst>
          </p:cNvPr>
          <p:cNvSpPr>
            <a:spLocks noGrp="1"/>
          </p:cNvSpPr>
          <p:nvPr>
            <p:ph idx="1"/>
          </p:nvPr>
        </p:nvSpPr>
        <p:spPr>
          <a:xfrm>
            <a:off x="677334" y="1436915"/>
            <a:ext cx="8596668" cy="4604448"/>
          </a:xfrm>
        </p:spPr>
        <p:txBody>
          <a:bodyPr>
            <a:normAutofit/>
          </a:bodyPr>
          <a:lstStyle/>
          <a:p>
            <a:pPr algn="l">
              <a:buFont typeface="+mj-lt"/>
              <a:buAutoNum type="arabicPeriod"/>
            </a:pPr>
            <a:r>
              <a:rPr lang="en-US" sz="2000" b="0" i="0" dirty="0">
                <a:solidFill>
                  <a:srgbClr val="51565E"/>
                </a:solidFill>
                <a:effectLst/>
                <a:latin typeface="Roboto" panose="02000000000000000000" pitchFamily="2" charset="0"/>
              </a:rPr>
              <a:t>Cost Risk </a:t>
            </a:r>
          </a:p>
          <a:p>
            <a:pPr algn="l">
              <a:buFont typeface="+mj-lt"/>
              <a:buAutoNum type="arabicPeriod"/>
            </a:pPr>
            <a:r>
              <a:rPr lang="en-US" sz="2000" b="0" i="0" dirty="0">
                <a:solidFill>
                  <a:srgbClr val="51565E"/>
                </a:solidFill>
                <a:effectLst/>
                <a:latin typeface="Roboto" panose="02000000000000000000" pitchFamily="2" charset="0"/>
              </a:rPr>
              <a:t>Schedule Risk</a:t>
            </a:r>
          </a:p>
          <a:p>
            <a:pPr algn="l">
              <a:buFont typeface="+mj-lt"/>
              <a:buAutoNum type="arabicPeriod"/>
            </a:pPr>
            <a:r>
              <a:rPr lang="en-US" sz="2000" b="0" i="0" dirty="0">
                <a:solidFill>
                  <a:srgbClr val="51565E"/>
                </a:solidFill>
                <a:effectLst/>
                <a:latin typeface="Roboto" panose="02000000000000000000" pitchFamily="2" charset="0"/>
              </a:rPr>
              <a:t>Performance Risk </a:t>
            </a:r>
          </a:p>
          <a:p>
            <a:pPr algn="l">
              <a:buFont typeface="+mj-lt"/>
              <a:buAutoNum type="arabicPeriod"/>
            </a:pPr>
            <a:r>
              <a:rPr lang="en-US" sz="2000" b="0" i="0" dirty="0">
                <a:solidFill>
                  <a:srgbClr val="51565E"/>
                </a:solidFill>
                <a:effectLst/>
                <a:latin typeface="Roboto" panose="02000000000000000000" pitchFamily="2" charset="0"/>
              </a:rPr>
              <a:t>Operational Risk </a:t>
            </a:r>
          </a:p>
          <a:p>
            <a:pPr algn="l">
              <a:buFont typeface="+mj-lt"/>
              <a:buAutoNum type="arabicPeriod"/>
            </a:pPr>
            <a:r>
              <a:rPr lang="en-US" sz="2000" b="0" i="0" dirty="0">
                <a:solidFill>
                  <a:srgbClr val="51565E"/>
                </a:solidFill>
                <a:effectLst/>
                <a:latin typeface="Roboto" panose="02000000000000000000" pitchFamily="2" charset="0"/>
              </a:rPr>
              <a:t>Market Risk </a:t>
            </a:r>
          </a:p>
          <a:p>
            <a:pPr algn="l">
              <a:buFont typeface="+mj-lt"/>
              <a:buAutoNum type="arabicPeriod"/>
            </a:pPr>
            <a:r>
              <a:rPr lang="en-US" sz="2000" b="0" i="0" dirty="0">
                <a:solidFill>
                  <a:srgbClr val="51565E"/>
                </a:solidFill>
                <a:effectLst/>
                <a:latin typeface="Roboto" panose="02000000000000000000" pitchFamily="2" charset="0"/>
              </a:rPr>
              <a:t>Governance Risk </a:t>
            </a:r>
          </a:p>
          <a:p>
            <a:pPr algn="l">
              <a:buFont typeface="+mj-lt"/>
              <a:buAutoNum type="arabicPeriod"/>
            </a:pPr>
            <a:r>
              <a:rPr lang="en-US" sz="2000" dirty="0">
                <a:solidFill>
                  <a:srgbClr val="51565E"/>
                </a:solidFill>
                <a:latin typeface="Roboto" panose="02000000000000000000" pitchFamily="2" charset="0"/>
              </a:rPr>
              <a:t>Legal Risk</a:t>
            </a:r>
            <a:endParaRPr lang="en-US" sz="2000" b="0" i="0" dirty="0">
              <a:solidFill>
                <a:srgbClr val="51565E"/>
              </a:solidFill>
              <a:effectLst/>
              <a:latin typeface="Roboto" panose="02000000000000000000" pitchFamily="2" charset="0"/>
            </a:endParaRP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3060254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Spiral Model </a:t>
            </a:r>
            <a:r>
              <a:rPr lang="en-US" dirty="0" err="1"/>
              <a:t>Contd</a:t>
            </a:r>
            <a:r>
              <a:rPr lang="en-US" dirty="0"/>
              <a:t>…</a:t>
            </a:r>
            <a:endParaRPr lang="en-IN" dirty="0"/>
          </a:p>
        </p:txBody>
      </p:sp>
      <p:sp>
        <p:nvSpPr>
          <p:cNvPr id="4" name="Content Placeholder 3">
            <a:extLst>
              <a:ext uri="{FF2B5EF4-FFF2-40B4-BE49-F238E27FC236}">
                <a16:creationId xmlns:a16="http://schemas.microsoft.com/office/drawing/2014/main" id="{621F71CD-D923-4E01-80AF-40292B727E3F}"/>
              </a:ext>
            </a:extLst>
          </p:cNvPr>
          <p:cNvSpPr>
            <a:spLocks noGrp="1"/>
          </p:cNvSpPr>
          <p:nvPr>
            <p:ph idx="1"/>
          </p:nvPr>
        </p:nvSpPr>
        <p:spPr>
          <a:xfrm>
            <a:off x="677334" y="1436915"/>
            <a:ext cx="8596668" cy="4604448"/>
          </a:xfrm>
        </p:spPr>
        <p:txBody>
          <a:bodyPr/>
          <a:lstStyle/>
          <a:p>
            <a:pPr>
              <a:buFont typeface="Wingdings" panose="05000000000000000000" pitchFamily="2" charset="2"/>
              <a:buChar char="Ø"/>
            </a:pPr>
            <a:r>
              <a:rPr lang="en-IN" dirty="0"/>
              <a:t>It is the combination of Water fall model  &amp; Iterative model</a:t>
            </a:r>
          </a:p>
          <a:p>
            <a:pPr>
              <a:buFont typeface="Wingdings" panose="05000000000000000000" pitchFamily="2" charset="2"/>
              <a:buChar char="Ø"/>
            </a:pPr>
            <a:r>
              <a:rPr lang="en-IN" dirty="0"/>
              <a:t>Each phase in spiral model begins with design goal &amp; ends with client reviewing</a:t>
            </a:r>
          </a:p>
          <a:p>
            <a:pPr>
              <a:buFont typeface="Wingdings" panose="05000000000000000000" pitchFamily="2" charset="2"/>
              <a:buChar char="Ø"/>
            </a:pPr>
            <a:r>
              <a:rPr lang="en-IN" dirty="0"/>
              <a:t>Software is developed in a series of incremental releases.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90996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When to use Spiral Model?</a:t>
            </a:r>
            <a:endParaRPr lang="en-IN" dirty="0"/>
          </a:p>
        </p:txBody>
      </p:sp>
      <p:sp>
        <p:nvSpPr>
          <p:cNvPr id="4" name="Content Placeholder 3">
            <a:extLst>
              <a:ext uri="{FF2B5EF4-FFF2-40B4-BE49-F238E27FC236}">
                <a16:creationId xmlns:a16="http://schemas.microsoft.com/office/drawing/2014/main" id="{621F71CD-D923-4E01-80AF-40292B727E3F}"/>
              </a:ext>
            </a:extLst>
          </p:cNvPr>
          <p:cNvSpPr>
            <a:spLocks noGrp="1"/>
          </p:cNvSpPr>
          <p:nvPr>
            <p:ph idx="1"/>
          </p:nvPr>
        </p:nvSpPr>
        <p:spPr>
          <a:xfrm>
            <a:off x="677334" y="1436915"/>
            <a:ext cx="8596668" cy="4604448"/>
          </a:xfrm>
        </p:spPr>
        <p:txBody>
          <a:bodyPr>
            <a:normAutofit/>
          </a:bodyPr>
          <a:lstStyle/>
          <a:p>
            <a:pPr>
              <a:buFont typeface="Wingdings" panose="05000000000000000000" pitchFamily="2" charset="2"/>
              <a:buChar char="Ø"/>
            </a:pPr>
            <a:r>
              <a:rPr lang="en-IN" sz="2200" dirty="0"/>
              <a:t>When risk &amp; cost evaluation is important</a:t>
            </a:r>
          </a:p>
          <a:p>
            <a:pPr>
              <a:buFont typeface="Wingdings" panose="05000000000000000000" pitchFamily="2" charset="2"/>
              <a:buChar char="Ø"/>
            </a:pPr>
            <a:r>
              <a:rPr lang="en-IN" sz="2200" dirty="0"/>
              <a:t>For medium to high risk projects</a:t>
            </a:r>
          </a:p>
          <a:p>
            <a:pPr>
              <a:buFont typeface="Wingdings" panose="05000000000000000000" pitchFamily="2" charset="2"/>
              <a:buChar char="Ø"/>
            </a:pPr>
            <a:r>
              <a:rPr lang="en-IN" sz="2200" dirty="0"/>
              <a:t>When project is large and mission critical</a:t>
            </a:r>
          </a:p>
          <a:p>
            <a:pPr>
              <a:buFont typeface="Wingdings" panose="05000000000000000000" pitchFamily="2" charset="2"/>
              <a:buChar char="Ø"/>
            </a:pPr>
            <a:r>
              <a:rPr lang="en-IN" sz="2200" dirty="0"/>
              <a:t>When releases are required to be frequent</a:t>
            </a:r>
          </a:p>
          <a:p>
            <a:pPr>
              <a:buFont typeface="Wingdings" panose="05000000000000000000" pitchFamily="2" charset="2"/>
              <a:buChar char="Ø"/>
            </a:pPr>
            <a:r>
              <a:rPr lang="en-IN" sz="2200" dirty="0"/>
              <a:t>When requirements are unclear &amp; complex</a:t>
            </a:r>
          </a:p>
          <a:p>
            <a:pPr>
              <a:buFont typeface="Wingdings" panose="05000000000000000000" pitchFamily="2" charset="2"/>
              <a:buChar char="Ø"/>
            </a:pPr>
            <a:r>
              <a:rPr lang="en-IN" sz="2200" dirty="0"/>
              <a:t>When changes may require at any time</a:t>
            </a:r>
          </a:p>
          <a:p>
            <a:pPr marL="0" indent="0">
              <a:buNone/>
            </a:pPr>
            <a:endParaRPr lang="en-IN" sz="2200" dirty="0"/>
          </a:p>
        </p:txBody>
      </p:sp>
    </p:spTree>
    <p:extLst>
      <p:ext uri="{BB962C8B-B14F-4D97-AF65-F5344CB8AC3E}">
        <p14:creationId xmlns:p14="http://schemas.microsoft.com/office/powerpoint/2010/main" val="2899656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0B8E-2DC6-473C-B624-08BC8BEFD1CB}"/>
              </a:ext>
            </a:extLst>
          </p:cNvPr>
          <p:cNvSpPr>
            <a:spLocks noGrp="1"/>
          </p:cNvSpPr>
          <p:nvPr>
            <p:ph type="title"/>
          </p:nvPr>
        </p:nvSpPr>
        <p:spPr>
          <a:xfrm>
            <a:off x="677334" y="609600"/>
            <a:ext cx="8596668" cy="722243"/>
          </a:xfrm>
        </p:spPr>
        <p:txBody>
          <a:bodyPr/>
          <a:lstStyle/>
          <a:p>
            <a:r>
              <a:rPr lang="en-IN" dirty="0"/>
              <a:t>Advantages &amp; Disadvantages</a:t>
            </a:r>
          </a:p>
        </p:txBody>
      </p:sp>
      <p:sp>
        <p:nvSpPr>
          <p:cNvPr id="3" name="Text Placeholder 2">
            <a:extLst>
              <a:ext uri="{FF2B5EF4-FFF2-40B4-BE49-F238E27FC236}">
                <a16:creationId xmlns:a16="http://schemas.microsoft.com/office/drawing/2014/main" id="{7A84A293-F900-4745-B0FE-7996D2EB5667}"/>
              </a:ext>
            </a:extLst>
          </p:cNvPr>
          <p:cNvSpPr>
            <a:spLocks noGrp="1"/>
          </p:cNvSpPr>
          <p:nvPr>
            <p:ph type="body" idx="1"/>
          </p:nvPr>
        </p:nvSpPr>
        <p:spPr>
          <a:xfrm>
            <a:off x="675745" y="1472413"/>
            <a:ext cx="4185623" cy="576262"/>
          </a:xfrm>
        </p:spPr>
        <p:txBody>
          <a:bodyPr/>
          <a:lstStyle/>
          <a:p>
            <a:r>
              <a:rPr lang="en-IN" dirty="0"/>
              <a:t>Advantages</a:t>
            </a:r>
          </a:p>
        </p:txBody>
      </p:sp>
      <p:sp>
        <p:nvSpPr>
          <p:cNvPr id="4" name="Content Placeholder 3">
            <a:extLst>
              <a:ext uri="{FF2B5EF4-FFF2-40B4-BE49-F238E27FC236}">
                <a16:creationId xmlns:a16="http://schemas.microsoft.com/office/drawing/2014/main" id="{A0C29CB4-3ACD-4C22-8F5B-9A108106113C}"/>
              </a:ext>
            </a:extLst>
          </p:cNvPr>
          <p:cNvSpPr>
            <a:spLocks noGrp="1"/>
          </p:cNvSpPr>
          <p:nvPr>
            <p:ph sz="half" idx="2"/>
          </p:nvPr>
        </p:nvSpPr>
        <p:spPr>
          <a:xfrm>
            <a:off x="675745" y="2189245"/>
            <a:ext cx="4185623" cy="3852117"/>
          </a:xfrm>
        </p:spPr>
        <p:txBody>
          <a:bodyPr/>
          <a:lstStyle/>
          <a:p>
            <a:pPr>
              <a:spcAft>
                <a:spcPts val="600"/>
              </a:spcAft>
              <a:buFont typeface="Wingdings" panose="05000000000000000000" pitchFamily="2" charset="2"/>
              <a:buChar char="§"/>
            </a:pPr>
            <a:r>
              <a:rPr lang="en-IN" dirty="0"/>
              <a:t>Additional functionality or changes can be done at later stage</a:t>
            </a:r>
          </a:p>
          <a:p>
            <a:pPr>
              <a:spcAft>
                <a:spcPts val="600"/>
              </a:spcAft>
              <a:buFont typeface="Wingdings" panose="05000000000000000000" pitchFamily="2" charset="2"/>
              <a:buChar char="§"/>
            </a:pPr>
            <a:r>
              <a:rPr lang="en-IN" dirty="0"/>
              <a:t>Cost estimation becomes easy </a:t>
            </a:r>
            <a:r>
              <a:rPr lang="en-US" b="0" i="0" dirty="0">
                <a:solidFill>
                  <a:srgbClr val="222222"/>
                </a:solidFill>
                <a:effectLst/>
                <a:latin typeface="Source Sans Pro" panose="020B0503030403020204" pitchFamily="34" charset="0"/>
              </a:rPr>
              <a:t>as the prototype building is done in small fragments</a:t>
            </a:r>
            <a:endParaRPr lang="en-IN" dirty="0"/>
          </a:p>
          <a:p>
            <a:pPr>
              <a:spcAft>
                <a:spcPts val="600"/>
              </a:spcAft>
              <a:buFont typeface="Wingdings" panose="05000000000000000000" pitchFamily="2" charset="2"/>
              <a:buChar char="§"/>
            </a:pPr>
            <a:r>
              <a:rPr lang="en-IN" dirty="0"/>
              <a:t>Development is fast &amp; features are added in a systematic way</a:t>
            </a:r>
          </a:p>
          <a:p>
            <a:pPr>
              <a:spcAft>
                <a:spcPts val="600"/>
              </a:spcAft>
              <a:buFont typeface="Wingdings" panose="05000000000000000000" pitchFamily="2" charset="2"/>
              <a:buChar char="§"/>
            </a:pPr>
            <a:r>
              <a:rPr lang="en-IN" dirty="0"/>
              <a:t>There is always space for customer feedback.</a:t>
            </a:r>
          </a:p>
        </p:txBody>
      </p:sp>
      <p:sp>
        <p:nvSpPr>
          <p:cNvPr id="5" name="Text Placeholder 4">
            <a:extLst>
              <a:ext uri="{FF2B5EF4-FFF2-40B4-BE49-F238E27FC236}">
                <a16:creationId xmlns:a16="http://schemas.microsoft.com/office/drawing/2014/main" id="{4A5DF24B-17EB-499C-A385-8445E2CF16A1}"/>
              </a:ext>
            </a:extLst>
          </p:cNvPr>
          <p:cNvSpPr>
            <a:spLocks noGrp="1"/>
          </p:cNvSpPr>
          <p:nvPr>
            <p:ph type="body" sz="quarter" idx="3"/>
          </p:nvPr>
        </p:nvSpPr>
        <p:spPr>
          <a:xfrm>
            <a:off x="5088384" y="1472413"/>
            <a:ext cx="4185618" cy="576262"/>
          </a:xfrm>
        </p:spPr>
        <p:txBody>
          <a:bodyPr/>
          <a:lstStyle/>
          <a:p>
            <a:r>
              <a:rPr lang="en-IN" dirty="0"/>
              <a:t>Disadvantages</a:t>
            </a:r>
          </a:p>
        </p:txBody>
      </p:sp>
      <p:sp>
        <p:nvSpPr>
          <p:cNvPr id="6" name="Content Placeholder 5">
            <a:extLst>
              <a:ext uri="{FF2B5EF4-FFF2-40B4-BE49-F238E27FC236}">
                <a16:creationId xmlns:a16="http://schemas.microsoft.com/office/drawing/2014/main" id="{9F0A2184-F78B-46F7-88DA-DEC91A62633E}"/>
              </a:ext>
            </a:extLst>
          </p:cNvPr>
          <p:cNvSpPr>
            <a:spLocks noGrp="1"/>
          </p:cNvSpPr>
          <p:nvPr>
            <p:ph sz="quarter" idx="4"/>
          </p:nvPr>
        </p:nvSpPr>
        <p:spPr>
          <a:xfrm>
            <a:off x="5088384" y="2189245"/>
            <a:ext cx="4185617" cy="3852117"/>
          </a:xfrm>
        </p:spPr>
        <p:txBody>
          <a:bodyPr/>
          <a:lstStyle/>
          <a:p>
            <a:pPr>
              <a:spcAft>
                <a:spcPts val="600"/>
              </a:spcAft>
              <a:buFont typeface="Wingdings" panose="05000000000000000000" pitchFamily="2" charset="2"/>
              <a:buChar char="§"/>
            </a:pPr>
            <a:r>
              <a:rPr lang="en-IN" dirty="0"/>
              <a:t>Risk of not meeting the schedule or budget</a:t>
            </a:r>
          </a:p>
          <a:p>
            <a:pPr>
              <a:spcAft>
                <a:spcPts val="600"/>
              </a:spcAft>
              <a:buFont typeface="Wingdings" panose="05000000000000000000" pitchFamily="2" charset="2"/>
              <a:buChar char="§"/>
            </a:pPr>
            <a:r>
              <a:rPr lang="en-US" b="0" i="0" dirty="0">
                <a:solidFill>
                  <a:srgbClr val="222222"/>
                </a:solidFill>
                <a:effectLst/>
                <a:latin typeface="Source Sans Pro" panose="020B0503030403020204" pitchFamily="34" charset="0"/>
              </a:rPr>
              <a:t>Spiral development works best for large projects only also demands risk assessment expertise</a:t>
            </a:r>
            <a:endParaRPr lang="en-IN" dirty="0"/>
          </a:p>
          <a:p>
            <a:pPr>
              <a:spcAft>
                <a:spcPts val="600"/>
              </a:spcAft>
              <a:buFont typeface="Wingdings" panose="05000000000000000000" pitchFamily="2" charset="2"/>
              <a:buChar char="§"/>
            </a:pPr>
            <a:r>
              <a:rPr lang="en-IN" dirty="0"/>
              <a:t>Documentation is more as it has intermediate phase</a:t>
            </a:r>
          </a:p>
          <a:p>
            <a:pPr>
              <a:spcAft>
                <a:spcPts val="600"/>
              </a:spcAft>
              <a:buFont typeface="Wingdings" panose="05000000000000000000" pitchFamily="2" charset="2"/>
              <a:buChar char="§"/>
            </a:pPr>
            <a:r>
              <a:rPr lang="en-IN" dirty="0"/>
              <a:t>It is not advisable for smaller projects, it might cost them a lot</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506022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RAD Model</a:t>
            </a:r>
            <a:endParaRPr lang="en-IN" dirty="0"/>
          </a:p>
        </p:txBody>
      </p:sp>
      <p:pic>
        <p:nvPicPr>
          <p:cNvPr id="6" name="Content Placeholder 5">
            <a:extLst>
              <a:ext uri="{FF2B5EF4-FFF2-40B4-BE49-F238E27FC236}">
                <a16:creationId xmlns:a16="http://schemas.microsoft.com/office/drawing/2014/main" id="{3F013837-D00F-4F62-B74C-B8A45D71D27C}"/>
              </a:ext>
            </a:extLst>
          </p:cNvPr>
          <p:cNvPicPr>
            <a:picLocks noGrp="1" noChangeAspect="1"/>
          </p:cNvPicPr>
          <p:nvPr>
            <p:ph idx="1"/>
          </p:nvPr>
        </p:nvPicPr>
        <p:blipFill>
          <a:blip r:embed="rId2"/>
          <a:stretch>
            <a:fillRect/>
          </a:stretch>
        </p:blipFill>
        <p:spPr>
          <a:xfrm>
            <a:off x="1334586" y="1291577"/>
            <a:ext cx="7211391" cy="6030641"/>
          </a:xfrm>
        </p:spPr>
      </p:pic>
    </p:spTree>
    <p:extLst>
      <p:ext uri="{BB962C8B-B14F-4D97-AF65-F5344CB8AC3E}">
        <p14:creationId xmlns:p14="http://schemas.microsoft.com/office/powerpoint/2010/main" val="1192549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9311-6CFE-E227-343F-7F4CBFD83273}"/>
              </a:ext>
            </a:extLst>
          </p:cNvPr>
          <p:cNvSpPr>
            <a:spLocks noGrp="1"/>
          </p:cNvSpPr>
          <p:nvPr>
            <p:ph type="title"/>
          </p:nvPr>
        </p:nvSpPr>
        <p:spPr>
          <a:xfrm>
            <a:off x="677334" y="609600"/>
            <a:ext cx="8596668" cy="782320"/>
          </a:xfrm>
        </p:spPr>
        <p:txBody>
          <a:bodyPr/>
          <a:lstStyle/>
          <a:p>
            <a:r>
              <a:rPr lang="en-IN" dirty="0"/>
              <a:t>Comparison of various SDLC Model</a:t>
            </a:r>
          </a:p>
        </p:txBody>
      </p:sp>
      <p:pic>
        <p:nvPicPr>
          <p:cNvPr id="11" name="Content Placeholder 10">
            <a:extLst>
              <a:ext uri="{FF2B5EF4-FFF2-40B4-BE49-F238E27FC236}">
                <a16:creationId xmlns:a16="http://schemas.microsoft.com/office/drawing/2014/main" id="{EA6AF9E2-8580-8EA6-EB91-FF43C2891E4E}"/>
              </a:ext>
            </a:extLst>
          </p:cNvPr>
          <p:cNvPicPr>
            <a:picLocks noGrp="1" noChangeAspect="1"/>
          </p:cNvPicPr>
          <p:nvPr>
            <p:ph idx="1"/>
          </p:nvPr>
        </p:nvPicPr>
        <p:blipFill>
          <a:blip r:embed="rId2"/>
          <a:stretch>
            <a:fillRect/>
          </a:stretch>
        </p:blipFill>
        <p:spPr>
          <a:xfrm>
            <a:off x="677334" y="1391920"/>
            <a:ext cx="10549466" cy="4937760"/>
          </a:xfrm>
        </p:spPr>
      </p:pic>
    </p:spTree>
    <p:extLst>
      <p:ext uri="{BB962C8B-B14F-4D97-AF65-F5344CB8AC3E}">
        <p14:creationId xmlns:p14="http://schemas.microsoft.com/office/powerpoint/2010/main" val="3166330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Agile Methodology</a:t>
            </a:r>
            <a:endParaRPr lang="en-IN" dirty="0"/>
          </a:p>
        </p:txBody>
      </p:sp>
    </p:spTree>
    <p:extLst>
      <p:ext uri="{BB962C8B-B14F-4D97-AF65-F5344CB8AC3E}">
        <p14:creationId xmlns:p14="http://schemas.microsoft.com/office/powerpoint/2010/main" val="2637302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What is Agile Methodology</a:t>
            </a:r>
            <a:endParaRPr lang="en-IN" dirty="0"/>
          </a:p>
        </p:txBody>
      </p:sp>
      <p:sp>
        <p:nvSpPr>
          <p:cNvPr id="3" name="Content Placeholder 2"/>
          <p:cNvSpPr>
            <a:spLocks noGrp="1"/>
          </p:cNvSpPr>
          <p:nvPr>
            <p:ph idx="1"/>
          </p:nvPr>
        </p:nvSpPr>
        <p:spPr>
          <a:xfrm>
            <a:off x="677334" y="1534886"/>
            <a:ext cx="8596668" cy="4931227"/>
          </a:xfrm>
        </p:spPr>
        <p:txBody>
          <a:bodyPr>
            <a:normAutofit/>
          </a:bodyPr>
          <a:lstStyle/>
          <a:p>
            <a:r>
              <a:rPr lang="en-IN" sz="2600" dirty="0"/>
              <a:t>Agile Methodology is a practice that promotes </a:t>
            </a:r>
            <a:r>
              <a:rPr lang="en-IN" sz="2600" b="1" dirty="0"/>
              <a:t>continuous iteration</a:t>
            </a:r>
            <a:r>
              <a:rPr lang="en-IN" sz="2600" dirty="0"/>
              <a:t> of </a:t>
            </a:r>
            <a:r>
              <a:rPr lang="en-IN" sz="2600" b="1" dirty="0"/>
              <a:t>Incremental development and testing </a:t>
            </a:r>
            <a:r>
              <a:rPr lang="en-IN" sz="2600" dirty="0"/>
              <a:t>throughout the software development lifecycle of the project.</a:t>
            </a:r>
          </a:p>
          <a:p>
            <a:pPr marL="0" indent="0">
              <a:buNone/>
            </a:pPr>
            <a:endParaRPr lang="en-IN" sz="2600" dirty="0"/>
          </a:p>
        </p:txBody>
      </p:sp>
    </p:spTree>
    <p:extLst>
      <p:ext uri="{BB962C8B-B14F-4D97-AF65-F5344CB8AC3E}">
        <p14:creationId xmlns:p14="http://schemas.microsoft.com/office/powerpoint/2010/main" val="311555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Feasibility Study</a:t>
            </a:r>
            <a:endParaRPr lang="en-IN" dirty="0"/>
          </a:p>
        </p:txBody>
      </p:sp>
      <p:sp>
        <p:nvSpPr>
          <p:cNvPr id="3" name="Content Placeholder 2"/>
          <p:cNvSpPr>
            <a:spLocks noGrp="1"/>
          </p:cNvSpPr>
          <p:nvPr>
            <p:ph idx="1"/>
          </p:nvPr>
        </p:nvSpPr>
        <p:spPr>
          <a:xfrm>
            <a:off x="677334" y="1534886"/>
            <a:ext cx="8596668" cy="4931227"/>
          </a:xfrm>
        </p:spPr>
        <p:txBody>
          <a:bodyPr>
            <a:normAutofit/>
          </a:bodyPr>
          <a:lstStyle/>
          <a:p>
            <a:pPr marL="0" indent="0">
              <a:buNone/>
            </a:pPr>
            <a:r>
              <a:rPr lang="en-IN" sz="2000" b="1" u="sng" dirty="0"/>
              <a:t>The some of the feasibility checks done are:</a:t>
            </a:r>
          </a:p>
          <a:p>
            <a:pPr algn="l">
              <a:buFont typeface="+mj-lt"/>
              <a:buAutoNum type="arabicPeriod"/>
            </a:pPr>
            <a:r>
              <a:rPr lang="en-US" sz="2000" b="1" i="0" dirty="0">
                <a:solidFill>
                  <a:srgbClr val="222222"/>
                </a:solidFill>
                <a:effectLst/>
                <a:latin typeface="Source Sans Pro" panose="020B0503030403020204" pitchFamily="34" charset="0"/>
              </a:rPr>
              <a:t>Economic: </a:t>
            </a:r>
            <a:r>
              <a:rPr lang="en-US" sz="2000" b="0" i="0" dirty="0">
                <a:solidFill>
                  <a:srgbClr val="222222"/>
                </a:solidFill>
                <a:effectLst/>
                <a:latin typeface="Source Sans Pro" panose="020B0503030403020204" pitchFamily="34" charset="0"/>
              </a:rPr>
              <a:t>Can we complete the project within the budget or not?</a:t>
            </a:r>
          </a:p>
          <a:p>
            <a:pPr algn="l">
              <a:buFont typeface="+mj-lt"/>
              <a:buAutoNum type="arabicPeriod"/>
            </a:pPr>
            <a:r>
              <a:rPr lang="en-US" sz="2000" b="1" i="0" dirty="0">
                <a:solidFill>
                  <a:srgbClr val="222222"/>
                </a:solidFill>
                <a:effectLst/>
                <a:latin typeface="Source Sans Pro" panose="020B0503030403020204" pitchFamily="34" charset="0"/>
              </a:rPr>
              <a:t>Operation feasibility:</a:t>
            </a:r>
            <a:r>
              <a:rPr lang="en-US" sz="2000" b="0" i="0" dirty="0">
                <a:solidFill>
                  <a:srgbClr val="222222"/>
                </a:solidFill>
                <a:effectLst/>
                <a:latin typeface="Source Sans Pro" panose="020B0503030403020204" pitchFamily="34" charset="0"/>
              </a:rPr>
              <a:t> Can we create operations(functionality) which is expected by the client?</a:t>
            </a:r>
          </a:p>
          <a:p>
            <a:pPr algn="l">
              <a:buFont typeface="+mj-lt"/>
              <a:buAutoNum type="arabicPeriod"/>
            </a:pPr>
            <a:r>
              <a:rPr lang="en-US" sz="2000" b="1" i="0" dirty="0">
                <a:solidFill>
                  <a:srgbClr val="222222"/>
                </a:solidFill>
                <a:effectLst/>
                <a:latin typeface="Source Sans Pro" panose="020B0503030403020204" pitchFamily="34" charset="0"/>
              </a:rPr>
              <a:t>Technical:</a:t>
            </a:r>
            <a:r>
              <a:rPr lang="en-US" sz="2000" b="0" i="0" dirty="0">
                <a:solidFill>
                  <a:srgbClr val="222222"/>
                </a:solidFill>
                <a:effectLst/>
                <a:latin typeface="Source Sans Pro" panose="020B0503030403020204" pitchFamily="34" charset="0"/>
              </a:rPr>
              <a:t> Need to check whether the current computer system can support the software</a:t>
            </a:r>
          </a:p>
          <a:p>
            <a:pPr algn="l">
              <a:buFont typeface="+mj-lt"/>
              <a:buAutoNum type="arabicPeriod"/>
            </a:pPr>
            <a:r>
              <a:rPr lang="en-US" sz="2000" b="1" i="0" dirty="0">
                <a:solidFill>
                  <a:srgbClr val="222222"/>
                </a:solidFill>
                <a:effectLst/>
                <a:latin typeface="Source Sans Pro" panose="020B0503030403020204" pitchFamily="34" charset="0"/>
              </a:rPr>
              <a:t>Schedule:</a:t>
            </a:r>
            <a:r>
              <a:rPr lang="en-US" sz="2000" b="0" i="0" dirty="0">
                <a:solidFill>
                  <a:srgbClr val="222222"/>
                </a:solidFill>
                <a:effectLst/>
                <a:latin typeface="Source Sans Pro" panose="020B0503030403020204" pitchFamily="34" charset="0"/>
              </a:rPr>
              <a:t> Decide that the project can be completed within the given schedule or not.</a:t>
            </a:r>
          </a:p>
          <a:p>
            <a:pPr>
              <a:buFont typeface="+mj-lt"/>
              <a:buAutoNum type="arabicPeriod"/>
            </a:pPr>
            <a:r>
              <a:rPr lang="en-US" sz="2000" b="1" i="0" dirty="0">
                <a:solidFill>
                  <a:srgbClr val="222222"/>
                </a:solidFill>
                <a:effectLst/>
                <a:latin typeface="Source Sans Pro" panose="020B0503030403020204" pitchFamily="34" charset="0"/>
              </a:rPr>
              <a:t>Legal:</a:t>
            </a:r>
            <a:r>
              <a:rPr lang="en-US" sz="2000" b="0" i="0" dirty="0">
                <a:solidFill>
                  <a:srgbClr val="222222"/>
                </a:solidFill>
                <a:effectLst/>
                <a:latin typeface="Source Sans Pro" panose="020B0503030403020204" pitchFamily="34" charset="0"/>
              </a:rPr>
              <a:t> Can we handle this project as cyber law and other regulatory framework/compliances.</a:t>
            </a:r>
          </a:p>
          <a:p>
            <a:pPr algn="l">
              <a:buFont typeface="+mj-lt"/>
              <a:buAutoNum type="arabicPeriod"/>
            </a:pPr>
            <a:endParaRPr lang="en-US" sz="2000" b="0" i="0" dirty="0">
              <a:solidFill>
                <a:srgbClr val="222222"/>
              </a:solidFill>
              <a:effectLst/>
              <a:latin typeface="Source Sans Pro" panose="020B0503030403020204" pitchFamily="34" charset="0"/>
            </a:endParaRPr>
          </a:p>
          <a:p>
            <a:pPr marL="0" indent="0">
              <a:buNone/>
            </a:pPr>
            <a:endParaRPr lang="en-IN" sz="2000" dirty="0"/>
          </a:p>
        </p:txBody>
      </p:sp>
    </p:spTree>
    <p:extLst>
      <p:ext uri="{BB962C8B-B14F-4D97-AF65-F5344CB8AC3E}">
        <p14:creationId xmlns:p14="http://schemas.microsoft.com/office/powerpoint/2010/main" val="700088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What is Agile Methodology</a:t>
            </a:r>
            <a:endParaRPr lang="en-IN" dirty="0"/>
          </a:p>
        </p:txBody>
      </p:sp>
      <p:pic>
        <p:nvPicPr>
          <p:cNvPr id="1026" name="Picture 2" descr="Agile Methodology">
            <a:extLst>
              <a:ext uri="{FF2B5EF4-FFF2-40B4-BE49-F238E27FC236}">
                <a16:creationId xmlns:a16="http://schemas.microsoft.com/office/drawing/2014/main" id="{A719F013-77F0-466B-A9D5-43DEEA4A7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09" y="1487640"/>
            <a:ext cx="10273056" cy="4760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066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Why Agile?</a:t>
            </a:r>
            <a:endParaRPr lang="en-IN" dirty="0"/>
          </a:p>
        </p:txBody>
      </p:sp>
      <p:sp>
        <p:nvSpPr>
          <p:cNvPr id="3" name="Content Placeholder 2"/>
          <p:cNvSpPr>
            <a:spLocks noGrp="1"/>
          </p:cNvSpPr>
          <p:nvPr>
            <p:ph idx="1"/>
          </p:nvPr>
        </p:nvSpPr>
        <p:spPr>
          <a:xfrm>
            <a:off x="677334" y="1436914"/>
            <a:ext cx="8596668" cy="5029199"/>
          </a:xfrm>
        </p:spPr>
        <p:txBody>
          <a:bodyPr>
            <a:normAutofit/>
          </a:bodyPr>
          <a:lstStyle/>
          <a:p>
            <a:pPr marL="457200" indent="-457200">
              <a:buFont typeface="+mj-lt"/>
              <a:buAutoNum type="arabicPeriod"/>
            </a:pPr>
            <a:r>
              <a:rPr lang="en-IN" sz="2400" b="1" i="0" dirty="0">
                <a:solidFill>
                  <a:srgbClr val="333333"/>
                </a:solidFill>
                <a:effectLst/>
                <a:latin typeface="Open Sans" panose="020B0606030504020204" pitchFamily="34" charset="0"/>
              </a:rPr>
              <a:t>Higher Customer Satisfaction</a:t>
            </a:r>
          </a:p>
          <a:p>
            <a:pPr marL="457200" indent="-457200">
              <a:buFont typeface="+mj-lt"/>
              <a:buAutoNum type="arabicPeriod"/>
            </a:pPr>
            <a:r>
              <a:rPr lang="en-IN" sz="2400" b="1" dirty="0">
                <a:solidFill>
                  <a:srgbClr val="333333"/>
                </a:solidFill>
                <a:latin typeface="Open Sans" panose="020B0606030504020204" pitchFamily="34" charset="0"/>
              </a:rPr>
              <a:t>Flexibility and Adaptivity to accept changes</a:t>
            </a:r>
          </a:p>
          <a:p>
            <a:pPr marL="457200" indent="-457200">
              <a:buFont typeface="+mj-lt"/>
              <a:buAutoNum type="arabicPeriod"/>
            </a:pPr>
            <a:r>
              <a:rPr lang="en-IN" sz="2400" b="1" i="0" dirty="0">
                <a:solidFill>
                  <a:srgbClr val="333333"/>
                </a:solidFill>
                <a:effectLst/>
                <a:latin typeface="Open Sans" panose="020B0606030504020204" pitchFamily="34" charset="0"/>
              </a:rPr>
              <a:t>Better Quality</a:t>
            </a:r>
            <a:endParaRPr lang="en-IN" sz="2400" dirty="0">
              <a:solidFill>
                <a:srgbClr val="202124"/>
              </a:solidFill>
              <a:latin typeface="arial" panose="020B0604020202020204" pitchFamily="34" charset="0"/>
            </a:endParaRPr>
          </a:p>
          <a:p>
            <a:pPr marL="457200" indent="-457200">
              <a:buFont typeface="+mj-lt"/>
              <a:buAutoNum type="arabicPeriod"/>
            </a:pPr>
            <a:r>
              <a:rPr lang="en-IN" sz="2400" b="1" i="0" dirty="0">
                <a:solidFill>
                  <a:srgbClr val="333333"/>
                </a:solidFill>
                <a:effectLst/>
                <a:latin typeface="Open Sans" panose="020B0606030504020204" pitchFamily="34" charset="0"/>
              </a:rPr>
              <a:t>Better Productivity</a:t>
            </a:r>
            <a:endParaRPr lang="en-US" sz="2200" dirty="0"/>
          </a:p>
        </p:txBody>
      </p:sp>
    </p:spTree>
    <p:extLst>
      <p:ext uri="{BB962C8B-B14F-4D97-AF65-F5344CB8AC3E}">
        <p14:creationId xmlns:p14="http://schemas.microsoft.com/office/powerpoint/2010/main" val="3907238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When to use Agile</a:t>
            </a:r>
            <a:endParaRPr lang="en-IN" dirty="0"/>
          </a:p>
        </p:txBody>
      </p:sp>
      <p:sp>
        <p:nvSpPr>
          <p:cNvPr id="3" name="Content Placeholder 2"/>
          <p:cNvSpPr>
            <a:spLocks noGrp="1"/>
          </p:cNvSpPr>
          <p:nvPr>
            <p:ph idx="1"/>
          </p:nvPr>
        </p:nvSpPr>
        <p:spPr>
          <a:xfrm>
            <a:off x="677334" y="1436914"/>
            <a:ext cx="8596668" cy="5029199"/>
          </a:xfrm>
        </p:spPr>
        <p:txBody>
          <a:bodyPr>
            <a:normAutofit/>
          </a:bodyPr>
          <a:lstStyle/>
          <a:p>
            <a:pPr algn="just"/>
            <a:r>
              <a:rPr lang="en-US" sz="2000" b="0" i="0" dirty="0">
                <a:solidFill>
                  <a:srgbClr val="000000"/>
                </a:solidFill>
                <a:effectLst/>
                <a:latin typeface="Roboto" panose="02000000000000000000" pitchFamily="2" charset="0"/>
              </a:rPr>
              <a:t>Agile is preferred over traditional models of software development, like waterfall, if the project has any of the following characteristics: </a:t>
            </a:r>
          </a:p>
          <a:p>
            <a:pPr algn="just">
              <a:buFont typeface="Arial" panose="020B0604020202020204" pitchFamily="34" charset="0"/>
              <a:buChar char="•"/>
            </a:pPr>
            <a:r>
              <a:rPr lang="en-US" sz="2000" b="0" i="0" dirty="0">
                <a:solidFill>
                  <a:srgbClr val="000000"/>
                </a:solidFill>
                <a:effectLst/>
                <a:latin typeface="Roboto" panose="02000000000000000000" pitchFamily="2" charset="0"/>
              </a:rPr>
              <a:t>Lack of clearly defined requirements due to:</a:t>
            </a:r>
          </a:p>
          <a:p>
            <a:pPr marL="742950" lvl="1"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high degree of complexity of the required software system (E.g.: Unique Identification System for a country's citizens)</a:t>
            </a:r>
          </a:p>
          <a:p>
            <a:pPr marL="742950" lvl="1"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high degree of novelty i.e.- a completely new idea for a software without any precursors as reference (E.g.: Engine control system of a self-driving car)</a:t>
            </a:r>
          </a:p>
          <a:p>
            <a:pPr algn="just">
              <a:buFont typeface="Arial" panose="020B0604020202020204" pitchFamily="34" charset="0"/>
              <a:buChar char="•"/>
            </a:pPr>
            <a:r>
              <a:rPr lang="en-US" sz="2000" b="0" i="0" dirty="0">
                <a:solidFill>
                  <a:srgbClr val="000000"/>
                </a:solidFill>
                <a:effectLst/>
                <a:latin typeface="Roboto" panose="02000000000000000000" pitchFamily="2" charset="0"/>
              </a:rPr>
              <a:t>Aggressive deadlines</a:t>
            </a:r>
          </a:p>
          <a:p>
            <a:pPr>
              <a:buFont typeface="+mj-lt"/>
              <a:buAutoNum type="arabicPeriod"/>
            </a:pPr>
            <a:endParaRPr lang="en-US" sz="2000" dirty="0"/>
          </a:p>
        </p:txBody>
      </p:sp>
    </p:spTree>
    <p:extLst>
      <p:ext uri="{BB962C8B-B14F-4D97-AF65-F5344CB8AC3E}">
        <p14:creationId xmlns:p14="http://schemas.microsoft.com/office/powerpoint/2010/main" val="495539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Agile Manifesto: Principles</a:t>
            </a:r>
            <a:endParaRPr lang="en-IN" dirty="0"/>
          </a:p>
        </p:txBody>
      </p:sp>
      <p:sp>
        <p:nvSpPr>
          <p:cNvPr id="3" name="Content Placeholder 2"/>
          <p:cNvSpPr>
            <a:spLocks noGrp="1"/>
          </p:cNvSpPr>
          <p:nvPr>
            <p:ph idx="1"/>
          </p:nvPr>
        </p:nvSpPr>
        <p:spPr>
          <a:xfrm>
            <a:off x="677334" y="1534886"/>
            <a:ext cx="8596668" cy="4931227"/>
          </a:xfrm>
        </p:spPr>
        <p:txBody>
          <a:bodyPr>
            <a:normAutofit/>
          </a:bodyPr>
          <a:lstStyle/>
          <a:p>
            <a:pPr marL="0" indent="0">
              <a:buNone/>
            </a:pPr>
            <a:r>
              <a:rPr lang="en-IN" sz="2200" dirty="0"/>
              <a:t>The 4 values of Agile are:</a:t>
            </a:r>
          </a:p>
          <a:p>
            <a:pPr>
              <a:buFont typeface="+mj-lt"/>
              <a:buAutoNum type="arabicPeriod"/>
            </a:pPr>
            <a:r>
              <a:rPr lang="en-IN" sz="2200" dirty="0">
                <a:effectLst/>
                <a:latin typeface="Calibri" panose="020F0502020204030204" pitchFamily="34" charset="0"/>
                <a:ea typeface="Calibri" panose="020F0502020204030204" pitchFamily="34" charset="0"/>
              </a:rPr>
              <a:t>Individuals and Interactions Over Processes and Tools</a:t>
            </a:r>
          </a:p>
          <a:p>
            <a:pPr>
              <a:buFont typeface="+mj-lt"/>
              <a:buAutoNum type="arabicPeriod"/>
            </a:pPr>
            <a:r>
              <a:rPr lang="en-IN" sz="2200" dirty="0">
                <a:effectLst/>
                <a:latin typeface="Calibri" panose="020F0502020204030204" pitchFamily="34" charset="0"/>
                <a:ea typeface="Calibri" panose="020F0502020204030204" pitchFamily="34" charset="0"/>
              </a:rPr>
              <a:t>Working Software Over Comprehensive Documentation</a:t>
            </a:r>
            <a:endParaRPr lang="en-IN" sz="2200" dirty="0">
              <a:latin typeface="Calibri" panose="020F0502020204030204" pitchFamily="34" charset="0"/>
            </a:endParaRPr>
          </a:p>
          <a:p>
            <a:pPr>
              <a:buFont typeface="+mj-lt"/>
              <a:buAutoNum type="arabicPeriod"/>
            </a:pPr>
            <a:r>
              <a:rPr lang="en-IN" sz="2200" dirty="0">
                <a:effectLst/>
                <a:latin typeface="Calibri" panose="020F0502020204030204" pitchFamily="34" charset="0"/>
                <a:ea typeface="Calibri" panose="020F0502020204030204" pitchFamily="34" charset="0"/>
              </a:rPr>
              <a:t>Customer Collaboration Over Contract Negotiation</a:t>
            </a:r>
            <a:endParaRPr lang="en-IN" sz="2200" dirty="0">
              <a:latin typeface="Calibri" panose="020F0502020204030204" pitchFamily="34" charset="0"/>
            </a:endParaRPr>
          </a:p>
          <a:p>
            <a:pPr>
              <a:buFont typeface="+mj-lt"/>
              <a:buAutoNum type="arabicPeriod"/>
            </a:pPr>
            <a:r>
              <a:rPr lang="en-IN" sz="2200" dirty="0">
                <a:effectLst/>
                <a:latin typeface="Calibri" panose="020F0502020204030204" pitchFamily="34" charset="0"/>
                <a:ea typeface="Calibri" panose="020F0502020204030204" pitchFamily="34" charset="0"/>
              </a:rPr>
              <a:t>Responding to Change Over Following a Plan</a:t>
            </a:r>
            <a:endParaRPr lang="en-IN" sz="2200" dirty="0">
              <a:latin typeface="Calibri" panose="020F0502020204030204" pitchFamily="34" charset="0"/>
            </a:endParaRPr>
          </a:p>
          <a:p>
            <a:pPr marL="0" indent="0">
              <a:buNone/>
            </a:pPr>
            <a:endParaRPr lang="en-IN" sz="2200" dirty="0"/>
          </a:p>
        </p:txBody>
      </p:sp>
    </p:spTree>
    <p:extLst>
      <p:ext uri="{BB962C8B-B14F-4D97-AF65-F5344CB8AC3E}">
        <p14:creationId xmlns:p14="http://schemas.microsoft.com/office/powerpoint/2010/main" val="3814444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294" y="0"/>
            <a:ext cx="8596668" cy="827314"/>
          </a:xfrm>
        </p:spPr>
        <p:txBody>
          <a:bodyPr/>
          <a:lstStyle/>
          <a:p>
            <a:r>
              <a:rPr lang="en-US" dirty="0"/>
              <a:t>Agile Manifesto</a:t>
            </a:r>
            <a:endParaRPr lang="en-IN" dirty="0"/>
          </a:p>
        </p:txBody>
      </p:sp>
      <p:pic>
        <p:nvPicPr>
          <p:cNvPr id="5" name="Picture 4">
            <a:extLst>
              <a:ext uri="{FF2B5EF4-FFF2-40B4-BE49-F238E27FC236}">
                <a16:creationId xmlns:a16="http://schemas.microsoft.com/office/drawing/2014/main" id="{1C4E09C7-15A7-9FBE-00A1-14573C8DF47D}"/>
              </a:ext>
            </a:extLst>
          </p:cNvPr>
          <p:cNvPicPr>
            <a:picLocks noChangeAspect="1"/>
          </p:cNvPicPr>
          <p:nvPr/>
        </p:nvPicPr>
        <p:blipFill>
          <a:blip r:embed="rId2"/>
          <a:stretch>
            <a:fillRect/>
          </a:stretch>
        </p:blipFill>
        <p:spPr>
          <a:xfrm>
            <a:off x="1001892" y="603749"/>
            <a:ext cx="6607948" cy="6475165"/>
          </a:xfrm>
          <a:prstGeom prst="rect">
            <a:avLst/>
          </a:prstGeom>
        </p:spPr>
      </p:pic>
    </p:spTree>
    <p:extLst>
      <p:ext uri="{BB962C8B-B14F-4D97-AF65-F5344CB8AC3E}">
        <p14:creationId xmlns:p14="http://schemas.microsoft.com/office/powerpoint/2010/main" val="4261577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Different Agile Methodologies</a:t>
            </a:r>
            <a:endParaRPr lang="en-IN" dirty="0"/>
          </a:p>
        </p:txBody>
      </p:sp>
      <p:sp>
        <p:nvSpPr>
          <p:cNvPr id="3" name="Content Placeholder 2"/>
          <p:cNvSpPr>
            <a:spLocks noGrp="1"/>
          </p:cNvSpPr>
          <p:nvPr>
            <p:ph idx="1"/>
          </p:nvPr>
        </p:nvSpPr>
        <p:spPr>
          <a:xfrm>
            <a:off x="677334" y="1436914"/>
            <a:ext cx="8596668" cy="5029199"/>
          </a:xfrm>
        </p:spPr>
        <p:txBody>
          <a:bodyPr>
            <a:normAutofit/>
          </a:bodyPr>
          <a:lstStyle/>
          <a:p>
            <a:pPr>
              <a:buFont typeface="+mj-lt"/>
              <a:buAutoNum type="arabicPeriod"/>
            </a:pPr>
            <a:r>
              <a:rPr lang="en-IN" sz="2200" dirty="0"/>
              <a:t>Scrum</a:t>
            </a:r>
          </a:p>
          <a:p>
            <a:pPr>
              <a:buFont typeface="+mj-lt"/>
              <a:buAutoNum type="arabicPeriod"/>
            </a:pPr>
            <a:r>
              <a:rPr lang="en-US" sz="2200" dirty="0"/>
              <a:t>Kanban </a:t>
            </a:r>
          </a:p>
          <a:p>
            <a:pPr>
              <a:buFont typeface="+mj-lt"/>
              <a:buAutoNum type="arabicPeriod"/>
            </a:pPr>
            <a:r>
              <a:rPr lang="en-US" sz="2200" dirty="0"/>
              <a:t>Extreme Programming (XP)</a:t>
            </a:r>
          </a:p>
          <a:p>
            <a:pPr>
              <a:buFont typeface="+mj-lt"/>
              <a:buAutoNum type="arabicPeriod"/>
            </a:pPr>
            <a:r>
              <a:rPr lang="en-US" sz="2200" dirty="0"/>
              <a:t>Lean </a:t>
            </a:r>
          </a:p>
          <a:p>
            <a:pPr>
              <a:buFont typeface="+mj-lt"/>
              <a:buAutoNum type="arabicPeriod"/>
            </a:pPr>
            <a:r>
              <a:rPr lang="en-US" sz="2200" dirty="0"/>
              <a:t>Crystal Methodologies</a:t>
            </a:r>
            <a:endParaRPr lang="en-IN" sz="2200" dirty="0"/>
          </a:p>
          <a:p>
            <a:pPr>
              <a:buFont typeface="+mj-lt"/>
              <a:buAutoNum type="arabicPeriod"/>
            </a:pPr>
            <a:r>
              <a:rPr lang="en-US" sz="2200" dirty="0"/>
              <a:t>Dynamic Software Development Method</a:t>
            </a:r>
          </a:p>
          <a:p>
            <a:pPr>
              <a:buFont typeface="+mj-lt"/>
              <a:buAutoNum type="arabicPeriod"/>
            </a:pPr>
            <a:r>
              <a:rPr lang="en-US" sz="2200" dirty="0"/>
              <a:t>Features Driven Deployment</a:t>
            </a:r>
          </a:p>
          <a:p>
            <a:pPr>
              <a:buFont typeface="+mj-lt"/>
              <a:buAutoNum type="arabicPeriod"/>
            </a:pPr>
            <a:endParaRPr lang="en-US" sz="2200" dirty="0"/>
          </a:p>
        </p:txBody>
      </p:sp>
    </p:spTree>
    <p:extLst>
      <p:ext uri="{BB962C8B-B14F-4D97-AF65-F5344CB8AC3E}">
        <p14:creationId xmlns:p14="http://schemas.microsoft.com/office/powerpoint/2010/main" val="238247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1A07-E67A-F4A0-1598-88B0B3667E6A}"/>
              </a:ext>
            </a:extLst>
          </p:cNvPr>
          <p:cNvSpPr>
            <a:spLocks noGrp="1"/>
          </p:cNvSpPr>
          <p:nvPr>
            <p:ph type="title"/>
          </p:nvPr>
        </p:nvSpPr>
        <p:spPr>
          <a:xfrm>
            <a:off x="395586" y="190028"/>
            <a:ext cx="8596668" cy="762000"/>
          </a:xfrm>
        </p:spPr>
        <p:txBody>
          <a:bodyPr/>
          <a:lstStyle/>
          <a:p>
            <a:r>
              <a:rPr lang="en-IN" dirty="0"/>
              <a:t>Scrum Overview</a:t>
            </a:r>
          </a:p>
        </p:txBody>
      </p:sp>
      <p:sp>
        <p:nvSpPr>
          <p:cNvPr id="3" name="Content Placeholder 2">
            <a:extLst>
              <a:ext uri="{FF2B5EF4-FFF2-40B4-BE49-F238E27FC236}">
                <a16:creationId xmlns:a16="http://schemas.microsoft.com/office/drawing/2014/main" id="{170DCAD7-BC19-2EE3-EA83-F18B94B8DE9E}"/>
              </a:ext>
            </a:extLst>
          </p:cNvPr>
          <p:cNvSpPr>
            <a:spLocks noGrp="1"/>
          </p:cNvSpPr>
          <p:nvPr>
            <p:ph idx="1"/>
          </p:nvPr>
        </p:nvSpPr>
        <p:spPr>
          <a:xfrm>
            <a:off x="213360" y="1076960"/>
            <a:ext cx="9702800" cy="4964403"/>
          </a:xfrm>
        </p:spPr>
        <p:txBody>
          <a:bodyPr/>
          <a:lstStyle/>
          <a:p>
            <a:endParaRPr lang="en-IN" dirty="0"/>
          </a:p>
        </p:txBody>
      </p:sp>
      <p:sp>
        <p:nvSpPr>
          <p:cNvPr id="8" name="Rectangle 7">
            <a:extLst>
              <a:ext uri="{FF2B5EF4-FFF2-40B4-BE49-F238E27FC236}">
                <a16:creationId xmlns:a16="http://schemas.microsoft.com/office/drawing/2014/main" id="{7174E1AC-70DB-48A1-7E43-57B5437CE8BF}"/>
              </a:ext>
            </a:extLst>
          </p:cNvPr>
          <p:cNvSpPr/>
          <p:nvPr/>
        </p:nvSpPr>
        <p:spPr>
          <a:xfrm>
            <a:off x="894080" y="2749415"/>
            <a:ext cx="1747520" cy="485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Scrum Master</a:t>
            </a:r>
          </a:p>
        </p:txBody>
      </p:sp>
      <p:sp>
        <p:nvSpPr>
          <p:cNvPr id="9" name="Rectangle 8">
            <a:extLst>
              <a:ext uri="{FF2B5EF4-FFF2-40B4-BE49-F238E27FC236}">
                <a16:creationId xmlns:a16="http://schemas.microsoft.com/office/drawing/2014/main" id="{5E291BBD-EA95-E3A3-9037-70DFF5E6D2F9}"/>
              </a:ext>
            </a:extLst>
          </p:cNvPr>
          <p:cNvSpPr/>
          <p:nvPr/>
        </p:nvSpPr>
        <p:spPr>
          <a:xfrm>
            <a:off x="894080" y="3613014"/>
            <a:ext cx="1625600" cy="694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Dev Team (Dev + Tester)</a:t>
            </a:r>
          </a:p>
        </p:txBody>
      </p:sp>
      <p:sp>
        <p:nvSpPr>
          <p:cNvPr id="10" name="Rectangle 9">
            <a:extLst>
              <a:ext uri="{FF2B5EF4-FFF2-40B4-BE49-F238E27FC236}">
                <a16:creationId xmlns:a16="http://schemas.microsoft.com/office/drawing/2014/main" id="{DC4BDEAF-7522-EB35-DD01-32D8E4127B00}"/>
              </a:ext>
            </a:extLst>
          </p:cNvPr>
          <p:cNvSpPr/>
          <p:nvPr/>
        </p:nvSpPr>
        <p:spPr>
          <a:xfrm>
            <a:off x="3119120" y="1774056"/>
            <a:ext cx="1747520" cy="48541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Epic</a:t>
            </a:r>
          </a:p>
        </p:txBody>
      </p:sp>
      <p:sp>
        <p:nvSpPr>
          <p:cNvPr id="7" name="Rectangle 6">
            <a:extLst>
              <a:ext uri="{FF2B5EF4-FFF2-40B4-BE49-F238E27FC236}">
                <a16:creationId xmlns:a16="http://schemas.microsoft.com/office/drawing/2014/main" id="{8AE23BA5-BDC8-66B6-95AC-D41DC687FDBE}"/>
              </a:ext>
            </a:extLst>
          </p:cNvPr>
          <p:cNvSpPr/>
          <p:nvPr/>
        </p:nvSpPr>
        <p:spPr>
          <a:xfrm>
            <a:off x="894080" y="1830960"/>
            <a:ext cx="1747520" cy="485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 Owner</a:t>
            </a:r>
          </a:p>
        </p:txBody>
      </p:sp>
      <p:sp>
        <p:nvSpPr>
          <p:cNvPr id="11" name="Rectangle 10">
            <a:extLst>
              <a:ext uri="{FF2B5EF4-FFF2-40B4-BE49-F238E27FC236}">
                <a16:creationId xmlns:a16="http://schemas.microsoft.com/office/drawing/2014/main" id="{6BE40714-3A13-6482-A179-665C1AB43729}"/>
              </a:ext>
            </a:extLst>
          </p:cNvPr>
          <p:cNvSpPr/>
          <p:nvPr/>
        </p:nvSpPr>
        <p:spPr>
          <a:xfrm>
            <a:off x="3119120" y="2440559"/>
            <a:ext cx="1747520" cy="48541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Story</a:t>
            </a:r>
          </a:p>
        </p:txBody>
      </p:sp>
      <p:sp>
        <p:nvSpPr>
          <p:cNvPr id="12" name="Rectangle 11">
            <a:extLst>
              <a:ext uri="{FF2B5EF4-FFF2-40B4-BE49-F238E27FC236}">
                <a16:creationId xmlns:a16="http://schemas.microsoft.com/office/drawing/2014/main" id="{B082C044-2B2D-CD16-6600-AB541B1EBB7E}"/>
              </a:ext>
            </a:extLst>
          </p:cNvPr>
          <p:cNvSpPr/>
          <p:nvPr/>
        </p:nvSpPr>
        <p:spPr>
          <a:xfrm>
            <a:off x="3119120" y="3139551"/>
            <a:ext cx="1747520" cy="48541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Bug</a:t>
            </a:r>
          </a:p>
        </p:txBody>
      </p:sp>
      <p:sp>
        <p:nvSpPr>
          <p:cNvPr id="14" name="Rectangle 13">
            <a:extLst>
              <a:ext uri="{FF2B5EF4-FFF2-40B4-BE49-F238E27FC236}">
                <a16:creationId xmlns:a16="http://schemas.microsoft.com/office/drawing/2014/main" id="{1C35AEFC-7098-0966-4A44-D65833768EDD}"/>
              </a:ext>
            </a:extLst>
          </p:cNvPr>
          <p:cNvSpPr/>
          <p:nvPr/>
        </p:nvSpPr>
        <p:spPr>
          <a:xfrm>
            <a:off x="3119120" y="3863069"/>
            <a:ext cx="1747520" cy="48541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Task</a:t>
            </a:r>
          </a:p>
        </p:txBody>
      </p:sp>
      <p:sp>
        <p:nvSpPr>
          <p:cNvPr id="16" name="Rectangle 15">
            <a:extLst>
              <a:ext uri="{FF2B5EF4-FFF2-40B4-BE49-F238E27FC236}">
                <a16:creationId xmlns:a16="http://schemas.microsoft.com/office/drawing/2014/main" id="{680224BC-7F66-7B6C-51D8-133959EF0248}"/>
              </a:ext>
            </a:extLst>
          </p:cNvPr>
          <p:cNvSpPr/>
          <p:nvPr/>
        </p:nvSpPr>
        <p:spPr>
          <a:xfrm>
            <a:off x="7526482" y="1811775"/>
            <a:ext cx="1983278" cy="48541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Release Planning</a:t>
            </a:r>
          </a:p>
        </p:txBody>
      </p:sp>
      <p:sp>
        <p:nvSpPr>
          <p:cNvPr id="17" name="Rectangle 16">
            <a:extLst>
              <a:ext uri="{FF2B5EF4-FFF2-40B4-BE49-F238E27FC236}">
                <a16:creationId xmlns:a16="http://schemas.microsoft.com/office/drawing/2014/main" id="{37409362-4C3B-AFA4-D2D2-266FE8B1661F}"/>
              </a:ext>
            </a:extLst>
          </p:cNvPr>
          <p:cNvSpPr/>
          <p:nvPr/>
        </p:nvSpPr>
        <p:spPr>
          <a:xfrm>
            <a:off x="7526482" y="2478278"/>
            <a:ext cx="1983278" cy="48541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Sprint Planning</a:t>
            </a:r>
          </a:p>
        </p:txBody>
      </p:sp>
      <p:sp>
        <p:nvSpPr>
          <p:cNvPr id="18" name="Rectangle 17">
            <a:extLst>
              <a:ext uri="{FF2B5EF4-FFF2-40B4-BE49-F238E27FC236}">
                <a16:creationId xmlns:a16="http://schemas.microsoft.com/office/drawing/2014/main" id="{B9253221-5EAD-1075-8AD5-8B7CAAA11805}"/>
              </a:ext>
            </a:extLst>
          </p:cNvPr>
          <p:cNvSpPr/>
          <p:nvPr/>
        </p:nvSpPr>
        <p:spPr>
          <a:xfrm>
            <a:off x="7526482" y="3177270"/>
            <a:ext cx="1983278" cy="48541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Daily Scrum</a:t>
            </a:r>
          </a:p>
        </p:txBody>
      </p:sp>
      <p:sp>
        <p:nvSpPr>
          <p:cNvPr id="19" name="Rectangle 18">
            <a:extLst>
              <a:ext uri="{FF2B5EF4-FFF2-40B4-BE49-F238E27FC236}">
                <a16:creationId xmlns:a16="http://schemas.microsoft.com/office/drawing/2014/main" id="{A37CE376-2528-88C9-0F6A-67F9BA16F71B}"/>
              </a:ext>
            </a:extLst>
          </p:cNvPr>
          <p:cNvSpPr/>
          <p:nvPr/>
        </p:nvSpPr>
        <p:spPr>
          <a:xfrm>
            <a:off x="7526482" y="3941241"/>
            <a:ext cx="2057130" cy="48541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Sprint Review</a:t>
            </a:r>
          </a:p>
        </p:txBody>
      </p:sp>
      <p:sp>
        <p:nvSpPr>
          <p:cNvPr id="20" name="Rectangle 19">
            <a:extLst>
              <a:ext uri="{FF2B5EF4-FFF2-40B4-BE49-F238E27FC236}">
                <a16:creationId xmlns:a16="http://schemas.microsoft.com/office/drawing/2014/main" id="{366B90EA-2E05-8173-DF6F-A3142A37D7C3}"/>
              </a:ext>
            </a:extLst>
          </p:cNvPr>
          <p:cNvSpPr/>
          <p:nvPr/>
        </p:nvSpPr>
        <p:spPr>
          <a:xfrm>
            <a:off x="5344160" y="1926456"/>
            <a:ext cx="1859280" cy="485410"/>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Product Backlog</a:t>
            </a:r>
          </a:p>
        </p:txBody>
      </p:sp>
      <p:sp>
        <p:nvSpPr>
          <p:cNvPr id="21" name="Rectangle 20">
            <a:extLst>
              <a:ext uri="{FF2B5EF4-FFF2-40B4-BE49-F238E27FC236}">
                <a16:creationId xmlns:a16="http://schemas.microsoft.com/office/drawing/2014/main" id="{53B1DE88-BF90-BFF5-E0CB-3710776E91EB}"/>
              </a:ext>
            </a:extLst>
          </p:cNvPr>
          <p:cNvSpPr/>
          <p:nvPr/>
        </p:nvSpPr>
        <p:spPr>
          <a:xfrm>
            <a:off x="5344160" y="2592959"/>
            <a:ext cx="1859280" cy="485410"/>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Sprint Backlog</a:t>
            </a:r>
          </a:p>
        </p:txBody>
      </p:sp>
      <p:sp>
        <p:nvSpPr>
          <p:cNvPr id="22" name="Rectangle 21">
            <a:extLst>
              <a:ext uri="{FF2B5EF4-FFF2-40B4-BE49-F238E27FC236}">
                <a16:creationId xmlns:a16="http://schemas.microsoft.com/office/drawing/2014/main" id="{AD339CC8-DFA3-B479-EA8B-D1E96AED8133}"/>
              </a:ext>
            </a:extLst>
          </p:cNvPr>
          <p:cNvSpPr/>
          <p:nvPr/>
        </p:nvSpPr>
        <p:spPr>
          <a:xfrm>
            <a:off x="7396480" y="4705212"/>
            <a:ext cx="2326640" cy="48541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Sprint Retrospective</a:t>
            </a:r>
          </a:p>
        </p:txBody>
      </p:sp>
      <p:sp>
        <p:nvSpPr>
          <p:cNvPr id="23" name="Rectangle 22">
            <a:extLst>
              <a:ext uri="{FF2B5EF4-FFF2-40B4-BE49-F238E27FC236}">
                <a16:creationId xmlns:a16="http://schemas.microsoft.com/office/drawing/2014/main" id="{6226C7A0-F46C-190E-9886-0C9685F715B4}"/>
              </a:ext>
            </a:extLst>
          </p:cNvPr>
          <p:cNvSpPr/>
          <p:nvPr/>
        </p:nvSpPr>
        <p:spPr>
          <a:xfrm>
            <a:off x="1849120" y="4889450"/>
            <a:ext cx="1859280" cy="485410"/>
          </a:xfrm>
          <a:prstGeom prst="rect">
            <a:avLst/>
          </a:prstGeom>
          <a:solidFill>
            <a:srgbClr val="00FF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DoR</a:t>
            </a:r>
            <a:r>
              <a:rPr lang="en-IN" dirty="0"/>
              <a:t>(DEFN OF READY)</a:t>
            </a:r>
          </a:p>
        </p:txBody>
      </p:sp>
      <p:sp>
        <p:nvSpPr>
          <p:cNvPr id="24" name="Rectangle 23">
            <a:extLst>
              <a:ext uri="{FF2B5EF4-FFF2-40B4-BE49-F238E27FC236}">
                <a16:creationId xmlns:a16="http://schemas.microsoft.com/office/drawing/2014/main" id="{C415F24D-46CD-AF75-2954-2EB576247FFC}"/>
              </a:ext>
            </a:extLst>
          </p:cNvPr>
          <p:cNvSpPr/>
          <p:nvPr/>
        </p:nvSpPr>
        <p:spPr>
          <a:xfrm>
            <a:off x="1849120" y="5555953"/>
            <a:ext cx="1859280" cy="485410"/>
          </a:xfrm>
          <a:prstGeom prst="rect">
            <a:avLst/>
          </a:prstGeom>
          <a:solidFill>
            <a:srgbClr val="00FF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DoD (DEFN OF DONE)</a:t>
            </a:r>
          </a:p>
        </p:txBody>
      </p:sp>
      <p:sp>
        <p:nvSpPr>
          <p:cNvPr id="25" name="Rectangle 24">
            <a:extLst>
              <a:ext uri="{FF2B5EF4-FFF2-40B4-BE49-F238E27FC236}">
                <a16:creationId xmlns:a16="http://schemas.microsoft.com/office/drawing/2014/main" id="{78643AEE-F4FC-2CE2-1FC4-101540CBB576}"/>
              </a:ext>
            </a:extLst>
          </p:cNvPr>
          <p:cNvSpPr/>
          <p:nvPr/>
        </p:nvSpPr>
        <p:spPr>
          <a:xfrm>
            <a:off x="4693920" y="4889450"/>
            <a:ext cx="1859280" cy="485410"/>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Burn Up Chart</a:t>
            </a:r>
          </a:p>
        </p:txBody>
      </p:sp>
      <p:sp>
        <p:nvSpPr>
          <p:cNvPr id="26" name="Rectangle 25">
            <a:extLst>
              <a:ext uri="{FF2B5EF4-FFF2-40B4-BE49-F238E27FC236}">
                <a16:creationId xmlns:a16="http://schemas.microsoft.com/office/drawing/2014/main" id="{636B5ED8-1276-4DD0-C157-62251471C3FB}"/>
              </a:ext>
            </a:extLst>
          </p:cNvPr>
          <p:cNvSpPr/>
          <p:nvPr/>
        </p:nvSpPr>
        <p:spPr>
          <a:xfrm>
            <a:off x="4693920" y="5555953"/>
            <a:ext cx="2011680" cy="485410"/>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Burn Down Chart</a:t>
            </a:r>
          </a:p>
        </p:txBody>
      </p:sp>
      <p:sp>
        <p:nvSpPr>
          <p:cNvPr id="27" name="TextBox 26">
            <a:extLst>
              <a:ext uri="{FF2B5EF4-FFF2-40B4-BE49-F238E27FC236}">
                <a16:creationId xmlns:a16="http://schemas.microsoft.com/office/drawing/2014/main" id="{F5C3F002-5C37-77EF-4C78-2BC9BC52EDB3}"/>
              </a:ext>
            </a:extLst>
          </p:cNvPr>
          <p:cNvSpPr txBox="1"/>
          <p:nvPr/>
        </p:nvSpPr>
        <p:spPr>
          <a:xfrm>
            <a:off x="1036320" y="1371600"/>
            <a:ext cx="1605280" cy="369332"/>
          </a:xfrm>
          <a:prstGeom prst="rect">
            <a:avLst/>
          </a:prstGeom>
          <a:solidFill>
            <a:srgbClr val="002060"/>
          </a:solidFill>
        </p:spPr>
        <p:txBody>
          <a:bodyPr wrap="square" rtlCol="0">
            <a:spAutoFit/>
          </a:bodyPr>
          <a:lstStyle/>
          <a:p>
            <a:pPr algn="ctr"/>
            <a:r>
              <a:rPr lang="en-IN" b="1" dirty="0">
                <a:solidFill>
                  <a:schemeClr val="bg1"/>
                </a:solidFill>
              </a:rPr>
              <a:t>Roles</a:t>
            </a:r>
          </a:p>
        </p:txBody>
      </p:sp>
      <p:sp>
        <p:nvSpPr>
          <p:cNvPr id="28" name="TextBox 27">
            <a:extLst>
              <a:ext uri="{FF2B5EF4-FFF2-40B4-BE49-F238E27FC236}">
                <a16:creationId xmlns:a16="http://schemas.microsoft.com/office/drawing/2014/main" id="{240138E3-086E-5BCA-BF20-7C1E21206E58}"/>
              </a:ext>
            </a:extLst>
          </p:cNvPr>
          <p:cNvSpPr txBox="1"/>
          <p:nvPr/>
        </p:nvSpPr>
        <p:spPr>
          <a:xfrm>
            <a:off x="5376719" y="1374487"/>
            <a:ext cx="1605280" cy="369332"/>
          </a:xfrm>
          <a:prstGeom prst="rect">
            <a:avLst/>
          </a:prstGeom>
          <a:solidFill>
            <a:srgbClr val="002060"/>
          </a:solidFill>
        </p:spPr>
        <p:txBody>
          <a:bodyPr wrap="square" rtlCol="0">
            <a:spAutoFit/>
          </a:bodyPr>
          <a:lstStyle/>
          <a:p>
            <a:pPr algn="ctr"/>
            <a:r>
              <a:rPr lang="en-IN" b="1" dirty="0">
                <a:solidFill>
                  <a:schemeClr val="bg1"/>
                </a:solidFill>
              </a:rPr>
              <a:t>Backlogs</a:t>
            </a:r>
          </a:p>
        </p:txBody>
      </p:sp>
      <p:sp>
        <p:nvSpPr>
          <p:cNvPr id="29" name="TextBox 28">
            <a:extLst>
              <a:ext uri="{FF2B5EF4-FFF2-40B4-BE49-F238E27FC236}">
                <a16:creationId xmlns:a16="http://schemas.microsoft.com/office/drawing/2014/main" id="{06B89CD8-192E-FEF7-4819-DF360250CCA4}"/>
              </a:ext>
            </a:extLst>
          </p:cNvPr>
          <p:cNvSpPr txBox="1"/>
          <p:nvPr/>
        </p:nvSpPr>
        <p:spPr>
          <a:xfrm>
            <a:off x="7607762" y="1344007"/>
            <a:ext cx="1747520" cy="369332"/>
          </a:xfrm>
          <a:prstGeom prst="rect">
            <a:avLst/>
          </a:prstGeom>
          <a:solidFill>
            <a:srgbClr val="002060"/>
          </a:solidFill>
        </p:spPr>
        <p:txBody>
          <a:bodyPr wrap="square" rtlCol="0">
            <a:spAutoFit/>
          </a:bodyPr>
          <a:lstStyle/>
          <a:p>
            <a:r>
              <a:rPr lang="en-IN" b="1" dirty="0">
                <a:solidFill>
                  <a:schemeClr val="bg1"/>
                </a:solidFill>
              </a:rPr>
              <a:t>Events / Stage</a:t>
            </a:r>
          </a:p>
        </p:txBody>
      </p:sp>
      <p:sp>
        <p:nvSpPr>
          <p:cNvPr id="30" name="TextBox 29">
            <a:extLst>
              <a:ext uri="{FF2B5EF4-FFF2-40B4-BE49-F238E27FC236}">
                <a16:creationId xmlns:a16="http://schemas.microsoft.com/office/drawing/2014/main" id="{DB2FD6A9-CA76-B350-574B-C4826297217A}"/>
              </a:ext>
            </a:extLst>
          </p:cNvPr>
          <p:cNvSpPr txBox="1"/>
          <p:nvPr/>
        </p:nvSpPr>
        <p:spPr>
          <a:xfrm>
            <a:off x="3210561" y="1299013"/>
            <a:ext cx="1605280" cy="369332"/>
          </a:xfrm>
          <a:prstGeom prst="rect">
            <a:avLst/>
          </a:prstGeom>
          <a:solidFill>
            <a:srgbClr val="002060"/>
          </a:solidFill>
        </p:spPr>
        <p:txBody>
          <a:bodyPr wrap="square" rtlCol="0">
            <a:spAutoFit/>
          </a:bodyPr>
          <a:lstStyle/>
          <a:p>
            <a:pPr algn="ctr"/>
            <a:r>
              <a:rPr lang="en-IN" b="1" dirty="0">
                <a:solidFill>
                  <a:schemeClr val="bg1"/>
                </a:solidFill>
              </a:rPr>
              <a:t>Issues</a:t>
            </a:r>
          </a:p>
        </p:txBody>
      </p:sp>
    </p:spTree>
    <p:extLst>
      <p:ext uri="{BB962C8B-B14F-4D97-AF65-F5344CB8AC3E}">
        <p14:creationId xmlns:p14="http://schemas.microsoft.com/office/powerpoint/2010/main" val="1855215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SCRUM</a:t>
            </a:r>
            <a:endParaRPr lang="en-IN" dirty="0"/>
          </a:p>
        </p:txBody>
      </p:sp>
      <p:sp>
        <p:nvSpPr>
          <p:cNvPr id="3" name="Content Placeholder 2"/>
          <p:cNvSpPr>
            <a:spLocks noGrp="1"/>
          </p:cNvSpPr>
          <p:nvPr>
            <p:ph idx="1"/>
          </p:nvPr>
        </p:nvSpPr>
        <p:spPr>
          <a:xfrm>
            <a:off x="677334" y="1246651"/>
            <a:ext cx="8596668" cy="4931227"/>
          </a:xfrm>
        </p:spPr>
        <p:txBody>
          <a:bodyPr>
            <a:noAutofit/>
          </a:bodyPr>
          <a:lstStyle/>
          <a:p>
            <a:r>
              <a:rPr lang="en-US" sz="2000" dirty="0"/>
              <a:t>What is Scrum</a:t>
            </a:r>
          </a:p>
          <a:p>
            <a:pPr marL="0" indent="0">
              <a:buNone/>
            </a:pPr>
            <a:r>
              <a:rPr lang="en-US" sz="2000" dirty="0"/>
              <a:t>	</a:t>
            </a:r>
            <a:r>
              <a:rPr lang="en-IN" sz="2000" dirty="0"/>
              <a:t> 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a:t>
            </a:r>
          </a:p>
          <a:p>
            <a:pPr marL="0" indent="0">
              <a:buNone/>
            </a:pPr>
            <a:endParaRPr lang="en-US" sz="2000" dirty="0"/>
          </a:p>
          <a:p>
            <a:r>
              <a:rPr lang="en-IN" sz="2000" dirty="0"/>
              <a:t>It consists of three roles, and their responsibilities are explained</a:t>
            </a:r>
            <a:endParaRPr lang="en-US" sz="2000" dirty="0"/>
          </a:p>
          <a:p>
            <a:pPr marL="892175">
              <a:buFont typeface="+mj-lt"/>
              <a:buAutoNum type="arabicPeriod"/>
            </a:pPr>
            <a:r>
              <a:rPr lang="en-US" sz="2000" dirty="0"/>
              <a:t>	Product Owner</a:t>
            </a:r>
          </a:p>
          <a:p>
            <a:pPr marL="892175">
              <a:buFont typeface="+mj-lt"/>
              <a:buAutoNum type="arabicPeriod"/>
            </a:pPr>
            <a:r>
              <a:rPr lang="en-US" sz="2000" dirty="0"/>
              <a:t>Scrum Master</a:t>
            </a:r>
          </a:p>
          <a:p>
            <a:pPr marL="892175">
              <a:buFont typeface="+mj-lt"/>
              <a:buAutoNum type="arabicPeriod"/>
            </a:pPr>
            <a:r>
              <a:rPr lang="en-US" sz="2000" dirty="0"/>
              <a:t>	Scrum Team</a:t>
            </a:r>
            <a:endParaRPr lang="en-IN" sz="2000" dirty="0"/>
          </a:p>
        </p:txBody>
      </p:sp>
    </p:spTree>
    <p:extLst>
      <p:ext uri="{BB962C8B-B14F-4D97-AF65-F5344CB8AC3E}">
        <p14:creationId xmlns:p14="http://schemas.microsoft.com/office/powerpoint/2010/main" val="13154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307"/>
          </a:xfrm>
        </p:spPr>
        <p:txBody>
          <a:bodyPr/>
          <a:lstStyle/>
          <a:p>
            <a:r>
              <a:rPr lang="en-US" dirty="0"/>
              <a:t>Agile / Scrum Team</a:t>
            </a:r>
            <a:endParaRPr lang="en-IN" dirty="0"/>
          </a:p>
        </p:txBody>
      </p:sp>
      <p:pic>
        <p:nvPicPr>
          <p:cNvPr id="5" name="Picture 4">
            <a:extLst>
              <a:ext uri="{FF2B5EF4-FFF2-40B4-BE49-F238E27FC236}">
                <a16:creationId xmlns:a16="http://schemas.microsoft.com/office/drawing/2014/main" id="{5302B8B1-85F1-9F03-8D18-2BC1F523C438}"/>
              </a:ext>
            </a:extLst>
          </p:cNvPr>
          <p:cNvPicPr>
            <a:picLocks noChangeAspect="1"/>
          </p:cNvPicPr>
          <p:nvPr/>
        </p:nvPicPr>
        <p:blipFill>
          <a:blip r:embed="rId2"/>
          <a:stretch>
            <a:fillRect/>
          </a:stretch>
        </p:blipFill>
        <p:spPr>
          <a:xfrm>
            <a:off x="833576" y="1532784"/>
            <a:ext cx="8911421" cy="5243935"/>
          </a:xfrm>
          <a:prstGeom prst="rect">
            <a:avLst/>
          </a:prstGeom>
        </p:spPr>
      </p:pic>
    </p:spTree>
    <p:extLst>
      <p:ext uri="{BB962C8B-B14F-4D97-AF65-F5344CB8AC3E}">
        <p14:creationId xmlns:p14="http://schemas.microsoft.com/office/powerpoint/2010/main" val="1419797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SCRUM</a:t>
            </a:r>
            <a:endParaRPr lang="en-IN" dirty="0"/>
          </a:p>
        </p:txBody>
      </p:sp>
      <p:pic>
        <p:nvPicPr>
          <p:cNvPr id="3074" name="Picture 2" descr="https://www.guru99.com/images/11-2014/agile_Processesv1_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300842"/>
            <a:ext cx="8900583" cy="457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93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213360"/>
            <a:ext cx="8596668" cy="827314"/>
          </a:xfrm>
        </p:spPr>
        <p:txBody>
          <a:bodyPr/>
          <a:lstStyle/>
          <a:p>
            <a:r>
              <a:rPr lang="en-US" dirty="0"/>
              <a:t>BRD vs SRS vs FRS</a:t>
            </a:r>
            <a:endParaRPr lang="en-IN" dirty="0"/>
          </a:p>
        </p:txBody>
      </p:sp>
      <p:pic>
        <p:nvPicPr>
          <p:cNvPr id="7" name="Picture 6">
            <a:extLst>
              <a:ext uri="{FF2B5EF4-FFF2-40B4-BE49-F238E27FC236}">
                <a16:creationId xmlns:a16="http://schemas.microsoft.com/office/drawing/2014/main" id="{BA97FC2D-46C5-A2A5-67AC-CC25468B598C}"/>
              </a:ext>
            </a:extLst>
          </p:cNvPr>
          <p:cNvPicPr>
            <a:picLocks noChangeAspect="1"/>
          </p:cNvPicPr>
          <p:nvPr/>
        </p:nvPicPr>
        <p:blipFill>
          <a:blip r:embed="rId2"/>
          <a:stretch>
            <a:fillRect/>
          </a:stretch>
        </p:blipFill>
        <p:spPr>
          <a:xfrm>
            <a:off x="813034" y="1040674"/>
            <a:ext cx="9919268" cy="5421086"/>
          </a:xfrm>
          <a:prstGeom prst="rect">
            <a:avLst/>
          </a:prstGeom>
          <a:ln w="12700">
            <a:solidFill>
              <a:schemeClr val="tx1"/>
            </a:solidFill>
          </a:ln>
        </p:spPr>
      </p:pic>
    </p:spTree>
    <p:extLst>
      <p:ext uri="{BB962C8B-B14F-4D97-AF65-F5344CB8AC3E}">
        <p14:creationId xmlns:p14="http://schemas.microsoft.com/office/powerpoint/2010/main" val="3553585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SCRUM</a:t>
            </a:r>
            <a:endParaRPr lang="en-IN" dirty="0"/>
          </a:p>
        </p:txBody>
      </p:sp>
      <p:sp>
        <p:nvSpPr>
          <p:cNvPr id="3" name="Content Placeholder 2"/>
          <p:cNvSpPr>
            <a:spLocks noGrp="1"/>
          </p:cNvSpPr>
          <p:nvPr>
            <p:ph idx="1"/>
          </p:nvPr>
        </p:nvSpPr>
        <p:spPr/>
        <p:txBody>
          <a:bodyPr/>
          <a:lstStyle/>
          <a:p>
            <a:r>
              <a:rPr lang="en-IN" dirty="0"/>
              <a:t>Scrum Master</a:t>
            </a:r>
          </a:p>
          <a:p>
            <a:pPr lvl="1"/>
            <a:r>
              <a:rPr lang="en-IN" dirty="0"/>
              <a:t>Master is responsible for setting up the team, sprint meeting and removes obstacles to progress</a:t>
            </a:r>
          </a:p>
          <a:p>
            <a:r>
              <a:rPr lang="en-IN" dirty="0"/>
              <a:t>Product owner</a:t>
            </a:r>
          </a:p>
          <a:p>
            <a:pPr lvl="1"/>
            <a:r>
              <a:rPr lang="en-IN" dirty="0"/>
              <a:t>The Product Owner creates product backlog, prioritizes the backlog and is responsible for the delivery of the functionality at each iteration</a:t>
            </a:r>
          </a:p>
          <a:p>
            <a:r>
              <a:rPr lang="en-IN" dirty="0"/>
              <a:t>Scrum Team</a:t>
            </a:r>
          </a:p>
          <a:p>
            <a:pPr lvl="1"/>
            <a:r>
              <a:rPr lang="en-IN" dirty="0"/>
              <a:t>Team manages its own work and organizes the work to complete the sprint or cycle</a:t>
            </a:r>
          </a:p>
          <a:p>
            <a:endParaRPr lang="en-IN" dirty="0"/>
          </a:p>
        </p:txBody>
      </p:sp>
    </p:spTree>
    <p:extLst>
      <p:ext uri="{BB962C8B-B14F-4D97-AF65-F5344CB8AC3E}">
        <p14:creationId xmlns:p14="http://schemas.microsoft.com/office/powerpoint/2010/main" val="834879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Process Flow of SCRUM</a:t>
            </a:r>
            <a:endParaRPr lang="en-IN" dirty="0"/>
          </a:p>
        </p:txBody>
      </p:sp>
      <p:sp>
        <p:nvSpPr>
          <p:cNvPr id="3" name="Content Placeholder 2"/>
          <p:cNvSpPr>
            <a:spLocks noGrp="1"/>
          </p:cNvSpPr>
          <p:nvPr>
            <p:ph idx="1"/>
          </p:nvPr>
        </p:nvSpPr>
        <p:spPr>
          <a:xfrm>
            <a:off x="677334" y="1633815"/>
            <a:ext cx="8596668" cy="3880773"/>
          </a:xfrm>
        </p:spPr>
        <p:txBody>
          <a:bodyPr/>
          <a:lstStyle/>
          <a:p>
            <a:pPr marL="0" indent="0">
              <a:buNone/>
            </a:pPr>
            <a:r>
              <a:rPr lang="en-IN" dirty="0"/>
              <a:t>Process flow of scrum testing is as follows:</a:t>
            </a:r>
          </a:p>
          <a:p>
            <a:pPr marL="917575" indent="-285750">
              <a:buFont typeface="Arial" panose="020B0604020202020204" pitchFamily="34" charset="0"/>
              <a:buChar char="•"/>
            </a:pPr>
            <a:r>
              <a:rPr lang="en-IN" dirty="0"/>
              <a:t>Each iteration of a scrum is known as Sprint</a:t>
            </a:r>
          </a:p>
          <a:p>
            <a:pPr marL="917575" indent="-285750">
              <a:buFont typeface="Arial" panose="020B0604020202020204" pitchFamily="34" charset="0"/>
              <a:buChar char="•"/>
            </a:pPr>
            <a:r>
              <a:rPr lang="en-IN" dirty="0"/>
              <a:t>Product backlog is a list where all details are entered to get the end-product</a:t>
            </a:r>
          </a:p>
          <a:p>
            <a:pPr marL="917575" indent="-285750">
              <a:buFont typeface="Arial" panose="020B0604020202020204" pitchFamily="34" charset="0"/>
              <a:buChar char="•"/>
            </a:pPr>
            <a:r>
              <a:rPr lang="en-IN" dirty="0"/>
              <a:t>During each Sprint, top user stories of Product backlog are selected and turned into Sprint backlog</a:t>
            </a:r>
          </a:p>
          <a:p>
            <a:pPr marL="917575" indent="-285750">
              <a:buFont typeface="Arial" panose="020B0604020202020204" pitchFamily="34" charset="0"/>
              <a:buChar char="•"/>
            </a:pPr>
            <a:r>
              <a:rPr lang="en-IN" dirty="0"/>
              <a:t>Team works on the defined sprint backlog</a:t>
            </a:r>
          </a:p>
          <a:p>
            <a:pPr marL="917575" indent="-285750">
              <a:buFont typeface="Arial" panose="020B0604020202020204" pitchFamily="34" charset="0"/>
              <a:buChar char="•"/>
            </a:pPr>
            <a:r>
              <a:rPr lang="en-IN" dirty="0"/>
              <a:t>Team checks for the daily work</a:t>
            </a:r>
          </a:p>
          <a:p>
            <a:pPr marL="917575" indent="-285750">
              <a:buFont typeface="Arial" panose="020B0604020202020204" pitchFamily="34" charset="0"/>
              <a:buChar char="•"/>
            </a:pPr>
            <a:r>
              <a:rPr lang="en-IN" dirty="0"/>
              <a:t>At the end of the sprint, team delivers product functionality</a:t>
            </a:r>
          </a:p>
          <a:p>
            <a:pPr marL="0" indent="0">
              <a:buNone/>
            </a:pPr>
            <a:endParaRPr lang="en-IN" dirty="0"/>
          </a:p>
        </p:txBody>
      </p:sp>
    </p:spTree>
    <p:extLst>
      <p:ext uri="{BB962C8B-B14F-4D97-AF65-F5344CB8AC3E}">
        <p14:creationId xmlns:p14="http://schemas.microsoft.com/office/powerpoint/2010/main" val="25484706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307"/>
          </a:xfrm>
        </p:spPr>
        <p:txBody>
          <a:bodyPr/>
          <a:lstStyle/>
          <a:p>
            <a:r>
              <a:rPr lang="en-US" dirty="0"/>
              <a:t>Responsibility of Product Owner</a:t>
            </a:r>
            <a:endParaRPr lang="en-IN" dirty="0"/>
          </a:p>
        </p:txBody>
      </p:sp>
      <p:sp>
        <p:nvSpPr>
          <p:cNvPr id="4" name="Content Placeholder 3">
            <a:extLst>
              <a:ext uri="{FF2B5EF4-FFF2-40B4-BE49-F238E27FC236}">
                <a16:creationId xmlns:a16="http://schemas.microsoft.com/office/drawing/2014/main" id="{103294BE-063D-42A4-8C36-C66EB665B7F2}"/>
              </a:ext>
            </a:extLst>
          </p:cNvPr>
          <p:cNvSpPr>
            <a:spLocks noGrp="1"/>
          </p:cNvSpPr>
          <p:nvPr>
            <p:ph idx="1"/>
          </p:nvPr>
        </p:nvSpPr>
        <p:spPr>
          <a:xfrm>
            <a:off x="677334" y="1441173"/>
            <a:ext cx="8596668" cy="4600189"/>
          </a:xfrm>
        </p:spPr>
        <p:txBody>
          <a:bodyPr/>
          <a:lstStyle/>
          <a:p>
            <a:pPr marL="342900" lvl="0" indent="-342900">
              <a:lnSpc>
                <a:spcPct val="107000"/>
              </a:lnSpc>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Latha" panose="020B0604020202020204" pitchFamily="34" charset="0"/>
              </a:rPr>
              <a:t>Drives the product from business perspective.</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Latha" panose="020B0604020202020204" pitchFamily="34" charset="0"/>
              </a:rPr>
              <a:t>Responsibilities.</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lvl="1"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To create the Product Backlog</a:t>
            </a:r>
          </a:p>
          <a:p>
            <a:pPr lvl="1"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To define the user stories and prioritize their values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1"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To determine the release date and contents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1"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To take an active role in release	 planning and sprint planning meetings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1"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To </a:t>
            </a:r>
            <a:r>
              <a:rPr lang="en-US" sz="1800" dirty="0">
                <a:latin typeface="Calibri" panose="020F0502020204030204" pitchFamily="34" charset="0"/>
                <a:ea typeface="Calibri" panose="020F0502020204030204" pitchFamily="34" charset="0"/>
                <a:cs typeface="Latha" panose="020B0604020202020204" pitchFamily="34" charset="0"/>
              </a:rPr>
              <a:t>monitor and track</a:t>
            </a:r>
            <a:r>
              <a:rPr lang="en-US" sz="1800" dirty="0">
                <a:effectLst/>
                <a:latin typeface="Calibri" panose="020F0502020204030204" pitchFamily="34" charset="0"/>
                <a:ea typeface="Calibri" panose="020F0502020204030204" pitchFamily="34" charset="0"/>
                <a:cs typeface="Latha" panose="020B0604020202020204" pitchFamily="34" charset="0"/>
              </a:rPr>
              <a:t> that team is working on the most valued requirement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1"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To represent the voice of the customer</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1"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To move the requirement to sprint (</a:t>
            </a:r>
            <a:r>
              <a:rPr lang="en-US" sz="1800" dirty="0" err="1">
                <a:effectLst/>
                <a:latin typeface="Calibri" panose="020F0502020204030204" pitchFamily="34" charset="0"/>
                <a:ea typeface="Calibri" panose="020F0502020204030204" pitchFamily="34" charset="0"/>
                <a:cs typeface="Latha" panose="020B0604020202020204" pitchFamily="34" charset="0"/>
              </a:rPr>
              <a:t>DoR</a:t>
            </a:r>
            <a:r>
              <a:rPr lang="en-US" sz="1800" dirty="0">
                <a:effectLst/>
                <a:latin typeface="Calibri" panose="020F0502020204030204" pitchFamily="34" charset="0"/>
                <a:ea typeface="Calibri" panose="020F0502020204030204" pitchFamily="34" charset="0"/>
                <a:cs typeface="Latha" panose="020B0604020202020204" pitchFamily="34" charset="0"/>
              </a:rPr>
              <a:t> – Definition of Ready) and accept the user stories which meets the definition of done (DoD) and defined acceptance criteria.</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buNone/>
            </a:pPr>
            <a:endParaRPr lang="en-IN" dirty="0"/>
          </a:p>
        </p:txBody>
      </p:sp>
    </p:spTree>
    <p:extLst>
      <p:ext uri="{BB962C8B-B14F-4D97-AF65-F5344CB8AC3E}">
        <p14:creationId xmlns:p14="http://schemas.microsoft.com/office/powerpoint/2010/main" val="3352661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307"/>
          </a:xfrm>
        </p:spPr>
        <p:txBody>
          <a:bodyPr/>
          <a:lstStyle/>
          <a:p>
            <a:r>
              <a:rPr lang="en-US" dirty="0" err="1"/>
              <a:t>DoR</a:t>
            </a:r>
            <a:r>
              <a:rPr lang="en-US" dirty="0"/>
              <a:t> and DoD</a:t>
            </a:r>
            <a:endParaRPr lang="en-IN" dirty="0"/>
          </a:p>
        </p:txBody>
      </p:sp>
      <p:sp>
        <p:nvSpPr>
          <p:cNvPr id="4" name="Content Placeholder 3">
            <a:extLst>
              <a:ext uri="{FF2B5EF4-FFF2-40B4-BE49-F238E27FC236}">
                <a16:creationId xmlns:a16="http://schemas.microsoft.com/office/drawing/2014/main" id="{103294BE-063D-42A4-8C36-C66EB665B7F2}"/>
              </a:ext>
            </a:extLst>
          </p:cNvPr>
          <p:cNvSpPr>
            <a:spLocks noGrp="1"/>
          </p:cNvSpPr>
          <p:nvPr>
            <p:ph idx="1"/>
          </p:nvPr>
        </p:nvSpPr>
        <p:spPr>
          <a:xfrm>
            <a:off x="677334" y="1441173"/>
            <a:ext cx="8596668" cy="4600189"/>
          </a:xfrm>
        </p:spPr>
        <p:txBody>
          <a:bodyPr/>
          <a:lstStyle/>
          <a:p>
            <a:pPr marL="0" indent="0">
              <a:buNone/>
            </a:pPr>
            <a:r>
              <a:rPr lang="en-IN" sz="2000" b="1" dirty="0" err="1"/>
              <a:t>DoR</a:t>
            </a:r>
            <a:r>
              <a:rPr lang="en-IN" sz="2000" b="1" dirty="0"/>
              <a:t> (Definition of Read)</a:t>
            </a:r>
            <a:endParaRPr lang="en-IN" b="1" dirty="0"/>
          </a:p>
          <a:p>
            <a:pPr marL="0" indent="0">
              <a:buNone/>
            </a:pPr>
            <a:r>
              <a:rPr lang="en-IN" dirty="0"/>
              <a:t>	The user stories coming into sprint is called Definition of Ready</a:t>
            </a:r>
          </a:p>
          <a:p>
            <a:pPr marL="0" indent="0">
              <a:buNone/>
            </a:pPr>
            <a:endParaRPr lang="en-IN" dirty="0"/>
          </a:p>
          <a:p>
            <a:pPr marL="0" indent="0">
              <a:buNone/>
            </a:pPr>
            <a:r>
              <a:rPr lang="en-IN" sz="2000" b="1" dirty="0"/>
              <a:t>Definition of Done</a:t>
            </a:r>
          </a:p>
          <a:p>
            <a:pPr marL="0" indent="0">
              <a:buNone/>
            </a:pPr>
            <a:r>
              <a:rPr lang="en-IN" dirty="0"/>
              <a:t>	The product coming out of the sprint is called Definition of Done</a:t>
            </a:r>
          </a:p>
        </p:txBody>
      </p:sp>
    </p:spTree>
    <p:extLst>
      <p:ext uri="{BB962C8B-B14F-4D97-AF65-F5344CB8AC3E}">
        <p14:creationId xmlns:p14="http://schemas.microsoft.com/office/powerpoint/2010/main" val="3469640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307"/>
          </a:xfrm>
        </p:spPr>
        <p:txBody>
          <a:bodyPr/>
          <a:lstStyle/>
          <a:p>
            <a:r>
              <a:rPr lang="en-US" dirty="0"/>
              <a:t>Responsibility of Scrum Master</a:t>
            </a:r>
            <a:endParaRPr lang="en-IN" dirty="0"/>
          </a:p>
        </p:txBody>
      </p:sp>
      <p:pic>
        <p:nvPicPr>
          <p:cNvPr id="7" name="Picture 6">
            <a:extLst>
              <a:ext uri="{FF2B5EF4-FFF2-40B4-BE49-F238E27FC236}">
                <a16:creationId xmlns:a16="http://schemas.microsoft.com/office/drawing/2014/main" id="{1D8472FC-0578-2195-FF79-737B141D0972}"/>
              </a:ext>
            </a:extLst>
          </p:cNvPr>
          <p:cNvPicPr>
            <a:picLocks noChangeAspect="1"/>
          </p:cNvPicPr>
          <p:nvPr/>
        </p:nvPicPr>
        <p:blipFill>
          <a:blip r:embed="rId2"/>
          <a:stretch>
            <a:fillRect/>
          </a:stretch>
        </p:blipFill>
        <p:spPr>
          <a:xfrm>
            <a:off x="898346" y="1622324"/>
            <a:ext cx="8896908" cy="5022316"/>
          </a:xfrm>
          <a:prstGeom prst="rect">
            <a:avLst/>
          </a:prstGeom>
        </p:spPr>
      </p:pic>
    </p:spTree>
    <p:extLst>
      <p:ext uri="{BB962C8B-B14F-4D97-AF65-F5344CB8AC3E}">
        <p14:creationId xmlns:p14="http://schemas.microsoft.com/office/powerpoint/2010/main" val="5479522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307"/>
          </a:xfrm>
        </p:spPr>
        <p:txBody>
          <a:bodyPr/>
          <a:lstStyle/>
          <a:p>
            <a:r>
              <a:rPr lang="en-US" dirty="0"/>
              <a:t>Responsibility of Scrum Master</a:t>
            </a:r>
            <a:endParaRPr lang="en-IN" dirty="0"/>
          </a:p>
        </p:txBody>
      </p:sp>
      <p:sp>
        <p:nvSpPr>
          <p:cNvPr id="5" name="Content Placeholder 4">
            <a:extLst>
              <a:ext uri="{FF2B5EF4-FFF2-40B4-BE49-F238E27FC236}">
                <a16:creationId xmlns:a16="http://schemas.microsoft.com/office/drawing/2014/main" id="{6A2F0BDC-A0A2-4829-8A85-45F290931C27}"/>
              </a:ext>
            </a:extLst>
          </p:cNvPr>
          <p:cNvSpPr>
            <a:spLocks noGrp="1"/>
          </p:cNvSpPr>
          <p:nvPr>
            <p:ph idx="1"/>
          </p:nvPr>
        </p:nvSpPr>
        <p:spPr>
          <a:xfrm>
            <a:off x="677334" y="1275908"/>
            <a:ext cx="8596668" cy="5363432"/>
          </a:xfrm>
        </p:spPr>
        <p:txBody>
          <a:bodyPr>
            <a:normAutofit lnSpcReduction="10000"/>
          </a:bodyPr>
          <a:lstStyle/>
          <a:p>
            <a:pPr marL="342900" lvl="0" indent="-342900">
              <a:lnSpc>
                <a:spcPct val="107000"/>
              </a:lnSpc>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Latha" panose="020B0604020202020204" pitchFamily="34" charset="0"/>
              </a:rPr>
              <a:t>Facilitator of team who helps them to follow agile practices so that they can meet their commitments.</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Latha" panose="020B0604020202020204" pitchFamily="34" charset="0"/>
              </a:rPr>
              <a:t>Responsibilities.</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lvl="1"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To enable close co-operation between all roles and functions.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1"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To remove any blocks.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1"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To shield team from any disturbance.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1"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To work with the organization to track progress and processes of company.</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1"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To ensure that Agile inspect &amp; Adapt process are leveraged properly which includes.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2" indent="-342900">
              <a:lnSpc>
                <a:spcPct val="107000"/>
              </a:lnSpc>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Scrum Meeting / Daily stand up calls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lvl="2" indent="-342900">
              <a:lnSpc>
                <a:spcPct val="107000"/>
              </a:lnSpc>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Review</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lvl="2" indent="-342900">
              <a:lnSpc>
                <a:spcPct val="107000"/>
              </a:lnSpc>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Retrospective meetings</a:t>
            </a:r>
          </a:p>
          <a:p>
            <a:pPr lvl="2" indent="-342900">
              <a:lnSpc>
                <a:spcPct val="107000"/>
              </a:lnSpc>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Other Planned meetings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Latha" panose="020B0604020202020204" pitchFamily="34" charset="0"/>
              </a:rPr>
              <a:t>To facilitate team meetings and decision making process. </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marL="0" indent="0">
              <a:buNone/>
            </a:pPr>
            <a:endParaRPr lang="en-IN" dirty="0"/>
          </a:p>
        </p:txBody>
      </p:sp>
    </p:spTree>
    <p:extLst>
      <p:ext uri="{BB962C8B-B14F-4D97-AF65-F5344CB8AC3E}">
        <p14:creationId xmlns:p14="http://schemas.microsoft.com/office/powerpoint/2010/main" val="1107613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307"/>
          </a:xfrm>
        </p:spPr>
        <p:txBody>
          <a:bodyPr/>
          <a:lstStyle/>
          <a:p>
            <a:r>
              <a:rPr lang="en-US" dirty="0"/>
              <a:t>Responsibility of Development Team</a:t>
            </a:r>
            <a:endParaRPr lang="en-IN" dirty="0"/>
          </a:p>
        </p:txBody>
      </p:sp>
      <p:sp>
        <p:nvSpPr>
          <p:cNvPr id="4" name="Content Placeholder 3">
            <a:extLst>
              <a:ext uri="{FF2B5EF4-FFF2-40B4-BE49-F238E27FC236}">
                <a16:creationId xmlns:a16="http://schemas.microsoft.com/office/drawing/2014/main" id="{103294BE-063D-42A4-8C36-C66EB665B7F2}"/>
              </a:ext>
            </a:extLst>
          </p:cNvPr>
          <p:cNvSpPr>
            <a:spLocks noGrp="1"/>
          </p:cNvSpPr>
          <p:nvPr>
            <p:ph idx="1"/>
          </p:nvPr>
        </p:nvSpPr>
        <p:spPr>
          <a:xfrm>
            <a:off x="677334" y="1441173"/>
            <a:ext cx="8596668" cy="4600189"/>
          </a:xfrm>
        </p:spPr>
        <p:txBody>
          <a:bodyPr/>
          <a:lstStyle/>
          <a:p>
            <a:pPr algn="just">
              <a:buFont typeface="Arial" panose="020B0604020202020204" pitchFamily="34" charset="0"/>
              <a:buChar char="•"/>
            </a:pPr>
            <a:r>
              <a:rPr lang="en-US" dirty="0">
                <a:solidFill>
                  <a:srgbClr val="000000"/>
                </a:solidFill>
                <a:latin typeface="Roboto" panose="02000000000000000000" pitchFamily="2" charset="0"/>
              </a:rPr>
              <a:t>P</a:t>
            </a:r>
            <a:r>
              <a:rPr lang="en-US" b="0" i="0" dirty="0">
                <a:solidFill>
                  <a:srgbClr val="000000"/>
                </a:solidFill>
                <a:effectLst/>
                <a:latin typeface="Roboto" panose="02000000000000000000" pitchFamily="2" charset="0"/>
              </a:rPr>
              <a:t>rovide effort estimates of the items in the product backlog. </a:t>
            </a:r>
          </a:p>
          <a:p>
            <a:pPr algn="just">
              <a:buFont typeface="Arial" panose="020B0604020202020204" pitchFamily="34" charset="0"/>
              <a:buChar char="•"/>
            </a:pPr>
            <a:r>
              <a:rPr lang="en-US" dirty="0">
                <a:solidFill>
                  <a:srgbClr val="000000"/>
                </a:solidFill>
                <a:latin typeface="Roboto" panose="02000000000000000000" pitchFamily="2" charset="0"/>
              </a:rPr>
              <a:t>N</a:t>
            </a:r>
            <a:r>
              <a:rPr lang="en-US" b="0" i="0" dirty="0">
                <a:solidFill>
                  <a:srgbClr val="000000"/>
                </a:solidFill>
                <a:effectLst/>
                <a:latin typeface="Roboto" panose="02000000000000000000" pitchFamily="2" charset="0"/>
              </a:rPr>
              <a:t>egotiate the sprint goal with the product owner.</a:t>
            </a:r>
          </a:p>
          <a:p>
            <a:pPr algn="just">
              <a:buFont typeface="Arial" panose="020B0604020202020204" pitchFamily="34" charset="0"/>
              <a:buChar char="•"/>
            </a:pPr>
            <a:r>
              <a:rPr lang="en-US" dirty="0">
                <a:solidFill>
                  <a:srgbClr val="000000"/>
                </a:solidFill>
                <a:latin typeface="Roboto" panose="02000000000000000000" pitchFamily="2" charset="0"/>
              </a:rPr>
              <a:t>D</a:t>
            </a:r>
            <a:r>
              <a:rPr lang="en-US" b="0" i="0" dirty="0">
                <a:solidFill>
                  <a:srgbClr val="000000"/>
                </a:solidFill>
                <a:effectLst/>
                <a:latin typeface="Roboto" panose="02000000000000000000" pitchFamily="2" charset="0"/>
              </a:rPr>
              <a:t>esign, code, and test the increment daily.</a:t>
            </a:r>
          </a:p>
          <a:p>
            <a:pPr marL="0" indent="0">
              <a:buNone/>
            </a:pPr>
            <a:endParaRPr lang="en-IN" dirty="0"/>
          </a:p>
        </p:txBody>
      </p:sp>
    </p:spTree>
    <p:extLst>
      <p:ext uri="{BB962C8B-B14F-4D97-AF65-F5344CB8AC3E}">
        <p14:creationId xmlns:p14="http://schemas.microsoft.com/office/powerpoint/2010/main" val="3432782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307"/>
          </a:xfrm>
        </p:spPr>
        <p:txBody>
          <a:bodyPr/>
          <a:lstStyle/>
          <a:p>
            <a:r>
              <a:rPr lang="en-US" dirty="0"/>
              <a:t>Scrum Stages / Events</a:t>
            </a:r>
            <a:endParaRPr lang="en-IN" dirty="0"/>
          </a:p>
        </p:txBody>
      </p:sp>
      <p:pic>
        <p:nvPicPr>
          <p:cNvPr id="7" name="Content Placeholder 6">
            <a:extLst>
              <a:ext uri="{FF2B5EF4-FFF2-40B4-BE49-F238E27FC236}">
                <a16:creationId xmlns:a16="http://schemas.microsoft.com/office/drawing/2014/main" id="{04F4466E-6501-53C4-6FE9-222260D58160}"/>
              </a:ext>
            </a:extLst>
          </p:cNvPr>
          <p:cNvPicPr>
            <a:picLocks noGrp="1" noChangeAspect="1"/>
          </p:cNvPicPr>
          <p:nvPr>
            <p:ph idx="1"/>
          </p:nvPr>
        </p:nvPicPr>
        <p:blipFill>
          <a:blip r:embed="rId2"/>
          <a:stretch>
            <a:fillRect/>
          </a:stretch>
        </p:blipFill>
        <p:spPr>
          <a:xfrm>
            <a:off x="497840" y="1371600"/>
            <a:ext cx="9347200" cy="4961070"/>
          </a:xfrm>
        </p:spPr>
      </p:pic>
    </p:spTree>
    <p:extLst>
      <p:ext uri="{BB962C8B-B14F-4D97-AF65-F5344CB8AC3E}">
        <p14:creationId xmlns:p14="http://schemas.microsoft.com/office/powerpoint/2010/main" val="3925779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Scrum Events</a:t>
            </a:r>
            <a:endParaRPr lang="en-IN" dirty="0"/>
          </a:p>
        </p:txBody>
      </p:sp>
      <p:sp>
        <p:nvSpPr>
          <p:cNvPr id="3" name="Content Placeholder 2"/>
          <p:cNvSpPr>
            <a:spLocks noGrp="1"/>
          </p:cNvSpPr>
          <p:nvPr>
            <p:ph idx="1"/>
          </p:nvPr>
        </p:nvSpPr>
        <p:spPr>
          <a:xfrm>
            <a:off x="677334" y="1318437"/>
            <a:ext cx="8596668" cy="4722925"/>
          </a:xfrm>
        </p:spPr>
        <p:txBody>
          <a:bodyPr/>
          <a:lstStyle/>
          <a:p>
            <a:pPr lvl="0"/>
            <a:r>
              <a:rPr lang="en-IN" b="1" dirty="0"/>
              <a:t>Sprint</a:t>
            </a:r>
            <a:r>
              <a:rPr lang="en-IN" dirty="0"/>
              <a:t>: Iterative time boxes where a goal is accomplished. Time frame does not exceed one calendar month and are consistent throughout the development process.</a:t>
            </a:r>
          </a:p>
          <a:p>
            <a:pPr lvl="0"/>
            <a:r>
              <a:rPr lang="en-IN" b="1" dirty="0"/>
              <a:t>Sprint planning</a:t>
            </a:r>
            <a:r>
              <a:rPr lang="en-IN" dirty="0"/>
              <a:t>: Where the entire Scrum team get together — at the beginning of every Sprint — to plan the upcoming sprint.</a:t>
            </a:r>
          </a:p>
          <a:p>
            <a:pPr lvl="0"/>
            <a:r>
              <a:rPr lang="en-IN" b="1" dirty="0"/>
              <a:t>Scrum Meeting / Daily Scrum </a:t>
            </a:r>
            <a:r>
              <a:rPr lang="en-IN" dirty="0"/>
              <a:t>: 15 minute time boxed meeting held at the same time, every day of the Sprint, where the previous day’s achievements are discussed, as well as the expectations for the following one.</a:t>
            </a:r>
          </a:p>
          <a:p>
            <a:pPr lvl="0"/>
            <a:r>
              <a:rPr lang="en-IN" b="1" dirty="0"/>
              <a:t>Sprint review</a:t>
            </a:r>
            <a:r>
              <a:rPr lang="en-IN" dirty="0"/>
              <a:t>: An meeting held at the end of every Sprint where the Scrum team present their Increment to the stakeholders, and discuss feedback.</a:t>
            </a:r>
          </a:p>
          <a:p>
            <a:r>
              <a:rPr lang="en-IN" b="1" dirty="0"/>
              <a:t>Sprint retrospective</a:t>
            </a:r>
            <a:r>
              <a:rPr lang="en-IN" dirty="0"/>
              <a:t>: A meeting where the Scrum team reflect on the proceedings of the previous Sprint and establish improvements for the next Sprint.</a:t>
            </a:r>
          </a:p>
        </p:txBody>
      </p:sp>
    </p:spTree>
    <p:extLst>
      <p:ext uri="{BB962C8B-B14F-4D97-AF65-F5344CB8AC3E}">
        <p14:creationId xmlns:p14="http://schemas.microsoft.com/office/powerpoint/2010/main" val="11890047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4320"/>
            <a:ext cx="8596668" cy="827314"/>
          </a:xfrm>
        </p:spPr>
        <p:txBody>
          <a:bodyPr/>
          <a:lstStyle/>
          <a:p>
            <a:r>
              <a:rPr lang="en-US" dirty="0"/>
              <a:t>Scrum Artifacts</a:t>
            </a:r>
            <a:endParaRPr lang="en-IN" dirty="0"/>
          </a:p>
        </p:txBody>
      </p:sp>
      <p:sp>
        <p:nvSpPr>
          <p:cNvPr id="3" name="Content Placeholder 2"/>
          <p:cNvSpPr>
            <a:spLocks noGrp="1"/>
          </p:cNvSpPr>
          <p:nvPr>
            <p:ph idx="1"/>
          </p:nvPr>
        </p:nvSpPr>
        <p:spPr>
          <a:xfrm>
            <a:off x="677334" y="975361"/>
            <a:ext cx="9055946" cy="5608320"/>
          </a:xfrm>
        </p:spPr>
        <p:txBody>
          <a:bodyPr>
            <a:normAutofit/>
          </a:bodyPr>
          <a:lstStyle/>
          <a:p>
            <a:pPr lvl="0">
              <a:spcBef>
                <a:spcPts val="1200"/>
              </a:spcBef>
            </a:pPr>
            <a:r>
              <a:rPr lang="en-IN" b="1" dirty="0"/>
              <a:t>Product backlog</a:t>
            </a:r>
            <a:r>
              <a:rPr lang="en-IN" dirty="0"/>
              <a:t>: Managed by the Product Owner, it’s where all the requirements needed for a viable product are listed in order of priority. Includes features, functions, requirements, enhancements, and fixes that authorize any changes to be made to the product in future releases.</a:t>
            </a:r>
          </a:p>
          <a:p>
            <a:pPr lvl="0">
              <a:spcBef>
                <a:spcPts val="1200"/>
              </a:spcBef>
            </a:pPr>
            <a:r>
              <a:rPr lang="en-IN" b="1" dirty="0"/>
              <a:t>Sprint backlog</a:t>
            </a:r>
            <a:r>
              <a:rPr lang="en-IN" dirty="0"/>
              <a:t>: A list of the tasks and requirements that need to be accomplished during the next Sprint. Sometimes accompanied by a Scrum task board, which is used to visualize the progress of the tasks in the current Sprint, and any changes that are made in a ‘To Do, Doing, and Done’ format.</a:t>
            </a:r>
          </a:p>
          <a:p>
            <a:pPr>
              <a:spcBef>
                <a:spcPts val="1200"/>
              </a:spcBef>
            </a:pPr>
            <a:r>
              <a:rPr lang="en-IN" b="1" dirty="0"/>
              <a:t>Burn-up charts</a:t>
            </a:r>
            <a:r>
              <a:rPr lang="en-IN" dirty="0"/>
              <a:t> represent how much work has been completed in the project </a:t>
            </a:r>
          </a:p>
          <a:p>
            <a:pPr>
              <a:spcBef>
                <a:spcPts val="1200"/>
              </a:spcBef>
            </a:pPr>
            <a:r>
              <a:rPr lang="en-IN" b="1" dirty="0"/>
              <a:t>Burn-down chart</a:t>
            </a:r>
            <a:r>
              <a:rPr lang="en-IN" dirty="0"/>
              <a:t> represents the remaining work in a project.</a:t>
            </a:r>
          </a:p>
          <a:p>
            <a:pPr>
              <a:spcBef>
                <a:spcPts val="1200"/>
              </a:spcBef>
            </a:pPr>
            <a:r>
              <a:rPr lang="en-IN" b="1" dirty="0"/>
              <a:t>User Stories: </a:t>
            </a:r>
            <a:r>
              <a:rPr lang="en-IN" dirty="0"/>
              <a:t>User Stories defines the actual business requirement. Generally created by Product owner.</a:t>
            </a:r>
          </a:p>
          <a:p>
            <a:pPr>
              <a:spcBef>
                <a:spcPts val="1200"/>
              </a:spcBef>
            </a:pPr>
            <a:r>
              <a:rPr lang="en-IN" b="1" dirty="0"/>
              <a:t>Epic:</a:t>
            </a:r>
            <a:r>
              <a:rPr lang="en-IN" dirty="0"/>
              <a:t> A group of related user stories is called an Epic.</a:t>
            </a:r>
          </a:p>
          <a:p>
            <a:pPr>
              <a:spcBef>
                <a:spcPts val="1200"/>
              </a:spcBef>
            </a:pPr>
            <a:r>
              <a:rPr lang="en-IN" b="1" dirty="0"/>
              <a:t>Task: </a:t>
            </a:r>
            <a:r>
              <a:rPr lang="en-IN" dirty="0"/>
              <a:t>To accomplish the business requirements Development Team and Testing Team create tasks.</a:t>
            </a:r>
          </a:p>
          <a:p>
            <a:pPr>
              <a:spcBef>
                <a:spcPts val="1200"/>
              </a:spcBef>
            </a:pPr>
            <a:r>
              <a:rPr lang="en-IN" b="1" dirty="0"/>
              <a:t>Increment:</a:t>
            </a:r>
            <a:r>
              <a:rPr lang="en-IN" dirty="0"/>
              <a:t> The sum of all the product backlog items completed in every sprint.</a:t>
            </a:r>
          </a:p>
          <a:p>
            <a:pPr lvl="0"/>
            <a:endParaRPr lang="en-IN" dirty="0"/>
          </a:p>
        </p:txBody>
      </p:sp>
    </p:spTree>
    <p:extLst>
      <p:ext uri="{BB962C8B-B14F-4D97-AF65-F5344CB8AC3E}">
        <p14:creationId xmlns:p14="http://schemas.microsoft.com/office/powerpoint/2010/main" val="27369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Stakeholders in a Project</a:t>
            </a:r>
            <a:endParaRPr lang="en-IN" dirty="0"/>
          </a:p>
        </p:txBody>
      </p:sp>
      <p:sp>
        <p:nvSpPr>
          <p:cNvPr id="3" name="Content Placeholder 2"/>
          <p:cNvSpPr>
            <a:spLocks noGrp="1"/>
          </p:cNvSpPr>
          <p:nvPr>
            <p:ph idx="1"/>
          </p:nvPr>
        </p:nvSpPr>
        <p:spPr>
          <a:xfrm>
            <a:off x="677334" y="1534886"/>
            <a:ext cx="8596668" cy="4931227"/>
          </a:xfrm>
        </p:spPr>
        <p:txBody>
          <a:bodyPr>
            <a:normAutofit/>
          </a:bodyPr>
          <a:lstStyle/>
          <a:p>
            <a:pPr marL="0" indent="0" algn="l">
              <a:spcBef>
                <a:spcPts val="1400"/>
              </a:spcBef>
              <a:buNone/>
            </a:pPr>
            <a:r>
              <a:rPr lang="en-US" b="0" i="0" dirty="0">
                <a:solidFill>
                  <a:srgbClr val="2B3857"/>
                </a:solidFill>
                <a:effectLst/>
                <a:latin typeface="TT_Norms_Pro"/>
              </a:rPr>
              <a:t>Some of the typical key project stakeholders you'll find in a project include:</a:t>
            </a:r>
          </a:p>
          <a:p>
            <a:pPr algn="l">
              <a:spcBef>
                <a:spcPts val="1400"/>
              </a:spcBef>
              <a:buFont typeface="Arial" panose="020B0604020202020204" pitchFamily="34" charset="0"/>
              <a:buChar char="•"/>
            </a:pPr>
            <a:r>
              <a:rPr lang="en-US" b="1" i="0" dirty="0">
                <a:solidFill>
                  <a:srgbClr val="2B3857"/>
                </a:solidFill>
                <a:effectLst/>
                <a:latin typeface="TT_Norms_Pro"/>
              </a:rPr>
              <a:t>Customers:</a:t>
            </a:r>
            <a:r>
              <a:rPr lang="en-US" b="0" i="0" dirty="0">
                <a:solidFill>
                  <a:srgbClr val="2B3857"/>
                </a:solidFill>
                <a:effectLst/>
                <a:latin typeface="TT_Norms_Pro"/>
              </a:rPr>
              <a:t> The direct user of a product or service, often both internal and external to the company executing the project</a:t>
            </a:r>
          </a:p>
          <a:p>
            <a:pPr algn="l">
              <a:spcBef>
                <a:spcPts val="1400"/>
              </a:spcBef>
              <a:buFont typeface="Arial" panose="020B0604020202020204" pitchFamily="34" charset="0"/>
              <a:buChar char="•"/>
            </a:pPr>
            <a:r>
              <a:rPr lang="en-US" b="1" i="0" dirty="0">
                <a:solidFill>
                  <a:srgbClr val="2B3857"/>
                </a:solidFill>
                <a:effectLst/>
                <a:latin typeface="TT_Norms_Pro"/>
              </a:rPr>
              <a:t>Project manager:</a:t>
            </a:r>
            <a:r>
              <a:rPr lang="en-US" b="0" i="0" dirty="0">
                <a:solidFill>
                  <a:srgbClr val="2B3857"/>
                </a:solidFill>
                <a:effectLst/>
                <a:latin typeface="TT_Norms_Pro"/>
              </a:rPr>
              <a:t> The project's leader</a:t>
            </a:r>
          </a:p>
          <a:p>
            <a:pPr algn="l">
              <a:spcBef>
                <a:spcPts val="1400"/>
              </a:spcBef>
              <a:buFont typeface="Arial" panose="020B0604020202020204" pitchFamily="34" charset="0"/>
              <a:buChar char="•"/>
            </a:pPr>
            <a:r>
              <a:rPr lang="en-US" b="1" i="0" dirty="0">
                <a:solidFill>
                  <a:srgbClr val="2B3857"/>
                </a:solidFill>
                <a:effectLst/>
                <a:latin typeface="TT_Norms_Pro"/>
              </a:rPr>
              <a:t>Project team members:</a:t>
            </a:r>
            <a:r>
              <a:rPr lang="en-US" b="0" i="0" dirty="0">
                <a:solidFill>
                  <a:srgbClr val="2B3857"/>
                </a:solidFill>
                <a:effectLst/>
                <a:latin typeface="TT_Norms_Pro"/>
              </a:rPr>
              <a:t> The group executing the project under the project manager's leadership</a:t>
            </a:r>
          </a:p>
          <a:p>
            <a:pPr algn="l">
              <a:spcBef>
                <a:spcPts val="1400"/>
              </a:spcBef>
              <a:buFont typeface="Arial" panose="020B0604020202020204" pitchFamily="34" charset="0"/>
              <a:buChar char="•"/>
            </a:pPr>
            <a:r>
              <a:rPr lang="en-US" b="1" i="0" dirty="0">
                <a:solidFill>
                  <a:srgbClr val="2B3857"/>
                </a:solidFill>
                <a:effectLst/>
                <a:latin typeface="TT_Norms_Pro"/>
              </a:rPr>
              <a:t>Project sponsor:</a:t>
            </a:r>
            <a:r>
              <a:rPr lang="en-US" b="0" i="0" dirty="0">
                <a:solidFill>
                  <a:srgbClr val="2B3857"/>
                </a:solidFill>
                <a:effectLst/>
                <a:latin typeface="TT_Norms_Pro"/>
              </a:rPr>
              <a:t> The project's financier</a:t>
            </a:r>
          </a:p>
          <a:p>
            <a:pPr algn="l">
              <a:spcBef>
                <a:spcPts val="1400"/>
              </a:spcBef>
              <a:buFont typeface="Arial" panose="020B0604020202020204" pitchFamily="34" charset="0"/>
              <a:buChar char="•"/>
            </a:pPr>
            <a:r>
              <a:rPr lang="en-US" b="1" i="0" dirty="0">
                <a:solidFill>
                  <a:srgbClr val="2B3857"/>
                </a:solidFill>
                <a:effectLst/>
                <a:latin typeface="TT_Norms_Pro"/>
              </a:rPr>
              <a:t>Steering committee:</a:t>
            </a:r>
            <a:r>
              <a:rPr lang="en-US" b="0" i="0" dirty="0">
                <a:solidFill>
                  <a:srgbClr val="2B3857"/>
                </a:solidFill>
                <a:effectLst/>
                <a:latin typeface="TT_Norms_Pro"/>
              </a:rPr>
              <a:t> An advisory group providing guidance on key decisions, which includes the sponsor, executives, and key stakeholders from the organization</a:t>
            </a:r>
          </a:p>
          <a:p>
            <a:pPr algn="l">
              <a:spcBef>
                <a:spcPts val="1400"/>
              </a:spcBef>
              <a:buFont typeface="Arial" panose="020B0604020202020204" pitchFamily="34" charset="0"/>
              <a:buChar char="•"/>
            </a:pPr>
            <a:r>
              <a:rPr lang="en-US" b="1" i="0" dirty="0">
                <a:solidFill>
                  <a:srgbClr val="2B3857"/>
                </a:solidFill>
                <a:effectLst/>
                <a:latin typeface="TT_Norms_Pro"/>
              </a:rPr>
              <a:t>Executives:</a:t>
            </a:r>
            <a:r>
              <a:rPr lang="en-US" b="0" i="0" dirty="0">
                <a:solidFill>
                  <a:srgbClr val="2B3857"/>
                </a:solidFill>
                <a:effectLst/>
                <a:latin typeface="TT_Norms_Pro"/>
              </a:rPr>
              <a:t> The top management in the company executing the project; those who direct the organization's strategy</a:t>
            </a:r>
          </a:p>
          <a:p>
            <a:pPr algn="l">
              <a:spcBef>
                <a:spcPts val="1400"/>
              </a:spcBef>
              <a:buFont typeface="Arial" panose="020B0604020202020204" pitchFamily="34" charset="0"/>
              <a:buChar char="•"/>
            </a:pPr>
            <a:r>
              <a:rPr lang="en-US" b="1" i="0" dirty="0">
                <a:solidFill>
                  <a:srgbClr val="2B3857"/>
                </a:solidFill>
                <a:effectLst/>
                <a:latin typeface="TT_Norms_Pro"/>
              </a:rPr>
              <a:t>Resource managers:</a:t>
            </a:r>
            <a:r>
              <a:rPr lang="en-US" b="0" i="0" dirty="0">
                <a:solidFill>
                  <a:srgbClr val="2B3857"/>
                </a:solidFill>
                <a:effectLst/>
                <a:latin typeface="TT_Norms_Pro"/>
              </a:rPr>
              <a:t> Other managers who control resources needed for executing the project</a:t>
            </a:r>
          </a:p>
          <a:p>
            <a:pPr marL="0" indent="0">
              <a:spcBef>
                <a:spcPts val="1400"/>
              </a:spcBef>
              <a:buNone/>
            </a:pPr>
            <a:endParaRPr lang="en-IN" dirty="0"/>
          </a:p>
        </p:txBody>
      </p:sp>
    </p:spTree>
    <p:extLst>
      <p:ext uri="{BB962C8B-B14F-4D97-AF65-F5344CB8AC3E}">
        <p14:creationId xmlns:p14="http://schemas.microsoft.com/office/powerpoint/2010/main" val="3692728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Scrum Artifacts</a:t>
            </a:r>
            <a:endParaRPr lang="en-IN" dirty="0"/>
          </a:p>
        </p:txBody>
      </p:sp>
      <p:sp>
        <p:nvSpPr>
          <p:cNvPr id="3" name="Content Placeholder 2"/>
          <p:cNvSpPr>
            <a:spLocks noGrp="1"/>
          </p:cNvSpPr>
          <p:nvPr>
            <p:ph idx="1"/>
          </p:nvPr>
        </p:nvSpPr>
        <p:spPr>
          <a:xfrm>
            <a:off x="677334" y="1318437"/>
            <a:ext cx="8596668" cy="4722925"/>
          </a:xfrm>
        </p:spPr>
        <p:txBody>
          <a:bodyPr>
            <a:normAutofit/>
          </a:bodyPr>
          <a:lstStyle/>
          <a:p>
            <a:r>
              <a:rPr lang="en-IN" b="1" dirty="0"/>
              <a:t>Task board </a:t>
            </a:r>
            <a:r>
              <a:rPr lang="en-IN" dirty="0"/>
              <a:t>is dash board which shows progress of the project. It contains:</a:t>
            </a:r>
          </a:p>
          <a:p>
            <a:pPr marL="800100" lvl="2" indent="0">
              <a:buNone/>
            </a:pPr>
            <a:r>
              <a:rPr lang="en-IN" sz="1600" b="1" dirty="0"/>
              <a:t>User Story:</a:t>
            </a:r>
            <a:r>
              <a:rPr lang="en-IN" sz="1600" dirty="0"/>
              <a:t> which has the actual business requirement.</a:t>
            </a:r>
          </a:p>
          <a:p>
            <a:pPr marL="800100" lvl="2" indent="0">
              <a:buNone/>
            </a:pPr>
            <a:r>
              <a:rPr lang="en-IN" sz="1600" b="1" dirty="0"/>
              <a:t>To Do:</a:t>
            </a:r>
            <a:r>
              <a:rPr lang="en-IN" sz="1600" dirty="0"/>
              <a:t> Tasks that can be worked on.</a:t>
            </a:r>
          </a:p>
          <a:p>
            <a:pPr marL="800100" lvl="2" indent="0">
              <a:buNone/>
            </a:pPr>
            <a:r>
              <a:rPr lang="en-IN" sz="1600" b="1" dirty="0"/>
              <a:t>In Progress:</a:t>
            </a:r>
            <a:r>
              <a:rPr lang="en-IN" sz="1600" dirty="0"/>
              <a:t> Tasks in progress.</a:t>
            </a:r>
          </a:p>
          <a:p>
            <a:pPr marL="800100" lvl="2" indent="0">
              <a:buNone/>
            </a:pPr>
            <a:r>
              <a:rPr lang="en-IN" sz="1600" b="1" dirty="0"/>
              <a:t>Done:</a:t>
            </a:r>
            <a:r>
              <a:rPr lang="en-IN" sz="1600" dirty="0"/>
              <a:t> Completed tasks.</a:t>
            </a:r>
          </a:p>
          <a:p>
            <a:endParaRPr lang="en-IN" dirty="0"/>
          </a:p>
          <a:p>
            <a:r>
              <a:rPr lang="en-IN" b="1" dirty="0"/>
              <a:t>Daily stand up</a:t>
            </a:r>
            <a:r>
              <a:rPr lang="en-IN" dirty="0"/>
              <a:t> meeting is essential for any team in which-</a:t>
            </a:r>
          </a:p>
          <a:p>
            <a:pPr marL="800100" lvl="2" indent="0">
              <a:buNone/>
            </a:pPr>
            <a:r>
              <a:rPr lang="en-IN" sz="1600" dirty="0"/>
              <a:t>Team discuss about how much work has been completed.</a:t>
            </a:r>
          </a:p>
          <a:p>
            <a:pPr marL="800100" lvl="2" indent="0">
              <a:buNone/>
            </a:pPr>
            <a:r>
              <a:rPr lang="en-IN" sz="1600" dirty="0"/>
              <a:t>What are the plans to resolve technical issues.</a:t>
            </a:r>
          </a:p>
          <a:p>
            <a:pPr marL="800100" lvl="2" indent="0">
              <a:buNone/>
            </a:pPr>
            <a:r>
              <a:rPr lang="en-IN" sz="1600" dirty="0"/>
              <a:t>What steps need to done to complete the projects etc.</a:t>
            </a:r>
          </a:p>
          <a:p>
            <a:pPr marL="800100" lvl="2" indent="0">
              <a:buNone/>
            </a:pPr>
            <a:r>
              <a:rPr lang="en-IN" dirty="0"/>
              <a:t> </a:t>
            </a:r>
          </a:p>
          <a:p>
            <a:pPr lvl="0"/>
            <a:endParaRPr lang="en-IN" dirty="0"/>
          </a:p>
        </p:txBody>
      </p:sp>
    </p:spTree>
    <p:extLst>
      <p:ext uri="{BB962C8B-B14F-4D97-AF65-F5344CB8AC3E}">
        <p14:creationId xmlns:p14="http://schemas.microsoft.com/office/powerpoint/2010/main" val="4039213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Scrum Artifacts</a:t>
            </a:r>
            <a:endParaRPr lang="en-IN" dirty="0"/>
          </a:p>
        </p:txBody>
      </p:sp>
      <p:pic>
        <p:nvPicPr>
          <p:cNvPr id="7" name="Picture 6">
            <a:extLst>
              <a:ext uri="{FF2B5EF4-FFF2-40B4-BE49-F238E27FC236}">
                <a16:creationId xmlns:a16="http://schemas.microsoft.com/office/drawing/2014/main" id="{642BFA3D-8B8C-5450-A07B-0B04E17C56FD}"/>
              </a:ext>
            </a:extLst>
          </p:cNvPr>
          <p:cNvPicPr>
            <a:picLocks noChangeAspect="1"/>
          </p:cNvPicPr>
          <p:nvPr/>
        </p:nvPicPr>
        <p:blipFill>
          <a:blip r:embed="rId2"/>
          <a:stretch>
            <a:fillRect/>
          </a:stretch>
        </p:blipFill>
        <p:spPr>
          <a:xfrm>
            <a:off x="895166" y="1742335"/>
            <a:ext cx="8797474" cy="5000341"/>
          </a:xfrm>
          <a:prstGeom prst="rect">
            <a:avLst/>
          </a:prstGeom>
        </p:spPr>
      </p:pic>
    </p:spTree>
    <p:extLst>
      <p:ext uri="{BB962C8B-B14F-4D97-AF65-F5344CB8AC3E}">
        <p14:creationId xmlns:p14="http://schemas.microsoft.com/office/powerpoint/2010/main" val="40426050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Scrum Artifacts</a:t>
            </a:r>
            <a:endParaRPr lang="en-IN" dirty="0"/>
          </a:p>
        </p:txBody>
      </p:sp>
      <p:pic>
        <p:nvPicPr>
          <p:cNvPr id="4" name="Picture 3">
            <a:extLst>
              <a:ext uri="{FF2B5EF4-FFF2-40B4-BE49-F238E27FC236}">
                <a16:creationId xmlns:a16="http://schemas.microsoft.com/office/drawing/2014/main" id="{C4363990-055A-CFF4-7D24-1273D2835749}"/>
              </a:ext>
            </a:extLst>
          </p:cNvPr>
          <p:cNvPicPr>
            <a:picLocks noChangeAspect="1"/>
          </p:cNvPicPr>
          <p:nvPr/>
        </p:nvPicPr>
        <p:blipFill>
          <a:blip r:embed="rId2"/>
          <a:stretch>
            <a:fillRect/>
          </a:stretch>
        </p:blipFill>
        <p:spPr>
          <a:xfrm>
            <a:off x="1112985" y="1668680"/>
            <a:ext cx="8947879" cy="5290920"/>
          </a:xfrm>
          <a:prstGeom prst="rect">
            <a:avLst/>
          </a:prstGeom>
        </p:spPr>
      </p:pic>
    </p:spTree>
    <p:extLst>
      <p:ext uri="{BB962C8B-B14F-4D97-AF65-F5344CB8AC3E}">
        <p14:creationId xmlns:p14="http://schemas.microsoft.com/office/powerpoint/2010/main" val="7491908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Scrum Artifacts</a:t>
            </a:r>
            <a:endParaRPr lang="en-IN" dirty="0"/>
          </a:p>
        </p:txBody>
      </p:sp>
      <p:pic>
        <p:nvPicPr>
          <p:cNvPr id="5" name="Picture 4">
            <a:extLst>
              <a:ext uri="{FF2B5EF4-FFF2-40B4-BE49-F238E27FC236}">
                <a16:creationId xmlns:a16="http://schemas.microsoft.com/office/drawing/2014/main" id="{73157B16-44DB-1F84-56FE-567A4718414B}"/>
              </a:ext>
            </a:extLst>
          </p:cNvPr>
          <p:cNvPicPr>
            <a:picLocks noChangeAspect="1"/>
          </p:cNvPicPr>
          <p:nvPr/>
        </p:nvPicPr>
        <p:blipFill>
          <a:blip r:embed="rId2"/>
          <a:stretch>
            <a:fillRect/>
          </a:stretch>
        </p:blipFill>
        <p:spPr>
          <a:xfrm>
            <a:off x="865963" y="1436914"/>
            <a:ext cx="9401468" cy="5299166"/>
          </a:xfrm>
          <a:prstGeom prst="rect">
            <a:avLst/>
          </a:prstGeom>
        </p:spPr>
      </p:pic>
    </p:spTree>
    <p:extLst>
      <p:ext uri="{BB962C8B-B14F-4D97-AF65-F5344CB8AC3E}">
        <p14:creationId xmlns:p14="http://schemas.microsoft.com/office/powerpoint/2010/main" val="32095512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Waterfall vs Agile</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01586241"/>
              </p:ext>
            </p:extLst>
          </p:nvPr>
        </p:nvGraphicFramePr>
        <p:xfrm>
          <a:off x="677690" y="1436914"/>
          <a:ext cx="9583910" cy="5055326"/>
        </p:xfrm>
        <a:graphic>
          <a:graphicData uri="http://schemas.openxmlformats.org/drawingml/2006/table">
            <a:tbl>
              <a:tblPr firstRow="1" bandRow="1">
                <a:tableStyleId>{5C22544A-7EE6-4342-B048-85BDC9FD1C3A}</a:tableStyleId>
              </a:tblPr>
              <a:tblGrid>
                <a:gridCol w="4791955">
                  <a:extLst>
                    <a:ext uri="{9D8B030D-6E8A-4147-A177-3AD203B41FA5}">
                      <a16:colId xmlns:a16="http://schemas.microsoft.com/office/drawing/2014/main" val="20000"/>
                    </a:ext>
                  </a:extLst>
                </a:gridCol>
                <a:gridCol w="4791955">
                  <a:extLst>
                    <a:ext uri="{9D8B030D-6E8A-4147-A177-3AD203B41FA5}">
                      <a16:colId xmlns:a16="http://schemas.microsoft.com/office/drawing/2014/main" val="20001"/>
                    </a:ext>
                  </a:extLst>
                </a:gridCol>
              </a:tblGrid>
              <a:tr h="455856">
                <a:tc>
                  <a:txBody>
                    <a:bodyPr/>
                    <a:lstStyle/>
                    <a:p>
                      <a:pPr algn="ctr"/>
                      <a:r>
                        <a:rPr lang="en-US" sz="2000" dirty="0"/>
                        <a:t>Waterfall</a:t>
                      </a:r>
                      <a:endParaRPr lang="en-IN" sz="2000" dirty="0"/>
                    </a:p>
                  </a:txBody>
                  <a:tcPr/>
                </a:tc>
                <a:tc>
                  <a:txBody>
                    <a:bodyPr/>
                    <a:lstStyle/>
                    <a:p>
                      <a:pPr algn="ctr"/>
                      <a:r>
                        <a:rPr lang="en-US" sz="2000" dirty="0"/>
                        <a:t>Agile</a:t>
                      </a:r>
                      <a:endParaRPr lang="en-IN" sz="2000" dirty="0"/>
                    </a:p>
                  </a:txBody>
                  <a:tcPr/>
                </a:tc>
                <a:extLst>
                  <a:ext uri="{0D108BD9-81ED-4DB2-BD59-A6C34878D82A}">
                    <a16:rowId xmlns:a16="http://schemas.microsoft.com/office/drawing/2014/main" val="10000"/>
                  </a:ext>
                </a:extLst>
              </a:tr>
              <a:tr h="6662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Development of the software flows sequentially from start point to end point.</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Agile method proposes incremental and iterative approach to software design</a:t>
                      </a:r>
                      <a:endParaRPr lang="en-IN" sz="1600" dirty="0"/>
                    </a:p>
                  </a:txBody>
                  <a:tcPr/>
                </a:tc>
                <a:extLst>
                  <a:ext uri="{0D108BD9-81ED-4DB2-BD59-A6C34878D82A}">
                    <a16:rowId xmlns:a16="http://schemas.microsoft.com/office/drawing/2014/main" val="10001"/>
                  </a:ext>
                </a:extLst>
              </a:tr>
              <a:tr h="9467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The customer can only see the product at the end of the project</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The customer has early and frequent opportunities to look at the product and make decision and changes to the project</a:t>
                      </a:r>
                      <a:endParaRPr lang="en-IN" sz="1600" dirty="0"/>
                    </a:p>
                  </a:txBody>
                  <a:tcPr/>
                </a:tc>
                <a:extLst>
                  <a:ext uri="{0D108BD9-81ED-4DB2-BD59-A6C34878D82A}">
                    <a16:rowId xmlns:a16="http://schemas.microsoft.com/office/drawing/2014/main" val="10002"/>
                  </a:ext>
                </a:extLst>
              </a:tr>
              <a:tr h="4266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Testers work separately from developers</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Testers and developers work together</a:t>
                      </a:r>
                      <a:endParaRPr lang="en-IN" sz="1600" dirty="0"/>
                    </a:p>
                  </a:txBody>
                  <a:tcPr/>
                </a:tc>
                <a:extLst>
                  <a:ext uri="{0D108BD9-81ED-4DB2-BD59-A6C34878D82A}">
                    <a16:rowId xmlns:a16="http://schemas.microsoft.com/office/drawing/2014/main" val="4199034933"/>
                  </a:ext>
                </a:extLst>
              </a:tr>
              <a:tr h="6662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The design process is not broken into an individual models</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The </a:t>
                      </a:r>
                      <a:r>
                        <a:rPr lang="en-IN" sz="1600" b="1" i="0" kern="1200" dirty="0">
                          <a:solidFill>
                            <a:schemeClr val="dk1"/>
                          </a:solidFill>
                          <a:effectLst/>
                          <a:latin typeface="+mn-lt"/>
                          <a:ea typeface="+mn-ea"/>
                          <a:cs typeface="+mn-cs"/>
                        </a:rPr>
                        <a:t>agile process</a:t>
                      </a:r>
                      <a:r>
                        <a:rPr lang="en-IN" sz="1600" b="0" i="0" kern="1200" dirty="0">
                          <a:solidFill>
                            <a:schemeClr val="dk1"/>
                          </a:solidFill>
                          <a:effectLst/>
                          <a:latin typeface="+mn-lt"/>
                          <a:ea typeface="+mn-ea"/>
                          <a:cs typeface="+mn-cs"/>
                        </a:rPr>
                        <a:t> is broken into individual models that designers work on</a:t>
                      </a:r>
                      <a:endParaRPr lang="en-IN" sz="1600" dirty="0"/>
                    </a:p>
                  </a:txBody>
                  <a:tcPr/>
                </a:tc>
                <a:extLst>
                  <a:ext uri="{0D108BD9-81ED-4DB2-BD59-A6C34878D82A}">
                    <a16:rowId xmlns:a16="http://schemas.microsoft.com/office/drawing/2014/main" val="10003"/>
                  </a:ext>
                </a:extLst>
              </a:tr>
              <a:tr h="6662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Waterfall model are more secure because they are so plan oriented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Agile model is considered unstructured compared to the waterfall model</a:t>
                      </a:r>
                      <a:endParaRPr lang="en-IN" sz="1600" dirty="0"/>
                    </a:p>
                  </a:txBody>
                  <a:tcPr/>
                </a:tc>
                <a:extLst>
                  <a:ext uri="{0D108BD9-81ED-4DB2-BD59-A6C34878D82A}">
                    <a16:rowId xmlns:a16="http://schemas.microsoft.com/office/drawing/2014/main" val="10004"/>
                  </a:ext>
                </a:extLst>
              </a:tr>
              <a:tr h="122730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Only after the development, the whole product is tested. If the requirement error is found or any changes have to be made, the project has to start from the beginning</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Error can be fixed in the middle of the project</a:t>
                      </a:r>
                      <a:endParaRPr lang="en-IN"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716759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Waterfall vs Agile</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24624035"/>
              </p:ext>
            </p:extLst>
          </p:nvPr>
        </p:nvGraphicFramePr>
        <p:xfrm>
          <a:off x="677863" y="1339168"/>
          <a:ext cx="8596312" cy="548640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370840">
                <a:tc>
                  <a:txBody>
                    <a:bodyPr/>
                    <a:lstStyle/>
                    <a:p>
                      <a:pPr algn="ctr"/>
                      <a:r>
                        <a:rPr lang="en-US" sz="2000" dirty="0"/>
                        <a:t>Waterfall</a:t>
                      </a:r>
                      <a:endParaRPr lang="en-IN" sz="2000" dirty="0"/>
                    </a:p>
                  </a:txBody>
                  <a:tcPr/>
                </a:tc>
                <a:tc>
                  <a:txBody>
                    <a:bodyPr/>
                    <a:lstStyle/>
                    <a:p>
                      <a:pPr algn="ctr"/>
                      <a:r>
                        <a:rPr lang="en-US" sz="2000" dirty="0"/>
                        <a:t>Agile</a:t>
                      </a:r>
                      <a:endParaRPr lang="en-IN" sz="2000" dirty="0"/>
                    </a:p>
                  </a:txBody>
                  <a:tcPr/>
                </a:tc>
                <a:extLst>
                  <a:ext uri="{0D108BD9-81ED-4DB2-BD59-A6C34878D82A}">
                    <a16:rowId xmlns:a16="http://schemas.microsoft.com/office/drawing/2014/main" val="10000"/>
                  </a:ext>
                </a:extLst>
              </a:tr>
              <a:tr h="370840">
                <a:tc>
                  <a:txBody>
                    <a:bodyPr/>
                    <a:lstStyle/>
                    <a:p>
                      <a:r>
                        <a:rPr lang="en-IN" sz="1600" b="0" i="0" kern="1200" dirty="0">
                          <a:solidFill>
                            <a:schemeClr val="dk1"/>
                          </a:solidFill>
                          <a:effectLst/>
                          <a:latin typeface="+mn-lt"/>
                          <a:ea typeface="+mn-ea"/>
                          <a:cs typeface="+mn-cs"/>
                        </a:rPr>
                        <a:t>The development process is phased, and the phase is much bigger than iteration. Every phase ends with the detailed description of the next phase.</a:t>
                      </a:r>
                      <a:endParaRPr lang="en-IN" sz="1600" dirty="0"/>
                    </a:p>
                  </a:txBody>
                  <a:tcPr/>
                </a:tc>
                <a:tc>
                  <a:txBody>
                    <a:bodyPr/>
                    <a:lstStyle/>
                    <a:p>
                      <a:r>
                        <a:rPr lang="en-IN" sz="1600" b="0" i="0" kern="1200" dirty="0">
                          <a:solidFill>
                            <a:schemeClr val="dk1"/>
                          </a:solidFill>
                          <a:effectLst/>
                          <a:latin typeface="+mn-lt"/>
                          <a:ea typeface="+mn-ea"/>
                          <a:cs typeface="+mn-cs"/>
                        </a:rPr>
                        <a:t>Development process is iterative, and the project is executed in short (2-4) weeks iterations. Planning is very less.</a:t>
                      </a:r>
                      <a:endParaRPr lang="en-IN" sz="1600" dirty="0"/>
                    </a:p>
                  </a:txBody>
                  <a:tcPr/>
                </a:tc>
                <a:extLst>
                  <a:ext uri="{0D108BD9-81ED-4DB2-BD59-A6C34878D82A}">
                    <a16:rowId xmlns:a16="http://schemas.microsoft.com/office/drawing/2014/main" val="10001"/>
                  </a:ext>
                </a:extLst>
              </a:tr>
              <a:tr h="370840">
                <a:tc>
                  <a:txBody>
                    <a:bodyPr/>
                    <a:lstStyle/>
                    <a:p>
                      <a:r>
                        <a:rPr lang="en-IN" sz="1600" b="0" i="0" kern="1200" dirty="0">
                          <a:solidFill>
                            <a:schemeClr val="dk1"/>
                          </a:solidFill>
                          <a:effectLst/>
                          <a:latin typeface="+mn-lt"/>
                          <a:ea typeface="+mn-ea"/>
                          <a:cs typeface="+mn-cs"/>
                        </a:rPr>
                        <a:t>Only after the development phase, the testing phase is executed because separate parts are not fully functional.</a:t>
                      </a:r>
                      <a:endParaRPr lang="en-IN" sz="1600" dirty="0"/>
                    </a:p>
                  </a:txBody>
                  <a:tcPr/>
                </a:tc>
                <a:tc>
                  <a:txBody>
                    <a:bodyPr/>
                    <a:lstStyle/>
                    <a:p>
                      <a:r>
                        <a:rPr lang="en-IN" sz="1600" b="0" i="0" kern="1200" dirty="0">
                          <a:solidFill>
                            <a:schemeClr val="dk1"/>
                          </a:solidFill>
                          <a:effectLst/>
                          <a:latin typeface="+mn-lt"/>
                          <a:ea typeface="+mn-ea"/>
                          <a:cs typeface="+mn-cs"/>
                        </a:rPr>
                        <a:t>Every iteration has its own testing phase. It allows implementing regression testing every time new functions or logic are released.</a:t>
                      </a:r>
                      <a:endParaRPr lang="en-IN" sz="1600" dirty="0"/>
                    </a:p>
                  </a:txBody>
                  <a:tcPr/>
                </a:tc>
                <a:extLst>
                  <a:ext uri="{0D108BD9-81ED-4DB2-BD59-A6C34878D82A}">
                    <a16:rowId xmlns:a16="http://schemas.microsoft.com/office/drawing/2014/main" val="1000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User acceptance is </a:t>
                      </a:r>
                      <a:r>
                        <a:rPr lang="en-IN" sz="1600" b="1" i="0" kern="1200" dirty="0">
                          <a:solidFill>
                            <a:schemeClr val="dk1"/>
                          </a:solidFill>
                          <a:effectLst/>
                          <a:latin typeface="+mn-lt"/>
                          <a:ea typeface="+mn-ea"/>
                          <a:cs typeface="+mn-cs"/>
                        </a:rPr>
                        <a:t>performed</a:t>
                      </a:r>
                      <a:r>
                        <a:rPr lang="en-IN" sz="1600" b="0" i="0" kern="1200" dirty="0">
                          <a:solidFill>
                            <a:schemeClr val="dk1"/>
                          </a:solidFill>
                          <a:effectLst/>
                          <a:latin typeface="+mn-lt"/>
                          <a:ea typeface="+mn-ea"/>
                          <a:cs typeface="+mn-cs"/>
                        </a:rPr>
                        <a:t> at the end of the project.</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At the end of every sprint, user acceptance is performed</a:t>
                      </a:r>
                      <a:endParaRPr lang="en-IN" sz="1600" dirty="0"/>
                    </a:p>
                  </a:txBody>
                  <a:tcPr/>
                </a:tc>
                <a:extLst>
                  <a:ext uri="{0D108BD9-81ED-4DB2-BD59-A6C34878D82A}">
                    <a16:rowId xmlns:a16="http://schemas.microsoft.com/office/drawing/2014/main" val="10004"/>
                  </a:ext>
                </a:extLst>
              </a:tr>
              <a:tr h="370840">
                <a:tc>
                  <a:txBody>
                    <a:bodyPr/>
                    <a:lstStyle/>
                    <a:p>
                      <a:pPr algn="l" fontAlgn="t">
                        <a:buFont typeface="Arial" panose="020B0604020202020204" pitchFamily="34" charset="0"/>
                        <a:buChar char="•"/>
                      </a:pPr>
                      <a:r>
                        <a:rPr lang="en-IN" sz="1600" dirty="0">
                          <a:effectLst/>
                        </a:rPr>
                        <a:t>All features developed are delivered at once after the long implementation phase.</a:t>
                      </a:r>
                    </a:p>
                  </a:txBody>
                  <a:tcPr marL="76200" marR="76200" marT="76200" marB="76200"/>
                </a:tc>
                <a:tc>
                  <a:txBody>
                    <a:bodyPr/>
                    <a:lstStyle/>
                    <a:p>
                      <a:r>
                        <a:rPr lang="en-IN" sz="1600" b="0" i="0" kern="1200" dirty="0">
                          <a:solidFill>
                            <a:schemeClr val="dk1"/>
                          </a:solidFill>
                          <a:effectLst/>
                          <a:latin typeface="+mn-lt"/>
                          <a:ea typeface="+mn-ea"/>
                          <a:cs typeface="+mn-cs"/>
                        </a:rPr>
                        <a:t>In agile testing when an iteration end, shippable features of the product is delivered to the customer. New features are usable right after shipment. It is useful when you have good contact with customers.</a:t>
                      </a:r>
                      <a:endParaRPr lang="en-IN" sz="1600" dirty="0"/>
                    </a:p>
                  </a:txBody>
                  <a:tcPr/>
                </a:tc>
                <a:extLst>
                  <a:ext uri="{0D108BD9-81ED-4DB2-BD59-A6C34878D82A}">
                    <a16:rowId xmlns:a16="http://schemas.microsoft.com/office/drawing/2014/main" val="1000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All sorts of project can be estimated and completed.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Small projects can be implemented very quickly. For large projects, it is difficult to estimate the development time.</a:t>
                      </a:r>
                      <a:endParaRPr lang="en-IN" sz="1600" dirty="0"/>
                    </a:p>
                  </a:txBody>
                  <a:tcPr/>
                </a:tc>
                <a:extLst>
                  <a:ext uri="{0D108BD9-81ED-4DB2-BD59-A6C34878D82A}">
                    <a16:rowId xmlns:a16="http://schemas.microsoft.com/office/drawing/2014/main" val="896466189"/>
                  </a:ext>
                </a:extLst>
              </a:tr>
            </a:tbl>
          </a:graphicData>
        </a:graphic>
      </p:graphicFrame>
    </p:spTree>
    <p:extLst>
      <p:ext uri="{BB962C8B-B14F-4D97-AF65-F5344CB8AC3E}">
        <p14:creationId xmlns:p14="http://schemas.microsoft.com/office/powerpoint/2010/main" val="5355427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The 12 Principles of Agile</a:t>
            </a:r>
            <a:endParaRPr lang="en-IN" dirty="0"/>
          </a:p>
        </p:txBody>
      </p:sp>
      <p:sp>
        <p:nvSpPr>
          <p:cNvPr id="3" name="Content Placeholder 2"/>
          <p:cNvSpPr>
            <a:spLocks noGrp="1"/>
          </p:cNvSpPr>
          <p:nvPr>
            <p:ph idx="1"/>
          </p:nvPr>
        </p:nvSpPr>
        <p:spPr>
          <a:xfrm>
            <a:off x="677334" y="1534886"/>
            <a:ext cx="8596668" cy="4931227"/>
          </a:xfrm>
        </p:spPr>
        <p:txBody>
          <a:bodyPr/>
          <a:lstStyle/>
          <a:p>
            <a:pPr marL="0" indent="0">
              <a:buNone/>
            </a:pPr>
            <a:r>
              <a:rPr lang="en-IN" dirty="0"/>
              <a:t>There are 12 Agile principles:</a:t>
            </a:r>
          </a:p>
          <a:p>
            <a:pPr>
              <a:buFont typeface="+mj-lt"/>
              <a:buAutoNum type="arabicPeriod"/>
            </a:pPr>
            <a:r>
              <a:rPr lang="en-IN" dirty="0"/>
              <a:t>Our highest priority is to satisfy the customer through early and continuous delivery of valuable software.</a:t>
            </a:r>
          </a:p>
          <a:p>
            <a:pPr>
              <a:buFont typeface="+mj-lt"/>
              <a:buAutoNum type="arabicPeriod"/>
            </a:pPr>
            <a:r>
              <a:rPr lang="en-IN" dirty="0"/>
              <a:t>Welcome changing requirements, even late in development. Agile processes harness change for customer’s competitive advantage.</a:t>
            </a:r>
          </a:p>
          <a:p>
            <a:pPr>
              <a:buFont typeface="+mj-lt"/>
              <a:buAutoNum type="arabicPeriod"/>
            </a:pPr>
            <a:r>
              <a:rPr lang="en-IN" dirty="0"/>
              <a:t>Deliver working software frequently, from a couple of weeks to a couple of months, with a preference to the shorter timescale.</a:t>
            </a:r>
          </a:p>
          <a:p>
            <a:pPr>
              <a:buFont typeface="+mj-lt"/>
              <a:buAutoNum type="arabicPeriod"/>
            </a:pPr>
            <a:r>
              <a:rPr lang="en-IN" dirty="0"/>
              <a:t>Business people and developer must work together daily throughout the project.</a:t>
            </a:r>
          </a:p>
          <a:p>
            <a:pPr>
              <a:buFont typeface="+mj-lt"/>
              <a:buAutoNum type="arabicPeriod"/>
            </a:pPr>
            <a:r>
              <a:rPr lang="en-IN" dirty="0"/>
              <a:t>Build projects around motivated individuals. Give them the environment and support they need, and trust them to get the job done.</a:t>
            </a:r>
          </a:p>
          <a:p>
            <a:pPr>
              <a:buFont typeface="+mj-lt"/>
              <a:buAutoNum type="arabicPeriod"/>
            </a:pPr>
            <a:r>
              <a:rPr lang="en-IN" dirty="0"/>
              <a:t>The most efficient and effective method of conveying information to and within the development team is face-to-face conversation.</a:t>
            </a:r>
          </a:p>
        </p:txBody>
      </p:sp>
    </p:spTree>
    <p:extLst>
      <p:ext uri="{BB962C8B-B14F-4D97-AF65-F5344CB8AC3E}">
        <p14:creationId xmlns:p14="http://schemas.microsoft.com/office/powerpoint/2010/main" val="3358348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Agile Principles </a:t>
            </a:r>
            <a:r>
              <a:rPr lang="en-US" dirty="0" err="1"/>
              <a:t>Contd</a:t>
            </a:r>
            <a:r>
              <a:rPr lang="en-US" dirty="0"/>
              <a:t>…</a:t>
            </a:r>
            <a:endParaRPr lang="en-IN" dirty="0"/>
          </a:p>
        </p:txBody>
      </p:sp>
      <p:sp>
        <p:nvSpPr>
          <p:cNvPr id="3" name="Content Placeholder 2"/>
          <p:cNvSpPr>
            <a:spLocks noGrp="1"/>
          </p:cNvSpPr>
          <p:nvPr>
            <p:ph idx="1"/>
          </p:nvPr>
        </p:nvSpPr>
        <p:spPr>
          <a:xfrm>
            <a:off x="677334" y="1534886"/>
            <a:ext cx="8596668" cy="4931227"/>
          </a:xfrm>
        </p:spPr>
        <p:txBody>
          <a:bodyPr/>
          <a:lstStyle/>
          <a:p>
            <a:pPr>
              <a:buFont typeface="+mj-lt"/>
              <a:buAutoNum type="arabicPeriod" startAt="7"/>
            </a:pPr>
            <a:r>
              <a:rPr lang="en-IN" dirty="0"/>
              <a:t>Working software is primary measure of progress. A software is not finished when it is successfully tested and delivered. It is finished when it is tested and accepted by end user.</a:t>
            </a:r>
          </a:p>
          <a:p>
            <a:pPr>
              <a:buFont typeface="+mj-lt"/>
              <a:buAutoNum type="arabicPeriod" startAt="7"/>
            </a:pPr>
            <a:r>
              <a:rPr lang="en-IN" dirty="0"/>
              <a:t>Agile processes promote sustainable development. The sponsors, developers and users should be able to maintain a constant pace indefinitely.</a:t>
            </a:r>
          </a:p>
          <a:p>
            <a:pPr>
              <a:buFont typeface="+mj-lt"/>
              <a:buAutoNum type="arabicPeriod" startAt="7"/>
            </a:pPr>
            <a:r>
              <a:rPr lang="en-IN" dirty="0"/>
              <a:t>Continuous attention to technical excellence and good design enhances the agility.</a:t>
            </a:r>
          </a:p>
          <a:p>
            <a:pPr>
              <a:buFont typeface="+mj-lt"/>
              <a:buAutoNum type="arabicPeriod" startAt="7"/>
            </a:pPr>
            <a:r>
              <a:rPr lang="en-IN" dirty="0"/>
              <a:t>Simplicity – the art of maximizing the amount of work not done – is essential.</a:t>
            </a:r>
          </a:p>
          <a:p>
            <a:pPr>
              <a:buFont typeface="+mj-lt"/>
              <a:buAutoNum type="arabicPeriod" startAt="7"/>
            </a:pPr>
            <a:r>
              <a:rPr lang="en-IN" dirty="0"/>
              <a:t>The best architectures, requirements and designs emerge from self organizing teams.</a:t>
            </a:r>
          </a:p>
          <a:p>
            <a:pPr>
              <a:buFont typeface="+mj-lt"/>
              <a:buAutoNum type="arabicPeriod" startAt="7"/>
            </a:pPr>
            <a:r>
              <a:rPr lang="en-IN" dirty="0"/>
              <a:t>At regular intervals, the team reflects the how to become more effective, then tunes and adjusts it’s behaviour accordingly.</a:t>
            </a:r>
          </a:p>
        </p:txBody>
      </p:sp>
    </p:spTree>
    <p:extLst>
      <p:ext uri="{BB962C8B-B14F-4D97-AF65-F5344CB8AC3E}">
        <p14:creationId xmlns:p14="http://schemas.microsoft.com/office/powerpoint/2010/main" val="19503394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4384-C668-4FB1-82B9-34BABF4FEEB7}"/>
              </a:ext>
            </a:extLst>
          </p:cNvPr>
          <p:cNvSpPr>
            <a:spLocks noGrp="1"/>
          </p:cNvSpPr>
          <p:nvPr>
            <p:ph type="title"/>
          </p:nvPr>
        </p:nvSpPr>
        <p:spPr>
          <a:xfrm>
            <a:off x="677334" y="609600"/>
            <a:ext cx="8596668" cy="702365"/>
          </a:xfrm>
        </p:spPr>
        <p:txBody>
          <a:bodyPr/>
          <a:lstStyle/>
          <a:p>
            <a:r>
              <a:rPr lang="en-IN" dirty="0"/>
              <a:t>Agile Testing Quadrants</a:t>
            </a:r>
          </a:p>
        </p:txBody>
      </p:sp>
      <p:sp>
        <p:nvSpPr>
          <p:cNvPr id="3" name="Content Placeholder 2">
            <a:extLst>
              <a:ext uri="{FF2B5EF4-FFF2-40B4-BE49-F238E27FC236}">
                <a16:creationId xmlns:a16="http://schemas.microsoft.com/office/drawing/2014/main" id="{2FFA2DD8-2B64-4087-8F30-5AF94E70E93A}"/>
              </a:ext>
            </a:extLst>
          </p:cNvPr>
          <p:cNvSpPr>
            <a:spLocks noGrp="1"/>
          </p:cNvSpPr>
          <p:nvPr>
            <p:ph idx="1"/>
          </p:nvPr>
        </p:nvSpPr>
        <p:spPr>
          <a:xfrm>
            <a:off x="677334" y="1461053"/>
            <a:ext cx="8596668" cy="4580310"/>
          </a:xfrm>
        </p:spPr>
        <p:txBody>
          <a:bodyPr/>
          <a:lstStyle/>
          <a:p>
            <a:pPr marL="0" indent="0">
              <a:buNone/>
            </a:pPr>
            <a:r>
              <a:rPr lang="en-IN" dirty="0"/>
              <a:t>The four Quadrants are:</a:t>
            </a:r>
          </a:p>
          <a:p>
            <a:pPr algn="l">
              <a:buFont typeface="+mj-lt"/>
              <a:buAutoNum type="arabicPeriod"/>
            </a:pPr>
            <a:r>
              <a:rPr lang="en-US" b="0" i="0" dirty="0">
                <a:solidFill>
                  <a:srgbClr val="000000"/>
                </a:solidFill>
                <a:effectLst/>
                <a:latin typeface="Lato"/>
              </a:rPr>
              <a:t>Quadrant 1: Technology-facing tests that support the team</a:t>
            </a:r>
          </a:p>
          <a:p>
            <a:pPr algn="l">
              <a:buFont typeface="+mj-lt"/>
              <a:buAutoNum type="arabicPeriod"/>
            </a:pPr>
            <a:r>
              <a:rPr lang="en-US" b="0" i="0" dirty="0">
                <a:solidFill>
                  <a:srgbClr val="000000"/>
                </a:solidFill>
                <a:effectLst/>
                <a:latin typeface="Lato"/>
              </a:rPr>
              <a:t>Quadrant 2: Business-facing tests that support the team</a:t>
            </a:r>
          </a:p>
          <a:p>
            <a:pPr algn="l">
              <a:buFont typeface="+mj-lt"/>
              <a:buAutoNum type="arabicPeriod"/>
            </a:pPr>
            <a:r>
              <a:rPr lang="en-US" b="0" i="0" dirty="0">
                <a:solidFill>
                  <a:srgbClr val="000000"/>
                </a:solidFill>
                <a:effectLst/>
                <a:latin typeface="Lato"/>
              </a:rPr>
              <a:t>Quadrant 3: Business-facing tests that critique the product</a:t>
            </a:r>
          </a:p>
          <a:p>
            <a:pPr algn="l">
              <a:buFont typeface="+mj-lt"/>
              <a:buAutoNum type="arabicPeriod"/>
            </a:pPr>
            <a:r>
              <a:rPr lang="en-US" b="0" i="0" dirty="0">
                <a:solidFill>
                  <a:srgbClr val="000000"/>
                </a:solidFill>
                <a:effectLst/>
                <a:latin typeface="Lato"/>
              </a:rPr>
              <a:t>Quadrant 4: Technology-facing tests that critique the product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8592335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4384-C668-4FB1-82B9-34BABF4FEEB7}"/>
              </a:ext>
            </a:extLst>
          </p:cNvPr>
          <p:cNvSpPr>
            <a:spLocks noGrp="1"/>
          </p:cNvSpPr>
          <p:nvPr>
            <p:ph type="title"/>
          </p:nvPr>
        </p:nvSpPr>
        <p:spPr>
          <a:xfrm>
            <a:off x="677334" y="609600"/>
            <a:ext cx="8596668" cy="702365"/>
          </a:xfrm>
        </p:spPr>
        <p:txBody>
          <a:bodyPr/>
          <a:lstStyle/>
          <a:p>
            <a:r>
              <a:rPr lang="en-IN" dirty="0"/>
              <a:t>Agile Testing Quadrants</a:t>
            </a:r>
          </a:p>
        </p:txBody>
      </p:sp>
      <p:pic>
        <p:nvPicPr>
          <p:cNvPr id="1026" name="Picture 2" descr="Agile Testing Quadrants |Professionalqa.com">
            <a:extLst>
              <a:ext uri="{FF2B5EF4-FFF2-40B4-BE49-F238E27FC236}">
                <a16:creationId xmlns:a16="http://schemas.microsoft.com/office/drawing/2014/main" id="{0746252C-E680-4695-A076-E29F23F4C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009" y="1311965"/>
            <a:ext cx="5885256" cy="493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77" y="76200"/>
            <a:ext cx="8596668" cy="827314"/>
          </a:xfrm>
        </p:spPr>
        <p:txBody>
          <a:bodyPr/>
          <a:lstStyle/>
          <a:p>
            <a:r>
              <a:rPr lang="en-US" dirty="0"/>
              <a:t>Design</a:t>
            </a:r>
            <a:endParaRPr lang="en-IN" dirty="0"/>
          </a:p>
        </p:txBody>
      </p:sp>
      <p:sp>
        <p:nvSpPr>
          <p:cNvPr id="3" name="Content Placeholder 2"/>
          <p:cNvSpPr>
            <a:spLocks noGrp="1"/>
          </p:cNvSpPr>
          <p:nvPr>
            <p:ph idx="1"/>
          </p:nvPr>
        </p:nvSpPr>
        <p:spPr>
          <a:xfrm>
            <a:off x="677334" y="741680"/>
            <a:ext cx="9279466" cy="5709921"/>
          </a:xfrm>
        </p:spPr>
        <p:txBody>
          <a:bodyPr>
            <a:normAutofit fontScale="92500" lnSpcReduction="20000"/>
          </a:bodyPr>
          <a:lstStyle/>
          <a:p>
            <a:pPr marL="0" indent="0">
              <a:lnSpc>
                <a:spcPct val="120000"/>
              </a:lnSpc>
              <a:buNone/>
            </a:pPr>
            <a:r>
              <a:rPr lang="en-IN" dirty="0"/>
              <a:t>In this phase, the system and software design documents are prepared as per the requirement specification document. This helps define overall system architecture. This design phase serves as input for the next phase of the model.</a:t>
            </a:r>
          </a:p>
          <a:p>
            <a:pPr marL="0" indent="0">
              <a:buNone/>
            </a:pPr>
            <a:r>
              <a:rPr lang="en-IN" dirty="0"/>
              <a:t>There are </a:t>
            </a:r>
            <a:r>
              <a:rPr lang="en-IN" b="1" u="sng" dirty="0"/>
              <a:t>two kinds </a:t>
            </a:r>
            <a:r>
              <a:rPr lang="en-IN" dirty="0"/>
              <a:t>of design documents developed in this phase:</a:t>
            </a:r>
          </a:p>
          <a:p>
            <a:pPr marL="719138">
              <a:buFont typeface="+mj-lt"/>
              <a:buAutoNum type="arabicPeriod"/>
            </a:pPr>
            <a:r>
              <a:rPr lang="en-IN" dirty="0"/>
              <a:t>High-Level Design (HLD)</a:t>
            </a:r>
          </a:p>
          <a:p>
            <a:pPr marL="1077913">
              <a:buFont typeface="Arial" panose="020B0604020202020204" pitchFamily="34" charset="0"/>
              <a:buChar char="•"/>
            </a:pPr>
            <a:r>
              <a:rPr lang="en-IN" dirty="0"/>
              <a:t>Brief description and name of each module</a:t>
            </a:r>
          </a:p>
          <a:p>
            <a:pPr marL="1077913">
              <a:buFont typeface="Arial" panose="020B0604020202020204" pitchFamily="34" charset="0"/>
              <a:buChar char="•"/>
            </a:pPr>
            <a:r>
              <a:rPr lang="en-IN" dirty="0"/>
              <a:t>An outline about the functionality of every module</a:t>
            </a:r>
          </a:p>
          <a:p>
            <a:pPr marL="1077913">
              <a:buFont typeface="Arial" panose="020B0604020202020204" pitchFamily="34" charset="0"/>
              <a:buChar char="•"/>
            </a:pPr>
            <a:r>
              <a:rPr lang="en-IN" dirty="0"/>
              <a:t>Interface relationship and dependencies between modules</a:t>
            </a:r>
          </a:p>
          <a:p>
            <a:pPr marL="1077913">
              <a:buFont typeface="Arial" panose="020B0604020202020204" pitchFamily="34" charset="0"/>
              <a:buChar char="•"/>
            </a:pPr>
            <a:r>
              <a:rPr lang="en-IN" dirty="0"/>
              <a:t>Database tables identified along with their key elements</a:t>
            </a:r>
          </a:p>
          <a:p>
            <a:pPr marL="1077913">
              <a:buFont typeface="Arial" panose="020B0604020202020204" pitchFamily="34" charset="0"/>
              <a:buChar char="•"/>
            </a:pPr>
            <a:r>
              <a:rPr lang="en-IN" dirty="0"/>
              <a:t>Complete architecture diagrams along with technology details</a:t>
            </a:r>
          </a:p>
          <a:p>
            <a:pPr marL="719138">
              <a:buFont typeface="+mj-lt"/>
              <a:buAutoNum type="arabicPeriod" startAt="2"/>
            </a:pPr>
            <a:r>
              <a:rPr lang="en-IN" dirty="0"/>
              <a:t>Low-Level Design(LLD)</a:t>
            </a:r>
          </a:p>
          <a:p>
            <a:pPr marL="1077913">
              <a:buFont typeface="Arial" panose="020B0604020202020204" pitchFamily="34" charset="0"/>
              <a:buChar char="•"/>
            </a:pPr>
            <a:r>
              <a:rPr lang="en-IN" dirty="0"/>
              <a:t>Functional logic of the modules</a:t>
            </a:r>
          </a:p>
          <a:p>
            <a:pPr marL="1077913">
              <a:buFont typeface="Arial" panose="020B0604020202020204" pitchFamily="34" charset="0"/>
              <a:buChar char="•"/>
            </a:pPr>
            <a:r>
              <a:rPr lang="en-IN" dirty="0"/>
              <a:t>Database tables, which include type and size</a:t>
            </a:r>
          </a:p>
          <a:p>
            <a:pPr marL="1077913">
              <a:buFont typeface="Arial" panose="020B0604020202020204" pitchFamily="34" charset="0"/>
              <a:buChar char="•"/>
            </a:pPr>
            <a:r>
              <a:rPr lang="en-IN" dirty="0"/>
              <a:t>Complete detail of the interface</a:t>
            </a:r>
          </a:p>
          <a:p>
            <a:pPr marL="1077913">
              <a:buFont typeface="Arial" panose="020B0604020202020204" pitchFamily="34" charset="0"/>
              <a:buChar char="•"/>
            </a:pPr>
            <a:r>
              <a:rPr lang="en-IN" dirty="0"/>
              <a:t>Addresses all types of dependency issues</a:t>
            </a:r>
          </a:p>
          <a:p>
            <a:pPr marL="1077913">
              <a:buFont typeface="Arial" panose="020B0604020202020204" pitchFamily="34" charset="0"/>
              <a:buChar char="•"/>
            </a:pPr>
            <a:r>
              <a:rPr lang="en-IN" dirty="0"/>
              <a:t>Listing of error messages</a:t>
            </a:r>
          </a:p>
          <a:p>
            <a:pPr marL="1077913">
              <a:buFont typeface="Arial" panose="020B0604020202020204" pitchFamily="34" charset="0"/>
              <a:buChar char="•"/>
            </a:pPr>
            <a:r>
              <a:rPr lang="en-IN" dirty="0"/>
              <a:t>Complete input and outputs for every module</a:t>
            </a:r>
          </a:p>
          <a:p>
            <a:pPr marL="0" indent="0">
              <a:buNone/>
            </a:pPr>
            <a:endParaRPr lang="en-IN" dirty="0"/>
          </a:p>
        </p:txBody>
      </p:sp>
    </p:spTree>
    <p:extLst>
      <p:ext uri="{BB962C8B-B14F-4D97-AF65-F5344CB8AC3E}">
        <p14:creationId xmlns:p14="http://schemas.microsoft.com/office/powerpoint/2010/main" val="35855359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Lean Software Development</a:t>
            </a:r>
            <a:br>
              <a:rPr lang="en-IN" dirty="0"/>
            </a:br>
            <a:endParaRPr lang="en-IN" dirty="0"/>
          </a:p>
        </p:txBody>
      </p:sp>
      <p:sp>
        <p:nvSpPr>
          <p:cNvPr id="3" name="Content Placeholder 2"/>
          <p:cNvSpPr>
            <a:spLocks noGrp="1"/>
          </p:cNvSpPr>
          <p:nvPr>
            <p:ph idx="1"/>
          </p:nvPr>
        </p:nvSpPr>
        <p:spPr>
          <a:xfrm>
            <a:off x="677334" y="2160590"/>
            <a:ext cx="8596668" cy="2581228"/>
          </a:xfrm>
        </p:spPr>
        <p:txBody>
          <a:bodyPr/>
          <a:lstStyle/>
          <a:p>
            <a:r>
              <a:rPr lang="en-IN" dirty="0"/>
              <a:t>Lean Software Development</a:t>
            </a:r>
            <a:r>
              <a:rPr lang="en-IN" dirty="0">
                <a:hlinkClick r:id="rId2"/>
              </a:rPr>
              <a:t> </a:t>
            </a:r>
            <a:r>
              <a:rPr lang="en-IN" dirty="0"/>
              <a:t>is an iterative Agile methodology that focuses the team on delivering </a:t>
            </a:r>
            <a:r>
              <a:rPr lang="en-IN" dirty="0">
                <a:highlight>
                  <a:srgbClr val="FFFF00"/>
                </a:highlight>
              </a:rPr>
              <a:t>value to the customer </a:t>
            </a:r>
            <a:r>
              <a:rPr lang="en-IN" dirty="0"/>
              <a:t>through effective value stream mapping. It is a highly flexible, evolving methodology without rigid guidelines, rules, or methods.</a:t>
            </a:r>
          </a:p>
          <a:p>
            <a:pPr>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Lean Methodology</a:t>
            </a:r>
            <a:endParaRPr lang="en-IN" dirty="0"/>
          </a:p>
        </p:txBody>
      </p:sp>
      <p:sp>
        <p:nvSpPr>
          <p:cNvPr id="3" name="Content Placeholder 2"/>
          <p:cNvSpPr>
            <a:spLocks noGrp="1"/>
          </p:cNvSpPr>
          <p:nvPr>
            <p:ph idx="1"/>
          </p:nvPr>
        </p:nvSpPr>
        <p:spPr/>
        <p:txBody>
          <a:bodyPr/>
          <a:lstStyle/>
          <a:p>
            <a:r>
              <a:rPr lang="en-IN" dirty="0"/>
              <a:t>Eliminating Waste</a:t>
            </a:r>
          </a:p>
          <a:p>
            <a:r>
              <a:rPr lang="en-IN" dirty="0"/>
              <a:t>Amplifying Learning</a:t>
            </a:r>
          </a:p>
          <a:p>
            <a:r>
              <a:rPr lang="en-IN" dirty="0"/>
              <a:t>Deciding as Late as Possible</a:t>
            </a:r>
          </a:p>
          <a:p>
            <a:r>
              <a:rPr lang="en-IN" dirty="0"/>
              <a:t>Delivering as Fast as Possible</a:t>
            </a:r>
          </a:p>
          <a:p>
            <a:r>
              <a:rPr lang="en-IN" dirty="0"/>
              <a:t>Empowering the Team</a:t>
            </a:r>
          </a:p>
          <a:p>
            <a:r>
              <a:rPr lang="en-IN" dirty="0"/>
              <a:t>Building Integrity In</a:t>
            </a:r>
          </a:p>
          <a:p>
            <a:r>
              <a:rPr lang="en-IN" dirty="0"/>
              <a:t>Seeing the Whole</a:t>
            </a:r>
          </a:p>
          <a:p>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Kanban</a:t>
            </a:r>
            <a:br>
              <a:rPr lang="en-US" dirty="0"/>
            </a:br>
            <a:endParaRPr lang="en-IN" dirty="0"/>
          </a:p>
        </p:txBody>
      </p:sp>
      <p:sp>
        <p:nvSpPr>
          <p:cNvPr id="3" name="Content Placeholder 2"/>
          <p:cNvSpPr>
            <a:spLocks noGrp="1"/>
          </p:cNvSpPr>
          <p:nvPr>
            <p:ph idx="1"/>
          </p:nvPr>
        </p:nvSpPr>
        <p:spPr/>
        <p:txBody>
          <a:bodyPr/>
          <a:lstStyle/>
          <a:p>
            <a:r>
              <a:rPr lang="en-IN" dirty="0" err="1"/>
              <a:t>Kanban</a:t>
            </a:r>
            <a:r>
              <a:rPr lang="en-IN" dirty="0"/>
              <a:t> is a</a:t>
            </a:r>
            <a:r>
              <a:rPr lang="en-IN" dirty="0">
                <a:highlight>
                  <a:srgbClr val="FFFF00"/>
                </a:highlight>
              </a:rPr>
              <a:t> highly visual workflow management </a:t>
            </a:r>
            <a:r>
              <a:rPr lang="en-IN" dirty="0"/>
              <a:t>method that is popular among Lean teams. In fact, 83% of teams practicing Lean use </a:t>
            </a:r>
            <a:r>
              <a:rPr lang="en-IN" dirty="0" err="1"/>
              <a:t>Kanban</a:t>
            </a:r>
            <a:r>
              <a:rPr lang="en-IN" dirty="0"/>
              <a:t> </a:t>
            </a:r>
            <a:r>
              <a:rPr lang="en-IN" dirty="0">
                <a:highlight>
                  <a:srgbClr val="FFFF00"/>
                </a:highlight>
              </a:rPr>
              <a:t>to visualize and actively manage the creation of products </a:t>
            </a:r>
            <a:r>
              <a:rPr lang="en-IN" dirty="0"/>
              <a:t>with an emphasis on continual delivery, while not adding more stress to the software development life cycle. Like Scrum, </a:t>
            </a:r>
            <a:r>
              <a:rPr lang="en-IN" dirty="0" err="1"/>
              <a:t>Kanban</a:t>
            </a:r>
            <a:r>
              <a:rPr lang="en-IN" dirty="0"/>
              <a:t> is a process designed to help teams work together more effectively.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a:t>
            </a:r>
            <a:r>
              <a:rPr lang="en-US" dirty="0" err="1"/>
              <a:t>Kanban</a:t>
            </a:r>
            <a:endParaRPr lang="en-IN" dirty="0"/>
          </a:p>
        </p:txBody>
      </p:sp>
      <p:sp>
        <p:nvSpPr>
          <p:cNvPr id="3" name="Content Placeholder 2"/>
          <p:cNvSpPr>
            <a:spLocks noGrp="1"/>
          </p:cNvSpPr>
          <p:nvPr>
            <p:ph idx="1"/>
          </p:nvPr>
        </p:nvSpPr>
        <p:spPr/>
        <p:txBody>
          <a:bodyPr/>
          <a:lstStyle/>
          <a:p>
            <a:r>
              <a:rPr lang="en-IN" b="1" i="1" dirty="0"/>
              <a:t>Visualize what you’ll do today (workflow automation):</a:t>
            </a:r>
            <a:r>
              <a:rPr lang="en-IN" dirty="0"/>
              <a:t> Seeing all the items within the context of each other can be very informative</a:t>
            </a:r>
          </a:p>
          <a:p>
            <a:r>
              <a:rPr lang="en-IN" b="1" i="1" dirty="0"/>
              <a:t>Limit the amount of work in progress (WIP):</a:t>
            </a:r>
            <a:r>
              <a:rPr lang="en-IN" dirty="0"/>
              <a:t> This helps balance the flow-based approach so teams don‘t start and commit to too much work at once</a:t>
            </a:r>
          </a:p>
          <a:p>
            <a:r>
              <a:rPr lang="en-IN" b="1" i="1" dirty="0"/>
              <a:t>Enhance flow:</a:t>
            </a:r>
            <a:r>
              <a:rPr lang="en-IN" dirty="0"/>
              <a:t> When something is finished, the next highest priority item from the backlog is pulled into play</a:t>
            </a:r>
          </a:p>
          <a:p>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a:t>
            </a:r>
            <a:r>
              <a:rPr lang="en-US" dirty="0" err="1"/>
              <a:t>Kanban</a:t>
            </a:r>
            <a:endParaRPr lang="en-IN" dirty="0"/>
          </a:p>
        </p:txBody>
      </p:sp>
      <p:pic>
        <p:nvPicPr>
          <p:cNvPr id="7" name="Picture 6">
            <a:extLst>
              <a:ext uri="{FF2B5EF4-FFF2-40B4-BE49-F238E27FC236}">
                <a16:creationId xmlns:a16="http://schemas.microsoft.com/office/drawing/2014/main" id="{8FF0D4EC-D65F-4946-BFBA-43B653A2C75A}"/>
              </a:ext>
            </a:extLst>
          </p:cNvPr>
          <p:cNvPicPr>
            <a:picLocks noChangeAspect="1"/>
          </p:cNvPicPr>
          <p:nvPr/>
        </p:nvPicPr>
        <p:blipFill>
          <a:blip r:embed="rId2"/>
          <a:stretch>
            <a:fillRect/>
          </a:stretch>
        </p:blipFill>
        <p:spPr>
          <a:xfrm>
            <a:off x="1057522" y="1723488"/>
            <a:ext cx="7299327" cy="4985425"/>
          </a:xfrm>
          <a:prstGeom prst="rect">
            <a:avLst/>
          </a:prstGeom>
        </p:spPr>
      </p:pic>
    </p:spTree>
    <p:extLst>
      <p:ext uri="{BB962C8B-B14F-4D97-AF65-F5344CB8AC3E}">
        <p14:creationId xmlns:p14="http://schemas.microsoft.com/office/powerpoint/2010/main" val="35427476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a:t>
            </a:r>
            <a:r>
              <a:rPr lang="en-US" dirty="0" err="1"/>
              <a:t>Kanban</a:t>
            </a:r>
            <a:endParaRPr lang="en-IN" dirty="0"/>
          </a:p>
        </p:txBody>
      </p:sp>
      <p:pic>
        <p:nvPicPr>
          <p:cNvPr id="4" name="Picture 3">
            <a:extLst>
              <a:ext uri="{FF2B5EF4-FFF2-40B4-BE49-F238E27FC236}">
                <a16:creationId xmlns:a16="http://schemas.microsoft.com/office/drawing/2014/main" id="{D4E1B3B8-2FDC-7B36-8657-802ABD596BD6}"/>
              </a:ext>
            </a:extLst>
          </p:cNvPr>
          <p:cNvPicPr>
            <a:picLocks noChangeAspect="1"/>
          </p:cNvPicPr>
          <p:nvPr/>
        </p:nvPicPr>
        <p:blipFill>
          <a:blip r:embed="rId2"/>
          <a:stretch>
            <a:fillRect/>
          </a:stretch>
        </p:blipFill>
        <p:spPr>
          <a:xfrm>
            <a:off x="1546729" y="1716962"/>
            <a:ext cx="8001819" cy="4744797"/>
          </a:xfrm>
          <a:prstGeom prst="rect">
            <a:avLst/>
          </a:prstGeom>
        </p:spPr>
      </p:pic>
    </p:spTree>
    <p:extLst>
      <p:ext uri="{BB962C8B-B14F-4D97-AF65-F5344CB8AC3E}">
        <p14:creationId xmlns:p14="http://schemas.microsoft.com/office/powerpoint/2010/main" val="16426694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705"/>
            <a:ext cx="8596668" cy="662609"/>
          </a:xfrm>
        </p:spPr>
        <p:txBody>
          <a:bodyPr/>
          <a:lstStyle/>
          <a:p>
            <a:r>
              <a:rPr lang="en-US" dirty="0"/>
              <a:t>Difference Between Kanban and Scrum</a:t>
            </a:r>
            <a:endParaRPr lang="en-IN" dirty="0"/>
          </a:p>
        </p:txBody>
      </p:sp>
      <p:graphicFrame>
        <p:nvGraphicFramePr>
          <p:cNvPr id="6" name="Table 6">
            <a:extLst>
              <a:ext uri="{FF2B5EF4-FFF2-40B4-BE49-F238E27FC236}">
                <a16:creationId xmlns:a16="http://schemas.microsoft.com/office/drawing/2014/main" id="{AE6CB8D2-0A1E-43B8-9DF6-CB4C231F0C50}"/>
              </a:ext>
            </a:extLst>
          </p:cNvPr>
          <p:cNvGraphicFramePr>
            <a:graphicFrameLocks noGrp="1"/>
          </p:cNvGraphicFramePr>
          <p:nvPr>
            <p:ph idx="1"/>
            <p:extLst>
              <p:ext uri="{D42A27DB-BD31-4B8C-83A1-F6EECF244321}">
                <p14:modId xmlns:p14="http://schemas.microsoft.com/office/powerpoint/2010/main" val="1202772932"/>
              </p:ext>
            </p:extLst>
          </p:nvPr>
        </p:nvGraphicFramePr>
        <p:xfrm>
          <a:off x="677334" y="948011"/>
          <a:ext cx="9034669" cy="5335871"/>
        </p:xfrm>
        <a:graphic>
          <a:graphicData uri="http://schemas.openxmlformats.org/drawingml/2006/table">
            <a:tbl>
              <a:tblPr firstRow="1" bandRow="1">
                <a:tableStyleId>{5C22544A-7EE6-4342-B048-85BDC9FD1C3A}</a:tableStyleId>
              </a:tblPr>
              <a:tblGrid>
                <a:gridCol w="1768993">
                  <a:extLst>
                    <a:ext uri="{9D8B030D-6E8A-4147-A177-3AD203B41FA5}">
                      <a16:colId xmlns:a16="http://schemas.microsoft.com/office/drawing/2014/main" val="386354931"/>
                    </a:ext>
                  </a:extLst>
                </a:gridCol>
                <a:gridCol w="3578259">
                  <a:extLst>
                    <a:ext uri="{9D8B030D-6E8A-4147-A177-3AD203B41FA5}">
                      <a16:colId xmlns:a16="http://schemas.microsoft.com/office/drawing/2014/main" val="1096007247"/>
                    </a:ext>
                  </a:extLst>
                </a:gridCol>
                <a:gridCol w="3687417">
                  <a:extLst>
                    <a:ext uri="{9D8B030D-6E8A-4147-A177-3AD203B41FA5}">
                      <a16:colId xmlns:a16="http://schemas.microsoft.com/office/drawing/2014/main" val="4069255426"/>
                    </a:ext>
                  </a:extLst>
                </a:gridCol>
              </a:tblGrid>
              <a:tr h="535271">
                <a:tc>
                  <a:txBody>
                    <a:bodyPr/>
                    <a:lstStyle/>
                    <a:p>
                      <a:endParaRPr lang="en-IN" sz="2000" dirty="0">
                        <a:effectLst/>
                      </a:endParaRPr>
                    </a:p>
                  </a:txBody>
                  <a:tcPr marL="95250" marR="95250" marT="95250" marB="95250" anchor="ctr"/>
                </a:tc>
                <a:tc>
                  <a:txBody>
                    <a:bodyPr/>
                    <a:lstStyle/>
                    <a:p>
                      <a:pPr algn="ctr"/>
                      <a:r>
                        <a:rPr lang="en-IN" sz="2000" dirty="0">
                          <a:effectLst/>
                        </a:rPr>
                        <a:t>Kanban</a:t>
                      </a:r>
                    </a:p>
                  </a:txBody>
                  <a:tcPr marL="95250" marR="95250" marT="95250" marB="95250"/>
                </a:tc>
                <a:tc>
                  <a:txBody>
                    <a:bodyPr/>
                    <a:lstStyle/>
                    <a:p>
                      <a:pPr algn="ctr"/>
                      <a:r>
                        <a:rPr lang="en-IN" sz="2000" dirty="0">
                          <a:effectLst/>
                        </a:rPr>
                        <a:t>Scrum</a:t>
                      </a:r>
                      <a:endParaRPr lang="en-IN" sz="2000" dirty="0"/>
                    </a:p>
                  </a:txBody>
                  <a:tcPr/>
                </a:tc>
                <a:extLst>
                  <a:ext uri="{0D108BD9-81ED-4DB2-BD59-A6C34878D82A}">
                    <a16:rowId xmlns:a16="http://schemas.microsoft.com/office/drawing/2014/main" val="1613331704"/>
                  </a:ext>
                </a:extLst>
              </a:tr>
              <a:tr h="872292">
                <a:tc>
                  <a:txBody>
                    <a:bodyPr/>
                    <a:lstStyle/>
                    <a:p>
                      <a:pPr fontAlgn="t"/>
                      <a:r>
                        <a:rPr lang="en-IN" sz="1200" dirty="0">
                          <a:effectLst/>
                        </a:rPr>
                        <a:t>Roles and Responsibilities</a:t>
                      </a:r>
                    </a:p>
                  </a:txBody>
                  <a:tcPr marL="95250" marR="95250" marT="95250" marB="95250"/>
                </a:tc>
                <a:tc>
                  <a:txBody>
                    <a:bodyPr/>
                    <a:lstStyle/>
                    <a:p>
                      <a:pPr fontAlgn="t"/>
                      <a:r>
                        <a:rPr lang="en-US" sz="1200" dirty="0">
                          <a:effectLst/>
                        </a:rPr>
                        <a:t>There are no pre-defined roles for a team. Although there may still be a Project Manager, the team is encouraged to collaborate </a:t>
                      </a:r>
                      <a:r>
                        <a:rPr lang="en-US" sz="1200" b="0" i="0" kern="1200" dirty="0">
                          <a:solidFill>
                            <a:schemeClr val="dk1"/>
                          </a:solidFill>
                          <a:effectLst/>
                          <a:latin typeface="+mn-lt"/>
                          <a:ea typeface="+mn-ea"/>
                          <a:cs typeface="+mn-cs"/>
                        </a:rPr>
                        <a:t>and chip in when any one person becomes overwhelmed.</a:t>
                      </a:r>
                      <a:endParaRPr lang="en-US" sz="1200" dirty="0">
                        <a:effectLst/>
                      </a:endParaRPr>
                    </a:p>
                  </a:txBody>
                  <a:tcPr marL="95250" marR="95250" marT="95250" marB="95250"/>
                </a:tc>
                <a:tc>
                  <a:txBody>
                    <a:bodyPr/>
                    <a:lstStyle/>
                    <a:p>
                      <a:pPr fontAlgn="t"/>
                      <a:r>
                        <a:rPr lang="en-US" sz="1200" dirty="0">
                          <a:effectLst/>
                        </a:rPr>
                        <a:t>Each team member has a predefined role, where the Scrum master dictates timelines, Product owner defines goals and objectives and team members execute the work.</a:t>
                      </a:r>
                    </a:p>
                  </a:txBody>
                  <a:tcPr marL="95250" marR="95250" marT="95250" marB="95250"/>
                </a:tc>
                <a:extLst>
                  <a:ext uri="{0D108BD9-81ED-4DB2-BD59-A6C34878D82A}">
                    <a16:rowId xmlns:a16="http://schemas.microsoft.com/office/drawing/2014/main" val="538662217"/>
                  </a:ext>
                </a:extLst>
              </a:tr>
              <a:tr h="700812">
                <a:tc>
                  <a:txBody>
                    <a:bodyPr/>
                    <a:lstStyle/>
                    <a:p>
                      <a:pPr fontAlgn="t"/>
                      <a:r>
                        <a:rPr lang="en-IN" sz="1200" dirty="0">
                          <a:effectLst/>
                        </a:rPr>
                        <a:t>Due Dates / Delivery Timelines</a:t>
                      </a:r>
                    </a:p>
                  </a:txBody>
                  <a:tcPr marL="95250" marR="95250" marT="95250" marB="95250"/>
                </a:tc>
                <a:tc>
                  <a:txBody>
                    <a:bodyPr/>
                    <a:lstStyle/>
                    <a:p>
                      <a:pPr fontAlgn="t"/>
                      <a:r>
                        <a:rPr lang="en-US" sz="1200" dirty="0">
                          <a:effectLst/>
                        </a:rPr>
                        <a:t>Products and processes are delivered continuously on an as-needed basis (with due dates determined by the business as needed).</a:t>
                      </a:r>
                    </a:p>
                  </a:txBody>
                  <a:tcPr marL="95250" marR="95250" marT="95250" marB="95250"/>
                </a:tc>
                <a:tc>
                  <a:txBody>
                    <a:bodyPr/>
                    <a:lstStyle/>
                    <a:p>
                      <a:pPr fontAlgn="t"/>
                      <a:r>
                        <a:rPr lang="en-US" sz="1200">
                          <a:effectLst/>
                        </a:rPr>
                        <a:t>Deliverables are determined by sprints, or set periods of time in which a set of work must be completed and ready for review.</a:t>
                      </a:r>
                    </a:p>
                  </a:txBody>
                  <a:tcPr marL="95250" marR="95250" marT="95250" marB="95250"/>
                </a:tc>
                <a:extLst>
                  <a:ext uri="{0D108BD9-81ED-4DB2-BD59-A6C34878D82A}">
                    <a16:rowId xmlns:a16="http://schemas.microsoft.com/office/drawing/2014/main" val="1505554097"/>
                  </a:ext>
                </a:extLst>
              </a:tr>
              <a:tr h="687214">
                <a:tc>
                  <a:txBody>
                    <a:bodyPr/>
                    <a:lstStyle/>
                    <a:p>
                      <a:pPr fontAlgn="t"/>
                      <a:r>
                        <a:rPr lang="en-IN" sz="1200" dirty="0">
                          <a:effectLst/>
                        </a:rPr>
                        <a:t>Delegation &amp; Prioritization</a:t>
                      </a:r>
                    </a:p>
                  </a:txBody>
                  <a:tcPr marL="95250" marR="95250" marT="95250" marB="95250"/>
                </a:tc>
                <a:tc>
                  <a:txBody>
                    <a:bodyPr/>
                    <a:lstStyle/>
                    <a:p>
                      <a:pPr fontAlgn="t"/>
                      <a:r>
                        <a:rPr lang="en-US" sz="1200" dirty="0">
                          <a:effectLst/>
                        </a:rPr>
                        <a:t>Uses a “pull system,” or a systematic workflow that allows team members to only “pull” new tasks once the previous task is complete.</a:t>
                      </a:r>
                    </a:p>
                  </a:txBody>
                  <a:tcPr marL="95250" marR="95250" marT="95250" marB="95250"/>
                </a:tc>
                <a:tc>
                  <a:txBody>
                    <a:bodyPr/>
                    <a:lstStyle/>
                    <a:p>
                      <a:pPr fontAlgn="t"/>
                      <a:r>
                        <a:rPr lang="en-US" sz="1200">
                          <a:effectLst/>
                        </a:rPr>
                        <a:t>Also uses a “pull system” however an entire batch is pulled for each iteration.</a:t>
                      </a:r>
                    </a:p>
                  </a:txBody>
                  <a:tcPr marL="95250" marR="95250" marT="95250" marB="95250"/>
                </a:tc>
                <a:extLst>
                  <a:ext uri="{0D108BD9-81ED-4DB2-BD59-A6C34878D82A}">
                    <a16:rowId xmlns:a16="http://schemas.microsoft.com/office/drawing/2014/main" val="433033873"/>
                  </a:ext>
                </a:extLst>
              </a:tr>
              <a:tr h="882338">
                <a:tc>
                  <a:txBody>
                    <a:bodyPr/>
                    <a:lstStyle/>
                    <a:p>
                      <a:pPr fontAlgn="t"/>
                      <a:r>
                        <a:rPr lang="en-IN" sz="1200">
                          <a:effectLst/>
                        </a:rPr>
                        <a:t>Modifications / Changes</a:t>
                      </a:r>
                    </a:p>
                  </a:txBody>
                  <a:tcPr marL="95250" marR="95250" marT="95250" marB="95250"/>
                </a:tc>
                <a:tc>
                  <a:txBody>
                    <a:bodyPr/>
                    <a:lstStyle/>
                    <a:p>
                      <a:pPr fontAlgn="t"/>
                      <a:r>
                        <a:rPr lang="en-US" sz="1200" dirty="0">
                          <a:effectLst/>
                        </a:rPr>
                        <a:t>Allows for changes to be made to a project mid-stream, allowing for iterations and continuous improvement prior to the completion of a project.</a:t>
                      </a:r>
                    </a:p>
                  </a:txBody>
                  <a:tcPr marL="95250" marR="95250" marT="95250" marB="95250"/>
                </a:tc>
                <a:tc>
                  <a:txBody>
                    <a:bodyPr/>
                    <a:lstStyle/>
                    <a:p>
                      <a:pPr fontAlgn="t"/>
                      <a:r>
                        <a:rPr lang="en-US" sz="1200">
                          <a:effectLst/>
                        </a:rPr>
                        <a:t>Changes during the sprint are strongly discouraged.</a:t>
                      </a:r>
                    </a:p>
                  </a:txBody>
                  <a:tcPr marL="95250" marR="95250" marT="95250" marB="95250"/>
                </a:tc>
                <a:extLst>
                  <a:ext uri="{0D108BD9-81ED-4DB2-BD59-A6C34878D82A}">
                    <a16:rowId xmlns:a16="http://schemas.microsoft.com/office/drawing/2014/main" val="1847569168"/>
                  </a:ext>
                </a:extLst>
              </a:tr>
              <a:tr h="869641">
                <a:tc>
                  <a:txBody>
                    <a:bodyPr/>
                    <a:lstStyle/>
                    <a:p>
                      <a:pPr fontAlgn="t"/>
                      <a:r>
                        <a:rPr lang="en-IN" sz="1200">
                          <a:effectLst/>
                        </a:rPr>
                        <a:t>Measurement of Productivity</a:t>
                      </a:r>
                    </a:p>
                  </a:txBody>
                  <a:tcPr marL="95250" marR="95250" marT="95250" marB="95250"/>
                </a:tc>
                <a:tc>
                  <a:txBody>
                    <a:bodyPr/>
                    <a:lstStyle/>
                    <a:p>
                      <a:pPr fontAlgn="t"/>
                      <a:r>
                        <a:rPr lang="en-US" sz="1200">
                          <a:effectLst/>
                        </a:rPr>
                        <a:t>Measures production using “cycle time,” or the amount of time it takes to complete one full piece of a project from beginning to end.</a:t>
                      </a:r>
                    </a:p>
                  </a:txBody>
                  <a:tcPr marL="95250" marR="95250" marT="95250" marB="95250"/>
                </a:tc>
                <a:tc>
                  <a:txBody>
                    <a:bodyPr/>
                    <a:lstStyle/>
                    <a:p>
                      <a:pPr fontAlgn="t"/>
                      <a:r>
                        <a:rPr lang="en-US" sz="1200">
                          <a:effectLst/>
                        </a:rPr>
                        <a:t>Measures production using velocity through sprints. Each sprint is laid out back-to-back and/or concurrently so that each additional sprint relies on the success of the one before it.</a:t>
                      </a:r>
                    </a:p>
                  </a:txBody>
                  <a:tcPr marL="95250" marR="95250" marT="95250" marB="95250"/>
                </a:tc>
                <a:extLst>
                  <a:ext uri="{0D108BD9-81ED-4DB2-BD59-A6C34878D82A}">
                    <a16:rowId xmlns:a16="http://schemas.microsoft.com/office/drawing/2014/main" val="3796604954"/>
                  </a:ext>
                </a:extLst>
              </a:tr>
              <a:tr h="494274">
                <a:tc>
                  <a:txBody>
                    <a:bodyPr/>
                    <a:lstStyle/>
                    <a:p>
                      <a:pPr fontAlgn="t"/>
                      <a:r>
                        <a:rPr lang="en-IN" sz="1200">
                          <a:effectLst/>
                        </a:rPr>
                        <a:t>Best Applications</a:t>
                      </a:r>
                    </a:p>
                  </a:txBody>
                  <a:tcPr marL="95250" marR="95250" marT="95250" marB="95250"/>
                </a:tc>
                <a:tc>
                  <a:txBody>
                    <a:bodyPr/>
                    <a:lstStyle/>
                    <a:p>
                      <a:pPr fontAlgn="t"/>
                      <a:r>
                        <a:rPr lang="en-US" sz="1200">
                          <a:effectLst/>
                        </a:rPr>
                        <a:t>Best for projects with widely-varying priorities.</a:t>
                      </a:r>
                    </a:p>
                  </a:txBody>
                  <a:tcPr marL="95250" marR="95250" marT="95250" marB="95250"/>
                </a:tc>
                <a:tc>
                  <a:txBody>
                    <a:bodyPr/>
                    <a:lstStyle/>
                    <a:p>
                      <a:pPr fontAlgn="t"/>
                      <a:r>
                        <a:rPr lang="en-US" sz="1200" dirty="0">
                          <a:effectLst/>
                        </a:rPr>
                        <a:t>Best for teams with stable priorities that may not change as much over time.</a:t>
                      </a:r>
                    </a:p>
                  </a:txBody>
                  <a:tcPr marL="95250" marR="95250" marT="95250" marB="95250"/>
                </a:tc>
                <a:extLst>
                  <a:ext uri="{0D108BD9-81ED-4DB2-BD59-A6C34878D82A}">
                    <a16:rowId xmlns:a16="http://schemas.microsoft.com/office/drawing/2014/main" val="1950353050"/>
                  </a:ext>
                </a:extLst>
              </a:tr>
            </a:tbl>
          </a:graphicData>
        </a:graphic>
      </p:graphicFrame>
    </p:spTree>
    <p:extLst>
      <p:ext uri="{BB962C8B-B14F-4D97-AF65-F5344CB8AC3E}">
        <p14:creationId xmlns:p14="http://schemas.microsoft.com/office/powerpoint/2010/main" val="18195523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Extreme Programming (XP)</a:t>
            </a:r>
            <a:br>
              <a:rPr lang="en-IN" dirty="0"/>
            </a:br>
            <a:endParaRPr lang="en-IN" dirty="0"/>
          </a:p>
        </p:txBody>
      </p:sp>
      <p:sp>
        <p:nvSpPr>
          <p:cNvPr id="3" name="Content Placeholder 2"/>
          <p:cNvSpPr>
            <a:spLocks noGrp="1"/>
          </p:cNvSpPr>
          <p:nvPr>
            <p:ph idx="1"/>
          </p:nvPr>
        </p:nvSpPr>
        <p:spPr>
          <a:xfrm>
            <a:off x="677334" y="1442123"/>
            <a:ext cx="8596668" cy="5107763"/>
          </a:xfrm>
        </p:spPr>
        <p:txBody>
          <a:bodyPr>
            <a:normAutofit/>
          </a:bodyPr>
          <a:lstStyle/>
          <a:p>
            <a:r>
              <a:rPr lang="en-IN" dirty="0"/>
              <a:t>Extreme Programming (XP), is light weight methodology for small to medium sized teams developing the software in the face </a:t>
            </a:r>
            <a:r>
              <a:rPr lang="en-IN" dirty="0">
                <a:highlight>
                  <a:srgbClr val="FFFF00"/>
                </a:highlight>
              </a:rPr>
              <a:t>of vague or rapidly changing requirements</a:t>
            </a:r>
            <a:r>
              <a:rPr lang="en-IN" dirty="0"/>
              <a:t> which was described by Kent Beck. It promotes high customer involvement, rapid feedback loops, continuous testing, continuous planning, and close teamwork to deliver working software at very frequent intervals, typically every 1-3 weeks.</a:t>
            </a:r>
          </a:p>
          <a:p>
            <a:r>
              <a:rPr lang="en-IN" dirty="0"/>
              <a:t>The methodology takes its name from the idea that the beneficial elements of traditional software engineering practices are taken to “extreme” levels. As an example, code reviews are considered a beneficial practice. Taken to the extreme, code can be reviewed continuously through the practice of</a:t>
            </a:r>
            <a:r>
              <a:rPr lang="en-IN" dirty="0">
                <a:solidFill>
                  <a:schemeClr val="tx1"/>
                </a:solidFill>
              </a:rPr>
              <a:t> </a:t>
            </a:r>
            <a:r>
              <a:rPr lang="en-IN" dirty="0">
                <a:hlinkClick r:id="rId2"/>
              </a:rPr>
              <a:t>pair programming.</a:t>
            </a:r>
            <a:endParaRPr lang="en-IN" dirty="0"/>
          </a:p>
          <a:p>
            <a:r>
              <a:rPr lang="en-IN" dirty="0"/>
              <a:t>The original XP method is based on four simple values:</a:t>
            </a:r>
          </a:p>
          <a:p>
            <a:pPr lvl="1">
              <a:spcBef>
                <a:spcPts val="0"/>
              </a:spcBef>
              <a:buFont typeface="+mj-lt"/>
              <a:buAutoNum type="arabicPeriod"/>
            </a:pPr>
            <a:r>
              <a:rPr lang="en-IN" dirty="0"/>
              <a:t>Simplicity</a:t>
            </a:r>
          </a:p>
          <a:p>
            <a:pPr lvl="1">
              <a:spcBef>
                <a:spcPts val="0"/>
              </a:spcBef>
              <a:buFont typeface="+mj-lt"/>
              <a:buAutoNum type="arabicPeriod"/>
            </a:pPr>
            <a:r>
              <a:rPr lang="en-IN" dirty="0"/>
              <a:t>Communication</a:t>
            </a:r>
          </a:p>
          <a:p>
            <a:pPr lvl="1">
              <a:spcBef>
                <a:spcPts val="0"/>
              </a:spcBef>
              <a:buFont typeface="+mj-lt"/>
              <a:buAutoNum type="arabicPeriod"/>
            </a:pPr>
            <a:r>
              <a:rPr lang="en-IN" dirty="0"/>
              <a:t>Feedback</a:t>
            </a:r>
          </a:p>
          <a:p>
            <a:pPr lvl="1">
              <a:spcBef>
                <a:spcPts val="0"/>
              </a:spcBef>
              <a:buFont typeface="+mj-lt"/>
              <a:buAutoNum type="arabicPeriod"/>
            </a:pPr>
            <a:r>
              <a:rPr lang="en-IN" dirty="0"/>
              <a:t>Courage.</a:t>
            </a:r>
          </a:p>
          <a:p>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to use XP?</a:t>
            </a:r>
          </a:p>
        </p:txBody>
      </p:sp>
      <p:sp>
        <p:nvSpPr>
          <p:cNvPr id="3" name="Content Placeholder 2"/>
          <p:cNvSpPr>
            <a:spLocks noGrp="1"/>
          </p:cNvSpPr>
          <p:nvPr>
            <p:ph idx="1"/>
          </p:nvPr>
        </p:nvSpPr>
        <p:spPr>
          <a:xfrm>
            <a:off x="677334" y="1442123"/>
            <a:ext cx="8596668" cy="5107763"/>
          </a:xfrm>
        </p:spPr>
        <p:txBody>
          <a:bodyPr>
            <a:normAutofit/>
          </a:bodyPr>
          <a:lstStyle/>
          <a:p>
            <a:pPr algn="l" rtl="0">
              <a:buFont typeface="Arial" panose="020B0604020202020204" pitchFamily="34" charset="0"/>
              <a:buChar char="•"/>
            </a:pPr>
            <a:r>
              <a:rPr lang="en-US" b="0" i="0" dirty="0">
                <a:solidFill>
                  <a:srgbClr val="282C33"/>
                </a:solidFill>
                <a:effectLst/>
                <a:latin typeface="Graphik"/>
              </a:rPr>
              <a:t>Expect their system’s functionality to change every few months.</a:t>
            </a:r>
          </a:p>
          <a:p>
            <a:pPr algn="l" rtl="0">
              <a:buFont typeface="Arial" panose="020B0604020202020204" pitchFamily="34" charset="0"/>
              <a:buChar char="•"/>
            </a:pPr>
            <a:r>
              <a:rPr lang="en-US" b="0" i="0" dirty="0">
                <a:solidFill>
                  <a:srgbClr val="282C33"/>
                </a:solidFill>
                <a:effectLst/>
                <a:latin typeface="Graphik"/>
              </a:rPr>
              <a:t>Experience constantly changing requirements or work with customers who aren’t sure what they want the system to do.</a:t>
            </a:r>
          </a:p>
          <a:p>
            <a:pPr algn="l" rtl="0">
              <a:buFont typeface="Arial" panose="020B0604020202020204" pitchFamily="34" charset="0"/>
              <a:buChar char="•"/>
            </a:pPr>
            <a:r>
              <a:rPr lang="en-US" b="0" i="0" dirty="0">
                <a:solidFill>
                  <a:srgbClr val="282C33"/>
                </a:solidFill>
                <a:effectLst/>
                <a:latin typeface="Graphik"/>
              </a:rPr>
              <a:t>Want to mitigate project risk, especially around tight deadlines.</a:t>
            </a:r>
          </a:p>
          <a:p>
            <a:pPr algn="l" rtl="0">
              <a:buFont typeface="Arial" panose="020B0604020202020204" pitchFamily="34" charset="0"/>
              <a:buChar char="•"/>
            </a:pPr>
            <a:r>
              <a:rPr lang="en-US" b="0" i="0" dirty="0">
                <a:solidFill>
                  <a:srgbClr val="282C33"/>
                </a:solidFill>
                <a:effectLst/>
                <a:latin typeface="Graphik"/>
              </a:rPr>
              <a:t>Include a small number of programmers (between 2 and 12 is preferable).</a:t>
            </a:r>
          </a:p>
          <a:p>
            <a:pPr algn="l" rtl="0">
              <a:buFont typeface="Arial" panose="020B0604020202020204" pitchFamily="34" charset="0"/>
              <a:buChar char="•"/>
            </a:pPr>
            <a:r>
              <a:rPr lang="en-US" b="0" i="0" dirty="0">
                <a:solidFill>
                  <a:srgbClr val="282C33"/>
                </a:solidFill>
                <a:effectLst/>
                <a:latin typeface="Graphik"/>
              </a:rPr>
              <a:t>Are able to work closely with customers.</a:t>
            </a:r>
          </a:p>
          <a:p>
            <a:pPr algn="l" rtl="0">
              <a:buFont typeface="Arial" panose="020B0604020202020204" pitchFamily="34" charset="0"/>
              <a:buChar char="•"/>
            </a:pPr>
            <a:r>
              <a:rPr lang="en-US" b="0" i="0" dirty="0">
                <a:solidFill>
                  <a:srgbClr val="282C33"/>
                </a:solidFill>
                <a:effectLst/>
                <a:latin typeface="Graphik"/>
              </a:rPr>
              <a:t>Are able to create automated unit and functional tests.</a:t>
            </a:r>
          </a:p>
          <a:p>
            <a:pPr marL="0" indent="0">
              <a:buNone/>
            </a:pPr>
            <a:endParaRPr lang="en-IN" dirty="0"/>
          </a:p>
        </p:txBody>
      </p:sp>
    </p:spTree>
    <p:extLst>
      <p:ext uri="{BB962C8B-B14F-4D97-AF65-F5344CB8AC3E}">
        <p14:creationId xmlns:p14="http://schemas.microsoft.com/office/powerpoint/2010/main" val="8844055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83E6-9C95-4924-A7DD-7FB9E33793A9}"/>
              </a:ext>
            </a:extLst>
          </p:cNvPr>
          <p:cNvSpPr>
            <a:spLocks noGrp="1"/>
          </p:cNvSpPr>
          <p:nvPr>
            <p:ph type="title"/>
          </p:nvPr>
        </p:nvSpPr>
        <p:spPr>
          <a:xfrm>
            <a:off x="677334" y="609600"/>
            <a:ext cx="8596668" cy="771939"/>
          </a:xfrm>
        </p:spPr>
        <p:txBody>
          <a:bodyPr/>
          <a:lstStyle/>
          <a:p>
            <a:r>
              <a:rPr lang="en-IN" dirty="0"/>
              <a:t>Advantages and Disadvantages</a:t>
            </a:r>
          </a:p>
        </p:txBody>
      </p:sp>
      <p:graphicFrame>
        <p:nvGraphicFramePr>
          <p:cNvPr id="4" name="Table 4">
            <a:extLst>
              <a:ext uri="{FF2B5EF4-FFF2-40B4-BE49-F238E27FC236}">
                <a16:creationId xmlns:a16="http://schemas.microsoft.com/office/drawing/2014/main" id="{20C1A84A-0798-4952-AAD0-C545F6F9B2F0}"/>
              </a:ext>
            </a:extLst>
          </p:cNvPr>
          <p:cNvGraphicFramePr>
            <a:graphicFrameLocks noGrp="1"/>
          </p:cNvGraphicFramePr>
          <p:nvPr>
            <p:ph idx="1"/>
            <p:extLst>
              <p:ext uri="{D42A27DB-BD31-4B8C-83A1-F6EECF244321}">
                <p14:modId xmlns:p14="http://schemas.microsoft.com/office/powerpoint/2010/main" val="3777160157"/>
              </p:ext>
            </p:extLst>
          </p:nvPr>
        </p:nvGraphicFramePr>
        <p:xfrm>
          <a:off x="665922" y="1461052"/>
          <a:ext cx="8608253" cy="4611139"/>
        </p:xfrm>
        <a:graphic>
          <a:graphicData uri="http://schemas.openxmlformats.org/drawingml/2006/table">
            <a:tbl>
              <a:tblPr firstRow="1" bandRow="1">
                <a:tableStyleId>{5C22544A-7EE6-4342-B048-85BDC9FD1C3A}</a:tableStyleId>
              </a:tblPr>
              <a:tblGrid>
                <a:gridCol w="4310097">
                  <a:extLst>
                    <a:ext uri="{9D8B030D-6E8A-4147-A177-3AD203B41FA5}">
                      <a16:colId xmlns:a16="http://schemas.microsoft.com/office/drawing/2014/main" val="4024263043"/>
                    </a:ext>
                  </a:extLst>
                </a:gridCol>
                <a:gridCol w="4298156">
                  <a:extLst>
                    <a:ext uri="{9D8B030D-6E8A-4147-A177-3AD203B41FA5}">
                      <a16:colId xmlns:a16="http://schemas.microsoft.com/office/drawing/2014/main" val="3591191404"/>
                    </a:ext>
                  </a:extLst>
                </a:gridCol>
              </a:tblGrid>
              <a:tr h="473091">
                <a:tc>
                  <a:txBody>
                    <a:bodyPr/>
                    <a:lstStyle/>
                    <a:p>
                      <a:pPr algn="l" fontAlgn="b"/>
                      <a:r>
                        <a:rPr lang="en-IN" sz="2200" b="0" dirty="0">
                          <a:effectLst/>
                        </a:rPr>
                        <a:t>Advantages</a:t>
                      </a:r>
                    </a:p>
                  </a:txBody>
                  <a:tcPr marL="63500" marR="63500" marT="63500" marB="63500" anchor="b"/>
                </a:tc>
                <a:tc>
                  <a:txBody>
                    <a:bodyPr/>
                    <a:lstStyle/>
                    <a:p>
                      <a:pPr algn="l" fontAlgn="b"/>
                      <a:r>
                        <a:rPr lang="en-IN" sz="2200" b="0" dirty="0">
                          <a:effectLst/>
                        </a:rPr>
                        <a:t>Disadvantages</a:t>
                      </a:r>
                    </a:p>
                  </a:txBody>
                  <a:tcPr marL="63500" marR="63500" marT="63500" marB="63500" anchor="b"/>
                </a:tc>
                <a:extLst>
                  <a:ext uri="{0D108BD9-81ED-4DB2-BD59-A6C34878D82A}">
                    <a16:rowId xmlns:a16="http://schemas.microsoft.com/office/drawing/2014/main" val="2020663419"/>
                  </a:ext>
                </a:extLst>
              </a:tr>
              <a:tr h="437160">
                <a:tc>
                  <a:txBody>
                    <a:bodyPr/>
                    <a:lstStyle/>
                    <a:p>
                      <a:pPr fontAlgn="t"/>
                      <a:r>
                        <a:rPr lang="en-US" dirty="0">
                          <a:effectLst/>
                        </a:rPr>
                        <a:t>Close contact with the customer</a:t>
                      </a:r>
                    </a:p>
                  </a:txBody>
                  <a:tcPr marL="25400" marR="25400" marT="25400" marB="25400"/>
                </a:tc>
                <a:tc>
                  <a:txBody>
                    <a:bodyPr/>
                    <a:lstStyle/>
                    <a:p>
                      <a:pPr fontAlgn="t"/>
                      <a:r>
                        <a:rPr lang="en-IN">
                          <a:effectLst/>
                        </a:rPr>
                        <a:t>Additional work</a:t>
                      </a:r>
                    </a:p>
                  </a:txBody>
                  <a:tcPr marL="25400" marR="25400" marT="25400" marB="25400"/>
                </a:tc>
                <a:extLst>
                  <a:ext uri="{0D108BD9-81ED-4DB2-BD59-A6C34878D82A}">
                    <a16:rowId xmlns:a16="http://schemas.microsoft.com/office/drawing/2014/main" val="268763065"/>
                  </a:ext>
                </a:extLst>
              </a:tr>
              <a:tr h="437160">
                <a:tc>
                  <a:txBody>
                    <a:bodyPr/>
                    <a:lstStyle/>
                    <a:p>
                      <a:pPr fontAlgn="t"/>
                      <a:r>
                        <a:rPr lang="en-IN">
                          <a:effectLst/>
                        </a:rPr>
                        <a:t>No unnecessary programming work</a:t>
                      </a:r>
                    </a:p>
                  </a:txBody>
                  <a:tcPr marL="25400" marR="25400" marT="25400" marB="25400"/>
                </a:tc>
                <a:tc>
                  <a:txBody>
                    <a:bodyPr/>
                    <a:lstStyle/>
                    <a:p>
                      <a:pPr fontAlgn="t"/>
                      <a:r>
                        <a:rPr lang="en-US">
                          <a:effectLst/>
                        </a:rPr>
                        <a:t>Customer must participate in the process</a:t>
                      </a:r>
                    </a:p>
                  </a:txBody>
                  <a:tcPr marL="25400" marR="25400" marT="25400" marB="25400"/>
                </a:tc>
                <a:extLst>
                  <a:ext uri="{0D108BD9-81ED-4DB2-BD59-A6C34878D82A}">
                    <a16:rowId xmlns:a16="http://schemas.microsoft.com/office/drawing/2014/main" val="2647439757"/>
                  </a:ext>
                </a:extLst>
              </a:tr>
              <a:tr h="706642">
                <a:tc>
                  <a:txBody>
                    <a:bodyPr/>
                    <a:lstStyle/>
                    <a:p>
                      <a:pPr fontAlgn="t"/>
                      <a:r>
                        <a:rPr lang="en-US" dirty="0">
                          <a:effectLst/>
                        </a:rPr>
                        <a:t>Stable software through continuous testing</a:t>
                      </a:r>
                    </a:p>
                  </a:txBody>
                  <a:tcPr marL="25400" marR="25400" marT="25400" marB="25400"/>
                </a:tc>
                <a:tc>
                  <a:txBody>
                    <a:bodyPr/>
                    <a:lstStyle/>
                    <a:p>
                      <a:pPr fontAlgn="t"/>
                      <a:r>
                        <a:rPr lang="en-IN">
                          <a:effectLst/>
                        </a:rPr>
                        <a:t>Relatively large time investment</a:t>
                      </a:r>
                    </a:p>
                  </a:txBody>
                  <a:tcPr marL="25400" marR="25400" marT="25400" marB="25400"/>
                </a:tc>
                <a:extLst>
                  <a:ext uri="{0D108BD9-81ED-4DB2-BD59-A6C34878D82A}">
                    <a16:rowId xmlns:a16="http://schemas.microsoft.com/office/drawing/2014/main" val="3709273560"/>
                  </a:ext>
                </a:extLst>
              </a:tr>
              <a:tr h="706642">
                <a:tc>
                  <a:txBody>
                    <a:bodyPr/>
                    <a:lstStyle/>
                    <a:p>
                      <a:pPr fontAlgn="t"/>
                      <a:r>
                        <a:rPr lang="en-US" dirty="0">
                          <a:effectLst/>
                        </a:rPr>
                        <a:t>Error avoidance through pair programming</a:t>
                      </a:r>
                    </a:p>
                  </a:txBody>
                  <a:tcPr marL="25400" marR="25400" marT="25400" marB="25400"/>
                </a:tc>
                <a:tc>
                  <a:txBody>
                    <a:bodyPr/>
                    <a:lstStyle/>
                    <a:p>
                      <a:pPr fontAlgn="t"/>
                      <a:r>
                        <a:rPr lang="en-IN">
                          <a:effectLst/>
                        </a:rPr>
                        <a:t>Relatively high costs</a:t>
                      </a:r>
                    </a:p>
                  </a:txBody>
                  <a:tcPr marL="25400" marR="25400" marT="25400" marB="25400"/>
                </a:tc>
                <a:extLst>
                  <a:ext uri="{0D108BD9-81ED-4DB2-BD59-A6C34878D82A}">
                    <a16:rowId xmlns:a16="http://schemas.microsoft.com/office/drawing/2014/main" val="1105378194"/>
                  </a:ext>
                </a:extLst>
              </a:tr>
              <a:tr h="706642">
                <a:tc>
                  <a:txBody>
                    <a:bodyPr/>
                    <a:lstStyle/>
                    <a:p>
                      <a:pPr fontAlgn="t"/>
                      <a:r>
                        <a:rPr lang="en-US">
                          <a:effectLst/>
                        </a:rPr>
                        <a:t>No overtime, teams work at their own pace</a:t>
                      </a:r>
                    </a:p>
                  </a:txBody>
                  <a:tcPr marL="25400" marR="25400" marT="25400" marB="25400"/>
                </a:tc>
                <a:tc>
                  <a:txBody>
                    <a:bodyPr/>
                    <a:lstStyle/>
                    <a:p>
                      <a:pPr fontAlgn="t"/>
                      <a:r>
                        <a:rPr lang="en-IN">
                          <a:effectLst/>
                        </a:rPr>
                        <a:t>Requires version management</a:t>
                      </a:r>
                    </a:p>
                  </a:txBody>
                  <a:tcPr marL="25400" marR="25400" marT="25400" marB="25400"/>
                </a:tc>
                <a:extLst>
                  <a:ext uri="{0D108BD9-81ED-4DB2-BD59-A6C34878D82A}">
                    <a16:rowId xmlns:a16="http://schemas.microsoft.com/office/drawing/2014/main" val="3209631477"/>
                  </a:ext>
                </a:extLst>
              </a:tr>
              <a:tr h="437160">
                <a:tc>
                  <a:txBody>
                    <a:bodyPr/>
                    <a:lstStyle/>
                    <a:p>
                      <a:pPr fontAlgn="t"/>
                      <a:r>
                        <a:rPr lang="en-US">
                          <a:effectLst/>
                        </a:rPr>
                        <a:t>Changes can be made at short notice</a:t>
                      </a:r>
                    </a:p>
                  </a:txBody>
                  <a:tcPr marL="25400" marR="25400" marT="25400" marB="25400"/>
                </a:tc>
                <a:tc>
                  <a:txBody>
                    <a:bodyPr/>
                    <a:lstStyle/>
                    <a:p>
                      <a:pPr fontAlgn="t"/>
                      <a:r>
                        <a:rPr lang="en-IN">
                          <a:effectLst/>
                        </a:rPr>
                        <a:t>Requires self-discipline to practice</a:t>
                      </a:r>
                    </a:p>
                  </a:txBody>
                  <a:tcPr marL="25400" marR="25400" marT="25400" marB="25400"/>
                </a:tc>
                <a:extLst>
                  <a:ext uri="{0D108BD9-81ED-4DB2-BD59-A6C34878D82A}">
                    <a16:rowId xmlns:a16="http://schemas.microsoft.com/office/drawing/2014/main" val="3076034766"/>
                  </a:ext>
                </a:extLst>
              </a:tr>
              <a:tr h="706642">
                <a:tc>
                  <a:txBody>
                    <a:bodyPr/>
                    <a:lstStyle/>
                    <a:p>
                      <a:pPr fontAlgn="t"/>
                      <a:r>
                        <a:rPr lang="en-US">
                          <a:effectLst/>
                        </a:rPr>
                        <a:t>Code is clear and comprehensible at all times</a:t>
                      </a:r>
                    </a:p>
                  </a:txBody>
                  <a:tcPr marL="25400" marR="25400" marT="25400" marB="25400"/>
                </a:tc>
                <a:tc>
                  <a:txBody>
                    <a:bodyPr/>
                    <a:lstStyle/>
                    <a:p>
                      <a:pPr fontAlgn="t"/>
                      <a:r>
                        <a:rPr lang="en-IN" dirty="0">
                          <a:effectLst/>
                        </a:rPr>
                        <a:t> </a:t>
                      </a:r>
                    </a:p>
                  </a:txBody>
                  <a:tcPr marL="25400" marR="25400" marT="25400" marB="25400"/>
                </a:tc>
                <a:extLst>
                  <a:ext uri="{0D108BD9-81ED-4DB2-BD59-A6C34878D82A}">
                    <a16:rowId xmlns:a16="http://schemas.microsoft.com/office/drawing/2014/main" val="949708552"/>
                  </a:ext>
                </a:extLst>
              </a:tr>
            </a:tbl>
          </a:graphicData>
        </a:graphic>
      </p:graphicFrame>
    </p:spTree>
    <p:extLst>
      <p:ext uri="{BB962C8B-B14F-4D97-AF65-F5344CB8AC3E}">
        <p14:creationId xmlns:p14="http://schemas.microsoft.com/office/powerpoint/2010/main" val="275458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AE5C-39F6-68CA-3C62-BDA92EFD77A8}"/>
              </a:ext>
            </a:extLst>
          </p:cNvPr>
          <p:cNvSpPr>
            <a:spLocks noGrp="1"/>
          </p:cNvSpPr>
          <p:nvPr>
            <p:ph type="title"/>
          </p:nvPr>
        </p:nvSpPr>
        <p:spPr>
          <a:xfrm>
            <a:off x="677334" y="609600"/>
            <a:ext cx="8596668" cy="802640"/>
          </a:xfrm>
        </p:spPr>
        <p:txBody>
          <a:bodyPr>
            <a:noAutofit/>
          </a:bodyPr>
          <a:lstStyle/>
          <a:p>
            <a:r>
              <a:rPr lang="en-IN" sz="3000" dirty="0"/>
              <a:t>High Level Design of Ecommerce Application</a:t>
            </a:r>
            <a:br>
              <a:rPr lang="en-IN" sz="3000" dirty="0"/>
            </a:br>
            <a:endParaRPr lang="en-IN" sz="3000" dirty="0"/>
          </a:p>
        </p:txBody>
      </p:sp>
      <p:pic>
        <p:nvPicPr>
          <p:cNvPr id="5" name="Content Placeholder 4">
            <a:extLst>
              <a:ext uri="{FF2B5EF4-FFF2-40B4-BE49-F238E27FC236}">
                <a16:creationId xmlns:a16="http://schemas.microsoft.com/office/drawing/2014/main" id="{0943244E-3AA6-535B-80F3-5640F8E74E76}"/>
              </a:ext>
            </a:extLst>
          </p:cNvPr>
          <p:cNvPicPr>
            <a:picLocks noGrp="1" noChangeAspect="1"/>
          </p:cNvPicPr>
          <p:nvPr>
            <p:ph idx="1"/>
          </p:nvPr>
        </p:nvPicPr>
        <p:blipFill>
          <a:blip r:embed="rId2"/>
          <a:stretch>
            <a:fillRect/>
          </a:stretch>
        </p:blipFill>
        <p:spPr>
          <a:xfrm>
            <a:off x="1193548" y="1412240"/>
            <a:ext cx="6792212" cy="5140960"/>
          </a:xfrm>
          <a:ln w="12700">
            <a:solidFill>
              <a:schemeClr val="tx1"/>
            </a:solidFill>
          </a:ln>
        </p:spPr>
      </p:pic>
    </p:spTree>
    <p:extLst>
      <p:ext uri="{BB962C8B-B14F-4D97-AF65-F5344CB8AC3E}">
        <p14:creationId xmlns:p14="http://schemas.microsoft.com/office/powerpoint/2010/main" val="6178397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lstStyle/>
          <a:p>
            <a:r>
              <a:rPr lang="en-IN" b="1" dirty="0"/>
              <a:t>Crystal</a:t>
            </a:r>
            <a:endParaRPr lang="en-IN" dirty="0"/>
          </a:p>
        </p:txBody>
      </p:sp>
      <p:sp>
        <p:nvSpPr>
          <p:cNvPr id="3" name="Content Placeholder 2"/>
          <p:cNvSpPr>
            <a:spLocks noGrp="1"/>
          </p:cNvSpPr>
          <p:nvPr>
            <p:ph idx="1"/>
          </p:nvPr>
        </p:nvSpPr>
        <p:spPr>
          <a:xfrm>
            <a:off x="677334" y="1267097"/>
            <a:ext cx="8596668" cy="5146766"/>
          </a:xfrm>
        </p:spPr>
        <p:txBody>
          <a:bodyPr>
            <a:normAutofit fontScale="85000" lnSpcReduction="10000"/>
          </a:bodyPr>
          <a:lstStyle/>
          <a:p>
            <a:pPr>
              <a:lnSpc>
                <a:spcPct val="120000"/>
              </a:lnSpc>
            </a:pPr>
            <a:r>
              <a:rPr lang="en-IN" dirty="0"/>
              <a:t>The Crystal methodology is one of the most lightweight, adaptable approaches to software development.</a:t>
            </a:r>
          </a:p>
          <a:p>
            <a:pPr>
              <a:lnSpc>
                <a:spcPct val="120000"/>
              </a:lnSpc>
            </a:pPr>
            <a:r>
              <a:rPr lang="en-IN" dirty="0"/>
              <a:t>Crystal is actually comprised of a family of Agile process models, including Crystal Clear, Crystal Yellow, Crystal Orange and others. Each has unique characteristics driven by several factors, such as team size, system criticality, and project priorities. This Crystal family addresses the realization that each project may require a slightly tailored set of policies, practices, and processes in order to meet the product ‘s unique characteristics.</a:t>
            </a:r>
          </a:p>
          <a:p>
            <a:pPr>
              <a:lnSpc>
                <a:spcPct val="120000"/>
              </a:lnSpc>
            </a:pPr>
            <a:r>
              <a:rPr lang="en-IN" dirty="0"/>
              <a:t>Introduced by Alistair Cockburn, Crystal focuses primarily on people and the interaction among them while they work on an agile software development project. There is also a focus on business-criticality and business-priority of the system under development.</a:t>
            </a:r>
          </a:p>
          <a:p>
            <a:pPr>
              <a:lnSpc>
                <a:spcPct val="120000"/>
              </a:lnSpc>
            </a:pPr>
            <a:r>
              <a:rPr lang="en-IN" dirty="0"/>
              <a:t>Unlike traditional development methods, Crystal doesn’t try to fix the tools and techniques of development but keeps people and processes at the core of the process. However, it is not only the people or the processes that are important, rather the interaction between them that is most important.</a:t>
            </a:r>
          </a:p>
          <a:p>
            <a:pPr>
              <a:lnSpc>
                <a:spcPct val="120000"/>
              </a:lnSpc>
            </a:pPr>
            <a:r>
              <a:rPr lang="en-IN" dirty="0"/>
              <a:t>Several key tenets of Crystal include teamwork, communication, and simplicity, as well as reflection to frequently adjust and improve the process. Like other Agile frameworks, Crystal promotes early, frequent delivery of working software, high user involvement, adaptability, and the removal of bureaucracy or distractions.</a:t>
            </a:r>
          </a:p>
          <a:p>
            <a:pPr>
              <a:lnSpc>
                <a:spcPct val="120000"/>
              </a:lnSpc>
            </a:pPr>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609600"/>
            <a:ext cx="9483635" cy="631371"/>
          </a:xfrm>
        </p:spPr>
        <p:txBody>
          <a:bodyPr>
            <a:normAutofit fontScale="90000"/>
          </a:bodyPr>
          <a:lstStyle/>
          <a:p>
            <a:r>
              <a:rPr lang="en-IN" b="1" dirty="0"/>
              <a:t>Dynamic Systems Development Method (DSDM)</a:t>
            </a:r>
            <a:endParaRPr lang="en-IN" dirty="0"/>
          </a:p>
        </p:txBody>
      </p:sp>
      <p:sp>
        <p:nvSpPr>
          <p:cNvPr id="3" name="Content Placeholder 2"/>
          <p:cNvSpPr>
            <a:spLocks noGrp="1"/>
          </p:cNvSpPr>
          <p:nvPr>
            <p:ph idx="1"/>
          </p:nvPr>
        </p:nvSpPr>
        <p:spPr>
          <a:xfrm>
            <a:off x="677334" y="1240971"/>
            <a:ext cx="8596668" cy="5329646"/>
          </a:xfrm>
        </p:spPr>
        <p:txBody>
          <a:bodyPr>
            <a:normAutofit fontScale="92500" lnSpcReduction="20000"/>
          </a:bodyPr>
          <a:lstStyle/>
          <a:p>
            <a:pPr>
              <a:lnSpc>
                <a:spcPct val="150000"/>
              </a:lnSpc>
            </a:pPr>
            <a:r>
              <a:rPr lang="en-IN" dirty="0"/>
              <a:t>The Dynamic Systems Development Method (DSDM) is an Agile approach that grew out of the need to provide a common industry framework for</a:t>
            </a:r>
            <a:r>
              <a:rPr lang="en-IN" dirty="0">
                <a:solidFill>
                  <a:schemeClr val="tx1"/>
                </a:solidFill>
              </a:rPr>
              <a:t> rapid</a:t>
            </a:r>
            <a:r>
              <a:rPr lang="en-IN" dirty="0">
                <a:solidFill>
                  <a:schemeClr val="tx1"/>
                </a:solidFill>
                <a:hlinkClick r:id="rId2"/>
              </a:rPr>
              <a:t> </a:t>
            </a:r>
            <a:r>
              <a:rPr lang="en-IN" dirty="0"/>
              <a:t>software delivery. Since 1994, the DSDM methodology has evolved to provide a comprehensive foundation for planning, managing, executing, and scaling Agile process and iterative software development projects.</a:t>
            </a:r>
          </a:p>
          <a:p>
            <a:pPr>
              <a:lnSpc>
                <a:spcPct val="150000"/>
              </a:lnSpc>
            </a:pPr>
            <a:r>
              <a:rPr lang="en-IN" dirty="0"/>
              <a:t>DSDM is based on eight key principles that direct the team and create a mindset to deliver on time and within budget. These agile principles primarily revolve around business needs/value, active user involvement, empowered teams, frequent delivery, integrated testing, and stakeholder collaboration. DSDM specifically calls out “fitness for business purpose” as the primary criteria for delivery and acceptance of a system, focusing on the useful 80% of the system that can be deployed in 20% of the time.</a:t>
            </a:r>
          </a:p>
          <a:p>
            <a:pPr>
              <a:lnSpc>
                <a:spcPct val="150000"/>
              </a:lnSpc>
            </a:pPr>
            <a:r>
              <a:rPr lang="en-IN" dirty="0"/>
              <a:t>Compromising any of the following principles undermines the philosophy of DSDM and introduces risk to the successful outcome of the project.</a:t>
            </a:r>
          </a:p>
          <a:p>
            <a:pPr>
              <a:lnSpc>
                <a:spcPct val="150000"/>
              </a:lnSpc>
            </a:pPr>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434"/>
          </a:xfrm>
        </p:spPr>
        <p:txBody>
          <a:bodyPr/>
          <a:lstStyle/>
          <a:p>
            <a:r>
              <a:rPr lang="en-US" dirty="0"/>
              <a:t>Principles of DSDM</a:t>
            </a:r>
            <a:endParaRPr lang="en-IN" dirty="0"/>
          </a:p>
        </p:txBody>
      </p:sp>
      <p:sp>
        <p:nvSpPr>
          <p:cNvPr id="3" name="Content Placeholder 2"/>
          <p:cNvSpPr>
            <a:spLocks noGrp="1"/>
          </p:cNvSpPr>
          <p:nvPr>
            <p:ph idx="1"/>
          </p:nvPr>
        </p:nvSpPr>
        <p:spPr/>
        <p:txBody>
          <a:bodyPr/>
          <a:lstStyle/>
          <a:p>
            <a:r>
              <a:rPr lang="en-IN" dirty="0"/>
              <a:t>Focus on the business need</a:t>
            </a:r>
          </a:p>
          <a:p>
            <a:r>
              <a:rPr lang="en-IN" dirty="0"/>
              <a:t>Deliver on time</a:t>
            </a:r>
          </a:p>
          <a:p>
            <a:r>
              <a:rPr lang="en-IN" dirty="0"/>
              <a:t>Collaborate</a:t>
            </a:r>
          </a:p>
          <a:p>
            <a:r>
              <a:rPr lang="en-IN" dirty="0"/>
              <a:t>Never compromise quality</a:t>
            </a:r>
          </a:p>
          <a:p>
            <a:r>
              <a:rPr lang="en-IN" dirty="0"/>
              <a:t>Build incrementally from firm foundations</a:t>
            </a:r>
          </a:p>
          <a:p>
            <a:r>
              <a:rPr lang="en-IN" dirty="0"/>
              <a:t>Develop iteratively</a:t>
            </a:r>
          </a:p>
          <a:p>
            <a:r>
              <a:rPr lang="en-IN" dirty="0"/>
              <a:t>Communicate continuously and clearly</a:t>
            </a:r>
          </a:p>
          <a:p>
            <a:r>
              <a:rPr lang="en-IN" dirty="0"/>
              <a:t>Demonstrate control</a:t>
            </a:r>
          </a:p>
          <a:p>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p:spPr>
        <p:txBody>
          <a:bodyPr>
            <a:normAutofit fontScale="90000"/>
          </a:bodyPr>
          <a:lstStyle/>
          <a:p>
            <a:r>
              <a:rPr lang="en-IN" b="1" dirty="0"/>
              <a:t>Feature Driven Development (FDD)</a:t>
            </a:r>
            <a:endParaRPr lang="en-IN" dirty="0"/>
          </a:p>
        </p:txBody>
      </p:sp>
      <p:sp>
        <p:nvSpPr>
          <p:cNvPr id="3" name="Content Placeholder 2"/>
          <p:cNvSpPr>
            <a:spLocks noGrp="1"/>
          </p:cNvSpPr>
          <p:nvPr>
            <p:ph idx="1"/>
          </p:nvPr>
        </p:nvSpPr>
        <p:spPr>
          <a:xfrm>
            <a:off x="677334" y="1423851"/>
            <a:ext cx="8596668" cy="5133703"/>
          </a:xfrm>
        </p:spPr>
        <p:txBody>
          <a:bodyPr/>
          <a:lstStyle/>
          <a:p>
            <a:pPr>
              <a:lnSpc>
                <a:spcPct val="150000"/>
              </a:lnSpc>
            </a:pPr>
            <a:r>
              <a:rPr lang="en-IN" dirty="0"/>
              <a:t>Feature Driven Development is a model-driven, short-iteration process that was built around software engineering best practices such as domain object modelling, developing by feature, and code ownership. The blending of these practices that resulted in a cohesive whole is the best characteristic of FDD.</a:t>
            </a:r>
          </a:p>
          <a:p>
            <a:pPr>
              <a:lnSpc>
                <a:spcPct val="150000"/>
              </a:lnSpc>
            </a:pPr>
            <a:r>
              <a:rPr lang="en-IN" b="1" dirty="0"/>
              <a:t>Feature Driven Development consists of five basic activities:</a:t>
            </a:r>
            <a:endParaRPr lang="en-IN" dirty="0"/>
          </a:p>
          <a:p>
            <a:pPr lvl="1">
              <a:lnSpc>
                <a:spcPct val="150000"/>
              </a:lnSpc>
            </a:pPr>
            <a:r>
              <a:rPr lang="en-IN" dirty="0"/>
              <a:t>Development of an overall model</a:t>
            </a:r>
          </a:p>
          <a:p>
            <a:pPr lvl="1">
              <a:lnSpc>
                <a:spcPct val="150000"/>
              </a:lnSpc>
            </a:pPr>
            <a:r>
              <a:rPr lang="en-IN" dirty="0"/>
              <a:t>Building a feature list</a:t>
            </a:r>
          </a:p>
          <a:p>
            <a:pPr lvl="1">
              <a:lnSpc>
                <a:spcPct val="150000"/>
              </a:lnSpc>
            </a:pPr>
            <a:r>
              <a:rPr lang="en-IN" dirty="0"/>
              <a:t>Planning by feature</a:t>
            </a:r>
          </a:p>
          <a:p>
            <a:pPr lvl="1">
              <a:lnSpc>
                <a:spcPct val="150000"/>
              </a:lnSpc>
            </a:pPr>
            <a:r>
              <a:rPr lang="en-IN" dirty="0"/>
              <a:t>Designing by feature</a:t>
            </a:r>
          </a:p>
          <a:p>
            <a:pPr lvl="1">
              <a:lnSpc>
                <a:spcPct val="150000"/>
              </a:lnSpc>
            </a:pPr>
            <a:r>
              <a:rPr lang="en-IN" dirty="0"/>
              <a:t>Building by feature</a:t>
            </a:r>
          </a:p>
          <a:p>
            <a:pPr>
              <a:lnSpc>
                <a:spcPct val="150000"/>
              </a:lnSpc>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AE5C-39F6-68CA-3C62-BDA92EFD77A8}"/>
              </a:ext>
            </a:extLst>
          </p:cNvPr>
          <p:cNvSpPr>
            <a:spLocks noGrp="1"/>
          </p:cNvSpPr>
          <p:nvPr>
            <p:ph type="title"/>
          </p:nvPr>
        </p:nvSpPr>
        <p:spPr>
          <a:xfrm>
            <a:off x="677334" y="609600"/>
            <a:ext cx="8596668" cy="802640"/>
          </a:xfrm>
        </p:spPr>
        <p:txBody>
          <a:bodyPr>
            <a:noAutofit/>
          </a:bodyPr>
          <a:lstStyle/>
          <a:p>
            <a:r>
              <a:rPr lang="en-IN" sz="3000" dirty="0"/>
              <a:t>Another Example</a:t>
            </a:r>
          </a:p>
        </p:txBody>
      </p:sp>
      <p:pic>
        <p:nvPicPr>
          <p:cNvPr id="7" name="Content Placeholder 6">
            <a:extLst>
              <a:ext uri="{FF2B5EF4-FFF2-40B4-BE49-F238E27FC236}">
                <a16:creationId xmlns:a16="http://schemas.microsoft.com/office/drawing/2014/main" id="{17934665-D7E8-D156-0594-F16E1B4F6B23}"/>
              </a:ext>
            </a:extLst>
          </p:cNvPr>
          <p:cNvPicPr>
            <a:picLocks noGrp="1" noChangeAspect="1"/>
          </p:cNvPicPr>
          <p:nvPr>
            <p:ph idx="1"/>
          </p:nvPr>
        </p:nvPicPr>
        <p:blipFill>
          <a:blip r:embed="rId2"/>
          <a:stretch>
            <a:fillRect/>
          </a:stretch>
        </p:blipFill>
        <p:spPr>
          <a:xfrm>
            <a:off x="1185150" y="1256348"/>
            <a:ext cx="7548486" cy="5357812"/>
          </a:xfrm>
          <a:ln w="12700">
            <a:solidFill>
              <a:schemeClr val="tx1"/>
            </a:solidFill>
          </a:ln>
        </p:spPr>
      </p:pic>
    </p:spTree>
    <p:extLst>
      <p:ext uri="{BB962C8B-B14F-4D97-AF65-F5344CB8AC3E}">
        <p14:creationId xmlns:p14="http://schemas.microsoft.com/office/powerpoint/2010/main" val="19726366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Facet</Template>
  <TotalTime>16717</TotalTime>
  <Words>4880</Words>
  <Application>Microsoft Office PowerPoint</Application>
  <PresentationFormat>Widescreen</PresentationFormat>
  <Paragraphs>468</Paragraphs>
  <Slides>83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83</vt:i4>
      </vt:variant>
    </vt:vector>
  </HeadingPairs>
  <TitlesOfParts>
    <vt:vector size="100" baseType="lpstr">
      <vt:lpstr>-apple-system</vt:lpstr>
      <vt:lpstr>arial</vt:lpstr>
      <vt:lpstr>arial</vt:lpstr>
      <vt:lpstr>Calibri</vt:lpstr>
      <vt:lpstr>Graphik</vt:lpstr>
      <vt:lpstr>Lato</vt:lpstr>
      <vt:lpstr>Open Sans</vt:lpstr>
      <vt:lpstr>Open Sans</vt:lpstr>
      <vt:lpstr>Roboto</vt:lpstr>
      <vt:lpstr>Source Sans Pro</vt:lpstr>
      <vt:lpstr>Symbol</vt:lpstr>
      <vt:lpstr>Trebuchet MS</vt:lpstr>
      <vt:lpstr>TT_Norms_Pro</vt:lpstr>
      <vt:lpstr>urw-din</vt:lpstr>
      <vt:lpstr>Wingdings</vt:lpstr>
      <vt:lpstr>Wingdings 3</vt:lpstr>
      <vt:lpstr>Facet</vt:lpstr>
      <vt:lpstr>SDLC</vt:lpstr>
      <vt:lpstr>SDLC – Software Development Life Cycle</vt:lpstr>
      <vt:lpstr>Requirements Gathering &amp; Analysis</vt:lpstr>
      <vt:lpstr>Feasibility Study</vt:lpstr>
      <vt:lpstr>BRD vs SRS vs FRS</vt:lpstr>
      <vt:lpstr>Stakeholders in a Project</vt:lpstr>
      <vt:lpstr>Design</vt:lpstr>
      <vt:lpstr>High Level Design of Ecommerce Application </vt:lpstr>
      <vt:lpstr>Another Example</vt:lpstr>
      <vt:lpstr>Sample Low Level Design Doc</vt:lpstr>
      <vt:lpstr>Use Case Diagram (UML)</vt:lpstr>
      <vt:lpstr>Coding</vt:lpstr>
      <vt:lpstr>Testing</vt:lpstr>
      <vt:lpstr>Deployment</vt:lpstr>
      <vt:lpstr>Maintenance</vt:lpstr>
      <vt:lpstr>Different SDLC Models</vt:lpstr>
      <vt:lpstr>SDLC Models</vt:lpstr>
      <vt:lpstr>Waterfall Model</vt:lpstr>
      <vt:lpstr>When Should You Use It ?</vt:lpstr>
      <vt:lpstr>Advantages</vt:lpstr>
      <vt:lpstr>Disadvantages</vt:lpstr>
      <vt:lpstr>V Model</vt:lpstr>
      <vt:lpstr>When to use V Model?</vt:lpstr>
      <vt:lpstr>Advantages</vt:lpstr>
      <vt:lpstr>Disadvantages</vt:lpstr>
      <vt:lpstr>Prototype Model</vt:lpstr>
      <vt:lpstr>Prototype Model</vt:lpstr>
      <vt:lpstr>Advantages &amp; Disadvantages</vt:lpstr>
      <vt:lpstr>Iterative Model</vt:lpstr>
      <vt:lpstr>Advantages &amp; Disadvantages</vt:lpstr>
      <vt:lpstr>Spiral Model</vt:lpstr>
      <vt:lpstr>Various Risks in Project</vt:lpstr>
      <vt:lpstr>Spiral Model Contd…</vt:lpstr>
      <vt:lpstr>When to use Spiral Model?</vt:lpstr>
      <vt:lpstr>Advantages &amp; Disadvantages</vt:lpstr>
      <vt:lpstr>RAD Model</vt:lpstr>
      <vt:lpstr>Comparison of various SDLC Model</vt:lpstr>
      <vt:lpstr>Agile Methodology</vt:lpstr>
      <vt:lpstr>What is Agile Methodology</vt:lpstr>
      <vt:lpstr>What is Agile Methodology</vt:lpstr>
      <vt:lpstr>Why Agile?</vt:lpstr>
      <vt:lpstr>When to use Agile</vt:lpstr>
      <vt:lpstr>Agile Manifesto: Principles</vt:lpstr>
      <vt:lpstr>Agile Manifesto</vt:lpstr>
      <vt:lpstr>Different Agile Methodologies</vt:lpstr>
      <vt:lpstr>Scrum Overview</vt:lpstr>
      <vt:lpstr>SCRUM</vt:lpstr>
      <vt:lpstr>Agile / Scrum Team</vt:lpstr>
      <vt:lpstr>SCRUM</vt:lpstr>
      <vt:lpstr>SCRUM</vt:lpstr>
      <vt:lpstr>Process Flow of SCRUM</vt:lpstr>
      <vt:lpstr>Responsibility of Product Owner</vt:lpstr>
      <vt:lpstr>DoR and DoD</vt:lpstr>
      <vt:lpstr>Responsibility of Scrum Master</vt:lpstr>
      <vt:lpstr>Responsibility of Scrum Master</vt:lpstr>
      <vt:lpstr>Responsibility of Development Team</vt:lpstr>
      <vt:lpstr>Scrum Stages / Events</vt:lpstr>
      <vt:lpstr>Scrum Events</vt:lpstr>
      <vt:lpstr>Scrum Artifacts</vt:lpstr>
      <vt:lpstr>Scrum Artifacts</vt:lpstr>
      <vt:lpstr>Scrum Artifacts</vt:lpstr>
      <vt:lpstr>Scrum Artifacts</vt:lpstr>
      <vt:lpstr>Scrum Artifacts</vt:lpstr>
      <vt:lpstr>Waterfall vs Agile</vt:lpstr>
      <vt:lpstr>Waterfall vs Agile</vt:lpstr>
      <vt:lpstr>The 12 Principles of Agile</vt:lpstr>
      <vt:lpstr>Agile Principles Contd…</vt:lpstr>
      <vt:lpstr>Agile Testing Quadrants</vt:lpstr>
      <vt:lpstr>Agile Testing Quadrants</vt:lpstr>
      <vt:lpstr>Lean Software Development </vt:lpstr>
      <vt:lpstr>Principles of Lean Methodology</vt:lpstr>
      <vt:lpstr>Kanban </vt:lpstr>
      <vt:lpstr>Principles of Kanban</vt:lpstr>
      <vt:lpstr>Principles of Kanban</vt:lpstr>
      <vt:lpstr>Principles of Kanban</vt:lpstr>
      <vt:lpstr>Difference Between Kanban and Scrum</vt:lpstr>
      <vt:lpstr>Extreme Programming (XP) </vt:lpstr>
      <vt:lpstr>When to use XP?</vt:lpstr>
      <vt:lpstr>Advantages and Disadvantages</vt:lpstr>
      <vt:lpstr>Crystal</vt:lpstr>
      <vt:lpstr>Dynamic Systems Development Method (DSDM)</vt:lpstr>
      <vt:lpstr>Principles of DSDM</vt:lpstr>
      <vt:lpstr>Feature Driven Development (FDD)</vt:lpstr>
    </vt:vector>
  </TitlesOfParts>
  <Company>Arkansas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HP</dc:creator>
  <cp:lastModifiedBy>Bandla, Sri Gowree Manohar SIMPL-PTIY/FBG</cp:lastModifiedBy>
  <cp:revision>191</cp:revision>
  <dcterms:created xsi:type="dcterms:W3CDTF">2019-12-27T05:40:13Z</dcterms:created>
  <dcterms:modified xsi:type="dcterms:W3CDTF">2023-08-18T11:21:04Z</dcterms:modified>
</cp:coreProperties>
</file>