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388" r:id="rId7"/>
    <p:sldId id="387" r:id="rId8"/>
    <p:sldId id="389" r:id="rId9"/>
    <p:sldId id="288" r:id="rId10"/>
    <p:sldId id="336" r:id="rId11"/>
    <p:sldId id="289" r:id="rId12"/>
    <p:sldId id="290" r:id="rId13"/>
    <p:sldId id="262" r:id="rId14"/>
    <p:sldId id="263" r:id="rId15"/>
    <p:sldId id="264" r:id="rId16"/>
    <p:sldId id="349" r:id="rId17"/>
    <p:sldId id="353" r:id="rId18"/>
    <p:sldId id="314" r:id="rId19"/>
    <p:sldId id="311" r:id="rId20"/>
    <p:sldId id="361" r:id="rId21"/>
    <p:sldId id="362" r:id="rId22"/>
    <p:sldId id="363" r:id="rId23"/>
    <p:sldId id="368" r:id="rId24"/>
    <p:sldId id="354" r:id="rId25"/>
    <p:sldId id="346" r:id="rId26"/>
    <p:sldId id="351" r:id="rId27"/>
    <p:sldId id="350" r:id="rId28"/>
    <p:sldId id="265" r:id="rId29"/>
    <p:sldId id="266" r:id="rId30"/>
    <p:sldId id="267" r:id="rId31"/>
    <p:sldId id="268" r:id="rId32"/>
    <p:sldId id="331" r:id="rId33"/>
    <p:sldId id="332" r:id="rId34"/>
    <p:sldId id="391" r:id="rId35"/>
    <p:sldId id="390" r:id="rId36"/>
    <p:sldId id="276" r:id="rId37"/>
    <p:sldId id="356" r:id="rId38"/>
    <p:sldId id="376" r:id="rId39"/>
    <p:sldId id="375" r:id="rId40"/>
    <p:sldId id="291" r:id="rId41"/>
    <p:sldId id="377" r:id="rId42"/>
    <p:sldId id="359" r:id="rId43"/>
    <p:sldId id="360" r:id="rId44"/>
    <p:sldId id="355" r:id="rId45"/>
    <p:sldId id="294" r:id="rId46"/>
    <p:sldId id="347" r:id="rId47"/>
    <p:sldId id="279" r:id="rId48"/>
    <p:sldId id="280" r:id="rId49"/>
    <p:sldId id="283" r:id="rId50"/>
    <p:sldId id="396" r:id="rId51"/>
    <p:sldId id="348" r:id="rId52"/>
    <p:sldId id="281" r:id="rId53"/>
    <p:sldId id="378" r:id="rId54"/>
    <p:sldId id="386" r:id="rId55"/>
    <p:sldId id="295" r:id="rId56"/>
    <p:sldId id="379" r:id="rId57"/>
    <p:sldId id="380" r:id="rId58"/>
    <p:sldId id="381" r:id="rId59"/>
    <p:sldId id="397" r:id="rId60"/>
    <p:sldId id="398" r:id="rId61"/>
    <p:sldId id="284" r:id="rId62"/>
    <p:sldId id="383" r:id="rId63"/>
    <p:sldId id="384" r:id="rId64"/>
    <p:sldId id="385" r:id="rId65"/>
    <p:sldId id="334" r:id="rId66"/>
    <p:sldId id="393" r:id="rId67"/>
    <p:sldId id="392" r:id="rId68"/>
    <p:sldId id="270" r:id="rId69"/>
    <p:sldId id="271" r:id="rId70"/>
    <p:sldId id="272" r:id="rId71"/>
    <p:sldId id="273" r:id="rId72"/>
    <p:sldId id="373" r:id="rId73"/>
    <p:sldId id="275" r:id="rId74"/>
    <p:sldId id="277" r:id="rId75"/>
    <p:sldId id="287" r:id="rId76"/>
    <p:sldId id="394" r:id="rId77"/>
    <p:sldId id="395" r:id="rId78"/>
    <p:sldId id="370" r:id="rId79"/>
    <p:sldId id="371" r:id="rId80"/>
    <p:sldId id="330" r:id="rId81"/>
    <p:sldId id="337" r:id="rId82"/>
    <p:sldId id="286" r:id="rId83"/>
    <p:sldId id="306" r:id="rId84"/>
    <p:sldId id="309" r:id="rId85"/>
    <p:sldId id="310" r:id="rId86"/>
    <p:sldId id="364" r:id="rId87"/>
    <p:sldId id="365" r:id="rId88"/>
    <p:sldId id="366" r:id="rId89"/>
    <p:sldId id="312" r:id="rId90"/>
    <p:sldId id="313" r:id="rId91"/>
    <p:sldId id="304" r:id="rId92"/>
    <p:sldId id="305" r:id="rId93"/>
    <p:sldId id="338" r:id="rId94"/>
    <p:sldId id="339" r:id="rId95"/>
    <p:sldId id="340" r:id="rId96"/>
    <p:sldId id="341" r:id="rId97"/>
    <p:sldId id="342" r:id="rId98"/>
    <p:sldId id="343" r:id="rId99"/>
    <p:sldId id="344" r:id="rId100"/>
    <p:sldId id="345" r:id="rId101"/>
    <p:sldId id="297" r:id="rId102"/>
    <p:sldId id="296" r:id="rId103"/>
    <p:sldId id="298" r:id="rId104"/>
    <p:sldId id="299" r:id="rId105"/>
    <p:sldId id="300" r:id="rId106"/>
    <p:sldId id="328" r:id="rId107"/>
    <p:sldId id="329" r:id="rId108"/>
    <p:sldId id="301" r:id="rId109"/>
    <p:sldId id="369" r:id="rId110"/>
    <p:sldId id="303" r:id="rId111"/>
    <p:sldId id="307" r:id="rId112"/>
    <p:sldId id="302" r:id="rId113"/>
    <p:sldId id="315" r:id="rId114"/>
    <p:sldId id="316" r:id="rId115"/>
    <p:sldId id="317" r:id="rId116"/>
    <p:sldId id="318" r:id="rId117"/>
    <p:sldId id="319" r:id="rId118"/>
    <p:sldId id="320" r:id="rId119"/>
    <p:sldId id="321" r:id="rId120"/>
    <p:sldId id="322" r:id="rId121"/>
    <p:sldId id="323" r:id="rId122"/>
    <p:sldId id="324" r:id="rId123"/>
    <p:sldId id="325" r:id="rId124"/>
    <p:sldId id="326" r:id="rId125"/>
    <p:sldId id="327"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63" d="100"/>
          <a:sy n="63"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il Natarajan" userId="18354202e6df3332" providerId="LiveId" clId="{F2276DE5-049D-4505-AA9E-B58AAE85A883}"/>
    <pc:docChg chg="undo redo custSel addSld delSld modSld">
      <pc:chgData name="Senthil Natarajan" userId="18354202e6df3332" providerId="LiveId" clId="{F2276DE5-049D-4505-AA9E-B58AAE85A883}" dt="2021-01-09T01:33:08.322" v="3958" actId="255"/>
      <pc:docMkLst>
        <pc:docMk/>
      </pc:docMkLst>
      <pc:sldChg chg="modSp mod">
        <pc:chgData name="Senthil Natarajan" userId="18354202e6df3332" providerId="LiveId" clId="{F2276DE5-049D-4505-AA9E-B58AAE85A883}" dt="2021-01-05T16:49:00.531" v="986" actId="313"/>
        <pc:sldMkLst>
          <pc:docMk/>
          <pc:sldMk cId="3464487391" sldId="276"/>
        </pc:sldMkLst>
        <pc:spChg chg="mod">
          <ac:chgData name="Senthil Natarajan" userId="18354202e6df3332" providerId="LiveId" clId="{F2276DE5-049D-4505-AA9E-B58AAE85A883}" dt="2021-01-05T16:48:19.889" v="977" actId="20577"/>
          <ac:spMkLst>
            <pc:docMk/>
            <pc:sldMk cId="3464487391" sldId="276"/>
            <ac:spMk id="2" creationId="{00000000-0000-0000-0000-000000000000}"/>
          </ac:spMkLst>
        </pc:spChg>
        <pc:spChg chg="mod">
          <ac:chgData name="Senthil Natarajan" userId="18354202e6df3332" providerId="LiveId" clId="{F2276DE5-049D-4505-AA9E-B58AAE85A883}" dt="2021-01-05T16:49:00.531" v="986" actId="313"/>
          <ac:spMkLst>
            <pc:docMk/>
            <pc:sldMk cId="3464487391" sldId="276"/>
            <ac:spMk id="4" creationId="{00000000-0000-0000-0000-000000000000}"/>
          </ac:spMkLst>
        </pc:spChg>
      </pc:sldChg>
      <pc:sldChg chg="modSp mod">
        <pc:chgData name="Senthil Natarajan" userId="18354202e6df3332" providerId="LiveId" clId="{F2276DE5-049D-4505-AA9E-B58AAE85A883}" dt="2021-01-05T16:28:43.219" v="921" actId="313"/>
        <pc:sldMkLst>
          <pc:docMk/>
          <pc:sldMk cId="972826513" sldId="280"/>
        </pc:sldMkLst>
        <pc:spChg chg="mod">
          <ac:chgData name="Senthil Natarajan" userId="18354202e6df3332" providerId="LiveId" clId="{F2276DE5-049D-4505-AA9E-B58AAE85A883}" dt="2021-01-05T16:28:43.219" v="921" actId="313"/>
          <ac:spMkLst>
            <pc:docMk/>
            <pc:sldMk cId="972826513" sldId="280"/>
            <ac:spMk id="3" creationId="{00000000-0000-0000-0000-000000000000}"/>
          </ac:spMkLst>
        </pc:spChg>
      </pc:sldChg>
      <pc:sldChg chg="modSp mod">
        <pc:chgData name="Senthil Natarajan" userId="18354202e6df3332" providerId="LiveId" clId="{F2276DE5-049D-4505-AA9E-B58AAE85A883}" dt="2021-01-05T16:35:13.836" v="934" actId="255"/>
        <pc:sldMkLst>
          <pc:docMk/>
          <pc:sldMk cId="801704383" sldId="284"/>
        </pc:sldMkLst>
        <pc:spChg chg="mod">
          <ac:chgData name="Senthil Natarajan" userId="18354202e6df3332" providerId="LiveId" clId="{F2276DE5-049D-4505-AA9E-B58AAE85A883}" dt="2021-01-05T16:35:13.836" v="934" actId="255"/>
          <ac:spMkLst>
            <pc:docMk/>
            <pc:sldMk cId="801704383" sldId="284"/>
            <ac:spMk id="4" creationId="{00000000-0000-0000-0000-000000000000}"/>
          </ac:spMkLst>
        </pc:spChg>
      </pc:sldChg>
      <pc:sldChg chg="modSp add mod">
        <pc:chgData name="Senthil Natarajan" userId="18354202e6df3332" providerId="LiveId" clId="{F2276DE5-049D-4505-AA9E-B58AAE85A883}" dt="2021-01-04T15:43:15.915" v="288" actId="255"/>
        <pc:sldMkLst>
          <pc:docMk/>
          <pc:sldMk cId="3732773439" sldId="288"/>
        </pc:sldMkLst>
        <pc:spChg chg="mod">
          <ac:chgData name="Senthil Natarajan" userId="18354202e6df3332" providerId="LiveId" clId="{F2276DE5-049D-4505-AA9E-B58AAE85A883}" dt="2021-01-04T15:43:15.915" v="288" actId="255"/>
          <ac:spMkLst>
            <pc:docMk/>
            <pc:sldMk cId="3732773439" sldId="288"/>
            <ac:spMk id="2" creationId="{00000000-0000-0000-0000-000000000000}"/>
          </ac:spMkLst>
        </pc:spChg>
        <pc:spChg chg="mod">
          <ac:chgData name="Senthil Natarajan" userId="18354202e6df3332" providerId="LiveId" clId="{F2276DE5-049D-4505-AA9E-B58AAE85A883}" dt="2021-01-04T15:43:01.886" v="286" actId="255"/>
          <ac:spMkLst>
            <pc:docMk/>
            <pc:sldMk cId="3732773439" sldId="288"/>
            <ac:spMk id="3" creationId="{00000000-0000-0000-0000-000000000000}"/>
          </ac:spMkLst>
        </pc:spChg>
      </pc:sldChg>
      <pc:sldChg chg="modSp add mod">
        <pc:chgData name="Senthil Natarajan" userId="18354202e6df3332" providerId="LiveId" clId="{F2276DE5-049D-4505-AA9E-B58AAE85A883}" dt="2021-01-04T16:20:06.632" v="345" actId="948"/>
        <pc:sldMkLst>
          <pc:docMk/>
          <pc:sldMk cId="2634062029" sldId="289"/>
        </pc:sldMkLst>
        <pc:spChg chg="mod">
          <ac:chgData name="Senthil Natarajan" userId="18354202e6df3332" providerId="LiveId" clId="{F2276DE5-049D-4505-AA9E-B58AAE85A883}" dt="2021-01-04T16:19:04.916" v="339" actId="255"/>
          <ac:spMkLst>
            <pc:docMk/>
            <pc:sldMk cId="2634062029" sldId="289"/>
            <ac:spMk id="2" creationId="{00000000-0000-0000-0000-000000000000}"/>
          </ac:spMkLst>
        </pc:spChg>
        <pc:spChg chg="mod">
          <ac:chgData name="Senthil Natarajan" userId="18354202e6df3332" providerId="LiveId" clId="{F2276DE5-049D-4505-AA9E-B58AAE85A883}" dt="2021-01-04T16:20:06.632" v="345" actId="948"/>
          <ac:spMkLst>
            <pc:docMk/>
            <pc:sldMk cId="2634062029" sldId="289"/>
            <ac:spMk id="3" creationId="{00000000-0000-0000-0000-000000000000}"/>
          </ac:spMkLst>
        </pc:spChg>
      </pc:sldChg>
      <pc:sldChg chg="modSp add mod">
        <pc:chgData name="Senthil Natarajan" userId="18354202e6df3332" providerId="LiveId" clId="{F2276DE5-049D-4505-AA9E-B58AAE85A883}" dt="2021-01-04T16:22:12.336" v="426" actId="14100"/>
        <pc:sldMkLst>
          <pc:docMk/>
          <pc:sldMk cId="4104158553" sldId="290"/>
        </pc:sldMkLst>
        <pc:spChg chg="mod">
          <ac:chgData name="Senthil Natarajan" userId="18354202e6df3332" providerId="LiveId" clId="{F2276DE5-049D-4505-AA9E-B58AAE85A883}" dt="2021-01-04T16:22:12.336" v="426" actId="14100"/>
          <ac:spMkLst>
            <pc:docMk/>
            <pc:sldMk cId="4104158553" sldId="290"/>
            <ac:spMk id="2" creationId="{00000000-0000-0000-0000-000000000000}"/>
          </ac:spMkLst>
        </pc:spChg>
        <pc:spChg chg="mod">
          <ac:chgData name="Senthil Natarajan" userId="18354202e6df3332" providerId="LiveId" clId="{F2276DE5-049D-4505-AA9E-B58AAE85A883}" dt="2021-01-04T16:22:06.835" v="424" actId="1076"/>
          <ac:spMkLst>
            <pc:docMk/>
            <pc:sldMk cId="4104158553" sldId="290"/>
            <ac:spMk id="3" creationId="{00000000-0000-0000-0000-000000000000}"/>
          </ac:spMkLst>
        </pc:spChg>
      </pc:sldChg>
      <pc:sldChg chg="modSp add mod">
        <pc:chgData name="Senthil Natarajan" userId="18354202e6df3332" providerId="LiveId" clId="{F2276DE5-049D-4505-AA9E-B58AAE85A883}" dt="2021-01-05T15:10:01.404" v="612" actId="20577"/>
        <pc:sldMkLst>
          <pc:docMk/>
          <pc:sldMk cId="3630209880" sldId="291"/>
        </pc:sldMkLst>
        <pc:spChg chg="mod">
          <ac:chgData name="Senthil Natarajan" userId="18354202e6df3332" providerId="LiveId" clId="{F2276DE5-049D-4505-AA9E-B58AAE85A883}" dt="2021-01-05T14:56:55.763" v="438" actId="20577"/>
          <ac:spMkLst>
            <pc:docMk/>
            <pc:sldMk cId="3630209880" sldId="291"/>
            <ac:spMk id="2" creationId="{00000000-0000-0000-0000-000000000000}"/>
          </ac:spMkLst>
        </pc:spChg>
        <pc:spChg chg="mod">
          <ac:chgData name="Senthil Natarajan" userId="18354202e6df3332" providerId="LiveId" clId="{F2276DE5-049D-4505-AA9E-B58AAE85A883}" dt="2021-01-05T15:10:01.404" v="612" actId="20577"/>
          <ac:spMkLst>
            <pc:docMk/>
            <pc:sldMk cId="3630209880" sldId="291"/>
            <ac:spMk id="4" creationId="{00000000-0000-0000-0000-000000000000}"/>
          </ac:spMkLst>
        </pc:spChg>
      </pc:sldChg>
      <pc:sldChg chg="modSp add mod">
        <pc:chgData name="Senthil Natarajan" userId="18354202e6df3332" providerId="LiveId" clId="{F2276DE5-049D-4505-AA9E-B58AAE85A883}" dt="2021-01-05T16:23:40.223" v="871" actId="255"/>
        <pc:sldMkLst>
          <pc:docMk/>
          <pc:sldMk cId="2961475600" sldId="292"/>
        </pc:sldMkLst>
        <pc:spChg chg="mod">
          <ac:chgData name="Senthil Natarajan" userId="18354202e6df3332" providerId="LiveId" clId="{F2276DE5-049D-4505-AA9E-B58AAE85A883}" dt="2021-01-05T15:00:49.151" v="478" actId="20577"/>
          <ac:spMkLst>
            <pc:docMk/>
            <pc:sldMk cId="2961475600" sldId="292"/>
            <ac:spMk id="2" creationId="{00000000-0000-0000-0000-000000000000}"/>
          </ac:spMkLst>
        </pc:spChg>
        <pc:spChg chg="mod">
          <ac:chgData name="Senthil Natarajan" userId="18354202e6df3332" providerId="LiveId" clId="{F2276DE5-049D-4505-AA9E-B58AAE85A883}" dt="2021-01-05T16:23:40.223" v="871" actId="255"/>
          <ac:spMkLst>
            <pc:docMk/>
            <pc:sldMk cId="2961475600" sldId="292"/>
            <ac:spMk id="4" creationId="{00000000-0000-0000-0000-000000000000}"/>
          </ac:spMkLst>
        </pc:spChg>
      </pc:sldChg>
      <pc:sldChg chg="modSp add mod">
        <pc:chgData name="Senthil Natarajan" userId="18354202e6df3332" providerId="LiveId" clId="{F2276DE5-049D-4505-AA9E-B58AAE85A883}" dt="2021-01-05T15:22:54.677" v="742" actId="20577"/>
        <pc:sldMkLst>
          <pc:docMk/>
          <pc:sldMk cId="1163332957" sldId="293"/>
        </pc:sldMkLst>
        <pc:spChg chg="mod">
          <ac:chgData name="Senthil Natarajan" userId="18354202e6df3332" providerId="LiveId" clId="{F2276DE5-049D-4505-AA9E-B58AAE85A883}" dt="2021-01-05T15:22:54.677" v="742" actId="20577"/>
          <ac:spMkLst>
            <pc:docMk/>
            <pc:sldMk cId="1163332957" sldId="293"/>
            <ac:spMk id="2" creationId="{00000000-0000-0000-0000-000000000000}"/>
          </ac:spMkLst>
        </pc:spChg>
        <pc:spChg chg="mod">
          <ac:chgData name="Senthil Natarajan" userId="18354202e6df3332" providerId="LiveId" clId="{F2276DE5-049D-4505-AA9E-B58AAE85A883}" dt="2021-01-05T15:22:45.509" v="741" actId="5793"/>
          <ac:spMkLst>
            <pc:docMk/>
            <pc:sldMk cId="1163332957" sldId="293"/>
            <ac:spMk id="4" creationId="{00000000-0000-0000-0000-000000000000}"/>
          </ac:spMkLst>
        </pc:spChg>
      </pc:sldChg>
      <pc:sldChg chg="modSp add mod">
        <pc:chgData name="Senthil Natarajan" userId="18354202e6df3332" providerId="LiveId" clId="{F2276DE5-049D-4505-AA9E-B58AAE85A883}" dt="2021-01-05T16:27:09.249" v="920" actId="255"/>
        <pc:sldMkLst>
          <pc:docMk/>
          <pc:sldMk cId="2903949248" sldId="294"/>
        </pc:sldMkLst>
        <pc:spChg chg="mod">
          <ac:chgData name="Senthil Natarajan" userId="18354202e6df3332" providerId="LiveId" clId="{F2276DE5-049D-4505-AA9E-B58AAE85A883}" dt="2021-01-05T16:27:09.249" v="920" actId="255"/>
          <ac:spMkLst>
            <pc:docMk/>
            <pc:sldMk cId="2903949248" sldId="294"/>
            <ac:spMk id="4" creationId="{00000000-0000-0000-0000-000000000000}"/>
          </ac:spMkLst>
        </pc:spChg>
      </pc:sldChg>
      <pc:sldChg chg="modSp add mod">
        <pc:chgData name="Senthil Natarajan" userId="18354202e6df3332" providerId="LiveId" clId="{F2276DE5-049D-4505-AA9E-B58AAE85A883}" dt="2021-01-05T16:46:18.229" v="955" actId="27636"/>
        <pc:sldMkLst>
          <pc:docMk/>
          <pc:sldMk cId="49698023" sldId="295"/>
        </pc:sldMkLst>
        <pc:spChg chg="mod">
          <ac:chgData name="Senthil Natarajan" userId="18354202e6df3332" providerId="LiveId" clId="{F2276DE5-049D-4505-AA9E-B58AAE85A883}" dt="2021-01-05T16:37:15.554" v="946" actId="20577"/>
          <ac:spMkLst>
            <pc:docMk/>
            <pc:sldMk cId="49698023" sldId="295"/>
            <ac:spMk id="2" creationId="{00000000-0000-0000-0000-000000000000}"/>
          </ac:spMkLst>
        </pc:spChg>
        <pc:spChg chg="mod">
          <ac:chgData name="Senthil Natarajan" userId="18354202e6df3332" providerId="LiveId" clId="{F2276DE5-049D-4505-AA9E-B58AAE85A883}" dt="2021-01-05T16:46:18.229" v="955" actId="27636"/>
          <ac:spMkLst>
            <pc:docMk/>
            <pc:sldMk cId="49698023" sldId="295"/>
            <ac:spMk id="4" creationId="{00000000-0000-0000-0000-000000000000}"/>
          </ac:spMkLst>
        </pc:spChg>
      </pc:sldChg>
      <pc:sldChg chg="modSp add del mod">
        <pc:chgData name="Senthil Natarajan" userId="18354202e6df3332" providerId="LiveId" clId="{F2276DE5-049D-4505-AA9E-B58AAE85A883}" dt="2021-01-06T15:54:33.779" v="1057" actId="2696"/>
        <pc:sldMkLst>
          <pc:docMk/>
          <pc:sldMk cId="1265980814" sldId="296"/>
        </pc:sldMkLst>
        <pc:spChg chg="mod">
          <ac:chgData name="Senthil Natarajan" userId="18354202e6df3332" providerId="LiveId" clId="{F2276DE5-049D-4505-AA9E-B58AAE85A883}" dt="2021-01-06T15:42:39.702" v="1019" actId="20577"/>
          <ac:spMkLst>
            <pc:docMk/>
            <pc:sldMk cId="1265980814" sldId="296"/>
            <ac:spMk id="2" creationId="{00000000-0000-0000-0000-000000000000}"/>
          </ac:spMkLst>
        </pc:spChg>
        <pc:spChg chg="mod">
          <ac:chgData name="Senthil Natarajan" userId="18354202e6df3332" providerId="LiveId" clId="{F2276DE5-049D-4505-AA9E-B58AAE85A883}" dt="2021-01-06T15:54:06.595" v="1053" actId="27636"/>
          <ac:spMkLst>
            <pc:docMk/>
            <pc:sldMk cId="1265980814" sldId="296"/>
            <ac:spMk id="4" creationId="{00000000-0000-0000-0000-000000000000}"/>
          </ac:spMkLst>
        </pc:spChg>
      </pc:sldChg>
      <pc:sldChg chg="modSp add del mod">
        <pc:chgData name="Senthil Natarajan" userId="18354202e6df3332" providerId="LiveId" clId="{F2276DE5-049D-4505-AA9E-B58AAE85A883}" dt="2021-01-06T17:11:36.469" v="2207" actId="2696"/>
        <pc:sldMkLst>
          <pc:docMk/>
          <pc:sldMk cId="1424452234" sldId="296"/>
        </pc:sldMkLst>
        <pc:spChg chg="mod">
          <ac:chgData name="Senthil Natarajan" userId="18354202e6df3332" providerId="LiveId" clId="{F2276DE5-049D-4505-AA9E-B58AAE85A883}" dt="2021-01-06T15:54:47.950" v="1061" actId="6549"/>
          <ac:spMkLst>
            <pc:docMk/>
            <pc:sldMk cId="1424452234" sldId="296"/>
            <ac:spMk id="4" creationId="{00000000-0000-0000-0000-000000000000}"/>
          </ac:spMkLst>
        </pc:spChg>
      </pc:sldChg>
      <pc:sldChg chg="add">
        <pc:chgData name="Senthil Natarajan" userId="18354202e6df3332" providerId="LiveId" clId="{F2276DE5-049D-4505-AA9E-B58AAE85A883}" dt="2021-01-06T17:11:54.524" v="2208"/>
        <pc:sldMkLst>
          <pc:docMk/>
          <pc:sldMk cId="2421645387" sldId="296"/>
        </pc:sldMkLst>
      </pc:sldChg>
      <pc:sldChg chg="add">
        <pc:chgData name="Senthil Natarajan" userId="18354202e6df3332" providerId="LiveId" clId="{F2276DE5-049D-4505-AA9E-B58AAE85A883}" dt="2021-01-06T17:11:54.524" v="2208"/>
        <pc:sldMkLst>
          <pc:docMk/>
          <pc:sldMk cId="3697117780" sldId="297"/>
        </pc:sldMkLst>
      </pc:sldChg>
      <pc:sldChg chg="modSp add del mod">
        <pc:chgData name="Senthil Natarajan" userId="18354202e6df3332" providerId="LiveId" clId="{F2276DE5-049D-4505-AA9E-B58AAE85A883}" dt="2021-01-06T17:11:36.469" v="2207" actId="2696"/>
        <pc:sldMkLst>
          <pc:docMk/>
          <pc:sldMk cId="3819760964" sldId="297"/>
        </pc:sldMkLst>
        <pc:spChg chg="mod">
          <ac:chgData name="Senthil Natarajan" userId="18354202e6df3332" providerId="LiveId" clId="{F2276DE5-049D-4505-AA9E-B58AAE85A883}" dt="2021-01-06T16:06:32.216" v="1282" actId="113"/>
          <ac:spMkLst>
            <pc:docMk/>
            <pc:sldMk cId="3819760964" sldId="297"/>
            <ac:spMk id="4" creationId="{00000000-0000-0000-0000-000000000000}"/>
          </ac:spMkLst>
        </pc:spChg>
      </pc:sldChg>
      <pc:sldChg chg="modSp add del mod">
        <pc:chgData name="Senthil Natarajan" userId="18354202e6df3332" providerId="LiveId" clId="{F2276DE5-049D-4505-AA9E-B58AAE85A883}" dt="2021-01-06T17:11:36.469" v="2207" actId="2696"/>
        <pc:sldMkLst>
          <pc:docMk/>
          <pc:sldMk cId="919938085" sldId="298"/>
        </pc:sldMkLst>
        <pc:spChg chg="mod">
          <ac:chgData name="Senthil Natarajan" userId="18354202e6df3332" providerId="LiveId" clId="{F2276DE5-049D-4505-AA9E-B58AAE85A883}" dt="2021-01-06T15:57:49.289" v="1120" actId="20577"/>
          <ac:spMkLst>
            <pc:docMk/>
            <pc:sldMk cId="919938085" sldId="298"/>
            <ac:spMk id="2" creationId="{00000000-0000-0000-0000-000000000000}"/>
          </ac:spMkLst>
        </pc:spChg>
        <pc:spChg chg="mod">
          <ac:chgData name="Senthil Natarajan" userId="18354202e6df3332" providerId="LiveId" clId="{F2276DE5-049D-4505-AA9E-B58AAE85A883}" dt="2021-01-06T16:01:48.304" v="1263" actId="20577"/>
          <ac:spMkLst>
            <pc:docMk/>
            <pc:sldMk cId="919938085" sldId="298"/>
            <ac:spMk id="4" creationId="{00000000-0000-0000-0000-000000000000}"/>
          </ac:spMkLst>
        </pc:spChg>
      </pc:sldChg>
      <pc:sldChg chg="add">
        <pc:chgData name="Senthil Natarajan" userId="18354202e6df3332" providerId="LiveId" clId="{F2276DE5-049D-4505-AA9E-B58AAE85A883}" dt="2021-01-06T17:11:54.524" v="2208"/>
        <pc:sldMkLst>
          <pc:docMk/>
          <pc:sldMk cId="2959855377" sldId="298"/>
        </pc:sldMkLst>
      </pc:sldChg>
      <pc:sldChg chg="add">
        <pc:chgData name="Senthil Natarajan" userId="18354202e6df3332" providerId="LiveId" clId="{F2276DE5-049D-4505-AA9E-B58AAE85A883}" dt="2021-01-06T17:11:54.524" v="2208"/>
        <pc:sldMkLst>
          <pc:docMk/>
          <pc:sldMk cId="150887477" sldId="299"/>
        </pc:sldMkLst>
      </pc:sldChg>
      <pc:sldChg chg="addSp delSp modSp add del mod">
        <pc:chgData name="Senthil Natarajan" userId="18354202e6df3332" providerId="LiveId" clId="{F2276DE5-049D-4505-AA9E-B58AAE85A883}" dt="2021-01-06T17:11:36.469" v="2207" actId="2696"/>
        <pc:sldMkLst>
          <pc:docMk/>
          <pc:sldMk cId="2094071051" sldId="299"/>
        </pc:sldMkLst>
        <pc:spChg chg="mod">
          <ac:chgData name="Senthil Natarajan" userId="18354202e6df3332" providerId="LiveId" clId="{F2276DE5-049D-4505-AA9E-B58AAE85A883}" dt="2021-01-06T16:04:10.101" v="1270" actId="20577"/>
          <ac:spMkLst>
            <pc:docMk/>
            <pc:sldMk cId="2094071051" sldId="299"/>
            <ac:spMk id="2" creationId="{00000000-0000-0000-0000-000000000000}"/>
          </ac:spMkLst>
        </pc:spChg>
        <pc:spChg chg="del mod">
          <ac:chgData name="Senthil Natarajan" userId="18354202e6df3332" providerId="LiveId" clId="{F2276DE5-049D-4505-AA9E-B58AAE85A883}" dt="2021-01-06T16:04:29.836" v="1272" actId="931"/>
          <ac:spMkLst>
            <pc:docMk/>
            <pc:sldMk cId="2094071051" sldId="299"/>
            <ac:spMk id="4" creationId="{00000000-0000-0000-0000-000000000000}"/>
          </ac:spMkLst>
        </pc:spChg>
        <pc:picChg chg="add mod">
          <ac:chgData name="Senthil Natarajan" userId="18354202e6df3332" providerId="LiveId" clId="{F2276DE5-049D-4505-AA9E-B58AAE85A883}" dt="2021-01-06T16:04:44.859" v="1277" actId="14100"/>
          <ac:picMkLst>
            <pc:docMk/>
            <pc:sldMk cId="2094071051" sldId="299"/>
            <ac:picMk id="5" creationId="{CE733702-A2BF-4A68-802F-816B55C58A90}"/>
          </ac:picMkLst>
        </pc:picChg>
      </pc:sldChg>
      <pc:sldChg chg="add">
        <pc:chgData name="Senthil Natarajan" userId="18354202e6df3332" providerId="LiveId" clId="{F2276DE5-049D-4505-AA9E-B58AAE85A883}" dt="2021-01-06T17:11:54.524" v="2208"/>
        <pc:sldMkLst>
          <pc:docMk/>
          <pc:sldMk cId="448339339" sldId="300"/>
        </pc:sldMkLst>
      </pc:sldChg>
      <pc:sldChg chg="addSp delSp modSp add del mod">
        <pc:chgData name="Senthil Natarajan" userId="18354202e6df3332" providerId="LiveId" clId="{F2276DE5-049D-4505-AA9E-B58AAE85A883}" dt="2021-01-06T17:11:36.469" v="2207" actId="2696"/>
        <pc:sldMkLst>
          <pc:docMk/>
          <pc:sldMk cId="2596333139" sldId="300"/>
        </pc:sldMkLst>
        <pc:spChg chg="mod">
          <ac:chgData name="Senthil Natarajan" userId="18354202e6df3332" providerId="LiveId" clId="{F2276DE5-049D-4505-AA9E-B58AAE85A883}" dt="2021-01-06T16:08:04.127" v="1290" actId="20577"/>
          <ac:spMkLst>
            <pc:docMk/>
            <pc:sldMk cId="2596333139" sldId="300"/>
            <ac:spMk id="2" creationId="{00000000-0000-0000-0000-000000000000}"/>
          </ac:spMkLst>
        </pc:spChg>
        <pc:spChg chg="add del mod">
          <ac:chgData name="Senthil Natarajan" userId="18354202e6df3332" providerId="LiveId" clId="{F2276DE5-049D-4505-AA9E-B58AAE85A883}" dt="2021-01-06T16:08:10.916" v="1292" actId="931"/>
          <ac:spMkLst>
            <pc:docMk/>
            <pc:sldMk cId="2596333139" sldId="300"/>
            <ac:spMk id="4" creationId="{85E0D914-3E7F-4696-A27A-6F66F2BB085B}"/>
          </ac:spMkLst>
        </pc:spChg>
        <pc:picChg chg="del">
          <ac:chgData name="Senthil Natarajan" userId="18354202e6df3332" providerId="LiveId" clId="{F2276DE5-049D-4505-AA9E-B58AAE85A883}" dt="2021-01-06T16:08:07.077" v="1291" actId="478"/>
          <ac:picMkLst>
            <pc:docMk/>
            <pc:sldMk cId="2596333139" sldId="300"/>
            <ac:picMk id="5" creationId="{CE733702-A2BF-4A68-802F-816B55C58A90}"/>
          </ac:picMkLst>
        </pc:picChg>
        <pc:picChg chg="add mod">
          <ac:chgData name="Senthil Natarajan" userId="18354202e6df3332" providerId="LiveId" clId="{F2276DE5-049D-4505-AA9E-B58AAE85A883}" dt="2021-01-06T16:08:25.452" v="1296" actId="14100"/>
          <ac:picMkLst>
            <pc:docMk/>
            <pc:sldMk cId="2596333139" sldId="300"/>
            <ac:picMk id="7" creationId="{F7EC7DA7-4E93-4068-B2CB-D712FB65F132}"/>
          </ac:picMkLst>
        </pc:picChg>
      </pc:sldChg>
      <pc:sldChg chg="add">
        <pc:chgData name="Senthil Natarajan" userId="18354202e6df3332" providerId="LiveId" clId="{F2276DE5-049D-4505-AA9E-B58AAE85A883}" dt="2021-01-06T17:11:14.343" v="2206"/>
        <pc:sldMkLst>
          <pc:docMk/>
          <pc:sldMk cId="1660156223" sldId="301"/>
        </pc:sldMkLst>
      </pc:sldChg>
      <pc:sldChg chg="addSp modSp add del mod">
        <pc:chgData name="Senthil Natarajan" userId="18354202e6df3332" providerId="LiveId" clId="{F2276DE5-049D-4505-AA9E-B58AAE85A883}" dt="2021-01-06T17:11:11.204" v="2205" actId="2696"/>
        <pc:sldMkLst>
          <pc:docMk/>
          <pc:sldMk cId="3906152886" sldId="301"/>
        </pc:sldMkLst>
        <pc:spChg chg="mod">
          <ac:chgData name="Senthil Natarajan" userId="18354202e6df3332" providerId="LiveId" clId="{F2276DE5-049D-4505-AA9E-B58AAE85A883}" dt="2021-01-06T16:22:52.758" v="1318" actId="20577"/>
          <ac:spMkLst>
            <pc:docMk/>
            <pc:sldMk cId="3906152886" sldId="301"/>
            <ac:spMk id="2" creationId="{00000000-0000-0000-0000-000000000000}"/>
          </ac:spMkLst>
        </pc:spChg>
        <pc:spChg chg="mod">
          <ac:chgData name="Senthil Natarajan" userId="18354202e6df3332" providerId="LiveId" clId="{F2276DE5-049D-4505-AA9E-B58AAE85A883}" dt="2021-01-06T16:23:37.731" v="1340" actId="20577"/>
          <ac:spMkLst>
            <pc:docMk/>
            <pc:sldMk cId="3906152886" sldId="301"/>
            <ac:spMk id="4" creationId="{00000000-0000-0000-0000-000000000000}"/>
          </ac:spMkLst>
        </pc:spChg>
        <pc:graphicFrameChg chg="add mod modGraphic">
          <ac:chgData name="Senthil Natarajan" userId="18354202e6df3332" providerId="LiveId" clId="{F2276DE5-049D-4505-AA9E-B58AAE85A883}" dt="2021-01-06T16:25:26.813" v="1357" actId="122"/>
          <ac:graphicFrameMkLst>
            <pc:docMk/>
            <pc:sldMk cId="3906152886" sldId="301"/>
            <ac:graphicFrameMk id="3" creationId="{3C4A9A60-8271-4B9C-AE03-DAEB7CA51758}"/>
          </ac:graphicFrameMkLst>
        </pc:graphicFrameChg>
      </pc:sldChg>
      <pc:sldChg chg="modSp add del mod">
        <pc:chgData name="Senthil Natarajan" userId="18354202e6df3332" providerId="LiveId" clId="{F2276DE5-049D-4505-AA9E-B58AAE85A883}" dt="2021-01-06T17:11:11.204" v="2205" actId="2696"/>
        <pc:sldMkLst>
          <pc:docMk/>
          <pc:sldMk cId="532182471" sldId="302"/>
        </pc:sldMkLst>
        <pc:spChg chg="mod">
          <ac:chgData name="Senthil Natarajan" userId="18354202e6df3332" providerId="LiveId" clId="{F2276DE5-049D-4505-AA9E-B58AAE85A883}" dt="2021-01-06T16:33:29.980" v="1387" actId="20577"/>
          <ac:spMkLst>
            <pc:docMk/>
            <pc:sldMk cId="532182471" sldId="302"/>
            <ac:spMk id="2" creationId="{00000000-0000-0000-0000-000000000000}"/>
          </ac:spMkLst>
        </pc:spChg>
        <pc:spChg chg="mod">
          <ac:chgData name="Senthil Natarajan" userId="18354202e6df3332" providerId="LiveId" clId="{F2276DE5-049D-4505-AA9E-B58AAE85A883}" dt="2021-01-06T16:34:51.543" v="1540" actId="20577"/>
          <ac:spMkLst>
            <pc:docMk/>
            <pc:sldMk cId="532182471" sldId="302"/>
            <ac:spMk id="4" creationId="{00000000-0000-0000-0000-000000000000}"/>
          </ac:spMkLst>
        </pc:spChg>
      </pc:sldChg>
      <pc:sldChg chg="add">
        <pc:chgData name="Senthil Natarajan" userId="18354202e6df3332" providerId="LiveId" clId="{F2276DE5-049D-4505-AA9E-B58AAE85A883}" dt="2021-01-07T16:57:21.727" v="3075"/>
        <pc:sldMkLst>
          <pc:docMk/>
          <pc:sldMk cId="2253954711" sldId="302"/>
        </pc:sldMkLst>
      </pc:sldChg>
      <pc:sldChg chg="modSp add del mod">
        <pc:chgData name="Senthil Natarajan" userId="18354202e6df3332" providerId="LiveId" clId="{F2276DE5-049D-4505-AA9E-B58AAE85A883}" dt="2021-01-07T16:57:19.119" v="3074" actId="2696"/>
        <pc:sldMkLst>
          <pc:docMk/>
          <pc:sldMk cId="2317491163" sldId="302"/>
        </pc:sldMkLst>
        <pc:spChg chg="mod">
          <ac:chgData name="Senthil Natarajan" userId="18354202e6df3332" providerId="LiveId" clId="{F2276DE5-049D-4505-AA9E-B58AAE85A883}" dt="2021-01-07T16:56:23.659" v="3065" actId="20577"/>
          <ac:spMkLst>
            <pc:docMk/>
            <pc:sldMk cId="2317491163" sldId="302"/>
            <ac:spMk id="2" creationId="{00000000-0000-0000-0000-000000000000}"/>
          </ac:spMkLst>
        </pc:spChg>
        <pc:spChg chg="mod">
          <ac:chgData name="Senthil Natarajan" userId="18354202e6df3332" providerId="LiveId" clId="{F2276DE5-049D-4505-AA9E-B58AAE85A883}" dt="2021-01-07T16:57:05.822" v="3073" actId="255"/>
          <ac:spMkLst>
            <pc:docMk/>
            <pc:sldMk cId="2317491163" sldId="302"/>
            <ac:spMk id="4" creationId="{00000000-0000-0000-0000-000000000000}"/>
          </ac:spMkLst>
        </pc:spChg>
      </pc:sldChg>
      <pc:sldChg chg="add">
        <pc:chgData name="Senthil Natarajan" userId="18354202e6df3332" providerId="LiveId" clId="{F2276DE5-049D-4505-AA9E-B58AAE85A883}" dt="2021-01-06T17:11:14.343" v="2206"/>
        <pc:sldMkLst>
          <pc:docMk/>
          <pc:sldMk cId="393585512" sldId="303"/>
        </pc:sldMkLst>
      </pc:sldChg>
      <pc:sldChg chg="add del">
        <pc:chgData name="Senthil Natarajan" userId="18354202e6df3332" providerId="LiveId" clId="{F2276DE5-049D-4505-AA9E-B58AAE85A883}" dt="2021-01-06T16:35:21.177" v="1541" actId="2696"/>
        <pc:sldMkLst>
          <pc:docMk/>
          <pc:sldMk cId="2341257620" sldId="303"/>
        </pc:sldMkLst>
      </pc:sldChg>
      <pc:sldChg chg="modSp add del mod">
        <pc:chgData name="Senthil Natarajan" userId="18354202e6df3332" providerId="LiveId" clId="{F2276DE5-049D-4505-AA9E-B58AAE85A883}" dt="2021-01-06T17:11:11.204" v="2205" actId="2696"/>
        <pc:sldMkLst>
          <pc:docMk/>
          <pc:sldMk cId="2688909563" sldId="303"/>
        </pc:sldMkLst>
        <pc:spChg chg="mod">
          <ac:chgData name="Senthil Natarajan" userId="18354202e6df3332" providerId="LiveId" clId="{F2276DE5-049D-4505-AA9E-B58AAE85A883}" dt="2021-01-06T16:35:34.942" v="1577" actId="20577"/>
          <ac:spMkLst>
            <pc:docMk/>
            <pc:sldMk cId="2688909563" sldId="303"/>
            <ac:spMk id="2" creationId="{00000000-0000-0000-0000-000000000000}"/>
          </ac:spMkLst>
        </pc:spChg>
        <pc:spChg chg="mod">
          <ac:chgData name="Senthil Natarajan" userId="18354202e6df3332" providerId="LiveId" clId="{F2276DE5-049D-4505-AA9E-B58AAE85A883}" dt="2021-01-06T16:37:43.122" v="1776" actId="20577"/>
          <ac:spMkLst>
            <pc:docMk/>
            <pc:sldMk cId="2688909563" sldId="303"/>
            <ac:spMk id="4" creationId="{00000000-0000-0000-0000-000000000000}"/>
          </ac:spMkLst>
        </pc:spChg>
      </pc:sldChg>
      <pc:sldChg chg="modSp add mod">
        <pc:chgData name="Senthil Natarajan" userId="18354202e6df3332" providerId="LiveId" clId="{F2276DE5-049D-4505-AA9E-B58AAE85A883}" dt="2021-01-06T16:52:31.374" v="1826" actId="20577"/>
        <pc:sldMkLst>
          <pc:docMk/>
          <pc:sldMk cId="1977759334" sldId="304"/>
        </pc:sldMkLst>
        <pc:spChg chg="mod">
          <ac:chgData name="Senthil Natarajan" userId="18354202e6df3332" providerId="LiveId" clId="{F2276DE5-049D-4505-AA9E-B58AAE85A883}" dt="2021-01-06T16:51:24.518" v="1821" actId="20577"/>
          <ac:spMkLst>
            <pc:docMk/>
            <pc:sldMk cId="1977759334" sldId="304"/>
            <ac:spMk id="2" creationId="{00000000-0000-0000-0000-000000000000}"/>
          </ac:spMkLst>
        </pc:spChg>
        <pc:spChg chg="mod">
          <ac:chgData name="Senthil Natarajan" userId="18354202e6df3332" providerId="LiveId" clId="{F2276DE5-049D-4505-AA9E-B58AAE85A883}" dt="2021-01-06T16:52:31.374" v="1826" actId="20577"/>
          <ac:spMkLst>
            <pc:docMk/>
            <pc:sldMk cId="1977759334" sldId="304"/>
            <ac:spMk id="4" creationId="{00000000-0000-0000-0000-000000000000}"/>
          </ac:spMkLst>
        </pc:spChg>
      </pc:sldChg>
      <pc:sldChg chg="modSp add mod">
        <pc:chgData name="Senthil Natarajan" userId="18354202e6df3332" providerId="LiveId" clId="{F2276DE5-049D-4505-AA9E-B58AAE85A883}" dt="2021-01-06T16:58:02.597" v="2175" actId="20577"/>
        <pc:sldMkLst>
          <pc:docMk/>
          <pc:sldMk cId="1270987026" sldId="305"/>
        </pc:sldMkLst>
        <pc:spChg chg="mod">
          <ac:chgData name="Senthil Natarajan" userId="18354202e6df3332" providerId="LiveId" clId="{F2276DE5-049D-4505-AA9E-B58AAE85A883}" dt="2021-01-06T16:53:20.203" v="1845" actId="20577"/>
          <ac:spMkLst>
            <pc:docMk/>
            <pc:sldMk cId="1270987026" sldId="305"/>
            <ac:spMk id="2" creationId="{00000000-0000-0000-0000-000000000000}"/>
          </ac:spMkLst>
        </pc:spChg>
        <pc:spChg chg="mod">
          <ac:chgData name="Senthil Natarajan" userId="18354202e6df3332" providerId="LiveId" clId="{F2276DE5-049D-4505-AA9E-B58AAE85A883}" dt="2021-01-06T16:58:02.597" v="2175" actId="20577"/>
          <ac:spMkLst>
            <pc:docMk/>
            <pc:sldMk cId="1270987026" sldId="305"/>
            <ac:spMk id="4" creationId="{00000000-0000-0000-0000-000000000000}"/>
          </ac:spMkLst>
        </pc:spChg>
      </pc:sldChg>
      <pc:sldChg chg="modSp add del mod">
        <pc:chgData name="Senthil Natarajan" userId="18354202e6df3332" providerId="LiveId" clId="{F2276DE5-049D-4505-AA9E-B58AAE85A883}" dt="2021-01-06T17:10:32.500" v="2203" actId="2696"/>
        <pc:sldMkLst>
          <pc:docMk/>
          <pc:sldMk cId="3433462676" sldId="306"/>
        </pc:sldMkLst>
        <pc:spChg chg="mod">
          <ac:chgData name="Senthil Natarajan" userId="18354202e6df3332" providerId="LiveId" clId="{F2276DE5-049D-4505-AA9E-B58AAE85A883}" dt="2021-01-06T17:07:31.276" v="2192" actId="20577"/>
          <ac:spMkLst>
            <pc:docMk/>
            <pc:sldMk cId="3433462676" sldId="306"/>
            <ac:spMk id="2" creationId="{00000000-0000-0000-0000-000000000000}"/>
          </ac:spMkLst>
        </pc:spChg>
        <pc:spChg chg="mod">
          <ac:chgData name="Senthil Natarajan" userId="18354202e6df3332" providerId="LiveId" clId="{F2276DE5-049D-4505-AA9E-B58AAE85A883}" dt="2021-01-06T17:09:56.944" v="2202" actId="255"/>
          <ac:spMkLst>
            <pc:docMk/>
            <pc:sldMk cId="3433462676" sldId="306"/>
            <ac:spMk id="4" creationId="{00000000-0000-0000-0000-000000000000}"/>
          </ac:spMkLst>
        </pc:spChg>
      </pc:sldChg>
      <pc:sldChg chg="add">
        <pc:chgData name="Senthil Natarajan" userId="18354202e6df3332" providerId="LiveId" clId="{F2276DE5-049D-4505-AA9E-B58AAE85A883}" dt="2021-01-06T17:10:38.718" v="2204"/>
        <pc:sldMkLst>
          <pc:docMk/>
          <pc:sldMk cId="3634201478" sldId="306"/>
        </pc:sldMkLst>
      </pc:sldChg>
      <pc:sldChg chg="add del">
        <pc:chgData name="Senthil Natarajan" userId="18354202e6df3332" providerId="LiveId" clId="{F2276DE5-049D-4505-AA9E-B58AAE85A883}" dt="2021-01-06T17:12:26.972" v="2209" actId="2696"/>
        <pc:sldMkLst>
          <pc:docMk/>
          <pc:sldMk cId="188991796" sldId="307"/>
        </pc:sldMkLst>
      </pc:sldChg>
      <pc:sldChg chg="add">
        <pc:chgData name="Senthil Natarajan" userId="18354202e6df3332" providerId="LiveId" clId="{F2276DE5-049D-4505-AA9E-B58AAE85A883}" dt="2021-01-06T17:12:36.749" v="2210"/>
        <pc:sldMkLst>
          <pc:docMk/>
          <pc:sldMk cId="1395620399" sldId="307"/>
        </pc:sldMkLst>
      </pc:sldChg>
      <pc:sldChg chg="modSp add mod">
        <pc:chgData name="Senthil Natarajan" userId="18354202e6df3332" providerId="LiveId" clId="{F2276DE5-049D-4505-AA9E-B58AAE85A883}" dt="2021-01-06T17:58:57.521" v="2991" actId="27636"/>
        <pc:sldMkLst>
          <pc:docMk/>
          <pc:sldMk cId="455107059" sldId="308"/>
        </pc:sldMkLst>
        <pc:spChg chg="mod">
          <ac:chgData name="Senthil Natarajan" userId="18354202e6df3332" providerId="LiveId" clId="{F2276DE5-049D-4505-AA9E-B58AAE85A883}" dt="2021-01-06T17:55:25.971" v="2897" actId="20577"/>
          <ac:spMkLst>
            <pc:docMk/>
            <pc:sldMk cId="455107059" sldId="308"/>
            <ac:spMk id="2" creationId="{00000000-0000-0000-0000-000000000000}"/>
          </ac:spMkLst>
        </pc:spChg>
        <pc:spChg chg="mod">
          <ac:chgData name="Senthil Natarajan" userId="18354202e6df3332" providerId="LiveId" clId="{F2276DE5-049D-4505-AA9E-B58AAE85A883}" dt="2021-01-06T17:58:57.521" v="2991" actId="27636"/>
          <ac:spMkLst>
            <pc:docMk/>
            <pc:sldMk cId="455107059" sldId="308"/>
            <ac:spMk id="4" creationId="{00000000-0000-0000-0000-000000000000}"/>
          </ac:spMkLst>
        </pc:spChg>
      </pc:sldChg>
      <pc:sldChg chg="modSp add mod">
        <pc:chgData name="Senthil Natarajan" userId="18354202e6df3332" providerId="LiveId" clId="{F2276DE5-049D-4505-AA9E-B58AAE85A883}" dt="2021-01-06T17:59:43.656" v="3009" actId="20577"/>
        <pc:sldMkLst>
          <pc:docMk/>
          <pc:sldMk cId="350146415" sldId="309"/>
        </pc:sldMkLst>
        <pc:spChg chg="mod">
          <ac:chgData name="Senthil Natarajan" userId="18354202e6df3332" providerId="LiveId" clId="{F2276DE5-049D-4505-AA9E-B58AAE85A883}" dt="2021-01-06T17:59:43.656" v="3009" actId="20577"/>
          <ac:spMkLst>
            <pc:docMk/>
            <pc:sldMk cId="350146415" sldId="309"/>
            <ac:spMk id="2" creationId="{00000000-0000-0000-0000-000000000000}"/>
          </ac:spMkLst>
        </pc:spChg>
        <pc:spChg chg="mod">
          <ac:chgData name="Senthil Natarajan" userId="18354202e6df3332" providerId="LiveId" clId="{F2276DE5-049D-4505-AA9E-B58AAE85A883}" dt="2021-01-06T17:39:40.990" v="2281" actId="27636"/>
          <ac:spMkLst>
            <pc:docMk/>
            <pc:sldMk cId="350146415" sldId="309"/>
            <ac:spMk id="4" creationId="{00000000-0000-0000-0000-000000000000}"/>
          </ac:spMkLst>
        </pc:spChg>
      </pc:sldChg>
      <pc:sldChg chg="modSp add mod">
        <pc:chgData name="Senthil Natarajan" userId="18354202e6df3332" providerId="LiveId" clId="{F2276DE5-049D-4505-AA9E-B58AAE85A883}" dt="2021-01-06T18:00:03.408" v="3043" actId="20577"/>
        <pc:sldMkLst>
          <pc:docMk/>
          <pc:sldMk cId="2913462997" sldId="310"/>
        </pc:sldMkLst>
        <pc:spChg chg="mod">
          <ac:chgData name="Senthil Natarajan" userId="18354202e6df3332" providerId="LiveId" clId="{F2276DE5-049D-4505-AA9E-B58AAE85A883}" dt="2021-01-06T18:00:03.408" v="3043" actId="20577"/>
          <ac:spMkLst>
            <pc:docMk/>
            <pc:sldMk cId="2913462997" sldId="310"/>
            <ac:spMk id="2" creationId="{00000000-0000-0000-0000-000000000000}"/>
          </ac:spMkLst>
        </pc:spChg>
        <pc:spChg chg="mod">
          <ac:chgData name="Senthil Natarajan" userId="18354202e6df3332" providerId="LiveId" clId="{F2276DE5-049D-4505-AA9E-B58AAE85A883}" dt="2021-01-06T17:43:46.318" v="2413" actId="20577"/>
          <ac:spMkLst>
            <pc:docMk/>
            <pc:sldMk cId="2913462997" sldId="310"/>
            <ac:spMk id="4" creationId="{00000000-0000-0000-0000-000000000000}"/>
          </ac:spMkLst>
        </pc:spChg>
      </pc:sldChg>
      <pc:sldChg chg="modSp add mod">
        <pc:chgData name="Senthil Natarajan" userId="18354202e6df3332" providerId="LiveId" clId="{F2276DE5-049D-4505-AA9E-B58AAE85A883}" dt="2021-01-06T17:55:34.503" v="2923" actId="20577"/>
        <pc:sldMkLst>
          <pc:docMk/>
          <pc:sldMk cId="4128316569" sldId="311"/>
        </pc:sldMkLst>
        <pc:spChg chg="mod">
          <ac:chgData name="Senthil Natarajan" userId="18354202e6df3332" providerId="LiveId" clId="{F2276DE5-049D-4505-AA9E-B58AAE85A883}" dt="2021-01-06T17:55:34.503" v="2923" actId="20577"/>
          <ac:spMkLst>
            <pc:docMk/>
            <pc:sldMk cId="4128316569" sldId="311"/>
            <ac:spMk id="2" creationId="{00000000-0000-0000-0000-000000000000}"/>
          </ac:spMkLst>
        </pc:spChg>
        <pc:spChg chg="mod">
          <ac:chgData name="Senthil Natarajan" userId="18354202e6df3332" providerId="LiveId" clId="{F2276DE5-049D-4505-AA9E-B58AAE85A883}" dt="2021-01-06T17:51:46.533" v="2870" actId="313"/>
          <ac:spMkLst>
            <pc:docMk/>
            <pc:sldMk cId="4128316569" sldId="311"/>
            <ac:spMk id="4" creationId="{00000000-0000-0000-0000-000000000000}"/>
          </ac:spMkLst>
        </pc:spChg>
      </pc:sldChg>
      <pc:sldChg chg="modSp add mod">
        <pc:chgData name="Senthil Natarajan" userId="18354202e6df3332" providerId="LiveId" clId="{F2276DE5-049D-4505-AA9E-B58AAE85A883}" dt="2021-01-06T17:56:56.359" v="2983"/>
        <pc:sldMkLst>
          <pc:docMk/>
          <pc:sldMk cId="1743769541" sldId="312"/>
        </pc:sldMkLst>
        <pc:spChg chg="mod">
          <ac:chgData name="Senthil Natarajan" userId="18354202e6df3332" providerId="LiveId" clId="{F2276DE5-049D-4505-AA9E-B58AAE85A883}" dt="2021-01-06T17:56:41.873" v="2980" actId="20577"/>
          <ac:spMkLst>
            <pc:docMk/>
            <pc:sldMk cId="1743769541" sldId="312"/>
            <ac:spMk id="2" creationId="{00000000-0000-0000-0000-000000000000}"/>
          </ac:spMkLst>
        </pc:spChg>
        <pc:spChg chg="mod">
          <ac:chgData name="Senthil Natarajan" userId="18354202e6df3332" providerId="LiveId" clId="{F2276DE5-049D-4505-AA9E-B58AAE85A883}" dt="2021-01-06T17:56:56.359" v="2983"/>
          <ac:spMkLst>
            <pc:docMk/>
            <pc:sldMk cId="1743769541" sldId="312"/>
            <ac:spMk id="4" creationId="{00000000-0000-0000-0000-000000000000}"/>
          </ac:spMkLst>
        </pc:spChg>
      </pc:sldChg>
      <pc:sldChg chg="modSp add mod">
        <pc:chgData name="Senthil Natarajan" userId="18354202e6df3332" providerId="LiveId" clId="{F2276DE5-049D-4505-AA9E-B58AAE85A883}" dt="2021-01-06T17:58:28.363" v="2987" actId="27636"/>
        <pc:sldMkLst>
          <pc:docMk/>
          <pc:sldMk cId="3440262278" sldId="313"/>
        </pc:sldMkLst>
        <pc:spChg chg="mod">
          <ac:chgData name="Senthil Natarajan" userId="18354202e6df3332" providerId="LiveId" clId="{F2276DE5-049D-4505-AA9E-B58AAE85A883}" dt="2021-01-06T17:58:28.363" v="2987" actId="27636"/>
          <ac:spMkLst>
            <pc:docMk/>
            <pc:sldMk cId="3440262278" sldId="313"/>
            <ac:spMk id="4" creationId="{00000000-0000-0000-0000-000000000000}"/>
          </ac:spMkLst>
        </pc:spChg>
      </pc:sldChg>
      <pc:sldChg chg="add">
        <pc:chgData name="Senthil Natarajan" userId="18354202e6df3332" providerId="LiveId" clId="{F2276DE5-049D-4505-AA9E-B58AAE85A883}" dt="2021-01-06T17:58:45.121" v="2988"/>
        <pc:sldMkLst>
          <pc:docMk/>
          <pc:sldMk cId="4269701497" sldId="314"/>
        </pc:sldMkLst>
      </pc:sldChg>
      <pc:sldChg chg="modSp add mod">
        <pc:chgData name="Senthil Natarajan" userId="18354202e6df3332" providerId="LiveId" clId="{F2276DE5-049D-4505-AA9E-B58AAE85A883}" dt="2021-01-07T16:59:57.533" v="3150" actId="255"/>
        <pc:sldMkLst>
          <pc:docMk/>
          <pc:sldMk cId="2838346153" sldId="315"/>
        </pc:sldMkLst>
        <pc:spChg chg="mod">
          <ac:chgData name="Senthil Natarajan" userId="18354202e6df3332" providerId="LiveId" clId="{F2276DE5-049D-4505-AA9E-B58AAE85A883}" dt="2021-01-07T16:58:47.775" v="3096" actId="20577"/>
          <ac:spMkLst>
            <pc:docMk/>
            <pc:sldMk cId="2838346153" sldId="315"/>
            <ac:spMk id="2" creationId="{00000000-0000-0000-0000-000000000000}"/>
          </ac:spMkLst>
        </pc:spChg>
        <pc:spChg chg="mod">
          <ac:chgData name="Senthil Natarajan" userId="18354202e6df3332" providerId="LiveId" clId="{F2276DE5-049D-4505-AA9E-B58AAE85A883}" dt="2021-01-07T16:59:57.533" v="3150" actId="255"/>
          <ac:spMkLst>
            <pc:docMk/>
            <pc:sldMk cId="2838346153" sldId="315"/>
            <ac:spMk id="4" creationId="{00000000-0000-0000-0000-000000000000}"/>
          </ac:spMkLst>
        </pc:spChg>
      </pc:sldChg>
      <pc:sldChg chg="modSp add mod">
        <pc:chgData name="Senthil Natarajan" userId="18354202e6df3332" providerId="LiveId" clId="{F2276DE5-049D-4505-AA9E-B58AAE85A883}" dt="2021-01-07T17:02:04.051" v="3197" actId="255"/>
        <pc:sldMkLst>
          <pc:docMk/>
          <pc:sldMk cId="1928948629" sldId="316"/>
        </pc:sldMkLst>
        <pc:spChg chg="mod">
          <ac:chgData name="Senthil Natarajan" userId="18354202e6df3332" providerId="LiveId" clId="{F2276DE5-049D-4505-AA9E-B58AAE85A883}" dt="2021-01-07T17:00:42.376" v="3157" actId="5793"/>
          <ac:spMkLst>
            <pc:docMk/>
            <pc:sldMk cId="1928948629" sldId="316"/>
            <ac:spMk id="2" creationId="{00000000-0000-0000-0000-000000000000}"/>
          </ac:spMkLst>
        </pc:spChg>
        <pc:spChg chg="mod">
          <ac:chgData name="Senthil Natarajan" userId="18354202e6df3332" providerId="LiveId" clId="{F2276DE5-049D-4505-AA9E-B58AAE85A883}" dt="2021-01-07T17:02:04.051" v="3197" actId="255"/>
          <ac:spMkLst>
            <pc:docMk/>
            <pc:sldMk cId="1928948629" sldId="316"/>
            <ac:spMk id="4" creationId="{00000000-0000-0000-0000-000000000000}"/>
          </ac:spMkLst>
        </pc:spChg>
      </pc:sldChg>
      <pc:sldChg chg="modSp add mod">
        <pc:chgData name="Senthil Natarajan" userId="18354202e6df3332" providerId="LiveId" clId="{F2276DE5-049D-4505-AA9E-B58AAE85A883}" dt="2021-01-07T17:06:47.347" v="3290" actId="5793"/>
        <pc:sldMkLst>
          <pc:docMk/>
          <pc:sldMk cId="2204060566" sldId="317"/>
        </pc:sldMkLst>
        <pc:spChg chg="mod">
          <ac:chgData name="Senthil Natarajan" userId="18354202e6df3332" providerId="LiveId" clId="{F2276DE5-049D-4505-AA9E-B58AAE85A883}" dt="2021-01-07T17:02:25.569" v="3199" actId="5793"/>
          <ac:spMkLst>
            <pc:docMk/>
            <pc:sldMk cId="2204060566" sldId="317"/>
            <ac:spMk id="2" creationId="{00000000-0000-0000-0000-000000000000}"/>
          </ac:spMkLst>
        </pc:spChg>
        <pc:spChg chg="mod">
          <ac:chgData name="Senthil Natarajan" userId="18354202e6df3332" providerId="LiveId" clId="{F2276DE5-049D-4505-AA9E-B58AAE85A883}" dt="2021-01-07T17:06:47.347" v="3290" actId="5793"/>
          <ac:spMkLst>
            <pc:docMk/>
            <pc:sldMk cId="2204060566" sldId="317"/>
            <ac:spMk id="4" creationId="{00000000-0000-0000-0000-000000000000}"/>
          </ac:spMkLst>
        </pc:spChg>
      </pc:sldChg>
      <pc:sldChg chg="modSp add mod">
        <pc:chgData name="Senthil Natarajan" userId="18354202e6df3332" providerId="LiveId" clId="{F2276DE5-049D-4505-AA9E-B58AAE85A883}" dt="2021-01-07T17:08:32.905" v="3402" actId="20577"/>
        <pc:sldMkLst>
          <pc:docMk/>
          <pc:sldMk cId="20527994" sldId="318"/>
        </pc:sldMkLst>
        <pc:spChg chg="mod">
          <ac:chgData name="Senthil Natarajan" userId="18354202e6df3332" providerId="LiveId" clId="{F2276DE5-049D-4505-AA9E-B58AAE85A883}" dt="2021-01-07T17:07:07.910" v="3292" actId="5793"/>
          <ac:spMkLst>
            <pc:docMk/>
            <pc:sldMk cId="20527994" sldId="318"/>
            <ac:spMk id="2" creationId="{00000000-0000-0000-0000-000000000000}"/>
          </ac:spMkLst>
        </pc:spChg>
        <pc:spChg chg="mod">
          <ac:chgData name="Senthil Natarajan" userId="18354202e6df3332" providerId="LiveId" clId="{F2276DE5-049D-4505-AA9E-B58AAE85A883}" dt="2021-01-07T17:08:32.905" v="3402" actId="20577"/>
          <ac:spMkLst>
            <pc:docMk/>
            <pc:sldMk cId="20527994" sldId="318"/>
            <ac:spMk id="4" creationId="{00000000-0000-0000-0000-000000000000}"/>
          </ac:spMkLst>
        </pc:spChg>
      </pc:sldChg>
      <pc:sldChg chg="modSp add mod">
        <pc:chgData name="Senthil Natarajan" userId="18354202e6df3332" providerId="LiveId" clId="{F2276DE5-049D-4505-AA9E-B58AAE85A883}" dt="2021-01-07T17:09:47.036" v="3437" actId="20577"/>
        <pc:sldMkLst>
          <pc:docMk/>
          <pc:sldMk cId="1348075787" sldId="319"/>
        </pc:sldMkLst>
        <pc:spChg chg="mod">
          <ac:chgData name="Senthil Natarajan" userId="18354202e6df3332" providerId="LiveId" clId="{F2276DE5-049D-4505-AA9E-B58AAE85A883}" dt="2021-01-07T17:08:57.110" v="3407" actId="5793"/>
          <ac:spMkLst>
            <pc:docMk/>
            <pc:sldMk cId="1348075787" sldId="319"/>
            <ac:spMk id="2" creationId="{00000000-0000-0000-0000-000000000000}"/>
          </ac:spMkLst>
        </pc:spChg>
        <pc:spChg chg="mod">
          <ac:chgData name="Senthil Natarajan" userId="18354202e6df3332" providerId="LiveId" clId="{F2276DE5-049D-4505-AA9E-B58AAE85A883}" dt="2021-01-07T17:09:47.036" v="3437" actId="20577"/>
          <ac:spMkLst>
            <pc:docMk/>
            <pc:sldMk cId="1348075787" sldId="319"/>
            <ac:spMk id="4" creationId="{00000000-0000-0000-0000-000000000000}"/>
          </ac:spMkLst>
        </pc:spChg>
      </pc:sldChg>
      <pc:sldChg chg="modSp add mod">
        <pc:chgData name="Senthil Natarajan" userId="18354202e6df3332" providerId="LiveId" clId="{F2276DE5-049D-4505-AA9E-B58AAE85A883}" dt="2021-01-07T17:11:51.245" v="3491" actId="20577"/>
        <pc:sldMkLst>
          <pc:docMk/>
          <pc:sldMk cId="3081182187" sldId="320"/>
        </pc:sldMkLst>
        <pc:spChg chg="mod">
          <ac:chgData name="Senthil Natarajan" userId="18354202e6df3332" providerId="LiveId" clId="{F2276DE5-049D-4505-AA9E-B58AAE85A883}" dt="2021-01-07T17:10:18.306" v="3439" actId="5793"/>
          <ac:spMkLst>
            <pc:docMk/>
            <pc:sldMk cId="3081182187" sldId="320"/>
            <ac:spMk id="2" creationId="{00000000-0000-0000-0000-000000000000}"/>
          </ac:spMkLst>
        </pc:spChg>
        <pc:spChg chg="mod">
          <ac:chgData name="Senthil Natarajan" userId="18354202e6df3332" providerId="LiveId" clId="{F2276DE5-049D-4505-AA9E-B58AAE85A883}" dt="2021-01-07T17:11:51.245" v="3491" actId="20577"/>
          <ac:spMkLst>
            <pc:docMk/>
            <pc:sldMk cId="3081182187" sldId="320"/>
            <ac:spMk id="4" creationId="{00000000-0000-0000-0000-000000000000}"/>
          </ac:spMkLst>
        </pc:spChg>
      </pc:sldChg>
      <pc:sldChg chg="modSp add mod">
        <pc:chgData name="Senthil Natarajan" userId="18354202e6df3332" providerId="LiveId" clId="{F2276DE5-049D-4505-AA9E-B58AAE85A883}" dt="2021-01-07T17:13:30.589" v="3547" actId="20577"/>
        <pc:sldMkLst>
          <pc:docMk/>
          <pc:sldMk cId="2544866241" sldId="321"/>
        </pc:sldMkLst>
        <pc:spChg chg="mod">
          <ac:chgData name="Senthil Natarajan" userId="18354202e6df3332" providerId="LiveId" clId="{F2276DE5-049D-4505-AA9E-B58AAE85A883}" dt="2021-01-07T17:12:34.888" v="3496" actId="5793"/>
          <ac:spMkLst>
            <pc:docMk/>
            <pc:sldMk cId="2544866241" sldId="321"/>
            <ac:spMk id="2" creationId="{00000000-0000-0000-0000-000000000000}"/>
          </ac:spMkLst>
        </pc:spChg>
        <pc:spChg chg="mod">
          <ac:chgData name="Senthil Natarajan" userId="18354202e6df3332" providerId="LiveId" clId="{F2276DE5-049D-4505-AA9E-B58AAE85A883}" dt="2021-01-07T17:13:30.589" v="3547" actId="20577"/>
          <ac:spMkLst>
            <pc:docMk/>
            <pc:sldMk cId="2544866241" sldId="321"/>
            <ac:spMk id="4" creationId="{00000000-0000-0000-0000-000000000000}"/>
          </ac:spMkLst>
        </pc:spChg>
      </pc:sldChg>
      <pc:sldChg chg="modSp add mod">
        <pc:chgData name="Senthil Natarajan" userId="18354202e6df3332" providerId="LiveId" clId="{F2276DE5-049D-4505-AA9E-B58AAE85A883}" dt="2021-01-07T17:14:24.447" v="3568" actId="20577"/>
        <pc:sldMkLst>
          <pc:docMk/>
          <pc:sldMk cId="2265988831" sldId="322"/>
        </pc:sldMkLst>
        <pc:spChg chg="mod">
          <ac:chgData name="Senthil Natarajan" userId="18354202e6df3332" providerId="LiveId" clId="{F2276DE5-049D-4505-AA9E-B58AAE85A883}" dt="2021-01-07T17:13:54.369" v="3550" actId="5793"/>
          <ac:spMkLst>
            <pc:docMk/>
            <pc:sldMk cId="2265988831" sldId="322"/>
            <ac:spMk id="2" creationId="{00000000-0000-0000-0000-000000000000}"/>
          </ac:spMkLst>
        </pc:spChg>
        <pc:spChg chg="mod">
          <ac:chgData name="Senthil Natarajan" userId="18354202e6df3332" providerId="LiveId" clId="{F2276DE5-049D-4505-AA9E-B58AAE85A883}" dt="2021-01-07T17:14:24.447" v="3568" actId="20577"/>
          <ac:spMkLst>
            <pc:docMk/>
            <pc:sldMk cId="2265988831" sldId="322"/>
            <ac:spMk id="4" creationId="{00000000-0000-0000-0000-000000000000}"/>
          </ac:spMkLst>
        </pc:spChg>
      </pc:sldChg>
      <pc:sldChg chg="modSp add mod">
        <pc:chgData name="Senthil Natarajan" userId="18354202e6df3332" providerId="LiveId" clId="{F2276DE5-049D-4505-AA9E-B58AAE85A883}" dt="2021-01-07T17:15:28.507" v="3598" actId="20577"/>
        <pc:sldMkLst>
          <pc:docMk/>
          <pc:sldMk cId="134529858" sldId="323"/>
        </pc:sldMkLst>
        <pc:spChg chg="mod">
          <ac:chgData name="Senthil Natarajan" userId="18354202e6df3332" providerId="LiveId" clId="{F2276DE5-049D-4505-AA9E-B58AAE85A883}" dt="2021-01-07T17:14:45.882" v="3571" actId="5793"/>
          <ac:spMkLst>
            <pc:docMk/>
            <pc:sldMk cId="134529858" sldId="323"/>
            <ac:spMk id="2" creationId="{00000000-0000-0000-0000-000000000000}"/>
          </ac:spMkLst>
        </pc:spChg>
        <pc:spChg chg="mod">
          <ac:chgData name="Senthil Natarajan" userId="18354202e6df3332" providerId="LiveId" clId="{F2276DE5-049D-4505-AA9E-B58AAE85A883}" dt="2021-01-07T17:15:28.507" v="3598" actId="20577"/>
          <ac:spMkLst>
            <pc:docMk/>
            <pc:sldMk cId="134529858" sldId="323"/>
            <ac:spMk id="4" creationId="{00000000-0000-0000-0000-000000000000}"/>
          </ac:spMkLst>
        </pc:spChg>
      </pc:sldChg>
      <pc:sldChg chg="modSp add mod">
        <pc:chgData name="Senthil Natarajan" userId="18354202e6df3332" providerId="LiveId" clId="{F2276DE5-049D-4505-AA9E-B58AAE85A883}" dt="2021-01-07T17:22:45.760" v="3722" actId="20577"/>
        <pc:sldMkLst>
          <pc:docMk/>
          <pc:sldMk cId="1664814761" sldId="324"/>
        </pc:sldMkLst>
        <pc:spChg chg="mod">
          <ac:chgData name="Senthil Natarajan" userId="18354202e6df3332" providerId="LiveId" clId="{F2276DE5-049D-4505-AA9E-B58AAE85A883}" dt="2021-01-07T17:20:32.019" v="3621" actId="20577"/>
          <ac:spMkLst>
            <pc:docMk/>
            <pc:sldMk cId="1664814761" sldId="324"/>
            <ac:spMk id="2" creationId="{00000000-0000-0000-0000-000000000000}"/>
          </ac:spMkLst>
        </pc:spChg>
        <pc:spChg chg="mod">
          <ac:chgData name="Senthil Natarajan" userId="18354202e6df3332" providerId="LiveId" clId="{F2276DE5-049D-4505-AA9E-B58AAE85A883}" dt="2021-01-07T17:22:45.760" v="3722" actId="20577"/>
          <ac:spMkLst>
            <pc:docMk/>
            <pc:sldMk cId="1664814761" sldId="324"/>
            <ac:spMk id="4" creationId="{00000000-0000-0000-0000-000000000000}"/>
          </ac:spMkLst>
        </pc:spChg>
      </pc:sldChg>
      <pc:sldChg chg="modSp add mod">
        <pc:chgData name="Senthil Natarajan" userId="18354202e6df3332" providerId="LiveId" clId="{F2276DE5-049D-4505-AA9E-B58AAE85A883}" dt="2021-01-08T02:10:21.794" v="3779" actId="27636"/>
        <pc:sldMkLst>
          <pc:docMk/>
          <pc:sldMk cId="2712501295" sldId="325"/>
        </pc:sldMkLst>
        <pc:spChg chg="mod">
          <ac:chgData name="Senthil Natarajan" userId="18354202e6df3332" providerId="LiveId" clId="{F2276DE5-049D-4505-AA9E-B58AAE85A883}" dt="2021-01-07T18:02:58.283" v="3771" actId="20577"/>
          <ac:spMkLst>
            <pc:docMk/>
            <pc:sldMk cId="2712501295" sldId="325"/>
            <ac:spMk id="2" creationId="{00000000-0000-0000-0000-000000000000}"/>
          </ac:spMkLst>
        </pc:spChg>
        <pc:spChg chg="mod">
          <ac:chgData name="Senthil Natarajan" userId="18354202e6df3332" providerId="LiveId" clId="{F2276DE5-049D-4505-AA9E-B58AAE85A883}" dt="2021-01-08T02:10:21.794" v="3779" actId="27636"/>
          <ac:spMkLst>
            <pc:docMk/>
            <pc:sldMk cId="2712501295" sldId="325"/>
            <ac:spMk id="4" creationId="{00000000-0000-0000-0000-000000000000}"/>
          </ac:spMkLst>
        </pc:spChg>
      </pc:sldChg>
      <pc:sldChg chg="modSp add mod">
        <pc:chgData name="Senthil Natarajan" userId="18354202e6df3332" providerId="LiveId" clId="{F2276DE5-049D-4505-AA9E-B58AAE85A883}" dt="2021-01-08T02:12:08.480" v="3796" actId="27636"/>
        <pc:sldMkLst>
          <pc:docMk/>
          <pc:sldMk cId="3679872275" sldId="326"/>
        </pc:sldMkLst>
        <pc:spChg chg="mod">
          <ac:chgData name="Senthil Natarajan" userId="18354202e6df3332" providerId="LiveId" clId="{F2276DE5-049D-4505-AA9E-B58AAE85A883}" dt="2021-01-08T02:12:08.480" v="3796" actId="27636"/>
          <ac:spMkLst>
            <pc:docMk/>
            <pc:sldMk cId="3679872275" sldId="326"/>
            <ac:spMk id="4" creationId="{00000000-0000-0000-0000-000000000000}"/>
          </ac:spMkLst>
        </pc:spChg>
      </pc:sldChg>
      <pc:sldChg chg="modSp add mod">
        <pc:chgData name="Senthil Natarajan" userId="18354202e6df3332" providerId="LiveId" clId="{F2276DE5-049D-4505-AA9E-B58AAE85A883}" dt="2021-01-08T02:12:11.735" v="3798" actId="27636"/>
        <pc:sldMkLst>
          <pc:docMk/>
          <pc:sldMk cId="1441451262" sldId="327"/>
        </pc:sldMkLst>
        <pc:spChg chg="mod">
          <ac:chgData name="Senthil Natarajan" userId="18354202e6df3332" providerId="LiveId" clId="{F2276DE5-049D-4505-AA9E-B58AAE85A883}" dt="2021-01-08T02:12:11.735" v="3798" actId="27636"/>
          <ac:spMkLst>
            <pc:docMk/>
            <pc:sldMk cId="1441451262" sldId="327"/>
            <ac:spMk id="4" creationId="{00000000-0000-0000-0000-000000000000}"/>
          </ac:spMkLst>
        </pc:spChg>
      </pc:sldChg>
      <pc:sldChg chg="modSp add mod">
        <pc:chgData name="Senthil Natarajan" userId="18354202e6df3332" providerId="LiveId" clId="{F2276DE5-049D-4505-AA9E-B58AAE85A883}" dt="2021-01-09T01:22:56.973" v="3869" actId="113"/>
        <pc:sldMkLst>
          <pc:docMk/>
          <pc:sldMk cId="1975486637" sldId="328"/>
        </pc:sldMkLst>
        <pc:spChg chg="mod">
          <ac:chgData name="Senthil Natarajan" userId="18354202e6df3332" providerId="LiveId" clId="{F2276DE5-049D-4505-AA9E-B58AAE85A883}" dt="2021-01-09T01:21:25.873" v="3823" actId="20577"/>
          <ac:spMkLst>
            <pc:docMk/>
            <pc:sldMk cId="1975486637" sldId="328"/>
            <ac:spMk id="2" creationId="{00000000-0000-0000-0000-000000000000}"/>
          </ac:spMkLst>
        </pc:spChg>
        <pc:spChg chg="mod">
          <ac:chgData name="Senthil Natarajan" userId="18354202e6df3332" providerId="LiveId" clId="{F2276DE5-049D-4505-AA9E-B58AAE85A883}" dt="2021-01-09T01:22:56.973" v="3869" actId="113"/>
          <ac:spMkLst>
            <pc:docMk/>
            <pc:sldMk cId="1975486637" sldId="328"/>
            <ac:spMk id="4" creationId="{00000000-0000-0000-0000-000000000000}"/>
          </ac:spMkLst>
        </pc:spChg>
      </pc:sldChg>
      <pc:sldChg chg="modSp add mod">
        <pc:chgData name="Senthil Natarajan" userId="18354202e6df3332" providerId="LiveId" clId="{F2276DE5-049D-4505-AA9E-B58AAE85A883}" dt="2021-01-09T01:25:11.483" v="3923" actId="20577"/>
        <pc:sldMkLst>
          <pc:docMk/>
          <pc:sldMk cId="253891900" sldId="329"/>
        </pc:sldMkLst>
        <pc:spChg chg="mod">
          <ac:chgData name="Senthil Natarajan" userId="18354202e6df3332" providerId="LiveId" clId="{F2276DE5-049D-4505-AA9E-B58AAE85A883}" dt="2021-01-09T01:25:11.483" v="3923" actId="20577"/>
          <ac:spMkLst>
            <pc:docMk/>
            <pc:sldMk cId="253891900" sldId="329"/>
            <ac:spMk id="4" creationId="{00000000-0000-0000-0000-000000000000}"/>
          </ac:spMkLst>
        </pc:spChg>
      </pc:sldChg>
      <pc:sldChg chg="modSp add mod">
        <pc:chgData name="Senthil Natarajan" userId="18354202e6df3332" providerId="LiveId" clId="{F2276DE5-049D-4505-AA9E-B58AAE85A883}" dt="2021-01-09T01:33:08.322" v="3958" actId="255"/>
        <pc:sldMkLst>
          <pc:docMk/>
          <pc:sldMk cId="1165673105" sldId="330"/>
        </pc:sldMkLst>
        <pc:spChg chg="mod">
          <ac:chgData name="Senthil Natarajan" userId="18354202e6df3332" providerId="LiveId" clId="{F2276DE5-049D-4505-AA9E-B58AAE85A883}" dt="2021-01-09T01:32:43.865" v="3953" actId="20577"/>
          <ac:spMkLst>
            <pc:docMk/>
            <pc:sldMk cId="1165673105" sldId="330"/>
            <ac:spMk id="2" creationId="{00000000-0000-0000-0000-000000000000}"/>
          </ac:spMkLst>
        </pc:spChg>
        <pc:spChg chg="mod">
          <ac:chgData name="Senthil Natarajan" userId="18354202e6df3332" providerId="LiveId" clId="{F2276DE5-049D-4505-AA9E-B58AAE85A883}" dt="2021-01-09T01:33:08.322" v="3958" actId="255"/>
          <ac:spMkLst>
            <pc:docMk/>
            <pc:sldMk cId="1165673105" sldId="330"/>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90731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140344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203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424179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25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2671005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1123266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287733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421800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DABF1-E5FE-4AB2-9441-E7C45CE7AFF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40642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DABF1-E5FE-4AB2-9441-E7C45CE7AFFA}"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225884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DABF1-E5FE-4AB2-9441-E7C45CE7AFFA}"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26057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DABF1-E5FE-4AB2-9441-E7C45CE7AFFA}"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63129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DABF1-E5FE-4AB2-9441-E7C45CE7AFFA}"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404222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DABF1-E5FE-4AB2-9441-E7C45CE7AFFA}"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3474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DABF1-E5FE-4AB2-9441-E7C45CE7AFFA}"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ECA3-1562-49D4-8302-6FDAC89FE1F2}" type="slidenum">
              <a:rPr lang="en-IN" smtClean="0"/>
              <a:t>‹#›</a:t>
            </a:fld>
            <a:endParaRPr lang="en-IN"/>
          </a:p>
        </p:txBody>
      </p:sp>
    </p:spTree>
    <p:extLst>
      <p:ext uri="{BB962C8B-B14F-4D97-AF65-F5344CB8AC3E}">
        <p14:creationId xmlns:p14="http://schemas.microsoft.com/office/powerpoint/2010/main" val="39155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ADABF1-E5FE-4AB2-9441-E7C45CE7AFFA}" type="datetimeFigureOut">
              <a:rPr lang="en-IN" smtClean="0"/>
              <a:t>27-06-2023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66ECA3-1562-49D4-8302-6FDAC89FE1F2}" type="slidenum">
              <a:rPr lang="en-IN" smtClean="0"/>
              <a:t>‹#›</a:t>
            </a:fld>
            <a:endParaRPr lang="en-IN"/>
          </a:p>
        </p:txBody>
      </p:sp>
    </p:spTree>
    <p:extLst>
      <p:ext uri="{BB962C8B-B14F-4D97-AF65-F5344CB8AC3E}">
        <p14:creationId xmlns:p14="http://schemas.microsoft.com/office/powerpoint/2010/main" val="218678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traceability-matri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www.guru99.com/software-testing-test-dat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softwaretestinghelp.com/white-box-testing-techniques-with-exampl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tackoverflow.com/questions/14519416/a-difference-between-statement-and-decision-cover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reqtest.com/testing-blog/software-system-testin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reqtest.com/testing-blog/a-guide-to-excellent-acceptance-testin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softwaretestinghelp.com/what-is-non-functional-testin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 Testing</a:t>
            </a:r>
            <a:endParaRPr lang="en-IN" dirty="0"/>
          </a:p>
        </p:txBody>
      </p:sp>
    </p:spTree>
    <p:extLst>
      <p:ext uri="{BB962C8B-B14F-4D97-AF65-F5344CB8AC3E}">
        <p14:creationId xmlns:p14="http://schemas.microsoft.com/office/powerpoint/2010/main" val="400069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0A6A-E141-43EE-BF0E-08E357FC7823}"/>
              </a:ext>
            </a:extLst>
          </p:cNvPr>
          <p:cNvSpPr>
            <a:spLocks noGrp="1"/>
          </p:cNvSpPr>
          <p:nvPr>
            <p:ph type="title"/>
          </p:nvPr>
        </p:nvSpPr>
        <p:spPr>
          <a:xfrm>
            <a:off x="677334" y="609600"/>
            <a:ext cx="8596668" cy="861391"/>
          </a:xfrm>
        </p:spPr>
        <p:txBody>
          <a:bodyPr/>
          <a:lstStyle/>
          <a:p>
            <a:r>
              <a:rPr lang="en-US" dirty="0"/>
              <a:t>Advantages of Early Testing</a:t>
            </a:r>
            <a:endParaRPr lang="en-IN" dirty="0"/>
          </a:p>
        </p:txBody>
      </p:sp>
      <p:pic>
        <p:nvPicPr>
          <p:cNvPr id="1026" name="Picture 2" descr="early testing - defect fixing cost">
            <a:extLst>
              <a:ext uri="{FF2B5EF4-FFF2-40B4-BE49-F238E27FC236}">
                <a16:creationId xmlns:a16="http://schemas.microsoft.com/office/drawing/2014/main" id="{0F6FB22B-C4E8-448A-A932-A4B70E494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1783" y="1964273"/>
            <a:ext cx="6828182" cy="453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2713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7344-21E8-4F01-B64E-F874519A0AA3}"/>
              </a:ext>
            </a:extLst>
          </p:cNvPr>
          <p:cNvSpPr>
            <a:spLocks noGrp="1"/>
          </p:cNvSpPr>
          <p:nvPr>
            <p:ph type="title"/>
          </p:nvPr>
        </p:nvSpPr>
        <p:spPr>
          <a:xfrm>
            <a:off x="677333" y="609600"/>
            <a:ext cx="9023257" cy="682487"/>
          </a:xfrm>
        </p:spPr>
        <p:txBody>
          <a:bodyPr>
            <a:normAutofit fontScale="90000"/>
          </a:bodyPr>
          <a:lstStyle/>
          <a:p>
            <a:r>
              <a:rPr lang="en-US" dirty="0"/>
              <a:t>Points to remember while reviewing test cases</a:t>
            </a:r>
            <a:endParaRPr lang="en-IN" dirty="0"/>
          </a:p>
        </p:txBody>
      </p:sp>
      <p:sp>
        <p:nvSpPr>
          <p:cNvPr id="3" name="Content Placeholder 2">
            <a:extLst>
              <a:ext uri="{FF2B5EF4-FFF2-40B4-BE49-F238E27FC236}">
                <a16:creationId xmlns:a16="http://schemas.microsoft.com/office/drawing/2014/main" id="{B702DBD1-5BC9-4AC9-B094-7BFAFCE023B0}"/>
              </a:ext>
            </a:extLst>
          </p:cNvPr>
          <p:cNvSpPr>
            <a:spLocks noGrp="1"/>
          </p:cNvSpPr>
          <p:nvPr>
            <p:ph idx="1"/>
          </p:nvPr>
        </p:nvSpPr>
        <p:spPr>
          <a:xfrm>
            <a:off x="677334" y="1411357"/>
            <a:ext cx="8596668" cy="4630005"/>
          </a:xfrm>
        </p:spPr>
        <p:txBody>
          <a:bodyPr>
            <a:normAutofit lnSpcReduction="10000"/>
          </a:bodyPr>
          <a:lstStyle/>
          <a:p>
            <a:pPr algn="l">
              <a:buFont typeface="+mj-lt"/>
              <a:buAutoNum type="arabicPeriod"/>
            </a:pPr>
            <a:r>
              <a:rPr lang="en-US" b="0" i="0" dirty="0">
                <a:solidFill>
                  <a:srgbClr val="7A7A7A"/>
                </a:solidFill>
                <a:effectLst/>
                <a:latin typeface="Work Sans" pitchFamily="2" charset="0"/>
              </a:rPr>
              <a:t>While reviewing test case, it is better to have a copy of </a:t>
            </a:r>
            <a:r>
              <a:rPr lang="en-US" b="1" i="0" dirty="0">
                <a:solidFill>
                  <a:srgbClr val="7A7A7A"/>
                </a:solidFill>
                <a:effectLst/>
                <a:latin typeface="Work Sans" pitchFamily="2" charset="0"/>
              </a:rPr>
              <a:t>SRS</a:t>
            </a:r>
            <a:r>
              <a:rPr lang="en-US" b="0" i="0" dirty="0">
                <a:solidFill>
                  <a:srgbClr val="7A7A7A"/>
                </a:solidFill>
                <a:effectLst/>
                <a:latin typeface="Work Sans" pitchFamily="2" charset="0"/>
              </a:rPr>
              <a:t>/FRD with you for the reference.</a:t>
            </a:r>
          </a:p>
          <a:p>
            <a:pPr algn="l">
              <a:buFont typeface="+mj-lt"/>
              <a:buAutoNum type="arabicPeriod"/>
            </a:pPr>
            <a:r>
              <a:rPr lang="en-US" b="0" i="0" dirty="0">
                <a:solidFill>
                  <a:srgbClr val="7A7A7A"/>
                </a:solidFill>
                <a:effectLst/>
                <a:latin typeface="Work Sans" pitchFamily="2" charset="0"/>
              </a:rPr>
              <a:t>If you are not sure about any test case or expected result, it is better to discuss with the client or your supervisor before making any decision.</a:t>
            </a:r>
          </a:p>
          <a:p>
            <a:pPr algn="l">
              <a:buFont typeface="+mj-lt"/>
              <a:buAutoNum type="arabicPeriod"/>
            </a:pPr>
            <a:r>
              <a:rPr lang="en-US" b="0" i="0" dirty="0">
                <a:solidFill>
                  <a:srgbClr val="7A7A7A"/>
                </a:solidFill>
                <a:effectLst/>
                <a:latin typeface="Work Sans" pitchFamily="2" charset="0"/>
              </a:rPr>
              <a:t>If possible then try to execute test cases on the SUT (System Under test) to have a better understanding of the results and execution steps.</a:t>
            </a:r>
          </a:p>
          <a:p>
            <a:pPr algn="l">
              <a:buFont typeface="+mj-lt"/>
              <a:buAutoNum type="arabicPeriod"/>
            </a:pPr>
            <a:r>
              <a:rPr lang="en-US" b="0" i="0" dirty="0">
                <a:solidFill>
                  <a:srgbClr val="7A7A7A"/>
                </a:solidFill>
                <a:effectLst/>
                <a:latin typeface="Work Sans" pitchFamily="2" charset="0"/>
              </a:rPr>
              <a:t>It is always better to have a face to face meeting with the tester to make him understand all the review feedback properly.</a:t>
            </a:r>
          </a:p>
          <a:p>
            <a:pPr algn="l">
              <a:buFont typeface="+mj-lt"/>
              <a:buAutoNum type="arabicPeriod"/>
            </a:pPr>
            <a:r>
              <a:rPr lang="en-US" b="0" i="0" dirty="0">
                <a:solidFill>
                  <a:srgbClr val="7A7A7A"/>
                </a:solidFill>
                <a:effectLst/>
                <a:latin typeface="Work Sans" pitchFamily="2" charset="0"/>
              </a:rPr>
              <a:t>It is recommended to follow version numbers in review process. For e.g. if you have reviewed a test case plan for the first time then make it v.1, after tester has made all the changes then after the review, the version would be v.1.1. In this way you will have a better idea which one is the latest and also you will have all the record of the changes made to the plan.</a:t>
            </a:r>
          </a:p>
        </p:txBody>
      </p:sp>
    </p:spTree>
    <p:extLst>
      <p:ext uri="{BB962C8B-B14F-4D97-AF65-F5344CB8AC3E}">
        <p14:creationId xmlns:p14="http://schemas.microsoft.com/office/powerpoint/2010/main" val="32260392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Configuration Management</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b="1" i="0" dirty="0">
                <a:solidFill>
                  <a:srgbClr val="202124"/>
                </a:solidFill>
                <a:effectLst/>
                <a:latin typeface="arial" panose="020B0604020202020204" pitchFamily="34" charset="0"/>
              </a:rPr>
              <a:t>Configuration management</a:t>
            </a:r>
            <a:r>
              <a:rPr lang="en-US" b="0" i="0" dirty="0">
                <a:solidFill>
                  <a:srgbClr val="202124"/>
                </a:solidFill>
                <a:effectLst/>
                <a:latin typeface="arial" panose="020B0604020202020204" pitchFamily="34" charset="0"/>
              </a:rPr>
              <a:t> is a process for maintaining computer systems, servers, and software in a desired, consistent state. It's a way to make sure that a system performs as it's expected to as changes are made over time.</a:t>
            </a:r>
            <a:endParaRPr lang="en-US" b="0" i="0" dirty="0">
              <a:solidFill>
                <a:srgbClr val="333333"/>
              </a:solidFill>
              <a:effectLst/>
              <a:latin typeface="open sans"/>
            </a:endParaRPr>
          </a:p>
          <a:p>
            <a:pPr marL="0" indent="0">
              <a:buNone/>
            </a:pPr>
            <a:r>
              <a:rPr lang="en-US" b="1" i="0" dirty="0">
                <a:solidFill>
                  <a:srgbClr val="333333"/>
                </a:solidFill>
                <a:effectLst/>
                <a:latin typeface="open sans"/>
              </a:rPr>
              <a:t>Configuration management </a:t>
            </a:r>
            <a:r>
              <a:rPr lang="en-US" b="0" i="0" dirty="0">
                <a:solidFill>
                  <a:srgbClr val="333333"/>
                </a:solidFill>
                <a:effectLst/>
                <a:latin typeface="open sans"/>
              </a:rPr>
              <a:t>determines clearly about the items that make up the software or system. These items include source code, test scripts, third-party software, hardware, data and both development and test documentation.</a:t>
            </a:r>
            <a:endParaRPr lang="en-IN" dirty="0"/>
          </a:p>
          <a:p>
            <a:pPr marL="0" indent="0">
              <a:buNone/>
            </a:pPr>
            <a:r>
              <a:rPr lang="en-US" b="1" i="0" dirty="0">
                <a:solidFill>
                  <a:srgbClr val="000000"/>
                </a:solidFill>
                <a:effectLst/>
                <a:latin typeface="Helvetica" panose="020B0604020202020204" pitchFamily="34" charset="0"/>
              </a:rPr>
              <a:t>Configuration management (CM) </a:t>
            </a:r>
            <a:r>
              <a:rPr lang="en-US" b="0" i="0" dirty="0">
                <a:solidFill>
                  <a:srgbClr val="000000"/>
                </a:solidFill>
                <a:effectLst/>
                <a:latin typeface="Helvetica" panose="020B0604020202020204" pitchFamily="34" charset="0"/>
              </a:rPr>
              <a:t>is the detailed recording and updating of information that describes an enterprise's computer systems and networks, including all hardware and software components. Such information typically includes the versions and updates that have been applied to installed software packages and the locations and network addresses of hardware devices. Special configuration management software is available. When a system needs hardware or software upgrade, a computer technician can accesses the configuration management program and database to see what is currently installed. The technician can then make a more informed decision about the upgrade needed.</a:t>
            </a:r>
          </a:p>
          <a:p>
            <a:pPr marL="0" indent="0">
              <a:buNone/>
            </a:pPr>
            <a:endParaRPr lang="en-US"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36971177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Configuration Management</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b="0" i="0" dirty="0">
                <a:solidFill>
                  <a:srgbClr val="000000"/>
                </a:solidFill>
                <a:effectLst/>
                <a:latin typeface="Helvetica" panose="020B0604020202020204" pitchFamily="34" charset="0"/>
              </a:rPr>
              <a:t>Configuration management aims to establish consistency in an enterprise. This is attained by continuously updating processes of the organization, maintaining versioning and handling the entire organization network, hardware and software components efficiently.</a:t>
            </a:r>
            <a:br>
              <a:rPr lang="en-US" dirty="0"/>
            </a:br>
            <a:br>
              <a:rPr lang="en-US" dirty="0"/>
            </a:br>
            <a:r>
              <a:rPr lang="en-US" b="0" i="0" dirty="0">
                <a:solidFill>
                  <a:srgbClr val="000000"/>
                </a:solidFill>
                <a:effectLst/>
                <a:latin typeface="Helvetica" panose="020B0604020202020204" pitchFamily="34" charset="0"/>
              </a:rPr>
              <a:t>- Software Configuration management deals with controlling and tracking changes made to the software. This is necessary to allow easy accommodation of changes at any time.</a:t>
            </a:r>
            <a:endParaRPr lang="en-IN" dirty="0"/>
          </a:p>
        </p:txBody>
      </p:sp>
    </p:spTree>
    <p:extLst>
      <p:ext uri="{BB962C8B-B14F-4D97-AF65-F5344CB8AC3E}">
        <p14:creationId xmlns:p14="http://schemas.microsoft.com/office/powerpoint/2010/main" val="24216453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Tools for Configuration Management</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dirty="0"/>
              <a:t>The following are the very popular tools for Configuration Management</a:t>
            </a:r>
          </a:p>
          <a:p>
            <a:pPr>
              <a:buFont typeface="+mj-lt"/>
              <a:buAutoNum type="arabicPeriod"/>
            </a:pPr>
            <a:r>
              <a:rPr lang="en-IN" dirty="0"/>
              <a:t>Puppet</a:t>
            </a:r>
          </a:p>
          <a:p>
            <a:pPr>
              <a:buFont typeface="+mj-lt"/>
              <a:buAutoNum type="arabicPeriod"/>
            </a:pPr>
            <a:r>
              <a:rPr lang="en-IN" dirty="0"/>
              <a:t>CHEF</a:t>
            </a:r>
          </a:p>
          <a:p>
            <a:pPr>
              <a:buFont typeface="+mj-lt"/>
              <a:buAutoNum type="arabicPeriod"/>
            </a:pPr>
            <a:r>
              <a:rPr lang="en-IN" dirty="0"/>
              <a:t>Ansible</a:t>
            </a:r>
          </a:p>
          <a:p>
            <a:pPr>
              <a:buFont typeface="+mj-lt"/>
              <a:buAutoNum type="arabicPeriod"/>
            </a:pPr>
            <a:r>
              <a:rPr lang="en-IN" dirty="0"/>
              <a:t>TeamCity</a:t>
            </a:r>
          </a:p>
          <a:p>
            <a:pPr>
              <a:buFont typeface="+mj-lt"/>
              <a:buAutoNum type="arabicPeriod"/>
            </a:pPr>
            <a:r>
              <a:rPr lang="en-IN" dirty="0"/>
              <a:t>Octopus</a:t>
            </a:r>
          </a:p>
          <a:p>
            <a:pPr marL="0" indent="0">
              <a:buNone/>
            </a:pPr>
            <a:endParaRPr lang="en-IN" dirty="0"/>
          </a:p>
        </p:txBody>
      </p:sp>
    </p:spTree>
    <p:extLst>
      <p:ext uri="{BB962C8B-B14F-4D97-AF65-F5344CB8AC3E}">
        <p14:creationId xmlns:p14="http://schemas.microsoft.com/office/powerpoint/2010/main" val="2959855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Puppet</a:t>
            </a:r>
            <a:endParaRPr lang="en-IN" dirty="0"/>
          </a:p>
        </p:txBody>
      </p:sp>
      <p:pic>
        <p:nvPicPr>
          <p:cNvPr id="5" name="Content Placeholder 4">
            <a:extLst>
              <a:ext uri="{FF2B5EF4-FFF2-40B4-BE49-F238E27FC236}">
                <a16:creationId xmlns:a16="http://schemas.microsoft.com/office/drawing/2014/main" id="{CE733702-A2BF-4A68-802F-816B55C58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582" y="1328056"/>
            <a:ext cx="8596667" cy="5122439"/>
          </a:xfrm>
        </p:spPr>
      </p:pic>
    </p:spTree>
    <p:extLst>
      <p:ext uri="{BB962C8B-B14F-4D97-AF65-F5344CB8AC3E}">
        <p14:creationId xmlns:p14="http://schemas.microsoft.com/office/powerpoint/2010/main" val="1508874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Ansible</a:t>
            </a:r>
            <a:endParaRPr lang="en-IN" dirty="0"/>
          </a:p>
        </p:txBody>
      </p:sp>
      <p:pic>
        <p:nvPicPr>
          <p:cNvPr id="7" name="Content Placeholder 6">
            <a:extLst>
              <a:ext uri="{FF2B5EF4-FFF2-40B4-BE49-F238E27FC236}">
                <a16:creationId xmlns:a16="http://schemas.microsoft.com/office/drawing/2014/main" id="{F7EC7DA7-4E93-4068-B2CB-D712FB65F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014" y="1328057"/>
            <a:ext cx="7729290" cy="5052865"/>
          </a:xfrm>
        </p:spPr>
      </p:pic>
    </p:spTree>
    <p:extLst>
      <p:ext uri="{BB962C8B-B14F-4D97-AF65-F5344CB8AC3E}">
        <p14:creationId xmlns:p14="http://schemas.microsoft.com/office/powerpoint/2010/main" val="4483393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Risk and Testing</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b="1" i="0" dirty="0">
                <a:solidFill>
                  <a:srgbClr val="222222"/>
                </a:solidFill>
                <a:effectLst/>
                <a:latin typeface="Source Sans Pro" panose="020B0503030403020204" pitchFamily="34" charset="0"/>
              </a:rPr>
              <a:t>Risk Based Testing (RBT)</a:t>
            </a:r>
            <a:r>
              <a:rPr lang="en-US" b="0" i="0" dirty="0">
                <a:solidFill>
                  <a:srgbClr val="222222"/>
                </a:solidFill>
                <a:effectLst/>
                <a:latin typeface="Source Sans Pro" panose="020B0503030403020204" pitchFamily="34" charset="0"/>
              </a:rPr>
              <a:t> is a software testing type which is based on the probability of risk. It involves assessing the risk based on software complexity, criticality of business, frequency of use, possible areas with</a:t>
            </a:r>
            <a:r>
              <a:rPr lang="en-US" b="0" i="0" u="none" strike="noStrike" dirty="0">
                <a:solidFill>
                  <a:srgbClr val="04B8E6"/>
                </a:solidFill>
                <a:effectLst/>
                <a:latin typeface="Source Sans Pro" panose="020B0503030403020204" pitchFamily="34" charset="0"/>
                <a:hlinkClick r:id="rId2"/>
              </a:rPr>
              <a:t> Defect </a:t>
            </a:r>
            <a:r>
              <a:rPr lang="en-US" b="0" i="0" dirty="0">
                <a:solidFill>
                  <a:srgbClr val="222222"/>
                </a:solidFill>
                <a:effectLst/>
                <a:latin typeface="Source Sans Pro" panose="020B0503030403020204" pitchFamily="34" charset="0"/>
              </a:rPr>
              <a:t>etc. Risk based testing prioritizes testing of features and functions of the software application which are more impactful and likely to have defects.</a:t>
            </a:r>
          </a:p>
          <a:p>
            <a:pPr marL="0" indent="0">
              <a:buNone/>
            </a:pPr>
            <a:endParaRPr lang="en-US" dirty="0">
              <a:solidFill>
                <a:srgbClr val="222222"/>
              </a:solidFill>
              <a:latin typeface="Source Sans Pro" panose="020B0503030403020204" pitchFamily="34" charset="0"/>
            </a:endParaRPr>
          </a:p>
          <a:p>
            <a:pPr marL="0" indent="0" algn="l">
              <a:buNone/>
            </a:pPr>
            <a:r>
              <a:rPr lang="en-US" b="1" i="0" dirty="0">
                <a:solidFill>
                  <a:srgbClr val="222222"/>
                </a:solidFill>
                <a:effectLst/>
                <a:latin typeface="Source Sans Pro" panose="020B0503030403020204" pitchFamily="34" charset="0"/>
              </a:rPr>
              <a:t>Types of Risks: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Positive risks</a:t>
            </a:r>
            <a:r>
              <a:rPr lang="en-US" b="0" i="0" dirty="0">
                <a:solidFill>
                  <a:srgbClr val="222222"/>
                </a:solidFill>
                <a:effectLst/>
                <a:latin typeface="Source Sans Pro" panose="020B0503030403020204" pitchFamily="34" charset="0"/>
              </a:rPr>
              <a:t> are referred to as opportunities and help in business sustainability. For example investing in a New project, Changing business processes, Developing new products.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Negative Risks</a:t>
            </a:r>
            <a:r>
              <a:rPr lang="en-US" b="0" i="0" dirty="0">
                <a:solidFill>
                  <a:srgbClr val="222222"/>
                </a:solidFill>
                <a:effectLst/>
                <a:latin typeface="Source Sans Pro" panose="020B0503030403020204" pitchFamily="34" charset="0"/>
              </a:rPr>
              <a:t> are referred to as threats and recommendations to minimize or eliminate them must be implemented for project success.</a:t>
            </a:r>
          </a:p>
          <a:p>
            <a:pPr marL="0" indent="0">
              <a:buNone/>
            </a:pPr>
            <a:endParaRPr lang="en-IN" dirty="0"/>
          </a:p>
        </p:txBody>
      </p:sp>
    </p:spTree>
    <p:extLst>
      <p:ext uri="{BB962C8B-B14F-4D97-AF65-F5344CB8AC3E}">
        <p14:creationId xmlns:p14="http://schemas.microsoft.com/office/powerpoint/2010/main" val="19754866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Risk and Testing</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lgn="l">
              <a:buNone/>
            </a:pPr>
            <a:r>
              <a:rPr lang="en-US" sz="2000" b="1" i="0" dirty="0">
                <a:solidFill>
                  <a:srgbClr val="2C302F"/>
                </a:solidFill>
                <a:effectLst/>
                <a:latin typeface="Source Sans Pro" panose="020B0503030403020204" pitchFamily="34" charset="0"/>
              </a:rPr>
              <a:t>Few Possible Risks in Software Testing:</a:t>
            </a:r>
          </a:p>
          <a:p>
            <a:pPr algn="l">
              <a:buFont typeface="Arial" panose="020B0604020202020204" pitchFamily="34" charset="0"/>
              <a:buChar char="•"/>
            </a:pPr>
            <a:r>
              <a:rPr lang="en-US" sz="2000" b="0" i="0" dirty="0">
                <a:solidFill>
                  <a:srgbClr val="2C302F"/>
                </a:solidFill>
                <a:effectLst/>
                <a:latin typeface="Source Sans Pro" panose="020B0503030403020204" pitchFamily="34" charset="0"/>
              </a:rPr>
              <a:t>Tight timelines</a:t>
            </a:r>
          </a:p>
          <a:p>
            <a:pPr algn="l">
              <a:buFont typeface="Arial" panose="020B0604020202020204" pitchFamily="34" charset="0"/>
              <a:buChar char="•"/>
            </a:pPr>
            <a:r>
              <a:rPr lang="en-US" sz="2000" b="0" i="0" dirty="0">
                <a:solidFill>
                  <a:srgbClr val="2C302F"/>
                </a:solidFill>
                <a:effectLst/>
                <a:latin typeface="Source Sans Pro" panose="020B0503030403020204" pitchFamily="34" charset="0"/>
              </a:rPr>
              <a:t>Undefined project scope</a:t>
            </a:r>
          </a:p>
          <a:p>
            <a:pPr algn="l">
              <a:buFont typeface="Arial" panose="020B0604020202020204" pitchFamily="34" charset="0"/>
              <a:buChar char="•"/>
            </a:pPr>
            <a:r>
              <a:rPr lang="en-US" sz="2000" b="0" i="0" dirty="0">
                <a:solidFill>
                  <a:srgbClr val="2C302F"/>
                </a:solidFill>
                <a:effectLst/>
                <a:latin typeface="Source Sans Pro" panose="020B0503030403020204" pitchFamily="34" charset="0"/>
              </a:rPr>
              <a:t>Insufficient resources</a:t>
            </a:r>
          </a:p>
          <a:p>
            <a:pPr algn="l">
              <a:buFont typeface="Arial" panose="020B0604020202020204" pitchFamily="34" charset="0"/>
              <a:buChar char="•"/>
            </a:pPr>
            <a:r>
              <a:rPr lang="en-US" sz="2000" b="0" i="0" dirty="0">
                <a:solidFill>
                  <a:srgbClr val="2C302F"/>
                </a:solidFill>
                <a:effectLst/>
                <a:latin typeface="Source Sans Pro" panose="020B0503030403020204" pitchFamily="34" charset="0"/>
              </a:rPr>
              <a:t>Continuously changing requirements</a:t>
            </a:r>
          </a:p>
          <a:p>
            <a:pPr algn="l">
              <a:buFont typeface="Arial" panose="020B0604020202020204" pitchFamily="34" charset="0"/>
              <a:buChar char="•"/>
            </a:pPr>
            <a:r>
              <a:rPr lang="en-US" sz="2000" b="0" i="0" dirty="0">
                <a:solidFill>
                  <a:srgbClr val="2C302F"/>
                </a:solidFill>
                <a:effectLst/>
                <a:latin typeface="Source Sans Pro" panose="020B0503030403020204" pitchFamily="34" charset="0"/>
              </a:rPr>
              <a:t>Natural disasters</a:t>
            </a:r>
          </a:p>
          <a:p>
            <a:pPr marL="0" indent="0">
              <a:buNone/>
            </a:pPr>
            <a:endParaRPr lang="en-IN" sz="2000" dirty="0"/>
          </a:p>
        </p:txBody>
      </p:sp>
    </p:spTree>
    <p:extLst>
      <p:ext uri="{BB962C8B-B14F-4D97-AF65-F5344CB8AC3E}">
        <p14:creationId xmlns:p14="http://schemas.microsoft.com/office/powerpoint/2010/main" val="2538919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720"/>
            <a:ext cx="8596668" cy="718457"/>
          </a:xfrm>
        </p:spPr>
        <p:txBody>
          <a:bodyPr/>
          <a:lstStyle/>
          <a:p>
            <a:r>
              <a:rPr lang="en-US" dirty="0"/>
              <a:t>Incident Management</a:t>
            </a:r>
            <a:endParaRPr lang="en-IN" dirty="0"/>
          </a:p>
        </p:txBody>
      </p:sp>
      <p:sp>
        <p:nvSpPr>
          <p:cNvPr id="4" name="Content Placeholder 3"/>
          <p:cNvSpPr>
            <a:spLocks noGrp="1"/>
          </p:cNvSpPr>
          <p:nvPr>
            <p:ph idx="1"/>
          </p:nvPr>
        </p:nvSpPr>
        <p:spPr>
          <a:xfrm>
            <a:off x="606214" y="891177"/>
            <a:ext cx="8596668" cy="5116286"/>
          </a:xfrm>
        </p:spPr>
        <p:txBody>
          <a:bodyPr>
            <a:normAutofit fontScale="92500" lnSpcReduction="20000"/>
          </a:bodyPr>
          <a:lstStyle/>
          <a:p>
            <a:pPr marL="0" indent="0">
              <a:buNone/>
            </a:pPr>
            <a:r>
              <a:rPr lang="en-IN" b="1" dirty="0">
                <a:solidFill>
                  <a:schemeClr val="tx1"/>
                </a:solidFill>
              </a:rPr>
              <a:t>What is Incident</a:t>
            </a:r>
          </a:p>
          <a:p>
            <a:pPr marL="0" indent="0">
              <a:buNone/>
            </a:pPr>
            <a:r>
              <a:rPr lang="en-IN" dirty="0">
                <a:solidFill>
                  <a:schemeClr val="tx1"/>
                </a:solidFill>
              </a:rPr>
              <a:t>	</a:t>
            </a:r>
            <a:r>
              <a:rPr lang="en-US" b="0" i="0" dirty="0">
                <a:solidFill>
                  <a:schemeClr val="tx1"/>
                </a:solidFill>
                <a:effectLst/>
                <a:latin typeface="Work Sans"/>
              </a:rPr>
              <a:t>Incident in a software testing can be defined as a variation or deviation observed in system behavior from what is expected. It can be a deviation from a functional requirement or from the environment setup. Very often an incident is referred as a defect or a bug, but it is </a:t>
            </a:r>
            <a:r>
              <a:rPr lang="en-US" b="1" i="0" u="sng" dirty="0">
                <a:solidFill>
                  <a:schemeClr val="tx1"/>
                </a:solidFill>
                <a:effectLst/>
                <a:latin typeface="Work Sans"/>
              </a:rPr>
              <a:t>not always</a:t>
            </a:r>
            <a:r>
              <a:rPr lang="en-US" b="0" i="0" dirty="0">
                <a:solidFill>
                  <a:schemeClr val="tx1"/>
                </a:solidFill>
                <a:effectLst/>
                <a:latin typeface="Work Sans"/>
              </a:rPr>
              <a:t> the case. Incident is basically any unexpected behavior or response from software that requires investigation. Let’s study the difference between the two to understand better.</a:t>
            </a:r>
            <a:endParaRPr lang="en-IN" b="0" i="0" dirty="0">
              <a:solidFill>
                <a:schemeClr val="tx1"/>
              </a:solidFill>
              <a:effectLst/>
              <a:latin typeface="Work Sans"/>
            </a:endParaRPr>
          </a:p>
          <a:p>
            <a:pPr marL="0" indent="0">
              <a:buNone/>
            </a:pPr>
            <a:endParaRPr lang="en-IN" dirty="0">
              <a:solidFill>
                <a:srgbClr val="7A7A7A"/>
              </a:solidFill>
              <a:latin typeface="Work Sans"/>
            </a:endParaRPr>
          </a:p>
          <a:p>
            <a:pPr marL="0" indent="0">
              <a:buNone/>
            </a:pPr>
            <a:r>
              <a:rPr lang="en-IN" dirty="0"/>
              <a:t>Incidents might occur due to misconfiguration, corrupted data, server crashes.</a:t>
            </a:r>
          </a:p>
          <a:p>
            <a:pPr marL="0" indent="0">
              <a:buNone/>
            </a:pPr>
            <a:endParaRPr lang="en-IN" dirty="0"/>
          </a:p>
          <a:p>
            <a:pPr marL="0" indent="0">
              <a:buNone/>
            </a:pPr>
            <a:r>
              <a:rPr lang="en-IN" dirty="0"/>
              <a:t>Ex:</a:t>
            </a:r>
          </a:p>
          <a:p>
            <a:pPr marL="720725">
              <a:buFont typeface="+mj-lt"/>
              <a:buAutoNum type="arabicPeriod"/>
            </a:pPr>
            <a:r>
              <a:rPr lang="en-IN" dirty="0"/>
              <a:t>Disk Space Full</a:t>
            </a:r>
          </a:p>
          <a:p>
            <a:pPr marL="720725">
              <a:buFont typeface="+mj-lt"/>
              <a:buAutoNum type="arabicPeriod"/>
            </a:pPr>
            <a:r>
              <a:rPr lang="en-IN" dirty="0"/>
              <a:t>Service Unavailable</a:t>
            </a:r>
          </a:p>
          <a:p>
            <a:pPr marL="720725">
              <a:buFont typeface="+mj-lt"/>
              <a:buAutoNum type="arabicPeriod"/>
            </a:pPr>
            <a:r>
              <a:rPr lang="en-IN" dirty="0"/>
              <a:t>Intermittent Environment Issue</a:t>
            </a:r>
          </a:p>
          <a:p>
            <a:pPr marL="720725">
              <a:buFont typeface="+mj-lt"/>
              <a:buAutoNum type="arabicPeriod"/>
            </a:pPr>
            <a:r>
              <a:rPr lang="en-IN" dirty="0"/>
              <a:t>Server Down</a:t>
            </a:r>
          </a:p>
          <a:p>
            <a:pPr marL="720725">
              <a:buFont typeface="+mj-lt"/>
              <a:buAutoNum type="arabicPeriod"/>
            </a:pPr>
            <a:r>
              <a:rPr lang="en-IN" dirty="0"/>
              <a:t>Network Error</a:t>
            </a:r>
          </a:p>
        </p:txBody>
      </p:sp>
    </p:spTree>
    <p:extLst>
      <p:ext uri="{BB962C8B-B14F-4D97-AF65-F5344CB8AC3E}">
        <p14:creationId xmlns:p14="http://schemas.microsoft.com/office/powerpoint/2010/main" val="16601562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720"/>
            <a:ext cx="8596668" cy="718457"/>
          </a:xfrm>
        </p:spPr>
        <p:txBody>
          <a:bodyPr/>
          <a:lstStyle/>
          <a:p>
            <a:r>
              <a:rPr lang="en-US" dirty="0"/>
              <a:t>Incident vs Defect</a:t>
            </a:r>
            <a:endParaRPr lang="en-IN" dirty="0"/>
          </a:p>
        </p:txBody>
      </p:sp>
      <p:sp>
        <p:nvSpPr>
          <p:cNvPr id="4" name="Content Placeholder 3"/>
          <p:cNvSpPr>
            <a:spLocks noGrp="1"/>
          </p:cNvSpPr>
          <p:nvPr>
            <p:ph idx="1"/>
          </p:nvPr>
        </p:nvSpPr>
        <p:spPr>
          <a:xfrm>
            <a:off x="606214" y="891177"/>
            <a:ext cx="8596668" cy="5116286"/>
          </a:xfrm>
        </p:spPr>
        <p:txBody>
          <a:bodyPr>
            <a:normAutofit/>
          </a:bodyPr>
          <a:lstStyle/>
          <a:p>
            <a:pPr marL="0" indent="0">
              <a:buNone/>
            </a:pPr>
            <a:endParaRPr lang="en-IN" dirty="0">
              <a:solidFill>
                <a:srgbClr val="7A7A7A"/>
              </a:solidFill>
              <a:latin typeface="Work Sans"/>
            </a:endParaRPr>
          </a:p>
          <a:p>
            <a:pPr marL="0" indent="0">
              <a:buNone/>
            </a:pPr>
            <a:endParaRPr lang="en-IN" dirty="0"/>
          </a:p>
        </p:txBody>
      </p:sp>
      <p:graphicFrame>
        <p:nvGraphicFramePr>
          <p:cNvPr id="3" name="Table 2">
            <a:extLst>
              <a:ext uri="{FF2B5EF4-FFF2-40B4-BE49-F238E27FC236}">
                <a16:creationId xmlns:a16="http://schemas.microsoft.com/office/drawing/2014/main" id="{3C4A9A60-8271-4B9C-AE03-DAEB7CA51758}"/>
              </a:ext>
            </a:extLst>
          </p:cNvPr>
          <p:cNvGraphicFramePr>
            <a:graphicFrameLocks noGrp="1"/>
          </p:cNvGraphicFramePr>
          <p:nvPr>
            <p:extLst>
              <p:ext uri="{D42A27DB-BD31-4B8C-83A1-F6EECF244321}">
                <p14:modId xmlns:p14="http://schemas.microsoft.com/office/powerpoint/2010/main" val="2368029659"/>
              </p:ext>
            </p:extLst>
          </p:nvPr>
        </p:nvGraphicFramePr>
        <p:xfrm>
          <a:off x="910167" y="1609634"/>
          <a:ext cx="8131002" cy="2431825"/>
        </p:xfrm>
        <a:graphic>
          <a:graphicData uri="http://schemas.openxmlformats.org/drawingml/2006/table">
            <a:tbl>
              <a:tblPr/>
              <a:tblGrid>
                <a:gridCol w="646043">
                  <a:extLst>
                    <a:ext uri="{9D8B030D-6E8A-4147-A177-3AD203B41FA5}">
                      <a16:colId xmlns:a16="http://schemas.microsoft.com/office/drawing/2014/main" val="2444711912"/>
                    </a:ext>
                  </a:extLst>
                </a:gridCol>
                <a:gridCol w="3727174">
                  <a:extLst>
                    <a:ext uri="{9D8B030D-6E8A-4147-A177-3AD203B41FA5}">
                      <a16:colId xmlns:a16="http://schemas.microsoft.com/office/drawing/2014/main" val="1370690145"/>
                    </a:ext>
                  </a:extLst>
                </a:gridCol>
                <a:gridCol w="3757785">
                  <a:extLst>
                    <a:ext uri="{9D8B030D-6E8A-4147-A177-3AD203B41FA5}">
                      <a16:colId xmlns:a16="http://schemas.microsoft.com/office/drawing/2014/main" val="537174575"/>
                    </a:ext>
                  </a:extLst>
                </a:gridCol>
              </a:tblGrid>
              <a:tr h="155489">
                <a:tc>
                  <a:txBody>
                    <a:bodyPr/>
                    <a:lstStyle/>
                    <a:p>
                      <a:pPr algn="ctr"/>
                      <a:r>
                        <a:rPr lang="en-IN" sz="1800" b="1" dirty="0" err="1">
                          <a:effectLst/>
                        </a:rPr>
                        <a:t>S.No</a:t>
                      </a:r>
                      <a:r>
                        <a:rPr lang="en-IN" sz="1800" b="1" dirty="0">
                          <a:effectLst/>
                        </a:rPr>
                        <a:t>.</a:t>
                      </a:r>
                    </a:p>
                  </a:txBody>
                  <a:tcPr marL="35741" marR="35741" marT="35741" marB="35741" anchor="ctr">
                    <a:lnL w="12700" cap="flat" cmpd="sng" algn="ctr">
                      <a:solidFill>
                        <a:srgbClr val="B0519A"/>
                      </a:solidFill>
                      <a:prstDash val="solid"/>
                      <a:round/>
                      <a:headEnd type="none" w="med" len="med"/>
                      <a:tailEnd type="none" w="med" len="med"/>
                    </a:lnL>
                    <a:lnR w="12700" cap="flat" cmpd="sng" algn="ctr">
                      <a:solidFill>
                        <a:srgbClr val="40559A"/>
                      </a:solidFill>
                      <a:prstDash val="solid"/>
                      <a:round/>
                      <a:headEnd type="none" w="med" len="med"/>
                      <a:tailEnd type="none" w="med" len="med"/>
                    </a:lnR>
                    <a:lnT w="12700" cap="flat" cmpd="sng" algn="ctr">
                      <a:solidFill>
                        <a:srgbClr val="B0519A"/>
                      </a:solidFill>
                      <a:prstDash val="solid"/>
                      <a:round/>
                      <a:headEnd type="none" w="med" len="med"/>
                      <a:tailEnd type="none" w="med" len="med"/>
                    </a:lnT>
                    <a:lnB w="12700" cap="flat" cmpd="sng" algn="ctr">
                      <a:solidFill>
                        <a:srgbClr val="90A899"/>
                      </a:solidFill>
                      <a:prstDash val="solid"/>
                      <a:round/>
                      <a:headEnd type="none" w="med" len="med"/>
                      <a:tailEnd type="none" w="med" len="med"/>
                    </a:lnB>
                    <a:solidFill>
                      <a:schemeClr val="bg1">
                        <a:lumMod val="85000"/>
                      </a:schemeClr>
                    </a:solidFill>
                  </a:tcPr>
                </a:tc>
                <a:tc>
                  <a:txBody>
                    <a:bodyPr/>
                    <a:lstStyle/>
                    <a:p>
                      <a:pPr algn="ctr"/>
                      <a:r>
                        <a:rPr lang="en-IN" sz="1800" b="1">
                          <a:effectLst/>
                        </a:rPr>
                        <a:t>Incident</a:t>
                      </a:r>
                    </a:p>
                  </a:txBody>
                  <a:tcPr marL="35741" marR="35741" marT="35741" marB="35741" anchor="ctr">
                    <a:lnL w="12700" cap="flat" cmpd="sng" algn="ctr">
                      <a:solidFill>
                        <a:srgbClr val="40559A"/>
                      </a:solidFill>
                      <a:prstDash val="solid"/>
                      <a:round/>
                      <a:headEnd type="none" w="med" len="med"/>
                      <a:tailEnd type="none" w="med" len="med"/>
                    </a:lnL>
                    <a:lnR w="12700" cap="flat" cmpd="sng" algn="ctr">
                      <a:solidFill>
                        <a:srgbClr val="807C99"/>
                      </a:solidFill>
                      <a:prstDash val="solid"/>
                      <a:round/>
                      <a:headEnd type="none" w="med" len="med"/>
                      <a:tailEnd type="none" w="med" len="med"/>
                    </a:lnR>
                    <a:lnT w="12700" cap="flat" cmpd="sng" algn="ctr">
                      <a:solidFill>
                        <a:srgbClr val="40559A"/>
                      </a:solidFill>
                      <a:prstDash val="solid"/>
                      <a:round/>
                      <a:headEnd type="none" w="med" len="med"/>
                      <a:tailEnd type="none" w="med" len="med"/>
                    </a:lnT>
                    <a:lnB w="12700" cap="flat" cmpd="sng" algn="ctr">
                      <a:solidFill>
                        <a:srgbClr val="B0B299"/>
                      </a:solidFill>
                      <a:prstDash val="solid"/>
                      <a:round/>
                      <a:headEnd type="none" w="med" len="med"/>
                      <a:tailEnd type="none" w="med" len="med"/>
                    </a:lnB>
                    <a:solidFill>
                      <a:schemeClr val="bg1">
                        <a:lumMod val="85000"/>
                      </a:schemeClr>
                    </a:solidFill>
                  </a:tcPr>
                </a:tc>
                <a:tc>
                  <a:txBody>
                    <a:bodyPr/>
                    <a:lstStyle/>
                    <a:p>
                      <a:pPr algn="ctr"/>
                      <a:r>
                        <a:rPr lang="en-IN" sz="1800" b="1" dirty="0">
                          <a:effectLst/>
                        </a:rPr>
                        <a:t>Defect</a:t>
                      </a:r>
                    </a:p>
                  </a:txBody>
                  <a:tcPr marL="35741" marR="35741" marT="35741" marB="35741" anchor="ctr">
                    <a:lnL w="12700" cap="flat" cmpd="sng" algn="ctr">
                      <a:solidFill>
                        <a:srgbClr val="807C99"/>
                      </a:solidFill>
                      <a:prstDash val="solid"/>
                      <a:round/>
                      <a:headEnd type="none" w="med" len="med"/>
                      <a:tailEnd type="none" w="med" len="med"/>
                    </a:lnL>
                    <a:lnR w="6350" cap="flat" cmpd="sng" algn="ctr">
                      <a:solidFill>
                        <a:srgbClr val="807C99"/>
                      </a:solidFill>
                      <a:prstDash val="solid"/>
                      <a:round/>
                      <a:headEnd type="none" w="med" len="med"/>
                      <a:tailEnd type="none" w="med" len="med"/>
                    </a:lnR>
                    <a:lnT w="12700" cap="flat" cmpd="sng" algn="ctr">
                      <a:solidFill>
                        <a:srgbClr val="807C99"/>
                      </a:solidFill>
                      <a:prstDash val="solid"/>
                      <a:round/>
                      <a:headEnd type="none" w="med" len="med"/>
                      <a:tailEnd type="none" w="med" len="med"/>
                    </a:lnT>
                    <a:lnB w="12700" cap="flat" cmpd="sng" algn="ctr">
                      <a:solidFill>
                        <a:srgbClr val="10B999"/>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4473485"/>
                  </a:ext>
                </a:extLst>
              </a:tr>
              <a:tr h="709083">
                <a:tc>
                  <a:txBody>
                    <a:bodyPr/>
                    <a:lstStyle/>
                    <a:p>
                      <a:pPr algn="l"/>
                      <a:r>
                        <a:rPr lang="en-IN" sz="1600" b="0">
                          <a:effectLst/>
                        </a:rPr>
                        <a:t>1</a:t>
                      </a:r>
                    </a:p>
                  </a:txBody>
                  <a:tcPr marL="35741" marR="35741" marT="35741" marB="35741" anchor="ctr">
                    <a:lnL w="12700" cap="flat" cmpd="sng" algn="ctr">
                      <a:solidFill>
                        <a:srgbClr val="90A899"/>
                      </a:solidFill>
                      <a:prstDash val="solid"/>
                      <a:round/>
                      <a:headEnd type="none" w="med" len="med"/>
                      <a:tailEnd type="none" w="med" len="med"/>
                    </a:lnL>
                    <a:lnR w="12700" cap="flat" cmpd="sng" algn="ctr">
                      <a:solidFill>
                        <a:srgbClr val="B0B299"/>
                      </a:solidFill>
                      <a:prstDash val="solid"/>
                      <a:round/>
                      <a:headEnd type="none" w="med" len="med"/>
                      <a:tailEnd type="none" w="med" len="med"/>
                    </a:lnR>
                    <a:lnT w="12700" cap="flat" cmpd="sng" algn="ctr">
                      <a:solidFill>
                        <a:srgbClr val="90A899"/>
                      </a:solidFill>
                      <a:prstDash val="solid"/>
                      <a:round/>
                      <a:headEnd type="none" w="med" len="med"/>
                      <a:tailEnd type="none" w="med" len="med"/>
                    </a:lnT>
                    <a:lnB w="12700" cap="flat" cmpd="sng" algn="ctr">
                      <a:solidFill>
                        <a:srgbClr val="50B899"/>
                      </a:solidFill>
                      <a:prstDash val="solid"/>
                      <a:round/>
                      <a:headEnd type="none" w="med" len="med"/>
                      <a:tailEnd type="none" w="med" len="med"/>
                    </a:lnB>
                    <a:solidFill>
                      <a:srgbClr val="FFFFFF"/>
                    </a:solidFill>
                  </a:tcPr>
                </a:tc>
                <a:tc>
                  <a:txBody>
                    <a:bodyPr/>
                    <a:lstStyle/>
                    <a:p>
                      <a:pPr algn="l"/>
                      <a:r>
                        <a:rPr lang="en-US" sz="1600" b="0" dirty="0">
                          <a:effectLst/>
                        </a:rPr>
                        <a:t>Occurrence of any unexpected behavior while testing.</a:t>
                      </a:r>
                    </a:p>
                  </a:txBody>
                  <a:tcPr marL="35741" marR="35741" marT="35741" marB="35741" anchor="ctr">
                    <a:lnL w="12700" cap="flat" cmpd="sng" algn="ctr">
                      <a:solidFill>
                        <a:srgbClr val="B0B299"/>
                      </a:solidFill>
                      <a:prstDash val="solid"/>
                      <a:round/>
                      <a:headEnd type="none" w="med" len="med"/>
                      <a:tailEnd type="none" w="med" len="med"/>
                    </a:lnL>
                    <a:lnR w="12700" cap="flat" cmpd="sng" algn="ctr">
                      <a:solidFill>
                        <a:srgbClr val="10B999"/>
                      </a:solidFill>
                      <a:prstDash val="solid"/>
                      <a:round/>
                      <a:headEnd type="none" w="med" len="med"/>
                      <a:tailEnd type="none" w="med" len="med"/>
                    </a:lnR>
                    <a:lnT w="12700" cap="flat" cmpd="sng" algn="ctr">
                      <a:solidFill>
                        <a:srgbClr val="B0B299"/>
                      </a:solidFill>
                      <a:prstDash val="solid"/>
                      <a:round/>
                      <a:headEnd type="none" w="med" len="med"/>
                      <a:tailEnd type="none" w="med" len="med"/>
                    </a:lnT>
                    <a:lnB w="12700" cap="flat" cmpd="sng" algn="ctr">
                      <a:solidFill>
                        <a:srgbClr val="40C599"/>
                      </a:solidFill>
                      <a:prstDash val="solid"/>
                      <a:round/>
                      <a:headEnd type="none" w="med" len="med"/>
                      <a:tailEnd type="none" w="med" len="med"/>
                    </a:lnB>
                    <a:solidFill>
                      <a:srgbClr val="FFFFFF"/>
                    </a:solidFill>
                  </a:tcPr>
                </a:tc>
                <a:tc>
                  <a:txBody>
                    <a:bodyPr/>
                    <a:lstStyle/>
                    <a:p>
                      <a:pPr algn="l"/>
                      <a:r>
                        <a:rPr lang="en-US" sz="1600" b="0" dirty="0">
                          <a:effectLst/>
                        </a:rPr>
                        <a:t>When actual behavior does not match expected behavior.</a:t>
                      </a:r>
                    </a:p>
                  </a:txBody>
                  <a:tcPr marL="35741" marR="35741" marT="35741" marB="35741" anchor="ctr">
                    <a:lnL w="12700" cap="flat" cmpd="sng" algn="ctr">
                      <a:solidFill>
                        <a:srgbClr val="10B999"/>
                      </a:solidFill>
                      <a:prstDash val="solid"/>
                      <a:round/>
                      <a:headEnd type="none" w="med" len="med"/>
                      <a:tailEnd type="none" w="med" len="med"/>
                    </a:lnL>
                    <a:lnR w="6350" cap="flat" cmpd="sng" algn="ctr">
                      <a:solidFill>
                        <a:srgbClr val="10B999"/>
                      </a:solidFill>
                      <a:prstDash val="solid"/>
                      <a:round/>
                      <a:headEnd type="none" w="med" len="med"/>
                      <a:tailEnd type="none" w="med" len="med"/>
                    </a:lnR>
                    <a:lnT w="12700" cap="flat" cmpd="sng" algn="ctr">
                      <a:solidFill>
                        <a:srgbClr val="10B999"/>
                      </a:solidFill>
                      <a:prstDash val="solid"/>
                      <a:round/>
                      <a:headEnd type="none" w="med" len="med"/>
                      <a:tailEnd type="none" w="med" len="med"/>
                    </a:lnT>
                    <a:lnB w="12700" cap="flat" cmpd="sng" algn="ctr">
                      <a:solidFill>
                        <a:srgbClr val="70C299"/>
                      </a:solidFill>
                      <a:prstDash val="solid"/>
                      <a:round/>
                      <a:headEnd type="none" w="med" len="med"/>
                      <a:tailEnd type="none" w="med" len="med"/>
                    </a:lnB>
                    <a:solidFill>
                      <a:srgbClr val="FFFFFF"/>
                    </a:solidFill>
                  </a:tcPr>
                </a:tc>
                <a:extLst>
                  <a:ext uri="{0D108BD9-81ED-4DB2-BD59-A6C34878D82A}">
                    <a16:rowId xmlns:a16="http://schemas.microsoft.com/office/drawing/2014/main" val="2010739490"/>
                  </a:ext>
                </a:extLst>
              </a:tr>
              <a:tr h="1376940">
                <a:tc>
                  <a:txBody>
                    <a:bodyPr/>
                    <a:lstStyle/>
                    <a:p>
                      <a:pPr algn="l"/>
                      <a:r>
                        <a:rPr lang="en-IN" sz="1600" b="0">
                          <a:effectLst/>
                        </a:rPr>
                        <a:t>2</a:t>
                      </a:r>
                    </a:p>
                  </a:txBody>
                  <a:tcPr marL="35741" marR="35741" marT="35741" marB="35741" anchor="ctr">
                    <a:lnL w="12700" cap="flat" cmpd="sng" algn="ctr">
                      <a:solidFill>
                        <a:srgbClr val="50B899"/>
                      </a:solidFill>
                      <a:prstDash val="solid"/>
                      <a:round/>
                      <a:headEnd type="none" w="med" len="med"/>
                      <a:tailEnd type="none" w="med" len="med"/>
                    </a:lnL>
                    <a:lnR w="12700" cap="flat" cmpd="sng" algn="ctr">
                      <a:solidFill>
                        <a:srgbClr val="40C599"/>
                      </a:solidFill>
                      <a:prstDash val="solid"/>
                      <a:round/>
                      <a:headEnd type="none" w="med" len="med"/>
                      <a:tailEnd type="none" w="med" len="med"/>
                    </a:lnR>
                    <a:lnT w="12700" cap="flat" cmpd="sng" algn="ctr">
                      <a:solidFill>
                        <a:srgbClr val="50B899"/>
                      </a:solidFill>
                      <a:prstDash val="solid"/>
                      <a:round/>
                      <a:headEnd type="none" w="med" len="med"/>
                      <a:tailEnd type="none" w="med" len="med"/>
                    </a:lnT>
                    <a:lnB w="6350" cap="flat" cmpd="sng" algn="ctr">
                      <a:solidFill>
                        <a:srgbClr val="50B899"/>
                      </a:solidFill>
                      <a:prstDash val="solid"/>
                      <a:round/>
                      <a:headEnd type="none" w="med" len="med"/>
                      <a:tailEnd type="none" w="med" len="med"/>
                    </a:lnB>
                    <a:solidFill>
                      <a:srgbClr val="FFFFFF"/>
                    </a:solidFill>
                  </a:tcPr>
                </a:tc>
                <a:tc>
                  <a:txBody>
                    <a:bodyPr/>
                    <a:lstStyle/>
                    <a:p>
                      <a:pPr algn="l"/>
                      <a:r>
                        <a:rPr lang="en-US" sz="1600" b="0" dirty="0">
                          <a:effectLst/>
                        </a:rPr>
                        <a:t>It might or might not be required to fix it, depending on whether it is a defect or just a mistake or some environmental issue.</a:t>
                      </a:r>
                    </a:p>
                  </a:txBody>
                  <a:tcPr marL="35741" marR="35741" marT="35741" marB="35741" anchor="ctr">
                    <a:lnL w="12700" cap="flat" cmpd="sng" algn="ctr">
                      <a:solidFill>
                        <a:srgbClr val="40C599"/>
                      </a:solidFill>
                      <a:prstDash val="solid"/>
                      <a:round/>
                      <a:headEnd type="none" w="med" len="med"/>
                      <a:tailEnd type="none" w="med" len="med"/>
                    </a:lnL>
                    <a:lnR w="12700" cap="flat" cmpd="sng" algn="ctr">
                      <a:solidFill>
                        <a:srgbClr val="70C299"/>
                      </a:solidFill>
                      <a:prstDash val="solid"/>
                      <a:round/>
                      <a:headEnd type="none" w="med" len="med"/>
                      <a:tailEnd type="none" w="med" len="med"/>
                    </a:lnR>
                    <a:lnT w="12700" cap="flat" cmpd="sng" algn="ctr">
                      <a:solidFill>
                        <a:srgbClr val="40C599"/>
                      </a:solidFill>
                      <a:prstDash val="solid"/>
                      <a:round/>
                      <a:headEnd type="none" w="med" len="med"/>
                      <a:tailEnd type="none" w="med" len="med"/>
                    </a:lnT>
                    <a:lnB w="6350" cap="flat" cmpd="sng" algn="ctr">
                      <a:solidFill>
                        <a:srgbClr val="40C599"/>
                      </a:solidFill>
                      <a:prstDash val="solid"/>
                      <a:round/>
                      <a:headEnd type="none" w="med" len="med"/>
                      <a:tailEnd type="none" w="med" len="med"/>
                    </a:lnB>
                    <a:solidFill>
                      <a:srgbClr val="FFFFFF"/>
                    </a:solidFill>
                  </a:tcPr>
                </a:tc>
                <a:tc>
                  <a:txBody>
                    <a:bodyPr/>
                    <a:lstStyle/>
                    <a:p>
                      <a:pPr algn="l"/>
                      <a:r>
                        <a:rPr lang="en-US" sz="1600" b="0" dirty="0">
                          <a:effectLst/>
                        </a:rPr>
                        <a:t>It needs to be fixed.</a:t>
                      </a:r>
                    </a:p>
                  </a:txBody>
                  <a:tcPr marL="35741" marR="35741" marT="35741" marB="35741" anchor="ctr">
                    <a:lnL w="12700" cap="flat" cmpd="sng" algn="ctr">
                      <a:solidFill>
                        <a:srgbClr val="70C299"/>
                      </a:solidFill>
                      <a:prstDash val="solid"/>
                      <a:round/>
                      <a:headEnd type="none" w="med" len="med"/>
                      <a:tailEnd type="none" w="med" len="med"/>
                    </a:lnL>
                    <a:lnR w="6350" cap="flat" cmpd="sng" algn="ctr">
                      <a:solidFill>
                        <a:srgbClr val="70C299"/>
                      </a:solidFill>
                      <a:prstDash val="solid"/>
                      <a:round/>
                      <a:headEnd type="none" w="med" len="med"/>
                      <a:tailEnd type="none" w="med" len="med"/>
                    </a:lnR>
                    <a:lnT w="12700" cap="flat" cmpd="sng" algn="ctr">
                      <a:solidFill>
                        <a:srgbClr val="70C299"/>
                      </a:solidFill>
                      <a:prstDash val="solid"/>
                      <a:round/>
                      <a:headEnd type="none" w="med" len="med"/>
                      <a:tailEnd type="none" w="med" len="med"/>
                    </a:lnT>
                    <a:lnB w="6350" cap="flat" cmpd="sng" algn="ctr">
                      <a:solidFill>
                        <a:srgbClr val="70C299"/>
                      </a:solidFill>
                      <a:prstDash val="solid"/>
                      <a:round/>
                      <a:headEnd type="none" w="med" len="med"/>
                      <a:tailEnd type="none" w="med" len="med"/>
                    </a:lnB>
                    <a:solidFill>
                      <a:srgbClr val="FFFFFF"/>
                    </a:solidFill>
                  </a:tcPr>
                </a:tc>
                <a:extLst>
                  <a:ext uri="{0D108BD9-81ED-4DB2-BD59-A6C34878D82A}">
                    <a16:rowId xmlns:a16="http://schemas.microsoft.com/office/drawing/2014/main" val="3255981345"/>
                  </a:ext>
                </a:extLst>
              </a:tr>
            </a:tbl>
          </a:graphicData>
        </a:graphic>
      </p:graphicFrame>
    </p:spTree>
    <p:extLst>
      <p:ext uri="{BB962C8B-B14F-4D97-AF65-F5344CB8AC3E}">
        <p14:creationId xmlns:p14="http://schemas.microsoft.com/office/powerpoint/2010/main" val="184047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dirty="0"/>
              <a:t>Psychology of Testing</a:t>
            </a:r>
            <a:endParaRPr lang="en-IN" dirty="0"/>
          </a:p>
        </p:txBody>
      </p:sp>
      <p:sp>
        <p:nvSpPr>
          <p:cNvPr id="3" name="Content Placeholder 2"/>
          <p:cNvSpPr>
            <a:spLocks noGrp="1"/>
          </p:cNvSpPr>
          <p:nvPr>
            <p:ph idx="1"/>
          </p:nvPr>
        </p:nvSpPr>
        <p:spPr>
          <a:xfrm>
            <a:off x="677334" y="1630017"/>
            <a:ext cx="8596668" cy="4411345"/>
          </a:xfrm>
        </p:spPr>
        <p:txBody>
          <a:bodyPr>
            <a:normAutofit/>
          </a:bodyPr>
          <a:lstStyle/>
          <a:p>
            <a:pPr marL="0" indent="0">
              <a:lnSpc>
                <a:spcPct val="120000"/>
              </a:lnSpc>
              <a:spcBef>
                <a:spcPts val="0"/>
              </a:spcBef>
              <a:buNone/>
            </a:pPr>
            <a:r>
              <a:rPr lang="en-US" sz="2000" b="0" i="0" dirty="0">
                <a:solidFill>
                  <a:srgbClr val="111111"/>
                </a:solidFill>
                <a:effectLst/>
                <a:latin typeface="Raleway"/>
              </a:rPr>
              <a:t>Psychology of testing is a type of testing which fully depends on the mindset of developers and tester.  When we are building the software, we are working positively towards the working of software, never think about negative things. The mindset should be different while testing and reviewing developing software. With the correct mindset, the programmer can test their own code. At a certain point independence tester often makes the tester more </a:t>
            </a:r>
            <a:r>
              <a:rPr lang="en-US" sz="2000" dirty="0">
                <a:solidFill>
                  <a:srgbClr val="111111"/>
                </a:solidFill>
                <a:latin typeface="Raleway"/>
              </a:rPr>
              <a:t>effective to finding defects.</a:t>
            </a:r>
          </a:p>
          <a:p>
            <a:pPr marL="0" indent="0">
              <a:buNone/>
            </a:pPr>
            <a:endParaRPr lang="en-US" sz="2000" dirty="0">
              <a:solidFill>
                <a:srgbClr val="111111"/>
              </a:solidFill>
              <a:latin typeface="Raleway"/>
            </a:endParaRPr>
          </a:p>
          <a:p>
            <a:pPr marL="0" indent="0">
              <a:buNone/>
            </a:pPr>
            <a:endParaRPr lang="en-IN" sz="2000" dirty="0">
              <a:solidFill>
                <a:srgbClr val="111111"/>
              </a:solidFill>
              <a:latin typeface="Raleway"/>
            </a:endParaRPr>
          </a:p>
        </p:txBody>
      </p:sp>
    </p:spTree>
    <p:extLst>
      <p:ext uri="{BB962C8B-B14F-4D97-AF65-F5344CB8AC3E}">
        <p14:creationId xmlns:p14="http://schemas.microsoft.com/office/powerpoint/2010/main" val="26340620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How to write Good Incident Report</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dirty="0"/>
              <a:t>The following are very important fields in the incident report</a:t>
            </a:r>
          </a:p>
          <a:p>
            <a:pPr>
              <a:buFont typeface="+mj-lt"/>
              <a:buAutoNum type="arabicPeriod"/>
            </a:pPr>
            <a:r>
              <a:rPr lang="en-IN" dirty="0"/>
              <a:t>Incident ID</a:t>
            </a:r>
          </a:p>
          <a:p>
            <a:pPr>
              <a:buFont typeface="+mj-lt"/>
              <a:buAutoNum type="arabicPeriod"/>
            </a:pPr>
            <a:r>
              <a:rPr lang="en-IN" dirty="0"/>
              <a:t>Summary</a:t>
            </a:r>
          </a:p>
          <a:p>
            <a:pPr>
              <a:buFont typeface="+mj-lt"/>
              <a:buAutoNum type="arabicPeriod"/>
            </a:pPr>
            <a:r>
              <a:rPr lang="en-IN" dirty="0"/>
              <a:t>Description</a:t>
            </a:r>
          </a:p>
          <a:p>
            <a:pPr>
              <a:buFont typeface="+mj-lt"/>
              <a:buAutoNum type="arabicPeriod"/>
            </a:pPr>
            <a:r>
              <a:rPr lang="en-IN" dirty="0"/>
              <a:t>Test Data</a:t>
            </a:r>
          </a:p>
          <a:p>
            <a:pPr>
              <a:buFont typeface="+mj-lt"/>
              <a:buAutoNum type="arabicPeriod"/>
            </a:pPr>
            <a:r>
              <a:rPr lang="en-IN" dirty="0"/>
              <a:t>Severity</a:t>
            </a:r>
          </a:p>
          <a:p>
            <a:pPr>
              <a:buFont typeface="+mj-lt"/>
              <a:buAutoNum type="arabicPeriod"/>
            </a:pPr>
            <a:r>
              <a:rPr lang="en-IN" dirty="0"/>
              <a:t>Priority</a:t>
            </a:r>
          </a:p>
          <a:p>
            <a:pPr>
              <a:buFont typeface="+mj-lt"/>
              <a:buAutoNum type="arabicPeriod"/>
            </a:pPr>
            <a:r>
              <a:rPr lang="en-IN" dirty="0"/>
              <a:t>Steps Used</a:t>
            </a:r>
          </a:p>
          <a:p>
            <a:pPr>
              <a:buFont typeface="+mj-lt"/>
              <a:buAutoNum type="arabicPeriod"/>
            </a:pPr>
            <a:r>
              <a:rPr lang="en-IN" dirty="0"/>
              <a:t>Expected Results</a:t>
            </a:r>
          </a:p>
          <a:p>
            <a:pPr>
              <a:buFont typeface="+mj-lt"/>
              <a:buAutoNum type="arabicPeriod"/>
            </a:pPr>
            <a:r>
              <a:rPr lang="en-IN" dirty="0"/>
              <a:t>Actual Result</a:t>
            </a:r>
          </a:p>
          <a:p>
            <a:pPr>
              <a:buFont typeface="+mj-lt"/>
              <a:buAutoNum type="arabicPeriod"/>
            </a:pPr>
            <a:r>
              <a:rPr lang="en-IN" dirty="0"/>
              <a:t>Assigned to</a:t>
            </a:r>
          </a:p>
          <a:p>
            <a:pPr>
              <a:buFont typeface="+mj-lt"/>
              <a:buAutoNum type="arabicPeriod"/>
            </a:pPr>
            <a:r>
              <a:rPr lang="en-IN" dirty="0"/>
              <a:t>Proof</a:t>
            </a:r>
          </a:p>
          <a:p>
            <a:pPr>
              <a:buFont typeface="+mj-lt"/>
              <a:buAutoNum type="arabicPeriod"/>
            </a:pPr>
            <a:endParaRPr lang="en-IN" dirty="0"/>
          </a:p>
        </p:txBody>
      </p:sp>
    </p:spTree>
    <p:extLst>
      <p:ext uri="{BB962C8B-B14F-4D97-AF65-F5344CB8AC3E}">
        <p14:creationId xmlns:p14="http://schemas.microsoft.com/office/powerpoint/2010/main" val="3935855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Tools for Managing Incidents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dirty="0"/>
              <a:t>The following are very popular tools for managing incidents</a:t>
            </a:r>
          </a:p>
          <a:p>
            <a:pPr>
              <a:buFont typeface="+mj-lt"/>
              <a:buAutoNum type="arabicPeriod"/>
            </a:pPr>
            <a:r>
              <a:rPr lang="en-IN" dirty="0"/>
              <a:t>JIRA</a:t>
            </a:r>
          </a:p>
          <a:p>
            <a:pPr>
              <a:buFont typeface="+mj-lt"/>
              <a:buAutoNum type="arabicPeriod"/>
            </a:pPr>
            <a:r>
              <a:rPr lang="en-IN" dirty="0"/>
              <a:t>HP ALM / QC</a:t>
            </a:r>
          </a:p>
          <a:p>
            <a:pPr>
              <a:buFont typeface="+mj-lt"/>
              <a:buAutoNum type="arabicPeriod"/>
            </a:pPr>
            <a:r>
              <a:rPr lang="en-IN" dirty="0"/>
              <a:t>Bugzilla</a:t>
            </a:r>
          </a:p>
          <a:p>
            <a:pPr>
              <a:buFont typeface="+mj-lt"/>
              <a:buAutoNum type="arabicPeriod"/>
            </a:pPr>
            <a:r>
              <a:rPr lang="en-IN" dirty="0"/>
              <a:t>IBM Rational Clear Quest</a:t>
            </a:r>
          </a:p>
          <a:p>
            <a:pPr>
              <a:buFont typeface="+mj-lt"/>
              <a:buAutoNum type="arabicPeriod"/>
            </a:pPr>
            <a:r>
              <a:rPr lang="en-IN" dirty="0" err="1"/>
              <a:t>BugHost</a:t>
            </a:r>
            <a:endParaRPr lang="en-IN" dirty="0"/>
          </a:p>
        </p:txBody>
      </p:sp>
    </p:spTree>
    <p:extLst>
      <p:ext uri="{BB962C8B-B14F-4D97-AF65-F5344CB8AC3E}">
        <p14:creationId xmlns:p14="http://schemas.microsoft.com/office/powerpoint/2010/main" val="13956203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Types of Testing Tool</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US" sz="2000" dirty="0"/>
              <a:t>Test Management Tool</a:t>
            </a:r>
          </a:p>
          <a:p>
            <a:pPr>
              <a:buFont typeface="+mj-lt"/>
              <a:buAutoNum type="arabicPeriod"/>
            </a:pPr>
            <a:r>
              <a:rPr lang="en-US" sz="2000" dirty="0"/>
              <a:t>Automated Testing Tools</a:t>
            </a:r>
          </a:p>
          <a:p>
            <a:pPr>
              <a:buFont typeface="+mj-lt"/>
              <a:buAutoNum type="arabicPeriod"/>
            </a:pPr>
            <a:r>
              <a:rPr lang="en-US" sz="2000" dirty="0"/>
              <a:t>Cross-browser Testing Tools</a:t>
            </a:r>
          </a:p>
          <a:p>
            <a:pPr>
              <a:buFont typeface="+mj-lt"/>
              <a:buAutoNum type="arabicPeriod"/>
            </a:pPr>
            <a:r>
              <a:rPr lang="en-US" sz="2000" dirty="0"/>
              <a:t>Load Testing Tools</a:t>
            </a:r>
          </a:p>
          <a:p>
            <a:pPr>
              <a:buFont typeface="+mj-lt"/>
              <a:buAutoNum type="arabicPeriod"/>
            </a:pPr>
            <a:r>
              <a:rPr lang="en-US" sz="2000" dirty="0"/>
              <a:t>Defect Tracking Tools</a:t>
            </a:r>
          </a:p>
          <a:p>
            <a:pPr>
              <a:buFont typeface="+mj-lt"/>
              <a:buAutoNum type="arabicPeriod"/>
            </a:pPr>
            <a:r>
              <a:rPr lang="en-US" sz="2000" dirty="0"/>
              <a:t>Mobile Testing Tools</a:t>
            </a:r>
          </a:p>
          <a:p>
            <a:pPr>
              <a:buFont typeface="+mj-lt"/>
              <a:buAutoNum type="arabicPeriod"/>
            </a:pPr>
            <a:r>
              <a:rPr lang="en-US" sz="2000" dirty="0"/>
              <a:t>API Testing Tools</a:t>
            </a:r>
          </a:p>
          <a:p>
            <a:pPr>
              <a:buFont typeface="+mj-lt"/>
              <a:buAutoNum type="arabicPeriod"/>
            </a:pPr>
            <a:r>
              <a:rPr lang="en-US" sz="2000" dirty="0"/>
              <a:t>Security Testing Tools</a:t>
            </a:r>
          </a:p>
          <a:p>
            <a:pPr>
              <a:buFont typeface="+mj-lt"/>
              <a:buAutoNum type="arabicPeriod"/>
            </a:pPr>
            <a:r>
              <a:rPr lang="en-US" sz="2000" dirty="0"/>
              <a:t>CSS Validator Tool</a:t>
            </a:r>
            <a:endParaRPr lang="en-IN" sz="2000" dirty="0"/>
          </a:p>
        </p:txBody>
      </p:sp>
    </p:spTree>
    <p:extLst>
      <p:ext uri="{BB962C8B-B14F-4D97-AF65-F5344CB8AC3E}">
        <p14:creationId xmlns:p14="http://schemas.microsoft.com/office/powerpoint/2010/main" val="22539547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Management Model</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200" dirty="0"/>
              <a:t>JIRA</a:t>
            </a:r>
          </a:p>
          <a:p>
            <a:pPr>
              <a:buFont typeface="+mj-lt"/>
              <a:buAutoNum type="arabicPeriod"/>
            </a:pPr>
            <a:r>
              <a:rPr lang="en-IN" sz="2200" dirty="0"/>
              <a:t>TestRail</a:t>
            </a:r>
          </a:p>
          <a:p>
            <a:pPr>
              <a:buFont typeface="+mj-lt"/>
              <a:buAutoNum type="arabicPeriod"/>
            </a:pPr>
            <a:r>
              <a:rPr lang="en-IN" sz="2200" dirty="0" err="1"/>
              <a:t>Testpad</a:t>
            </a:r>
            <a:endParaRPr lang="en-IN" sz="2200" dirty="0"/>
          </a:p>
          <a:p>
            <a:pPr>
              <a:buFont typeface="+mj-lt"/>
              <a:buAutoNum type="arabicPeriod"/>
            </a:pPr>
            <a:r>
              <a:rPr lang="en-IN" sz="2200" dirty="0"/>
              <a:t>Xray</a:t>
            </a:r>
          </a:p>
          <a:p>
            <a:pPr>
              <a:buFont typeface="+mj-lt"/>
              <a:buAutoNum type="arabicPeriod"/>
            </a:pPr>
            <a:r>
              <a:rPr lang="en-IN" sz="2200" dirty="0" err="1"/>
              <a:t>Practitest</a:t>
            </a:r>
            <a:endParaRPr lang="en-IN" sz="2200" dirty="0"/>
          </a:p>
          <a:p>
            <a:pPr>
              <a:buFont typeface="+mj-lt"/>
              <a:buAutoNum type="arabicPeriod"/>
            </a:pPr>
            <a:r>
              <a:rPr lang="en-IN" sz="2200" dirty="0" err="1"/>
              <a:t>TestMonitor</a:t>
            </a:r>
            <a:endParaRPr lang="en-IN" sz="2200" dirty="0"/>
          </a:p>
          <a:p>
            <a:pPr>
              <a:buFont typeface="+mj-lt"/>
              <a:buAutoNum type="arabicPeriod"/>
            </a:pPr>
            <a:endParaRPr lang="en-IN" sz="2200" dirty="0"/>
          </a:p>
        </p:txBody>
      </p:sp>
    </p:spTree>
    <p:extLst>
      <p:ext uri="{BB962C8B-B14F-4D97-AF65-F5344CB8AC3E}">
        <p14:creationId xmlns:p14="http://schemas.microsoft.com/office/powerpoint/2010/main" val="28383461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Automated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200" dirty="0"/>
              <a:t>Selenium</a:t>
            </a:r>
          </a:p>
          <a:p>
            <a:pPr>
              <a:buFont typeface="+mj-lt"/>
              <a:buAutoNum type="arabicPeriod"/>
            </a:pPr>
            <a:r>
              <a:rPr lang="en-IN" sz="2200" dirty="0"/>
              <a:t>UFT</a:t>
            </a:r>
          </a:p>
          <a:p>
            <a:pPr>
              <a:buFont typeface="+mj-lt"/>
              <a:buAutoNum type="arabicPeriod"/>
            </a:pPr>
            <a:r>
              <a:rPr lang="en-IN" sz="2200" dirty="0" err="1"/>
              <a:t>Watir</a:t>
            </a:r>
            <a:endParaRPr lang="en-IN" sz="2200" dirty="0"/>
          </a:p>
          <a:p>
            <a:pPr>
              <a:buFont typeface="+mj-lt"/>
              <a:buAutoNum type="arabicPeriod"/>
            </a:pPr>
            <a:r>
              <a:rPr lang="en-IN" sz="2200" dirty="0" err="1"/>
              <a:t>TestComplete</a:t>
            </a:r>
            <a:endParaRPr lang="en-IN" sz="2200" dirty="0"/>
          </a:p>
          <a:p>
            <a:pPr>
              <a:buFont typeface="+mj-lt"/>
              <a:buAutoNum type="arabicPeriod"/>
            </a:pPr>
            <a:endParaRPr lang="en-IN" sz="2200" dirty="0"/>
          </a:p>
        </p:txBody>
      </p:sp>
    </p:spTree>
    <p:extLst>
      <p:ext uri="{BB962C8B-B14F-4D97-AF65-F5344CB8AC3E}">
        <p14:creationId xmlns:p14="http://schemas.microsoft.com/office/powerpoint/2010/main" val="19289486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Cross-browser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err="1"/>
              <a:t>LambdaTest</a:t>
            </a:r>
            <a:endParaRPr lang="en-IN" sz="2000" dirty="0"/>
          </a:p>
          <a:p>
            <a:pPr>
              <a:buFont typeface="+mj-lt"/>
              <a:buAutoNum type="arabicPeriod"/>
            </a:pPr>
            <a:r>
              <a:rPr lang="en-IN" sz="2000" dirty="0" err="1"/>
              <a:t>Browsera</a:t>
            </a:r>
            <a:endParaRPr lang="en-IN" sz="2000" dirty="0"/>
          </a:p>
          <a:p>
            <a:pPr>
              <a:buFont typeface="+mj-lt"/>
              <a:buAutoNum type="arabicPeriod"/>
            </a:pPr>
            <a:r>
              <a:rPr lang="en-IN" sz="2000" dirty="0" err="1"/>
              <a:t>CrossBrowser</a:t>
            </a:r>
            <a:r>
              <a:rPr lang="en-IN" sz="2000" dirty="0"/>
              <a:t> Testing</a:t>
            </a:r>
          </a:p>
          <a:p>
            <a:pPr>
              <a:buFont typeface="+mj-lt"/>
              <a:buAutoNum type="arabicPeriod"/>
            </a:pPr>
            <a:r>
              <a:rPr lang="en-IN" sz="2000" dirty="0" err="1"/>
              <a:t>SauceLabs</a:t>
            </a:r>
            <a:endParaRPr lang="en-IN" sz="2000" dirty="0"/>
          </a:p>
          <a:p>
            <a:pPr>
              <a:buFont typeface="+mj-lt"/>
              <a:buAutoNum type="arabicPeriod"/>
            </a:pPr>
            <a:r>
              <a:rPr lang="en-IN" sz="2000" dirty="0" err="1"/>
              <a:t>Ghostlab</a:t>
            </a:r>
            <a:endParaRPr lang="en-IN" sz="2000" dirty="0"/>
          </a:p>
          <a:p>
            <a:pPr>
              <a:buFont typeface="+mj-lt"/>
              <a:buAutoNum type="arabicPeriod"/>
            </a:pPr>
            <a:r>
              <a:rPr lang="en-IN" sz="2000" dirty="0" err="1"/>
              <a:t>Browsershots</a:t>
            </a:r>
            <a:endParaRPr lang="en-IN" sz="2000" dirty="0"/>
          </a:p>
          <a:p>
            <a:pPr marL="0" indent="0">
              <a:buNone/>
            </a:pPr>
            <a:endParaRPr lang="en-IN" sz="2000" dirty="0"/>
          </a:p>
        </p:txBody>
      </p:sp>
    </p:spTree>
    <p:extLst>
      <p:ext uri="{BB962C8B-B14F-4D97-AF65-F5344CB8AC3E}">
        <p14:creationId xmlns:p14="http://schemas.microsoft.com/office/powerpoint/2010/main" val="22040605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Load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a:t>LoadRunner</a:t>
            </a:r>
          </a:p>
          <a:p>
            <a:pPr>
              <a:buFont typeface="+mj-lt"/>
              <a:buAutoNum type="arabicPeriod"/>
            </a:pPr>
            <a:r>
              <a:rPr lang="en-IN" sz="2000" dirty="0" err="1"/>
              <a:t>Jmeter</a:t>
            </a:r>
            <a:endParaRPr lang="en-IN" sz="2000" dirty="0"/>
          </a:p>
          <a:p>
            <a:pPr>
              <a:buFont typeface="+mj-lt"/>
              <a:buAutoNum type="arabicPeriod"/>
            </a:pPr>
            <a:r>
              <a:rPr lang="en-IN" sz="2000" dirty="0" err="1"/>
              <a:t>WebLoad</a:t>
            </a:r>
            <a:endParaRPr lang="en-IN" sz="2000" dirty="0"/>
          </a:p>
          <a:p>
            <a:pPr>
              <a:buFont typeface="+mj-lt"/>
              <a:buAutoNum type="arabicPeriod"/>
            </a:pPr>
            <a:r>
              <a:rPr lang="en-IN" sz="2000" dirty="0"/>
              <a:t>Silk Performer</a:t>
            </a:r>
          </a:p>
          <a:p>
            <a:pPr>
              <a:buFont typeface="+mj-lt"/>
              <a:buAutoNum type="arabicPeriod"/>
            </a:pPr>
            <a:r>
              <a:rPr lang="en-IN" sz="2000" dirty="0" err="1"/>
              <a:t>Agileload</a:t>
            </a:r>
            <a:endParaRPr lang="en-IN" sz="2000" dirty="0"/>
          </a:p>
          <a:p>
            <a:pPr>
              <a:buFont typeface="+mj-lt"/>
              <a:buAutoNum type="arabicPeriod"/>
            </a:pPr>
            <a:r>
              <a:rPr lang="en-IN" sz="2000" dirty="0" err="1"/>
              <a:t>Loadfocus</a:t>
            </a:r>
            <a:endParaRPr lang="en-IN" sz="2000" dirty="0"/>
          </a:p>
          <a:p>
            <a:pPr>
              <a:buFont typeface="+mj-lt"/>
              <a:buAutoNum type="arabicPeriod"/>
            </a:pPr>
            <a:r>
              <a:rPr lang="en-IN" sz="2000" dirty="0" err="1"/>
              <a:t>BlazeMeter</a:t>
            </a:r>
            <a:endParaRPr lang="en-IN" sz="2000" dirty="0"/>
          </a:p>
          <a:p>
            <a:pPr>
              <a:buFont typeface="+mj-lt"/>
              <a:buAutoNum type="arabicPeriod"/>
            </a:pPr>
            <a:r>
              <a:rPr lang="en-IN" sz="2000" dirty="0" err="1"/>
              <a:t>LoadImpact</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205279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Defect Tracking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a:t>JIRA</a:t>
            </a:r>
          </a:p>
          <a:p>
            <a:pPr>
              <a:buFont typeface="+mj-lt"/>
              <a:buAutoNum type="arabicPeriod"/>
            </a:pPr>
            <a:r>
              <a:rPr lang="en-IN" sz="2000" dirty="0"/>
              <a:t>HP ALM</a:t>
            </a:r>
          </a:p>
          <a:p>
            <a:pPr>
              <a:buFont typeface="+mj-lt"/>
              <a:buAutoNum type="arabicPeriod"/>
            </a:pPr>
            <a:r>
              <a:rPr lang="en-IN" sz="2000" dirty="0"/>
              <a:t>Bugzilla</a:t>
            </a:r>
          </a:p>
          <a:p>
            <a:pPr>
              <a:buFont typeface="+mj-lt"/>
              <a:buAutoNum type="arabicPeriod"/>
            </a:pPr>
            <a:r>
              <a:rPr lang="en-IN" sz="2000" dirty="0" err="1"/>
              <a:t>BugHost</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1348075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Mobile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a:t>Appium</a:t>
            </a:r>
          </a:p>
          <a:p>
            <a:pPr>
              <a:buFont typeface="+mj-lt"/>
              <a:buAutoNum type="arabicPeriod"/>
            </a:pPr>
            <a:r>
              <a:rPr lang="en-IN" sz="2000" dirty="0"/>
              <a:t>Espresso</a:t>
            </a:r>
          </a:p>
          <a:p>
            <a:pPr>
              <a:buFont typeface="+mj-lt"/>
              <a:buAutoNum type="arabicPeriod"/>
            </a:pPr>
            <a:r>
              <a:rPr lang="en-IN" sz="2000" dirty="0"/>
              <a:t>Perfecto</a:t>
            </a:r>
          </a:p>
          <a:p>
            <a:pPr>
              <a:buFont typeface="+mj-lt"/>
              <a:buAutoNum type="arabicPeriod"/>
            </a:pPr>
            <a:r>
              <a:rPr lang="en-IN" sz="2000" dirty="0" err="1"/>
              <a:t>ExperiTest</a:t>
            </a:r>
            <a:endParaRPr lang="en-IN" sz="2000" dirty="0"/>
          </a:p>
          <a:p>
            <a:pPr>
              <a:buFont typeface="+mj-lt"/>
              <a:buAutoNum type="arabicPeriod"/>
            </a:pPr>
            <a:r>
              <a:rPr lang="en-IN" sz="2000" dirty="0" err="1"/>
              <a:t>Robotium</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30811821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API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a:t>SoapUI</a:t>
            </a:r>
          </a:p>
          <a:p>
            <a:pPr>
              <a:buFont typeface="+mj-lt"/>
              <a:buAutoNum type="arabicPeriod"/>
            </a:pPr>
            <a:r>
              <a:rPr lang="en-IN" sz="2000" dirty="0"/>
              <a:t>Postman</a:t>
            </a:r>
          </a:p>
          <a:p>
            <a:pPr>
              <a:buFont typeface="+mj-lt"/>
              <a:buAutoNum type="arabicPeriod"/>
            </a:pPr>
            <a:r>
              <a:rPr lang="en-IN" sz="2000" dirty="0" err="1"/>
              <a:t>SoapSonar</a:t>
            </a:r>
            <a:endParaRPr lang="en-IN" sz="2000" dirty="0"/>
          </a:p>
          <a:p>
            <a:pPr>
              <a:buFont typeface="+mj-lt"/>
              <a:buAutoNum type="arabicPeriod"/>
            </a:pPr>
            <a:r>
              <a:rPr lang="en-IN" sz="2000" dirty="0" err="1"/>
              <a:t>WebInect</a:t>
            </a:r>
            <a:endParaRPr lang="en-IN" sz="2000" dirty="0"/>
          </a:p>
          <a:p>
            <a:pPr>
              <a:buFont typeface="+mj-lt"/>
              <a:buAutoNum type="arabicPeriod"/>
            </a:pPr>
            <a:r>
              <a:rPr lang="en-IN" sz="2000" dirty="0" err="1"/>
              <a:t>Tricentis</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25448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79443"/>
          </a:xfrm>
        </p:spPr>
        <p:txBody>
          <a:bodyPr>
            <a:noAutofit/>
          </a:bodyPr>
          <a:lstStyle/>
          <a:p>
            <a:r>
              <a:rPr lang="en-US" sz="2800" dirty="0"/>
              <a:t>Levels of Independence Tester in Psychology of Testing</a:t>
            </a:r>
            <a:endParaRPr lang="en-IN" sz="2800" dirty="0"/>
          </a:p>
        </p:txBody>
      </p:sp>
      <p:sp>
        <p:nvSpPr>
          <p:cNvPr id="3" name="Content Placeholder 2"/>
          <p:cNvSpPr>
            <a:spLocks noGrp="1"/>
          </p:cNvSpPr>
          <p:nvPr>
            <p:ph idx="1"/>
          </p:nvPr>
        </p:nvSpPr>
        <p:spPr>
          <a:xfrm>
            <a:off x="677334" y="1695805"/>
            <a:ext cx="8596668" cy="4713305"/>
          </a:xfrm>
        </p:spPr>
        <p:txBody>
          <a:bodyPr>
            <a:normAutofit/>
          </a:bodyPr>
          <a:lstStyle/>
          <a:p>
            <a:pPr algn="l" fontAlgn="base">
              <a:buFont typeface="Arial" panose="020B0604020202020204" pitchFamily="34" charset="0"/>
              <a:buChar char="•"/>
            </a:pPr>
            <a:r>
              <a:rPr lang="en-US" sz="2000" b="0" i="0" dirty="0">
                <a:solidFill>
                  <a:srgbClr val="111111"/>
                </a:solidFill>
                <a:effectLst/>
                <a:latin typeface="Raleway"/>
              </a:rPr>
              <a:t>Tests designed by the person who wrote the software under test</a:t>
            </a:r>
          </a:p>
          <a:p>
            <a:pPr algn="l" fontAlgn="base">
              <a:buFont typeface="Arial" panose="020B0604020202020204" pitchFamily="34" charset="0"/>
              <a:buChar char="•"/>
            </a:pPr>
            <a:r>
              <a:rPr lang="en-US" sz="2000" b="0" i="0" dirty="0">
                <a:solidFill>
                  <a:srgbClr val="111111"/>
                </a:solidFill>
                <a:effectLst/>
                <a:latin typeface="Raleway"/>
              </a:rPr>
              <a:t>Tests designed by another person</a:t>
            </a:r>
          </a:p>
          <a:p>
            <a:pPr algn="l" fontAlgn="base">
              <a:buFont typeface="Arial" panose="020B0604020202020204" pitchFamily="34" charset="0"/>
              <a:buChar char="•"/>
            </a:pPr>
            <a:r>
              <a:rPr lang="en-US" sz="2000" b="0" i="0" dirty="0">
                <a:solidFill>
                  <a:srgbClr val="111111"/>
                </a:solidFill>
                <a:effectLst/>
                <a:latin typeface="Raleway"/>
              </a:rPr>
              <a:t>Tests designed by a person from a different organizational group or test specialists</a:t>
            </a:r>
          </a:p>
          <a:p>
            <a:pPr algn="l" fontAlgn="base">
              <a:buFont typeface="Arial" panose="020B0604020202020204" pitchFamily="34" charset="0"/>
              <a:buChar char="•"/>
            </a:pPr>
            <a:r>
              <a:rPr lang="en-US" sz="2000" b="0" i="0" dirty="0">
                <a:solidFill>
                  <a:srgbClr val="111111"/>
                </a:solidFill>
                <a:effectLst/>
                <a:latin typeface="Raleway"/>
              </a:rPr>
              <a:t>Tests designed by a person from a different organization or company</a:t>
            </a:r>
          </a:p>
          <a:p>
            <a:pPr marL="0" indent="0">
              <a:buNone/>
            </a:pPr>
            <a:endParaRPr lang="en-IN" sz="2000" dirty="0"/>
          </a:p>
        </p:txBody>
      </p:sp>
    </p:spTree>
    <p:extLst>
      <p:ext uri="{BB962C8B-B14F-4D97-AF65-F5344CB8AC3E}">
        <p14:creationId xmlns:p14="http://schemas.microsoft.com/office/powerpoint/2010/main" val="41041585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Security Testing Tools</a:t>
            </a:r>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sz="2000" dirty="0" err="1"/>
              <a:t>NetSparker</a:t>
            </a:r>
            <a:endParaRPr lang="en-IN" sz="2000" dirty="0"/>
          </a:p>
          <a:p>
            <a:pPr>
              <a:buFont typeface="+mj-lt"/>
              <a:buAutoNum type="arabicPeriod"/>
            </a:pPr>
            <a:r>
              <a:rPr lang="en-IN" sz="2000" dirty="0"/>
              <a:t>OWASP</a:t>
            </a:r>
          </a:p>
          <a:p>
            <a:pPr>
              <a:buFont typeface="+mj-lt"/>
              <a:buAutoNum type="arabicPeriod"/>
            </a:pPr>
            <a:endParaRPr lang="en-IN" sz="2000" dirty="0"/>
          </a:p>
        </p:txBody>
      </p:sp>
    </p:spTree>
    <p:extLst>
      <p:ext uri="{BB962C8B-B14F-4D97-AF65-F5344CB8AC3E}">
        <p14:creationId xmlns:p14="http://schemas.microsoft.com/office/powerpoint/2010/main" val="2265988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CSS Validator Tool</a:t>
            </a:r>
            <a:endParaRPr lang="en-IN" sz="3600" dirty="0"/>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US" sz="2000" dirty="0"/>
              <a:t>W3C CSS Validator</a:t>
            </a:r>
          </a:p>
          <a:p>
            <a:pPr>
              <a:buFont typeface="+mj-lt"/>
              <a:buAutoNum type="arabicPeriod"/>
            </a:pPr>
            <a:r>
              <a:rPr lang="en-US" sz="2000" dirty="0"/>
              <a:t>Telerik studio</a:t>
            </a:r>
          </a:p>
          <a:p>
            <a:pPr>
              <a:buFont typeface="+mj-lt"/>
              <a:buAutoNum type="arabicPeriod"/>
            </a:pPr>
            <a:endParaRPr lang="en-US" sz="2000" dirty="0"/>
          </a:p>
        </p:txBody>
      </p:sp>
    </p:spTree>
    <p:extLst>
      <p:ext uri="{BB962C8B-B14F-4D97-AF65-F5344CB8AC3E}">
        <p14:creationId xmlns:p14="http://schemas.microsoft.com/office/powerpoint/2010/main" val="1345298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sz="3600" dirty="0"/>
              <a:t>Effective use of tools</a:t>
            </a:r>
            <a:endParaRPr lang="en-IN" sz="3600"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sz="2000" dirty="0"/>
              <a:t>Functional Testing Tools</a:t>
            </a:r>
          </a:p>
          <a:p>
            <a:pPr>
              <a:buFont typeface="+mj-lt"/>
              <a:buAutoNum type="arabicPeriod"/>
            </a:pPr>
            <a:r>
              <a:rPr lang="en-US" sz="2000" dirty="0"/>
              <a:t>Selenium</a:t>
            </a:r>
          </a:p>
          <a:p>
            <a:pPr>
              <a:buFont typeface="+mj-lt"/>
              <a:buAutoNum type="arabicPeriod"/>
            </a:pPr>
            <a:r>
              <a:rPr lang="en-US" sz="2000" dirty="0"/>
              <a:t>UFT</a:t>
            </a:r>
          </a:p>
          <a:p>
            <a:pPr marL="0" indent="0">
              <a:buNone/>
            </a:pPr>
            <a:r>
              <a:rPr lang="en-US" sz="2000" dirty="0"/>
              <a:t>Performance Testing Tools</a:t>
            </a:r>
          </a:p>
          <a:p>
            <a:pPr>
              <a:buFont typeface="+mj-lt"/>
              <a:buAutoNum type="arabicPeriod"/>
            </a:pPr>
            <a:r>
              <a:rPr lang="en-US" sz="2000" dirty="0"/>
              <a:t>LoadRunner</a:t>
            </a:r>
          </a:p>
          <a:p>
            <a:pPr>
              <a:buFont typeface="+mj-lt"/>
              <a:buAutoNum type="arabicPeriod"/>
            </a:pPr>
            <a:r>
              <a:rPr lang="en-US" sz="2000" dirty="0"/>
              <a:t>JMeter</a:t>
            </a:r>
          </a:p>
          <a:p>
            <a:pPr>
              <a:buFont typeface="+mj-lt"/>
              <a:buAutoNum type="arabicPeriod"/>
            </a:pPr>
            <a:endParaRPr lang="en-US" sz="2000" dirty="0"/>
          </a:p>
          <a:p>
            <a:pPr>
              <a:buFont typeface="+mj-lt"/>
              <a:buAutoNum type="arabicPeriod"/>
            </a:pPr>
            <a:endParaRPr lang="en-US" sz="2000" dirty="0"/>
          </a:p>
          <a:p>
            <a:pPr>
              <a:buFont typeface="+mj-lt"/>
              <a:buAutoNum type="arabicPeriod"/>
            </a:pPr>
            <a:endParaRPr lang="en-US" sz="2000" dirty="0"/>
          </a:p>
        </p:txBody>
      </p:sp>
    </p:spTree>
    <p:extLst>
      <p:ext uri="{BB962C8B-B14F-4D97-AF65-F5344CB8AC3E}">
        <p14:creationId xmlns:p14="http://schemas.microsoft.com/office/powerpoint/2010/main" val="16648147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sz="3600" dirty="0"/>
              <a:t>Introducing a tool into an organization</a:t>
            </a:r>
          </a:p>
        </p:txBody>
      </p:sp>
      <p:sp>
        <p:nvSpPr>
          <p:cNvPr id="4" name="Content Placeholder 3"/>
          <p:cNvSpPr>
            <a:spLocks noGrp="1"/>
          </p:cNvSpPr>
          <p:nvPr>
            <p:ph idx="1"/>
          </p:nvPr>
        </p:nvSpPr>
        <p:spPr>
          <a:xfrm>
            <a:off x="677334" y="1447800"/>
            <a:ext cx="8596668" cy="5116286"/>
          </a:xfrm>
        </p:spPr>
        <p:txBody>
          <a:bodyPr>
            <a:normAutofit fontScale="92500" lnSpcReduction="10000"/>
          </a:bodyPr>
          <a:lstStyle/>
          <a:p>
            <a:pPr>
              <a:buFont typeface="+mj-lt"/>
              <a:buAutoNum type="arabicPeriod"/>
            </a:pPr>
            <a:r>
              <a:rPr lang="en-US" sz="2000" b="1" i="0" dirty="0">
                <a:solidFill>
                  <a:srgbClr val="CC0000"/>
                </a:solidFill>
                <a:effectLst/>
                <a:latin typeface="Arial" panose="020B0604020202020204" pitchFamily="34" charset="0"/>
              </a:rPr>
              <a:t>State the main principles of introducing a tool into an organization (K1)</a:t>
            </a:r>
            <a:br>
              <a:rPr lang="en-US" sz="2000" dirty="0"/>
            </a:br>
            <a:br>
              <a:rPr lang="en-US" sz="2000" b="1" i="0" dirty="0">
                <a:solidFill>
                  <a:srgbClr val="CC0000"/>
                </a:solidFill>
                <a:effectLst/>
                <a:latin typeface="Arial" panose="020B0604020202020204" pitchFamily="34" charset="0"/>
              </a:rPr>
            </a:br>
            <a:r>
              <a:rPr lang="en-US" b="0" i="0" dirty="0">
                <a:solidFill>
                  <a:srgbClr val="666666"/>
                </a:solidFill>
                <a:effectLst/>
                <a:latin typeface="Arial" panose="020B0604020202020204" pitchFamily="34" charset="0"/>
              </a:rPr>
              <a:t>The organization must be ready to introduce, use and be involved in adapting the tool through its test processes: only an assessment of the organizational maturity could prove its readiness by clearly identifying the strengths, weaknesses and opportunities to do so. </a:t>
            </a:r>
            <a:br>
              <a:rPr lang="en-US" b="0" i="0" dirty="0">
                <a:solidFill>
                  <a:srgbClr val="666666"/>
                </a:solidFill>
                <a:effectLst/>
                <a:latin typeface="Arial" panose="020B0604020202020204" pitchFamily="34" charset="0"/>
              </a:rPr>
            </a:br>
            <a:br>
              <a:rPr lang="en-US" b="0" i="0" dirty="0">
                <a:solidFill>
                  <a:srgbClr val="666666"/>
                </a:solidFill>
                <a:effectLst/>
                <a:latin typeface="Arial" panose="020B0604020202020204" pitchFamily="34" charset="0"/>
              </a:rPr>
            </a:br>
            <a:r>
              <a:rPr lang="en-US" b="0" i="0" dirty="0">
                <a:solidFill>
                  <a:srgbClr val="666666"/>
                </a:solidFill>
                <a:effectLst/>
                <a:latin typeface="Arial" panose="020B0604020202020204" pitchFamily="34" charset="0"/>
              </a:rPr>
              <a:t>Essentially, the assessment should identify which testing area or processes can be improved by adopting the tool. </a:t>
            </a:r>
          </a:p>
          <a:p>
            <a:pPr>
              <a:buFont typeface="+mj-lt"/>
              <a:buAutoNum type="arabicPeriod"/>
            </a:pPr>
            <a:r>
              <a:rPr lang="en-US" sz="2000" b="1" i="0" dirty="0">
                <a:solidFill>
                  <a:srgbClr val="CC0000"/>
                </a:solidFill>
                <a:effectLst/>
                <a:latin typeface="Arial" panose="020B0604020202020204" pitchFamily="34" charset="0"/>
              </a:rPr>
              <a:t>State the goals of a proof-of-concept for tool evaluation and a piloting phase for tool implementation (K1)</a:t>
            </a:r>
            <a:br>
              <a:rPr lang="en-US" sz="2000" dirty="0"/>
            </a:br>
            <a:br>
              <a:rPr lang="en-US" sz="2000" b="1" i="0" dirty="0">
                <a:solidFill>
                  <a:srgbClr val="CC0000"/>
                </a:solidFill>
                <a:effectLst/>
                <a:latin typeface="Arial" panose="020B0604020202020204" pitchFamily="34" charset="0"/>
              </a:rPr>
            </a:br>
            <a:r>
              <a:rPr lang="en-US" sz="2000" b="0" i="0" dirty="0">
                <a:solidFill>
                  <a:srgbClr val="666666"/>
                </a:solidFill>
                <a:effectLst/>
                <a:latin typeface="Arial" panose="020B0604020202020204" pitchFamily="34" charset="0"/>
              </a:rPr>
              <a:t>During test tool evaluation phase, we should identify whether:</a:t>
            </a:r>
            <a:br>
              <a:rPr lang="en-US" sz="2000" dirty="0"/>
            </a:br>
            <a:r>
              <a:rPr lang="en-US" sz="2000" b="0" i="0" dirty="0">
                <a:solidFill>
                  <a:srgbClr val="666666"/>
                </a:solidFill>
                <a:effectLst/>
                <a:latin typeface="Arial" panose="020B0604020202020204" pitchFamily="34" charset="0"/>
              </a:rPr>
              <a:t>- it performs effectively within the software under test and within the current infrastructure.</a:t>
            </a:r>
            <a:br>
              <a:rPr lang="en-US" sz="2000" dirty="0"/>
            </a:br>
            <a:r>
              <a:rPr lang="en-US" sz="2000" b="0" i="0" dirty="0">
                <a:solidFill>
                  <a:srgbClr val="666666"/>
                </a:solidFill>
                <a:effectLst/>
                <a:latin typeface="Arial" panose="020B0604020202020204" pitchFamily="34" charset="0"/>
              </a:rPr>
              <a:t>- it requires any potential changes. </a:t>
            </a:r>
            <a:br>
              <a:rPr lang="en-US" sz="2000" dirty="0"/>
            </a:br>
            <a:br>
              <a:rPr lang="en-US" sz="2000" b="0" i="0" dirty="0">
                <a:solidFill>
                  <a:srgbClr val="666666"/>
                </a:solidFill>
                <a:effectLst/>
                <a:latin typeface="Arial" panose="020B0604020202020204" pitchFamily="34" charset="0"/>
              </a:rPr>
            </a:br>
            <a:endParaRPr lang="en-US" sz="2000" dirty="0"/>
          </a:p>
        </p:txBody>
      </p:sp>
    </p:spTree>
    <p:extLst>
      <p:ext uri="{BB962C8B-B14F-4D97-AF65-F5344CB8AC3E}">
        <p14:creationId xmlns:p14="http://schemas.microsoft.com/office/powerpoint/2010/main" val="27125012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sz="3600" dirty="0"/>
              <a:t>Introducing a tool into an organization</a:t>
            </a:r>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sz="2000" b="0" i="0" dirty="0">
                <a:solidFill>
                  <a:srgbClr val="666666"/>
                </a:solidFill>
                <a:effectLst/>
                <a:latin typeface="Arial" panose="020B0604020202020204" pitchFamily="34" charset="0"/>
              </a:rPr>
              <a:t>We should also evaluate the vendor (support, version, reference site visit, training), evaluate internal requirements such as training needed and estimate a cost-benefit ratio based on a concrete business case.</a:t>
            </a:r>
            <a:br>
              <a:rPr lang="en-US" sz="2000" dirty="0"/>
            </a:br>
            <a:br>
              <a:rPr lang="en-US" sz="2000" dirty="0"/>
            </a:br>
            <a:r>
              <a:rPr lang="en-US" sz="2000" b="0" i="0" dirty="0">
                <a:solidFill>
                  <a:srgbClr val="666666"/>
                </a:solidFill>
                <a:effectLst/>
                <a:latin typeface="Arial" panose="020B0604020202020204" pitchFamily="34" charset="0"/>
              </a:rPr>
              <a:t>Once the assessment done and the decision to introduce this tool is made, a pilot should be planned for learning more details, confirming that our assumptions were justified (costs involved, benefits, changes identified) and mastering its use before further roll out. </a:t>
            </a:r>
          </a:p>
          <a:p>
            <a:pPr marL="0" indent="0">
              <a:buNone/>
            </a:pPr>
            <a:endParaRPr lang="en-US" sz="2000" dirty="0"/>
          </a:p>
        </p:txBody>
      </p:sp>
    </p:spTree>
    <p:extLst>
      <p:ext uri="{BB962C8B-B14F-4D97-AF65-F5344CB8AC3E}">
        <p14:creationId xmlns:p14="http://schemas.microsoft.com/office/powerpoint/2010/main" val="36798722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sz="3600" dirty="0"/>
              <a:t>Introducing a tool into an organization</a:t>
            </a:r>
          </a:p>
        </p:txBody>
      </p:sp>
      <p:sp>
        <p:nvSpPr>
          <p:cNvPr id="4" name="Content Placeholder 3"/>
          <p:cNvSpPr>
            <a:spLocks noGrp="1"/>
          </p:cNvSpPr>
          <p:nvPr>
            <p:ph idx="1"/>
          </p:nvPr>
        </p:nvSpPr>
        <p:spPr>
          <a:xfrm>
            <a:off x="677334" y="1447800"/>
            <a:ext cx="8596668" cy="5116286"/>
          </a:xfrm>
        </p:spPr>
        <p:txBody>
          <a:bodyPr>
            <a:normAutofit lnSpcReduction="10000"/>
          </a:bodyPr>
          <a:lstStyle/>
          <a:p>
            <a:pPr marL="457200" indent="-457200" algn="l">
              <a:buFont typeface="+mj-lt"/>
              <a:buAutoNum type="arabicPeriod" startAt="3"/>
            </a:pPr>
            <a:r>
              <a:rPr lang="en-US" sz="2500" b="1" dirty="0">
                <a:solidFill>
                  <a:srgbClr val="CC0000"/>
                </a:solidFill>
                <a:latin typeface="Arial" panose="020B0604020202020204" pitchFamily="34" charset="0"/>
              </a:rPr>
              <a:t>Recognize that factors other than simply acquiring a tool are required for good tool support (K1)</a:t>
            </a:r>
            <a:br>
              <a:rPr lang="en-US" sz="2000" dirty="0"/>
            </a:br>
            <a:br>
              <a:rPr lang="en-US" sz="2000" b="1" i="0" dirty="0">
                <a:solidFill>
                  <a:srgbClr val="CC0000"/>
                </a:solidFill>
                <a:effectLst/>
                <a:latin typeface="Arial" panose="020B0604020202020204" pitchFamily="34" charset="0"/>
              </a:rPr>
            </a:br>
            <a:r>
              <a:rPr lang="en-US" sz="2000" b="0" i="0" dirty="0">
                <a:solidFill>
                  <a:srgbClr val="666666"/>
                </a:solidFill>
                <a:effectLst/>
                <a:latin typeface="Arial" panose="020B0604020202020204" pitchFamily="34" charset="0"/>
              </a:rPr>
              <a:t>For successfully deploying a tool within an </a:t>
            </a:r>
            <a:r>
              <a:rPr lang="en-US" sz="2000" b="0" i="0" dirty="0" err="1">
                <a:solidFill>
                  <a:srgbClr val="666666"/>
                </a:solidFill>
                <a:effectLst/>
                <a:latin typeface="Arial" panose="020B0604020202020204" pitchFamily="34" charset="0"/>
              </a:rPr>
              <a:t>organisation</a:t>
            </a:r>
            <a:r>
              <a:rPr lang="en-US" sz="2000" b="0" i="0" dirty="0">
                <a:solidFill>
                  <a:srgbClr val="666666"/>
                </a:solidFill>
                <a:effectLst/>
                <a:latin typeface="Arial" panose="020B0604020202020204" pitchFamily="34" charset="0"/>
              </a:rPr>
              <a:t>, the initiative should always follow these principles: </a:t>
            </a:r>
            <a:br>
              <a:rPr lang="en-US" sz="2000" dirty="0"/>
            </a:br>
            <a:r>
              <a:rPr lang="en-US" sz="2000" b="0" i="0" dirty="0">
                <a:solidFill>
                  <a:srgbClr val="666666"/>
                </a:solidFill>
                <a:effectLst/>
                <a:latin typeface="Arial" panose="020B0604020202020204" pitchFamily="34" charset="0"/>
              </a:rPr>
              <a:t>roll out the tool to the rest of the organization incrementally.</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adapt and improve processes to fit accordingly to how the tool should be used.</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provide training and coaching/mentoring for new users.</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define usage guidelines.</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implement way to gather usage information.</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monitor tool use and benefits.</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provide support to the test team.</a:t>
            </a:r>
          </a:p>
          <a:p>
            <a:pPr algn="l">
              <a:buFont typeface="Arial" panose="020B0604020202020204" pitchFamily="34" charset="0"/>
              <a:buChar char="•"/>
            </a:pPr>
            <a:r>
              <a:rPr lang="en-US" sz="2000" b="0" i="0" dirty="0">
                <a:solidFill>
                  <a:srgbClr val="666666"/>
                </a:solidFill>
                <a:effectLst/>
                <a:latin typeface="Arial" panose="020B0604020202020204" pitchFamily="34" charset="0"/>
              </a:rPr>
              <a:t>gather lessons learned from all teams.</a:t>
            </a:r>
          </a:p>
          <a:p>
            <a:pPr marL="0" indent="0">
              <a:buNone/>
            </a:pPr>
            <a:endParaRPr lang="en-US" sz="2000" dirty="0"/>
          </a:p>
        </p:txBody>
      </p:sp>
    </p:spTree>
    <p:extLst>
      <p:ext uri="{BB962C8B-B14F-4D97-AF65-F5344CB8AC3E}">
        <p14:creationId xmlns:p14="http://schemas.microsoft.com/office/powerpoint/2010/main" val="144145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STLC or Testing Process</a:t>
            </a:r>
            <a:endParaRPr lang="en-IN" dirty="0"/>
          </a:p>
        </p:txBody>
      </p:sp>
      <p:sp>
        <p:nvSpPr>
          <p:cNvPr id="3" name="Content Placeholder 2"/>
          <p:cNvSpPr>
            <a:spLocks noGrp="1"/>
          </p:cNvSpPr>
          <p:nvPr>
            <p:ph idx="1"/>
          </p:nvPr>
        </p:nvSpPr>
        <p:spPr>
          <a:xfrm>
            <a:off x="677334" y="1328057"/>
            <a:ext cx="8596668" cy="4713305"/>
          </a:xfrm>
        </p:spPr>
        <p:txBody>
          <a:bodyPr/>
          <a:lstStyle/>
          <a:p>
            <a:pPr marL="0" indent="0">
              <a:buNone/>
            </a:pPr>
            <a:r>
              <a:rPr lang="en-IN" dirty="0"/>
              <a:t>Below are the phases of STLC:</a:t>
            </a:r>
          </a:p>
          <a:p>
            <a:pPr marL="719138">
              <a:buFont typeface="+mj-lt"/>
              <a:buAutoNum type="arabicPeriod"/>
            </a:pPr>
            <a:r>
              <a:rPr lang="en-IN" dirty="0"/>
              <a:t>Requirement Analysis</a:t>
            </a:r>
          </a:p>
          <a:p>
            <a:pPr marL="719138">
              <a:buFont typeface="+mj-lt"/>
              <a:buAutoNum type="arabicPeriod"/>
            </a:pPr>
            <a:r>
              <a:rPr lang="en-IN" dirty="0"/>
              <a:t>Test Planning</a:t>
            </a:r>
          </a:p>
          <a:p>
            <a:pPr marL="719138">
              <a:buFont typeface="+mj-lt"/>
              <a:buAutoNum type="arabicPeriod"/>
            </a:pPr>
            <a:r>
              <a:rPr lang="en-IN" dirty="0"/>
              <a:t>Test Case Development</a:t>
            </a:r>
          </a:p>
          <a:p>
            <a:pPr marL="719138">
              <a:buFont typeface="+mj-lt"/>
              <a:buAutoNum type="arabicPeriod"/>
            </a:pPr>
            <a:r>
              <a:rPr lang="en-IN" dirty="0"/>
              <a:t>Test Environment Setup</a:t>
            </a:r>
          </a:p>
          <a:p>
            <a:pPr marL="719138">
              <a:buFont typeface="+mj-lt"/>
              <a:buAutoNum type="arabicPeriod"/>
            </a:pPr>
            <a:r>
              <a:rPr lang="en-IN" dirty="0"/>
              <a:t>Test Execution</a:t>
            </a:r>
          </a:p>
          <a:p>
            <a:pPr marL="719138">
              <a:buFont typeface="+mj-lt"/>
              <a:buAutoNum type="arabicPeriod"/>
            </a:pPr>
            <a:r>
              <a:rPr lang="en-IN" dirty="0"/>
              <a:t>Test Cycle Closure</a:t>
            </a:r>
          </a:p>
          <a:p>
            <a:endParaRPr lang="en-IN" dirty="0"/>
          </a:p>
        </p:txBody>
      </p:sp>
    </p:spTree>
    <p:extLst>
      <p:ext uri="{BB962C8B-B14F-4D97-AF65-F5344CB8AC3E}">
        <p14:creationId xmlns:p14="http://schemas.microsoft.com/office/powerpoint/2010/main" val="335561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515"/>
            <a:ext cx="8596668" cy="718457"/>
          </a:xfrm>
        </p:spPr>
        <p:txBody>
          <a:bodyPr/>
          <a:lstStyle/>
          <a:p>
            <a:r>
              <a:rPr lang="en-US" dirty="0"/>
              <a:t>Requirement Analysis</a:t>
            </a:r>
            <a:endParaRPr lang="en-IN" dirty="0"/>
          </a:p>
        </p:txBody>
      </p:sp>
      <p:sp>
        <p:nvSpPr>
          <p:cNvPr id="4" name="Content Placeholder 3"/>
          <p:cNvSpPr>
            <a:spLocks noGrp="1"/>
          </p:cNvSpPr>
          <p:nvPr>
            <p:ph idx="1"/>
          </p:nvPr>
        </p:nvSpPr>
        <p:spPr>
          <a:xfrm>
            <a:off x="677334" y="859973"/>
            <a:ext cx="8596668" cy="5497284"/>
          </a:xfrm>
        </p:spPr>
        <p:txBody>
          <a:bodyPr>
            <a:normAutofit fontScale="92500" lnSpcReduction="10000"/>
          </a:bodyPr>
          <a:lstStyle/>
          <a:p>
            <a:pPr>
              <a:lnSpc>
                <a:spcPct val="130000"/>
              </a:lnSpc>
            </a:pPr>
            <a:r>
              <a:rPr lang="en-IN" dirty="0"/>
              <a:t>During this phase, test team studies the requirements from a testing point of view to identify the testable requirements. The QA team may interact with various stakeholders (Client, Business Analyst, Technical Leads, System Architects etc) to understand the requirements in detail.</a:t>
            </a:r>
          </a:p>
          <a:p>
            <a:pPr>
              <a:lnSpc>
                <a:spcPct val="130000"/>
              </a:lnSpc>
            </a:pPr>
            <a:r>
              <a:rPr lang="en-IN" dirty="0"/>
              <a:t>Requirements could be either Functional (defining what the software must do) or Non Functional (defining system performance /security availability )</a:t>
            </a:r>
          </a:p>
          <a:p>
            <a:r>
              <a:rPr lang="en-IN" b="1" dirty="0"/>
              <a:t>Activities</a:t>
            </a:r>
            <a:endParaRPr lang="en-IN" dirty="0"/>
          </a:p>
          <a:p>
            <a:pPr marL="685800" lvl="1">
              <a:buFont typeface="Wingdings" panose="05000000000000000000" pitchFamily="2" charset="2"/>
              <a:buChar char="§"/>
            </a:pPr>
            <a:r>
              <a:rPr lang="en-IN" dirty="0"/>
              <a:t>Identify types of tests to be performed. </a:t>
            </a:r>
          </a:p>
          <a:p>
            <a:pPr marL="685800" lvl="1">
              <a:buFont typeface="Wingdings" panose="05000000000000000000" pitchFamily="2" charset="2"/>
              <a:buChar char="§"/>
            </a:pPr>
            <a:r>
              <a:rPr lang="en-IN" dirty="0"/>
              <a:t>Gather details about testing priorities and focus.</a:t>
            </a:r>
          </a:p>
          <a:p>
            <a:pPr marL="685800" lvl="1">
              <a:buFont typeface="Wingdings" panose="05000000000000000000" pitchFamily="2" charset="2"/>
              <a:buChar char="§"/>
            </a:pPr>
            <a:r>
              <a:rPr lang="en-IN" dirty="0"/>
              <a:t>Prepare </a:t>
            </a:r>
            <a:r>
              <a:rPr lang="en-IN" dirty="0">
                <a:hlinkClick r:id="rId2"/>
              </a:rPr>
              <a:t>Requirement Traceability Matrix (RTM)</a:t>
            </a:r>
            <a:r>
              <a:rPr lang="en-IN" dirty="0"/>
              <a:t>.</a:t>
            </a:r>
          </a:p>
          <a:p>
            <a:pPr marL="685800" lvl="1">
              <a:buFont typeface="Wingdings" panose="05000000000000000000" pitchFamily="2" charset="2"/>
              <a:buChar char="§"/>
            </a:pPr>
            <a:r>
              <a:rPr lang="en-IN" dirty="0"/>
              <a:t>Identify test environment details where testing is supposed to be carried out. </a:t>
            </a:r>
          </a:p>
          <a:p>
            <a:pPr marL="685800" lvl="1">
              <a:buFont typeface="Wingdings" panose="05000000000000000000" pitchFamily="2" charset="2"/>
              <a:buChar char="§"/>
            </a:pPr>
            <a:r>
              <a:rPr lang="en-IN" dirty="0"/>
              <a:t>Automation feasibility analysis (if required).</a:t>
            </a:r>
          </a:p>
          <a:p>
            <a:r>
              <a:rPr lang="en-IN" b="1" dirty="0"/>
              <a:t>Deliverables</a:t>
            </a:r>
          </a:p>
          <a:p>
            <a:pPr lvl="1">
              <a:buFont typeface="Wingdings" panose="05000000000000000000" pitchFamily="2" charset="2"/>
              <a:buChar char="§"/>
            </a:pPr>
            <a:r>
              <a:rPr lang="en-IN" dirty="0"/>
              <a:t>RTM</a:t>
            </a:r>
          </a:p>
          <a:p>
            <a:pPr lvl="1">
              <a:buFont typeface="Wingdings" panose="05000000000000000000" pitchFamily="2" charset="2"/>
              <a:buChar char="§"/>
            </a:pPr>
            <a:r>
              <a:rPr lang="en-IN" dirty="0"/>
              <a:t>Automation feasibility report. (if applicable)</a:t>
            </a:r>
          </a:p>
          <a:p>
            <a:endParaRPr lang="en-IN" dirty="0"/>
          </a:p>
        </p:txBody>
      </p:sp>
    </p:spTree>
    <p:extLst>
      <p:ext uri="{BB962C8B-B14F-4D97-AF65-F5344CB8AC3E}">
        <p14:creationId xmlns:p14="http://schemas.microsoft.com/office/powerpoint/2010/main" val="312404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Planning</a:t>
            </a:r>
            <a:endParaRPr lang="en-IN" dirty="0"/>
          </a:p>
        </p:txBody>
      </p:sp>
      <p:sp>
        <p:nvSpPr>
          <p:cNvPr id="4" name="Content Placeholder 3"/>
          <p:cNvSpPr>
            <a:spLocks noGrp="1"/>
          </p:cNvSpPr>
          <p:nvPr>
            <p:ph idx="1"/>
          </p:nvPr>
        </p:nvSpPr>
        <p:spPr>
          <a:xfrm>
            <a:off x="677334" y="1447800"/>
            <a:ext cx="8596668" cy="5201478"/>
          </a:xfrm>
        </p:spPr>
        <p:txBody>
          <a:bodyPr/>
          <a:lstStyle/>
          <a:p>
            <a:r>
              <a:rPr lang="en-IN" dirty="0"/>
              <a:t>Typically, in this stage, a Senior QA manager will determine effort and cost estimates for the project and would prepare and finalize the Test Plan. In this phase, Test Strategy is also determined.</a:t>
            </a:r>
          </a:p>
          <a:p>
            <a:r>
              <a:rPr lang="en-IN" b="1" dirty="0"/>
              <a:t>Activities</a:t>
            </a:r>
            <a:endParaRPr lang="en-IN" dirty="0"/>
          </a:p>
          <a:p>
            <a:pPr lvl="1">
              <a:buFont typeface="Wingdings" panose="05000000000000000000" pitchFamily="2" charset="2"/>
              <a:buChar char="§"/>
            </a:pPr>
            <a:r>
              <a:rPr lang="en-IN" dirty="0"/>
              <a:t>Preparation of test plan/strategy document for various types of testing</a:t>
            </a:r>
          </a:p>
          <a:p>
            <a:pPr lvl="1">
              <a:buFont typeface="Wingdings" panose="05000000000000000000" pitchFamily="2" charset="2"/>
              <a:buChar char="§"/>
            </a:pPr>
            <a:r>
              <a:rPr lang="en-IN" dirty="0"/>
              <a:t>Test tool selection </a:t>
            </a:r>
          </a:p>
          <a:p>
            <a:pPr lvl="1">
              <a:buFont typeface="Wingdings" panose="05000000000000000000" pitchFamily="2" charset="2"/>
              <a:buChar char="§"/>
            </a:pPr>
            <a:r>
              <a:rPr lang="en-IN" dirty="0"/>
              <a:t>Test effort estimation </a:t>
            </a:r>
          </a:p>
          <a:p>
            <a:pPr lvl="1">
              <a:buFont typeface="Wingdings" panose="05000000000000000000" pitchFamily="2" charset="2"/>
              <a:buChar char="§"/>
            </a:pPr>
            <a:r>
              <a:rPr lang="en-IN" dirty="0"/>
              <a:t>Resource planning and determining roles and responsibilities.</a:t>
            </a:r>
          </a:p>
          <a:p>
            <a:pPr lvl="1">
              <a:buFont typeface="Wingdings" panose="05000000000000000000" pitchFamily="2" charset="2"/>
              <a:buChar char="§"/>
            </a:pPr>
            <a:r>
              <a:rPr lang="en-IN" dirty="0"/>
              <a:t>Training requirement</a:t>
            </a:r>
          </a:p>
          <a:p>
            <a:r>
              <a:rPr lang="en-IN" b="1" dirty="0"/>
              <a:t>Deliverables</a:t>
            </a:r>
          </a:p>
          <a:p>
            <a:pPr lvl="1">
              <a:buFont typeface="Wingdings" panose="05000000000000000000" pitchFamily="2" charset="2"/>
              <a:buChar char="§"/>
            </a:pPr>
            <a:r>
              <a:rPr lang="en-IN" b="1" dirty="0"/>
              <a:t> </a:t>
            </a:r>
            <a:r>
              <a:rPr lang="en-IN" dirty="0"/>
              <a:t>Test Plan document</a:t>
            </a:r>
          </a:p>
          <a:p>
            <a:pPr lvl="1">
              <a:buFont typeface="Wingdings" panose="05000000000000000000" pitchFamily="2" charset="2"/>
              <a:buChar char="§"/>
            </a:pPr>
            <a:r>
              <a:rPr lang="en-IN" dirty="0"/>
              <a:t>Effort estimation document.</a:t>
            </a:r>
          </a:p>
          <a:p>
            <a:endParaRPr lang="en-IN" dirty="0"/>
          </a:p>
        </p:txBody>
      </p:sp>
    </p:spTree>
    <p:extLst>
      <p:ext uri="{BB962C8B-B14F-4D97-AF65-F5344CB8AC3E}">
        <p14:creationId xmlns:p14="http://schemas.microsoft.com/office/powerpoint/2010/main" val="3723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or Testing Process</a:t>
            </a:r>
            <a:endParaRPr lang="en-IN" dirty="0"/>
          </a:p>
        </p:txBody>
      </p:sp>
      <p:sp>
        <p:nvSpPr>
          <p:cNvPr id="3" name="Content Placeholder 2">
            <a:extLst>
              <a:ext uri="{FF2B5EF4-FFF2-40B4-BE49-F238E27FC236}">
                <a16:creationId xmlns:a16="http://schemas.microsoft.com/office/drawing/2014/main" id="{A8C1A904-A082-7004-0313-37724FC1953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A665027-626E-0A8B-6523-5A7200AA77A5}"/>
              </a:ext>
            </a:extLst>
          </p:cNvPr>
          <p:cNvPicPr>
            <a:picLocks noChangeAspect="1"/>
          </p:cNvPicPr>
          <p:nvPr/>
        </p:nvPicPr>
        <p:blipFill>
          <a:blip r:embed="rId2"/>
          <a:stretch>
            <a:fillRect/>
          </a:stretch>
        </p:blipFill>
        <p:spPr>
          <a:xfrm>
            <a:off x="677333" y="2178447"/>
            <a:ext cx="10077231" cy="2648734"/>
          </a:xfrm>
          <a:prstGeom prst="rect">
            <a:avLst/>
          </a:prstGeom>
          <a:ln w="12700">
            <a:solidFill>
              <a:schemeClr val="tx1"/>
            </a:solidFill>
          </a:ln>
        </p:spPr>
      </p:pic>
    </p:spTree>
    <p:extLst>
      <p:ext uri="{BB962C8B-B14F-4D97-AF65-F5344CB8AC3E}">
        <p14:creationId xmlns:p14="http://schemas.microsoft.com/office/powerpoint/2010/main" val="329958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5D21-5DAC-C865-ED62-957EB44CDB7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5A4678-15F5-20DE-BADB-D1FDAF3B210D}"/>
              </a:ext>
            </a:extLst>
          </p:cNvPr>
          <p:cNvPicPr>
            <a:picLocks noGrp="1" noChangeAspect="1"/>
          </p:cNvPicPr>
          <p:nvPr>
            <p:ph idx="1"/>
          </p:nvPr>
        </p:nvPicPr>
        <p:blipFill>
          <a:blip r:embed="rId2"/>
          <a:stretch>
            <a:fillRect/>
          </a:stretch>
        </p:blipFill>
        <p:spPr>
          <a:xfrm>
            <a:off x="677863" y="2191358"/>
            <a:ext cx="8596312" cy="3819897"/>
          </a:xfrm>
        </p:spPr>
      </p:pic>
    </p:spTree>
    <p:extLst>
      <p:ext uri="{BB962C8B-B14F-4D97-AF65-F5344CB8AC3E}">
        <p14:creationId xmlns:p14="http://schemas.microsoft.com/office/powerpoint/2010/main" val="111290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Plan Components</a:t>
            </a:r>
            <a:endParaRPr lang="en-IN" dirty="0"/>
          </a:p>
        </p:txBody>
      </p:sp>
      <p:sp>
        <p:nvSpPr>
          <p:cNvPr id="4" name="Content Placeholder 3"/>
          <p:cNvSpPr>
            <a:spLocks noGrp="1"/>
          </p:cNvSpPr>
          <p:nvPr>
            <p:ph idx="1"/>
          </p:nvPr>
        </p:nvSpPr>
        <p:spPr>
          <a:xfrm>
            <a:off x="677334" y="1427922"/>
            <a:ext cx="8596668" cy="5116286"/>
          </a:xfrm>
        </p:spPr>
        <p:txBody>
          <a:bodyPr>
            <a:normAutofit/>
          </a:bodyPr>
          <a:lstStyle/>
          <a:p>
            <a:pPr marL="0" indent="0">
              <a:buNone/>
            </a:pPr>
            <a:r>
              <a:rPr lang="en-IN" sz="2000" dirty="0"/>
              <a:t>Components of Test Plan:</a:t>
            </a:r>
          </a:p>
          <a:p>
            <a:pPr marL="457200" indent="-457200">
              <a:buFont typeface="+mj-lt"/>
              <a:buAutoNum type="arabicPeriod"/>
            </a:pPr>
            <a:r>
              <a:rPr lang="en-IN" sz="2000" dirty="0"/>
              <a:t>Introduction</a:t>
            </a:r>
          </a:p>
          <a:p>
            <a:pPr marL="457200" indent="-457200">
              <a:buFont typeface="+mj-lt"/>
              <a:buAutoNum type="arabicPeriod"/>
            </a:pPr>
            <a:r>
              <a:rPr lang="en-IN" sz="2000" dirty="0"/>
              <a:t>Scope of testing</a:t>
            </a:r>
          </a:p>
          <a:p>
            <a:pPr marL="857250" lvl="1" indent="-457200">
              <a:buFont typeface="+mj-lt"/>
              <a:buAutoNum type="arabicPeriod"/>
            </a:pPr>
            <a:r>
              <a:rPr lang="en-IN" sz="1800" dirty="0"/>
              <a:t>Features to be tested</a:t>
            </a:r>
          </a:p>
          <a:p>
            <a:pPr marL="857250" lvl="1" indent="-457200">
              <a:buFont typeface="+mj-lt"/>
              <a:buAutoNum type="arabicPeriod"/>
            </a:pPr>
            <a:r>
              <a:rPr lang="en-IN" sz="1800" dirty="0"/>
              <a:t>Features not to be tested</a:t>
            </a:r>
          </a:p>
          <a:p>
            <a:pPr marL="457200" lvl="1" indent="-457200">
              <a:buFont typeface="+mj-lt"/>
              <a:buAutoNum type="arabicPeriod"/>
            </a:pPr>
            <a:r>
              <a:rPr lang="en-IN" sz="2000" dirty="0"/>
              <a:t>Testing Approach</a:t>
            </a:r>
          </a:p>
          <a:p>
            <a:pPr marL="457200" lvl="1" indent="-457200">
              <a:buFont typeface="+mj-lt"/>
              <a:buAutoNum type="arabicPeriod"/>
            </a:pPr>
            <a:r>
              <a:rPr lang="en-IN" sz="2000" dirty="0"/>
              <a:t>Testing Schedule</a:t>
            </a:r>
          </a:p>
          <a:p>
            <a:pPr marL="457200" lvl="1" indent="-457200">
              <a:buFont typeface="+mj-lt"/>
              <a:buAutoNum type="arabicPeriod"/>
            </a:pPr>
            <a:r>
              <a:rPr lang="en-IN" sz="2000" dirty="0"/>
              <a:t>Item pass / fail criteria</a:t>
            </a:r>
          </a:p>
          <a:p>
            <a:pPr marL="457200" lvl="1" indent="-457200">
              <a:buFont typeface="+mj-lt"/>
              <a:buAutoNum type="arabicPeriod"/>
            </a:pPr>
            <a:r>
              <a:rPr lang="en-IN" sz="2000" dirty="0"/>
              <a:t>Entry and Exit Criteria</a:t>
            </a:r>
          </a:p>
          <a:p>
            <a:pPr marL="457200" lvl="1" indent="-457200">
              <a:buFont typeface="+mj-lt"/>
              <a:buAutoNum type="arabicPeriod"/>
            </a:pPr>
            <a:r>
              <a:rPr lang="en-IN" sz="2000" dirty="0"/>
              <a:t>Suspension criteria / resumption criteria</a:t>
            </a:r>
          </a:p>
          <a:p>
            <a:pPr marL="457200" lvl="1" indent="-457200">
              <a:buFont typeface="+mj-lt"/>
              <a:buAutoNum type="arabicPeriod"/>
            </a:pPr>
            <a:r>
              <a:rPr lang="en-IN" sz="2000" dirty="0"/>
              <a:t>Test Deliverables</a:t>
            </a:r>
          </a:p>
          <a:p>
            <a:pPr marL="457200" lvl="1" indent="-457200">
              <a:buFont typeface="+mj-lt"/>
              <a:buAutoNum type="arabicPeriod"/>
            </a:pPr>
            <a:endParaRPr lang="en-IN" sz="2000" dirty="0"/>
          </a:p>
        </p:txBody>
      </p:sp>
    </p:spTree>
    <p:extLst>
      <p:ext uri="{BB962C8B-B14F-4D97-AF65-F5344CB8AC3E}">
        <p14:creationId xmlns:p14="http://schemas.microsoft.com/office/powerpoint/2010/main" val="384698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Plan Components…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457200" lvl="1" indent="-457200">
              <a:buFont typeface="+mj-lt"/>
              <a:buAutoNum type="arabicPeriod" startAt="9"/>
            </a:pPr>
            <a:r>
              <a:rPr lang="en-IN" sz="2000" dirty="0"/>
              <a:t>Testing Tasks</a:t>
            </a:r>
          </a:p>
          <a:p>
            <a:pPr marL="457200" lvl="1" indent="-457200">
              <a:buFont typeface="+mj-lt"/>
              <a:buAutoNum type="arabicPeriod" startAt="9"/>
            </a:pPr>
            <a:r>
              <a:rPr lang="en-IN" sz="2000" dirty="0"/>
              <a:t>Effort Estimation</a:t>
            </a:r>
          </a:p>
          <a:p>
            <a:pPr marL="457200" lvl="1" indent="-457200">
              <a:buFont typeface="+mj-lt"/>
              <a:buAutoNum type="arabicPeriod" startAt="9"/>
            </a:pPr>
            <a:r>
              <a:rPr lang="en-IN" sz="2000" dirty="0"/>
              <a:t>Roles and Responsibilities</a:t>
            </a:r>
          </a:p>
          <a:p>
            <a:pPr marL="457200" lvl="1" indent="-457200">
              <a:buFont typeface="+mj-lt"/>
              <a:buAutoNum type="arabicPeriod" startAt="9"/>
            </a:pPr>
            <a:r>
              <a:rPr lang="en-IN" sz="2000" dirty="0"/>
              <a:t>Resource Planning</a:t>
            </a:r>
          </a:p>
          <a:p>
            <a:pPr marL="857250" lvl="1" indent="-457200">
              <a:buFont typeface="+mj-lt"/>
              <a:buAutoNum type="arabicPeriod"/>
            </a:pPr>
            <a:r>
              <a:rPr lang="en-IN" sz="2000" dirty="0"/>
              <a:t>System Resources</a:t>
            </a:r>
          </a:p>
          <a:p>
            <a:pPr marL="857250" lvl="1" indent="-457200">
              <a:buFont typeface="+mj-lt"/>
              <a:buAutoNum type="arabicPeriod"/>
            </a:pPr>
            <a:r>
              <a:rPr lang="en-IN" sz="2000" dirty="0"/>
              <a:t>Staffing and Training needs</a:t>
            </a:r>
          </a:p>
          <a:p>
            <a:pPr marL="457200" indent="-457200">
              <a:buFont typeface="+mj-lt"/>
              <a:buAutoNum type="arabicPeriod" startAt="12"/>
            </a:pPr>
            <a:r>
              <a:rPr lang="en-IN" sz="2000" dirty="0"/>
              <a:t>Risks and Contingencies</a:t>
            </a:r>
          </a:p>
          <a:p>
            <a:pPr marL="457200" indent="-457200">
              <a:buFont typeface="+mj-lt"/>
              <a:buAutoNum type="arabicPeriod" startAt="12"/>
            </a:pPr>
            <a:endParaRPr lang="en-IN" sz="2000" dirty="0"/>
          </a:p>
          <a:p>
            <a:pPr marL="0" indent="0">
              <a:buNone/>
            </a:pPr>
            <a:endParaRPr lang="en-IN" sz="2000" dirty="0"/>
          </a:p>
        </p:txBody>
      </p:sp>
    </p:spTree>
    <p:extLst>
      <p:ext uri="{BB962C8B-B14F-4D97-AF65-F5344CB8AC3E}">
        <p14:creationId xmlns:p14="http://schemas.microsoft.com/office/powerpoint/2010/main" val="47201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Course Outline: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6111513"/>
              </p:ext>
            </p:extLst>
          </p:nvPr>
        </p:nvGraphicFramePr>
        <p:xfrm>
          <a:off x="836726" y="1518555"/>
          <a:ext cx="8612073" cy="4445796"/>
        </p:xfrm>
        <a:graphic>
          <a:graphicData uri="http://schemas.openxmlformats.org/drawingml/2006/table">
            <a:tbl>
              <a:tblPr>
                <a:tableStyleId>{5C22544A-7EE6-4342-B048-85BDC9FD1C3A}</a:tableStyleId>
              </a:tblPr>
              <a:tblGrid>
                <a:gridCol w="817903">
                  <a:extLst>
                    <a:ext uri="{9D8B030D-6E8A-4147-A177-3AD203B41FA5}">
                      <a16:colId xmlns:a16="http://schemas.microsoft.com/office/drawing/2014/main" val="20000"/>
                    </a:ext>
                  </a:extLst>
                </a:gridCol>
                <a:gridCol w="2494432">
                  <a:extLst>
                    <a:ext uri="{9D8B030D-6E8A-4147-A177-3AD203B41FA5}">
                      <a16:colId xmlns:a16="http://schemas.microsoft.com/office/drawing/2014/main" val="20001"/>
                    </a:ext>
                  </a:extLst>
                </a:gridCol>
                <a:gridCol w="5299738">
                  <a:extLst>
                    <a:ext uri="{9D8B030D-6E8A-4147-A177-3AD203B41FA5}">
                      <a16:colId xmlns:a16="http://schemas.microsoft.com/office/drawing/2014/main" val="20002"/>
                    </a:ext>
                  </a:extLst>
                </a:gridCol>
              </a:tblGrid>
              <a:tr h="315346">
                <a:tc>
                  <a:txBody>
                    <a:bodyPr/>
                    <a:lstStyle/>
                    <a:p>
                      <a:pPr algn="l" fontAlgn="b"/>
                      <a:r>
                        <a:rPr lang="en-IN" sz="1600" b="1" u="none" strike="noStrike" dirty="0">
                          <a:effectLst/>
                        </a:rPr>
                        <a:t>Topic #</a:t>
                      </a:r>
                      <a:endParaRPr lang="en-IN" sz="1600" b="1" i="1"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600" b="1" u="none" strike="noStrike">
                          <a:effectLst/>
                        </a:rPr>
                        <a:t>Topic Name</a:t>
                      </a:r>
                      <a:endParaRPr lang="en-IN" sz="1600" b="1" i="1"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600" b="1" u="none" strike="noStrike" dirty="0">
                          <a:effectLst/>
                        </a:rPr>
                        <a:t>Topic Objective</a:t>
                      </a:r>
                      <a:endParaRPr lang="en-IN" sz="1600" b="1" i="1"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0"/>
                  </a:ext>
                </a:extLst>
              </a:tr>
              <a:tr h="630691">
                <a:tc>
                  <a:txBody>
                    <a:bodyPr/>
                    <a:lstStyle/>
                    <a:p>
                      <a:pPr algn="l" fontAlgn="b"/>
                      <a:r>
                        <a:rPr lang="en-IN" sz="1200" u="none" strike="noStrike" dirty="0">
                          <a:effectLst/>
                        </a:rPr>
                        <a:t>1</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Introduciton to Software Testing</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What and Why of Software Testing. Importance of s/w testing with examples of how much impactful it is to business in the digital world, to cost.</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1"/>
                  </a:ext>
                </a:extLst>
              </a:tr>
              <a:tr h="630691">
                <a:tc>
                  <a:txBody>
                    <a:bodyPr/>
                    <a:lstStyle/>
                    <a:p>
                      <a:pPr algn="l" fontAlgn="b"/>
                      <a:r>
                        <a:rPr lang="en-IN" sz="1200" u="none" strike="noStrike" dirty="0">
                          <a:effectLst/>
                        </a:rPr>
                        <a:t>2</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Introduction to Test Levels</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Provide a view of how testing is being performed at different levels (unit, system, system integration, UAT)</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2"/>
                  </a:ext>
                </a:extLst>
              </a:tr>
              <a:tr h="315346">
                <a:tc>
                  <a:txBody>
                    <a:bodyPr/>
                    <a:lstStyle/>
                    <a:p>
                      <a:pPr algn="l" fontAlgn="b"/>
                      <a:r>
                        <a:rPr lang="en-IN" sz="1200" u="none" strike="noStrike" dirty="0">
                          <a:effectLst/>
                        </a:rPr>
                        <a:t>3</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Test Types </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Choice of black, white box \with functional and non-functional testing</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3"/>
                  </a:ext>
                </a:extLst>
              </a:tr>
              <a:tr h="630691">
                <a:tc>
                  <a:txBody>
                    <a:bodyPr/>
                    <a:lstStyle/>
                    <a:p>
                      <a:pPr algn="l" fontAlgn="b"/>
                      <a:r>
                        <a:rPr lang="en-IN" sz="1200" u="none" strike="noStrike" dirty="0">
                          <a:effectLst/>
                        </a:rPr>
                        <a:t>6</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Test Plan</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A walk through of pre-defined plan with emphasis on main sections that provide clarity to the testing project or program</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4"/>
                  </a:ext>
                </a:extLst>
              </a:tr>
              <a:tr h="976994">
                <a:tc>
                  <a:txBody>
                    <a:bodyPr/>
                    <a:lstStyle/>
                    <a:p>
                      <a:pPr algn="l" fontAlgn="b"/>
                      <a:r>
                        <a:rPr lang="en-IN" sz="1200" u="none" strike="noStrike" dirty="0">
                          <a:effectLst/>
                        </a:rPr>
                        <a:t>4</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Test Design and development</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Overview of test design, types of test scenarios, need of RTM, Test case development techniques - Boundary Value Analysis, Equivalence Partitioning, Decision Table.</a:t>
                      </a:r>
                      <a:br>
                        <a:rPr lang="en-IN" sz="1200" u="none" strike="noStrike" dirty="0">
                          <a:effectLst/>
                        </a:rPr>
                      </a:br>
                      <a:r>
                        <a:rPr lang="en-IN" sz="1200" u="none" strike="noStrike" dirty="0">
                          <a:effectLst/>
                        </a:rPr>
                        <a:t>Walkthrough on sample test cases along with hands on test scenarios and test case writing for BRISK app flow.</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5"/>
                  </a:ext>
                </a:extLst>
              </a:tr>
              <a:tr h="315346">
                <a:tc>
                  <a:txBody>
                    <a:bodyPr/>
                    <a:lstStyle/>
                    <a:p>
                      <a:pPr algn="l" fontAlgn="b"/>
                      <a:r>
                        <a:rPr lang="en-IN" sz="1200" u="none" strike="noStrike" dirty="0">
                          <a:effectLst/>
                        </a:rPr>
                        <a:t>11</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Write Test Cases</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Write test cases for test scenarios</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6"/>
                  </a:ext>
                </a:extLst>
              </a:tr>
              <a:tr h="630691">
                <a:tc>
                  <a:txBody>
                    <a:bodyPr/>
                    <a:lstStyle/>
                    <a:p>
                      <a:pPr algn="l" fontAlgn="b"/>
                      <a:r>
                        <a:rPr lang="en-IN" sz="1200" u="none" strike="noStrike">
                          <a:effectLst/>
                        </a:rPr>
                        <a:t>10</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Test Data</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Importance of test data in test design with example of test data and incorporate test data into JIRA / ALM</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6621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F14E-CE22-D08E-DC58-0DA4783930C1}"/>
              </a:ext>
            </a:extLst>
          </p:cNvPr>
          <p:cNvSpPr>
            <a:spLocks noGrp="1"/>
          </p:cNvSpPr>
          <p:nvPr>
            <p:ph type="title"/>
          </p:nvPr>
        </p:nvSpPr>
        <p:spPr>
          <a:xfrm>
            <a:off x="677334" y="217198"/>
            <a:ext cx="8596668" cy="599440"/>
          </a:xfrm>
        </p:spPr>
        <p:txBody>
          <a:bodyPr>
            <a:normAutofit fontScale="90000"/>
          </a:bodyPr>
          <a:lstStyle/>
          <a:p>
            <a:r>
              <a:rPr lang="en-IN" dirty="0"/>
              <a:t>Entry and Exit Criteria</a:t>
            </a:r>
          </a:p>
        </p:txBody>
      </p:sp>
      <p:graphicFrame>
        <p:nvGraphicFramePr>
          <p:cNvPr id="4" name="Table 4">
            <a:extLst>
              <a:ext uri="{FF2B5EF4-FFF2-40B4-BE49-F238E27FC236}">
                <a16:creationId xmlns:a16="http://schemas.microsoft.com/office/drawing/2014/main" id="{AFC48DA8-108D-1F27-7B4B-FE6AF7A36535}"/>
              </a:ext>
            </a:extLst>
          </p:cNvPr>
          <p:cNvGraphicFramePr>
            <a:graphicFrameLocks noGrp="1"/>
          </p:cNvGraphicFramePr>
          <p:nvPr>
            <p:ph idx="1"/>
            <p:extLst>
              <p:ext uri="{D42A27DB-BD31-4B8C-83A1-F6EECF244321}">
                <p14:modId xmlns:p14="http://schemas.microsoft.com/office/powerpoint/2010/main" val="3836919614"/>
              </p:ext>
            </p:extLst>
          </p:nvPr>
        </p:nvGraphicFramePr>
        <p:xfrm>
          <a:off x="505143" y="1327468"/>
          <a:ext cx="10101897" cy="4748212"/>
        </p:xfrm>
        <a:graphic>
          <a:graphicData uri="http://schemas.openxmlformats.org/drawingml/2006/table">
            <a:tbl>
              <a:tblPr firstRow="1" bandRow="1">
                <a:tableStyleId>{5C22544A-7EE6-4342-B048-85BDC9FD1C3A}</a:tableStyleId>
              </a:tblPr>
              <a:tblGrid>
                <a:gridCol w="2212157">
                  <a:extLst>
                    <a:ext uri="{9D8B030D-6E8A-4147-A177-3AD203B41FA5}">
                      <a16:colId xmlns:a16="http://schemas.microsoft.com/office/drawing/2014/main" val="1944771828"/>
                    </a:ext>
                  </a:extLst>
                </a:gridCol>
                <a:gridCol w="3725110">
                  <a:extLst>
                    <a:ext uri="{9D8B030D-6E8A-4147-A177-3AD203B41FA5}">
                      <a16:colId xmlns:a16="http://schemas.microsoft.com/office/drawing/2014/main" val="450837882"/>
                    </a:ext>
                  </a:extLst>
                </a:gridCol>
                <a:gridCol w="4164630">
                  <a:extLst>
                    <a:ext uri="{9D8B030D-6E8A-4147-A177-3AD203B41FA5}">
                      <a16:colId xmlns:a16="http://schemas.microsoft.com/office/drawing/2014/main" val="1671167684"/>
                    </a:ext>
                  </a:extLst>
                </a:gridCol>
              </a:tblGrid>
              <a:tr h="541972">
                <a:tc>
                  <a:txBody>
                    <a:bodyPr/>
                    <a:lstStyle/>
                    <a:p>
                      <a:pPr algn="ctr"/>
                      <a:r>
                        <a:rPr lang="en-IN" dirty="0"/>
                        <a:t>STLC Stages</a:t>
                      </a:r>
                    </a:p>
                  </a:txBody>
                  <a:tcPr/>
                </a:tc>
                <a:tc>
                  <a:txBody>
                    <a:bodyPr/>
                    <a:lstStyle/>
                    <a:p>
                      <a:pPr algn="ctr"/>
                      <a:r>
                        <a:rPr lang="en-IN" dirty="0"/>
                        <a:t>Entry Criteria</a:t>
                      </a:r>
                    </a:p>
                  </a:txBody>
                  <a:tcPr/>
                </a:tc>
                <a:tc>
                  <a:txBody>
                    <a:bodyPr/>
                    <a:lstStyle/>
                    <a:p>
                      <a:pPr algn="ctr"/>
                      <a:r>
                        <a:rPr lang="en-IN" dirty="0"/>
                        <a:t>Exit Criteria</a:t>
                      </a:r>
                    </a:p>
                  </a:txBody>
                  <a:tcPr/>
                </a:tc>
                <a:extLst>
                  <a:ext uri="{0D108BD9-81ED-4DB2-BD59-A6C34878D82A}">
                    <a16:rowId xmlns:a16="http://schemas.microsoft.com/office/drawing/2014/main" val="12728633"/>
                  </a:ext>
                </a:extLst>
              </a:tr>
              <a:tr h="701913">
                <a:tc>
                  <a:txBody>
                    <a:bodyPr/>
                    <a:lstStyle/>
                    <a:p>
                      <a:pPr algn="l"/>
                      <a:r>
                        <a:rPr lang="en-IN" dirty="0"/>
                        <a:t>Requirement Analysis</a:t>
                      </a:r>
                    </a:p>
                  </a:txBody>
                  <a:tcPr anchor="ctr"/>
                </a:tc>
                <a:tc>
                  <a:txBody>
                    <a:bodyPr/>
                    <a:lstStyle/>
                    <a:p>
                      <a:pPr marL="285750" indent="-285750">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Requirements Document available (both functional and non functional)</a:t>
                      </a:r>
                    </a:p>
                    <a:p>
                      <a:pPr marL="285750" indent="-285750">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Acceptance criteria defined.</a:t>
                      </a:r>
                    </a:p>
                    <a:p>
                      <a:pPr marL="285750" indent="-285750">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Application architectural document available</a:t>
                      </a:r>
                    </a:p>
                    <a:p>
                      <a:endParaRPr lang="en-IN" dirty="0"/>
                    </a:p>
                  </a:txBody>
                  <a:tcPr/>
                </a:tc>
                <a:tc>
                  <a:txBody>
                    <a:bodyPr/>
                    <a:lstStyle/>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Signed off RTM</a:t>
                      </a:r>
                    </a:p>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 automation feasibility report signed off by the client</a:t>
                      </a:r>
                    </a:p>
                    <a:p>
                      <a:endParaRPr lang="en-IN" dirty="0"/>
                    </a:p>
                  </a:txBody>
                  <a:tcPr/>
                </a:tc>
                <a:extLst>
                  <a:ext uri="{0D108BD9-81ED-4DB2-BD59-A6C34878D82A}">
                    <a16:rowId xmlns:a16="http://schemas.microsoft.com/office/drawing/2014/main" val="4228896028"/>
                  </a:ext>
                </a:extLst>
              </a:tr>
              <a:tr h="900033">
                <a:tc>
                  <a:txBody>
                    <a:bodyPr/>
                    <a:lstStyle/>
                    <a:p>
                      <a:pPr algn="l"/>
                      <a:r>
                        <a:rPr lang="en-IN" dirty="0"/>
                        <a:t>Test Planning</a:t>
                      </a:r>
                    </a:p>
                  </a:txBody>
                  <a:tcPr anchor="ctr"/>
                </a:tc>
                <a:tc>
                  <a:txBody>
                    <a:bodyPr/>
                    <a:lstStyle/>
                    <a:p>
                      <a:pPr marL="285750" indent="-285750" algn="l" defTabSz="457200" rtl="0" eaLnBrk="1" latinLnBrk="0" hangingPunct="1">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Requirements Documents</a:t>
                      </a:r>
                    </a:p>
                    <a:p>
                      <a:pPr marL="285750" indent="-285750" algn="l" defTabSz="457200" rtl="0" eaLnBrk="1" latinLnBrk="0" hangingPunct="1">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Requirement Traceability matrix.</a:t>
                      </a:r>
                    </a:p>
                    <a:p>
                      <a:pPr marL="285750" indent="-285750" algn="l" defTabSz="457200" rtl="0" eaLnBrk="1" latinLnBrk="0" hangingPunct="1">
                        <a:spcBef>
                          <a:spcPts val="900"/>
                        </a:spcBef>
                        <a:buFont typeface="Arial" panose="020B0604020202020204" pitchFamily="34" charset="0"/>
                        <a:buChar char="•"/>
                      </a:pPr>
                      <a:r>
                        <a:rPr lang="en-IN" sz="1800" b="0" i="0" kern="1200" dirty="0">
                          <a:solidFill>
                            <a:schemeClr val="dk1"/>
                          </a:solidFill>
                          <a:effectLst/>
                          <a:latin typeface="+mn-lt"/>
                          <a:ea typeface="+mn-ea"/>
                          <a:cs typeface="+mn-cs"/>
                        </a:rPr>
                        <a:t>Test automation feasibility document.</a:t>
                      </a:r>
                    </a:p>
                    <a:p>
                      <a:endParaRPr lang="en-IN" dirty="0"/>
                    </a:p>
                  </a:txBody>
                  <a:tcPr/>
                </a:tc>
                <a:tc>
                  <a:txBody>
                    <a:bodyPr/>
                    <a:lstStyle/>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Approved test plan/strategy document.</a:t>
                      </a:r>
                    </a:p>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Effort estimation document signed off.</a:t>
                      </a:r>
                    </a:p>
                    <a:p>
                      <a:endParaRPr lang="en-IN" dirty="0"/>
                    </a:p>
                  </a:txBody>
                  <a:tcPr/>
                </a:tc>
                <a:extLst>
                  <a:ext uri="{0D108BD9-81ED-4DB2-BD59-A6C34878D82A}">
                    <a16:rowId xmlns:a16="http://schemas.microsoft.com/office/drawing/2014/main" val="573129400"/>
                  </a:ext>
                </a:extLst>
              </a:tr>
            </a:tbl>
          </a:graphicData>
        </a:graphic>
      </p:graphicFrame>
    </p:spTree>
    <p:extLst>
      <p:ext uri="{BB962C8B-B14F-4D97-AF65-F5344CB8AC3E}">
        <p14:creationId xmlns:p14="http://schemas.microsoft.com/office/powerpoint/2010/main" val="37009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F14E-CE22-D08E-DC58-0DA4783930C1}"/>
              </a:ext>
            </a:extLst>
          </p:cNvPr>
          <p:cNvSpPr>
            <a:spLocks noGrp="1"/>
          </p:cNvSpPr>
          <p:nvPr>
            <p:ph type="title"/>
          </p:nvPr>
        </p:nvSpPr>
        <p:spPr>
          <a:xfrm>
            <a:off x="677334" y="217198"/>
            <a:ext cx="8596668" cy="599440"/>
          </a:xfrm>
        </p:spPr>
        <p:txBody>
          <a:bodyPr>
            <a:normAutofit fontScale="90000"/>
          </a:bodyPr>
          <a:lstStyle/>
          <a:p>
            <a:r>
              <a:rPr lang="en-IN" dirty="0"/>
              <a:t>Entry and Exit Criteria</a:t>
            </a:r>
          </a:p>
        </p:txBody>
      </p:sp>
      <p:graphicFrame>
        <p:nvGraphicFramePr>
          <p:cNvPr id="4" name="Table 4">
            <a:extLst>
              <a:ext uri="{FF2B5EF4-FFF2-40B4-BE49-F238E27FC236}">
                <a16:creationId xmlns:a16="http://schemas.microsoft.com/office/drawing/2014/main" id="{AFC48DA8-108D-1F27-7B4B-FE6AF7A36535}"/>
              </a:ext>
            </a:extLst>
          </p:cNvPr>
          <p:cNvGraphicFramePr>
            <a:graphicFrameLocks noGrp="1"/>
          </p:cNvGraphicFramePr>
          <p:nvPr>
            <p:ph idx="1"/>
            <p:extLst>
              <p:ext uri="{D42A27DB-BD31-4B8C-83A1-F6EECF244321}">
                <p14:modId xmlns:p14="http://schemas.microsoft.com/office/powerpoint/2010/main" val="3630854451"/>
              </p:ext>
            </p:extLst>
          </p:nvPr>
        </p:nvGraphicFramePr>
        <p:xfrm>
          <a:off x="444183" y="852488"/>
          <a:ext cx="10101897" cy="5616892"/>
        </p:xfrm>
        <a:graphic>
          <a:graphicData uri="http://schemas.openxmlformats.org/drawingml/2006/table">
            <a:tbl>
              <a:tblPr firstRow="1" bandRow="1">
                <a:tableStyleId>{5C22544A-7EE6-4342-B048-85BDC9FD1C3A}</a:tableStyleId>
              </a:tblPr>
              <a:tblGrid>
                <a:gridCol w="2212157">
                  <a:extLst>
                    <a:ext uri="{9D8B030D-6E8A-4147-A177-3AD203B41FA5}">
                      <a16:colId xmlns:a16="http://schemas.microsoft.com/office/drawing/2014/main" val="1944771828"/>
                    </a:ext>
                  </a:extLst>
                </a:gridCol>
                <a:gridCol w="3744460">
                  <a:extLst>
                    <a:ext uri="{9D8B030D-6E8A-4147-A177-3AD203B41FA5}">
                      <a16:colId xmlns:a16="http://schemas.microsoft.com/office/drawing/2014/main" val="450837882"/>
                    </a:ext>
                  </a:extLst>
                </a:gridCol>
                <a:gridCol w="4145280">
                  <a:extLst>
                    <a:ext uri="{9D8B030D-6E8A-4147-A177-3AD203B41FA5}">
                      <a16:colId xmlns:a16="http://schemas.microsoft.com/office/drawing/2014/main" val="1671167684"/>
                    </a:ext>
                  </a:extLst>
                </a:gridCol>
              </a:tblGrid>
              <a:tr h="541972">
                <a:tc>
                  <a:txBody>
                    <a:bodyPr/>
                    <a:lstStyle/>
                    <a:p>
                      <a:pPr algn="ctr"/>
                      <a:r>
                        <a:rPr lang="en-IN" dirty="0"/>
                        <a:t>STLC Stages</a:t>
                      </a:r>
                    </a:p>
                  </a:txBody>
                  <a:tcPr/>
                </a:tc>
                <a:tc>
                  <a:txBody>
                    <a:bodyPr/>
                    <a:lstStyle/>
                    <a:p>
                      <a:pPr algn="ctr"/>
                      <a:r>
                        <a:rPr lang="en-IN" dirty="0"/>
                        <a:t>Entry Criteria</a:t>
                      </a:r>
                    </a:p>
                  </a:txBody>
                  <a:tcPr/>
                </a:tc>
                <a:tc>
                  <a:txBody>
                    <a:bodyPr/>
                    <a:lstStyle/>
                    <a:p>
                      <a:pPr algn="ctr"/>
                      <a:r>
                        <a:rPr lang="en-IN" dirty="0"/>
                        <a:t>Exit Criteria</a:t>
                      </a:r>
                    </a:p>
                  </a:txBody>
                  <a:tcPr/>
                </a:tc>
                <a:extLst>
                  <a:ext uri="{0D108BD9-81ED-4DB2-BD59-A6C34878D82A}">
                    <a16:rowId xmlns:a16="http://schemas.microsoft.com/office/drawing/2014/main" val="12728633"/>
                  </a:ext>
                </a:extLst>
              </a:tr>
              <a:tr h="701913">
                <a:tc>
                  <a:txBody>
                    <a:bodyPr/>
                    <a:lstStyle/>
                    <a:p>
                      <a:r>
                        <a:rPr lang="en-IN" dirty="0"/>
                        <a:t>Test Case Development</a:t>
                      </a:r>
                    </a:p>
                  </a:txBody>
                  <a:tcPr/>
                </a:tc>
                <a:tc>
                  <a:txBody>
                    <a:bodyPr/>
                    <a:lstStyle/>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Requirements Documents</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RTM and test plan</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Automation analysis report</a:t>
                      </a:r>
                    </a:p>
                  </a:txBody>
                  <a:tcPr/>
                </a:tc>
                <a:tc>
                  <a:txBody>
                    <a:bodyPr/>
                    <a:lstStyle/>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Reviewed and signed test cases/scripts</a:t>
                      </a:r>
                    </a:p>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Reviewed and signed test data</a:t>
                      </a:r>
                    </a:p>
                    <a:p>
                      <a:endParaRPr lang="en-IN" dirty="0"/>
                    </a:p>
                  </a:txBody>
                  <a:tcPr/>
                </a:tc>
                <a:extLst>
                  <a:ext uri="{0D108BD9-81ED-4DB2-BD59-A6C34878D82A}">
                    <a16:rowId xmlns:a16="http://schemas.microsoft.com/office/drawing/2014/main" val="4228896028"/>
                  </a:ext>
                </a:extLst>
              </a:tr>
              <a:tr h="900033">
                <a:tc>
                  <a:txBody>
                    <a:bodyPr/>
                    <a:lstStyle/>
                    <a:p>
                      <a:r>
                        <a:rPr lang="en-IN" dirty="0"/>
                        <a:t>Test Environment Setup</a:t>
                      </a:r>
                    </a:p>
                  </a:txBody>
                  <a:tcPr/>
                </a:tc>
                <a:tc>
                  <a:txBody>
                    <a:bodyPr/>
                    <a:lstStyle/>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System Design and architecture documents are available</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Environment set-up plan is available</a:t>
                      </a:r>
                    </a:p>
                  </a:txBody>
                  <a:tcPr/>
                </a:tc>
                <a:tc>
                  <a:txBody>
                    <a:bodyPr/>
                    <a:lstStyle/>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Environment setup is working as per the plan and checklist</a:t>
                      </a:r>
                    </a:p>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 data setup is complete</a:t>
                      </a:r>
                    </a:p>
                    <a:p>
                      <a:pPr marL="285750" indent="-285750" algn="l" defTabSz="457200" rtl="0" eaLnBrk="1" latinLnBrk="0" hangingPunct="1">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Smoke test is successful</a:t>
                      </a:r>
                    </a:p>
                  </a:txBody>
                  <a:tcPr/>
                </a:tc>
                <a:extLst>
                  <a:ext uri="{0D108BD9-81ED-4DB2-BD59-A6C34878D82A}">
                    <a16:rowId xmlns:a16="http://schemas.microsoft.com/office/drawing/2014/main" val="573129400"/>
                  </a:ext>
                </a:extLst>
              </a:tr>
              <a:tr h="900033">
                <a:tc>
                  <a:txBody>
                    <a:bodyPr/>
                    <a:lstStyle/>
                    <a:p>
                      <a:r>
                        <a:rPr lang="en-IN" dirty="0"/>
                        <a:t>Test Execution</a:t>
                      </a:r>
                    </a:p>
                  </a:txBody>
                  <a:tcPr/>
                </a:tc>
                <a:tc>
                  <a:txBody>
                    <a:bodyPr/>
                    <a:lstStyle/>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Baselined RTM,</a:t>
                      </a:r>
                      <a:r>
                        <a:rPr lang="en-US" sz="1800" b="0" i="0" u="none" strike="noStrike" kern="1200" dirty="0">
                          <a:solidFill>
                            <a:schemeClr val="dk1"/>
                          </a:solidFill>
                          <a:effectLst/>
                          <a:latin typeface="+mn-lt"/>
                          <a:ea typeface="+mn-ea"/>
                          <a:cs typeface="+mn-cs"/>
                          <a:hlinkClick r:id="rId2"/>
                        </a:rPr>
                        <a:t> </a:t>
                      </a:r>
                      <a:r>
                        <a:rPr lang="en-US" sz="1800" b="0" i="0" kern="1200" dirty="0">
                          <a:solidFill>
                            <a:schemeClr val="dk1"/>
                          </a:solidFill>
                          <a:effectLst/>
                          <a:latin typeface="+mn-lt"/>
                          <a:ea typeface="+mn-ea"/>
                          <a:cs typeface="+mn-cs"/>
                        </a:rPr>
                        <a:t>Test Plan , Test case/scripts are available</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 environment is ready</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 data set up is done</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Unit/Integration test report for the build to be tested is available</a:t>
                      </a:r>
                    </a:p>
                  </a:txBody>
                  <a:tcPr/>
                </a:tc>
                <a:tc>
                  <a:txBody>
                    <a:bodyPr/>
                    <a:lstStyle/>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All tests planned are executed</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Defects logged and tracked to closure</a:t>
                      </a:r>
                    </a:p>
                    <a:p>
                      <a:pPr marL="285750" indent="-285750" algn="l" defTabSz="457200" rtl="0" eaLnBrk="1" latinLnBrk="0" hangingPunct="1">
                        <a:spcBef>
                          <a:spcPts val="900"/>
                        </a:spcBef>
                        <a:buFont typeface="Arial" panose="020B0604020202020204" pitchFamily="34" charset="0"/>
                        <a:buChar char="•"/>
                      </a:pP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459054261"/>
                  </a:ext>
                </a:extLst>
              </a:tr>
            </a:tbl>
          </a:graphicData>
        </a:graphic>
      </p:graphicFrame>
    </p:spTree>
    <p:extLst>
      <p:ext uri="{BB962C8B-B14F-4D97-AF65-F5344CB8AC3E}">
        <p14:creationId xmlns:p14="http://schemas.microsoft.com/office/powerpoint/2010/main" val="1553227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F14E-CE22-D08E-DC58-0DA4783930C1}"/>
              </a:ext>
            </a:extLst>
          </p:cNvPr>
          <p:cNvSpPr>
            <a:spLocks noGrp="1"/>
          </p:cNvSpPr>
          <p:nvPr>
            <p:ph type="title"/>
          </p:nvPr>
        </p:nvSpPr>
        <p:spPr>
          <a:xfrm>
            <a:off x="677334" y="217198"/>
            <a:ext cx="8596668" cy="599440"/>
          </a:xfrm>
        </p:spPr>
        <p:txBody>
          <a:bodyPr>
            <a:normAutofit fontScale="90000"/>
          </a:bodyPr>
          <a:lstStyle/>
          <a:p>
            <a:r>
              <a:rPr lang="en-IN" dirty="0"/>
              <a:t>Entry and Exit Criteria</a:t>
            </a:r>
          </a:p>
        </p:txBody>
      </p:sp>
      <p:graphicFrame>
        <p:nvGraphicFramePr>
          <p:cNvPr id="4" name="Table 4">
            <a:extLst>
              <a:ext uri="{FF2B5EF4-FFF2-40B4-BE49-F238E27FC236}">
                <a16:creationId xmlns:a16="http://schemas.microsoft.com/office/drawing/2014/main" id="{AFC48DA8-108D-1F27-7B4B-FE6AF7A36535}"/>
              </a:ext>
            </a:extLst>
          </p:cNvPr>
          <p:cNvGraphicFramePr>
            <a:graphicFrameLocks noGrp="1"/>
          </p:cNvGraphicFramePr>
          <p:nvPr>
            <p:ph idx="1"/>
            <p:extLst>
              <p:ext uri="{D42A27DB-BD31-4B8C-83A1-F6EECF244321}">
                <p14:modId xmlns:p14="http://schemas.microsoft.com/office/powerpoint/2010/main" val="2236078006"/>
              </p:ext>
            </p:extLst>
          </p:nvPr>
        </p:nvGraphicFramePr>
        <p:xfrm>
          <a:off x="444183" y="852488"/>
          <a:ext cx="10101897" cy="1684972"/>
        </p:xfrm>
        <a:graphic>
          <a:graphicData uri="http://schemas.openxmlformats.org/drawingml/2006/table">
            <a:tbl>
              <a:tblPr firstRow="1" bandRow="1">
                <a:tableStyleId>{5C22544A-7EE6-4342-B048-85BDC9FD1C3A}</a:tableStyleId>
              </a:tblPr>
              <a:tblGrid>
                <a:gridCol w="2212157">
                  <a:extLst>
                    <a:ext uri="{9D8B030D-6E8A-4147-A177-3AD203B41FA5}">
                      <a16:colId xmlns:a16="http://schemas.microsoft.com/office/drawing/2014/main" val="1944771828"/>
                    </a:ext>
                  </a:extLst>
                </a:gridCol>
                <a:gridCol w="3744460">
                  <a:extLst>
                    <a:ext uri="{9D8B030D-6E8A-4147-A177-3AD203B41FA5}">
                      <a16:colId xmlns:a16="http://schemas.microsoft.com/office/drawing/2014/main" val="450837882"/>
                    </a:ext>
                  </a:extLst>
                </a:gridCol>
                <a:gridCol w="4145280">
                  <a:extLst>
                    <a:ext uri="{9D8B030D-6E8A-4147-A177-3AD203B41FA5}">
                      <a16:colId xmlns:a16="http://schemas.microsoft.com/office/drawing/2014/main" val="1671167684"/>
                    </a:ext>
                  </a:extLst>
                </a:gridCol>
              </a:tblGrid>
              <a:tr h="541972">
                <a:tc>
                  <a:txBody>
                    <a:bodyPr/>
                    <a:lstStyle/>
                    <a:p>
                      <a:pPr algn="ctr"/>
                      <a:r>
                        <a:rPr lang="en-IN" dirty="0"/>
                        <a:t>STLC Stages</a:t>
                      </a:r>
                    </a:p>
                  </a:txBody>
                  <a:tcPr/>
                </a:tc>
                <a:tc>
                  <a:txBody>
                    <a:bodyPr/>
                    <a:lstStyle/>
                    <a:p>
                      <a:pPr algn="ctr"/>
                      <a:r>
                        <a:rPr lang="en-IN" dirty="0"/>
                        <a:t>Entry Criteria</a:t>
                      </a:r>
                    </a:p>
                  </a:txBody>
                  <a:tcPr/>
                </a:tc>
                <a:tc>
                  <a:txBody>
                    <a:bodyPr/>
                    <a:lstStyle/>
                    <a:p>
                      <a:pPr algn="ctr"/>
                      <a:r>
                        <a:rPr lang="en-IN" dirty="0"/>
                        <a:t>Exit Criteria</a:t>
                      </a:r>
                    </a:p>
                  </a:txBody>
                  <a:tcPr/>
                </a:tc>
                <a:extLst>
                  <a:ext uri="{0D108BD9-81ED-4DB2-BD59-A6C34878D82A}">
                    <a16:rowId xmlns:a16="http://schemas.microsoft.com/office/drawing/2014/main" val="12728633"/>
                  </a:ext>
                </a:extLst>
              </a:tr>
              <a:tr h="701913">
                <a:tc>
                  <a:txBody>
                    <a:bodyPr/>
                    <a:lstStyle/>
                    <a:p>
                      <a:r>
                        <a:rPr lang="en-IN" sz="1800" b="0" i="0" kern="1200" dirty="0">
                          <a:solidFill>
                            <a:schemeClr val="dk1"/>
                          </a:solidFill>
                          <a:effectLst/>
                          <a:latin typeface="+mn-lt"/>
                          <a:ea typeface="+mn-ea"/>
                          <a:cs typeface="+mn-cs"/>
                        </a:rPr>
                        <a:t>Test Cycle closure</a:t>
                      </a:r>
                      <a:endParaRPr lang="en-IN" dirty="0"/>
                    </a:p>
                  </a:txBody>
                  <a:tcPr/>
                </a:tc>
                <a:tc>
                  <a:txBody>
                    <a:bodyPr/>
                    <a:lstStyle/>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Testing has been completed</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Test results are available</a:t>
                      </a:r>
                    </a:p>
                    <a:p>
                      <a:pPr marL="285750" indent="-285750">
                        <a:spcBef>
                          <a:spcPts val="900"/>
                        </a:spcBef>
                        <a:buFont typeface="Arial" panose="020B0604020202020204" pitchFamily="34" charset="0"/>
                        <a:buChar char="•"/>
                      </a:pPr>
                      <a:r>
                        <a:rPr lang="en-US" sz="1800" b="0" i="0" kern="1200" dirty="0">
                          <a:solidFill>
                            <a:schemeClr val="dk1"/>
                          </a:solidFill>
                          <a:effectLst/>
                          <a:latin typeface="+mn-lt"/>
                          <a:ea typeface="+mn-ea"/>
                          <a:cs typeface="+mn-cs"/>
                        </a:rPr>
                        <a:t>Defect logs are available</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Test Closure report signed off by client</a:t>
                      </a:r>
                    </a:p>
                  </a:txBody>
                  <a:tcPr/>
                </a:tc>
                <a:extLst>
                  <a:ext uri="{0D108BD9-81ED-4DB2-BD59-A6C34878D82A}">
                    <a16:rowId xmlns:a16="http://schemas.microsoft.com/office/drawing/2014/main" val="4228896028"/>
                  </a:ext>
                </a:extLst>
              </a:tr>
            </a:tbl>
          </a:graphicData>
        </a:graphic>
      </p:graphicFrame>
    </p:spTree>
    <p:extLst>
      <p:ext uri="{BB962C8B-B14F-4D97-AF65-F5344CB8AC3E}">
        <p14:creationId xmlns:p14="http://schemas.microsoft.com/office/powerpoint/2010/main" val="417627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780F-A576-95E8-A314-5A172678E050}"/>
              </a:ext>
            </a:extLst>
          </p:cNvPr>
          <p:cNvSpPr>
            <a:spLocks noGrp="1"/>
          </p:cNvSpPr>
          <p:nvPr>
            <p:ph type="title"/>
          </p:nvPr>
        </p:nvSpPr>
        <p:spPr>
          <a:xfrm>
            <a:off x="677334" y="182880"/>
            <a:ext cx="8596668" cy="772160"/>
          </a:xfrm>
        </p:spPr>
        <p:txBody>
          <a:bodyPr/>
          <a:lstStyle/>
          <a:p>
            <a:r>
              <a:rPr lang="en-IN" dirty="0"/>
              <a:t>Test Strategy</a:t>
            </a:r>
          </a:p>
        </p:txBody>
      </p:sp>
      <p:sp>
        <p:nvSpPr>
          <p:cNvPr id="3" name="Content Placeholder 2">
            <a:extLst>
              <a:ext uri="{FF2B5EF4-FFF2-40B4-BE49-F238E27FC236}">
                <a16:creationId xmlns:a16="http://schemas.microsoft.com/office/drawing/2014/main" id="{02A204E6-B518-1F38-F5BE-0DF0E5C72DD4}"/>
              </a:ext>
            </a:extLst>
          </p:cNvPr>
          <p:cNvSpPr>
            <a:spLocks noGrp="1"/>
          </p:cNvSpPr>
          <p:nvPr>
            <p:ph idx="1"/>
          </p:nvPr>
        </p:nvSpPr>
        <p:spPr>
          <a:xfrm>
            <a:off x="677334" y="955040"/>
            <a:ext cx="8596668" cy="5086323"/>
          </a:xfrm>
        </p:spPr>
        <p:txBody>
          <a:bodyPr/>
          <a:lstStyle/>
          <a:p>
            <a:pPr marL="0" indent="0" algn="l" fontAlgn="base">
              <a:buNone/>
            </a:pPr>
            <a:r>
              <a:rPr lang="en-US" b="0" i="0" dirty="0">
                <a:solidFill>
                  <a:srgbClr val="273239"/>
                </a:solidFill>
                <a:effectLst/>
                <a:latin typeface="urw-din"/>
              </a:rPr>
              <a:t>The Test strategy document is a high-level document that outlines the testing technique used in the Software Development Life Cycle</a:t>
            </a:r>
            <a:r>
              <a:rPr lang="en-US" dirty="0">
                <a:solidFill>
                  <a:srgbClr val="273239"/>
                </a:solidFill>
                <a:latin typeface="urw-din"/>
              </a:rPr>
              <a:t> </a:t>
            </a:r>
            <a:r>
              <a:rPr lang="en-US" b="0" i="0" dirty="0">
                <a:solidFill>
                  <a:srgbClr val="273239"/>
                </a:solidFill>
                <a:effectLst/>
                <a:latin typeface="urw-din"/>
              </a:rPr>
              <a:t>and confirms the test kinds or levels that will be performed on the product. One can’t change the test strategy once it’s been written, and it’s been accepted by the Project Manager and development team.</a:t>
            </a:r>
          </a:p>
          <a:p>
            <a:pPr marL="0" indent="0" algn="l" fontAlgn="base">
              <a:buNone/>
            </a:pPr>
            <a:r>
              <a:rPr lang="en-US" b="0" i="0" dirty="0">
                <a:solidFill>
                  <a:srgbClr val="273239"/>
                </a:solidFill>
                <a:effectLst/>
                <a:latin typeface="urw-din"/>
              </a:rPr>
              <a:t>In addition, the test strategy provides the following details, which are required while writing the test document:</a:t>
            </a:r>
          </a:p>
          <a:p>
            <a:pPr algn="l" fontAlgn="base">
              <a:buFont typeface="Arial" panose="020B0604020202020204" pitchFamily="34" charset="0"/>
              <a:buChar char="•"/>
            </a:pPr>
            <a:r>
              <a:rPr lang="en-US" b="0" i="0" dirty="0">
                <a:solidFill>
                  <a:srgbClr val="273239"/>
                </a:solidFill>
                <a:effectLst/>
                <a:latin typeface="urw-din"/>
              </a:rPr>
              <a:t>What technique must be used in addition to this?</a:t>
            </a:r>
          </a:p>
          <a:p>
            <a:pPr algn="l" fontAlgn="base">
              <a:buFont typeface="Arial" panose="020B0604020202020204" pitchFamily="34" charset="0"/>
              <a:buChar char="•"/>
            </a:pPr>
            <a:r>
              <a:rPr lang="en-US" b="0" i="0" dirty="0">
                <a:solidFill>
                  <a:srgbClr val="273239"/>
                </a:solidFill>
                <a:effectLst/>
                <a:latin typeface="urw-din"/>
              </a:rPr>
              <a:t>Which of the modules will be examined?</a:t>
            </a:r>
          </a:p>
          <a:p>
            <a:pPr algn="l" fontAlgn="base">
              <a:buFont typeface="Arial" panose="020B0604020202020204" pitchFamily="34" charset="0"/>
              <a:buChar char="•"/>
            </a:pPr>
            <a:r>
              <a:rPr lang="en-US" b="0" i="0" dirty="0">
                <a:solidFill>
                  <a:srgbClr val="273239"/>
                </a:solidFill>
                <a:effectLst/>
                <a:latin typeface="urw-din"/>
              </a:rPr>
              <a:t>What criteria apply for entry and exit?</a:t>
            </a:r>
          </a:p>
          <a:p>
            <a:pPr algn="l" fontAlgn="base">
              <a:buFont typeface="Arial" panose="020B0604020202020204" pitchFamily="34" charset="0"/>
              <a:buChar char="•"/>
            </a:pPr>
            <a:r>
              <a:rPr lang="en-US" b="0" i="0" dirty="0">
                <a:solidFill>
                  <a:srgbClr val="273239"/>
                </a:solidFill>
                <a:effectLst/>
                <a:latin typeface="urw-din"/>
              </a:rPr>
              <a:t>What kind of testing is necessary?</a:t>
            </a:r>
          </a:p>
          <a:p>
            <a:pPr marL="0" indent="0">
              <a:buNone/>
            </a:pPr>
            <a:endParaRPr lang="en-IN" dirty="0"/>
          </a:p>
        </p:txBody>
      </p:sp>
    </p:spTree>
    <p:extLst>
      <p:ext uri="{BB962C8B-B14F-4D97-AF65-F5344CB8AC3E}">
        <p14:creationId xmlns:p14="http://schemas.microsoft.com/office/powerpoint/2010/main" val="410435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8521-E35A-0F49-75CA-854DB1C18CFD}"/>
              </a:ext>
            </a:extLst>
          </p:cNvPr>
          <p:cNvSpPr>
            <a:spLocks noGrp="1"/>
          </p:cNvSpPr>
          <p:nvPr>
            <p:ph type="title"/>
          </p:nvPr>
        </p:nvSpPr>
        <p:spPr>
          <a:xfrm>
            <a:off x="677334" y="609600"/>
            <a:ext cx="8596668" cy="772160"/>
          </a:xfrm>
        </p:spPr>
        <p:txBody>
          <a:bodyPr/>
          <a:lstStyle/>
          <a:p>
            <a:r>
              <a:rPr lang="en-IN" dirty="0"/>
              <a:t>Test Approach</a:t>
            </a:r>
          </a:p>
        </p:txBody>
      </p:sp>
      <p:sp>
        <p:nvSpPr>
          <p:cNvPr id="3" name="Content Placeholder 2">
            <a:extLst>
              <a:ext uri="{FF2B5EF4-FFF2-40B4-BE49-F238E27FC236}">
                <a16:creationId xmlns:a16="http://schemas.microsoft.com/office/drawing/2014/main" id="{76879062-D8E4-A9B8-5918-803F20FA7812}"/>
              </a:ext>
            </a:extLst>
          </p:cNvPr>
          <p:cNvSpPr>
            <a:spLocks noGrp="1"/>
          </p:cNvSpPr>
          <p:nvPr>
            <p:ph idx="1"/>
          </p:nvPr>
        </p:nvSpPr>
        <p:spPr>
          <a:xfrm>
            <a:off x="677334" y="1554481"/>
            <a:ext cx="8596668" cy="4486882"/>
          </a:xfrm>
        </p:spPr>
        <p:txBody>
          <a:bodyPr/>
          <a:lstStyle/>
          <a:p>
            <a:pPr marL="0" indent="0" algn="just">
              <a:buNone/>
            </a:pPr>
            <a:r>
              <a:rPr lang="en-US" b="1" i="0" dirty="0">
                <a:solidFill>
                  <a:srgbClr val="000000"/>
                </a:solidFill>
                <a:effectLst/>
                <a:latin typeface="Nunito" pitchFamily="2" charset="0"/>
              </a:rPr>
              <a:t>Test Approach</a:t>
            </a:r>
          </a:p>
          <a:p>
            <a:pPr marL="0" indent="0" algn="just">
              <a:buNone/>
            </a:pPr>
            <a:r>
              <a:rPr lang="en-US" b="0" i="0" dirty="0">
                <a:solidFill>
                  <a:srgbClr val="000000"/>
                </a:solidFill>
                <a:effectLst/>
                <a:latin typeface="Nunito" pitchFamily="2" charset="0"/>
              </a:rPr>
              <a:t>	A test approach is the test strategy implementation of a project, defines how testing would be carried out. </a:t>
            </a:r>
          </a:p>
          <a:p>
            <a:pPr marL="0" indent="0" algn="just">
              <a:buNone/>
            </a:pPr>
            <a:r>
              <a:rPr lang="en-US" b="0" i="0" dirty="0">
                <a:solidFill>
                  <a:srgbClr val="000000"/>
                </a:solidFill>
                <a:effectLst/>
                <a:latin typeface="Nunito" pitchFamily="2" charset="0"/>
              </a:rPr>
              <a:t>Test approach has two techniques:</a:t>
            </a:r>
          </a:p>
          <a:p>
            <a:pPr algn="just">
              <a:buFont typeface="Arial" panose="020B0604020202020204" pitchFamily="34" charset="0"/>
              <a:buChar char="•"/>
            </a:pPr>
            <a:r>
              <a:rPr lang="en-US" b="1" i="0" dirty="0">
                <a:solidFill>
                  <a:srgbClr val="000000"/>
                </a:solidFill>
                <a:effectLst/>
                <a:latin typeface="Nunito" pitchFamily="2" charset="0"/>
              </a:rPr>
              <a:t>Proactive - </a:t>
            </a:r>
            <a:r>
              <a:rPr lang="en-US" b="0" i="0" dirty="0">
                <a:solidFill>
                  <a:srgbClr val="000000"/>
                </a:solidFill>
                <a:effectLst/>
                <a:latin typeface="Nunito" pitchFamily="2" charset="0"/>
              </a:rPr>
              <a:t>An approach in which the test case design process is initiated as early as possible in order to find and fix the defects before the build is created.</a:t>
            </a:r>
          </a:p>
          <a:p>
            <a:pPr algn="just">
              <a:buFont typeface="Arial" panose="020B0604020202020204" pitchFamily="34" charset="0"/>
              <a:buChar char="•"/>
            </a:pPr>
            <a:r>
              <a:rPr lang="en-US" b="1" i="0" dirty="0">
                <a:solidFill>
                  <a:srgbClr val="000000"/>
                </a:solidFill>
                <a:effectLst/>
                <a:latin typeface="Nunito" pitchFamily="2" charset="0"/>
              </a:rPr>
              <a:t>Reactive - </a:t>
            </a:r>
            <a:r>
              <a:rPr lang="en-US" b="0" i="0" dirty="0">
                <a:solidFill>
                  <a:srgbClr val="000000"/>
                </a:solidFill>
                <a:effectLst/>
                <a:latin typeface="Nunito" pitchFamily="2" charset="0"/>
              </a:rPr>
              <a:t>An approach in which the testing is not started until after design and coding are completed.</a:t>
            </a:r>
          </a:p>
          <a:p>
            <a:endParaRPr lang="en-IN" dirty="0"/>
          </a:p>
        </p:txBody>
      </p:sp>
    </p:spTree>
    <p:extLst>
      <p:ext uri="{BB962C8B-B14F-4D97-AF65-F5344CB8AC3E}">
        <p14:creationId xmlns:p14="http://schemas.microsoft.com/office/powerpoint/2010/main" val="3223477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dirty="0"/>
              <a:t>Test Plan vs Test Strategy</a:t>
            </a:r>
            <a:endParaRPr lang="en-IN" dirty="0"/>
          </a:p>
        </p:txBody>
      </p:sp>
      <p:pic>
        <p:nvPicPr>
          <p:cNvPr id="7" name="Picture 6">
            <a:extLst>
              <a:ext uri="{FF2B5EF4-FFF2-40B4-BE49-F238E27FC236}">
                <a16:creationId xmlns:a16="http://schemas.microsoft.com/office/drawing/2014/main" id="{EC785F9B-B2AC-3770-E42D-A427A1B5472B}"/>
              </a:ext>
            </a:extLst>
          </p:cNvPr>
          <p:cNvPicPr>
            <a:picLocks noChangeAspect="1"/>
          </p:cNvPicPr>
          <p:nvPr/>
        </p:nvPicPr>
        <p:blipFill>
          <a:blip r:embed="rId2"/>
          <a:stretch>
            <a:fillRect/>
          </a:stretch>
        </p:blipFill>
        <p:spPr>
          <a:xfrm>
            <a:off x="776405" y="1328056"/>
            <a:ext cx="10490105" cy="5214983"/>
          </a:xfrm>
          <a:prstGeom prst="rect">
            <a:avLst/>
          </a:prstGeom>
        </p:spPr>
      </p:pic>
    </p:spTree>
    <p:extLst>
      <p:ext uri="{BB962C8B-B14F-4D97-AF65-F5344CB8AC3E}">
        <p14:creationId xmlns:p14="http://schemas.microsoft.com/office/powerpoint/2010/main" val="3460586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86F-F576-5088-E0AB-F0AEA27AD28D}"/>
              </a:ext>
            </a:extLst>
          </p:cNvPr>
          <p:cNvSpPr>
            <a:spLocks noGrp="1"/>
          </p:cNvSpPr>
          <p:nvPr>
            <p:ph type="title"/>
          </p:nvPr>
        </p:nvSpPr>
        <p:spPr>
          <a:xfrm>
            <a:off x="592273" y="216195"/>
            <a:ext cx="8596668" cy="762000"/>
          </a:xfrm>
        </p:spPr>
        <p:txBody>
          <a:bodyPr/>
          <a:lstStyle/>
          <a:p>
            <a:r>
              <a:rPr lang="en-IN" dirty="0"/>
              <a:t>Test Plan vs Test Strategy</a:t>
            </a:r>
          </a:p>
        </p:txBody>
      </p:sp>
      <p:graphicFrame>
        <p:nvGraphicFramePr>
          <p:cNvPr id="9" name="Table 8">
            <a:extLst>
              <a:ext uri="{FF2B5EF4-FFF2-40B4-BE49-F238E27FC236}">
                <a16:creationId xmlns:a16="http://schemas.microsoft.com/office/drawing/2014/main" id="{3D36FB32-6122-98AE-20BF-91365FF10707}"/>
              </a:ext>
            </a:extLst>
          </p:cNvPr>
          <p:cNvGraphicFramePr>
            <a:graphicFrameLocks noGrp="1"/>
          </p:cNvGraphicFramePr>
          <p:nvPr>
            <p:extLst>
              <p:ext uri="{D42A27DB-BD31-4B8C-83A1-F6EECF244321}">
                <p14:modId xmlns:p14="http://schemas.microsoft.com/office/powerpoint/2010/main" val="1457447886"/>
              </p:ext>
            </p:extLst>
          </p:nvPr>
        </p:nvGraphicFramePr>
        <p:xfrm>
          <a:off x="702143" y="930509"/>
          <a:ext cx="9101075" cy="5679463"/>
        </p:xfrm>
        <a:graphic>
          <a:graphicData uri="http://schemas.openxmlformats.org/drawingml/2006/table">
            <a:tbl>
              <a:tblPr firstRow="1" firstCol="1" bandRow="1">
                <a:tableStyleId>{5C22544A-7EE6-4342-B048-85BDC9FD1C3A}</a:tableStyleId>
              </a:tblPr>
              <a:tblGrid>
                <a:gridCol w="1435001">
                  <a:extLst>
                    <a:ext uri="{9D8B030D-6E8A-4147-A177-3AD203B41FA5}">
                      <a16:colId xmlns:a16="http://schemas.microsoft.com/office/drawing/2014/main" val="635142252"/>
                    </a:ext>
                  </a:extLst>
                </a:gridCol>
                <a:gridCol w="4008475">
                  <a:extLst>
                    <a:ext uri="{9D8B030D-6E8A-4147-A177-3AD203B41FA5}">
                      <a16:colId xmlns:a16="http://schemas.microsoft.com/office/drawing/2014/main" val="4097944442"/>
                    </a:ext>
                  </a:extLst>
                </a:gridCol>
                <a:gridCol w="3657599">
                  <a:extLst>
                    <a:ext uri="{9D8B030D-6E8A-4147-A177-3AD203B41FA5}">
                      <a16:colId xmlns:a16="http://schemas.microsoft.com/office/drawing/2014/main" val="1421308813"/>
                    </a:ext>
                  </a:extLst>
                </a:gridCol>
              </a:tblGrid>
              <a:tr h="542260">
                <a:tc>
                  <a:txBody>
                    <a:bodyPr/>
                    <a:lstStyle/>
                    <a:p>
                      <a:pPr algn="ctr"/>
                      <a:r>
                        <a:rPr lang="en-IN" sz="1800" dirty="0">
                          <a:effectLst/>
                        </a:rPr>
                        <a:t>Parameter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pPr algn="ctr"/>
                      <a:r>
                        <a:rPr lang="en-IN" sz="1800" dirty="0">
                          <a:effectLst/>
                        </a:rPr>
                        <a:t>Test Plan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pPr algn="ctr"/>
                      <a:r>
                        <a:rPr lang="en-IN" sz="1800" dirty="0">
                          <a:effectLst/>
                        </a:rPr>
                        <a:t>Test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632997865"/>
                  </a:ext>
                </a:extLst>
              </a:tr>
              <a:tr h="874191">
                <a:tc>
                  <a:txBody>
                    <a:bodyPr/>
                    <a:lstStyle/>
                    <a:p>
                      <a:r>
                        <a:rPr lang="en-IN" sz="1600" dirty="0">
                          <a:effectLst/>
                        </a:rPr>
                        <a:t>Definition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A test plan is a document that encompasses the scope and different activities involved in the testing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A test strategy is a high-level document that encompasses guidelines and principles involved in carrying out the testing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2286557609"/>
                  </a:ext>
                </a:extLst>
              </a:tr>
              <a:tr h="833120">
                <a:tc>
                  <a:txBody>
                    <a:bodyPr/>
                    <a:lstStyle/>
                    <a:p>
                      <a:r>
                        <a:rPr lang="en-IN" sz="1600" dirty="0">
                          <a:effectLst/>
                        </a:rPr>
                        <a:t>Goal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The primary goal here is to define how to test a product, what to test it on when to test it, who will test, and who will verify the 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Here, the primary goal is to define the principles to be followed during the testing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3050022756"/>
                  </a:ext>
                </a:extLst>
              </a:tr>
              <a:tr h="2855421">
                <a:tc>
                  <a:txBody>
                    <a:bodyPr/>
                    <a:lstStyle/>
                    <a:p>
                      <a:r>
                        <a:rPr lang="en-IN" sz="1400" dirty="0">
                          <a:effectLst/>
                        </a:rPr>
                        <a:t> </a:t>
                      </a:r>
                    </a:p>
                    <a:p>
                      <a:r>
                        <a:rPr lang="en-IN" sz="1600" dirty="0">
                          <a:effectLst/>
                        </a:rPr>
                        <a:t>Components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dirty="0">
                          <a:effectLst/>
                        </a:rPr>
                        <a:t>Its components include</a:t>
                      </a:r>
                    </a:p>
                    <a:p>
                      <a:pPr marL="342900" lvl="0" indent="-342900">
                        <a:buSzPts val="1000"/>
                        <a:buFont typeface="Courier New" panose="02070309020205020404" pitchFamily="49" charset="0"/>
                        <a:buChar char="o"/>
                        <a:tabLst>
                          <a:tab pos="457200" algn="l"/>
                        </a:tabLst>
                      </a:pPr>
                      <a:r>
                        <a:rPr lang="en-IN" sz="1400" dirty="0">
                          <a:effectLst/>
                        </a:rPr>
                        <a:t>Introduction</a:t>
                      </a:r>
                    </a:p>
                    <a:p>
                      <a:pPr marL="342900" lvl="0" indent="-342900">
                        <a:buSzPts val="1000"/>
                        <a:buFont typeface="Courier New" panose="02070309020205020404" pitchFamily="49" charset="0"/>
                        <a:buChar char="o"/>
                        <a:tabLst>
                          <a:tab pos="457200" algn="l"/>
                        </a:tabLst>
                      </a:pPr>
                      <a:r>
                        <a:rPr lang="en-IN" sz="1400" dirty="0">
                          <a:effectLst/>
                        </a:rPr>
                        <a:t>Features to be tested</a:t>
                      </a:r>
                    </a:p>
                    <a:p>
                      <a:pPr marL="342900" lvl="0" indent="-342900">
                        <a:buSzPts val="1000"/>
                        <a:buFont typeface="Courier New" panose="02070309020205020404" pitchFamily="49" charset="0"/>
                        <a:buChar char="o"/>
                        <a:tabLst>
                          <a:tab pos="457200" algn="l"/>
                        </a:tabLst>
                      </a:pPr>
                      <a:r>
                        <a:rPr lang="en-IN" sz="1400" dirty="0">
                          <a:effectLst/>
                        </a:rPr>
                        <a:t>Features not to be tested</a:t>
                      </a:r>
                    </a:p>
                    <a:p>
                      <a:pPr marL="342900" lvl="0" indent="-342900">
                        <a:buSzPts val="1000"/>
                        <a:buFont typeface="Courier New" panose="02070309020205020404" pitchFamily="49" charset="0"/>
                        <a:buChar char="o"/>
                        <a:tabLst>
                          <a:tab pos="457200" algn="l"/>
                        </a:tabLst>
                      </a:pPr>
                      <a:r>
                        <a:rPr lang="en-IN" sz="1400" dirty="0">
                          <a:effectLst/>
                        </a:rPr>
                        <a:t>Test Approach</a:t>
                      </a:r>
                    </a:p>
                    <a:p>
                      <a:pPr marL="342900" lvl="0" indent="-342900">
                        <a:buSzPts val="1000"/>
                        <a:buFont typeface="Courier New" panose="02070309020205020404" pitchFamily="49" charset="0"/>
                        <a:buChar char="o"/>
                        <a:tabLst>
                          <a:tab pos="457200" algn="l"/>
                        </a:tabLst>
                      </a:pPr>
                      <a:r>
                        <a:rPr lang="en-IN" sz="1400" dirty="0">
                          <a:effectLst/>
                        </a:rPr>
                        <a:t>Roles and responsibility</a:t>
                      </a:r>
                    </a:p>
                    <a:p>
                      <a:pPr marL="342900" lvl="0" indent="-342900">
                        <a:buSzPts val="1000"/>
                        <a:buFont typeface="Courier New" panose="02070309020205020404" pitchFamily="49" charset="0"/>
                        <a:buChar char="o"/>
                        <a:tabLst>
                          <a:tab pos="457200" algn="l"/>
                        </a:tabLst>
                      </a:pPr>
                      <a:r>
                        <a:rPr lang="en-IN" sz="1400" dirty="0">
                          <a:effectLst/>
                        </a:rPr>
                        <a:t>Schedule</a:t>
                      </a:r>
                    </a:p>
                    <a:p>
                      <a:pPr marL="342900" lvl="0" indent="-342900">
                        <a:buSzPts val="1000"/>
                        <a:buFont typeface="Courier New" panose="02070309020205020404" pitchFamily="49" charset="0"/>
                        <a:buChar char="o"/>
                        <a:tabLst>
                          <a:tab pos="457200" algn="l"/>
                        </a:tabLst>
                      </a:pPr>
                      <a:r>
                        <a:rPr lang="en-IN" sz="1400" dirty="0">
                          <a:effectLst/>
                        </a:rPr>
                        <a:t>Bug tracking</a:t>
                      </a:r>
                    </a:p>
                    <a:p>
                      <a:pPr marL="342900" lvl="0" indent="-342900">
                        <a:buSzPts val="1000"/>
                        <a:buFont typeface="Courier New" panose="02070309020205020404" pitchFamily="49" charset="0"/>
                        <a:buChar char="o"/>
                        <a:tabLst>
                          <a:tab pos="457200" algn="l"/>
                        </a:tabLst>
                      </a:pPr>
                      <a:r>
                        <a:rPr lang="en-IN" sz="1400" dirty="0">
                          <a:effectLst/>
                        </a:rPr>
                        <a:t>Entry and exit criteria</a:t>
                      </a:r>
                    </a:p>
                    <a:p>
                      <a:pPr marL="342900" lvl="0" indent="-342900">
                        <a:buSzPts val="1000"/>
                        <a:buFont typeface="Courier New" panose="02070309020205020404" pitchFamily="49" charset="0"/>
                        <a:buChar char="o"/>
                        <a:tabLst>
                          <a:tab pos="457200" algn="l"/>
                        </a:tabLst>
                      </a:pPr>
                      <a:r>
                        <a:rPr lang="en-IN" sz="1400" dirty="0">
                          <a:effectLst/>
                        </a:rPr>
                        <a:t>Test automation</a:t>
                      </a:r>
                    </a:p>
                    <a:p>
                      <a:pPr marL="342900" lvl="0" indent="-342900">
                        <a:buSzPts val="1000"/>
                        <a:buFont typeface="Courier New" panose="02070309020205020404" pitchFamily="49" charset="0"/>
                        <a:buChar char="o"/>
                        <a:tabLst>
                          <a:tab pos="457200" algn="l"/>
                        </a:tabLst>
                      </a:pPr>
                      <a:r>
                        <a:rPr lang="en-IN" sz="1400" dirty="0">
                          <a:effectLst/>
                        </a:rPr>
                        <a:t>Effort estimation,</a:t>
                      </a:r>
                    </a:p>
                    <a:p>
                      <a:pPr marL="342900" lvl="0" indent="-342900">
                        <a:buSzPts val="1000"/>
                        <a:buFont typeface="Courier New" panose="02070309020205020404" pitchFamily="49" charset="0"/>
                        <a:buChar char="o"/>
                        <a:tabLst>
                          <a:tab pos="457200" algn="l"/>
                        </a:tabLst>
                      </a:pPr>
                      <a:r>
                        <a:rPr lang="en-IN" sz="1400" dirty="0">
                          <a:effectLst/>
                        </a:rPr>
                        <a:t>Test deliverables</a:t>
                      </a:r>
                    </a:p>
                    <a:p>
                      <a:pPr marL="342900" lvl="0" indent="-342900">
                        <a:buSzPts val="1000"/>
                        <a:buFont typeface="Courier New" panose="02070309020205020404" pitchFamily="49" charset="0"/>
                        <a:buChar char="o"/>
                        <a:tabLst>
                          <a:tab pos="457200" algn="l"/>
                        </a:tabLst>
                      </a:pPr>
                      <a:r>
                        <a:rPr lang="en-IN" sz="1400" dirty="0">
                          <a:effectLst/>
                        </a:rPr>
                        <a:t>Assumption</a:t>
                      </a:r>
                    </a:p>
                    <a:p>
                      <a:pPr marL="342900" lvl="0" indent="-342900">
                        <a:buSzPts val="1000"/>
                        <a:buFont typeface="Courier New" panose="02070309020205020404" pitchFamily="49" charset="0"/>
                        <a:buChar char="o"/>
                        <a:tabLst>
                          <a:tab pos="457200" algn="l"/>
                        </a:tabLst>
                      </a:pPr>
                      <a:r>
                        <a:rPr lang="en-IN" sz="1400" dirty="0">
                          <a:effectLst/>
                        </a:rPr>
                        <a:t>Risk</a:t>
                      </a:r>
                    </a:p>
                    <a:p>
                      <a:pPr marL="342900" lvl="0" indent="-342900">
                        <a:buSzPts val="1000"/>
                        <a:buFont typeface="Courier New" panose="02070309020205020404" pitchFamily="49" charset="0"/>
                        <a:buChar char="o"/>
                        <a:tabLst>
                          <a:tab pos="457200" algn="l"/>
                        </a:tabLst>
                      </a:pPr>
                      <a:r>
                        <a:rPr lang="en-IN" sz="1400" dirty="0">
                          <a:effectLst/>
                        </a:rPr>
                        <a:t>Mitigation plan</a:t>
                      </a:r>
                    </a:p>
                    <a:p>
                      <a:pPr marL="342900" lvl="0" indent="-342900">
                        <a:buSzPts val="1000"/>
                        <a:buFont typeface="Courier New" panose="02070309020205020404" pitchFamily="49" charset="0"/>
                        <a:buChar char="o"/>
                        <a:tabLst>
                          <a:tab pos="457200" algn="l"/>
                        </a:tabLst>
                      </a:pPr>
                      <a:r>
                        <a:rPr lang="en-IN" sz="1400" dirty="0">
                          <a:effectLst/>
                        </a:rPr>
                        <a:t>Templets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dirty="0">
                          <a:effectLst/>
                        </a:rPr>
                        <a:t>Its components include – </a:t>
                      </a:r>
                    </a:p>
                    <a:p>
                      <a:pPr marL="342900" lvl="0" indent="-342900">
                        <a:buSzPts val="1000"/>
                        <a:buFont typeface="Courier New" panose="02070309020205020404" pitchFamily="49" charset="0"/>
                        <a:buChar char="o"/>
                        <a:tabLst>
                          <a:tab pos="457200" algn="l"/>
                        </a:tabLst>
                      </a:pPr>
                      <a:r>
                        <a:rPr lang="en-IN" sz="1400" dirty="0">
                          <a:effectLst/>
                        </a:rPr>
                        <a:t>Objective and Scope</a:t>
                      </a:r>
                    </a:p>
                    <a:p>
                      <a:pPr marL="342900" lvl="0" indent="-342900">
                        <a:buSzPts val="1000"/>
                        <a:buFont typeface="Courier New" panose="02070309020205020404" pitchFamily="49" charset="0"/>
                        <a:buChar char="o"/>
                        <a:tabLst>
                          <a:tab pos="457200" algn="l"/>
                        </a:tabLst>
                      </a:pPr>
                      <a:r>
                        <a:rPr lang="en-IN" sz="1400" dirty="0">
                          <a:effectLst/>
                        </a:rPr>
                        <a:t>Testing tools</a:t>
                      </a:r>
                    </a:p>
                    <a:p>
                      <a:pPr marL="342900" lvl="0" indent="-342900">
                        <a:buSzPts val="1000"/>
                        <a:buFont typeface="Courier New" panose="02070309020205020404" pitchFamily="49" charset="0"/>
                        <a:buChar char="o"/>
                        <a:tabLst>
                          <a:tab pos="457200" algn="l"/>
                        </a:tabLst>
                      </a:pPr>
                      <a:r>
                        <a:rPr lang="en-IN" sz="1400" dirty="0">
                          <a:effectLst/>
                        </a:rPr>
                        <a:t>Testing metrics</a:t>
                      </a:r>
                    </a:p>
                    <a:p>
                      <a:pPr marL="342900" lvl="0" indent="-342900">
                        <a:buSzPts val="1000"/>
                        <a:buFont typeface="Courier New" panose="02070309020205020404" pitchFamily="49" charset="0"/>
                        <a:buChar char="o"/>
                        <a:tabLst>
                          <a:tab pos="457200" algn="l"/>
                        </a:tabLst>
                      </a:pPr>
                      <a:r>
                        <a:rPr lang="en-IN" sz="1400" dirty="0">
                          <a:effectLst/>
                        </a:rPr>
                        <a:t>Requirement Traceability Matrix</a:t>
                      </a:r>
                    </a:p>
                    <a:p>
                      <a:pPr marL="342900" lvl="0" indent="-342900">
                        <a:buSzPts val="1000"/>
                        <a:buFont typeface="Courier New" panose="02070309020205020404" pitchFamily="49" charset="0"/>
                        <a:buChar char="o"/>
                        <a:tabLst>
                          <a:tab pos="457200" algn="l"/>
                        </a:tabLst>
                      </a:pPr>
                      <a:r>
                        <a:rPr lang="en-IN" sz="1400" dirty="0">
                          <a:effectLst/>
                        </a:rPr>
                        <a:t>Training plan</a:t>
                      </a:r>
                    </a:p>
                    <a:p>
                      <a:pPr marL="342900" marR="0" lvl="0" indent="-342900" algn="l" defTabSz="457200" rtl="0" eaLnBrk="1" fontAlgn="auto" latinLnBrk="0" hangingPunct="1">
                        <a:lnSpc>
                          <a:spcPct val="100000"/>
                        </a:lnSpc>
                        <a:spcBef>
                          <a:spcPts val="0"/>
                        </a:spcBef>
                        <a:spcAft>
                          <a:spcPts val="0"/>
                        </a:spcAft>
                        <a:buClrTx/>
                        <a:buSzPts val="1000"/>
                        <a:buFont typeface="Courier New" panose="02070309020205020404" pitchFamily="49" charset="0"/>
                        <a:buChar char="o"/>
                        <a:tabLst>
                          <a:tab pos="457200" algn="l"/>
                        </a:tabLst>
                        <a:defRPr/>
                      </a:pPr>
                      <a:r>
                        <a:rPr lang="en-IN" sz="1400" dirty="0">
                          <a:effectLst/>
                        </a:rPr>
                        <a:t>Documentation Formats</a:t>
                      </a:r>
                    </a:p>
                    <a:p>
                      <a:pPr marL="342900" lvl="0" indent="-342900">
                        <a:buSzPts val="1000"/>
                        <a:buFont typeface="Courier New" panose="02070309020205020404" pitchFamily="49" charset="0"/>
                        <a:buChar char="o"/>
                        <a:tabLst>
                          <a:tab pos="457200" algn="l"/>
                        </a:tabLst>
                      </a:pPr>
                      <a:r>
                        <a:rPr lang="en-IN" sz="1400" dirty="0">
                          <a:effectLst/>
                        </a:rPr>
                        <a:t>Testing Process</a:t>
                      </a:r>
                    </a:p>
                    <a:p>
                      <a:pPr marL="342900" lvl="0" indent="-342900">
                        <a:buSzPts val="1000"/>
                        <a:buFont typeface="Courier New" panose="02070309020205020404" pitchFamily="49" charset="0"/>
                        <a:buChar char="o"/>
                        <a:tabLst>
                          <a:tab pos="457200" algn="l"/>
                        </a:tabLst>
                      </a:pPr>
                      <a:r>
                        <a:rPr lang="en-IN" sz="1400" dirty="0">
                          <a:effectLst/>
                        </a:rPr>
                        <a:t>Business issues</a:t>
                      </a:r>
                    </a:p>
                    <a:p>
                      <a:pPr marL="342900" lvl="0" indent="-342900">
                        <a:buSzPts val="1000"/>
                        <a:buFont typeface="Courier New" panose="02070309020205020404" pitchFamily="49" charset="0"/>
                        <a:buChar char="o"/>
                        <a:tabLst>
                          <a:tab pos="457200" algn="l"/>
                        </a:tabLst>
                      </a:pPr>
                      <a:r>
                        <a:rPr lang="en-IN" sz="1400" dirty="0">
                          <a:effectLst/>
                        </a:rPr>
                        <a:t>Team Reporting Structure</a:t>
                      </a:r>
                    </a:p>
                    <a:p>
                      <a:pPr marL="342900" lvl="0" indent="-342900">
                        <a:buSzPts val="1000"/>
                        <a:buFont typeface="Courier New" panose="02070309020205020404" pitchFamily="49" charset="0"/>
                        <a:buChar char="o"/>
                        <a:tabLst>
                          <a:tab pos="457200" algn="l"/>
                        </a:tabLst>
                      </a:pPr>
                      <a:r>
                        <a:rPr lang="en-IN" sz="1400" dirty="0">
                          <a:effectLst/>
                        </a:rPr>
                        <a:t>Client Communication Strategy</a:t>
                      </a:r>
                    </a:p>
                    <a:p>
                      <a:pPr marL="342900" lvl="0" indent="-342900">
                        <a:buSzPts val="1000"/>
                        <a:buFont typeface="Courier New" panose="02070309020205020404" pitchFamily="49" charset="0"/>
                        <a:buChar char="o"/>
                        <a:tabLst>
                          <a:tab pos="457200" algn="l"/>
                        </a:tabLst>
                      </a:pPr>
                      <a:r>
                        <a:rPr lang="en-IN" sz="1400" dirty="0">
                          <a:effectLst/>
                        </a:rPr>
                        <a:t>Test summary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tc>
                <a:extLst>
                  <a:ext uri="{0D108BD9-81ED-4DB2-BD59-A6C34878D82A}">
                    <a16:rowId xmlns:a16="http://schemas.microsoft.com/office/drawing/2014/main" val="226684776"/>
                  </a:ext>
                </a:extLst>
              </a:tr>
            </a:tbl>
          </a:graphicData>
        </a:graphic>
      </p:graphicFrame>
    </p:spTree>
    <p:extLst>
      <p:ext uri="{BB962C8B-B14F-4D97-AF65-F5344CB8AC3E}">
        <p14:creationId xmlns:p14="http://schemas.microsoft.com/office/powerpoint/2010/main" val="569794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86F-F576-5088-E0AB-F0AEA27AD28D}"/>
              </a:ext>
            </a:extLst>
          </p:cNvPr>
          <p:cNvSpPr>
            <a:spLocks noGrp="1"/>
          </p:cNvSpPr>
          <p:nvPr>
            <p:ph type="title"/>
          </p:nvPr>
        </p:nvSpPr>
        <p:spPr>
          <a:xfrm>
            <a:off x="677334" y="609600"/>
            <a:ext cx="8596668" cy="762000"/>
          </a:xfrm>
        </p:spPr>
        <p:txBody>
          <a:bodyPr/>
          <a:lstStyle/>
          <a:p>
            <a:r>
              <a:rPr lang="en-IN" dirty="0"/>
              <a:t>Test Plan vs Test Strategy</a:t>
            </a:r>
          </a:p>
        </p:txBody>
      </p:sp>
      <p:graphicFrame>
        <p:nvGraphicFramePr>
          <p:cNvPr id="6" name="Table 5">
            <a:extLst>
              <a:ext uri="{FF2B5EF4-FFF2-40B4-BE49-F238E27FC236}">
                <a16:creationId xmlns:a16="http://schemas.microsoft.com/office/drawing/2014/main" id="{0B78F827-8C10-AD77-8A38-5F027972E156}"/>
              </a:ext>
            </a:extLst>
          </p:cNvPr>
          <p:cNvGraphicFramePr>
            <a:graphicFrameLocks noGrp="1"/>
          </p:cNvGraphicFramePr>
          <p:nvPr>
            <p:extLst>
              <p:ext uri="{D42A27DB-BD31-4B8C-83A1-F6EECF244321}">
                <p14:modId xmlns:p14="http://schemas.microsoft.com/office/powerpoint/2010/main" val="2158619419"/>
              </p:ext>
            </p:extLst>
          </p:nvPr>
        </p:nvGraphicFramePr>
        <p:xfrm>
          <a:off x="832411" y="1371600"/>
          <a:ext cx="8911029" cy="4592321"/>
        </p:xfrm>
        <a:graphic>
          <a:graphicData uri="http://schemas.openxmlformats.org/drawingml/2006/table">
            <a:tbl>
              <a:tblPr firstRow="1" firstCol="1" bandRow="1">
                <a:tableStyleId>{5C22544A-7EE6-4342-B048-85BDC9FD1C3A}</a:tableStyleId>
              </a:tblPr>
              <a:tblGrid>
                <a:gridCol w="1249717">
                  <a:extLst>
                    <a:ext uri="{9D8B030D-6E8A-4147-A177-3AD203B41FA5}">
                      <a16:colId xmlns:a16="http://schemas.microsoft.com/office/drawing/2014/main" val="3883794928"/>
                    </a:ext>
                  </a:extLst>
                </a:gridCol>
                <a:gridCol w="3716552">
                  <a:extLst>
                    <a:ext uri="{9D8B030D-6E8A-4147-A177-3AD203B41FA5}">
                      <a16:colId xmlns:a16="http://schemas.microsoft.com/office/drawing/2014/main" val="3098143213"/>
                    </a:ext>
                  </a:extLst>
                </a:gridCol>
                <a:gridCol w="3944760">
                  <a:extLst>
                    <a:ext uri="{9D8B030D-6E8A-4147-A177-3AD203B41FA5}">
                      <a16:colId xmlns:a16="http://schemas.microsoft.com/office/drawing/2014/main" val="903799341"/>
                    </a:ext>
                  </a:extLst>
                </a:gridCol>
              </a:tblGrid>
              <a:tr h="559590">
                <a:tc>
                  <a:txBody>
                    <a:bodyPr/>
                    <a:lstStyle/>
                    <a:p>
                      <a:pPr algn="ctr"/>
                      <a:r>
                        <a:rPr lang="en-IN" sz="1800" dirty="0">
                          <a:effectLst/>
                        </a:rPr>
                        <a:t>Parameter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pPr algn="ctr"/>
                      <a:r>
                        <a:rPr lang="en-IN" sz="1800" dirty="0">
                          <a:effectLst/>
                        </a:rPr>
                        <a:t>Test Plan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pPr algn="ctr"/>
                      <a:r>
                        <a:rPr lang="en-IN" sz="1800" dirty="0">
                          <a:effectLst/>
                        </a:rPr>
                        <a:t>Test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1787388858"/>
                  </a:ext>
                </a:extLst>
              </a:tr>
              <a:tr h="1105978">
                <a:tc>
                  <a:txBody>
                    <a:bodyPr/>
                    <a:lstStyle/>
                    <a:p>
                      <a:r>
                        <a:rPr lang="en-IN" sz="1600" dirty="0">
                          <a:effectLst/>
                        </a:rPr>
                        <a:t>Performed by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dirty="0">
                          <a:effectLst/>
                        </a:rPr>
                        <a:t>Usually, a </a:t>
                      </a:r>
                      <a:r>
                        <a:rPr lang="en-IN" sz="1400" dirty="0">
                          <a:effectLst/>
                          <a:highlight>
                            <a:srgbClr val="FFFF00"/>
                          </a:highlight>
                        </a:rPr>
                        <a:t>testing manager</a:t>
                      </a:r>
                      <a:r>
                        <a:rPr lang="en-IN" sz="1400" dirty="0">
                          <a:effectLst/>
                        </a:rPr>
                        <a:t> or lead creates a test plan that outlines how to test, when to test, who will test, and what will be tested.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dirty="0">
                          <a:effectLst/>
                        </a:rPr>
                        <a:t>A test strategy is developed by </a:t>
                      </a:r>
                      <a:r>
                        <a:rPr lang="en-IN" sz="1400" dirty="0">
                          <a:effectLst/>
                          <a:highlight>
                            <a:srgbClr val="FFFF00"/>
                          </a:highlight>
                        </a:rPr>
                        <a:t>the project manager</a:t>
                      </a:r>
                      <a:r>
                        <a:rPr lang="en-IN" sz="1400" dirty="0">
                          <a:effectLst/>
                        </a:rPr>
                        <a:t> as part of the testing process. The document specifies what type of technique to use and which modules should be tested.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extLst>
                  <a:ext uri="{0D108BD9-81ED-4DB2-BD59-A6C34878D82A}">
                    <a16:rowId xmlns:a16="http://schemas.microsoft.com/office/drawing/2014/main" val="2912108226"/>
                  </a:ext>
                </a:extLst>
              </a:tr>
              <a:tr h="588590">
                <a:tc>
                  <a:txBody>
                    <a:bodyPr/>
                    <a:lstStyle/>
                    <a:p>
                      <a:r>
                        <a:rPr lang="en-IN" sz="1600" dirty="0">
                          <a:effectLst/>
                        </a:rPr>
                        <a:t>Scope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a:effectLst/>
                        </a:rPr>
                        <a:t>It thoroughly defines the whole testing activities.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tc>
                  <a:txBody>
                    <a:bodyPr/>
                    <a:lstStyle/>
                    <a:p>
                      <a:r>
                        <a:rPr lang="en-IN" sz="1400" dirty="0">
                          <a:effectLst/>
                        </a:rPr>
                        <a:t>It only focuses on high-level test methods and strategies.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066" marR="8066" marT="8066" marB="8066" anchor="ctr"/>
                </a:tc>
                <a:extLst>
                  <a:ext uri="{0D108BD9-81ED-4DB2-BD59-A6C34878D82A}">
                    <a16:rowId xmlns:a16="http://schemas.microsoft.com/office/drawing/2014/main" val="1287848981"/>
                  </a:ext>
                </a:extLst>
              </a:tr>
              <a:tr h="588590">
                <a:tc>
                  <a:txBody>
                    <a:bodyPr/>
                    <a:lstStyle/>
                    <a:p>
                      <a:r>
                        <a:rPr lang="en-IN" sz="1600" dirty="0">
                          <a:effectLst/>
                        </a:rPr>
                        <a:t>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is used on a project level only.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is used on an organizational level.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3971422488"/>
                  </a:ext>
                </a:extLst>
              </a:tr>
              <a:tr h="604035">
                <a:tc>
                  <a:txBody>
                    <a:bodyPr/>
                    <a:lstStyle/>
                    <a:p>
                      <a:r>
                        <a:rPr lang="en-IN" sz="1600" dirty="0">
                          <a:effectLst/>
                        </a:rPr>
                        <a:t>Repetition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is used by one project only and is very rarely repeated.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is used by multiple projects and can be repeated a lot of times.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2168968005"/>
                  </a:ext>
                </a:extLst>
              </a:tr>
              <a:tr h="1145538">
                <a:tc>
                  <a:txBody>
                    <a:bodyPr/>
                    <a:lstStyle/>
                    <a:p>
                      <a:r>
                        <a:rPr lang="en-IN" sz="1600" dirty="0">
                          <a:effectLst/>
                        </a:rPr>
                        <a:t>Change Susceptibility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is a dynamic document and can be changed repeatedly depending on testing specifications.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tc>
                  <a:txBody>
                    <a:bodyPr/>
                    <a:lstStyle/>
                    <a:p>
                      <a:r>
                        <a:rPr lang="en-IN" sz="1400" dirty="0">
                          <a:effectLst/>
                        </a:rPr>
                        <a:t>It can not be changed since it is a static document.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268" marR="9268" marT="9268" marB="9268" anchor="ctr"/>
                </a:tc>
                <a:extLst>
                  <a:ext uri="{0D108BD9-81ED-4DB2-BD59-A6C34878D82A}">
                    <a16:rowId xmlns:a16="http://schemas.microsoft.com/office/drawing/2014/main" val="297924239"/>
                  </a:ext>
                </a:extLst>
              </a:tr>
            </a:tbl>
          </a:graphicData>
        </a:graphic>
      </p:graphicFrame>
    </p:spTree>
    <p:extLst>
      <p:ext uri="{BB962C8B-B14F-4D97-AF65-F5344CB8AC3E}">
        <p14:creationId xmlns:p14="http://schemas.microsoft.com/office/powerpoint/2010/main" val="3145661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Case Development</a:t>
            </a:r>
            <a:endParaRPr lang="en-IN" dirty="0"/>
          </a:p>
        </p:txBody>
      </p:sp>
      <p:sp>
        <p:nvSpPr>
          <p:cNvPr id="4" name="Content Placeholder 3"/>
          <p:cNvSpPr>
            <a:spLocks noGrp="1"/>
          </p:cNvSpPr>
          <p:nvPr>
            <p:ph idx="1"/>
          </p:nvPr>
        </p:nvSpPr>
        <p:spPr>
          <a:xfrm>
            <a:off x="677334" y="1447800"/>
            <a:ext cx="8596668" cy="4593562"/>
          </a:xfrm>
        </p:spPr>
        <p:txBody>
          <a:bodyPr/>
          <a:lstStyle/>
          <a:p>
            <a:r>
              <a:rPr lang="en-IN" dirty="0"/>
              <a:t>This phase involves the creation, verification and rework of test cases &amp; test scripts. </a:t>
            </a:r>
            <a:r>
              <a:rPr lang="en-IN" dirty="0">
                <a:hlinkClick r:id="rId2"/>
              </a:rPr>
              <a:t>Test data</a:t>
            </a:r>
            <a:r>
              <a:rPr lang="en-IN" dirty="0"/>
              <a:t>, is identified/created and is reviewed and then reworked as well.</a:t>
            </a:r>
          </a:p>
          <a:p>
            <a:endParaRPr lang="en-IN" dirty="0"/>
          </a:p>
          <a:p>
            <a:r>
              <a:rPr lang="en-IN" b="1" dirty="0"/>
              <a:t>Activities</a:t>
            </a:r>
            <a:endParaRPr lang="en-IN" dirty="0"/>
          </a:p>
          <a:p>
            <a:pPr lvl="1">
              <a:buFont typeface="Wingdings" panose="05000000000000000000" pitchFamily="2" charset="2"/>
              <a:buChar char="§"/>
            </a:pPr>
            <a:r>
              <a:rPr lang="en-IN" dirty="0"/>
              <a:t>Create test cases, automation scripts (if applicable)</a:t>
            </a:r>
          </a:p>
          <a:p>
            <a:pPr lvl="1">
              <a:buFont typeface="Wingdings" panose="05000000000000000000" pitchFamily="2" charset="2"/>
              <a:buChar char="§"/>
            </a:pPr>
            <a:r>
              <a:rPr lang="en-IN" dirty="0"/>
              <a:t>Review and baseline test cases and scripts </a:t>
            </a:r>
          </a:p>
          <a:p>
            <a:pPr lvl="1">
              <a:buFont typeface="Wingdings" panose="05000000000000000000" pitchFamily="2" charset="2"/>
              <a:buChar char="§"/>
            </a:pPr>
            <a:r>
              <a:rPr lang="en-IN" dirty="0"/>
              <a:t>Create test data (If applicable)</a:t>
            </a:r>
          </a:p>
          <a:p>
            <a:r>
              <a:rPr lang="en-IN" b="1" dirty="0"/>
              <a:t>Deliverables</a:t>
            </a:r>
          </a:p>
          <a:p>
            <a:pPr lvl="1">
              <a:buFont typeface="Wingdings" panose="05000000000000000000" pitchFamily="2" charset="2"/>
              <a:buChar char="§"/>
            </a:pPr>
            <a:r>
              <a:rPr lang="en-IN" dirty="0"/>
              <a:t>Test cases/scripts </a:t>
            </a:r>
          </a:p>
          <a:p>
            <a:pPr lvl="1">
              <a:buFont typeface="Wingdings" panose="05000000000000000000" pitchFamily="2" charset="2"/>
              <a:buChar char="§"/>
            </a:pPr>
            <a:r>
              <a:rPr lang="en-IN" dirty="0"/>
              <a:t>Test data</a:t>
            </a:r>
          </a:p>
          <a:p>
            <a:endParaRPr lang="en-IN" dirty="0"/>
          </a:p>
        </p:txBody>
      </p:sp>
    </p:spTree>
    <p:extLst>
      <p:ext uri="{BB962C8B-B14F-4D97-AF65-F5344CB8AC3E}">
        <p14:creationId xmlns:p14="http://schemas.microsoft.com/office/powerpoint/2010/main" val="73111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Environment Setup</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r>
              <a:rPr lang="en-IN" dirty="0"/>
              <a:t>Test environment decides the software and hardware conditions under which a work product is tested. Test environment set-up is one of the critical aspects of testing process and </a:t>
            </a:r>
            <a:r>
              <a:rPr lang="en-IN" b="1" i="1" dirty="0"/>
              <a:t>can be done in parallel with Test Case Development Stage</a:t>
            </a:r>
            <a:r>
              <a:rPr lang="en-IN" dirty="0"/>
              <a:t>. </a:t>
            </a:r>
            <a:r>
              <a:rPr lang="en-IN" b="1" i="1" dirty="0"/>
              <a:t>Test team may not be involved in this activity</a:t>
            </a:r>
            <a:r>
              <a:rPr lang="en-IN" dirty="0"/>
              <a:t> if the customer/development team provides the test environment in which case the test team is required to do a readiness check (smoke testing) of the given environment.</a:t>
            </a:r>
          </a:p>
          <a:p>
            <a:r>
              <a:rPr lang="en-IN" b="1" dirty="0"/>
              <a:t>Activities </a:t>
            </a:r>
            <a:endParaRPr lang="en-IN" dirty="0"/>
          </a:p>
          <a:p>
            <a:pPr lvl="1">
              <a:buFont typeface="Wingdings" panose="05000000000000000000" pitchFamily="2" charset="2"/>
              <a:buChar char="§"/>
            </a:pPr>
            <a:r>
              <a:rPr lang="en-IN" dirty="0"/>
              <a:t>Understand the required architecture, environment set-up and prepare hardware and software requirement list for the Test Environment. </a:t>
            </a:r>
          </a:p>
          <a:p>
            <a:pPr lvl="1">
              <a:buFont typeface="Wingdings" panose="05000000000000000000" pitchFamily="2" charset="2"/>
              <a:buChar char="§"/>
            </a:pPr>
            <a:r>
              <a:rPr lang="en-IN" dirty="0"/>
              <a:t>Setup test Environment and test data </a:t>
            </a:r>
          </a:p>
          <a:p>
            <a:pPr lvl="1">
              <a:buFont typeface="Wingdings" panose="05000000000000000000" pitchFamily="2" charset="2"/>
              <a:buChar char="§"/>
            </a:pPr>
            <a:r>
              <a:rPr lang="en-IN" dirty="0"/>
              <a:t>Perform smoke test on the build</a:t>
            </a:r>
          </a:p>
          <a:p>
            <a:r>
              <a:rPr lang="en-IN" b="1" dirty="0"/>
              <a:t>Deliverables </a:t>
            </a:r>
          </a:p>
          <a:p>
            <a:pPr lvl="1">
              <a:buFont typeface="Wingdings" panose="05000000000000000000" pitchFamily="2" charset="2"/>
              <a:buChar char="§"/>
            </a:pPr>
            <a:r>
              <a:rPr lang="en-IN" dirty="0"/>
              <a:t>Environment ready with test data set up </a:t>
            </a:r>
          </a:p>
          <a:p>
            <a:pPr lvl="1">
              <a:buFont typeface="Wingdings" panose="05000000000000000000" pitchFamily="2" charset="2"/>
              <a:buChar char="§"/>
            </a:pPr>
            <a:r>
              <a:rPr lang="en-IN" dirty="0"/>
              <a:t>Smoke Test Results.</a:t>
            </a:r>
          </a:p>
          <a:p>
            <a:endParaRPr lang="en-IN" dirty="0"/>
          </a:p>
        </p:txBody>
      </p:sp>
    </p:spTree>
    <p:extLst>
      <p:ext uri="{BB962C8B-B14F-4D97-AF65-F5344CB8AC3E}">
        <p14:creationId xmlns:p14="http://schemas.microsoft.com/office/powerpoint/2010/main" val="163797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Course Outline: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5818620"/>
              </p:ext>
            </p:extLst>
          </p:nvPr>
        </p:nvGraphicFramePr>
        <p:xfrm>
          <a:off x="1000012" y="1552462"/>
          <a:ext cx="8273991" cy="3324339"/>
        </p:xfrm>
        <a:graphic>
          <a:graphicData uri="http://schemas.openxmlformats.org/drawingml/2006/table">
            <a:tbl>
              <a:tblPr>
                <a:tableStyleId>{5C22544A-7EE6-4342-B048-85BDC9FD1C3A}</a:tableStyleId>
              </a:tblPr>
              <a:tblGrid>
                <a:gridCol w="678892">
                  <a:extLst>
                    <a:ext uri="{9D8B030D-6E8A-4147-A177-3AD203B41FA5}">
                      <a16:colId xmlns:a16="http://schemas.microsoft.com/office/drawing/2014/main" val="20000"/>
                    </a:ext>
                  </a:extLst>
                </a:gridCol>
                <a:gridCol w="2503413">
                  <a:extLst>
                    <a:ext uri="{9D8B030D-6E8A-4147-A177-3AD203B41FA5}">
                      <a16:colId xmlns:a16="http://schemas.microsoft.com/office/drawing/2014/main" val="20001"/>
                    </a:ext>
                  </a:extLst>
                </a:gridCol>
                <a:gridCol w="5091686">
                  <a:extLst>
                    <a:ext uri="{9D8B030D-6E8A-4147-A177-3AD203B41FA5}">
                      <a16:colId xmlns:a16="http://schemas.microsoft.com/office/drawing/2014/main" val="20002"/>
                    </a:ext>
                  </a:extLst>
                </a:gridCol>
              </a:tblGrid>
              <a:tr h="369371">
                <a:tc>
                  <a:txBody>
                    <a:bodyPr/>
                    <a:lstStyle/>
                    <a:p>
                      <a:pPr algn="ctr" fontAlgn="b"/>
                      <a:r>
                        <a:rPr lang="en-IN" sz="1200" u="none" strike="noStrike" dirty="0">
                          <a:effectLst/>
                        </a:rPr>
                        <a:t>7</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Expore JIRA</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A walk thru of features that is necessary to perform BRISK based hands on. </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0"/>
                  </a:ext>
                </a:extLst>
              </a:tr>
              <a:tr h="369371">
                <a:tc>
                  <a:txBody>
                    <a:bodyPr/>
                    <a:lstStyle/>
                    <a:p>
                      <a:pPr algn="ctr" fontAlgn="b"/>
                      <a:r>
                        <a:rPr lang="en-IN" sz="1200" u="none" strike="noStrike" dirty="0">
                          <a:effectLst/>
                        </a:rPr>
                        <a:t>13</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Test Execution</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Execute test cases written in JIRA</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1"/>
                  </a:ext>
                </a:extLst>
              </a:tr>
              <a:tr h="369371">
                <a:tc>
                  <a:txBody>
                    <a:bodyPr/>
                    <a:lstStyle/>
                    <a:p>
                      <a:pPr algn="ctr" fontAlgn="b"/>
                      <a:r>
                        <a:rPr lang="en-IN" sz="1200" u="none" strike="noStrike" dirty="0">
                          <a:effectLst/>
                        </a:rPr>
                        <a:t>14</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Defect Life Cycle</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Introduce and walk thru defect stages and life cycle</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2"/>
                  </a:ext>
                </a:extLst>
              </a:tr>
              <a:tr h="369371">
                <a:tc>
                  <a:txBody>
                    <a:bodyPr/>
                    <a:lstStyle/>
                    <a:p>
                      <a:pPr algn="ctr" fontAlgn="b"/>
                      <a:r>
                        <a:rPr lang="en-IN" sz="1200" u="none" strike="noStrike" dirty="0">
                          <a:effectLst/>
                        </a:rPr>
                        <a:t>15</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Defect tracking</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Log, track and close the defects for failed TCs</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3"/>
                  </a:ext>
                </a:extLst>
              </a:tr>
              <a:tr h="369371">
                <a:tc>
                  <a:txBody>
                    <a:bodyPr/>
                    <a:lstStyle/>
                    <a:p>
                      <a:pPr algn="ctr" fontAlgn="b"/>
                      <a:r>
                        <a:rPr lang="en-IN" sz="1200" u="none" strike="noStrike">
                          <a:effectLst/>
                        </a:rPr>
                        <a:t>12</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Reviews</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Why reviews? Use of checklists. Peer review hands on with the TCs written</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4"/>
                  </a:ext>
                </a:extLst>
              </a:tr>
              <a:tr h="1477484">
                <a:tc>
                  <a:txBody>
                    <a:bodyPr/>
                    <a:lstStyle/>
                    <a:p>
                      <a:pPr algn="ctr" fontAlgn="b"/>
                      <a:r>
                        <a:rPr lang="en-IN" sz="1200" u="none" strike="noStrike">
                          <a:effectLst/>
                        </a:rPr>
                        <a:t>8</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a:effectLst/>
                        </a:rPr>
                        <a:t>Recap</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IN" sz="1200" u="none" strike="noStrike" dirty="0">
                          <a:effectLst/>
                        </a:rPr>
                        <a:t>Test </a:t>
                      </a:r>
                      <a:r>
                        <a:rPr lang="en-IN" sz="1200" u="none" strike="noStrike" dirty="0" err="1">
                          <a:effectLst/>
                        </a:rPr>
                        <a:t>Summry</a:t>
                      </a:r>
                      <a:r>
                        <a:rPr lang="en-IN" sz="1200" u="none" strike="noStrike" dirty="0">
                          <a:effectLst/>
                        </a:rPr>
                        <a:t> report walkthrough, issues encounter and lesson learnt, Defect Causal Analysis</a:t>
                      </a:r>
                      <a:br>
                        <a:rPr lang="en-IN" sz="1200" u="none" strike="noStrike" dirty="0">
                          <a:effectLst/>
                        </a:rPr>
                      </a:br>
                      <a:br>
                        <a:rPr lang="en-IN" sz="1200" u="none" strike="noStrike" dirty="0">
                          <a:effectLst/>
                        </a:rPr>
                      </a:br>
                      <a:r>
                        <a:rPr lang="en-IN" sz="1200" u="none" strike="noStrike" dirty="0">
                          <a:effectLst/>
                        </a:rPr>
                        <a:t>Any queries in STLC</a:t>
                      </a:r>
                      <a:endParaRPr lang="en-IN" sz="12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2227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Execution</a:t>
            </a:r>
            <a:endParaRPr lang="en-IN" dirty="0"/>
          </a:p>
        </p:txBody>
      </p:sp>
      <p:sp>
        <p:nvSpPr>
          <p:cNvPr id="4" name="Content Placeholder 3"/>
          <p:cNvSpPr>
            <a:spLocks noGrp="1"/>
          </p:cNvSpPr>
          <p:nvPr>
            <p:ph idx="1"/>
          </p:nvPr>
        </p:nvSpPr>
        <p:spPr>
          <a:xfrm>
            <a:off x="677334" y="1447800"/>
            <a:ext cx="8596668" cy="5116286"/>
          </a:xfrm>
        </p:spPr>
        <p:txBody>
          <a:bodyPr/>
          <a:lstStyle/>
          <a:p>
            <a:r>
              <a:rPr lang="en-IN" dirty="0"/>
              <a:t>During this phase, the testers will carry out the testing based on the test plans and the test cases prepared. Bugs will be reported back to the development team for correction and retesting will be performed.</a:t>
            </a:r>
          </a:p>
          <a:p>
            <a:r>
              <a:rPr lang="en-IN" b="1" dirty="0"/>
              <a:t>Activities</a:t>
            </a:r>
            <a:endParaRPr lang="en-IN" dirty="0"/>
          </a:p>
          <a:p>
            <a:pPr lvl="1">
              <a:buFont typeface="Wingdings" panose="05000000000000000000" pitchFamily="2" charset="2"/>
              <a:buChar char="§"/>
            </a:pPr>
            <a:r>
              <a:rPr lang="en-IN" dirty="0"/>
              <a:t>Execute test cases as per plan</a:t>
            </a:r>
          </a:p>
          <a:p>
            <a:pPr lvl="1">
              <a:buFont typeface="Wingdings" panose="05000000000000000000" pitchFamily="2" charset="2"/>
              <a:buChar char="§"/>
            </a:pPr>
            <a:r>
              <a:rPr lang="en-IN" dirty="0"/>
              <a:t>Document test results, and log defects for failed cases </a:t>
            </a:r>
          </a:p>
          <a:p>
            <a:pPr lvl="1">
              <a:buFont typeface="Wingdings" panose="05000000000000000000" pitchFamily="2" charset="2"/>
              <a:buChar char="§"/>
            </a:pPr>
            <a:r>
              <a:rPr lang="en-IN" dirty="0"/>
              <a:t>Map defects to test cases in RTM </a:t>
            </a:r>
          </a:p>
          <a:p>
            <a:pPr lvl="1">
              <a:buFont typeface="Wingdings" panose="05000000000000000000" pitchFamily="2" charset="2"/>
              <a:buChar char="§"/>
            </a:pPr>
            <a:r>
              <a:rPr lang="en-IN" dirty="0"/>
              <a:t>Retest the</a:t>
            </a:r>
            <a:r>
              <a:rPr lang="en-IN" dirty="0">
                <a:hlinkClick r:id="rId2"/>
              </a:rPr>
              <a:t> Defect </a:t>
            </a:r>
            <a:r>
              <a:rPr lang="en-IN" dirty="0"/>
              <a:t>fixes </a:t>
            </a:r>
          </a:p>
          <a:p>
            <a:pPr lvl="1">
              <a:buFont typeface="Wingdings" panose="05000000000000000000" pitchFamily="2" charset="2"/>
              <a:buChar char="§"/>
            </a:pPr>
            <a:r>
              <a:rPr lang="en-IN" dirty="0"/>
              <a:t>Track the defects to closure</a:t>
            </a:r>
          </a:p>
          <a:p>
            <a:r>
              <a:rPr lang="en-IN" b="1" dirty="0"/>
              <a:t>Deliverables </a:t>
            </a:r>
          </a:p>
          <a:p>
            <a:pPr lvl="1">
              <a:buFont typeface="Wingdings" panose="05000000000000000000" pitchFamily="2" charset="2"/>
              <a:buChar char="§"/>
            </a:pPr>
            <a:r>
              <a:rPr lang="en-IN" dirty="0"/>
              <a:t>Completed RTM with the execution status</a:t>
            </a:r>
          </a:p>
          <a:p>
            <a:pPr lvl="1">
              <a:buFont typeface="Wingdings" panose="05000000000000000000" pitchFamily="2" charset="2"/>
              <a:buChar char="§"/>
            </a:pPr>
            <a:r>
              <a:rPr lang="en-IN" dirty="0"/>
              <a:t>Test cases updated with results</a:t>
            </a:r>
          </a:p>
          <a:p>
            <a:pPr lvl="1">
              <a:buFont typeface="Wingdings" panose="05000000000000000000" pitchFamily="2" charset="2"/>
              <a:buChar char="§"/>
            </a:pPr>
            <a:r>
              <a:rPr lang="en-IN" dirty="0"/>
              <a:t>Defect reports</a:t>
            </a:r>
          </a:p>
          <a:p>
            <a:endParaRPr lang="en-IN" dirty="0"/>
          </a:p>
        </p:txBody>
      </p:sp>
    </p:spTree>
    <p:extLst>
      <p:ext uri="{BB962C8B-B14F-4D97-AF65-F5344CB8AC3E}">
        <p14:creationId xmlns:p14="http://schemas.microsoft.com/office/powerpoint/2010/main" val="272729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Cycle Closure</a:t>
            </a:r>
            <a:endParaRPr lang="en-IN" dirty="0"/>
          </a:p>
        </p:txBody>
      </p:sp>
      <p:sp>
        <p:nvSpPr>
          <p:cNvPr id="4" name="Content Placeholder 3"/>
          <p:cNvSpPr>
            <a:spLocks noGrp="1"/>
          </p:cNvSpPr>
          <p:nvPr>
            <p:ph idx="1"/>
          </p:nvPr>
        </p:nvSpPr>
        <p:spPr>
          <a:xfrm>
            <a:off x="677334" y="1447800"/>
            <a:ext cx="8596668" cy="5116286"/>
          </a:xfrm>
        </p:spPr>
        <p:txBody>
          <a:bodyPr>
            <a:normAutofit fontScale="92500" lnSpcReduction="20000"/>
          </a:bodyPr>
          <a:lstStyle/>
          <a:p>
            <a:pPr>
              <a:lnSpc>
                <a:spcPct val="130000"/>
              </a:lnSpc>
            </a:pPr>
            <a:r>
              <a:rPr lang="en-IN" dirty="0"/>
              <a:t>Testing team will meet, discuss and analyse the testing artifacts to identify strategies that have to be implemented in the future, taking lessons from the current test cycle. The idea is to remove the process of bottlenecks for future test cycles and share best practices for any similar projects in the future.</a:t>
            </a:r>
          </a:p>
          <a:p>
            <a:r>
              <a:rPr lang="en-IN" b="1" dirty="0"/>
              <a:t>Activities</a:t>
            </a:r>
            <a:endParaRPr lang="en-IN" dirty="0"/>
          </a:p>
          <a:p>
            <a:pPr lvl="1">
              <a:lnSpc>
                <a:spcPct val="110000"/>
              </a:lnSpc>
              <a:buFont typeface="Wingdings" panose="05000000000000000000" pitchFamily="2" charset="2"/>
              <a:buChar char="§"/>
            </a:pPr>
            <a:r>
              <a:rPr lang="en-IN" sz="1700" dirty="0"/>
              <a:t>Evaluate cycle completion criteria based on Time, Test coverage, Cost, Software, Critical Business Objectives and Quality</a:t>
            </a:r>
          </a:p>
          <a:p>
            <a:pPr lvl="1">
              <a:buFont typeface="Wingdings" panose="05000000000000000000" pitchFamily="2" charset="2"/>
              <a:buChar char="§"/>
            </a:pPr>
            <a:r>
              <a:rPr lang="en-IN" sz="1700" dirty="0"/>
              <a:t>Prepare test metrics based on the above parameters. </a:t>
            </a:r>
          </a:p>
          <a:p>
            <a:pPr lvl="1">
              <a:buFont typeface="Wingdings" panose="05000000000000000000" pitchFamily="2" charset="2"/>
              <a:buChar char="§"/>
            </a:pPr>
            <a:r>
              <a:rPr lang="en-IN" sz="1700" dirty="0"/>
              <a:t>Document the learning out of the project </a:t>
            </a:r>
          </a:p>
          <a:p>
            <a:pPr lvl="1">
              <a:buFont typeface="Wingdings" panose="05000000000000000000" pitchFamily="2" charset="2"/>
              <a:buChar char="§"/>
            </a:pPr>
            <a:r>
              <a:rPr lang="en-IN" sz="1700" dirty="0"/>
              <a:t>Prepare Test closure report </a:t>
            </a:r>
          </a:p>
          <a:p>
            <a:pPr lvl="1">
              <a:lnSpc>
                <a:spcPct val="110000"/>
              </a:lnSpc>
              <a:buFont typeface="Wingdings" panose="05000000000000000000" pitchFamily="2" charset="2"/>
              <a:buChar char="§"/>
            </a:pPr>
            <a:r>
              <a:rPr lang="en-IN" sz="1700" dirty="0"/>
              <a:t>Qualitative and quantitative reporting of quality of the work product to the customer. </a:t>
            </a:r>
          </a:p>
          <a:p>
            <a:pPr lvl="1">
              <a:buFont typeface="Wingdings" panose="05000000000000000000" pitchFamily="2" charset="2"/>
              <a:buChar char="§"/>
            </a:pPr>
            <a:r>
              <a:rPr lang="en-IN" sz="1700" dirty="0"/>
              <a:t>Test result analysis to find out the defect distribution by type and severity.</a:t>
            </a:r>
          </a:p>
          <a:p>
            <a:r>
              <a:rPr lang="en-IN" b="1" dirty="0"/>
              <a:t>Deliverables </a:t>
            </a:r>
          </a:p>
          <a:p>
            <a:pPr lvl="1">
              <a:buFont typeface="Wingdings" panose="05000000000000000000" pitchFamily="2" charset="2"/>
              <a:buChar char="§"/>
            </a:pPr>
            <a:r>
              <a:rPr lang="en-IN" sz="1700" dirty="0"/>
              <a:t>Test Closure report </a:t>
            </a:r>
          </a:p>
          <a:p>
            <a:pPr lvl="1">
              <a:buFont typeface="Wingdings" panose="05000000000000000000" pitchFamily="2" charset="2"/>
              <a:buChar char="§"/>
            </a:pPr>
            <a:r>
              <a:rPr lang="en-IN" sz="1700" dirty="0"/>
              <a:t>Test metrics</a:t>
            </a:r>
          </a:p>
          <a:p>
            <a:endParaRPr lang="en-IN" dirty="0"/>
          </a:p>
        </p:txBody>
      </p:sp>
    </p:spTree>
    <p:extLst>
      <p:ext uri="{BB962C8B-B14F-4D97-AF65-F5344CB8AC3E}">
        <p14:creationId xmlns:p14="http://schemas.microsoft.com/office/powerpoint/2010/main" val="682382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AA-46B7-4613-9CC0-DA27524975F9}"/>
              </a:ext>
            </a:extLst>
          </p:cNvPr>
          <p:cNvSpPr>
            <a:spLocks noGrp="1"/>
          </p:cNvSpPr>
          <p:nvPr>
            <p:ph type="title"/>
          </p:nvPr>
        </p:nvSpPr>
        <p:spPr>
          <a:xfrm>
            <a:off x="677334" y="609600"/>
            <a:ext cx="8596668" cy="781878"/>
          </a:xfrm>
        </p:spPr>
        <p:txBody>
          <a:bodyPr/>
          <a:lstStyle/>
          <a:p>
            <a:r>
              <a:rPr lang="en-IN" dirty="0"/>
              <a:t>Roles and Responsibility of Tester</a:t>
            </a:r>
          </a:p>
        </p:txBody>
      </p:sp>
      <p:sp>
        <p:nvSpPr>
          <p:cNvPr id="3" name="Content Placeholder 2">
            <a:extLst>
              <a:ext uri="{FF2B5EF4-FFF2-40B4-BE49-F238E27FC236}">
                <a16:creationId xmlns:a16="http://schemas.microsoft.com/office/drawing/2014/main" id="{7EC4A6A9-3B87-45FB-B3A5-E30DB78EBB96}"/>
              </a:ext>
            </a:extLst>
          </p:cNvPr>
          <p:cNvSpPr>
            <a:spLocks noGrp="1"/>
          </p:cNvSpPr>
          <p:nvPr>
            <p:ph idx="1"/>
          </p:nvPr>
        </p:nvSpPr>
        <p:spPr>
          <a:xfrm>
            <a:off x="677334" y="1391479"/>
            <a:ext cx="8596668" cy="4649884"/>
          </a:xfrm>
        </p:spPr>
        <p:txBody>
          <a:bodyPr>
            <a:normAutofit/>
          </a:bodyPr>
          <a:lstStyle/>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Understanding Test Requirements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Deriving Test Scenarios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Designing Test Cases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Updating Traceability Matrix Document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Creating / Collecting Test Data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Executing Test Cases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Reporting Defects and Tracking Defects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Collecting Test Metrics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Latha" panose="020B0604020202020204" pitchFamily="34" charset="0"/>
              </a:rPr>
              <a:t>Updating</a:t>
            </a:r>
            <a:r>
              <a:rPr lang="en-US" sz="1800" dirty="0">
                <a:effectLst/>
                <a:latin typeface="Calibri" panose="020F0502020204030204" pitchFamily="34" charset="0"/>
                <a:ea typeface="Calibri" panose="020F0502020204030204" pitchFamily="34" charset="0"/>
                <a:cs typeface="Latha" panose="020B0604020202020204" pitchFamily="34" charset="0"/>
              </a:rPr>
              <a:t> Test Cases (If Required) </a:t>
            </a:r>
          </a:p>
          <a:p>
            <a:pPr>
              <a:lnSpc>
                <a:spcPct val="107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Contributing in Test Plan Preparation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87222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AA-46B7-4613-9CC0-DA27524975F9}"/>
              </a:ext>
            </a:extLst>
          </p:cNvPr>
          <p:cNvSpPr>
            <a:spLocks noGrp="1"/>
          </p:cNvSpPr>
          <p:nvPr>
            <p:ph type="title"/>
          </p:nvPr>
        </p:nvSpPr>
        <p:spPr>
          <a:xfrm>
            <a:off x="677334" y="609600"/>
            <a:ext cx="8596668" cy="781878"/>
          </a:xfrm>
        </p:spPr>
        <p:txBody>
          <a:bodyPr/>
          <a:lstStyle/>
          <a:p>
            <a:r>
              <a:rPr lang="en-IN" dirty="0"/>
              <a:t>Quality Assurance vs Quality Control</a:t>
            </a:r>
          </a:p>
        </p:txBody>
      </p:sp>
      <p:graphicFrame>
        <p:nvGraphicFramePr>
          <p:cNvPr id="8" name="Table 8">
            <a:extLst>
              <a:ext uri="{FF2B5EF4-FFF2-40B4-BE49-F238E27FC236}">
                <a16:creationId xmlns:a16="http://schemas.microsoft.com/office/drawing/2014/main" id="{05264783-91C7-4D52-B69C-C237E88EF67B}"/>
              </a:ext>
            </a:extLst>
          </p:cNvPr>
          <p:cNvGraphicFramePr>
            <a:graphicFrameLocks noGrp="1"/>
          </p:cNvGraphicFramePr>
          <p:nvPr>
            <p:ph idx="1"/>
            <p:extLst>
              <p:ext uri="{D42A27DB-BD31-4B8C-83A1-F6EECF244321}">
                <p14:modId xmlns:p14="http://schemas.microsoft.com/office/powerpoint/2010/main" val="2743092635"/>
              </p:ext>
            </p:extLst>
          </p:nvPr>
        </p:nvGraphicFramePr>
        <p:xfrm>
          <a:off x="1143000" y="1749287"/>
          <a:ext cx="8458200" cy="4499114"/>
        </p:xfrm>
        <a:graphic>
          <a:graphicData uri="http://schemas.openxmlformats.org/drawingml/2006/table">
            <a:tbl>
              <a:tblPr firstRow="1" bandRow="1">
                <a:tableStyleId>{5C22544A-7EE6-4342-B048-85BDC9FD1C3A}</a:tableStyleId>
              </a:tblPr>
              <a:tblGrid>
                <a:gridCol w="4214191">
                  <a:extLst>
                    <a:ext uri="{9D8B030D-6E8A-4147-A177-3AD203B41FA5}">
                      <a16:colId xmlns:a16="http://schemas.microsoft.com/office/drawing/2014/main" val="1742405988"/>
                    </a:ext>
                  </a:extLst>
                </a:gridCol>
                <a:gridCol w="4244009">
                  <a:extLst>
                    <a:ext uri="{9D8B030D-6E8A-4147-A177-3AD203B41FA5}">
                      <a16:colId xmlns:a16="http://schemas.microsoft.com/office/drawing/2014/main" val="3031028560"/>
                    </a:ext>
                  </a:extLst>
                </a:gridCol>
              </a:tblGrid>
              <a:tr h="578871">
                <a:tc>
                  <a:txBody>
                    <a:bodyPr/>
                    <a:lstStyle/>
                    <a:p>
                      <a:pPr algn="ctr"/>
                      <a:r>
                        <a:rPr lang="en-IN" sz="2200" dirty="0"/>
                        <a:t>Quality Assurance</a:t>
                      </a:r>
                    </a:p>
                  </a:txBody>
                  <a:tcPr/>
                </a:tc>
                <a:tc>
                  <a:txBody>
                    <a:bodyPr/>
                    <a:lstStyle/>
                    <a:p>
                      <a:pPr algn="ctr"/>
                      <a:r>
                        <a:rPr lang="en-IN" sz="2200" dirty="0"/>
                        <a:t>Quality Control</a:t>
                      </a:r>
                    </a:p>
                  </a:txBody>
                  <a:tcPr/>
                </a:tc>
                <a:extLst>
                  <a:ext uri="{0D108BD9-81ED-4DB2-BD59-A6C34878D82A}">
                    <a16:rowId xmlns:a16="http://schemas.microsoft.com/office/drawing/2014/main" val="3987519982"/>
                  </a:ext>
                </a:extLst>
              </a:tr>
              <a:tr h="1257436">
                <a:tc>
                  <a:txBody>
                    <a:bodyPr/>
                    <a:lstStyle/>
                    <a:p>
                      <a:r>
                        <a:rPr lang="en-IN" sz="1700" dirty="0">
                          <a:effectLst/>
                          <a:latin typeface="Calibri" panose="020F0502020204030204" pitchFamily="34" charset="0"/>
                          <a:ea typeface="Calibri" panose="020F0502020204030204" pitchFamily="34" charset="0"/>
                          <a:cs typeface="Times New Roman" panose="02020603050405020304" pitchFamily="18" charset="0"/>
                        </a:rPr>
                        <a:t>QA is the implementation of processes, methodologies and standards that ensure that the software developed will be up to the required quality standards.</a:t>
                      </a:r>
                    </a:p>
                  </a:txBody>
                  <a:tcPr marL="95250" marR="95250" marT="95250" marB="95250" anchor="b"/>
                </a:tc>
                <a:tc>
                  <a:txBody>
                    <a:bodyPr/>
                    <a:lstStyle/>
                    <a:p>
                      <a:r>
                        <a:rPr lang="en-IN"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QC is the set of activities that are carried out to verify the developed product meets the required standards.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521075086"/>
                  </a:ext>
                </a:extLst>
              </a:tr>
              <a:tr h="994443">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QA focuses on the improvement of process and methodologies used to develop product.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IN"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QC focuses on the improvement of the product by identifying the bugs and issues.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209477949"/>
                  </a:ext>
                </a:extLst>
              </a:tr>
              <a:tr h="468457">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process oriented.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IN"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product oriented.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589575148"/>
                  </a:ext>
                </a:extLst>
              </a:tr>
              <a:tr h="731450">
                <a:tc>
                  <a:txBody>
                    <a:bodyPr/>
                    <a:lstStyle/>
                    <a:p>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QA aim is to prevent the defect.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QC aim is to identify and improve the defects.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906246338"/>
                  </a:ext>
                </a:extLst>
              </a:tr>
              <a:tr h="468457">
                <a:tc>
                  <a:txBody>
                    <a:bodyPr/>
                    <a:lstStyle/>
                    <a:p>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QA is the technique of managing quality.</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QC is a method to verify quality.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2969069299"/>
                  </a:ext>
                </a:extLst>
              </a:tr>
            </a:tbl>
          </a:graphicData>
        </a:graphic>
      </p:graphicFrame>
    </p:spTree>
    <p:extLst>
      <p:ext uri="{BB962C8B-B14F-4D97-AF65-F5344CB8AC3E}">
        <p14:creationId xmlns:p14="http://schemas.microsoft.com/office/powerpoint/2010/main" val="14874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5790-2BA9-B74D-075D-45189D29086C}"/>
              </a:ext>
            </a:extLst>
          </p:cNvPr>
          <p:cNvSpPr>
            <a:spLocks noGrp="1"/>
          </p:cNvSpPr>
          <p:nvPr>
            <p:ph type="ctrTitle"/>
          </p:nvPr>
        </p:nvSpPr>
        <p:spPr>
          <a:xfrm>
            <a:off x="873761" y="2404534"/>
            <a:ext cx="9194800" cy="1646302"/>
          </a:xfrm>
        </p:spPr>
        <p:txBody>
          <a:bodyPr/>
          <a:lstStyle/>
          <a:p>
            <a:pPr algn="ctr"/>
            <a:r>
              <a:rPr lang="en-IN" sz="4600" dirty="0"/>
              <a:t>Test Case Development / Design</a:t>
            </a:r>
          </a:p>
        </p:txBody>
      </p:sp>
    </p:spTree>
    <p:extLst>
      <p:ext uri="{BB962C8B-B14F-4D97-AF65-F5344CB8AC3E}">
        <p14:creationId xmlns:p14="http://schemas.microsoft.com/office/powerpoint/2010/main" val="1582898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84A8-CEB6-4A41-08BF-0507BF6DBD36}"/>
              </a:ext>
            </a:extLst>
          </p:cNvPr>
          <p:cNvSpPr>
            <a:spLocks noGrp="1"/>
          </p:cNvSpPr>
          <p:nvPr>
            <p:ph type="title"/>
          </p:nvPr>
        </p:nvSpPr>
        <p:spPr>
          <a:xfrm>
            <a:off x="707814" y="579120"/>
            <a:ext cx="8596668" cy="1320800"/>
          </a:xfrm>
        </p:spPr>
        <p:txBody>
          <a:bodyPr/>
          <a:lstStyle/>
          <a:p>
            <a:r>
              <a:rPr lang="en-IN" dirty="0"/>
              <a:t>Software Testing Technique</a:t>
            </a:r>
          </a:p>
        </p:txBody>
      </p:sp>
      <p:pic>
        <p:nvPicPr>
          <p:cNvPr id="9" name="Picture 8">
            <a:extLst>
              <a:ext uri="{FF2B5EF4-FFF2-40B4-BE49-F238E27FC236}">
                <a16:creationId xmlns:a16="http://schemas.microsoft.com/office/drawing/2014/main" id="{B0DFB024-7D33-0FE4-38DA-EA0743C400A0}"/>
              </a:ext>
            </a:extLst>
          </p:cNvPr>
          <p:cNvPicPr>
            <a:picLocks noChangeAspect="1"/>
          </p:cNvPicPr>
          <p:nvPr/>
        </p:nvPicPr>
        <p:blipFill>
          <a:blip r:embed="rId2"/>
          <a:stretch>
            <a:fillRect/>
          </a:stretch>
        </p:blipFill>
        <p:spPr>
          <a:xfrm>
            <a:off x="856455" y="1334676"/>
            <a:ext cx="8765065" cy="5124192"/>
          </a:xfrm>
          <a:prstGeom prst="rect">
            <a:avLst/>
          </a:prstGeom>
          <a:ln w="12700">
            <a:solidFill>
              <a:schemeClr val="tx1"/>
            </a:solidFill>
          </a:ln>
        </p:spPr>
      </p:pic>
    </p:spTree>
    <p:extLst>
      <p:ext uri="{BB962C8B-B14F-4D97-AF65-F5344CB8AC3E}">
        <p14:creationId xmlns:p14="http://schemas.microsoft.com/office/powerpoint/2010/main" val="356162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What is Static Testing?</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lgn="l">
              <a:buNone/>
            </a:pPr>
            <a:r>
              <a:rPr lang="en-US" sz="1800" b="0" i="0" u="none" strike="noStrike" baseline="0" dirty="0">
                <a:latin typeface="ArialMT"/>
              </a:rPr>
              <a:t>In contrast to dynamic testing, which </a:t>
            </a:r>
            <a:r>
              <a:rPr lang="en-US" sz="1800" b="0" i="0" u="none" strike="noStrike" baseline="0" dirty="0">
                <a:highlight>
                  <a:srgbClr val="FFFF00"/>
                </a:highlight>
                <a:latin typeface="ArialMT"/>
              </a:rPr>
              <a:t>requires the </a:t>
            </a:r>
            <a:r>
              <a:rPr lang="en-US" sz="1800" i="0" strike="noStrike" baseline="0" dirty="0">
                <a:highlight>
                  <a:srgbClr val="FFFF00"/>
                </a:highlight>
                <a:latin typeface="ArialMT"/>
              </a:rPr>
              <a:t>execution of the software </a:t>
            </a:r>
            <a:r>
              <a:rPr lang="en-US" sz="1800" b="0" i="0" u="none" strike="noStrike" baseline="0" dirty="0">
                <a:latin typeface="ArialMT"/>
              </a:rPr>
              <a:t>being tested, static testing relies on the </a:t>
            </a:r>
            <a:r>
              <a:rPr lang="en-US" sz="1800" i="0" strike="noStrike" baseline="0" dirty="0">
                <a:highlight>
                  <a:srgbClr val="FFFF00"/>
                </a:highlight>
                <a:latin typeface="ArialMT"/>
              </a:rPr>
              <a:t>manual examination of work products (i.e., reviews) or tool-driven evaluation of the code or other work products (i.e., static analysis). </a:t>
            </a:r>
            <a:r>
              <a:rPr lang="en-US" sz="1800" b="0" i="0" u="none" strike="noStrike" baseline="0" dirty="0">
                <a:latin typeface="ArialMT"/>
              </a:rPr>
              <a:t>Both types of static testing assess the code or other work product being tested without actually executing the code or work product being tested.</a:t>
            </a:r>
            <a:endParaRPr lang="en-US" sz="2000" dirty="0">
              <a:solidFill>
                <a:srgbClr val="222222"/>
              </a:solidFill>
              <a:latin typeface="Source Sans Pro" panose="020B0503030403020204" pitchFamily="34" charset="0"/>
            </a:endParaRPr>
          </a:p>
          <a:p>
            <a:pPr marL="0" indent="0">
              <a:buNone/>
            </a:pPr>
            <a:endParaRPr lang="en-US" sz="2000" dirty="0"/>
          </a:p>
        </p:txBody>
      </p:sp>
    </p:spTree>
    <p:extLst>
      <p:ext uri="{BB962C8B-B14F-4D97-AF65-F5344CB8AC3E}">
        <p14:creationId xmlns:p14="http://schemas.microsoft.com/office/powerpoint/2010/main" val="1761219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33A2-22AD-9950-899F-B50080EF19EF}"/>
              </a:ext>
            </a:extLst>
          </p:cNvPr>
          <p:cNvSpPr>
            <a:spLocks noGrp="1"/>
          </p:cNvSpPr>
          <p:nvPr>
            <p:ph type="title"/>
          </p:nvPr>
        </p:nvSpPr>
        <p:spPr>
          <a:xfrm>
            <a:off x="677334" y="314960"/>
            <a:ext cx="8596668" cy="680720"/>
          </a:xfrm>
        </p:spPr>
        <p:txBody>
          <a:bodyPr>
            <a:normAutofit/>
          </a:bodyPr>
          <a:lstStyle/>
          <a:p>
            <a:r>
              <a:rPr lang="en-US" sz="2400" b="1" i="0" u="none" strike="noStrike" baseline="0" dirty="0">
                <a:latin typeface="Arial-BoldMT"/>
              </a:rPr>
              <a:t>Work Products that Can Be Examined by Static Testing</a:t>
            </a:r>
            <a:endParaRPr lang="en-IN" sz="2400" dirty="0"/>
          </a:p>
        </p:txBody>
      </p:sp>
      <p:sp>
        <p:nvSpPr>
          <p:cNvPr id="3" name="Content Placeholder 2">
            <a:extLst>
              <a:ext uri="{FF2B5EF4-FFF2-40B4-BE49-F238E27FC236}">
                <a16:creationId xmlns:a16="http://schemas.microsoft.com/office/drawing/2014/main" id="{3AB2904A-D313-6AA9-C4A9-51169614D79B}"/>
              </a:ext>
            </a:extLst>
          </p:cNvPr>
          <p:cNvSpPr>
            <a:spLocks noGrp="1"/>
          </p:cNvSpPr>
          <p:nvPr>
            <p:ph idx="1"/>
          </p:nvPr>
        </p:nvSpPr>
        <p:spPr>
          <a:xfrm>
            <a:off x="677334" y="1066801"/>
            <a:ext cx="8596668" cy="5313680"/>
          </a:xfrm>
        </p:spPr>
        <p:txBody>
          <a:bodyPr>
            <a:normAutofit/>
          </a:bodyPr>
          <a:lstStyle/>
          <a:p>
            <a:pPr marL="0" indent="0">
              <a:buNone/>
            </a:pPr>
            <a:r>
              <a:rPr lang="en-IN" dirty="0"/>
              <a:t>In Static Testing, the following </a:t>
            </a:r>
            <a:r>
              <a:rPr lang="en-IN" dirty="0">
                <a:highlight>
                  <a:srgbClr val="FFFF00"/>
                </a:highlight>
              </a:rPr>
              <a:t>work products </a:t>
            </a:r>
            <a:r>
              <a:rPr lang="en-IN" dirty="0"/>
              <a:t>are tested</a:t>
            </a:r>
          </a:p>
          <a:p>
            <a:pPr marL="0" indent="0" algn="l">
              <a:spcBef>
                <a:spcPts val="1200"/>
              </a:spcBef>
              <a:buNone/>
            </a:pPr>
            <a:r>
              <a:rPr lang="en-US" sz="1800" b="0" i="0" u="none" strike="noStrike" baseline="0" dirty="0">
                <a:latin typeface="SymbolMT"/>
              </a:rPr>
              <a:t>• </a:t>
            </a:r>
            <a:r>
              <a:rPr lang="en-US" sz="1800" b="0" i="0" u="none" strike="noStrike" baseline="0" dirty="0">
                <a:latin typeface="ArialMT"/>
              </a:rPr>
              <a:t>Specifications, including business requirements, functional requirements, and security </a:t>
            </a:r>
            <a:r>
              <a:rPr lang="en-IN" sz="1800" b="0" i="0" u="none" strike="noStrike" baseline="0" dirty="0">
                <a:latin typeface="ArialMT"/>
              </a:rPr>
              <a:t>requirements</a:t>
            </a:r>
          </a:p>
          <a:p>
            <a:pPr marL="0" indent="0" algn="l">
              <a:buNone/>
            </a:pPr>
            <a:r>
              <a:rPr lang="en-US" sz="1800" b="0" i="0" u="none" strike="noStrike" baseline="0" dirty="0">
                <a:latin typeface="SymbolMT"/>
              </a:rPr>
              <a:t>• </a:t>
            </a:r>
            <a:r>
              <a:rPr lang="en-US" sz="1800" b="0" i="0" u="none" strike="noStrike" baseline="0" dirty="0">
                <a:latin typeface="ArialMT"/>
              </a:rPr>
              <a:t>Epics, user stories, and acceptance criteria</a:t>
            </a:r>
          </a:p>
          <a:p>
            <a:pPr marL="0" indent="0" algn="l">
              <a:buNone/>
            </a:pPr>
            <a:r>
              <a:rPr lang="en-IN" sz="1800" b="0" i="0" u="none" strike="noStrike" baseline="0" dirty="0">
                <a:latin typeface="SymbolMT"/>
              </a:rPr>
              <a:t>• </a:t>
            </a:r>
            <a:r>
              <a:rPr lang="en-IN" sz="1800" b="0" i="0" u="none" strike="noStrike" baseline="0" dirty="0">
                <a:latin typeface="ArialMT"/>
              </a:rPr>
              <a:t>Architecture and design specifications</a:t>
            </a:r>
          </a:p>
          <a:p>
            <a:pPr marL="0" indent="0" algn="l">
              <a:buNone/>
            </a:pPr>
            <a:r>
              <a:rPr lang="en-IN" sz="1800" b="0" i="0" u="none" strike="noStrike" baseline="0" dirty="0">
                <a:latin typeface="SymbolMT"/>
              </a:rPr>
              <a:t>• </a:t>
            </a:r>
            <a:r>
              <a:rPr lang="en-IN" sz="1800" b="0" i="0" u="none" strike="noStrike" baseline="0" dirty="0">
                <a:latin typeface="ArialMT"/>
              </a:rPr>
              <a:t>Code</a:t>
            </a:r>
          </a:p>
          <a:p>
            <a:pPr marL="0" indent="0" algn="l">
              <a:buNone/>
            </a:pPr>
            <a:r>
              <a:rPr lang="en-US" sz="1800" b="0" i="0" u="none" strike="noStrike" baseline="0" dirty="0">
                <a:latin typeface="SymbolMT"/>
              </a:rPr>
              <a:t>• </a:t>
            </a:r>
            <a:r>
              <a:rPr lang="en-US" sz="1800" b="0" i="0" u="none" strike="noStrike" baseline="0" dirty="0">
                <a:latin typeface="ArialMT"/>
              </a:rPr>
              <a:t>Testware, including test plans, test cases, test procedures, and automated test scripts</a:t>
            </a:r>
          </a:p>
          <a:p>
            <a:pPr marL="0" indent="0" algn="l">
              <a:buNone/>
            </a:pPr>
            <a:r>
              <a:rPr lang="en-IN" sz="1800" b="0" i="0" u="none" strike="noStrike" baseline="0" dirty="0">
                <a:latin typeface="SymbolMT"/>
              </a:rPr>
              <a:t>• </a:t>
            </a:r>
            <a:r>
              <a:rPr lang="en-IN" sz="1800" b="0" i="0" u="none" strike="noStrike" baseline="0" dirty="0">
                <a:latin typeface="ArialMT"/>
              </a:rPr>
              <a:t>User guides</a:t>
            </a:r>
          </a:p>
          <a:p>
            <a:pPr marL="0" indent="0" algn="l">
              <a:buNone/>
            </a:pPr>
            <a:r>
              <a:rPr lang="en-IN" sz="1800" b="0" i="0" u="none" strike="noStrike" baseline="0" dirty="0">
                <a:latin typeface="SymbolMT"/>
              </a:rPr>
              <a:t>• </a:t>
            </a:r>
            <a:r>
              <a:rPr lang="en-IN" sz="1800" b="0" i="0" u="none" strike="noStrike" baseline="0" dirty="0">
                <a:latin typeface="ArialMT"/>
              </a:rPr>
              <a:t>Web pages</a:t>
            </a:r>
          </a:p>
          <a:p>
            <a:pPr marL="0" indent="0" algn="l">
              <a:buNone/>
            </a:pPr>
            <a:r>
              <a:rPr lang="en-US" sz="1800" b="0" i="0" u="none" strike="noStrike" baseline="0" dirty="0">
                <a:latin typeface="SymbolMT"/>
              </a:rPr>
              <a:t>• </a:t>
            </a:r>
            <a:r>
              <a:rPr lang="en-US" sz="1800" b="0" i="0" u="none" strike="noStrike" baseline="0" dirty="0">
                <a:latin typeface="ArialMT"/>
              </a:rPr>
              <a:t>Contracts, project plans, schedules, and budget planning</a:t>
            </a:r>
          </a:p>
          <a:p>
            <a:pPr marL="0" indent="0" algn="l">
              <a:buNone/>
            </a:pPr>
            <a:r>
              <a:rPr lang="en-US" sz="1800" b="0" i="0" u="none" strike="noStrike" baseline="0" dirty="0">
                <a:latin typeface="SymbolMT"/>
              </a:rPr>
              <a:t>• </a:t>
            </a:r>
            <a:r>
              <a:rPr lang="en-US" sz="1800" b="0" i="0" u="none" strike="noStrike" baseline="0" dirty="0">
                <a:latin typeface="ArialMT"/>
              </a:rPr>
              <a:t>Configuration set up and infrastructure set up</a:t>
            </a:r>
          </a:p>
          <a:p>
            <a:pPr marL="0" indent="0" algn="l">
              <a:buNone/>
            </a:pPr>
            <a:r>
              <a:rPr lang="en-US" sz="1800" b="0" i="0" u="none" strike="noStrike" baseline="0" dirty="0">
                <a:latin typeface="SymbolMT"/>
              </a:rPr>
              <a:t>• </a:t>
            </a:r>
            <a:r>
              <a:rPr lang="en-US" sz="1800" b="0" i="0" u="none" strike="noStrike" baseline="0" dirty="0">
                <a:latin typeface="ArialMT"/>
              </a:rPr>
              <a:t>Models, such as activity diagrams, which may be used for Model-Based testing (see ISTQBCTFL-</a:t>
            </a:r>
            <a:r>
              <a:rPr lang="en-IN" sz="1800" b="0" i="0" u="none" strike="noStrike" baseline="0" dirty="0">
                <a:latin typeface="ArialMT"/>
              </a:rPr>
              <a:t>MBT and Kramer 2016)</a:t>
            </a:r>
            <a:endParaRPr lang="en-IN" dirty="0"/>
          </a:p>
        </p:txBody>
      </p:sp>
    </p:spTree>
    <p:extLst>
      <p:ext uri="{BB962C8B-B14F-4D97-AF65-F5344CB8AC3E}">
        <p14:creationId xmlns:p14="http://schemas.microsoft.com/office/powerpoint/2010/main" val="1305472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Why Static Testing?</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Early defect detection and correction</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Reduced development cost and time</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Reduced testing cost and time</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For improvement of development productivity</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To get fewer only defect at a later stage of testing</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Automated tools can expedite the code and document review process.</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Static testing can also boost the amount of communication between teams.</a:t>
            </a:r>
          </a:p>
          <a:p>
            <a:pPr marL="0" indent="0">
              <a:buNone/>
            </a:pPr>
            <a:endParaRPr lang="en-US" sz="2000" dirty="0"/>
          </a:p>
        </p:txBody>
      </p:sp>
    </p:spTree>
    <p:extLst>
      <p:ext uri="{BB962C8B-B14F-4D97-AF65-F5344CB8AC3E}">
        <p14:creationId xmlns:p14="http://schemas.microsoft.com/office/powerpoint/2010/main" val="40448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84A8-CEB6-4A41-08BF-0507BF6DBD36}"/>
              </a:ext>
            </a:extLst>
          </p:cNvPr>
          <p:cNvSpPr>
            <a:spLocks noGrp="1"/>
          </p:cNvSpPr>
          <p:nvPr>
            <p:ph type="title"/>
          </p:nvPr>
        </p:nvSpPr>
        <p:spPr/>
        <p:txBody>
          <a:bodyPr/>
          <a:lstStyle/>
          <a:p>
            <a:r>
              <a:rPr lang="en-IN" dirty="0"/>
              <a:t>Review Types and Static Analysis</a:t>
            </a:r>
          </a:p>
        </p:txBody>
      </p:sp>
      <p:pic>
        <p:nvPicPr>
          <p:cNvPr id="6" name="Content Placeholder 5">
            <a:extLst>
              <a:ext uri="{FF2B5EF4-FFF2-40B4-BE49-F238E27FC236}">
                <a16:creationId xmlns:a16="http://schemas.microsoft.com/office/drawing/2014/main" id="{3C43123D-ADB1-1A35-3D32-71CA2CBD148D}"/>
              </a:ext>
            </a:extLst>
          </p:cNvPr>
          <p:cNvPicPr>
            <a:picLocks noGrp="1" noChangeAspect="1"/>
          </p:cNvPicPr>
          <p:nvPr>
            <p:ph idx="1"/>
          </p:nvPr>
        </p:nvPicPr>
        <p:blipFill>
          <a:blip r:embed="rId2"/>
          <a:stretch>
            <a:fillRect/>
          </a:stretch>
        </p:blipFill>
        <p:spPr>
          <a:xfrm>
            <a:off x="1036319" y="1516162"/>
            <a:ext cx="7945121" cy="5341838"/>
          </a:xfrm>
          <a:prstGeom prst="rect">
            <a:avLst/>
          </a:prstGeom>
        </p:spPr>
      </p:pic>
    </p:spTree>
    <p:extLst>
      <p:ext uri="{BB962C8B-B14F-4D97-AF65-F5344CB8AC3E}">
        <p14:creationId xmlns:p14="http://schemas.microsoft.com/office/powerpoint/2010/main" val="11522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23" y="233680"/>
            <a:ext cx="8596668" cy="718457"/>
          </a:xfrm>
        </p:spPr>
        <p:txBody>
          <a:bodyPr/>
          <a:lstStyle/>
          <a:p>
            <a:r>
              <a:rPr lang="en-US" dirty="0"/>
              <a:t>What is Software Testing?</a:t>
            </a:r>
            <a:endParaRPr lang="en-IN" dirty="0"/>
          </a:p>
        </p:txBody>
      </p:sp>
      <p:sp>
        <p:nvSpPr>
          <p:cNvPr id="3" name="Content Placeholder 2"/>
          <p:cNvSpPr>
            <a:spLocks noGrp="1"/>
          </p:cNvSpPr>
          <p:nvPr>
            <p:ph idx="1"/>
          </p:nvPr>
        </p:nvSpPr>
        <p:spPr>
          <a:xfrm>
            <a:off x="727823" y="952137"/>
            <a:ext cx="8596668" cy="5208495"/>
          </a:xfrm>
        </p:spPr>
        <p:txBody>
          <a:bodyPr>
            <a:normAutofit fontScale="92500" lnSpcReduction="10000"/>
          </a:bodyPr>
          <a:lstStyle/>
          <a:p>
            <a:pPr marL="0" indent="0">
              <a:buNone/>
            </a:pPr>
            <a:r>
              <a:rPr lang="en-US" b="0" i="0" dirty="0">
                <a:solidFill>
                  <a:srgbClr val="202124"/>
                </a:solidFill>
                <a:effectLst/>
                <a:latin typeface="arial" panose="020B0604020202020204" pitchFamily="34" charset="0"/>
              </a:rPr>
              <a:t>The various definitions of Software Testing's are:</a:t>
            </a:r>
          </a:p>
          <a:p>
            <a:pPr marL="0" indent="0">
              <a:buNone/>
            </a:pPr>
            <a:r>
              <a:rPr lang="en-US" b="1" i="0" u="sng" dirty="0">
                <a:solidFill>
                  <a:srgbClr val="202124"/>
                </a:solidFill>
                <a:effectLst/>
                <a:latin typeface="arial" panose="020B0604020202020204" pitchFamily="34" charset="0"/>
              </a:rPr>
              <a:t>Definition 1:</a:t>
            </a:r>
          </a:p>
          <a:p>
            <a:pPr marL="0" indent="0">
              <a:buNone/>
            </a:pPr>
            <a:r>
              <a:rPr lang="en-US" b="0" i="0" dirty="0">
                <a:solidFill>
                  <a:srgbClr val="202124"/>
                </a:solidFill>
                <a:effectLst/>
                <a:latin typeface="arial" panose="020B0604020202020204" pitchFamily="34" charset="0"/>
              </a:rPr>
              <a:t>Software testing is </a:t>
            </a:r>
            <a:r>
              <a:rPr lang="en-US" b="1" i="0" dirty="0">
                <a:solidFill>
                  <a:srgbClr val="202124"/>
                </a:solidFill>
                <a:effectLst/>
                <a:latin typeface="arial" panose="020B0604020202020204" pitchFamily="34" charset="0"/>
              </a:rPr>
              <a:t>the process of evaluating and verifying that a software product or application does what it is supposed to do</a:t>
            </a:r>
            <a:r>
              <a:rPr lang="en-US" b="0" i="0" dirty="0">
                <a:solidFill>
                  <a:srgbClr val="202124"/>
                </a:solidFill>
                <a:effectLst/>
                <a:latin typeface="arial" panose="020B0604020202020204" pitchFamily="34" charset="0"/>
              </a:rPr>
              <a:t>. The benefits of testing include preventing bugs, reducing development costs and improving performance.</a:t>
            </a:r>
          </a:p>
          <a:p>
            <a:pPr marL="0" indent="0">
              <a:buNone/>
            </a:pPr>
            <a:endParaRPr lang="en-IN" b="1" dirty="0"/>
          </a:p>
          <a:p>
            <a:pPr marL="0" indent="0">
              <a:buNone/>
            </a:pPr>
            <a:r>
              <a:rPr lang="en-US" b="1" i="0" u="sng" dirty="0">
                <a:solidFill>
                  <a:srgbClr val="202124"/>
                </a:solidFill>
                <a:effectLst/>
                <a:latin typeface="arial" panose="020B0604020202020204" pitchFamily="34" charset="0"/>
              </a:rPr>
              <a:t>Definition 2:</a:t>
            </a:r>
            <a:endParaRPr lang="en-IN" b="1" dirty="0"/>
          </a:p>
          <a:p>
            <a:pPr marL="0" indent="0">
              <a:buNone/>
            </a:pPr>
            <a:r>
              <a:rPr lang="en-IN" b="1" dirty="0"/>
              <a:t>Software testing</a:t>
            </a:r>
            <a:r>
              <a:rPr lang="en-IN" dirty="0"/>
              <a:t> is a process, to evaluate the functionality of a </a:t>
            </a:r>
            <a:r>
              <a:rPr lang="en-IN" b="1" dirty="0"/>
              <a:t>software</a:t>
            </a:r>
            <a:r>
              <a:rPr lang="en-IN" dirty="0"/>
              <a:t> application with an intent to find whether the developed </a:t>
            </a:r>
            <a:r>
              <a:rPr lang="en-IN" b="1" dirty="0"/>
              <a:t>software</a:t>
            </a:r>
            <a:r>
              <a:rPr lang="en-IN" dirty="0"/>
              <a:t> meets the specified/expected requirements or not and to identify the defects to ensure that the product is defect free in order to produce the quality product.</a:t>
            </a:r>
          </a:p>
          <a:p>
            <a:pPr marL="0" indent="0">
              <a:buNone/>
            </a:pPr>
            <a:endParaRPr lang="en-IN" dirty="0"/>
          </a:p>
          <a:p>
            <a:pPr marL="0" indent="0">
              <a:buNone/>
            </a:pPr>
            <a:r>
              <a:rPr lang="en-US" b="1" i="0" u="sng" dirty="0">
                <a:solidFill>
                  <a:srgbClr val="202124"/>
                </a:solidFill>
                <a:effectLst/>
                <a:latin typeface="arial" panose="020B0604020202020204" pitchFamily="34" charset="0"/>
              </a:rPr>
              <a:t>Definition 3:</a:t>
            </a:r>
            <a:endParaRPr lang="en-IN" dirty="0"/>
          </a:p>
          <a:p>
            <a:pPr marL="0" indent="0">
              <a:buNone/>
            </a:pPr>
            <a:r>
              <a:rPr lang="en-US" b="0" i="0" dirty="0">
                <a:solidFill>
                  <a:srgbClr val="202124"/>
                </a:solidFill>
                <a:effectLst/>
                <a:latin typeface="arial" panose="020B0604020202020204" pitchFamily="34" charset="0"/>
              </a:rPr>
              <a:t>Testing is </a:t>
            </a:r>
            <a:r>
              <a:rPr lang="en-US" b="1" i="0" dirty="0">
                <a:solidFill>
                  <a:srgbClr val="202124"/>
                </a:solidFill>
                <a:effectLst/>
                <a:latin typeface="arial" panose="020B0604020202020204" pitchFamily="34" charset="0"/>
              </a:rPr>
              <a:t>the process of executing a program with the aim of finding errors</a:t>
            </a:r>
            <a:r>
              <a:rPr lang="en-US" b="0" i="0" dirty="0">
                <a:solidFill>
                  <a:srgbClr val="202124"/>
                </a:solidFill>
                <a:effectLst/>
                <a:latin typeface="arial" panose="020B0604020202020204" pitchFamily="34" charset="0"/>
              </a:rPr>
              <a:t>. To make our software perform well it should be error-free. If testing is done successfully it will remove all the errors from the software</a:t>
            </a:r>
            <a:endParaRPr lang="en-IN" dirty="0"/>
          </a:p>
          <a:p>
            <a:endParaRPr lang="en-US" dirty="0"/>
          </a:p>
          <a:p>
            <a:endParaRPr lang="en-IN" dirty="0"/>
          </a:p>
        </p:txBody>
      </p:sp>
    </p:spTree>
    <p:extLst>
      <p:ext uri="{BB962C8B-B14F-4D97-AF65-F5344CB8AC3E}">
        <p14:creationId xmlns:p14="http://schemas.microsoft.com/office/powerpoint/2010/main" val="54031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dirty="0"/>
              <a:t>Reviews </a:t>
            </a:r>
            <a:endParaRPr lang="en-IN" dirty="0"/>
          </a:p>
        </p:txBody>
      </p:sp>
      <p:sp>
        <p:nvSpPr>
          <p:cNvPr id="4" name="Content Placeholder 3"/>
          <p:cNvSpPr>
            <a:spLocks noGrp="1"/>
          </p:cNvSpPr>
          <p:nvPr>
            <p:ph idx="1"/>
          </p:nvPr>
        </p:nvSpPr>
        <p:spPr>
          <a:xfrm>
            <a:off x="677334" y="1408044"/>
            <a:ext cx="8596668" cy="5116286"/>
          </a:xfrm>
        </p:spPr>
        <p:txBody>
          <a:bodyPr>
            <a:normAutofit/>
          </a:bodyPr>
          <a:lstStyle/>
          <a:p>
            <a:pPr marL="0" indent="0">
              <a:buNone/>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review</a:t>
            </a:r>
            <a:r>
              <a:rPr lang="en-US" b="0" i="0" dirty="0">
                <a:solidFill>
                  <a:srgbClr val="202124"/>
                </a:solidFill>
                <a:effectLst/>
                <a:latin typeface="arial" panose="020B0604020202020204" pitchFamily="34" charset="0"/>
              </a:rPr>
              <a:t> is a systematic examination of a documents by one or more people with the main aim of finding and removing errors early in the </a:t>
            </a:r>
            <a:r>
              <a:rPr lang="en-US" b="1" i="0" dirty="0">
                <a:solidFill>
                  <a:srgbClr val="202124"/>
                </a:solidFill>
                <a:effectLst/>
                <a:latin typeface="arial" panose="020B0604020202020204" pitchFamily="34" charset="0"/>
              </a:rPr>
              <a:t>software</a:t>
            </a:r>
            <a:r>
              <a:rPr lang="en-US" b="0" i="0" dirty="0">
                <a:solidFill>
                  <a:srgbClr val="202124"/>
                </a:solidFill>
                <a:effectLst/>
                <a:latin typeface="arial" panose="020B0604020202020204" pitchFamily="34" charset="0"/>
              </a:rPr>
              <a:t> development life cycle. </a:t>
            </a:r>
            <a:r>
              <a:rPr lang="en-US" b="1" i="0" dirty="0">
                <a:solidFill>
                  <a:srgbClr val="202124"/>
                </a:solidFill>
                <a:effectLst/>
                <a:latin typeface="arial" panose="020B0604020202020204" pitchFamily="34" charset="0"/>
              </a:rPr>
              <a:t>Reviews</a:t>
            </a:r>
            <a:r>
              <a:rPr lang="en-US" b="0" i="0" dirty="0">
                <a:solidFill>
                  <a:srgbClr val="202124"/>
                </a:solidFill>
                <a:effectLst/>
                <a:latin typeface="arial" panose="020B0604020202020204" pitchFamily="34" charset="0"/>
              </a:rPr>
              <a:t> are used to verify documents such as requirements, system designs, code, </a:t>
            </a:r>
            <a:r>
              <a:rPr lang="en-US" b="1" i="0" dirty="0">
                <a:solidFill>
                  <a:srgbClr val="202124"/>
                </a:solidFill>
                <a:effectLst/>
                <a:latin typeface="arial" panose="020B0604020202020204" pitchFamily="34" charset="0"/>
              </a:rPr>
              <a:t>test</a:t>
            </a:r>
            <a:r>
              <a:rPr lang="en-US" b="0" i="0" dirty="0">
                <a:solidFill>
                  <a:srgbClr val="202124"/>
                </a:solidFill>
                <a:effectLst/>
                <a:latin typeface="arial" panose="020B0604020202020204" pitchFamily="34" charset="0"/>
              </a:rPr>
              <a:t> plans and </a:t>
            </a:r>
            <a:r>
              <a:rPr lang="en-US" b="1" i="0" dirty="0">
                <a:solidFill>
                  <a:srgbClr val="202124"/>
                </a:solidFill>
                <a:effectLst/>
                <a:latin typeface="arial" panose="020B0604020202020204" pitchFamily="34" charset="0"/>
              </a:rPr>
              <a:t>test</a:t>
            </a:r>
            <a:r>
              <a:rPr lang="en-US" b="0" i="0" dirty="0">
                <a:solidFill>
                  <a:srgbClr val="202124"/>
                </a:solidFill>
                <a:effectLst/>
                <a:latin typeface="arial" panose="020B0604020202020204" pitchFamily="34" charset="0"/>
              </a:rPr>
              <a:t> cases.</a:t>
            </a:r>
          </a:p>
          <a:p>
            <a:endParaRPr lang="en-US" dirty="0">
              <a:solidFill>
                <a:srgbClr val="202124"/>
              </a:solidFill>
              <a:latin typeface="arial" panose="020B0604020202020204" pitchFamily="34" charset="0"/>
            </a:endParaRPr>
          </a:p>
          <a:p>
            <a:pPr marL="0" indent="0">
              <a:buNone/>
            </a:pPr>
            <a:r>
              <a:rPr lang="en-US" b="1" u="sng" dirty="0">
                <a:solidFill>
                  <a:srgbClr val="202124"/>
                </a:solidFill>
                <a:latin typeface="arial" panose="020B0604020202020204" pitchFamily="34" charset="0"/>
              </a:rPr>
              <a:t>The Review Process:</a:t>
            </a:r>
          </a:p>
          <a:p>
            <a:pPr marL="0" indent="0">
              <a:buNone/>
            </a:pPr>
            <a:r>
              <a:rPr lang="en-US" dirty="0">
                <a:solidFill>
                  <a:srgbClr val="202124"/>
                </a:solidFill>
                <a:latin typeface="arial" panose="020B0604020202020204" pitchFamily="34" charset="0"/>
              </a:rPr>
              <a:t>The phases of the Review Processes are</a:t>
            </a:r>
          </a:p>
          <a:p>
            <a:pPr>
              <a:buFont typeface="+mj-lt"/>
              <a:buAutoNum type="arabicPeriod"/>
            </a:pPr>
            <a:r>
              <a:rPr lang="en-US" dirty="0">
                <a:solidFill>
                  <a:srgbClr val="202124"/>
                </a:solidFill>
                <a:latin typeface="arial" panose="020B0604020202020204" pitchFamily="34" charset="0"/>
              </a:rPr>
              <a:t>Planning</a:t>
            </a:r>
          </a:p>
          <a:p>
            <a:pPr>
              <a:buFont typeface="+mj-lt"/>
              <a:buAutoNum type="arabicPeriod"/>
            </a:pPr>
            <a:r>
              <a:rPr lang="en-US" dirty="0">
                <a:solidFill>
                  <a:srgbClr val="202124"/>
                </a:solidFill>
                <a:latin typeface="arial" panose="020B0604020202020204" pitchFamily="34" charset="0"/>
              </a:rPr>
              <a:t>Kick-Off</a:t>
            </a:r>
          </a:p>
          <a:p>
            <a:pPr>
              <a:buFont typeface="+mj-lt"/>
              <a:buAutoNum type="arabicPeriod"/>
            </a:pPr>
            <a:r>
              <a:rPr lang="en-US" dirty="0">
                <a:solidFill>
                  <a:srgbClr val="202124"/>
                </a:solidFill>
                <a:latin typeface="arial" panose="020B0604020202020204" pitchFamily="34" charset="0"/>
              </a:rPr>
              <a:t>Preparation</a:t>
            </a:r>
          </a:p>
          <a:p>
            <a:pPr>
              <a:buFont typeface="+mj-lt"/>
              <a:buAutoNum type="arabicPeriod"/>
            </a:pPr>
            <a:r>
              <a:rPr lang="en-US" dirty="0">
                <a:solidFill>
                  <a:srgbClr val="202124"/>
                </a:solidFill>
                <a:latin typeface="arial" panose="020B0604020202020204" pitchFamily="34" charset="0"/>
              </a:rPr>
              <a:t>Review Meeting</a:t>
            </a:r>
          </a:p>
          <a:p>
            <a:pPr>
              <a:buFont typeface="+mj-lt"/>
              <a:buAutoNum type="arabicPeriod"/>
            </a:pPr>
            <a:r>
              <a:rPr lang="en-US" dirty="0">
                <a:solidFill>
                  <a:srgbClr val="202124"/>
                </a:solidFill>
                <a:latin typeface="arial" panose="020B0604020202020204" pitchFamily="34" charset="0"/>
              </a:rPr>
              <a:t>Rework</a:t>
            </a:r>
          </a:p>
          <a:p>
            <a:pPr>
              <a:buFont typeface="+mj-lt"/>
              <a:buAutoNum type="arabicPeriod"/>
            </a:pPr>
            <a:r>
              <a:rPr lang="en-US" dirty="0">
                <a:solidFill>
                  <a:srgbClr val="202124"/>
                </a:solidFill>
                <a:latin typeface="arial" panose="020B0604020202020204" pitchFamily="34" charset="0"/>
              </a:rPr>
              <a:t>Follow-Up</a:t>
            </a:r>
          </a:p>
          <a:p>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4101358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dirty="0"/>
              <a:t>Reviews Technique</a:t>
            </a:r>
            <a:endParaRPr lang="en-IN" dirty="0"/>
          </a:p>
        </p:txBody>
      </p:sp>
      <p:sp>
        <p:nvSpPr>
          <p:cNvPr id="4" name="Content Placeholder 3"/>
          <p:cNvSpPr>
            <a:spLocks noGrp="1"/>
          </p:cNvSpPr>
          <p:nvPr>
            <p:ph idx="1"/>
          </p:nvPr>
        </p:nvSpPr>
        <p:spPr>
          <a:xfrm>
            <a:off x="677334" y="1408044"/>
            <a:ext cx="8596668" cy="5116286"/>
          </a:xfrm>
        </p:spPr>
        <p:txBody>
          <a:bodyPr>
            <a:normAutofit/>
          </a:bodyPr>
          <a:lstStyle/>
          <a:p>
            <a:pPr marL="0" indent="0">
              <a:buNone/>
            </a:pPr>
            <a:r>
              <a:rPr lang="en-US" dirty="0">
                <a:solidFill>
                  <a:srgbClr val="202124"/>
                </a:solidFill>
                <a:latin typeface="arial" panose="020B0604020202020204" pitchFamily="34" charset="0"/>
              </a:rPr>
              <a:t>There are number of review techniques which can be used during review. The below are the Review Techniques</a:t>
            </a:r>
          </a:p>
          <a:p>
            <a:pPr>
              <a:buFont typeface="Wingdings" panose="05000000000000000000" pitchFamily="2" charset="2"/>
              <a:buChar char="Ø"/>
            </a:pPr>
            <a:r>
              <a:rPr lang="en-US" dirty="0">
                <a:solidFill>
                  <a:srgbClr val="202124"/>
                </a:solidFill>
                <a:latin typeface="arial" panose="020B0604020202020204" pitchFamily="34" charset="0"/>
              </a:rPr>
              <a:t>Ad hoc Review</a:t>
            </a:r>
          </a:p>
          <a:p>
            <a:pPr>
              <a:buFont typeface="Wingdings" panose="05000000000000000000" pitchFamily="2" charset="2"/>
              <a:buChar char="Ø"/>
            </a:pPr>
            <a:r>
              <a:rPr lang="en-US" dirty="0">
                <a:solidFill>
                  <a:srgbClr val="202124"/>
                </a:solidFill>
                <a:latin typeface="arial" panose="020B0604020202020204" pitchFamily="34" charset="0"/>
              </a:rPr>
              <a:t>Checklist-Based Review</a:t>
            </a:r>
          </a:p>
          <a:p>
            <a:pPr>
              <a:buFont typeface="Wingdings" panose="05000000000000000000" pitchFamily="2" charset="2"/>
              <a:buChar char="Ø"/>
            </a:pPr>
            <a:r>
              <a:rPr lang="en-US" dirty="0">
                <a:solidFill>
                  <a:srgbClr val="202124"/>
                </a:solidFill>
                <a:latin typeface="arial" panose="020B0604020202020204" pitchFamily="34" charset="0"/>
              </a:rPr>
              <a:t>Scenarios and Dry Run Review</a:t>
            </a:r>
          </a:p>
          <a:p>
            <a:pPr>
              <a:buFont typeface="Wingdings" panose="05000000000000000000" pitchFamily="2" charset="2"/>
              <a:buChar char="Ø"/>
            </a:pPr>
            <a:r>
              <a:rPr lang="en-US" dirty="0">
                <a:solidFill>
                  <a:srgbClr val="202124"/>
                </a:solidFill>
                <a:latin typeface="arial" panose="020B0604020202020204" pitchFamily="34" charset="0"/>
              </a:rPr>
              <a:t>Perspective Based Review</a:t>
            </a:r>
          </a:p>
          <a:p>
            <a:pPr>
              <a:buFont typeface="Wingdings" panose="05000000000000000000" pitchFamily="2" charset="2"/>
              <a:buChar char="Ø"/>
            </a:pPr>
            <a:r>
              <a:rPr lang="en-US" dirty="0">
                <a:solidFill>
                  <a:srgbClr val="202124"/>
                </a:solidFill>
                <a:latin typeface="arial" panose="020B0604020202020204" pitchFamily="34" charset="0"/>
              </a:rPr>
              <a:t>Role Based Review</a:t>
            </a:r>
          </a:p>
          <a:p>
            <a:pPr marL="0" indent="0">
              <a:buNone/>
            </a:pP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291558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0C5E-D4E8-8AE4-E980-C8F4A1EA726F}"/>
              </a:ext>
            </a:extLst>
          </p:cNvPr>
          <p:cNvSpPr>
            <a:spLocks noGrp="1"/>
          </p:cNvSpPr>
          <p:nvPr>
            <p:ph type="title"/>
          </p:nvPr>
        </p:nvSpPr>
        <p:spPr>
          <a:xfrm>
            <a:off x="677334" y="609600"/>
            <a:ext cx="8596668" cy="802640"/>
          </a:xfrm>
        </p:spPr>
        <p:txBody>
          <a:bodyPr/>
          <a:lstStyle/>
          <a:p>
            <a:r>
              <a:rPr lang="en-IN" dirty="0"/>
              <a:t>Static Analysis</a:t>
            </a:r>
          </a:p>
        </p:txBody>
      </p:sp>
      <p:sp>
        <p:nvSpPr>
          <p:cNvPr id="3" name="Content Placeholder 2">
            <a:extLst>
              <a:ext uri="{FF2B5EF4-FFF2-40B4-BE49-F238E27FC236}">
                <a16:creationId xmlns:a16="http://schemas.microsoft.com/office/drawing/2014/main" id="{EC79F933-4759-B29F-4D4B-6B03E082CF2F}"/>
              </a:ext>
            </a:extLst>
          </p:cNvPr>
          <p:cNvSpPr>
            <a:spLocks noGrp="1"/>
          </p:cNvSpPr>
          <p:nvPr>
            <p:ph idx="1"/>
          </p:nvPr>
        </p:nvSpPr>
        <p:spPr>
          <a:xfrm>
            <a:off x="677334" y="1412240"/>
            <a:ext cx="8596668" cy="4629123"/>
          </a:xfrm>
        </p:spPr>
        <p:txBody>
          <a:bodyPr>
            <a:normAutofit/>
          </a:bodyPr>
          <a:lstStyle/>
          <a:p>
            <a:pPr marL="0" indent="0">
              <a:buNone/>
            </a:pPr>
            <a:r>
              <a:rPr lang="en-US" sz="2000" b="0" i="0" dirty="0">
                <a:solidFill>
                  <a:srgbClr val="273239"/>
                </a:solidFill>
                <a:effectLst/>
                <a:latin typeface="urw-din"/>
              </a:rPr>
              <a:t>Static Analysis includes the evaluation of the code quality that is written by developers with the help of the tools. Different tools are used to do the static analysis of the code and comparison of the same with the standard. </a:t>
            </a:r>
          </a:p>
          <a:p>
            <a:pPr marL="0" indent="0">
              <a:buNone/>
            </a:pPr>
            <a:r>
              <a:rPr lang="en-US" sz="2000" b="0" i="0" dirty="0">
                <a:solidFill>
                  <a:srgbClr val="273239"/>
                </a:solidFill>
                <a:effectLst/>
                <a:latin typeface="urw-din"/>
              </a:rPr>
              <a:t>It also helps in identifying the following defects</a:t>
            </a:r>
          </a:p>
          <a:p>
            <a:pPr>
              <a:buFont typeface="Arial" panose="020B0604020202020204" pitchFamily="34" charset="0"/>
              <a:buChar char="•"/>
            </a:pPr>
            <a:r>
              <a:rPr lang="en-US" sz="2000" dirty="0">
                <a:solidFill>
                  <a:srgbClr val="273239"/>
                </a:solidFill>
                <a:latin typeface="urw-din"/>
              </a:rPr>
              <a:t>Unused Variables</a:t>
            </a:r>
          </a:p>
          <a:p>
            <a:pPr>
              <a:buFont typeface="Arial" panose="020B0604020202020204" pitchFamily="34" charset="0"/>
              <a:buChar char="•"/>
            </a:pPr>
            <a:r>
              <a:rPr lang="en-US" sz="2000" dirty="0">
                <a:solidFill>
                  <a:srgbClr val="273239"/>
                </a:solidFill>
                <a:latin typeface="urw-din"/>
              </a:rPr>
              <a:t>Dead Code</a:t>
            </a:r>
          </a:p>
          <a:p>
            <a:pPr>
              <a:buFont typeface="Arial" panose="020B0604020202020204" pitchFamily="34" charset="0"/>
              <a:buChar char="•"/>
            </a:pPr>
            <a:r>
              <a:rPr lang="en-US" sz="2000" dirty="0">
                <a:solidFill>
                  <a:srgbClr val="273239"/>
                </a:solidFill>
                <a:latin typeface="urw-din"/>
              </a:rPr>
              <a:t>Infinite Loop</a:t>
            </a:r>
          </a:p>
          <a:p>
            <a:pPr>
              <a:buFont typeface="Arial" panose="020B0604020202020204" pitchFamily="34" charset="0"/>
              <a:buChar char="•"/>
            </a:pPr>
            <a:r>
              <a:rPr lang="en-US" sz="2000" dirty="0">
                <a:solidFill>
                  <a:srgbClr val="273239"/>
                </a:solidFill>
                <a:latin typeface="urw-din"/>
              </a:rPr>
              <a:t>Variable with undefined value</a:t>
            </a:r>
          </a:p>
          <a:p>
            <a:pPr>
              <a:buFont typeface="Arial" panose="020B0604020202020204" pitchFamily="34" charset="0"/>
              <a:buChar char="•"/>
            </a:pPr>
            <a:r>
              <a:rPr lang="en-US" sz="2000" dirty="0">
                <a:solidFill>
                  <a:srgbClr val="273239"/>
                </a:solidFill>
                <a:latin typeface="urw-din"/>
              </a:rPr>
              <a:t>Wrong Syntax</a:t>
            </a:r>
          </a:p>
          <a:p>
            <a:pPr marL="0" indent="0">
              <a:buNone/>
            </a:pPr>
            <a:endParaRPr lang="en-US" sz="2000" dirty="0">
              <a:solidFill>
                <a:srgbClr val="273239"/>
              </a:solidFill>
              <a:latin typeface="urw-din"/>
            </a:endParaRPr>
          </a:p>
          <a:p>
            <a:pPr marL="0" indent="0">
              <a:buNone/>
            </a:pPr>
            <a:endParaRPr lang="en-IN" sz="2000" dirty="0"/>
          </a:p>
        </p:txBody>
      </p:sp>
    </p:spTree>
    <p:extLst>
      <p:ext uri="{BB962C8B-B14F-4D97-AF65-F5344CB8AC3E}">
        <p14:creationId xmlns:p14="http://schemas.microsoft.com/office/powerpoint/2010/main" val="42809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3F79-A70A-7260-26D0-ADE2BB551785}"/>
              </a:ext>
            </a:extLst>
          </p:cNvPr>
          <p:cNvSpPr>
            <a:spLocks noGrp="1"/>
          </p:cNvSpPr>
          <p:nvPr>
            <p:ph type="title"/>
          </p:nvPr>
        </p:nvSpPr>
        <p:spPr>
          <a:xfrm>
            <a:off x="677334" y="609600"/>
            <a:ext cx="8596668" cy="873760"/>
          </a:xfrm>
        </p:spPr>
        <p:txBody>
          <a:bodyPr/>
          <a:lstStyle/>
          <a:p>
            <a:r>
              <a:rPr lang="en-IN" dirty="0"/>
              <a:t>Tools Used for Static Testing</a:t>
            </a:r>
          </a:p>
        </p:txBody>
      </p:sp>
      <p:sp>
        <p:nvSpPr>
          <p:cNvPr id="3" name="Content Placeholder 2">
            <a:extLst>
              <a:ext uri="{FF2B5EF4-FFF2-40B4-BE49-F238E27FC236}">
                <a16:creationId xmlns:a16="http://schemas.microsoft.com/office/drawing/2014/main" id="{1EB2A5AB-7BDD-42E9-9C24-088100334E00}"/>
              </a:ext>
            </a:extLst>
          </p:cNvPr>
          <p:cNvSpPr>
            <a:spLocks noGrp="1"/>
          </p:cNvSpPr>
          <p:nvPr>
            <p:ph idx="1"/>
          </p:nvPr>
        </p:nvSpPr>
        <p:spPr>
          <a:xfrm>
            <a:off x="677334" y="1625601"/>
            <a:ext cx="8596668" cy="4415762"/>
          </a:xfrm>
        </p:spPr>
        <p:txBody>
          <a:bodyPr>
            <a:normAutofit/>
          </a:bodyPr>
          <a:lstStyle/>
          <a:p>
            <a:pPr marL="0" indent="0">
              <a:buNone/>
            </a:pPr>
            <a:r>
              <a:rPr lang="en-IN" sz="2200" dirty="0"/>
              <a:t>The following tools are used for Static Testing</a:t>
            </a:r>
          </a:p>
          <a:p>
            <a:pPr marL="720725">
              <a:buFont typeface="Wingdings" panose="05000000000000000000" pitchFamily="2" charset="2"/>
              <a:buChar char="Ø"/>
            </a:pPr>
            <a:r>
              <a:rPr lang="en-IN" sz="2200" dirty="0">
                <a:highlight>
                  <a:srgbClr val="FFFF00"/>
                </a:highlight>
              </a:rPr>
              <a:t>SonarQube</a:t>
            </a:r>
            <a:r>
              <a:rPr lang="en-IN" sz="2200" dirty="0"/>
              <a:t> – it is one of the best tool in the industry.</a:t>
            </a:r>
          </a:p>
          <a:p>
            <a:pPr marL="720725">
              <a:buFont typeface="Wingdings" panose="05000000000000000000" pitchFamily="2" charset="2"/>
              <a:buChar char="Ø"/>
            </a:pPr>
            <a:r>
              <a:rPr lang="en-IN" sz="2200" dirty="0" err="1"/>
              <a:t>Checkstyle</a:t>
            </a:r>
            <a:endParaRPr lang="en-IN" sz="2200" dirty="0"/>
          </a:p>
          <a:p>
            <a:pPr marL="720725">
              <a:buFont typeface="Wingdings" panose="05000000000000000000" pitchFamily="2" charset="2"/>
              <a:buChar char="Ø"/>
            </a:pPr>
            <a:r>
              <a:rPr lang="en-IN" sz="2200" dirty="0"/>
              <a:t>Soot</a:t>
            </a:r>
          </a:p>
          <a:p>
            <a:pPr marL="720725">
              <a:buFont typeface="Wingdings" panose="05000000000000000000" pitchFamily="2" charset="2"/>
              <a:buChar char="Ø"/>
            </a:pPr>
            <a:r>
              <a:rPr lang="en-IN" sz="2200" dirty="0" err="1"/>
              <a:t>SourceMeter</a:t>
            </a:r>
            <a:endParaRPr lang="en-IN" sz="2200" dirty="0"/>
          </a:p>
          <a:p>
            <a:pPr marL="0" indent="0">
              <a:buNone/>
            </a:pPr>
            <a:endParaRPr lang="en-IN" sz="2200" dirty="0"/>
          </a:p>
        </p:txBody>
      </p:sp>
    </p:spTree>
    <p:extLst>
      <p:ext uri="{BB962C8B-B14F-4D97-AF65-F5344CB8AC3E}">
        <p14:creationId xmlns:p14="http://schemas.microsoft.com/office/powerpoint/2010/main" val="266197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Dynamic Test Techniques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US" dirty="0"/>
              <a:t>Black Box Test Technique</a:t>
            </a:r>
          </a:p>
          <a:p>
            <a:pPr>
              <a:buFont typeface="+mj-lt"/>
              <a:buAutoNum type="arabicPeriod"/>
            </a:pPr>
            <a:r>
              <a:rPr lang="en-US" dirty="0"/>
              <a:t>White Box Test Technique</a:t>
            </a:r>
          </a:p>
          <a:p>
            <a:pPr>
              <a:buFont typeface="+mj-lt"/>
              <a:buAutoNum type="arabicPeriod"/>
            </a:pPr>
            <a:r>
              <a:rPr lang="en-US" dirty="0"/>
              <a:t>Experience Based Test Technique</a:t>
            </a:r>
          </a:p>
          <a:p>
            <a:pPr>
              <a:buFont typeface="+mj-lt"/>
              <a:buAutoNum type="arabicPeriod"/>
            </a:pPr>
            <a:endParaRPr lang="en-US" dirty="0"/>
          </a:p>
          <a:p>
            <a:pPr>
              <a:buFont typeface="+mj-lt"/>
              <a:buAutoNum type="arabicPeriod"/>
            </a:pPr>
            <a:endParaRPr lang="en-US" dirty="0"/>
          </a:p>
          <a:p>
            <a:pPr marL="0" indent="0">
              <a:buNone/>
            </a:pPr>
            <a:r>
              <a:rPr lang="en-US" sz="2000" b="1" dirty="0"/>
              <a:t>Black Box Test Technique:</a:t>
            </a:r>
          </a:p>
          <a:p>
            <a:pPr marL="631825" lvl="2" indent="0">
              <a:buNone/>
              <a:tabLst>
                <a:tab pos="631825" algn="l"/>
              </a:tabLst>
            </a:pPr>
            <a:r>
              <a:rPr lang="en-IN" sz="1800" dirty="0"/>
              <a:t>Black Box Testing is a Software Testing method that analyses the functionality of a software/application without knowing much about the internal structure/design of the item that is being tested and compares the input value with the output value.</a:t>
            </a:r>
          </a:p>
          <a:p>
            <a:pPr marL="631825" lvl="2" indent="0">
              <a:buNone/>
              <a:tabLst>
                <a:tab pos="631825" algn="l"/>
              </a:tabLst>
            </a:pPr>
            <a:r>
              <a:rPr lang="en-IN" sz="1800" dirty="0"/>
              <a:t>Black Box Testing is also known as behavioural, opaque-box, closed-box, specification-based or eye-to-eye testing.</a:t>
            </a:r>
          </a:p>
          <a:p>
            <a:pPr marL="631825" lvl="2" indent="0">
              <a:buNone/>
              <a:tabLst>
                <a:tab pos="631825" algn="l"/>
              </a:tabLst>
            </a:pPr>
            <a:r>
              <a:rPr lang="en-IN" sz="1800" b="1" dirty="0"/>
              <a:t>The main focus in Black Box Testing is on the functionality of the system as a whole.</a:t>
            </a:r>
            <a:endParaRPr lang="en-IN" sz="1800" dirty="0"/>
          </a:p>
        </p:txBody>
      </p:sp>
    </p:spTree>
    <p:extLst>
      <p:ext uri="{BB962C8B-B14F-4D97-AF65-F5344CB8AC3E}">
        <p14:creationId xmlns:p14="http://schemas.microsoft.com/office/powerpoint/2010/main" val="3226856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447800"/>
            <a:ext cx="8596668" cy="5116286"/>
          </a:xfrm>
        </p:spPr>
        <p:txBody>
          <a:bodyPr>
            <a:normAutofit/>
          </a:bodyPr>
          <a:lstStyle/>
          <a:p>
            <a:pPr marL="0" lvl="2" indent="0">
              <a:buNone/>
            </a:pPr>
            <a:r>
              <a:rPr lang="en-US" sz="2000" b="1" dirty="0"/>
              <a:t>White Box Test Technique:</a:t>
            </a:r>
          </a:p>
          <a:p>
            <a:pPr marL="631825" lvl="1" indent="0">
              <a:buNone/>
            </a:pPr>
            <a:r>
              <a:rPr lang="en-IN" sz="1800" dirty="0">
                <a:hlinkClick r:id="rId2"/>
              </a:rPr>
              <a:t>White Box Testing</a:t>
            </a:r>
            <a:r>
              <a:rPr lang="en-IN" sz="1800" dirty="0"/>
              <a:t> is based on the knowledge about the internal logic  and structure of an application code.</a:t>
            </a:r>
          </a:p>
          <a:p>
            <a:pPr marL="631825" lvl="1" indent="0">
              <a:buNone/>
            </a:pPr>
            <a:r>
              <a:rPr lang="en-IN" sz="1800" dirty="0"/>
              <a:t>It is also known as Structure Based Testing or Glass box Testing. Internal software and code working should be known for performing this type of testing. Under these tests are based on the coverage of code statements, branches, paths, conditions, etc.</a:t>
            </a:r>
          </a:p>
          <a:p>
            <a:pPr marL="631825" lvl="1" indent="0">
              <a:buNone/>
            </a:pPr>
            <a:endParaRPr lang="en-IN" sz="1800" dirty="0"/>
          </a:p>
          <a:p>
            <a:pPr marL="0" lvl="1" indent="0">
              <a:buNone/>
            </a:pPr>
            <a:r>
              <a:rPr lang="en-IN" sz="1800" b="1" dirty="0"/>
              <a:t>Experience Based Test Technique:</a:t>
            </a:r>
          </a:p>
          <a:p>
            <a:pPr marL="0" indent="0" algn="l">
              <a:lnSpc>
                <a:spcPct val="110000"/>
              </a:lnSpc>
              <a:buNone/>
            </a:pPr>
            <a:r>
              <a:rPr lang="en-IN" sz="1800" b="1" dirty="0"/>
              <a:t>	</a:t>
            </a:r>
            <a:r>
              <a:rPr lang="en-US" sz="1800" b="0" i="0" u="none" strike="noStrike" baseline="0" dirty="0">
                <a:latin typeface="ArialMT"/>
              </a:rPr>
              <a:t>Experience-based test techniques leverage the experience of developers, 	testers and users to design, implement, and execute tests. These techniques 	are often combined with black-box and white-box test </a:t>
            </a:r>
            <a:r>
              <a:rPr lang="en-IN" sz="1800" b="0" i="0" u="none" strike="noStrike" baseline="0" dirty="0">
                <a:latin typeface="ArialMT"/>
              </a:rPr>
              <a:t>techniques.</a:t>
            </a:r>
            <a:endParaRPr lang="en-IN" sz="1800" b="1" dirty="0"/>
          </a:p>
          <a:p>
            <a:pPr marL="631825" lvl="1" indent="0">
              <a:buNone/>
            </a:pPr>
            <a:endParaRPr lang="en-IN" sz="1800" dirty="0"/>
          </a:p>
          <a:p>
            <a:pPr marL="800100" lvl="2" indent="0">
              <a:buNone/>
            </a:pPr>
            <a:endParaRPr lang="en-US" sz="1800" dirty="0"/>
          </a:p>
        </p:txBody>
      </p:sp>
      <p:sp>
        <p:nvSpPr>
          <p:cNvPr id="2" name="Title 1">
            <a:extLst>
              <a:ext uri="{FF2B5EF4-FFF2-40B4-BE49-F238E27FC236}">
                <a16:creationId xmlns:a16="http://schemas.microsoft.com/office/drawing/2014/main" id="{BB964B92-877A-71C9-95D0-44985ABC5292}"/>
              </a:ext>
            </a:extLst>
          </p:cNvPr>
          <p:cNvSpPr>
            <a:spLocks noGrp="1"/>
          </p:cNvSpPr>
          <p:nvPr>
            <p:ph type="title"/>
          </p:nvPr>
        </p:nvSpPr>
        <p:spPr>
          <a:xfrm>
            <a:off x="677334" y="609600"/>
            <a:ext cx="8596668" cy="718457"/>
          </a:xfrm>
        </p:spPr>
        <p:txBody>
          <a:bodyPr/>
          <a:lstStyle/>
          <a:p>
            <a:r>
              <a:rPr lang="en-US" dirty="0"/>
              <a:t>Dynamic Test Techniques…</a:t>
            </a:r>
            <a:endParaRPr lang="en-IN" dirty="0"/>
          </a:p>
        </p:txBody>
      </p:sp>
    </p:spTree>
    <p:extLst>
      <p:ext uri="{BB962C8B-B14F-4D97-AF65-F5344CB8AC3E}">
        <p14:creationId xmlns:p14="http://schemas.microsoft.com/office/powerpoint/2010/main" val="2647717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Types of Black Box Test Techniques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buFont typeface="+mj-lt"/>
              <a:buAutoNum type="arabicPeriod"/>
            </a:pPr>
            <a:r>
              <a:rPr lang="en-IN" dirty="0"/>
              <a:t>Equivalence Partitioning</a:t>
            </a:r>
          </a:p>
          <a:p>
            <a:pPr>
              <a:buFont typeface="+mj-lt"/>
              <a:buAutoNum type="arabicPeriod"/>
            </a:pPr>
            <a:r>
              <a:rPr lang="en-IN" sz="1800" dirty="0"/>
              <a:t>Boundary Value Analysis</a:t>
            </a:r>
          </a:p>
          <a:p>
            <a:pPr>
              <a:buFont typeface="+mj-lt"/>
              <a:buAutoNum type="arabicPeriod"/>
            </a:pPr>
            <a:r>
              <a:rPr lang="en-IN" dirty="0"/>
              <a:t>Decision Table</a:t>
            </a:r>
          </a:p>
          <a:p>
            <a:pPr>
              <a:buFont typeface="+mj-lt"/>
              <a:buAutoNum type="arabicPeriod"/>
            </a:pPr>
            <a:r>
              <a:rPr lang="en-IN" sz="1800" dirty="0"/>
              <a:t>State Trans</a:t>
            </a:r>
            <a:r>
              <a:rPr lang="en-IN" dirty="0"/>
              <a:t>ition Diagram</a:t>
            </a:r>
          </a:p>
          <a:p>
            <a:pPr>
              <a:buFont typeface="+mj-lt"/>
              <a:buAutoNum type="arabicPeriod"/>
            </a:pPr>
            <a:r>
              <a:rPr lang="en-IN" dirty="0"/>
              <a:t>Use Case Testing</a:t>
            </a:r>
          </a:p>
          <a:p>
            <a:pPr>
              <a:buFont typeface="+mj-lt"/>
              <a:buAutoNum type="arabicPeriod"/>
            </a:pPr>
            <a:endParaRPr lang="en-IN" sz="1800" dirty="0"/>
          </a:p>
        </p:txBody>
      </p:sp>
    </p:spTree>
    <p:extLst>
      <p:ext uri="{BB962C8B-B14F-4D97-AF65-F5344CB8AC3E}">
        <p14:creationId xmlns:p14="http://schemas.microsoft.com/office/powerpoint/2010/main" val="4094367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dirty="0"/>
              <a:t>Equivalence Partitioning</a:t>
            </a:r>
          </a:p>
        </p:txBody>
      </p:sp>
      <p:pic>
        <p:nvPicPr>
          <p:cNvPr id="26630" name="Picture 6" descr="Equivalence Partitio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9145" y="3850027"/>
            <a:ext cx="5477153" cy="25853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1328057"/>
            <a:ext cx="8447314" cy="2585323"/>
          </a:xfrm>
          <a:prstGeom prst="rect">
            <a:avLst/>
          </a:prstGeom>
          <a:noFill/>
        </p:spPr>
        <p:txBody>
          <a:bodyPr wrap="square" rtlCol="0">
            <a:spAutoFit/>
          </a:bodyPr>
          <a:lstStyle/>
          <a:p>
            <a:r>
              <a:rPr lang="en-IN" dirty="0"/>
              <a:t>This technique is also known as Equivalence Class Partitioning (ECP). In this technique, input values to the system or application are divided into different classes or groups based on its similarity in the outcome.</a:t>
            </a:r>
          </a:p>
          <a:p>
            <a:endParaRPr lang="en-IN" dirty="0"/>
          </a:p>
          <a:p>
            <a:r>
              <a:rPr lang="en-IN" dirty="0"/>
              <a:t>Hence, instead of using each and every input value we can now use any one value from the group/class to test the outcome. In this way, we can maintain the test coverage while we can reduce a lot of rework and most importantly the time spent.</a:t>
            </a:r>
          </a:p>
          <a:p>
            <a:endParaRPr lang="en-IN" dirty="0"/>
          </a:p>
        </p:txBody>
      </p:sp>
    </p:spTree>
    <p:extLst>
      <p:ext uri="{BB962C8B-B14F-4D97-AF65-F5344CB8AC3E}">
        <p14:creationId xmlns:p14="http://schemas.microsoft.com/office/powerpoint/2010/main" val="1318577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52327"/>
            <a:ext cx="8596668" cy="718457"/>
          </a:xfrm>
        </p:spPr>
        <p:txBody>
          <a:bodyPr/>
          <a:lstStyle/>
          <a:p>
            <a:r>
              <a:rPr lang="en-IN" dirty="0"/>
              <a:t>Boundary Value Analysis</a:t>
            </a:r>
          </a:p>
        </p:txBody>
      </p:sp>
      <p:pic>
        <p:nvPicPr>
          <p:cNvPr id="25602" name="Picture 2" descr="Boundary Value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4553" y="2999601"/>
            <a:ext cx="4124325"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9087" y="939671"/>
            <a:ext cx="8545285" cy="2308324"/>
          </a:xfrm>
          <a:prstGeom prst="rect">
            <a:avLst/>
          </a:prstGeom>
          <a:noFill/>
        </p:spPr>
        <p:txBody>
          <a:bodyPr wrap="square" rtlCol="0">
            <a:spAutoFit/>
          </a:bodyPr>
          <a:lstStyle/>
          <a:p>
            <a:r>
              <a:rPr lang="en-IN" dirty="0"/>
              <a:t>From the name itself, we can understand that in this technique we focus on the values at boundaries as it is found that many applications have a high amount of issues on the boundaries.</a:t>
            </a:r>
          </a:p>
          <a:p>
            <a:endParaRPr lang="en-IN" dirty="0"/>
          </a:p>
          <a:p>
            <a:r>
              <a:rPr lang="en-IN" dirty="0"/>
              <a:t>Boundary means the values near the limit where the behaviour of the system changes. In boundary value analysis both the valid inputs and invalid inputs are being tested to verify the issues.</a:t>
            </a:r>
          </a:p>
          <a:p>
            <a:endParaRPr lang="en-IN" dirty="0"/>
          </a:p>
        </p:txBody>
      </p:sp>
      <p:sp>
        <p:nvSpPr>
          <p:cNvPr id="5" name="TextBox 4"/>
          <p:cNvSpPr txBox="1"/>
          <p:nvPr/>
        </p:nvSpPr>
        <p:spPr>
          <a:xfrm>
            <a:off x="849087" y="5374230"/>
            <a:ext cx="8424916" cy="923330"/>
          </a:xfrm>
          <a:prstGeom prst="rect">
            <a:avLst/>
          </a:prstGeom>
          <a:noFill/>
        </p:spPr>
        <p:txBody>
          <a:bodyPr wrap="square" rtlCol="0">
            <a:spAutoFit/>
          </a:bodyPr>
          <a:lstStyle/>
          <a:p>
            <a:r>
              <a:rPr lang="en-IN" dirty="0"/>
              <a:t>If we want to test a field where values from 1 to 100 should be accepted then we choose the boundary values: 1-1, 1, 1+1, 100-1, 100, and 100+1. Instead of using all the values from 1 to 100, we just use 0, 1, 2, 99, 100, and 101.</a:t>
            </a:r>
          </a:p>
        </p:txBody>
      </p:sp>
    </p:spTree>
    <p:extLst>
      <p:ext uri="{BB962C8B-B14F-4D97-AF65-F5344CB8AC3E}">
        <p14:creationId xmlns:p14="http://schemas.microsoft.com/office/powerpoint/2010/main" val="258012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65" y="71765"/>
            <a:ext cx="8596668" cy="718457"/>
          </a:xfrm>
        </p:spPr>
        <p:txBody>
          <a:bodyPr/>
          <a:lstStyle/>
          <a:p>
            <a:r>
              <a:rPr lang="en-IN" dirty="0"/>
              <a:t>Decision Table Testing</a:t>
            </a:r>
          </a:p>
        </p:txBody>
      </p:sp>
      <p:sp>
        <p:nvSpPr>
          <p:cNvPr id="7" name="TextBox 6"/>
          <p:cNvSpPr txBox="1"/>
          <p:nvPr/>
        </p:nvSpPr>
        <p:spPr>
          <a:xfrm>
            <a:off x="838199" y="790222"/>
            <a:ext cx="8336934" cy="5170646"/>
          </a:xfrm>
          <a:prstGeom prst="rect">
            <a:avLst/>
          </a:prstGeom>
          <a:noFill/>
        </p:spPr>
        <p:txBody>
          <a:bodyPr wrap="square" rtlCol="0">
            <a:spAutoFit/>
          </a:bodyPr>
          <a:lstStyle/>
          <a:p>
            <a:r>
              <a:rPr lang="en-IN" sz="2200" dirty="0"/>
              <a:t>As the name itself suggests that, wherever there are logical relationships like:</a:t>
            </a:r>
          </a:p>
          <a:p>
            <a:r>
              <a:rPr lang="en-IN" sz="2200" i="1" dirty="0"/>
              <a:t>If</a:t>
            </a:r>
            <a:br>
              <a:rPr lang="en-IN" sz="2200" dirty="0"/>
            </a:br>
            <a:r>
              <a:rPr lang="en-IN" sz="2200" i="1" dirty="0"/>
              <a:t>{</a:t>
            </a:r>
            <a:br>
              <a:rPr lang="en-IN" sz="2200" dirty="0"/>
            </a:br>
            <a:r>
              <a:rPr lang="en-IN" sz="2200" i="1" dirty="0"/>
              <a:t>(Condition1 = True &amp;&amp; Condition2 = True)</a:t>
            </a:r>
            <a:br>
              <a:rPr lang="en-IN" sz="2200" dirty="0"/>
            </a:br>
            <a:r>
              <a:rPr lang="en-IN" sz="2200" i="1" dirty="0"/>
              <a:t>then action1 ;</a:t>
            </a:r>
            <a:br>
              <a:rPr lang="en-IN" sz="2200" dirty="0"/>
            </a:br>
            <a:r>
              <a:rPr lang="en-IN" sz="2200" i="1" dirty="0"/>
              <a:t>}</a:t>
            </a:r>
            <a:br>
              <a:rPr lang="en-IN" sz="2200" dirty="0"/>
            </a:br>
            <a:r>
              <a:rPr lang="en-IN" sz="2200" i="1" dirty="0"/>
              <a:t>else action2; /*(Either the conditions = False)*/</a:t>
            </a:r>
            <a:endParaRPr lang="en-IN" sz="2200" dirty="0"/>
          </a:p>
          <a:p>
            <a:r>
              <a:rPr lang="en-IN" sz="2200" dirty="0"/>
              <a:t>Then a tester will identify two outputs (action1 and action2) for two conditions (True and False). So based on the probable scenarios a Decision table is carved to prepare a set of test cases.</a:t>
            </a:r>
          </a:p>
          <a:p>
            <a:r>
              <a:rPr lang="en-IN" sz="2200" b="1" u="sng" dirty="0"/>
              <a:t>For Example:</a:t>
            </a:r>
            <a:endParaRPr lang="en-IN" sz="2200" dirty="0"/>
          </a:p>
          <a:p>
            <a:r>
              <a:rPr lang="en-IN" sz="2200" dirty="0"/>
              <a:t>Take an example of XYZ bank that provides interest rate for the Male senior citizen as 10% and for the rest of the people 9%.</a:t>
            </a:r>
          </a:p>
        </p:txBody>
      </p:sp>
    </p:spTree>
    <p:extLst>
      <p:ext uri="{BB962C8B-B14F-4D97-AF65-F5344CB8AC3E}">
        <p14:creationId xmlns:p14="http://schemas.microsoft.com/office/powerpoint/2010/main" val="104812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sz="2800" dirty="0"/>
              <a:t>Objective of Testing</a:t>
            </a:r>
            <a:endParaRPr lang="en-IN" sz="2800" dirty="0"/>
          </a:p>
        </p:txBody>
      </p:sp>
      <p:sp>
        <p:nvSpPr>
          <p:cNvPr id="3" name="Content Placeholder 2"/>
          <p:cNvSpPr>
            <a:spLocks noGrp="1"/>
          </p:cNvSpPr>
          <p:nvPr>
            <p:ph idx="1"/>
          </p:nvPr>
        </p:nvSpPr>
        <p:spPr>
          <a:xfrm>
            <a:off x="677334" y="1328057"/>
            <a:ext cx="8596668" cy="4713305"/>
          </a:xfrm>
        </p:spPr>
        <p:txBody>
          <a:bodyPr>
            <a:normAutofit/>
          </a:bodyPr>
          <a:lstStyle/>
          <a:p>
            <a:pPr marL="0" indent="0">
              <a:buNone/>
            </a:pPr>
            <a:r>
              <a:rPr lang="en-US" dirty="0"/>
              <a:t>• To prevent defects by evaluate work products such as requirements, user stories, design, and code</a:t>
            </a:r>
          </a:p>
          <a:p>
            <a:pPr marL="0" indent="0">
              <a:buNone/>
            </a:pPr>
            <a:r>
              <a:rPr lang="en-US" dirty="0"/>
              <a:t>• To verify whether all specified requirements have been fulfilled</a:t>
            </a:r>
          </a:p>
          <a:p>
            <a:pPr marL="0" indent="0">
              <a:buNone/>
            </a:pPr>
            <a:r>
              <a:rPr lang="en-US" dirty="0"/>
              <a:t>• To check whether the test object is complete and validate if it works as the users and other stakeholders expect</a:t>
            </a:r>
          </a:p>
          <a:p>
            <a:pPr marL="0" indent="0">
              <a:buNone/>
            </a:pPr>
            <a:r>
              <a:rPr lang="en-US" dirty="0"/>
              <a:t>• To build confidence in the level of quality of the test object</a:t>
            </a:r>
          </a:p>
          <a:p>
            <a:pPr marL="0" indent="0">
              <a:buNone/>
            </a:pPr>
            <a:r>
              <a:rPr lang="en-US" dirty="0"/>
              <a:t>• To find defects and failures by reducing the level of risk of inadequate software quality</a:t>
            </a:r>
          </a:p>
          <a:p>
            <a:pPr marL="0" indent="0">
              <a:buNone/>
            </a:pPr>
            <a:r>
              <a:rPr lang="en-US" dirty="0"/>
              <a:t>• To provide sufficient information to stakeholders to allow them to make informed decisions, especially regarding the level of quality of the test object</a:t>
            </a:r>
          </a:p>
          <a:p>
            <a:pPr marL="0" indent="0">
              <a:buNone/>
            </a:pPr>
            <a:r>
              <a:rPr lang="en-US" dirty="0"/>
              <a:t>• To comply with contractual, legal, or regulatory requirements or standards, and/or to verify the test object’s compliance with such requirements or standards</a:t>
            </a:r>
            <a:endParaRPr lang="en-IN" dirty="0"/>
          </a:p>
        </p:txBody>
      </p:sp>
    </p:spTree>
    <p:extLst>
      <p:ext uri="{BB962C8B-B14F-4D97-AF65-F5344CB8AC3E}">
        <p14:creationId xmlns:p14="http://schemas.microsoft.com/office/powerpoint/2010/main" val="260517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65" y="71765"/>
            <a:ext cx="8596668" cy="718457"/>
          </a:xfrm>
        </p:spPr>
        <p:txBody>
          <a:bodyPr/>
          <a:lstStyle/>
          <a:p>
            <a:r>
              <a:rPr lang="en-IN" dirty="0"/>
              <a:t>Decision Table Testing</a:t>
            </a:r>
          </a:p>
        </p:txBody>
      </p:sp>
      <p:pic>
        <p:nvPicPr>
          <p:cNvPr id="5" name="Picture 4">
            <a:extLst>
              <a:ext uri="{FF2B5EF4-FFF2-40B4-BE49-F238E27FC236}">
                <a16:creationId xmlns:a16="http://schemas.microsoft.com/office/drawing/2014/main" id="{55765753-FCD1-0048-3A8E-1CDA350A694C}"/>
              </a:ext>
            </a:extLst>
          </p:cNvPr>
          <p:cNvPicPr>
            <a:picLocks noChangeAspect="1"/>
          </p:cNvPicPr>
          <p:nvPr/>
        </p:nvPicPr>
        <p:blipFill>
          <a:blip r:embed="rId2"/>
          <a:stretch>
            <a:fillRect/>
          </a:stretch>
        </p:blipFill>
        <p:spPr>
          <a:xfrm>
            <a:off x="657075" y="3991651"/>
            <a:ext cx="9583157" cy="2498129"/>
          </a:xfrm>
          <a:prstGeom prst="rect">
            <a:avLst/>
          </a:prstGeom>
        </p:spPr>
      </p:pic>
      <p:pic>
        <p:nvPicPr>
          <p:cNvPr id="6" name="Picture 2" descr="Decision Table">
            <a:extLst>
              <a:ext uri="{FF2B5EF4-FFF2-40B4-BE49-F238E27FC236}">
                <a16:creationId xmlns:a16="http://schemas.microsoft.com/office/drawing/2014/main" id="{63E138C7-066A-A615-0B42-5B15A11032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5073" y="913051"/>
            <a:ext cx="6386287" cy="26916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9AD41F-C324-5B6B-D91C-5765B35CE0B5}"/>
              </a:ext>
            </a:extLst>
          </p:cNvPr>
          <p:cNvSpPr txBox="1"/>
          <p:nvPr/>
        </p:nvSpPr>
        <p:spPr>
          <a:xfrm>
            <a:off x="873760" y="1310640"/>
            <a:ext cx="772160" cy="369332"/>
          </a:xfrm>
          <a:prstGeom prst="rect">
            <a:avLst/>
          </a:prstGeom>
          <a:noFill/>
        </p:spPr>
        <p:txBody>
          <a:bodyPr wrap="square" rtlCol="0">
            <a:spAutoFit/>
          </a:bodyPr>
          <a:lstStyle/>
          <a:p>
            <a:r>
              <a:rPr lang="en-IN" b="1" dirty="0"/>
              <a:t>Ex: 1</a:t>
            </a:r>
          </a:p>
        </p:txBody>
      </p:sp>
      <p:sp>
        <p:nvSpPr>
          <p:cNvPr id="9" name="TextBox 8">
            <a:extLst>
              <a:ext uri="{FF2B5EF4-FFF2-40B4-BE49-F238E27FC236}">
                <a16:creationId xmlns:a16="http://schemas.microsoft.com/office/drawing/2014/main" id="{9F8FCA84-A16F-EE03-F85B-ED1F77C42BD5}"/>
              </a:ext>
            </a:extLst>
          </p:cNvPr>
          <p:cNvSpPr txBox="1"/>
          <p:nvPr/>
        </p:nvSpPr>
        <p:spPr>
          <a:xfrm>
            <a:off x="657075" y="3716422"/>
            <a:ext cx="772160" cy="369332"/>
          </a:xfrm>
          <a:prstGeom prst="rect">
            <a:avLst/>
          </a:prstGeom>
          <a:noFill/>
        </p:spPr>
        <p:txBody>
          <a:bodyPr wrap="square" rtlCol="0">
            <a:spAutoFit/>
          </a:bodyPr>
          <a:lstStyle/>
          <a:p>
            <a:r>
              <a:rPr lang="en-IN" b="1" dirty="0"/>
              <a:t>Ex: 2</a:t>
            </a:r>
          </a:p>
        </p:txBody>
      </p:sp>
    </p:spTree>
    <p:extLst>
      <p:ext uri="{BB962C8B-B14F-4D97-AF65-F5344CB8AC3E}">
        <p14:creationId xmlns:p14="http://schemas.microsoft.com/office/powerpoint/2010/main" val="2315663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65" y="71765"/>
            <a:ext cx="8596668" cy="718457"/>
          </a:xfrm>
        </p:spPr>
        <p:txBody>
          <a:bodyPr/>
          <a:lstStyle/>
          <a:p>
            <a:r>
              <a:rPr lang="en-IN" dirty="0"/>
              <a:t>Decision Table Testing</a:t>
            </a:r>
          </a:p>
        </p:txBody>
      </p:sp>
      <p:sp>
        <p:nvSpPr>
          <p:cNvPr id="7" name="TextBox 6"/>
          <p:cNvSpPr txBox="1"/>
          <p:nvPr/>
        </p:nvSpPr>
        <p:spPr>
          <a:xfrm>
            <a:off x="838199" y="790222"/>
            <a:ext cx="8077200" cy="323165"/>
          </a:xfrm>
          <a:prstGeom prst="rect">
            <a:avLst/>
          </a:prstGeom>
          <a:noFill/>
        </p:spPr>
        <p:txBody>
          <a:bodyPr wrap="square" rtlCol="0">
            <a:spAutoFit/>
          </a:bodyPr>
          <a:lstStyle/>
          <a:p>
            <a:endParaRPr lang="en-IN" sz="1500" dirty="0"/>
          </a:p>
        </p:txBody>
      </p:sp>
      <p:pic>
        <p:nvPicPr>
          <p:cNvPr id="5" name="Picture 4">
            <a:extLst>
              <a:ext uri="{FF2B5EF4-FFF2-40B4-BE49-F238E27FC236}">
                <a16:creationId xmlns:a16="http://schemas.microsoft.com/office/drawing/2014/main" id="{9FD85832-18D6-6C37-EA9B-AB8DFE45AA5B}"/>
              </a:ext>
            </a:extLst>
          </p:cNvPr>
          <p:cNvPicPr>
            <a:picLocks noChangeAspect="1"/>
          </p:cNvPicPr>
          <p:nvPr/>
        </p:nvPicPr>
        <p:blipFill>
          <a:blip r:embed="rId2"/>
          <a:stretch>
            <a:fillRect/>
          </a:stretch>
        </p:blipFill>
        <p:spPr>
          <a:xfrm>
            <a:off x="1766200" y="2126512"/>
            <a:ext cx="6163197" cy="4659723"/>
          </a:xfrm>
          <a:prstGeom prst="rect">
            <a:avLst/>
          </a:prstGeom>
          <a:ln w="12700">
            <a:solidFill>
              <a:schemeClr val="tx1"/>
            </a:solidFill>
          </a:ln>
        </p:spPr>
      </p:pic>
      <p:sp>
        <p:nvSpPr>
          <p:cNvPr id="8" name="TextBox 7">
            <a:extLst>
              <a:ext uri="{FF2B5EF4-FFF2-40B4-BE49-F238E27FC236}">
                <a16:creationId xmlns:a16="http://schemas.microsoft.com/office/drawing/2014/main" id="{AF17DC30-E29B-A29F-9C66-D4D4FBCCC8D7}"/>
              </a:ext>
            </a:extLst>
          </p:cNvPr>
          <p:cNvSpPr txBox="1"/>
          <p:nvPr/>
        </p:nvSpPr>
        <p:spPr>
          <a:xfrm>
            <a:off x="1102358" y="790222"/>
            <a:ext cx="7929881" cy="1200329"/>
          </a:xfrm>
          <a:prstGeom prst="rect">
            <a:avLst/>
          </a:prstGeom>
          <a:noFill/>
        </p:spPr>
        <p:txBody>
          <a:bodyPr wrap="square">
            <a:spAutoFit/>
          </a:bodyPr>
          <a:lstStyle/>
          <a:p>
            <a:r>
              <a:rPr lang="en-US" b="0" i="0" dirty="0">
                <a:solidFill>
                  <a:srgbClr val="000000"/>
                </a:solidFill>
                <a:effectLst/>
                <a:latin typeface="Inter"/>
              </a:rPr>
              <a:t>For example, a health insurance company may provide different premium based on the age of the insured person (under 40 or over 40) and whether they are a smoker or not. This generates a decision table with four rules and up to four outcomes—below is an example with three possible outcomes.</a:t>
            </a:r>
            <a:endParaRPr lang="en-IN" dirty="0"/>
          </a:p>
        </p:txBody>
      </p:sp>
      <p:sp>
        <p:nvSpPr>
          <p:cNvPr id="3" name="TextBox 2">
            <a:extLst>
              <a:ext uri="{FF2B5EF4-FFF2-40B4-BE49-F238E27FC236}">
                <a16:creationId xmlns:a16="http://schemas.microsoft.com/office/drawing/2014/main" id="{7DBD1783-7A14-740E-1064-0F487A4EF647}"/>
              </a:ext>
            </a:extLst>
          </p:cNvPr>
          <p:cNvSpPr txBox="1"/>
          <p:nvPr/>
        </p:nvSpPr>
        <p:spPr>
          <a:xfrm>
            <a:off x="716278" y="2126512"/>
            <a:ext cx="772160" cy="369332"/>
          </a:xfrm>
          <a:prstGeom prst="rect">
            <a:avLst/>
          </a:prstGeom>
          <a:noFill/>
        </p:spPr>
        <p:txBody>
          <a:bodyPr wrap="square" rtlCol="0">
            <a:spAutoFit/>
          </a:bodyPr>
          <a:lstStyle/>
          <a:p>
            <a:r>
              <a:rPr lang="en-IN" b="1" dirty="0"/>
              <a:t>Ex: 3</a:t>
            </a:r>
          </a:p>
        </p:txBody>
      </p:sp>
    </p:spTree>
    <p:extLst>
      <p:ext uri="{BB962C8B-B14F-4D97-AF65-F5344CB8AC3E}">
        <p14:creationId xmlns:p14="http://schemas.microsoft.com/office/powerpoint/2010/main" val="2572581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dirty="0"/>
              <a:t>State Transition Testing</a:t>
            </a:r>
          </a:p>
        </p:txBody>
      </p:sp>
      <p:pic>
        <p:nvPicPr>
          <p:cNvPr id="24580" name="Picture 4" descr="State Transition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9996" y="3307965"/>
            <a:ext cx="5248275" cy="3419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5286" y="1328057"/>
            <a:ext cx="9013371" cy="1815882"/>
          </a:xfrm>
          <a:prstGeom prst="rect">
            <a:avLst/>
          </a:prstGeom>
          <a:noFill/>
        </p:spPr>
        <p:txBody>
          <a:bodyPr wrap="square" rtlCol="0">
            <a:spAutoFit/>
          </a:bodyPr>
          <a:lstStyle/>
          <a:p>
            <a:r>
              <a:rPr lang="en-IN" sz="1600" dirty="0"/>
              <a:t>State Transition Testing is a technique that is used to test the different states of the system under test. The state of the system changes depending upon the conditions or events. The events trigger states which become scenarios and a tester needs to test them.</a:t>
            </a:r>
          </a:p>
          <a:p>
            <a:endParaRPr lang="en-IN" sz="1600" dirty="0"/>
          </a:p>
          <a:p>
            <a:r>
              <a:rPr lang="en-IN" sz="1600" dirty="0"/>
              <a:t>A systematic state transition diagram gives a clear view of the state changes but it is effective for simpler applications. More complex projects may lead to more complex transition diagrams thus making it less effective.</a:t>
            </a:r>
          </a:p>
        </p:txBody>
      </p:sp>
    </p:spTree>
    <p:extLst>
      <p:ext uri="{BB962C8B-B14F-4D97-AF65-F5344CB8AC3E}">
        <p14:creationId xmlns:p14="http://schemas.microsoft.com/office/powerpoint/2010/main" val="714027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IN" dirty="0"/>
              <a:t>Use Case Testing</a:t>
            </a:r>
          </a:p>
        </p:txBody>
      </p:sp>
      <p:sp>
        <p:nvSpPr>
          <p:cNvPr id="4" name="Content Placeholder 3">
            <a:extLst>
              <a:ext uri="{FF2B5EF4-FFF2-40B4-BE49-F238E27FC236}">
                <a16:creationId xmlns:a16="http://schemas.microsoft.com/office/drawing/2014/main" id="{CA63CE2D-0E44-93A1-2235-0335CD13F912}"/>
              </a:ext>
            </a:extLst>
          </p:cNvPr>
          <p:cNvSpPr>
            <a:spLocks noGrp="1"/>
          </p:cNvSpPr>
          <p:nvPr>
            <p:ph idx="1"/>
          </p:nvPr>
        </p:nvSpPr>
        <p:spPr>
          <a:xfrm>
            <a:off x="677334" y="1328057"/>
            <a:ext cx="8596668" cy="4713305"/>
          </a:xfrm>
        </p:spPr>
        <p:txBody>
          <a:bodyPr/>
          <a:lstStyle/>
          <a:p>
            <a:pPr marL="0" indent="0">
              <a:buNone/>
            </a:pPr>
            <a:r>
              <a:rPr lang="en-US" dirty="0"/>
              <a:t>A use case is a graphical representation of actions that describes the behavior of a system to do a particular task. Tests can be derived from use cases, which are a specific way of designing interactions with software items. They incorporate requirements for the software functions. Use cases are associated with actors (human users, external hardware, or other components or systems) and subjects (the component or system to which the use case is applied).</a:t>
            </a:r>
          </a:p>
          <a:p>
            <a:pPr marL="0" indent="0">
              <a:buNone/>
            </a:pPr>
            <a:endParaRPr lang="en-US" dirty="0"/>
          </a:p>
          <a:p>
            <a:pPr marL="0" indent="0">
              <a:buNone/>
            </a:pPr>
            <a:r>
              <a:rPr lang="en-US" dirty="0"/>
              <a:t>Coverage can be measured by the number of use case behaviors tested divided by the total number of use case behaviors, normally expressed as a percentage.</a:t>
            </a:r>
            <a:endParaRPr lang="en-IN" dirty="0"/>
          </a:p>
        </p:txBody>
      </p:sp>
    </p:spTree>
    <p:extLst>
      <p:ext uri="{BB962C8B-B14F-4D97-AF65-F5344CB8AC3E}">
        <p14:creationId xmlns:p14="http://schemas.microsoft.com/office/powerpoint/2010/main" val="3284748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4640"/>
            <a:ext cx="8596668" cy="718457"/>
          </a:xfrm>
        </p:spPr>
        <p:txBody>
          <a:bodyPr/>
          <a:lstStyle/>
          <a:p>
            <a:r>
              <a:rPr lang="en-IN" dirty="0"/>
              <a:t>Use Case Testing…</a:t>
            </a:r>
          </a:p>
        </p:txBody>
      </p:sp>
      <p:pic>
        <p:nvPicPr>
          <p:cNvPr id="17" name="Picture 16">
            <a:extLst>
              <a:ext uri="{FF2B5EF4-FFF2-40B4-BE49-F238E27FC236}">
                <a16:creationId xmlns:a16="http://schemas.microsoft.com/office/drawing/2014/main" id="{D6C9B81D-47C5-4C82-591E-69D1562B3692}"/>
              </a:ext>
            </a:extLst>
          </p:cNvPr>
          <p:cNvPicPr>
            <a:picLocks noChangeAspect="1"/>
          </p:cNvPicPr>
          <p:nvPr/>
        </p:nvPicPr>
        <p:blipFill rotWithShape="1">
          <a:blip r:embed="rId2">
            <a:extLst>
              <a:ext uri="{28A0092B-C50C-407E-A947-70E740481C1C}">
                <a14:useLocalDpi xmlns:a14="http://schemas.microsoft.com/office/drawing/2010/main" val="0"/>
              </a:ext>
            </a:extLst>
          </a:blip>
          <a:srcRect l="27497" t="4201" r="29334" b="3754"/>
          <a:stretch/>
        </p:blipFill>
        <p:spPr>
          <a:xfrm>
            <a:off x="2052321" y="1000258"/>
            <a:ext cx="6035040" cy="5900383"/>
          </a:xfrm>
          <a:prstGeom prst="rect">
            <a:avLst/>
          </a:prstGeom>
        </p:spPr>
      </p:pic>
    </p:spTree>
    <p:extLst>
      <p:ext uri="{BB962C8B-B14F-4D97-AF65-F5344CB8AC3E}">
        <p14:creationId xmlns:p14="http://schemas.microsoft.com/office/powerpoint/2010/main" val="155318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White Box Test Techniques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White Box Testing</a:t>
            </a:r>
            <a:r>
              <a:rPr lang="en-US" b="0" i="0" dirty="0">
                <a:solidFill>
                  <a:srgbClr val="222222"/>
                </a:solidFill>
                <a:effectLst/>
                <a:latin typeface="Source Sans Pro" panose="020B0503030403020204" pitchFamily="34" charset="0"/>
              </a:rPr>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p>
          <a:p>
            <a:pPr algn="l">
              <a:buFont typeface="Arial" panose="020B0604020202020204" pitchFamily="34" charset="0"/>
              <a:buChar char="•"/>
            </a:pPr>
            <a:endParaRPr lang="en-US" dirty="0">
              <a:solidFill>
                <a:srgbClr val="222222"/>
              </a:solidFill>
              <a:latin typeface="Source Sans Pro" panose="020B0503030403020204" pitchFamily="34" charset="0"/>
            </a:endParaRPr>
          </a:p>
          <a:p>
            <a:pPr marL="0" indent="0" algn="l">
              <a:buNone/>
            </a:pPr>
            <a:r>
              <a:rPr lang="en-US" dirty="0">
                <a:solidFill>
                  <a:srgbClr val="222222"/>
                </a:solidFill>
                <a:latin typeface="Source Sans Pro" panose="020B0503030403020204" pitchFamily="34" charset="0"/>
              </a:rPr>
              <a:t>The following are different Test Technique in White Box Test Technique</a:t>
            </a:r>
          </a:p>
          <a:p>
            <a:pPr>
              <a:buFont typeface="+mj-lt"/>
              <a:buAutoNum type="arabicPeriod"/>
            </a:pPr>
            <a:r>
              <a:rPr lang="en-IN" dirty="0"/>
              <a:t>Statement Testing and Coverage</a:t>
            </a:r>
          </a:p>
          <a:p>
            <a:pPr>
              <a:buFont typeface="+mj-lt"/>
              <a:buAutoNum type="arabicPeriod"/>
            </a:pPr>
            <a:r>
              <a:rPr lang="en-IN" dirty="0"/>
              <a:t>Decision Testing and Coverage</a:t>
            </a:r>
          </a:p>
          <a:p>
            <a:pPr>
              <a:buFont typeface="+mj-lt"/>
              <a:buAutoNum type="arabicPeriod"/>
            </a:pPr>
            <a:r>
              <a:rPr lang="en-US" dirty="0"/>
              <a:t>The Value of Statement and Decision Testing</a:t>
            </a:r>
            <a:endParaRPr lang="en-IN" dirty="0"/>
          </a:p>
          <a:p>
            <a:pPr marL="0" indent="0">
              <a:buNone/>
            </a:pPr>
            <a:endParaRPr lang="en-IN" dirty="0"/>
          </a:p>
        </p:txBody>
      </p:sp>
    </p:spTree>
    <p:extLst>
      <p:ext uri="{BB962C8B-B14F-4D97-AF65-F5344CB8AC3E}">
        <p14:creationId xmlns:p14="http://schemas.microsoft.com/office/powerpoint/2010/main" val="3911261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Statement Testing and Coverage</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lgn="l">
              <a:lnSpc>
                <a:spcPct val="120000"/>
              </a:lnSpc>
              <a:buNone/>
            </a:pPr>
            <a:r>
              <a:rPr lang="en-US" sz="1800" b="0" i="0" u="none" strike="noStrike" baseline="0" dirty="0">
                <a:latin typeface="ArialMT"/>
              </a:rPr>
              <a:t>	Statement testing exercises the potential executable statements in the code. Coverage is measured as the number of statements executed by the tests divided by the total number of executable statements in the test object, normally expressed as a percentage.</a:t>
            </a:r>
            <a:endParaRPr lang="en-IN" dirty="0"/>
          </a:p>
        </p:txBody>
      </p:sp>
    </p:spTree>
    <p:extLst>
      <p:ext uri="{BB962C8B-B14F-4D97-AF65-F5344CB8AC3E}">
        <p14:creationId xmlns:p14="http://schemas.microsoft.com/office/powerpoint/2010/main" val="2734440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Decision Testing and Coverage</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lnSpc>
                <a:spcPct val="110000"/>
              </a:lnSpc>
              <a:spcBef>
                <a:spcPts val="1200"/>
              </a:spcBef>
              <a:buNone/>
            </a:pPr>
            <a:r>
              <a:rPr lang="en-US" dirty="0"/>
              <a:t>	Decision testing exercises the decisions in the code and tests the code that is executed based on the decision outcomes. To do this, the test cases follow the control flows that occur from a decision point (e.g., for an IF statement, one for the true outcome and one for the false outcome; for a CASE statement, test cases would be required for all the possible outcomes, including the default outcome).</a:t>
            </a:r>
          </a:p>
          <a:p>
            <a:pPr marL="0" indent="0">
              <a:lnSpc>
                <a:spcPct val="110000"/>
              </a:lnSpc>
              <a:spcBef>
                <a:spcPts val="1200"/>
              </a:spcBef>
              <a:buNone/>
            </a:pPr>
            <a:endParaRPr lang="en-US" dirty="0"/>
          </a:p>
          <a:p>
            <a:pPr marL="0" indent="0" algn="l">
              <a:lnSpc>
                <a:spcPct val="110000"/>
              </a:lnSpc>
              <a:spcBef>
                <a:spcPts val="1200"/>
              </a:spcBef>
              <a:buNone/>
            </a:pPr>
            <a:r>
              <a:rPr lang="en-US" dirty="0"/>
              <a:t>	Coverage is measured as the number of decision outcomes executed by the tests divided by the total number of decision outcomes in the test object, normally expressed as a percentage.</a:t>
            </a:r>
            <a:endParaRPr lang="en-IN" dirty="0"/>
          </a:p>
        </p:txBody>
      </p:sp>
    </p:spTree>
    <p:extLst>
      <p:ext uri="{BB962C8B-B14F-4D97-AF65-F5344CB8AC3E}">
        <p14:creationId xmlns:p14="http://schemas.microsoft.com/office/powerpoint/2010/main" val="4251851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fontScale="90000"/>
          </a:bodyPr>
          <a:lstStyle/>
          <a:p>
            <a:r>
              <a:rPr lang="en-US" dirty="0"/>
              <a:t>The Value of Statement and Decision Testing</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lnSpc>
                <a:spcPct val="110000"/>
              </a:lnSpc>
              <a:spcBef>
                <a:spcPts val="1200"/>
              </a:spcBef>
              <a:buNone/>
            </a:pPr>
            <a:r>
              <a:rPr lang="en-US" dirty="0"/>
              <a:t>	When 100% statement coverage is achieved, it ensures that all executable statements in the code have been tested at least once, but it does not ensure that all decision logic has been tested. Of the two Whitebox techniques discussed in this syllabus, statement testing may provide less coverage than decision testing.</a:t>
            </a:r>
          </a:p>
          <a:p>
            <a:pPr marL="0" indent="0">
              <a:lnSpc>
                <a:spcPct val="110000"/>
              </a:lnSpc>
              <a:spcBef>
                <a:spcPts val="1200"/>
              </a:spcBef>
              <a:buNone/>
            </a:pPr>
            <a:endParaRPr lang="en-US" dirty="0"/>
          </a:p>
          <a:p>
            <a:pPr marL="0" indent="0">
              <a:lnSpc>
                <a:spcPct val="110000"/>
              </a:lnSpc>
              <a:spcBef>
                <a:spcPts val="1200"/>
              </a:spcBef>
              <a:buNone/>
            </a:pPr>
            <a:r>
              <a:rPr lang="en-US" dirty="0"/>
              <a:t>	When 100% decision coverage is achieved, it executes all decision outcomes, which includes testing the true outcome and also the false outcome, even when there is no explicit false statement (e.g., in the case of an IF statement without an else in the code). Statement coverage helps to find defects in code that was not exercised by other tests. Decision coverage helps to find defects in code where other tests have not taken both true and false outcomes.</a:t>
            </a:r>
          </a:p>
          <a:p>
            <a:pPr marL="0" indent="0">
              <a:lnSpc>
                <a:spcPct val="110000"/>
              </a:lnSpc>
              <a:spcBef>
                <a:spcPts val="1200"/>
              </a:spcBef>
              <a:buNone/>
            </a:pPr>
            <a:endParaRPr lang="en-US" dirty="0"/>
          </a:p>
        </p:txBody>
      </p:sp>
    </p:spTree>
    <p:extLst>
      <p:ext uri="{BB962C8B-B14F-4D97-AF65-F5344CB8AC3E}">
        <p14:creationId xmlns:p14="http://schemas.microsoft.com/office/powerpoint/2010/main" val="2176831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203200"/>
            <a:ext cx="8596668" cy="718457"/>
          </a:xfrm>
        </p:spPr>
        <p:txBody>
          <a:bodyPr>
            <a:normAutofit fontScale="90000"/>
          </a:bodyPr>
          <a:lstStyle/>
          <a:p>
            <a:r>
              <a:rPr lang="en-US" dirty="0"/>
              <a:t>Statement Coverage and Decision Coverage</a:t>
            </a:r>
            <a:endParaRPr lang="en-IN" dirty="0"/>
          </a:p>
        </p:txBody>
      </p:sp>
      <p:sp>
        <p:nvSpPr>
          <p:cNvPr id="4" name="Content Placeholder 3"/>
          <p:cNvSpPr>
            <a:spLocks noGrp="1"/>
          </p:cNvSpPr>
          <p:nvPr>
            <p:ph idx="1"/>
          </p:nvPr>
        </p:nvSpPr>
        <p:spPr>
          <a:xfrm>
            <a:off x="677334" y="1036320"/>
            <a:ext cx="8596668" cy="5499463"/>
          </a:xfrm>
        </p:spPr>
        <p:txBody>
          <a:bodyPr>
            <a:normAutofit fontScale="85000" lnSpcReduction="10000"/>
          </a:bodyPr>
          <a:lstStyle/>
          <a:p>
            <a:pPr marL="0" indent="0">
              <a:lnSpc>
                <a:spcPct val="110000"/>
              </a:lnSpc>
              <a:spcBef>
                <a:spcPts val="1200"/>
              </a:spcBef>
              <a:buNone/>
            </a:pPr>
            <a:r>
              <a:rPr lang="en-US" sz="2400" dirty="0"/>
              <a:t>Achieving 100% decision coverage guarantees 100% statement coverage (but not vice versa).</a:t>
            </a:r>
          </a:p>
          <a:p>
            <a:pPr marL="0" indent="0">
              <a:lnSpc>
                <a:spcPct val="110000"/>
              </a:lnSpc>
              <a:spcBef>
                <a:spcPts val="1200"/>
              </a:spcBef>
              <a:buNone/>
            </a:pPr>
            <a:r>
              <a:rPr lang="en-US" dirty="0"/>
              <a:t>Ref: </a:t>
            </a:r>
            <a:r>
              <a:rPr lang="en-US" dirty="0">
                <a:hlinkClick r:id="rId2"/>
              </a:rPr>
              <a:t>https://stackoverflow.com/questions/14519416/a-difference-between-statement-and-decision-coverage</a:t>
            </a:r>
            <a:endParaRPr lang="en-US" dirty="0"/>
          </a:p>
          <a:p>
            <a:pPr marL="0" indent="0">
              <a:lnSpc>
                <a:spcPct val="110000"/>
              </a:lnSpc>
              <a:spcBef>
                <a:spcPts val="1200"/>
              </a:spcBef>
              <a:buNone/>
            </a:pPr>
            <a:r>
              <a:rPr lang="en-US" b="1" u="sng" dirty="0"/>
              <a:t>Example:</a:t>
            </a:r>
          </a:p>
          <a:p>
            <a:pPr marL="803275" indent="0">
              <a:lnSpc>
                <a:spcPct val="110000"/>
              </a:lnSpc>
              <a:spcBef>
                <a:spcPts val="0"/>
              </a:spcBef>
              <a:buNone/>
            </a:pPr>
            <a:r>
              <a:rPr lang="en-US" dirty="0"/>
              <a:t>if(a || b)) {</a:t>
            </a:r>
          </a:p>
          <a:p>
            <a:pPr marL="803275" indent="0">
              <a:lnSpc>
                <a:spcPct val="110000"/>
              </a:lnSpc>
              <a:spcBef>
                <a:spcPts val="0"/>
              </a:spcBef>
              <a:buNone/>
            </a:pPr>
            <a:r>
              <a:rPr lang="en-US" dirty="0"/>
              <a:t>    test1 = true;</a:t>
            </a:r>
          </a:p>
          <a:p>
            <a:pPr marL="803275" indent="0">
              <a:lnSpc>
                <a:spcPct val="110000"/>
              </a:lnSpc>
              <a:spcBef>
                <a:spcPts val="0"/>
              </a:spcBef>
              <a:buNone/>
            </a:pPr>
            <a:r>
              <a:rPr lang="en-US" dirty="0"/>
              <a:t>}</a:t>
            </a:r>
          </a:p>
          <a:p>
            <a:pPr marL="803275" indent="0">
              <a:lnSpc>
                <a:spcPct val="110000"/>
              </a:lnSpc>
              <a:spcBef>
                <a:spcPts val="0"/>
              </a:spcBef>
              <a:buNone/>
            </a:pPr>
            <a:r>
              <a:rPr lang="en-US" dirty="0"/>
              <a:t>else {</a:t>
            </a:r>
          </a:p>
          <a:p>
            <a:pPr marL="803275" indent="0">
              <a:lnSpc>
                <a:spcPct val="110000"/>
              </a:lnSpc>
              <a:spcBef>
                <a:spcPts val="0"/>
              </a:spcBef>
              <a:buNone/>
            </a:pPr>
            <a:r>
              <a:rPr lang="en-US" dirty="0"/>
              <a:t>    if(c) {</a:t>
            </a:r>
          </a:p>
          <a:p>
            <a:pPr marL="803275" indent="0">
              <a:lnSpc>
                <a:spcPct val="110000"/>
              </a:lnSpc>
              <a:spcBef>
                <a:spcPts val="0"/>
              </a:spcBef>
              <a:buNone/>
            </a:pPr>
            <a:r>
              <a:rPr lang="en-US" dirty="0"/>
              <a:t>      test2 = true</a:t>
            </a:r>
          </a:p>
          <a:p>
            <a:pPr marL="803275" indent="0">
              <a:lnSpc>
                <a:spcPct val="110000"/>
              </a:lnSpc>
              <a:spcBef>
                <a:spcPts val="0"/>
              </a:spcBef>
              <a:buNone/>
            </a:pPr>
            <a:r>
              <a:rPr lang="en-US" dirty="0"/>
              <a:t>    }</a:t>
            </a:r>
          </a:p>
          <a:p>
            <a:pPr marL="803275" indent="0">
              <a:lnSpc>
                <a:spcPct val="110000"/>
              </a:lnSpc>
              <a:spcBef>
                <a:spcPts val="0"/>
              </a:spcBef>
              <a:buNone/>
            </a:pPr>
            <a:r>
              <a:rPr lang="en-US" dirty="0"/>
              <a:t>}</a:t>
            </a:r>
          </a:p>
          <a:p>
            <a:pPr marL="803275" indent="0">
              <a:lnSpc>
                <a:spcPct val="110000"/>
              </a:lnSpc>
              <a:spcBef>
                <a:spcPts val="0"/>
              </a:spcBef>
              <a:buNone/>
            </a:pPr>
            <a:endParaRPr lang="en-US" dirty="0"/>
          </a:p>
          <a:p>
            <a:pPr marL="803275" indent="0">
              <a:lnSpc>
                <a:spcPct val="110000"/>
              </a:lnSpc>
              <a:spcBef>
                <a:spcPts val="0"/>
              </a:spcBef>
              <a:buNone/>
            </a:pPr>
            <a:endParaRPr lang="en-US" dirty="0"/>
          </a:p>
          <a:p>
            <a:pPr marL="0" indent="0" fontAlgn="base">
              <a:buNone/>
            </a:pPr>
            <a:r>
              <a:rPr lang="en-US" sz="2000" b="1" i="0" dirty="0">
                <a:solidFill>
                  <a:srgbClr val="232629"/>
                </a:solidFill>
                <a:effectLst/>
                <a:latin typeface="inherit"/>
              </a:rPr>
              <a:t>statement coverage</a:t>
            </a:r>
            <a:r>
              <a:rPr lang="en-US" sz="2000" b="0" i="0" dirty="0">
                <a:solidFill>
                  <a:srgbClr val="232629"/>
                </a:solidFill>
                <a:effectLst/>
                <a:latin typeface="inherit"/>
              </a:rPr>
              <a:t> have to test each statement at least once, so we need just two tests:</a:t>
            </a:r>
          </a:p>
          <a:p>
            <a:pPr marL="457200" lvl="1" indent="0" fontAlgn="base">
              <a:buNone/>
            </a:pPr>
            <a:r>
              <a:rPr lang="en-US" sz="2000" b="0" i="0" dirty="0">
                <a:solidFill>
                  <a:srgbClr val="232629"/>
                </a:solidFill>
                <a:effectLst/>
                <a:latin typeface="inherit"/>
              </a:rPr>
              <a:t>a=true b=false - that gives us path if(a||b) true -&gt; test1 = true</a:t>
            </a:r>
          </a:p>
          <a:p>
            <a:pPr marL="457200" lvl="1" indent="0" fontAlgn="base">
              <a:buNone/>
            </a:pPr>
            <a:r>
              <a:rPr lang="en-US" sz="2000" b="0" i="0" dirty="0">
                <a:solidFill>
                  <a:srgbClr val="232629"/>
                </a:solidFill>
                <a:effectLst/>
                <a:latin typeface="inherit"/>
              </a:rPr>
              <a:t>a=false, b=false and c=true - that gives us path: if(a||b) false -&gt; else -&gt; if(c) -&gt; test2=true.</a:t>
            </a:r>
          </a:p>
          <a:p>
            <a:pPr marL="0" indent="0" algn="l" fontAlgn="base">
              <a:buNone/>
            </a:pPr>
            <a:r>
              <a:rPr lang="en-US" sz="2000" b="0" i="0" dirty="0">
                <a:solidFill>
                  <a:srgbClr val="232629"/>
                </a:solidFill>
                <a:effectLst/>
                <a:latin typeface="-apple-system"/>
              </a:rPr>
              <a:t>This way we </a:t>
            </a:r>
            <a:r>
              <a:rPr lang="en-US" sz="2000" b="0" i="0">
                <a:solidFill>
                  <a:srgbClr val="232629"/>
                </a:solidFill>
                <a:effectLst/>
                <a:latin typeface="-apple-system"/>
              </a:rPr>
              <a:t>executed each </a:t>
            </a:r>
            <a:r>
              <a:rPr lang="en-US" sz="2000" b="0" i="0" dirty="0">
                <a:solidFill>
                  <a:srgbClr val="232629"/>
                </a:solidFill>
                <a:effectLst/>
                <a:latin typeface="-apple-system"/>
              </a:rPr>
              <a:t>and every statement</a:t>
            </a:r>
          </a:p>
        </p:txBody>
      </p:sp>
    </p:spTree>
    <p:extLst>
      <p:ext uri="{BB962C8B-B14F-4D97-AF65-F5344CB8AC3E}">
        <p14:creationId xmlns:p14="http://schemas.microsoft.com/office/powerpoint/2010/main" val="135908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sz="2800" dirty="0"/>
              <a:t>Objective of Testing Continued…</a:t>
            </a:r>
            <a:endParaRPr lang="en-IN" sz="2800" dirty="0"/>
          </a:p>
        </p:txBody>
      </p:sp>
      <p:sp>
        <p:nvSpPr>
          <p:cNvPr id="3" name="Content Placeholder 2"/>
          <p:cNvSpPr>
            <a:spLocks noGrp="1"/>
          </p:cNvSpPr>
          <p:nvPr>
            <p:ph idx="1"/>
          </p:nvPr>
        </p:nvSpPr>
        <p:spPr>
          <a:xfrm>
            <a:off x="677334" y="1328057"/>
            <a:ext cx="8596668" cy="4713305"/>
          </a:xfrm>
        </p:spPr>
        <p:txBody>
          <a:bodyPr>
            <a:normAutofit/>
          </a:bodyPr>
          <a:lstStyle/>
          <a:p>
            <a:pPr marL="0" indent="0">
              <a:buNone/>
            </a:pPr>
            <a:r>
              <a:rPr lang="en-US" dirty="0"/>
              <a:t>The objectives of testing can vary, depending upon the context of the component or system being tested, the test level, and the software development lifecycle model. These differences may include, for example:</a:t>
            </a:r>
          </a:p>
          <a:p>
            <a:pPr marL="0" indent="0">
              <a:spcBef>
                <a:spcPts val="1800"/>
              </a:spcBef>
              <a:buNone/>
            </a:pPr>
            <a:r>
              <a:rPr lang="en-US" dirty="0"/>
              <a:t>• During component testing, one objective may be to find as many failures as possible so that the underlying defects are identified and fixed early. Another objective may be to increase code coverage of the component tests.</a:t>
            </a:r>
          </a:p>
          <a:p>
            <a:pPr marL="0" indent="0">
              <a:spcBef>
                <a:spcPts val="1800"/>
              </a:spcBef>
              <a:buNone/>
            </a:pPr>
            <a:r>
              <a:rPr lang="en-US" dirty="0"/>
              <a:t>• During acceptance testing, one objective may be to confirm that the system works as expected and satisfies requirements. Another objective of this testing may be to</a:t>
            </a:r>
            <a:endParaRPr lang="en-IN" dirty="0"/>
          </a:p>
        </p:txBody>
      </p:sp>
    </p:spTree>
    <p:extLst>
      <p:ext uri="{BB962C8B-B14F-4D97-AF65-F5344CB8AC3E}">
        <p14:creationId xmlns:p14="http://schemas.microsoft.com/office/powerpoint/2010/main" val="560424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419497"/>
            <a:ext cx="8596668" cy="5116286"/>
          </a:xfrm>
        </p:spPr>
        <p:txBody>
          <a:bodyPr>
            <a:normAutofit/>
          </a:bodyPr>
          <a:lstStyle/>
          <a:p>
            <a:pPr marL="0" indent="0" algn="l" fontAlgn="base">
              <a:buNone/>
            </a:pPr>
            <a:r>
              <a:rPr lang="en-US" sz="2000" b="1" i="0" dirty="0">
                <a:solidFill>
                  <a:srgbClr val="232629"/>
                </a:solidFill>
                <a:effectLst/>
                <a:latin typeface="inherit"/>
              </a:rPr>
              <a:t>branch/decision coverage</a:t>
            </a:r>
            <a:r>
              <a:rPr lang="en-US" sz="2000" b="0" i="0" dirty="0">
                <a:solidFill>
                  <a:srgbClr val="232629"/>
                </a:solidFill>
                <a:effectLst/>
                <a:latin typeface="inherit"/>
              </a:rPr>
              <a:t> needs one more test:</a:t>
            </a:r>
          </a:p>
          <a:p>
            <a:pPr marL="457200" lvl="1" indent="0" algn="l" fontAlgn="base">
              <a:buNone/>
            </a:pPr>
            <a:r>
              <a:rPr lang="en-US" sz="2000" b="0" i="0" dirty="0">
                <a:solidFill>
                  <a:srgbClr val="232629"/>
                </a:solidFill>
                <a:effectLst/>
                <a:latin typeface="inherit"/>
              </a:rPr>
              <a:t>a=false, b=false, c=false - that leads us to that second if but we are executing false branch from that statement, that wasn't executed in statement coverage</a:t>
            </a:r>
          </a:p>
          <a:p>
            <a:pPr marL="0" indent="0" algn="l" fontAlgn="base">
              <a:buNone/>
            </a:pPr>
            <a:r>
              <a:rPr lang="en-US" sz="2000" b="0" i="0" dirty="0">
                <a:solidFill>
                  <a:srgbClr val="232629"/>
                </a:solidFill>
                <a:effectLst/>
                <a:latin typeface="inherit"/>
              </a:rPr>
              <a:t>That way we have all the branches tested, meaning we went through all the paths.</a:t>
            </a:r>
          </a:p>
          <a:p>
            <a:pPr marL="0" indent="0">
              <a:lnSpc>
                <a:spcPct val="110000"/>
              </a:lnSpc>
              <a:spcBef>
                <a:spcPts val="1200"/>
              </a:spcBef>
              <a:buNone/>
            </a:pPr>
            <a:endParaRPr lang="en-IN" dirty="0"/>
          </a:p>
        </p:txBody>
      </p:sp>
      <p:sp>
        <p:nvSpPr>
          <p:cNvPr id="7" name="Title 1">
            <a:extLst>
              <a:ext uri="{FF2B5EF4-FFF2-40B4-BE49-F238E27FC236}">
                <a16:creationId xmlns:a16="http://schemas.microsoft.com/office/drawing/2014/main" id="{78B2EA24-3DE6-9FA8-0EE4-876FAE54F8C0}"/>
              </a:ext>
            </a:extLst>
          </p:cNvPr>
          <p:cNvSpPr>
            <a:spLocks noGrp="1"/>
          </p:cNvSpPr>
          <p:nvPr>
            <p:ph type="title"/>
          </p:nvPr>
        </p:nvSpPr>
        <p:spPr>
          <a:xfrm>
            <a:off x="677334" y="464457"/>
            <a:ext cx="8596312" cy="693783"/>
          </a:xfrm>
        </p:spPr>
        <p:txBody>
          <a:bodyPr>
            <a:normAutofit/>
          </a:bodyPr>
          <a:lstStyle/>
          <a:p>
            <a:r>
              <a:rPr lang="en-US" sz="3200" dirty="0"/>
              <a:t>Statement Coverage and Decision Coverage</a:t>
            </a:r>
            <a:endParaRPr lang="en-IN" sz="3200" dirty="0"/>
          </a:p>
        </p:txBody>
      </p:sp>
    </p:spTree>
    <p:extLst>
      <p:ext uri="{BB962C8B-B14F-4D97-AF65-F5344CB8AC3E}">
        <p14:creationId xmlns:p14="http://schemas.microsoft.com/office/powerpoint/2010/main" val="29820324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IN" dirty="0"/>
              <a:t>Experience Based Test Technique</a:t>
            </a:r>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dirty="0"/>
              <a:t>	</a:t>
            </a:r>
            <a:r>
              <a:rPr lang="en-US" dirty="0"/>
              <a:t>When applying experience-based test techniques, the test cases are derived from the tester’s skill and intuition, and their experience with similar applications and technologies. These techniques can be helpful in identifying tests that were not easily identified by other more systematic techniques. Depending on the tester’s approach and experience, these techniques may achieve widely varying degrees of coverage and</a:t>
            </a:r>
            <a:endParaRPr lang="en-IN" b="1" dirty="0"/>
          </a:p>
          <a:p>
            <a:endParaRPr lang="en-IN" dirty="0"/>
          </a:p>
          <a:p>
            <a:pPr marL="0" indent="0">
              <a:buNone/>
            </a:pPr>
            <a:r>
              <a:rPr lang="en-IN" dirty="0"/>
              <a:t>Types of Experience Based Test Technique</a:t>
            </a:r>
          </a:p>
          <a:p>
            <a:pPr>
              <a:buAutoNum type="arabicPeriod"/>
            </a:pPr>
            <a:r>
              <a:rPr lang="en-IN" dirty="0"/>
              <a:t>Error Guessing</a:t>
            </a:r>
          </a:p>
          <a:p>
            <a:pPr>
              <a:buAutoNum type="arabicPeriod"/>
            </a:pPr>
            <a:r>
              <a:rPr lang="en-IN" dirty="0"/>
              <a:t>Exploratory Testing</a:t>
            </a:r>
          </a:p>
          <a:p>
            <a:pPr>
              <a:buAutoNum type="arabicPeriod"/>
            </a:pPr>
            <a:r>
              <a:rPr lang="en-IN" dirty="0"/>
              <a:t>Checklist Based Testing</a:t>
            </a:r>
          </a:p>
          <a:p>
            <a:endParaRPr lang="en-IN" dirty="0"/>
          </a:p>
        </p:txBody>
      </p:sp>
    </p:spTree>
    <p:extLst>
      <p:ext uri="{BB962C8B-B14F-4D97-AF65-F5344CB8AC3E}">
        <p14:creationId xmlns:p14="http://schemas.microsoft.com/office/powerpoint/2010/main" val="687345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IN" dirty="0"/>
              <a:t>1. Error Guessing</a:t>
            </a:r>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dirty="0"/>
              <a:t>	</a:t>
            </a:r>
            <a:r>
              <a:rPr lang="en-US" dirty="0"/>
              <a:t>Error guessing is a technique used to anticipate the occurrence of errors, defects, and failures, based on the tester’s knowledge, including:</a:t>
            </a:r>
          </a:p>
          <a:p>
            <a:pPr marL="0" indent="0">
              <a:buNone/>
            </a:pPr>
            <a:r>
              <a:rPr lang="en-US" dirty="0"/>
              <a:t>• How the application has worked in the past</a:t>
            </a:r>
          </a:p>
          <a:p>
            <a:pPr marL="0" indent="0">
              <a:buNone/>
            </a:pPr>
            <a:r>
              <a:rPr lang="en-US" dirty="0"/>
              <a:t>• What kind of errors tend to be made</a:t>
            </a:r>
          </a:p>
          <a:p>
            <a:pPr marL="0" indent="0">
              <a:buNone/>
            </a:pPr>
            <a:r>
              <a:rPr lang="en-US" dirty="0"/>
              <a:t>• Failures that have occurred in other applications</a:t>
            </a:r>
          </a:p>
          <a:p>
            <a:pPr marL="0" indent="0">
              <a:buNone/>
            </a:pPr>
            <a:endParaRPr lang="en-US" dirty="0"/>
          </a:p>
          <a:p>
            <a:pPr marL="0" indent="0">
              <a:buNone/>
            </a:pPr>
            <a:r>
              <a:rPr lang="en-US" dirty="0"/>
              <a:t>A methodical approach to the error guessing technique is to create a list of possible errors, defects, and failures, and design tests that will expose those failures and the defects that caused them. These error, defect, failure lists can be built based on experience, defect and failure data, or from common knowledge about why software fails.</a:t>
            </a:r>
            <a:endParaRPr lang="en-IN" dirty="0"/>
          </a:p>
        </p:txBody>
      </p:sp>
    </p:spTree>
    <p:extLst>
      <p:ext uri="{BB962C8B-B14F-4D97-AF65-F5344CB8AC3E}">
        <p14:creationId xmlns:p14="http://schemas.microsoft.com/office/powerpoint/2010/main" val="1224605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pPr marL="742950" indent="-742950">
              <a:buFont typeface="+mj-lt"/>
              <a:buAutoNum type="arabicPeriod" startAt="2"/>
            </a:pPr>
            <a:r>
              <a:rPr lang="en-IN" dirty="0"/>
              <a:t>Exploratory Testing</a:t>
            </a:r>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dirty="0"/>
              <a:t>	In exploratory testing, informal (not pre-defined) tests are designed, executed, logged, and evaluated dynamically during test execution. The test results are used to learn more about the component or system, and to create tests for the areas that may need more testing.</a:t>
            </a:r>
          </a:p>
          <a:p>
            <a:pPr marL="0" indent="0">
              <a:buNone/>
            </a:pPr>
            <a:endParaRPr lang="en-US" dirty="0"/>
          </a:p>
          <a:p>
            <a:pPr marL="0" indent="0">
              <a:buNone/>
            </a:pPr>
            <a:r>
              <a:rPr lang="en-US" dirty="0"/>
              <a:t>Exploratory testing is sometimes conducted using session-based testing to structure the activity. In session-based testing, exploratory testing is conducted within a defined time-box, and the tester uses a test charter containing test objectives to guide the testing. The tester may use test session sheets to document the steps followed and the discoveries made.</a:t>
            </a:r>
          </a:p>
          <a:p>
            <a:pPr marL="0" indent="0">
              <a:buNone/>
            </a:pPr>
            <a:endParaRPr lang="en-US" dirty="0"/>
          </a:p>
          <a:p>
            <a:pPr marL="0" indent="0">
              <a:buNone/>
            </a:pPr>
            <a:r>
              <a:rPr lang="en-US" dirty="0"/>
              <a:t>Exploratory testing is most useful when there are few or inadequate specifications or significant time pressure on testing. Exploratory testing is also useful to complement other more formal testing techniques.</a:t>
            </a:r>
            <a:endParaRPr lang="en-IN" dirty="0"/>
          </a:p>
        </p:txBody>
      </p:sp>
    </p:spTree>
    <p:extLst>
      <p:ext uri="{BB962C8B-B14F-4D97-AF65-F5344CB8AC3E}">
        <p14:creationId xmlns:p14="http://schemas.microsoft.com/office/powerpoint/2010/main" val="1978013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pPr marL="742950" indent="-742950">
              <a:buFont typeface="+mj-lt"/>
              <a:buAutoNum type="arabicPeriod" startAt="3"/>
            </a:pPr>
            <a:r>
              <a:rPr lang="en-IN" dirty="0"/>
              <a:t>Checklist Based Testing</a:t>
            </a:r>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dirty="0"/>
              <a:t>	In checklist-based testing, testers design, implement, and execute tests to cover test conditions found in a checklist. As part of analysis, testers create a new checklist or expand an existing checklist, but testers may also use an existing checklist without modification. Such checklists can be built based on experience, knowledge about what is important for the user, or an understanding of why and how software fails.</a:t>
            </a:r>
          </a:p>
          <a:p>
            <a:pPr marL="0" indent="0">
              <a:buNone/>
            </a:pPr>
            <a:endParaRPr lang="en-US" dirty="0"/>
          </a:p>
          <a:p>
            <a:pPr marL="0" indent="0">
              <a:buNone/>
            </a:pPr>
            <a:r>
              <a:rPr lang="en-US" dirty="0"/>
              <a:t>Checklists can be created to support various test types, including functional and non-functional testing. In the absence of detailed test cases, checklist-based testing can provide guidelines and a degree of consistency. As these are high-level lists, some variability in the actual testing is likely to occur, resulting in potentially greater coverage but less repeatability.</a:t>
            </a:r>
            <a:endParaRPr lang="en-IN" dirty="0"/>
          </a:p>
        </p:txBody>
      </p:sp>
    </p:spTree>
    <p:extLst>
      <p:ext uri="{BB962C8B-B14F-4D97-AF65-F5344CB8AC3E}">
        <p14:creationId xmlns:p14="http://schemas.microsoft.com/office/powerpoint/2010/main" val="2498179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EAA-46B7-4613-9CC0-DA27524975F9}"/>
              </a:ext>
            </a:extLst>
          </p:cNvPr>
          <p:cNvSpPr>
            <a:spLocks noGrp="1"/>
          </p:cNvSpPr>
          <p:nvPr>
            <p:ph type="title"/>
          </p:nvPr>
        </p:nvSpPr>
        <p:spPr>
          <a:xfrm>
            <a:off x="677334" y="609600"/>
            <a:ext cx="8596668" cy="781878"/>
          </a:xfrm>
        </p:spPr>
        <p:txBody>
          <a:bodyPr/>
          <a:lstStyle/>
          <a:p>
            <a:r>
              <a:rPr lang="en-IN" dirty="0"/>
              <a:t>Quality Assurance vs Quality Control</a:t>
            </a:r>
          </a:p>
        </p:txBody>
      </p:sp>
      <p:graphicFrame>
        <p:nvGraphicFramePr>
          <p:cNvPr id="8" name="Table 8">
            <a:extLst>
              <a:ext uri="{FF2B5EF4-FFF2-40B4-BE49-F238E27FC236}">
                <a16:creationId xmlns:a16="http://schemas.microsoft.com/office/drawing/2014/main" id="{05264783-91C7-4D52-B69C-C237E88EF67B}"/>
              </a:ext>
            </a:extLst>
          </p:cNvPr>
          <p:cNvGraphicFramePr>
            <a:graphicFrameLocks noGrp="1"/>
          </p:cNvGraphicFramePr>
          <p:nvPr>
            <p:ph idx="1"/>
            <p:extLst>
              <p:ext uri="{D42A27DB-BD31-4B8C-83A1-F6EECF244321}">
                <p14:modId xmlns:p14="http://schemas.microsoft.com/office/powerpoint/2010/main" val="4127561179"/>
              </p:ext>
            </p:extLst>
          </p:nvPr>
        </p:nvGraphicFramePr>
        <p:xfrm>
          <a:off x="1143000" y="1749287"/>
          <a:ext cx="8458200" cy="3514005"/>
        </p:xfrm>
        <a:graphic>
          <a:graphicData uri="http://schemas.openxmlformats.org/drawingml/2006/table">
            <a:tbl>
              <a:tblPr firstRow="1" bandRow="1">
                <a:tableStyleId>{5C22544A-7EE6-4342-B048-85BDC9FD1C3A}</a:tableStyleId>
              </a:tblPr>
              <a:tblGrid>
                <a:gridCol w="4214191">
                  <a:extLst>
                    <a:ext uri="{9D8B030D-6E8A-4147-A177-3AD203B41FA5}">
                      <a16:colId xmlns:a16="http://schemas.microsoft.com/office/drawing/2014/main" val="1742405988"/>
                    </a:ext>
                  </a:extLst>
                </a:gridCol>
                <a:gridCol w="4244009">
                  <a:extLst>
                    <a:ext uri="{9D8B030D-6E8A-4147-A177-3AD203B41FA5}">
                      <a16:colId xmlns:a16="http://schemas.microsoft.com/office/drawing/2014/main" val="3031028560"/>
                    </a:ext>
                  </a:extLst>
                </a:gridCol>
              </a:tblGrid>
              <a:tr h="578871">
                <a:tc>
                  <a:txBody>
                    <a:bodyPr/>
                    <a:lstStyle/>
                    <a:p>
                      <a:pPr algn="ctr"/>
                      <a:r>
                        <a:rPr lang="en-IN" sz="2200" dirty="0"/>
                        <a:t>Quality Assurance</a:t>
                      </a:r>
                    </a:p>
                  </a:txBody>
                  <a:tcPr/>
                </a:tc>
                <a:tc>
                  <a:txBody>
                    <a:bodyPr/>
                    <a:lstStyle/>
                    <a:p>
                      <a:pPr algn="ctr"/>
                      <a:r>
                        <a:rPr lang="en-IN" sz="2200" dirty="0"/>
                        <a:t>Quality Control</a:t>
                      </a:r>
                    </a:p>
                  </a:txBody>
                  <a:tcPr/>
                </a:tc>
                <a:extLst>
                  <a:ext uri="{0D108BD9-81ED-4DB2-BD59-A6C34878D82A}">
                    <a16:rowId xmlns:a16="http://schemas.microsoft.com/office/drawing/2014/main" val="3987519982"/>
                  </a:ext>
                </a:extLst>
              </a:tr>
              <a:tr h="504494">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QA does not involve executing the program.</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QC always involves executing the program</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521075086"/>
                  </a:ext>
                </a:extLst>
              </a:tr>
              <a:tr h="994443">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Quality Assurance is a </a:t>
                      </a:r>
                      <a:r>
                        <a:rPr lang="en-IN" sz="17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verification</a:t>
                      </a:r>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activity that verifies you are doing the right thing in the right manner.</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Quality Control is a </a:t>
                      </a:r>
                      <a:r>
                        <a:rPr lang="en-IN" sz="17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validation</a:t>
                      </a:r>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activity that validates the product against the requirements.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209477949"/>
                  </a:ext>
                </a:extLst>
              </a:tr>
              <a:tr h="468457">
                <a:tc>
                  <a:txBody>
                    <a:bodyPr/>
                    <a:lstStyle/>
                    <a:p>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All team members are responsible for QA.</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team is responsible for QC</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589575148"/>
                  </a:ext>
                </a:extLst>
              </a:tr>
              <a:tr h="731450">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 of quality assurance activities include process checklists, process standards, process documentation and project audit.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r>
                        <a:rPr lang="en-IN"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 of quality control activities include inspection, deliverable peer reviews and the software testing process.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906246338"/>
                  </a:ext>
                </a:extLst>
              </a:tr>
            </a:tbl>
          </a:graphicData>
        </a:graphic>
      </p:graphicFrame>
    </p:spTree>
    <p:extLst>
      <p:ext uri="{BB962C8B-B14F-4D97-AF65-F5344CB8AC3E}">
        <p14:creationId xmlns:p14="http://schemas.microsoft.com/office/powerpoint/2010/main" val="2626085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AF6F-2B4E-67F6-4AE5-17C3E5922F1D}"/>
              </a:ext>
            </a:extLst>
          </p:cNvPr>
          <p:cNvSpPr>
            <a:spLocks noGrp="1"/>
          </p:cNvSpPr>
          <p:nvPr>
            <p:ph type="ctrTitle"/>
          </p:nvPr>
        </p:nvSpPr>
        <p:spPr/>
        <p:txBody>
          <a:bodyPr/>
          <a:lstStyle/>
          <a:p>
            <a:pPr algn="ctr"/>
            <a:r>
              <a:rPr lang="en-IN" dirty="0"/>
              <a:t>Test Execution</a:t>
            </a:r>
          </a:p>
        </p:txBody>
      </p:sp>
      <p:sp>
        <p:nvSpPr>
          <p:cNvPr id="3" name="Subtitle 2">
            <a:extLst>
              <a:ext uri="{FF2B5EF4-FFF2-40B4-BE49-F238E27FC236}">
                <a16:creationId xmlns:a16="http://schemas.microsoft.com/office/drawing/2014/main" id="{6D5D33D2-5722-A5D7-1083-AE0A63303F9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64364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Different Testing Level / Stage</a:t>
            </a:r>
            <a:endParaRPr lang="en-IN" dirty="0"/>
          </a:p>
        </p:txBody>
      </p:sp>
      <p:pic>
        <p:nvPicPr>
          <p:cNvPr id="9218" name="Picture 2" descr="levels of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7294" y="1634966"/>
            <a:ext cx="24574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1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Unit / Component Testing</a:t>
            </a:r>
            <a:endParaRPr lang="en-IN" dirty="0"/>
          </a:p>
        </p:txBody>
      </p:sp>
      <p:sp>
        <p:nvSpPr>
          <p:cNvPr id="4" name="Content Placeholder 3"/>
          <p:cNvSpPr>
            <a:spLocks noGrp="1"/>
          </p:cNvSpPr>
          <p:nvPr>
            <p:ph idx="1"/>
          </p:nvPr>
        </p:nvSpPr>
        <p:spPr>
          <a:xfrm>
            <a:off x="677334" y="1447800"/>
            <a:ext cx="8596668" cy="5116286"/>
          </a:xfrm>
        </p:spPr>
        <p:txBody>
          <a:bodyPr/>
          <a:lstStyle/>
          <a:p>
            <a:pPr fontAlgn="base"/>
            <a:r>
              <a:rPr lang="en-IN" dirty="0"/>
              <a:t>The most basic type of testing is unit, or component, testing.</a:t>
            </a:r>
          </a:p>
          <a:p>
            <a:pPr fontAlgn="base"/>
            <a:endParaRPr lang="en-IN" dirty="0"/>
          </a:p>
          <a:p>
            <a:pPr fontAlgn="base"/>
            <a:r>
              <a:rPr lang="en-IN" dirty="0"/>
              <a:t>Unit testing aims to verify each part of the software by isolating it and then perform tests to demonstrate that each individual component is correct in terms of fulfilling requirements and the desired functionality.</a:t>
            </a:r>
          </a:p>
          <a:p>
            <a:pPr fontAlgn="base"/>
            <a:endParaRPr lang="en-IN" dirty="0"/>
          </a:p>
          <a:p>
            <a:pPr fontAlgn="base"/>
            <a:r>
              <a:rPr lang="en-IN" dirty="0"/>
              <a:t>This type of testing is performed at the earliest stages of the development process, and in many cases it is executed by the developers themselves before handing the software over to the testing team.</a:t>
            </a:r>
          </a:p>
          <a:p>
            <a:endParaRPr lang="en-IN" dirty="0"/>
          </a:p>
        </p:txBody>
      </p:sp>
    </p:spTree>
    <p:extLst>
      <p:ext uri="{BB962C8B-B14F-4D97-AF65-F5344CB8AC3E}">
        <p14:creationId xmlns:p14="http://schemas.microsoft.com/office/powerpoint/2010/main" val="18623857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Integration Testing</a:t>
            </a:r>
            <a:endParaRPr lang="en-IN" dirty="0"/>
          </a:p>
        </p:txBody>
      </p:sp>
      <p:sp>
        <p:nvSpPr>
          <p:cNvPr id="4" name="Content Placeholder 3"/>
          <p:cNvSpPr>
            <a:spLocks noGrp="1"/>
          </p:cNvSpPr>
          <p:nvPr>
            <p:ph idx="1"/>
          </p:nvPr>
        </p:nvSpPr>
        <p:spPr>
          <a:xfrm>
            <a:off x="677334" y="1447800"/>
            <a:ext cx="8596668" cy="5116286"/>
          </a:xfrm>
        </p:spPr>
        <p:txBody>
          <a:bodyPr/>
          <a:lstStyle/>
          <a:p>
            <a:pPr fontAlgn="base">
              <a:buFont typeface="Arial" panose="020B0604020202020204" pitchFamily="34" charset="0"/>
              <a:buChar char="•"/>
            </a:pPr>
            <a:r>
              <a:rPr lang="en-IN" dirty="0"/>
              <a:t>Integration testing is done after combining or integrating the difference units, components and modules and verify if the data flow between them works correctly. </a:t>
            </a:r>
          </a:p>
          <a:p>
            <a:pPr fontAlgn="base">
              <a:buFont typeface="Arial" panose="020B0604020202020204" pitchFamily="34" charset="0"/>
              <a:buChar char="•"/>
            </a:pPr>
            <a:r>
              <a:rPr lang="en-IN" dirty="0"/>
              <a:t>There are two types of Integration Testing</a:t>
            </a:r>
          </a:p>
          <a:p>
            <a:pPr marL="800100" lvl="1" indent="-342900" fontAlgn="base">
              <a:buFont typeface="+mj-lt"/>
              <a:buAutoNum type="arabicPeriod"/>
            </a:pPr>
            <a:r>
              <a:rPr lang="en-IN" dirty="0"/>
              <a:t>Unit Integration Testing</a:t>
            </a:r>
          </a:p>
          <a:p>
            <a:pPr marL="800100" lvl="1" indent="-342900" fontAlgn="base">
              <a:buFont typeface="+mj-lt"/>
              <a:buAutoNum type="arabicPeriod"/>
            </a:pPr>
            <a:r>
              <a:rPr lang="en-IN" dirty="0"/>
              <a:t>System Integration Testing</a:t>
            </a:r>
          </a:p>
          <a:p>
            <a:pPr marL="800100" lvl="1" indent="-342900" fontAlgn="base">
              <a:buFont typeface="+mj-lt"/>
              <a:buAutoNum type="arabicPeriod"/>
            </a:pPr>
            <a:endParaRPr lang="en-IN" dirty="0"/>
          </a:p>
          <a:p>
            <a:pPr marL="0" indent="0" fontAlgn="base">
              <a:buNone/>
            </a:pPr>
            <a:r>
              <a:rPr lang="en-IN" dirty="0"/>
              <a:t>There are many ways to test how different components of the system function at their interface; testers can adopt any of the below method</a:t>
            </a:r>
          </a:p>
          <a:p>
            <a:pPr fontAlgn="base">
              <a:buFont typeface="+mj-lt"/>
              <a:buAutoNum type="arabicPeriod"/>
            </a:pPr>
            <a:r>
              <a:rPr lang="en-IN" dirty="0"/>
              <a:t>Top-down Approach</a:t>
            </a:r>
          </a:p>
          <a:p>
            <a:pPr fontAlgn="base">
              <a:buFont typeface="+mj-lt"/>
              <a:buAutoNum type="arabicPeriod"/>
            </a:pPr>
            <a:r>
              <a:rPr lang="en-IN" dirty="0"/>
              <a:t>Bottom-up Approach</a:t>
            </a:r>
          </a:p>
          <a:p>
            <a:pPr fontAlgn="base">
              <a:buFont typeface="+mj-lt"/>
              <a:buAutoNum type="arabicPeriod"/>
            </a:pPr>
            <a:r>
              <a:rPr lang="en-IN" dirty="0"/>
              <a:t>Hybrid Approach</a:t>
            </a:r>
          </a:p>
          <a:p>
            <a:pPr fontAlgn="base">
              <a:buFont typeface="+mj-lt"/>
              <a:buAutoNum type="arabicPeriod"/>
            </a:pPr>
            <a:r>
              <a:rPr lang="en-IN" dirty="0"/>
              <a:t>Big Bang Approach</a:t>
            </a:r>
          </a:p>
          <a:p>
            <a:pPr marL="0" indent="0" fontAlgn="base">
              <a:buNone/>
            </a:pPr>
            <a:endParaRPr lang="en-IN" dirty="0"/>
          </a:p>
          <a:p>
            <a:pPr marL="0" indent="0" fontAlgn="base">
              <a:buNone/>
            </a:pPr>
            <a:endParaRPr lang="en-IN" dirty="0"/>
          </a:p>
          <a:p>
            <a:endParaRPr lang="en-IN" dirty="0"/>
          </a:p>
        </p:txBody>
      </p:sp>
    </p:spTree>
    <p:extLst>
      <p:ext uri="{BB962C8B-B14F-4D97-AF65-F5344CB8AC3E}">
        <p14:creationId xmlns:p14="http://schemas.microsoft.com/office/powerpoint/2010/main" val="5537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sz="2800" dirty="0"/>
              <a:t>Testing and Debugging</a:t>
            </a:r>
            <a:endParaRPr lang="en-IN" sz="2800" dirty="0"/>
          </a:p>
        </p:txBody>
      </p:sp>
      <p:sp>
        <p:nvSpPr>
          <p:cNvPr id="3" name="Content Placeholder 2"/>
          <p:cNvSpPr>
            <a:spLocks noGrp="1"/>
          </p:cNvSpPr>
          <p:nvPr>
            <p:ph idx="1"/>
          </p:nvPr>
        </p:nvSpPr>
        <p:spPr>
          <a:xfrm>
            <a:off x="677334" y="1328057"/>
            <a:ext cx="8596668" cy="4713305"/>
          </a:xfrm>
        </p:spPr>
        <p:txBody>
          <a:bodyPr/>
          <a:lstStyle/>
          <a:p>
            <a:pPr marL="0" indent="0">
              <a:buNone/>
            </a:pPr>
            <a:r>
              <a:rPr lang="en-US" dirty="0"/>
              <a:t>Testing and debugging are different. </a:t>
            </a:r>
          </a:p>
          <a:p>
            <a:pPr marL="0" indent="0">
              <a:buNone/>
            </a:pPr>
            <a:r>
              <a:rPr lang="en-US" dirty="0"/>
              <a:t>Executing tests can show failures that are caused by defects in the software. Debugging is the development activity that finds, analyzes, and fixes such defects. Subsequent confirmation testing checks whether the fixes resolved the defects. </a:t>
            </a:r>
          </a:p>
          <a:p>
            <a:pPr marL="0" indent="0">
              <a:buNone/>
            </a:pPr>
            <a:r>
              <a:rPr lang="en-US" dirty="0"/>
              <a:t>In some cases, testers are responsible for the initial test and the final confirmation test, while developers do the debugging, associated component and component integration testing.</a:t>
            </a:r>
            <a:endParaRPr lang="en-IN" dirty="0"/>
          </a:p>
        </p:txBody>
      </p:sp>
    </p:spTree>
    <p:extLst>
      <p:ext uri="{BB962C8B-B14F-4D97-AF65-F5344CB8AC3E}">
        <p14:creationId xmlns:p14="http://schemas.microsoft.com/office/powerpoint/2010/main" val="460358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System Testing</a:t>
            </a:r>
            <a:endParaRPr lang="en-IN" dirty="0"/>
          </a:p>
        </p:txBody>
      </p:sp>
      <p:sp>
        <p:nvSpPr>
          <p:cNvPr id="4" name="Content Placeholder 3"/>
          <p:cNvSpPr>
            <a:spLocks noGrp="1"/>
          </p:cNvSpPr>
          <p:nvPr>
            <p:ph idx="1"/>
          </p:nvPr>
        </p:nvSpPr>
        <p:spPr>
          <a:xfrm>
            <a:off x="677334" y="1447800"/>
            <a:ext cx="8596668" cy="5116286"/>
          </a:xfrm>
        </p:spPr>
        <p:txBody>
          <a:bodyPr/>
          <a:lstStyle/>
          <a:p>
            <a:pPr fontAlgn="base"/>
            <a:r>
              <a:rPr lang="en-IN" dirty="0"/>
              <a:t>The next level of testing is system testing. As the name implies, all the components of the software are tested as a whole in order to ensure that the overall product meets the requirements specified.</a:t>
            </a:r>
          </a:p>
          <a:p>
            <a:pPr fontAlgn="base"/>
            <a:endParaRPr lang="en-IN" dirty="0"/>
          </a:p>
          <a:p>
            <a:pPr fontAlgn="base"/>
            <a:r>
              <a:rPr lang="en-IN" dirty="0">
                <a:hlinkClick r:id="rId2">
                  <a:extLst>
                    <a:ext uri="{A12FA001-AC4F-418D-AE19-62706E023703}">
                      <ahyp:hlinkClr xmlns:ahyp="http://schemas.microsoft.com/office/drawing/2018/hyperlinkcolor" val="tx"/>
                    </a:ext>
                  </a:extLst>
                </a:hlinkClick>
              </a:rPr>
              <a:t>System testing</a:t>
            </a:r>
            <a:r>
              <a:rPr lang="en-IN" dirty="0"/>
              <a:t> is  a very important step as the software is almost ready to ship and it can be tested in an environment which is very close to that which the user will experience once it is deployed.</a:t>
            </a:r>
          </a:p>
          <a:p>
            <a:pPr fontAlgn="base"/>
            <a:endParaRPr lang="en-IN" dirty="0"/>
          </a:p>
          <a:p>
            <a:pPr fontAlgn="base"/>
            <a:r>
              <a:rPr lang="en-IN" dirty="0"/>
              <a:t>System testing enables testers to ensure that the product meets business requirements, as well as determine that it runs smoothly within its operating environment. This type of testing is typically performed by a specialized testing team.</a:t>
            </a:r>
          </a:p>
          <a:p>
            <a:endParaRPr lang="en-IN" dirty="0"/>
          </a:p>
        </p:txBody>
      </p:sp>
    </p:spTree>
    <p:extLst>
      <p:ext uri="{BB962C8B-B14F-4D97-AF65-F5344CB8AC3E}">
        <p14:creationId xmlns:p14="http://schemas.microsoft.com/office/powerpoint/2010/main" val="696285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User Acceptance Testing</a:t>
            </a:r>
            <a:endParaRPr lang="en-IN" dirty="0"/>
          </a:p>
        </p:txBody>
      </p:sp>
      <p:sp>
        <p:nvSpPr>
          <p:cNvPr id="4" name="Content Placeholder 3"/>
          <p:cNvSpPr>
            <a:spLocks noGrp="1"/>
          </p:cNvSpPr>
          <p:nvPr>
            <p:ph idx="1"/>
          </p:nvPr>
        </p:nvSpPr>
        <p:spPr>
          <a:xfrm>
            <a:off x="677334" y="1447800"/>
            <a:ext cx="8596668" cy="5116286"/>
          </a:xfrm>
        </p:spPr>
        <p:txBody>
          <a:bodyPr/>
          <a:lstStyle/>
          <a:p>
            <a:pPr fontAlgn="base"/>
            <a:r>
              <a:rPr lang="en-IN" dirty="0"/>
              <a:t>Finally, </a:t>
            </a:r>
            <a:r>
              <a:rPr lang="en-IN" dirty="0">
                <a:hlinkClick r:id="rId2" tooltip="A guide to excellent acceptance testing"/>
              </a:rPr>
              <a:t>acceptance testing</a:t>
            </a:r>
            <a:r>
              <a:rPr lang="en-IN" dirty="0"/>
              <a:t> is the level in the software testing process where a product is given the green light or not. The aim of this type of testing is to evaluate whether the system complies with the end-user requirements and if it is ready for deployment.</a:t>
            </a:r>
          </a:p>
          <a:p>
            <a:pPr fontAlgn="base"/>
            <a:r>
              <a:rPr lang="en-IN" dirty="0"/>
              <a:t>The testing team will utilise a variety of methods, such as pre-written scenarios and test cases to test the software and use the results obtained from these tools to find ways in which the system can be improved.</a:t>
            </a:r>
          </a:p>
          <a:p>
            <a:pPr fontAlgn="base"/>
            <a:r>
              <a:rPr lang="en-IN" dirty="0"/>
              <a:t>The scope of acceptance testing ranges from simply finding spelling mistakes and cosmetic errors, to uncovering bugs that could cause a major error in the application.</a:t>
            </a:r>
          </a:p>
          <a:p>
            <a:pPr fontAlgn="base"/>
            <a:r>
              <a:rPr lang="en-IN" dirty="0"/>
              <a:t>By performing acceptance tests, the testing team can find out how the product will perform when it is installed on the user’s system. There are also various legal and contractual reasons why acceptance testing has to be carried out.</a:t>
            </a:r>
          </a:p>
          <a:p>
            <a:endParaRPr lang="en-IN" dirty="0"/>
          </a:p>
        </p:txBody>
      </p:sp>
    </p:spTree>
    <p:extLst>
      <p:ext uri="{BB962C8B-B14F-4D97-AF65-F5344CB8AC3E}">
        <p14:creationId xmlns:p14="http://schemas.microsoft.com/office/powerpoint/2010/main" val="26560009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3914"/>
            <a:ext cx="8596668" cy="718457"/>
          </a:xfrm>
        </p:spPr>
        <p:txBody>
          <a:bodyPr/>
          <a:lstStyle/>
          <a:p>
            <a:r>
              <a:rPr lang="en-US" dirty="0"/>
              <a:t>User Acceptance Testing</a:t>
            </a:r>
            <a:endParaRPr lang="en-IN" dirty="0"/>
          </a:p>
        </p:txBody>
      </p:sp>
      <p:sp>
        <p:nvSpPr>
          <p:cNvPr id="4" name="Content Placeholder 3"/>
          <p:cNvSpPr>
            <a:spLocks noGrp="1"/>
          </p:cNvSpPr>
          <p:nvPr>
            <p:ph idx="1"/>
          </p:nvPr>
        </p:nvSpPr>
        <p:spPr>
          <a:xfrm>
            <a:off x="677334" y="1012371"/>
            <a:ext cx="8596668" cy="5116286"/>
          </a:xfrm>
        </p:spPr>
        <p:txBody>
          <a:bodyPr>
            <a:normAutofit/>
          </a:bodyPr>
          <a:lstStyle/>
          <a:p>
            <a:pPr marL="0" indent="0" fontAlgn="base">
              <a:buNone/>
            </a:pPr>
            <a:r>
              <a:rPr lang="en-IN" sz="2000" dirty="0"/>
              <a:t>Two Types of Acceptance Testing</a:t>
            </a:r>
          </a:p>
          <a:p>
            <a:pPr marL="457200" indent="-457200">
              <a:buFont typeface="+mj-lt"/>
              <a:buAutoNum type="arabicPeriod"/>
            </a:pPr>
            <a:r>
              <a:rPr lang="en-IN" sz="2000" dirty="0"/>
              <a:t>Alpha Testing</a:t>
            </a:r>
          </a:p>
          <a:p>
            <a:pPr marL="457200" indent="-457200">
              <a:buFont typeface="+mj-lt"/>
              <a:buAutoNum type="arabicPeriod"/>
            </a:pPr>
            <a:r>
              <a:rPr lang="en-IN" sz="2000" dirty="0"/>
              <a:t>Beta Testing</a:t>
            </a:r>
          </a:p>
        </p:txBody>
      </p:sp>
      <p:graphicFrame>
        <p:nvGraphicFramePr>
          <p:cNvPr id="3" name="Table 2">
            <a:extLst>
              <a:ext uri="{FF2B5EF4-FFF2-40B4-BE49-F238E27FC236}">
                <a16:creationId xmlns:a16="http://schemas.microsoft.com/office/drawing/2014/main" id="{F78BBE11-F4DF-B171-9D80-CC4223A51CCC}"/>
              </a:ext>
            </a:extLst>
          </p:cNvPr>
          <p:cNvGraphicFramePr>
            <a:graphicFrameLocks noGrp="1"/>
          </p:cNvGraphicFramePr>
          <p:nvPr>
            <p:extLst>
              <p:ext uri="{D42A27DB-BD31-4B8C-83A1-F6EECF244321}">
                <p14:modId xmlns:p14="http://schemas.microsoft.com/office/powerpoint/2010/main" val="379771189"/>
              </p:ext>
            </p:extLst>
          </p:nvPr>
        </p:nvGraphicFramePr>
        <p:xfrm>
          <a:off x="711027" y="2528389"/>
          <a:ext cx="8562975" cy="3962400"/>
        </p:xfrm>
        <a:graphic>
          <a:graphicData uri="http://schemas.openxmlformats.org/drawingml/2006/table">
            <a:tbl>
              <a:tblPr firstRow="1" bandRow="1">
                <a:tableStyleId>{5C22544A-7EE6-4342-B048-85BDC9FD1C3A}</a:tableStyleId>
              </a:tblPr>
              <a:tblGrid>
                <a:gridCol w="4264819">
                  <a:extLst>
                    <a:ext uri="{9D8B030D-6E8A-4147-A177-3AD203B41FA5}">
                      <a16:colId xmlns:a16="http://schemas.microsoft.com/office/drawing/2014/main" val="3210626347"/>
                    </a:ext>
                  </a:extLst>
                </a:gridCol>
                <a:gridCol w="4298156">
                  <a:extLst>
                    <a:ext uri="{9D8B030D-6E8A-4147-A177-3AD203B41FA5}">
                      <a16:colId xmlns:a16="http://schemas.microsoft.com/office/drawing/2014/main" val="2687736226"/>
                    </a:ext>
                  </a:extLst>
                </a:gridCol>
              </a:tblGrid>
              <a:tr h="397986">
                <a:tc>
                  <a:txBody>
                    <a:bodyPr/>
                    <a:lstStyle/>
                    <a:p>
                      <a:pPr algn="ctr"/>
                      <a:r>
                        <a:rPr lang="en-US" sz="2600" dirty="0"/>
                        <a:t>Alpha Testing</a:t>
                      </a:r>
                      <a:endParaRPr lang="en-IN" sz="2600" dirty="0"/>
                    </a:p>
                  </a:txBody>
                  <a:tcPr/>
                </a:tc>
                <a:tc>
                  <a:txBody>
                    <a:bodyPr/>
                    <a:lstStyle/>
                    <a:p>
                      <a:pPr algn="ctr"/>
                      <a:r>
                        <a:rPr lang="en-US" sz="2600" dirty="0"/>
                        <a:t>Beta Testing</a:t>
                      </a:r>
                      <a:endParaRPr lang="en-IN" sz="2600" dirty="0"/>
                    </a:p>
                  </a:txBody>
                  <a:tcPr/>
                </a:tc>
                <a:extLst>
                  <a:ext uri="{0D108BD9-81ED-4DB2-BD59-A6C34878D82A}">
                    <a16:rowId xmlns:a16="http://schemas.microsoft.com/office/drawing/2014/main" val="2097869321"/>
                  </a:ext>
                </a:extLst>
              </a:tr>
              <a:tr h="397986">
                <a:tc>
                  <a:txBody>
                    <a:bodyPr/>
                    <a:lstStyle/>
                    <a:p>
                      <a:r>
                        <a:rPr lang="en-US" sz="1800" b="0" i="0" kern="1200" dirty="0">
                          <a:solidFill>
                            <a:schemeClr val="dk1"/>
                          </a:solidFill>
                          <a:effectLst/>
                          <a:latin typeface="+mn-lt"/>
                          <a:ea typeface="+mn-ea"/>
                          <a:cs typeface="+mn-cs"/>
                        </a:rPr>
                        <a:t>It is done by internal testers of the organization.</a:t>
                      </a:r>
                      <a:endParaRPr lang="en-IN" dirty="0"/>
                    </a:p>
                  </a:txBody>
                  <a:tcPr/>
                </a:tc>
                <a:tc>
                  <a:txBody>
                    <a:bodyPr/>
                    <a:lstStyle/>
                    <a:p>
                      <a:r>
                        <a:rPr lang="en-US" sz="1800" b="0" i="0" kern="1200" dirty="0">
                          <a:solidFill>
                            <a:schemeClr val="dk1"/>
                          </a:solidFill>
                          <a:effectLst/>
                          <a:latin typeface="+mn-lt"/>
                          <a:ea typeface="+mn-ea"/>
                          <a:cs typeface="+mn-cs"/>
                        </a:rPr>
                        <a:t>It is done by real users or clients who are not part of the organization.</a:t>
                      </a:r>
                      <a:endParaRPr lang="en-IN" b="1" u="sng" dirty="0"/>
                    </a:p>
                  </a:txBody>
                  <a:tcPr/>
                </a:tc>
                <a:extLst>
                  <a:ext uri="{0D108BD9-81ED-4DB2-BD59-A6C34878D82A}">
                    <a16:rowId xmlns:a16="http://schemas.microsoft.com/office/drawing/2014/main" val="4169375667"/>
                  </a:ext>
                </a:extLst>
              </a:tr>
              <a:tr h="397986">
                <a:tc>
                  <a:txBody>
                    <a:bodyPr/>
                    <a:lstStyle/>
                    <a:p>
                      <a:r>
                        <a:rPr lang="en-US" sz="1800" b="0" i="0" kern="1200" dirty="0">
                          <a:solidFill>
                            <a:schemeClr val="dk1"/>
                          </a:solidFill>
                          <a:effectLst/>
                          <a:latin typeface="+mn-lt"/>
                          <a:ea typeface="+mn-ea"/>
                          <a:cs typeface="+mn-cs"/>
                        </a:rPr>
                        <a:t>Alpha testing is performed at the developer’s site.</a:t>
                      </a:r>
                      <a:endParaRPr lang="en-IN" dirty="0"/>
                    </a:p>
                  </a:txBody>
                  <a:tcPr/>
                </a:tc>
                <a:tc>
                  <a:txBody>
                    <a:bodyPr/>
                    <a:lstStyle/>
                    <a:p>
                      <a:r>
                        <a:rPr lang="en-US" sz="1800" b="0" i="0" kern="1200" dirty="0">
                          <a:solidFill>
                            <a:schemeClr val="dk1"/>
                          </a:solidFill>
                          <a:effectLst/>
                          <a:latin typeface="+mn-lt"/>
                          <a:ea typeface="+mn-ea"/>
                          <a:cs typeface="+mn-cs"/>
                        </a:rPr>
                        <a:t>Beta testing is performed at the end-user of the product.</a:t>
                      </a:r>
                      <a:endParaRPr lang="en-IN" b="0" u="none" dirty="0"/>
                    </a:p>
                  </a:txBody>
                  <a:tcPr/>
                </a:tc>
                <a:extLst>
                  <a:ext uri="{0D108BD9-81ED-4DB2-BD59-A6C34878D82A}">
                    <a16:rowId xmlns:a16="http://schemas.microsoft.com/office/drawing/2014/main" val="3465914986"/>
                  </a:ext>
                </a:extLst>
              </a:tr>
              <a:tr h="397986">
                <a:tc>
                  <a:txBody>
                    <a:bodyPr/>
                    <a:lstStyle/>
                    <a:p>
                      <a:r>
                        <a:rPr lang="en-US" sz="1800" b="0" i="0" kern="1200" dirty="0">
                          <a:solidFill>
                            <a:schemeClr val="dk1"/>
                          </a:solidFill>
                          <a:effectLst/>
                          <a:latin typeface="+mn-lt"/>
                          <a:ea typeface="+mn-ea"/>
                          <a:cs typeface="+mn-cs"/>
                        </a:rPr>
                        <a:t>Alpha Testing uses both black box and white box testing techniques</a:t>
                      </a:r>
                      <a:endParaRPr lang="en-IN" dirty="0"/>
                    </a:p>
                  </a:txBody>
                  <a:tcPr/>
                </a:tc>
                <a:tc>
                  <a:txBody>
                    <a:bodyPr/>
                    <a:lstStyle/>
                    <a:p>
                      <a:r>
                        <a:rPr lang="en-US" sz="1800" b="0" i="0" kern="1200" dirty="0">
                          <a:solidFill>
                            <a:schemeClr val="dk1"/>
                          </a:solidFill>
                          <a:effectLst/>
                          <a:latin typeface="+mn-lt"/>
                          <a:ea typeface="+mn-ea"/>
                          <a:cs typeface="+mn-cs"/>
                        </a:rPr>
                        <a:t>Beta Testing only uses the black box testing technique.</a:t>
                      </a:r>
                      <a:endParaRPr lang="en-IN" b="0" u="none" dirty="0"/>
                    </a:p>
                  </a:txBody>
                  <a:tcPr/>
                </a:tc>
                <a:extLst>
                  <a:ext uri="{0D108BD9-81ED-4DB2-BD59-A6C34878D82A}">
                    <a16:rowId xmlns:a16="http://schemas.microsoft.com/office/drawing/2014/main" val="2459534666"/>
                  </a:ext>
                </a:extLst>
              </a:tr>
              <a:tr h="397986">
                <a:tc>
                  <a:txBody>
                    <a:bodyPr/>
                    <a:lstStyle/>
                    <a:p>
                      <a:r>
                        <a:rPr lang="en-US" sz="1800" b="0" i="0" kern="1200" dirty="0">
                          <a:solidFill>
                            <a:schemeClr val="dk1"/>
                          </a:solidFill>
                          <a:effectLst/>
                          <a:latin typeface="+mn-lt"/>
                          <a:ea typeface="+mn-ea"/>
                          <a:cs typeface="+mn-cs"/>
                        </a:rPr>
                        <a:t>The main goal is to evaluate the quality of the product</a:t>
                      </a:r>
                      <a:endParaRPr lang="en-IN" dirty="0"/>
                    </a:p>
                  </a:txBody>
                  <a:tcPr/>
                </a:tc>
                <a:tc>
                  <a:txBody>
                    <a:bodyPr/>
                    <a:lstStyle/>
                    <a:p>
                      <a:r>
                        <a:rPr lang="en-US" sz="1800" b="0" i="0" kern="1200" dirty="0">
                          <a:solidFill>
                            <a:schemeClr val="dk1"/>
                          </a:solidFill>
                          <a:effectLst/>
                          <a:latin typeface="+mn-lt"/>
                          <a:ea typeface="+mn-ea"/>
                          <a:cs typeface="+mn-cs"/>
                        </a:rPr>
                        <a:t>The main goal is to evaluate customer satisfaction.</a:t>
                      </a:r>
                      <a:endParaRPr lang="en-IN" b="0" u="none" dirty="0"/>
                    </a:p>
                  </a:txBody>
                  <a:tcPr/>
                </a:tc>
                <a:extLst>
                  <a:ext uri="{0D108BD9-81ED-4DB2-BD59-A6C34878D82A}">
                    <a16:rowId xmlns:a16="http://schemas.microsoft.com/office/drawing/2014/main" val="1961183606"/>
                  </a:ext>
                </a:extLst>
              </a:tr>
              <a:tr h="397986">
                <a:tc>
                  <a:txBody>
                    <a:bodyPr/>
                    <a:lstStyle/>
                    <a:p>
                      <a:r>
                        <a:rPr lang="en-US" sz="1800" b="0" i="0" kern="1200" dirty="0">
                          <a:solidFill>
                            <a:schemeClr val="dk1"/>
                          </a:solidFill>
                          <a:effectLst/>
                          <a:latin typeface="+mn-lt"/>
                          <a:ea typeface="+mn-ea"/>
                          <a:cs typeface="+mn-cs"/>
                        </a:rPr>
                        <a:t>Developers can resolve the bugs in alpha testing after testers inform them.</a:t>
                      </a:r>
                      <a:endParaRPr lang="en-IN" dirty="0"/>
                    </a:p>
                  </a:txBody>
                  <a:tcPr/>
                </a:tc>
                <a:tc>
                  <a:txBody>
                    <a:bodyPr/>
                    <a:lstStyle/>
                    <a:p>
                      <a:r>
                        <a:rPr lang="en-US" sz="1800" b="0" i="0" kern="1200" dirty="0">
                          <a:solidFill>
                            <a:schemeClr val="dk1"/>
                          </a:solidFill>
                          <a:effectLst/>
                          <a:latin typeface="+mn-lt"/>
                          <a:ea typeface="+mn-ea"/>
                          <a:cs typeface="+mn-cs"/>
                        </a:rPr>
                        <a:t>The feedback collected from the users is implemented in the future or in the next version of the application.</a:t>
                      </a:r>
                      <a:endParaRPr lang="en-IN" b="0" u="none" dirty="0"/>
                    </a:p>
                  </a:txBody>
                  <a:tcPr/>
                </a:tc>
                <a:extLst>
                  <a:ext uri="{0D108BD9-81ED-4DB2-BD59-A6C34878D82A}">
                    <a16:rowId xmlns:a16="http://schemas.microsoft.com/office/drawing/2014/main" val="228736105"/>
                  </a:ext>
                </a:extLst>
              </a:tr>
            </a:tbl>
          </a:graphicData>
        </a:graphic>
      </p:graphicFrame>
    </p:spTree>
    <p:extLst>
      <p:ext uri="{BB962C8B-B14F-4D97-AF65-F5344CB8AC3E}">
        <p14:creationId xmlns:p14="http://schemas.microsoft.com/office/powerpoint/2010/main" val="32209146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Different Types of Testing</a:t>
            </a:r>
            <a:endParaRPr lang="en-IN" dirty="0"/>
          </a:p>
        </p:txBody>
      </p:sp>
      <p:sp>
        <p:nvSpPr>
          <p:cNvPr id="4" name="Content Placeholder 3"/>
          <p:cNvSpPr>
            <a:spLocks noGrp="1"/>
          </p:cNvSpPr>
          <p:nvPr>
            <p:ph idx="1"/>
          </p:nvPr>
        </p:nvSpPr>
        <p:spPr>
          <a:xfrm>
            <a:off x="677334" y="1447800"/>
            <a:ext cx="8596668" cy="5116286"/>
          </a:xfrm>
        </p:spPr>
        <p:txBody>
          <a:bodyPr/>
          <a:lstStyle/>
          <a:p>
            <a:r>
              <a:rPr lang="en-US" dirty="0"/>
              <a:t>Testing is majorly categorized the following two types</a:t>
            </a:r>
          </a:p>
          <a:p>
            <a:pPr marL="800100" lvl="1" indent="-342900">
              <a:buFont typeface="+mj-lt"/>
              <a:buAutoNum type="arabicPeriod"/>
            </a:pPr>
            <a:r>
              <a:rPr lang="en-US" dirty="0"/>
              <a:t>Function Testing </a:t>
            </a:r>
          </a:p>
          <a:p>
            <a:pPr marL="800100" lvl="1" indent="-342900">
              <a:buFont typeface="+mj-lt"/>
              <a:buAutoNum type="arabicPeriod"/>
            </a:pPr>
            <a:r>
              <a:rPr lang="en-US" dirty="0"/>
              <a:t>Non-Function Testing</a:t>
            </a:r>
          </a:p>
          <a:p>
            <a:pPr marL="800100" lvl="1" indent="-342900">
              <a:buFont typeface="+mj-lt"/>
              <a:buAutoNum type="arabicPeriod"/>
            </a:pPr>
            <a:endParaRPr lang="en-US" dirty="0"/>
          </a:p>
          <a:p>
            <a:r>
              <a:rPr lang="en-US" dirty="0"/>
              <a:t>Functional Testing</a:t>
            </a:r>
          </a:p>
          <a:p>
            <a:pPr lvl="1"/>
            <a:r>
              <a:rPr lang="en-IN" dirty="0"/>
              <a:t>This type of testing ignores the internal parts and focuses only on the output to check if it is as per the requirement or not. It is a Black-box type testing geared to the functional requirements of an application.</a:t>
            </a:r>
          </a:p>
          <a:p>
            <a:pPr lvl="1"/>
            <a:endParaRPr lang="en-IN" dirty="0"/>
          </a:p>
          <a:p>
            <a:pPr marL="358775" lvl="1"/>
            <a:r>
              <a:rPr lang="en-US" sz="1800" dirty="0"/>
              <a:t>Non-Functional Testing</a:t>
            </a:r>
          </a:p>
          <a:p>
            <a:pPr marL="758825" lvl="2"/>
            <a:r>
              <a:rPr lang="en-IN" sz="1600" dirty="0">
                <a:hlinkClick r:id="rId2"/>
              </a:rPr>
              <a:t>Non-Functional Testing </a:t>
            </a:r>
            <a:r>
              <a:rPr lang="en-IN" sz="1600" dirty="0"/>
              <a:t>involves testing of non-functional requirements such as Load Testing, Stress Testing, Security, Volume, Recovery Testing, etc. The objective of NFT testing is to ensure whether the response time of software or application is quick enough as per the business requirement.</a:t>
            </a:r>
          </a:p>
        </p:txBody>
      </p:sp>
    </p:spTree>
    <p:extLst>
      <p:ext uri="{BB962C8B-B14F-4D97-AF65-F5344CB8AC3E}">
        <p14:creationId xmlns:p14="http://schemas.microsoft.com/office/powerpoint/2010/main" val="2583829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2880"/>
            <a:ext cx="8596668" cy="718457"/>
          </a:xfrm>
        </p:spPr>
        <p:txBody>
          <a:bodyPr/>
          <a:lstStyle/>
          <a:p>
            <a:r>
              <a:rPr lang="en-US" dirty="0"/>
              <a:t>Different Types of Functional Testing</a:t>
            </a:r>
            <a:endParaRPr lang="en-IN" dirty="0"/>
          </a:p>
        </p:txBody>
      </p:sp>
      <p:sp>
        <p:nvSpPr>
          <p:cNvPr id="4" name="Content Placeholder 3"/>
          <p:cNvSpPr>
            <a:spLocks noGrp="1"/>
          </p:cNvSpPr>
          <p:nvPr>
            <p:ph idx="1"/>
          </p:nvPr>
        </p:nvSpPr>
        <p:spPr>
          <a:xfrm>
            <a:off x="677334" y="1056640"/>
            <a:ext cx="8596668" cy="5699760"/>
          </a:xfrm>
        </p:spPr>
        <p:txBody>
          <a:bodyPr>
            <a:normAutofit lnSpcReduction="10000"/>
          </a:bodyPr>
          <a:lstStyle/>
          <a:p>
            <a:pPr marL="0" indent="0">
              <a:buNone/>
            </a:pPr>
            <a:r>
              <a:rPr lang="en-IN" sz="2000" b="1" dirty="0"/>
              <a:t>Different Types of Functional Testing are:</a:t>
            </a:r>
            <a:endParaRPr lang="en-IN" sz="2000" dirty="0"/>
          </a:p>
          <a:p>
            <a:pPr marL="536575">
              <a:lnSpc>
                <a:spcPct val="110000"/>
              </a:lnSpc>
              <a:spcBef>
                <a:spcPts val="600"/>
              </a:spcBef>
              <a:buFont typeface="+mj-lt"/>
              <a:buAutoNum type="arabicPeriod"/>
            </a:pPr>
            <a:r>
              <a:rPr lang="en-IN" sz="2000" dirty="0"/>
              <a:t>Unit Testing</a:t>
            </a:r>
          </a:p>
          <a:p>
            <a:pPr marL="536575">
              <a:lnSpc>
                <a:spcPct val="110000"/>
              </a:lnSpc>
              <a:spcBef>
                <a:spcPts val="600"/>
              </a:spcBef>
              <a:buFont typeface="+mj-lt"/>
              <a:buAutoNum type="arabicPeriod"/>
            </a:pPr>
            <a:r>
              <a:rPr lang="en-IN" sz="2000" dirty="0"/>
              <a:t>Integration Testing</a:t>
            </a:r>
          </a:p>
          <a:p>
            <a:pPr marL="536575">
              <a:lnSpc>
                <a:spcPct val="110000"/>
              </a:lnSpc>
              <a:spcBef>
                <a:spcPts val="600"/>
              </a:spcBef>
              <a:buFont typeface="+mj-lt"/>
              <a:buAutoNum type="arabicPeriod"/>
            </a:pPr>
            <a:r>
              <a:rPr lang="en-IN" sz="2000" dirty="0"/>
              <a:t>Smoke Testing</a:t>
            </a:r>
          </a:p>
          <a:p>
            <a:pPr marL="536575">
              <a:lnSpc>
                <a:spcPct val="110000"/>
              </a:lnSpc>
              <a:spcBef>
                <a:spcPts val="600"/>
              </a:spcBef>
              <a:buFont typeface="+mj-lt"/>
              <a:buAutoNum type="arabicPeriod"/>
            </a:pPr>
            <a:r>
              <a:rPr lang="en-IN" sz="2000" dirty="0"/>
              <a:t>System Testing</a:t>
            </a:r>
          </a:p>
          <a:p>
            <a:pPr marL="536575">
              <a:lnSpc>
                <a:spcPct val="110000"/>
              </a:lnSpc>
              <a:spcBef>
                <a:spcPts val="600"/>
              </a:spcBef>
              <a:buFont typeface="+mj-lt"/>
              <a:buAutoNum type="arabicPeriod"/>
            </a:pPr>
            <a:r>
              <a:rPr lang="en-IN" sz="2000" dirty="0"/>
              <a:t>Re-Testing</a:t>
            </a:r>
          </a:p>
          <a:p>
            <a:pPr marL="536575">
              <a:lnSpc>
                <a:spcPct val="110000"/>
              </a:lnSpc>
              <a:spcBef>
                <a:spcPts val="600"/>
              </a:spcBef>
              <a:buFont typeface="+mj-lt"/>
              <a:buAutoNum type="arabicPeriod"/>
            </a:pPr>
            <a:r>
              <a:rPr lang="en-IN" sz="2000" dirty="0"/>
              <a:t>Sanity Testing</a:t>
            </a:r>
          </a:p>
          <a:p>
            <a:pPr marL="536575">
              <a:lnSpc>
                <a:spcPct val="110000"/>
              </a:lnSpc>
              <a:spcBef>
                <a:spcPts val="600"/>
              </a:spcBef>
              <a:buFont typeface="+mj-lt"/>
              <a:buAutoNum type="arabicPeriod"/>
            </a:pPr>
            <a:r>
              <a:rPr lang="en-IN" sz="2000" dirty="0"/>
              <a:t>Regression Testing</a:t>
            </a:r>
          </a:p>
          <a:p>
            <a:pPr marL="536575">
              <a:lnSpc>
                <a:spcPct val="110000"/>
              </a:lnSpc>
              <a:spcBef>
                <a:spcPts val="600"/>
              </a:spcBef>
              <a:buFont typeface="+mj-lt"/>
              <a:buAutoNum type="arabicPeriod"/>
            </a:pPr>
            <a:r>
              <a:rPr lang="en-IN" sz="2000" dirty="0"/>
              <a:t>User Acceptance Testing</a:t>
            </a:r>
          </a:p>
          <a:p>
            <a:pPr marL="536575">
              <a:lnSpc>
                <a:spcPct val="110000"/>
              </a:lnSpc>
              <a:spcBef>
                <a:spcPts val="600"/>
              </a:spcBef>
              <a:buFont typeface="+mj-lt"/>
              <a:buAutoNum type="arabicPeriod" startAt="11"/>
            </a:pPr>
            <a:r>
              <a:rPr lang="en-IN" sz="2000" dirty="0"/>
              <a:t>Alpha Testing</a:t>
            </a:r>
          </a:p>
          <a:p>
            <a:pPr marL="536575">
              <a:lnSpc>
                <a:spcPct val="110000"/>
              </a:lnSpc>
              <a:spcBef>
                <a:spcPts val="600"/>
              </a:spcBef>
              <a:buFont typeface="+mj-lt"/>
              <a:buAutoNum type="arabicPeriod" startAt="11"/>
            </a:pPr>
            <a:r>
              <a:rPr lang="en-IN" sz="2000" dirty="0"/>
              <a:t>Beta Testing</a:t>
            </a:r>
          </a:p>
          <a:p>
            <a:pPr marL="650875" indent="-457200">
              <a:lnSpc>
                <a:spcPct val="110000"/>
              </a:lnSpc>
              <a:spcBef>
                <a:spcPts val="600"/>
              </a:spcBef>
              <a:buFont typeface="+mj-lt"/>
              <a:buAutoNum type="arabicPeriod" startAt="13"/>
            </a:pPr>
            <a:r>
              <a:rPr lang="en-IN" sz="2000" dirty="0"/>
              <a:t>Accessibility Testing</a:t>
            </a:r>
          </a:p>
          <a:p>
            <a:pPr marL="536575">
              <a:lnSpc>
                <a:spcPct val="110000"/>
              </a:lnSpc>
              <a:spcBef>
                <a:spcPts val="600"/>
              </a:spcBef>
              <a:buFont typeface="+mj-lt"/>
              <a:buAutoNum type="arabicPeriod" startAt="13"/>
            </a:pPr>
            <a:r>
              <a:rPr lang="en-IN" sz="2000" dirty="0"/>
              <a:t>Ad hoc / Random / Monkey Testing</a:t>
            </a:r>
          </a:p>
          <a:p>
            <a:pPr marL="536575">
              <a:lnSpc>
                <a:spcPct val="110000"/>
              </a:lnSpc>
              <a:spcBef>
                <a:spcPts val="600"/>
              </a:spcBef>
              <a:buFont typeface="+mj-lt"/>
              <a:buAutoNum type="arabicPeriod" startAt="11"/>
            </a:pPr>
            <a:r>
              <a:rPr lang="en-IN" sz="2000" dirty="0"/>
              <a:t>Risk Based Testing</a:t>
            </a:r>
          </a:p>
          <a:p>
            <a:pPr marL="536575">
              <a:lnSpc>
                <a:spcPct val="110000"/>
              </a:lnSpc>
              <a:spcBef>
                <a:spcPts val="600"/>
              </a:spcBef>
              <a:buFont typeface="+mj-lt"/>
              <a:buAutoNum type="arabicPeriod"/>
            </a:pPr>
            <a:endParaRPr lang="en-IN" sz="2000" dirty="0"/>
          </a:p>
          <a:p>
            <a:pPr marL="892175">
              <a:lnSpc>
                <a:spcPct val="110000"/>
              </a:lnSpc>
              <a:spcBef>
                <a:spcPts val="600"/>
              </a:spcBef>
              <a:buFont typeface="+mj-lt"/>
              <a:buAutoNum type="arabicPeriod"/>
            </a:pPr>
            <a:endParaRPr lang="en-IN" sz="2000" dirty="0"/>
          </a:p>
          <a:p>
            <a:pPr marL="549275" indent="0">
              <a:lnSpc>
                <a:spcPct val="110000"/>
              </a:lnSpc>
              <a:spcBef>
                <a:spcPts val="600"/>
              </a:spcBef>
              <a:buNone/>
            </a:pPr>
            <a:endParaRPr lang="en-IN" sz="2000" dirty="0"/>
          </a:p>
          <a:p>
            <a:endParaRPr lang="en-IN" sz="2000" dirty="0"/>
          </a:p>
        </p:txBody>
      </p:sp>
    </p:spTree>
    <p:extLst>
      <p:ext uri="{BB962C8B-B14F-4D97-AF65-F5344CB8AC3E}">
        <p14:creationId xmlns:p14="http://schemas.microsoft.com/office/powerpoint/2010/main" val="3441965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704"/>
            <a:ext cx="8596668" cy="718457"/>
          </a:xfrm>
        </p:spPr>
        <p:txBody>
          <a:bodyPr>
            <a:normAutofit fontScale="90000"/>
          </a:bodyPr>
          <a:lstStyle/>
          <a:p>
            <a:r>
              <a:rPr lang="en-US" dirty="0"/>
              <a:t>Different Types of Non-Functional Testing</a:t>
            </a:r>
            <a:endParaRPr lang="en-IN" dirty="0"/>
          </a:p>
        </p:txBody>
      </p:sp>
      <p:sp>
        <p:nvSpPr>
          <p:cNvPr id="4" name="Content Placeholder 3"/>
          <p:cNvSpPr>
            <a:spLocks noGrp="1"/>
          </p:cNvSpPr>
          <p:nvPr>
            <p:ph idx="1"/>
          </p:nvPr>
        </p:nvSpPr>
        <p:spPr>
          <a:xfrm>
            <a:off x="677334" y="821161"/>
            <a:ext cx="8596668" cy="5703169"/>
          </a:xfrm>
        </p:spPr>
        <p:txBody>
          <a:bodyPr>
            <a:normAutofit/>
          </a:bodyPr>
          <a:lstStyle/>
          <a:p>
            <a:pPr marL="0" indent="0">
              <a:buNone/>
            </a:pPr>
            <a:r>
              <a:rPr lang="en-IN" b="1" dirty="0"/>
              <a:t>There are two types of Non-functional Testing</a:t>
            </a:r>
          </a:p>
          <a:p>
            <a:pPr>
              <a:buAutoNum type="arabicPeriod"/>
            </a:pPr>
            <a:r>
              <a:rPr lang="en-IN" dirty="0"/>
              <a:t>Performance Testing</a:t>
            </a:r>
          </a:p>
          <a:p>
            <a:pPr>
              <a:buAutoNum type="arabicPeriod"/>
            </a:pPr>
            <a:r>
              <a:rPr lang="en-IN" dirty="0"/>
              <a:t>Security Testing</a:t>
            </a:r>
          </a:p>
        </p:txBody>
      </p:sp>
    </p:spTree>
    <p:extLst>
      <p:ext uri="{BB962C8B-B14F-4D97-AF65-F5344CB8AC3E}">
        <p14:creationId xmlns:p14="http://schemas.microsoft.com/office/powerpoint/2010/main" val="650460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704"/>
            <a:ext cx="8596668" cy="718457"/>
          </a:xfrm>
        </p:spPr>
        <p:txBody>
          <a:bodyPr>
            <a:normAutofit/>
          </a:bodyPr>
          <a:lstStyle/>
          <a:p>
            <a:r>
              <a:rPr lang="en-US" dirty="0"/>
              <a:t>Different Types of Performance Testing</a:t>
            </a:r>
            <a:endParaRPr lang="en-IN" dirty="0"/>
          </a:p>
        </p:txBody>
      </p:sp>
      <p:sp>
        <p:nvSpPr>
          <p:cNvPr id="4" name="Content Placeholder 3"/>
          <p:cNvSpPr>
            <a:spLocks noGrp="1"/>
          </p:cNvSpPr>
          <p:nvPr>
            <p:ph idx="1"/>
          </p:nvPr>
        </p:nvSpPr>
        <p:spPr>
          <a:xfrm>
            <a:off x="677334" y="821161"/>
            <a:ext cx="8596668" cy="5703169"/>
          </a:xfrm>
        </p:spPr>
        <p:txBody>
          <a:bodyPr>
            <a:normAutofit/>
          </a:bodyPr>
          <a:lstStyle/>
          <a:p>
            <a:pPr marL="0" indent="0">
              <a:buNone/>
            </a:pPr>
            <a:r>
              <a:rPr lang="en-IN" b="1" dirty="0"/>
              <a:t>Few major types of Performance Testing include:</a:t>
            </a:r>
            <a:endParaRPr lang="en-IN" dirty="0"/>
          </a:p>
          <a:p>
            <a:pPr marL="892175">
              <a:buFont typeface="+mj-lt"/>
              <a:buAutoNum type="arabicPeriod"/>
            </a:pPr>
            <a:r>
              <a:rPr lang="en-IN" dirty="0"/>
              <a:t>Load Testing</a:t>
            </a:r>
          </a:p>
          <a:p>
            <a:pPr marL="892175">
              <a:buFont typeface="+mj-lt"/>
              <a:buAutoNum type="arabicPeriod"/>
            </a:pPr>
            <a:r>
              <a:rPr lang="en-IN" dirty="0"/>
              <a:t>Stress Testing</a:t>
            </a:r>
          </a:p>
          <a:p>
            <a:pPr marL="892175">
              <a:buFont typeface="+mj-lt"/>
              <a:buAutoNum type="arabicPeriod"/>
            </a:pPr>
            <a:r>
              <a:rPr lang="en-IN" dirty="0"/>
              <a:t>Endurance / Longevity Testing</a:t>
            </a:r>
          </a:p>
          <a:p>
            <a:pPr marL="892175">
              <a:buFont typeface="+mj-lt"/>
              <a:buAutoNum type="arabicPeriod"/>
            </a:pPr>
            <a:r>
              <a:rPr lang="en-IN" dirty="0"/>
              <a:t>Network Testing</a:t>
            </a:r>
          </a:p>
          <a:p>
            <a:pPr marL="892175">
              <a:buFont typeface="+mj-lt"/>
              <a:buAutoNum type="arabicPeriod"/>
            </a:pPr>
            <a:r>
              <a:rPr lang="en-IN" dirty="0"/>
              <a:t>Scalability Testing</a:t>
            </a:r>
          </a:p>
          <a:p>
            <a:pPr marL="892175">
              <a:buFont typeface="+mj-lt"/>
              <a:buAutoNum type="arabicPeriod"/>
            </a:pPr>
            <a:r>
              <a:rPr lang="en-IN" dirty="0"/>
              <a:t>Volume Testing</a:t>
            </a:r>
          </a:p>
          <a:p>
            <a:pPr marL="892175">
              <a:buFont typeface="+mj-lt"/>
              <a:buAutoNum type="arabicPeriod"/>
            </a:pPr>
            <a:r>
              <a:rPr lang="en-IN" dirty="0"/>
              <a:t>Recovery Testing</a:t>
            </a:r>
          </a:p>
          <a:p>
            <a:pPr marL="892175">
              <a:buFont typeface="+mj-lt"/>
              <a:buAutoNum type="arabicPeriod"/>
            </a:pPr>
            <a:r>
              <a:rPr lang="en-IN" dirty="0"/>
              <a:t>Installation Testing</a:t>
            </a:r>
          </a:p>
          <a:p>
            <a:pPr marL="892175">
              <a:buFont typeface="+mj-lt"/>
              <a:buAutoNum type="arabicPeriod"/>
            </a:pPr>
            <a:r>
              <a:rPr lang="en-IN" dirty="0"/>
              <a:t>Usability Testing</a:t>
            </a:r>
          </a:p>
          <a:p>
            <a:pPr marL="892175">
              <a:buFont typeface="+mj-lt"/>
              <a:buAutoNum type="arabicPeriod"/>
            </a:pPr>
            <a:r>
              <a:rPr lang="en-IN" dirty="0"/>
              <a:t>Compatibility Testing</a:t>
            </a:r>
          </a:p>
          <a:p>
            <a:pPr marL="892175">
              <a:buFont typeface="+mj-lt"/>
              <a:buAutoNum type="arabicPeriod"/>
            </a:pPr>
            <a:r>
              <a:rPr lang="en-IN" dirty="0"/>
              <a:t>Reliability Testing</a:t>
            </a:r>
          </a:p>
          <a:p>
            <a:endParaRPr lang="en-IN" dirty="0"/>
          </a:p>
        </p:txBody>
      </p:sp>
    </p:spTree>
    <p:extLst>
      <p:ext uri="{BB962C8B-B14F-4D97-AF65-F5344CB8AC3E}">
        <p14:creationId xmlns:p14="http://schemas.microsoft.com/office/powerpoint/2010/main" val="37298642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704"/>
            <a:ext cx="8596668" cy="718457"/>
          </a:xfrm>
        </p:spPr>
        <p:txBody>
          <a:bodyPr>
            <a:normAutofit/>
          </a:bodyPr>
          <a:lstStyle/>
          <a:p>
            <a:r>
              <a:rPr lang="en-US" dirty="0"/>
              <a:t>Different Types of Security Testing</a:t>
            </a:r>
            <a:endParaRPr lang="en-IN" dirty="0"/>
          </a:p>
        </p:txBody>
      </p:sp>
      <p:sp>
        <p:nvSpPr>
          <p:cNvPr id="4" name="Content Placeholder 3"/>
          <p:cNvSpPr>
            <a:spLocks noGrp="1"/>
          </p:cNvSpPr>
          <p:nvPr>
            <p:ph idx="1"/>
          </p:nvPr>
        </p:nvSpPr>
        <p:spPr>
          <a:xfrm>
            <a:off x="677334" y="821161"/>
            <a:ext cx="8596668" cy="5703169"/>
          </a:xfrm>
        </p:spPr>
        <p:txBody>
          <a:bodyPr>
            <a:normAutofit/>
          </a:bodyPr>
          <a:lstStyle/>
          <a:p>
            <a:pPr marL="0" indent="0">
              <a:buNone/>
            </a:pPr>
            <a:r>
              <a:rPr lang="en-IN" b="1" dirty="0"/>
              <a:t>Few major types of Security Testing include:</a:t>
            </a:r>
            <a:endParaRPr lang="en-IN" dirty="0"/>
          </a:p>
          <a:p>
            <a:endParaRPr lang="en-IN" dirty="0"/>
          </a:p>
        </p:txBody>
      </p:sp>
    </p:spTree>
    <p:extLst>
      <p:ext uri="{BB962C8B-B14F-4D97-AF65-F5344CB8AC3E}">
        <p14:creationId xmlns:p14="http://schemas.microsoft.com/office/powerpoint/2010/main" val="2136400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2880"/>
            <a:ext cx="8596668" cy="718457"/>
          </a:xfrm>
        </p:spPr>
        <p:txBody>
          <a:bodyPr/>
          <a:lstStyle/>
          <a:p>
            <a:r>
              <a:rPr lang="en-US" dirty="0"/>
              <a:t>Smoke Testing vs Sanity Testing</a:t>
            </a:r>
            <a:endParaRPr lang="en-IN" dirty="0"/>
          </a:p>
        </p:txBody>
      </p:sp>
      <p:pic>
        <p:nvPicPr>
          <p:cNvPr id="5" name="Content Placeholder 4">
            <a:extLst>
              <a:ext uri="{FF2B5EF4-FFF2-40B4-BE49-F238E27FC236}">
                <a16:creationId xmlns:a16="http://schemas.microsoft.com/office/drawing/2014/main" id="{7D7008EE-A54B-6A0D-82EB-2C13C6A1AFC6}"/>
              </a:ext>
            </a:extLst>
          </p:cNvPr>
          <p:cNvPicPr>
            <a:picLocks noGrp="1" noChangeAspect="1"/>
          </p:cNvPicPr>
          <p:nvPr>
            <p:ph idx="1"/>
          </p:nvPr>
        </p:nvPicPr>
        <p:blipFill>
          <a:blip r:embed="rId2"/>
          <a:stretch>
            <a:fillRect/>
          </a:stretch>
        </p:blipFill>
        <p:spPr>
          <a:xfrm>
            <a:off x="484823" y="985520"/>
            <a:ext cx="10895534" cy="5130800"/>
          </a:xfrm>
        </p:spPr>
      </p:pic>
    </p:spTree>
    <p:extLst>
      <p:ext uri="{BB962C8B-B14F-4D97-AF65-F5344CB8AC3E}">
        <p14:creationId xmlns:p14="http://schemas.microsoft.com/office/powerpoint/2010/main" val="15715667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2880"/>
            <a:ext cx="8596668" cy="718457"/>
          </a:xfrm>
        </p:spPr>
        <p:txBody>
          <a:bodyPr/>
          <a:lstStyle/>
          <a:p>
            <a:r>
              <a:rPr lang="en-US" dirty="0"/>
              <a:t>Retesting vs Regression Testing</a:t>
            </a:r>
            <a:endParaRPr lang="en-IN" dirty="0"/>
          </a:p>
        </p:txBody>
      </p:sp>
      <p:graphicFrame>
        <p:nvGraphicFramePr>
          <p:cNvPr id="6" name="Table 6">
            <a:extLst>
              <a:ext uri="{FF2B5EF4-FFF2-40B4-BE49-F238E27FC236}">
                <a16:creationId xmlns:a16="http://schemas.microsoft.com/office/drawing/2014/main" id="{5FB52861-A803-45BD-21C1-577117DE61EF}"/>
              </a:ext>
            </a:extLst>
          </p:cNvPr>
          <p:cNvGraphicFramePr>
            <a:graphicFrameLocks noGrp="1"/>
          </p:cNvGraphicFramePr>
          <p:nvPr>
            <p:ph idx="1"/>
            <p:extLst>
              <p:ext uri="{D42A27DB-BD31-4B8C-83A1-F6EECF244321}">
                <p14:modId xmlns:p14="http://schemas.microsoft.com/office/powerpoint/2010/main" val="3495466398"/>
              </p:ext>
            </p:extLst>
          </p:nvPr>
        </p:nvGraphicFramePr>
        <p:xfrm>
          <a:off x="680547" y="1429068"/>
          <a:ext cx="8593455" cy="3354546"/>
        </p:xfrm>
        <a:graphic>
          <a:graphicData uri="http://schemas.openxmlformats.org/drawingml/2006/table">
            <a:tbl>
              <a:tblPr firstRow="1" bandRow="1">
                <a:tableStyleId>{5C22544A-7EE6-4342-B048-85BDC9FD1C3A}</a:tableStyleId>
              </a:tblPr>
              <a:tblGrid>
                <a:gridCol w="4295299">
                  <a:extLst>
                    <a:ext uri="{9D8B030D-6E8A-4147-A177-3AD203B41FA5}">
                      <a16:colId xmlns:a16="http://schemas.microsoft.com/office/drawing/2014/main" val="1002013325"/>
                    </a:ext>
                  </a:extLst>
                </a:gridCol>
                <a:gridCol w="4298156">
                  <a:extLst>
                    <a:ext uri="{9D8B030D-6E8A-4147-A177-3AD203B41FA5}">
                      <a16:colId xmlns:a16="http://schemas.microsoft.com/office/drawing/2014/main" val="2505254155"/>
                    </a:ext>
                  </a:extLst>
                </a:gridCol>
              </a:tblGrid>
              <a:tr h="397986">
                <a:tc>
                  <a:txBody>
                    <a:bodyPr/>
                    <a:lstStyle/>
                    <a:p>
                      <a:pPr algn="ctr"/>
                      <a:r>
                        <a:rPr lang="en-US" sz="2600" dirty="0"/>
                        <a:t>Re-Testing</a:t>
                      </a:r>
                      <a:endParaRPr lang="en-IN" sz="2600" dirty="0"/>
                    </a:p>
                  </a:txBody>
                  <a:tcPr/>
                </a:tc>
                <a:tc>
                  <a:txBody>
                    <a:bodyPr/>
                    <a:lstStyle/>
                    <a:p>
                      <a:pPr algn="ctr"/>
                      <a:r>
                        <a:rPr lang="en-US" sz="2600" dirty="0"/>
                        <a:t>Regression Testing</a:t>
                      </a:r>
                      <a:endParaRPr lang="en-IN" sz="2600" dirty="0"/>
                    </a:p>
                  </a:txBody>
                  <a:tcPr/>
                </a:tc>
                <a:extLst>
                  <a:ext uri="{0D108BD9-81ED-4DB2-BD59-A6C34878D82A}">
                    <a16:rowId xmlns:a16="http://schemas.microsoft.com/office/drawing/2014/main" val="3461904390"/>
                  </a:ext>
                </a:extLst>
              </a:tr>
              <a:tr h="397986">
                <a:tc>
                  <a:txBody>
                    <a:bodyPr/>
                    <a:lstStyle/>
                    <a:p>
                      <a:r>
                        <a:rPr lang="en-US" dirty="0"/>
                        <a:t>Re-Testing is done to verify that the defect has been fixed correctly or not </a:t>
                      </a:r>
                      <a:endParaRPr lang="en-IN" dirty="0"/>
                    </a:p>
                  </a:txBody>
                  <a:tcPr/>
                </a:tc>
                <a:tc>
                  <a:txBody>
                    <a:bodyPr/>
                    <a:lstStyle/>
                    <a:p>
                      <a:r>
                        <a:rPr lang="en-US" dirty="0"/>
                        <a:t>Regression Testing is done to verify the code changes for the defects has not adversely affected </a:t>
                      </a:r>
                      <a:r>
                        <a:rPr lang="en-US" b="1" u="sng" dirty="0"/>
                        <a:t>the other working functionalities</a:t>
                      </a:r>
                      <a:endParaRPr lang="en-IN" b="1" u="sng" dirty="0"/>
                    </a:p>
                  </a:txBody>
                  <a:tcPr/>
                </a:tc>
                <a:extLst>
                  <a:ext uri="{0D108BD9-81ED-4DB2-BD59-A6C34878D82A}">
                    <a16:rowId xmlns:a16="http://schemas.microsoft.com/office/drawing/2014/main" val="3558637303"/>
                  </a:ext>
                </a:extLst>
              </a:tr>
              <a:tr h="397986">
                <a:tc>
                  <a:txBody>
                    <a:bodyPr/>
                    <a:lstStyle/>
                    <a:p>
                      <a:r>
                        <a:rPr lang="en-US" dirty="0"/>
                        <a:t>Re-Testing is done only for failed test cases</a:t>
                      </a:r>
                      <a:endParaRPr lang="en-IN" dirty="0"/>
                    </a:p>
                  </a:txBody>
                  <a:tcPr/>
                </a:tc>
                <a:tc>
                  <a:txBody>
                    <a:bodyPr/>
                    <a:lstStyle/>
                    <a:p>
                      <a:r>
                        <a:rPr lang="en-US" b="0" u="none" dirty="0"/>
                        <a:t>Regression Testing is done for passed test cases</a:t>
                      </a:r>
                      <a:endParaRPr lang="en-IN" b="0" u="none" dirty="0"/>
                    </a:p>
                  </a:txBody>
                  <a:tcPr/>
                </a:tc>
                <a:extLst>
                  <a:ext uri="{0D108BD9-81ED-4DB2-BD59-A6C34878D82A}">
                    <a16:rowId xmlns:a16="http://schemas.microsoft.com/office/drawing/2014/main" val="1909228653"/>
                  </a:ext>
                </a:extLst>
              </a:tr>
              <a:tr h="397986">
                <a:tc>
                  <a:txBody>
                    <a:bodyPr/>
                    <a:lstStyle/>
                    <a:p>
                      <a:r>
                        <a:rPr lang="en-US" dirty="0"/>
                        <a:t>Defect verification is part of Re-Testing</a:t>
                      </a:r>
                      <a:endParaRPr lang="en-IN" dirty="0"/>
                    </a:p>
                  </a:txBody>
                  <a:tcPr/>
                </a:tc>
                <a:tc>
                  <a:txBody>
                    <a:bodyPr/>
                    <a:lstStyle/>
                    <a:p>
                      <a:r>
                        <a:rPr lang="en-US" b="0" u="none" dirty="0"/>
                        <a:t>Defect verification is not part of Regression Testing</a:t>
                      </a:r>
                      <a:endParaRPr lang="en-IN" b="0" u="none" dirty="0"/>
                    </a:p>
                  </a:txBody>
                  <a:tcPr/>
                </a:tc>
                <a:extLst>
                  <a:ext uri="{0D108BD9-81ED-4DB2-BD59-A6C34878D82A}">
                    <a16:rowId xmlns:a16="http://schemas.microsoft.com/office/drawing/2014/main" val="3135501198"/>
                  </a:ext>
                </a:extLst>
              </a:tr>
              <a:tr h="397986">
                <a:tc>
                  <a:txBody>
                    <a:bodyPr/>
                    <a:lstStyle/>
                    <a:p>
                      <a:r>
                        <a:rPr lang="en-US" dirty="0"/>
                        <a:t>Test Cases cannot be automated</a:t>
                      </a:r>
                      <a:endParaRPr lang="en-IN" dirty="0"/>
                    </a:p>
                  </a:txBody>
                  <a:tcPr/>
                </a:tc>
                <a:tc>
                  <a:txBody>
                    <a:bodyPr/>
                    <a:lstStyle/>
                    <a:p>
                      <a:r>
                        <a:rPr lang="en-US" b="0" u="none" dirty="0"/>
                        <a:t>Test Cases can be automated</a:t>
                      </a:r>
                      <a:endParaRPr lang="en-IN" b="0" u="none" dirty="0"/>
                    </a:p>
                  </a:txBody>
                  <a:tcPr/>
                </a:tc>
                <a:extLst>
                  <a:ext uri="{0D108BD9-81ED-4DB2-BD59-A6C34878D82A}">
                    <a16:rowId xmlns:a16="http://schemas.microsoft.com/office/drawing/2014/main" val="2078760619"/>
                  </a:ext>
                </a:extLst>
              </a:tr>
            </a:tbl>
          </a:graphicData>
        </a:graphic>
      </p:graphicFrame>
    </p:spTree>
    <p:extLst>
      <p:ext uri="{BB962C8B-B14F-4D97-AF65-F5344CB8AC3E}">
        <p14:creationId xmlns:p14="http://schemas.microsoft.com/office/powerpoint/2010/main" val="1628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sz="2800" dirty="0"/>
              <a:t>What is the Impact if Software Testing is not done?</a:t>
            </a:r>
            <a:endParaRPr lang="en-IN" sz="2800" dirty="0"/>
          </a:p>
        </p:txBody>
      </p:sp>
      <p:sp>
        <p:nvSpPr>
          <p:cNvPr id="3" name="Content Placeholder 2"/>
          <p:cNvSpPr>
            <a:spLocks noGrp="1"/>
          </p:cNvSpPr>
          <p:nvPr>
            <p:ph idx="1"/>
          </p:nvPr>
        </p:nvSpPr>
        <p:spPr>
          <a:xfrm>
            <a:off x="677334" y="1328057"/>
            <a:ext cx="8596668" cy="4713305"/>
          </a:xfrm>
        </p:spPr>
        <p:txBody>
          <a:bodyPr/>
          <a:lstStyle/>
          <a:p>
            <a:r>
              <a:rPr lang="en-US" dirty="0"/>
              <a:t>Loss of Customers</a:t>
            </a:r>
          </a:p>
          <a:p>
            <a:r>
              <a:rPr lang="en-US" dirty="0"/>
              <a:t>Huge Profit Loss to Business</a:t>
            </a:r>
            <a:endParaRPr lang="en-IN" dirty="0"/>
          </a:p>
        </p:txBody>
      </p:sp>
    </p:spTree>
    <p:extLst>
      <p:ext uri="{BB962C8B-B14F-4D97-AF65-F5344CB8AC3E}">
        <p14:creationId xmlns:p14="http://schemas.microsoft.com/office/powerpoint/2010/main" val="631541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Maintenance Testing</a:t>
            </a:r>
            <a:endParaRPr lang="en-IN" dirty="0"/>
          </a:p>
        </p:txBody>
      </p:sp>
      <p:sp>
        <p:nvSpPr>
          <p:cNvPr id="4" name="Content Placeholder 3"/>
          <p:cNvSpPr>
            <a:spLocks noGrp="1"/>
          </p:cNvSpPr>
          <p:nvPr>
            <p:ph idx="1"/>
          </p:nvPr>
        </p:nvSpPr>
        <p:spPr>
          <a:xfrm>
            <a:off x="677334" y="1408044"/>
            <a:ext cx="8596668" cy="5116286"/>
          </a:xfrm>
        </p:spPr>
        <p:txBody>
          <a:bodyPr>
            <a:normAutofit/>
          </a:bodyPr>
          <a:lstStyle/>
          <a:p>
            <a:pPr algn="just"/>
            <a:r>
              <a:rPr lang="en-US" sz="2000" b="0" i="0" dirty="0">
                <a:solidFill>
                  <a:srgbClr val="777777"/>
                </a:solidFill>
                <a:effectLst/>
                <a:latin typeface="Poppins"/>
              </a:rPr>
              <a:t>Maintenance Testing is done on the already deployed software. The deployed software needs to be enhanced, changed or migrated to other hardware. The Testing done during this enhancement, change and migration cycle is known as maintenance testing.</a:t>
            </a:r>
          </a:p>
          <a:p>
            <a:pPr algn="just"/>
            <a:r>
              <a:rPr lang="en-US" sz="2000" b="0" i="0" dirty="0">
                <a:solidFill>
                  <a:srgbClr val="777777"/>
                </a:solidFill>
                <a:effectLst/>
                <a:latin typeface="Poppins"/>
              </a:rPr>
              <a:t>Once the software is deployed in operational environment it needs some maintenance from time to time in order to avoid system breakdown, most of the banking software systems needs to be operational 24*7*365. So it is very necessary to do maintenance testing of software applications.</a:t>
            </a:r>
          </a:p>
          <a:p>
            <a:endParaRPr lang="en-IN" sz="2000" dirty="0"/>
          </a:p>
        </p:txBody>
      </p:sp>
    </p:spTree>
    <p:extLst>
      <p:ext uri="{BB962C8B-B14F-4D97-AF65-F5344CB8AC3E}">
        <p14:creationId xmlns:p14="http://schemas.microsoft.com/office/powerpoint/2010/main" val="1165673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3C42-1F22-45F2-9C9A-4D77B3C44E5C}"/>
              </a:ext>
            </a:extLst>
          </p:cNvPr>
          <p:cNvSpPr>
            <a:spLocks noGrp="1"/>
          </p:cNvSpPr>
          <p:nvPr>
            <p:ph type="title"/>
          </p:nvPr>
        </p:nvSpPr>
        <p:spPr>
          <a:xfrm>
            <a:off x="677334" y="609600"/>
            <a:ext cx="8596668" cy="662609"/>
          </a:xfrm>
        </p:spPr>
        <p:txBody>
          <a:bodyPr/>
          <a:lstStyle/>
          <a:p>
            <a:r>
              <a:rPr lang="en-IN" dirty="0"/>
              <a:t>Defect Life Cycle</a:t>
            </a:r>
          </a:p>
        </p:txBody>
      </p:sp>
      <p:pic>
        <p:nvPicPr>
          <p:cNvPr id="7" name="Content Placeholder 6">
            <a:extLst>
              <a:ext uri="{FF2B5EF4-FFF2-40B4-BE49-F238E27FC236}">
                <a16:creationId xmlns:a16="http://schemas.microsoft.com/office/drawing/2014/main" id="{F04308C6-3902-4A27-8F10-A929178C1AA5}"/>
              </a:ext>
            </a:extLst>
          </p:cNvPr>
          <p:cNvPicPr>
            <a:picLocks noGrp="1" noChangeAspect="1"/>
          </p:cNvPicPr>
          <p:nvPr>
            <p:ph idx="1"/>
          </p:nvPr>
        </p:nvPicPr>
        <p:blipFill>
          <a:blip r:embed="rId2"/>
          <a:stretch>
            <a:fillRect/>
          </a:stretch>
        </p:blipFill>
        <p:spPr bwMode="auto">
          <a:xfrm>
            <a:off x="1525852" y="1610140"/>
            <a:ext cx="7369669" cy="473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00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Error vs Defect vs Bug vs Failure</a:t>
            </a:r>
            <a:endParaRPr lang="en-IN" dirty="0"/>
          </a:p>
        </p:txBody>
      </p:sp>
      <p:sp>
        <p:nvSpPr>
          <p:cNvPr id="3" name="Content Placeholder 2">
            <a:extLst>
              <a:ext uri="{FF2B5EF4-FFF2-40B4-BE49-F238E27FC236}">
                <a16:creationId xmlns:a16="http://schemas.microsoft.com/office/drawing/2014/main" id="{67077AE2-C28E-4161-98F4-DC55C7DE86D1}"/>
              </a:ext>
            </a:extLst>
          </p:cNvPr>
          <p:cNvSpPr>
            <a:spLocks noGrp="1"/>
          </p:cNvSpPr>
          <p:nvPr>
            <p:ph idx="1"/>
          </p:nvPr>
        </p:nvSpPr>
        <p:spPr>
          <a:xfrm>
            <a:off x="677334" y="1630017"/>
            <a:ext cx="8596668" cy="4411345"/>
          </a:xfrm>
        </p:spPr>
        <p:txBody>
          <a:bodyPr/>
          <a:lstStyle/>
          <a:p>
            <a:pPr marL="0" indent="0">
              <a:spcBef>
                <a:spcPts val="0"/>
              </a:spcBef>
              <a:spcAft>
                <a:spcPts val="1200"/>
              </a:spcAft>
              <a:buNone/>
            </a:pPr>
            <a:r>
              <a:rPr lang="en-IN" dirty="0"/>
              <a:t>What is Defect?</a:t>
            </a:r>
          </a:p>
          <a:p>
            <a:pPr marL="0" indent="0">
              <a:spcBef>
                <a:spcPts val="0"/>
              </a:spcBef>
              <a:spcAft>
                <a:spcPts val="1200"/>
              </a:spcAft>
              <a:buNone/>
            </a:pPr>
            <a:br>
              <a:rPr lang="en-US" dirty="0"/>
            </a:br>
            <a:r>
              <a:rPr lang="en-US" b="0" i="0" dirty="0">
                <a:solidFill>
                  <a:srgbClr val="202124"/>
                </a:solidFill>
                <a:effectLst/>
                <a:latin typeface="arial" panose="020B0604020202020204" pitchFamily="34" charset="0"/>
              </a:rPr>
              <a:t>Testing is the process of identifying defects, where a defect is any </a:t>
            </a:r>
            <a:r>
              <a:rPr lang="en-US" b="0" i="0" dirty="0">
                <a:solidFill>
                  <a:srgbClr val="202124"/>
                </a:solidFill>
                <a:effectLst/>
                <a:highlight>
                  <a:srgbClr val="FFFF00"/>
                </a:highlight>
                <a:latin typeface="arial" panose="020B0604020202020204" pitchFamily="34" charset="0"/>
              </a:rPr>
              <a:t>variance between actual and expected results</a:t>
            </a:r>
            <a:r>
              <a:rPr lang="en-US" b="0" i="0" dirty="0">
                <a:solidFill>
                  <a:srgbClr val="202124"/>
                </a:solidFill>
                <a:effectLst/>
                <a:latin typeface="arial" panose="020B0604020202020204" pitchFamily="34" charset="0"/>
              </a:rPr>
              <a:t>. </a:t>
            </a:r>
          </a:p>
          <a:p>
            <a:pPr marL="0" indent="0">
              <a:spcBef>
                <a:spcPts val="0"/>
              </a:spcBef>
              <a:spcAft>
                <a:spcPts val="1200"/>
              </a:spcAft>
              <a:buNone/>
            </a:pPr>
            <a:r>
              <a:rPr lang="en-US" b="0" i="0" dirty="0">
                <a:solidFill>
                  <a:srgbClr val="202124"/>
                </a:solidFill>
                <a:effectLst/>
                <a:latin typeface="arial" panose="020B0604020202020204" pitchFamily="34" charset="0"/>
              </a:rPr>
              <a:t>“</a:t>
            </a:r>
            <a:r>
              <a:rPr lang="en-US" b="1" i="0" dirty="0">
                <a:solidFill>
                  <a:srgbClr val="202124"/>
                </a:solidFill>
                <a:effectLst/>
                <a:highlight>
                  <a:srgbClr val="FFFF00"/>
                </a:highlight>
                <a:latin typeface="arial" panose="020B0604020202020204" pitchFamily="34" charset="0"/>
              </a:rPr>
              <a:t>A mistake in coding</a:t>
            </a:r>
            <a:r>
              <a:rPr lang="en-US" b="0" i="0" dirty="0">
                <a:solidFill>
                  <a:srgbClr val="202124"/>
                </a:solidFill>
                <a:effectLst/>
                <a:highlight>
                  <a:srgbClr val="FFFF00"/>
                </a:highlight>
                <a:latin typeface="arial" panose="020B0604020202020204" pitchFamily="34" charset="0"/>
              </a:rPr>
              <a:t> </a:t>
            </a:r>
            <a:r>
              <a:rPr lang="en-US" b="0" i="0" dirty="0">
                <a:solidFill>
                  <a:srgbClr val="202124"/>
                </a:solidFill>
                <a:effectLst/>
                <a:latin typeface="arial" panose="020B0604020202020204" pitchFamily="34" charset="0"/>
              </a:rPr>
              <a:t>is called </a:t>
            </a:r>
            <a:r>
              <a:rPr lang="en-US" dirty="0">
                <a:solidFill>
                  <a:srgbClr val="202124"/>
                </a:solidFill>
                <a:latin typeface="arial" panose="020B0604020202020204" pitchFamily="34" charset="0"/>
              </a:rPr>
              <a:t>Error</a:t>
            </a:r>
            <a:r>
              <a:rPr lang="en-US" b="0" i="0" dirty="0">
                <a:solidFill>
                  <a:srgbClr val="202124"/>
                </a:solidFill>
                <a:effectLst/>
                <a:highlight>
                  <a:srgbClr val="FFFF00"/>
                </a:highlight>
                <a:latin typeface="arial" panose="020B0604020202020204" pitchFamily="34" charset="0"/>
              </a:rPr>
              <a:t>, </a:t>
            </a:r>
          </a:p>
          <a:p>
            <a:pPr marL="0" indent="0">
              <a:spcBef>
                <a:spcPts val="0"/>
              </a:spcBef>
              <a:spcAft>
                <a:spcPts val="1200"/>
              </a:spcAft>
              <a:buNone/>
            </a:pPr>
            <a:r>
              <a:rPr lang="en-US" b="0" i="0" dirty="0">
                <a:solidFill>
                  <a:srgbClr val="202124"/>
                </a:solidFill>
                <a:effectLst/>
                <a:highlight>
                  <a:srgbClr val="FFFF00"/>
                </a:highlight>
                <a:latin typeface="arial" panose="020B0604020202020204" pitchFamily="34" charset="0"/>
              </a:rPr>
              <a:t>error found by tester i</a:t>
            </a:r>
            <a:r>
              <a:rPr lang="en-US" b="0" i="0" dirty="0">
                <a:solidFill>
                  <a:srgbClr val="202124"/>
                </a:solidFill>
                <a:effectLst/>
                <a:latin typeface="arial" panose="020B0604020202020204" pitchFamily="34" charset="0"/>
              </a:rPr>
              <a:t>s called Defect, </a:t>
            </a:r>
          </a:p>
          <a:p>
            <a:pPr marL="0" indent="0">
              <a:spcBef>
                <a:spcPts val="0"/>
              </a:spcBef>
              <a:spcAft>
                <a:spcPts val="1200"/>
              </a:spcAft>
              <a:buNone/>
            </a:pPr>
            <a:r>
              <a:rPr lang="en-US" b="0" i="0" dirty="0">
                <a:solidFill>
                  <a:srgbClr val="202124"/>
                </a:solidFill>
                <a:effectLst/>
                <a:highlight>
                  <a:srgbClr val="FFFF00"/>
                </a:highlight>
                <a:latin typeface="arial" panose="020B0604020202020204" pitchFamily="34" charset="0"/>
              </a:rPr>
              <a:t>defect accepted by development </a:t>
            </a:r>
            <a:r>
              <a:rPr lang="en-US" b="0" i="0" dirty="0">
                <a:solidFill>
                  <a:srgbClr val="202124"/>
                </a:solidFill>
                <a:effectLst/>
                <a:latin typeface="arial" panose="020B0604020202020204" pitchFamily="34" charset="0"/>
              </a:rPr>
              <a:t>team then it is called Bug, </a:t>
            </a:r>
          </a:p>
          <a:p>
            <a:pPr marL="0" indent="0">
              <a:spcBef>
                <a:spcPts val="0"/>
              </a:spcBef>
              <a:spcAft>
                <a:spcPts val="1200"/>
              </a:spcAft>
              <a:buNone/>
            </a:pPr>
            <a:r>
              <a:rPr lang="en-US" b="0" i="0" dirty="0">
                <a:solidFill>
                  <a:srgbClr val="202124"/>
                </a:solidFill>
                <a:effectLst/>
                <a:highlight>
                  <a:srgbClr val="FFFF00"/>
                </a:highlight>
                <a:latin typeface="arial" panose="020B0604020202020204" pitchFamily="34" charset="0"/>
              </a:rPr>
              <a:t>build does not meet the requirements </a:t>
            </a:r>
            <a:r>
              <a:rPr lang="en-US" b="0" i="0" dirty="0">
                <a:solidFill>
                  <a:srgbClr val="202124"/>
                </a:solidFill>
                <a:effectLst/>
                <a:latin typeface="arial" panose="020B0604020202020204" pitchFamily="34" charset="0"/>
              </a:rPr>
              <a:t>then it Is Failure.</a:t>
            </a:r>
            <a:endParaRPr lang="en-IN" dirty="0"/>
          </a:p>
        </p:txBody>
      </p:sp>
    </p:spTree>
    <p:extLst>
      <p:ext uri="{BB962C8B-B14F-4D97-AF65-F5344CB8AC3E}">
        <p14:creationId xmlns:p14="http://schemas.microsoft.com/office/powerpoint/2010/main" val="38984752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Organization</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sz="2000" b="1" i="0" dirty="0">
                <a:solidFill>
                  <a:srgbClr val="222222"/>
                </a:solidFill>
                <a:effectLst/>
                <a:latin typeface="Source Sans Pro" panose="020B0503030403020204" pitchFamily="34" charset="0"/>
              </a:rPr>
              <a:t>Test Organization in Software Testing</a:t>
            </a:r>
            <a:r>
              <a:rPr lang="en-US" sz="2000" b="0" i="0" dirty="0">
                <a:solidFill>
                  <a:srgbClr val="222222"/>
                </a:solidFill>
                <a:effectLst/>
                <a:latin typeface="Source Sans Pro" panose="020B0503030403020204" pitchFamily="34" charset="0"/>
              </a:rPr>
              <a:t> is a procedure of defining roles in the testing process. It defines who is responsible for which activities in testing process. Test functions, facilities and activities are also explained in the same process. The competencies and knowledge of the people involved are also defined however everyone is responsible for quality of testing process.</a:t>
            </a:r>
          </a:p>
          <a:p>
            <a:pPr marL="0" indent="0">
              <a:buNone/>
            </a:pPr>
            <a:endParaRPr lang="en-US" sz="2000" dirty="0">
              <a:solidFill>
                <a:srgbClr val="222222"/>
              </a:solidFill>
              <a:latin typeface="Source Sans Pro" panose="020B0503030403020204" pitchFamily="34" charset="0"/>
            </a:endParaRPr>
          </a:p>
          <a:p>
            <a:pPr marL="0" indent="0" algn="l">
              <a:buNone/>
            </a:pPr>
            <a:r>
              <a:rPr lang="en-US" sz="2000" b="0" i="0" dirty="0">
                <a:solidFill>
                  <a:srgbClr val="222222"/>
                </a:solidFill>
                <a:effectLst/>
                <a:latin typeface="Source Sans Pro" panose="020B0503030403020204" pitchFamily="34" charset="0"/>
              </a:rPr>
              <a:t>	Now you have a Plan, but how will you stick to the plan and execute it? To answer that question, you have </a:t>
            </a:r>
            <a:r>
              <a:rPr lang="en-US" sz="2000" b="1" i="0" dirty="0">
                <a:solidFill>
                  <a:srgbClr val="222222"/>
                </a:solidFill>
                <a:effectLst/>
                <a:latin typeface="Source Sans Pro" panose="020B0503030403020204" pitchFamily="34" charset="0"/>
              </a:rPr>
              <a:t>Test Organization </a:t>
            </a:r>
            <a:r>
              <a:rPr lang="en-US" sz="2000" b="0" i="0" dirty="0">
                <a:solidFill>
                  <a:srgbClr val="222222"/>
                </a:solidFill>
                <a:effectLst/>
                <a:latin typeface="Source Sans Pro" panose="020B0503030403020204" pitchFamily="34" charset="0"/>
              </a:rPr>
              <a:t>phase.</a:t>
            </a:r>
          </a:p>
          <a:p>
            <a:pPr marL="0" indent="0" algn="l">
              <a:buNone/>
            </a:pPr>
            <a:r>
              <a:rPr lang="en-US" sz="2000" b="0" i="0" dirty="0">
                <a:solidFill>
                  <a:srgbClr val="222222"/>
                </a:solidFill>
                <a:effectLst/>
                <a:latin typeface="Source Sans Pro" panose="020B0503030403020204" pitchFamily="34" charset="0"/>
              </a:rPr>
              <a:t>	Generally speaking, you need to organize an effective Testing Team. You have to assemble a skilled team to run the ever-growing testing engine effectively.</a:t>
            </a:r>
          </a:p>
          <a:p>
            <a:pPr marL="0" indent="0">
              <a:buNone/>
            </a:pPr>
            <a:endParaRPr lang="en-IN" sz="2000" dirty="0"/>
          </a:p>
        </p:txBody>
      </p:sp>
    </p:spTree>
    <p:extLst>
      <p:ext uri="{BB962C8B-B14F-4D97-AF65-F5344CB8AC3E}">
        <p14:creationId xmlns:p14="http://schemas.microsoft.com/office/powerpoint/2010/main" val="3634201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Estimation</a:t>
            </a:r>
            <a:endParaRPr lang="en-IN" dirty="0"/>
          </a:p>
        </p:txBody>
      </p:sp>
      <p:sp>
        <p:nvSpPr>
          <p:cNvPr id="4" name="Content Placeholder 3"/>
          <p:cNvSpPr>
            <a:spLocks noGrp="1"/>
          </p:cNvSpPr>
          <p:nvPr>
            <p:ph idx="1"/>
          </p:nvPr>
        </p:nvSpPr>
        <p:spPr>
          <a:xfrm>
            <a:off x="677334" y="1447800"/>
            <a:ext cx="8596668" cy="5116286"/>
          </a:xfrm>
        </p:spPr>
        <p:txBody>
          <a:bodyPr>
            <a:normAutofit fontScale="92500" lnSpcReduction="10000"/>
          </a:bodyPr>
          <a:lstStyle/>
          <a:p>
            <a:pPr marL="0" indent="0">
              <a:buNone/>
            </a:pPr>
            <a:r>
              <a:rPr lang="en-US" sz="2000" b="0" i="0" dirty="0">
                <a:solidFill>
                  <a:srgbClr val="000000"/>
                </a:solidFill>
                <a:effectLst/>
                <a:latin typeface="Inter"/>
              </a:rPr>
              <a:t>Software Testing Estimation (STE) can be defined as the management of activity that calculates a rough estimation of how long a task or work or test will take in completing. The estimation effort of testing acts as one of the chiefs and significant tasks for management test.</a:t>
            </a:r>
          </a:p>
          <a:p>
            <a:pPr marL="0" indent="0" algn="l">
              <a:buNone/>
            </a:pPr>
            <a:r>
              <a:rPr lang="en-US" sz="2000" b="1" i="0" u="sng" dirty="0">
                <a:solidFill>
                  <a:srgbClr val="000000"/>
                </a:solidFill>
                <a:effectLst/>
                <a:latin typeface="Inter"/>
              </a:rPr>
              <a:t>Factors needed in Estimating Effort for Tes</a:t>
            </a:r>
            <a:r>
              <a:rPr lang="en-US" sz="2000" b="1" i="0" dirty="0">
                <a:solidFill>
                  <a:srgbClr val="000000"/>
                </a:solidFill>
                <a:effectLst/>
                <a:latin typeface="Inter"/>
              </a:rPr>
              <a:t>t:</a:t>
            </a:r>
          </a:p>
          <a:p>
            <a:pPr algn="l">
              <a:buFont typeface="Arial" panose="020B0604020202020204" pitchFamily="34" charset="0"/>
              <a:buChar char="•"/>
            </a:pPr>
            <a:r>
              <a:rPr lang="en-US" sz="2000" b="0" i="0" dirty="0">
                <a:solidFill>
                  <a:srgbClr val="000000"/>
                </a:solidFill>
                <a:effectLst/>
                <a:latin typeface="Inter"/>
              </a:rPr>
              <a:t>The complexity of your application needs to be tested.</a:t>
            </a:r>
          </a:p>
          <a:p>
            <a:pPr algn="l">
              <a:buFont typeface="Arial" panose="020B0604020202020204" pitchFamily="34" charset="0"/>
              <a:buChar char="•"/>
            </a:pPr>
            <a:r>
              <a:rPr lang="en-US" sz="2000" b="0" i="0" dirty="0">
                <a:solidFill>
                  <a:srgbClr val="000000"/>
                </a:solidFill>
                <a:effectLst/>
                <a:latin typeface="Inter"/>
              </a:rPr>
              <a:t>Proper availability of requirements.</a:t>
            </a:r>
          </a:p>
          <a:p>
            <a:pPr algn="l">
              <a:buFont typeface="Arial" panose="020B0604020202020204" pitchFamily="34" charset="0"/>
              <a:buChar char="•"/>
            </a:pPr>
            <a:r>
              <a:rPr lang="en-US" sz="2000" b="0" i="0" dirty="0">
                <a:solidFill>
                  <a:srgbClr val="000000"/>
                </a:solidFill>
                <a:effectLst/>
                <a:latin typeface="Inter"/>
              </a:rPr>
              <a:t>Proper external application linkages.</a:t>
            </a:r>
          </a:p>
          <a:p>
            <a:pPr algn="l">
              <a:buFont typeface="Arial" panose="020B0604020202020204" pitchFamily="34" charset="0"/>
              <a:buChar char="•"/>
            </a:pPr>
            <a:r>
              <a:rPr lang="en-US" sz="2000" b="0" i="0" dirty="0">
                <a:solidFill>
                  <a:srgbClr val="000000"/>
                </a:solidFill>
                <a:effectLst/>
                <a:latin typeface="Inter"/>
              </a:rPr>
              <a:t>Previous testing experience.</a:t>
            </a:r>
          </a:p>
          <a:p>
            <a:pPr algn="l">
              <a:buFont typeface="Arial" panose="020B0604020202020204" pitchFamily="34" charset="0"/>
              <a:buChar char="•"/>
            </a:pPr>
            <a:r>
              <a:rPr lang="en-US" sz="2000" b="0" i="0" dirty="0">
                <a:solidFill>
                  <a:srgbClr val="000000"/>
                </a:solidFill>
                <a:effectLst/>
                <a:latin typeface="Inter"/>
              </a:rPr>
              <a:t>Specific &amp; domain software knowledge.</a:t>
            </a:r>
          </a:p>
          <a:p>
            <a:pPr algn="l">
              <a:buFont typeface="Arial" panose="020B0604020202020204" pitchFamily="34" charset="0"/>
              <a:buChar char="•"/>
            </a:pPr>
            <a:r>
              <a:rPr lang="en-US" sz="2000" b="0" i="0" dirty="0">
                <a:solidFill>
                  <a:srgbClr val="000000"/>
                </a:solidFill>
                <a:effectLst/>
                <a:latin typeface="Inter"/>
              </a:rPr>
              <a:t>Check for the performance of your project &amp; its environment.</a:t>
            </a:r>
          </a:p>
          <a:p>
            <a:pPr algn="l">
              <a:buFont typeface="Arial" panose="020B0604020202020204" pitchFamily="34" charset="0"/>
              <a:buChar char="•"/>
            </a:pPr>
            <a:r>
              <a:rPr lang="en-US" sz="2000" b="0" i="0" dirty="0">
                <a:solidFill>
                  <a:srgbClr val="000000"/>
                </a:solidFill>
                <a:effectLst/>
                <a:latin typeface="Inter"/>
              </a:rPr>
              <a:t>Estimate the risks that may occur in application deployment.</a:t>
            </a:r>
          </a:p>
          <a:p>
            <a:pPr algn="l">
              <a:buFont typeface="Arial" panose="020B0604020202020204" pitchFamily="34" charset="0"/>
              <a:buChar char="•"/>
            </a:pPr>
            <a:r>
              <a:rPr lang="en-US" sz="2000" b="0" i="0" dirty="0">
                <a:solidFill>
                  <a:srgbClr val="000000"/>
                </a:solidFill>
                <a:effectLst/>
                <a:latin typeface="Inter"/>
              </a:rPr>
              <a:t>The method and technology needed for developing the application.</a:t>
            </a:r>
          </a:p>
          <a:p>
            <a:pPr algn="l">
              <a:buFont typeface="Arial" panose="020B0604020202020204" pitchFamily="34" charset="0"/>
              <a:buChar char="•"/>
            </a:pPr>
            <a:r>
              <a:rPr lang="en-US" sz="2000" b="0" i="0" dirty="0">
                <a:solidFill>
                  <a:srgbClr val="000000"/>
                </a:solidFill>
                <a:effectLst/>
                <a:latin typeface="Inter"/>
              </a:rPr>
              <a:t>Tools needed for testing.</a:t>
            </a:r>
            <a:r>
              <a:rPr lang="en-IN" sz="2000" dirty="0"/>
              <a:t>	</a:t>
            </a:r>
          </a:p>
        </p:txBody>
      </p:sp>
    </p:spTree>
    <p:extLst>
      <p:ext uri="{BB962C8B-B14F-4D97-AF65-F5344CB8AC3E}">
        <p14:creationId xmlns:p14="http://schemas.microsoft.com/office/powerpoint/2010/main" val="3501464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Estimation</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IN" sz="2000" dirty="0"/>
              <a:t>Type of Estimation:</a:t>
            </a:r>
          </a:p>
          <a:p>
            <a:pPr marL="457200" indent="-457200">
              <a:buFont typeface="+mj-lt"/>
              <a:buAutoNum type="arabicPeriod"/>
            </a:pPr>
            <a:r>
              <a:rPr lang="en-IN" sz="2000" dirty="0"/>
              <a:t>WBS – Work Breakdown Structure</a:t>
            </a:r>
          </a:p>
          <a:p>
            <a:pPr marL="457200" indent="-457200">
              <a:buFont typeface="+mj-lt"/>
              <a:buAutoNum type="arabicPeriod"/>
            </a:pPr>
            <a:r>
              <a:rPr lang="en-IN" sz="2000" dirty="0"/>
              <a:t>3-Point Estimation Technique</a:t>
            </a:r>
          </a:p>
          <a:p>
            <a:pPr marL="457200" indent="-457200">
              <a:buFont typeface="+mj-lt"/>
              <a:buAutoNum type="arabicPeriod"/>
            </a:pPr>
            <a:r>
              <a:rPr lang="en-IN" sz="2000" dirty="0"/>
              <a:t>Function Point Analysis</a:t>
            </a:r>
          </a:p>
          <a:p>
            <a:pPr marL="457200" indent="-457200">
              <a:buFont typeface="+mj-lt"/>
              <a:buAutoNum type="arabicPeriod"/>
            </a:pPr>
            <a:r>
              <a:rPr lang="en-IN" sz="2000" dirty="0"/>
              <a:t>Use Case Point Estimation</a:t>
            </a:r>
          </a:p>
          <a:p>
            <a:pPr marL="457200" indent="-457200">
              <a:buFont typeface="+mj-lt"/>
              <a:buAutoNum type="arabicPeriod"/>
            </a:pPr>
            <a:r>
              <a:rPr lang="en-IN" sz="2000" dirty="0"/>
              <a:t>Percentage Distribution</a:t>
            </a:r>
          </a:p>
          <a:p>
            <a:pPr marL="457200" indent="-457200">
              <a:buFont typeface="+mj-lt"/>
              <a:buAutoNum type="arabicPeriod"/>
            </a:pPr>
            <a:r>
              <a:rPr lang="en-IN" sz="2000" b="0" i="0" dirty="0">
                <a:effectLst/>
                <a:latin typeface="Arial" panose="020B0604020202020204" pitchFamily="34" charset="0"/>
              </a:rPr>
              <a:t>Experience-based Testing</a:t>
            </a:r>
          </a:p>
          <a:p>
            <a:pPr marL="457200" indent="-457200">
              <a:buFont typeface="+mj-lt"/>
              <a:buAutoNum type="arabicPeriod"/>
            </a:pPr>
            <a:r>
              <a:rPr lang="en-IN" sz="2000" dirty="0"/>
              <a:t>Wideband Delphi Technique</a:t>
            </a:r>
            <a:endParaRPr lang="en-IN" sz="2000" b="0" i="0" dirty="0">
              <a:effectLst/>
              <a:latin typeface="Arial" panose="020B0604020202020204" pitchFamily="34" charset="0"/>
            </a:endParaRPr>
          </a:p>
          <a:p>
            <a:pPr marL="457200" indent="-457200">
              <a:buFont typeface="+mj-lt"/>
              <a:buAutoNum type="arabicPeriod"/>
            </a:pPr>
            <a:endParaRPr lang="en-IN" sz="2000" dirty="0"/>
          </a:p>
        </p:txBody>
      </p:sp>
    </p:spTree>
    <p:extLst>
      <p:ext uri="{BB962C8B-B14F-4D97-AF65-F5344CB8AC3E}">
        <p14:creationId xmlns:p14="http://schemas.microsoft.com/office/powerpoint/2010/main" val="29134629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DCE8C3-3E4E-EE3B-225F-C3BE8BCD17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321" y="1569244"/>
            <a:ext cx="7173722" cy="4567396"/>
          </a:xfrm>
          <a:prstGeom prst="rect">
            <a:avLst/>
          </a:prstGeom>
          <a:noFill/>
          <a:ln>
            <a:noFill/>
          </a:ln>
        </p:spPr>
      </p:pic>
      <p:sp>
        <p:nvSpPr>
          <p:cNvPr id="5" name="Title 1">
            <a:extLst>
              <a:ext uri="{FF2B5EF4-FFF2-40B4-BE49-F238E27FC236}">
                <a16:creationId xmlns:a16="http://schemas.microsoft.com/office/drawing/2014/main" id="{41B91700-6048-27CF-A6CD-166D695D84CE}"/>
              </a:ext>
            </a:extLst>
          </p:cNvPr>
          <p:cNvSpPr>
            <a:spLocks noGrp="1"/>
          </p:cNvSpPr>
          <p:nvPr>
            <p:ph type="title"/>
          </p:nvPr>
        </p:nvSpPr>
        <p:spPr>
          <a:xfrm>
            <a:off x="677334" y="609600"/>
            <a:ext cx="8596668" cy="718457"/>
          </a:xfrm>
        </p:spPr>
        <p:txBody>
          <a:bodyPr/>
          <a:lstStyle/>
          <a:p>
            <a:r>
              <a:rPr lang="en-US" dirty="0"/>
              <a:t>Test Estimation</a:t>
            </a:r>
            <a:endParaRPr lang="en-IN" dirty="0"/>
          </a:p>
        </p:txBody>
      </p:sp>
    </p:spTree>
    <p:extLst>
      <p:ext uri="{BB962C8B-B14F-4D97-AF65-F5344CB8AC3E}">
        <p14:creationId xmlns:p14="http://schemas.microsoft.com/office/powerpoint/2010/main" val="31788382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B91700-6048-27CF-A6CD-166D695D84CE}"/>
              </a:ext>
            </a:extLst>
          </p:cNvPr>
          <p:cNvSpPr>
            <a:spLocks noGrp="1"/>
          </p:cNvSpPr>
          <p:nvPr>
            <p:ph type="title"/>
          </p:nvPr>
        </p:nvSpPr>
        <p:spPr>
          <a:xfrm>
            <a:off x="677334" y="609600"/>
            <a:ext cx="8596668" cy="718457"/>
          </a:xfrm>
        </p:spPr>
        <p:txBody>
          <a:bodyPr/>
          <a:lstStyle/>
          <a:p>
            <a:r>
              <a:rPr lang="en-US" dirty="0"/>
              <a:t>3-Point Estimation</a:t>
            </a:r>
            <a:endParaRPr lang="en-IN" dirty="0"/>
          </a:p>
        </p:txBody>
      </p:sp>
      <p:pic>
        <p:nvPicPr>
          <p:cNvPr id="6" name="Picture 5">
            <a:extLst>
              <a:ext uri="{FF2B5EF4-FFF2-40B4-BE49-F238E27FC236}">
                <a16:creationId xmlns:a16="http://schemas.microsoft.com/office/drawing/2014/main" id="{5796A340-9C5F-B3C9-B409-C911D074E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5845" y="2160589"/>
            <a:ext cx="5731510" cy="4312920"/>
          </a:xfrm>
          <a:prstGeom prst="rect">
            <a:avLst/>
          </a:prstGeom>
          <a:noFill/>
          <a:ln>
            <a:noFill/>
          </a:ln>
        </p:spPr>
      </p:pic>
    </p:spTree>
    <p:extLst>
      <p:ext uri="{BB962C8B-B14F-4D97-AF65-F5344CB8AC3E}">
        <p14:creationId xmlns:p14="http://schemas.microsoft.com/office/powerpoint/2010/main" val="2834491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B91700-6048-27CF-A6CD-166D695D84CE}"/>
              </a:ext>
            </a:extLst>
          </p:cNvPr>
          <p:cNvSpPr>
            <a:spLocks noGrp="1"/>
          </p:cNvSpPr>
          <p:nvPr>
            <p:ph type="title"/>
          </p:nvPr>
        </p:nvSpPr>
        <p:spPr>
          <a:xfrm>
            <a:off x="687494" y="164893"/>
            <a:ext cx="8596668" cy="718457"/>
          </a:xfrm>
        </p:spPr>
        <p:txBody>
          <a:bodyPr/>
          <a:lstStyle/>
          <a:p>
            <a:r>
              <a:rPr lang="en-US" dirty="0"/>
              <a:t>Use Case Point Estimation</a:t>
            </a:r>
            <a:endParaRPr lang="en-IN" dirty="0"/>
          </a:p>
        </p:txBody>
      </p:sp>
      <p:pic>
        <p:nvPicPr>
          <p:cNvPr id="6" name="Picture 5">
            <a:extLst>
              <a:ext uri="{FF2B5EF4-FFF2-40B4-BE49-F238E27FC236}">
                <a16:creationId xmlns:a16="http://schemas.microsoft.com/office/drawing/2014/main" id="{ACCB73FC-7919-932D-EF06-C68DE640E002}"/>
              </a:ext>
            </a:extLst>
          </p:cNvPr>
          <p:cNvPicPr>
            <a:picLocks noChangeAspect="1"/>
          </p:cNvPicPr>
          <p:nvPr/>
        </p:nvPicPr>
        <p:blipFill>
          <a:blip r:embed="rId2"/>
          <a:stretch>
            <a:fillRect/>
          </a:stretch>
        </p:blipFill>
        <p:spPr>
          <a:xfrm>
            <a:off x="1554480" y="1072699"/>
            <a:ext cx="6096000" cy="5277378"/>
          </a:xfrm>
          <a:prstGeom prst="rect">
            <a:avLst/>
          </a:prstGeom>
        </p:spPr>
      </p:pic>
    </p:spTree>
    <p:extLst>
      <p:ext uri="{BB962C8B-B14F-4D97-AF65-F5344CB8AC3E}">
        <p14:creationId xmlns:p14="http://schemas.microsoft.com/office/powerpoint/2010/main" val="4238313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Strategies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algn="l" fontAlgn="base"/>
            <a:r>
              <a:rPr lang="en-US" sz="2000" b="0" i="0" dirty="0">
                <a:solidFill>
                  <a:srgbClr val="0A0A23"/>
                </a:solidFill>
                <a:effectLst/>
                <a:latin typeface="Lato"/>
              </a:rPr>
              <a:t>A Test Strategy document is a high level document and normally developed by project manager. This document defines “Software Testing Approach” to achieve testing objectives.</a:t>
            </a:r>
          </a:p>
          <a:p>
            <a:pPr algn="l" fontAlgn="base"/>
            <a:r>
              <a:rPr lang="en-US" sz="2000" b="0" i="0" dirty="0">
                <a:solidFill>
                  <a:srgbClr val="0A0A23"/>
                </a:solidFill>
                <a:effectLst/>
                <a:latin typeface="Lato"/>
              </a:rPr>
              <a:t>The Test Strategy is normally derived from the Business Requirement Specification document.</a:t>
            </a:r>
          </a:p>
          <a:p>
            <a:pPr algn="l" fontAlgn="base"/>
            <a:r>
              <a:rPr lang="en-US" sz="2000" b="0" i="0" dirty="0">
                <a:solidFill>
                  <a:srgbClr val="0A0A23"/>
                </a:solidFill>
                <a:effectLst/>
                <a:latin typeface="Lato"/>
              </a:rPr>
              <a:t>The Test Strategy document is a static document meaning that it is not updated too often. It sets the standards for testing processes and activities and other documents such as the Test Plan draws its contents from those standards set in the Test Strategy Document.</a:t>
            </a:r>
          </a:p>
          <a:p>
            <a:pPr algn="l" fontAlgn="base"/>
            <a:r>
              <a:rPr lang="en-US" sz="2000" b="0" i="0" dirty="0">
                <a:solidFill>
                  <a:srgbClr val="0A0A23"/>
                </a:solidFill>
                <a:effectLst/>
                <a:latin typeface="Lato"/>
              </a:rPr>
              <a:t>Some companies include the “Test Approach” or “Strategy” inside the Test Plan, which is fine and it is usually the case for small projects. However, for larger projects, there is one Test Strategy document and different number of Test Plans for each phase or level of testing.</a:t>
            </a:r>
          </a:p>
          <a:p>
            <a:pPr marL="0" indent="0">
              <a:buNone/>
            </a:pPr>
            <a:endParaRPr lang="en-IN" sz="2000" dirty="0"/>
          </a:p>
        </p:txBody>
      </p:sp>
    </p:spTree>
    <p:extLst>
      <p:ext uri="{BB962C8B-B14F-4D97-AF65-F5344CB8AC3E}">
        <p14:creationId xmlns:p14="http://schemas.microsoft.com/office/powerpoint/2010/main" val="17437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a:bodyPr>
          <a:lstStyle/>
          <a:p>
            <a:r>
              <a:rPr lang="en-US" dirty="0"/>
              <a:t>Testing Principles</a:t>
            </a:r>
            <a:endParaRPr lang="en-IN" dirty="0"/>
          </a:p>
        </p:txBody>
      </p:sp>
      <p:sp>
        <p:nvSpPr>
          <p:cNvPr id="3" name="Content Placeholder 2"/>
          <p:cNvSpPr>
            <a:spLocks noGrp="1"/>
          </p:cNvSpPr>
          <p:nvPr>
            <p:ph idx="1"/>
          </p:nvPr>
        </p:nvSpPr>
        <p:spPr>
          <a:xfrm>
            <a:off x="677334" y="1328057"/>
            <a:ext cx="8596668" cy="4713305"/>
          </a:xfrm>
        </p:spPr>
        <p:txBody>
          <a:bodyPr>
            <a:normAutofit/>
          </a:bodyPr>
          <a:lstStyle/>
          <a:p>
            <a:pPr marL="0" indent="0">
              <a:buNone/>
            </a:pPr>
            <a:r>
              <a:rPr lang="en-IN" sz="2200" dirty="0"/>
              <a:t>The following are the 7 principles of Testing</a:t>
            </a:r>
          </a:p>
          <a:p>
            <a:pPr>
              <a:buFont typeface="+mj-lt"/>
              <a:buAutoNum type="arabicPeriod"/>
            </a:pPr>
            <a:r>
              <a:rPr lang="en-IN" sz="2200" dirty="0"/>
              <a:t>Testing shows presence of defects</a:t>
            </a:r>
          </a:p>
          <a:p>
            <a:pPr>
              <a:buFont typeface="+mj-lt"/>
              <a:buAutoNum type="arabicPeriod"/>
            </a:pPr>
            <a:r>
              <a:rPr lang="en-IN" sz="2200" dirty="0"/>
              <a:t>Exhaustive testing is not possible</a:t>
            </a:r>
          </a:p>
          <a:p>
            <a:pPr>
              <a:buFont typeface="+mj-lt"/>
              <a:buAutoNum type="arabicPeriod"/>
            </a:pPr>
            <a:r>
              <a:rPr lang="en-IN" sz="2200" dirty="0"/>
              <a:t>Early Testing</a:t>
            </a:r>
          </a:p>
          <a:p>
            <a:pPr>
              <a:buFont typeface="+mj-lt"/>
              <a:buAutoNum type="arabicPeriod"/>
            </a:pPr>
            <a:r>
              <a:rPr lang="en-IN" sz="2200" dirty="0"/>
              <a:t>Defect Clustering</a:t>
            </a:r>
          </a:p>
          <a:p>
            <a:pPr>
              <a:buFont typeface="+mj-lt"/>
              <a:buAutoNum type="arabicPeriod"/>
            </a:pPr>
            <a:r>
              <a:rPr lang="en-IN" sz="2200" dirty="0"/>
              <a:t>Pesticide Paradox</a:t>
            </a:r>
          </a:p>
          <a:p>
            <a:pPr>
              <a:buFont typeface="+mj-lt"/>
              <a:buAutoNum type="arabicPeriod"/>
            </a:pPr>
            <a:r>
              <a:rPr lang="en-IN" sz="2200" dirty="0"/>
              <a:t>Testing is context dependant</a:t>
            </a:r>
          </a:p>
          <a:p>
            <a:pPr>
              <a:buFont typeface="+mj-lt"/>
              <a:buAutoNum type="arabicPeriod"/>
            </a:pPr>
            <a:r>
              <a:rPr lang="en-IN" sz="2200" dirty="0"/>
              <a:t>Absence of errors fallacy</a:t>
            </a:r>
          </a:p>
          <a:p>
            <a:pPr>
              <a:buFont typeface="+mj-lt"/>
              <a:buAutoNum type="arabicPeriod"/>
            </a:pPr>
            <a:endParaRPr lang="en-IN" sz="2200" dirty="0"/>
          </a:p>
        </p:txBody>
      </p:sp>
    </p:spTree>
    <p:extLst>
      <p:ext uri="{BB962C8B-B14F-4D97-AF65-F5344CB8AC3E}">
        <p14:creationId xmlns:p14="http://schemas.microsoft.com/office/powerpoint/2010/main" val="37327734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Strategies</a:t>
            </a:r>
            <a:endParaRPr lang="en-IN" dirty="0"/>
          </a:p>
        </p:txBody>
      </p:sp>
      <p:sp>
        <p:nvSpPr>
          <p:cNvPr id="4" name="Content Placeholder 3"/>
          <p:cNvSpPr>
            <a:spLocks noGrp="1"/>
          </p:cNvSpPr>
          <p:nvPr>
            <p:ph idx="1"/>
          </p:nvPr>
        </p:nvSpPr>
        <p:spPr>
          <a:xfrm>
            <a:off x="677334" y="1447800"/>
            <a:ext cx="8596668" cy="5116286"/>
          </a:xfrm>
        </p:spPr>
        <p:txBody>
          <a:bodyPr>
            <a:normAutofit fontScale="92500" lnSpcReduction="10000"/>
          </a:bodyPr>
          <a:lstStyle/>
          <a:p>
            <a:pPr algn="l" fontAlgn="base"/>
            <a:r>
              <a:rPr lang="en-US" sz="2000" b="1" i="0" dirty="0">
                <a:solidFill>
                  <a:srgbClr val="0A0A23"/>
                </a:solidFill>
                <a:effectLst/>
                <a:latin typeface="Lato"/>
              </a:rPr>
              <a:t>Components of the Test Strategy document</a:t>
            </a:r>
          </a:p>
          <a:p>
            <a:pPr algn="l" fontAlgn="base">
              <a:buFont typeface="Arial" panose="020B0604020202020204" pitchFamily="34" charset="0"/>
              <a:buChar char="•"/>
            </a:pPr>
            <a:r>
              <a:rPr lang="en-US" sz="2000" b="0" i="0" dirty="0">
                <a:solidFill>
                  <a:srgbClr val="0A0A23"/>
                </a:solidFill>
                <a:effectLst/>
                <a:latin typeface="inherit"/>
              </a:rPr>
              <a:t>Scope and Objectives</a:t>
            </a:r>
          </a:p>
          <a:p>
            <a:pPr algn="l" fontAlgn="base">
              <a:buFont typeface="Arial" panose="020B0604020202020204" pitchFamily="34" charset="0"/>
              <a:buChar char="•"/>
            </a:pPr>
            <a:r>
              <a:rPr lang="en-US" sz="2000" b="0" i="0" dirty="0">
                <a:solidFill>
                  <a:srgbClr val="0A0A23"/>
                </a:solidFill>
                <a:effectLst/>
                <a:latin typeface="inherit"/>
              </a:rPr>
              <a:t>Business issues</a:t>
            </a:r>
          </a:p>
          <a:p>
            <a:pPr algn="l" fontAlgn="base">
              <a:buFont typeface="Arial" panose="020B0604020202020204" pitchFamily="34" charset="0"/>
              <a:buChar char="•"/>
            </a:pPr>
            <a:r>
              <a:rPr lang="en-US" sz="2000" b="0" i="0" dirty="0">
                <a:solidFill>
                  <a:srgbClr val="0A0A23"/>
                </a:solidFill>
                <a:effectLst/>
                <a:latin typeface="inherit"/>
              </a:rPr>
              <a:t>Roles and responsibilities</a:t>
            </a:r>
          </a:p>
          <a:p>
            <a:pPr algn="l" fontAlgn="base">
              <a:buFont typeface="Arial" panose="020B0604020202020204" pitchFamily="34" charset="0"/>
              <a:buChar char="•"/>
            </a:pPr>
            <a:r>
              <a:rPr lang="en-US" sz="2000" b="0" i="0" dirty="0">
                <a:solidFill>
                  <a:srgbClr val="0A0A23"/>
                </a:solidFill>
                <a:effectLst/>
                <a:latin typeface="inherit"/>
              </a:rPr>
              <a:t>Communication and status reporting</a:t>
            </a:r>
          </a:p>
          <a:p>
            <a:pPr algn="l" fontAlgn="base">
              <a:buFont typeface="Arial" panose="020B0604020202020204" pitchFamily="34" charset="0"/>
              <a:buChar char="•"/>
            </a:pPr>
            <a:r>
              <a:rPr lang="en-US" sz="2000" b="0" i="0" dirty="0">
                <a:solidFill>
                  <a:srgbClr val="0A0A23"/>
                </a:solidFill>
                <a:effectLst/>
                <a:latin typeface="inherit"/>
              </a:rPr>
              <a:t>Test deliverables</a:t>
            </a:r>
          </a:p>
          <a:p>
            <a:pPr algn="l" fontAlgn="base">
              <a:buFont typeface="Arial" panose="020B0604020202020204" pitchFamily="34" charset="0"/>
              <a:buChar char="•"/>
            </a:pPr>
            <a:r>
              <a:rPr lang="en-US" sz="2000" b="0" i="0" dirty="0">
                <a:solidFill>
                  <a:srgbClr val="0A0A23"/>
                </a:solidFill>
                <a:effectLst/>
                <a:latin typeface="inherit"/>
              </a:rPr>
              <a:t>Industry standards to follow</a:t>
            </a:r>
          </a:p>
          <a:p>
            <a:pPr algn="l" fontAlgn="base">
              <a:buFont typeface="Arial" panose="020B0604020202020204" pitchFamily="34" charset="0"/>
              <a:buChar char="•"/>
            </a:pPr>
            <a:r>
              <a:rPr lang="en-US" sz="2000" b="0" i="0" dirty="0">
                <a:solidFill>
                  <a:srgbClr val="0A0A23"/>
                </a:solidFill>
                <a:effectLst/>
                <a:latin typeface="inherit"/>
              </a:rPr>
              <a:t>Test automation and tools</a:t>
            </a:r>
          </a:p>
          <a:p>
            <a:pPr algn="l" fontAlgn="base">
              <a:buFont typeface="Arial" panose="020B0604020202020204" pitchFamily="34" charset="0"/>
              <a:buChar char="•"/>
            </a:pPr>
            <a:r>
              <a:rPr lang="en-US" sz="2000" b="0" i="0" dirty="0">
                <a:solidFill>
                  <a:srgbClr val="0A0A23"/>
                </a:solidFill>
                <a:effectLst/>
                <a:latin typeface="inherit"/>
              </a:rPr>
              <a:t>Testing measurements and metrices</a:t>
            </a:r>
          </a:p>
          <a:p>
            <a:pPr algn="l" fontAlgn="base">
              <a:buFont typeface="Arial" panose="020B0604020202020204" pitchFamily="34" charset="0"/>
              <a:buChar char="•"/>
            </a:pPr>
            <a:r>
              <a:rPr lang="en-US" sz="2000" b="0" i="0" dirty="0">
                <a:solidFill>
                  <a:srgbClr val="0A0A23"/>
                </a:solidFill>
                <a:effectLst/>
                <a:latin typeface="inherit"/>
              </a:rPr>
              <a:t>Risks and mitigation</a:t>
            </a:r>
          </a:p>
          <a:p>
            <a:pPr algn="l" fontAlgn="base">
              <a:buFont typeface="Arial" panose="020B0604020202020204" pitchFamily="34" charset="0"/>
              <a:buChar char="•"/>
            </a:pPr>
            <a:r>
              <a:rPr lang="en-US" sz="2000" b="0" i="0" dirty="0">
                <a:solidFill>
                  <a:srgbClr val="0A0A23"/>
                </a:solidFill>
                <a:effectLst/>
                <a:latin typeface="inherit"/>
              </a:rPr>
              <a:t>Defect reporting and tracking</a:t>
            </a:r>
          </a:p>
          <a:p>
            <a:pPr algn="l" fontAlgn="base">
              <a:buFont typeface="Arial" panose="020B0604020202020204" pitchFamily="34" charset="0"/>
              <a:buChar char="•"/>
            </a:pPr>
            <a:r>
              <a:rPr lang="en-US" sz="2000" b="0" i="0" dirty="0">
                <a:solidFill>
                  <a:srgbClr val="0A0A23"/>
                </a:solidFill>
                <a:effectLst/>
                <a:latin typeface="inherit"/>
              </a:rPr>
              <a:t>Change and configuration management</a:t>
            </a:r>
          </a:p>
          <a:p>
            <a:pPr algn="l" fontAlgn="base">
              <a:buFont typeface="Arial" panose="020B0604020202020204" pitchFamily="34" charset="0"/>
              <a:buChar char="•"/>
            </a:pPr>
            <a:r>
              <a:rPr lang="en-US" sz="2000" b="0" i="0" dirty="0">
                <a:solidFill>
                  <a:srgbClr val="0A0A23"/>
                </a:solidFill>
                <a:effectLst/>
                <a:latin typeface="inherit"/>
              </a:rPr>
              <a:t>Training plan</a:t>
            </a:r>
          </a:p>
          <a:p>
            <a:pPr marL="0" indent="0">
              <a:buNone/>
            </a:pPr>
            <a:endParaRPr lang="en-IN" sz="2000" dirty="0"/>
          </a:p>
        </p:txBody>
      </p:sp>
    </p:spTree>
    <p:extLst>
      <p:ext uri="{BB962C8B-B14F-4D97-AF65-F5344CB8AC3E}">
        <p14:creationId xmlns:p14="http://schemas.microsoft.com/office/powerpoint/2010/main" val="34402622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 Progress Monitoring and Control</a:t>
            </a:r>
            <a:endParaRPr lang="en-IN" dirty="0"/>
          </a:p>
        </p:txBody>
      </p:sp>
      <p:sp>
        <p:nvSpPr>
          <p:cNvPr id="4" name="Content Placeholder 3"/>
          <p:cNvSpPr>
            <a:spLocks noGrp="1"/>
          </p:cNvSpPr>
          <p:nvPr>
            <p:ph idx="1"/>
          </p:nvPr>
        </p:nvSpPr>
        <p:spPr>
          <a:xfrm>
            <a:off x="677334" y="1222513"/>
            <a:ext cx="8596668" cy="5466522"/>
          </a:xfrm>
        </p:spPr>
        <p:txBody>
          <a:bodyPr>
            <a:normAutofit fontScale="85000" lnSpcReduction="10000"/>
          </a:bodyPr>
          <a:lstStyle/>
          <a:p>
            <a:pPr marL="0" indent="0" algn="l" fontAlgn="base">
              <a:lnSpc>
                <a:spcPct val="120000"/>
              </a:lnSpc>
              <a:spcAft>
                <a:spcPts val="600"/>
              </a:spcAft>
              <a:buNone/>
            </a:pPr>
            <a:r>
              <a:rPr lang="en-US" b="1" i="0" dirty="0">
                <a:solidFill>
                  <a:srgbClr val="0A0A0A"/>
                </a:solidFill>
                <a:effectLst/>
                <a:latin typeface="Open Sans"/>
              </a:rPr>
              <a:t>Test progress monitoring</a:t>
            </a:r>
            <a:br>
              <a:rPr lang="en-US" dirty="0"/>
            </a:br>
            <a:r>
              <a:rPr lang="en-US" dirty="0"/>
              <a:t>	</a:t>
            </a:r>
            <a:r>
              <a:rPr lang="en-US" b="0" i="0" dirty="0">
                <a:solidFill>
                  <a:srgbClr val="0A0A0A"/>
                </a:solidFill>
                <a:effectLst/>
                <a:latin typeface="Open Sans"/>
              </a:rPr>
              <a:t>The purpose of test monitoring is to give feedback and visibility about test activities. Information to be monitored may be collected manually or automatically and may be used to measure exit criteria, such as coverage. Metrics may also be used to assess progress against the planned schedule and budget.</a:t>
            </a:r>
            <a:br>
              <a:rPr lang="en-US" dirty="0"/>
            </a:br>
            <a:br>
              <a:rPr lang="en-US" dirty="0"/>
            </a:br>
            <a:r>
              <a:rPr lang="en-US" b="1" i="0" dirty="0">
                <a:solidFill>
                  <a:srgbClr val="0A0A0A"/>
                </a:solidFill>
                <a:effectLst/>
                <a:latin typeface="Open Sans"/>
              </a:rPr>
              <a:t>Common test metrics include:</a:t>
            </a:r>
            <a:endParaRPr lang="en-US" b="0" i="0" dirty="0">
              <a:solidFill>
                <a:srgbClr val="0A0A0A"/>
              </a:solidFill>
              <a:effectLst/>
              <a:latin typeface="Open Sans"/>
            </a:endParaRPr>
          </a:p>
          <a:p>
            <a:pPr algn="l" fontAlgn="base">
              <a:buFont typeface="Arial" panose="020B0604020202020204" pitchFamily="34" charset="0"/>
              <a:buChar char="•"/>
            </a:pPr>
            <a:r>
              <a:rPr lang="en-US" b="0" i="0" dirty="0">
                <a:solidFill>
                  <a:srgbClr val="0A0A0A"/>
                </a:solidFill>
                <a:effectLst/>
                <a:latin typeface="Open Sans"/>
              </a:rPr>
              <a:t>Percentage of work done in test case preparation (or percentage of planned test cases prepared).</a:t>
            </a:r>
          </a:p>
          <a:p>
            <a:pPr algn="l" fontAlgn="base">
              <a:buFont typeface="Arial" panose="020B0604020202020204" pitchFamily="34" charset="0"/>
              <a:buChar char="•"/>
            </a:pPr>
            <a:r>
              <a:rPr lang="en-US" b="0" i="0" dirty="0">
                <a:solidFill>
                  <a:srgbClr val="0A0A0A"/>
                </a:solidFill>
                <a:effectLst/>
                <a:latin typeface="Open Sans"/>
              </a:rPr>
              <a:t>Percentage of work done in test environment preparation.</a:t>
            </a:r>
          </a:p>
          <a:p>
            <a:pPr algn="l" fontAlgn="base">
              <a:buFont typeface="Arial" panose="020B0604020202020204" pitchFamily="34" charset="0"/>
              <a:buChar char="•"/>
            </a:pPr>
            <a:r>
              <a:rPr lang="en-US" b="0" i="0" dirty="0">
                <a:solidFill>
                  <a:srgbClr val="0A0A0A"/>
                </a:solidFill>
                <a:effectLst/>
                <a:latin typeface="Open Sans"/>
              </a:rPr>
              <a:t>Test case execution (e.g. number of test cases run/not run, and test cases passed/failed).</a:t>
            </a:r>
          </a:p>
          <a:p>
            <a:pPr algn="l" fontAlgn="base">
              <a:buFont typeface="Arial" panose="020B0604020202020204" pitchFamily="34" charset="0"/>
              <a:buChar char="•"/>
            </a:pPr>
            <a:r>
              <a:rPr lang="en-US" b="0" i="0" dirty="0">
                <a:solidFill>
                  <a:srgbClr val="0A0A0A"/>
                </a:solidFill>
                <a:effectLst/>
                <a:latin typeface="Open Sans"/>
              </a:rPr>
              <a:t>Defect information (e.g. defect density, defects found and fixed, failure rate, and retest results).</a:t>
            </a:r>
          </a:p>
          <a:p>
            <a:pPr algn="l" fontAlgn="base">
              <a:buFont typeface="Arial" panose="020B0604020202020204" pitchFamily="34" charset="0"/>
              <a:buChar char="•"/>
            </a:pPr>
            <a:r>
              <a:rPr lang="en-US" b="0" i="0" dirty="0">
                <a:solidFill>
                  <a:srgbClr val="0A0A0A"/>
                </a:solidFill>
                <a:effectLst/>
                <a:latin typeface="Open Sans"/>
              </a:rPr>
              <a:t>Test coverage of requirements, risks or code.</a:t>
            </a:r>
          </a:p>
          <a:p>
            <a:pPr algn="l" fontAlgn="base">
              <a:buFont typeface="Arial" panose="020B0604020202020204" pitchFamily="34" charset="0"/>
              <a:buChar char="•"/>
            </a:pPr>
            <a:r>
              <a:rPr lang="en-US" b="0" i="0" dirty="0">
                <a:solidFill>
                  <a:srgbClr val="0A0A0A"/>
                </a:solidFill>
                <a:effectLst/>
                <a:latin typeface="Open Sans"/>
              </a:rPr>
              <a:t>Subjective confidence of testers in the product.</a:t>
            </a:r>
          </a:p>
          <a:p>
            <a:pPr algn="l" fontAlgn="base">
              <a:buFont typeface="Arial" panose="020B0604020202020204" pitchFamily="34" charset="0"/>
              <a:buChar char="•"/>
            </a:pPr>
            <a:r>
              <a:rPr lang="en-US" b="0" i="0" dirty="0">
                <a:solidFill>
                  <a:srgbClr val="0A0A0A"/>
                </a:solidFill>
                <a:effectLst/>
                <a:latin typeface="Open Sans"/>
              </a:rPr>
              <a:t>Dates of test milestones.</a:t>
            </a:r>
          </a:p>
          <a:p>
            <a:pPr algn="l" fontAlgn="base">
              <a:buFont typeface="Arial" panose="020B0604020202020204" pitchFamily="34" charset="0"/>
              <a:buChar char="•"/>
            </a:pPr>
            <a:r>
              <a:rPr lang="en-US" b="0" i="0" dirty="0">
                <a:solidFill>
                  <a:srgbClr val="0A0A0A"/>
                </a:solidFill>
                <a:effectLst/>
                <a:latin typeface="Open Sans"/>
              </a:rPr>
              <a:t>Testing costs, including the cost compared to the benefit of finding the next defect or to run the next test.</a:t>
            </a:r>
          </a:p>
          <a:p>
            <a:pPr marL="0" indent="0">
              <a:buNone/>
            </a:pPr>
            <a:endParaRPr lang="en-IN" dirty="0"/>
          </a:p>
        </p:txBody>
      </p:sp>
    </p:spTree>
    <p:extLst>
      <p:ext uri="{BB962C8B-B14F-4D97-AF65-F5344CB8AC3E}">
        <p14:creationId xmlns:p14="http://schemas.microsoft.com/office/powerpoint/2010/main" val="1977759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Testing Metrics</a:t>
            </a:r>
            <a:endParaRPr lang="en-IN" dirty="0"/>
          </a:p>
        </p:txBody>
      </p:sp>
      <p:sp>
        <p:nvSpPr>
          <p:cNvPr id="4" name="Content Placeholder 3"/>
          <p:cNvSpPr>
            <a:spLocks noGrp="1"/>
          </p:cNvSpPr>
          <p:nvPr>
            <p:ph idx="1"/>
          </p:nvPr>
        </p:nvSpPr>
        <p:spPr>
          <a:xfrm>
            <a:off x="677334" y="1447800"/>
            <a:ext cx="8596668" cy="5116286"/>
          </a:xfrm>
        </p:spPr>
        <p:txBody>
          <a:bodyPr>
            <a:normAutofit/>
          </a:bodyPr>
          <a:lstStyle/>
          <a:p>
            <a:pPr marL="0" indent="0">
              <a:buNone/>
            </a:pPr>
            <a:r>
              <a:rPr lang="en-US" b="1" i="0" dirty="0">
                <a:solidFill>
                  <a:srgbClr val="222222"/>
                </a:solidFill>
                <a:effectLst/>
                <a:latin typeface="Source Sans Pro" panose="020B0503030403020204" pitchFamily="34" charset="0"/>
              </a:rPr>
              <a:t>Software Testing Metrics</a:t>
            </a:r>
            <a:r>
              <a:rPr lang="en-US" b="0" i="0" dirty="0">
                <a:solidFill>
                  <a:srgbClr val="222222"/>
                </a:solidFill>
                <a:effectLst/>
                <a:latin typeface="Source Sans Pro" panose="020B0503030403020204" pitchFamily="34" charset="0"/>
              </a:rPr>
              <a:t> are the quantitative measures used to estimate the progress, quality, productivity and health of the software testing process. The goal of software testing metrics is to improve the efficiency and effectiveness in the software testing process </a:t>
            </a:r>
            <a:endParaRPr lang="en-IN" dirty="0"/>
          </a:p>
          <a:p>
            <a:pPr marL="0" indent="0">
              <a:buNone/>
            </a:pPr>
            <a:r>
              <a:rPr lang="en-IN" dirty="0"/>
              <a:t>The following are very important testing metrics</a:t>
            </a:r>
          </a:p>
          <a:p>
            <a:pPr>
              <a:buFont typeface="+mj-lt"/>
              <a:buAutoNum type="arabicPeriod"/>
            </a:pPr>
            <a:r>
              <a:rPr lang="en-IN" dirty="0"/>
              <a:t>% of test cases executed</a:t>
            </a:r>
          </a:p>
          <a:p>
            <a:pPr>
              <a:buFont typeface="+mj-lt"/>
              <a:buAutoNum type="arabicPeriod"/>
            </a:pPr>
            <a:r>
              <a:rPr lang="en-IN" dirty="0"/>
              <a:t>% of test cases not executed</a:t>
            </a:r>
          </a:p>
          <a:p>
            <a:pPr>
              <a:buFont typeface="+mj-lt"/>
              <a:buAutoNum type="arabicPeriod"/>
            </a:pPr>
            <a:r>
              <a:rPr lang="en-IN" dirty="0"/>
              <a:t>% of test cases passed</a:t>
            </a:r>
          </a:p>
          <a:p>
            <a:pPr>
              <a:buFont typeface="+mj-lt"/>
              <a:buAutoNum type="arabicPeriod"/>
            </a:pPr>
            <a:r>
              <a:rPr lang="en-IN" dirty="0"/>
              <a:t>% of test cases failed</a:t>
            </a:r>
          </a:p>
          <a:p>
            <a:pPr>
              <a:buFont typeface="+mj-lt"/>
              <a:buAutoNum type="arabicPeriod"/>
            </a:pPr>
            <a:r>
              <a:rPr lang="en-IN" dirty="0"/>
              <a:t>% of test cases blocked</a:t>
            </a:r>
          </a:p>
          <a:p>
            <a:pPr>
              <a:buFont typeface="+mj-lt"/>
              <a:buAutoNum type="arabicPeriod"/>
            </a:pPr>
            <a:r>
              <a:rPr lang="en-IN" dirty="0"/>
              <a:t>Defect Density</a:t>
            </a:r>
          </a:p>
          <a:p>
            <a:pPr>
              <a:buFont typeface="+mj-lt"/>
              <a:buAutoNum type="arabicPeriod"/>
            </a:pPr>
            <a:r>
              <a:rPr lang="en-IN" dirty="0"/>
              <a:t>Defect Removal Efficiency</a:t>
            </a:r>
          </a:p>
          <a:p>
            <a:pPr>
              <a:buFont typeface="+mj-lt"/>
              <a:buAutoNum type="arabicPeriod"/>
            </a:pPr>
            <a:r>
              <a:rPr lang="en-IN" dirty="0"/>
              <a:t>Defect Leakage</a:t>
            </a:r>
          </a:p>
        </p:txBody>
      </p:sp>
    </p:spTree>
    <p:extLst>
      <p:ext uri="{BB962C8B-B14F-4D97-AF65-F5344CB8AC3E}">
        <p14:creationId xmlns:p14="http://schemas.microsoft.com/office/powerpoint/2010/main" val="12709870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lstStyle/>
          <a:p>
            <a:r>
              <a:rPr lang="en-US" dirty="0"/>
              <a:t>Testing Metrics</a:t>
            </a:r>
            <a:endParaRPr lang="en-IN" dirty="0"/>
          </a:p>
        </p:txBody>
      </p:sp>
      <p:sp>
        <p:nvSpPr>
          <p:cNvPr id="4" name="Content Placeholder 3"/>
          <p:cNvSpPr>
            <a:spLocks noGrp="1"/>
          </p:cNvSpPr>
          <p:nvPr>
            <p:ph idx="1"/>
          </p:nvPr>
        </p:nvSpPr>
        <p:spPr>
          <a:xfrm>
            <a:off x="677334" y="1447800"/>
            <a:ext cx="8596668" cy="5116286"/>
          </a:xfrm>
        </p:spPr>
        <p:txBody>
          <a:bodyPr>
            <a:normAutofit lnSpcReduction="10000"/>
          </a:bodyPr>
          <a:lstStyle/>
          <a:p>
            <a:pPr>
              <a:buFont typeface="+mj-lt"/>
              <a:buAutoNum type="arabicPeriod" startAt="9"/>
            </a:pPr>
            <a:r>
              <a:rPr lang="en-IN" dirty="0"/>
              <a:t>Defects by Severity</a:t>
            </a:r>
          </a:p>
          <a:p>
            <a:pPr>
              <a:buFont typeface="+mj-lt"/>
              <a:buAutoNum type="arabicPeriod" startAt="9"/>
            </a:pPr>
            <a:r>
              <a:rPr lang="en-IN" dirty="0"/>
              <a:t>Defects by Priority</a:t>
            </a:r>
          </a:p>
          <a:p>
            <a:pPr>
              <a:buFont typeface="+mj-lt"/>
              <a:buAutoNum type="arabicPeriod" startAt="9"/>
            </a:pPr>
            <a:endParaRPr lang="en-IN" dirty="0"/>
          </a:p>
          <a:p>
            <a:pPr marL="0" indent="0" algn="l">
              <a:buNone/>
            </a:pPr>
            <a:r>
              <a:rPr lang="en-US" b="1" i="0" dirty="0">
                <a:solidFill>
                  <a:srgbClr val="3A3A3A"/>
                </a:solidFill>
                <a:effectLst/>
                <a:latin typeface="Work Sans" pitchFamily="2" charset="0"/>
              </a:rPr>
              <a:t>Few Formulas For Calculating Test Efficiency</a:t>
            </a:r>
          </a:p>
          <a:p>
            <a:pPr algn="l">
              <a:buFont typeface="+mj-lt"/>
              <a:buAutoNum type="arabicPeriod"/>
            </a:pPr>
            <a:r>
              <a:rPr lang="en-US" b="1" i="0" dirty="0">
                <a:solidFill>
                  <a:srgbClr val="3A3A3A"/>
                </a:solidFill>
                <a:effectLst/>
                <a:latin typeface="Work Sans" pitchFamily="2" charset="0"/>
              </a:rPr>
              <a:t>Test Efficiency =</a:t>
            </a:r>
            <a:r>
              <a:rPr lang="en-US" b="0" i="0" dirty="0">
                <a:solidFill>
                  <a:srgbClr val="3A3A3A"/>
                </a:solidFill>
                <a:effectLst/>
                <a:latin typeface="Work Sans" pitchFamily="2" charset="0"/>
              </a:rPr>
              <a:t> (Total number of bugs found in unit+integration+system testing) / (Total number of bugs found in unit+integration+system+user acceptance testing)</a:t>
            </a:r>
          </a:p>
          <a:p>
            <a:pPr algn="l">
              <a:buFont typeface="+mj-lt"/>
              <a:buAutoNum type="arabicPeriod"/>
            </a:pPr>
            <a:r>
              <a:rPr lang="en-US" b="1" i="0" dirty="0">
                <a:solidFill>
                  <a:srgbClr val="3A3A3A"/>
                </a:solidFill>
                <a:effectLst/>
                <a:latin typeface="Work Sans" pitchFamily="2" charset="0"/>
              </a:rPr>
              <a:t>Testing Efficiency = </a:t>
            </a:r>
            <a:r>
              <a:rPr lang="en-US" b="0" i="0" dirty="0">
                <a:solidFill>
                  <a:srgbClr val="3A3A3A"/>
                </a:solidFill>
                <a:effectLst/>
                <a:latin typeface="Work Sans" pitchFamily="2" charset="0"/>
              </a:rPr>
              <a:t>(Number of bugs resolved / Total No. of bugs raised) * 100</a:t>
            </a:r>
          </a:p>
          <a:p>
            <a:pPr marL="0" indent="0" algn="l">
              <a:buNone/>
            </a:pPr>
            <a:endParaRPr lang="en-US" b="0" i="0" dirty="0">
              <a:solidFill>
                <a:srgbClr val="3A3A3A"/>
              </a:solidFill>
              <a:effectLst/>
              <a:latin typeface="Work Sans" pitchFamily="2" charset="0"/>
            </a:endParaRPr>
          </a:p>
          <a:p>
            <a:pPr marL="0" indent="0">
              <a:buNone/>
            </a:pPr>
            <a:r>
              <a:rPr lang="en-US" b="1" i="0" dirty="0">
                <a:solidFill>
                  <a:srgbClr val="3A3A3A"/>
                </a:solidFill>
                <a:effectLst/>
                <a:latin typeface="Work Sans" pitchFamily="2" charset="0"/>
              </a:rPr>
              <a:t>Few Formulas For Calculating Test </a:t>
            </a:r>
            <a:r>
              <a:rPr lang="en-US" b="1" i="0" dirty="0" err="1">
                <a:solidFill>
                  <a:srgbClr val="3A3A3A"/>
                </a:solidFill>
                <a:effectLst/>
                <a:latin typeface="Work Sans" pitchFamily="2" charset="0"/>
              </a:rPr>
              <a:t>Effiectiveness</a:t>
            </a:r>
            <a:endParaRPr lang="en-US" b="0" i="0" dirty="0">
              <a:solidFill>
                <a:srgbClr val="3A3A3A"/>
              </a:solidFill>
              <a:effectLst/>
              <a:latin typeface="Work Sans" pitchFamily="2" charset="0"/>
            </a:endParaRPr>
          </a:p>
          <a:p>
            <a:pPr>
              <a:buFont typeface="+mj-lt"/>
              <a:buAutoNum type="arabicPeriod"/>
            </a:pPr>
            <a:r>
              <a:rPr lang="en-US" b="1" i="0" dirty="0">
                <a:solidFill>
                  <a:srgbClr val="222222"/>
                </a:solidFill>
                <a:effectLst/>
                <a:latin typeface="Arial" panose="020B0604020202020204" pitchFamily="34" charset="0"/>
              </a:rPr>
              <a:t>Test Effectiveness </a:t>
            </a:r>
            <a:r>
              <a:rPr lang="en-US" b="0" i="0" dirty="0">
                <a:solidFill>
                  <a:srgbClr val="222222"/>
                </a:solidFill>
                <a:effectLst/>
                <a:latin typeface="Arial" panose="020B0604020202020204" pitchFamily="34" charset="0"/>
              </a:rPr>
              <a:t>= Number of defects found divided by number of test cases executed.</a:t>
            </a:r>
          </a:p>
          <a:p>
            <a:pPr>
              <a:buFont typeface="+mj-lt"/>
              <a:buAutoNum type="arabicPeriod"/>
            </a:pPr>
            <a:r>
              <a:rPr lang="en-US" b="1" i="0" dirty="0">
                <a:solidFill>
                  <a:srgbClr val="222222"/>
                </a:solidFill>
                <a:effectLst/>
                <a:latin typeface="Arial" panose="020B0604020202020204" pitchFamily="34" charset="0"/>
              </a:rPr>
              <a:t>Test Effectiveness</a:t>
            </a:r>
            <a:r>
              <a:rPr lang="en-US" b="0" i="0" dirty="0">
                <a:solidFill>
                  <a:srgbClr val="222222"/>
                </a:solidFill>
                <a:effectLst/>
                <a:latin typeface="Arial" panose="020B0604020202020204" pitchFamily="34" charset="0"/>
              </a:rPr>
              <a:t> = (total number of defects injected +total number of defect found) / (total number of defect escaped)* 100</a:t>
            </a:r>
            <a:endParaRPr lang="en-IN" dirty="0"/>
          </a:p>
        </p:txBody>
      </p:sp>
    </p:spTree>
    <p:extLst>
      <p:ext uri="{BB962C8B-B14F-4D97-AF65-F5344CB8AC3E}">
        <p14:creationId xmlns:p14="http://schemas.microsoft.com/office/powerpoint/2010/main" val="10904755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FA04-0901-43E1-8A37-ABA58110F5AB}"/>
              </a:ext>
            </a:extLst>
          </p:cNvPr>
          <p:cNvSpPr>
            <a:spLocks noGrp="1"/>
          </p:cNvSpPr>
          <p:nvPr>
            <p:ph type="title"/>
          </p:nvPr>
        </p:nvSpPr>
        <p:spPr>
          <a:xfrm>
            <a:off x="677334" y="609600"/>
            <a:ext cx="8596668" cy="801757"/>
          </a:xfrm>
        </p:spPr>
        <p:txBody>
          <a:bodyPr/>
          <a:lstStyle/>
          <a:p>
            <a:r>
              <a:rPr lang="en-IN" dirty="0"/>
              <a:t>Testing Metrics</a:t>
            </a:r>
          </a:p>
        </p:txBody>
      </p:sp>
      <p:pic>
        <p:nvPicPr>
          <p:cNvPr id="3074" name="Picture 2" descr="qa metrics">
            <a:extLst>
              <a:ext uri="{FF2B5EF4-FFF2-40B4-BE49-F238E27FC236}">
                <a16:creationId xmlns:a16="http://schemas.microsoft.com/office/drawing/2014/main" id="{FE4221B1-9CCA-45DD-B8C8-3BA7A53C6C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4516" y="1252193"/>
            <a:ext cx="4922083" cy="572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8655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FA04-0901-43E1-8A37-ABA58110F5AB}"/>
              </a:ext>
            </a:extLst>
          </p:cNvPr>
          <p:cNvSpPr>
            <a:spLocks noGrp="1"/>
          </p:cNvSpPr>
          <p:nvPr>
            <p:ph type="title"/>
          </p:nvPr>
        </p:nvSpPr>
        <p:spPr>
          <a:xfrm>
            <a:off x="677334" y="609600"/>
            <a:ext cx="8596668" cy="801757"/>
          </a:xfrm>
        </p:spPr>
        <p:txBody>
          <a:bodyPr/>
          <a:lstStyle/>
          <a:p>
            <a:r>
              <a:rPr lang="en-IN" dirty="0"/>
              <a:t>Testing Metrics</a:t>
            </a:r>
          </a:p>
        </p:txBody>
      </p:sp>
      <p:pic>
        <p:nvPicPr>
          <p:cNvPr id="4098" name="Picture 2" descr="testing metrics">
            <a:extLst>
              <a:ext uri="{FF2B5EF4-FFF2-40B4-BE49-F238E27FC236}">
                <a16:creationId xmlns:a16="http://schemas.microsoft.com/office/drawing/2014/main" id="{50E52BBC-E9B5-4FD5-A99C-AD3CE943CB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3841" y="1411357"/>
            <a:ext cx="54102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oftware testing metrics">
            <a:extLst>
              <a:ext uri="{FF2B5EF4-FFF2-40B4-BE49-F238E27FC236}">
                <a16:creationId xmlns:a16="http://schemas.microsoft.com/office/drawing/2014/main" id="{4F079D8B-3D5B-4C5C-9E8A-7D235AF0D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41" y="2621032"/>
            <a:ext cx="53911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4057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FA04-0901-43E1-8A37-ABA58110F5AB}"/>
              </a:ext>
            </a:extLst>
          </p:cNvPr>
          <p:cNvSpPr>
            <a:spLocks noGrp="1"/>
          </p:cNvSpPr>
          <p:nvPr>
            <p:ph type="title"/>
          </p:nvPr>
        </p:nvSpPr>
        <p:spPr>
          <a:xfrm>
            <a:off x="677334" y="609600"/>
            <a:ext cx="8596668" cy="801757"/>
          </a:xfrm>
        </p:spPr>
        <p:txBody>
          <a:bodyPr/>
          <a:lstStyle/>
          <a:p>
            <a:r>
              <a:rPr lang="en-IN" dirty="0"/>
              <a:t>Testing Metrics</a:t>
            </a:r>
          </a:p>
        </p:txBody>
      </p:sp>
      <p:pic>
        <p:nvPicPr>
          <p:cNvPr id="5122" name="Picture 2" descr="qa test metrics">
            <a:extLst>
              <a:ext uri="{FF2B5EF4-FFF2-40B4-BE49-F238E27FC236}">
                <a16:creationId xmlns:a16="http://schemas.microsoft.com/office/drawing/2014/main" id="{883A5B0C-00D8-49EE-AF23-B5F395579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4060" y="1216371"/>
            <a:ext cx="5525235" cy="557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444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FA04-0901-43E1-8A37-ABA58110F5AB}"/>
              </a:ext>
            </a:extLst>
          </p:cNvPr>
          <p:cNvSpPr>
            <a:spLocks noGrp="1"/>
          </p:cNvSpPr>
          <p:nvPr>
            <p:ph type="title"/>
          </p:nvPr>
        </p:nvSpPr>
        <p:spPr>
          <a:xfrm>
            <a:off x="677334" y="609600"/>
            <a:ext cx="8596668" cy="801757"/>
          </a:xfrm>
        </p:spPr>
        <p:txBody>
          <a:bodyPr/>
          <a:lstStyle/>
          <a:p>
            <a:r>
              <a:rPr lang="en-IN" dirty="0"/>
              <a:t>Testing Metrics</a:t>
            </a:r>
          </a:p>
        </p:txBody>
      </p:sp>
      <p:pic>
        <p:nvPicPr>
          <p:cNvPr id="6146" name="Picture 2" descr="qa test metrics">
            <a:extLst>
              <a:ext uri="{FF2B5EF4-FFF2-40B4-BE49-F238E27FC236}">
                <a16:creationId xmlns:a16="http://schemas.microsoft.com/office/drawing/2014/main" id="{FC25274D-15AA-41BD-B365-D5036D6DCA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697" y="1176614"/>
            <a:ext cx="5971814" cy="56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872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7344-21E8-4F01-B64E-F874519A0AA3}"/>
              </a:ext>
            </a:extLst>
          </p:cNvPr>
          <p:cNvSpPr>
            <a:spLocks noGrp="1"/>
          </p:cNvSpPr>
          <p:nvPr>
            <p:ph type="title"/>
          </p:nvPr>
        </p:nvSpPr>
        <p:spPr>
          <a:xfrm>
            <a:off x="677334" y="609600"/>
            <a:ext cx="8596668" cy="682487"/>
          </a:xfrm>
        </p:spPr>
        <p:txBody>
          <a:bodyPr/>
          <a:lstStyle/>
          <a:p>
            <a:r>
              <a:rPr lang="en-IN" dirty="0"/>
              <a:t>Test Case Review</a:t>
            </a:r>
          </a:p>
        </p:txBody>
      </p:sp>
      <p:sp>
        <p:nvSpPr>
          <p:cNvPr id="3" name="Content Placeholder 2">
            <a:extLst>
              <a:ext uri="{FF2B5EF4-FFF2-40B4-BE49-F238E27FC236}">
                <a16:creationId xmlns:a16="http://schemas.microsoft.com/office/drawing/2014/main" id="{B702DBD1-5BC9-4AC9-B094-7BFAFCE023B0}"/>
              </a:ext>
            </a:extLst>
          </p:cNvPr>
          <p:cNvSpPr>
            <a:spLocks noGrp="1"/>
          </p:cNvSpPr>
          <p:nvPr>
            <p:ph idx="1"/>
          </p:nvPr>
        </p:nvSpPr>
        <p:spPr>
          <a:xfrm>
            <a:off x="677334" y="1411357"/>
            <a:ext cx="8596668" cy="4630005"/>
          </a:xfrm>
        </p:spPr>
        <p:txBody>
          <a:bodyPr/>
          <a:lstStyle/>
          <a:p>
            <a:pPr>
              <a:buAutoNum type="arabicPeriod"/>
            </a:pPr>
            <a:r>
              <a:rPr lang="en-IN" dirty="0"/>
              <a:t>Self Review</a:t>
            </a:r>
          </a:p>
          <a:p>
            <a:pPr>
              <a:buAutoNum type="arabicPeriod"/>
            </a:pPr>
            <a:r>
              <a:rPr lang="en-IN" dirty="0"/>
              <a:t>Peer Review</a:t>
            </a:r>
          </a:p>
          <a:p>
            <a:pPr>
              <a:buAutoNum type="arabicPeriod"/>
            </a:pPr>
            <a:r>
              <a:rPr lang="en-IN" dirty="0"/>
              <a:t>Review by Supervisor</a:t>
            </a:r>
          </a:p>
          <a:p>
            <a:pPr>
              <a:buAutoNum type="arabicPeriod"/>
            </a:pPr>
            <a:endParaRPr lang="en-IN" dirty="0"/>
          </a:p>
          <a:p>
            <a:pPr>
              <a:buAutoNum type="arabicPeriod"/>
            </a:pPr>
            <a:endParaRPr lang="en-IN" dirty="0"/>
          </a:p>
        </p:txBody>
      </p:sp>
    </p:spTree>
    <p:extLst>
      <p:ext uri="{BB962C8B-B14F-4D97-AF65-F5344CB8AC3E}">
        <p14:creationId xmlns:p14="http://schemas.microsoft.com/office/powerpoint/2010/main" val="4449708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7344-21E8-4F01-B64E-F874519A0AA3}"/>
              </a:ext>
            </a:extLst>
          </p:cNvPr>
          <p:cNvSpPr>
            <a:spLocks noGrp="1"/>
          </p:cNvSpPr>
          <p:nvPr>
            <p:ph type="title"/>
          </p:nvPr>
        </p:nvSpPr>
        <p:spPr>
          <a:xfrm>
            <a:off x="677334" y="609600"/>
            <a:ext cx="8596668" cy="682487"/>
          </a:xfrm>
        </p:spPr>
        <p:txBody>
          <a:bodyPr/>
          <a:lstStyle/>
          <a:p>
            <a:r>
              <a:rPr lang="en-IN" dirty="0"/>
              <a:t>Some Common Mistakes…</a:t>
            </a:r>
          </a:p>
        </p:txBody>
      </p:sp>
      <p:sp>
        <p:nvSpPr>
          <p:cNvPr id="3" name="Content Placeholder 2">
            <a:extLst>
              <a:ext uri="{FF2B5EF4-FFF2-40B4-BE49-F238E27FC236}">
                <a16:creationId xmlns:a16="http://schemas.microsoft.com/office/drawing/2014/main" id="{B702DBD1-5BC9-4AC9-B094-7BFAFCE023B0}"/>
              </a:ext>
            </a:extLst>
          </p:cNvPr>
          <p:cNvSpPr>
            <a:spLocks noGrp="1"/>
          </p:cNvSpPr>
          <p:nvPr>
            <p:ph idx="1"/>
          </p:nvPr>
        </p:nvSpPr>
        <p:spPr>
          <a:xfrm>
            <a:off x="677334" y="1411357"/>
            <a:ext cx="8596668" cy="5227982"/>
          </a:xfrm>
        </p:spPr>
        <p:txBody>
          <a:bodyPr>
            <a:normAutofit fontScale="92500" lnSpcReduction="10000"/>
          </a:bodyPr>
          <a:lstStyle/>
          <a:p>
            <a:pPr algn="l">
              <a:buFont typeface="+mj-lt"/>
              <a:buAutoNum type="arabicPeriod"/>
            </a:pPr>
            <a:r>
              <a:rPr lang="en-US" b="1" i="0" dirty="0">
                <a:solidFill>
                  <a:srgbClr val="7A7A7A"/>
                </a:solidFill>
                <a:effectLst/>
                <a:latin typeface="Work Sans" pitchFamily="2" charset="0"/>
              </a:rPr>
              <a:t>Spelling mistakes:</a:t>
            </a:r>
            <a:r>
              <a:rPr lang="en-US" b="0" i="0" dirty="0">
                <a:solidFill>
                  <a:srgbClr val="7A7A7A"/>
                </a:solidFill>
                <a:effectLst/>
                <a:latin typeface="Work Sans" pitchFamily="2" charset="0"/>
              </a:rPr>
              <a:t> Sometimes, spelling mistake can create a lot of confusions or make a sentence difficult to understand.</a:t>
            </a:r>
          </a:p>
          <a:p>
            <a:pPr algn="l">
              <a:buFont typeface="+mj-lt"/>
              <a:buAutoNum type="arabicPeriod"/>
            </a:pPr>
            <a:r>
              <a:rPr lang="en-US" b="1" i="0" dirty="0">
                <a:solidFill>
                  <a:srgbClr val="7A7A7A"/>
                </a:solidFill>
                <a:effectLst/>
                <a:latin typeface="Work Sans" pitchFamily="2" charset="0"/>
              </a:rPr>
              <a:t>Grammar:</a:t>
            </a:r>
            <a:r>
              <a:rPr lang="en-US" b="0" i="0" dirty="0">
                <a:solidFill>
                  <a:srgbClr val="7A7A7A"/>
                </a:solidFill>
                <a:effectLst/>
                <a:latin typeface="Work Sans" pitchFamily="2" charset="0"/>
              </a:rPr>
              <a:t> If grammar is not proper then test case can be interpreted in a wrong way, resulting in wrong results.</a:t>
            </a:r>
          </a:p>
          <a:p>
            <a:pPr algn="l">
              <a:buFont typeface="+mj-lt"/>
              <a:buAutoNum type="arabicPeriod"/>
            </a:pPr>
            <a:r>
              <a:rPr lang="en-US" b="1" i="0" dirty="0">
                <a:solidFill>
                  <a:srgbClr val="7A7A7A"/>
                </a:solidFill>
                <a:effectLst/>
                <a:latin typeface="Work Sans" pitchFamily="2" charset="0"/>
              </a:rPr>
              <a:t>Template format:</a:t>
            </a:r>
            <a:r>
              <a:rPr lang="en-US" b="0" i="0" dirty="0">
                <a:solidFill>
                  <a:srgbClr val="7A7A7A"/>
                </a:solidFill>
                <a:effectLst/>
                <a:latin typeface="Work Sans" pitchFamily="2" charset="0"/>
              </a:rPr>
              <a:t> If proper template is followed then it becomes easy to add/modify test cases in future and test case plan looks organized.</a:t>
            </a:r>
          </a:p>
          <a:p>
            <a:pPr algn="l">
              <a:buFont typeface="+mj-lt"/>
              <a:buAutoNum type="arabicPeriod"/>
            </a:pPr>
            <a:r>
              <a:rPr lang="en-US" b="1" i="0" dirty="0">
                <a:solidFill>
                  <a:srgbClr val="7A7A7A"/>
                </a:solidFill>
                <a:effectLst/>
                <a:latin typeface="Work Sans" pitchFamily="2" charset="0"/>
              </a:rPr>
              <a:t>Standard/Guidelines:</a:t>
            </a:r>
            <a:r>
              <a:rPr lang="en-US" b="0" i="0" dirty="0">
                <a:solidFill>
                  <a:srgbClr val="7A7A7A"/>
                </a:solidFill>
                <a:effectLst/>
                <a:latin typeface="Work Sans" pitchFamily="2" charset="0"/>
              </a:rPr>
              <a:t> While review process, it is very important to check whether all the standards and guideline are properly followed.</a:t>
            </a:r>
          </a:p>
          <a:p>
            <a:pPr algn="l">
              <a:buFont typeface="+mj-lt"/>
              <a:buAutoNum type="arabicPeriod"/>
            </a:pPr>
            <a:r>
              <a:rPr lang="en-US" b="1" i="0" dirty="0">
                <a:solidFill>
                  <a:srgbClr val="7A7A7A"/>
                </a:solidFill>
                <a:effectLst/>
                <a:latin typeface="Work Sans" pitchFamily="2" charset="0"/>
              </a:rPr>
              <a:t>Language used:</a:t>
            </a:r>
            <a:r>
              <a:rPr lang="en-US" b="0" i="0" dirty="0">
                <a:solidFill>
                  <a:srgbClr val="7A7A7A"/>
                </a:solidFill>
                <a:effectLst/>
                <a:latin typeface="Work Sans" pitchFamily="2" charset="0"/>
              </a:rPr>
              <a:t> </a:t>
            </a:r>
            <a:r>
              <a:rPr lang="en-US" b="0" i="1" dirty="0">
                <a:solidFill>
                  <a:srgbClr val="7A7A7A"/>
                </a:solidFill>
                <a:effectLst/>
                <a:latin typeface="Work Sans" pitchFamily="2" charset="0"/>
              </a:rPr>
              <a:t>Test cases</a:t>
            </a:r>
            <a:r>
              <a:rPr lang="en-US" b="0" i="0" dirty="0">
                <a:solidFill>
                  <a:srgbClr val="7A7A7A"/>
                </a:solidFill>
                <a:effectLst/>
                <a:latin typeface="Work Sans" pitchFamily="2" charset="0"/>
              </a:rPr>
              <a:t> should have a very simple language which is easy to understand.</a:t>
            </a:r>
          </a:p>
          <a:p>
            <a:pPr algn="l">
              <a:buFont typeface="+mj-lt"/>
              <a:buAutoNum type="arabicPeriod"/>
            </a:pPr>
            <a:r>
              <a:rPr lang="en-US" b="1" i="0" dirty="0">
                <a:solidFill>
                  <a:srgbClr val="7A7A7A"/>
                </a:solidFill>
                <a:effectLst/>
                <a:latin typeface="Work Sans" pitchFamily="2" charset="0"/>
              </a:rPr>
              <a:t>Functionality coverage:</a:t>
            </a:r>
            <a:r>
              <a:rPr lang="en-US" b="0" i="0" dirty="0">
                <a:solidFill>
                  <a:srgbClr val="7A7A7A"/>
                </a:solidFill>
                <a:effectLst/>
                <a:latin typeface="Work Sans" pitchFamily="2" charset="0"/>
              </a:rPr>
              <a:t> It is highly recommended that all the functionality associated with the system under test should be covered so that major defects are not missed.</a:t>
            </a:r>
          </a:p>
          <a:p>
            <a:pPr algn="l">
              <a:buFont typeface="+mj-lt"/>
              <a:buAutoNum type="arabicPeriod"/>
            </a:pPr>
            <a:r>
              <a:rPr lang="en-US" b="1" i="0" dirty="0">
                <a:solidFill>
                  <a:srgbClr val="7A7A7A"/>
                </a:solidFill>
                <a:effectLst/>
                <a:latin typeface="Work Sans" pitchFamily="2" charset="0"/>
              </a:rPr>
              <a:t>Replication:</a:t>
            </a:r>
            <a:r>
              <a:rPr lang="en-US" b="0" i="0" dirty="0">
                <a:solidFill>
                  <a:srgbClr val="7A7A7A"/>
                </a:solidFill>
                <a:effectLst/>
                <a:latin typeface="Work Sans" pitchFamily="2" charset="0"/>
              </a:rPr>
              <a:t> It refers to the duplicate test cases removal. It is possible that two or more test cases test the same thing and can be merged into one, this would save time and space.</a:t>
            </a:r>
          </a:p>
          <a:p>
            <a:pPr algn="l">
              <a:buFont typeface="+mj-lt"/>
              <a:buAutoNum type="arabicPeriod"/>
            </a:pPr>
            <a:r>
              <a:rPr lang="en-US" b="1" i="0" dirty="0">
                <a:solidFill>
                  <a:srgbClr val="7A7A7A"/>
                </a:solidFill>
                <a:effectLst/>
                <a:latin typeface="Work Sans" pitchFamily="2" charset="0"/>
              </a:rPr>
              <a:t>Redundancy:</a:t>
            </a:r>
            <a:r>
              <a:rPr lang="en-US" b="0" i="0" dirty="0">
                <a:solidFill>
                  <a:srgbClr val="7A7A7A"/>
                </a:solidFill>
                <a:effectLst/>
                <a:latin typeface="Work Sans" pitchFamily="2" charset="0"/>
              </a:rPr>
              <a:t> It refers to uselessness of a test case due to change in requirements or some modifications. Such test cases must be removed.</a:t>
            </a:r>
          </a:p>
          <a:p>
            <a:pPr>
              <a:buAutoNum type="arabicPeriod"/>
            </a:pPr>
            <a:endParaRPr lang="en-IN" dirty="0"/>
          </a:p>
          <a:p>
            <a:pPr>
              <a:buAutoNum type="arabicPeriod"/>
            </a:pPr>
            <a:endParaRPr lang="en-IN" dirty="0"/>
          </a:p>
        </p:txBody>
      </p:sp>
    </p:spTree>
    <p:extLst>
      <p:ext uri="{BB962C8B-B14F-4D97-AF65-F5344CB8AC3E}">
        <p14:creationId xmlns:p14="http://schemas.microsoft.com/office/powerpoint/2010/main" val="3097741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38211</TotalTime>
  <Words>8629</Words>
  <Application>Microsoft Office PowerPoint</Application>
  <PresentationFormat>Widescreen</PresentationFormat>
  <Paragraphs>887</Paragraphs>
  <Slides>125</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125</vt:i4>
      </vt:variant>
    </vt:vector>
  </HeadingPairs>
  <TitlesOfParts>
    <vt:vector size="149" baseType="lpstr">
      <vt:lpstr>-apple-system</vt:lpstr>
      <vt:lpstr>arial</vt:lpstr>
      <vt:lpstr>arial</vt:lpstr>
      <vt:lpstr>Arial-BoldMT</vt:lpstr>
      <vt:lpstr>ArialMT</vt:lpstr>
      <vt:lpstr>Calibri</vt:lpstr>
      <vt:lpstr>Courier New</vt:lpstr>
      <vt:lpstr>Helvetica</vt:lpstr>
      <vt:lpstr>inherit</vt:lpstr>
      <vt:lpstr>Inter</vt:lpstr>
      <vt:lpstr>Lato</vt:lpstr>
      <vt:lpstr>Nunito</vt:lpstr>
      <vt:lpstr>Open Sans</vt:lpstr>
      <vt:lpstr>Open Sans</vt:lpstr>
      <vt:lpstr>Poppins</vt:lpstr>
      <vt:lpstr>Raleway</vt:lpstr>
      <vt:lpstr>Source Sans Pro</vt:lpstr>
      <vt:lpstr>SymbolMT</vt:lpstr>
      <vt:lpstr>Trebuchet MS</vt:lpstr>
      <vt:lpstr>urw-din</vt:lpstr>
      <vt:lpstr>Wingdings</vt:lpstr>
      <vt:lpstr>Wingdings 3</vt:lpstr>
      <vt:lpstr>Work Sans</vt:lpstr>
      <vt:lpstr>Facet</vt:lpstr>
      <vt:lpstr>Software Testing</vt:lpstr>
      <vt:lpstr>Course Outline:</vt:lpstr>
      <vt:lpstr>Course Outline:</vt:lpstr>
      <vt:lpstr>What is Software Testing?</vt:lpstr>
      <vt:lpstr>Objective of Testing</vt:lpstr>
      <vt:lpstr>Objective of Testing Continued…</vt:lpstr>
      <vt:lpstr>Testing and Debugging</vt:lpstr>
      <vt:lpstr>What is the Impact if Software Testing is not done?</vt:lpstr>
      <vt:lpstr>Testing Principles</vt:lpstr>
      <vt:lpstr>Advantages of Early Testing</vt:lpstr>
      <vt:lpstr>Psychology of Testing</vt:lpstr>
      <vt:lpstr>Levels of Independence Tester in Psychology of Testing</vt:lpstr>
      <vt:lpstr>STLC or Testing Process</vt:lpstr>
      <vt:lpstr>Requirement Analysis</vt:lpstr>
      <vt:lpstr>Test Planning</vt:lpstr>
      <vt:lpstr>STLC or Testing Process</vt:lpstr>
      <vt:lpstr>PowerPoint Presentation</vt:lpstr>
      <vt:lpstr>Test Plan Components</vt:lpstr>
      <vt:lpstr>Test Plan Components…</vt:lpstr>
      <vt:lpstr>Entry and Exit Criteria</vt:lpstr>
      <vt:lpstr>Entry and Exit Criteria</vt:lpstr>
      <vt:lpstr>Entry and Exit Criteria</vt:lpstr>
      <vt:lpstr>Test Strategy</vt:lpstr>
      <vt:lpstr>Test Approach</vt:lpstr>
      <vt:lpstr>Test Plan vs Test Strategy</vt:lpstr>
      <vt:lpstr>Test Plan vs Test Strategy</vt:lpstr>
      <vt:lpstr>Test Plan vs Test Strategy</vt:lpstr>
      <vt:lpstr>Test Case Development</vt:lpstr>
      <vt:lpstr>Test Environment Setup</vt:lpstr>
      <vt:lpstr>Test Execution</vt:lpstr>
      <vt:lpstr>Test Cycle Closure</vt:lpstr>
      <vt:lpstr>Roles and Responsibility of Tester</vt:lpstr>
      <vt:lpstr>Quality Assurance vs Quality Control</vt:lpstr>
      <vt:lpstr>Test Case Development / Design</vt:lpstr>
      <vt:lpstr>Software Testing Technique</vt:lpstr>
      <vt:lpstr>What is Static Testing?</vt:lpstr>
      <vt:lpstr>Work Products that Can Be Examined by Static Testing</vt:lpstr>
      <vt:lpstr>Why Static Testing?</vt:lpstr>
      <vt:lpstr>Review Types and Static Analysis</vt:lpstr>
      <vt:lpstr>Reviews </vt:lpstr>
      <vt:lpstr>Reviews Technique</vt:lpstr>
      <vt:lpstr>Static Analysis</vt:lpstr>
      <vt:lpstr>Tools Used for Static Testing</vt:lpstr>
      <vt:lpstr>Dynamic Test Techniques</vt:lpstr>
      <vt:lpstr>Dynamic Test Techniques…</vt:lpstr>
      <vt:lpstr>Types of Black Box Test Techniques</vt:lpstr>
      <vt:lpstr>Equivalence Partitioning</vt:lpstr>
      <vt:lpstr>Boundary Value Analysis</vt:lpstr>
      <vt:lpstr>Decision Table Testing</vt:lpstr>
      <vt:lpstr>Decision Table Testing</vt:lpstr>
      <vt:lpstr>Decision Table Testing</vt:lpstr>
      <vt:lpstr>State Transition Testing</vt:lpstr>
      <vt:lpstr>Use Case Testing</vt:lpstr>
      <vt:lpstr>Use Case Testing…</vt:lpstr>
      <vt:lpstr>White Box Test Techniques</vt:lpstr>
      <vt:lpstr>Statement Testing and Coverage</vt:lpstr>
      <vt:lpstr>Decision Testing and Coverage</vt:lpstr>
      <vt:lpstr>The Value of Statement and Decision Testing</vt:lpstr>
      <vt:lpstr>Statement Coverage and Decision Coverage</vt:lpstr>
      <vt:lpstr>Statement Coverage and Decision Coverage</vt:lpstr>
      <vt:lpstr>Experience Based Test Technique</vt:lpstr>
      <vt:lpstr>1. Error Guessing</vt:lpstr>
      <vt:lpstr>Exploratory Testing</vt:lpstr>
      <vt:lpstr>Checklist Based Testing</vt:lpstr>
      <vt:lpstr>Quality Assurance vs Quality Control</vt:lpstr>
      <vt:lpstr>Test Execution</vt:lpstr>
      <vt:lpstr>Different Testing Level / Stage</vt:lpstr>
      <vt:lpstr>Unit / Component Testing</vt:lpstr>
      <vt:lpstr>Integration Testing</vt:lpstr>
      <vt:lpstr>System Testing</vt:lpstr>
      <vt:lpstr>User Acceptance Testing</vt:lpstr>
      <vt:lpstr>User Acceptance Testing</vt:lpstr>
      <vt:lpstr>Different Types of Testing</vt:lpstr>
      <vt:lpstr>Different Types of Functional Testing</vt:lpstr>
      <vt:lpstr>Different Types of Non-Functional Testing</vt:lpstr>
      <vt:lpstr>Different Types of Performance Testing</vt:lpstr>
      <vt:lpstr>Different Types of Security Testing</vt:lpstr>
      <vt:lpstr>Smoke Testing vs Sanity Testing</vt:lpstr>
      <vt:lpstr>Retesting vs Regression Testing</vt:lpstr>
      <vt:lpstr>Maintenance Testing</vt:lpstr>
      <vt:lpstr>Defect Life Cycle</vt:lpstr>
      <vt:lpstr>Error vs Defect vs Bug vs Failure</vt:lpstr>
      <vt:lpstr>Test Organization</vt:lpstr>
      <vt:lpstr>Test Estimation</vt:lpstr>
      <vt:lpstr>Test Estimation</vt:lpstr>
      <vt:lpstr>Test Estimation</vt:lpstr>
      <vt:lpstr>3-Point Estimation</vt:lpstr>
      <vt:lpstr>Use Case Point Estimation</vt:lpstr>
      <vt:lpstr>Test Strategies</vt:lpstr>
      <vt:lpstr>Test Strategies</vt:lpstr>
      <vt:lpstr>Test Progress Monitoring and Control</vt:lpstr>
      <vt:lpstr>Testing Metrics</vt:lpstr>
      <vt:lpstr>Testing Metrics</vt:lpstr>
      <vt:lpstr>Testing Metrics</vt:lpstr>
      <vt:lpstr>Testing Metrics</vt:lpstr>
      <vt:lpstr>Testing Metrics</vt:lpstr>
      <vt:lpstr>Testing Metrics</vt:lpstr>
      <vt:lpstr>Test Case Review</vt:lpstr>
      <vt:lpstr>Some Common Mistakes…</vt:lpstr>
      <vt:lpstr>Points to remember while reviewing test cases</vt:lpstr>
      <vt:lpstr>Configuration Management</vt:lpstr>
      <vt:lpstr>Configuration Management</vt:lpstr>
      <vt:lpstr>Tools for Configuration Management</vt:lpstr>
      <vt:lpstr>Puppet</vt:lpstr>
      <vt:lpstr>Ansible</vt:lpstr>
      <vt:lpstr>Risk and Testing</vt:lpstr>
      <vt:lpstr>Risk and Testing</vt:lpstr>
      <vt:lpstr>Incident Management</vt:lpstr>
      <vt:lpstr>Incident vs Defect</vt:lpstr>
      <vt:lpstr>How to write Good Incident Report</vt:lpstr>
      <vt:lpstr>Tools for Managing Incidents</vt:lpstr>
      <vt:lpstr>Types of Testing Tool</vt:lpstr>
      <vt:lpstr>Test Management Model</vt:lpstr>
      <vt:lpstr>Automated Testing Tools</vt:lpstr>
      <vt:lpstr>Cross-browser Testing Tools</vt:lpstr>
      <vt:lpstr>Load Testing Tools</vt:lpstr>
      <vt:lpstr>Defect Tracking Tools</vt:lpstr>
      <vt:lpstr>Mobile Testing Tools</vt:lpstr>
      <vt:lpstr>API Testing Tools</vt:lpstr>
      <vt:lpstr>Security Testing Tools</vt:lpstr>
      <vt:lpstr>CSS Validator Tool</vt:lpstr>
      <vt:lpstr>Effective use of tools</vt:lpstr>
      <vt:lpstr>Introducing a tool into an organization</vt:lpstr>
      <vt:lpstr>Introducing a tool into an organization</vt:lpstr>
      <vt:lpstr>Introducing a tool into an organization</vt:lpstr>
    </vt:vector>
  </TitlesOfParts>
  <Company>Arkansas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HP</dc:creator>
  <cp:lastModifiedBy>Senthil Natarajan</cp:lastModifiedBy>
  <cp:revision>191</cp:revision>
  <dcterms:created xsi:type="dcterms:W3CDTF">2020-01-02T21:58:04Z</dcterms:created>
  <dcterms:modified xsi:type="dcterms:W3CDTF">2023-06-27T07:41:36Z</dcterms:modified>
</cp:coreProperties>
</file>